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tags/tag53.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 id="2147486021" r:id="rId6"/>
  </p:sldMasterIdLst>
  <p:notesMasterIdLst>
    <p:notesMasterId r:id="rId71"/>
  </p:notesMasterIdLst>
  <p:handoutMasterIdLst>
    <p:handoutMasterId r:id="rId72"/>
  </p:handoutMasterIdLst>
  <p:sldIdLst>
    <p:sldId id="827" r:id="rId7"/>
    <p:sldId id="829" r:id="rId8"/>
    <p:sldId id="905" r:id="rId9"/>
    <p:sldId id="967" r:id="rId10"/>
    <p:sldId id="836" r:id="rId11"/>
    <p:sldId id="837" r:id="rId12"/>
    <p:sldId id="838" r:id="rId13"/>
    <p:sldId id="839" r:id="rId14"/>
    <p:sldId id="840" r:id="rId15"/>
    <p:sldId id="841" r:id="rId16"/>
    <p:sldId id="842" r:id="rId17"/>
    <p:sldId id="843" r:id="rId18"/>
    <p:sldId id="844" r:id="rId19"/>
    <p:sldId id="970" r:id="rId20"/>
    <p:sldId id="971" r:id="rId21"/>
    <p:sldId id="975" r:id="rId22"/>
    <p:sldId id="974" r:id="rId23"/>
    <p:sldId id="972" r:id="rId24"/>
    <p:sldId id="973" r:id="rId25"/>
    <p:sldId id="930" r:id="rId26"/>
    <p:sldId id="906" r:id="rId27"/>
    <p:sldId id="910" r:id="rId28"/>
    <p:sldId id="907" r:id="rId29"/>
    <p:sldId id="855" r:id="rId30"/>
    <p:sldId id="914" r:id="rId31"/>
    <p:sldId id="915" r:id="rId32"/>
    <p:sldId id="918" r:id="rId33"/>
    <p:sldId id="857" r:id="rId34"/>
    <p:sldId id="959" r:id="rId35"/>
    <p:sldId id="960" r:id="rId36"/>
    <p:sldId id="964" r:id="rId37"/>
    <p:sldId id="935" r:id="rId38"/>
    <p:sldId id="931" r:id="rId39"/>
    <p:sldId id="936" r:id="rId40"/>
    <p:sldId id="939" r:id="rId41"/>
    <p:sldId id="941" r:id="rId42"/>
    <p:sldId id="945" r:id="rId43"/>
    <p:sldId id="937" r:id="rId44"/>
    <p:sldId id="938" r:id="rId45"/>
    <p:sldId id="932" r:id="rId46"/>
    <p:sldId id="933" r:id="rId47"/>
    <p:sldId id="934" r:id="rId48"/>
    <p:sldId id="946" r:id="rId49"/>
    <p:sldId id="919" r:id="rId50"/>
    <p:sldId id="860" r:id="rId51"/>
    <p:sldId id="913" r:id="rId52"/>
    <p:sldId id="951" r:id="rId53"/>
    <p:sldId id="952" r:id="rId54"/>
    <p:sldId id="956" r:id="rId55"/>
    <p:sldId id="957" r:id="rId56"/>
    <p:sldId id="958" r:id="rId57"/>
    <p:sldId id="953" r:id="rId58"/>
    <p:sldId id="954" r:id="rId59"/>
    <p:sldId id="948" r:id="rId60"/>
    <p:sldId id="965" r:id="rId61"/>
    <p:sldId id="947" r:id="rId62"/>
    <p:sldId id="890" r:id="rId63"/>
    <p:sldId id="891" r:id="rId64"/>
    <p:sldId id="892" r:id="rId65"/>
    <p:sldId id="893" r:id="rId66"/>
    <p:sldId id="894" r:id="rId67"/>
    <p:sldId id="895" r:id="rId68"/>
    <p:sldId id="896" r:id="rId69"/>
    <p:sldId id="904"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66"/>
    <a:srgbClr val="CCCC00"/>
    <a:srgbClr val="66FF66"/>
    <a:srgbClr val="00CC00"/>
    <a:srgbClr val="003300"/>
    <a:srgbClr val="217BFF"/>
    <a:srgbClr val="FF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777" autoAdjust="0"/>
    <p:restoredTop sz="95078" autoAdjust="0"/>
  </p:normalViewPr>
  <p:slideViewPr>
    <p:cSldViewPr snapToGrid="0">
      <p:cViewPr varScale="1">
        <p:scale>
          <a:sx n="97" d="100"/>
          <a:sy n="97" d="100"/>
        </p:scale>
        <p:origin x="-114" y="-34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4/19/2012</a:t>
            </a:fld>
            <a:endParaRPr lang="en-US"/>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5C2274EC-813D-4FAA-B106-4C603B3B957F}" type="slidenum">
              <a:rPr lang="en-US" sz="1200">
                <a:solidFill>
                  <a:srgbClr val="000000"/>
                </a:solidFill>
              </a:rPr>
              <a:pPr defTabSz="917575"/>
              <a:t>1</a:t>
            </a:fld>
            <a:endParaRPr lang="en-US" sz="1200">
              <a:solidFill>
                <a:srgbClr val="000000"/>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B673D4D-4313-4E0B-8CE5-CCF6D5CA5B11}" type="slidenum">
              <a:rPr lang="en-US" sz="1200">
                <a:solidFill>
                  <a:srgbClr val="000000"/>
                </a:solidFill>
              </a:rPr>
              <a:pPr defTabSz="917575"/>
              <a:t>10</a:t>
            </a:fld>
            <a:endParaRPr lang="en-US" sz="1200">
              <a:solidFill>
                <a:srgbClr val="000000"/>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0DAD587A-7352-4D26-9C1C-2AE9861C8ACA}" type="slidenum">
              <a:rPr lang="en-US" sz="1200">
                <a:solidFill>
                  <a:srgbClr val="000000"/>
                </a:solidFill>
              </a:rPr>
              <a:pPr defTabSz="917575"/>
              <a:t>11</a:t>
            </a:fld>
            <a:endParaRPr lang="en-US" sz="1200">
              <a:solidFill>
                <a:srgbClr val="000000"/>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A9733AE-E64F-4FF3-A0C4-018C1F94AF31}" type="slidenum">
              <a:rPr lang="en-US" sz="1200">
                <a:solidFill>
                  <a:srgbClr val="000000"/>
                </a:solidFill>
              </a:rPr>
              <a:pPr defTabSz="917575"/>
              <a:t>12</a:t>
            </a:fld>
            <a:endParaRPr lang="en-US" sz="1200">
              <a:solidFill>
                <a:srgbClr val="000000"/>
              </a:solidFill>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988CB972-FC31-4983-92CF-C8764C1C5C6B}" type="slidenum">
              <a:rPr lang="en-US" sz="1200">
                <a:solidFill>
                  <a:srgbClr val="000000"/>
                </a:solidFill>
              </a:rPr>
              <a:pPr defTabSz="917575"/>
              <a:t>13</a:t>
            </a:fld>
            <a:endParaRPr lang="en-US" sz="1200">
              <a:solidFill>
                <a:srgbClr val="000000"/>
              </a:solidFill>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82C4EEB3-E567-438E-814B-3D2F9527E61F}" type="slidenum">
              <a:rPr lang="en-US" sz="1200">
                <a:solidFill>
                  <a:srgbClr val="000000"/>
                </a:solidFill>
              </a:rPr>
              <a:pPr defTabSz="921175"/>
              <a:t>14</a:t>
            </a:fld>
            <a:endParaRPr lang="en-US" sz="12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642F4E10-3C26-4D9A-99E8-99AB2A0589B2}" type="slidenum">
              <a:rPr lang="en-US" sz="1200">
                <a:solidFill>
                  <a:srgbClr val="000000"/>
                </a:solidFill>
              </a:rPr>
              <a:pPr defTabSz="921175"/>
              <a:t>15</a:t>
            </a:fld>
            <a:endParaRPr lang="en-US" sz="1200" dirty="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lIns="92269" tIns="46134" rIns="92269" bIns="46134"/>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17</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212520" y="696309"/>
            <a:ext cx="4596010" cy="3481538"/>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2"/>
            <a:ext cx="3038145" cy="465743"/>
          </a:xfrm>
          <a:prstGeom prst="rect">
            <a:avLst/>
          </a:prstGeom>
          <a:noFill/>
          <a:ln w="9525">
            <a:noFill/>
            <a:miter lim="800000"/>
            <a:headEnd/>
            <a:tailEnd/>
          </a:ln>
        </p:spPr>
        <p:txBody>
          <a:bodyPr lIns="92256" tIns="46127" rIns="92256" bIns="46127" anchor="b"/>
          <a:lstStyle/>
          <a:p>
            <a:pPr defTabSz="921040"/>
            <a:fld id="{2DB7854F-B940-4FCE-83BF-913FB27A2D58}" type="slidenum">
              <a:rPr lang="en-US" sz="1200">
                <a:solidFill>
                  <a:srgbClr val="000000"/>
                </a:solidFill>
              </a:rPr>
              <a:pPr defTabSz="921040"/>
              <a:t>18</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212520" y="696309"/>
            <a:ext cx="4596010" cy="3481538"/>
          </a:xfrm>
          <a:ln/>
        </p:spPr>
      </p:sp>
      <p:sp>
        <p:nvSpPr>
          <p:cNvPr id="158724" name="Rectangle 3"/>
          <p:cNvSpPr>
            <a:spLocks noGrp="1" noChangeArrowheads="1"/>
          </p:cNvSpPr>
          <p:nvPr>
            <p:ph type="body" idx="1"/>
          </p:nvPr>
        </p:nvSpPr>
        <p:spPr>
          <a:xfrm>
            <a:off x="934112" y="4414561"/>
            <a:ext cx="5142177" cy="4185532"/>
          </a:xfrm>
          <a:noFill/>
          <a:ln/>
        </p:spPr>
        <p:txBody>
          <a:bodyPr lIns="93474" tIns="46740" rIns="93474" bIns="46740"/>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1076" name="Slide Number Placeholder 3"/>
          <p:cNvSpPr>
            <a:spLocks noGrp="1"/>
          </p:cNvSpPr>
          <p:nvPr>
            <p:ph type="sldNum" sz="quarter" idx="5"/>
          </p:nvPr>
        </p:nvSpPr>
        <p:spPr>
          <a:noFill/>
        </p:spPr>
        <p:txBody>
          <a:bodyPr/>
          <a:lstStyle/>
          <a:p>
            <a:pPr defTabSz="909638"/>
            <a:fld id="{E739C9B9-25BC-437D-825B-9DB715FCC9D8}" type="slidenum">
              <a:rPr lang="en-US" smtClean="0">
                <a:solidFill>
                  <a:srgbClr val="000000"/>
                </a:solidFill>
                <a:latin typeface="Arial" pitchFamily="34" charset="0"/>
              </a:rPr>
              <a:pPr defTabSz="909638"/>
              <a:t>20</a:t>
            </a:fld>
            <a:endParaRPr lang="en-US" smtClean="0">
              <a:solidFill>
                <a:srgbClr val="000000"/>
              </a:solidFill>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r>
              <a:rPr lang="en-US" smtClean="0">
                <a:latin typeface="Arial" pitchFamily="34" charset="0"/>
              </a:rPr>
              <a:t>NEW</a:t>
            </a:r>
          </a:p>
        </p:txBody>
      </p:sp>
      <p:sp>
        <p:nvSpPr>
          <p:cNvPr id="134148" name="Slide Number Placeholder 3"/>
          <p:cNvSpPr>
            <a:spLocks noGrp="1"/>
          </p:cNvSpPr>
          <p:nvPr>
            <p:ph type="sldNum" sz="quarter" idx="5"/>
          </p:nvPr>
        </p:nvSpPr>
        <p:spPr>
          <a:noFill/>
        </p:spPr>
        <p:txBody>
          <a:bodyPr/>
          <a:lstStyle/>
          <a:p>
            <a:pPr defTabSz="909638"/>
            <a:fld id="{E9163DBF-5FAD-4809-8703-CCAF11E73E97}" type="slidenum">
              <a:rPr lang="en-US" smtClean="0">
                <a:solidFill>
                  <a:srgbClr val="000000"/>
                </a:solidFill>
                <a:latin typeface="Arial" pitchFamily="34" charset="0"/>
              </a:rPr>
              <a:pPr defTabSz="909638"/>
              <a:t>24</a:t>
            </a:fld>
            <a:endParaRPr lang="en-US"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pPr eaLnBrk="1" hangingPunct="1">
              <a:spcBef>
                <a:spcPct val="0"/>
              </a:spcBef>
            </a:pPr>
            <a:r>
              <a:rPr lang="en-US" smtClean="0">
                <a:latin typeface="Arial" pitchFamily="34" charset="0"/>
              </a:rPr>
              <a:t>NEW</a:t>
            </a:r>
          </a:p>
        </p:txBody>
      </p:sp>
      <p:sp>
        <p:nvSpPr>
          <p:cNvPr id="135172" name="Slide Number Placeholder 3"/>
          <p:cNvSpPr>
            <a:spLocks noGrp="1"/>
          </p:cNvSpPr>
          <p:nvPr>
            <p:ph type="sldNum" sz="quarter" idx="5"/>
          </p:nvPr>
        </p:nvSpPr>
        <p:spPr>
          <a:noFill/>
        </p:spPr>
        <p:txBody>
          <a:bodyPr/>
          <a:lstStyle/>
          <a:p>
            <a:pPr defTabSz="909638"/>
            <a:fld id="{F144F0B0-89A6-46D2-BA4A-DD6EE298697E}" type="slidenum">
              <a:rPr lang="en-US" smtClean="0">
                <a:latin typeface="Arial" pitchFamily="34" charset="0"/>
              </a:rPr>
              <a:pPr defTabSz="909638"/>
              <a:t>27</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p:txBody>
      </p:sp>
      <p:sp>
        <p:nvSpPr>
          <p:cNvPr id="136196" name="Slide Number Placeholder 3"/>
          <p:cNvSpPr>
            <a:spLocks noGrp="1"/>
          </p:cNvSpPr>
          <p:nvPr>
            <p:ph type="sldNum" sz="quarter" idx="5"/>
          </p:nvPr>
        </p:nvSpPr>
        <p:spPr>
          <a:noFill/>
        </p:spPr>
        <p:txBody>
          <a:bodyPr/>
          <a:lstStyle/>
          <a:p>
            <a:pPr defTabSz="909638"/>
            <a:fld id="{EB04DE7B-6A96-4EE6-B554-B6291A44D568}" type="slidenum">
              <a:rPr lang="en-US" smtClean="0">
                <a:solidFill>
                  <a:srgbClr val="000000"/>
                </a:solidFill>
                <a:latin typeface="Arial" pitchFamily="34" charset="0"/>
              </a:rPr>
              <a:pPr defTabSz="909638"/>
              <a:t>28</a:t>
            </a:fld>
            <a:endParaRPr lang="en-US" smtClean="0">
              <a:solidFill>
                <a:srgbClr val="000000"/>
              </a:solidFill>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37220" name="Slide Number Placeholder 3"/>
          <p:cNvSpPr>
            <a:spLocks noGrp="1"/>
          </p:cNvSpPr>
          <p:nvPr>
            <p:ph type="sldNum" sz="quarter" idx="5"/>
          </p:nvPr>
        </p:nvSpPr>
        <p:spPr>
          <a:noFill/>
        </p:spPr>
        <p:txBody>
          <a:bodyPr/>
          <a:lstStyle/>
          <a:p>
            <a:pPr defTabSz="909638"/>
            <a:fld id="{AB6C9305-148F-499C-9C35-5FFBD177990E}" type="slidenum">
              <a:rPr lang="en-US" smtClean="0">
                <a:solidFill>
                  <a:srgbClr val="000000"/>
                </a:solidFill>
                <a:latin typeface="Arial" pitchFamily="34" charset="0"/>
              </a:rPr>
              <a:pPr defTabSz="909638"/>
              <a:t>32</a:t>
            </a:fld>
            <a:endParaRPr lang="en-US" smtClean="0">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77350D2-8F6B-4224-8C3A-7BEA29CA4BE2}" type="slidenum">
              <a:rPr lang="en-US" sz="1200">
                <a:solidFill>
                  <a:srgbClr val="000000"/>
                </a:solidFill>
                <a:cs typeface="Arial" pitchFamily="34" charset="0"/>
              </a:rPr>
              <a:pPr defTabSz="917575"/>
              <a:t>34</a:t>
            </a:fld>
            <a:endParaRPr lang="en-US" sz="1200">
              <a:solidFill>
                <a:srgbClr val="000000"/>
              </a:solidFill>
              <a:cs typeface="Arial" pitchFamily="34" charset="0"/>
            </a:endParaRPr>
          </a:p>
        </p:txBody>
      </p:sp>
      <p:sp>
        <p:nvSpPr>
          <p:cNvPr id="138243" name="Rectangle 2"/>
          <p:cNvSpPr>
            <a:spLocks noGrp="1" noRot="1" noChangeAspect="1" noChangeArrowheads="1" noTextEdit="1"/>
          </p:cNvSpPr>
          <p:nvPr>
            <p:ph type="sldImg"/>
          </p:nvPr>
        </p:nvSpPr>
        <p:spPr>
          <a:xfrm>
            <a:off x="1189038" y="696913"/>
            <a:ext cx="4641850" cy="3481387"/>
          </a:xfrm>
          <a:ln/>
        </p:spPr>
      </p:sp>
      <p:sp>
        <p:nvSpPr>
          <p:cNvPr id="138244" name="Rectangle 3"/>
          <p:cNvSpPr>
            <a:spLocks noGrp="1" noChangeArrowheads="1"/>
          </p:cNvSpPr>
          <p:nvPr>
            <p:ph type="body" idx="1"/>
          </p:nvPr>
        </p:nvSpPr>
        <p:spPr>
          <a:xfrm>
            <a:off x="933450" y="4414838"/>
            <a:ext cx="5143500" cy="4184650"/>
          </a:xfrm>
          <a:noFill/>
          <a:ln/>
        </p:spPr>
        <p:txBody>
          <a:bodyPr lIns="93129" tIns="46568" rIns="93129" bIns="46568"/>
          <a:lstStyle/>
          <a:p>
            <a:pPr eaLnBrk="1" hangingPunct="1"/>
            <a:r>
              <a:rPr lang="en-US" altLang="en-US" smtClean="0">
                <a:latin typeface="Arial" pitchFamily="34" charset="0"/>
              </a:rPr>
              <a:t>MOSTLY REUSABLE (PCIe, UART, SPI, I2C, GPIO, SRIO, SGMII) – Need new audio for HyperLink and Application-specific I/O &gt;&gt; AIF2 and TSIP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E55018E-5053-4469-8149-95ABAB276B45}" type="slidenum">
              <a:rPr lang="en-US" sz="1200">
                <a:solidFill>
                  <a:srgbClr val="000000"/>
                </a:solidFill>
                <a:cs typeface="Arial" pitchFamily="34" charset="0"/>
              </a:rPr>
              <a:pPr defTabSz="917575"/>
              <a:t>38</a:t>
            </a:fld>
            <a:endParaRPr lang="en-US" sz="1200">
              <a:solidFill>
                <a:srgbClr val="000000"/>
              </a:solidFill>
              <a:cs typeface="Arial"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2479236-C73F-4838-A4E3-F3F029BB56A2}" type="slidenum">
              <a:rPr lang="en-US" sz="1200">
                <a:solidFill>
                  <a:srgbClr val="000000"/>
                </a:solidFill>
                <a:cs typeface="Arial" pitchFamily="34" charset="0"/>
              </a:rPr>
              <a:pPr defTabSz="917575"/>
              <a:t>39</a:t>
            </a:fld>
            <a:endParaRPr lang="en-US" sz="1200">
              <a:solidFill>
                <a:srgbClr val="000000"/>
              </a:solidFill>
              <a:cs typeface="Arial" pitchFamily="34" charset="0"/>
            </a:endParaRPr>
          </a:p>
        </p:txBody>
      </p:sp>
      <p:sp>
        <p:nvSpPr>
          <p:cNvPr id="140291" name="Rectangle 2"/>
          <p:cNvSpPr>
            <a:spLocks noGrp="1" noRot="1" noChangeAspect="1" noChangeArrowheads="1" noTextEdit="1"/>
          </p:cNvSpPr>
          <p:nvPr>
            <p:ph type="sldImg"/>
          </p:nvPr>
        </p:nvSpPr>
        <p:spPr>
          <a:xfrm>
            <a:off x="1182688" y="695325"/>
            <a:ext cx="4648200" cy="3486150"/>
          </a:xfrm>
          <a:ln/>
        </p:spPr>
      </p:sp>
      <p:sp>
        <p:nvSpPr>
          <p:cNvPr id="140292"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pPr defTabSz="909638"/>
            <a:fld id="{7212B853-DD86-43BA-B91E-688C5593A73C}" type="slidenum">
              <a:rPr lang="en-US" smtClean="0">
                <a:latin typeface="Arial" pitchFamily="34" charset="0"/>
              </a:rPr>
              <a:pPr defTabSz="909638"/>
              <a:t>40</a:t>
            </a:fld>
            <a:endParaRPr lang="en-US" smtClean="0">
              <a:latin typeface="Arial" pitchFamily="34" charset="0"/>
            </a:endParaRPr>
          </a:p>
        </p:txBody>
      </p:sp>
      <p:sp>
        <p:nvSpPr>
          <p:cNvPr id="142339" name="Rectangle 2"/>
          <p:cNvSpPr>
            <a:spLocks noGrp="1" noRot="1" noChangeAspect="1" noChangeArrowheads="1" noTextEdit="1"/>
          </p:cNvSpPr>
          <p:nvPr>
            <p:ph type="sldImg"/>
          </p:nvPr>
        </p:nvSpPr>
        <p:spPr>
          <a:xfrm>
            <a:off x="1181100" y="698500"/>
            <a:ext cx="4646613" cy="3486150"/>
          </a:xfrm>
          <a:ln/>
        </p:spPr>
      </p:sp>
      <p:sp>
        <p:nvSpPr>
          <p:cNvPr id="1423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pPr defTabSz="909638"/>
            <a:fld id="{18157B6C-D6CD-42BF-BCF0-DB0D4E734469}" type="slidenum">
              <a:rPr lang="en-US" smtClean="0">
                <a:latin typeface="Arial" pitchFamily="34" charset="0"/>
              </a:rPr>
              <a:pPr defTabSz="909638"/>
              <a:t>41</a:t>
            </a:fld>
            <a:endParaRPr lang="en-US" smtClean="0">
              <a:latin typeface="Arial" pitchFamily="34" charset="0"/>
            </a:endParaRPr>
          </a:p>
        </p:txBody>
      </p:sp>
      <p:sp>
        <p:nvSpPr>
          <p:cNvPr id="143363" name="Rectangle 2"/>
          <p:cNvSpPr>
            <a:spLocks noGrp="1" noRot="1" noChangeAspect="1" noChangeArrowheads="1" noTextEdit="1"/>
          </p:cNvSpPr>
          <p:nvPr>
            <p:ph type="sldImg"/>
          </p:nvPr>
        </p:nvSpPr>
        <p:spPr>
          <a:xfrm>
            <a:off x="1181100" y="698500"/>
            <a:ext cx="4646613" cy="3486150"/>
          </a:xfrm>
          <a:ln/>
        </p:spPr>
      </p:sp>
      <p:sp>
        <p:nvSpPr>
          <p:cNvPr id="14336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909638"/>
            <a:fld id="{B0E1F163-9B35-495D-9AA7-571F6BEA6716}" type="slidenum">
              <a:rPr lang="en-US" smtClean="0">
                <a:latin typeface="Arial" pitchFamily="34" charset="0"/>
              </a:rPr>
              <a:pPr defTabSz="909638"/>
              <a:t>42</a:t>
            </a:fld>
            <a:endParaRPr lang="en-US" smtClean="0">
              <a:latin typeface="Arial" pitchFamily="34" charset="0"/>
            </a:endParaRPr>
          </a:p>
        </p:txBody>
      </p:sp>
      <p:sp>
        <p:nvSpPr>
          <p:cNvPr id="144387" name="Rectangle 2"/>
          <p:cNvSpPr>
            <a:spLocks noGrp="1" noRot="1" noChangeAspect="1" noChangeArrowheads="1" noTextEdit="1"/>
          </p:cNvSpPr>
          <p:nvPr>
            <p:ph type="sldImg"/>
          </p:nvPr>
        </p:nvSpPr>
        <p:spPr>
          <a:xfrm>
            <a:off x="1181100" y="698500"/>
            <a:ext cx="4646613" cy="3486150"/>
          </a:xfrm>
          <a:ln/>
        </p:spPr>
      </p:sp>
      <p:sp>
        <p:nvSpPr>
          <p:cNvPr id="1443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39" tIns="45969" rIns="91939" bIns="45969" anchor="b"/>
          <a:lstStyle/>
          <a:p>
            <a:pPr defTabSz="917575"/>
            <a:fld id="{C3759880-0824-4D46-8D61-1E24A12BF5F0}" type="slidenum">
              <a:rPr lang="en-US" sz="1200"/>
              <a:pPr defTabSz="917575"/>
              <a:t>3</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lIns="91939" tIns="45969" rIns="91939" bIns="45969"/>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45412" name="Slide Number Placeholder 3"/>
          <p:cNvSpPr>
            <a:spLocks noGrp="1"/>
          </p:cNvSpPr>
          <p:nvPr>
            <p:ph type="sldNum" sz="quarter" idx="5"/>
          </p:nvPr>
        </p:nvSpPr>
        <p:spPr>
          <a:noFill/>
        </p:spPr>
        <p:txBody>
          <a:bodyPr/>
          <a:lstStyle/>
          <a:p>
            <a:pPr defTabSz="909638"/>
            <a:fld id="{EB6F7724-9418-414B-8CB4-318053272833}" type="slidenum">
              <a:rPr lang="en-US" smtClean="0">
                <a:solidFill>
                  <a:srgbClr val="000000"/>
                </a:solidFill>
                <a:latin typeface="Arial" pitchFamily="34" charset="0"/>
              </a:rPr>
              <a:pPr defTabSz="909638"/>
              <a:t>43</a:t>
            </a:fld>
            <a:endParaRPr lang="en-US" smtClean="0">
              <a:solidFill>
                <a:srgbClr val="000000"/>
              </a:solidFill>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r>
              <a:rPr lang="en-US" smtClean="0">
                <a:latin typeface="Arial" pitchFamily="34" charset="0"/>
              </a:rPr>
              <a:t>NEW</a:t>
            </a:r>
          </a:p>
        </p:txBody>
      </p:sp>
      <p:sp>
        <p:nvSpPr>
          <p:cNvPr id="146436" name="Slide Number Placeholder 3"/>
          <p:cNvSpPr>
            <a:spLocks noGrp="1"/>
          </p:cNvSpPr>
          <p:nvPr>
            <p:ph type="sldNum" sz="quarter" idx="5"/>
          </p:nvPr>
        </p:nvSpPr>
        <p:spPr>
          <a:noFill/>
        </p:spPr>
        <p:txBody>
          <a:bodyPr/>
          <a:lstStyle/>
          <a:p>
            <a:pPr defTabSz="909638"/>
            <a:fld id="{C1E70941-90E9-43ED-BCE4-63FAB86CBFD9}" type="slidenum">
              <a:rPr lang="en-US" smtClean="0">
                <a:solidFill>
                  <a:srgbClr val="000000"/>
                </a:solidFill>
                <a:latin typeface="Arial" pitchFamily="34" charset="0"/>
              </a:rPr>
              <a:pPr defTabSz="909638"/>
              <a:t>44</a:t>
            </a:fld>
            <a:endParaRPr lang="en-US" smtClean="0">
              <a:solidFill>
                <a:srgbClr val="000000"/>
              </a:solidFill>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7460" name="Slide Number Placeholder 3"/>
          <p:cNvSpPr>
            <a:spLocks noGrp="1"/>
          </p:cNvSpPr>
          <p:nvPr>
            <p:ph type="sldNum" sz="quarter" idx="5"/>
          </p:nvPr>
        </p:nvSpPr>
        <p:spPr>
          <a:noFill/>
        </p:spPr>
        <p:txBody>
          <a:bodyPr/>
          <a:lstStyle/>
          <a:p>
            <a:pPr defTabSz="909638"/>
            <a:fld id="{11CB96CB-74CE-49CE-B84B-57EA4132C6B8}" type="slidenum">
              <a:rPr lang="en-US" smtClean="0">
                <a:solidFill>
                  <a:srgbClr val="000000"/>
                </a:solidFill>
                <a:latin typeface="Arial" pitchFamily="34" charset="0"/>
              </a:rPr>
              <a:pPr defTabSz="909638"/>
              <a:t>45</a:t>
            </a:fld>
            <a:endParaRPr lang="en-US" smtClean="0">
              <a:solidFill>
                <a:srgbClr val="000000"/>
              </a:solidFill>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r>
              <a:rPr lang="en-US" smtClean="0">
                <a:latin typeface="Arial" pitchFamily="34" charset="0"/>
              </a:rPr>
              <a:t>REUSABLE – nothing here needs to be rerecorded</a:t>
            </a:r>
          </a:p>
          <a:p>
            <a:endParaRPr lang="en-US" smtClean="0">
              <a:latin typeface="Arial" pitchFamily="34" charset="0"/>
            </a:endParaRPr>
          </a:p>
        </p:txBody>
      </p:sp>
      <p:sp>
        <p:nvSpPr>
          <p:cNvPr id="148484" name="Slide Number Placeholder 3"/>
          <p:cNvSpPr>
            <a:spLocks noGrp="1"/>
          </p:cNvSpPr>
          <p:nvPr>
            <p:ph type="sldNum" sz="quarter" idx="5"/>
          </p:nvPr>
        </p:nvSpPr>
        <p:spPr>
          <a:noFill/>
        </p:spPr>
        <p:txBody>
          <a:bodyPr/>
          <a:lstStyle/>
          <a:p>
            <a:pPr defTabSz="909638"/>
            <a:fld id="{28983F1D-FD16-40D9-9969-62C35A40CA48}" type="slidenum">
              <a:rPr lang="en-US" smtClean="0">
                <a:solidFill>
                  <a:srgbClr val="000000"/>
                </a:solidFill>
                <a:latin typeface="Arial" pitchFamily="34" charset="0"/>
              </a:rPr>
              <a:pPr defTabSz="909638"/>
              <a:t>46</a:t>
            </a:fld>
            <a:endParaRPr lang="en-US" smtClean="0">
              <a:solidFill>
                <a:srgbClr val="000000"/>
              </a:solidFill>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a:ln/>
        </p:spPr>
      </p:sp>
      <p:sp>
        <p:nvSpPr>
          <p:cNvPr id="152579"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pPr defTabSz="909638"/>
            <a:fld id="{2CB67C58-348A-4A0F-9EBF-36ED99843E3E}" type="slidenum">
              <a:rPr lang="en-US" smtClean="0">
                <a:latin typeface="Arial" pitchFamily="34" charset="0"/>
                <a:cs typeface="Arial" pitchFamily="34" charset="0"/>
              </a:rPr>
              <a:pPr defTabSz="909638"/>
              <a:t>48</a:t>
            </a:fld>
            <a:endParaRPr lang="en-US" smtClean="0">
              <a:latin typeface="Arial" pitchFamily="34" charset="0"/>
              <a:cs typeface="Arial"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cs typeface="Arial" pitchFamily="34" charset="0"/>
              </a:rPr>
              <a:t>450-550 Msubcarriers/sec throughput</a:t>
            </a:r>
          </a:p>
          <a:p>
            <a:pPr lvl="1" eaLnBrk="1" hangingPunct="1">
              <a:spcBef>
                <a:spcPct val="0"/>
              </a:spcBef>
            </a:pPr>
            <a:r>
              <a:rPr lang="en-US" smtClean="0">
                <a:latin typeface="Arial" pitchFamily="34" charset="0"/>
                <a:cs typeface="Arial" pitchFamily="34" charset="0"/>
              </a:rPr>
              <a:t>222,000, 2048-FFTs per second or one, 2048-FFT every 4.5</a:t>
            </a:r>
            <a:r>
              <a:rPr lang="el-GR" smtClean="0">
                <a:latin typeface="Arial" pitchFamily="34" charset="0"/>
                <a:cs typeface="Arial" pitchFamily="34" charset="0"/>
              </a:rPr>
              <a:t>μ</a:t>
            </a:r>
            <a:r>
              <a:rPr lang="en-US" smtClean="0">
                <a:latin typeface="Arial" pitchFamily="34" charset="0"/>
                <a:cs typeface="Arial" pitchFamily="34" charset="0"/>
              </a:rPr>
              <a:t>s</a:t>
            </a:r>
          </a:p>
          <a:p>
            <a:pPr eaLnBrk="1" hangingPunct="1">
              <a:spcBef>
                <a:spcPct val="0"/>
              </a:spcBef>
            </a:pPr>
            <a:r>
              <a:rPr lang="en-US" smtClean="0">
                <a:latin typeface="Arial" pitchFamily="34" charset="0"/>
                <a:cs typeface="Arial" pitchFamily="34" charset="0"/>
              </a:rPr>
              <a:t>80dB SNR</a:t>
            </a:r>
          </a:p>
          <a:p>
            <a:pPr eaLnBrk="1" hangingPunct="1">
              <a:spcBef>
                <a:spcPct val="0"/>
              </a:spcBef>
            </a:pPr>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pPr defTabSz="909638"/>
            <a:fld id="{8761EE60-DA55-4269-94B9-495E3933A91D}" type="slidenum">
              <a:rPr lang="en-US" smtClean="0">
                <a:latin typeface="Arial" pitchFamily="34" charset="0"/>
                <a:cs typeface="Arial" pitchFamily="34" charset="0"/>
              </a:rPr>
              <a:pPr defTabSz="909638"/>
              <a:t>49</a:t>
            </a:fld>
            <a:endParaRPr lang="en-US" smtClean="0">
              <a:latin typeface="Arial" pitchFamily="34" charset="0"/>
              <a:cs typeface="Arial"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spcBef>
                <a:spcPct val="0"/>
              </a:spcBef>
            </a:pPr>
            <a:r>
              <a:rPr lang="en-US" smtClean="0">
                <a:latin typeface="Arial" pitchFamily="34" charset="0"/>
              </a:rPr>
              <a:t>TCP turbo coprocessor</a:t>
            </a:r>
          </a:p>
          <a:p>
            <a:pPr eaLnBrk="1" hangingPunct="1">
              <a:spcBef>
                <a:spcPct val="0"/>
              </a:spcBef>
            </a:pPr>
            <a:r>
              <a:rPr lang="en-US" smtClean="0">
                <a:latin typeface="Arial" pitchFamily="34" charset="0"/>
              </a:rPr>
              <a:t>TCP3D is a programmable peripheral for decoding of 3GPP (WCDMA, HSUPA, HSUPA+, TD_SCDMA), LTE and WiMax turbo codes. </a:t>
            </a:r>
          </a:p>
          <a:p>
            <a:pPr eaLnBrk="1" hangingPunct="1">
              <a:spcBef>
                <a:spcPct val="0"/>
              </a:spcBef>
            </a:pPr>
            <a:r>
              <a:rPr lang="en-US" smtClean="0">
                <a:latin typeface="Arial" pitchFamily="34" charset="0"/>
              </a:rPr>
              <a:t>Turbo decoding is a part of bit processing which are very similar in CDMA and OFMD systems. TCP3D is used in LTE system, the inputs into the TCP3D are LLR data for systematic and parity bits coming form rate de-matching, the outputs of TCP are hard decision, also called decoded bits.</a:t>
            </a:r>
          </a:p>
          <a:p>
            <a:pPr eaLnBrk="1" hangingPunct="1">
              <a:spcBef>
                <a:spcPct val="0"/>
              </a:spcBef>
            </a:pPr>
            <a:endParaRPr lang="en-US" smtClean="0">
              <a:latin typeface="Arial" pitchFamily="34" charset="0"/>
            </a:endParaRPr>
          </a:p>
          <a:p>
            <a:pPr eaLnBrk="1" hangingPunct="1">
              <a:spcBef>
                <a:spcPct val="0"/>
              </a:spcBef>
            </a:pPr>
            <a:r>
              <a:rPr lang="en-US" smtClean="0">
                <a:latin typeface="Arial" pitchFamily="34" charset="0"/>
              </a:rPr>
              <a:t>TCP3 calculate decoded code block’s CRC, in case of TB with one CB, CRC result generated by TCP3 is TB CRC, so in this case TB CRC do not need to perfermed by CPU anymore.</a:t>
            </a:r>
          </a:p>
          <a:p>
            <a:pPr eaLnBrk="1" hangingPunct="1">
              <a:spcBef>
                <a:spcPct val="0"/>
              </a:spcBef>
            </a:pPr>
            <a:r>
              <a:rPr lang="en-US" smtClean="0">
                <a:latin typeface="Arial" pitchFamily="34" charset="0"/>
              </a:rPr>
              <a:t>Only in TB with multiple CBs case, the TB CRC need to calculate by CPU when all CBs are avalible.  </a:t>
            </a:r>
          </a:p>
          <a:p>
            <a:pPr eaLnBrk="1" hangingPunct="1">
              <a:spcBef>
                <a:spcPct val="0"/>
              </a:spcBef>
            </a:pPr>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a:ln/>
        </p:spPr>
      </p:sp>
      <p:sp>
        <p:nvSpPr>
          <p:cNvPr id="156675" name="Rectangle 3"/>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pPr defTabSz="909638"/>
            <a:fld id="{8D72C9B3-3BD3-410F-A1EA-298EF34F985E}" type="slidenum">
              <a:rPr lang="en-US" smtClean="0">
                <a:latin typeface="Arial" pitchFamily="34" charset="0"/>
                <a:cs typeface="Arial" pitchFamily="34" charset="0"/>
              </a:rPr>
              <a:pPr defTabSz="909638"/>
              <a:t>51</a:t>
            </a:fld>
            <a:endParaRPr lang="en-US" smtClean="0">
              <a:latin typeface="Arial" pitchFamily="34" charset="0"/>
              <a:cs typeface="Arial"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marL="214313" indent="-214313" eaLnBrk="1" hangingPunct="1">
              <a:spcBef>
                <a:spcPct val="0"/>
              </a:spcBef>
              <a:buFontTx/>
              <a:buAutoNum type="arabicParenBoth"/>
            </a:pPr>
            <a:r>
              <a:rPr lang="en-US" smtClean="0">
                <a:latin typeface="Arial" pitchFamily="34" charset="0"/>
              </a:rPr>
              <a:t>No data prepare needed</a:t>
            </a:r>
          </a:p>
          <a:p>
            <a:pPr marL="214313" indent="-214313" eaLnBrk="1" hangingPunct="1">
              <a:spcBef>
                <a:spcPct val="0"/>
              </a:spcBef>
              <a:buFontTx/>
              <a:buAutoNum type="arabicParenBoth"/>
            </a:pPr>
            <a:r>
              <a:rPr lang="en-US" smtClean="0">
                <a:latin typeface="Arial" pitchFamily="34" charset="0"/>
              </a:rPr>
              <a:t>No interleaver table needed</a:t>
            </a:r>
          </a:p>
          <a:p>
            <a:pPr marL="214313" indent="-214313" eaLnBrk="1" hangingPunct="1">
              <a:spcBef>
                <a:spcPct val="0"/>
              </a:spcBef>
              <a:buFontTx/>
              <a:buAutoNum type="arabicParenBoth"/>
            </a:pPr>
            <a:r>
              <a:rPr lang="en-US" smtClean="0">
                <a:latin typeface="Arial" pitchFamily="34" charset="0"/>
              </a:rPr>
              <a:t>In LTE, TCP3D ouput CB CRC, so in case of TB with one CB, TB CRC is not needed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0734" y="8829121"/>
            <a:ext cx="3038145" cy="465743"/>
          </a:xfrm>
          <a:prstGeom prst="rect">
            <a:avLst/>
          </a:prstGeom>
          <a:noFill/>
          <a:ln w="9525">
            <a:noFill/>
            <a:miter lim="800000"/>
            <a:headEnd/>
            <a:tailEnd/>
          </a:ln>
        </p:spPr>
        <p:txBody>
          <a:bodyPr lIns="92269" tIns="46134" rIns="92269" bIns="46134" anchor="b"/>
          <a:lstStyle/>
          <a:p>
            <a:pPr defTabSz="921175"/>
            <a:fld id="{2DB7854F-B940-4FCE-83BF-913FB27A2D58}" type="slidenum">
              <a:rPr lang="en-US" sz="1200">
                <a:solidFill>
                  <a:srgbClr val="000000"/>
                </a:solidFill>
              </a:rPr>
              <a:pPr defTabSz="921175"/>
              <a:t>4</a:t>
            </a:fld>
            <a:endParaRPr lang="en-US" sz="1200" dirty="0">
              <a:solidFill>
                <a:srgbClr val="000000"/>
              </a:solidFill>
            </a:endParaRPr>
          </a:p>
        </p:txBody>
      </p:sp>
      <p:sp>
        <p:nvSpPr>
          <p:cNvPr id="158723" name="Rectangle 2"/>
          <p:cNvSpPr>
            <a:spLocks noGrp="1" noRot="1" noChangeAspect="1" noChangeArrowheads="1" noTextEdit="1"/>
          </p:cNvSpPr>
          <p:nvPr>
            <p:ph type="sldImg"/>
          </p:nvPr>
        </p:nvSpPr>
        <p:spPr>
          <a:xfrm>
            <a:off x="1189038" y="696913"/>
            <a:ext cx="4641850" cy="3481387"/>
          </a:xfrm>
          <a:ln/>
        </p:spPr>
      </p:sp>
      <p:sp>
        <p:nvSpPr>
          <p:cNvPr id="158724" name="Rectangle 3"/>
          <p:cNvSpPr>
            <a:spLocks noGrp="1" noChangeArrowheads="1"/>
          </p:cNvSpPr>
          <p:nvPr>
            <p:ph type="body" idx="1"/>
          </p:nvPr>
        </p:nvSpPr>
        <p:spPr>
          <a:xfrm>
            <a:off x="934112" y="4414561"/>
            <a:ext cx="5142177" cy="4185532"/>
          </a:xfrm>
          <a:noFill/>
          <a:ln/>
        </p:spPr>
        <p:txBody>
          <a:bodyPr lIns="93488" tIns="46747" rIns="93488" bIns="46747"/>
          <a:lstStyle/>
          <a:p>
            <a:pPr eaLnBrk="1" hangingPunct="1">
              <a:buFont typeface="Symbol" pitchFamily="18" charset="2"/>
              <a:buNone/>
            </a:pPr>
            <a:r>
              <a:rPr lang="en-US" sz="1000" dirty="0" smtClean="0">
                <a:latin typeface="Arial" pitchFamily="34" charset="0"/>
              </a:rPr>
              <a:t>NEW</a:t>
            </a:r>
          </a:p>
          <a:p>
            <a:pPr eaLnBrk="1" hangingPunct="1">
              <a:buFont typeface="Symbol" pitchFamily="18" charset="2"/>
              <a:buNone/>
            </a:pPr>
            <a:endParaRPr lang="en-US" altLang="en-US" sz="1000"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CA60A0C-6E82-4A6A-AF0A-6CF6931298B1}" type="slidenum">
              <a:rPr lang="en-US" sz="1200">
                <a:solidFill>
                  <a:srgbClr val="000000"/>
                </a:solidFill>
                <a:cs typeface="Arial" pitchFamily="34" charset="0"/>
              </a:rPr>
              <a:pPr defTabSz="917575"/>
              <a:t>54</a:t>
            </a:fld>
            <a:endParaRPr lang="en-US" sz="1200">
              <a:solidFill>
                <a:srgbClr val="000000"/>
              </a:solidFill>
              <a:cs typeface="Arial" pitchFamily="34" charset="0"/>
            </a:endParaRPr>
          </a:p>
        </p:txBody>
      </p:sp>
      <p:sp>
        <p:nvSpPr>
          <p:cNvPr id="161795" name="Rectangle 2"/>
          <p:cNvSpPr>
            <a:spLocks noGrp="1" noRot="1" noChangeAspect="1" noChangeArrowheads="1" noTextEdit="1"/>
          </p:cNvSpPr>
          <p:nvPr>
            <p:ph type="sldImg"/>
          </p:nvPr>
        </p:nvSpPr>
        <p:spPr>
          <a:xfrm>
            <a:off x="1182688" y="695325"/>
            <a:ext cx="4648200" cy="3486150"/>
          </a:xfrm>
          <a:ln/>
        </p:spPr>
      </p:sp>
      <p:sp>
        <p:nvSpPr>
          <p:cNvPr id="161796" name="Rectangle 3"/>
          <p:cNvSpPr>
            <a:spLocks noGrp="1" noChangeArrowheads="1"/>
          </p:cNvSpPr>
          <p:nvPr>
            <p:ph type="body" idx="1"/>
          </p:nvPr>
        </p:nvSpPr>
        <p:spPr>
          <a:xfrm>
            <a:off x="703263" y="4416425"/>
            <a:ext cx="5603875" cy="4184650"/>
          </a:xfrm>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r>
              <a:rPr lang="en-US" smtClean="0">
                <a:latin typeface="Arial" pitchFamily="34" charset="0"/>
              </a:rPr>
              <a:t>NEW</a:t>
            </a:r>
          </a:p>
          <a:p>
            <a:endParaRPr lang="en-US" smtClean="0">
              <a:latin typeface="Arial" pitchFamily="34" charset="0"/>
            </a:endParaRPr>
          </a:p>
        </p:txBody>
      </p:sp>
      <p:sp>
        <p:nvSpPr>
          <p:cNvPr id="162820" name="Slide Number Placeholder 3"/>
          <p:cNvSpPr>
            <a:spLocks noGrp="1"/>
          </p:cNvSpPr>
          <p:nvPr>
            <p:ph type="sldNum" sz="quarter" idx="5"/>
          </p:nvPr>
        </p:nvSpPr>
        <p:spPr>
          <a:noFill/>
        </p:spPr>
        <p:txBody>
          <a:bodyPr/>
          <a:lstStyle/>
          <a:p>
            <a:pPr defTabSz="909638"/>
            <a:fld id="{DC35EE7A-3B1A-4957-8DFF-3672FA49B162}" type="slidenum">
              <a:rPr lang="en-US" smtClean="0">
                <a:solidFill>
                  <a:srgbClr val="000000"/>
                </a:solidFill>
                <a:latin typeface="Arial" pitchFamily="34" charset="0"/>
              </a:rPr>
              <a:pPr defTabSz="909638"/>
              <a:t>56</a:t>
            </a:fld>
            <a:endParaRPr lang="en-US" smtClean="0">
              <a:solidFill>
                <a:srgbClr val="000000"/>
              </a:solidFill>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F6E695B-DBCF-4E22-9B0B-90A508F59CB0}" type="slidenum">
              <a:rPr lang="en-US" sz="1200">
                <a:solidFill>
                  <a:srgbClr val="000000"/>
                </a:solidFill>
                <a:cs typeface="Arial" pitchFamily="34" charset="0"/>
              </a:rPr>
              <a:pPr defTabSz="917575"/>
              <a:t>57</a:t>
            </a:fld>
            <a:endParaRPr lang="en-US" sz="1200">
              <a:solidFill>
                <a:srgbClr val="000000"/>
              </a:solidFill>
              <a:cs typeface="Arial" pitchFamily="34" charset="0"/>
            </a:endParaRPr>
          </a:p>
        </p:txBody>
      </p:sp>
      <p:sp>
        <p:nvSpPr>
          <p:cNvPr id="163843" name="Rectangle 2"/>
          <p:cNvSpPr>
            <a:spLocks noGrp="1" noRot="1" noChangeAspect="1" noChangeArrowheads="1" noTextEdit="1"/>
          </p:cNvSpPr>
          <p:nvPr>
            <p:ph type="sldImg"/>
          </p:nvPr>
        </p:nvSpPr>
        <p:spPr>
          <a:xfrm>
            <a:off x="1182688" y="696913"/>
            <a:ext cx="4648200" cy="3486150"/>
          </a:xfrm>
          <a:ln/>
        </p:spPr>
      </p:sp>
      <p:sp>
        <p:nvSpPr>
          <p:cNvPr id="16384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 -- Not much at all was said about emulation features in the original presentation.  I’ve broken it into two slides to make it more readable.  Can you record new audio here and briefly touch on what is on each slide?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EC491E1-0A92-46D8-9D02-CD232567D148}" type="slidenum">
              <a:rPr lang="en-US" sz="1200">
                <a:solidFill>
                  <a:srgbClr val="000000"/>
                </a:solidFill>
                <a:cs typeface="Arial" pitchFamily="34" charset="0"/>
              </a:rPr>
              <a:pPr defTabSz="917575"/>
              <a:t>58</a:t>
            </a:fld>
            <a:endParaRPr lang="en-US" sz="1200">
              <a:solidFill>
                <a:srgbClr val="000000"/>
              </a:solidFill>
              <a:cs typeface="Arial" pitchFamily="34" charset="0"/>
            </a:endParaRPr>
          </a:p>
        </p:txBody>
      </p:sp>
      <p:sp>
        <p:nvSpPr>
          <p:cNvPr id="164867" name="Rectangle 2"/>
          <p:cNvSpPr>
            <a:spLocks noGrp="1" noRot="1" noChangeAspect="1" noChangeArrowheads="1" noTextEdit="1"/>
          </p:cNvSpPr>
          <p:nvPr>
            <p:ph type="sldImg"/>
          </p:nvPr>
        </p:nvSpPr>
        <p:spPr>
          <a:xfrm>
            <a:off x="1182688" y="696913"/>
            <a:ext cx="4648200" cy="3486150"/>
          </a:xfrm>
          <a:ln/>
        </p:spPr>
      </p:sp>
      <p:sp>
        <p:nvSpPr>
          <p:cNvPr id="16486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18F51E07-E2DD-4EDB-AE16-3BDE0BF3882D}" type="slidenum">
              <a:rPr lang="en-US" sz="1200">
                <a:solidFill>
                  <a:srgbClr val="000000"/>
                </a:solidFill>
                <a:cs typeface="Arial" pitchFamily="34" charset="0"/>
              </a:rPr>
              <a:pPr defTabSz="917575"/>
              <a:t>59</a:t>
            </a:fld>
            <a:endParaRPr lang="en-US" sz="1200">
              <a:solidFill>
                <a:srgbClr val="000000"/>
              </a:solidFill>
              <a:cs typeface="Arial" pitchFamily="34" charset="0"/>
            </a:endParaRPr>
          </a:p>
        </p:txBody>
      </p:sp>
      <p:sp>
        <p:nvSpPr>
          <p:cNvPr id="165891" name="Rectangle 2"/>
          <p:cNvSpPr>
            <a:spLocks noGrp="1" noRot="1" noChangeAspect="1" noChangeArrowheads="1" noTextEdit="1"/>
          </p:cNvSpPr>
          <p:nvPr>
            <p:ph type="sldImg"/>
          </p:nvPr>
        </p:nvSpPr>
        <p:spPr>
          <a:xfrm>
            <a:off x="1182688" y="695325"/>
            <a:ext cx="4648200" cy="3486150"/>
          </a:xfrm>
          <a:ln/>
        </p:spPr>
      </p:sp>
      <p:sp>
        <p:nvSpPr>
          <p:cNvPr id="165892" name="Rectangle 3"/>
          <p:cNvSpPr>
            <a:spLocks noGrp="1" noChangeArrowheads="1"/>
          </p:cNvSpPr>
          <p:nvPr>
            <p:ph type="body" idx="1"/>
          </p:nvPr>
        </p:nvSpPr>
        <p:spPr>
          <a:xfrm>
            <a:off x="701675" y="4416425"/>
            <a:ext cx="5607050" cy="4184650"/>
          </a:xfrm>
          <a:noFill/>
          <a:ln/>
        </p:spPr>
        <p:txBody>
          <a:bodyPr lIns="91925" tIns="45962" rIns="91925" bIns="45962"/>
          <a:lstStyle/>
          <a:p>
            <a:pPr eaLnBrk="1" hangingPunct="1"/>
            <a:r>
              <a:rPr lang="en-US" smtClean="0">
                <a:latin typeface="Arial" pitchFamily="34" charset="0"/>
              </a:rPr>
              <a:t>REUSABLE – nothing here needs to be rerecorded</a:t>
            </a:r>
          </a:p>
          <a:p>
            <a:pPr eaLnBrk="1" hangingPunct="1"/>
            <a:endParaRPr lang="en-US"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CF8ED2D7-CC5C-4556-91C5-AD67A1DD7E08}" type="slidenum">
              <a:rPr lang="en-US" sz="1200">
                <a:solidFill>
                  <a:srgbClr val="000000"/>
                </a:solidFill>
                <a:cs typeface="Arial" pitchFamily="34" charset="0"/>
              </a:rPr>
              <a:pPr defTabSz="917575"/>
              <a:t>60</a:t>
            </a:fld>
            <a:endParaRPr lang="en-US" sz="1200">
              <a:solidFill>
                <a:srgbClr val="000000"/>
              </a:solidFill>
              <a:cs typeface="Arial" pitchFamily="34" charset="0"/>
            </a:endParaRPr>
          </a:p>
        </p:txBody>
      </p:sp>
      <p:sp>
        <p:nvSpPr>
          <p:cNvPr id="166915" name="Rectangle 2"/>
          <p:cNvSpPr>
            <a:spLocks noGrp="1" noRot="1" noChangeAspect="1" noChangeArrowheads="1" noTextEdit="1"/>
          </p:cNvSpPr>
          <p:nvPr>
            <p:ph type="sldImg"/>
          </p:nvPr>
        </p:nvSpPr>
        <p:spPr>
          <a:xfrm>
            <a:off x="1182688" y="696913"/>
            <a:ext cx="4648200" cy="3486150"/>
          </a:xfrm>
          <a:ln/>
        </p:spPr>
      </p:sp>
      <p:sp>
        <p:nvSpPr>
          <p:cNvPr id="16691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MOSTLY REUSABLE – Record new audio as follows “Basically, all of the trace features listed here as the same implementation on previous devices.  For more information, please refer to the CP Tracer User Guide.”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329A55-8C35-4E20-89A0-88D2339FF2C7}" type="slidenum">
              <a:rPr lang="en-US" sz="1200">
                <a:solidFill>
                  <a:srgbClr val="000000"/>
                </a:solidFill>
                <a:cs typeface="Arial" pitchFamily="34" charset="0"/>
              </a:rPr>
              <a:pPr defTabSz="917575"/>
              <a:t>61</a:t>
            </a:fld>
            <a:endParaRPr lang="en-US" sz="120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1925" tIns="45962" rIns="91925" bIns="45962"/>
          <a:lstStyle/>
          <a:p>
            <a:r>
              <a:rPr lang="en-US" smtClean="0">
                <a:latin typeface="Arial" pitchFamily="34" charset="0"/>
              </a:rPr>
              <a:t>REUSABLE – nothing here needs to be rerecorded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D2E74EF-5659-4043-8BF4-20BA29A1B147}" type="slidenum">
              <a:rPr lang="en-US" sz="1200">
                <a:solidFill>
                  <a:srgbClr val="000000"/>
                </a:solidFill>
                <a:cs typeface="Arial" pitchFamily="34" charset="0"/>
              </a:rPr>
              <a:pPr defTabSz="917575"/>
              <a:t>62</a:t>
            </a:fld>
            <a:endParaRPr lang="en-US" sz="1200">
              <a:solidFill>
                <a:srgbClr val="000000"/>
              </a:solidFill>
              <a:cs typeface="Arial" pitchFamily="3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REUSABLE – nothing here needs to be rerecorded</a:t>
            </a:r>
          </a:p>
          <a:p>
            <a:pPr eaLnBrk="1" hangingPunct="1"/>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25159974-61E1-4D7E-968D-40ECEE8B7911}" type="slidenum">
              <a:rPr lang="en-US" sz="1200">
                <a:solidFill>
                  <a:srgbClr val="000000"/>
                </a:solidFill>
                <a:cs typeface="Arial" pitchFamily="34" charset="0"/>
              </a:rPr>
              <a:pPr defTabSz="917575"/>
              <a:t>63</a:t>
            </a:fld>
            <a:endParaRPr lang="en-US" sz="1200">
              <a:solidFill>
                <a:srgbClr val="000000"/>
              </a:solidFill>
              <a:cs typeface="Arial"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REUSABLE – nothing here needs to be rerecorded</a:t>
            </a:r>
          </a:p>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BDFEC6E6-BCD5-4F32-85F3-FB692D89CDBC}" type="slidenum">
              <a:rPr lang="en-US" sz="1200">
                <a:solidFill>
                  <a:srgbClr val="000000"/>
                </a:solidFill>
              </a:rPr>
              <a:pPr defTabSz="917575"/>
              <a:t>5</a:t>
            </a:fld>
            <a:endParaRPr lang="en-US" sz="120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09638"/>
            <a:fld id="{10144997-15AB-425C-90E6-9DA978354CFA}" type="slidenum">
              <a:rPr lang="en-US" smtClean="0">
                <a:solidFill>
                  <a:srgbClr val="000000"/>
                </a:solidFill>
                <a:latin typeface="Arial" pitchFamily="34" charset="0"/>
              </a:rPr>
              <a:pPr defTabSz="909638"/>
              <a:t>64</a:t>
            </a:fld>
            <a:endParaRPr lang="en-US" smtClean="0">
              <a:solidFill>
                <a:srgbClr val="000000"/>
              </a:solidFill>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E484047A-6C0D-454B-AB60-E6B47A1C40F8}" type="slidenum">
              <a:rPr lang="en-US" sz="1200">
                <a:solidFill>
                  <a:srgbClr val="000000"/>
                </a:solidFill>
              </a:rPr>
              <a:pPr defTabSz="917575"/>
              <a:t>6</a:t>
            </a:fld>
            <a:endParaRPr lang="en-US" sz="120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8EF012F7-DCA4-4318-B11B-D57C20969FAB}" type="slidenum">
              <a:rPr lang="en-US" sz="1200">
                <a:solidFill>
                  <a:srgbClr val="000000"/>
                </a:solidFill>
              </a:rPr>
              <a:pPr defTabSz="917575"/>
              <a:t>7</a:t>
            </a:fld>
            <a:endParaRPr lang="en-US" sz="1200">
              <a:solidFill>
                <a:srgbClr val="000000"/>
              </a:solidFill>
            </a:endParaRPr>
          </a:p>
        </p:txBody>
      </p:sp>
      <p:sp>
        <p:nvSpPr>
          <p:cNvPr id="121859" name="Rectangle 2"/>
          <p:cNvSpPr>
            <a:spLocks noGrp="1" noRot="1" noChangeAspect="1" noChangeArrowheads="1" noTextEdit="1"/>
          </p:cNvSpPr>
          <p:nvPr>
            <p:ph type="sldImg"/>
          </p:nvPr>
        </p:nvSpPr>
        <p:spPr>
          <a:xfrm>
            <a:off x="1189038" y="696913"/>
            <a:ext cx="4641850" cy="3481387"/>
          </a:xfrm>
          <a:ln/>
        </p:spPr>
      </p:sp>
      <p:sp>
        <p:nvSpPr>
          <p:cNvPr id="121860" name="Rectangle 3"/>
          <p:cNvSpPr>
            <a:spLocks noGrp="1" noChangeArrowheads="1"/>
          </p:cNvSpPr>
          <p:nvPr>
            <p:ph type="body" idx="1"/>
          </p:nvPr>
        </p:nvSpPr>
        <p:spPr>
          <a:xfrm>
            <a:off x="933450" y="4414838"/>
            <a:ext cx="5143500" cy="4184650"/>
          </a:xfrm>
          <a:noFill/>
          <a:ln/>
        </p:spPr>
        <p:txBody>
          <a:bodyPr lIns="93139" tIns="46573" rIns="93139" bIns="46573"/>
          <a:lstStyle/>
          <a:p>
            <a:pPr eaLnBrk="1" hangingPunct="1">
              <a:buFont typeface="Symbol" pitchFamily="18" charset="2"/>
              <a:buNone/>
            </a:pPr>
            <a:r>
              <a:rPr lang="en-US" sz="1000" smtClean="0">
                <a:latin typeface="Arial" pitchFamily="34" charset="0"/>
              </a:rPr>
              <a:t>NEW</a:t>
            </a:r>
          </a:p>
          <a:p>
            <a:pPr eaLnBrk="1" hangingPunct="1">
              <a:buFont typeface="Symbol" pitchFamily="18" charset="2"/>
              <a:buNone/>
            </a:pPr>
            <a:endParaRPr lang="en-US" altLang="en-US" sz="100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A6427320-770B-4EEB-83B2-3B5D17B04241}" type="slidenum">
              <a:rPr lang="en-US" sz="1200">
                <a:solidFill>
                  <a:srgbClr val="000000"/>
                </a:solidFill>
              </a:rPr>
              <a:pPr defTabSz="917575"/>
              <a:t>8</a:t>
            </a:fld>
            <a:endParaRPr lang="en-US" sz="1200">
              <a:solidFill>
                <a:srgbClr val="000000"/>
              </a:solidFill>
            </a:endParaRPr>
          </a:p>
        </p:txBody>
      </p:sp>
      <p:sp>
        <p:nvSpPr>
          <p:cNvPr id="122883" name="Rectangle 2"/>
          <p:cNvSpPr>
            <a:spLocks noGrp="1" noRot="1" noChangeAspect="1" noChangeArrowheads="1" noTextEdit="1"/>
          </p:cNvSpPr>
          <p:nvPr>
            <p:ph type="sldImg"/>
          </p:nvPr>
        </p:nvSpPr>
        <p:spPr>
          <a:xfrm>
            <a:off x="1189038" y="696913"/>
            <a:ext cx="4641850" cy="3481387"/>
          </a:xfrm>
          <a:ln/>
        </p:spPr>
      </p:sp>
      <p:sp>
        <p:nvSpPr>
          <p:cNvPr id="122884" name="Rectangle 3"/>
          <p:cNvSpPr>
            <a:spLocks noGrp="1" noChangeArrowheads="1"/>
          </p:cNvSpPr>
          <p:nvPr>
            <p:ph type="body" idx="1"/>
          </p:nvPr>
        </p:nvSpPr>
        <p:spPr>
          <a:xfrm>
            <a:off x="933450" y="4414838"/>
            <a:ext cx="5143500" cy="4184650"/>
          </a:xfrm>
          <a:noFill/>
          <a:ln/>
        </p:spPr>
        <p:txBody>
          <a:bodyPr lIns="93139" tIns="46573" rIns="93139" bIns="46573"/>
          <a:lstStyle/>
          <a:p>
            <a:r>
              <a:rPr lang="en-US" sz="1000" smtClean="0">
                <a:latin typeface="Arial" pitchFamily="34" charset="0"/>
              </a:rPr>
              <a:t>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F9671649-D823-4BEA-9285-481E35983DE8}" type="slidenum">
              <a:rPr lang="en-US" sz="1200">
                <a:solidFill>
                  <a:srgbClr val="000000"/>
                </a:solidFill>
              </a:rPr>
              <a:pPr defTabSz="917575"/>
              <a:t>9</a:t>
            </a:fld>
            <a:endParaRPr lang="en-US" sz="120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25" tIns="45962" rIns="91925" bIns="45962"/>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6017" r:id="rId2"/>
    <p:sldLayoutId id="2147486018" r:id="rId3"/>
    <p:sldLayoutId id="2147486019" r:id="rId4"/>
    <p:sldLayoutId id="214748602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srgbClr val="000000"/>
              </a:solidFill>
              <a:latin typeface="Calibri"/>
            </a:endParaRPr>
          </a:p>
        </p:txBody>
      </p:sp>
      <p:pic>
        <p:nvPicPr>
          <p:cNvPr id="10245"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8709"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5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w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4.png"/><Relationship Id="rId5" Type="http://schemas.openxmlformats.org/officeDocument/2006/relationships/notesSlide" Target="../notesSlides/notesSlide39.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57.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focus.ti.com/dsp/docs/dspcontent.tsp?contentId=77428"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304800" y="3652838"/>
            <a:ext cx="8839200" cy="1447800"/>
          </a:xfrm>
        </p:spPr>
        <p:txBody>
          <a:bodyPr/>
          <a:lstStyle/>
          <a:p>
            <a:pPr eaLnBrk="1" hangingPunct="1"/>
            <a:r>
              <a:rPr lang="en-US" sz="2800" b="0" dirty="0" smtClean="0"/>
              <a:t>Multicore Applications Team</a:t>
            </a:r>
          </a:p>
        </p:txBody>
      </p:sp>
      <p:sp>
        <p:nvSpPr>
          <p:cNvPr id="3" name="PPTShape_0"/>
          <p:cNvSpPr txBox="1">
            <a:spLocks noChangeArrowheads="1"/>
          </p:cNvSpPr>
          <p:nvPr/>
        </p:nvSpPr>
        <p:spPr bwMode="auto">
          <a:xfrm>
            <a:off x="142960" y="314325"/>
            <a:ext cx="8839200" cy="1743075"/>
          </a:xfrm>
          <a:prstGeom prst="rect">
            <a:avLst/>
          </a:prstGeom>
          <a:noFill/>
          <a:ln w="9525">
            <a:noFill/>
            <a:miter lim="800000"/>
            <a:headEnd/>
            <a:tailEnd/>
          </a:ln>
        </p:spPr>
        <p:txBody>
          <a:bodyPr anchor="ctr"/>
          <a:lstStyle/>
          <a:p>
            <a:pPr algn="ctr">
              <a:defRPr/>
            </a:pPr>
            <a:r>
              <a:rPr lang="en-US" sz="4400" kern="0" dirty="0">
                <a:solidFill>
                  <a:srgbClr val="000000"/>
                </a:solidFill>
                <a:latin typeface="+mj-lt"/>
              </a:rPr>
              <a:t>KeyStone </a:t>
            </a:r>
            <a:r>
              <a:rPr lang="en-US" sz="4400" dirty="0">
                <a:latin typeface="+mj-lt"/>
              </a:rPr>
              <a:t>C66x </a:t>
            </a:r>
            <a:r>
              <a:rPr lang="en-US" sz="4400" dirty="0" smtClean="0">
                <a:latin typeface="+mj-lt"/>
              </a:rPr>
              <a:t>Multicore</a:t>
            </a:r>
          </a:p>
          <a:p>
            <a:pPr algn="ctr">
              <a:defRPr/>
            </a:pPr>
            <a:r>
              <a:rPr lang="en-US" sz="4400" dirty="0" err="1" smtClean="0">
                <a:latin typeface="+mj-lt"/>
              </a:rPr>
              <a:t>SoC</a:t>
            </a:r>
            <a:r>
              <a:rPr lang="en-US" sz="4400" dirty="0" smtClean="0">
                <a:latin typeface="+mj-lt"/>
              </a:rPr>
              <a:t> Overview</a:t>
            </a:r>
            <a:endParaRPr lang="en-US" sz="4400" kern="0" dirty="0">
              <a:solidFill>
                <a:srgbClr val="000000"/>
              </a:solidFill>
              <a:latin typeface="+mj-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419"/>
          <p:cNvGrpSpPr>
            <a:grpSpLocks noChangeAspect="1"/>
          </p:cNvGrpSpPr>
          <p:nvPr/>
        </p:nvGrpSpPr>
        <p:grpSpPr bwMode="auto">
          <a:xfrm>
            <a:off x="0" y="914400"/>
            <a:ext cx="5349875" cy="5440363"/>
            <a:chOff x="0" y="552"/>
            <a:chExt cx="3479" cy="3538"/>
          </a:xfrm>
        </p:grpSpPr>
        <p:sp>
          <p:nvSpPr>
            <p:cNvPr id="56335"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6336" name="Group 620"/>
            <p:cNvGrpSpPr>
              <a:grpSpLocks/>
            </p:cNvGrpSpPr>
            <p:nvPr/>
          </p:nvGrpSpPr>
          <p:grpSpPr bwMode="auto">
            <a:xfrm>
              <a:off x="162" y="563"/>
              <a:ext cx="3306" cy="3350"/>
              <a:chOff x="162" y="563"/>
              <a:chExt cx="3306" cy="3350"/>
            </a:xfrm>
          </p:grpSpPr>
          <p:sp>
            <p:nvSpPr>
              <p:cNvPr id="56545"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6546"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6547"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6548"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6549"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50"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51"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6552"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6553"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554"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6555"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6556"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557"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6558"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6559"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60"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61"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62"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6563"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564"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65"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6566"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567"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6568"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6569"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6570"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6571"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72"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6573"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6574"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6575"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6576"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77"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6578"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579"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6580"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581"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82"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6583"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584"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85"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6586"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587"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88"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6589"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6590"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6591"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6592"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93"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6594"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6595"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96"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6597"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6598"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99"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6600"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601"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6602"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603"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6604"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6605"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6606"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6607"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6608"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6609"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6610"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6611"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6612"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6613"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6614"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6615"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6616"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17"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6618"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6619"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20"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21"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622"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6623"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624"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6625"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6626"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6627"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6628"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29"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30"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6631"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6632"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633"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634"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6635"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6636"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6637"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638"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6639"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6640"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6641"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642"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43"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44"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6645"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6646"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6647"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6648"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49"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6650"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6651"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6652"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53"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6654"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6655"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6656"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6657"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6658"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6659"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6660"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61"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6662"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63"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6664"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6665"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666"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6667"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6668"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69"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70"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671"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6672"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673"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674"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675"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676"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6677"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6678"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6679"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680"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81"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6682"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83"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6684"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685"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86"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6687"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6688"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6689"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6690"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691"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6692"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693"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694"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695"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6696"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697"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698"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99"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6700"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701"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702"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6703"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6704"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6705"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6706"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6707"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6708"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6709"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6710"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6711"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671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671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671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671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671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671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671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671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672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672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672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672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672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672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672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672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672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672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673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673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673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673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673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673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673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673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673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673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674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74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74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6337" name="Group 821"/>
            <p:cNvGrpSpPr>
              <a:grpSpLocks/>
            </p:cNvGrpSpPr>
            <p:nvPr/>
          </p:nvGrpSpPr>
          <p:grpSpPr bwMode="auto">
            <a:xfrm>
              <a:off x="11" y="762"/>
              <a:ext cx="3452" cy="3328"/>
              <a:chOff x="11" y="762"/>
              <a:chExt cx="3452" cy="3328"/>
            </a:xfrm>
          </p:grpSpPr>
          <p:sp>
            <p:nvSpPr>
              <p:cNvPr id="56345"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6346"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6347"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348"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349"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6350"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6351"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6352"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353"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354"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6355"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6356"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6357"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358"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6359"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6360"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6361"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6362"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6363"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6364"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365"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366"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6367"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368"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6369"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370"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6371"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372"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6373"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6374"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6375"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6376"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377"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78"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6379"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6380"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6381"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6382"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6383"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384"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6385"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386"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87"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6388"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6389"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390"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6391"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6392"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393"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6394"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6395"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6396"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97"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398"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6399"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6400"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6401"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6402"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6403"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6404"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6405"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6406"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6407"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6408"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6409"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6410"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6411"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6412"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6413"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6414"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415"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416"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417"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6418"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419"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420"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6421"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6422"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23"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424"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425"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6426"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427"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6428"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6429"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6430"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431"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6432"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6433"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6434"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6435"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6436"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6437"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438"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6439"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6440"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6441"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6442"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443"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6444"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6445"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6446"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6447"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6448"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6449"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50"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6451"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452"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6453"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6454"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6455"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6456"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6457"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6458"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6459"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6460"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461"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6462"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6463"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6464"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65"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6466"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6467"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68"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6469"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70"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71"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472"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6473"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6474"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6475"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476"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6477"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6478"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6479"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6480"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6481"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6482"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483"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6484"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485"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6486"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6487"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488"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6489"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6490"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6491"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492"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6493"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6494"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6495"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6496"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6497"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6498"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6499"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0"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1"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2"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3"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4"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5"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6"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7"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6508"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6509"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6510"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6511"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6512"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6513"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6514"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56515"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6516"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6517"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6518"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6519"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20"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6521"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6522"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6523"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24"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6525"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6526"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6527"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6528"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6529"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6530"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6531"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6532"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6533"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6534"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6535"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6536"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6537"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6538"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6539"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6540"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6541"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6542"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6543"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6544"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6338"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6339"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6340"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6341"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6342"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6343"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6344"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56323" name="Rectangle 2"/>
          <p:cNvSpPr>
            <a:spLocks noGrp="1" noChangeArrowheads="1"/>
          </p:cNvSpPr>
          <p:nvPr>
            <p:ph type="title" idx="4294967295"/>
          </p:nvPr>
        </p:nvSpPr>
        <p:spPr>
          <a:xfrm>
            <a:off x="0" y="76200"/>
            <a:ext cx="8229600" cy="762000"/>
          </a:xfrm>
        </p:spPr>
        <p:txBody>
          <a:bodyPr/>
          <a:lstStyle/>
          <a:p>
            <a:pPr eaLnBrk="1" hangingPunct="1"/>
            <a:r>
              <a:rPr lang="en-US" b="0" smtClean="0"/>
              <a:t>TeraNet Switch Fabric</a:t>
            </a:r>
          </a:p>
        </p:txBody>
      </p:sp>
      <p:sp>
        <p:nvSpPr>
          <p:cNvPr id="56324" name="Rectangle 4"/>
          <p:cNvSpPr>
            <a:spLocks noGrp="1" noChangeArrowheads="1"/>
          </p:cNvSpPr>
          <p:nvPr>
            <p:ph type="body" sz="half" idx="4294967295"/>
          </p:nvPr>
        </p:nvSpPr>
        <p:spPr>
          <a:xfrm>
            <a:off x="5638800" y="2705100"/>
            <a:ext cx="3505200" cy="2590800"/>
          </a:xfrm>
        </p:spPr>
        <p:txBody>
          <a:bodyPr/>
          <a:lstStyle/>
          <a:p>
            <a:pPr marL="227013" indent="-227013" eaLnBrk="1" hangingPunct="1">
              <a:spcBef>
                <a:spcPct val="0"/>
              </a:spcBef>
              <a:spcAft>
                <a:spcPct val="10000"/>
              </a:spcAft>
            </a:pPr>
            <a:r>
              <a:rPr lang="en-US" sz="1400" smtClean="0"/>
              <a:t>TeraNet is a process controller</a:t>
            </a:r>
          </a:p>
          <a:p>
            <a:pPr marL="574675" lvl="1" indent="-233363" eaLnBrk="1" hangingPunct="1">
              <a:spcBef>
                <a:spcPct val="0"/>
              </a:spcBef>
              <a:spcAft>
                <a:spcPct val="10000"/>
              </a:spcAft>
            </a:pPr>
            <a:r>
              <a:rPr lang="en-US" sz="1400" smtClean="0"/>
              <a:t>Channel Controller</a:t>
            </a:r>
          </a:p>
          <a:p>
            <a:pPr marL="574675" lvl="1" indent="-233363" eaLnBrk="1" hangingPunct="1">
              <a:spcBef>
                <a:spcPct val="0"/>
              </a:spcBef>
              <a:spcAft>
                <a:spcPct val="10000"/>
              </a:spcAft>
            </a:pPr>
            <a:r>
              <a:rPr lang="en-US" sz="1400" smtClean="0"/>
              <a:t>Transfer Controller</a:t>
            </a:r>
          </a:p>
          <a:p>
            <a:pPr marL="227013" indent="-227013" eaLnBrk="1" hangingPunct="1">
              <a:spcBef>
                <a:spcPct val="0"/>
              </a:spcBef>
              <a:spcAft>
                <a:spcPct val="10000"/>
              </a:spcAft>
            </a:pPr>
            <a:r>
              <a:rPr lang="en-US" sz="1400" smtClean="0"/>
              <a:t>TeraNet provides a configured way – within hardware – to manage traffic queues and ensure priority jobs are getting accomplished while minimizing the involvement of the DSP cores. </a:t>
            </a:r>
          </a:p>
          <a:p>
            <a:pPr marL="227013" indent="-227013" eaLnBrk="1" hangingPunct="1">
              <a:spcBef>
                <a:spcPct val="0"/>
              </a:spcBef>
              <a:spcAft>
                <a:spcPct val="10000"/>
              </a:spcAft>
            </a:pPr>
            <a:r>
              <a:rPr lang="en-US" sz="1400" smtClean="0"/>
              <a:t>TeraNet facilitates high-bandwidth communications between CorePac cores, subsystems, peripherals, and memory.</a:t>
            </a:r>
          </a:p>
        </p:txBody>
      </p:sp>
      <p:sp>
        <p:nvSpPr>
          <p:cNvPr id="56325" name="AutoShape 5"/>
          <p:cNvSpPr>
            <a:spLocks noChangeArrowheads="1"/>
          </p:cNvSpPr>
          <p:nvPr/>
        </p:nvSpPr>
        <p:spPr bwMode="auto">
          <a:xfrm>
            <a:off x="5426075" y="2582863"/>
            <a:ext cx="3629025" cy="2847975"/>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6326"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5632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6328"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6329"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6330" name="PPTShape_2"/>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6331" name="PPTShape_3"/>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56332" name="Rectangle 491"/>
          <p:cNvSpPr>
            <a:spLocks noChangeArrowheads="1"/>
          </p:cNvSpPr>
          <p:nvPr/>
        </p:nvSpPr>
        <p:spPr bwMode="auto">
          <a:xfrm>
            <a:off x="942975" y="3706813"/>
            <a:ext cx="2890838" cy="18415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3" name="Rectangle 494"/>
          <p:cNvSpPr>
            <a:spLocks noChangeArrowheads="1"/>
          </p:cNvSpPr>
          <p:nvPr/>
        </p:nvSpPr>
        <p:spPr bwMode="auto">
          <a:xfrm>
            <a:off x="3643313" y="1300163"/>
            <a:ext cx="190500" cy="2422525"/>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6334" name="Rectangle 498"/>
          <p:cNvSpPr>
            <a:spLocks noChangeArrowheads="1"/>
          </p:cNvSpPr>
          <p:nvPr/>
        </p:nvSpPr>
        <p:spPr bwMode="auto">
          <a:xfrm>
            <a:off x="1408113" y="1492250"/>
            <a:ext cx="190500" cy="2230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idx="4294967295"/>
          </p:nvPr>
        </p:nvSpPr>
        <p:spPr>
          <a:xfrm>
            <a:off x="0" y="76200"/>
            <a:ext cx="8229600" cy="762000"/>
          </a:xfrm>
        </p:spPr>
        <p:txBody>
          <a:bodyPr/>
          <a:lstStyle/>
          <a:p>
            <a:pPr eaLnBrk="1" hangingPunct="1"/>
            <a:r>
              <a:rPr lang="en-US" b="0" smtClean="0"/>
              <a:t>Diagnostic Enhancements</a:t>
            </a:r>
          </a:p>
        </p:txBody>
      </p:sp>
      <p:sp>
        <p:nvSpPr>
          <p:cNvPr id="57347" name="Rectangle 5"/>
          <p:cNvSpPr>
            <a:spLocks noGrp="1" noChangeArrowheads="1"/>
          </p:cNvSpPr>
          <p:nvPr>
            <p:ph type="body" sz="half" idx="4294967295"/>
          </p:nvPr>
        </p:nvSpPr>
        <p:spPr>
          <a:xfrm>
            <a:off x="5638800" y="2957513"/>
            <a:ext cx="3505200" cy="3048000"/>
          </a:xfrm>
        </p:spPr>
        <p:txBody>
          <a:bodyPr/>
          <a:lstStyle/>
          <a:p>
            <a:pPr marL="227013" indent="-227013" eaLnBrk="1" hangingPunct="1">
              <a:lnSpc>
                <a:spcPct val="80000"/>
              </a:lnSpc>
              <a:spcBef>
                <a:spcPct val="0"/>
              </a:spcBef>
              <a:spcAft>
                <a:spcPct val="10000"/>
              </a:spcAft>
            </a:pPr>
            <a:r>
              <a:rPr lang="en-US" sz="1400" smtClean="0"/>
              <a:t>Embedded Trace Buffers (ETB) enhance the diagnostic capabilities of the CorePac.</a:t>
            </a:r>
          </a:p>
          <a:p>
            <a:pPr marL="227013" indent="-227013" eaLnBrk="1" hangingPunct="1">
              <a:lnSpc>
                <a:spcPct val="80000"/>
              </a:lnSpc>
              <a:spcBef>
                <a:spcPct val="0"/>
              </a:spcBef>
              <a:spcAft>
                <a:spcPct val="10000"/>
              </a:spcAft>
            </a:pPr>
            <a:r>
              <a:rPr lang="en-US" sz="1400" smtClean="0"/>
              <a:t>CP Monitor enables diagnostic capabilities on data traffic through the TeraNet switch fabric.</a:t>
            </a:r>
          </a:p>
          <a:p>
            <a:pPr marL="227013" indent="-227013">
              <a:lnSpc>
                <a:spcPct val="80000"/>
              </a:lnSpc>
            </a:pPr>
            <a:r>
              <a:rPr lang="en-US" sz="1400" smtClean="0"/>
              <a:t>Automatic statistics collection and exporting (non-intrusive)</a:t>
            </a:r>
          </a:p>
          <a:p>
            <a:pPr marL="227013" indent="-227013">
              <a:lnSpc>
                <a:spcPct val="80000"/>
              </a:lnSpc>
            </a:pPr>
            <a:r>
              <a:rPr lang="en-US" sz="1400" smtClean="0"/>
              <a:t>Monitor individual events for better debugging</a:t>
            </a:r>
          </a:p>
          <a:p>
            <a:pPr marL="227013" indent="-227013">
              <a:lnSpc>
                <a:spcPct val="80000"/>
              </a:lnSpc>
            </a:pPr>
            <a:r>
              <a:rPr lang="en-US" sz="1400" smtClean="0"/>
              <a:t>Monitor transactions to both memory end point and MMRs (memory mapped Regi)</a:t>
            </a:r>
          </a:p>
          <a:p>
            <a:pPr marL="227013" indent="-227013">
              <a:lnSpc>
                <a:spcPct val="80000"/>
              </a:lnSpc>
            </a:pPr>
            <a:r>
              <a:rPr lang="en-US" sz="1400" smtClean="0"/>
              <a:t>Configurable monitor filtering capability based on address and transaction type</a:t>
            </a:r>
          </a:p>
        </p:txBody>
      </p:sp>
      <p:sp>
        <p:nvSpPr>
          <p:cNvPr id="57348" name="AutoShape 6"/>
          <p:cNvSpPr>
            <a:spLocks noChangeArrowheads="1"/>
          </p:cNvSpPr>
          <p:nvPr/>
        </p:nvSpPr>
        <p:spPr bwMode="auto">
          <a:xfrm>
            <a:off x="5435600" y="2857500"/>
            <a:ext cx="3629025" cy="29718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734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5735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5735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735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735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7354" name="PPTShape_2"/>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7355" name="PPTShape_3"/>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7356" name="Group 419"/>
          <p:cNvGrpSpPr>
            <a:grpSpLocks noChangeAspect="1"/>
          </p:cNvGrpSpPr>
          <p:nvPr/>
        </p:nvGrpSpPr>
        <p:grpSpPr bwMode="auto">
          <a:xfrm>
            <a:off x="0" y="914400"/>
            <a:ext cx="5349875" cy="5440363"/>
            <a:chOff x="0" y="552"/>
            <a:chExt cx="3479" cy="3538"/>
          </a:xfrm>
        </p:grpSpPr>
        <p:sp>
          <p:nvSpPr>
            <p:cNvPr id="5735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7358" name="Group 620"/>
            <p:cNvGrpSpPr>
              <a:grpSpLocks/>
            </p:cNvGrpSpPr>
            <p:nvPr/>
          </p:nvGrpSpPr>
          <p:grpSpPr bwMode="auto">
            <a:xfrm>
              <a:off x="162" y="563"/>
              <a:ext cx="3306" cy="3350"/>
              <a:chOff x="162" y="563"/>
              <a:chExt cx="3306" cy="3350"/>
            </a:xfrm>
          </p:grpSpPr>
          <p:sp>
            <p:nvSpPr>
              <p:cNvPr id="5756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7568"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756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757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757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7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7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757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757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57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757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757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57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758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758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8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8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8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758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58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8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58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58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759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759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759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759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9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59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759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59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9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9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60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60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760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60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0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760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60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0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60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60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1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761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761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761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761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1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761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761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1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761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7620" name="Rectangle 473"/>
              <p:cNvSpPr>
                <a:spLocks noChangeArrowheads="1"/>
              </p:cNvSpPr>
              <p:nvPr/>
            </p:nvSpPr>
            <p:spPr bwMode="auto">
              <a:xfrm>
                <a:off x="237" y="1133"/>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2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762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2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762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2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762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762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762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762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763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763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763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763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763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763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763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763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763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63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764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764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4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4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64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764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64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764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764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764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7650"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5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5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765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765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65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65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765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765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765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66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766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766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766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66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6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6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766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766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766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767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7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767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767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767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7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767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767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767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767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768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768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768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8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768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8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768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768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68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768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769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9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9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69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769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69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69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69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69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769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770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770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770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70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770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770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770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770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70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770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771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771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771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71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771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71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71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771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771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71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772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772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772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72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72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772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772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772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772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772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773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773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773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773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773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773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773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773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773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773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774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774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774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74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774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774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774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774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774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774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775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775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775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775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775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775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775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775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775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775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776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776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776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76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76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7359" name="Group 821"/>
            <p:cNvGrpSpPr>
              <a:grpSpLocks/>
            </p:cNvGrpSpPr>
            <p:nvPr/>
          </p:nvGrpSpPr>
          <p:grpSpPr bwMode="auto">
            <a:xfrm>
              <a:off x="11" y="762"/>
              <a:ext cx="3452" cy="3328"/>
              <a:chOff x="11" y="762"/>
              <a:chExt cx="3452" cy="3328"/>
            </a:xfrm>
          </p:grpSpPr>
          <p:sp>
            <p:nvSpPr>
              <p:cNvPr id="5736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736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736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37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37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737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737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737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37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37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737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737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737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38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738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738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738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738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738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738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38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38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738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39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739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39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739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39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739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739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739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739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39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40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740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740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740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740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740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40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740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40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40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741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741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41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741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741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41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741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741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741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1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2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742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742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742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42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42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742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742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742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742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743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743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743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743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743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743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743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43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43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43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744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44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44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744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744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4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44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44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744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44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745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745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745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45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745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745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745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745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745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745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46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746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746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746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746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46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746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746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46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746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747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747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7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747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747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747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747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747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747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747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748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748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748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748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748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748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748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8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748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748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9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749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9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9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49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749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749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749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49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749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750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750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750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750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750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0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750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50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750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750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1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751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751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751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1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751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751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751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751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751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752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752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2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753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753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753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753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753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753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7536"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5753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753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753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754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754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4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754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754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754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4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754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754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754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755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755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755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755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755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755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755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755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755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755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756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756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756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756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756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756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756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736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736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736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736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736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736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736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eft Arrow 839"/>
          <p:cNvSpPr>
            <a:spLocks noChangeArrowheads="1"/>
          </p:cNvSpPr>
          <p:nvPr/>
        </p:nvSpPr>
        <p:spPr bwMode="auto">
          <a:xfrm>
            <a:off x="20638" y="3589338"/>
            <a:ext cx="998537" cy="396875"/>
          </a:xfrm>
          <a:prstGeom prst="leftArrow">
            <a:avLst>
              <a:gd name="adj1" fmla="val 50000"/>
              <a:gd name="adj2" fmla="val 49924"/>
            </a:avLst>
          </a:prstGeom>
          <a:solidFill>
            <a:srgbClr val="FFFF00"/>
          </a:solidFill>
          <a:ln w="9525" algn="ctr">
            <a:noFill/>
            <a:round/>
            <a:headEnd/>
            <a:tailEnd/>
          </a:ln>
        </p:spPr>
        <p:txBody>
          <a:bodyPr/>
          <a:lstStyle/>
          <a:p>
            <a:pPr algn="l" eaLnBrk="0" hangingPunct="0"/>
            <a:endParaRPr lang="en-US" sz="1800">
              <a:solidFill>
                <a:srgbClr val="000000"/>
              </a:solidFill>
            </a:endParaRPr>
          </a:p>
        </p:txBody>
      </p:sp>
      <p:sp>
        <p:nvSpPr>
          <p:cNvPr id="58371" name="Rectangle 485"/>
          <p:cNvSpPr>
            <a:spLocks noChangeArrowheads="1"/>
          </p:cNvSpPr>
          <p:nvPr/>
        </p:nvSpPr>
        <p:spPr bwMode="auto">
          <a:xfrm>
            <a:off x="163513" y="3686175"/>
            <a:ext cx="806450" cy="19843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372" name="Rectangle 3"/>
          <p:cNvSpPr>
            <a:spLocks noGrp="1" noChangeArrowheads="1"/>
          </p:cNvSpPr>
          <p:nvPr>
            <p:ph type="title" idx="4294967295"/>
          </p:nvPr>
        </p:nvSpPr>
        <p:spPr>
          <a:xfrm>
            <a:off x="0" y="76200"/>
            <a:ext cx="8229600" cy="762000"/>
          </a:xfrm>
        </p:spPr>
        <p:txBody>
          <a:bodyPr/>
          <a:lstStyle/>
          <a:p>
            <a:pPr eaLnBrk="1" hangingPunct="1"/>
            <a:r>
              <a:rPr lang="en-US" b="0" smtClean="0"/>
              <a:t>HyperLink Bus</a:t>
            </a:r>
          </a:p>
        </p:txBody>
      </p:sp>
      <p:sp>
        <p:nvSpPr>
          <p:cNvPr id="58373" name="Rectangle 5"/>
          <p:cNvSpPr>
            <a:spLocks noGrp="1" noChangeArrowheads="1"/>
          </p:cNvSpPr>
          <p:nvPr>
            <p:ph type="body" sz="half" idx="4294967295"/>
          </p:nvPr>
        </p:nvSpPr>
        <p:spPr>
          <a:xfrm>
            <a:off x="5616575" y="3206750"/>
            <a:ext cx="3527425" cy="1638300"/>
          </a:xfrm>
        </p:spPr>
        <p:txBody>
          <a:bodyPr/>
          <a:lstStyle/>
          <a:p>
            <a:pPr marL="227013" indent="-227013" eaLnBrk="1" hangingPunct="1">
              <a:lnSpc>
                <a:spcPct val="80000"/>
              </a:lnSpc>
              <a:spcBef>
                <a:spcPct val="0"/>
              </a:spcBef>
              <a:spcAft>
                <a:spcPct val="10000"/>
              </a:spcAft>
            </a:pPr>
            <a:r>
              <a:rPr lang="en-US" sz="2000" smtClean="0"/>
              <a:t>Provides the capability to expand the C66x to include hardware acceleration or other auxiliary processors</a:t>
            </a:r>
          </a:p>
          <a:p>
            <a:pPr marL="227013" indent="-227013" eaLnBrk="1" hangingPunct="1">
              <a:lnSpc>
                <a:spcPct val="80000"/>
              </a:lnSpc>
              <a:spcBef>
                <a:spcPct val="0"/>
              </a:spcBef>
              <a:spcAft>
                <a:spcPct val="10000"/>
              </a:spcAft>
            </a:pPr>
            <a:r>
              <a:rPr lang="en-US" sz="2000" smtClean="0"/>
              <a:t>Four lanes with up to 12.5 Gbps per lane</a:t>
            </a:r>
          </a:p>
        </p:txBody>
      </p:sp>
      <p:sp>
        <p:nvSpPr>
          <p:cNvPr id="58374" name="AutoShape 6"/>
          <p:cNvSpPr>
            <a:spLocks noChangeArrowheads="1"/>
          </p:cNvSpPr>
          <p:nvPr/>
        </p:nvSpPr>
        <p:spPr bwMode="auto">
          <a:xfrm>
            <a:off x="5410200" y="3130550"/>
            <a:ext cx="3629025" cy="17526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8375" name="Rectangle 14"/>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58376"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58377" name="Rectangle 19"/>
          <p:cNvSpPr>
            <a:spLocks noChangeArrowheads="1"/>
          </p:cNvSpPr>
          <p:nvPr/>
        </p:nvSpPr>
        <p:spPr bwMode="auto">
          <a:xfrm>
            <a:off x="5402263" y="23002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58378"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8379"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8380"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8381" name="PPTShape_2"/>
          <p:cNvSpPr>
            <a:spLocks noChangeArrowheads="1"/>
          </p:cNvSpPr>
          <p:nvPr/>
        </p:nvSpPr>
        <p:spPr bwMode="auto">
          <a:xfrm>
            <a:off x="5400675" y="2027238"/>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8382" name="PPTShape_3"/>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8383" name="Group 421"/>
          <p:cNvGrpSpPr>
            <a:grpSpLocks noChangeAspect="1"/>
          </p:cNvGrpSpPr>
          <p:nvPr/>
        </p:nvGrpSpPr>
        <p:grpSpPr bwMode="auto">
          <a:xfrm>
            <a:off x="0" y="914400"/>
            <a:ext cx="5349875" cy="5440363"/>
            <a:chOff x="0" y="552"/>
            <a:chExt cx="3479" cy="3538"/>
          </a:xfrm>
        </p:grpSpPr>
        <p:sp>
          <p:nvSpPr>
            <p:cNvPr id="58384"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8385" name="Group 620"/>
            <p:cNvGrpSpPr>
              <a:grpSpLocks/>
            </p:cNvGrpSpPr>
            <p:nvPr/>
          </p:nvGrpSpPr>
          <p:grpSpPr bwMode="auto">
            <a:xfrm>
              <a:off x="162" y="563"/>
              <a:ext cx="3306" cy="3350"/>
              <a:chOff x="162" y="563"/>
              <a:chExt cx="3306" cy="3350"/>
            </a:xfrm>
          </p:grpSpPr>
          <p:sp>
            <p:nvSpPr>
              <p:cNvPr id="58594"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8595"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8596"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8597"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8598"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99"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00"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8601"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8602"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03"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8604"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8605"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06"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8607"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8608"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09"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10"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11"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8612"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613"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14"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8615"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616"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8617"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8618"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8619"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8620"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21"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8622"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8623"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8624"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8625"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26"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8627"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628"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8629"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630"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31"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8632"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633"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34"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8635"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636"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37"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8638"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8639"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8640"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8641"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42"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8643"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8644"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45"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8646"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8647"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48"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8649"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50"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8651"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52"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8653"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8654"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8655"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8656"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8657"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8658"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8659"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8660"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8661"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8662"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8663"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8664"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8665"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666"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8667"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8668"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669"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70"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671"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8672"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673"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8674"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8675"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8676"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8677"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678"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79"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8680"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8681"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682"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683"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8684"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8685"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8686"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687"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8688"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8689"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8690"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691"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692"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693"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8694"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8695"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8696"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8697"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698"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8699"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8700"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8701"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702"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8703"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8704"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8705"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8706"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8707"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8708"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8709"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710"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8711"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712"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8713"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8714"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715"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8716"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8717"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718"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719"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720"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8721"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722"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723"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724"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725"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8726"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8727"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8728"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8729"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730"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8731"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8732"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8733"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8734"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735"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8736"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8737"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8738"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739"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740"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8741"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742"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743"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744"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8745"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746"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8747"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8748"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8749"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750"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751"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8752"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8753"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8754"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8755"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8756"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8757"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8758"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8759"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8760"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8761"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8762"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8763"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8764"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8765"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8766"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8767"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8768"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8769"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8770"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8771"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8772"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8773"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8774"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8775"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8776"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8777"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8778"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8779"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8780"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8781"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8782"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8783"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8784"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8785"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8786"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8787"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8788"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8789"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790"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791"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8386" name="Group 821"/>
            <p:cNvGrpSpPr>
              <a:grpSpLocks/>
            </p:cNvGrpSpPr>
            <p:nvPr/>
          </p:nvGrpSpPr>
          <p:grpSpPr bwMode="auto">
            <a:xfrm>
              <a:off x="11" y="762"/>
              <a:ext cx="3452" cy="3328"/>
              <a:chOff x="11" y="762"/>
              <a:chExt cx="3452" cy="3328"/>
            </a:xfrm>
          </p:grpSpPr>
          <p:sp>
            <p:nvSpPr>
              <p:cNvPr id="58394"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8395"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8396"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397"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398"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8399"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8400"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8401"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402"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403"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8404"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8405"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8406"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407"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8408"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8409"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8410"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8411"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8412"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8413"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414"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415"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8416"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17"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8418"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419"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8420"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421"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8422"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8423"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8424"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8425"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426"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427"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8428"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8429"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8430"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8431"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432"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433"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8434"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435"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436"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8437"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438"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439"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8440"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8441"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442"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8443"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8444"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8445"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446"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447"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8448"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8449"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8450"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8451"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8452"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8453"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8454"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8455"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8456"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8457"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8458"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8459"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8460"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8461"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8462"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8463"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464"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465"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466"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8467"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468"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69"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8470"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8471"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472"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473"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74"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8475"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476"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8477"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8478"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8479"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80"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8481"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8482"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8483"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8484"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8485"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8486"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8487"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8488"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8489"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8490"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8491"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492"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8493"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8494"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8495"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8496"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8497"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8498"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499"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8500"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8501"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8502"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8503"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8504"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8505"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8506"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8507"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8508"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8509"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8510"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8511"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8512"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8513"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14"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8515"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8516"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17"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8518"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19"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20"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21"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8522"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8523"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8524"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25"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8526"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8527"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8528"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8529"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8530"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8531"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32"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8533"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534"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8535"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8536"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37"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8538"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8539"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8540"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41"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8542"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8543"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8544"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8545"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8546"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8547"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8548"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49"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0"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1"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2"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3"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4"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5"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6"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8557"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8558"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8559"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8560"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8561"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8562"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8563"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58564"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8565"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8566"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8567"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8568"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69"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8570"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8571"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8572"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73"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8574"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8575"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8576"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8577"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8578"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8579"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8580"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8581"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8582"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8583"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8584"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8585"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8586"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8587"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8588"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8589"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8590"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8591"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8592"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8593"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8387"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8388"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8389"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8390"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8391"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8392"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8393"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idx="4294967295"/>
          </p:nvPr>
        </p:nvSpPr>
        <p:spPr>
          <a:xfrm>
            <a:off x="0" y="76200"/>
            <a:ext cx="8229600" cy="762000"/>
          </a:xfrm>
        </p:spPr>
        <p:txBody>
          <a:bodyPr/>
          <a:lstStyle/>
          <a:p>
            <a:pPr eaLnBrk="1" hangingPunct="1"/>
            <a:r>
              <a:rPr lang="en-US" b="0" smtClean="0"/>
              <a:t>Miscellaneous Elements</a:t>
            </a:r>
          </a:p>
        </p:txBody>
      </p:sp>
      <p:sp>
        <p:nvSpPr>
          <p:cNvPr id="59395" name="Rectangle 5"/>
          <p:cNvSpPr>
            <a:spLocks noGrp="1" noChangeArrowheads="1"/>
          </p:cNvSpPr>
          <p:nvPr>
            <p:ph type="body" sz="half" idx="4294967295"/>
          </p:nvPr>
        </p:nvSpPr>
        <p:spPr>
          <a:xfrm>
            <a:off x="5521325" y="3411538"/>
            <a:ext cx="3622675" cy="2052637"/>
          </a:xfrm>
        </p:spPr>
        <p:txBody>
          <a:bodyPr/>
          <a:lstStyle/>
          <a:p>
            <a:pPr marL="227013" indent="-227013" eaLnBrk="1" hangingPunct="1">
              <a:lnSpc>
                <a:spcPct val="80000"/>
              </a:lnSpc>
              <a:spcBef>
                <a:spcPct val="0"/>
              </a:spcBef>
              <a:spcAft>
                <a:spcPct val="10000"/>
              </a:spcAft>
            </a:pPr>
            <a:r>
              <a:rPr lang="en-US" sz="1400" smtClean="0"/>
              <a:t>Semaphore2 provides atomic access to shared chip-level resources.</a:t>
            </a:r>
          </a:p>
          <a:p>
            <a:pPr marL="227013" indent="-227013" eaLnBrk="1" hangingPunct="1">
              <a:lnSpc>
                <a:spcPct val="80000"/>
              </a:lnSpc>
              <a:spcBef>
                <a:spcPct val="0"/>
              </a:spcBef>
              <a:spcAft>
                <a:spcPct val="10000"/>
              </a:spcAft>
            </a:pPr>
            <a:r>
              <a:rPr lang="en-US" sz="1400" smtClean="0"/>
              <a:t>Boot ROM</a:t>
            </a:r>
          </a:p>
          <a:p>
            <a:pPr marL="227013" indent="-227013" eaLnBrk="1" hangingPunct="1">
              <a:lnSpc>
                <a:spcPct val="80000"/>
              </a:lnSpc>
              <a:spcBef>
                <a:spcPct val="0"/>
              </a:spcBef>
              <a:spcAft>
                <a:spcPct val="10000"/>
              </a:spcAft>
            </a:pPr>
            <a:r>
              <a:rPr lang="en-US" sz="1400" smtClean="0"/>
              <a:t>Power Management</a:t>
            </a:r>
          </a:p>
          <a:p>
            <a:pPr marL="227013" indent="-227013" eaLnBrk="1" hangingPunct="1">
              <a:lnSpc>
                <a:spcPct val="80000"/>
              </a:lnSpc>
              <a:spcBef>
                <a:spcPct val="0"/>
              </a:spcBef>
              <a:spcAft>
                <a:spcPct val="10000"/>
              </a:spcAft>
            </a:pPr>
            <a:r>
              <a:rPr lang="en-US" sz="1400" smtClean="0"/>
              <a:t>Eight 64-bit timers</a:t>
            </a:r>
          </a:p>
          <a:p>
            <a:pPr marL="227013" indent="-227013" eaLnBrk="1" hangingPunct="1">
              <a:lnSpc>
                <a:spcPct val="80000"/>
              </a:lnSpc>
              <a:spcBef>
                <a:spcPct val="0"/>
              </a:spcBef>
              <a:spcAft>
                <a:spcPct val="10000"/>
              </a:spcAft>
            </a:pPr>
            <a:r>
              <a:rPr lang="en-US" sz="1400" smtClean="0"/>
              <a:t>Three on-chip PLLs:</a:t>
            </a:r>
          </a:p>
          <a:p>
            <a:pPr marL="742950" lvl="1" eaLnBrk="1" hangingPunct="1">
              <a:lnSpc>
                <a:spcPct val="80000"/>
              </a:lnSpc>
              <a:spcBef>
                <a:spcPct val="0"/>
              </a:spcBef>
              <a:spcAft>
                <a:spcPct val="10000"/>
              </a:spcAft>
            </a:pPr>
            <a:r>
              <a:rPr lang="en-US" sz="1400" smtClean="0"/>
              <a:t>PLL1 for CorePacs</a:t>
            </a:r>
          </a:p>
          <a:p>
            <a:pPr marL="742950" lvl="1" eaLnBrk="1" hangingPunct="1">
              <a:lnSpc>
                <a:spcPct val="80000"/>
              </a:lnSpc>
              <a:spcBef>
                <a:spcPct val="0"/>
              </a:spcBef>
              <a:spcAft>
                <a:spcPct val="10000"/>
              </a:spcAft>
            </a:pPr>
            <a:r>
              <a:rPr lang="en-US" sz="1400" smtClean="0"/>
              <a:t>PLL2 for DDR3</a:t>
            </a:r>
          </a:p>
          <a:p>
            <a:pPr marL="742950" lvl="1" eaLnBrk="1" hangingPunct="1">
              <a:lnSpc>
                <a:spcPct val="80000"/>
              </a:lnSpc>
              <a:spcBef>
                <a:spcPct val="0"/>
              </a:spcBef>
              <a:spcAft>
                <a:spcPct val="10000"/>
              </a:spcAft>
            </a:pPr>
            <a:r>
              <a:rPr lang="en-US" sz="1400" smtClean="0"/>
              <a:t>PLL3 for Packet Acceleration</a:t>
            </a:r>
          </a:p>
          <a:p>
            <a:pPr marL="227013" indent="-227013" eaLnBrk="1" hangingPunct="1">
              <a:lnSpc>
                <a:spcPct val="80000"/>
              </a:lnSpc>
              <a:spcBef>
                <a:spcPct val="0"/>
              </a:spcBef>
              <a:spcAft>
                <a:spcPct val="10000"/>
              </a:spcAft>
            </a:pPr>
            <a:r>
              <a:rPr lang="en-US" sz="1400" smtClean="0"/>
              <a:t>Three EDMA</a:t>
            </a:r>
          </a:p>
        </p:txBody>
      </p:sp>
      <p:sp>
        <p:nvSpPr>
          <p:cNvPr id="59396" name="AutoShape 6"/>
          <p:cNvSpPr>
            <a:spLocks noChangeArrowheads="1"/>
          </p:cNvSpPr>
          <p:nvPr/>
        </p:nvSpPr>
        <p:spPr bwMode="auto">
          <a:xfrm>
            <a:off x="5451475" y="3406775"/>
            <a:ext cx="3629025" cy="2084388"/>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939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5939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5939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5940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594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940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940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940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940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9406" name="Group 421"/>
          <p:cNvGrpSpPr>
            <a:grpSpLocks noChangeAspect="1"/>
          </p:cNvGrpSpPr>
          <p:nvPr/>
        </p:nvGrpSpPr>
        <p:grpSpPr bwMode="auto">
          <a:xfrm>
            <a:off x="0" y="914400"/>
            <a:ext cx="5349875" cy="5440363"/>
            <a:chOff x="0" y="552"/>
            <a:chExt cx="3479" cy="3538"/>
          </a:xfrm>
        </p:grpSpPr>
        <p:sp>
          <p:nvSpPr>
            <p:cNvPr id="594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9408" name="Group 620"/>
            <p:cNvGrpSpPr>
              <a:grpSpLocks/>
            </p:cNvGrpSpPr>
            <p:nvPr/>
          </p:nvGrpSpPr>
          <p:grpSpPr bwMode="auto">
            <a:xfrm>
              <a:off x="162" y="563"/>
              <a:ext cx="3306" cy="3350"/>
              <a:chOff x="162" y="563"/>
              <a:chExt cx="3306" cy="3350"/>
            </a:xfrm>
          </p:grpSpPr>
          <p:sp>
            <p:nvSpPr>
              <p:cNvPr id="596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9618"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6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6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96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96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96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6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96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96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6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96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96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6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96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6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96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96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6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96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96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96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96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96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96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6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96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96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6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96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96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96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96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96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96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9667" name="Rectangle 470"/>
              <p:cNvSpPr>
                <a:spLocks noChangeArrowheads="1"/>
              </p:cNvSpPr>
              <p:nvPr/>
            </p:nvSpPr>
            <p:spPr bwMode="auto">
              <a:xfrm>
                <a:off x="242" y="1611"/>
                <a:ext cx="420" cy="178"/>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96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9670" name="Rectangle 473"/>
              <p:cNvSpPr>
                <a:spLocks noChangeArrowheads="1"/>
              </p:cNvSpPr>
              <p:nvPr/>
            </p:nvSpPr>
            <p:spPr bwMode="auto">
              <a:xfrm>
                <a:off x="237" y="1133"/>
                <a:ext cx="425" cy="11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96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9672" name="Rectangle 475"/>
              <p:cNvSpPr>
                <a:spLocks noChangeArrowheads="1"/>
              </p:cNvSpPr>
              <p:nvPr/>
            </p:nvSpPr>
            <p:spPr bwMode="auto">
              <a:xfrm>
                <a:off x="237" y="1289"/>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9674" name="Rectangle 477"/>
              <p:cNvSpPr>
                <a:spLocks noChangeArrowheads="1"/>
              </p:cNvSpPr>
              <p:nvPr/>
            </p:nvSpPr>
            <p:spPr bwMode="auto">
              <a:xfrm>
                <a:off x="237" y="1450"/>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6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96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96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96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96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96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96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96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96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6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6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96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96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96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96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96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6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6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6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96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6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96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96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96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9700"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7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7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97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97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7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7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97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97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97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7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97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97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97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7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7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7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97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97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97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97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97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97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97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97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97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97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97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97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97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97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97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97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97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7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97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97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7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7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7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97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7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7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7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7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97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97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97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97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97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97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97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97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97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97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97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97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7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97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7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7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97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97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7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97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97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97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7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7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97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97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97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97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97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97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97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97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97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97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97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97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97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97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97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97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97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97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97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97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97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97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97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97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97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98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98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98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98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98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98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98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8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98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98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98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98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98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8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8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9409" name="Group 821"/>
            <p:cNvGrpSpPr>
              <a:grpSpLocks/>
            </p:cNvGrpSpPr>
            <p:nvPr/>
          </p:nvGrpSpPr>
          <p:grpSpPr bwMode="auto">
            <a:xfrm>
              <a:off x="11" y="762"/>
              <a:ext cx="3452" cy="3328"/>
              <a:chOff x="11" y="762"/>
              <a:chExt cx="3452" cy="3328"/>
            </a:xfrm>
          </p:grpSpPr>
          <p:sp>
            <p:nvSpPr>
              <p:cNvPr id="594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94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4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4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4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94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94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94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4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4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94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94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94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4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94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94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94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94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94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94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4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4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94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4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94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4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94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4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94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94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94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94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4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4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94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94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94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94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94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4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94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4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4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94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94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4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94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94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4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94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94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9468" name="Rectangle 672"/>
              <p:cNvSpPr>
                <a:spLocks noChangeArrowheads="1"/>
              </p:cNvSpPr>
              <p:nvPr/>
            </p:nvSpPr>
            <p:spPr bwMode="auto">
              <a:xfrm>
                <a:off x="275" y="1880"/>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469" name="Rectangle 673"/>
              <p:cNvSpPr>
                <a:spLocks noChangeArrowheads="1"/>
              </p:cNvSpPr>
              <p:nvPr/>
            </p:nvSpPr>
            <p:spPr bwMode="auto">
              <a:xfrm>
                <a:off x="258" y="1864"/>
                <a:ext cx="426" cy="107"/>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4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94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94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94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94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94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94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94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94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94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94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94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94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94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94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94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94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4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4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4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94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4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4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94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94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4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4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4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94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4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95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95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95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5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95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95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95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95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95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95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5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95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95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95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95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5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95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95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95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95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95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95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95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95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95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95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95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95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95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95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95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95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95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95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95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95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95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9539" name="Rectangle 743"/>
              <p:cNvSpPr>
                <a:spLocks noChangeArrowheads="1"/>
              </p:cNvSpPr>
              <p:nvPr/>
            </p:nvSpPr>
            <p:spPr bwMode="auto">
              <a:xfrm>
                <a:off x="242" y="1842"/>
                <a:ext cx="426" cy="108"/>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9541" name="Rectangle 745"/>
              <p:cNvSpPr>
                <a:spLocks noChangeArrowheads="1"/>
              </p:cNvSpPr>
              <p:nvPr/>
            </p:nvSpPr>
            <p:spPr bwMode="auto">
              <a:xfrm>
                <a:off x="275" y="2111"/>
                <a:ext cx="425"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42" name="Rectangle 746"/>
              <p:cNvSpPr>
                <a:spLocks noChangeArrowheads="1"/>
              </p:cNvSpPr>
              <p:nvPr/>
            </p:nvSpPr>
            <p:spPr bwMode="auto">
              <a:xfrm>
                <a:off x="258" y="2090"/>
                <a:ext cx="426" cy="113"/>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43" name="Rectangle 747"/>
              <p:cNvSpPr>
                <a:spLocks noChangeArrowheads="1"/>
              </p:cNvSpPr>
              <p:nvPr/>
            </p:nvSpPr>
            <p:spPr bwMode="auto">
              <a:xfrm>
                <a:off x="242" y="2074"/>
                <a:ext cx="426" cy="107"/>
              </a:xfrm>
              <a:prstGeom prst="rect">
                <a:avLst/>
              </a:prstGeom>
              <a:solidFill>
                <a:srgbClr val="FFFF00"/>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95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95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95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95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95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95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95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95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95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95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5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95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95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95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95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95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95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95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95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95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95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95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95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95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95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95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95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95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95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9586"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595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95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95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95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95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95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95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95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5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95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95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95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96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96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96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96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96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96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96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96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96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96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96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96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96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96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96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96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96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94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94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94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94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94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94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94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0" y="76200"/>
            <a:ext cx="8686800" cy="762000"/>
          </a:xfrm>
        </p:spPr>
        <p:txBody>
          <a:bodyPr/>
          <a:lstStyle/>
          <a:p>
            <a:pPr eaLnBrk="1" hangingPunct="1"/>
            <a:r>
              <a:rPr lang="en-US" sz="4000" b="0" smtClean="0"/>
              <a:t>Device-Specific: Wireless Applications</a:t>
            </a:r>
          </a:p>
        </p:txBody>
      </p:sp>
      <p:sp>
        <p:nvSpPr>
          <p:cNvPr id="103427"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3428"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3429"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3430"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343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103432"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3433"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103434"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3435"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3436" name="AutoShape 6"/>
          <p:cNvSpPr>
            <a:spLocks noChangeArrowheads="1"/>
          </p:cNvSpPr>
          <p:nvPr/>
        </p:nvSpPr>
        <p:spPr bwMode="auto">
          <a:xfrm>
            <a:off x="5451475" y="3954463"/>
            <a:ext cx="3629025" cy="250348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103437" name="PPTShape_5"/>
          <p:cNvSpPr>
            <a:spLocks noChangeArrowheads="1"/>
          </p:cNvSpPr>
          <p:nvPr/>
        </p:nvSpPr>
        <p:spPr bwMode="auto">
          <a:xfrm>
            <a:off x="5405438" y="36655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Device-Specific (Wireless Apps)</a:t>
            </a:r>
          </a:p>
        </p:txBody>
      </p:sp>
      <p:sp>
        <p:nvSpPr>
          <p:cNvPr id="103438"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Application-Specific Coprocessors</a:t>
            </a:r>
          </a:p>
        </p:txBody>
      </p:sp>
      <p:sp>
        <p:nvSpPr>
          <p:cNvPr id="103439" name="Rectangle 5"/>
          <p:cNvSpPr txBox="1">
            <a:spLocks noChangeArrowheads="1"/>
          </p:cNvSpPr>
          <p:nvPr/>
        </p:nvSpPr>
        <p:spPr bwMode="auto">
          <a:xfrm>
            <a:off x="5472113" y="3954462"/>
            <a:ext cx="3527425" cy="2517775"/>
          </a:xfrm>
          <a:prstGeom prst="rect">
            <a:avLst/>
          </a:prstGeom>
          <a:noFill/>
          <a:ln w="9525">
            <a:noFill/>
            <a:miter lim="800000"/>
            <a:headEnd/>
            <a:tailEnd/>
          </a:ln>
        </p:spPr>
        <p:txBody>
          <a:bodyPr/>
          <a:lstStyle/>
          <a:p>
            <a:pPr marL="227013" indent="-227013" algn="l">
              <a:lnSpc>
                <a:spcPct val="80000"/>
              </a:lnSpc>
              <a:spcAft>
                <a:spcPct val="10000"/>
              </a:spcAft>
              <a:buFont typeface="Arial" pitchFamily="34" charset="0"/>
              <a:buChar char="•"/>
            </a:pPr>
            <a:r>
              <a:rPr lang="en-US" sz="1400" dirty="0">
                <a:solidFill>
                  <a:srgbClr val="000000"/>
                </a:solidFill>
                <a:latin typeface="Calibri" pitchFamily="34" charset="0"/>
              </a:rPr>
              <a:t>Wireless-specific Coprocessors</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FFTC</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TCP3 Decoder/Encoder</a:t>
            </a:r>
          </a:p>
          <a:p>
            <a:pPr marL="684213" lvl="1" indent="-227013" algn="l">
              <a:lnSpc>
                <a:spcPct val="80000"/>
              </a:lnSpc>
              <a:spcAft>
                <a:spcPct val="10000"/>
              </a:spcAft>
              <a:buFont typeface="Arial" pitchFamily="34" charset="0"/>
              <a:buChar char="•"/>
            </a:pPr>
            <a:r>
              <a:rPr lang="en-US" sz="1400" dirty="0" smtClean="0">
                <a:solidFill>
                  <a:srgbClr val="000000"/>
                </a:solidFill>
                <a:latin typeface="Calibri" pitchFamily="34" charset="0"/>
              </a:rPr>
              <a:t>VCP2</a:t>
            </a:r>
          </a:p>
          <a:p>
            <a:pPr marL="684213" lvl="1" indent="-227013" algn="l">
              <a:lnSpc>
                <a:spcPct val="80000"/>
              </a:lnSpc>
              <a:spcAft>
                <a:spcPct val="10000"/>
              </a:spcAft>
              <a:buFont typeface="Arial" pitchFamily="34" charset="0"/>
              <a:buChar char="•"/>
            </a:pPr>
            <a:r>
              <a:rPr lang="en-US" sz="1400" dirty="0" smtClean="0">
                <a:solidFill>
                  <a:srgbClr val="000000"/>
                </a:solidFill>
                <a:latin typeface="Calibri" pitchFamily="34" charset="0"/>
              </a:rPr>
              <a:t>BCP</a:t>
            </a:r>
            <a:endParaRPr lang="en-US" sz="1400" dirty="0">
              <a:solidFill>
                <a:srgbClr val="000000"/>
              </a:solidFill>
              <a:latin typeface="Calibri" pitchFamily="34" charset="0"/>
            </a:endParaRPr>
          </a:p>
          <a:p>
            <a:pPr marL="227013" indent="-227013" algn="l">
              <a:lnSpc>
                <a:spcPct val="80000"/>
              </a:lnSpc>
              <a:spcAft>
                <a:spcPct val="10000"/>
              </a:spcAft>
              <a:buFont typeface="Arial" pitchFamily="34" charset="0"/>
              <a:buChar char="•"/>
            </a:pPr>
            <a:r>
              <a:rPr lang="en-US" sz="1400" dirty="0">
                <a:solidFill>
                  <a:srgbClr val="000000"/>
                </a:solidFill>
                <a:latin typeface="Calibri" pitchFamily="34" charset="0"/>
              </a:rPr>
              <a:t>Wireless-specific Interfaces:  AIF2 x6</a:t>
            </a:r>
          </a:p>
          <a:p>
            <a:pPr marL="227013" indent="-227013" algn="l">
              <a:lnSpc>
                <a:spcPct val="80000"/>
              </a:lnSpc>
              <a:spcAft>
                <a:spcPct val="10000"/>
              </a:spcAft>
              <a:buFont typeface="Arial" pitchFamily="34" charset="0"/>
              <a:buChar char="•"/>
            </a:pPr>
            <a:r>
              <a:rPr lang="en-US" sz="1400" dirty="0">
                <a:solidFill>
                  <a:srgbClr val="000000"/>
                </a:solidFill>
                <a:latin typeface="Calibri" pitchFamily="34" charset="0"/>
              </a:rPr>
              <a:t>Characteristics</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Package Size: 24x24</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Process Node: 40nm</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Pin Count: 841</a:t>
            </a:r>
          </a:p>
          <a:p>
            <a:pPr marL="684213" lvl="1" indent="-227013" algn="l">
              <a:lnSpc>
                <a:spcPct val="80000"/>
              </a:lnSpc>
              <a:spcAft>
                <a:spcPct val="10000"/>
              </a:spcAft>
              <a:buFont typeface="Arial" pitchFamily="34" charset="0"/>
              <a:buChar char="•"/>
            </a:pPr>
            <a:r>
              <a:rPr lang="en-US" sz="1400" dirty="0">
                <a:solidFill>
                  <a:srgbClr val="000000"/>
                </a:solidFill>
                <a:latin typeface="Calibri" pitchFamily="34" charset="0"/>
              </a:rPr>
              <a:t>Core Voltage:  0.9-1.1 </a:t>
            </a:r>
            <a:r>
              <a:rPr lang="en-US" sz="1400" dirty="0" smtClean="0">
                <a:solidFill>
                  <a:srgbClr val="000000"/>
                </a:solidFill>
                <a:latin typeface="Calibri" pitchFamily="34" charset="0"/>
              </a:rPr>
              <a:t>V</a:t>
            </a:r>
          </a:p>
          <a:p>
            <a:pPr marL="227013" indent="-227013" algn="l">
              <a:lnSpc>
                <a:spcPct val="80000"/>
              </a:lnSpc>
              <a:spcAft>
                <a:spcPct val="10000"/>
              </a:spcAft>
              <a:buFont typeface="Arial" pitchFamily="34" charset="0"/>
              <a:buChar char="•"/>
            </a:pPr>
            <a:r>
              <a:rPr lang="en-US" sz="1400" dirty="0" smtClean="0">
                <a:solidFill>
                  <a:srgbClr val="000000"/>
                </a:solidFill>
                <a:latin typeface="Calibri" pitchFamily="34" charset="0"/>
              </a:rPr>
              <a:t>2x Rake Search Accelerator (RSA)</a:t>
            </a:r>
            <a:endParaRPr lang="en-US" sz="1400" dirty="0">
              <a:solidFill>
                <a:srgbClr val="000000"/>
              </a:solidFill>
              <a:latin typeface="Calibri" pitchFamily="34" charset="0"/>
            </a:endParaRPr>
          </a:p>
        </p:txBody>
      </p:sp>
      <p:grpSp>
        <p:nvGrpSpPr>
          <p:cNvPr id="2" name="Group 828"/>
          <p:cNvGrpSpPr/>
          <p:nvPr/>
        </p:nvGrpSpPr>
        <p:grpSpPr>
          <a:xfrm>
            <a:off x="0" y="914400"/>
            <a:ext cx="5349875" cy="5440363"/>
            <a:chOff x="0" y="914400"/>
            <a:chExt cx="5349875" cy="5440363"/>
          </a:xfrm>
        </p:grpSpPr>
        <p:sp>
          <p:nvSpPr>
            <p:cNvPr id="830" name="AutoShape 426"/>
            <p:cNvSpPr>
              <a:spLocks noChangeAspect="1" noChangeArrowheads="1" noTextEdit="1"/>
            </p:cNvSpPr>
            <p:nvPr/>
          </p:nvSpPr>
          <p:spPr bwMode="auto">
            <a:xfrm>
              <a:off x="0" y="914400"/>
              <a:ext cx="5349875" cy="5440363"/>
            </a:xfrm>
            <a:prstGeom prst="rect">
              <a:avLst/>
            </a:prstGeom>
            <a:noFill/>
            <a:ln w="9525">
              <a:noFill/>
              <a:miter lim="800000"/>
              <a:headEnd/>
              <a:tailEnd/>
            </a:ln>
          </p:spPr>
          <p:txBody>
            <a:bodyPr/>
            <a:lstStyle/>
            <a:p>
              <a:endParaRPr lang="en-US"/>
            </a:p>
          </p:txBody>
        </p:sp>
        <p:grpSp>
          <p:nvGrpSpPr>
            <p:cNvPr id="3" name="Group 628"/>
            <p:cNvGrpSpPr>
              <a:grpSpLocks/>
            </p:cNvGrpSpPr>
            <p:nvPr/>
          </p:nvGrpSpPr>
          <p:grpSpPr bwMode="auto">
            <a:xfrm>
              <a:off x="247650" y="930275"/>
              <a:ext cx="5084763" cy="5151438"/>
              <a:chOff x="156" y="586"/>
              <a:chExt cx="3203" cy="3245"/>
            </a:xfrm>
          </p:grpSpPr>
          <p:sp>
            <p:nvSpPr>
              <p:cNvPr id="1051" name="Rectangle 428"/>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52" name="Rectangle 429"/>
              <p:cNvSpPr>
                <a:spLocks noChangeArrowheads="1"/>
              </p:cNvSpPr>
              <p:nvPr/>
            </p:nvSpPr>
            <p:spPr bwMode="auto">
              <a:xfrm>
                <a:off x="569" y="2868"/>
                <a:ext cx="1471" cy="958"/>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3" name="Rectangle 430"/>
              <p:cNvSpPr>
                <a:spLocks noChangeArrowheads="1"/>
              </p:cNvSpPr>
              <p:nvPr/>
            </p:nvSpPr>
            <p:spPr bwMode="auto">
              <a:xfrm>
                <a:off x="2572" y="621"/>
                <a:ext cx="782" cy="1679"/>
              </a:xfrm>
              <a:prstGeom prst="rect">
                <a:avLst/>
              </a:prstGeom>
              <a:solidFill>
                <a:schemeClr val="bg1">
                  <a:lumMod val="85000"/>
                </a:schemeClr>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54" name="Rectangle 431"/>
              <p:cNvSpPr>
                <a:spLocks noChangeArrowheads="1"/>
              </p:cNvSpPr>
              <p:nvPr/>
            </p:nvSpPr>
            <p:spPr bwMode="auto">
              <a:xfrm>
                <a:off x="1163" y="2180"/>
                <a:ext cx="1012"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4 Cores @ 1.0 GHz / 1.2 GHz</a:t>
                </a:r>
                <a:endParaRPr lang="en-US" sz="1800">
                  <a:solidFill>
                    <a:srgbClr val="000000"/>
                  </a:solidFill>
                </a:endParaRPr>
              </a:p>
            </p:txBody>
          </p:sp>
          <p:sp>
            <p:nvSpPr>
              <p:cNvPr id="1055" name="Rectangle 432"/>
              <p:cNvSpPr>
                <a:spLocks noChangeArrowheads="1"/>
              </p:cNvSpPr>
              <p:nvPr/>
            </p:nvSpPr>
            <p:spPr bwMode="auto">
              <a:xfrm>
                <a:off x="1320" y="1253"/>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6" name="Rectangle 433"/>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7" name="Rectangle 434"/>
              <p:cNvSpPr>
                <a:spLocks noChangeArrowheads="1"/>
              </p:cNvSpPr>
              <p:nvPr/>
            </p:nvSpPr>
            <p:spPr bwMode="auto">
              <a:xfrm>
                <a:off x="1288" y="1295"/>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8" name="Rectangle 435"/>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59" name="Rectangle 436"/>
              <p:cNvSpPr>
                <a:spLocks noChangeArrowheads="1"/>
              </p:cNvSpPr>
              <p:nvPr/>
            </p:nvSpPr>
            <p:spPr bwMode="auto">
              <a:xfrm>
                <a:off x="1262" y="1342"/>
                <a:ext cx="731"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0" name="Rectangle 437"/>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1" name="Rectangle 438"/>
              <p:cNvSpPr>
                <a:spLocks noChangeArrowheads="1"/>
              </p:cNvSpPr>
              <p:nvPr/>
            </p:nvSpPr>
            <p:spPr bwMode="auto">
              <a:xfrm>
                <a:off x="123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62" name="Rectangle 439"/>
              <p:cNvSpPr>
                <a:spLocks noChangeArrowheads="1"/>
              </p:cNvSpPr>
              <p:nvPr/>
            </p:nvSpPr>
            <p:spPr bwMode="auto">
              <a:xfrm>
                <a:off x="1445" y="1477"/>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63" name="Rectangle 440"/>
              <p:cNvSpPr>
                <a:spLocks noChangeArrowheads="1"/>
              </p:cNvSpPr>
              <p:nvPr/>
            </p:nvSpPr>
            <p:spPr bwMode="auto">
              <a:xfrm>
                <a:off x="1414" y="1586"/>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64" name="Rectangle 441"/>
              <p:cNvSpPr>
                <a:spLocks noChangeArrowheads="1"/>
              </p:cNvSpPr>
              <p:nvPr/>
            </p:nvSpPr>
            <p:spPr bwMode="auto">
              <a:xfrm>
                <a:off x="2728" y="1880"/>
                <a:ext cx="418"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442"/>
              <p:cNvSpPr>
                <a:spLocks noChangeArrowheads="1"/>
              </p:cNvSpPr>
              <p:nvPr/>
            </p:nvSpPr>
            <p:spPr bwMode="auto">
              <a:xfrm>
                <a:off x="2707" y="1859"/>
                <a:ext cx="413"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6" name="Rectangle 443"/>
              <p:cNvSpPr>
                <a:spLocks noChangeArrowheads="1"/>
              </p:cNvSpPr>
              <p:nvPr/>
            </p:nvSpPr>
            <p:spPr bwMode="auto">
              <a:xfrm>
                <a:off x="2827" y="1895"/>
                <a:ext cx="188"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FFTC</a:t>
                </a:r>
                <a:endParaRPr lang="en-US" sz="1800" dirty="0">
                  <a:solidFill>
                    <a:srgbClr val="000000"/>
                  </a:solidFill>
                </a:endParaRPr>
              </a:p>
            </p:txBody>
          </p:sp>
          <p:sp>
            <p:nvSpPr>
              <p:cNvPr id="1067" name="Rectangle 444"/>
              <p:cNvSpPr>
                <a:spLocks noChangeArrowheads="1"/>
              </p:cNvSpPr>
              <p:nvPr/>
            </p:nvSpPr>
            <p:spPr bwMode="auto">
              <a:xfrm>
                <a:off x="2728" y="1452"/>
                <a:ext cx="418"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8" name="Rectangle 445"/>
              <p:cNvSpPr>
                <a:spLocks noChangeArrowheads="1"/>
              </p:cNvSpPr>
              <p:nvPr/>
            </p:nvSpPr>
            <p:spPr bwMode="auto">
              <a:xfrm>
                <a:off x="2707" y="1432"/>
                <a:ext cx="413"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69" name="Rectangle 446"/>
              <p:cNvSpPr>
                <a:spLocks noChangeArrowheads="1"/>
              </p:cNvSpPr>
              <p:nvPr/>
            </p:nvSpPr>
            <p:spPr bwMode="auto">
              <a:xfrm>
                <a:off x="2812" y="1474"/>
                <a:ext cx="230"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TCP3d</a:t>
                </a:r>
                <a:endParaRPr lang="en-US" sz="1800">
                  <a:solidFill>
                    <a:srgbClr val="000000"/>
                  </a:solidFill>
                </a:endParaRPr>
              </a:p>
            </p:txBody>
          </p:sp>
          <p:sp>
            <p:nvSpPr>
              <p:cNvPr id="1070" name="Rectangle 447"/>
              <p:cNvSpPr>
                <a:spLocks noChangeArrowheads="1"/>
              </p:cNvSpPr>
              <p:nvPr/>
            </p:nvSpPr>
            <p:spPr bwMode="auto">
              <a:xfrm>
                <a:off x="1777" y="607"/>
                <a:ext cx="750" cy="136"/>
              </a:xfrm>
              <a:prstGeom prst="rect">
                <a:avLst/>
              </a:prstGeom>
              <a:noFill/>
              <a:ln w="9525">
                <a:noFill/>
                <a:miter lim="800000"/>
                <a:headEnd/>
                <a:tailEnd/>
              </a:ln>
            </p:spPr>
            <p:txBody>
              <a:bodyPr wrap="none" lIns="0" tIns="0" rIns="0" bIns="0">
                <a:spAutoFit/>
              </a:bodyPr>
              <a:lstStyle/>
              <a:p>
                <a:pPr algn="ctr" eaLnBrk="0" hangingPunct="0"/>
                <a:r>
                  <a:rPr lang="en-US" sz="700" dirty="0">
                    <a:solidFill>
                      <a:srgbClr val="24211D"/>
                    </a:solidFill>
                  </a:rPr>
                  <a:t>KeyStone Device Architecture</a:t>
                </a:r>
              </a:p>
              <a:p>
                <a:pPr algn="ctr" eaLnBrk="0" hangingPunct="0"/>
                <a:r>
                  <a:rPr lang="en-US" sz="700" dirty="0">
                    <a:solidFill>
                      <a:srgbClr val="24211D"/>
                    </a:solidFill>
                  </a:rPr>
                  <a:t> for Wireless Applications</a:t>
                </a:r>
                <a:endParaRPr lang="en-US" sz="1800" dirty="0">
                  <a:solidFill>
                    <a:srgbClr val="000000"/>
                  </a:solidFill>
                </a:endParaRPr>
              </a:p>
            </p:txBody>
          </p:sp>
          <p:sp>
            <p:nvSpPr>
              <p:cNvPr id="1071" name="Rectangle 448"/>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449"/>
              <p:cNvSpPr>
                <a:spLocks noChangeArrowheads="1"/>
              </p:cNvSpPr>
              <p:nvPr/>
            </p:nvSpPr>
            <p:spPr bwMode="auto">
              <a:xfrm>
                <a:off x="1346"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73" name="Rectangle 450"/>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4" name="Rectangle 451"/>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2MB</a:t>
                </a:r>
                <a:endParaRPr lang="en-US" sz="1800">
                  <a:solidFill>
                    <a:srgbClr val="000000"/>
                  </a:solidFill>
                </a:endParaRPr>
              </a:p>
            </p:txBody>
          </p:sp>
          <p:sp>
            <p:nvSpPr>
              <p:cNvPr id="1075" name="Rectangle 452"/>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76" name="Rectangle 453"/>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77" name="Rectangle 454"/>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78" name="Rectangle 455"/>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79" name="Rectangle 456"/>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80" name="Rectangle 457"/>
              <p:cNvSpPr>
                <a:spLocks noChangeArrowheads="1"/>
              </p:cNvSpPr>
              <p:nvPr/>
            </p:nvSpPr>
            <p:spPr bwMode="auto">
              <a:xfrm>
                <a:off x="2707" y="989"/>
                <a:ext cx="413" cy="146"/>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1" name="Rectangle 460"/>
              <p:cNvSpPr>
                <a:spLocks noChangeArrowheads="1"/>
              </p:cNvSpPr>
              <p:nvPr/>
            </p:nvSpPr>
            <p:spPr bwMode="auto">
              <a:xfrm>
                <a:off x="2707" y="781"/>
                <a:ext cx="413" cy="145"/>
              </a:xfrm>
              <a:prstGeom prst="rect">
                <a:avLst/>
              </a:prstGeom>
              <a:solidFill>
                <a:schemeClr val="bg1">
                  <a:lumMod val="85000"/>
                </a:schemeClr>
              </a:solidFill>
              <a:ln w="5" cap="rnd">
                <a:solidFill>
                  <a:srgbClr val="000000"/>
                </a:solidFill>
                <a:prstDash val="solid"/>
                <a:round/>
                <a:headEnd/>
                <a:tailEnd/>
              </a:ln>
            </p:spPr>
            <p:txBody>
              <a:bodyPr/>
              <a:lstStyle/>
              <a:p>
                <a:pPr algn="l" eaLnBrk="0" hangingPunct="0">
                  <a:defRPr/>
                </a:pPr>
                <a:endParaRPr lang="en-US" sz="1800">
                  <a:solidFill>
                    <a:srgbClr val="000000"/>
                  </a:solidFill>
                </a:endParaRPr>
              </a:p>
            </p:txBody>
          </p:sp>
          <p:sp>
            <p:nvSpPr>
              <p:cNvPr id="1082" name="Rectangle 462"/>
              <p:cNvSpPr>
                <a:spLocks noChangeArrowheads="1"/>
              </p:cNvSpPr>
              <p:nvPr/>
            </p:nvSpPr>
            <p:spPr bwMode="auto">
              <a:xfrm>
                <a:off x="2707" y="1650"/>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83" name="Rectangle 463"/>
              <p:cNvSpPr>
                <a:spLocks noChangeArrowheads="1"/>
              </p:cNvSpPr>
              <p:nvPr/>
            </p:nvSpPr>
            <p:spPr bwMode="auto">
              <a:xfrm>
                <a:off x="2812" y="1687"/>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TCP3e</a:t>
                </a:r>
                <a:endParaRPr lang="en-US" sz="1800">
                  <a:solidFill>
                    <a:srgbClr val="000000"/>
                  </a:solidFill>
                </a:endParaRPr>
              </a:p>
            </p:txBody>
          </p:sp>
          <p:sp>
            <p:nvSpPr>
              <p:cNvPr id="1084" name="Rectangle 465"/>
              <p:cNvSpPr>
                <a:spLocks noChangeArrowheads="1"/>
              </p:cNvSpPr>
              <p:nvPr/>
            </p:nvSpPr>
            <p:spPr bwMode="auto">
              <a:xfrm>
                <a:off x="3224" y="1478"/>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5" name="Rectangle 467"/>
              <p:cNvSpPr>
                <a:spLocks noChangeArrowheads="1"/>
              </p:cNvSpPr>
              <p:nvPr/>
            </p:nvSpPr>
            <p:spPr bwMode="auto">
              <a:xfrm>
                <a:off x="3224" y="189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x2</a:t>
                </a:r>
                <a:endParaRPr lang="en-US" sz="1800">
                  <a:solidFill>
                    <a:srgbClr val="000000"/>
                  </a:solidFill>
                </a:endParaRPr>
              </a:p>
            </p:txBody>
          </p:sp>
          <p:sp>
            <p:nvSpPr>
              <p:cNvPr id="1086" name="Freeform 470"/>
              <p:cNvSpPr>
                <a:spLocks/>
              </p:cNvSpPr>
              <p:nvPr/>
            </p:nvSpPr>
            <p:spPr bwMode="auto">
              <a:xfrm>
                <a:off x="2634" y="1024"/>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87" name="Freeform 471"/>
              <p:cNvSpPr>
                <a:spLocks/>
              </p:cNvSpPr>
              <p:nvPr/>
            </p:nvSpPr>
            <p:spPr bwMode="auto">
              <a:xfrm>
                <a:off x="2640" y="1055"/>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88" name="Rectangle 472"/>
              <p:cNvSpPr>
                <a:spLocks noChangeArrowheads="1"/>
              </p:cNvSpPr>
              <p:nvPr/>
            </p:nvSpPr>
            <p:spPr bwMode="auto">
              <a:xfrm>
                <a:off x="2488" y="105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9" name="Freeform 473"/>
              <p:cNvSpPr>
                <a:spLocks/>
              </p:cNvSpPr>
              <p:nvPr/>
            </p:nvSpPr>
            <p:spPr bwMode="auto">
              <a:xfrm>
                <a:off x="2426" y="1024"/>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0" name="Freeform 474"/>
              <p:cNvSpPr>
                <a:spLocks/>
              </p:cNvSpPr>
              <p:nvPr/>
            </p:nvSpPr>
            <p:spPr bwMode="auto">
              <a:xfrm>
                <a:off x="2478" y="1055"/>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1 h 16"/>
                  <a:gd name="T12" fmla="*/ 5 w 10"/>
                  <a:gd name="T13" fmla="*/ 11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091" name="Rectangle 475"/>
              <p:cNvSpPr>
                <a:spLocks noChangeArrowheads="1"/>
              </p:cNvSpPr>
              <p:nvPr/>
            </p:nvSpPr>
            <p:spPr bwMode="auto">
              <a:xfrm>
                <a:off x="2723" y="642"/>
                <a:ext cx="532" cy="110"/>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1092" name="Freeform 476"/>
              <p:cNvSpPr>
                <a:spLocks/>
              </p:cNvSpPr>
              <p:nvPr/>
            </p:nvSpPr>
            <p:spPr bwMode="auto">
              <a:xfrm>
                <a:off x="2634" y="124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093" name="Freeform 477"/>
              <p:cNvSpPr>
                <a:spLocks/>
              </p:cNvSpPr>
              <p:nvPr/>
            </p:nvSpPr>
            <p:spPr bwMode="auto">
              <a:xfrm>
                <a:off x="2640" y="1269"/>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1094" name="Rectangle 478"/>
              <p:cNvSpPr>
                <a:spLocks noChangeArrowheads="1"/>
              </p:cNvSpPr>
              <p:nvPr/>
            </p:nvSpPr>
            <p:spPr bwMode="auto">
              <a:xfrm>
                <a:off x="2488" y="1269"/>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5" name="Freeform 479"/>
              <p:cNvSpPr>
                <a:spLocks/>
              </p:cNvSpPr>
              <p:nvPr/>
            </p:nvSpPr>
            <p:spPr bwMode="auto">
              <a:xfrm>
                <a:off x="2426" y="1243"/>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96" name="Freeform 480"/>
              <p:cNvSpPr>
                <a:spLocks/>
              </p:cNvSpPr>
              <p:nvPr/>
            </p:nvSpPr>
            <p:spPr bwMode="auto">
              <a:xfrm>
                <a:off x="2478" y="1269"/>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1097" name="Freeform 481"/>
              <p:cNvSpPr>
                <a:spLocks/>
              </p:cNvSpPr>
              <p:nvPr/>
            </p:nvSpPr>
            <p:spPr bwMode="auto">
              <a:xfrm>
                <a:off x="2634" y="1680"/>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98" name="Freeform 482"/>
              <p:cNvSpPr>
                <a:spLocks/>
              </p:cNvSpPr>
              <p:nvPr/>
            </p:nvSpPr>
            <p:spPr bwMode="auto">
              <a:xfrm>
                <a:off x="2640" y="1706"/>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99" name="Rectangle 483"/>
              <p:cNvSpPr>
                <a:spLocks noChangeArrowheads="1"/>
              </p:cNvSpPr>
              <p:nvPr/>
            </p:nvSpPr>
            <p:spPr bwMode="auto">
              <a:xfrm>
                <a:off x="2488" y="170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0" name="Freeform 484"/>
              <p:cNvSpPr>
                <a:spLocks/>
              </p:cNvSpPr>
              <p:nvPr/>
            </p:nvSpPr>
            <p:spPr bwMode="auto">
              <a:xfrm>
                <a:off x="2426" y="1680"/>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1101" name="Freeform 485"/>
              <p:cNvSpPr>
                <a:spLocks/>
              </p:cNvSpPr>
              <p:nvPr/>
            </p:nvSpPr>
            <p:spPr bwMode="auto">
              <a:xfrm>
                <a:off x="2478" y="1706"/>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2" name="Freeform 486"/>
              <p:cNvSpPr>
                <a:spLocks/>
              </p:cNvSpPr>
              <p:nvPr/>
            </p:nvSpPr>
            <p:spPr bwMode="auto">
              <a:xfrm>
                <a:off x="2634" y="1899"/>
                <a:ext cx="68" cy="68"/>
              </a:xfrm>
              <a:custGeom>
                <a:avLst/>
                <a:gdLst>
                  <a:gd name="T0" fmla="*/ 0 w 68"/>
                  <a:gd name="T1" fmla="*/ 68 h 68"/>
                  <a:gd name="T2" fmla="*/ 68 w 68"/>
                  <a:gd name="T3" fmla="*/ 31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1"/>
                    </a:lnTo>
                    <a:lnTo>
                      <a:pt x="0" y="0"/>
                    </a:lnTo>
                    <a:lnTo>
                      <a:pt x="0" y="68"/>
                    </a:lnTo>
                    <a:close/>
                  </a:path>
                </a:pathLst>
              </a:custGeom>
              <a:solidFill>
                <a:srgbClr val="000000"/>
              </a:solidFill>
              <a:ln w="9525">
                <a:noFill/>
                <a:round/>
                <a:headEnd/>
                <a:tailEnd/>
              </a:ln>
            </p:spPr>
            <p:txBody>
              <a:bodyPr/>
              <a:lstStyle/>
              <a:p>
                <a:endParaRPr lang="en-US"/>
              </a:p>
            </p:txBody>
          </p:sp>
          <p:sp>
            <p:nvSpPr>
              <p:cNvPr id="1103" name="Freeform 487"/>
              <p:cNvSpPr>
                <a:spLocks/>
              </p:cNvSpPr>
              <p:nvPr/>
            </p:nvSpPr>
            <p:spPr bwMode="auto">
              <a:xfrm>
                <a:off x="2640" y="192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104" name="Rectangle 488"/>
              <p:cNvSpPr>
                <a:spLocks noChangeArrowheads="1"/>
              </p:cNvSpPr>
              <p:nvPr/>
            </p:nvSpPr>
            <p:spPr bwMode="auto">
              <a:xfrm>
                <a:off x="2488" y="1925"/>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05" name="Freeform 489"/>
              <p:cNvSpPr>
                <a:spLocks/>
              </p:cNvSpPr>
              <p:nvPr/>
            </p:nvSpPr>
            <p:spPr bwMode="auto">
              <a:xfrm>
                <a:off x="2426" y="1899"/>
                <a:ext cx="68" cy="68"/>
              </a:xfrm>
              <a:custGeom>
                <a:avLst/>
                <a:gdLst>
                  <a:gd name="T0" fmla="*/ 68 w 68"/>
                  <a:gd name="T1" fmla="*/ 68 h 68"/>
                  <a:gd name="T2" fmla="*/ 0 w 68"/>
                  <a:gd name="T3" fmla="*/ 31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1"/>
                    </a:lnTo>
                    <a:lnTo>
                      <a:pt x="68" y="0"/>
                    </a:lnTo>
                    <a:lnTo>
                      <a:pt x="68" y="68"/>
                    </a:lnTo>
                    <a:close/>
                  </a:path>
                </a:pathLst>
              </a:custGeom>
              <a:solidFill>
                <a:srgbClr val="000000"/>
              </a:solidFill>
              <a:ln w="9525">
                <a:noFill/>
                <a:round/>
                <a:headEnd/>
                <a:tailEnd/>
              </a:ln>
            </p:spPr>
            <p:txBody>
              <a:bodyPr/>
              <a:lstStyle/>
              <a:p>
                <a:endParaRPr lang="en-US"/>
              </a:p>
            </p:txBody>
          </p:sp>
          <p:sp>
            <p:nvSpPr>
              <p:cNvPr id="1106" name="Freeform 490"/>
              <p:cNvSpPr>
                <a:spLocks/>
              </p:cNvSpPr>
              <p:nvPr/>
            </p:nvSpPr>
            <p:spPr bwMode="auto">
              <a:xfrm>
                <a:off x="2478" y="1925"/>
                <a:ext cx="10" cy="16"/>
              </a:xfrm>
              <a:custGeom>
                <a:avLst/>
                <a:gdLst>
                  <a:gd name="T0" fmla="*/ 10 w 10"/>
                  <a:gd name="T1" fmla="*/ 0 h 16"/>
                  <a:gd name="T2" fmla="*/ 5 w 10"/>
                  <a:gd name="T3" fmla="*/ 0 h 16"/>
                  <a:gd name="T4" fmla="*/ 5 w 10"/>
                  <a:gd name="T5" fmla="*/ 5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1107" name="Rectangle 491"/>
              <p:cNvSpPr>
                <a:spLocks noChangeArrowheads="1"/>
              </p:cNvSpPr>
              <p:nvPr/>
            </p:nvSpPr>
            <p:spPr bwMode="auto">
              <a:xfrm>
                <a:off x="2770" y="1234"/>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8" name="Rectangle 492"/>
              <p:cNvSpPr>
                <a:spLocks noChangeArrowheads="1"/>
              </p:cNvSpPr>
              <p:nvPr/>
            </p:nvSpPr>
            <p:spPr bwMode="auto">
              <a:xfrm>
                <a:off x="2749" y="1213"/>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09" name="Rectangle 493"/>
              <p:cNvSpPr>
                <a:spLocks noChangeArrowheads="1"/>
              </p:cNvSpPr>
              <p:nvPr/>
            </p:nvSpPr>
            <p:spPr bwMode="auto">
              <a:xfrm>
                <a:off x="2728" y="1192"/>
                <a:ext cx="412" cy="146"/>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0" name="Rectangle 494"/>
              <p:cNvSpPr>
                <a:spLocks noChangeArrowheads="1"/>
              </p:cNvSpPr>
              <p:nvPr/>
            </p:nvSpPr>
            <p:spPr bwMode="auto">
              <a:xfrm>
                <a:off x="2707" y="1176"/>
                <a:ext cx="413" cy="141"/>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11" name="Rectangle 495"/>
              <p:cNvSpPr>
                <a:spLocks noChangeArrowheads="1"/>
              </p:cNvSpPr>
              <p:nvPr/>
            </p:nvSpPr>
            <p:spPr bwMode="auto">
              <a:xfrm>
                <a:off x="2833" y="1213"/>
                <a:ext cx="193"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VCP2</a:t>
                </a:r>
                <a:endParaRPr lang="en-US" sz="1800" dirty="0">
                  <a:solidFill>
                    <a:srgbClr val="000000"/>
                  </a:solidFill>
                </a:endParaRPr>
              </a:p>
            </p:txBody>
          </p:sp>
          <p:sp>
            <p:nvSpPr>
              <p:cNvPr id="1112" name="Rectangle 497"/>
              <p:cNvSpPr>
                <a:spLocks noChangeArrowheads="1"/>
              </p:cNvSpPr>
              <p:nvPr/>
            </p:nvSpPr>
            <p:spPr bwMode="auto">
              <a:xfrm>
                <a:off x="3255" y="125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x4</a:t>
                </a:r>
                <a:endParaRPr lang="en-US" sz="1800">
                  <a:solidFill>
                    <a:srgbClr val="000000"/>
                  </a:solidFill>
                </a:endParaRPr>
              </a:p>
            </p:txBody>
          </p:sp>
          <p:sp>
            <p:nvSpPr>
              <p:cNvPr id="1113" name="Freeform 498"/>
              <p:cNvSpPr>
                <a:spLocks/>
              </p:cNvSpPr>
              <p:nvPr/>
            </p:nvSpPr>
            <p:spPr bwMode="auto">
              <a:xfrm>
                <a:off x="2634" y="1470"/>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114" name="Rectangle 500"/>
              <p:cNvSpPr>
                <a:spLocks noChangeArrowheads="1"/>
              </p:cNvSpPr>
              <p:nvPr/>
            </p:nvSpPr>
            <p:spPr bwMode="auto">
              <a:xfrm>
                <a:off x="2488" y="1496"/>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5" name="Freeform 501"/>
              <p:cNvSpPr>
                <a:spLocks/>
              </p:cNvSpPr>
              <p:nvPr/>
            </p:nvSpPr>
            <p:spPr bwMode="auto">
              <a:xfrm>
                <a:off x="2426" y="1470"/>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116" name="Freeform 503"/>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117" name="Freeform 504"/>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118" name="Rectangle 505"/>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19" name="Freeform 506"/>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120" name="Freeform 507"/>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121" name="Rectangle 508"/>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2" name="Rectangle 509"/>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123" name="Rectangle 510"/>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124" name="Rectangle 511"/>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5" name="Rectangle 512"/>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126" name="Rectangle 513"/>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7" name="Rectangle 514"/>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128" name="Rectangle 515"/>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29" name="Rectangle 516"/>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130" name="Line 517"/>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131" name="Freeform 518"/>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132" name="Freeform 519"/>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133" name="Line 520"/>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134" name="Freeform 521"/>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135" name="Freeform 522"/>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136" name="Line 523"/>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137" name="Freeform 524"/>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138" name="Freeform 525"/>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139" name="Rectangle 526"/>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140" name="Freeform 527"/>
              <p:cNvSpPr>
                <a:spLocks/>
              </p:cNvSpPr>
              <p:nvPr/>
            </p:nvSpPr>
            <p:spPr bwMode="auto">
              <a:xfrm>
                <a:off x="1148" y="946"/>
                <a:ext cx="88" cy="88"/>
              </a:xfrm>
              <a:custGeom>
                <a:avLst/>
                <a:gdLst>
                  <a:gd name="T0" fmla="*/ 88 w 88"/>
                  <a:gd name="T1" fmla="*/ 47 h 88"/>
                  <a:gd name="T2" fmla="*/ 0 w 88"/>
                  <a:gd name="T3" fmla="*/ 88 h 88"/>
                  <a:gd name="T4" fmla="*/ 0 w 88"/>
                  <a:gd name="T5" fmla="*/ 0 h 88"/>
                  <a:gd name="T6" fmla="*/ 88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88" y="47"/>
                    </a:moveTo>
                    <a:lnTo>
                      <a:pt x="0" y="88"/>
                    </a:lnTo>
                    <a:lnTo>
                      <a:pt x="0" y="0"/>
                    </a:lnTo>
                    <a:lnTo>
                      <a:pt x="88" y="47"/>
                    </a:lnTo>
                    <a:close/>
                  </a:path>
                </a:pathLst>
              </a:custGeom>
              <a:solidFill>
                <a:srgbClr val="000000"/>
              </a:solidFill>
              <a:ln w="9525">
                <a:noFill/>
                <a:round/>
                <a:headEnd/>
                <a:tailEnd/>
              </a:ln>
            </p:spPr>
            <p:txBody>
              <a:bodyPr/>
              <a:lstStyle/>
              <a:p>
                <a:endParaRPr lang="en-US"/>
              </a:p>
            </p:txBody>
          </p:sp>
          <p:sp>
            <p:nvSpPr>
              <p:cNvPr id="1141" name="Freeform 528"/>
              <p:cNvSpPr>
                <a:spLocks/>
              </p:cNvSpPr>
              <p:nvPr/>
            </p:nvSpPr>
            <p:spPr bwMode="auto">
              <a:xfrm>
                <a:off x="1148" y="972"/>
                <a:ext cx="20" cy="36"/>
              </a:xfrm>
              <a:custGeom>
                <a:avLst/>
                <a:gdLst>
                  <a:gd name="T0" fmla="*/ 0 w 20"/>
                  <a:gd name="T1" fmla="*/ 36 h 36"/>
                  <a:gd name="T2" fmla="*/ 5 w 20"/>
                  <a:gd name="T3" fmla="*/ 36 h 36"/>
                  <a:gd name="T4" fmla="*/ 10 w 20"/>
                  <a:gd name="T5" fmla="*/ 36 h 36"/>
                  <a:gd name="T6" fmla="*/ 10 w 20"/>
                  <a:gd name="T7" fmla="*/ 31 h 36"/>
                  <a:gd name="T8" fmla="*/ 15 w 20"/>
                  <a:gd name="T9" fmla="*/ 31 h 36"/>
                  <a:gd name="T10" fmla="*/ 15 w 20"/>
                  <a:gd name="T11" fmla="*/ 31 h 36"/>
                  <a:gd name="T12" fmla="*/ 15 w 20"/>
                  <a:gd name="T13" fmla="*/ 26 h 36"/>
                  <a:gd name="T14" fmla="*/ 20 w 20"/>
                  <a:gd name="T15" fmla="*/ 21 h 36"/>
                  <a:gd name="T16" fmla="*/ 20 w 20"/>
                  <a:gd name="T17" fmla="*/ 21 h 36"/>
                  <a:gd name="T18" fmla="*/ 20 w 20"/>
                  <a:gd name="T19" fmla="*/ 15 h 36"/>
                  <a:gd name="T20" fmla="*/ 15 w 20"/>
                  <a:gd name="T21" fmla="*/ 10 h 36"/>
                  <a:gd name="T22" fmla="*/ 15 w 20"/>
                  <a:gd name="T23" fmla="*/ 10 h 36"/>
                  <a:gd name="T24" fmla="*/ 15 w 20"/>
                  <a:gd name="T25" fmla="*/ 5 h 36"/>
                  <a:gd name="T26" fmla="*/ 10 w 20"/>
                  <a:gd name="T27" fmla="*/ 5 h 36"/>
                  <a:gd name="T28" fmla="*/ 10 w 20"/>
                  <a:gd name="T29" fmla="*/ 5 h 36"/>
                  <a:gd name="T30" fmla="*/ 5 w 20"/>
                  <a:gd name="T31" fmla="*/ 0 h 36"/>
                  <a:gd name="T32" fmla="*/ 0 w 20"/>
                  <a:gd name="T33" fmla="*/ 0 h 36"/>
                  <a:gd name="T34" fmla="*/ 0 w 20"/>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
                  <a:gd name="T55" fmla="*/ 0 h 36"/>
                  <a:gd name="T56" fmla="*/ 20 w 20"/>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 h="36">
                    <a:moveTo>
                      <a:pt x="0" y="36"/>
                    </a:moveTo>
                    <a:lnTo>
                      <a:pt x="5" y="36"/>
                    </a:lnTo>
                    <a:lnTo>
                      <a:pt x="10" y="36"/>
                    </a:lnTo>
                    <a:lnTo>
                      <a:pt x="10" y="31"/>
                    </a:lnTo>
                    <a:lnTo>
                      <a:pt x="15" y="31"/>
                    </a:lnTo>
                    <a:lnTo>
                      <a:pt x="15" y="26"/>
                    </a:lnTo>
                    <a:lnTo>
                      <a:pt x="20" y="21"/>
                    </a:lnTo>
                    <a:lnTo>
                      <a:pt x="20"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142" name="Rectangle 529"/>
              <p:cNvSpPr>
                <a:spLocks noChangeArrowheads="1"/>
              </p:cNvSpPr>
              <p:nvPr/>
            </p:nvSpPr>
            <p:spPr bwMode="auto">
              <a:xfrm>
                <a:off x="1111"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43" name="Freeform 530"/>
              <p:cNvSpPr>
                <a:spLocks/>
              </p:cNvSpPr>
              <p:nvPr/>
            </p:nvSpPr>
            <p:spPr bwMode="auto">
              <a:xfrm>
                <a:off x="1022" y="946"/>
                <a:ext cx="89" cy="88"/>
              </a:xfrm>
              <a:custGeom>
                <a:avLst/>
                <a:gdLst>
                  <a:gd name="T0" fmla="*/ 0 w 89"/>
                  <a:gd name="T1" fmla="*/ 47 h 88"/>
                  <a:gd name="T2" fmla="*/ 89 w 89"/>
                  <a:gd name="T3" fmla="*/ 88 h 88"/>
                  <a:gd name="T4" fmla="*/ 89 w 89"/>
                  <a:gd name="T5" fmla="*/ 0 h 88"/>
                  <a:gd name="T6" fmla="*/ 0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0" y="47"/>
                    </a:moveTo>
                    <a:lnTo>
                      <a:pt x="89" y="88"/>
                    </a:lnTo>
                    <a:lnTo>
                      <a:pt x="89" y="0"/>
                    </a:lnTo>
                    <a:lnTo>
                      <a:pt x="0" y="47"/>
                    </a:lnTo>
                    <a:close/>
                  </a:path>
                </a:pathLst>
              </a:custGeom>
              <a:solidFill>
                <a:srgbClr val="000000"/>
              </a:solidFill>
              <a:ln w="9525">
                <a:noFill/>
                <a:round/>
                <a:headEnd/>
                <a:tailEnd/>
              </a:ln>
            </p:spPr>
            <p:txBody>
              <a:bodyPr/>
              <a:lstStyle/>
              <a:p>
                <a:endParaRPr lang="en-US"/>
              </a:p>
            </p:txBody>
          </p:sp>
          <p:sp>
            <p:nvSpPr>
              <p:cNvPr id="1144" name="Freeform 531"/>
              <p:cNvSpPr>
                <a:spLocks/>
              </p:cNvSpPr>
              <p:nvPr/>
            </p:nvSpPr>
            <p:spPr bwMode="auto">
              <a:xfrm>
                <a:off x="1095" y="972"/>
                <a:ext cx="16" cy="36"/>
              </a:xfrm>
              <a:custGeom>
                <a:avLst/>
                <a:gdLst>
                  <a:gd name="T0" fmla="*/ 16 w 16"/>
                  <a:gd name="T1" fmla="*/ 0 h 36"/>
                  <a:gd name="T2" fmla="*/ 11 w 16"/>
                  <a:gd name="T3" fmla="*/ 0 h 36"/>
                  <a:gd name="T4" fmla="*/ 11 w 16"/>
                  <a:gd name="T5" fmla="*/ 5 h 36"/>
                  <a:gd name="T6" fmla="*/ 6 w 16"/>
                  <a:gd name="T7" fmla="*/ 5 h 36"/>
                  <a:gd name="T8" fmla="*/ 6 w 16"/>
                  <a:gd name="T9" fmla="*/ 5 h 36"/>
                  <a:gd name="T10" fmla="*/ 0 w 16"/>
                  <a:gd name="T11" fmla="*/ 10 h 36"/>
                  <a:gd name="T12" fmla="*/ 0 w 16"/>
                  <a:gd name="T13" fmla="*/ 10 h 36"/>
                  <a:gd name="T14" fmla="*/ 0 w 16"/>
                  <a:gd name="T15" fmla="*/ 15 h 36"/>
                  <a:gd name="T16" fmla="*/ 0 w 16"/>
                  <a:gd name="T17" fmla="*/ 21 h 36"/>
                  <a:gd name="T18" fmla="*/ 0 w 16"/>
                  <a:gd name="T19" fmla="*/ 21 h 36"/>
                  <a:gd name="T20" fmla="*/ 0 w 16"/>
                  <a:gd name="T21" fmla="*/ 26 h 36"/>
                  <a:gd name="T22" fmla="*/ 0 w 16"/>
                  <a:gd name="T23" fmla="*/ 31 h 36"/>
                  <a:gd name="T24" fmla="*/ 6 w 16"/>
                  <a:gd name="T25" fmla="*/ 31 h 36"/>
                  <a:gd name="T26" fmla="*/ 6 w 16"/>
                  <a:gd name="T27" fmla="*/ 31 h 36"/>
                  <a:gd name="T28" fmla="*/ 11 w 16"/>
                  <a:gd name="T29" fmla="*/ 36 h 36"/>
                  <a:gd name="T30" fmla="*/ 11 w 16"/>
                  <a:gd name="T31" fmla="*/ 36 h 36"/>
                  <a:gd name="T32" fmla="*/ 16 w 16"/>
                  <a:gd name="T33" fmla="*/ 36 h 36"/>
                  <a:gd name="T34" fmla="*/ 16 w 16"/>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6"/>
                  <a:gd name="T56" fmla="*/ 16 w 16"/>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6">
                    <a:moveTo>
                      <a:pt x="16" y="0"/>
                    </a:moveTo>
                    <a:lnTo>
                      <a:pt x="11" y="0"/>
                    </a:lnTo>
                    <a:lnTo>
                      <a:pt x="11" y="5"/>
                    </a:lnTo>
                    <a:lnTo>
                      <a:pt x="6" y="5"/>
                    </a:lnTo>
                    <a:lnTo>
                      <a:pt x="0" y="10"/>
                    </a:lnTo>
                    <a:lnTo>
                      <a:pt x="0" y="15"/>
                    </a:lnTo>
                    <a:lnTo>
                      <a:pt x="0" y="21"/>
                    </a:lnTo>
                    <a:lnTo>
                      <a:pt x="0" y="26"/>
                    </a:lnTo>
                    <a:lnTo>
                      <a:pt x="0" y="31"/>
                    </a:lnTo>
                    <a:lnTo>
                      <a:pt x="6" y="31"/>
                    </a:lnTo>
                    <a:lnTo>
                      <a:pt x="11" y="36"/>
                    </a:lnTo>
                    <a:lnTo>
                      <a:pt x="16" y="36"/>
                    </a:lnTo>
                    <a:lnTo>
                      <a:pt x="16" y="0"/>
                    </a:lnTo>
                    <a:close/>
                  </a:path>
                </a:pathLst>
              </a:custGeom>
              <a:solidFill>
                <a:srgbClr val="000000"/>
              </a:solidFill>
              <a:ln w="9525">
                <a:noFill/>
                <a:round/>
                <a:headEnd/>
                <a:tailEnd/>
              </a:ln>
            </p:spPr>
            <p:txBody>
              <a:bodyPr/>
              <a:lstStyle/>
              <a:p>
                <a:endParaRPr lang="en-US"/>
              </a:p>
            </p:txBody>
          </p:sp>
          <p:sp>
            <p:nvSpPr>
              <p:cNvPr id="1145" name="Rectangle 532"/>
              <p:cNvSpPr>
                <a:spLocks noChangeArrowheads="1"/>
              </p:cNvSpPr>
              <p:nvPr/>
            </p:nvSpPr>
            <p:spPr bwMode="auto">
              <a:xfrm>
                <a:off x="1810"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46" name="Rectangle 533"/>
              <p:cNvSpPr>
                <a:spLocks noChangeArrowheads="1"/>
              </p:cNvSpPr>
              <p:nvPr/>
            </p:nvSpPr>
            <p:spPr bwMode="auto">
              <a:xfrm>
                <a:off x="1810"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47" name="Rectangle 534"/>
              <p:cNvSpPr>
                <a:spLocks noChangeArrowheads="1"/>
              </p:cNvSpPr>
              <p:nvPr/>
            </p:nvSpPr>
            <p:spPr bwMode="auto">
              <a:xfrm rot="-5400000">
                <a:off x="1854"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48" name="Rectangle 535"/>
              <p:cNvSpPr>
                <a:spLocks noChangeArrowheads="1"/>
              </p:cNvSpPr>
              <p:nvPr/>
            </p:nvSpPr>
            <p:spPr bwMode="auto">
              <a:xfrm rot="-5400000">
                <a:off x="1852"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49" name="Rectangle 536"/>
              <p:cNvSpPr>
                <a:spLocks noChangeArrowheads="1"/>
              </p:cNvSpPr>
              <p:nvPr/>
            </p:nvSpPr>
            <p:spPr bwMode="auto">
              <a:xfrm rot="-5400000">
                <a:off x="1870"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0" name="Rectangle 537"/>
              <p:cNvSpPr>
                <a:spLocks noChangeArrowheads="1"/>
              </p:cNvSpPr>
              <p:nvPr/>
            </p:nvSpPr>
            <p:spPr bwMode="auto">
              <a:xfrm rot="-5400000">
                <a:off x="1849"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151" name="Rectangle 538"/>
              <p:cNvSpPr>
                <a:spLocks noChangeArrowheads="1"/>
              </p:cNvSpPr>
              <p:nvPr/>
            </p:nvSpPr>
            <p:spPr bwMode="auto">
              <a:xfrm rot="-5400000">
                <a:off x="1870"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2" name="Rectangle 539"/>
              <p:cNvSpPr>
                <a:spLocks noChangeArrowheads="1"/>
              </p:cNvSpPr>
              <p:nvPr/>
            </p:nvSpPr>
            <p:spPr bwMode="auto">
              <a:xfrm rot="-5400000">
                <a:off x="1870"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53" name="Rectangle 540"/>
              <p:cNvSpPr>
                <a:spLocks noChangeArrowheads="1"/>
              </p:cNvSpPr>
              <p:nvPr/>
            </p:nvSpPr>
            <p:spPr bwMode="auto">
              <a:xfrm rot="-5400000">
                <a:off x="1855"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154" name="Rectangle 542"/>
              <p:cNvSpPr>
                <a:spLocks noChangeArrowheads="1"/>
              </p:cNvSpPr>
              <p:nvPr/>
            </p:nvSpPr>
            <p:spPr bwMode="auto">
              <a:xfrm>
                <a:off x="1028"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55" name="Rectangle 543"/>
              <p:cNvSpPr>
                <a:spLocks noChangeArrowheads="1"/>
              </p:cNvSpPr>
              <p:nvPr/>
            </p:nvSpPr>
            <p:spPr bwMode="auto">
              <a:xfrm>
                <a:off x="1028"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56" name="Rectangle 544"/>
              <p:cNvSpPr>
                <a:spLocks noChangeArrowheads="1"/>
              </p:cNvSpPr>
              <p:nvPr/>
            </p:nvSpPr>
            <p:spPr bwMode="auto">
              <a:xfrm rot="-5400000">
                <a:off x="1070"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57" name="Rectangle 545"/>
              <p:cNvSpPr>
                <a:spLocks noChangeArrowheads="1"/>
              </p:cNvSpPr>
              <p:nvPr/>
            </p:nvSpPr>
            <p:spPr bwMode="auto">
              <a:xfrm rot="-5400000">
                <a:off x="1068"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58" name="Rectangle 546"/>
              <p:cNvSpPr>
                <a:spLocks noChangeArrowheads="1"/>
              </p:cNvSpPr>
              <p:nvPr/>
            </p:nvSpPr>
            <p:spPr bwMode="auto">
              <a:xfrm rot="-5400000">
                <a:off x="1086"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59" name="Rectangle 547"/>
              <p:cNvSpPr>
                <a:spLocks noChangeArrowheads="1"/>
              </p:cNvSpPr>
              <p:nvPr/>
            </p:nvSpPr>
            <p:spPr bwMode="auto">
              <a:xfrm rot="-5400000">
                <a:off x="1076"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160" name="Rectangle 548"/>
              <p:cNvSpPr>
                <a:spLocks noChangeArrowheads="1"/>
              </p:cNvSpPr>
              <p:nvPr/>
            </p:nvSpPr>
            <p:spPr bwMode="auto">
              <a:xfrm rot="-5400000">
                <a:off x="1086"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1" name="Rectangle 549"/>
              <p:cNvSpPr>
                <a:spLocks noChangeArrowheads="1"/>
              </p:cNvSpPr>
              <p:nvPr/>
            </p:nvSpPr>
            <p:spPr bwMode="auto">
              <a:xfrm rot="-5400000">
                <a:off x="1086"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162" name="Rectangle 550"/>
              <p:cNvSpPr>
                <a:spLocks noChangeArrowheads="1"/>
              </p:cNvSpPr>
              <p:nvPr/>
            </p:nvSpPr>
            <p:spPr bwMode="auto">
              <a:xfrm rot="-5400000">
                <a:off x="1071"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163" name="Rectangle 552"/>
              <p:cNvSpPr>
                <a:spLocks noChangeArrowheads="1"/>
              </p:cNvSpPr>
              <p:nvPr/>
            </p:nvSpPr>
            <p:spPr bwMode="auto">
              <a:xfrm>
                <a:off x="1221"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164" name="Rectangle 553"/>
              <p:cNvSpPr>
                <a:spLocks noChangeArrowheads="1"/>
              </p:cNvSpPr>
              <p:nvPr/>
            </p:nvSpPr>
            <p:spPr bwMode="auto">
              <a:xfrm rot="-5400000">
                <a:off x="1257"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165" name="Rectangle 554"/>
              <p:cNvSpPr>
                <a:spLocks noChangeArrowheads="1"/>
              </p:cNvSpPr>
              <p:nvPr/>
            </p:nvSpPr>
            <p:spPr bwMode="auto">
              <a:xfrm rot="-5400000">
                <a:off x="1259"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66" name="Rectangle 555"/>
              <p:cNvSpPr>
                <a:spLocks noChangeArrowheads="1"/>
              </p:cNvSpPr>
              <p:nvPr/>
            </p:nvSpPr>
            <p:spPr bwMode="auto">
              <a:xfrm rot="-5400000">
                <a:off x="1257"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167" name="Rectangle 556"/>
              <p:cNvSpPr>
                <a:spLocks noChangeArrowheads="1"/>
              </p:cNvSpPr>
              <p:nvPr/>
            </p:nvSpPr>
            <p:spPr bwMode="auto">
              <a:xfrm rot="-5400000">
                <a:off x="1262"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168" name="Rectangle 557"/>
              <p:cNvSpPr>
                <a:spLocks noChangeArrowheads="1"/>
              </p:cNvSpPr>
              <p:nvPr/>
            </p:nvSpPr>
            <p:spPr bwMode="auto">
              <a:xfrm>
                <a:off x="1612"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69" name="Rectangle 558"/>
              <p:cNvSpPr>
                <a:spLocks noChangeArrowheads="1"/>
              </p:cNvSpPr>
              <p:nvPr/>
            </p:nvSpPr>
            <p:spPr bwMode="auto">
              <a:xfrm>
                <a:off x="1612"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0" name="Rectangle 559"/>
              <p:cNvSpPr>
                <a:spLocks noChangeArrowheads="1"/>
              </p:cNvSpPr>
              <p:nvPr/>
            </p:nvSpPr>
            <p:spPr bwMode="auto">
              <a:xfrm rot="-5400000">
                <a:off x="1655"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171" name="Rectangle 560"/>
              <p:cNvSpPr>
                <a:spLocks noChangeArrowheads="1"/>
              </p:cNvSpPr>
              <p:nvPr/>
            </p:nvSpPr>
            <p:spPr bwMode="auto">
              <a:xfrm rot="-5400000">
                <a:off x="1671" y="325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72" name="Rectangle 561"/>
              <p:cNvSpPr>
                <a:spLocks noChangeArrowheads="1"/>
              </p:cNvSpPr>
              <p:nvPr/>
            </p:nvSpPr>
            <p:spPr bwMode="auto">
              <a:xfrm rot="-5400000">
                <a:off x="1658" y="3211"/>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173" name="Rectangle 562"/>
              <p:cNvSpPr>
                <a:spLocks noChangeArrowheads="1"/>
              </p:cNvSpPr>
              <p:nvPr/>
            </p:nvSpPr>
            <p:spPr bwMode="auto">
              <a:xfrm rot="-5400000">
                <a:off x="1661" y="316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2</a:t>
                </a:r>
                <a:endParaRPr lang="en-US" sz="1800">
                  <a:solidFill>
                    <a:srgbClr val="000000"/>
                  </a:solidFill>
                </a:endParaRPr>
              </a:p>
            </p:txBody>
          </p:sp>
          <p:sp>
            <p:nvSpPr>
              <p:cNvPr id="1174" name="Rectangle 564"/>
              <p:cNvSpPr>
                <a:spLocks noChangeArrowheads="1"/>
              </p:cNvSpPr>
              <p:nvPr/>
            </p:nvSpPr>
            <p:spPr bwMode="auto">
              <a:xfrm rot="-5400000">
                <a:off x="1656" y="3031"/>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x6</a:t>
                </a:r>
                <a:endParaRPr lang="en-US" sz="1800">
                  <a:solidFill>
                    <a:srgbClr val="000000"/>
                  </a:solidFill>
                </a:endParaRPr>
              </a:p>
            </p:txBody>
          </p:sp>
          <p:sp>
            <p:nvSpPr>
              <p:cNvPr id="1175" name="Rectangle 565"/>
              <p:cNvSpPr>
                <a:spLocks noChangeArrowheads="1"/>
              </p:cNvSpPr>
              <p:nvPr/>
            </p:nvSpPr>
            <p:spPr bwMode="auto">
              <a:xfrm>
                <a:off x="1419" y="2967"/>
                <a:ext cx="156"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76" name="Rectangle 566"/>
              <p:cNvSpPr>
                <a:spLocks noChangeArrowheads="1"/>
              </p:cNvSpPr>
              <p:nvPr/>
            </p:nvSpPr>
            <p:spPr bwMode="auto">
              <a:xfrm>
                <a:off x="1419" y="2967"/>
                <a:ext cx="156"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77" name="Rectangle 567"/>
              <p:cNvSpPr>
                <a:spLocks noChangeArrowheads="1"/>
              </p:cNvSpPr>
              <p:nvPr/>
            </p:nvSpPr>
            <p:spPr bwMode="auto">
              <a:xfrm rot="-5400000">
                <a:off x="1457"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178" name="Rectangle 568"/>
              <p:cNvSpPr>
                <a:spLocks noChangeArrowheads="1"/>
              </p:cNvSpPr>
              <p:nvPr/>
            </p:nvSpPr>
            <p:spPr bwMode="auto">
              <a:xfrm rot="-5400000">
                <a:off x="1457"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179" name="Rectangle 569"/>
              <p:cNvSpPr>
                <a:spLocks noChangeArrowheads="1"/>
              </p:cNvSpPr>
              <p:nvPr/>
            </p:nvSpPr>
            <p:spPr bwMode="auto">
              <a:xfrm rot="-5400000">
                <a:off x="1473"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0" name="Rectangle 570"/>
              <p:cNvSpPr>
                <a:spLocks noChangeArrowheads="1"/>
              </p:cNvSpPr>
              <p:nvPr/>
            </p:nvSpPr>
            <p:spPr bwMode="auto">
              <a:xfrm>
                <a:off x="829"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181" name="Rectangle 571"/>
              <p:cNvSpPr>
                <a:spLocks noChangeArrowheads="1"/>
              </p:cNvSpPr>
              <p:nvPr/>
            </p:nvSpPr>
            <p:spPr bwMode="auto">
              <a:xfrm>
                <a:off x="829"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182" name="Rectangle 572"/>
              <p:cNvSpPr>
                <a:spLocks noChangeArrowheads="1"/>
              </p:cNvSpPr>
              <p:nvPr/>
            </p:nvSpPr>
            <p:spPr bwMode="auto">
              <a:xfrm rot="-5400000">
                <a:off x="88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183" name="Rectangle 573"/>
              <p:cNvSpPr>
                <a:spLocks noChangeArrowheads="1"/>
              </p:cNvSpPr>
              <p:nvPr/>
            </p:nvSpPr>
            <p:spPr bwMode="auto">
              <a:xfrm rot="-5400000">
                <a:off x="870"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184" name="Rectangle 574"/>
              <p:cNvSpPr>
                <a:spLocks noChangeArrowheads="1"/>
              </p:cNvSpPr>
              <p:nvPr/>
            </p:nvSpPr>
            <p:spPr bwMode="auto">
              <a:xfrm rot="-5400000">
                <a:off x="862"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185" name="Freeform 575"/>
              <p:cNvSpPr>
                <a:spLocks/>
              </p:cNvSpPr>
              <p:nvPr/>
            </p:nvSpPr>
            <p:spPr bwMode="auto">
              <a:xfrm>
                <a:off x="1810" y="2461"/>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1186" name="Freeform 576"/>
              <p:cNvSpPr>
                <a:spLocks/>
              </p:cNvSpPr>
              <p:nvPr/>
            </p:nvSpPr>
            <p:spPr bwMode="auto">
              <a:xfrm>
                <a:off x="1836" y="2513"/>
                <a:ext cx="16" cy="11"/>
              </a:xfrm>
              <a:custGeom>
                <a:avLst/>
                <a:gdLst>
                  <a:gd name="T0" fmla="*/ 16 w 16"/>
                  <a:gd name="T1" fmla="*/ 11 h 11"/>
                  <a:gd name="T2" fmla="*/ 16 w 16"/>
                  <a:gd name="T3" fmla="*/ 6 h 11"/>
                  <a:gd name="T4" fmla="*/ 11 w 16"/>
                  <a:gd name="T5" fmla="*/ 6 h 11"/>
                  <a:gd name="T6" fmla="*/ 11 w 16"/>
                  <a:gd name="T7" fmla="*/ 0 h 11"/>
                  <a:gd name="T8" fmla="*/ 5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87" name="Rectangle 577"/>
              <p:cNvSpPr>
                <a:spLocks noChangeArrowheads="1"/>
              </p:cNvSpPr>
              <p:nvPr/>
            </p:nvSpPr>
            <p:spPr bwMode="auto">
              <a:xfrm>
                <a:off x="1836"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88" name="Freeform 578"/>
              <p:cNvSpPr>
                <a:spLocks/>
              </p:cNvSpPr>
              <p:nvPr/>
            </p:nvSpPr>
            <p:spPr bwMode="auto">
              <a:xfrm>
                <a:off x="1810" y="2888"/>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1189" name="Freeform 579"/>
              <p:cNvSpPr>
                <a:spLocks/>
              </p:cNvSpPr>
              <p:nvPr/>
            </p:nvSpPr>
            <p:spPr bwMode="auto">
              <a:xfrm>
                <a:off x="1836" y="2899"/>
                <a:ext cx="16" cy="5"/>
              </a:xfrm>
              <a:custGeom>
                <a:avLst/>
                <a:gdLst>
                  <a:gd name="T0" fmla="*/ 0 w 16"/>
                  <a:gd name="T1" fmla="*/ 0 h 5"/>
                  <a:gd name="T2" fmla="*/ 0 w 16"/>
                  <a:gd name="T3" fmla="*/ 0 h 5"/>
                  <a:gd name="T4" fmla="*/ 5 w 16"/>
                  <a:gd name="T5" fmla="*/ 5 h 5"/>
                  <a:gd name="T6" fmla="*/ 5 w 16"/>
                  <a:gd name="T7" fmla="*/ 5 h 5"/>
                  <a:gd name="T8" fmla="*/ 5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190" name="Freeform 580"/>
              <p:cNvSpPr>
                <a:spLocks/>
              </p:cNvSpPr>
              <p:nvPr/>
            </p:nvSpPr>
            <p:spPr bwMode="auto">
              <a:xfrm>
                <a:off x="1612"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191" name="Freeform 581"/>
              <p:cNvSpPr>
                <a:spLocks/>
              </p:cNvSpPr>
              <p:nvPr/>
            </p:nvSpPr>
            <p:spPr bwMode="auto">
              <a:xfrm>
                <a:off x="1638" y="2513"/>
                <a:ext cx="16" cy="11"/>
              </a:xfrm>
              <a:custGeom>
                <a:avLst/>
                <a:gdLst>
                  <a:gd name="T0" fmla="*/ 16 w 16"/>
                  <a:gd name="T1" fmla="*/ 11 h 11"/>
                  <a:gd name="T2" fmla="*/ 16 w 16"/>
                  <a:gd name="T3" fmla="*/ 6 h 11"/>
                  <a:gd name="T4" fmla="*/ 16 w 16"/>
                  <a:gd name="T5" fmla="*/ 6 h 11"/>
                  <a:gd name="T6" fmla="*/ 10 w 16"/>
                  <a:gd name="T7" fmla="*/ 0 h 11"/>
                  <a:gd name="T8" fmla="*/ 10 w 16"/>
                  <a:gd name="T9" fmla="*/ 0 h 11"/>
                  <a:gd name="T10" fmla="*/ 5 w 16"/>
                  <a:gd name="T11" fmla="*/ 0 h 11"/>
                  <a:gd name="T12" fmla="*/ 5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0" y="0"/>
                    </a:lnTo>
                    <a:lnTo>
                      <a:pt x="5" y="0"/>
                    </a:lnTo>
                    <a:lnTo>
                      <a:pt x="5"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192" name="Rectangle 582"/>
              <p:cNvSpPr>
                <a:spLocks noChangeArrowheads="1"/>
              </p:cNvSpPr>
              <p:nvPr/>
            </p:nvSpPr>
            <p:spPr bwMode="auto">
              <a:xfrm>
                <a:off x="1638"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193" name="Freeform 583"/>
              <p:cNvSpPr>
                <a:spLocks/>
              </p:cNvSpPr>
              <p:nvPr/>
            </p:nvSpPr>
            <p:spPr bwMode="auto">
              <a:xfrm>
                <a:off x="1612" y="2888"/>
                <a:ext cx="73" cy="68"/>
              </a:xfrm>
              <a:custGeom>
                <a:avLst/>
                <a:gdLst>
                  <a:gd name="T0" fmla="*/ 73 w 73"/>
                  <a:gd name="T1" fmla="*/ 0 h 68"/>
                  <a:gd name="T2" fmla="*/ 36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6" y="68"/>
                    </a:lnTo>
                    <a:lnTo>
                      <a:pt x="0" y="0"/>
                    </a:lnTo>
                    <a:lnTo>
                      <a:pt x="73" y="0"/>
                    </a:lnTo>
                    <a:close/>
                  </a:path>
                </a:pathLst>
              </a:custGeom>
              <a:solidFill>
                <a:srgbClr val="000000"/>
              </a:solidFill>
              <a:ln w="9525">
                <a:noFill/>
                <a:round/>
                <a:headEnd/>
                <a:tailEnd/>
              </a:ln>
            </p:spPr>
            <p:txBody>
              <a:bodyPr/>
              <a:lstStyle/>
              <a:p>
                <a:endParaRPr lang="en-US"/>
              </a:p>
            </p:txBody>
          </p:sp>
          <p:sp>
            <p:nvSpPr>
              <p:cNvPr id="1194" name="Freeform 584"/>
              <p:cNvSpPr>
                <a:spLocks/>
              </p:cNvSpPr>
              <p:nvPr/>
            </p:nvSpPr>
            <p:spPr bwMode="auto">
              <a:xfrm>
                <a:off x="1638" y="2899"/>
                <a:ext cx="16" cy="5"/>
              </a:xfrm>
              <a:custGeom>
                <a:avLst/>
                <a:gdLst>
                  <a:gd name="T0" fmla="*/ 0 w 16"/>
                  <a:gd name="T1" fmla="*/ 0 h 5"/>
                  <a:gd name="T2" fmla="*/ 0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195" name="Line 585"/>
              <p:cNvSpPr>
                <a:spLocks noChangeShapeType="1"/>
              </p:cNvSpPr>
              <p:nvPr/>
            </p:nvSpPr>
            <p:spPr bwMode="auto">
              <a:xfrm>
                <a:off x="1492" y="2461"/>
                <a:ext cx="1" cy="495"/>
              </a:xfrm>
              <a:prstGeom prst="line">
                <a:avLst/>
              </a:prstGeom>
              <a:noFill/>
              <a:ln w="0">
                <a:solidFill>
                  <a:srgbClr val="000000"/>
                </a:solidFill>
                <a:round/>
                <a:headEnd/>
                <a:tailEnd/>
              </a:ln>
            </p:spPr>
            <p:txBody>
              <a:bodyPr/>
              <a:lstStyle/>
              <a:p>
                <a:endParaRPr lang="en-US"/>
              </a:p>
            </p:txBody>
          </p:sp>
          <p:sp>
            <p:nvSpPr>
              <p:cNvPr id="1196" name="Freeform 586"/>
              <p:cNvSpPr>
                <a:spLocks/>
              </p:cNvSpPr>
              <p:nvPr/>
            </p:nvSpPr>
            <p:spPr bwMode="auto">
              <a:xfrm>
                <a:off x="1471"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197" name="Freeform 587"/>
              <p:cNvSpPr>
                <a:spLocks/>
              </p:cNvSpPr>
              <p:nvPr/>
            </p:nvSpPr>
            <p:spPr bwMode="auto">
              <a:xfrm>
                <a:off x="1471"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198" name="Line 588"/>
              <p:cNvSpPr>
                <a:spLocks noChangeShapeType="1"/>
              </p:cNvSpPr>
              <p:nvPr/>
            </p:nvSpPr>
            <p:spPr bwMode="auto">
              <a:xfrm>
                <a:off x="1304" y="2461"/>
                <a:ext cx="1" cy="495"/>
              </a:xfrm>
              <a:prstGeom prst="line">
                <a:avLst/>
              </a:prstGeom>
              <a:noFill/>
              <a:ln w="0">
                <a:solidFill>
                  <a:srgbClr val="000000"/>
                </a:solidFill>
                <a:round/>
                <a:headEnd/>
                <a:tailEnd/>
              </a:ln>
            </p:spPr>
            <p:txBody>
              <a:bodyPr/>
              <a:lstStyle/>
              <a:p>
                <a:endParaRPr lang="en-US"/>
              </a:p>
            </p:txBody>
          </p:sp>
          <p:sp>
            <p:nvSpPr>
              <p:cNvPr id="1199" name="Freeform 589"/>
              <p:cNvSpPr>
                <a:spLocks/>
              </p:cNvSpPr>
              <p:nvPr/>
            </p:nvSpPr>
            <p:spPr bwMode="auto">
              <a:xfrm>
                <a:off x="1278"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200" name="Freeform 590"/>
              <p:cNvSpPr>
                <a:spLocks/>
              </p:cNvSpPr>
              <p:nvPr/>
            </p:nvSpPr>
            <p:spPr bwMode="auto">
              <a:xfrm>
                <a:off x="1278"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201" name="Freeform 591"/>
              <p:cNvSpPr>
                <a:spLocks/>
              </p:cNvSpPr>
              <p:nvPr/>
            </p:nvSpPr>
            <p:spPr bwMode="auto">
              <a:xfrm>
                <a:off x="1069" y="2461"/>
                <a:ext cx="68" cy="68"/>
              </a:xfrm>
              <a:custGeom>
                <a:avLst/>
                <a:gdLst>
                  <a:gd name="T0" fmla="*/ 68 w 68"/>
                  <a:gd name="T1" fmla="*/ 68 h 68"/>
                  <a:gd name="T2" fmla="*/ 37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7" y="0"/>
                    </a:lnTo>
                    <a:lnTo>
                      <a:pt x="0" y="68"/>
                    </a:lnTo>
                    <a:lnTo>
                      <a:pt x="68" y="68"/>
                    </a:lnTo>
                    <a:close/>
                  </a:path>
                </a:pathLst>
              </a:custGeom>
              <a:solidFill>
                <a:srgbClr val="000000"/>
              </a:solidFill>
              <a:ln w="9525">
                <a:noFill/>
                <a:round/>
                <a:headEnd/>
                <a:tailEnd/>
              </a:ln>
            </p:spPr>
            <p:txBody>
              <a:bodyPr/>
              <a:lstStyle/>
              <a:p>
                <a:endParaRPr lang="en-US"/>
              </a:p>
            </p:txBody>
          </p:sp>
          <p:sp>
            <p:nvSpPr>
              <p:cNvPr id="1202" name="Freeform 592"/>
              <p:cNvSpPr>
                <a:spLocks/>
              </p:cNvSpPr>
              <p:nvPr/>
            </p:nvSpPr>
            <p:spPr bwMode="auto">
              <a:xfrm>
                <a:off x="1095" y="2513"/>
                <a:ext cx="16" cy="11"/>
              </a:xfrm>
              <a:custGeom>
                <a:avLst/>
                <a:gdLst>
                  <a:gd name="T0" fmla="*/ 16 w 16"/>
                  <a:gd name="T1" fmla="*/ 11 h 11"/>
                  <a:gd name="T2" fmla="*/ 16 w 16"/>
                  <a:gd name="T3" fmla="*/ 6 h 11"/>
                  <a:gd name="T4" fmla="*/ 11 w 16"/>
                  <a:gd name="T5" fmla="*/ 6 h 11"/>
                  <a:gd name="T6" fmla="*/ 11 w 16"/>
                  <a:gd name="T7" fmla="*/ 0 h 11"/>
                  <a:gd name="T8" fmla="*/ 11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203" name="Rectangle 593"/>
              <p:cNvSpPr>
                <a:spLocks noChangeArrowheads="1"/>
              </p:cNvSpPr>
              <p:nvPr/>
            </p:nvSpPr>
            <p:spPr bwMode="auto">
              <a:xfrm>
                <a:off x="1095" y="2524"/>
                <a:ext cx="16"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04" name="Freeform 594"/>
              <p:cNvSpPr>
                <a:spLocks/>
              </p:cNvSpPr>
              <p:nvPr/>
            </p:nvSpPr>
            <p:spPr bwMode="auto">
              <a:xfrm>
                <a:off x="1069" y="2888"/>
                <a:ext cx="68" cy="68"/>
              </a:xfrm>
              <a:custGeom>
                <a:avLst/>
                <a:gdLst>
                  <a:gd name="T0" fmla="*/ 68 w 68"/>
                  <a:gd name="T1" fmla="*/ 0 h 68"/>
                  <a:gd name="T2" fmla="*/ 37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7" y="68"/>
                    </a:lnTo>
                    <a:lnTo>
                      <a:pt x="0" y="0"/>
                    </a:lnTo>
                    <a:lnTo>
                      <a:pt x="68" y="0"/>
                    </a:lnTo>
                    <a:close/>
                  </a:path>
                </a:pathLst>
              </a:custGeom>
              <a:solidFill>
                <a:srgbClr val="000000"/>
              </a:solidFill>
              <a:ln w="9525">
                <a:noFill/>
                <a:round/>
                <a:headEnd/>
                <a:tailEnd/>
              </a:ln>
            </p:spPr>
            <p:txBody>
              <a:bodyPr/>
              <a:lstStyle/>
              <a:p>
                <a:endParaRPr lang="en-US"/>
              </a:p>
            </p:txBody>
          </p:sp>
          <p:sp>
            <p:nvSpPr>
              <p:cNvPr id="1205" name="Freeform 595"/>
              <p:cNvSpPr>
                <a:spLocks/>
              </p:cNvSpPr>
              <p:nvPr/>
            </p:nvSpPr>
            <p:spPr bwMode="auto">
              <a:xfrm>
                <a:off x="1095" y="2899"/>
                <a:ext cx="16" cy="5"/>
              </a:xfrm>
              <a:custGeom>
                <a:avLst/>
                <a:gdLst>
                  <a:gd name="T0" fmla="*/ 0 w 16"/>
                  <a:gd name="T1" fmla="*/ 0 h 5"/>
                  <a:gd name="T2" fmla="*/ 0 w 16"/>
                  <a:gd name="T3" fmla="*/ 0 h 5"/>
                  <a:gd name="T4" fmla="*/ 6 w 16"/>
                  <a:gd name="T5" fmla="*/ 5 h 5"/>
                  <a:gd name="T6" fmla="*/ 6 w 16"/>
                  <a:gd name="T7" fmla="*/ 5 h 5"/>
                  <a:gd name="T8" fmla="*/ 11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206" name="Line 596"/>
              <p:cNvSpPr>
                <a:spLocks noChangeShapeType="1"/>
              </p:cNvSpPr>
              <p:nvPr/>
            </p:nvSpPr>
            <p:spPr bwMode="auto">
              <a:xfrm>
                <a:off x="908" y="2461"/>
                <a:ext cx="1" cy="495"/>
              </a:xfrm>
              <a:prstGeom prst="line">
                <a:avLst/>
              </a:prstGeom>
              <a:noFill/>
              <a:ln w="0">
                <a:solidFill>
                  <a:srgbClr val="000000"/>
                </a:solidFill>
                <a:round/>
                <a:headEnd/>
                <a:tailEnd/>
              </a:ln>
            </p:spPr>
            <p:txBody>
              <a:bodyPr/>
              <a:lstStyle/>
              <a:p>
                <a:endParaRPr lang="en-US"/>
              </a:p>
            </p:txBody>
          </p:sp>
          <p:sp>
            <p:nvSpPr>
              <p:cNvPr id="1207" name="Freeform 597"/>
              <p:cNvSpPr>
                <a:spLocks/>
              </p:cNvSpPr>
              <p:nvPr/>
            </p:nvSpPr>
            <p:spPr bwMode="auto">
              <a:xfrm>
                <a:off x="887"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208" name="Freeform 598"/>
              <p:cNvSpPr>
                <a:spLocks/>
              </p:cNvSpPr>
              <p:nvPr/>
            </p:nvSpPr>
            <p:spPr bwMode="auto">
              <a:xfrm>
                <a:off x="887"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209" name="Line 599"/>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210" name="Line 600"/>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211" name="Line 601"/>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212" name="Line 602"/>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213" name="Line 603"/>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214" name="Line 604"/>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215" name="Line 605"/>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216" name="Line 606"/>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217" name="Line 607"/>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218" name="Line 608"/>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219" name="Line 609"/>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220" name="Line 610"/>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221" name="Line 611"/>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222" name="Line 612"/>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223" name="Line 613"/>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224" name="Line 614"/>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225" name="Line 615"/>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226" name="Line 616"/>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227" name="Freeform 617"/>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228" name="Line 618"/>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229" name="Line 619"/>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230" name="Line 620"/>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231" name="Line 621"/>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232" name="Line 622"/>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233" name="Line 623"/>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234" name="Line 624"/>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235" name="Line 625"/>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236" name="Line 626"/>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237" name="Line 627"/>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grpSp>
        <p:grpSp>
          <p:nvGrpSpPr>
            <p:cNvPr id="4" name="Group 829"/>
            <p:cNvGrpSpPr>
              <a:grpSpLocks/>
            </p:cNvGrpSpPr>
            <p:nvPr/>
          </p:nvGrpSpPr>
          <p:grpSpPr bwMode="auto">
            <a:xfrm>
              <a:off x="15875" y="981075"/>
              <a:ext cx="5308600" cy="5373688"/>
              <a:chOff x="10" y="618"/>
              <a:chExt cx="3344" cy="3385"/>
            </a:xfrm>
          </p:grpSpPr>
          <p:sp>
            <p:nvSpPr>
              <p:cNvPr id="853" name="Line 629"/>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854" name="Line 630"/>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855" name="Line 631"/>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856" name="Freeform 632"/>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57" name="Line 633"/>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858" name="Line 634"/>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859" name="Line 635"/>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860" name="Line 636"/>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861" name="Freeform 637"/>
              <p:cNvSpPr>
                <a:spLocks/>
              </p:cNvSpPr>
              <p:nvPr/>
            </p:nvSpPr>
            <p:spPr bwMode="auto">
              <a:xfrm>
                <a:off x="1153" y="1623"/>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62" name="Freeform 638"/>
              <p:cNvSpPr>
                <a:spLocks/>
              </p:cNvSpPr>
              <p:nvPr/>
            </p:nvSpPr>
            <p:spPr bwMode="auto">
              <a:xfrm>
                <a:off x="1158" y="1654"/>
                <a:ext cx="10" cy="16"/>
              </a:xfrm>
              <a:custGeom>
                <a:avLst/>
                <a:gdLst>
                  <a:gd name="T0" fmla="*/ 0 w 10"/>
                  <a:gd name="T1" fmla="*/ 16 h 16"/>
                  <a:gd name="T2" fmla="*/ 5 w 10"/>
                  <a:gd name="T3" fmla="*/ 10 h 16"/>
                  <a:gd name="T4" fmla="*/ 5 w 10"/>
                  <a:gd name="T5" fmla="*/ 10 h 16"/>
                  <a:gd name="T6" fmla="*/ 10 w 10"/>
                  <a:gd name="T7" fmla="*/ 10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63" name="Rectangle 639"/>
              <p:cNvSpPr>
                <a:spLocks noChangeArrowheads="1"/>
              </p:cNvSpPr>
              <p:nvPr/>
            </p:nvSpPr>
            <p:spPr bwMode="auto">
              <a:xfrm>
                <a:off x="1080" y="1654"/>
                <a:ext cx="78"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640"/>
              <p:cNvSpPr>
                <a:spLocks/>
              </p:cNvSpPr>
              <p:nvPr/>
            </p:nvSpPr>
            <p:spPr bwMode="auto">
              <a:xfrm>
                <a:off x="1022" y="1623"/>
                <a:ext cx="63" cy="73"/>
              </a:xfrm>
              <a:custGeom>
                <a:avLst/>
                <a:gdLst>
                  <a:gd name="T0" fmla="*/ 63 w 63"/>
                  <a:gd name="T1" fmla="*/ 73 h 73"/>
                  <a:gd name="T2" fmla="*/ 0 w 63"/>
                  <a:gd name="T3" fmla="*/ 36 h 73"/>
                  <a:gd name="T4" fmla="*/ 63 w 63"/>
                  <a:gd name="T5" fmla="*/ 0 h 73"/>
                  <a:gd name="T6" fmla="*/ 63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63" y="73"/>
                    </a:moveTo>
                    <a:lnTo>
                      <a:pt x="0" y="36"/>
                    </a:lnTo>
                    <a:lnTo>
                      <a:pt x="63" y="0"/>
                    </a:lnTo>
                    <a:lnTo>
                      <a:pt x="63" y="73"/>
                    </a:lnTo>
                    <a:close/>
                  </a:path>
                </a:pathLst>
              </a:custGeom>
              <a:solidFill>
                <a:srgbClr val="000000"/>
              </a:solidFill>
              <a:ln w="9525">
                <a:noFill/>
                <a:round/>
                <a:headEnd/>
                <a:tailEnd/>
              </a:ln>
            </p:spPr>
            <p:txBody>
              <a:bodyPr/>
              <a:lstStyle/>
              <a:p>
                <a:endParaRPr lang="en-US"/>
              </a:p>
            </p:txBody>
          </p:sp>
          <p:sp>
            <p:nvSpPr>
              <p:cNvPr id="865" name="Freeform 641"/>
              <p:cNvSpPr>
                <a:spLocks/>
              </p:cNvSpPr>
              <p:nvPr/>
            </p:nvSpPr>
            <p:spPr bwMode="auto">
              <a:xfrm>
                <a:off x="1075" y="1654"/>
                <a:ext cx="5" cy="16"/>
              </a:xfrm>
              <a:custGeom>
                <a:avLst/>
                <a:gdLst>
                  <a:gd name="T0" fmla="*/ 5 w 5"/>
                  <a:gd name="T1" fmla="*/ 0 h 16"/>
                  <a:gd name="T2" fmla="*/ 5 w 5"/>
                  <a:gd name="T3" fmla="*/ 0 h 16"/>
                  <a:gd name="T4" fmla="*/ 0 w 5"/>
                  <a:gd name="T5" fmla="*/ 0 h 16"/>
                  <a:gd name="T6" fmla="*/ 0 w 5"/>
                  <a:gd name="T7" fmla="*/ 5 h 16"/>
                  <a:gd name="T8" fmla="*/ 0 w 5"/>
                  <a:gd name="T9" fmla="*/ 5 h 16"/>
                  <a:gd name="T10" fmla="*/ 0 w 5"/>
                  <a:gd name="T11" fmla="*/ 10 h 16"/>
                  <a:gd name="T12" fmla="*/ 0 w 5"/>
                  <a:gd name="T13" fmla="*/ 10 h 16"/>
                  <a:gd name="T14" fmla="*/ 5 w 5"/>
                  <a:gd name="T15" fmla="*/ 10 h 16"/>
                  <a:gd name="T16" fmla="*/ 5 w 5"/>
                  <a:gd name="T17" fmla="*/ 16 h 16"/>
                  <a:gd name="T18" fmla="*/ 5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66" name="Rectangle 642"/>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867" name="Rectangle 643"/>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68" name="Rectangle 644"/>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9" name="Rectangle 645"/>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0" name="Rectangle 646"/>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1" name="Rectangle 647"/>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2" name="Rectangle 648"/>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 name="Rectangle 649"/>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4" name="Rectangle 650"/>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5" name="Rectangle 651"/>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6" name="Line 652"/>
              <p:cNvSpPr>
                <a:spLocks noChangeShapeType="1"/>
              </p:cNvSpPr>
              <p:nvPr/>
            </p:nvSpPr>
            <p:spPr bwMode="auto">
              <a:xfrm>
                <a:off x="1941" y="2774"/>
                <a:ext cx="1" cy="182"/>
              </a:xfrm>
              <a:prstGeom prst="line">
                <a:avLst/>
              </a:prstGeom>
              <a:noFill/>
              <a:ln w="0">
                <a:solidFill>
                  <a:srgbClr val="000000"/>
                </a:solidFill>
                <a:round/>
                <a:headEnd/>
                <a:tailEnd/>
              </a:ln>
            </p:spPr>
            <p:txBody>
              <a:bodyPr/>
              <a:lstStyle/>
              <a:p>
                <a:endParaRPr lang="en-US"/>
              </a:p>
            </p:txBody>
          </p:sp>
          <p:sp>
            <p:nvSpPr>
              <p:cNvPr id="877" name="Freeform 653"/>
              <p:cNvSpPr>
                <a:spLocks/>
              </p:cNvSpPr>
              <p:nvPr/>
            </p:nvSpPr>
            <p:spPr bwMode="auto">
              <a:xfrm>
                <a:off x="1920" y="2914"/>
                <a:ext cx="41" cy="42"/>
              </a:xfrm>
              <a:custGeom>
                <a:avLst/>
                <a:gdLst>
                  <a:gd name="T0" fmla="*/ 21 w 41"/>
                  <a:gd name="T1" fmla="*/ 42 h 42"/>
                  <a:gd name="T2" fmla="*/ 41 w 41"/>
                  <a:gd name="T3" fmla="*/ 0 h 42"/>
                  <a:gd name="T4" fmla="*/ 0 w 41"/>
                  <a:gd name="T5" fmla="*/ 0 h 42"/>
                  <a:gd name="T6" fmla="*/ 21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8" name="Line 654"/>
              <p:cNvSpPr>
                <a:spLocks noChangeShapeType="1"/>
              </p:cNvSpPr>
              <p:nvPr/>
            </p:nvSpPr>
            <p:spPr bwMode="auto">
              <a:xfrm flipV="1">
                <a:off x="1742" y="2696"/>
                <a:ext cx="1" cy="260"/>
              </a:xfrm>
              <a:prstGeom prst="line">
                <a:avLst/>
              </a:prstGeom>
              <a:noFill/>
              <a:ln w="0">
                <a:solidFill>
                  <a:srgbClr val="000000"/>
                </a:solidFill>
                <a:round/>
                <a:headEnd/>
                <a:tailEnd/>
              </a:ln>
            </p:spPr>
            <p:txBody>
              <a:bodyPr/>
              <a:lstStyle/>
              <a:p>
                <a:endParaRPr lang="en-US"/>
              </a:p>
            </p:txBody>
          </p:sp>
          <p:sp>
            <p:nvSpPr>
              <p:cNvPr id="879" name="Freeform 655"/>
              <p:cNvSpPr>
                <a:spLocks/>
              </p:cNvSpPr>
              <p:nvPr/>
            </p:nvSpPr>
            <p:spPr bwMode="auto">
              <a:xfrm>
                <a:off x="1721" y="2914"/>
                <a:ext cx="42" cy="42"/>
              </a:xfrm>
              <a:custGeom>
                <a:avLst/>
                <a:gdLst>
                  <a:gd name="T0" fmla="*/ 21 w 42"/>
                  <a:gd name="T1" fmla="*/ 42 h 42"/>
                  <a:gd name="T2" fmla="*/ 0 w 42"/>
                  <a:gd name="T3" fmla="*/ 0 h 42"/>
                  <a:gd name="T4" fmla="*/ 42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80" name="Line 656"/>
              <p:cNvSpPr>
                <a:spLocks noChangeShapeType="1"/>
              </p:cNvSpPr>
              <p:nvPr/>
            </p:nvSpPr>
            <p:spPr bwMode="auto">
              <a:xfrm>
                <a:off x="1742" y="2696"/>
                <a:ext cx="705" cy="1"/>
              </a:xfrm>
              <a:prstGeom prst="line">
                <a:avLst/>
              </a:prstGeom>
              <a:noFill/>
              <a:ln w="0">
                <a:solidFill>
                  <a:srgbClr val="000000"/>
                </a:solidFill>
                <a:round/>
                <a:headEnd/>
                <a:tailEnd/>
              </a:ln>
            </p:spPr>
            <p:txBody>
              <a:bodyPr/>
              <a:lstStyle/>
              <a:p>
                <a:endParaRPr lang="en-US"/>
              </a:p>
            </p:txBody>
          </p:sp>
          <p:sp>
            <p:nvSpPr>
              <p:cNvPr id="881" name="Freeform 657"/>
              <p:cNvSpPr>
                <a:spLocks/>
              </p:cNvSpPr>
              <p:nvPr/>
            </p:nvSpPr>
            <p:spPr bwMode="auto">
              <a:xfrm>
                <a:off x="2405" y="2675"/>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2" name="Line 658"/>
              <p:cNvSpPr>
                <a:spLocks noChangeShapeType="1"/>
              </p:cNvSpPr>
              <p:nvPr/>
            </p:nvSpPr>
            <p:spPr bwMode="auto">
              <a:xfrm>
                <a:off x="1941" y="2774"/>
                <a:ext cx="506" cy="1"/>
              </a:xfrm>
              <a:prstGeom prst="line">
                <a:avLst/>
              </a:prstGeom>
              <a:noFill/>
              <a:ln w="0">
                <a:solidFill>
                  <a:srgbClr val="000000"/>
                </a:solidFill>
                <a:round/>
                <a:headEnd/>
                <a:tailEnd/>
              </a:ln>
            </p:spPr>
            <p:txBody>
              <a:bodyPr/>
              <a:lstStyle/>
              <a:p>
                <a:endParaRPr lang="en-US"/>
              </a:p>
            </p:txBody>
          </p:sp>
          <p:sp>
            <p:nvSpPr>
              <p:cNvPr id="883" name="Freeform 65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84" name="Rectangle 660"/>
              <p:cNvSpPr>
                <a:spLocks noChangeArrowheads="1"/>
              </p:cNvSpPr>
              <p:nvPr/>
            </p:nvSpPr>
            <p:spPr bwMode="auto">
              <a:xfrm>
                <a:off x="63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85" name="Rectangle 661"/>
              <p:cNvSpPr>
                <a:spLocks noChangeArrowheads="1"/>
              </p:cNvSpPr>
              <p:nvPr/>
            </p:nvSpPr>
            <p:spPr bwMode="auto">
              <a:xfrm>
                <a:off x="63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6" name="Rectangle 662"/>
              <p:cNvSpPr>
                <a:spLocks noChangeArrowheads="1"/>
              </p:cNvSpPr>
              <p:nvPr/>
            </p:nvSpPr>
            <p:spPr bwMode="auto">
              <a:xfrm rot="-5400000">
                <a:off x="664" y="3260"/>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87" name="Rectangle 663"/>
              <p:cNvSpPr>
                <a:spLocks noChangeArrowheads="1"/>
              </p:cNvSpPr>
              <p:nvPr/>
            </p:nvSpPr>
            <p:spPr bwMode="auto">
              <a:xfrm rot="-5400000">
                <a:off x="682" y="3216"/>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88" name="Rectangle 664"/>
              <p:cNvSpPr>
                <a:spLocks noChangeArrowheads="1"/>
              </p:cNvSpPr>
              <p:nvPr/>
            </p:nvSpPr>
            <p:spPr bwMode="auto">
              <a:xfrm rot="-5400000">
                <a:off x="672" y="317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89" name="Rectangle 665"/>
              <p:cNvSpPr>
                <a:spLocks noChangeArrowheads="1"/>
              </p:cNvSpPr>
              <p:nvPr/>
            </p:nvSpPr>
            <p:spPr bwMode="auto">
              <a:xfrm rot="-5400000">
                <a:off x="675" y="3131"/>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90" name="Rectangle 666"/>
              <p:cNvSpPr>
                <a:spLocks noChangeArrowheads="1"/>
              </p:cNvSpPr>
              <p:nvPr/>
            </p:nvSpPr>
            <p:spPr bwMode="auto">
              <a:xfrm rot="-5400000">
                <a:off x="680" y="3089"/>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91" name="Rectangle 667"/>
              <p:cNvSpPr>
                <a:spLocks noChangeArrowheads="1"/>
              </p:cNvSpPr>
              <p:nvPr/>
            </p:nvSpPr>
            <p:spPr bwMode="auto">
              <a:xfrm rot="-5400000">
                <a:off x="675" y="3053"/>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92" name="Line 668"/>
              <p:cNvSpPr>
                <a:spLocks noChangeShapeType="1"/>
              </p:cNvSpPr>
              <p:nvPr/>
            </p:nvSpPr>
            <p:spPr bwMode="auto">
              <a:xfrm>
                <a:off x="709" y="2461"/>
                <a:ext cx="1" cy="495"/>
              </a:xfrm>
              <a:prstGeom prst="line">
                <a:avLst/>
              </a:prstGeom>
              <a:noFill/>
              <a:ln w="0">
                <a:solidFill>
                  <a:srgbClr val="000000"/>
                </a:solidFill>
                <a:round/>
                <a:headEnd/>
                <a:tailEnd/>
              </a:ln>
            </p:spPr>
            <p:txBody>
              <a:bodyPr/>
              <a:lstStyle/>
              <a:p>
                <a:endParaRPr lang="en-US"/>
              </a:p>
            </p:txBody>
          </p:sp>
          <p:sp>
            <p:nvSpPr>
              <p:cNvPr id="893" name="Freeform 669"/>
              <p:cNvSpPr>
                <a:spLocks/>
              </p:cNvSpPr>
              <p:nvPr/>
            </p:nvSpPr>
            <p:spPr bwMode="auto">
              <a:xfrm>
                <a:off x="689"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894" name="Freeform 670"/>
              <p:cNvSpPr>
                <a:spLocks/>
              </p:cNvSpPr>
              <p:nvPr/>
            </p:nvSpPr>
            <p:spPr bwMode="auto">
              <a:xfrm>
                <a:off x="689"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895" name="Line 671"/>
              <p:cNvSpPr>
                <a:spLocks noChangeShapeType="1"/>
              </p:cNvSpPr>
              <p:nvPr/>
            </p:nvSpPr>
            <p:spPr bwMode="auto">
              <a:xfrm>
                <a:off x="1888" y="3508"/>
                <a:ext cx="1" cy="495"/>
              </a:xfrm>
              <a:prstGeom prst="line">
                <a:avLst/>
              </a:prstGeom>
              <a:noFill/>
              <a:ln w="0">
                <a:solidFill>
                  <a:srgbClr val="000000"/>
                </a:solidFill>
                <a:round/>
                <a:headEnd/>
                <a:tailEnd/>
              </a:ln>
            </p:spPr>
            <p:txBody>
              <a:bodyPr/>
              <a:lstStyle/>
              <a:p>
                <a:endParaRPr lang="en-US"/>
              </a:p>
            </p:txBody>
          </p:sp>
          <p:sp>
            <p:nvSpPr>
              <p:cNvPr id="896" name="Freeform 672"/>
              <p:cNvSpPr>
                <a:spLocks/>
              </p:cNvSpPr>
              <p:nvPr/>
            </p:nvSpPr>
            <p:spPr bwMode="auto">
              <a:xfrm>
                <a:off x="1862"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897" name="Freeform 673"/>
              <p:cNvSpPr>
                <a:spLocks/>
              </p:cNvSpPr>
              <p:nvPr/>
            </p:nvSpPr>
            <p:spPr bwMode="auto">
              <a:xfrm>
                <a:off x="1862"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898" name="Line 674"/>
              <p:cNvSpPr>
                <a:spLocks noChangeShapeType="1"/>
              </p:cNvSpPr>
              <p:nvPr/>
            </p:nvSpPr>
            <p:spPr bwMode="auto">
              <a:xfrm>
                <a:off x="1695" y="3508"/>
                <a:ext cx="1" cy="495"/>
              </a:xfrm>
              <a:prstGeom prst="line">
                <a:avLst/>
              </a:prstGeom>
              <a:noFill/>
              <a:ln w="0">
                <a:solidFill>
                  <a:srgbClr val="000000"/>
                </a:solidFill>
                <a:round/>
                <a:headEnd/>
                <a:tailEnd/>
              </a:ln>
            </p:spPr>
            <p:txBody>
              <a:bodyPr/>
              <a:lstStyle/>
              <a:p>
                <a:endParaRPr lang="en-US"/>
              </a:p>
            </p:txBody>
          </p:sp>
          <p:sp>
            <p:nvSpPr>
              <p:cNvPr id="899" name="Freeform 675"/>
              <p:cNvSpPr>
                <a:spLocks/>
              </p:cNvSpPr>
              <p:nvPr/>
            </p:nvSpPr>
            <p:spPr bwMode="auto">
              <a:xfrm>
                <a:off x="1675"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00" name="Freeform 676"/>
              <p:cNvSpPr>
                <a:spLocks/>
              </p:cNvSpPr>
              <p:nvPr/>
            </p:nvSpPr>
            <p:spPr bwMode="auto">
              <a:xfrm>
                <a:off x="1675"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01" name="Line 677"/>
              <p:cNvSpPr>
                <a:spLocks noChangeShapeType="1"/>
              </p:cNvSpPr>
              <p:nvPr/>
            </p:nvSpPr>
            <p:spPr bwMode="auto">
              <a:xfrm>
                <a:off x="1492" y="3508"/>
                <a:ext cx="1" cy="495"/>
              </a:xfrm>
              <a:prstGeom prst="line">
                <a:avLst/>
              </a:prstGeom>
              <a:noFill/>
              <a:ln w="0">
                <a:solidFill>
                  <a:srgbClr val="000000"/>
                </a:solidFill>
                <a:round/>
                <a:headEnd/>
                <a:tailEnd/>
              </a:ln>
            </p:spPr>
            <p:txBody>
              <a:bodyPr/>
              <a:lstStyle/>
              <a:p>
                <a:endParaRPr lang="en-US"/>
              </a:p>
            </p:txBody>
          </p:sp>
          <p:sp>
            <p:nvSpPr>
              <p:cNvPr id="902" name="Freeform 678"/>
              <p:cNvSpPr>
                <a:spLocks/>
              </p:cNvSpPr>
              <p:nvPr/>
            </p:nvSpPr>
            <p:spPr bwMode="auto">
              <a:xfrm>
                <a:off x="1471"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903" name="Freeform 679"/>
              <p:cNvSpPr>
                <a:spLocks/>
              </p:cNvSpPr>
              <p:nvPr/>
            </p:nvSpPr>
            <p:spPr bwMode="auto">
              <a:xfrm>
                <a:off x="1471"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904" name="Line 680"/>
              <p:cNvSpPr>
                <a:spLocks noChangeShapeType="1"/>
              </p:cNvSpPr>
              <p:nvPr/>
            </p:nvSpPr>
            <p:spPr bwMode="auto">
              <a:xfrm>
                <a:off x="1304" y="3508"/>
                <a:ext cx="1" cy="495"/>
              </a:xfrm>
              <a:prstGeom prst="line">
                <a:avLst/>
              </a:prstGeom>
              <a:noFill/>
              <a:ln w="0">
                <a:solidFill>
                  <a:srgbClr val="000000"/>
                </a:solidFill>
                <a:round/>
                <a:headEnd/>
                <a:tailEnd/>
              </a:ln>
            </p:spPr>
            <p:txBody>
              <a:bodyPr/>
              <a:lstStyle/>
              <a:p>
                <a:endParaRPr lang="en-US"/>
              </a:p>
            </p:txBody>
          </p:sp>
          <p:sp>
            <p:nvSpPr>
              <p:cNvPr id="905" name="Freeform 681"/>
              <p:cNvSpPr>
                <a:spLocks/>
              </p:cNvSpPr>
              <p:nvPr/>
            </p:nvSpPr>
            <p:spPr bwMode="auto">
              <a:xfrm>
                <a:off x="1278"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6" name="Freeform 682"/>
              <p:cNvSpPr>
                <a:spLocks/>
              </p:cNvSpPr>
              <p:nvPr/>
            </p:nvSpPr>
            <p:spPr bwMode="auto">
              <a:xfrm>
                <a:off x="1278"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07" name="Line 683"/>
              <p:cNvSpPr>
                <a:spLocks noChangeShapeType="1"/>
              </p:cNvSpPr>
              <p:nvPr/>
            </p:nvSpPr>
            <p:spPr bwMode="auto">
              <a:xfrm>
                <a:off x="1106" y="3508"/>
                <a:ext cx="1" cy="495"/>
              </a:xfrm>
              <a:prstGeom prst="line">
                <a:avLst/>
              </a:prstGeom>
              <a:noFill/>
              <a:ln w="0">
                <a:solidFill>
                  <a:srgbClr val="000000"/>
                </a:solidFill>
                <a:round/>
                <a:headEnd/>
                <a:tailEnd/>
              </a:ln>
            </p:spPr>
            <p:txBody>
              <a:bodyPr/>
              <a:lstStyle/>
              <a:p>
                <a:endParaRPr lang="en-US"/>
              </a:p>
            </p:txBody>
          </p:sp>
          <p:sp>
            <p:nvSpPr>
              <p:cNvPr id="908" name="Freeform 684"/>
              <p:cNvSpPr>
                <a:spLocks/>
              </p:cNvSpPr>
              <p:nvPr/>
            </p:nvSpPr>
            <p:spPr bwMode="auto">
              <a:xfrm>
                <a:off x="1080"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909" name="Freeform 685"/>
              <p:cNvSpPr>
                <a:spLocks/>
              </p:cNvSpPr>
              <p:nvPr/>
            </p:nvSpPr>
            <p:spPr bwMode="auto">
              <a:xfrm>
                <a:off x="1080"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910" name="Line 686"/>
              <p:cNvSpPr>
                <a:spLocks noChangeShapeType="1"/>
              </p:cNvSpPr>
              <p:nvPr/>
            </p:nvSpPr>
            <p:spPr bwMode="auto">
              <a:xfrm>
                <a:off x="908" y="3508"/>
                <a:ext cx="1" cy="495"/>
              </a:xfrm>
              <a:prstGeom prst="line">
                <a:avLst/>
              </a:prstGeom>
              <a:noFill/>
              <a:ln w="0">
                <a:solidFill>
                  <a:srgbClr val="000000"/>
                </a:solidFill>
                <a:round/>
                <a:headEnd/>
                <a:tailEnd/>
              </a:ln>
            </p:spPr>
            <p:txBody>
              <a:bodyPr/>
              <a:lstStyle/>
              <a:p>
                <a:endParaRPr lang="en-US"/>
              </a:p>
            </p:txBody>
          </p:sp>
          <p:sp>
            <p:nvSpPr>
              <p:cNvPr id="911" name="Freeform 687"/>
              <p:cNvSpPr>
                <a:spLocks/>
              </p:cNvSpPr>
              <p:nvPr/>
            </p:nvSpPr>
            <p:spPr bwMode="auto">
              <a:xfrm>
                <a:off x="887"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12" name="Freeform 688"/>
              <p:cNvSpPr>
                <a:spLocks/>
              </p:cNvSpPr>
              <p:nvPr/>
            </p:nvSpPr>
            <p:spPr bwMode="auto">
              <a:xfrm>
                <a:off x="887"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13" name="Line 689"/>
              <p:cNvSpPr>
                <a:spLocks noChangeShapeType="1"/>
              </p:cNvSpPr>
              <p:nvPr/>
            </p:nvSpPr>
            <p:spPr bwMode="auto">
              <a:xfrm>
                <a:off x="709" y="3508"/>
                <a:ext cx="1" cy="495"/>
              </a:xfrm>
              <a:prstGeom prst="line">
                <a:avLst/>
              </a:prstGeom>
              <a:noFill/>
              <a:ln w="0">
                <a:solidFill>
                  <a:srgbClr val="000000"/>
                </a:solidFill>
                <a:round/>
                <a:headEnd/>
                <a:tailEnd/>
              </a:ln>
            </p:spPr>
            <p:txBody>
              <a:bodyPr/>
              <a:lstStyle/>
              <a:p>
                <a:endParaRPr lang="en-US"/>
              </a:p>
            </p:txBody>
          </p:sp>
          <p:sp>
            <p:nvSpPr>
              <p:cNvPr id="914" name="Freeform 690"/>
              <p:cNvSpPr>
                <a:spLocks/>
              </p:cNvSpPr>
              <p:nvPr/>
            </p:nvSpPr>
            <p:spPr bwMode="auto">
              <a:xfrm>
                <a:off x="689"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915" name="Freeform 691"/>
              <p:cNvSpPr>
                <a:spLocks/>
              </p:cNvSpPr>
              <p:nvPr/>
            </p:nvSpPr>
            <p:spPr bwMode="auto">
              <a:xfrm>
                <a:off x="689"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916" name="Rectangle 692"/>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7" name="Rectangle 693"/>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18" name="Line 694"/>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919" name="Freeform 695"/>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20" name="Freeform 696"/>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921" name="Rectangle 698"/>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22" name="Rectangle 699"/>
              <p:cNvSpPr>
                <a:spLocks noChangeArrowheads="1"/>
              </p:cNvSpPr>
              <p:nvPr/>
            </p:nvSpPr>
            <p:spPr bwMode="auto">
              <a:xfrm>
                <a:off x="1304" y="1862"/>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32KB L1</a:t>
                </a:r>
                <a:endParaRPr lang="en-US" sz="1800">
                  <a:solidFill>
                    <a:srgbClr val="000000"/>
                  </a:solidFill>
                </a:endParaRPr>
              </a:p>
            </p:txBody>
          </p:sp>
          <p:sp>
            <p:nvSpPr>
              <p:cNvPr id="923" name="Rectangle 700"/>
              <p:cNvSpPr>
                <a:spLocks noChangeArrowheads="1"/>
              </p:cNvSpPr>
              <p:nvPr/>
            </p:nvSpPr>
            <p:spPr bwMode="auto">
              <a:xfrm>
                <a:off x="1304" y="1920"/>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P-Cache</a:t>
                </a:r>
                <a:endParaRPr lang="en-US" sz="1800">
                  <a:solidFill>
                    <a:srgbClr val="000000"/>
                  </a:solidFill>
                </a:endParaRPr>
              </a:p>
            </p:txBody>
          </p:sp>
          <p:sp>
            <p:nvSpPr>
              <p:cNvPr id="924" name="Rectangle 701"/>
              <p:cNvSpPr>
                <a:spLocks noChangeArrowheads="1"/>
              </p:cNvSpPr>
              <p:nvPr/>
            </p:nvSpPr>
            <p:spPr bwMode="auto">
              <a:xfrm>
                <a:off x="1664" y="1868"/>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32KB L1</a:t>
                </a:r>
                <a:endParaRPr lang="en-US" sz="1800">
                  <a:solidFill>
                    <a:srgbClr val="000000"/>
                  </a:solidFill>
                </a:endParaRPr>
              </a:p>
            </p:txBody>
          </p:sp>
          <p:sp>
            <p:nvSpPr>
              <p:cNvPr id="925" name="Rectangle 702"/>
              <p:cNvSpPr>
                <a:spLocks noChangeArrowheads="1"/>
              </p:cNvSpPr>
              <p:nvPr/>
            </p:nvSpPr>
            <p:spPr bwMode="auto">
              <a:xfrm>
                <a:off x="1664" y="1925"/>
                <a:ext cx="287"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D-Cache</a:t>
                </a:r>
                <a:endParaRPr lang="en-US" sz="1800">
                  <a:solidFill>
                    <a:srgbClr val="000000"/>
                  </a:solidFill>
                </a:endParaRPr>
              </a:p>
            </p:txBody>
          </p:sp>
          <p:sp>
            <p:nvSpPr>
              <p:cNvPr id="926" name="Rectangle 703"/>
              <p:cNvSpPr>
                <a:spLocks noChangeArrowheads="1"/>
              </p:cNvSpPr>
              <p:nvPr/>
            </p:nvSpPr>
            <p:spPr bwMode="auto">
              <a:xfrm>
                <a:off x="1356" y="2024"/>
                <a:ext cx="55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1024KB L2 Cache</a:t>
                </a:r>
                <a:endParaRPr lang="en-US" sz="1800">
                  <a:solidFill>
                    <a:srgbClr val="000000"/>
                  </a:solidFill>
                </a:endParaRPr>
              </a:p>
            </p:txBody>
          </p:sp>
          <p:sp>
            <p:nvSpPr>
              <p:cNvPr id="927" name="Line 704"/>
              <p:cNvSpPr>
                <a:spLocks noChangeShapeType="1"/>
              </p:cNvSpPr>
              <p:nvPr/>
            </p:nvSpPr>
            <p:spPr bwMode="auto">
              <a:xfrm>
                <a:off x="1231" y="1842"/>
                <a:ext cx="730" cy="1"/>
              </a:xfrm>
              <a:prstGeom prst="line">
                <a:avLst/>
              </a:prstGeom>
              <a:noFill/>
              <a:ln w="0">
                <a:solidFill>
                  <a:srgbClr val="24211D"/>
                </a:solidFill>
                <a:round/>
                <a:headEnd/>
                <a:tailEnd/>
              </a:ln>
            </p:spPr>
            <p:txBody>
              <a:bodyPr/>
              <a:lstStyle/>
              <a:p>
                <a:endParaRPr lang="en-US"/>
              </a:p>
            </p:txBody>
          </p:sp>
          <p:sp>
            <p:nvSpPr>
              <p:cNvPr id="928" name="Line 705"/>
              <p:cNvSpPr>
                <a:spLocks noChangeShapeType="1"/>
              </p:cNvSpPr>
              <p:nvPr/>
            </p:nvSpPr>
            <p:spPr bwMode="auto">
              <a:xfrm>
                <a:off x="1231" y="2008"/>
                <a:ext cx="730" cy="1"/>
              </a:xfrm>
              <a:prstGeom prst="line">
                <a:avLst/>
              </a:prstGeom>
              <a:noFill/>
              <a:ln w="0">
                <a:solidFill>
                  <a:srgbClr val="24211D"/>
                </a:solidFill>
                <a:round/>
                <a:headEnd/>
                <a:tailEnd/>
              </a:ln>
            </p:spPr>
            <p:txBody>
              <a:bodyPr/>
              <a:lstStyle/>
              <a:p>
                <a:endParaRPr lang="en-US"/>
              </a:p>
            </p:txBody>
          </p:sp>
          <p:sp>
            <p:nvSpPr>
              <p:cNvPr id="929" name="Line 706"/>
              <p:cNvSpPr>
                <a:spLocks noChangeShapeType="1"/>
              </p:cNvSpPr>
              <p:nvPr/>
            </p:nvSpPr>
            <p:spPr bwMode="auto">
              <a:xfrm>
                <a:off x="1596" y="1842"/>
                <a:ext cx="1" cy="166"/>
              </a:xfrm>
              <a:prstGeom prst="line">
                <a:avLst/>
              </a:prstGeom>
              <a:noFill/>
              <a:ln w="0">
                <a:solidFill>
                  <a:srgbClr val="24211D"/>
                </a:solidFill>
                <a:round/>
                <a:headEnd/>
                <a:tailEnd/>
              </a:ln>
            </p:spPr>
            <p:txBody>
              <a:bodyPr/>
              <a:lstStyle/>
              <a:p>
                <a:endParaRPr lang="en-US"/>
              </a:p>
            </p:txBody>
          </p:sp>
          <p:sp>
            <p:nvSpPr>
              <p:cNvPr id="930" name="Line 707"/>
              <p:cNvSpPr>
                <a:spLocks noChangeShapeType="1"/>
              </p:cNvSpPr>
              <p:nvPr/>
            </p:nvSpPr>
            <p:spPr bwMode="auto">
              <a:xfrm>
                <a:off x="16" y="1191"/>
                <a:ext cx="208" cy="1"/>
              </a:xfrm>
              <a:prstGeom prst="line">
                <a:avLst/>
              </a:prstGeom>
              <a:noFill/>
              <a:ln w="0">
                <a:solidFill>
                  <a:srgbClr val="000000"/>
                </a:solidFill>
                <a:round/>
                <a:headEnd/>
                <a:tailEnd/>
              </a:ln>
            </p:spPr>
            <p:txBody>
              <a:bodyPr/>
              <a:lstStyle/>
              <a:p>
                <a:endParaRPr lang="en-US"/>
              </a:p>
            </p:txBody>
          </p:sp>
          <p:sp>
            <p:nvSpPr>
              <p:cNvPr id="931" name="Freeform 708"/>
              <p:cNvSpPr>
                <a:spLocks/>
              </p:cNvSpPr>
              <p:nvPr/>
            </p:nvSpPr>
            <p:spPr bwMode="auto">
              <a:xfrm>
                <a:off x="16" y="1170"/>
                <a:ext cx="41" cy="47"/>
              </a:xfrm>
              <a:custGeom>
                <a:avLst/>
                <a:gdLst>
                  <a:gd name="T0" fmla="*/ 0 w 41"/>
                  <a:gd name="T1" fmla="*/ 21 h 47"/>
                  <a:gd name="T2" fmla="*/ 41 w 41"/>
                  <a:gd name="T3" fmla="*/ 0 h 47"/>
                  <a:gd name="T4" fmla="*/ 41 w 41"/>
                  <a:gd name="T5" fmla="*/ 47 h 47"/>
                  <a:gd name="T6" fmla="*/ 0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0" y="21"/>
                    </a:moveTo>
                    <a:lnTo>
                      <a:pt x="41" y="0"/>
                    </a:lnTo>
                    <a:lnTo>
                      <a:pt x="41" y="47"/>
                    </a:lnTo>
                    <a:lnTo>
                      <a:pt x="0" y="21"/>
                    </a:lnTo>
                    <a:close/>
                  </a:path>
                </a:pathLst>
              </a:custGeom>
              <a:solidFill>
                <a:srgbClr val="000000"/>
              </a:solidFill>
              <a:ln w="9525">
                <a:noFill/>
                <a:round/>
                <a:headEnd/>
                <a:tailEnd/>
              </a:ln>
            </p:spPr>
            <p:txBody>
              <a:bodyPr/>
              <a:lstStyle/>
              <a:p>
                <a:endParaRPr lang="en-US"/>
              </a:p>
            </p:txBody>
          </p:sp>
          <p:sp>
            <p:nvSpPr>
              <p:cNvPr id="932" name="Freeform 709"/>
              <p:cNvSpPr>
                <a:spLocks/>
              </p:cNvSpPr>
              <p:nvPr/>
            </p:nvSpPr>
            <p:spPr bwMode="auto">
              <a:xfrm>
                <a:off x="183" y="1170"/>
                <a:ext cx="41" cy="47"/>
              </a:xfrm>
              <a:custGeom>
                <a:avLst/>
                <a:gdLst>
                  <a:gd name="T0" fmla="*/ 41 w 41"/>
                  <a:gd name="T1" fmla="*/ 21 h 47"/>
                  <a:gd name="T2" fmla="*/ 0 w 41"/>
                  <a:gd name="T3" fmla="*/ 0 h 47"/>
                  <a:gd name="T4" fmla="*/ 0 w 41"/>
                  <a:gd name="T5" fmla="*/ 47 h 47"/>
                  <a:gd name="T6" fmla="*/ 41 w 41"/>
                  <a:gd name="T7" fmla="*/ 21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41" y="21"/>
                    </a:moveTo>
                    <a:lnTo>
                      <a:pt x="0" y="0"/>
                    </a:lnTo>
                    <a:lnTo>
                      <a:pt x="0" y="47"/>
                    </a:lnTo>
                    <a:lnTo>
                      <a:pt x="41" y="21"/>
                    </a:lnTo>
                    <a:close/>
                  </a:path>
                </a:pathLst>
              </a:custGeom>
              <a:solidFill>
                <a:srgbClr val="000000"/>
              </a:solidFill>
              <a:ln w="9525">
                <a:noFill/>
                <a:round/>
                <a:headEnd/>
                <a:tailEnd/>
              </a:ln>
            </p:spPr>
            <p:txBody>
              <a:bodyPr/>
              <a:lstStyle/>
              <a:p>
                <a:endParaRPr lang="en-US"/>
              </a:p>
            </p:txBody>
          </p:sp>
          <p:sp>
            <p:nvSpPr>
              <p:cNvPr id="933" name="Rectangle 710"/>
              <p:cNvSpPr>
                <a:spLocks noChangeArrowheads="1"/>
              </p:cNvSpPr>
              <p:nvPr/>
            </p:nvSpPr>
            <p:spPr bwMode="auto">
              <a:xfrm>
                <a:off x="1690" y="1040"/>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4" name="Line 711"/>
              <p:cNvSpPr>
                <a:spLocks noChangeShapeType="1"/>
              </p:cNvSpPr>
              <p:nvPr/>
            </p:nvSpPr>
            <p:spPr bwMode="auto">
              <a:xfrm>
                <a:off x="1894" y="1040"/>
                <a:ext cx="1" cy="145"/>
              </a:xfrm>
              <a:prstGeom prst="line">
                <a:avLst/>
              </a:prstGeom>
              <a:noFill/>
              <a:ln w="5" cap="rnd">
                <a:solidFill>
                  <a:srgbClr val="24211D"/>
                </a:solidFill>
                <a:round/>
                <a:headEnd/>
                <a:tailEnd/>
              </a:ln>
            </p:spPr>
            <p:txBody>
              <a:bodyPr/>
              <a:lstStyle/>
              <a:p>
                <a:endParaRPr lang="en-US"/>
              </a:p>
            </p:txBody>
          </p:sp>
          <p:sp>
            <p:nvSpPr>
              <p:cNvPr id="935" name="Rectangle 712"/>
              <p:cNvSpPr>
                <a:spLocks noChangeArrowheads="1"/>
              </p:cNvSpPr>
              <p:nvPr/>
            </p:nvSpPr>
            <p:spPr bwMode="auto">
              <a:xfrm>
                <a:off x="1669" y="1066"/>
                <a:ext cx="412" cy="145"/>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36" name="Rectangle 713"/>
              <p:cNvSpPr>
                <a:spLocks noChangeArrowheads="1"/>
              </p:cNvSpPr>
              <p:nvPr/>
            </p:nvSpPr>
            <p:spPr bwMode="auto">
              <a:xfrm>
                <a:off x="1706" y="1102"/>
                <a:ext cx="162" cy="89"/>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RSA</a:t>
                </a:r>
                <a:endParaRPr lang="en-US" sz="1800" dirty="0">
                  <a:solidFill>
                    <a:srgbClr val="000000"/>
                  </a:solidFill>
                </a:endParaRPr>
              </a:p>
            </p:txBody>
          </p:sp>
          <p:sp>
            <p:nvSpPr>
              <p:cNvPr id="937" name="Line 714"/>
              <p:cNvSpPr>
                <a:spLocks noChangeShapeType="1"/>
              </p:cNvSpPr>
              <p:nvPr/>
            </p:nvSpPr>
            <p:spPr bwMode="auto">
              <a:xfrm>
                <a:off x="1727" y="1211"/>
                <a:ext cx="1" cy="125"/>
              </a:xfrm>
              <a:prstGeom prst="line">
                <a:avLst/>
              </a:prstGeom>
              <a:noFill/>
              <a:ln w="0">
                <a:solidFill>
                  <a:srgbClr val="000000"/>
                </a:solidFill>
                <a:round/>
                <a:headEnd/>
                <a:tailEnd/>
              </a:ln>
            </p:spPr>
            <p:txBody>
              <a:bodyPr/>
              <a:lstStyle/>
              <a:p>
                <a:endParaRPr lang="en-US"/>
              </a:p>
            </p:txBody>
          </p:sp>
          <p:sp>
            <p:nvSpPr>
              <p:cNvPr id="938" name="Freeform 715"/>
              <p:cNvSpPr>
                <a:spLocks/>
              </p:cNvSpPr>
              <p:nvPr/>
            </p:nvSpPr>
            <p:spPr bwMode="auto">
              <a:xfrm>
                <a:off x="1706" y="1305"/>
                <a:ext cx="36" cy="31"/>
              </a:xfrm>
              <a:custGeom>
                <a:avLst/>
                <a:gdLst>
                  <a:gd name="T0" fmla="*/ 36 w 36"/>
                  <a:gd name="T1" fmla="*/ 0 h 31"/>
                  <a:gd name="T2" fmla="*/ 21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21" y="31"/>
                    </a:lnTo>
                    <a:lnTo>
                      <a:pt x="0" y="0"/>
                    </a:lnTo>
                    <a:lnTo>
                      <a:pt x="36" y="0"/>
                    </a:lnTo>
                    <a:close/>
                  </a:path>
                </a:pathLst>
              </a:custGeom>
              <a:solidFill>
                <a:srgbClr val="000000"/>
              </a:solidFill>
              <a:ln w="9525">
                <a:noFill/>
                <a:round/>
                <a:headEnd/>
                <a:tailEnd/>
              </a:ln>
            </p:spPr>
            <p:txBody>
              <a:bodyPr/>
              <a:lstStyle/>
              <a:p>
                <a:endParaRPr lang="en-US"/>
              </a:p>
            </p:txBody>
          </p:sp>
          <p:sp>
            <p:nvSpPr>
              <p:cNvPr id="939" name="Rectangle 716"/>
              <p:cNvSpPr>
                <a:spLocks noChangeArrowheads="1"/>
              </p:cNvSpPr>
              <p:nvPr/>
            </p:nvSpPr>
            <p:spPr bwMode="auto">
              <a:xfrm>
                <a:off x="1914" y="1102"/>
                <a:ext cx="16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RSA</a:t>
                </a:r>
                <a:endParaRPr lang="en-US" sz="1800">
                  <a:solidFill>
                    <a:srgbClr val="000000"/>
                  </a:solidFill>
                </a:endParaRPr>
              </a:p>
            </p:txBody>
          </p:sp>
          <p:sp>
            <p:nvSpPr>
              <p:cNvPr id="940" name="Line 717"/>
              <p:cNvSpPr>
                <a:spLocks noChangeShapeType="1"/>
              </p:cNvSpPr>
              <p:nvPr/>
            </p:nvSpPr>
            <p:spPr bwMode="auto">
              <a:xfrm>
                <a:off x="1878" y="1066"/>
                <a:ext cx="1" cy="145"/>
              </a:xfrm>
              <a:prstGeom prst="line">
                <a:avLst/>
              </a:prstGeom>
              <a:noFill/>
              <a:ln w="5" cap="rnd">
                <a:solidFill>
                  <a:srgbClr val="24211D"/>
                </a:solidFill>
                <a:round/>
                <a:headEnd/>
                <a:tailEnd/>
              </a:ln>
            </p:spPr>
            <p:txBody>
              <a:bodyPr/>
              <a:lstStyle/>
              <a:p>
                <a:endParaRPr lang="en-US"/>
              </a:p>
            </p:txBody>
          </p:sp>
          <p:sp>
            <p:nvSpPr>
              <p:cNvPr id="941" name="Line 718"/>
              <p:cNvSpPr>
                <a:spLocks noChangeShapeType="1"/>
              </p:cNvSpPr>
              <p:nvPr/>
            </p:nvSpPr>
            <p:spPr bwMode="auto">
              <a:xfrm>
                <a:off x="1914" y="1211"/>
                <a:ext cx="1" cy="125"/>
              </a:xfrm>
              <a:prstGeom prst="line">
                <a:avLst/>
              </a:prstGeom>
              <a:noFill/>
              <a:ln w="0">
                <a:solidFill>
                  <a:srgbClr val="000000"/>
                </a:solidFill>
                <a:round/>
                <a:headEnd/>
                <a:tailEnd/>
              </a:ln>
            </p:spPr>
            <p:txBody>
              <a:bodyPr/>
              <a:lstStyle/>
              <a:p>
                <a:endParaRPr lang="en-US"/>
              </a:p>
            </p:txBody>
          </p:sp>
          <p:sp>
            <p:nvSpPr>
              <p:cNvPr id="942" name="Freeform 719"/>
              <p:cNvSpPr>
                <a:spLocks/>
              </p:cNvSpPr>
              <p:nvPr/>
            </p:nvSpPr>
            <p:spPr bwMode="auto">
              <a:xfrm>
                <a:off x="1899" y="1305"/>
                <a:ext cx="36" cy="31"/>
              </a:xfrm>
              <a:custGeom>
                <a:avLst/>
                <a:gdLst>
                  <a:gd name="T0" fmla="*/ 36 w 36"/>
                  <a:gd name="T1" fmla="*/ 0 h 31"/>
                  <a:gd name="T2" fmla="*/ 15 w 36"/>
                  <a:gd name="T3" fmla="*/ 31 h 31"/>
                  <a:gd name="T4" fmla="*/ 0 w 36"/>
                  <a:gd name="T5" fmla="*/ 0 h 31"/>
                  <a:gd name="T6" fmla="*/ 36 w 36"/>
                  <a:gd name="T7" fmla="*/ 0 h 31"/>
                  <a:gd name="T8" fmla="*/ 0 60000 65536"/>
                  <a:gd name="T9" fmla="*/ 0 60000 65536"/>
                  <a:gd name="T10" fmla="*/ 0 60000 65536"/>
                  <a:gd name="T11" fmla="*/ 0 60000 65536"/>
                  <a:gd name="T12" fmla="*/ 0 w 36"/>
                  <a:gd name="T13" fmla="*/ 0 h 31"/>
                  <a:gd name="T14" fmla="*/ 36 w 36"/>
                  <a:gd name="T15" fmla="*/ 31 h 31"/>
                </a:gdLst>
                <a:ahLst/>
                <a:cxnLst>
                  <a:cxn ang="T8">
                    <a:pos x="T0" y="T1"/>
                  </a:cxn>
                  <a:cxn ang="T9">
                    <a:pos x="T2" y="T3"/>
                  </a:cxn>
                  <a:cxn ang="T10">
                    <a:pos x="T4" y="T5"/>
                  </a:cxn>
                  <a:cxn ang="T11">
                    <a:pos x="T6" y="T7"/>
                  </a:cxn>
                </a:cxnLst>
                <a:rect l="T12" t="T13" r="T14" b="T15"/>
                <a:pathLst>
                  <a:path w="36" h="31">
                    <a:moveTo>
                      <a:pt x="36" y="0"/>
                    </a:moveTo>
                    <a:lnTo>
                      <a:pt x="15" y="31"/>
                    </a:lnTo>
                    <a:lnTo>
                      <a:pt x="0" y="0"/>
                    </a:lnTo>
                    <a:lnTo>
                      <a:pt x="36" y="0"/>
                    </a:lnTo>
                    <a:close/>
                  </a:path>
                </a:pathLst>
              </a:custGeom>
              <a:solidFill>
                <a:srgbClr val="000000"/>
              </a:solidFill>
              <a:ln w="9525">
                <a:noFill/>
                <a:round/>
                <a:headEnd/>
                <a:tailEnd/>
              </a:ln>
            </p:spPr>
            <p:txBody>
              <a:bodyPr/>
              <a:lstStyle/>
              <a:p>
                <a:endParaRPr lang="en-US"/>
              </a:p>
            </p:txBody>
          </p:sp>
          <p:sp>
            <p:nvSpPr>
              <p:cNvPr id="943" name="Line 720"/>
              <p:cNvSpPr>
                <a:spLocks noChangeShapeType="1"/>
              </p:cNvSpPr>
              <p:nvPr/>
            </p:nvSpPr>
            <p:spPr bwMode="auto">
              <a:xfrm>
                <a:off x="2019" y="1211"/>
                <a:ext cx="1" cy="84"/>
              </a:xfrm>
              <a:prstGeom prst="line">
                <a:avLst/>
              </a:prstGeom>
              <a:noFill/>
              <a:ln w="0">
                <a:solidFill>
                  <a:srgbClr val="000000"/>
                </a:solidFill>
                <a:round/>
                <a:headEnd/>
                <a:tailEnd/>
              </a:ln>
            </p:spPr>
            <p:txBody>
              <a:bodyPr/>
              <a:lstStyle/>
              <a:p>
                <a:endParaRPr lang="en-US"/>
              </a:p>
            </p:txBody>
          </p:sp>
          <p:sp>
            <p:nvSpPr>
              <p:cNvPr id="944" name="Freeform 721"/>
              <p:cNvSpPr>
                <a:spLocks/>
              </p:cNvSpPr>
              <p:nvPr/>
            </p:nvSpPr>
            <p:spPr bwMode="auto">
              <a:xfrm>
                <a:off x="1998" y="1263"/>
                <a:ext cx="36" cy="32"/>
              </a:xfrm>
              <a:custGeom>
                <a:avLst/>
                <a:gdLst>
                  <a:gd name="T0" fmla="*/ 36 w 36"/>
                  <a:gd name="T1" fmla="*/ 0 h 32"/>
                  <a:gd name="T2" fmla="*/ 21 w 36"/>
                  <a:gd name="T3" fmla="*/ 32 h 32"/>
                  <a:gd name="T4" fmla="*/ 0 w 36"/>
                  <a:gd name="T5" fmla="*/ 0 h 32"/>
                  <a:gd name="T6" fmla="*/ 36 w 36"/>
                  <a:gd name="T7" fmla="*/ 0 h 32"/>
                  <a:gd name="T8" fmla="*/ 0 60000 65536"/>
                  <a:gd name="T9" fmla="*/ 0 60000 65536"/>
                  <a:gd name="T10" fmla="*/ 0 60000 65536"/>
                  <a:gd name="T11" fmla="*/ 0 60000 65536"/>
                  <a:gd name="T12" fmla="*/ 0 w 36"/>
                  <a:gd name="T13" fmla="*/ 0 h 32"/>
                  <a:gd name="T14" fmla="*/ 36 w 36"/>
                  <a:gd name="T15" fmla="*/ 32 h 32"/>
                </a:gdLst>
                <a:ahLst/>
                <a:cxnLst>
                  <a:cxn ang="T8">
                    <a:pos x="T0" y="T1"/>
                  </a:cxn>
                  <a:cxn ang="T9">
                    <a:pos x="T2" y="T3"/>
                  </a:cxn>
                  <a:cxn ang="T10">
                    <a:pos x="T4" y="T5"/>
                  </a:cxn>
                  <a:cxn ang="T11">
                    <a:pos x="T6" y="T7"/>
                  </a:cxn>
                </a:cxnLst>
                <a:rect l="T12" t="T13" r="T14" b="T15"/>
                <a:pathLst>
                  <a:path w="36" h="32">
                    <a:moveTo>
                      <a:pt x="36" y="0"/>
                    </a:moveTo>
                    <a:lnTo>
                      <a:pt x="21" y="32"/>
                    </a:lnTo>
                    <a:lnTo>
                      <a:pt x="0" y="0"/>
                    </a:lnTo>
                    <a:lnTo>
                      <a:pt x="36" y="0"/>
                    </a:lnTo>
                    <a:close/>
                  </a:path>
                </a:pathLst>
              </a:custGeom>
              <a:solidFill>
                <a:srgbClr val="000000"/>
              </a:solidFill>
              <a:ln w="9525">
                <a:noFill/>
                <a:round/>
                <a:headEnd/>
                <a:tailEnd/>
              </a:ln>
            </p:spPr>
            <p:txBody>
              <a:bodyPr/>
              <a:lstStyle/>
              <a:p>
                <a:endParaRPr lang="en-US"/>
              </a:p>
            </p:txBody>
          </p:sp>
          <p:sp>
            <p:nvSpPr>
              <p:cNvPr id="945" name="Line 722"/>
              <p:cNvSpPr>
                <a:spLocks noChangeShapeType="1"/>
              </p:cNvSpPr>
              <p:nvPr/>
            </p:nvSpPr>
            <p:spPr bwMode="auto">
              <a:xfrm>
                <a:off x="1831" y="1211"/>
                <a:ext cx="1" cy="84"/>
              </a:xfrm>
              <a:prstGeom prst="line">
                <a:avLst/>
              </a:prstGeom>
              <a:noFill/>
              <a:ln w="0">
                <a:solidFill>
                  <a:srgbClr val="000000"/>
                </a:solidFill>
                <a:round/>
                <a:headEnd/>
                <a:tailEnd/>
              </a:ln>
            </p:spPr>
            <p:txBody>
              <a:bodyPr/>
              <a:lstStyle/>
              <a:p>
                <a:endParaRPr lang="en-US"/>
              </a:p>
            </p:txBody>
          </p:sp>
          <p:sp>
            <p:nvSpPr>
              <p:cNvPr id="946" name="Freeform 723"/>
              <p:cNvSpPr>
                <a:spLocks/>
              </p:cNvSpPr>
              <p:nvPr/>
            </p:nvSpPr>
            <p:spPr bwMode="auto">
              <a:xfrm>
                <a:off x="1810" y="1263"/>
                <a:ext cx="37" cy="32"/>
              </a:xfrm>
              <a:custGeom>
                <a:avLst/>
                <a:gdLst>
                  <a:gd name="T0" fmla="*/ 37 w 37"/>
                  <a:gd name="T1" fmla="*/ 0 h 32"/>
                  <a:gd name="T2" fmla="*/ 21 w 37"/>
                  <a:gd name="T3" fmla="*/ 32 h 32"/>
                  <a:gd name="T4" fmla="*/ 0 w 37"/>
                  <a:gd name="T5" fmla="*/ 0 h 32"/>
                  <a:gd name="T6" fmla="*/ 37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37" y="0"/>
                    </a:moveTo>
                    <a:lnTo>
                      <a:pt x="21" y="32"/>
                    </a:lnTo>
                    <a:lnTo>
                      <a:pt x="0" y="0"/>
                    </a:lnTo>
                    <a:lnTo>
                      <a:pt x="37" y="0"/>
                    </a:lnTo>
                    <a:close/>
                  </a:path>
                </a:pathLst>
              </a:custGeom>
              <a:solidFill>
                <a:srgbClr val="000000"/>
              </a:solidFill>
              <a:ln w="9525">
                <a:noFill/>
                <a:round/>
                <a:headEnd/>
                <a:tailEnd/>
              </a:ln>
            </p:spPr>
            <p:txBody>
              <a:bodyPr/>
              <a:lstStyle/>
              <a:p>
                <a:endParaRPr lang="en-US"/>
              </a:p>
            </p:txBody>
          </p:sp>
          <p:sp>
            <p:nvSpPr>
              <p:cNvPr id="948" name="Rectangle 725"/>
              <p:cNvSpPr>
                <a:spLocks noChangeArrowheads="1"/>
              </p:cNvSpPr>
              <p:nvPr/>
            </p:nvSpPr>
            <p:spPr bwMode="auto">
              <a:xfrm>
                <a:off x="2149" y="1196"/>
                <a:ext cx="89" cy="97"/>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x2</a:t>
                </a:r>
                <a:endParaRPr lang="en-US" sz="1800" dirty="0">
                  <a:solidFill>
                    <a:srgbClr val="000000"/>
                  </a:solidFill>
                </a:endParaRPr>
              </a:p>
            </p:txBody>
          </p:sp>
          <p:sp>
            <p:nvSpPr>
              <p:cNvPr id="949" name="Line 726"/>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950" name="Freeform 727"/>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951" name="Freeform 728"/>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952" name="Freeform 729"/>
              <p:cNvSpPr>
                <a:spLocks/>
              </p:cNvSpPr>
              <p:nvPr/>
            </p:nvSpPr>
            <p:spPr bwMode="auto">
              <a:xfrm>
                <a:off x="1393" y="1024"/>
                <a:ext cx="88" cy="94"/>
              </a:xfrm>
              <a:custGeom>
                <a:avLst/>
                <a:gdLst>
                  <a:gd name="T0" fmla="*/ 42 w 88"/>
                  <a:gd name="T1" fmla="*/ 0 h 94"/>
                  <a:gd name="T2" fmla="*/ 88 w 88"/>
                  <a:gd name="T3" fmla="*/ 94 h 94"/>
                  <a:gd name="T4" fmla="*/ 0 w 88"/>
                  <a:gd name="T5" fmla="*/ 94 h 94"/>
                  <a:gd name="T6" fmla="*/ 42 w 88"/>
                  <a:gd name="T7" fmla="*/ 0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0"/>
                    </a:moveTo>
                    <a:lnTo>
                      <a:pt x="88" y="94"/>
                    </a:lnTo>
                    <a:lnTo>
                      <a:pt x="0" y="94"/>
                    </a:lnTo>
                    <a:lnTo>
                      <a:pt x="42" y="0"/>
                    </a:lnTo>
                    <a:close/>
                  </a:path>
                </a:pathLst>
              </a:custGeom>
              <a:solidFill>
                <a:srgbClr val="000000"/>
              </a:solidFill>
              <a:ln w="9525">
                <a:noFill/>
                <a:round/>
                <a:headEnd/>
                <a:tailEnd/>
              </a:ln>
            </p:spPr>
            <p:txBody>
              <a:bodyPr/>
              <a:lstStyle/>
              <a:p>
                <a:endParaRPr lang="en-US"/>
              </a:p>
            </p:txBody>
          </p:sp>
          <p:sp>
            <p:nvSpPr>
              <p:cNvPr id="953" name="Freeform 730"/>
              <p:cNvSpPr>
                <a:spLocks/>
              </p:cNvSpPr>
              <p:nvPr/>
            </p:nvSpPr>
            <p:spPr bwMode="auto">
              <a:xfrm>
                <a:off x="1419" y="1097"/>
                <a:ext cx="36" cy="15"/>
              </a:xfrm>
              <a:custGeom>
                <a:avLst/>
                <a:gdLst>
                  <a:gd name="T0" fmla="*/ 36 w 36"/>
                  <a:gd name="T1" fmla="*/ 15 h 15"/>
                  <a:gd name="T2" fmla="*/ 36 w 36"/>
                  <a:gd name="T3" fmla="*/ 15 h 15"/>
                  <a:gd name="T4" fmla="*/ 31 w 36"/>
                  <a:gd name="T5" fmla="*/ 10 h 15"/>
                  <a:gd name="T6" fmla="*/ 31 w 36"/>
                  <a:gd name="T7" fmla="*/ 10 h 15"/>
                  <a:gd name="T8" fmla="*/ 31 w 36"/>
                  <a:gd name="T9" fmla="*/ 5 h 15"/>
                  <a:gd name="T10" fmla="*/ 26 w 36"/>
                  <a:gd name="T11" fmla="*/ 5 h 15"/>
                  <a:gd name="T12" fmla="*/ 26 w 36"/>
                  <a:gd name="T13" fmla="*/ 0 h 15"/>
                  <a:gd name="T14" fmla="*/ 21 w 36"/>
                  <a:gd name="T15" fmla="*/ 0 h 15"/>
                  <a:gd name="T16" fmla="*/ 16 w 36"/>
                  <a:gd name="T17" fmla="*/ 0 h 15"/>
                  <a:gd name="T18" fmla="*/ 16 w 36"/>
                  <a:gd name="T19" fmla="*/ 0 h 15"/>
                  <a:gd name="T20" fmla="*/ 10 w 36"/>
                  <a:gd name="T21" fmla="*/ 0 h 15"/>
                  <a:gd name="T22" fmla="*/ 5 w 36"/>
                  <a:gd name="T23" fmla="*/ 5 h 15"/>
                  <a:gd name="T24" fmla="*/ 5 w 36"/>
                  <a:gd name="T25" fmla="*/ 5 h 15"/>
                  <a:gd name="T26" fmla="*/ 5 w 36"/>
                  <a:gd name="T27" fmla="*/ 10 h 15"/>
                  <a:gd name="T28" fmla="*/ 0 w 36"/>
                  <a:gd name="T29" fmla="*/ 10 h 15"/>
                  <a:gd name="T30" fmla="*/ 0 w 36"/>
                  <a:gd name="T31" fmla="*/ 15 h 15"/>
                  <a:gd name="T32" fmla="*/ 0 w 36"/>
                  <a:gd name="T33" fmla="*/ 15 h 15"/>
                  <a:gd name="T34" fmla="*/ 36 w 36"/>
                  <a:gd name="T35" fmla="*/ 15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36" y="15"/>
                    </a:moveTo>
                    <a:lnTo>
                      <a:pt x="36" y="15"/>
                    </a:lnTo>
                    <a:lnTo>
                      <a:pt x="31" y="10"/>
                    </a:lnTo>
                    <a:lnTo>
                      <a:pt x="31" y="5"/>
                    </a:lnTo>
                    <a:lnTo>
                      <a:pt x="26" y="5"/>
                    </a:lnTo>
                    <a:lnTo>
                      <a:pt x="26" y="0"/>
                    </a:lnTo>
                    <a:lnTo>
                      <a:pt x="21" y="0"/>
                    </a:lnTo>
                    <a:lnTo>
                      <a:pt x="16" y="0"/>
                    </a:lnTo>
                    <a:lnTo>
                      <a:pt x="10" y="0"/>
                    </a:lnTo>
                    <a:lnTo>
                      <a:pt x="5" y="5"/>
                    </a:lnTo>
                    <a:lnTo>
                      <a:pt x="5" y="10"/>
                    </a:lnTo>
                    <a:lnTo>
                      <a:pt x="0" y="10"/>
                    </a:lnTo>
                    <a:lnTo>
                      <a:pt x="0" y="15"/>
                    </a:lnTo>
                    <a:lnTo>
                      <a:pt x="36" y="15"/>
                    </a:lnTo>
                    <a:close/>
                  </a:path>
                </a:pathLst>
              </a:custGeom>
              <a:solidFill>
                <a:srgbClr val="000000"/>
              </a:solidFill>
              <a:ln w="9525">
                <a:noFill/>
                <a:round/>
                <a:headEnd/>
                <a:tailEnd/>
              </a:ln>
            </p:spPr>
            <p:txBody>
              <a:bodyPr/>
              <a:lstStyle/>
              <a:p>
                <a:endParaRPr lang="en-US"/>
              </a:p>
            </p:txBody>
          </p:sp>
          <p:sp>
            <p:nvSpPr>
              <p:cNvPr id="954" name="Rectangle 731"/>
              <p:cNvSpPr>
                <a:spLocks noChangeArrowheads="1"/>
              </p:cNvSpPr>
              <p:nvPr/>
            </p:nvSpPr>
            <p:spPr bwMode="auto">
              <a:xfrm>
                <a:off x="1419" y="1112"/>
                <a:ext cx="36" cy="5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5" name="Freeform 732"/>
              <p:cNvSpPr>
                <a:spLocks/>
              </p:cNvSpPr>
              <p:nvPr/>
            </p:nvSpPr>
            <p:spPr bwMode="auto">
              <a:xfrm>
                <a:off x="1393" y="1159"/>
                <a:ext cx="88" cy="94"/>
              </a:xfrm>
              <a:custGeom>
                <a:avLst/>
                <a:gdLst>
                  <a:gd name="T0" fmla="*/ 42 w 88"/>
                  <a:gd name="T1" fmla="*/ 94 h 94"/>
                  <a:gd name="T2" fmla="*/ 88 w 88"/>
                  <a:gd name="T3" fmla="*/ 0 h 94"/>
                  <a:gd name="T4" fmla="*/ 0 w 88"/>
                  <a:gd name="T5" fmla="*/ 0 h 94"/>
                  <a:gd name="T6" fmla="*/ 42 w 88"/>
                  <a:gd name="T7" fmla="*/ 94 h 94"/>
                  <a:gd name="T8" fmla="*/ 0 60000 65536"/>
                  <a:gd name="T9" fmla="*/ 0 60000 65536"/>
                  <a:gd name="T10" fmla="*/ 0 60000 65536"/>
                  <a:gd name="T11" fmla="*/ 0 60000 65536"/>
                  <a:gd name="T12" fmla="*/ 0 w 88"/>
                  <a:gd name="T13" fmla="*/ 0 h 94"/>
                  <a:gd name="T14" fmla="*/ 88 w 88"/>
                  <a:gd name="T15" fmla="*/ 94 h 94"/>
                </a:gdLst>
                <a:ahLst/>
                <a:cxnLst>
                  <a:cxn ang="T8">
                    <a:pos x="T0" y="T1"/>
                  </a:cxn>
                  <a:cxn ang="T9">
                    <a:pos x="T2" y="T3"/>
                  </a:cxn>
                  <a:cxn ang="T10">
                    <a:pos x="T4" y="T5"/>
                  </a:cxn>
                  <a:cxn ang="T11">
                    <a:pos x="T6" y="T7"/>
                  </a:cxn>
                </a:cxnLst>
                <a:rect l="T12" t="T13" r="T14" b="T15"/>
                <a:pathLst>
                  <a:path w="88" h="94">
                    <a:moveTo>
                      <a:pt x="42" y="94"/>
                    </a:moveTo>
                    <a:lnTo>
                      <a:pt x="88" y="0"/>
                    </a:lnTo>
                    <a:lnTo>
                      <a:pt x="0" y="0"/>
                    </a:lnTo>
                    <a:lnTo>
                      <a:pt x="42" y="94"/>
                    </a:lnTo>
                    <a:close/>
                  </a:path>
                </a:pathLst>
              </a:custGeom>
              <a:solidFill>
                <a:srgbClr val="000000"/>
              </a:solidFill>
              <a:ln w="9525">
                <a:noFill/>
                <a:round/>
                <a:headEnd/>
                <a:tailEnd/>
              </a:ln>
            </p:spPr>
            <p:txBody>
              <a:bodyPr/>
              <a:lstStyle/>
              <a:p>
                <a:endParaRPr lang="en-US"/>
              </a:p>
            </p:txBody>
          </p:sp>
          <p:sp>
            <p:nvSpPr>
              <p:cNvPr id="956" name="Freeform 733"/>
              <p:cNvSpPr>
                <a:spLocks/>
              </p:cNvSpPr>
              <p:nvPr/>
            </p:nvSpPr>
            <p:spPr bwMode="auto">
              <a:xfrm>
                <a:off x="1419" y="1165"/>
                <a:ext cx="36" cy="15"/>
              </a:xfrm>
              <a:custGeom>
                <a:avLst/>
                <a:gdLst>
                  <a:gd name="T0" fmla="*/ 0 w 36"/>
                  <a:gd name="T1" fmla="*/ 0 h 15"/>
                  <a:gd name="T2" fmla="*/ 0 w 36"/>
                  <a:gd name="T3" fmla="*/ 0 h 15"/>
                  <a:gd name="T4" fmla="*/ 0 w 36"/>
                  <a:gd name="T5" fmla="*/ 5 h 15"/>
                  <a:gd name="T6" fmla="*/ 5 w 36"/>
                  <a:gd name="T7" fmla="*/ 5 h 15"/>
                  <a:gd name="T8" fmla="*/ 5 w 36"/>
                  <a:gd name="T9" fmla="*/ 10 h 15"/>
                  <a:gd name="T10" fmla="*/ 5 w 36"/>
                  <a:gd name="T11" fmla="*/ 10 h 15"/>
                  <a:gd name="T12" fmla="*/ 10 w 36"/>
                  <a:gd name="T13" fmla="*/ 15 h 15"/>
                  <a:gd name="T14" fmla="*/ 16 w 36"/>
                  <a:gd name="T15" fmla="*/ 15 h 15"/>
                  <a:gd name="T16" fmla="*/ 16 w 36"/>
                  <a:gd name="T17" fmla="*/ 15 h 15"/>
                  <a:gd name="T18" fmla="*/ 21 w 36"/>
                  <a:gd name="T19" fmla="*/ 15 h 15"/>
                  <a:gd name="T20" fmla="*/ 26 w 36"/>
                  <a:gd name="T21" fmla="*/ 15 h 15"/>
                  <a:gd name="T22" fmla="*/ 26 w 36"/>
                  <a:gd name="T23" fmla="*/ 10 h 15"/>
                  <a:gd name="T24" fmla="*/ 31 w 36"/>
                  <a:gd name="T25" fmla="*/ 10 h 15"/>
                  <a:gd name="T26" fmla="*/ 31 w 36"/>
                  <a:gd name="T27" fmla="*/ 5 h 15"/>
                  <a:gd name="T28" fmla="*/ 31 w 36"/>
                  <a:gd name="T29" fmla="*/ 5 h 15"/>
                  <a:gd name="T30" fmla="*/ 36 w 36"/>
                  <a:gd name="T31" fmla="*/ 0 h 15"/>
                  <a:gd name="T32" fmla="*/ 36 w 36"/>
                  <a:gd name="T33" fmla="*/ 0 h 15"/>
                  <a:gd name="T34" fmla="*/ 0 w 36"/>
                  <a:gd name="T35" fmla="*/ 0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5"/>
                  <a:gd name="T56" fmla="*/ 36 w 36"/>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5">
                    <a:moveTo>
                      <a:pt x="0" y="0"/>
                    </a:moveTo>
                    <a:lnTo>
                      <a:pt x="0" y="0"/>
                    </a:lnTo>
                    <a:lnTo>
                      <a:pt x="0" y="5"/>
                    </a:lnTo>
                    <a:lnTo>
                      <a:pt x="5" y="5"/>
                    </a:lnTo>
                    <a:lnTo>
                      <a:pt x="5" y="10"/>
                    </a:lnTo>
                    <a:lnTo>
                      <a:pt x="10" y="15"/>
                    </a:lnTo>
                    <a:lnTo>
                      <a:pt x="16" y="15"/>
                    </a:lnTo>
                    <a:lnTo>
                      <a:pt x="21" y="15"/>
                    </a:lnTo>
                    <a:lnTo>
                      <a:pt x="26" y="15"/>
                    </a:lnTo>
                    <a:lnTo>
                      <a:pt x="26" y="10"/>
                    </a:lnTo>
                    <a:lnTo>
                      <a:pt x="31" y="10"/>
                    </a:lnTo>
                    <a:lnTo>
                      <a:pt x="31" y="5"/>
                    </a:lnTo>
                    <a:lnTo>
                      <a:pt x="36" y="0"/>
                    </a:lnTo>
                    <a:lnTo>
                      <a:pt x="0" y="0"/>
                    </a:lnTo>
                    <a:close/>
                  </a:path>
                </a:pathLst>
              </a:custGeom>
              <a:solidFill>
                <a:srgbClr val="000000"/>
              </a:solidFill>
              <a:ln w="9525">
                <a:noFill/>
                <a:round/>
                <a:headEnd/>
                <a:tailEnd/>
              </a:ln>
            </p:spPr>
            <p:txBody>
              <a:bodyPr/>
              <a:lstStyle/>
              <a:p>
                <a:endParaRPr lang="en-US"/>
              </a:p>
            </p:txBody>
          </p:sp>
          <p:sp>
            <p:nvSpPr>
              <p:cNvPr id="957" name="Rectangle 73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58" name="Rectangle 73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959" name="Rectangle 73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0" name="Rectangle 73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1" name="Rectangle 73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962" name="Rectangle 73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963" name="Freeform 74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964" name="Freeform 74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965" name="Rectangle 74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6" name="Freeform 74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967" name="Freeform 74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68" name="Rectangle 74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969" name="Freeform 747"/>
              <p:cNvSpPr>
                <a:spLocks/>
              </p:cNvSpPr>
              <p:nvPr/>
            </p:nvSpPr>
            <p:spPr bwMode="auto">
              <a:xfrm>
                <a:off x="2634" y="211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970" name="Freeform 748"/>
              <p:cNvSpPr>
                <a:spLocks/>
              </p:cNvSpPr>
              <p:nvPr/>
            </p:nvSpPr>
            <p:spPr bwMode="auto">
              <a:xfrm>
                <a:off x="2640" y="2144"/>
                <a:ext cx="5" cy="15"/>
              </a:xfrm>
              <a:custGeom>
                <a:avLst/>
                <a:gdLst>
                  <a:gd name="T0" fmla="*/ 0 w 5"/>
                  <a:gd name="T1" fmla="*/ 15 h 15"/>
                  <a:gd name="T2" fmla="*/ 5 w 5"/>
                  <a:gd name="T3" fmla="*/ 15 h 15"/>
                  <a:gd name="T4" fmla="*/ 5 w 5"/>
                  <a:gd name="T5" fmla="*/ 15 h 15"/>
                  <a:gd name="T6" fmla="*/ 5 w 5"/>
                  <a:gd name="T7" fmla="*/ 10 h 15"/>
                  <a:gd name="T8" fmla="*/ 5 w 5"/>
                  <a:gd name="T9" fmla="*/ 10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971" name="Rectangle 749"/>
              <p:cNvSpPr>
                <a:spLocks noChangeArrowheads="1"/>
              </p:cNvSpPr>
              <p:nvPr/>
            </p:nvSpPr>
            <p:spPr bwMode="auto">
              <a:xfrm>
                <a:off x="2488" y="2144"/>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2" name="Freeform 750"/>
              <p:cNvSpPr>
                <a:spLocks/>
              </p:cNvSpPr>
              <p:nvPr/>
            </p:nvSpPr>
            <p:spPr bwMode="auto">
              <a:xfrm>
                <a:off x="2426" y="211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973" name="Freeform 751"/>
              <p:cNvSpPr>
                <a:spLocks/>
              </p:cNvSpPr>
              <p:nvPr/>
            </p:nvSpPr>
            <p:spPr bwMode="auto">
              <a:xfrm>
                <a:off x="2478" y="2144"/>
                <a:ext cx="10" cy="15"/>
              </a:xfrm>
              <a:custGeom>
                <a:avLst/>
                <a:gdLst>
                  <a:gd name="T0" fmla="*/ 10 w 10"/>
                  <a:gd name="T1" fmla="*/ 0 h 15"/>
                  <a:gd name="T2" fmla="*/ 5 w 10"/>
                  <a:gd name="T3" fmla="*/ 0 h 15"/>
                  <a:gd name="T4" fmla="*/ 5 w 10"/>
                  <a:gd name="T5" fmla="*/ 5 h 15"/>
                  <a:gd name="T6" fmla="*/ 5 w 10"/>
                  <a:gd name="T7" fmla="*/ 5 h 15"/>
                  <a:gd name="T8" fmla="*/ 0 w 10"/>
                  <a:gd name="T9" fmla="*/ 10 h 15"/>
                  <a:gd name="T10" fmla="*/ 5 w 10"/>
                  <a:gd name="T11" fmla="*/ 10 h 15"/>
                  <a:gd name="T12" fmla="*/ 5 w 10"/>
                  <a:gd name="T13" fmla="*/ 15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974" name="Freeform 752"/>
              <p:cNvSpPr>
                <a:spLocks/>
              </p:cNvSpPr>
              <p:nvPr/>
            </p:nvSpPr>
            <p:spPr bwMode="auto">
              <a:xfrm>
                <a:off x="2379" y="2586"/>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975" name="Freeform 753"/>
              <p:cNvSpPr>
                <a:spLocks/>
              </p:cNvSpPr>
              <p:nvPr/>
            </p:nvSpPr>
            <p:spPr bwMode="auto">
              <a:xfrm>
                <a:off x="2384" y="2618"/>
                <a:ext cx="10" cy="10"/>
              </a:xfrm>
              <a:custGeom>
                <a:avLst/>
                <a:gdLst>
                  <a:gd name="T0" fmla="*/ 0 w 10"/>
                  <a:gd name="T1" fmla="*/ 10 h 10"/>
                  <a:gd name="T2" fmla="*/ 5 w 10"/>
                  <a:gd name="T3" fmla="*/ 10 h 10"/>
                  <a:gd name="T4" fmla="*/ 5 w 10"/>
                  <a:gd name="T5" fmla="*/ 10 h 10"/>
                  <a:gd name="T6" fmla="*/ 5 w 10"/>
                  <a:gd name="T7" fmla="*/ 5 h 10"/>
                  <a:gd name="T8" fmla="*/ 10 w 10"/>
                  <a:gd name="T9" fmla="*/ 5 h 10"/>
                  <a:gd name="T10" fmla="*/ 5 w 10"/>
                  <a:gd name="T11" fmla="*/ 0 h 10"/>
                  <a:gd name="T12" fmla="*/ 5 w 10"/>
                  <a:gd name="T13" fmla="*/ 0 h 10"/>
                  <a:gd name="T14" fmla="*/ 5 w 10"/>
                  <a:gd name="T15" fmla="*/ 0 h 10"/>
                  <a:gd name="T16" fmla="*/ 0 w 10"/>
                  <a:gd name="T17" fmla="*/ 0 h 10"/>
                  <a:gd name="T18" fmla="*/ 0 w 10"/>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0" y="10"/>
                    </a:moveTo>
                    <a:lnTo>
                      <a:pt x="5" y="10"/>
                    </a:lnTo>
                    <a:lnTo>
                      <a:pt x="5" y="5"/>
                    </a:lnTo>
                    <a:lnTo>
                      <a:pt x="10"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76" name="Rectangle 754"/>
              <p:cNvSpPr>
                <a:spLocks noChangeArrowheads="1"/>
              </p:cNvSpPr>
              <p:nvPr/>
            </p:nvSpPr>
            <p:spPr bwMode="auto">
              <a:xfrm>
                <a:off x="2175" y="2618"/>
                <a:ext cx="209"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7" name="Freeform 755"/>
              <p:cNvSpPr>
                <a:spLocks/>
              </p:cNvSpPr>
              <p:nvPr/>
            </p:nvSpPr>
            <p:spPr bwMode="auto">
              <a:xfrm>
                <a:off x="2170" y="2618"/>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978" name="Freeform 756"/>
              <p:cNvSpPr>
                <a:spLocks/>
              </p:cNvSpPr>
              <p:nvPr/>
            </p:nvSpPr>
            <p:spPr bwMode="auto">
              <a:xfrm>
                <a:off x="2139"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979" name="Freeform 757"/>
              <p:cNvSpPr>
                <a:spLocks/>
              </p:cNvSpPr>
              <p:nvPr/>
            </p:nvSpPr>
            <p:spPr bwMode="auto">
              <a:xfrm>
                <a:off x="2165" y="2513"/>
                <a:ext cx="16" cy="6"/>
              </a:xfrm>
              <a:custGeom>
                <a:avLst/>
                <a:gdLst>
                  <a:gd name="T0" fmla="*/ 16 w 16"/>
                  <a:gd name="T1" fmla="*/ 6 h 6"/>
                  <a:gd name="T2" fmla="*/ 16 w 16"/>
                  <a:gd name="T3" fmla="*/ 6 h 6"/>
                  <a:gd name="T4" fmla="*/ 16 w 16"/>
                  <a:gd name="T5" fmla="*/ 6 h 6"/>
                  <a:gd name="T6" fmla="*/ 10 w 16"/>
                  <a:gd name="T7" fmla="*/ 0 h 6"/>
                  <a:gd name="T8" fmla="*/ 10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0"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980" name="Rectangle 758"/>
              <p:cNvSpPr>
                <a:spLocks noChangeArrowheads="1"/>
              </p:cNvSpPr>
              <p:nvPr/>
            </p:nvSpPr>
            <p:spPr bwMode="auto">
              <a:xfrm>
                <a:off x="2165" y="2519"/>
                <a:ext cx="16" cy="104"/>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759"/>
              <p:cNvSpPr>
                <a:spLocks/>
              </p:cNvSpPr>
              <p:nvPr/>
            </p:nvSpPr>
            <p:spPr bwMode="auto">
              <a:xfrm>
                <a:off x="2165" y="2623"/>
                <a:ext cx="16" cy="5"/>
              </a:xfrm>
              <a:custGeom>
                <a:avLst/>
                <a:gdLst>
                  <a:gd name="T0" fmla="*/ 0 w 16"/>
                  <a:gd name="T1" fmla="*/ 0 h 5"/>
                  <a:gd name="T2" fmla="*/ 5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982" name="Line 760"/>
              <p:cNvSpPr>
                <a:spLocks noChangeShapeType="1"/>
              </p:cNvSpPr>
              <p:nvPr/>
            </p:nvSpPr>
            <p:spPr bwMode="auto">
              <a:xfrm>
                <a:off x="2829" y="2237"/>
                <a:ext cx="1" cy="266"/>
              </a:xfrm>
              <a:prstGeom prst="line">
                <a:avLst/>
              </a:prstGeom>
              <a:noFill/>
              <a:ln w="0">
                <a:solidFill>
                  <a:srgbClr val="000000"/>
                </a:solidFill>
                <a:round/>
                <a:headEnd/>
                <a:tailEnd/>
              </a:ln>
            </p:spPr>
            <p:txBody>
              <a:bodyPr/>
              <a:lstStyle/>
              <a:p>
                <a:endParaRPr lang="en-US"/>
              </a:p>
            </p:txBody>
          </p:sp>
          <p:sp>
            <p:nvSpPr>
              <p:cNvPr id="983" name="Freeform 761"/>
              <p:cNvSpPr>
                <a:spLocks/>
              </p:cNvSpPr>
              <p:nvPr/>
            </p:nvSpPr>
            <p:spPr bwMode="auto">
              <a:xfrm>
                <a:off x="2812" y="2237"/>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984" name="Freeform 762"/>
              <p:cNvSpPr>
                <a:spLocks/>
              </p:cNvSpPr>
              <p:nvPr/>
            </p:nvSpPr>
            <p:spPr bwMode="auto">
              <a:xfrm>
                <a:off x="2812" y="24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985" name="Line 763"/>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986" name="Freeform 764"/>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987" name="Freeform 765"/>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988" name="Rectangle 766"/>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89" name="Rectangle 767"/>
              <p:cNvSpPr>
                <a:spLocks noChangeArrowheads="1"/>
              </p:cNvSpPr>
              <p:nvPr/>
            </p:nvSpPr>
            <p:spPr bwMode="auto">
              <a:xfrm>
                <a:off x="188"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990" name="Line 768"/>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991" name="Line 769"/>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992" name="Line 770"/>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993" name="Line 771"/>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994" name="Rectangle 772"/>
              <p:cNvSpPr>
                <a:spLocks noChangeArrowheads="1"/>
              </p:cNvSpPr>
              <p:nvPr/>
            </p:nvSpPr>
            <p:spPr bwMode="auto">
              <a:xfrm>
                <a:off x="600" y="2326"/>
                <a:ext cx="1815"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5" name="Line 773"/>
              <p:cNvSpPr>
                <a:spLocks noChangeShapeType="1"/>
              </p:cNvSpPr>
              <p:nvPr/>
            </p:nvSpPr>
            <p:spPr bwMode="auto">
              <a:xfrm flipH="1">
                <a:off x="1012" y="2326"/>
                <a:ext cx="1283" cy="1"/>
              </a:xfrm>
              <a:prstGeom prst="line">
                <a:avLst/>
              </a:prstGeom>
              <a:noFill/>
              <a:ln w="5" cap="rnd">
                <a:solidFill>
                  <a:srgbClr val="24211D"/>
                </a:solidFill>
                <a:round/>
                <a:headEnd/>
                <a:tailEnd/>
              </a:ln>
            </p:spPr>
            <p:txBody>
              <a:bodyPr/>
              <a:lstStyle/>
              <a:p>
                <a:endParaRPr lang="en-US"/>
              </a:p>
            </p:txBody>
          </p:sp>
          <p:sp>
            <p:nvSpPr>
              <p:cNvPr id="996" name="Rectangle 774"/>
              <p:cNvSpPr>
                <a:spLocks noChangeArrowheads="1"/>
              </p:cNvSpPr>
              <p:nvPr/>
            </p:nvSpPr>
            <p:spPr bwMode="auto">
              <a:xfrm>
                <a:off x="2295"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7" name="Rectangle 775"/>
              <p:cNvSpPr>
                <a:spLocks noChangeArrowheads="1"/>
              </p:cNvSpPr>
              <p:nvPr/>
            </p:nvSpPr>
            <p:spPr bwMode="auto">
              <a:xfrm>
                <a:off x="2295"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98" name="Line 776"/>
              <p:cNvSpPr>
                <a:spLocks noChangeShapeType="1"/>
              </p:cNvSpPr>
              <p:nvPr/>
            </p:nvSpPr>
            <p:spPr bwMode="auto">
              <a:xfrm>
                <a:off x="2415" y="816"/>
                <a:ext cx="1" cy="1635"/>
              </a:xfrm>
              <a:prstGeom prst="line">
                <a:avLst/>
              </a:prstGeom>
              <a:noFill/>
              <a:ln w="5" cap="rnd">
                <a:solidFill>
                  <a:srgbClr val="24211D"/>
                </a:solidFill>
                <a:round/>
                <a:headEnd/>
                <a:tailEnd/>
              </a:ln>
            </p:spPr>
            <p:txBody>
              <a:bodyPr/>
              <a:lstStyle/>
              <a:p>
                <a:endParaRPr lang="en-US"/>
              </a:p>
            </p:txBody>
          </p:sp>
          <p:sp>
            <p:nvSpPr>
              <p:cNvPr id="999" name="Line 777"/>
              <p:cNvSpPr>
                <a:spLocks noChangeShapeType="1"/>
              </p:cNvSpPr>
              <p:nvPr/>
            </p:nvSpPr>
            <p:spPr bwMode="auto">
              <a:xfrm>
                <a:off x="2290" y="816"/>
                <a:ext cx="1" cy="1510"/>
              </a:xfrm>
              <a:prstGeom prst="line">
                <a:avLst/>
              </a:prstGeom>
              <a:noFill/>
              <a:ln w="5" cap="rnd">
                <a:solidFill>
                  <a:srgbClr val="24211D"/>
                </a:solidFill>
                <a:round/>
                <a:headEnd/>
                <a:tailEnd/>
              </a:ln>
            </p:spPr>
            <p:txBody>
              <a:bodyPr/>
              <a:lstStyle/>
              <a:p>
                <a:endParaRPr lang="en-US"/>
              </a:p>
            </p:txBody>
          </p:sp>
          <p:sp>
            <p:nvSpPr>
              <p:cNvPr id="1000" name="Line 778"/>
              <p:cNvSpPr>
                <a:spLocks noChangeShapeType="1"/>
              </p:cNvSpPr>
              <p:nvPr/>
            </p:nvSpPr>
            <p:spPr bwMode="auto">
              <a:xfrm>
                <a:off x="2295" y="810"/>
                <a:ext cx="125" cy="1"/>
              </a:xfrm>
              <a:prstGeom prst="line">
                <a:avLst/>
              </a:prstGeom>
              <a:noFill/>
              <a:ln w="5" cap="rnd">
                <a:solidFill>
                  <a:srgbClr val="24211D"/>
                </a:solidFill>
                <a:round/>
                <a:headEnd/>
                <a:tailEnd/>
              </a:ln>
            </p:spPr>
            <p:txBody>
              <a:bodyPr/>
              <a:lstStyle/>
              <a:p>
                <a:endParaRPr lang="en-US"/>
              </a:p>
            </p:txBody>
          </p:sp>
          <p:sp>
            <p:nvSpPr>
              <p:cNvPr id="1001" name="Rectangle 779"/>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02" name="Line 780"/>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03" name="Line 781"/>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04" name="Line 782"/>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05" name="Rectangle 783"/>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06" name="Line 784"/>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07" name="Line 785"/>
              <p:cNvSpPr>
                <a:spLocks noChangeShapeType="1"/>
              </p:cNvSpPr>
              <p:nvPr/>
            </p:nvSpPr>
            <p:spPr bwMode="auto">
              <a:xfrm flipH="1">
                <a:off x="120" y="2451"/>
                <a:ext cx="2295" cy="1"/>
              </a:xfrm>
              <a:prstGeom prst="line">
                <a:avLst/>
              </a:prstGeom>
              <a:noFill/>
              <a:ln w="5" cap="rnd">
                <a:solidFill>
                  <a:srgbClr val="24211D"/>
                </a:solidFill>
                <a:round/>
                <a:headEnd/>
                <a:tailEnd/>
              </a:ln>
            </p:spPr>
            <p:txBody>
              <a:bodyPr/>
              <a:lstStyle/>
              <a:p>
                <a:endParaRPr lang="en-US"/>
              </a:p>
            </p:txBody>
          </p:sp>
          <p:sp>
            <p:nvSpPr>
              <p:cNvPr id="1008" name="Rectangle 786"/>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09" name="Line 787"/>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10" name="Freeform 788"/>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11" name="Freeform 789"/>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12" name="Rectangle 790"/>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13" name="Rectangle 791"/>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14" name="Rectangle 792"/>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5" name="Rectangle 793"/>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16" name="Rectangle 794"/>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17" name="Rectangle 795"/>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18" name="Rectangle 796"/>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19" name="Rectangle 797"/>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20" name="Rectangle 798"/>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1" name="Rectangle 799"/>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22" name="Rectangle 800"/>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3" name="Rectangle 801"/>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4" name="Rectangle 802"/>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5" name="Rectangle 803"/>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6" name="Rectangle 804"/>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7" name="Rectangle 805"/>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28" name="Rectangle 806"/>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9" name="Rectangle 807"/>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0" name="Rectangle 808"/>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1" name="Rectangle 809"/>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 name="Rectangle 810"/>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 name="Rectangle 811"/>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 name="Rectangle 812"/>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5" name="Rectangle 813"/>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6" name="Rectangle 814"/>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7" name="Rectangle 815"/>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8" name="Rectangle 816"/>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9" name="Rectangle 817"/>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0" name="Rectangle 818"/>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1" name="Rectangle 819"/>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2" name="Rectangle 820"/>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3" name="Rectangle 821"/>
              <p:cNvSpPr>
                <a:spLocks noChangeArrowheads="1"/>
              </p:cNvSpPr>
              <p:nvPr/>
            </p:nvSpPr>
            <p:spPr bwMode="auto">
              <a:xfrm rot="-5400000">
                <a:off x="2286" y="3564"/>
                <a:ext cx="6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2</a:t>
                </a:r>
                <a:endParaRPr lang="en-US" sz="1800">
                  <a:solidFill>
                    <a:srgbClr val="000000"/>
                  </a:solidFill>
                </a:endParaRPr>
              </a:p>
            </p:txBody>
          </p:sp>
          <p:sp>
            <p:nvSpPr>
              <p:cNvPr id="1044" name="Rectangle 822"/>
              <p:cNvSpPr>
                <a:spLocks noChangeArrowheads="1"/>
              </p:cNvSpPr>
              <p:nvPr/>
            </p:nvSpPr>
            <p:spPr bwMode="auto">
              <a:xfrm rot="-5400000">
                <a:off x="2263" y="3574"/>
                <a:ext cx="99" cy="130"/>
              </a:xfrm>
              <a:prstGeom prst="rect">
                <a:avLst/>
              </a:prstGeom>
              <a:noFill/>
              <a:ln w="9525">
                <a:noFill/>
                <a:miter lim="800000"/>
                <a:headEnd/>
                <a:tailEnd/>
              </a:ln>
            </p:spPr>
            <p:txBody>
              <a:bodyPr wrap="none" lIns="0" tIns="0" rIns="0" bIns="0">
                <a:spAutoFit/>
              </a:bodyPr>
              <a:lstStyle/>
              <a:p>
                <a:pPr algn="l" eaLnBrk="0" hangingPunct="0"/>
                <a:r>
                  <a:rPr lang="en-US" sz="1100">
                    <a:solidFill>
                      <a:srgbClr val="24211D"/>
                    </a:solidFill>
                    <a:latin typeface="Symbol" pitchFamily="18" charset="2"/>
                  </a:rPr>
                  <a:t>´</a:t>
                </a:r>
                <a:endParaRPr lang="en-US" sz="1800">
                  <a:solidFill>
                    <a:srgbClr val="000000"/>
                  </a:solidFill>
                </a:endParaRPr>
              </a:p>
            </p:txBody>
          </p:sp>
          <p:sp>
            <p:nvSpPr>
              <p:cNvPr id="1045" name="Line 823"/>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6" name="Freeform 824"/>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7" name="Freeform 825"/>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8" name="Rectangle 826"/>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9" name="Rectangle 827"/>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50" name="Rectangle 828"/>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
          <p:nvSpPr>
            <p:cNvPr id="833" name="Line 830"/>
            <p:cNvSpPr>
              <a:spLocks noChangeShapeType="1"/>
            </p:cNvSpPr>
            <p:nvPr/>
          </p:nvSpPr>
          <p:spPr bwMode="auto">
            <a:xfrm flipH="1">
              <a:off x="4297363" y="5453063"/>
              <a:ext cx="265113" cy="1588"/>
            </a:xfrm>
            <a:prstGeom prst="line">
              <a:avLst/>
            </a:prstGeom>
            <a:noFill/>
            <a:ln w="0">
              <a:solidFill>
                <a:srgbClr val="000000"/>
              </a:solidFill>
              <a:round/>
              <a:headEnd/>
              <a:tailEnd/>
            </a:ln>
          </p:spPr>
          <p:txBody>
            <a:bodyPr/>
            <a:lstStyle/>
            <a:p>
              <a:endParaRPr lang="en-US"/>
            </a:p>
          </p:txBody>
        </p:sp>
        <p:sp>
          <p:nvSpPr>
            <p:cNvPr id="834" name="Freeform 831"/>
            <p:cNvSpPr>
              <a:spLocks/>
            </p:cNvSpPr>
            <p:nvPr/>
          </p:nvSpPr>
          <p:spPr bwMode="auto">
            <a:xfrm>
              <a:off x="4497388" y="5419725"/>
              <a:ext cx="65088" cy="66675"/>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835" name="Freeform 832"/>
            <p:cNvSpPr>
              <a:spLocks/>
            </p:cNvSpPr>
            <p:nvPr/>
          </p:nvSpPr>
          <p:spPr bwMode="auto">
            <a:xfrm>
              <a:off x="4297363" y="54197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6" name="Line 833"/>
            <p:cNvSpPr>
              <a:spLocks noChangeShapeType="1"/>
            </p:cNvSpPr>
            <p:nvPr/>
          </p:nvSpPr>
          <p:spPr bwMode="auto">
            <a:xfrm flipH="1">
              <a:off x="4297363" y="5097463"/>
              <a:ext cx="274638" cy="1588"/>
            </a:xfrm>
            <a:prstGeom prst="line">
              <a:avLst/>
            </a:prstGeom>
            <a:noFill/>
            <a:ln w="0">
              <a:solidFill>
                <a:srgbClr val="000000"/>
              </a:solidFill>
              <a:round/>
              <a:headEnd/>
              <a:tailEnd/>
            </a:ln>
          </p:spPr>
          <p:txBody>
            <a:bodyPr/>
            <a:lstStyle/>
            <a:p>
              <a:endParaRPr lang="en-US"/>
            </a:p>
          </p:txBody>
        </p:sp>
        <p:sp>
          <p:nvSpPr>
            <p:cNvPr id="837" name="Freeform 834"/>
            <p:cNvSpPr>
              <a:spLocks/>
            </p:cNvSpPr>
            <p:nvPr/>
          </p:nvSpPr>
          <p:spPr bwMode="auto">
            <a:xfrm>
              <a:off x="4497388" y="5064125"/>
              <a:ext cx="74613" cy="66675"/>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38" name="Freeform 835"/>
            <p:cNvSpPr>
              <a:spLocks/>
            </p:cNvSpPr>
            <p:nvPr/>
          </p:nvSpPr>
          <p:spPr bwMode="auto">
            <a:xfrm>
              <a:off x="4297363" y="5064125"/>
              <a:ext cx="66675" cy="66675"/>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39" name="Line 836"/>
            <p:cNvSpPr>
              <a:spLocks noChangeShapeType="1"/>
            </p:cNvSpPr>
            <p:nvPr/>
          </p:nvSpPr>
          <p:spPr bwMode="auto">
            <a:xfrm>
              <a:off x="4157663" y="4576763"/>
              <a:ext cx="1588" cy="363538"/>
            </a:xfrm>
            <a:prstGeom prst="line">
              <a:avLst/>
            </a:prstGeom>
            <a:noFill/>
            <a:ln w="0">
              <a:solidFill>
                <a:srgbClr val="000000"/>
              </a:solidFill>
              <a:round/>
              <a:headEnd/>
              <a:tailEnd/>
            </a:ln>
          </p:spPr>
          <p:txBody>
            <a:bodyPr/>
            <a:lstStyle/>
            <a:p>
              <a:endParaRPr lang="en-US"/>
            </a:p>
          </p:txBody>
        </p:sp>
        <p:sp>
          <p:nvSpPr>
            <p:cNvPr id="840" name="Freeform 837"/>
            <p:cNvSpPr>
              <a:spLocks/>
            </p:cNvSpPr>
            <p:nvPr/>
          </p:nvSpPr>
          <p:spPr bwMode="auto">
            <a:xfrm>
              <a:off x="4124325" y="4576763"/>
              <a:ext cx="66675" cy="74613"/>
            </a:xfrm>
            <a:custGeom>
              <a:avLst/>
              <a:gdLst>
                <a:gd name="T0" fmla="*/ 21 w 42"/>
                <a:gd name="T1" fmla="*/ 0 h 47"/>
                <a:gd name="T2" fmla="*/ 42 w 42"/>
                <a:gd name="T3" fmla="*/ 47 h 47"/>
                <a:gd name="T4" fmla="*/ 0 w 42"/>
                <a:gd name="T5" fmla="*/ 47 h 47"/>
                <a:gd name="T6" fmla="*/ 21 w 42"/>
                <a:gd name="T7" fmla="*/ 0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21" y="0"/>
                  </a:moveTo>
                  <a:lnTo>
                    <a:pt x="42" y="47"/>
                  </a:lnTo>
                  <a:lnTo>
                    <a:pt x="0" y="47"/>
                  </a:lnTo>
                  <a:lnTo>
                    <a:pt x="21" y="0"/>
                  </a:lnTo>
                  <a:close/>
                </a:path>
              </a:pathLst>
            </a:custGeom>
            <a:solidFill>
              <a:srgbClr val="000000"/>
            </a:solidFill>
            <a:ln w="9525">
              <a:noFill/>
              <a:round/>
              <a:headEnd/>
              <a:tailEnd/>
            </a:ln>
          </p:spPr>
          <p:txBody>
            <a:bodyPr/>
            <a:lstStyle/>
            <a:p>
              <a:endParaRPr lang="en-US"/>
            </a:p>
          </p:txBody>
        </p:sp>
        <p:sp>
          <p:nvSpPr>
            <p:cNvPr id="841" name="Freeform 838"/>
            <p:cNvSpPr>
              <a:spLocks/>
            </p:cNvSpPr>
            <p:nvPr/>
          </p:nvSpPr>
          <p:spPr bwMode="auto">
            <a:xfrm>
              <a:off x="4124325" y="4875213"/>
              <a:ext cx="66675" cy="65088"/>
            </a:xfrm>
            <a:custGeom>
              <a:avLst/>
              <a:gdLst>
                <a:gd name="T0" fmla="*/ 21 w 42"/>
                <a:gd name="T1" fmla="*/ 41 h 41"/>
                <a:gd name="T2" fmla="*/ 42 w 42"/>
                <a:gd name="T3" fmla="*/ 0 h 41"/>
                <a:gd name="T4" fmla="*/ 0 w 42"/>
                <a:gd name="T5" fmla="*/ 0 h 41"/>
                <a:gd name="T6" fmla="*/ 21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842" name="Line 839"/>
            <p:cNvSpPr>
              <a:spLocks noChangeShapeType="1"/>
            </p:cNvSpPr>
            <p:nvPr/>
          </p:nvSpPr>
          <p:spPr bwMode="auto">
            <a:xfrm flipV="1">
              <a:off x="3609975" y="5983288"/>
              <a:ext cx="1588" cy="371475"/>
            </a:xfrm>
            <a:prstGeom prst="line">
              <a:avLst/>
            </a:prstGeom>
            <a:noFill/>
            <a:ln w="0">
              <a:solidFill>
                <a:srgbClr val="000000"/>
              </a:solidFill>
              <a:round/>
              <a:headEnd/>
              <a:tailEnd/>
            </a:ln>
          </p:spPr>
          <p:txBody>
            <a:bodyPr/>
            <a:lstStyle/>
            <a:p>
              <a:endParaRPr lang="en-US"/>
            </a:p>
          </p:txBody>
        </p:sp>
        <p:sp>
          <p:nvSpPr>
            <p:cNvPr id="843" name="Freeform 840"/>
            <p:cNvSpPr>
              <a:spLocks/>
            </p:cNvSpPr>
            <p:nvPr/>
          </p:nvSpPr>
          <p:spPr bwMode="auto">
            <a:xfrm>
              <a:off x="3578225" y="6288088"/>
              <a:ext cx="65088" cy="66675"/>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844" name="Freeform 841"/>
            <p:cNvSpPr>
              <a:spLocks/>
            </p:cNvSpPr>
            <p:nvPr/>
          </p:nvSpPr>
          <p:spPr bwMode="auto">
            <a:xfrm>
              <a:off x="3578225" y="5983288"/>
              <a:ext cx="65088" cy="73025"/>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845" name="Rectangle 842"/>
            <p:cNvSpPr>
              <a:spLocks noChangeArrowheads="1"/>
            </p:cNvSpPr>
            <p:nvPr/>
          </p:nvSpPr>
          <p:spPr bwMode="auto">
            <a:xfrm>
              <a:off x="4579938" y="4940300"/>
              <a:ext cx="646113" cy="306388"/>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6" name="Rectangle 843"/>
            <p:cNvSpPr>
              <a:spLocks noChangeArrowheads="1"/>
            </p:cNvSpPr>
            <p:nvPr/>
          </p:nvSpPr>
          <p:spPr bwMode="auto">
            <a:xfrm>
              <a:off x="4711700" y="4983163"/>
              <a:ext cx="447675"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47" name="Rectangle 844"/>
            <p:cNvSpPr>
              <a:spLocks noChangeArrowheads="1"/>
            </p:cNvSpPr>
            <p:nvPr/>
          </p:nvSpPr>
          <p:spPr bwMode="auto">
            <a:xfrm>
              <a:off x="4637088" y="5081588"/>
              <a:ext cx="604838" cy="14128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48" name="Rectangle 462"/>
            <p:cNvSpPr>
              <a:spLocks noChangeArrowheads="1"/>
            </p:cNvSpPr>
            <p:nvPr/>
          </p:nvSpPr>
          <p:spPr bwMode="auto">
            <a:xfrm>
              <a:off x="4299739" y="3301213"/>
              <a:ext cx="436567" cy="223838"/>
            </a:xfrm>
            <a:prstGeom prst="rect">
              <a:avLst/>
            </a:prstGeom>
            <a:solidFill>
              <a:srgbClr val="FFFF00"/>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849" name="Rectangle 463"/>
            <p:cNvSpPr>
              <a:spLocks noChangeArrowheads="1"/>
            </p:cNvSpPr>
            <p:nvPr/>
          </p:nvSpPr>
          <p:spPr bwMode="auto">
            <a:xfrm>
              <a:off x="4423562" y="3359951"/>
              <a:ext cx="216406"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BCP</a:t>
              </a:r>
              <a:endParaRPr lang="en-US" sz="1800" dirty="0">
                <a:solidFill>
                  <a:srgbClr val="000000"/>
                </a:solidFill>
              </a:endParaRPr>
            </a:p>
          </p:txBody>
        </p:sp>
        <p:sp>
          <p:nvSpPr>
            <p:cNvPr id="850" name="Line 760"/>
            <p:cNvSpPr>
              <a:spLocks noChangeShapeType="1"/>
            </p:cNvSpPr>
            <p:nvPr/>
          </p:nvSpPr>
          <p:spPr bwMode="auto">
            <a:xfrm>
              <a:off x="4857750" y="3264694"/>
              <a:ext cx="1590" cy="718340"/>
            </a:xfrm>
            <a:prstGeom prst="line">
              <a:avLst/>
            </a:prstGeom>
            <a:noFill/>
            <a:ln w="0">
              <a:solidFill>
                <a:srgbClr val="000000"/>
              </a:solidFill>
              <a:round/>
              <a:headEnd/>
              <a:tailEnd/>
            </a:ln>
          </p:spPr>
          <p:txBody>
            <a:bodyPr/>
            <a:lstStyle/>
            <a:p>
              <a:endParaRPr lang="en-US"/>
            </a:p>
          </p:txBody>
        </p:sp>
        <p:sp>
          <p:nvSpPr>
            <p:cNvPr id="851" name="Freeform 761"/>
            <p:cNvSpPr>
              <a:spLocks/>
            </p:cNvSpPr>
            <p:nvPr/>
          </p:nvSpPr>
          <p:spPr bwMode="auto">
            <a:xfrm>
              <a:off x="4824414" y="3224990"/>
              <a:ext cx="66675" cy="66675"/>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52" name="Freeform 762"/>
            <p:cNvSpPr>
              <a:spLocks/>
            </p:cNvSpPr>
            <p:nvPr/>
          </p:nvSpPr>
          <p:spPr bwMode="auto">
            <a:xfrm>
              <a:off x="4831558" y="3916358"/>
              <a:ext cx="66675" cy="66675"/>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grpSp>
      <p:sp>
        <p:nvSpPr>
          <p:cNvPr id="1238" name="Freeform 470"/>
          <p:cNvSpPr>
            <a:spLocks/>
          </p:cNvSpPr>
          <p:nvPr/>
        </p:nvSpPr>
        <p:spPr bwMode="auto">
          <a:xfrm>
            <a:off x="4183851" y="1313640"/>
            <a:ext cx="107950" cy="115888"/>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1239" name="Rectangle 472"/>
          <p:cNvSpPr>
            <a:spLocks noChangeArrowheads="1"/>
          </p:cNvSpPr>
          <p:nvPr/>
        </p:nvSpPr>
        <p:spPr bwMode="auto">
          <a:xfrm>
            <a:off x="3952076" y="1362853"/>
            <a:ext cx="241300" cy="2540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240" name="Freeform 473"/>
          <p:cNvSpPr>
            <a:spLocks/>
          </p:cNvSpPr>
          <p:nvPr/>
        </p:nvSpPr>
        <p:spPr bwMode="auto">
          <a:xfrm>
            <a:off x="3853651" y="1313640"/>
            <a:ext cx="107950" cy="115888"/>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title" idx="4294967295"/>
          </p:nvPr>
        </p:nvSpPr>
        <p:spPr>
          <a:xfrm>
            <a:off x="0" y="76200"/>
            <a:ext cx="8229600" cy="762000"/>
          </a:xfrm>
        </p:spPr>
        <p:txBody>
          <a:bodyPr/>
          <a:lstStyle/>
          <a:p>
            <a:pPr eaLnBrk="1" hangingPunct="1"/>
            <a:r>
              <a:rPr lang="en-US" sz="4000" b="0" smtClean="0"/>
              <a:t>Device-Specific: Media Applications</a:t>
            </a:r>
          </a:p>
        </p:txBody>
      </p:sp>
      <p:sp>
        <p:nvSpPr>
          <p:cNvPr id="104451" name="Rectangle 14"/>
          <p:cNvSpPr>
            <a:spLocks noChangeArrowheads="1"/>
          </p:cNvSpPr>
          <p:nvPr/>
        </p:nvSpPr>
        <p:spPr bwMode="auto">
          <a:xfrm>
            <a:off x="5403850" y="31242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Miscellaneous</a:t>
            </a:r>
          </a:p>
        </p:txBody>
      </p:sp>
      <p:sp>
        <p:nvSpPr>
          <p:cNvPr id="104452" name="PPTShape_0"/>
          <p:cNvSpPr>
            <a:spLocks noChangeArrowheads="1"/>
          </p:cNvSpPr>
          <p:nvPr/>
        </p:nvSpPr>
        <p:spPr bwMode="auto">
          <a:xfrm>
            <a:off x="5400675" y="2849563"/>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HyperLink Bus</a:t>
            </a:r>
          </a:p>
        </p:txBody>
      </p:sp>
      <p:sp>
        <p:nvSpPr>
          <p:cNvPr id="104453" name="Rectangle 11"/>
          <p:cNvSpPr>
            <a:spLocks noChangeArrowheads="1"/>
          </p:cNvSpPr>
          <p:nvPr/>
        </p:nvSpPr>
        <p:spPr bwMode="auto">
          <a:xfrm>
            <a:off x="5403850" y="257175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Diagnostic Enhancements</a:t>
            </a:r>
          </a:p>
        </p:txBody>
      </p:sp>
      <p:sp>
        <p:nvSpPr>
          <p:cNvPr id="104454" name="Rectangle 19"/>
          <p:cNvSpPr>
            <a:spLocks noChangeArrowheads="1"/>
          </p:cNvSpPr>
          <p:nvPr/>
        </p:nvSpPr>
        <p:spPr bwMode="auto">
          <a:xfrm>
            <a:off x="5402263" y="2301875"/>
            <a:ext cx="3629025" cy="27305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TeraNet Switch Fabric</a:t>
            </a:r>
          </a:p>
        </p:txBody>
      </p:sp>
      <p:sp>
        <p:nvSpPr>
          <p:cNvPr id="104455"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104456" name="PPTShape_1"/>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104457" name="PPTShape_2"/>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104458" name="PPTShape_3"/>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104459" name="PPTShape_4"/>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sp>
        <p:nvSpPr>
          <p:cNvPr id="104460" name="AutoShape 6"/>
          <p:cNvSpPr>
            <a:spLocks noChangeArrowheads="1"/>
          </p:cNvSpPr>
          <p:nvPr/>
        </p:nvSpPr>
        <p:spPr bwMode="auto">
          <a:xfrm>
            <a:off x="5451475" y="3954463"/>
            <a:ext cx="3616325" cy="221773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104461" name="PPTShape_5"/>
          <p:cNvSpPr>
            <a:spLocks noChangeArrowheads="1"/>
          </p:cNvSpPr>
          <p:nvPr/>
        </p:nvSpPr>
        <p:spPr bwMode="auto">
          <a:xfrm>
            <a:off x="5405438" y="36655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Device-Specific (Media Apps)</a:t>
            </a:r>
          </a:p>
        </p:txBody>
      </p:sp>
      <p:sp>
        <p:nvSpPr>
          <p:cNvPr id="859" name="Rectangle 5"/>
          <p:cNvSpPr txBox="1">
            <a:spLocks noChangeArrowheads="1"/>
          </p:cNvSpPr>
          <p:nvPr/>
        </p:nvSpPr>
        <p:spPr bwMode="auto">
          <a:xfrm>
            <a:off x="5464175" y="3978275"/>
            <a:ext cx="3527425" cy="2193925"/>
          </a:xfrm>
          <a:prstGeom prst="rect">
            <a:avLst/>
          </a:prstGeom>
          <a:noFill/>
          <a:ln w="9525">
            <a:noFill/>
            <a:miter lim="800000"/>
            <a:headEnd/>
            <a:tailEnd/>
          </a:ln>
        </p:spPr>
        <p:txBody>
          <a:bodyPr/>
          <a:lstStyle/>
          <a:p>
            <a:pPr marL="227013" indent="-227013" algn="l">
              <a:lnSpc>
                <a:spcPct val="80000"/>
              </a:lnSpc>
              <a:spcAft>
                <a:spcPct val="10000"/>
              </a:spcAft>
              <a:buFont typeface="Arial" pitchFamily="34" charset="0"/>
              <a:buChar char="•"/>
              <a:defRPr/>
            </a:pPr>
            <a:r>
              <a:rPr lang="en-US" sz="1600" kern="0" dirty="0">
                <a:solidFill>
                  <a:srgbClr val="000000"/>
                </a:solidFill>
                <a:latin typeface="Calibri"/>
              </a:rPr>
              <a:t>Media-specific Interfaces</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TSIP x2</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EMIF 16 (EMIF-A)</a:t>
            </a:r>
          </a:p>
          <a:p>
            <a:pPr marL="227013" indent="-227013" algn="l">
              <a:lnSpc>
                <a:spcPct val="80000"/>
              </a:lnSpc>
              <a:spcAft>
                <a:spcPct val="10000"/>
              </a:spcAft>
              <a:buFont typeface="Arial" pitchFamily="34" charset="0"/>
              <a:buChar char="•"/>
              <a:defRPr/>
            </a:pPr>
            <a:r>
              <a:rPr lang="en-US" sz="1600" kern="0" dirty="0">
                <a:solidFill>
                  <a:srgbClr val="000000"/>
                </a:solidFill>
                <a:latin typeface="Calibri"/>
              </a:rPr>
              <a:t>Characteristics</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Package Size: 24x24</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Process Node: 40nm</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Pin Count: 841</a:t>
            </a:r>
          </a:p>
          <a:p>
            <a:pPr marL="684213" lvl="1" indent="-227013" algn="l">
              <a:lnSpc>
                <a:spcPct val="80000"/>
              </a:lnSpc>
              <a:spcAft>
                <a:spcPct val="10000"/>
              </a:spcAft>
              <a:buFont typeface="Arial" pitchFamily="34" charset="0"/>
              <a:buChar char="•"/>
              <a:defRPr/>
            </a:pPr>
            <a:r>
              <a:rPr lang="en-US" sz="1600" kern="0" dirty="0">
                <a:solidFill>
                  <a:srgbClr val="000000"/>
                </a:solidFill>
                <a:latin typeface="Calibri"/>
              </a:rPr>
              <a:t>Core Voltage:  0.9-1.1 V</a:t>
            </a:r>
          </a:p>
        </p:txBody>
      </p:sp>
      <p:sp>
        <p:nvSpPr>
          <p:cNvPr id="104463" name="PPTShape_6"/>
          <p:cNvSpPr>
            <a:spLocks noChangeArrowheads="1"/>
          </p:cNvSpPr>
          <p:nvPr/>
        </p:nvSpPr>
        <p:spPr bwMode="auto">
          <a:xfrm>
            <a:off x="5400675" y="33988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Application-Specific Coprocessors</a:t>
            </a:r>
          </a:p>
        </p:txBody>
      </p:sp>
      <p:grpSp>
        <p:nvGrpSpPr>
          <p:cNvPr id="2" name="Group 365"/>
          <p:cNvGrpSpPr>
            <a:grpSpLocks noChangeAspect="1"/>
          </p:cNvGrpSpPr>
          <p:nvPr/>
        </p:nvGrpSpPr>
        <p:grpSpPr bwMode="auto">
          <a:xfrm>
            <a:off x="0" y="914400"/>
            <a:ext cx="5349875" cy="5440363"/>
            <a:chOff x="0" y="576"/>
            <a:chExt cx="3370" cy="3427"/>
          </a:xfrm>
        </p:grpSpPr>
        <p:sp>
          <p:nvSpPr>
            <p:cNvPr id="104465" name="AutoShape 364"/>
            <p:cNvSpPr>
              <a:spLocks noChangeAspect="1" noChangeArrowheads="1" noTextEdit="1"/>
            </p:cNvSpPr>
            <p:nvPr/>
          </p:nvSpPr>
          <p:spPr bwMode="auto">
            <a:xfrm>
              <a:off x="0" y="576"/>
              <a:ext cx="3370" cy="3427"/>
            </a:xfrm>
            <a:prstGeom prst="rect">
              <a:avLst/>
            </a:prstGeom>
            <a:noFill/>
            <a:ln w="9525">
              <a:noFill/>
              <a:miter lim="800000"/>
              <a:headEnd/>
              <a:tailEnd/>
            </a:ln>
          </p:spPr>
          <p:txBody>
            <a:bodyPr/>
            <a:lstStyle/>
            <a:p>
              <a:endParaRPr lang="en-US"/>
            </a:p>
          </p:txBody>
        </p:sp>
        <p:grpSp>
          <p:nvGrpSpPr>
            <p:cNvPr id="3" name="Group 566"/>
            <p:cNvGrpSpPr>
              <a:grpSpLocks/>
            </p:cNvGrpSpPr>
            <p:nvPr/>
          </p:nvGrpSpPr>
          <p:grpSpPr bwMode="auto">
            <a:xfrm>
              <a:off x="10" y="586"/>
              <a:ext cx="3349" cy="3417"/>
              <a:chOff x="10" y="586"/>
              <a:chExt cx="3349" cy="3417"/>
            </a:xfrm>
          </p:grpSpPr>
          <p:sp>
            <p:nvSpPr>
              <p:cNvPr id="104618" name="Rectangle 366"/>
              <p:cNvSpPr>
                <a:spLocks noChangeArrowheads="1"/>
              </p:cNvSpPr>
              <p:nvPr/>
            </p:nvSpPr>
            <p:spPr bwMode="auto">
              <a:xfrm>
                <a:off x="156" y="586"/>
                <a:ext cx="3203" cy="3245"/>
              </a:xfrm>
              <a:prstGeom prst="rect">
                <a:avLst/>
              </a:prstGeom>
              <a:noFill/>
              <a:ln w="5" cap="rnd">
                <a:solidFill>
                  <a:srgbClr val="24211D"/>
                </a:solidFill>
                <a:round/>
                <a:headEnd/>
                <a:tailEnd/>
              </a:ln>
            </p:spPr>
            <p:txBody>
              <a:bodyPr/>
              <a:lstStyle/>
              <a:p>
                <a:pPr algn="l" eaLnBrk="0" hangingPunct="0"/>
                <a:endParaRPr lang="en-US" sz="1800">
                  <a:solidFill>
                    <a:srgbClr val="000000"/>
                  </a:solidFill>
                </a:endParaRPr>
              </a:p>
            </p:txBody>
          </p:sp>
          <p:sp>
            <p:nvSpPr>
              <p:cNvPr id="104619" name="Rectangle 367"/>
              <p:cNvSpPr>
                <a:spLocks noChangeArrowheads="1"/>
              </p:cNvSpPr>
              <p:nvPr/>
            </p:nvSpPr>
            <p:spPr bwMode="auto">
              <a:xfrm>
                <a:off x="412" y="2862"/>
                <a:ext cx="1643" cy="964"/>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620" name="Rectangle 368"/>
              <p:cNvSpPr>
                <a:spLocks noChangeArrowheads="1"/>
              </p:cNvSpPr>
              <p:nvPr/>
            </p:nvSpPr>
            <p:spPr bwMode="auto">
              <a:xfrm>
                <a:off x="1224" y="2169"/>
                <a:ext cx="1032"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21" name="Rectangle 369"/>
              <p:cNvSpPr>
                <a:spLocks noChangeArrowheads="1"/>
              </p:cNvSpPr>
              <p:nvPr/>
            </p:nvSpPr>
            <p:spPr bwMode="auto">
              <a:xfrm>
                <a:off x="235" y="1602"/>
                <a:ext cx="407" cy="17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2" name="Rectangle 370"/>
              <p:cNvSpPr>
                <a:spLocks noChangeArrowheads="1"/>
              </p:cNvSpPr>
              <p:nvPr/>
            </p:nvSpPr>
            <p:spPr bwMode="auto">
              <a:xfrm>
                <a:off x="344" y="1613"/>
                <a:ext cx="21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4623" name="Rectangle 371"/>
              <p:cNvSpPr>
                <a:spLocks noChangeArrowheads="1"/>
              </p:cNvSpPr>
              <p:nvPr/>
            </p:nvSpPr>
            <p:spPr bwMode="auto">
              <a:xfrm>
                <a:off x="250" y="1680"/>
                <a:ext cx="41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4624" name="Rectangle 372"/>
              <p:cNvSpPr>
                <a:spLocks noChangeArrowheads="1"/>
              </p:cNvSpPr>
              <p:nvPr/>
            </p:nvSpPr>
            <p:spPr bwMode="auto">
              <a:xfrm>
                <a:off x="230" y="1138"/>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5" name="Rectangle 373"/>
              <p:cNvSpPr>
                <a:spLocks noChangeArrowheads="1"/>
              </p:cNvSpPr>
              <p:nvPr/>
            </p:nvSpPr>
            <p:spPr bwMode="auto">
              <a:xfrm>
                <a:off x="240" y="1154"/>
                <a:ext cx="475"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104626" name="Rectangle 374"/>
              <p:cNvSpPr>
                <a:spLocks noChangeArrowheads="1"/>
              </p:cNvSpPr>
              <p:nvPr/>
            </p:nvSpPr>
            <p:spPr bwMode="auto">
              <a:xfrm>
                <a:off x="230" y="1289"/>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7" name="Rectangle 375"/>
              <p:cNvSpPr>
                <a:spLocks noChangeArrowheads="1"/>
              </p:cNvSpPr>
              <p:nvPr/>
            </p:nvSpPr>
            <p:spPr bwMode="auto">
              <a:xfrm>
                <a:off x="292" y="1311"/>
                <a:ext cx="339"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4628" name="Rectangle 376"/>
              <p:cNvSpPr>
                <a:spLocks noChangeArrowheads="1"/>
              </p:cNvSpPr>
              <p:nvPr/>
            </p:nvSpPr>
            <p:spPr bwMode="auto">
              <a:xfrm>
                <a:off x="230" y="144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29" name="Rectangle 377"/>
              <p:cNvSpPr>
                <a:spLocks noChangeArrowheads="1"/>
              </p:cNvSpPr>
              <p:nvPr/>
            </p:nvSpPr>
            <p:spPr bwMode="auto">
              <a:xfrm>
                <a:off x="271" y="1456"/>
                <a:ext cx="376"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4630" name="Line 378"/>
              <p:cNvSpPr>
                <a:spLocks noChangeShapeType="1"/>
              </p:cNvSpPr>
              <p:nvPr/>
            </p:nvSpPr>
            <p:spPr bwMode="auto">
              <a:xfrm flipH="1">
                <a:off x="657" y="1191"/>
                <a:ext cx="204" cy="1"/>
              </a:xfrm>
              <a:prstGeom prst="line">
                <a:avLst/>
              </a:prstGeom>
              <a:noFill/>
              <a:ln w="0">
                <a:solidFill>
                  <a:srgbClr val="000000"/>
                </a:solidFill>
                <a:round/>
                <a:headEnd/>
                <a:tailEnd/>
              </a:ln>
            </p:spPr>
            <p:txBody>
              <a:bodyPr/>
              <a:lstStyle/>
              <a:p>
                <a:endParaRPr lang="en-US"/>
              </a:p>
            </p:txBody>
          </p:sp>
          <p:sp>
            <p:nvSpPr>
              <p:cNvPr id="104631" name="Freeform 379"/>
              <p:cNvSpPr>
                <a:spLocks/>
              </p:cNvSpPr>
              <p:nvPr/>
            </p:nvSpPr>
            <p:spPr bwMode="auto">
              <a:xfrm>
                <a:off x="819" y="1170"/>
                <a:ext cx="42" cy="41"/>
              </a:xfrm>
              <a:custGeom>
                <a:avLst/>
                <a:gdLst>
                  <a:gd name="T0" fmla="*/ 42 w 42"/>
                  <a:gd name="T1" fmla="*/ 21 h 41"/>
                  <a:gd name="T2" fmla="*/ 0 w 42"/>
                  <a:gd name="T3" fmla="*/ 41 h 41"/>
                  <a:gd name="T4" fmla="*/ 0 w 42"/>
                  <a:gd name="T5" fmla="*/ 0 h 41"/>
                  <a:gd name="T6" fmla="*/ 42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104632" name="Freeform 380"/>
              <p:cNvSpPr>
                <a:spLocks/>
              </p:cNvSpPr>
              <p:nvPr/>
            </p:nvSpPr>
            <p:spPr bwMode="auto">
              <a:xfrm>
                <a:off x="657" y="1170"/>
                <a:ext cx="42" cy="41"/>
              </a:xfrm>
              <a:custGeom>
                <a:avLst/>
                <a:gdLst>
                  <a:gd name="T0" fmla="*/ 0 w 42"/>
                  <a:gd name="T1" fmla="*/ 21 h 41"/>
                  <a:gd name="T2" fmla="*/ 42 w 42"/>
                  <a:gd name="T3" fmla="*/ 41 h 41"/>
                  <a:gd name="T4" fmla="*/ 42 w 42"/>
                  <a:gd name="T5" fmla="*/ 0 h 41"/>
                  <a:gd name="T6" fmla="*/ 0 w 42"/>
                  <a:gd name="T7" fmla="*/ 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104633" name="Line 381"/>
              <p:cNvSpPr>
                <a:spLocks noChangeShapeType="1"/>
              </p:cNvSpPr>
              <p:nvPr/>
            </p:nvSpPr>
            <p:spPr bwMode="auto">
              <a:xfrm flipH="1">
                <a:off x="657" y="1347"/>
                <a:ext cx="204" cy="1"/>
              </a:xfrm>
              <a:prstGeom prst="line">
                <a:avLst/>
              </a:prstGeom>
              <a:noFill/>
              <a:ln w="0">
                <a:solidFill>
                  <a:srgbClr val="000000"/>
                </a:solidFill>
                <a:round/>
                <a:headEnd/>
                <a:tailEnd/>
              </a:ln>
            </p:spPr>
            <p:txBody>
              <a:bodyPr/>
              <a:lstStyle/>
              <a:p>
                <a:endParaRPr lang="en-US"/>
              </a:p>
            </p:txBody>
          </p:sp>
          <p:sp>
            <p:nvSpPr>
              <p:cNvPr id="104634" name="Freeform 382"/>
              <p:cNvSpPr>
                <a:spLocks/>
              </p:cNvSpPr>
              <p:nvPr/>
            </p:nvSpPr>
            <p:spPr bwMode="auto">
              <a:xfrm>
                <a:off x="819" y="132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104635" name="Freeform 383"/>
              <p:cNvSpPr>
                <a:spLocks/>
              </p:cNvSpPr>
              <p:nvPr/>
            </p:nvSpPr>
            <p:spPr bwMode="auto">
              <a:xfrm>
                <a:off x="657" y="132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104636" name="Line 384"/>
              <p:cNvSpPr>
                <a:spLocks noChangeShapeType="1"/>
              </p:cNvSpPr>
              <p:nvPr/>
            </p:nvSpPr>
            <p:spPr bwMode="auto">
              <a:xfrm flipH="1">
                <a:off x="657" y="1680"/>
                <a:ext cx="204" cy="1"/>
              </a:xfrm>
              <a:prstGeom prst="line">
                <a:avLst/>
              </a:prstGeom>
              <a:noFill/>
              <a:ln w="0">
                <a:solidFill>
                  <a:srgbClr val="000000"/>
                </a:solidFill>
                <a:round/>
                <a:headEnd/>
                <a:tailEnd/>
              </a:ln>
            </p:spPr>
            <p:txBody>
              <a:bodyPr/>
              <a:lstStyle/>
              <a:p>
                <a:endParaRPr lang="en-US"/>
              </a:p>
            </p:txBody>
          </p:sp>
          <p:sp>
            <p:nvSpPr>
              <p:cNvPr id="104637" name="Freeform 385"/>
              <p:cNvSpPr>
                <a:spLocks/>
              </p:cNvSpPr>
              <p:nvPr/>
            </p:nvSpPr>
            <p:spPr bwMode="auto">
              <a:xfrm>
                <a:off x="819" y="1659"/>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104638" name="Freeform 386"/>
              <p:cNvSpPr>
                <a:spLocks/>
              </p:cNvSpPr>
              <p:nvPr/>
            </p:nvSpPr>
            <p:spPr bwMode="auto">
              <a:xfrm>
                <a:off x="657" y="1659"/>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104639" name="Rectangle 387"/>
              <p:cNvSpPr>
                <a:spLocks noChangeArrowheads="1"/>
              </p:cNvSpPr>
              <p:nvPr/>
            </p:nvSpPr>
            <p:spPr bwMode="auto">
              <a:xfrm>
                <a:off x="1841"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0" name="Rectangle 388"/>
              <p:cNvSpPr>
                <a:spLocks noChangeArrowheads="1"/>
              </p:cNvSpPr>
              <p:nvPr/>
            </p:nvSpPr>
            <p:spPr bwMode="auto">
              <a:xfrm>
                <a:off x="1841" y="2967"/>
                <a:ext cx="162"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41" name="Rectangle 389"/>
              <p:cNvSpPr>
                <a:spLocks noChangeArrowheads="1"/>
              </p:cNvSpPr>
              <p:nvPr/>
            </p:nvSpPr>
            <p:spPr bwMode="auto">
              <a:xfrm rot="-5400000">
                <a:off x="1880" y="330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42" name="Rectangle 390"/>
              <p:cNvSpPr>
                <a:spLocks noChangeArrowheads="1"/>
              </p:cNvSpPr>
              <p:nvPr/>
            </p:nvSpPr>
            <p:spPr bwMode="auto">
              <a:xfrm rot="-5400000">
                <a:off x="1878" y="324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43" name="Rectangle 391"/>
              <p:cNvSpPr>
                <a:spLocks noChangeArrowheads="1"/>
              </p:cNvSpPr>
              <p:nvPr/>
            </p:nvSpPr>
            <p:spPr bwMode="auto">
              <a:xfrm rot="-5400000">
                <a:off x="1896" y="320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44" name="Rectangle 392"/>
              <p:cNvSpPr>
                <a:spLocks noChangeArrowheads="1"/>
              </p:cNvSpPr>
              <p:nvPr/>
            </p:nvSpPr>
            <p:spPr bwMode="auto">
              <a:xfrm rot="-5400000">
                <a:off x="1875" y="316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645" name="Rectangle 393"/>
              <p:cNvSpPr>
                <a:spLocks noChangeArrowheads="1"/>
              </p:cNvSpPr>
              <p:nvPr/>
            </p:nvSpPr>
            <p:spPr bwMode="auto">
              <a:xfrm rot="-5400000">
                <a:off x="1896" y="312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6" name="Rectangle 394"/>
              <p:cNvSpPr>
                <a:spLocks noChangeArrowheads="1"/>
              </p:cNvSpPr>
              <p:nvPr/>
            </p:nvSpPr>
            <p:spPr bwMode="auto">
              <a:xfrm rot="-5400000">
                <a:off x="1896" y="309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47" name="Rectangle 395"/>
              <p:cNvSpPr>
                <a:spLocks noChangeArrowheads="1"/>
              </p:cNvSpPr>
              <p:nvPr/>
            </p:nvSpPr>
            <p:spPr bwMode="auto">
              <a:xfrm rot="-5400000">
                <a:off x="1881" y="301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4648" name="Rectangle 397"/>
              <p:cNvSpPr>
                <a:spLocks noChangeArrowheads="1"/>
              </p:cNvSpPr>
              <p:nvPr/>
            </p:nvSpPr>
            <p:spPr bwMode="auto">
              <a:xfrm>
                <a:off x="1059" y="2967"/>
                <a:ext cx="15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49" name="Rectangle 398"/>
              <p:cNvSpPr>
                <a:spLocks noChangeArrowheads="1"/>
              </p:cNvSpPr>
              <p:nvPr/>
            </p:nvSpPr>
            <p:spPr bwMode="auto">
              <a:xfrm>
                <a:off x="1059" y="2967"/>
                <a:ext cx="15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0" name="Rectangle 399"/>
              <p:cNvSpPr>
                <a:spLocks noChangeArrowheads="1"/>
              </p:cNvSpPr>
              <p:nvPr/>
            </p:nvSpPr>
            <p:spPr bwMode="auto">
              <a:xfrm rot="-5400000">
                <a:off x="1101" y="329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51" name="Rectangle 400"/>
              <p:cNvSpPr>
                <a:spLocks noChangeArrowheads="1"/>
              </p:cNvSpPr>
              <p:nvPr/>
            </p:nvSpPr>
            <p:spPr bwMode="auto">
              <a:xfrm rot="-5400000">
                <a:off x="1099" y="3237"/>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52" name="Rectangle 401"/>
              <p:cNvSpPr>
                <a:spLocks noChangeArrowheads="1"/>
              </p:cNvSpPr>
              <p:nvPr/>
            </p:nvSpPr>
            <p:spPr bwMode="auto">
              <a:xfrm rot="-5400000">
                <a:off x="1117" y="3198"/>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53" name="Rectangle 402"/>
              <p:cNvSpPr>
                <a:spLocks noChangeArrowheads="1"/>
              </p:cNvSpPr>
              <p:nvPr/>
            </p:nvSpPr>
            <p:spPr bwMode="auto">
              <a:xfrm rot="-5400000">
                <a:off x="1107" y="316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654" name="Rectangle 403"/>
              <p:cNvSpPr>
                <a:spLocks noChangeArrowheads="1"/>
              </p:cNvSpPr>
              <p:nvPr/>
            </p:nvSpPr>
            <p:spPr bwMode="auto">
              <a:xfrm rot="-5400000">
                <a:off x="1117"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5" name="Rectangle 404"/>
              <p:cNvSpPr>
                <a:spLocks noChangeArrowheads="1"/>
              </p:cNvSpPr>
              <p:nvPr/>
            </p:nvSpPr>
            <p:spPr bwMode="auto">
              <a:xfrm rot="-5400000">
                <a:off x="1117"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56" name="Rectangle 405"/>
              <p:cNvSpPr>
                <a:spLocks noChangeArrowheads="1"/>
              </p:cNvSpPr>
              <p:nvPr/>
            </p:nvSpPr>
            <p:spPr bwMode="auto">
              <a:xfrm rot="-5400000">
                <a:off x="1102"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57" name="Rectangle 407"/>
              <p:cNvSpPr>
                <a:spLocks noChangeArrowheads="1"/>
              </p:cNvSpPr>
              <p:nvPr/>
            </p:nvSpPr>
            <p:spPr bwMode="auto">
              <a:xfrm>
                <a:off x="1252" y="2967"/>
                <a:ext cx="156" cy="531"/>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58" name="Rectangle 408"/>
              <p:cNvSpPr>
                <a:spLocks noChangeArrowheads="1"/>
              </p:cNvSpPr>
              <p:nvPr/>
            </p:nvSpPr>
            <p:spPr bwMode="auto">
              <a:xfrm rot="-5400000">
                <a:off x="1288" y="324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4659" name="Rectangle 409"/>
              <p:cNvSpPr>
                <a:spLocks noChangeArrowheads="1"/>
              </p:cNvSpPr>
              <p:nvPr/>
            </p:nvSpPr>
            <p:spPr bwMode="auto">
              <a:xfrm rot="-5400000">
                <a:off x="1290" y="3187"/>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4660" name="Rectangle 410"/>
              <p:cNvSpPr>
                <a:spLocks noChangeArrowheads="1"/>
              </p:cNvSpPr>
              <p:nvPr/>
            </p:nvSpPr>
            <p:spPr bwMode="auto">
              <a:xfrm rot="-5400000">
                <a:off x="1288" y="3128"/>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661" name="Rectangle 411"/>
              <p:cNvSpPr>
                <a:spLocks noChangeArrowheads="1"/>
              </p:cNvSpPr>
              <p:nvPr/>
            </p:nvSpPr>
            <p:spPr bwMode="auto">
              <a:xfrm rot="-5400000">
                <a:off x="1293" y="307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2" name="Rectangle 412"/>
              <p:cNvSpPr>
                <a:spLocks noChangeArrowheads="1"/>
              </p:cNvSpPr>
              <p:nvPr/>
            </p:nvSpPr>
            <p:spPr bwMode="auto">
              <a:xfrm>
                <a:off x="1643" y="2967"/>
                <a:ext cx="162"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63" name="Rectangle 413"/>
              <p:cNvSpPr>
                <a:spLocks noChangeArrowheads="1"/>
              </p:cNvSpPr>
              <p:nvPr/>
            </p:nvSpPr>
            <p:spPr bwMode="auto">
              <a:xfrm>
                <a:off x="1643" y="2967"/>
                <a:ext cx="162"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64" name="Rectangle 414"/>
              <p:cNvSpPr>
                <a:spLocks noChangeArrowheads="1"/>
              </p:cNvSpPr>
              <p:nvPr/>
            </p:nvSpPr>
            <p:spPr bwMode="auto">
              <a:xfrm rot="-5400000">
                <a:off x="1685" y="3294"/>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665" name="Rectangle 415"/>
              <p:cNvSpPr>
                <a:spLocks noChangeArrowheads="1"/>
              </p:cNvSpPr>
              <p:nvPr/>
            </p:nvSpPr>
            <p:spPr bwMode="auto">
              <a:xfrm rot="-5400000">
                <a:off x="1682" y="3245"/>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66" name="Rectangle 416"/>
              <p:cNvSpPr>
                <a:spLocks noChangeArrowheads="1"/>
              </p:cNvSpPr>
              <p:nvPr/>
            </p:nvSpPr>
            <p:spPr bwMode="auto">
              <a:xfrm rot="-5400000">
                <a:off x="1698"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67" name="Rectangle 417"/>
              <p:cNvSpPr>
                <a:spLocks noChangeArrowheads="1"/>
              </p:cNvSpPr>
              <p:nvPr/>
            </p:nvSpPr>
            <p:spPr bwMode="auto">
              <a:xfrm rot="-5400000">
                <a:off x="1682" y="316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68" name="Rectangle 418"/>
              <p:cNvSpPr>
                <a:spLocks noChangeArrowheads="1"/>
              </p:cNvSpPr>
              <p:nvPr/>
            </p:nvSpPr>
            <p:spPr bwMode="auto">
              <a:xfrm rot="-5400000">
                <a:off x="1698" y="3130"/>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69" name="Rectangle 419"/>
              <p:cNvSpPr>
                <a:spLocks noChangeArrowheads="1"/>
              </p:cNvSpPr>
              <p:nvPr/>
            </p:nvSpPr>
            <p:spPr bwMode="auto">
              <a:xfrm rot="-5400000">
                <a:off x="1698"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670" name="Rectangle 421"/>
              <p:cNvSpPr>
                <a:spLocks noChangeArrowheads="1"/>
              </p:cNvSpPr>
              <p:nvPr/>
            </p:nvSpPr>
            <p:spPr bwMode="auto">
              <a:xfrm rot="-5400000">
                <a:off x="1683" y="302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4671" name="Rectangle 422"/>
              <p:cNvSpPr>
                <a:spLocks noChangeArrowheads="1"/>
              </p:cNvSpPr>
              <p:nvPr/>
            </p:nvSpPr>
            <p:spPr bwMode="auto">
              <a:xfrm>
                <a:off x="1450"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2" name="Rectangle 423"/>
              <p:cNvSpPr>
                <a:spLocks noChangeArrowheads="1"/>
              </p:cNvSpPr>
              <p:nvPr/>
            </p:nvSpPr>
            <p:spPr bwMode="auto">
              <a:xfrm>
                <a:off x="1450"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3" name="Rectangle 424"/>
              <p:cNvSpPr>
                <a:spLocks noChangeArrowheads="1"/>
              </p:cNvSpPr>
              <p:nvPr/>
            </p:nvSpPr>
            <p:spPr bwMode="auto">
              <a:xfrm rot="-5400000">
                <a:off x="1489" y="319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674" name="Rectangle 425"/>
              <p:cNvSpPr>
                <a:spLocks noChangeArrowheads="1"/>
              </p:cNvSpPr>
              <p:nvPr/>
            </p:nvSpPr>
            <p:spPr bwMode="auto">
              <a:xfrm rot="-5400000">
                <a:off x="1489" y="3140"/>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675" name="Rectangle 426"/>
              <p:cNvSpPr>
                <a:spLocks noChangeArrowheads="1"/>
              </p:cNvSpPr>
              <p:nvPr/>
            </p:nvSpPr>
            <p:spPr bwMode="auto">
              <a:xfrm rot="-5400000">
                <a:off x="1505" y="3104"/>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6" name="Rectangle 427"/>
              <p:cNvSpPr>
                <a:spLocks noChangeArrowheads="1"/>
              </p:cNvSpPr>
              <p:nvPr/>
            </p:nvSpPr>
            <p:spPr bwMode="auto">
              <a:xfrm>
                <a:off x="861" y="2967"/>
                <a:ext cx="161"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677" name="Rectangle 428"/>
              <p:cNvSpPr>
                <a:spLocks noChangeArrowheads="1"/>
              </p:cNvSpPr>
              <p:nvPr/>
            </p:nvSpPr>
            <p:spPr bwMode="auto">
              <a:xfrm>
                <a:off x="861" y="2967"/>
                <a:ext cx="161"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78" name="Rectangle 429"/>
              <p:cNvSpPr>
                <a:spLocks noChangeArrowheads="1"/>
              </p:cNvSpPr>
              <p:nvPr/>
            </p:nvSpPr>
            <p:spPr bwMode="auto">
              <a:xfrm rot="-5400000">
                <a:off x="914" y="3203"/>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679" name="Rectangle 430"/>
              <p:cNvSpPr>
                <a:spLocks noChangeArrowheads="1"/>
              </p:cNvSpPr>
              <p:nvPr/>
            </p:nvSpPr>
            <p:spPr bwMode="auto">
              <a:xfrm rot="-5400000">
                <a:off x="896" y="3133"/>
                <a:ext cx="9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680" name="Rectangle 431"/>
              <p:cNvSpPr>
                <a:spLocks noChangeArrowheads="1"/>
              </p:cNvSpPr>
              <p:nvPr/>
            </p:nvSpPr>
            <p:spPr bwMode="auto">
              <a:xfrm rot="-5400000">
                <a:off x="894" y="3192"/>
                <a:ext cx="58" cy="84"/>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4681" name="Freeform 432"/>
              <p:cNvSpPr>
                <a:spLocks/>
              </p:cNvSpPr>
              <p:nvPr/>
            </p:nvSpPr>
            <p:spPr bwMode="auto">
              <a:xfrm>
                <a:off x="1836"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82" name="Freeform 433"/>
              <p:cNvSpPr>
                <a:spLocks/>
              </p:cNvSpPr>
              <p:nvPr/>
            </p:nvSpPr>
            <p:spPr bwMode="auto">
              <a:xfrm>
                <a:off x="1868"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83" name="Rectangle 434"/>
              <p:cNvSpPr>
                <a:spLocks noChangeArrowheads="1"/>
              </p:cNvSpPr>
              <p:nvPr/>
            </p:nvSpPr>
            <p:spPr bwMode="auto">
              <a:xfrm>
                <a:off x="1868"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84" name="Freeform 435"/>
              <p:cNvSpPr>
                <a:spLocks/>
              </p:cNvSpPr>
              <p:nvPr/>
            </p:nvSpPr>
            <p:spPr bwMode="auto">
              <a:xfrm>
                <a:off x="1836"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85" name="Freeform 436"/>
              <p:cNvSpPr>
                <a:spLocks/>
              </p:cNvSpPr>
              <p:nvPr/>
            </p:nvSpPr>
            <p:spPr bwMode="auto">
              <a:xfrm>
                <a:off x="1868"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86" name="Line 437"/>
              <p:cNvSpPr>
                <a:spLocks noChangeShapeType="1"/>
              </p:cNvSpPr>
              <p:nvPr/>
            </p:nvSpPr>
            <p:spPr bwMode="auto">
              <a:xfrm>
                <a:off x="1523" y="2461"/>
                <a:ext cx="1" cy="495"/>
              </a:xfrm>
              <a:prstGeom prst="line">
                <a:avLst/>
              </a:prstGeom>
              <a:noFill/>
              <a:ln w="0">
                <a:solidFill>
                  <a:srgbClr val="000000"/>
                </a:solidFill>
                <a:round/>
                <a:headEnd/>
                <a:tailEnd/>
              </a:ln>
            </p:spPr>
            <p:txBody>
              <a:bodyPr/>
              <a:lstStyle/>
              <a:p>
                <a:endParaRPr lang="en-US"/>
              </a:p>
            </p:txBody>
          </p:sp>
          <p:sp>
            <p:nvSpPr>
              <p:cNvPr id="104687" name="Freeform 438"/>
              <p:cNvSpPr>
                <a:spLocks/>
              </p:cNvSpPr>
              <p:nvPr/>
            </p:nvSpPr>
            <p:spPr bwMode="auto">
              <a:xfrm>
                <a:off x="1502"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88" name="Freeform 439"/>
              <p:cNvSpPr>
                <a:spLocks/>
              </p:cNvSpPr>
              <p:nvPr/>
            </p:nvSpPr>
            <p:spPr bwMode="auto">
              <a:xfrm>
                <a:off x="1502"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89" name="Line 440"/>
              <p:cNvSpPr>
                <a:spLocks noChangeShapeType="1"/>
              </p:cNvSpPr>
              <p:nvPr/>
            </p:nvSpPr>
            <p:spPr bwMode="auto">
              <a:xfrm>
                <a:off x="1330" y="2461"/>
                <a:ext cx="1" cy="495"/>
              </a:xfrm>
              <a:prstGeom prst="line">
                <a:avLst/>
              </a:prstGeom>
              <a:noFill/>
              <a:ln w="0">
                <a:solidFill>
                  <a:srgbClr val="000000"/>
                </a:solidFill>
                <a:round/>
                <a:headEnd/>
                <a:tailEnd/>
              </a:ln>
            </p:spPr>
            <p:txBody>
              <a:bodyPr/>
              <a:lstStyle/>
              <a:p>
                <a:endParaRPr lang="en-US"/>
              </a:p>
            </p:txBody>
          </p:sp>
          <p:sp>
            <p:nvSpPr>
              <p:cNvPr id="104690" name="Freeform 441"/>
              <p:cNvSpPr>
                <a:spLocks/>
              </p:cNvSpPr>
              <p:nvPr/>
            </p:nvSpPr>
            <p:spPr bwMode="auto">
              <a:xfrm>
                <a:off x="1309"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1" name="Freeform 442"/>
              <p:cNvSpPr>
                <a:spLocks/>
              </p:cNvSpPr>
              <p:nvPr/>
            </p:nvSpPr>
            <p:spPr bwMode="auto">
              <a:xfrm>
                <a:off x="1309"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692" name="Freeform 443"/>
              <p:cNvSpPr>
                <a:spLocks/>
              </p:cNvSpPr>
              <p:nvPr/>
            </p:nvSpPr>
            <p:spPr bwMode="auto">
              <a:xfrm>
                <a:off x="1095" y="2461"/>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104693" name="Freeform 444"/>
              <p:cNvSpPr>
                <a:spLocks/>
              </p:cNvSpPr>
              <p:nvPr/>
            </p:nvSpPr>
            <p:spPr bwMode="auto">
              <a:xfrm>
                <a:off x="1127" y="2513"/>
                <a:ext cx="15" cy="11"/>
              </a:xfrm>
              <a:custGeom>
                <a:avLst/>
                <a:gdLst>
                  <a:gd name="T0" fmla="*/ 15 w 15"/>
                  <a:gd name="T1" fmla="*/ 11 h 11"/>
                  <a:gd name="T2" fmla="*/ 10 w 15"/>
                  <a:gd name="T3" fmla="*/ 6 h 11"/>
                  <a:gd name="T4" fmla="*/ 10 w 15"/>
                  <a:gd name="T5" fmla="*/ 6 h 11"/>
                  <a:gd name="T6" fmla="*/ 10 w 15"/>
                  <a:gd name="T7" fmla="*/ 0 h 11"/>
                  <a:gd name="T8" fmla="*/ 5 w 15"/>
                  <a:gd name="T9" fmla="*/ 0 h 11"/>
                  <a:gd name="T10" fmla="*/ 5 w 15"/>
                  <a:gd name="T11" fmla="*/ 0 h 11"/>
                  <a:gd name="T12" fmla="*/ 0 w 15"/>
                  <a:gd name="T13" fmla="*/ 6 h 11"/>
                  <a:gd name="T14" fmla="*/ 0 w 15"/>
                  <a:gd name="T15" fmla="*/ 6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6"/>
                    </a:lnTo>
                    <a:lnTo>
                      <a:pt x="10" y="0"/>
                    </a:lnTo>
                    <a:lnTo>
                      <a:pt x="5" y="0"/>
                    </a:lnTo>
                    <a:lnTo>
                      <a:pt x="0" y="6"/>
                    </a:lnTo>
                    <a:lnTo>
                      <a:pt x="0" y="11"/>
                    </a:lnTo>
                    <a:lnTo>
                      <a:pt x="15" y="11"/>
                    </a:lnTo>
                    <a:close/>
                  </a:path>
                </a:pathLst>
              </a:custGeom>
              <a:solidFill>
                <a:srgbClr val="000000"/>
              </a:solidFill>
              <a:ln w="9525">
                <a:noFill/>
                <a:round/>
                <a:headEnd/>
                <a:tailEnd/>
              </a:ln>
            </p:spPr>
            <p:txBody>
              <a:bodyPr/>
              <a:lstStyle/>
              <a:p>
                <a:endParaRPr lang="en-US"/>
              </a:p>
            </p:txBody>
          </p:sp>
          <p:sp>
            <p:nvSpPr>
              <p:cNvPr id="104694" name="Rectangle 445"/>
              <p:cNvSpPr>
                <a:spLocks noChangeArrowheads="1"/>
              </p:cNvSpPr>
              <p:nvPr/>
            </p:nvSpPr>
            <p:spPr bwMode="auto">
              <a:xfrm>
                <a:off x="1127" y="2524"/>
                <a:ext cx="15" cy="37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95" name="Freeform 446"/>
              <p:cNvSpPr>
                <a:spLocks/>
              </p:cNvSpPr>
              <p:nvPr/>
            </p:nvSpPr>
            <p:spPr bwMode="auto">
              <a:xfrm>
                <a:off x="1095" y="2888"/>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104696" name="Freeform 447"/>
              <p:cNvSpPr>
                <a:spLocks/>
              </p:cNvSpPr>
              <p:nvPr/>
            </p:nvSpPr>
            <p:spPr bwMode="auto">
              <a:xfrm>
                <a:off x="1127" y="2899"/>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104697" name="Line 448"/>
              <p:cNvSpPr>
                <a:spLocks noChangeShapeType="1"/>
              </p:cNvSpPr>
              <p:nvPr/>
            </p:nvSpPr>
            <p:spPr bwMode="auto">
              <a:xfrm>
                <a:off x="939" y="2461"/>
                <a:ext cx="1" cy="495"/>
              </a:xfrm>
              <a:prstGeom prst="line">
                <a:avLst/>
              </a:prstGeom>
              <a:noFill/>
              <a:ln w="0">
                <a:solidFill>
                  <a:srgbClr val="000000"/>
                </a:solidFill>
                <a:round/>
                <a:headEnd/>
                <a:tailEnd/>
              </a:ln>
            </p:spPr>
            <p:txBody>
              <a:bodyPr/>
              <a:lstStyle/>
              <a:p>
                <a:endParaRPr lang="en-US"/>
              </a:p>
            </p:txBody>
          </p:sp>
          <p:sp>
            <p:nvSpPr>
              <p:cNvPr id="104698" name="Freeform 449"/>
              <p:cNvSpPr>
                <a:spLocks/>
              </p:cNvSpPr>
              <p:nvPr/>
            </p:nvSpPr>
            <p:spPr bwMode="auto">
              <a:xfrm>
                <a:off x="918" y="2461"/>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699" name="Freeform 450"/>
              <p:cNvSpPr>
                <a:spLocks/>
              </p:cNvSpPr>
              <p:nvPr/>
            </p:nvSpPr>
            <p:spPr bwMode="auto">
              <a:xfrm>
                <a:off x="918"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00" name="Freeform 451"/>
              <p:cNvSpPr>
                <a:spLocks/>
              </p:cNvSpPr>
              <p:nvPr/>
            </p:nvSpPr>
            <p:spPr bwMode="auto">
              <a:xfrm>
                <a:off x="1262" y="1769"/>
                <a:ext cx="63" cy="73"/>
              </a:xfrm>
              <a:custGeom>
                <a:avLst/>
                <a:gdLst>
                  <a:gd name="T0" fmla="*/ 0 w 63"/>
                  <a:gd name="T1" fmla="*/ 73 h 73"/>
                  <a:gd name="T2" fmla="*/ 63 w 63"/>
                  <a:gd name="T3" fmla="*/ 36 h 73"/>
                  <a:gd name="T4" fmla="*/ 0 w 63"/>
                  <a:gd name="T5" fmla="*/ 0 h 73"/>
                  <a:gd name="T6" fmla="*/ 0 w 63"/>
                  <a:gd name="T7" fmla="*/ 73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104701" name="Freeform 452"/>
              <p:cNvSpPr>
                <a:spLocks/>
              </p:cNvSpPr>
              <p:nvPr/>
            </p:nvSpPr>
            <p:spPr bwMode="auto">
              <a:xfrm>
                <a:off x="1268" y="1800"/>
                <a:ext cx="5" cy="10"/>
              </a:xfrm>
              <a:custGeom>
                <a:avLst/>
                <a:gdLst>
                  <a:gd name="T0" fmla="*/ 0 w 5"/>
                  <a:gd name="T1" fmla="*/ 10 h 10"/>
                  <a:gd name="T2" fmla="*/ 0 w 5"/>
                  <a:gd name="T3" fmla="*/ 10 h 10"/>
                  <a:gd name="T4" fmla="*/ 5 w 5"/>
                  <a:gd name="T5" fmla="*/ 10 h 10"/>
                  <a:gd name="T6" fmla="*/ 5 w 5"/>
                  <a:gd name="T7" fmla="*/ 10 h 10"/>
                  <a:gd name="T8" fmla="*/ 5 w 5"/>
                  <a:gd name="T9" fmla="*/ 5 h 10"/>
                  <a:gd name="T10" fmla="*/ 5 w 5"/>
                  <a:gd name="T11" fmla="*/ 5 h 10"/>
                  <a:gd name="T12" fmla="*/ 5 w 5"/>
                  <a:gd name="T13" fmla="*/ 0 h 10"/>
                  <a:gd name="T14" fmla="*/ 0 w 5"/>
                  <a:gd name="T15" fmla="*/ 0 h 10"/>
                  <a:gd name="T16" fmla="*/ 0 w 5"/>
                  <a:gd name="T17" fmla="*/ 0 h 10"/>
                  <a:gd name="T18" fmla="*/ 0 w 5"/>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0" y="10"/>
                    </a:moveTo>
                    <a:lnTo>
                      <a:pt x="0" y="10"/>
                    </a:lnTo>
                    <a:lnTo>
                      <a:pt x="5" y="10"/>
                    </a:lnTo>
                    <a:lnTo>
                      <a:pt x="5"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02" name="Rectangle 453"/>
              <p:cNvSpPr>
                <a:spLocks noChangeArrowheads="1"/>
              </p:cNvSpPr>
              <p:nvPr/>
            </p:nvSpPr>
            <p:spPr bwMode="auto">
              <a:xfrm>
                <a:off x="1085" y="1800"/>
                <a:ext cx="183"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03" name="Freeform 454"/>
              <p:cNvSpPr>
                <a:spLocks/>
              </p:cNvSpPr>
              <p:nvPr/>
            </p:nvSpPr>
            <p:spPr bwMode="auto">
              <a:xfrm>
                <a:off x="1022" y="17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104704" name="Freeform 455"/>
              <p:cNvSpPr>
                <a:spLocks/>
              </p:cNvSpPr>
              <p:nvPr/>
            </p:nvSpPr>
            <p:spPr bwMode="auto">
              <a:xfrm>
                <a:off x="1075" y="1800"/>
                <a:ext cx="10" cy="10"/>
              </a:xfrm>
              <a:custGeom>
                <a:avLst/>
                <a:gdLst>
                  <a:gd name="T0" fmla="*/ 10 w 10"/>
                  <a:gd name="T1" fmla="*/ 0 h 10"/>
                  <a:gd name="T2" fmla="*/ 5 w 10"/>
                  <a:gd name="T3" fmla="*/ 0 h 10"/>
                  <a:gd name="T4" fmla="*/ 5 w 10"/>
                  <a:gd name="T5" fmla="*/ 0 h 10"/>
                  <a:gd name="T6" fmla="*/ 5 w 10"/>
                  <a:gd name="T7" fmla="*/ 5 h 10"/>
                  <a:gd name="T8" fmla="*/ 0 w 10"/>
                  <a:gd name="T9" fmla="*/ 5 h 10"/>
                  <a:gd name="T10" fmla="*/ 5 w 10"/>
                  <a:gd name="T11" fmla="*/ 10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5" y="5"/>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05" name="Rectangle 456"/>
              <p:cNvSpPr>
                <a:spLocks noChangeArrowheads="1"/>
              </p:cNvSpPr>
              <p:nvPr/>
            </p:nvSpPr>
            <p:spPr bwMode="auto">
              <a:xfrm>
                <a:off x="2457" y="2513"/>
                <a:ext cx="897" cy="365"/>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706" name="Rectangle 457"/>
              <p:cNvSpPr>
                <a:spLocks noChangeArrowheads="1"/>
              </p:cNvSpPr>
              <p:nvPr/>
            </p:nvSpPr>
            <p:spPr bwMode="auto">
              <a:xfrm>
                <a:off x="2963" y="2644"/>
                <a:ext cx="36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07" name="Rectangle 458"/>
              <p:cNvSpPr>
                <a:spLocks noChangeArrowheads="1"/>
              </p:cNvSpPr>
              <p:nvPr/>
            </p:nvSpPr>
            <p:spPr bwMode="auto">
              <a:xfrm>
                <a:off x="2963" y="2644"/>
                <a:ext cx="36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08" name="Rectangle 459"/>
              <p:cNvSpPr>
                <a:spLocks noChangeArrowheads="1"/>
              </p:cNvSpPr>
              <p:nvPr/>
            </p:nvSpPr>
            <p:spPr bwMode="auto">
              <a:xfrm>
                <a:off x="3015" y="2654"/>
                <a:ext cx="287"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4709" name="Rectangle 460"/>
              <p:cNvSpPr>
                <a:spLocks noChangeArrowheads="1"/>
              </p:cNvSpPr>
              <p:nvPr/>
            </p:nvSpPr>
            <p:spPr bwMode="auto">
              <a:xfrm>
                <a:off x="3052" y="2742"/>
                <a:ext cx="20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4710" name="Rectangle 461"/>
              <p:cNvSpPr>
                <a:spLocks noChangeArrowheads="1"/>
              </p:cNvSpPr>
              <p:nvPr/>
            </p:nvSpPr>
            <p:spPr bwMode="auto">
              <a:xfrm>
                <a:off x="2582" y="2534"/>
                <a:ext cx="720"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4711" name="Rectangle 462"/>
              <p:cNvSpPr>
                <a:spLocks noChangeArrowheads="1"/>
              </p:cNvSpPr>
              <p:nvPr/>
            </p:nvSpPr>
            <p:spPr bwMode="auto">
              <a:xfrm>
                <a:off x="2488" y="2644"/>
                <a:ext cx="439"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12" name="Rectangle 463"/>
              <p:cNvSpPr>
                <a:spLocks noChangeArrowheads="1"/>
              </p:cNvSpPr>
              <p:nvPr/>
            </p:nvSpPr>
            <p:spPr bwMode="auto">
              <a:xfrm>
                <a:off x="2488" y="2644"/>
                <a:ext cx="439"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13" name="Rectangle 464"/>
              <p:cNvSpPr>
                <a:spLocks noChangeArrowheads="1"/>
              </p:cNvSpPr>
              <p:nvPr/>
            </p:nvSpPr>
            <p:spPr bwMode="auto">
              <a:xfrm>
                <a:off x="2577" y="2649"/>
                <a:ext cx="282"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4714" name="Rectangle 465"/>
              <p:cNvSpPr>
                <a:spLocks noChangeArrowheads="1"/>
              </p:cNvSpPr>
              <p:nvPr/>
            </p:nvSpPr>
            <p:spPr bwMode="auto">
              <a:xfrm>
                <a:off x="2540" y="2737"/>
                <a:ext cx="355"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4715" name="Line 466"/>
              <p:cNvSpPr>
                <a:spLocks noChangeShapeType="1"/>
              </p:cNvSpPr>
              <p:nvPr/>
            </p:nvSpPr>
            <p:spPr bwMode="auto">
              <a:xfrm>
                <a:off x="1972" y="2774"/>
                <a:ext cx="1" cy="182"/>
              </a:xfrm>
              <a:prstGeom prst="line">
                <a:avLst/>
              </a:prstGeom>
              <a:noFill/>
              <a:ln w="0">
                <a:solidFill>
                  <a:srgbClr val="000000"/>
                </a:solidFill>
                <a:round/>
                <a:headEnd/>
                <a:tailEnd/>
              </a:ln>
            </p:spPr>
            <p:txBody>
              <a:bodyPr/>
              <a:lstStyle/>
              <a:p>
                <a:endParaRPr lang="en-US"/>
              </a:p>
            </p:txBody>
          </p:sp>
          <p:sp>
            <p:nvSpPr>
              <p:cNvPr id="104716" name="Freeform 467"/>
              <p:cNvSpPr>
                <a:spLocks/>
              </p:cNvSpPr>
              <p:nvPr/>
            </p:nvSpPr>
            <p:spPr bwMode="auto">
              <a:xfrm>
                <a:off x="1951" y="2914"/>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17" name="Line 468"/>
              <p:cNvSpPr>
                <a:spLocks noChangeShapeType="1"/>
              </p:cNvSpPr>
              <p:nvPr/>
            </p:nvSpPr>
            <p:spPr bwMode="auto">
              <a:xfrm>
                <a:off x="1972" y="2774"/>
                <a:ext cx="475" cy="1"/>
              </a:xfrm>
              <a:prstGeom prst="line">
                <a:avLst/>
              </a:prstGeom>
              <a:noFill/>
              <a:ln w="0">
                <a:solidFill>
                  <a:srgbClr val="000000"/>
                </a:solidFill>
                <a:round/>
                <a:headEnd/>
                <a:tailEnd/>
              </a:ln>
            </p:spPr>
            <p:txBody>
              <a:bodyPr/>
              <a:lstStyle/>
              <a:p>
                <a:endParaRPr lang="en-US"/>
              </a:p>
            </p:txBody>
          </p:sp>
          <p:sp>
            <p:nvSpPr>
              <p:cNvPr id="104718" name="Freeform 469"/>
              <p:cNvSpPr>
                <a:spLocks/>
              </p:cNvSpPr>
              <p:nvPr/>
            </p:nvSpPr>
            <p:spPr bwMode="auto">
              <a:xfrm>
                <a:off x="2405" y="2753"/>
                <a:ext cx="42" cy="42"/>
              </a:xfrm>
              <a:custGeom>
                <a:avLst/>
                <a:gdLst>
                  <a:gd name="T0" fmla="*/ 42 w 42"/>
                  <a:gd name="T1" fmla="*/ 21 h 42"/>
                  <a:gd name="T2" fmla="*/ 0 w 42"/>
                  <a:gd name="T3" fmla="*/ 0 h 42"/>
                  <a:gd name="T4" fmla="*/ 0 w 42"/>
                  <a:gd name="T5" fmla="*/ 42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104719" name="Rectangle 470"/>
              <p:cNvSpPr>
                <a:spLocks noChangeArrowheads="1"/>
              </p:cNvSpPr>
              <p:nvPr/>
            </p:nvSpPr>
            <p:spPr bwMode="auto">
              <a:xfrm>
                <a:off x="662"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20" name="Rectangle 471"/>
              <p:cNvSpPr>
                <a:spLocks noChangeArrowheads="1"/>
              </p:cNvSpPr>
              <p:nvPr/>
            </p:nvSpPr>
            <p:spPr bwMode="auto">
              <a:xfrm>
                <a:off x="662" y="2967"/>
                <a:ext cx="157" cy="53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21" name="Rectangle 472"/>
              <p:cNvSpPr>
                <a:spLocks noChangeArrowheads="1"/>
              </p:cNvSpPr>
              <p:nvPr/>
            </p:nvSpPr>
            <p:spPr bwMode="auto">
              <a:xfrm rot="-5400000">
                <a:off x="695"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G</a:t>
                </a:r>
                <a:endParaRPr lang="en-US" sz="1800">
                  <a:solidFill>
                    <a:srgbClr val="000000"/>
                  </a:solidFill>
                </a:endParaRPr>
              </a:p>
            </p:txBody>
          </p:sp>
          <p:sp>
            <p:nvSpPr>
              <p:cNvPr id="104722" name="Rectangle 473"/>
              <p:cNvSpPr>
                <a:spLocks noChangeArrowheads="1"/>
              </p:cNvSpPr>
              <p:nvPr/>
            </p:nvSpPr>
            <p:spPr bwMode="auto">
              <a:xfrm rot="-5400000">
                <a:off x="700" y="3172"/>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4723" name="Rectangle 474"/>
              <p:cNvSpPr>
                <a:spLocks noChangeArrowheads="1"/>
              </p:cNvSpPr>
              <p:nvPr/>
            </p:nvSpPr>
            <p:spPr bwMode="auto">
              <a:xfrm rot="-5400000">
                <a:off x="716" y="313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24" name="Rectangle 475"/>
              <p:cNvSpPr>
                <a:spLocks noChangeArrowheads="1"/>
              </p:cNvSpPr>
              <p:nvPr/>
            </p:nvSpPr>
            <p:spPr bwMode="auto">
              <a:xfrm rot="-5400000">
                <a:off x="695" y="3088"/>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4725" name="Line 476"/>
              <p:cNvSpPr>
                <a:spLocks noChangeShapeType="1"/>
              </p:cNvSpPr>
              <p:nvPr/>
            </p:nvSpPr>
            <p:spPr bwMode="auto">
              <a:xfrm>
                <a:off x="736" y="2461"/>
                <a:ext cx="1" cy="495"/>
              </a:xfrm>
              <a:prstGeom prst="line">
                <a:avLst/>
              </a:prstGeom>
              <a:noFill/>
              <a:ln w="0">
                <a:solidFill>
                  <a:srgbClr val="000000"/>
                </a:solidFill>
                <a:round/>
                <a:headEnd/>
                <a:tailEnd/>
              </a:ln>
            </p:spPr>
            <p:txBody>
              <a:bodyPr/>
              <a:lstStyle/>
              <a:p>
                <a:endParaRPr lang="en-US"/>
              </a:p>
            </p:txBody>
          </p:sp>
          <p:sp>
            <p:nvSpPr>
              <p:cNvPr id="104726" name="Freeform 477"/>
              <p:cNvSpPr>
                <a:spLocks/>
              </p:cNvSpPr>
              <p:nvPr/>
            </p:nvSpPr>
            <p:spPr bwMode="auto">
              <a:xfrm>
                <a:off x="715" y="2461"/>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27" name="Freeform 478"/>
              <p:cNvSpPr>
                <a:spLocks/>
              </p:cNvSpPr>
              <p:nvPr/>
            </p:nvSpPr>
            <p:spPr bwMode="auto">
              <a:xfrm>
                <a:off x="715" y="2914"/>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28" name="Line 479"/>
              <p:cNvSpPr>
                <a:spLocks noChangeShapeType="1"/>
              </p:cNvSpPr>
              <p:nvPr/>
            </p:nvSpPr>
            <p:spPr bwMode="auto">
              <a:xfrm>
                <a:off x="1914" y="3508"/>
                <a:ext cx="1" cy="495"/>
              </a:xfrm>
              <a:prstGeom prst="line">
                <a:avLst/>
              </a:prstGeom>
              <a:noFill/>
              <a:ln w="0">
                <a:solidFill>
                  <a:srgbClr val="000000"/>
                </a:solidFill>
                <a:round/>
                <a:headEnd/>
                <a:tailEnd/>
              </a:ln>
            </p:spPr>
            <p:txBody>
              <a:bodyPr/>
              <a:lstStyle/>
              <a:p>
                <a:endParaRPr lang="en-US"/>
              </a:p>
            </p:txBody>
          </p:sp>
          <p:sp>
            <p:nvSpPr>
              <p:cNvPr id="104729" name="Freeform 480"/>
              <p:cNvSpPr>
                <a:spLocks/>
              </p:cNvSpPr>
              <p:nvPr/>
            </p:nvSpPr>
            <p:spPr bwMode="auto">
              <a:xfrm>
                <a:off x="1894" y="3508"/>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730" name="Freeform 481"/>
              <p:cNvSpPr>
                <a:spLocks/>
              </p:cNvSpPr>
              <p:nvPr/>
            </p:nvSpPr>
            <p:spPr bwMode="auto">
              <a:xfrm>
                <a:off x="1894" y="3961"/>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731" name="Line 482"/>
              <p:cNvSpPr>
                <a:spLocks noChangeShapeType="1"/>
              </p:cNvSpPr>
              <p:nvPr/>
            </p:nvSpPr>
            <p:spPr bwMode="auto">
              <a:xfrm>
                <a:off x="1721" y="3508"/>
                <a:ext cx="1" cy="495"/>
              </a:xfrm>
              <a:prstGeom prst="line">
                <a:avLst/>
              </a:prstGeom>
              <a:noFill/>
              <a:ln w="0">
                <a:solidFill>
                  <a:srgbClr val="000000"/>
                </a:solidFill>
                <a:round/>
                <a:headEnd/>
                <a:tailEnd/>
              </a:ln>
            </p:spPr>
            <p:txBody>
              <a:bodyPr/>
              <a:lstStyle/>
              <a:p>
                <a:endParaRPr lang="en-US"/>
              </a:p>
            </p:txBody>
          </p:sp>
          <p:sp>
            <p:nvSpPr>
              <p:cNvPr id="104732" name="Freeform 483"/>
              <p:cNvSpPr>
                <a:spLocks/>
              </p:cNvSpPr>
              <p:nvPr/>
            </p:nvSpPr>
            <p:spPr bwMode="auto">
              <a:xfrm>
                <a:off x="1701" y="3508"/>
                <a:ext cx="47" cy="42"/>
              </a:xfrm>
              <a:custGeom>
                <a:avLst/>
                <a:gdLst>
                  <a:gd name="T0" fmla="*/ 20 w 47"/>
                  <a:gd name="T1" fmla="*/ 0 h 42"/>
                  <a:gd name="T2" fmla="*/ 47 w 47"/>
                  <a:gd name="T3" fmla="*/ 42 h 42"/>
                  <a:gd name="T4" fmla="*/ 0 w 47"/>
                  <a:gd name="T5" fmla="*/ 42 h 42"/>
                  <a:gd name="T6" fmla="*/ 20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0"/>
                    </a:moveTo>
                    <a:lnTo>
                      <a:pt x="47" y="42"/>
                    </a:lnTo>
                    <a:lnTo>
                      <a:pt x="0" y="42"/>
                    </a:lnTo>
                    <a:lnTo>
                      <a:pt x="20" y="0"/>
                    </a:lnTo>
                    <a:close/>
                  </a:path>
                </a:pathLst>
              </a:custGeom>
              <a:solidFill>
                <a:srgbClr val="000000"/>
              </a:solidFill>
              <a:ln w="9525">
                <a:noFill/>
                <a:round/>
                <a:headEnd/>
                <a:tailEnd/>
              </a:ln>
            </p:spPr>
            <p:txBody>
              <a:bodyPr/>
              <a:lstStyle/>
              <a:p>
                <a:endParaRPr lang="en-US"/>
              </a:p>
            </p:txBody>
          </p:sp>
          <p:sp>
            <p:nvSpPr>
              <p:cNvPr id="104733" name="Freeform 484"/>
              <p:cNvSpPr>
                <a:spLocks/>
              </p:cNvSpPr>
              <p:nvPr/>
            </p:nvSpPr>
            <p:spPr bwMode="auto">
              <a:xfrm>
                <a:off x="1701" y="3961"/>
                <a:ext cx="47" cy="42"/>
              </a:xfrm>
              <a:custGeom>
                <a:avLst/>
                <a:gdLst>
                  <a:gd name="T0" fmla="*/ 20 w 47"/>
                  <a:gd name="T1" fmla="*/ 42 h 42"/>
                  <a:gd name="T2" fmla="*/ 47 w 47"/>
                  <a:gd name="T3" fmla="*/ 0 h 42"/>
                  <a:gd name="T4" fmla="*/ 0 w 47"/>
                  <a:gd name="T5" fmla="*/ 0 h 42"/>
                  <a:gd name="T6" fmla="*/ 20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0" y="42"/>
                    </a:moveTo>
                    <a:lnTo>
                      <a:pt x="47" y="0"/>
                    </a:lnTo>
                    <a:lnTo>
                      <a:pt x="0" y="0"/>
                    </a:lnTo>
                    <a:lnTo>
                      <a:pt x="20" y="42"/>
                    </a:lnTo>
                    <a:close/>
                  </a:path>
                </a:pathLst>
              </a:custGeom>
              <a:solidFill>
                <a:srgbClr val="000000"/>
              </a:solidFill>
              <a:ln w="9525">
                <a:noFill/>
                <a:round/>
                <a:headEnd/>
                <a:tailEnd/>
              </a:ln>
            </p:spPr>
            <p:txBody>
              <a:bodyPr/>
              <a:lstStyle/>
              <a:p>
                <a:endParaRPr lang="en-US"/>
              </a:p>
            </p:txBody>
          </p:sp>
          <p:sp>
            <p:nvSpPr>
              <p:cNvPr id="104734" name="Line 485"/>
              <p:cNvSpPr>
                <a:spLocks noChangeShapeType="1"/>
              </p:cNvSpPr>
              <p:nvPr/>
            </p:nvSpPr>
            <p:spPr bwMode="auto">
              <a:xfrm>
                <a:off x="1523" y="3508"/>
                <a:ext cx="1" cy="495"/>
              </a:xfrm>
              <a:prstGeom prst="line">
                <a:avLst/>
              </a:prstGeom>
              <a:noFill/>
              <a:ln w="0">
                <a:solidFill>
                  <a:srgbClr val="000000"/>
                </a:solidFill>
                <a:round/>
                <a:headEnd/>
                <a:tailEnd/>
              </a:ln>
            </p:spPr>
            <p:txBody>
              <a:bodyPr/>
              <a:lstStyle/>
              <a:p>
                <a:endParaRPr lang="en-US"/>
              </a:p>
            </p:txBody>
          </p:sp>
          <p:sp>
            <p:nvSpPr>
              <p:cNvPr id="104735" name="Freeform 486"/>
              <p:cNvSpPr>
                <a:spLocks/>
              </p:cNvSpPr>
              <p:nvPr/>
            </p:nvSpPr>
            <p:spPr bwMode="auto">
              <a:xfrm>
                <a:off x="1502"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6" name="Freeform 487"/>
              <p:cNvSpPr>
                <a:spLocks/>
              </p:cNvSpPr>
              <p:nvPr/>
            </p:nvSpPr>
            <p:spPr bwMode="auto">
              <a:xfrm>
                <a:off x="1502"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37" name="Line 488"/>
              <p:cNvSpPr>
                <a:spLocks noChangeShapeType="1"/>
              </p:cNvSpPr>
              <p:nvPr/>
            </p:nvSpPr>
            <p:spPr bwMode="auto">
              <a:xfrm>
                <a:off x="1330" y="3508"/>
                <a:ext cx="1" cy="495"/>
              </a:xfrm>
              <a:prstGeom prst="line">
                <a:avLst/>
              </a:prstGeom>
              <a:noFill/>
              <a:ln w="0">
                <a:solidFill>
                  <a:srgbClr val="000000"/>
                </a:solidFill>
                <a:round/>
                <a:headEnd/>
                <a:tailEnd/>
              </a:ln>
            </p:spPr>
            <p:txBody>
              <a:bodyPr/>
              <a:lstStyle/>
              <a:p>
                <a:endParaRPr lang="en-US"/>
              </a:p>
            </p:txBody>
          </p:sp>
          <p:sp>
            <p:nvSpPr>
              <p:cNvPr id="104738" name="Freeform 489"/>
              <p:cNvSpPr>
                <a:spLocks/>
              </p:cNvSpPr>
              <p:nvPr/>
            </p:nvSpPr>
            <p:spPr bwMode="auto">
              <a:xfrm>
                <a:off x="1309"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39" name="Freeform 490"/>
              <p:cNvSpPr>
                <a:spLocks/>
              </p:cNvSpPr>
              <p:nvPr/>
            </p:nvSpPr>
            <p:spPr bwMode="auto">
              <a:xfrm>
                <a:off x="1309"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0" name="Line 491"/>
              <p:cNvSpPr>
                <a:spLocks noChangeShapeType="1"/>
              </p:cNvSpPr>
              <p:nvPr/>
            </p:nvSpPr>
            <p:spPr bwMode="auto">
              <a:xfrm>
                <a:off x="1132" y="3508"/>
                <a:ext cx="1" cy="495"/>
              </a:xfrm>
              <a:prstGeom prst="line">
                <a:avLst/>
              </a:prstGeom>
              <a:noFill/>
              <a:ln w="0">
                <a:solidFill>
                  <a:srgbClr val="000000"/>
                </a:solidFill>
                <a:round/>
                <a:headEnd/>
                <a:tailEnd/>
              </a:ln>
            </p:spPr>
            <p:txBody>
              <a:bodyPr/>
              <a:lstStyle/>
              <a:p>
                <a:endParaRPr lang="en-US"/>
              </a:p>
            </p:txBody>
          </p:sp>
          <p:sp>
            <p:nvSpPr>
              <p:cNvPr id="104741" name="Freeform 492"/>
              <p:cNvSpPr>
                <a:spLocks/>
              </p:cNvSpPr>
              <p:nvPr/>
            </p:nvSpPr>
            <p:spPr bwMode="auto">
              <a:xfrm>
                <a:off x="1111"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2" name="Freeform 493"/>
              <p:cNvSpPr>
                <a:spLocks/>
              </p:cNvSpPr>
              <p:nvPr/>
            </p:nvSpPr>
            <p:spPr bwMode="auto">
              <a:xfrm>
                <a:off x="1111"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3" name="Line 494"/>
              <p:cNvSpPr>
                <a:spLocks noChangeShapeType="1"/>
              </p:cNvSpPr>
              <p:nvPr/>
            </p:nvSpPr>
            <p:spPr bwMode="auto">
              <a:xfrm>
                <a:off x="939" y="3508"/>
                <a:ext cx="1" cy="495"/>
              </a:xfrm>
              <a:prstGeom prst="line">
                <a:avLst/>
              </a:prstGeom>
              <a:noFill/>
              <a:ln w="0">
                <a:solidFill>
                  <a:srgbClr val="000000"/>
                </a:solidFill>
                <a:round/>
                <a:headEnd/>
                <a:tailEnd/>
              </a:ln>
            </p:spPr>
            <p:txBody>
              <a:bodyPr/>
              <a:lstStyle/>
              <a:p>
                <a:endParaRPr lang="en-US"/>
              </a:p>
            </p:txBody>
          </p:sp>
          <p:sp>
            <p:nvSpPr>
              <p:cNvPr id="104744" name="Freeform 495"/>
              <p:cNvSpPr>
                <a:spLocks/>
              </p:cNvSpPr>
              <p:nvPr/>
            </p:nvSpPr>
            <p:spPr bwMode="auto">
              <a:xfrm>
                <a:off x="918" y="3508"/>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104745" name="Freeform 496"/>
              <p:cNvSpPr>
                <a:spLocks/>
              </p:cNvSpPr>
              <p:nvPr/>
            </p:nvSpPr>
            <p:spPr bwMode="auto">
              <a:xfrm>
                <a:off x="918" y="3961"/>
                <a:ext cx="42" cy="42"/>
              </a:xfrm>
              <a:custGeom>
                <a:avLst/>
                <a:gdLst>
                  <a:gd name="T0" fmla="*/ 21 w 42"/>
                  <a:gd name="T1" fmla="*/ 42 h 42"/>
                  <a:gd name="T2" fmla="*/ 42 w 42"/>
                  <a:gd name="T3" fmla="*/ 0 h 42"/>
                  <a:gd name="T4" fmla="*/ 0 w 42"/>
                  <a:gd name="T5" fmla="*/ 0 h 42"/>
                  <a:gd name="T6" fmla="*/ 21 w 42"/>
                  <a:gd name="T7" fmla="*/ 42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104746" name="Line 497"/>
              <p:cNvSpPr>
                <a:spLocks noChangeShapeType="1"/>
              </p:cNvSpPr>
              <p:nvPr/>
            </p:nvSpPr>
            <p:spPr bwMode="auto">
              <a:xfrm>
                <a:off x="736" y="3508"/>
                <a:ext cx="1" cy="495"/>
              </a:xfrm>
              <a:prstGeom prst="line">
                <a:avLst/>
              </a:prstGeom>
              <a:noFill/>
              <a:ln w="0">
                <a:solidFill>
                  <a:srgbClr val="000000"/>
                </a:solidFill>
                <a:round/>
                <a:headEnd/>
                <a:tailEnd/>
              </a:ln>
            </p:spPr>
            <p:txBody>
              <a:bodyPr/>
              <a:lstStyle/>
              <a:p>
                <a:endParaRPr lang="en-US"/>
              </a:p>
            </p:txBody>
          </p:sp>
          <p:sp>
            <p:nvSpPr>
              <p:cNvPr id="104747" name="Freeform 498"/>
              <p:cNvSpPr>
                <a:spLocks/>
              </p:cNvSpPr>
              <p:nvPr/>
            </p:nvSpPr>
            <p:spPr bwMode="auto">
              <a:xfrm>
                <a:off x="715" y="3508"/>
                <a:ext cx="47" cy="42"/>
              </a:xfrm>
              <a:custGeom>
                <a:avLst/>
                <a:gdLst>
                  <a:gd name="T0" fmla="*/ 21 w 47"/>
                  <a:gd name="T1" fmla="*/ 0 h 42"/>
                  <a:gd name="T2" fmla="*/ 47 w 47"/>
                  <a:gd name="T3" fmla="*/ 42 h 42"/>
                  <a:gd name="T4" fmla="*/ 0 w 47"/>
                  <a:gd name="T5" fmla="*/ 42 h 42"/>
                  <a:gd name="T6" fmla="*/ 21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104748" name="Freeform 499"/>
              <p:cNvSpPr>
                <a:spLocks/>
              </p:cNvSpPr>
              <p:nvPr/>
            </p:nvSpPr>
            <p:spPr bwMode="auto">
              <a:xfrm>
                <a:off x="715" y="3961"/>
                <a:ext cx="47" cy="42"/>
              </a:xfrm>
              <a:custGeom>
                <a:avLst/>
                <a:gdLst>
                  <a:gd name="T0" fmla="*/ 21 w 47"/>
                  <a:gd name="T1" fmla="*/ 42 h 42"/>
                  <a:gd name="T2" fmla="*/ 47 w 47"/>
                  <a:gd name="T3" fmla="*/ 0 h 42"/>
                  <a:gd name="T4" fmla="*/ 0 w 47"/>
                  <a:gd name="T5" fmla="*/ 0 h 42"/>
                  <a:gd name="T6" fmla="*/ 21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104749" name="Rectangle 500"/>
              <p:cNvSpPr>
                <a:spLocks noChangeArrowheads="1"/>
              </p:cNvSpPr>
              <p:nvPr/>
            </p:nvSpPr>
            <p:spPr bwMode="auto">
              <a:xfrm>
                <a:off x="266" y="1862"/>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0" name="Rectangle 501"/>
              <p:cNvSpPr>
                <a:spLocks noChangeArrowheads="1"/>
              </p:cNvSpPr>
              <p:nvPr/>
            </p:nvSpPr>
            <p:spPr bwMode="auto">
              <a:xfrm>
                <a:off x="250" y="1847"/>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51" name="Line 502"/>
              <p:cNvSpPr>
                <a:spLocks noChangeShapeType="1"/>
              </p:cNvSpPr>
              <p:nvPr/>
            </p:nvSpPr>
            <p:spPr bwMode="auto">
              <a:xfrm flipH="1">
                <a:off x="683" y="1904"/>
                <a:ext cx="178" cy="1"/>
              </a:xfrm>
              <a:prstGeom prst="line">
                <a:avLst/>
              </a:prstGeom>
              <a:noFill/>
              <a:ln w="0">
                <a:solidFill>
                  <a:srgbClr val="000000"/>
                </a:solidFill>
                <a:round/>
                <a:headEnd/>
                <a:tailEnd/>
              </a:ln>
            </p:spPr>
            <p:txBody>
              <a:bodyPr/>
              <a:lstStyle/>
              <a:p>
                <a:endParaRPr lang="en-US"/>
              </a:p>
            </p:txBody>
          </p:sp>
          <p:sp>
            <p:nvSpPr>
              <p:cNvPr id="104752" name="Freeform 503"/>
              <p:cNvSpPr>
                <a:spLocks/>
              </p:cNvSpPr>
              <p:nvPr/>
            </p:nvSpPr>
            <p:spPr bwMode="auto">
              <a:xfrm>
                <a:off x="819" y="1883"/>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753" name="Freeform 504"/>
              <p:cNvSpPr>
                <a:spLocks/>
              </p:cNvSpPr>
              <p:nvPr/>
            </p:nvSpPr>
            <p:spPr bwMode="auto">
              <a:xfrm>
                <a:off x="683" y="1883"/>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754" name="Rectangle 506"/>
              <p:cNvSpPr>
                <a:spLocks noChangeArrowheads="1"/>
              </p:cNvSpPr>
              <p:nvPr/>
            </p:nvSpPr>
            <p:spPr bwMode="auto">
              <a:xfrm>
                <a:off x="699" y="1966"/>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55" name="Line 507"/>
              <p:cNvSpPr>
                <a:spLocks noChangeShapeType="1"/>
              </p:cNvSpPr>
              <p:nvPr/>
            </p:nvSpPr>
            <p:spPr bwMode="auto">
              <a:xfrm>
                <a:off x="10" y="1191"/>
                <a:ext cx="214" cy="1"/>
              </a:xfrm>
              <a:prstGeom prst="line">
                <a:avLst/>
              </a:prstGeom>
              <a:noFill/>
              <a:ln w="0">
                <a:solidFill>
                  <a:srgbClr val="000000"/>
                </a:solidFill>
                <a:round/>
                <a:headEnd/>
                <a:tailEnd/>
              </a:ln>
            </p:spPr>
            <p:txBody>
              <a:bodyPr/>
              <a:lstStyle/>
              <a:p>
                <a:endParaRPr lang="en-US"/>
              </a:p>
            </p:txBody>
          </p:sp>
          <p:sp>
            <p:nvSpPr>
              <p:cNvPr id="104756" name="Freeform 508"/>
              <p:cNvSpPr>
                <a:spLocks/>
              </p:cNvSpPr>
              <p:nvPr/>
            </p:nvSpPr>
            <p:spPr bwMode="auto">
              <a:xfrm>
                <a:off x="10" y="1170"/>
                <a:ext cx="42" cy="47"/>
              </a:xfrm>
              <a:custGeom>
                <a:avLst/>
                <a:gdLst>
                  <a:gd name="T0" fmla="*/ 0 w 42"/>
                  <a:gd name="T1" fmla="*/ 21 h 47"/>
                  <a:gd name="T2" fmla="*/ 42 w 42"/>
                  <a:gd name="T3" fmla="*/ 0 h 47"/>
                  <a:gd name="T4" fmla="*/ 42 w 42"/>
                  <a:gd name="T5" fmla="*/ 47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104757" name="Freeform 509"/>
              <p:cNvSpPr>
                <a:spLocks/>
              </p:cNvSpPr>
              <p:nvPr/>
            </p:nvSpPr>
            <p:spPr bwMode="auto">
              <a:xfrm>
                <a:off x="177" y="1170"/>
                <a:ext cx="47" cy="47"/>
              </a:xfrm>
              <a:custGeom>
                <a:avLst/>
                <a:gdLst>
                  <a:gd name="T0" fmla="*/ 47 w 47"/>
                  <a:gd name="T1" fmla="*/ 21 h 47"/>
                  <a:gd name="T2" fmla="*/ 0 w 47"/>
                  <a:gd name="T3" fmla="*/ 0 h 47"/>
                  <a:gd name="T4" fmla="*/ 0 w 47"/>
                  <a:gd name="T5" fmla="*/ 47 h 47"/>
                  <a:gd name="T6" fmla="*/ 47 w 47"/>
                  <a:gd name="T7" fmla="*/ 21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47" y="21"/>
                    </a:moveTo>
                    <a:lnTo>
                      <a:pt x="0" y="0"/>
                    </a:lnTo>
                    <a:lnTo>
                      <a:pt x="0" y="47"/>
                    </a:lnTo>
                    <a:lnTo>
                      <a:pt x="47" y="21"/>
                    </a:lnTo>
                    <a:close/>
                  </a:path>
                </a:pathLst>
              </a:custGeom>
              <a:solidFill>
                <a:srgbClr val="000000"/>
              </a:solidFill>
              <a:ln w="9525">
                <a:noFill/>
                <a:round/>
                <a:headEnd/>
                <a:tailEnd/>
              </a:ln>
            </p:spPr>
            <p:txBody>
              <a:bodyPr/>
              <a:lstStyle/>
              <a:p>
                <a:endParaRPr lang="en-US"/>
              </a:p>
            </p:txBody>
          </p:sp>
          <p:sp>
            <p:nvSpPr>
              <p:cNvPr id="104758" name="Freeform 510"/>
              <p:cNvSpPr>
                <a:spLocks/>
              </p:cNvSpPr>
              <p:nvPr/>
            </p:nvSpPr>
            <p:spPr bwMode="auto">
              <a:xfrm>
                <a:off x="1153" y="1602"/>
                <a:ext cx="31" cy="16"/>
              </a:xfrm>
              <a:custGeom>
                <a:avLst/>
                <a:gdLst>
                  <a:gd name="T0" fmla="*/ 0 w 31"/>
                  <a:gd name="T1" fmla="*/ 0 h 16"/>
                  <a:gd name="T2" fmla="*/ 0 w 31"/>
                  <a:gd name="T3" fmla="*/ 5 h 16"/>
                  <a:gd name="T4" fmla="*/ 0 w 31"/>
                  <a:gd name="T5" fmla="*/ 5 h 16"/>
                  <a:gd name="T6" fmla="*/ 0 w 31"/>
                  <a:gd name="T7" fmla="*/ 10 h 16"/>
                  <a:gd name="T8" fmla="*/ 5 w 31"/>
                  <a:gd name="T9" fmla="*/ 10 h 16"/>
                  <a:gd name="T10" fmla="*/ 5 w 31"/>
                  <a:gd name="T11" fmla="*/ 16 h 16"/>
                  <a:gd name="T12" fmla="*/ 10 w 31"/>
                  <a:gd name="T13" fmla="*/ 16 h 16"/>
                  <a:gd name="T14" fmla="*/ 10 w 31"/>
                  <a:gd name="T15" fmla="*/ 16 h 16"/>
                  <a:gd name="T16" fmla="*/ 15 w 31"/>
                  <a:gd name="T17" fmla="*/ 16 h 16"/>
                  <a:gd name="T18" fmla="*/ 21 w 31"/>
                  <a:gd name="T19" fmla="*/ 16 h 16"/>
                  <a:gd name="T20" fmla="*/ 21 w 31"/>
                  <a:gd name="T21" fmla="*/ 16 h 16"/>
                  <a:gd name="T22" fmla="*/ 26 w 31"/>
                  <a:gd name="T23" fmla="*/ 16 h 16"/>
                  <a:gd name="T24" fmla="*/ 26 w 31"/>
                  <a:gd name="T25" fmla="*/ 10 h 16"/>
                  <a:gd name="T26" fmla="*/ 31 w 31"/>
                  <a:gd name="T27" fmla="*/ 10 h 16"/>
                  <a:gd name="T28" fmla="*/ 31 w 31"/>
                  <a:gd name="T29" fmla="*/ 5 h 16"/>
                  <a:gd name="T30" fmla="*/ 31 w 31"/>
                  <a:gd name="T31" fmla="*/ 5 h 16"/>
                  <a:gd name="T32" fmla="*/ 31 w 31"/>
                  <a:gd name="T33" fmla="*/ 0 h 16"/>
                  <a:gd name="T34" fmla="*/ 0 w 31"/>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0" y="0"/>
                    </a:moveTo>
                    <a:lnTo>
                      <a:pt x="0" y="5"/>
                    </a:lnTo>
                    <a:lnTo>
                      <a:pt x="0" y="10"/>
                    </a:lnTo>
                    <a:lnTo>
                      <a:pt x="5" y="10"/>
                    </a:lnTo>
                    <a:lnTo>
                      <a:pt x="5" y="16"/>
                    </a:lnTo>
                    <a:lnTo>
                      <a:pt x="10" y="16"/>
                    </a:lnTo>
                    <a:lnTo>
                      <a:pt x="15" y="16"/>
                    </a:lnTo>
                    <a:lnTo>
                      <a:pt x="21" y="16"/>
                    </a:lnTo>
                    <a:lnTo>
                      <a:pt x="26" y="16"/>
                    </a:lnTo>
                    <a:lnTo>
                      <a:pt x="26" y="10"/>
                    </a:lnTo>
                    <a:lnTo>
                      <a:pt x="31" y="10"/>
                    </a:lnTo>
                    <a:lnTo>
                      <a:pt x="31" y="5"/>
                    </a:lnTo>
                    <a:lnTo>
                      <a:pt x="31" y="0"/>
                    </a:lnTo>
                    <a:lnTo>
                      <a:pt x="0" y="0"/>
                    </a:lnTo>
                    <a:close/>
                  </a:path>
                </a:pathLst>
              </a:custGeom>
              <a:solidFill>
                <a:srgbClr val="000000"/>
              </a:solidFill>
              <a:ln w="9525">
                <a:noFill/>
                <a:round/>
                <a:headEnd/>
                <a:tailEnd/>
              </a:ln>
            </p:spPr>
            <p:txBody>
              <a:bodyPr/>
              <a:lstStyle/>
              <a:p>
                <a:endParaRPr lang="en-US"/>
              </a:p>
            </p:txBody>
          </p:sp>
          <p:sp>
            <p:nvSpPr>
              <p:cNvPr id="104759" name="Rectangle 511"/>
              <p:cNvSpPr>
                <a:spLocks noChangeArrowheads="1"/>
              </p:cNvSpPr>
              <p:nvPr/>
            </p:nvSpPr>
            <p:spPr bwMode="auto">
              <a:xfrm>
                <a:off x="1153" y="1154"/>
                <a:ext cx="31" cy="44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0" name="Freeform 512"/>
              <p:cNvSpPr>
                <a:spLocks/>
              </p:cNvSpPr>
              <p:nvPr/>
            </p:nvSpPr>
            <p:spPr bwMode="auto">
              <a:xfrm>
                <a:off x="1122" y="1066"/>
                <a:ext cx="93" cy="88"/>
              </a:xfrm>
              <a:custGeom>
                <a:avLst/>
                <a:gdLst>
                  <a:gd name="T0" fmla="*/ 46 w 93"/>
                  <a:gd name="T1" fmla="*/ 0 h 88"/>
                  <a:gd name="T2" fmla="*/ 0 w 93"/>
                  <a:gd name="T3" fmla="*/ 88 h 88"/>
                  <a:gd name="T4" fmla="*/ 93 w 93"/>
                  <a:gd name="T5" fmla="*/ 88 h 88"/>
                  <a:gd name="T6" fmla="*/ 46 w 93"/>
                  <a:gd name="T7" fmla="*/ 0 h 88"/>
                  <a:gd name="T8" fmla="*/ 0 60000 65536"/>
                  <a:gd name="T9" fmla="*/ 0 60000 65536"/>
                  <a:gd name="T10" fmla="*/ 0 60000 65536"/>
                  <a:gd name="T11" fmla="*/ 0 60000 65536"/>
                  <a:gd name="T12" fmla="*/ 0 w 93"/>
                  <a:gd name="T13" fmla="*/ 0 h 88"/>
                  <a:gd name="T14" fmla="*/ 93 w 93"/>
                  <a:gd name="T15" fmla="*/ 88 h 88"/>
                </a:gdLst>
                <a:ahLst/>
                <a:cxnLst>
                  <a:cxn ang="T8">
                    <a:pos x="T0" y="T1"/>
                  </a:cxn>
                  <a:cxn ang="T9">
                    <a:pos x="T2" y="T3"/>
                  </a:cxn>
                  <a:cxn ang="T10">
                    <a:pos x="T4" y="T5"/>
                  </a:cxn>
                  <a:cxn ang="T11">
                    <a:pos x="T6" y="T7"/>
                  </a:cxn>
                </a:cxnLst>
                <a:rect l="T12" t="T13" r="T14" b="T15"/>
                <a:pathLst>
                  <a:path w="93" h="88">
                    <a:moveTo>
                      <a:pt x="46" y="0"/>
                    </a:moveTo>
                    <a:lnTo>
                      <a:pt x="0" y="88"/>
                    </a:lnTo>
                    <a:lnTo>
                      <a:pt x="93" y="88"/>
                    </a:lnTo>
                    <a:lnTo>
                      <a:pt x="46" y="0"/>
                    </a:lnTo>
                    <a:close/>
                  </a:path>
                </a:pathLst>
              </a:custGeom>
              <a:solidFill>
                <a:srgbClr val="000000"/>
              </a:solidFill>
              <a:ln w="9525">
                <a:noFill/>
                <a:round/>
                <a:headEnd/>
                <a:tailEnd/>
              </a:ln>
            </p:spPr>
            <p:txBody>
              <a:bodyPr/>
              <a:lstStyle/>
              <a:p>
                <a:endParaRPr lang="en-US"/>
              </a:p>
            </p:txBody>
          </p:sp>
          <p:sp>
            <p:nvSpPr>
              <p:cNvPr id="104761" name="Freeform 513"/>
              <p:cNvSpPr>
                <a:spLocks/>
              </p:cNvSpPr>
              <p:nvPr/>
            </p:nvSpPr>
            <p:spPr bwMode="auto">
              <a:xfrm>
                <a:off x="1153" y="1138"/>
                <a:ext cx="31" cy="16"/>
              </a:xfrm>
              <a:custGeom>
                <a:avLst/>
                <a:gdLst>
                  <a:gd name="T0" fmla="*/ 31 w 31"/>
                  <a:gd name="T1" fmla="*/ 16 h 16"/>
                  <a:gd name="T2" fmla="*/ 31 w 31"/>
                  <a:gd name="T3" fmla="*/ 11 h 16"/>
                  <a:gd name="T4" fmla="*/ 31 w 31"/>
                  <a:gd name="T5" fmla="*/ 11 h 16"/>
                  <a:gd name="T6" fmla="*/ 31 w 31"/>
                  <a:gd name="T7" fmla="*/ 6 h 16"/>
                  <a:gd name="T8" fmla="*/ 26 w 31"/>
                  <a:gd name="T9" fmla="*/ 6 h 16"/>
                  <a:gd name="T10" fmla="*/ 26 w 31"/>
                  <a:gd name="T11" fmla="*/ 0 h 16"/>
                  <a:gd name="T12" fmla="*/ 21 w 31"/>
                  <a:gd name="T13" fmla="*/ 0 h 16"/>
                  <a:gd name="T14" fmla="*/ 21 w 31"/>
                  <a:gd name="T15" fmla="*/ 0 h 16"/>
                  <a:gd name="T16" fmla="*/ 15 w 31"/>
                  <a:gd name="T17" fmla="*/ 0 h 16"/>
                  <a:gd name="T18" fmla="*/ 10 w 31"/>
                  <a:gd name="T19" fmla="*/ 0 h 16"/>
                  <a:gd name="T20" fmla="*/ 10 w 31"/>
                  <a:gd name="T21" fmla="*/ 0 h 16"/>
                  <a:gd name="T22" fmla="*/ 5 w 31"/>
                  <a:gd name="T23" fmla="*/ 0 h 16"/>
                  <a:gd name="T24" fmla="*/ 5 w 31"/>
                  <a:gd name="T25" fmla="*/ 6 h 16"/>
                  <a:gd name="T26" fmla="*/ 0 w 31"/>
                  <a:gd name="T27" fmla="*/ 6 h 16"/>
                  <a:gd name="T28" fmla="*/ 0 w 31"/>
                  <a:gd name="T29" fmla="*/ 11 h 16"/>
                  <a:gd name="T30" fmla="*/ 0 w 31"/>
                  <a:gd name="T31" fmla="*/ 11 h 16"/>
                  <a:gd name="T32" fmla="*/ 0 w 31"/>
                  <a:gd name="T33" fmla="*/ 16 h 16"/>
                  <a:gd name="T34" fmla="*/ 31 w 31"/>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16"/>
                  <a:gd name="T56" fmla="*/ 31 w 31"/>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16">
                    <a:moveTo>
                      <a:pt x="31" y="16"/>
                    </a:moveTo>
                    <a:lnTo>
                      <a:pt x="31" y="11"/>
                    </a:lnTo>
                    <a:lnTo>
                      <a:pt x="31" y="6"/>
                    </a:lnTo>
                    <a:lnTo>
                      <a:pt x="26" y="6"/>
                    </a:lnTo>
                    <a:lnTo>
                      <a:pt x="26" y="0"/>
                    </a:lnTo>
                    <a:lnTo>
                      <a:pt x="21" y="0"/>
                    </a:lnTo>
                    <a:lnTo>
                      <a:pt x="15" y="0"/>
                    </a:lnTo>
                    <a:lnTo>
                      <a:pt x="10" y="0"/>
                    </a:lnTo>
                    <a:lnTo>
                      <a:pt x="5" y="0"/>
                    </a:lnTo>
                    <a:lnTo>
                      <a:pt x="5" y="6"/>
                    </a:lnTo>
                    <a:lnTo>
                      <a:pt x="0" y="6"/>
                    </a:lnTo>
                    <a:lnTo>
                      <a:pt x="0" y="11"/>
                    </a:lnTo>
                    <a:lnTo>
                      <a:pt x="0" y="16"/>
                    </a:lnTo>
                    <a:lnTo>
                      <a:pt x="31" y="16"/>
                    </a:lnTo>
                    <a:close/>
                  </a:path>
                </a:pathLst>
              </a:custGeom>
              <a:solidFill>
                <a:srgbClr val="000000"/>
              </a:solidFill>
              <a:ln w="9525">
                <a:noFill/>
                <a:round/>
                <a:headEnd/>
                <a:tailEnd/>
              </a:ln>
            </p:spPr>
            <p:txBody>
              <a:bodyPr/>
              <a:lstStyle/>
              <a:p>
                <a:endParaRPr lang="en-US"/>
              </a:p>
            </p:txBody>
          </p:sp>
          <p:sp>
            <p:nvSpPr>
              <p:cNvPr id="104762" name="Rectangle 514"/>
              <p:cNvSpPr>
                <a:spLocks noChangeArrowheads="1"/>
              </p:cNvSpPr>
              <p:nvPr/>
            </p:nvSpPr>
            <p:spPr bwMode="auto">
              <a:xfrm>
                <a:off x="235" y="1826"/>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3" name="Rectangle 515"/>
              <p:cNvSpPr>
                <a:spLocks noChangeArrowheads="1"/>
              </p:cNvSpPr>
              <p:nvPr/>
            </p:nvSpPr>
            <p:spPr bwMode="auto">
              <a:xfrm>
                <a:off x="386" y="1842"/>
                <a:ext cx="15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4764" name="Rectangle 516"/>
              <p:cNvSpPr>
                <a:spLocks noChangeArrowheads="1"/>
              </p:cNvSpPr>
              <p:nvPr/>
            </p:nvSpPr>
            <p:spPr bwMode="auto">
              <a:xfrm>
                <a:off x="266" y="2086"/>
                <a:ext cx="412" cy="110"/>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5" name="Rectangle 517"/>
              <p:cNvSpPr>
                <a:spLocks noChangeArrowheads="1"/>
              </p:cNvSpPr>
              <p:nvPr/>
            </p:nvSpPr>
            <p:spPr bwMode="auto">
              <a:xfrm>
                <a:off x="250" y="2066"/>
                <a:ext cx="412" cy="109"/>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6" name="Rectangle 518"/>
              <p:cNvSpPr>
                <a:spLocks noChangeArrowheads="1"/>
              </p:cNvSpPr>
              <p:nvPr/>
            </p:nvSpPr>
            <p:spPr bwMode="auto">
              <a:xfrm>
                <a:off x="235" y="2050"/>
                <a:ext cx="412" cy="104"/>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767" name="Rectangle 519"/>
              <p:cNvSpPr>
                <a:spLocks noChangeArrowheads="1"/>
              </p:cNvSpPr>
              <p:nvPr/>
            </p:nvSpPr>
            <p:spPr bwMode="auto">
              <a:xfrm>
                <a:off x="349" y="2066"/>
                <a:ext cx="21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4768" name="Freeform 520"/>
              <p:cNvSpPr>
                <a:spLocks/>
              </p:cNvSpPr>
              <p:nvPr/>
            </p:nvSpPr>
            <p:spPr bwMode="auto">
              <a:xfrm>
                <a:off x="798" y="2092"/>
                <a:ext cx="63" cy="72"/>
              </a:xfrm>
              <a:custGeom>
                <a:avLst/>
                <a:gdLst>
                  <a:gd name="T0" fmla="*/ 0 w 63"/>
                  <a:gd name="T1" fmla="*/ 72 h 72"/>
                  <a:gd name="T2" fmla="*/ 63 w 63"/>
                  <a:gd name="T3" fmla="*/ 36 h 72"/>
                  <a:gd name="T4" fmla="*/ 0 w 63"/>
                  <a:gd name="T5" fmla="*/ 0 h 72"/>
                  <a:gd name="T6" fmla="*/ 0 w 63"/>
                  <a:gd name="T7" fmla="*/ 72 h 72"/>
                  <a:gd name="T8" fmla="*/ 0 60000 65536"/>
                  <a:gd name="T9" fmla="*/ 0 60000 65536"/>
                  <a:gd name="T10" fmla="*/ 0 60000 65536"/>
                  <a:gd name="T11" fmla="*/ 0 60000 65536"/>
                  <a:gd name="T12" fmla="*/ 0 w 63"/>
                  <a:gd name="T13" fmla="*/ 0 h 72"/>
                  <a:gd name="T14" fmla="*/ 63 w 63"/>
                  <a:gd name="T15" fmla="*/ 72 h 72"/>
                </a:gdLst>
                <a:ahLst/>
                <a:cxnLst>
                  <a:cxn ang="T8">
                    <a:pos x="T0" y="T1"/>
                  </a:cxn>
                  <a:cxn ang="T9">
                    <a:pos x="T2" y="T3"/>
                  </a:cxn>
                  <a:cxn ang="T10">
                    <a:pos x="T4" y="T5"/>
                  </a:cxn>
                  <a:cxn ang="T11">
                    <a:pos x="T6" y="T7"/>
                  </a:cxn>
                </a:cxnLst>
                <a:rect l="T12" t="T13" r="T14" b="T15"/>
                <a:pathLst>
                  <a:path w="63" h="72">
                    <a:moveTo>
                      <a:pt x="0" y="72"/>
                    </a:moveTo>
                    <a:lnTo>
                      <a:pt x="63" y="36"/>
                    </a:lnTo>
                    <a:lnTo>
                      <a:pt x="0" y="0"/>
                    </a:lnTo>
                    <a:lnTo>
                      <a:pt x="0" y="72"/>
                    </a:lnTo>
                    <a:close/>
                  </a:path>
                </a:pathLst>
              </a:custGeom>
              <a:solidFill>
                <a:srgbClr val="000000"/>
              </a:solidFill>
              <a:ln w="9525">
                <a:noFill/>
                <a:round/>
                <a:headEnd/>
                <a:tailEnd/>
              </a:ln>
            </p:spPr>
            <p:txBody>
              <a:bodyPr/>
              <a:lstStyle/>
              <a:p>
                <a:endParaRPr lang="en-US"/>
              </a:p>
            </p:txBody>
          </p:sp>
          <p:sp>
            <p:nvSpPr>
              <p:cNvPr id="104769" name="Freeform 521"/>
              <p:cNvSpPr>
                <a:spLocks/>
              </p:cNvSpPr>
              <p:nvPr/>
            </p:nvSpPr>
            <p:spPr bwMode="auto">
              <a:xfrm>
                <a:off x="803" y="2123"/>
                <a:ext cx="6" cy="10"/>
              </a:xfrm>
              <a:custGeom>
                <a:avLst/>
                <a:gdLst>
                  <a:gd name="T0" fmla="*/ 0 w 6"/>
                  <a:gd name="T1" fmla="*/ 10 h 10"/>
                  <a:gd name="T2" fmla="*/ 0 w 6"/>
                  <a:gd name="T3" fmla="*/ 10 h 10"/>
                  <a:gd name="T4" fmla="*/ 6 w 6"/>
                  <a:gd name="T5" fmla="*/ 10 h 10"/>
                  <a:gd name="T6" fmla="*/ 6 w 6"/>
                  <a:gd name="T7" fmla="*/ 5 h 10"/>
                  <a:gd name="T8" fmla="*/ 6 w 6"/>
                  <a:gd name="T9" fmla="*/ 5 h 10"/>
                  <a:gd name="T10" fmla="*/ 6 w 6"/>
                  <a:gd name="T11" fmla="*/ 0 h 10"/>
                  <a:gd name="T12" fmla="*/ 6 w 6"/>
                  <a:gd name="T13" fmla="*/ 0 h 10"/>
                  <a:gd name="T14" fmla="*/ 0 w 6"/>
                  <a:gd name="T15" fmla="*/ 0 h 10"/>
                  <a:gd name="T16" fmla="*/ 0 w 6"/>
                  <a:gd name="T17" fmla="*/ 0 h 10"/>
                  <a:gd name="T18" fmla="*/ 0 w 6"/>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0"/>
                  <a:gd name="T32" fmla="*/ 6 w 6"/>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0">
                    <a:moveTo>
                      <a:pt x="0" y="10"/>
                    </a:moveTo>
                    <a:lnTo>
                      <a:pt x="0" y="10"/>
                    </a:lnTo>
                    <a:lnTo>
                      <a:pt x="6" y="10"/>
                    </a:lnTo>
                    <a:lnTo>
                      <a:pt x="6" y="5"/>
                    </a:lnTo>
                    <a:lnTo>
                      <a:pt x="6" y="0"/>
                    </a:lnTo>
                    <a:lnTo>
                      <a:pt x="0" y="0"/>
                    </a:lnTo>
                    <a:lnTo>
                      <a:pt x="0" y="10"/>
                    </a:lnTo>
                    <a:close/>
                  </a:path>
                </a:pathLst>
              </a:custGeom>
              <a:solidFill>
                <a:srgbClr val="000000"/>
              </a:solidFill>
              <a:ln w="9525">
                <a:noFill/>
                <a:round/>
                <a:headEnd/>
                <a:tailEnd/>
              </a:ln>
            </p:spPr>
            <p:txBody>
              <a:bodyPr/>
              <a:lstStyle/>
              <a:p>
                <a:endParaRPr lang="en-US"/>
              </a:p>
            </p:txBody>
          </p:sp>
          <p:sp>
            <p:nvSpPr>
              <p:cNvPr id="104770" name="Rectangle 522"/>
              <p:cNvSpPr>
                <a:spLocks noChangeArrowheads="1"/>
              </p:cNvSpPr>
              <p:nvPr/>
            </p:nvSpPr>
            <p:spPr bwMode="auto">
              <a:xfrm>
                <a:off x="746" y="2123"/>
                <a:ext cx="57"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1" name="Freeform 523"/>
              <p:cNvSpPr>
                <a:spLocks/>
              </p:cNvSpPr>
              <p:nvPr/>
            </p:nvSpPr>
            <p:spPr bwMode="auto">
              <a:xfrm>
                <a:off x="689" y="2092"/>
                <a:ext cx="67" cy="72"/>
              </a:xfrm>
              <a:custGeom>
                <a:avLst/>
                <a:gdLst>
                  <a:gd name="T0" fmla="*/ 67 w 67"/>
                  <a:gd name="T1" fmla="*/ 72 h 72"/>
                  <a:gd name="T2" fmla="*/ 0 w 67"/>
                  <a:gd name="T3" fmla="*/ 36 h 72"/>
                  <a:gd name="T4" fmla="*/ 67 w 67"/>
                  <a:gd name="T5" fmla="*/ 0 h 72"/>
                  <a:gd name="T6" fmla="*/ 67 w 67"/>
                  <a:gd name="T7" fmla="*/ 72 h 72"/>
                  <a:gd name="T8" fmla="*/ 0 60000 65536"/>
                  <a:gd name="T9" fmla="*/ 0 60000 65536"/>
                  <a:gd name="T10" fmla="*/ 0 60000 65536"/>
                  <a:gd name="T11" fmla="*/ 0 60000 65536"/>
                  <a:gd name="T12" fmla="*/ 0 w 67"/>
                  <a:gd name="T13" fmla="*/ 0 h 72"/>
                  <a:gd name="T14" fmla="*/ 67 w 67"/>
                  <a:gd name="T15" fmla="*/ 72 h 72"/>
                </a:gdLst>
                <a:ahLst/>
                <a:cxnLst>
                  <a:cxn ang="T8">
                    <a:pos x="T0" y="T1"/>
                  </a:cxn>
                  <a:cxn ang="T9">
                    <a:pos x="T2" y="T3"/>
                  </a:cxn>
                  <a:cxn ang="T10">
                    <a:pos x="T4" y="T5"/>
                  </a:cxn>
                  <a:cxn ang="T11">
                    <a:pos x="T6" y="T7"/>
                  </a:cxn>
                </a:cxnLst>
                <a:rect l="T12" t="T13" r="T14" b="T15"/>
                <a:pathLst>
                  <a:path w="67" h="72">
                    <a:moveTo>
                      <a:pt x="67" y="72"/>
                    </a:moveTo>
                    <a:lnTo>
                      <a:pt x="0" y="36"/>
                    </a:lnTo>
                    <a:lnTo>
                      <a:pt x="67" y="0"/>
                    </a:lnTo>
                    <a:lnTo>
                      <a:pt x="67" y="72"/>
                    </a:lnTo>
                    <a:close/>
                  </a:path>
                </a:pathLst>
              </a:custGeom>
              <a:solidFill>
                <a:srgbClr val="000000"/>
              </a:solidFill>
              <a:ln w="9525">
                <a:noFill/>
                <a:round/>
                <a:headEnd/>
                <a:tailEnd/>
              </a:ln>
            </p:spPr>
            <p:txBody>
              <a:bodyPr/>
              <a:lstStyle/>
              <a:p>
                <a:endParaRPr lang="en-US"/>
              </a:p>
            </p:txBody>
          </p:sp>
          <p:sp>
            <p:nvSpPr>
              <p:cNvPr id="104772" name="Freeform 524"/>
              <p:cNvSpPr>
                <a:spLocks/>
              </p:cNvSpPr>
              <p:nvPr/>
            </p:nvSpPr>
            <p:spPr bwMode="auto">
              <a:xfrm>
                <a:off x="741" y="2123"/>
                <a:ext cx="5" cy="10"/>
              </a:xfrm>
              <a:custGeom>
                <a:avLst/>
                <a:gdLst>
                  <a:gd name="T0" fmla="*/ 5 w 5"/>
                  <a:gd name="T1" fmla="*/ 0 h 10"/>
                  <a:gd name="T2" fmla="*/ 5 w 5"/>
                  <a:gd name="T3" fmla="*/ 0 h 10"/>
                  <a:gd name="T4" fmla="*/ 0 w 5"/>
                  <a:gd name="T5" fmla="*/ 0 h 10"/>
                  <a:gd name="T6" fmla="*/ 0 w 5"/>
                  <a:gd name="T7" fmla="*/ 0 h 10"/>
                  <a:gd name="T8" fmla="*/ 0 w 5"/>
                  <a:gd name="T9" fmla="*/ 5 h 10"/>
                  <a:gd name="T10" fmla="*/ 0 w 5"/>
                  <a:gd name="T11" fmla="*/ 5 h 10"/>
                  <a:gd name="T12" fmla="*/ 0 w 5"/>
                  <a:gd name="T13" fmla="*/ 10 h 10"/>
                  <a:gd name="T14" fmla="*/ 5 w 5"/>
                  <a:gd name="T15" fmla="*/ 10 h 10"/>
                  <a:gd name="T16" fmla="*/ 5 w 5"/>
                  <a:gd name="T17" fmla="*/ 10 h 10"/>
                  <a:gd name="T18" fmla="*/ 5 w 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0"/>
                  <a:gd name="T32" fmla="*/ 5 w 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0">
                    <a:moveTo>
                      <a:pt x="5" y="0"/>
                    </a:moveTo>
                    <a:lnTo>
                      <a:pt x="5" y="0"/>
                    </a:lnTo>
                    <a:lnTo>
                      <a:pt x="0" y="0"/>
                    </a:lnTo>
                    <a:lnTo>
                      <a:pt x="0" y="5"/>
                    </a:lnTo>
                    <a:lnTo>
                      <a:pt x="0" y="10"/>
                    </a:lnTo>
                    <a:lnTo>
                      <a:pt x="5" y="10"/>
                    </a:lnTo>
                    <a:lnTo>
                      <a:pt x="5" y="0"/>
                    </a:lnTo>
                    <a:close/>
                  </a:path>
                </a:pathLst>
              </a:custGeom>
              <a:solidFill>
                <a:srgbClr val="000000"/>
              </a:solidFill>
              <a:ln w="9525">
                <a:noFill/>
                <a:round/>
                <a:headEnd/>
                <a:tailEnd/>
              </a:ln>
            </p:spPr>
            <p:txBody>
              <a:bodyPr/>
              <a:lstStyle/>
              <a:p>
                <a:endParaRPr lang="en-US"/>
              </a:p>
            </p:txBody>
          </p:sp>
          <p:sp>
            <p:nvSpPr>
              <p:cNvPr id="104773" name="Rectangle 526"/>
              <p:cNvSpPr>
                <a:spLocks noChangeArrowheads="1"/>
              </p:cNvSpPr>
              <p:nvPr/>
            </p:nvSpPr>
            <p:spPr bwMode="auto">
              <a:xfrm>
                <a:off x="699" y="2185"/>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4774" name="Freeform 527"/>
              <p:cNvSpPr>
                <a:spLocks/>
              </p:cNvSpPr>
              <p:nvPr/>
            </p:nvSpPr>
            <p:spPr bwMode="auto">
              <a:xfrm>
                <a:off x="2379" y="2586"/>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104775" name="Freeform 528"/>
              <p:cNvSpPr>
                <a:spLocks/>
              </p:cNvSpPr>
              <p:nvPr/>
            </p:nvSpPr>
            <p:spPr bwMode="auto">
              <a:xfrm>
                <a:off x="2384" y="2618"/>
                <a:ext cx="10" cy="10"/>
              </a:xfrm>
              <a:custGeom>
                <a:avLst/>
                <a:gdLst>
                  <a:gd name="T0" fmla="*/ 0 w 10"/>
                  <a:gd name="T1" fmla="*/ 10 h 10"/>
                  <a:gd name="T2" fmla="*/ 5 w 10"/>
                  <a:gd name="T3" fmla="*/ 10 h 10"/>
                  <a:gd name="T4" fmla="*/ 5 w 10"/>
                  <a:gd name="T5" fmla="*/ 10 h 10"/>
                  <a:gd name="T6" fmla="*/ 5 w 10"/>
                  <a:gd name="T7" fmla="*/ 5 h 10"/>
                  <a:gd name="T8" fmla="*/ 10 w 10"/>
                  <a:gd name="T9" fmla="*/ 5 h 10"/>
                  <a:gd name="T10" fmla="*/ 5 w 10"/>
                  <a:gd name="T11" fmla="*/ 0 h 10"/>
                  <a:gd name="T12" fmla="*/ 5 w 10"/>
                  <a:gd name="T13" fmla="*/ 0 h 10"/>
                  <a:gd name="T14" fmla="*/ 5 w 10"/>
                  <a:gd name="T15" fmla="*/ 0 h 10"/>
                  <a:gd name="T16" fmla="*/ 0 w 10"/>
                  <a:gd name="T17" fmla="*/ 0 h 10"/>
                  <a:gd name="T18" fmla="*/ 0 w 10"/>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0" y="10"/>
                    </a:moveTo>
                    <a:lnTo>
                      <a:pt x="5" y="10"/>
                    </a:lnTo>
                    <a:lnTo>
                      <a:pt x="5" y="5"/>
                    </a:lnTo>
                    <a:lnTo>
                      <a:pt x="10"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4776" name="Rectangle 529"/>
              <p:cNvSpPr>
                <a:spLocks noChangeArrowheads="1"/>
              </p:cNvSpPr>
              <p:nvPr/>
            </p:nvSpPr>
            <p:spPr bwMode="auto">
              <a:xfrm>
                <a:off x="2175" y="2618"/>
                <a:ext cx="209"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77" name="Freeform 530"/>
              <p:cNvSpPr>
                <a:spLocks/>
              </p:cNvSpPr>
              <p:nvPr/>
            </p:nvSpPr>
            <p:spPr bwMode="auto">
              <a:xfrm>
                <a:off x="2165" y="2618"/>
                <a:ext cx="10" cy="10"/>
              </a:xfrm>
              <a:custGeom>
                <a:avLst/>
                <a:gdLst>
                  <a:gd name="T0" fmla="*/ 10 w 10"/>
                  <a:gd name="T1" fmla="*/ 0 h 10"/>
                  <a:gd name="T2" fmla="*/ 5 w 10"/>
                  <a:gd name="T3" fmla="*/ 0 h 10"/>
                  <a:gd name="T4" fmla="*/ 5 w 10"/>
                  <a:gd name="T5" fmla="*/ 0 h 10"/>
                  <a:gd name="T6" fmla="*/ 0 w 10"/>
                  <a:gd name="T7" fmla="*/ 0 h 10"/>
                  <a:gd name="T8" fmla="*/ 0 w 10"/>
                  <a:gd name="T9" fmla="*/ 5 h 10"/>
                  <a:gd name="T10" fmla="*/ 0 w 10"/>
                  <a:gd name="T11" fmla="*/ 5 h 10"/>
                  <a:gd name="T12" fmla="*/ 5 w 10"/>
                  <a:gd name="T13" fmla="*/ 10 h 10"/>
                  <a:gd name="T14" fmla="*/ 5 w 10"/>
                  <a:gd name="T15" fmla="*/ 10 h 10"/>
                  <a:gd name="T16" fmla="*/ 10 w 10"/>
                  <a:gd name="T17" fmla="*/ 10 h 10"/>
                  <a:gd name="T18" fmla="*/ 10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0" y="0"/>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104778" name="Freeform 531"/>
              <p:cNvSpPr>
                <a:spLocks/>
              </p:cNvSpPr>
              <p:nvPr/>
            </p:nvSpPr>
            <p:spPr bwMode="auto">
              <a:xfrm>
                <a:off x="2139" y="2461"/>
                <a:ext cx="73" cy="68"/>
              </a:xfrm>
              <a:custGeom>
                <a:avLst/>
                <a:gdLst>
                  <a:gd name="T0" fmla="*/ 73 w 73"/>
                  <a:gd name="T1" fmla="*/ 68 h 68"/>
                  <a:gd name="T2" fmla="*/ 36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104779" name="Freeform 532"/>
              <p:cNvSpPr>
                <a:spLocks/>
              </p:cNvSpPr>
              <p:nvPr/>
            </p:nvSpPr>
            <p:spPr bwMode="auto">
              <a:xfrm>
                <a:off x="2165" y="2513"/>
                <a:ext cx="16" cy="6"/>
              </a:xfrm>
              <a:custGeom>
                <a:avLst/>
                <a:gdLst>
                  <a:gd name="T0" fmla="*/ 16 w 16"/>
                  <a:gd name="T1" fmla="*/ 6 h 6"/>
                  <a:gd name="T2" fmla="*/ 16 w 16"/>
                  <a:gd name="T3" fmla="*/ 6 h 6"/>
                  <a:gd name="T4" fmla="*/ 16 w 16"/>
                  <a:gd name="T5" fmla="*/ 6 h 6"/>
                  <a:gd name="T6" fmla="*/ 10 w 16"/>
                  <a:gd name="T7" fmla="*/ 0 h 6"/>
                  <a:gd name="T8" fmla="*/ 10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0"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104780" name="Rectangle 533"/>
              <p:cNvSpPr>
                <a:spLocks noChangeArrowheads="1"/>
              </p:cNvSpPr>
              <p:nvPr/>
            </p:nvSpPr>
            <p:spPr bwMode="auto">
              <a:xfrm>
                <a:off x="2165" y="2519"/>
                <a:ext cx="16" cy="104"/>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81" name="Freeform 534"/>
              <p:cNvSpPr>
                <a:spLocks/>
              </p:cNvSpPr>
              <p:nvPr/>
            </p:nvSpPr>
            <p:spPr bwMode="auto">
              <a:xfrm>
                <a:off x="2165" y="2623"/>
                <a:ext cx="16" cy="5"/>
              </a:xfrm>
              <a:custGeom>
                <a:avLst/>
                <a:gdLst>
                  <a:gd name="T0" fmla="*/ 0 w 16"/>
                  <a:gd name="T1" fmla="*/ 0 h 5"/>
                  <a:gd name="T2" fmla="*/ 5 w 16"/>
                  <a:gd name="T3" fmla="*/ 0 h 5"/>
                  <a:gd name="T4" fmla="*/ 5 w 16"/>
                  <a:gd name="T5" fmla="*/ 5 h 5"/>
                  <a:gd name="T6" fmla="*/ 5 w 16"/>
                  <a:gd name="T7" fmla="*/ 5 h 5"/>
                  <a:gd name="T8" fmla="*/ 10 w 16"/>
                  <a:gd name="T9" fmla="*/ 5 h 5"/>
                  <a:gd name="T10" fmla="*/ 10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04782" name="Rectangle 535"/>
              <p:cNvSpPr>
                <a:spLocks noChangeArrowheads="1"/>
              </p:cNvSpPr>
              <p:nvPr/>
            </p:nvSpPr>
            <p:spPr bwMode="auto">
              <a:xfrm>
                <a:off x="459" y="2967"/>
                <a:ext cx="157" cy="53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783" name="Rectangle 536"/>
              <p:cNvSpPr>
                <a:spLocks noChangeArrowheads="1"/>
              </p:cNvSpPr>
              <p:nvPr/>
            </p:nvSpPr>
            <p:spPr bwMode="auto">
              <a:xfrm>
                <a:off x="459" y="2967"/>
                <a:ext cx="157" cy="531"/>
              </a:xfrm>
              <a:prstGeom prst="rect">
                <a:avLst/>
              </a:prstGeom>
              <a:solidFill>
                <a:srgbClr val="FFFF00"/>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784" name="Rectangle 537"/>
              <p:cNvSpPr>
                <a:spLocks noChangeArrowheads="1"/>
              </p:cNvSpPr>
              <p:nvPr/>
            </p:nvSpPr>
            <p:spPr bwMode="auto">
              <a:xfrm rot="-5400000">
                <a:off x="496" y="3286"/>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785" name="Rectangle 538"/>
              <p:cNvSpPr>
                <a:spLocks noChangeArrowheads="1"/>
              </p:cNvSpPr>
              <p:nvPr/>
            </p:nvSpPr>
            <p:spPr bwMode="auto">
              <a:xfrm rot="-5400000">
                <a:off x="491" y="3229"/>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t>
                </a:r>
                <a:endParaRPr lang="en-US" sz="1800">
                  <a:solidFill>
                    <a:srgbClr val="000000"/>
                  </a:solidFill>
                </a:endParaRPr>
              </a:p>
            </p:txBody>
          </p:sp>
          <p:sp>
            <p:nvSpPr>
              <p:cNvPr id="104786" name="Rectangle 539"/>
              <p:cNvSpPr>
                <a:spLocks noChangeArrowheads="1"/>
              </p:cNvSpPr>
              <p:nvPr/>
            </p:nvSpPr>
            <p:spPr bwMode="auto">
              <a:xfrm rot="-5400000">
                <a:off x="512" y="3182"/>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787" name="Rectangle 540"/>
              <p:cNvSpPr>
                <a:spLocks noChangeArrowheads="1"/>
              </p:cNvSpPr>
              <p:nvPr/>
            </p:nvSpPr>
            <p:spPr bwMode="auto">
              <a:xfrm rot="-5400000">
                <a:off x="499" y="3143"/>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F</a:t>
                </a:r>
                <a:endParaRPr lang="en-US" sz="1800">
                  <a:solidFill>
                    <a:srgbClr val="000000"/>
                  </a:solidFill>
                </a:endParaRPr>
              </a:p>
            </p:txBody>
          </p:sp>
          <p:sp>
            <p:nvSpPr>
              <p:cNvPr id="104788" name="Rectangle 541"/>
              <p:cNvSpPr>
                <a:spLocks noChangeArrowheads="1"/>
              </p:cNvSpPr>
              <p:nvPr/>
            </p:nvSpPr>
            <p:spPr bwMode="auto">
              <a:xfrm rot="-5400000">
                <a:off x="512" y="310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4789" name="Rectangle 542"/>
              <p:cNvSpPr>
                <a:spLocks noChangeArrowheads="1"/>
              </p:cNvSpPr>
              <p:nvPr/>
            </p:nvSpPr>
            <p:spPr bwMode="auto">
              <a:xfrm rot="-5400000">
                <a:off x="502" y="307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1</a:t>
                </a:r>
                <a:endParaRPr lang="en-US" sz="1800">
                  <a:solidFill>
                    <a:srgbClr val="000000"/>
                  </a:solidFill>
                </a:endParaRPr>
              </a:p>
            </p:txBody>
          </p:sp>
          <p:sp>
            <p:nvSpPr>
              <p:cNvPr id="104790" name="Rectangle 543"/>
              <p:cNvSpPr>
                <a:spLocks noChangeArrowheads="1"/>
              </p:cNvSpPr>
              <p:nvPr/>
            </p:nvSpPr>
            <p:spPr bwMode="auto">
              <a:xfrm rot="-5400000">
                <a:off x="502" y="303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6</a:t>
                </a:r>
                <a:endParaRPr lang="en-US" sz="1800">
                  <a:solidFill>
                    <a:srgbClr val="000000"/>
                  </a:solidFill>
                </a:endParaRPr>
              </a:p>
            </p:txBody>
          </p:sp>
          <p:sp>
            <p:nvSpPr>
              <p:cNvPr id="104791" name="Line 544"/>
              <p:cNvSpPr>
                <a:spLocks noChangeShapeType="1"/>
              </p:cNvSpPr>
              <p:nvPr/>
            </p:nvSpPr>
            <p:spPr bwMode="auto">
              <a:xfrm>
                <a:off x="537" y="2461"/>
                <a:ext cx="1" cy="495"/>
              </a:xfrm>
              <a:prstGeom prst="line">
                <a:avLst/>
              </a:prstGeom>
              <a:noFill/>
              <a:ln w="0">
                <a:solidFill>
                  <a:srgbClr val="000000"/>
                </a:solidFill>
                <a:round/>
                <a:headEnd/>
                <a:tailEnd/>
              </a:ln>
            </p:spPr>
            <p:txBody>
              <a:bodyPr/>
              <a:lstStyle/>
              <a:p>
                <a:endParaRPr lang="en-US"/>
              </a:p>
            </p:txBody>
          </p:sp>
          <p:sp>
            <p:nvSpPr>
              <p:cNvPr id="104792" name="Freeform 545"/>
              <p:cNvSpPr>
                <a:spLocks/>
              </p:cNvSpPr>
              <p:nvPr/>
            </p:nvSpPr>
            <p:spPr bwMode="auto">
              <a:xfrm>
                <a:off x="511" y="2461"/>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3" name="Freeform 546"/>
              <p:cNvSpPr>
                <a:spLocks/>
              </p:cNvSpPr>
              <p:nvPr/>
            </p:nvSpPr>
            <p:spPr bwMode="auto">
              <a:xfrm>
                <a:off x="511" y="2914"/>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4" name="Line 547"/>
              <p:cNvSpPr>
                <a:spLocks noChangeShapeType="1"/>
              </p:cNvSpPr>
              <p:nvPr/>
            </p:nvSpPr>
            <p:spPr bwMode="auto">
              <a:xfrm>
                <a:off x="537" y="3508"/>
                <a:ext cx="1" cy="495"/>
              </a:xfrm>
              <a:prstGeom prst="line">
                <a:avLst/>
              </a:prstGeom>
              <a:noFill/>
              <a:ln w="0">
                <a:solidFill>
                  <a:srgbClr val="000000"/>
                </a:solidFill>
                <a:round/>
                <a:headEnd/>
                <a:tailEnd/>
              </a:ln>
            </p:spPr>
            <p:txBody>
              <a:bodyPr/>
              <a:lstStyle/>
              <a:p>
                <a:endParaRPr lang="en-US"/>
              </a:p>
            </p:txBody>
          </p:sp>
          <p:sp>
            <p:nvSpPr>
              <p:cNvPr id="104795" name="Freeform 548"/>
              <p:cNvSpPr>
                <a:spLocks/>
              </p:cNvSpPr>
              <p:nvPr/>
            </p:nvSpPr>
            <p:spPr bwMode="auto">
              <a:xfrm>
                <a:off x="511" y="3508"/>
                <a:ext cx="47" cy="42"/>
              </a:xfrm>
              <a:custGeom>
                <a:avLst/>
                <a:gdLst>
                  <a:gd name="T0" fmla="*/ 26 w 47"/>
                  <a:gd name="T1" fmla="*/ 0 h 42"/>
                  <a:gd name="T2" fmla="*/ 47 w 47"/>
                  <a:gd name="T3" fmla="*/ 42 h 42"/>
                  <a:gd name="T4" fmla="*/ 0 w 47"/>
                  <a:gd name="T5" fmla="*/ 42 h 42"/>
                  <a:gd name="T6" fmla="*/ 26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0"/>
                    </a:moveTo>
                    <a:lnTo>
                      <a:pt x="47" y="42"/>
                    </a:lnTo>
                    <a:lnTo>
                      <a:pt x="0" y="42"/>
                    </a:lnTo>
                    <a:lnTo>
                      <a:pt x="26" y="0"/>
                    </a:lnTo>
                    <a:close/>
                  </a:path>
                </a:pathLst>
              </a:custGeom>
              <a:solidFill>
                <a:srgbClr val="000000"/>
              </a:solidFill>
              <a:ln w="9525">
                <a:noFill/>
                <a:round/>
                <a:headEnd/>
                <a:tailEnd/>
              </a:ln>
            </p:spPr>
            <p:txBody>
              <a:bodyPr/>
              <a:lstStyle/>
              <a:p>
                <a:endParaRPr lang="en-US"/>
              </a:p>
            </p:txBody>
          </p:sp>
          <p:sp>
            <p:nvSpPr>
              <p:cNvPr id="104796" name="Freeform 549"/>
              <p:cNvSpPr>
                <a:spLocks/>
              </p:cNvSpPr>
              <p:nvPr/>
            </p:nvSpPr>
            <p:spPr bwMode="auto">
              <a:xfrm>
                <a:off x="511" y="3961"/>
                <a:ext cx="47" cy="42"/>
              </a:xfrm>
              <a:custGeom>
                <a:avLst/>
                <a:gdLst>
                  <a:gd name="T0" fmla="*/ 26 w 47"/>
                  <a:gd name="T1" fmla="*/ 42 h 42"/>
                  <a:gd name="T2" fmla="*/ 47 w 47"/>
                  <a:gd name="T3" fmla="*/ 0 h 42"/>
                  <a:gd name="T4" fmla="*/ 0 w 47"/>
                  <a:gd name="T5" fmla="*/ 0 h 42"/>
                  <a:gd name="T6" fmla="*/ 26 w 47"/>
                  <a:gd name="T7" fmla="*/ 42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6" y="42"/>
                    </a:moveTo>
                    <a:lnTo>
                      <a:pt x="47" y="0"/>
                    </a:lnTo>
                    <a:lnTo>
                      <a:pt x="0" y="0"/>
                    </a:lnTo>
                    <a:lnTo>
                      <a:pt x="26" y="42"/>
                    </a:lnTo>
                    <a:close/>
                  </a:path>
                </a:pathLst>
              </a:custGeom>
              <a:solidFill>
                <a:srgbClr val="000000"/>
              </a:solidFill>
              <a:ln w="9525">
                <a:noFill/>
                <a:round/>
                <a:headEnd/>
                <a:tailEnd/>
              </a:ln>
            </p:spPr>
            <p:txBody>
              <a:bodyPr/>
              <a:lstStyle/>
              <a:p>
                <a:endParaRPr lang="en-US"/>
              </a:p>
            </p:txBody>
          </p:sp>
          <p:sp>
            <p:nvSpPr>
              <p:cNvPr id="104797" name="Rectangle 550"/>
              <p:cNvSpPr>
                <a:spLocks noChangeArrowheads="1"/>
              </p:cNvSpPr>
              <p:nvPr/>
            </p:nvSpPr>
            <p:spPr bwMode="auto">
              <a:xfrm>
                <a:off x="2870" y="602"/>
                <a:ext cx="473" cy="204"/>
              </a:xfrm>
              <a:prstGeom prst="rect">
                <a:avLst/>
              </a:prstGeom>
              <a:noFill/>
              <a:ln w="9525">
                <a:noFill/>
                <a:miter lim="800000"/>
                <a:headEnd/>
                <a:tailEnd/>
              </a:ln>
            </p:spPr>
            <p:txBody>
              <a:bodyPr wrap="none" lIns="0" tIns="0" rIns="0" bIns="0">
                <a:spAutoFit/>
              </a:bodyPr>
              <a:lstStyle/>
              <a:p>
                <a:pPr algn="ctr" eaLnBrk="0" hangingPunct="0"/>
                <a:r>
                  <a:rPr lang="en-US" sz="700">
                    <a:solidFill>
                      <a:srgbClr val="24211D"/>
                    </a:solidFill>
                  </a:rPr>
                  <a:t>KeyStone Device</a:t>
                </a:r>
              </a:p>
              <a:p>
                <a:pPr algn="ctr" eaLnBrk="0" hangingPunct="0"/>
                <a:r>
                  <a:rPr lang="en-US" sz="700">
                    <a:solidFill>
                      <a:srgbClr val="24211D"/>
                    </a:solidFill>
                  </a:rPr>
                  <a:t>Architecture  for </a:t>
                </a:r>
              </a:p>
              <a:p>
                <a:pPr algn="ctr" eaLnBrk="0" hangingPunct="0"/>
                <a:r>
                  <a:rPr lang="en-US" sz="700">
                    <a:solidFill>
                      <a:srgbClr val="24211D"/>
                    </a:solidFill>
                  </a:rPr>
                  <a:t>Media Applications</a:t>
                </a:r>
                <a:endParaRPr lang="en-US" sz="1800">
                  <a:solidFill>
                    <a:srgbClr val="000000"/>
                  </a:solidFill>
                </a:endParaRPr>
              </a:p>
            </p:txBody>
          </p:sp>
          <p:sp>
            <p:nvSpPr>
              <p:cNvPr id="104798" name="Rectangle 551"/>
              <p:cNvSpPr>
                <a:spLocks noChangeArrowheads="1"/>
              </p:cNvSpPr>
              <p:nvPr/>
            </p:nvSpPr>
            <p:spPr bwMode="auto">
              <a:xfrm>
                <a:off x="1247" y="659"/>
                <a:ext cx="381" cy="360"/>
              </a:xfrm>
              <a:prstGeom prst="rect">
                <a:avLst/>
              </a:prstGeom>
              <a:noFill/>
              <a:ln w="5" cap="rnd">
                <a:solidFill>
                  <a:srgbClr val="000000"/>
                </a:solidFill>
                <a:round/>
                <a:headEnd/>
                <a:tailEnd/>
              </a:ln>
            </p:spPr>
            <p:txBody>
              <a:bodyPr/>
              <a:lstStyle/>
              <a:p>
                <a:pPr algn="l" eaLnBrk="0" hangingPunct="0"/>
                <a:endParaRPr lang="en-US" sz="1800">
                  <a:solidFill>
                    <a:srgbClr val="000000"/>
                  </a:solidFill>
                </a:endParaRPr>
              </a:p>
            </p:txBody>
          </p:sp>
          <p:sp>
            <p:nvSpPr>
              <p:cNvPr id="104799" name="Rectangle 552"/>
              <p:cNvSpPr>
                <a:spLocks noChangeArrowheads="1"/>
              </p:cNvSpPr>
              <p:nvPr/>
            </p:nvSpPr>
            <p:spPr bwMode="auto">
              <a:xfrm>
                <a:off x="1309" y="701"/>
                <a:ext cx="261"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0" name="Rectangle 553"/>
              <p:cNvSpPr>
                <a:spLocks noChangeArrowheads="1"/>
              </p:cNvSpPr>
              <p:nvPr/>
            </p:nvSpPr>
            <p:spPr bwMode="auto">
              <a:xfrm>
                <a:off x="1372" y="717"/>
                <a:ext cx="16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4MB</a:t>
                </a:r>
                <a:endParaRPr lang="en-US" sz="1800">
                  <a:solidFill>
                    <a:srgbClr val="000000"/>
                  </a:solidFill>
                </a:endParaRPr>
              </a:p>
            </p:txBody>
          </p:sp>
          <p:sp>
            <p:nvSpPr>
              <p:cNvPr id="104801" name="Rectangle 554"/>
              <p:cNvSpPr>
                <a:spLocks noChangeArrowheads="1"/>
              </p:cNvSpPr>
              <p:nvPr/>
            </p:nvSpPr>
            <p:spPr bwMode="auto">
              <a:xfrm>
                <a:off x="1367" y="779"/>
                <a:ext cx="178"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104802" name="Rectangle 555"/>
              <p:cNvSpPr>
                <a:spLocks noChangeArrowheads="1"/>
              </p:cNvSpPr>
              <p:nvPr/>
            </p:nvSpPr>
            <p:spPr bwMode="auto">
              <a:xfrm>
                <a:off x="1351" y="836"/>
                <a:ext cx="214"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104803" name="Rectangle 556"/>
              <p:cNvSpPr>
                <a:spLocks noChangeArrowheads="1"/>
              </p:cNvSpPr>
              <p:nvPr/>
            </p:nvSpPr>
            <p:spPr bwMode="auto">
              <a:xfrm>
                <a:off x="308" y="737"/>
                <a:ext cx="412"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804" name="Rectangle 557"/>
              <p:cNvSpPr>
                <a:spLocks noChangeArrowheads="1"/>
              </p:cNvSpPr>
              <p:nvPr/>
            </p:nvSpPr>
            <p:spPr bwMode="auto">
              <a:xfrm>
                <a:off x="423" y="759"/>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805" name="Rectangle 558"/>
              <p:cNvSpPr>
                <a:spLocks noChangeArrowheads="1"/>
              </p:cNvSpPr>
              <p:nvPr/>
            </p:nvSpPr>
            <p:spPr bwMode="auto">
              <a:xfrm>
                <a:off x="344" y="821"/>
                <a:ext cx="37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806" name="Freeform 559"/>
              <p:cNvSpPr>
                <a:spLocks/>
              </p:cNvSpPr>
              <p:nvPr/>
            </p:nvSpPr>
            <p:spPr bwMode="auto">
              <a:xfrm>
                <a:off x="1153" y="784"/>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104807" name="Freeform 560"/>
              <p:cNvSpPr>
                <a:spLocks/>
              </p:cNvSpPr>
              <p:nvPr/>
            </p:nvSpPr>
            <p:spPr bwMode="auto">
              <a:xfrm>
                <a:off x="1153" y="810"/>
                <a:ext cx="21" cy="37"/>
              </a:xfrm>
              <a:custGeom>
                <a:avLst/>
                <a:gdLst>
                  <a:gd name="T0" fmla="*/ 0 w 21"/>
                  <a:gd name="T1" fmla="*/ 37 h 37"/>
                  <a:gd name="T2" fmla="*/ 5 w 21"/>
                  <a:gd name="T3" fmla="*/ 37 h 37"/>
                  <a:gd name="T4" fmla="*/ 10 w 21"/>
                  <a:gd name="T5" fmla="*/ 37 h 37"/>
                  <a:gd name="T6" fmla="*/ 10 w 21"/>
                  <a:gd name="T7" fmla="*/ 37 h 37"/>
                  <a:gd name="T8" fmla="*/ 15 w 21"/>
                  <a:gd name="T9" fmla="*/ 32 h 37"/>
                  <a:gd name="T10" fmla="*/ 15 w 21"/>
                  <a:gd name="T11" fmla="*/ 32 h 37"/>
                  <a:gd name="T12" fmla="*/ 15 w 21"/>
                  <a:gd name="T13" fmla="*/ 26 h 37"/>
                  <a:gd name="T14" fmla="*/ 21 w 21"/>
                  <a:gd name="T15" fmla="*/ 21 h 37"/>
                  <a:gd name="T16" fmla="*/ 21 w 21"/>
                  <a:gd name="T17" fmla="*/ 21 h 37"/>
                  <a:gd name="T18" fmla="*/ 21 w 21"/>
                  <a:gd name="T19" fmla="*/ 16 h 37"/>
                  <a:gd name="T20" fmla="*/ 15 w 21"/>
                  <a:gd name="T21" fmla="*/ 16 h 37"/>
                  <a:gd name="T22" fmla="*/ 15 w 21"/>
                  <a:gd name="T23" fmla="*/ 11 h 37"/>
                  <a:gd name="T24" fmla="*/ 15 w 21"/>
                  <a:gd name="T25" fmla="*/ 6 h 37"/>
                  <a:gd name="T26" fmla="*/ 10 w 21"/>
                  <a:gd name="T27" fmla="*/ 6 h 37"/>
                  <a:gd name="T28" fmla="*/ 10 w 21"/>
                  <a:gd name="T29" fmla="*/ 6 h 37"/>
                  <a:gd name="T30" fmla="*/ 5 w 21"/>
                  <a:gd name="T31" fmla="*/ 6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0" y="37"/>
                    </a:lnTo>
                    <a:lnTo>
                      <a:pt x="15" y="32"/>
                    </a:lnTo>
                    <a:lnTo>
                      <a:pt x="15" y="26"/>
                    </a:lnTo>
                    <a:lnTo>
                      <a:pt x="21" y="21"/>
                    </a:lnTo>
                    <a:lnTo>
                      <a:pt x="21" y="16"/>
                    </a:lnTo>
                    <a:lnTo>
                      <a:pt x="15" y="16"/>
                    </a:lnTo>
                    <a:lnTo>
                      <a:pt x="15" y="11"/>
                    </a:lnTo>
                    <a:lnTo>
                      <a:pt x="15" y="6"/>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808" name="Rectangle 561"/>
              <p:cNvSpPr>
                <a:spLocks noChangeArrowheads="1"/>
              </p:cNvSpPr>
              <p:nvPr/>
            </p:nvSpPr>
            <p:spPr bwMode="auto">
              <a:xfrm>
                <a:off x="814" y="810"/>
                <a:ext cx="339"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09" name="Freeform 562"/>
              <p:cNvSpPr>
                <a:spLocks/>
              </p:cNvSpPr>
              <p:nvPr/>
            </p:nvSpPr>
            <p:spPr bwMode="auto">
              <a:xfrm>
                <a:off x="725" y="784"/>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104810" name="Freeform 563"/>
              <p:cNvSpPr>
                <a:spLocks/>
              </p:cNvSpPr>
              <p:nvPr/>
            </p:nvSpPr>
            <p:spPr bwMode="auto">
              <a:xfrm>
                <a:off x="798" y="810"/>
                <a:ext cx="16" cy="37"/>
              </a:xfrm>
              <a:custGeom>
                <a:avLst/>
                <a:gdLst>
                  <a:gd name="T0" fmla="*/ 16 w 16"/>
                  <a:gd name="T1" fmla="*/ 0 h 37"/>
                  <a:gd name="T2" fmla="*/ 11 w 16"/>
                  <a:gd name="T3" fmla="*/ 6 h 37"/>
                  <a:gd name="T4" fmla="*/ 11 w 16"/>
                  <a:gd name="T5" fmla="*/ 6 h 37"/>
                  <a:gd name="T6" fmla="*/ 5 w 16"/>
                  <a:gd name="T7" fmla="*/ 6 h 37"/>
                  <a:gd name="T8" fmla="*/ 5 w 16"/>
                  <a:gd name="T9" fmla="*/ 6 h 37"/>
                  <a:gd name="T10" fmla="*/ 0 w 16"/>
                  <a:gd name="T11" fmla="*/ 11 h 37"/>
                  <a:gd name="T12" fmla="*/ 0 w 16"/>
                  <a:gd name="T13" fmla="*/ 16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7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6"/>
                    </a:lnTo>
                    <a:lnTo>
                      <a:pt x="5" y="6"/>
                    </a:lnTo>
                    <a:lnTo>
                      <a:pt x="0" y="11"/>
                    </a:lnTo>
                    <a:lnTo>
                      <a:pt x="0" y="16"/>
                    </a:lnTo>
                    <a:lnTo>
                      <a:pt x="0" y="21"/>
                    </a:lnTo>
                    <a:lnTo>
                      <a:pt x="0" y="26"/>
                    </a:lnTo>
                    <a:lnTo>
                      <a:pt x="0" y="32"/>
                    </a:lnTo>
                    <a:lnTo>
                      <a:pt x="5" y="32"/>
                    </a:lnTo>
                    <a:lnTo>
                      <a:pt x="5" y="37"/>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4811" name="Rectangle 564"/>
              <p:cNvSpPr>
                <a:spLocks noChangeArrowheads="1"/>
              </p:cNvSpPr>
              <p:nvPr/>
            </p:nvSpPr>
            <p:spPr bwMode="auto">
              <a:xfrm>
                <a:off x="428" y="638"/>
                <a:ext cx="725"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4812" name="Freeform 565"/>
              <p:cNvSpPr>
                <a:spLocks/>
              </p:cNvSpPr>
              <p:nvPr/>
            </p:nvSpPr>
            <p:spPr bwMode="auto">
              <a:xfrm>
                <a:off x="1153" y="946"/>
                <a:ext cx="89" cy="88"/>
              </a:xfrm>
              <a:custGeom>
                <a:avLst/>
                <a:gdLst>
                  <a:gd name="T0" fmla="*/ 89 w 89"/>
                  <a:gd name="T1" fmla="*/ 47 h 88"/>
                  <a:gd name="T2" fmla="*/ 0 w 89"/>
                  <a:gd name="T3" fmla="*/ 88 h 88"/>
                  <a:gd name="T4" fmla="*/ 0 w 89"/>
                  <a:gd name="T5" fmla="*/ 0 h 88"/>
                  <a:gd name="T6" fmla="*/ 89 w 89"/>
                  <a:gd name="T7" fmla="*/ 47 h 88"/>
                  <a:gd name="T8" fmla="*/ 0 60000 65536"/>
                  <a:gd name="T9" fmla="*/ 0 60000 65536"/>
                  <a:gd name="T10" fmla="*/ 0 60000 65536"/>
                  <a:gd name="T11" fmla="*/ 0 60000 65536"/>
                  <a:gd name="T12" fmla="*/ 0 w 89"/>
                  <a:gd name="T13" fmla="*/ 0 h 88"/>
                  <a:gd name="T14" fmla="*/ 89 w 89"/>
                  <a:gd name="T15" fmla="*/ 88 h 88"/>
                </a:gdLst>
                <a:ahLst/>
                <a:cxnLst>
                  <a:cxn ang="T8">
                    <a:pos x="T0" y="T1"/>
                  </a:cxn>
                  <a:cxn ang="T9">
                    <a:pos x="T2" y="T3"/>
                  </a:cxn>
                  <a:cxn ang="T10">
                    <a:pos x="T4" y="T5"/>
                  </a:cxn>
                  <a:cxn ang="T11">
                    <a:pos x="T6" y="T7"/>
                  </a:cxn>
                </a:cxnLst>
                <a:rect l="T12" t="T13" r="T14" b="T15"/>
                <a:pathLst>
                  <a:path w="89" h="88">
                    <a:moveTo>
                      <a:pt x="89" y="47"/>
                    </a:moveTo>
                    <a:lnTo>
                      <a:pt x="0" y="88"/>
                    </a:lnTo>
                    <a:lnTo>
                      <a:pt x="0" y="0"/>
                    </a:lnTo>
                    <a:lnTo>
                      <a:pt x="89" y="47"/>
                    </a:lnTo>
                    <a:close/>
                  </a:path>
                </a:pathLst>
              </a:custGeom>
              <a:solidFill>
                <a:srgbClr val="000000"/>
              </a:solidFill>
              <a:ln w="9525">
                <a:noFill/>
                <a:round/>
                <a:headEnd/>
                <a:tailEnd/>
              </a:ln>
            </p:spPr>
            <p:txBody>
              <a:bodyPr/>
              <a:lstStyle/>
              <a:p>
                <a:endParaRPr lang="en-US"/>
              </a:p>
            </p:txBody>
          </p:sp>
        </p:grpSp>
        <p:sp>
          <p:nvSpPr>
            <p:cNvPr id="104467" name="Freeform 567"/>
            <p:cNvSpPr>
              <a:spLocks/>
            </p:cNvSpPr>
            <p:nvPr/>
          </p:nvSpPr>
          <p:spPr bwMode="auto">
            <a:xfrm>
              <a:off x="1153" y="972"/>
              <a:ext cx="21" cy="36"/>
            </a:xfrm>
            <a:custGeom>
              <a:avLst/>
              <a:gdLst>
                <a:gd name="T0" fmla="*/ 0 w 21"/>
                <a:gd name="T1" fmla="*/ 36 h 36"/>
                <a:gd name="T2" fmla="*/ 5 w 21"/>
                <a:gd name="T3" fmla="*/ 36 h 36"/>
                <a:gd name="T4" fmla="*/ 10 w 21"/>
                <a:gd name="T5" fmla="*/ 36 h 36"/>
                <a:gd name="T6" fmla="*/ 10 w 21"/>
                <a:gd name="T7" fmla="*/ 31 h 36"/>
                <a:gd name="T8" fmla="*/ 15 w 21"/>
                <a:gd name="T9" fmla="*/ 31 h 36"/>
                <a:gd name="T10" fmla="*/ 15 w 21"/>
                <a:gd name="T11" fmla="*/ 31 h 36"/>
                <a:gd name="T12" fmla="*/ 15 w 21"/>
                <a:gd name="T13" fmla="*/ 26 h 36"/>
                <a:gd name="T14" fmla="*/ 21 w 21"/>
                <a:gd name="T15" fmla="*/ 21 h 36"/>
                <a:gd name="T16" fmla="*/ 21 w 21"/>
                <a:gd name="T17" fmla="*/ 21 h 36"/>
                <a:gd name="T18" fmla="*/ 21 w 21"/>
                <a:gd name="T19" fmla="*/ 15 h 36"/>
                <a:gd name="T20" fmla="*/ 15 w 21"/>
                <a:gd name="T21" fmla="*/ 10 h 36"/>
                <a:gd name="T22" fmla="*/ 15 w 21"/>
                <a:gd name="T23" fmla="*/ 10 h 36"/>
                <a:gd name="T24" fmla="*/ 15 w 21"/>
                <a:gd name="T25" fmla="*/ 5 h 36"/>
                <a:gd name="T26" fmla="*/ 10 w 21"/>
                <a:gd name="T27" fmla="*/ 5 h 36"/>
                <a:gd name="T28" fmla="*/ 10 w 21"/>
                <a:gd name="T29" fmla="*/ 5 h 36"/>
                <a:gd name="T30" fmla="*/ 5 w 21"/>
                <a:gd name="T31" fmla="*/ 0 h 36"/>
                <a:gd name="T32" fmla="*/ 0 w 21"/>
                <a:gd name="T33" fmla="*/ 0 h 36"/>
                <a:gd name="T34" fmla="*/ 0 w 21"/>
                <a:gd name="T35" fmla="*/ 36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6"/>
                <a:gd name="T56" fmla="*/ 21 w 21"/>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6">
                  <a:moveTo>
                    <a:pt x="0" y="36"/>
                  </a:moveTo>
                  <a:lnTo>
                    <a:pt x="5" y="36"/>
                  </a:lnTo>
                  <a:lnTo>
                    <a:pt x="10" y="36"/>
                  </a:lnTo>
                  <a:lnTo>
                    <a:pt x="10" y="31"/>
                  </a:lnTo>
                  <a:lnTo>
                    <a:pt x="15" y="31"/>
                  </a:lnTo>
                  <a:lnTo>
                    <a:pt x="15" y="26"/>
                  </a:lnTo>
                  <a:lnTo>
                    <a:pt x="21" y="21"/>
                  </a:lnTo>
                  <a:lnTo>
                    <a:pt x="21" y="15"/>
                  </a:lnTo>
                  <a:lnTo>
                    <a:pt x="15" y="10"/>
                  </a:lnTo>
                  <a:lnTo>
                    <a:pt x="15" y="5"/>
                  </a:lnTo>
                  <a:lnTo>
                    <a:pt x="10" y="5"/>
                  </a:lnTo>
                  <a:lnTo>
                    <a:pt x="5" y="0"/>
                  </a:lnTo>
                  <a:lnTo>
                    <a:pt x="0" y="0"/>
                  </a:lnTo>
                  <a:lnTo>
                    <a:pt x="0" y="36"/>
                  </a:lnTo>
                  <a:close/>
                </a:path>
              </a:pathLst>
            </a:custGeom>
            <a:solidFill>
              <a:srgbClr val="000000"/>
            </a:solidFill>
            <a:ln w="9525">
              <a:noFill/>
              <a:round/>
              <a:headEnd/>
              <a:tailEnd/>
            </a:ln>
          </p:spPr>
          <p:txBody>
            <a:bodyPr/>
            <a:lstStyle/>
            <a:p>
              <a:endParaRPr lang="en-US"/>
            </a:p>
          </p:txBody>
        </p:sp>
        <p:sp>
          <p:nvSpPr>
            <p:cNvPr id="104468" name="Rectangle 568"/>
            <p:cNvSpPr>
              <a:spLocks noChangeArrowheads="1"/>
            </p:cNvSpPr>
            <p:nvPr/>
          </p:nvSpPr>
          <p:spPr bwMode="auto">
            <a:xfrm>
              <a:off x="1116" y="972"/>
              <a:ext cx="37" cy="3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69" name="Freeform 569"/>
            <p:cNvSpPr>
              <a:spLocks/>
            </p:cNvSpPr>
            <p:nvPr/>
          </p:nvSpPr>
          <p:spPr bwMode="auto">
            <a:xfrm>
              <a:off x="1028" y="946"/>
              <a:ext cx="88" cy="88"/>
            </a:xfrm>
            <a:custGeom>
              <a:avLst/>
              <a:gdLst>
                <a:gd name="T0" fmla="*/ 0 w 88"/>
                <a:gd name="T1" fmla="*/ 47 h 88"/>
                <a:gd name="T2" fmla="*/ 88 w 88"/>
                <a:gd name="T3" fmla="*/ 88 h 88"/>
                <a:gd name="T4" fmla="*/ 88 w 88"/>
                <a:gd name="T5" fmla="*/ 0 h 88"/>
                <a:gd name="T6" fmla="*/ 0 w 88"/>
                <a:gd name="T7" fmla="*/ 47 h 88"/>
                <a:gd name="T8" fmla="*/ 0 60000 65536"/>
                <a:gd name="T9" fmla="*/ 0 60000 65536"/>
                <a:gd name="T10" fmla="*/ 0 60000 65536"/>
                <a:gd name="T11" fmla="*/ 0 60000 65536"/>
                <a:gd name="T12" fmla="*/ 0 w 88"/>
                <a:gd name="T13" fmla="*/ 0 h 88"/>
                <a:gd name="T14" fmla="*/ 88 w 88"/>
                <a:gd name="T15" fmla="*/ 88 h 88"/>
              </a:gdLst>
              <a:ahLst/>
              <a:cxnLst>
                <a:cxn ang="T8">
                  <a:pos x="T0" y="T1"/>
                </a:cxn>
                <a:cxn ang="T9">
                  <a:pos x="T2" y="T3"/>
                </a:cxn>
                <a:cxn ang="T10">
                  <a:pos x="T4" y="T5"/>
                </a:cxn>
                <a:cxn ang="T11">
                  <a:pos x="T6" y="T7"/>
                </a:cxn>
              </a:cxnLst>
              <a:rect l="T12" t="T13" r="T14" b="T15"/>
              <a:pathLst>
                <a:path w="88" h="88">
                  <a:moveTo>
                    <a:pt x="0" y="47"/>
                  </a:moveTo>
                  <a:lnTo>
                    <a:pt x="88" y="88"/>
                  </a:lnTo>
                  <a:lnTo>
                    <a:pt x="88" y="0"/>
                  </a:lnTo>
                  <a:lnTo>
                    <a:pt x="0" y="47"/>
                  </a:lnTo>
                  <a:close/>
                </a:path>
              </a:pathLst>
            </a:custGeom>
            <a:solidFill>
              <a:srgbClr val="000000"/>
            </a:solidFill>
            <a:ln w="9525">
              <a:noFill/>
              <a:round/>
              <a:headEnd/>
              <a:tailEnd/>
            </a:ln>
          </p:spPr>
          <p:txBody>
            <a:bodyPr/>
            <a:lstStyle/>
            <a:p>
              <a:endParaRPr lang="en-US"/>
            </a:p>
          </p:txBody>
        </p:sp>
        <p:sp>
          <p:nvSpPr>
            <p:cNvPr id="104470" name="Freeform 570"/>
            <p:cNvSpPr>
              <a:spLocks/>
            </p:cNvSpPr>
            <p:nvPr/>
          </p:nvSpPr>
          <p:spPr bwMode="auto">
            <a:xfrm>
              <a:off x="1101" y="972"/>
              <a:ext cx="15" cy="36"/>
            </a:xfrm>
            <a:custGeom>
              <a:avLst/>
              <a:gdLst>
                <a:gd name="T0" fmla="*/ 15 w 15"/>
                <a:gd name="T1" fmla="*/ 0 h 36"/>
                <a:gd name="T2" fmla="*/ 10 w 15"/>
                <a:gd name="T3" fmla="*/ 0 h 36"/>
                <a:gd name="T4" fmla="*/ 10 w 15"/>
                <a:gd name="T5" fmla="*/ 5 h 36"/>
                <a:gd name="T6" fmla="*/ 5 w 15"/>
                <a:gd name="T7" fmla="*/ 5 h 36"/>
                <a:gd name="T8" fmla="*/ 5 w 15"/>
                <a:gd name="T9" fmla="*/ 5 h 36"/>
                <a:gd name="T10" fmla="*/ 0 w 15"/>
                <a:gd name="T11" fmla="*/ 10 h 36"/>
                <a:gd name="T12" fmla="*/ 0 w 15"/>
                <a:gd name="T13" fmla="*/ 10 h 36"/>
                <a:gd name="T14" fmla="*/ 0 w 15"/>
                <a:gd name="T15" fmla="*/ 15 h 36"/>
                <a:gd name="T16" fmla="*/ 0 w 15"/>
                <a:gd name="T17" fmla="*/ 21 h 36"/>
                <a:gd name="T18" fmla="*/ 0 w 15"/>
                <a:gd name="T19" fmla="*/ 21 h 36"/>
                <a:gd name="T20" fmla="*/ 0 w 15"/>
                <a:gd name="T21" fmla="*/ 26 h 36"/>
                <a:gd name="T22" fmla="*/ 0 w 15"/>
                <a:gd name="T23" fmla="*/ 31 h 36"/>
                <a:gd name="T24" fmla="*/ 5 w 15"/>
                <a:gd name="T25" fmla="*/ 31 h 36"/>
                <a:gd name="T26" fmla="*/ 5 w 15"/>
                <a:gd name="T27" fmla="*/ 31 h 36"/>
                <a:gd name="T28" fmla="*/ 10 w 15"/>
                <a:gd name="T29" fmla="*/ 36 h 36"/>
                <a:gd name="T30" fmla="*/ 10 w 15"/>
                <a:gd name="T31" fmla="*/ 36 h 36"/>
                <a:gd name="T32" fmla="*/ 15 w 15"/>
                <a:gd name="T33" fmla="*/ 36 h 36"/>
                <a:gd name="T34" fmla="*/ 15 w 15"/>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6"/>
                <a:gd name="T56" fmla="*/ 15 w 15"/>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6">
                  <a:moveTo>
                    <a:pt x="15" y="0"/>
                  </a:moveTo>
                  <a:lnTo>
                    <a:pt x="10" y="0"/>
                  </a:lnTo>
                  <a:lnTo>
                    <a:pt x="10" y="5"/>
                  </a:lnTo>
                  <a:lnTo>
                    <a:pt x="5" y="5"/>
                  </a:lnTo>
                  <a:lnTo>
                    <a:pt x="0" y="10"/>
                  </a:lnTo>
                  <a:lnTo>
                    <a:pt x="0" y="15"/>
                  </a:lnTo>
                  <a:lnTo>
                    <a:pt x="0" y="21"/>
                  </a:lnTo>
                  <a:lnTo>
                    <a:pt x="0" y="26"/>
                  </a:lnTo>
                  <a:lnTo>
                    <a:pt x="0" y="31"/>
                  </a:lnTo>
                  <a:lnTo>
                    <a:pt x="5" y="31"/>
                  </a:lnTo>
                  <a:lnTo>
                    <a:pt x="10" y="36"/>
                  </a:lnTo>
                  <a:lnTo>
                    <a:pt x="15" y="36"/>
                  </a:lnTo>
                  <a:lnTo>
                    <a:pt x="15" y="0"/>
                  </a:lnTo>
                  <a:close/>
                </a:path>
              </a:pathLst>
            </a:custGeom>
            <a:solidFill>
              <a:srgbClr val="000000"/>
            </a:solidFill>
            <a:ln w="9525">
              <a:noFill/>
              <a:round/>
              <a:headEnd/>
              <a:tailEnd/>
            </a:ln>
          </p:spPr>
          <p:txBody>
            <a:bodyPr/>
            <a:lstStyle/>
            <a:p>
              <a:endParaRPr lang="en-US"/>
            </a:p>
          </p:txBody>
        </p:sp>
        <p:sp>
          <p:nvSpPr>
            <p:cNvPr id="104471" name="Line 571"/>
            <p:cNvSpPr>
              <a:spLocks noChangeShapeType="1"/>
            </p:cNvSpPr>
            <p:nvPr/>
          </p:nvSpPr>
          <p:spPr bwMode="auto">
            <a:xfrm>
              <a:off x="203" y="618"/>
              <a:ext cx="68" cy="1"/>
            </a:xfrm>
            <a:prstGeom prst="line">
              <a:avLst/>
            </a:prstGeom>
            <a:noFill/>
            <a:ln w="0">
              <a:solidFill>
                <a:srgbClr val="24211D"/>
              </a:solidFill>
              <a:round/>
              <a:headEnd/>
              <a:tailEnd/>
            </a:ln>
          </p:spPr>
          <p:txBody>
            <a:bodyPr/>
            <a:lstStyle/>
            <a:p>
              <a:endParaRPr lang="en-US"/>
            </a:p>
          </p:txBody>
        </p:sp>
        <p:sp>
          <p:nvSpPr>
            <p:cNvPr id="104472" name="Line 572"/>
            <p:cNvSpPr>
              <a:spLocks noChangeShapeType="1"/>
            </p:cNvSpPr>
            <p:nvPr/>
          </p:nvSpPr>
          <p:spPr bwMode="auto">
            <a:xfrm>
              <a:off x="308" y="618"/>
              <a:ext cx="68" cy="1"/>
            </a:xfrm>
            <a:prstGeom prst="line">
              <a:avLst/>
            </a:prstGeom>
            <a:noFill/>
            <a:ln w="0">
              <a:solidFill>
                <a:srgbClr val="24211D"/>
              </a:solidFill>
              <a:round/>
              <a:headEnd/>
              <a:tailEnd/>
            </a:ln>
          </p:spPr>
          <p:txBody>
            <a:bodyPr/>
            <a:lstStyle/>
            <a:p>
              <a:endParaRPr lang="en-US"/>
            </a:p>
          </p:txBody>
        </p:sp>
        <p:sp>
          <p:nvSpPr>
            <p:cNvPr id="104473" name="Line 573"/>
            <p:cNvSpPr>
              <a:spLocks noChangeShapeType="1"/>
            </p:cNvSpPr>
            <p:nvPr/>
          </p:nvSpPr>
          <p:spPr bwMode="auto">
            <a:xfrm>
              <a:off x="412" y="618"/>
              <a:ext cx="68" cy="1"/>
            </a:xfrm>
            <a:prstGeom prst="line">
              <a:avLst/>
            </a:prstGeom>
            <a:noFill/>
            <a:ln w="0">
              <a:solidFill>
                <a:srgbClr val="24211D"/>
              </a:solidFill>
              <a:round/>
              <a:headEnd/>
              <a:tailEnd/>
            </a:ln>
          </p:spPr>
          <p:txBody>
            <a:bodyPr/>
            <a:lstStyle/>
            <a:p>
              <a:endParaRPr lang="en-US"/>
            </a:p>
          </p:txBody>
        </p:sp>
        <p:sp>
          <p:nvSpPr>
            <p:cNvPr id="104474" name="Line 574"/>
            <p:cNvSpPr>
              <a:spLocks noChangeShapeType="1"/>
            </p:cNvSpPr>
            <p:nvPr/>
          </p:nvSpPr>
          <p:spPr bwMode="auto">
            <a:xfrm>
              <a:off x="516" y="618"/>
              <a:ext cx="68" cy="1"/>
            </a:xfrm>
            <a:prstGeom prst="line">
              <a:avLst/>
            </a:prstGeom>
            <a:noFill/>
            <a:ln w="0">
              <a:solidFill>
                <a:srgbClr val="24211D"/>
              </a:solidFill>
              <a:round/>
              <a:headEnd/>
              <a:tailEnd/>
            </a:ln>
          </p:spPr>
          <p:txBody>
            <a:bodyPr/>
            <a:lstStyle/>
            <a:p>
              <a:endParaRPr lang="en-US"/>
            </a:p>
          </p:txBody>
        </p:sp>
        <p:sp>
          <p:nvSpPr>
            <p:cNvPr id="104475" name="Line 575"/>
            <p:cNvSpPr>
              <a:spLocks noChangeShapeType="1"/>
            </p:cNvSpPr>
            <p:nvPr/>
          </p:nvSpPr>
          <p:spPr bwMode="auto">
            <a:xfrm>
              <a:off x="621" y="618"/>
              <a:ext cx="68" cy="1"/>
            </a:xfrm>
            <a:prstGeom prst="line">
              <a:avLst/>
            </a:prstGeom>
            <a:noFill/>
            <a:ln w="0">
              <a:solidFill>
                <a:srgbClr val="24211D"/>
              </a:solidFill>
              <a:round/>
              <a:headEnd/>
              <a:tailEnd/>
            </a:ln>
          </p:spPr>
          <p:txBody>
            <a:bodyPr/>
            <a:lstStyle/>
            <a:p>
              <a:endParaRPr lang="en-US"/>
            </a:p>
          </p:txBody>
        </p:sp>
        <p:sp>
          <p:nvSpPr>
            <p:cNvPr id="104476" name="Line 576"/>
            <p:cNvSpPr>
              <a:spLocks noChangeShapeType="1"/>
            </p:cNvSpPr>
            <p:nvPr/>
          </p:nvSpPr>
          <p:spPr bwMode="auto">
            <a:xfrm>
              <a:off x="725" y="618"/>
              <a:ext cx="68" cy="1"/>
            </a:xfrm>
            <a:prstGeom prst="line">
              <a:avLst/>
            </a:prstGeom>
            <a:noFill/>
            <a:ln w="0">
              <a:solidFill>
                <a:srgbClr val="24211D"/>
              </a:solidFill>
              <a:round/>
              <a:headEnd/>
              <a:tailEnd/>
            </a:ln>
          </p:spPr>
          <p:txBody>
            <a:bodyPr/>
            <a:lstStyle/>
            <a:p>
              <a:endParaRPr lang="en-US"/>
            </a:p>
          </p:txBody>
        </p:sp>
        <p:sp>
          <p:nvSpPr>
            <p:cNvPr id="104477" name="Line 577"/>
            <p:cNvSpPr>
              <a:spLocks noChangeShapeType="1"/>
            </p:cNvSpPr>
            <p:nvPr/>
          </p:nvSpPr>
          <p:spPr bwMode="auto">
            <a:xfrm>
              <a:off x="829" y="618"/>
              <a:ext cx="68" cy="1"/>
            </a:xfrm>
            <a:prstGeom prst="line">
              <a:avLst/>
            </a:prstGeom>
            <a:noFill/>
            <a:ln w="0">
              <a:solidFill>
                <a:srgbClr val="24211D"/>
              </a:solidFill>
              <a:round/>
              <a:headEnd/>
              <a:tailEnd/>
            </a:ln>
          </p:spPr>
          <p:txBody>
            <a:bodyPr/>
            <a:lstStyle/>
            <a:p>
              <a:endParaRPr lang="en-US"/>
            </a:p>
          </p:txBody>
        </p:sp>
        <p:sp>
          <p:nvSpPr>
            <p:cNvPr id="104478" name="Line 578"/>
            <p:cNvSpPr>
              <a:spLocks noChangeShapeType="1"/>
            </p:cNvSpPr>
            <p:nvPr/>
          </p:nvSpPr>
          <p:spPr bwMode="auto">
            <a:xfrm>
              <a:off x="934" y="618"/>
              <a:ext cx="68" cy="1"/>
            </a:xfrm>
            <a:prstGeom prst="line">
              <a:avLst/>
            </a:prstGeom>
            <a:noFill/>
            <a:ln w="0">
              <a:solidFill>
                <a:srgbClr val="24211D"/>
              </a:solidFill>
              <a:round/>
              <a:headEnd/>
              <a:tailEnd/>
            </a:ln>
          </p:spPr>
          <p:txBody>
            <a:bodyPr/>
            <a:lstStyle/>
            <a:p>
              <a:endParaRPr lang="en-US"/>
            </a:p>
          </p:txBody>
        </p:sp>
        <p:sp>
          <p:nvSpPr>
            <p:cNvPr id="104479" name="Line 579"/>
            <p:cNvSpPr>
              <a:spLocks noChangeShapeType="1"/>
            </p:cNvSpPr>
            <p:nvPr/>
          </p:nvSpPr>
          <p:spPr bwMode="auto">
            <a:xfrm>
              <a:off x="1038" y="618"/>
              <a:ext cx="68" cy="1"/>
            </a:xfrm>
            <a:prstGeom prst="line">
              <a:avLst/>
            </a:prstGeom>
            <a:noFill/>
            <a:ln w="0">
              <a:solidFill>
                <a:srgbClr val="24211D"/>
              </a:solidFill>
              <a:round/>
              <a:headEnd/>
              <a:tailEnd/>
            </a:ln>
          </p:spPr>
          <p:txBody>
            <a:bodyPr/>
            <a:lstStyle/>
            <a:p>
              <a:endParaRPr lang="en-US"/>
            </a:p>
          </p:txBody>
        </p:sp>
        <p:sp>
          <p:nvSpPr>
            <p:cNvPr id="104480" name="Line 580"/>
            <p:cNvSpPr>
              <a:spLocks noChangeShapeType="1"/>
            </p:cNvSpPr>
            <p:nvPr/>
          </p:nvSpPr>
          <p:spPr bwMode="auto">
            <a:xfrm>
              <a:off x="1142" y="618"/>
              <a:ext cx="68" cy="1"/>
            </a:xfrm>
            <a:prstGeom prst="line">
              <a:avLst/>
            </a:prstGeom>
            <a:noFill/>
            <a:ln w="0">
              <a:solidFill>
                <a:srgbClr val="24211D"/>
              </a:solidFill>
              <a:round/>
              <a:headEnd/>
              <a:tailEnd/>
            </a:ln>
          </p:spPr>
          <p:txBody>
            <a:bodyPr/>
            <a:lstStyle/>
            <a:p>
              <a:endParaRPr lang="en-US"/>
            </a:p>
          </p:txBody>
        </p:sp>
        <p:sp>
          <p:nvSpPr>
            <p:cNvPr id="104481" name="Line 581"/>
            <p:cNvSpPr>
              <a:spLocks noChangeShapeType="1"/>
            </p:cNvSpPr>
            <p:nvPr/>
          </p:nvSpPr>
          <p:spPr bwMode="auto">
            <a:xfrm>
              <a:off x="1247" y="618"/>
              <a:ext cx="68" cy="1"/>
            </a:xfrm>
            <a:prstGeom prst="line">
              <a:avLst/>
            </a:prstGeom>
            <a:noFill/>
            <a:ln w="0">
              <a:solidFill>
                <a:srgbClr val="24211D"/>
              </a:solidFill>
              <a:round/>
              <a:headEnd/>
              <a:tailEnd/>
            </a:ln>
          </p:spPr>
          <p:txBody>
            <a:bodyPr/>
            <a:lstStyle/>
            <a:p>
              <a:endParaRPr lang="en-US"/>
            </a:p>
          </p:txBody>
        </p:sp>
        <p:sp>
          <p:nvSpPr>
            <p:cNvPr id="104482" name="Line 582"/>
            <p:cNvSpPr>
              <a:spLocks noChangeShapeType="1"/>
            </p:cNvSpPr>
            <p:nvPr/>
          </p:nvSpPr>
          <p:spPr bwMode="auto">
            <a:xfrm>
              <a:off x="1351" y="618"/>
              <a:ext cx="68" cy="1"/>
            </a:xfrm>
            <a:prstGeom prst="line">
              <a:avLst/>
            </a:prstGeom>
            <a:noFill/>
            <a:ln w="0">
              <a:solidFill>
                <a:srgbClr val="24211D"/>
              </a:solidFill>
              <a:round/>
              <a:headEnd/>
              <a:tailEnd/>
            </a:ln>
          </p:spPr>
          <p:txBody>
            <a:bodyPr/>
            <a:lstStyle/>
            <a:p>
              <a:endParaRPr lang="en-US"/>
            </a:p>
          </p:txBody>
        </p:sp>
        <p:sp>
          <p:nvSpPr>
            <p:cNvPr id="104483" name="Line 583"/>
            <p:cNvSpPr>
              <a:spLocks noChangeShapeType="1"/>
            </p:cNvSpPr>
            <p:nvPr/>
          </p:nvSpPr>
          <p:spPr bwMode="auto">
            <a:xfrm>
              <a:off x="1455" y="618"/>
              <a:ext cx="68" cy="1"/>
            </a:xfrm>
            <a:prstGeom prst="line">
              <a:avLst/>
            </a:prstGeom>
            <a:noFill/>
            <a:ln w="0">
              <a:solidFill>
                <a:srgbClr val="24211D"/>
              </a:solidFill>
              <a:round/>
              <a:headEnd/>
              <a:tailEnd/>
            </a:ln>
          </p:spPr>
          <p:txBody>
            <a:bodyPr/>
            <a:lstStyle/>
            <a:p>
              <a:endParaRPr lang="en-US"/>
            </a:p>
          </p:txBody>
        </p:sp>
        <p:sp>
          <p:nvSpPr>
            <p:cNvPr id="104484" name="Line 584"/>
            <p:cNvSpPr>
              <a:spLocks noChangeShapeType="1"/>
            </p:cNvSpPr>
            <p:nvPr/>
          </p:nvSpPr>
          <p:spPr bwMode="auto">
            <a:xfrm>
              <a:off x="1560" y="618"/>
              <a:ext cx="68" cy="1"/>
            </a:xfrm>
            <a:prstGeom prst="line">
              <a:avLst/>
            </a:prstGeom>
            <a:noFill/>
            <a:ln w="0">
              <a:solidFill>
                <a:srgbClr val="24211D"/>
              </a:solidFill>
              <a:round/>
              <a:headEnd/>
              <a:tailEnd/>
            </a:ln>
          </p:spPr>
          <p:txBody>
            <a:bodyPr/>
            <a:lstStyle/>
            <a:p>
              <a:endParaRPr lang="en-US"/>
            </a:p>
          </p:txBody>
        </p:sp>
        <p:sp>
          <p:nvSpPr>
            <p:cNvPr id="104485" name="Line 585"/>
            <p:cNvSpPr>
              <a:spLocks noChangeShapeType="1"/>
            </p:cNvSpPr>
            <p:nvPr/>
          </p:nvSpPr>
          <p:spPr bwMode="auto">
            <a:xfrm>
              <a:off x="1659" y="628"/>
              <a:ext cx="1" cy="63"/>
            </a:xfrm>
            <a:prstGeom prst="line">
              <a:avLst/>
            </a:prstGeom>
            <a:noFill/>
            <a:ln w="0">
              <a:solidFill>
                <a:srgbClr val="24211D"/>
              </a:solidFill>
              <a:round/>
              <a:headEnd/>
              <a:tailEnd/>
            </a:ln>
          </p:spPr>
          <p:txBody>
            <a:bodyPr/>
            <a:lstStyle/>
            <a:p>
              <a:endParaRPr lang="en-US"/>
            </a:p>
          </p:txBody>
        </p:sp>
        <p:sp>
          <p:nvSpPr>
            <p:cNvPr id="104486" name="Line 586"/>
            <p:cNvSpPr>
              <a:spLocks noChangeShapeType="1"/>
            </p:cNvSpPr>
            <p:nvPr/>
          </p:nvSpPr>
          <p:spPr bwMode="auto">
            <a:xfrm>
              <a:off x="1659" y="732"/>
              <a:ext cx="1" cy="63"/>
            </a:xfrm>
            <a:prstGeom prst="line">
              <a:avLst/>
            </a:prstGeom>
            <a:noFill/>
            <a:ln w="0">
              <a:solidFill>
                <a:srgbClr val="24211D"/>
              </a:solidFill>
              <a:round/>
              <a:headEnd/>
              <a:tailEnd/>
            </a:ln>
          </p:spPr>
          <p:txBody>
            <a:bodyPr/>
            <a:lstStyle/>
            <a:p>
              <a:endParaRPr lang="en-US"/>
            </a:p>
          </p:txBody>
        </p:sp>
        <p:sp>
          <p:nvSpPr>
            <p:cNvPr id="104487" name="Line 587"/>
            <p:cNvSpPr>
              <a:spLocks noChangeShapeType="1"/>
            </p:cNvSpPr>
            <p:nvPr/>
          </p:nvSpPr>
          <p:spPr bwMode="auto">
            <a:xfrm>
              <a:off x="1659" y="836"/>
              <a:ext cx="1" cy="63"/>
            </a:xfrm>
            <a:prstGeom prst="line">
              <a:avLst/>
            </a:prstGeom>
            <a:noFill/>
            <a:ln w="0">
              <a:solidFill>
                <a:srgbClr val="24211D"/>
              </a:solidFill>
              <a:round/>
              <a:headEnd/>
              <a:tailEnd/>
            </a:ln>
          </p:spPr>
          <p:txBody>
            <a:bodyPr/>
            <a:lstStyle/>
            <a:p>
              <a:endParaRPr lang="en-US"/>
            </a:p>
          </p:txBody>
        </p:sp>
        <p:sp>
          <p:nvSpPr>
            <p:cNvPr id="104488" name="Line 588"/>
            <p:cNvSpPr>
              <a:spLocks noChangeShapeType="1"/>
            </p:cNvSpPr>
            <p:nvPr/>
          </p:nvSpPr>
          <p:spPr bwMode="auto">
            <a:xfrm>
              <a:off x="1659" y="941"/>
              <a:ext cx="1" cy="62"/>
            </a:xfrm>
            <a:prstGeom prst="line">
              <a:avLst/>
            </a:prstGeom>
            <a:noFill/>
            <a:ln w="0">
              <a:solidFill>
                <a:srgbClr val="24211D"/>
              </a:solidFill>
              <a:round/>
              <a:headEnd/>
              <a:tailEnd/>
            </a:ln>
          </p:spPr>
          <p:txBody>
            <a:bodyPr/>
            <a:lstStyle/>
            <a:p>
              <a:endParaRPr lang="en-US"/>
            </a:p>
          </p:txBody>
        </p:sp>
        <p:sp>
          <p:nvSpPr>
            <p:cNvPr id="104489" name="Freeform 589"/>
            <p:cNvSpPr>
              <a:spLocks/>
            </p:cNvSpPr>
            <p:nvPr/>
          </p:nvSpPr>
          <p:spPr bwMode="auto">
            <a:xfrm>
              <a:off x="1607" y="1045"/>
              <a:ext cx="52" cy="15"/>
            </a:xfrm>
            <a:custGeom>
              <a:avLst/>
              <a:gdLst>
                <a:gd name="T0" fmla="*/ 52 w 52"/>
                <a:gd name="T1" fmla="*/ 0 h 15"/>
                <a:gd name="T2" fmla="*/ 52 w 52"/>
                <a:gd name="T3" fmla="*/ 15 h 15"/>
                <a:gd name="T4" fmla="*/ 52 w 52"/>
                <a:gd name="T5" fmla="*/ 15 h 15"/>
                <a:gd name="T6" fmla="*/ 0 w 52"/>
                <a:gd name="T7" fmla="*/ 15 h 15"/>
                <a:gd name="T8" fmla="*/ 0 60000 65536"/>
                <a:gd name="T9" fmla="*/ 0 60000 65536"/>
                <a:gd name="T10" fmla="*/ 0 60000 65536"/>
                <a:gd name="T11" fmla="*/ 0 60000 65536"/>
                <a:gd name="T12" fmla="*/ 0 w 52"/>
                <a:gd name="T13" fmla="*/ 0 h 15"/>
                <a:gd name="T14" fmla="*/ 52 w 52"/>
                <a:gd name="T15" fmla="*/ 15 h 15"/>
              </a:gdLst>
              <a:ahLst/>
              <a:cxnLst>
                <a:cxn ang="T8">
                  <a:pos x="T0" y="T1"/>
                </a:cxn>
                <a:cxn ang="T9">
                  <a:pos x="T2" y="T3"/>
                </a:cxn>
                <a:cxn ang="T10">
                  <a:pos x="T4" y="T5"/>
                </a:cxn>
                <a:cxn ang="T11">
                  <a:pos x="T6" y="T7"/>
                </a:cxn>
              </a:cxnLst>
              <a:rect l="T12" t="T13" r="T14" b="T15"/>
              <a:pathLst>
                <a:path w="52" h="15">
                  <a:moveTo>
                    <a:pt x="52" y="0"/>
                  </a:moveTo>
                  <a:lnTo>
                    <a:pt x="52" y="15"/>
                  </a:lnTo>
                  <a:lnTo>
                    <a:pt x="0" y="15"/>
                  </a:lnTo>
                </a:path>
              </a:pathLst>
            </a:custGeom>
            <a:noFill/>
            <a:ln w="0">
              <a:solidFill>
                <a:srgbClr val="24211D"/>
              </a:solidFill>
              <a:prstDash val="solid"/>
              <a:round/>
              <a:headEnd/>
              <a:tailEnd/>
            </a:ln>
          </p:spPr>
          <p:txBody>
            <a:bodyPr/>
            <a:lstStyle/>
            <a:p>
              <a:endParaRPr lang="en-US"/>
            </a:p>
          </p:txBody>
        </p:sp>
        <p:sp>
          <p:nvSpPr>
            <p:cNvPr id="104490" name="Line 590"/>
            <p:cNvSpPr>
              <a:spLocks noChangeShapeType="1"/>
            </p:cNvSpPr>
            <p:nvPr/>
          </p:nvSpPr>
          <p:spPr bwMode="auto">
            <a:xfrm flipH="1">
              <a:off x="1502" y="1060"/>
              <a:ext cx="68" cy="1"/>
            </a:xfrm>
            <a:prstGeom prst="line">
              <a:avLst/>
            </a:prstGeom>
            <a:noFill/>
            <a:ln w="0">
              <a:solidFill>
                <a:srgbClr val="24211D"/>
              </a:solidFill>
              <a:round/>
              <a:headEnd/>
              <a:tailEnd/>
            </a:ln>
          </p:spPr>
          <p:txBody>
            <a:bodyPr/>
            <a:lstStyle/>
            <a:p>
              <a:endParaRPr lang="en-US"/>
            </a:p>
          </p:txBody>
        </p:sp>
        <p:sp>
          <p:nvSpPr>
            <p:cNvPr id="104491" name="Line 591"/>
            <p:cNvSpPr>
              <a:spLocks noChangeShapeType="1"/>
            </p:cNvSpPr>
            <p:nvPr/>
          </p:nvSpPr>
          <p:spPr bwMode="auto">
            <a:xfrm flipH="1">
              <a:off x="1398" y="1060"/>
              <a:ext cx="68" cy="1"/>
            </a:xfrm>
            <a:prstGeom prst="line">
              <a:avLst/>
            </a:prstGeom>
            <a:noFill/>
            <a:ln w="0">
              <a:solidFill>
                <a:srgbClr val="24211D"/>
              </a:solidFill>
              <a:round/>
              <a:headEnd/>
              <a:tailEnd/>
            </a:ln>
          </p:spPr>
          <p:txBody>
            <a:bodyPr/>
            <a:lstStyle/>
            <a:p>
              <a:endParaRPr lang="en-US"/>
            </a:p>
          </p:txBody>
        </p:sp>
        <p:sp>
          <p:nvSpPr>
            <p:cNvPr id="104492" name="Line 592"/>
            <p:cNvSpPr>
              <a:spLocks noChangeShapeType="1"/>
            </p:cNvSpPr>
            <p:nvPr/>
          </p:nvSpPr>
          <p:spPr bwMode="auto">
            <a:xfrm flipH="1">
              <a:off x="1294" y="1060"/>
              <a:ext cx="68" cy="1"/>
            </a:xfrm>
            <a:prstGeom prst="line">
              <a:avLst/>
            </a:prstGeom>
            <a:noFill/>
            <a:ln w="0">
              <a:solidFill>
                <a:srgbClr val="24211D"/>
              </a:solidFill>
              <a:round/>
              <a:headEnd/>
              <a:tailEnd/>
            </a:ln>
          </p:spPr>
          <p:txBody>
            <a:bodyPr/>
            <a:lstStyle/>
            <a:p>
              <a:endParaRPr lang="en-US"/>
            </a:p>
          </p:txBody>
        </p:sp>
        <p:sp>
          <p:nvSpPr>
            <p:cNvPr id="104493" name="Line 593"/>
            <p:cNvSpPr>
              <a:spLocks noChangeShapeType="1"/>
            </p:cNvSpPr>
            <p:nvPr/>
          </p:nvSpPr>
          <p:spPr bwMode="auto">
            <a:xfrm flipH="1">
              <a:off x="1189" y="1060"/>
              <a:ext cx="68" cy="1"/>
            </a:xfrm>
            <a:prstGeom prst="line">
              <a:avLst/>
            </a:prstGeom>
            <a:noFill/>
            <a:ln w="0">
              <a:solidFill>
                <a:srgbClr val="24211D"/>
              </a:solidFill>
              <a:round/>
              <a:headEnd/>
              <a:tailEnd/>
            </a:ln>
          </p:spPr>
          <p:txBody>
            <a:bodyPr/>
            <a:lstStyle/>
            <a:p>
              <a:endParaRPr lang="en-US"/>
            </a:p>
          </p:txBody>
        </p:sp>
        <p:sp>
          <p:nvSpPr>
            <p:cNvPr id="104494" name="Line 594"/>
            <p:cNvSpPr>
              <a:spLocks noChangeShapeType="1"/>
            </p:cNvSpPr>
            <p:nvPr/>
          </p:nvSpPr>
          <p:spPr bwMode="auto">
            <a:xfrm flipH="1">
              <a:off x="1085" y="1060"/>
              <a:ext cx="68" cy="1"/>
            </a:xfrm>
            <a:prstGeom prst="line">
              <a:avLst/>
            </a:prstGeom>
            <a:noFill/>
            <a:ln w="0">
              <a:solidFill>
                <a:srgbClr val="24211D"/>
              </a:solidFill>
              <a:round/>
              <a:headEnd/>
              <a:tailEnd/>
            </a:ln>
          </p:spPr>
          <p:txBody>
            <a:bodyPr/>
            <a:lstStyle/>
            <a:p>
              <a:endParaRPr lang="en-US"/>
            </a:p>
          </p:txBody>
        </p:sp>
        <p:sp>
          <p:nvSpPr>
            <p:cNvPr id="104495" name="Line 595"/>
            <p:cNvSpPr>
              <a:spLocks noChangeShapeType="1"/>
            </p:cNvSpPr>
            <p:nvPr/>
          </p:nvSpPr>
          <p:spPr bwMode="auto">
            <a:xfrm flipH="1">
              <a:off x="981" y="1060"/>
              <a:ext cx="68" cy="1"/>
            </a:xfrm>
            <a:prstGeom prst="line">
              <a:avLst/>
            </a:prstGeom>
            <a:noFill/>
            <a:ln w="0">
              <a:solidFill>
                <a:srgbClr val="24211D"/>
              </a:solidFill>
              <a:round/>
              <a:headEnd/>
              <a:tailEnd/>
            </a:ln>
          </p:spPr>
          <p:txBody>
            <a:bodyPr/>
            <a:lstStyle/>
            <a:p>
              <a:endParaRPr lang="en-US"/>
            </a:p>
          </p:txBody>
        </p:sp>
        <p:sp>
          <p:nvSpPr>
            <p:cNvPr id="104496" name="Line 596"/>
            <p:cNvSpPr>
              <a:spLocks noChangeShapeType="1"/>
            </p:cNvSpPr>
            <p:nvPr/>
          </p:nvSpPr>
          <p:spPr bwMode="auto">
            <a:xfrm flipH="1">
              <a:off x="876" y="1060"/>
              <a:ext cx="68" cy="1"/>
            </a:xfrm>
            <a:prstGeom prst="line">
              <a:avLst/>
            </a:prstGeom>
            <a:noFill/>
            <a:ln w="0">
              <a:solidFill>
                <a:srgbClr val="24211D"/>
              </a:solidFill>
              <a:round/>
              <a:headEnd/>
              <a:tailEnd/>
            </a:ln>
          </p:spPr>
          <p:txBody>
            <a:bodyPr/>
            <a:lstStyle/>
            <a:p>
              <a:endParaRPr lang="en-US"/>
            </a:p>
          </p:txBody>
        </p:sp>
        <p:sp>
          <p:nvSpPr>
            <p:cNvPr id="104497" name="Line 597"/>
            <p:cNvSpPr>
              <a:spLocks noChangeShapeType="1"/>
            </p:cNvSpPr>
            <p:nvPr/>
          </p:nvSpPr>
          <p:spPr bwMode="auto">
            <a:xfrm flipH="1">
              <a:off x="772" y="1060"/>
              <a:ext cx="68" cy="1"/>
            </a:xfrm>
            <a:prstGeom prst="line">
              <a:avLst/>
            </a:prstGeom>
            <a:noFill/>
            <a:ln w="0">
              <a:solidFill>
                <a:srgbClr val="24211D"/>
              </a:solidFill>
              <a:round/>
              <a:headEnd/>
              <a:tailEnd/>
            </a:ln>
          </p:spPr>
          <p:txBody>
            <a:bodyPr/>
            <a:lstStyle/>
            <a:p>
              <a:endParaRPr lang="en-US"/>
            </a:p>
          </p:txBody>
        </p:sp>
        <p:sp>
          <p:nvSpPr>
            <p:cNvPr id="104498" name="Line 598"/>
            <p:cNvSpPr>
              <a:spLocks noChangeShapeType="1"/>
            </p:cNvSpPr>
            <p:nvPr/>
          </p:nvSpPr>
          <p:spPr bwMode="auto">
            <a:xfrm flipH="1">
              <a:off x="668" y="1060"/>
              <a:ext cx="68" cy="1"/>
            </a:xfrm>
            <a:prstGeom prst="line">
              <a:avLst/>
            </a:prstGeom>
            <a:noFill/>
            <a:ln w="0">
              <a:solidFill>
                <a:srgbClr val="24211D"/>
              </a:solidFill>
              <a:round/>
              <a:headEnd/>
              <a:tailEnd/>
            </a:ln>
          </p:spPr>
          <p:txBody>
            <a:bodyPr/>
            <a:lstStyle/>
            <a:p>
              <a:endParaRPr lang="en-US"/>
            </a:p>
          </p:txBody>
        </p:sp>
        <p:sp>
          <p:nvSpPr>
            <p:cNvPr id="104499" name="Line 599"/>
            <p:cNvSpPr>
              <a:spLocks noChangeShapeType="1"/>
            </p:cNvSpPr>
            <p:nvPr/>
          </p:nvSpPr>
          <p:spPr bwMode="auto">
            <a:xfrm flipH="1">
              <a:off x="563" y="1060"/>
              <a:ext cx="68" cy="1"/>
            </a:xfrm>
            <a:prstGeom prst="line">
              <a:avLst/>
            </a:prstGeom>
            <a:noFill/>
            <a:ln w="0">
              <a:solidFill>
                <a:srgbClr val="24211D"/>
              </a:solidFill>
              <a:round/>
              <a:headEnd/>
              <a:tailEnd/>
            </a:ln>
          </p:spPr>
          <p:txBody>
            <a:bodyPr/>
            <a:lstStyle/>
            <a:p>
              <a:endParaRPr lang="en-US"/>
            </a:p>
          </p:txBody>
        </p:sp>
        <p:sp>
          <p:nvSpPr>
            <p:cNvPr id="104500" name="Line 600"/>
            <p:cNvSpPr>
              <a:spLocks noChangeShapeType="1"/>
            </p:cNvSpPr>
            <p:nvPr/>
          </p:nvSpPr>
          <p:spPr bwMode="auto">
            <a:xfrm flipH="1">
              <a:off x="459" y="1060"/>
              <a:ext cx="68" cy="1"/>
            </a:xfrm>
            <a:prstGeom prst="line">
              <a:avLst/>
            </a:prstGeom>
            <a:noFill/>
            <a:ln w="0">
              <a:solidFill>
                <a:srgbClr val="24211D"/>
              </a:solidFill>
              <a:round/>
              <a:headEnd/>
              <a:tailEnd/>
            </a:ln>
          </p:spPr>
          <p:txBody>
            <a:bodyPr/>
            <a:lstStyle/>
            <a:p>
              <a:endParaRPr lang="en-US"/>
            </a:p>
          </p:txBody>
        </p:sp>
        <p:sp>
          <p:nvSpPr>
            <p:cNvPr id="104501" name="Line 601"/>
            <p:cNvSpPr>
              <a:spLocks noChangeShapeType="1"/>
            </p:cNvSpPr>
            <p:nvPr/>
          </p:nvSpPr>
          <p:spPr bwMode="auto">
            <a:xfrm flipH="1">
              <a:off x="355" y="1060"/>
              <a:ext cx="68" cy="1"/>
            </a:xfrm>
            <a:prstGeom prst="line">
              <a:avLst/>
            </a:prstGeom>
            <a:noFill/>
            <a:ln w="0">
              <a:solidFill>
                <a:srgbClr val="24211D"/>
              </a:solidFill>
              <a:round/>
              <a:headEnd/>
              <a:tailEnd/>
            </a:ln>
          </p:spPr>
          <p:txBody>
            <a:bodyPr/>
            <a:lstStyle/>
            <a:p>
              <a:endParaRPr lang="en-US"/>
            </a:p>
          </p:txBody>
        </p:sp>
        <p:sp>
          <p:nvSpPr>
            <p:cNvPr id="104502" name="Line 602"/>
            <p:cNvSpPr>
              <a:spLocks noChangeShapeType="1"/>
            </p:cNvSpPr>
            <p:nvPr/>
          </p:nvSpPr>
          <p:spPr bwMode="auto">
            <a:xfrm flipH="1">
              <a:off x="250" y="1060"/>
              <a:ext cx="68" cy="1"/>
            </a:xfrm>
            <a:prstGeom prst="line">
              <a:avLst/>
            </a:prstGeom>
            <a:noFill/>
            <a:ln w="0">
              <a:solidFill>
                <a:srgbClr val="24211D"/>
              </a:solidFill>
              <a:round/>
              <a:headEnd/>
              <a:tailEnd/>
            </a:ln>
          </p:spPr>
          <p:txBody>
            <a:bodyPr/>
            <a:lstStyle/>
            <a:p>
              <a:endParaRPr lang="en-US"/>
            </a:p>
          </p:txBody>
        </p:sp>
        <p:sp>
          <p:nvSpPr>
            <p:cNvPr id="104503" name="Freeform 603"/>
            <p:cNvSpPr>
              <a:spLocks/>
            </p:cNvSpPr>
            <p:nvPr/>
          </p:nvSpPr>
          <p:spPr bwMode="auto">
            <a:xfrm>
              <a:off x="203" y="1003"/>
              <a:ext cx="11" cy="57"/>
            </a:xfrm>
            <a:custGeom>
              <a:avLst/>
              <a:gdLst>
                <a:gd name="T0" fmla="*/ 11 w 11"/>
                <a:gd name="T1" fmla="*/ 57 h 57"/>
                <a:gd name="T2" fmla="*/ 0 w 11"/>
                <a:gd name="T3" fmla="*/ 57 h 57"/>
                <a:gd name="T4" fmla="*/ 0 w 11"/>
                <a:gd name="T5" fmla="*/ 57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104504" name="Line 604"/>
            <p:cNvSpPr>
              <a:spLocks noChangeShapeType="1"/>
            </p:cNvSpPr>
            <p:nvPr/>
          </p:nvSpPr>
          <p:spPr bwMode="auto">
            <a:xfrm flipV="1">
              <a:off x="203" y="899"/>
              <a:ext cx="1" cy="62"/>
            </a:xfrm>
            <a:prstGeom prst="line">
              <a:avLst/>
            </a:prstGeom>
            <a:noFill/>
            <a:ln w="0">
              <a:solidFill>
                <a:srgbClr val="24211D"/>
              </a:solidFill>
              <a:round/>
              <a:headEnd/>
              <a:tailEnd/>
            </a:ln>
          </p:spPr>
          <p:txBody>
            <a:bodyPr/>
            <a:lstStyle/>
            <a:p>
              <a:endParaRPr lang="en-US"/>
            </a:p>
          </p:txBody>
        </p:sp>
        <p:sp>
          <p:nvSpPr>
            <p:cNvPr id="104505" name="Line 605"/>
            <p:cNvSpPr>
              <a:spLocks noChangeShapeType="1"/>
            </p:cNvSpPr>
            <p:nvPr/>
          </p:nvSpPr>
          <p:spPr bwMode="auto">
            <a:xfrm flipV="1">
              <a:off x="203" y="795"/>
              <a:ext cx="1" cy="62"/>
            </a:xfrm>
            <a:prstGeom prst="line">
              <a:avLst/>
            </a:prstGeom>
            <a:noFill/>
            <a:ln w="0">
              <a:solidFill>
                <a:srgbClr val="24211D"/>
              </a:solidFill>
              <a:round/>
              <a:headEnd/>
              <a:tailEnd/>
            </a:ln>
          </p:spPr>
          <p:txBody>
            <a:bodyPr/>
            <a:lstStyle/>
            <a:p>
              <a:endParaRPr lang="en-US"/>
            </a:p>
          </p:txBody>
        </p:sp>
        <p:sp>
          <p:nvSpPr>
            <p:cNvPr id="104506" name="Line 606"/>
            <p:cNvSpPr>
              <a:spLocks noChangeShapeType="1"/>
            </p:cNvSpPr>
            <p:nvPr/>
          </p:nvSpPr>
          <p:spPr bwMode="auto">
            <a:xfrm flipV="1">
              <a:off x="203" y="691"/>
              <a:ext cx="1" cy="62"/>
            </a:xfrm>
            <a:prstGeom prst="line">
              <a:avLst/>
            </a:prstGeom>
            <a:noFill/>
            <a:ln w="0">
              <a:solidFill>
                <a:srgbClr val="24211D"/>
              </a:solidFill>
              <a:round/>
              <a:headEnd/>
              <a:tailEnd/>
            </a:ln>
          </p:spPr>
          <p:txBody>
            <a:bodyPr/>
            <a:lstStyle/>
            <a:p>
              <a:endParaRPr lang="en-US"/>
            </a:p>
          </p:txBody>
        </p:sp>
        <p:sp>
          <p:nvSpPr>
            <p:cNvPr id="104507" name="Line 607"/>
            <p:cNvSpPr>
              <a:spLocks noChangeShapeType="1"/>
            </p:cNvSpPr>
            <p:nvPr/>
          </p:nvSpPr>
          <p:spPr bwMode="auto">
            <a:xfrm flipV="1">
              <a:off x="203" y="618"/>
              <a:ext cx="1" cy="31"/>
            </a:xfrm>
            <a:prstGeom prst="line">
              <a:avLst/>
            </a:prstGeom>
            <a:noFill/>
            <a:ln w="0">
              <a:solidFill>
                <a:srgbClr val="24211D"/>
              </a:solidFill>
              <a:round/>
              <a:headEnd/>
              <a:tailEnd/>
            </a:ln>
          </p:spPr>
          <p:txBody>
            <a:bodyPr/>
            <a:lstStyle/>
            <a:p>
              <a:endParaRPr lang="en-US"/>
            </a:p>
          </p:txBody>
        </p:sp>
        <p:sp>
          <p:nvSpPr>
            <p:cNvPr id="104508" name="Line 608"/>
            <p:cNvSpPr>
              <a:spLocks noChangeShapeType="1"/>
            </p:cNvSpPr>
            <p:nvPr/>
          </p:nvSpPr>
          <p:spPr bwMode="auto">
            <a:xfrm>
              <a:off x="16" y="826"/>
              <a:ext cx="281" cy="1"/>
            </a:xfrm>
            <a:prstGeom prst="line">
              <a:avLst/>
            </a:prstGeom>
            <a:noFill/>
            <a:ln w="0">
              <a:solidFill>
                <a:srgbClr val="000000"/>
              </a:solidFill>
              <a:round/>
              <a:headEnd/>
              <a:tailEnd/>
            </a:ln>
          </p:spPr>
          <p:txBody>
            <a:bodyPr/>
            <a:lstStyle/>
            <a:p>
              <a:endParaRPr lang="en-US"/>
            </a:p>
          </p:txBody>
        </p:sp>
        <p:sp>
          <p:nvSpPr>
            <p:cNvPr id="104509" name="Freeform 609"/>
            <p:cNvSpPr>
              <a:spLocks/>
            </p:cNvSpPr>
            <p:nvPr/>
          </p:nvSpPr>
          <p:spPr bwMode="auto">
            <a:xfrm>
              <a:off x="16" y="805"/>
              <a:ext cx="41" cy="42"/>
            </a:xfrm>
            <a:custGeom>
              <a:avLst/>
              <a:gdLst>
                <a:gd name="T0" fmla="*/ 0 w 41"/>
                <a:gd name="T1" fmla="*/ 21 h 42"/>
                <a:gd name="T2" fmla="*/ 41 w 41"/>
                <a:gd name="T3" fmla="*/ 0 h 42"/>
                <a:gd name="T4" fmla="*/ 41 w 41"/>
                <a:gd name="T5" fmla="*/ 42 h 42"/>
                <a:gd name="T6" fmla="*/ 0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0" y="21"/>
                  </a:moveTo>
                  <a:lnTo>
                    <a:pt x="41" y="0"/>
                  </a:lnTo>
                  <a:lnTo>
                    <a:pt x="41" y="42"/>
                  </a:lnTo>
                  <a:lnTo>
                    <a:pt x="0" y="21"/>
                  </a:lnTo>
                  <a:close/>
                </a:path>
              </a:pathLst>
            </a:custGeom>
            <a:solidFill>
              <a:srgbClr val="000000"/>
            </a:solidFill>
            <a:ln w="9525">
              <a:noFill/>
              <a:round/>
              <a:headEnd/>
              <a:tailEnd/>
            </a:ln>
          </p:spPr>
          <p:txBody>
            <a:bodyPr/>
            <a:lstStyle/>
            <a:p>
              <a:endParaRPr lang="en-US"/>
            </a:p>
          </p:txBody>
        </p:sp>
        <p:sp>
          <p:nvSpPr>
            <p:cNvPr id="104510" name="Freeform 610"/>
            <p:cNvSpPr>
              <a:spLocks/>
            </p:cNvSpPr>
            <p:nvPr/>
          </p:nvSpPr>
          <p:spPr bwMode="auto">
            <a:xfrm>
              <a:off x="256" y="805"/>
              <a:ext cx="41" cy="42"/>
            </a:xfrm>
            <a:custGeom>
              <a:avLst/>
              <a:gdLst>
                <a:gd name="T0" fmla="*/ 41 w 41"/>
                <a:gd name="T1" fmla="*/ 21 h 42"/>
                <a:gd name="T2" fmla="*/ 0 w 41"/>
                <a:gd name="T3" fmla="*/ 0 h 42"/>
                <a:gd name="T4" fmla="*/ 0 w 41"/>
                <a:gd name="T5" fmla="*/ 42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0"/>
                  </a:lnTo>
                  <a:lnTo>
                    <a:pt x="0" y="42"/>
                  </a:lnTo>
                  <a:lnTo>
                    <a:pt x="41" y="21"/>
                  </a:lnTo>
                  <a:close/>
                </a:path>
              </a:pathLst>
            </a:custGeom>
            <a:solidFill>
              <a:srgbClr val="000000"/>
            </a:solidFill>
            <a:ln w="9525">
              <a:noFill/>
              <a:round/>
              <a:headEnd/>
              <a:tailEnd/>
            </a:ln>
          </p:spPr>
          <p:txBody>
            <a:bodyPr/>
            <a:lstStyle/>
            <a:p>
              <a:endParaRPr lang="en-US"/>
            </a:p>
          </p:txBody>
        </p:sp>
        <p:sp>
          <p:nvSpPr>
            <p:cNvPr id="104511" name="Rectangle 611"/>
            <p:cNvSpPr>
              <a:spLocks noChangeArrowheads="1"/>
            </p:cNvSpPr>
            <p:nvPr/>
          </p:nvSpPr>
          <p:spPr bwMode="auto">
            <a:xfrm>
              <a:off x="1351" y="936"/>
              <a:ext cx="22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512" name="Rectangle 612"/>
            <p:cNvSpPr>
              <a:spLocks noChangeArrowheads="1"/>
            </p:cNvSpPr>
            <p:nvPr/>
          </p:nvSpPr>
          <p:spPr bwMode="auto">
            <a:xfrm>
              <a:off x="2113" y="665"/>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3" name="Rectangle 613"/>
            <p:cNvSpPr>
              <a:spLocks noChangeArrowheads="1"/>
            </p:cNvSpPr>
            <p:nvPr/>
          </p:nvSpPr>
          <p:spPr bwMode="auto">
            <a:xfrm>
              <a:off x="2003" y="769"/>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4" name="Rectangle 614"/>
            <p:cNvSpPr>
              <a:spLocks noChangeArrowheads="1"/>
            </p:cNvSpPr>
            <p:nvPr/>
          </p:nvSpPr>
          <p:spPr bwMode="auto">
            <a:xfrm>
              <a:off x="1894" y="87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5" name="Rectangle 615"/>
            <p:cNvSpPr>
              <a:spLocks noChangeArrowheads="1"/>
            </p:cNvSpPr>
            <p:nvPr/>
          </p:nvSpPr>
          <p:spPr bwMode="auto">
            <a:xfrm>
              <a:off x="1784" y="977"/>
              <a:ext cx="730" cy="724"/>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6" name="Rectangle 616"/>
            <p:cNvSpPr>
              <a:spLocks noChangeArrowheads="1"/>
            </p:cNvSpPr>
            <p:nvPr/>
          </p:nvSpPr>
          <p:spPr bwMode="auto">
            <a:xfrm>
              <a:off x="1669" y="1076"/>
              <a:ext cx="736"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7" name="Rectangle 617"/>
            <p:cNvSpPr>
              <a:spLocks noChangeArrowheads="1"/>
            </p:cNvSpPr>
            <p:nvPr/>
          </p:nvSpPr>
          <p:spPr bwMode="auto">
            <a:xfrm>
              <a:off x="1560" y="1180"/>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8" name="Rectangle 618"/>
            <p:cNvSpPr>
              <a:spLocks noChangeArrowheads="1"/>
            </p:cNvSpPr>
            <p:nvPr/>
          </p:nvSpPr>
          <p:spPr bwMode="auto">
            <a:xfrm>
              <a:off x="1450" y="1284"/>
              <a:ext cx="731"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19" name="Rectangle 619"/>
            <p:cNvSpPr>
              <a:spLocks noChangeArrowheads="1"/>
            </p:cNvSpPr>
            <p:nvPr/>
          </p:nvSpPr>
          <p:spPr bwMode="auto">
            <a:xfrm>
              <a:off x="1341" y="1383"/>
              <a:ext cx="730" cy="729"/>
            </a:xfrm>
            <a:prstGeom prst="rect">
              <a:avLst/>
            </a:prstGeom>
            <a:solidFill>
              <a:srgbClr val="FFFFFF"/>
            </a:solidFill>
            <a:ln w="5" cap="rnd">
              <a:solidFill>
                <a:srgbClr val="121214"/>
              </a:solidFill>
              <a:round/>
              <a:headEnd/>
              <a:tailEnd/>
            </a:ln>
          </p:spPr>
          <p:txBody>
            <a:bodyPr/>
            <a:lstStyle/>
            <a:p>
              <a:pPr algn="l" eaLnBrk="0" hangingPunct="0"/>
              <a:endParaRPr lang="en-US" sz="1800">
                <a:solidFill>
                  <a:srgbClr val="000000"/>
                </a:solidFill>
              </a:endParaRPr>
            </a:p>
          </p:txBody>
        </p:sp>
        <p:sp>
          <p:nvSpPr>
            <p:cNvPr id="104520" name="Rectangle 620"/>
            <p:cNvSpPr>
              <a:spLocks noChangeArrowheads="1"/>
            </p:cNvSpPr>
            <p:nvPr/>
          </p:nvSpPr>
          <p:spPr bwMode="auto">
            <a:xfrm>
              <a:off x="1560" y="1482"/>
              <a:ext cx="407"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104521" name="Rectangle 621"/>
            <p:cNvSpPr>
              <a:spLocks noChangeArrowheads="1"/>
            </p:cNvSpPr>
            <p:nvPr/>
          </p:nvSpPr>
          <p:spPr bwMode="auto">
            <a:xfrm>
              <a:off x="1528" y="1591"/>
              <a:ext cx="475" cy="146"/>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104522" name="Rectangle 622"/>
            <p:cNvSpPr>
              <a:spLocks noChangeArrowheads="1"/>
            </p:cNvSpPr>
            <p:nvPr/>
          </p:nvSpPr>
          <p:spPr bwMode="auto">
            <a:xfrm>
              <a:off x="1414" y="1868"/>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32KB L1</a:t>
              </a:r>
              <a:endParaRPr lang="en-US" sz="1800">
                <a:solidFill>
                  <a:srgbClr val="000000"/>
                </a:solidFill>
              </a:endParaRPr>
            </a:p>
          </p:txBody>
        </p:sp>
        <p:sp>
          <p:nvSpPr>
            <p:cNvPr id="104523" name="Rectangle 623"/>
            <p:cNvSpPr>
              <a:spLocks noChangeArrowheads="1"/>
            </p:cNvSpPr>
            <p:nvPr/>
          </p:nvSpPr>
          <p:spPr bwMode="auto">
            <a:xfrm>
              <a:off x="1414" y="1925"/>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P-Cache</a:t>
              </a:r>
              <a:endParaRPr lang="en-US" sz="1800">
                <a:solidFill>
                  <a:srgbClr val="000000"/>
                </a:solidFill>
              </a:endParaRPr>
            </a:p>
          </p:txBody>
        </p:sp>
        <p:sp>
          <p:nvSpPr>
            <p:cNvPr id="104524" name="Rectangle 624"/>
            <p:cNvSpPr>
              <a:spLocks noChangeArrowheads="1"/>
            </p:cNvSpPr>
            <p:nvPr/>
          </p:nvSpPr>
          <p:spPr bwMode="auto">
            <a:xfrm>
              <a:off x="1779" y="1873"/>
              <a:ext cx="28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32KB L1</a:t>
              </a:r>
              <a:endParaRPr lang="en-US" sz="1800">
                <a:solidFill>
                  <a:srgbClr val="000000"/>
                </a:solidFill>
              </a:endParaRPr>
            </a:p>
          </p:txBody>
        </p:sp>
        <p:sp>
          <p:nvSpPr>
            <p:cNvPr id="104525" name="Rectangle 625"/>
            <p:cNvSpPr>
              <a:spLocks noChangeArrowheads="1"/>
            </p:cNvSpPr>
            <p:nvPr/>
          </p:nvSpPr>
          <p:spPr bwMode="auto">
            <a:xfrm>
              <a:off x="1779" y="1930"/>
              <a:ext cx="287"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D-Cache</a:t>
              </a:r>
              <a:endParaRPr lang="en-US" sz="1800">
                <a:solidFill>
                  <a:srgbClr val="000000"/>
                </a:solidFill>
              </a:endParaRPr>
            </a:p>
          </p:txBody>
        </p:sp>
        <p:sp>
          <p:nvSpPr>
            <p:cNvPr id="104526" name="Rectangle 626"/>
            <p:cNvSpPr>
              <a:spLocks noChangeArrowheads="1"/>
            </p:cNvSpPr>
            <p:nvPr/>
          </p:nvSpPr>
          <p:spPr bwMode="auto">
            <a:xfrm>
              <a:off x="1487" y="2029"/>
              <a:ext cx="522" cy="89"/>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512KB L2 Cache</a:t>
              </a:r>
              <a:endParaRPr lang="en-US" sz="1800">
                <a:solidFill>
                  <a:srgbClr val="000000"/>
                </a:solidFill>
              </a:endParaRPr>
            </a:p>
          </p:txBody>
        </p:sp>
        <p:sp>
          <p:nvSpPr>
            <p:cNvPr id="104527" name="Line 627"/>
            <p:cNvSpPr>
              <a:spLocks noChangeShapeType="1"/>
            </p:cNvSpPr>
            <p:nvPr/>
          </p:nvSpPr>
          <p:spPr bwMode="auto">
            <a:xfrm>
              <a:off x="1341" y="1847"/>
              <a:ext cx="735" cy="1"/>
            </a:xfrm>
            <a:prstGeom prst="line">
              <a:avLst/>
            </a:prstGeom>
            <a:noFill/>
            <a:ln w="0">
              <a:solidFill>
                <a:srgbClr val="24211D"/>
              </a:solidFill>
              <a:round/>
              <a:headEnd/>
              <a:tailEnd/>
            </a:ln>
          </p:spPr>
          <p:txBody>
            <a:bodyPr/>
            <a:lstStyle/>
            <a:p>
              <a:endParaRPr lang="en-US"/>
            </a:p>
          </p:txBody>
        </p:sp>
        <p:sp>
          <p:nvSpPr>
            <p:cNvPr id="104528" name="Line 628"/>
            <p:cNvSpPr>
              <a:spLocks noChangeShapeType="1"/>
            </p:cNvSpPr>
            <p:nvPr/>
          </p:nvSpPr>
          <p:spPr bwMode="auto">
            <a:xfrm>
              <a:off x="1341" y="2013"/>
              <a:ext cx="735" cy="1"/>
            </a:xfrm>
            <a:prstGeom prst="line">
              <a:avLst/>
            </a:prstGeom>
            <a:noFill/>
            <a:ln w="0">
              <a:solidFill>
                <a:srgbClr val="24211D"/>
              </a:solidFill>
              <a:round/>
              <a:headEnd/>
              <a:tailEnd/>
            </a:ln>
          </p:spPr>
          <p:txBody>
            <a:bodyPr/>
            <a:lstStyle/>
            <a:p>
              <a:endParaRPr lang="en-US"/>
            </a:p>
          </p:txBody>
        </p:sp>
        <p:sp>
          <p:nvSpPr>
            <p:cNvPr id="104529" name="Line 629"/>
            <p:cNvSpPr>
              <a:spLocks noChangeShapeType="1"/>
            </p:cNvSpPr>
            <p:nvPr/>
          </p:nvSpPr>
          <p:spPr bwMode="auto">
            <a:xfrm>
              <a:off x="1711" y="1847"/>
              <a:ext cx="1" cy="166"/>
            </a:xfrm>
            <a:prstGeom prst="line">
              <a:avLst/>
            </a:prstGeom>
            <a:noFill/>
            <a:ln w="0">
              <a:solidFill>
                <a:srgbClr val="24211D"/>
              </a:solidFill>
              <a:round/>
              <a:headEnd/>
              <a:tailEnd/>
            </a:ln>
          </p:spPr>
          <p:txBody>
            <a:bodyPr/>
            <a:lstStyle/>
            <a:p>
              <a:endParaRPr lang="en-US"/>
            </a:p>
          </p:txBody>
        </p:sp>
        <p:sp>
          <p:nvSpPr>
            <p:cNvPr id="104530" name="Freeform 630"/>
            <p:cNvSpPr>
              <a:spLocks/>
            </p:cNvSpPr>
            <p:nvPr/>
          </p:nvSpPr>
          <p:spPr bwMode="auto">
            <a:xfrm>
              <a:off x="1153" y="1586"/>
              <a:ext cx="15" cy="37"/>
            </a:xfrm>
            <a:custGeom>
              <a:avLst/>
              <a:gdLst>
                <a:gd name="T0" fmla="*/ 15 w 15"/>
                <a:gd name="T1" fmla="*/ 0 h 37"/>
                <a:gd name="T2" fmla="*/ 10 w 15"/>
                <a:gd name="T3" fmla="*/ 0 h 37"/>
                <a:gd name="T4" fmla="*/ 10 w 15"/>
                <a:gd name="T5" fmla="*/ 6 h 37"/>
                <a:gd name="T6" fmla="*/ 5 w 15"/>
                <a:gd name="T7" fmla="*/ 6 h 37"/>
                <a:gd name="T8" fmla="*/ 5 w 15"/>
                <a:gd name="T9" fmla="*/ 6 h 37"/>
                <a:gd name="T10" fmla="*/ 0 w 15"/>
                <a:gd name="T11" fmla="*/ 11 h 37"/>
                <a:gd name="T12" fmla="*/ 0 w 15"/>
                <a:gd name="T13" fmla="*/ 11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2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0"/>
                  </a:lnTo>
                  <a:lnTo>
                    <a:pt x="10" y="6"/>
                  </a:lnTo>
                  <a:lnTo>
                    <a:pt x="5" y="6"/>
                  </a:lnTo>
                  <a:lnTo>
                    <a:pt x="0" y="11"/>
                  </a:lnTo>
                  <a:lnTo>
                    <a:pt x="0" y="16"/>
                  </a:lnTo>
                  <a:lnTo>
                    <a:pt x="0" y="21"/>
                  </a:lnTo>
                  <a:lnTo>
                    <a:pt x="0" y="26"/>
                  </a:lnTo>
                  <a:lnTo>
                    <a:pt x="0" y="32"/>
                  </a:lnTo>
                  <a:lnTo>
                    <a:pt x="5" y="32"/>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104531" name="Rectangle 631"/>
            <p:cNvSpPr>
              <a:spLocks noChangeArrowheads="1"/>
            </p:cNvSpPr>
            <p:nvPr/>
          </p:nvSpPr>
          <p:spPr bwMode="auto">
            <a:xfrm>
              <a:off x="1168" y="1586"/>
              <a:ext cx="74"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532" name="Freeform 632"/>
            <p:cNvSpPr>
              <a:spLocks/>
            </p:cNvSpPr>
            <p:nvPr/>
          </p:nvSpPr>
          <p:spPr bwMode="auto">
            <a:xfrm>
              <a:off x="1236" y="1560"/>
              <a:ext cx="94" cy="89"/>
            </a:xfrm>
            <a:custGeom>
              <a:avLst/>
              <a:gdLst>
                <a:gd name="T0" fmla="*/ 94 w 94"/>
                <a:gd name="T1" fmla="*/ 47 h 89"/>
                <a:gd name="T2" fmla="*/ 0 w 94"/>
                <a:gd name="T3" fmla="*/ 0 h 89"/>
                <a:gd name="T4" fmla="*/ 0 w 94"/>
                <a:gd name="T5" fmla="*/ 89 h 89"/>
                <a:gd name="T6" fmla="*/ 94 w 94"/>
                <a:gd name="T7" fmla="*/ 47 h 89"/>
                <a:gd name="T8" fmla="*/ 0 60000 65536"/>
                <a:gd name="T9" fmla="*/ 0 60000 65536"/>
                <a:gd name="T10" fmla="*/ 0 60000 65536"/>
                <a:gd name="T11" fmla="*/ 0 60000 65536"/>
                <a:gd name="T12" fmla="*/ 0 w 94"/>
                <a:gd name="T13" fmla="*/ 0 h 89"/>
                <a:gd name="T14" fmla="*/ 94 w 94"/>
                <a:gd name="T15" fmla="*/ 89 h 89"/>
              </a:gdLst>
              <a:ahLst/>
              <a:cxnLst>
                <a:cxn ang="T8">
                  <a:pos x="T0" y="T1"/>
                </a:cxn>
                <a:cxn ang="T9">
                  <a:pos x="T2" y="T3"/>
                </a:cxn>
                <a:cxn ang="T10">
                  <a:pos x="T4" y="T5"/>
                </a:cxn>
                <a:cxn ang="T11">
                  <a:pos x="T6" y="T7"/>
                </a:cxn>
              </a:cxnLst>
              <a:rect l="T12" t="T13" r="T14" b="T15"/>
              <a:pathLst>
                <a:path w="94" h="89">
                  <a:moveTo>
                    <a:pt x="94" y="47"/>
                  </a:moveTo>
                  <a:lnTo>
                    <a:pt x="0" y="0"/>
                  </a:lnTo>
                  <a:lnTo>
                    <a:pt x="0" y="89"/>
                  </a:lnTo>
                  <a:lnTo>
                    <a:pt x="94" y="47"/>
                  </a:lnTo>
                  <a:close/>
                </a:path>
              </a:pathLst>
            </a:custGeom>
            <a:solidFill>
              <a:srgbClr val="000000"/>
            </a:solidFill>
            <a:ln w="9525">
              <a:noFill/>
              <a:round/>
              <a:headEnd/>
              <a:tailEnd/>
            </a:ln>
          </p:spPr>
          <p:txBody>
            <a:bodyPr/>
            <a:lstStyle/>
            <a:p>
              <a:endParaRPr lang="en-US"/>
            </a:p>
          </p:txBody>
        </p:sp>
        <p:sp>
          <p:nvSpPr>
            <p:cNvPr id="104533" name="Freeform 633"/>
            <p:cNvSpPr>
              <a:spLocks/>
            </p:cNvSpPr>
            <p:nvPr/>
          </p:nvSpPr>
          <p:spPr bwMode="auto">
            <a:xfrm>
              <a:off x="1242" y="1586"/>
              <a:ext cx="15" cy="37"/>
            </a:xfrm>
            <a:custGeom>
              <a:avLst/>
              <a:gdLst>
                <a:gd name="T0" fmla="*/ 0 w 15"/>
                <a:gd name="T1" fmla="*/ 37 h 37"/>
                <a:gd name="T2" fmla="*/ 0 w 15"/>
                <a:gd name="T3" fmla="*/ 37 h 37"/>
                <a:gd name="T4" fmla="*/ 5 w 15"/>
                <a:gd name="T5" fmla="*/ 37 h 37"/>
                <a:gd name="T6" fmla="*/ 10 w 15"/>
                <a:gd name="T7" fmla="*/ 32 h 37"/>
                <a:gd name="T8" fmla="*/ 10 w 15"/>
                <a:gd name="T9" fmla="*/ 32 h 37"/>
                <a:gd name="T10" fmla="*/ 10 w 15"/>
                <a:gd name="T11" fmla="*/ 32 h 37"/>
                <a:gd name="T12" fmla="*/ 15 w 15"/>
                <a:gd name="T13" fmla="*/ 26 h 37"/>
                <a:gd name="T14" fmla="*/ 15 w 15"/>
                <a:gd name="T15" fmla="*/ 21 h 37"/>
                <a:gd name="T16" fmla="*/ 15 w 15"/>
                <a:gd name="T17" fmla="*/ 21 h 37"/>
                <a:gd name="T18" fmla="*/ 15 w 15"/>
                <a:gd name="T19" fmla="*/ 16 h 37"/>
                <a:gd name="T20" fmla="*/ 15 w 15"/>
                <a:gd name="T21" fmla="*/ 11 h 37"/>
                <a:gd name="T22" fmla="*/ 10 w 15"/>
                <a:gd name="T23" fmla="*/ 11 h 37"/>
                <a:gd name="T24" fmla="*/ 10 w 15"/>
                <a:gd name="T25" fmla="*/ 6 h 37"/>
                <a:gd name="T26" fmla="*/ 10 w 15"/>
                <a:gd name="T27" fmla="*/ 6 h 37"/>
                <a:gd name="T28" fmla="*/ 5 w 15"/>
                <a:gd name="T29" fmla="*/ 6 h 37"/>
                <a:gd name="T30" fmla="*/ 0 w 15"/>
                <a:gd name="T31" fmla="*/ 0 h 37"/>
                <a:gd name="T32" fmla="*/ 0 w 15"/>
                <a:gd name="T33" fmla="*/ 0 h 37"/>
                <a:gd name="T34" fmla="*/ 0 w 15"/>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0" y="37"/>
                  </a:moveTo>
                  <a:lnTo>
                    <a:pt x="0" y="37"/>
                  </a:lnTo>
                  <a:lnTo>
                    <a:pt x="5" y="37"/>
                  </a:lnTo>
                  <a:lnTo>
                    <a:pt x="10" y="32"/>
                  </a:lnTo>
                  <a:lnTo>
                    <a:pt x="15" y="26"/>
                  </a:lnTo>
                  <a:lnTo>
                    <a:pt x="15" y="21"/>
                  </a:lnTo>
                  <a:lnTo>
                    <a:pt x="15" y="16"/>
                  </a:lnTo>
                  <a:lnTo>
                    <a:pt x="15" y="11"/>
                  </a:lnTo>
                  <a:lnTo>
                    <a:pt x="10" y="11"/>
                  </a:lnTo>
                  <a:lnTo>
                    <a:pt x="10" y="6"/>
                  </a:lnTo>
                  <a:lnTo>
                    <a:pt x="5" y="6"/>
                  </a:lnTo>
                  <a:lnTo>
                    <a:pt x="0" y="0"/>
                  </a:lnTo>
                  <a:lnTo>
                    <a:pt x="0" y="37"/>
                  </a:lnTo>
                  <a:close/>
                </a:path>
              </a:pathLst>
            </a:custGeom>
            <a:solidFill>
              <a:srgbClr val="000000"/>
            </a:solidFill>
            <a:ln w="9525">
              <a:noFill/>
              <a:round/>
              <a:headEnd/>
              <a:tailEnd/>
            </a:ln>
          </p:spPr>
          <p:txBody>
            <a:bodyPr/>
            <a:lstStyle/>
            <a:p>
              <a:endParaRPr lang="en-US"/>
            </a:p>
          </p:txBody>
        </p:sp>
        <p:sp>
          <p:nvSpPr>
            <p:cNvPr id="104534" name="Line 634"/>
            <p:cNvSpPr>
              <a:spLocks noChangeShapeType="1"/>
            </p:cNvSpPr>
            <p:nvPr/>
          </p:nvSpPr>
          <p:spPr bwMode="auto">
            <a:xfrm flipH="1">
              <a:off x="657" y="1498"/>
              <a:ext cx="204" cy="1"/>
            </a:xfrm>
            <a:prstGeom prst="line">
              <a:avLst/>
            </a:prstGeom>
            <a:noFill/>
            <a:ln w="0">
              <a:solidFill>
                <a:srgbClr val="000000"/>
              </a:solidFill>
              <a:round/>
              <a:headEnd/>
              <a:tailEnd/>
            </a:ln>
          </p:spPr>
          <p:txBody>
            <a:bodyPr/>
            <a:lstStyle/>
            <a:p>
              <a:endParaRPr lang="en-US"/>
            </a:p>
          </p:txBody>
        </p:sp>
        <p:sp>
          <p:nvSpPr>
            <p:cNvPr id="104535" name="Freeform 635"/>
            <p:cNvSpPr>
              <a:spLocks/>
            </p:cNvSpPr>
            <p:nvPr/>
          </p:nvSpPr>
          <p:spPr bwMode="auto">
            <a:xfrm>
              <a:off x="819" y="1477"/>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36" name="Freeform 636"/>
            <p:cNvSpPr>
              <a:spLocks/>
            </p:cNvSpPr>
            <p:nvPr/>
          </p:nvSpPr>
          <p:spPr bwMode="auto">
            <a:xfrm>
              <a:off x="657" y="1477"/>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537" name="Line 637"/>
            <p:cNvSpPr>
              <a:spLocks noChangeShapeType="1"/>
            </p:cNvSpPr>
            <p:nvPr/>
          </p:nvSpPr>
          <p:spPr bwMode="auto">
            <a:xfrm>
              <a:off x="1721" y="2461"/>
              <a:ext cx="1" cy="495"/>
            </a:xfrm>
            <a:prstGeom prst="line">
              <a:avLst/>
            </a:prstGeom>
            <a:noFill/>
            <a:ln w="0">
              <a:solidFill>
                <a:srgbClr val="000000"/>
              </a:solidFill>
              <a:round/>
              <a:headEnd/>
              <a:tailEnd/>
            </a:ln>
          </p:spPr>
          <p:txBody>
            <a:bodyPr/>
            <a:lstStyle/>
            <a:p>
              <a:endParaRPr lang="en-US"/>
            </a:p>
          </p:txBody>
        </p:sp>
        <p:sp>
          <p:nvSpPr>
            <p:cNvPr id="104538" name="Freeform 638"/>
            <p:cNvSpPr>
              <a:spLocks/>
            </p:cNvSpPr>
            <p:nvPr/>
          </p:nvSpPr>
          <p:spPr bwMode="auto">
            <a:xfrm>
              <a:off x="1701" y="2461"/>
              <a:ext cx="41" cy="42"/>
            </a:xfrm>
            <a:custGeom>
              <a:avLst/>
              <a:gdLst>
                <a:gd name="T0" fmla="*/ 20 w 41"/>
                <a:gd name="T1" fmla="*/ 0 h 42"/>
                <a:gd name="T2" fmla="*/ 41 w 41"/>
                <a:gd name="T3" fmla="*/ 42 h 42"/>
                <a:gd name="T4" fmla="*/ 0 w 41"/>
                <a:gd name="T5" fmla="*/ 42 h 42"/>
                <a:gd name="T6" fmla="*/ 20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0"/>
                  </a:moveTo>
                  <a:lnTo>
                    <a:pt x="41" y="42"/>
                  </a:lnTo>
                  <a:lnTo>
                    <a:pt x="0" y="42"/>
                  </a:lnTo>
                  <a:lnTo>
                    <a:pt x="20" y="0"/>
                  </a:lnTo>
                  <a:close/>
                </a:path>
              </a:pathLst>
            </a:custGeom>
            <a:solidFill>
              <a:srgbClr val="000000"/>
            </a:solidFill>
            <a:ln w="9525">
              <a:noFill/>
              <a:round/>
              <a:headEnd/>
              <a:tailEnd/>
            </a:ln>
          </p:spPr>
          <p:txBody>
            <a:bodyPr/>
            <a:lstStyle/>
            <a:p>
              <a:endParaRPr lang="en-US"/>
            </a:p>
          </p:txBody>
        </p:sp>
        <p:sp>
          <p:nvSpPr>
            <p:cNvPr id="104539" name="Freeform 639"/>
            <p:cNvSpPr>
              <a:spLocks/>
            </p:cNvSpPr>
            <p:nvPr/>
          </p:nvSpPr>
          <p:spPr bwMode="auto">
            <a:xfrm>
              <a:off x="1701" y="2914"/>
              <a:ext cx="41" cy="42"/>
            </a:xfrm>
            <a:custGeom>
              <a:avLst/>
              <a:gdLst>
                <a:gd name="T0" fmla="*/ 20 w 41"/>
                <a:gd name="T1" fmla="*/ 42 h 42"/>
                <a:gd name="T2" fmla="*/ 41 w 41"/>
                <a:gd name="T3" fmla="*/ 0 h 42"/>
                <a:gd name="T4" fmla="*/ 0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41" y="0"/>
                  </a:lnTo>
                  <a:lnTo>
                    <a:pt x="0" y="0"/>
                  </a:lnTo>
                  <a:lnTo>
                    <a:pt x="20" y="42"/>
                  </a:lnTo>
                  <a:close/>
                </a:path>
              </a:pathLst>
            </a:custGeom>
            <a:solidFill>
              <a:srgbClr val="000000"/>
            </a:solidFill>
            <a:ln w="9525">
              <a:noFill/>
              <a:round/>
              <a:headEnd/>
              <a:tailEnd/>
            </a:ln>
          </p:spPr>
          <p:txBody>
            <a:bodyPr/>
            <a:lstStyle/>
            <a:p>
              <a:endParaRPr lang="en-US"/>
            </a:p>
          </p:txBody>
        </p:sp>
        <p:sp>
          <p:nvSpPr>
            <p:cNvPr id="104540" name="Rectangle 64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41" name="Rectangle 641"/>
            <p:cNvSpPr>
              <a:spLocks noChangeArrowheads="1"/>
            </p:cNvSpPr>
            <p:nvPr/>
          </p:nvSpPr>
          <p:spPr bwMode="auto">
            <a:xfrm>
              <a:off x="94" y="2326"/>
              <a:ext cx="506"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42" name="Rectangle 642"/>
            <p:cNvSpPr>
              <a:spLocks noChangeArrowheads="1"/>
            </p:cNvSpPr>
            <p:nvPr/>
          </p:nvSpPr>
          <p:spPr bwMode="auto">
            <a:xfrm>
              <a:off x="104" y="2341"/>
              <a:ext cx="418" cy="104"/>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104543" name="Line 643"/>
            <p:cNvSpPr>
              <a:spLocks noChangeShapeType="1"/>
            </p:cNvSpPr>
            <p:nvPr/>
          </p:nvSpPr>
          <p:spPr bwMode="auto">
            <a:xfrm flipH="1">
              <a:off x="10" y="2284"/>
              <a:ext cx="110" cy="104"/>
            </a:xfrm>
            <a:prstGeom prst="line">
              <a:avLst/>
            </a:prstGeom>
            <a:noFill/>
            <a:ln w="5" cap="rnd">
              <a:solidFill>
                <a:srgbClr val="24211D"/>
              </a:solidFill>
              <a:round/>
              <a:headEnd/>
              <a:tailEnd/>
            </a:ln>
          </p:spPr>
          <p:txBody>
            <a:bodyPr/>
            <a:lstStyle/>
            <a:p>
              <a:endParaRPr lang="en-US"/>
            </a:p>
          </p:txBody>
        </p:sp>
        <p:sp>
          <p:nvSpPr>
            <p:cNvPr id="104544" name="Line 644"/>
            <p:cNvSpPr>
              <a:spLocks noChangeShapeType="1"/>
            </p:cNvSpPr>
            <p:nvPr/>
          </p:nvSpPr>
          <p:spPr bwMode="auto">
            <a:xfrm flipH="1" flipV="1">
              <a:off x="10" y="2388"/>
              <a:ext cx="110" cy="99"/>
            </a:xfrm>
            <a:prstGeom prst="line">
              <a:avLst/>
            </a:prstGeom>
            <a:noFill/>
            <a:ln w="5" cap="rnd">
              <a:solidFill>
                <a:srgbClr val="24211D"/>
              </a:solidFill>
              <a:round/>
              <a:headEnd/>
              <a:tailEnd/>
            </a:ln>
          </p:spPr>
          <p:txBody>
            <a:bodyPr/>
            <a:lstStyle/>
            <a:p>
              <a:endParaRPr lang="en-US"/>
            </a:p>
          </p:txBody>
        </p:sp>
        <p:sp>
          <p:nvSpPr>
            <p:cNvPr id="104545" name="Line 645"/>
            <p:cNvSpPr>
              <a:spLocks noChangeShapeType="1"/>
            </p:cNvSpPr>
            <p:nvPr/>
          </p:nvSpPr>
          <p:spPr bwMode="auto">
            <a:xfrm flipV="1">
              <a:off x="120" y="2289"/>
              <a:ext cx="1" cy="37"/>
            </a:xfrm>
            <a:prstGeom prst="line">
              <a:avLst/>
            </a:prstGeom>
            <a:noFill/>
            <a:ln w="5" cap="rnd">
              <a:solidFill>
                <a:srgbClr val="24211D"/>
              </a:solidFill>
              <a:round/>
              <a:headEnd/>
              <a:tailEnd/>
            </a:ln>
          </p:spPr>
          <p:txBody>
            <a:bodyPr/>
            <a:lstStyle/>
            <a:p>
              <a:endParaRPr lang="en-US"/>
            </a:p>
          </p:txBody>
        </p:sp>
        <p:sp>
          <p:nvSpPr>
            <p:cNvPr id="104546" name="Line 646"/>
            <p:cNvSpPr>
              <a:spLocks noChangeShapeType="1"/>
            </p:cNvSpPr>
            <p:nvPr/>
          </p:nvSpPr>
          <p:spPr bwMode="auto">
            <a:xfrm flipV="1">
              <a:off x="120" y="2451"/>
              <a:ext cx="1" cy="36"/>
            </a:xfrm>
            <a:prstGeom prst="line">
              <a:avLst/>
            </a:prstGeom>
            <a:noFill/>
            <a:ln w="5" cap="rnd">
              <a:solidFill>
                <a:srgbClr val="24211D"/>
              </a:solidFill>
              <a:round/>
              <a:headEnd/>
              <a:tailEnd/>
            </a:ln>
          </p:spPr>
          <p:txBody>
            <a:bodyPr/>
            <a:lstStyle/>
            <a:p>
              <a:endParaRPr lang="en-US"/>
            </a:p>
          </p:txBody>
        </p:sp>
        <p:sp>
          <p:nvSpPr>
            <p:cNvPr id="104547" name="Rectangle 647"/>
            <p:cNvSpPr>
              <a:spLocks noChangeArrowheads="1"/>
            </p:cNvSpPr>
            <p:nvPr/>
          </p:nvSpPr>
          <p:spPr bwMode="auto">
            <a:xfrm>
              <a:off x="506" y="2326"/>
              <a:ext cx="2660"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48" name="Line 648"/>
            <p:cNvSpPr>
              <a:spLocks noChangeShapeType="1"/>
            </p:cNvSpPr>
            <p:nvPr/>
          </p:nvSpPr>
          <p:spPr bwMode="auto">
            <a:xfrm flipH="1">
              <a:off x="934" y="2326"/>
              <a:ext cx="2107" cy="1"/>
            </a:xfrm>
            <a:prstGeom prst="line">
              <a:avLst/>
            </a:prstGeom>
            <a:noFill/>
            <a:ln w="5" cap="rnd">
              <a:solidFill>
                <a:srgbClr val="24211D"/>
              </a:solidFill>
              <a:round/>
              <a:headEnd/>
              <a:tailEnd/>
            </a:ln>
          </p:spPr>
          <p:txBody>
            <a:bodyPr/>
            <a:lstStyle/>
            <a:p>
              <a:endParaRPr lang="en-US"/>
            </a:p>
          </p:txBody>
        </p:sp>
        <p:sp>
          <p:nvSpPr>
            <p:cNvPr id="104549" name="Rectangle 649"/>
            <p:cNvSpPr>
              <a:spLocks noChangeArrowheads="1"/>
            </p:cNvSpPr>
            <p:nvPr/>
          </p:nvSpPr>
          <p:spPr bwMode="auto">
            <a:xfrm>
              <a:off x="3046" y="810"/>
              <a:ext cx="120" cy="152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0" name="Rectangle 650"/>
            <p:cNvSpPr>
              <a:spLocks noChangeArrowheads="1"/>
            </p:cNvSpPr>
            <p:nvPr/>
          </p:nvSpPr>
          <p:spPr bwMode="auto">
            <a:xfrm>
              <a:off x="3046" y="816"/>
              <a:ext cx="120" cy="15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1" name="Line 651"/>
            <p:cNvSpPr>
              <a:spLocks noChangeShapeType="1"/>
            </p:cNvSpPr>
            <p:nvPr/>
          </p:nvSpPr>
          <p:spPr bwMode="auto">
            <a:xfrm>
              <a:off x="3166" y="816"/>
              <a:ext cx="1" cy="1635"/>
            </a:xfrm>
            <a:prstGeom prst="line">
              <a:avLst/>
            </a:prstGeom>
            <a:noFill/>
            <a:ln w="5" cap="rnd">
              <a:solidFill>
                <a:srgbClr val="24211D"/>
              </a:solidFill>
              <a:round/>
              <a:headEnd/>
              <a:tailEnd/>
            </a:ln>
          </p:spPr>
          <p:txBody>
            <a:bodyPr/>
            <a:lstStyle/>
            <a:p>
              <a:endParaRPr lang="en-US"/>
            </a:p>
          </p:txBody>
        </p:sp>
        <p:sp>
          <p:nvSpPr>
            <p:cNvPr id="104552" name="Line 652"/>
            <p:cNvSpPr>
              <a:spLocks noChangeShapeType="1"/>
            </p:cNvSpPr>
            <p:nvPr/>
          </p:nvSpPr>
          <p:spPr bwMode="auto">
            <a:xfrm>
              <a:off x="3041" y="816"/>
              <a:ext cx="1" cy="1510"/>
            </a:xfrm>
            <a:prstGeom prst="line">
              <a:avLst/>
            </a:prstGeom>
            <a:noFill/>
            <a:ln w="5" cap="rnd">
              <a:solidFill>
                <a:srgbClr val="24211D"/>
              </a:solidFill>
              <a:round/>
              <a:headEnd/>
              <a:tailEnd/>
            </a:ln>
          </p:spPr>
          <p:txBody>
            <a:bodyPr/>
            <a:lstStyle/>
            <a:p>
              <a:endParaRPr lang="en-US"/>
            </a:p>
          </p:txBody>
        </p:sp>
        <p:sp>
          <p:nvSpPr>
            <p:cNvPr id="104553" name="Line 653"/>
            <p:cNvSpPr>
              <a:spLocks noChangeShapeType="1"/>
            </p:cNvSpPr>
            <p:nvPr/>
          </p:nvSpPr>
          <p:spPr bwMode="auto">
            <a:xfrm>
              <a:off x="3046" y="810"/>
              <a:ext cx="126" cy="1"/>
            </a:xfrm>
            <a:prstGeom prst="line">
              <a:avLst/>
            </a:prstGeom>
            <a:noFill/>
            <a:ln w="5" cap="rnd">
              <a:solidFill>
                <a:srgbClr val="24211D"/>
              </a:solidFill>
              <a:round/>
              <a:headEnd/>
              <a:tailEnd/>
            </a:ln>
          </p:spPr>
          <p:txBody>
            <a:bodyPr/>
            <a:lstStyle/>
            <a:p>
              <a:endParaRPr lang="en-US"/>
            </a:p>
          </p:txBody>
        </p:sp>
        <p:sp>
          <p:nvSpPr>
            <p:cNvPr id="104554" name="Rectangle 654"/>
            <p:cNvSpPr>
              <a:spLocks noChangeArrowheads="1"/>
            </p:cNvSpPr>
            <p:nvPr/>
          </p:nvSpPr>
          <p:spPr bwMode="auto">
            <a:xfrm>
              <a:off x="887" y="935"/>
              <a:ext cx="120" cy="1401"/>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55" name="Line 655"/>
            <p:cNvSpPr>
              <a:spLocks noChangeShapeType="1"/>
            </p:cNvSpPr>
            <p:nvPr/>
          </p:nvSpPr>
          <p:spPr bwMode="auto">
            <a:xfrm>
              <a:off x="1007" y="935"/>
              <a:ext cx="1" cy="1391"/>
            </a:xfrm>
            <a:prstGeom prst="line">
              <a:avLst/>
            </a:prstGeom>
            <a:noFill/>
            <a:ln w="5" cap="rnd">
              <a:solidFill>
                <a:srgbClr val="24211D"/>
              </a:solidFill>
              <a:round/>
              <a:headEnd/>
              <a:tailEnd/>
            </a:ln>
          </p:spPr>
          <p:txBody>
            <a:bodyPr/>
            <a:lstStyle/>
            <a:p>
              <a:endParaRPr lang="en-US"/>
            </a:p>
          </p:txBody>
        </p:sp>
        <p:sp>
          <p:nvSpPr>
            <p:cNvPr id="104556" name="Line 656"/>
            <p:cNvSpPr>
              <a:spLocks noChangeShapeType="1"/>
            </p:cNvSpPr>
            <p:nvPr/>
          </p:nvSpPr>
          <p:spPr bwMode="auto">
            <a:xfrm>
              <a:off x="882" y="935"/>
              <a:ext cx="1" cy="1391"/>
            </a:xfrm>
            <a:prstGeom prst="line">
              <a:avLst/>
            </a:prstGeom>
            <a:noFill/>
            <a:ln w="5" cap="rnd">
              <a:solidFill>
                <a:srgbClr val="24211D"/>
              </a:solidFill>
              <a:round/>
              <a:headEnd/>
              <a:tailEnd/>
            </a:ln>
          </p:spPr>
          <p:txBody>
            <a:bodyPr/>
            <a:lstStyle/>
            <a:p>
              <a:endParaRPr lang="en-US"/>
            </a:p>
          </p:txBody>
        </p:sp>
        <p:sp>
          <p:nvSpPr>
            <p:cNvPr id="104557" name="Line 657"/>
            <p:cNvSpPr>
              <a:spLocks noChangeShapeType="1"/>
            </p:cNvSpPr>
            <p:nvPr/>
          </p:nvSpPr>
          <p:spPr bwMode="auto">
            <a:xfrm>
              <a:off x="882" y="935"/>
              <a:ext cx="125" cy="1"/>
            </a:xfrm>
            <a:prstGeom prst="line">
              <a:avLst/>
            </a:prstGeom>
            <a:noFill/>
            <a:ln w="5" cap="rnd">
              <a:solidFill>
                <a:srgbClr val="24211D"/>
              </a:solidFill>
              <a:round/>
              <a:headEnd/>
              <a:tailEnd/>
            </a:ln>
          </p:spPr>
          <p:txBody>
            <a:bodyPr/>
            <a:lstStyle/>
            <a:p>
              <a:endParaRPr lang="en-US"/>
            </a:p>
          </p:txBody>
        </p:sp>
        <p:sp>
          <p:nvSpPr>
            <p:cNvPr id="104558" name="Line 658"/>
            <p:cNvSpPr>
              <a:spLocks noChangeShapeType="1"/>
            </p:cNvSpPr>
            <p:nvPr/>
          </p:nvSpPr>
          <p:spPr bwMode="auto">
            <a:xfrm flipH="1">
              <a:off x="120" y="2326"/>
              <a:ext cx="762" cy="1"/>
            </a:xfrm>
            <a:prstGeom prst="line">
              <a:avLst/>
            </a:prstGeom>
            <a:noFill/>
            <a:ln w="5" cap="rnd">
              <a:solidFill>
                <a:srgbClr val="24211D"/>
              </a:solidFill>
              <a:round/>
              <a:headEnd/>
              <a:tailEnd/>
            </a:ln>
          </p:spPr>
          <p:txBody>
            <a:bodyPr/>
            <a:lstStyle/>
            <a:p>
              <a:endParaRPr lang="en-US"/>
            </a:p>
          </p:txBody>
        </p:sp>
        <p:sp>
          <p:nvSpPr>
            <p:cNvPr id="104559" name="Line 659"/>
            <p:cNvSpPr>
              <a:spLocks noChangeShapeType="1"/>
            </p:cNvSpPr>
            <p:nvPr/>
          </p:nvSpPr>
          <p:spPr bwMode="auto">
            <a:xfrm flipH="1">
              <a:off x="120" y="2451"/>
              <a:ext cx="3046" cy="1"/>
            </a:xfrm>
            <a:prstGeom prst="line">
              <a:avLst/>
            </a:prstGeom>
            <a:noFill/>
            <a:ln w="5" cap="rnd">
              <a:solidFill>
                <a:srgbClr val="24211D"/>
              </a:solidFill>
              <a:round/>
              <a:headEnd/>
              <a:tailEnd/>
            </a:ln>
          </p:spPr>
          <p:txBody>
            <a:bodyPr/>
            <a:lstStyle/>
            <a:p>
              <a:endParaRPr lang="en-US"/>
            </a:p>
          </p:txBody>
        </p:sp>
        <p:sp>
          <p:nvSpPr>
            <p:cNvPr id="104560" name="Rectangle 660"/>
            <p:cNvSpPr>
              <a:spLocks noChangeArrowheads="1"/>
            </p:cNvSpPr>
            <p:nvPr/>
          </p:nvSpPr>
          <p:spPr bwMode="auto">
            <a:xfrm>
              <a:off x="1388" y="2341"/>
              <a:ext cx="32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4561" name="Rectangle 661"/>
            <p:cNvSpPr>
              <a:spLocks noChangeArrowheads="1"/>
            </p:cNvSpPr>
            <p:nvPr/>
          </p:nvSpPr>
          <p:spPr bwMode="auto">
            <a:xfrm>
              <a:off x="2102" y="2967"/>
              <a:ext cx="1252" cy="859"/>
            </a:xfrm>
            <a:prstGeom prst="rect">
              <a:avLst/>
            </a:prstGeom>
            <a:solidFill>
              <a:srgbClr val="DDDDDC"/>
            </a:solidFill>
            <a:ln w="5" cap="rnd">
              <a:solidFill>
                <a:srgbClr val="24211D"/>
              </a:solidFill>
              <a:round/>
              <a:headEnd/>
              <a:tailEnd/>
            </a:ln>
          </p:spPr>
          <p:txBody>
            <a:bodyPr/>
            <a:lstStyle/>
            <a:p>
              <a:pPr algn="l" eaLnBrk="0" hangingPunct="0"/>
              <a:endParaRPr lang="en-US" sz="1800">
                <a:solidFill>
                  <a:srgbClr val="000000"/>
                </a:solidFill>
              </a:endParaRPr>
            </a:p>
          </p:txBody>
        </p:sp>
        <p:sp>
          <p:nvSpPr>
            <p:cNvPr id="104562" name="Line 662"/>
            <p:cNvSpPr>
              <a:spLocks noChangeShapeType="1"/>
            </p:cNvSpPr>
            <p:nvPr/>
          </p:nvSpPr>
          <p:spPr bwMode="auto">
            <a:xfrm flipH="1">
              <a:off x="2379" y="3326"/>
              <a:ext cx="151" cy="1"/>
            </a:xfrm>
            <a:prstGeom prst="line">
              <a:avLst/>
            </a:prstGeom>
            <a:noFill/>
            <a:ln w="0">
              <a:solidFill>
                <a:srgbClr val="000000"/>
              </a:solidFill>
              <a:round/>
              <a:headEnd/>
              <a:tailEnd/>
            </a:ln>
          </p:spPr>
          <p:txBody>
            <a:bodyPr/>
            <a:lstStyle/>
            <a:p>
              <a:endParaRPr lang="en-US"/>
            </a:p>
          </p:txBody>
        </p:sp>
        <p:sp>
          <p:nvSpPr>
            <p:cNvPr id="104563" name="Freeform 663"/>
            <p:cNvSpPr>
              <a:spLocks/>
            </p:cNvSpPr>
            <p:nvPr/>
          </p:nvSpPr>
          <p:spPr bwMode="auto">
            <a:xfrm>
              <a:off x="2488" y="3305"/>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104564" name="Freeform 664"/>
            <p:cNvSpPr>
              <a:spLocks/>
            </p:cNvSpPr>
            <p:nvPr/>
          </p:nvSpPr>
          <p:spPr bwMode="auto">
            <a:xfrm>
              <a:off x="2379" y="3305"/>
              <a:ext cx="47" cy="42"/>
            </a:xfrm>
            <a:custGeom>
              <a:avLst/>
              <a:gdLst>
                <a:gd name="T0" fmla="*/ 0 w 47"/>
                <a:gd name="T1" fmla="*/ 21 h 42"/>
                <a:gd name="T2" fmla="*/ 47 w 47"/>
                <a:gd name="T3" fmla="*/ 42 h 42"/>
                <a:gd name="T4" fmla="*/ 47 w 47"/>
                <a:gd name="T5" fmla="*/ 0 h 42"/>
                <a:gd name="T6" fmla="*/ 0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104565" name="Rectangle 665"/>
            <p:cNvSpPr>
              <a:spLocks noChangeArrowheads="1"/>
            </p:cNvSpPr>
            <p:nvPr/>
          </p:nvSpPr>
          <p:spPr bwMode="auto">
            <a:xfrm>
              <a:off x="2504" y="3685"/>
              <a:ext cx="804" cy="110"/>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4566" name="Rectangle 666"/>
            <p:cNvSpPr>
              <a:spLocks noChangeArrowheads="1"/>
            </p:cNvSpPr>
            <p:nvPr/>
          </p:nvSpPr>
          <p:spPr bwMode="auto">
            <a:xfrm>
              <a:off x="2540" y="3118"/>
              <a:ext cx="157" cy="401"/>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67" name="Rectangle 667"/>
            <p:cNvSpPr>
              <a:spLocks noChangeArrowheads="1"/>
            </p:cNvSpPr>
            <p:nvPr/>
          </p:nvSpPr>
          <p:spPr bwMode="auto">
            <a:xfrm>
              <a:off x="2540" y="3118"/>
              <a:ext cx="157" cy="401"/>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68" name="Rectangle 668"/>
            <p:cNvSpPr>
              <a:spLocks noChangeArrowheads="1"/>
            </p:cNvSpPr>
            <p:nvPr/>
          </p:nvSpPr>
          <p:spPr bwMode="auto">
            <a:xfrm rot="-5400000">
              <a:off x="2579" y="3348"/>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69" name="Rectangle 669"/>
            <p:cNvSpPr>
              <a:spLocks noChangeArrowheads="1"/>
            </p:cNvSpPr>
            <p:nvPr/>
          </p:nvSpPr>
          <p:spPr bwMode="auto">
            <a:xfrm rot="-5400000">
              <a:off x="2574" y="3291"/>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70" name="Rectangle 670"/>
            <p:cNvSpPr>
              <a:spLocks noChangeArrowheads="1"/>
            </p:cNvSpPr>
            <p:nvPr/>
          </p:nvSpPr>
          <p:spPr bwMode="auto">
            <a:xfrm rot="-5400000">
              <a:off x="2595" y="3249"/>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71" name="Rectangle 671"/>
            <p:cNvSpPr>
              <a:spLocks noChangeArrowheads="1"/>
            </p:cNvSpPr>
            <p:nvPr/>
          </p:nvSpPr>
          <p:spPr bwMode="auto">
            <a:xfrm rot="-5400000">
              <a:off x="2592" y="3225"/>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2" name="Rectangle 672"/>
            <p:cNvSpPr>
              <a:spLocks noChangeArrowheads="1"/>
            </p:cNvSpPr>
            <p:nvPr/>
          </p:nvSpPr>
          <p:spPr bwMode="auto">
            <a:xfrm rot="-5400000">
              <a:off x="2585" y="319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73" name="Rectangle 673"/>
            <p:cNvSpPr>
              <a:spLocks noChangeArrowheads="1"/>
            </p:cNvSpPr>
            <p:nvPr/>
          </p:nvSpPr>
          <p:spPr bwMode="auto">
            <a:xfrm rot="-5400000">
              <a:off x="2582" y="3142"/>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4" name="Rectangle 674"/>
            <p:cNvSpPr>
              <a:spLocks noChangeArrowheads="1"/>
            </p:cNvSpPr>
            <p:nvPr/>
          </p:nvSpPr>
          <p:spPr bwMode="auto">
            <a:xfrm>
              <a:off x="2170" y="3034"/>
              <a:ext cx="204" cy="406"/>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575" name="Rectangle 675"/>
            <p:cNvSpPr>
              <a:spLocks noChangeArrowheads="1"/>
            </p:cNvSpPr>
            <p:nvPr/>
          </p:nvSpPr>
          <p:spPr bwMode="auto">
            <a:xfrm rot="-5400000">
              <a:off x="2188" y="3301"/>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6" name="Rectangle 676"/>
            <p:cNvSpPr>
              <a:spLocks noChangeArrowheads="1"/>
            </p:cNvSpPr>
            <p:nvPr/>
          </p:nvSpPr>
          <p:spPr bwMode="auto">
            <a:xfrm rot="-5400000">
              <a:off x="2201" y="3257"/>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77" name="Rectangle 677"/>
            <p:cNvSpPr>
              <a:spLocks noChangeArrowheads="1"/>
            </p:cNvSpPr>
            <p:nvPr/>
          </p:nvSpPr>
          <p:spPr bwMode="auto">
            <a:xfrm rot="-5400000">
              <a:off x="2191" y="3220"/>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78" name="Rectangle 678"/>
            <p:cNvSpPr>
              <a:spLocks noChangeArrowheads="1"/>
            </p:cNvSpPr>
            <p:nvPr/>
          </p:nvSpPr>
          <p:spPr bwMode="auto">
            <a:xfrm rot="-5400000">
              <a:off x="2194" y="3177"/>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79" name="Rectangle 679"/>
            <p:cNvSpPr>
              <a:spLocks noChangeArrowheads="1"/>
            </p:cNvSpPr>
            <p:nvPr/>
          </p:nvSpPr>
          <p:spPr bwMode="auto">
            <a:xfrm rot="-5400000">
              <a:off x="2199" y="3135"/>
              <a:ext cx="6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4580" name="Rectangle 680"/>
            <p:cNvSpPr>
              <a:spLocks noChangeArrowheads="1"/>
            </p:cNvSpPr>
            <p:nvPr/>
          </p:nvSpPr>
          <p:spPr bwMode="auto">
            <a:xfrm rot="-5400000">
              <a:off x="2191" y="3095"/>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4581" name="Rectangle 681"/>
            <p:cNvSpPr>
              <a:spLocks noChangeArrowheads="1"/>
            </p:cNvSpPr>
            <p:nvPr/>
          </p:nvSpPr>
          <p:spPr bwMode="auto">
            <a:xfrm rot="-5400000">
              <a:off x="2194" y="3052"/>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4582" name="Rectangle 682"/>
            <p:cNvSpPr>
              <a:spLocks noChangeArrowheads="1"/>
            </p:cNvSpPr>
            <p:nvPr/>
          </p:nvSpPr>
          <p:spPr bwMode="auto">
            <a:xfrm rot="-5400000">
              <a:off x="2201" y="301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3" name="Rectangle 683"/>
            <p:cNvSpPr>
              <a:spLocks noChangeArrowheads="1"/>
            </p:cNvSpPr>
            <p:nvPr/>
          </p:nvSpPr>
          <p:spPr bwMode="auto">
            <a:xfrm rot="-5400000">
              <a:off x="2276" y="3264"/>
              <a:ext cx="8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4584" name="Rectangle 684"/>
            <p:cNvSpPr>
              <a:spLocks noChangeArrowheads="1"/>
            </p:cNvSpPr>
            <p:nvPr/>
          </p:nvSpPr>
          <p:spPr bwMode="auto">
            <a:xfrm rot="-5400000">
              <a:off x="2271" y="3207"/>
              <a:ext cx="99"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4585" name="Rectangle 685"/>
            <p:cNvSpPr>
              <a:spLocks noChangeArrowheads="1"/>
            </p:cNvSpPr>
            <p:nvPr/>
          </p:nvSpPr>
          <p:spPr bwMode="auto">
            <a:xfrm rot="-5400000">
              <a:off x="2292" y="3166"/>
              <a:ext cx="5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4586" name="Rectangle 686"/>
            <p:cNvSpPr>
              <a:spLocks noChangeArrowheads="1"/>
            </p:cNvSpPr>
            <p:nvPr/>
          </p:nvSpPr>
          <p:spPr bwMode="auto">
            <a:xfrm rot="-5400000">
              <a:off x="2289" y="3142"/>
              <a:ext cx="63"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4587" name="Rectangle 687"/>
            <p:cNvSpPr>
              <a:spLocks noChangeArrowheads="1"/>
            </p:cNvSpPr>
            <p:nvPr/>
          </p:nvSpPr>
          <p:spPr bwMode="auto">
            <a:xfrm rot="-5400000">
              <a:off x="2282" y="3109"/>
              <a:ext cx="78"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4588" name="Rectangle 688"/>
            <p:cNvSpPr>
              <a:spLocks noChangeArrowheads="1"/>
            </p:cNvSpPr>
            <p:nvPr/>
          </p:nvSpPr>
          <p:spPr bwMode="auto">
            <a:xfrm rot="-5400000">
              <a:off x="2279" y="3059"/>
              <a:ext cx="84" cy="104"/>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4589" name="Rectangle 689"/>
            <p:cNvSpPr>
              <a:spLocks noChangeArrowheads="1"/>
            </p:cNvSpPr>
            <p:nvPr/>
          </p:nvSpPr>
          <p:spPr bwMode="auto">
            <a:xfrm>
              <a:off x="2175" y="3550"/>
              <a:ext cx="199" cy="20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590" name="Rectangle 690"/>
            <p:cNvSpPr>
              <a:spLocks noChangeArrowheads="1"/>
            </p:cNvSpPr>
            <p:nvPr/>
          </p:nvSpPr>
          <p:spPr bwMode="auto">
            <a:xfrm>
              <a:off x="2175" y="3550"/>
              <a:ext cx="199" cy="20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591" name="Rectangle 691"/>
            <p:cNvSpPr>
              <a:spLocks noChangeArrowheads="1"/>
            </p:cNvSpPr>
            <p:nvPr/>
          </p:nvSpPr>
          <p:spPr bwMode="auto">
            <a:xfrm rot="-5400000">
              <a:off x="2210" y="3655"/>
              <a:ext cx="73"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4592" name="Rectangle 692"/>
            <p:cNvSpPr>
              <a:spLocks noChangeArrowheads="1"/>
            </p:cNvSpPr>
            <p:nvPr/>
          </p:nvSpPr>
          <p:spPr bwMode="auto">
            <a:xfrm rot="-5400000">
              <a:off x="2208" y="3611"/>
              <a:ext cx="78"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4593" name="Rectangle 693"/>
            <p:cNvSpPr>
              <a:spLocks noChangeArrowheads="1"/>
            </p:cNvSpPr>
            <p:nvPr/>
          </p:nvSpPr>
          <p:spPr bwMode="auto">
            <a:xfrm rot="-5400000">
              <a:off x="2205" y="3561"/>
              <a:ext cx="84"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4594" name="Rectangle 694"/>
            <p:cNvSpPr>
              <a:spLocks noChangeArrowheads="1"/>
            </p:cNvSpPr>
            <p:nvPr/>
          </p:nvSpPr>
          <p:spPr bwMode="auto">
            <a:xfrm rot="-5400000">
              <a:off x="2223" y="3527"/>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5" name="Rectangle 695"/>
            <p:cNvSpPr>
              <a:spLocks noChangeArrowheads="1"/>
            </p:cNvSpPr>
            <p:nvPr/>
          </p:nvSpPr>
          <p:spPr bwMode="auto">
            <a:xfrm rot="-5400000">
              <a:off x="2223" y="3506"/>
              <a:ext cx="47"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4596" name="Rectangle 696"/>
            <p:cNvSpPr>
              <a:spLocks noChangeArrowheads="1"/>
            </p:cNvSpPr>
            <p:nvPr/>
          </p:nvSpPr>
          <p:spPr bwMode="auto">
            <a:xfrm rot="-5400000">
              <a:off x="2284" y="3570"/>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4597" name="Line 698"/>
            <p:cNvSpPr>
              <a:spLocks noChangeShapeType="1"/>
            </p:cNvSpPr>
            <p:nvPr/>
          </p:nvSpPr>
          <p:spPr bwMode="auto">
            <a:xfrm>
              <a:off x="2269" y="3446"/>
              <a:ext cx="1" cy="93"/>
            </a:xfrm>
            <a:prstGeom prst="line">
              <a:avLst/>
            </a:prstGeom>
            <a:noFill/>
            <a:ln w="0">
              <a:solidFill>
                <a:srgbClr val="000000"/>
              </a:solidFill>
              <a:round/>
              <a:headEnd/>
              <a:tailEnd/>
            </a:ln>
          </p:spPr>
          <p:txBody>
            <a:bodyPr/>
            <a:lstStyle/>
            <a:p>
              <a:endParaRPr lang="en-US"/>
            </a:p>
          </p:txBody>
        </p:sp>
        <p:sp>
          <p:nvSpPr>
            <p:cNvPr id="104598" name="Freeform 699"/>
            <p:cNvSpPr>
              <a:spLocks/>
            </p:cNvSpPr>
            <p:nvPr/>
          </p:nvSpPr>
          <p:spPr bwMode="auto">
            <a:xfrm>
              <a:off x="2248" y="3446"/>
              <a:ext cx="37" cy="36"/>
            </a:xfrm>
            <a:custGeom>
              <a:avLst/>
              <a:gdLst>
                <a:gd name="T0" fmla="*/ 37 w 37"/>
                <a:gd name="T1" fmla="*/ 36 h 36"/>
                <a:gd name="T2" fmla="*/ 21 w 37"/>
                <a:gd name="T3" fmla="*/ 0 h 36"/>
                <a:gd name="T4" fmla="*/ 0 w 37"/>
                <a:gd name="T5" fmla="*/ 36 h 36"/>
                <a:gd name="T6" fmla="*/ 37 w 37"/>
                <a:gd name="T7" fmla="*/ 36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36"/>
                  </a:moveTo>
                  <a:lnTo>
                    <a:pt x="21" y="0"/>
                  </a:lnTo>
                  <a:lnTo>
                    <a:pt x="0" y="36"/>
                  </a:lnTo>
                  <a:lnTo>
                    <a:pt x="37" y="36"/>
                  </a:lnTo>
                  <a:close/>
                </a:path>
              </a:pathLst>
            </a:custGeom>
            <a:solidFill>
              <a:srgbClr val="000000"/>
            </a:solidFill>
            <a:ln w="9525">
              <a:noFill/>
              <a:round/>
              <a:headEnd/>
              <a:tailEnd/>
            </a:ln>
          </p:spPr>
          <p:txBody>
            <a:bodyPr/>
            <a:lstStyle/>
            <a:p>
              <a:endParaRPr lang="en-US"/>
            </a:p>
          </p:txBody>
        </p:sp>
        <p:sp>
          <p:nvSpPr>
            <p:cNvPr id="104599" name="Freeform 700"/>
            <p:cNvSpPr>
              <a:spLocks/>
            </p:cNvSpPr>
            <p:nvPr/>
          </p:nvSpPr>
          <p:spPr bwMode="auto">
            <a:xfrm>
              <a:off x="2248" y="3508"/>
              <a:ext cx="37" cy="31"/>
            </a:xfrm>
            <a:custGeom>
              <a:avLst/>
              <a:gdLst>
                <a:gd name="T0" fmla="*/ 37 w 37"/>
                <a:gd name="T1" fmla="*/ 0 h 31"/>
                <a:gd name="T2" fmla="*/ 21 w 37"/>
                <a:gd name="T3" fmla="*/ 31 h 31"/>
                <a:gd name="T4" fmla="*/ 0 w 37"/>
                <a:gd name="T5" fmla="*/ 0 h 31"/>
                <a:gd name="T6" fmla="*/ 37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37" y="0"/>
                  </a:moveTo>
                  <a:lnTo>
                    <a:pt x="21" y="31"/>
                  </a:lnTo>
                  <a:lnTo>
                    <a:pt x="0" y="0"/>
                  </a:lnTo>
                  <a:lnTo>
                    <a:pt x="37" y="0"/>
                  </a:lnTo>
                  <a:close/>
                </a:path>
              </a:pathLst>
            </a:custGeom>
            <a:solidFill>
              <a:srgbClr val="000000"/>
            </a:solidFill>
            <a:ln w="9525">
              <a:noFill/>
              <a:round/>
              <a:headEnd/>
              <a:tailEnd/>
            </a:ln>
          </p:spPr>
          <p:txBody>
            <a:bodyPr/>
            <a:lstStyle/>
            <a:p>
              <a:endParaRPr lang="en-US"/>
            </a:p>
          </p:txBody>
        </p:sp>
        <p:sp>
          <p:nvSpPr>
            <p:cNvPr id="104600" name="Rectangle 701"/>
            <p:cNvSpPr>
              <a:spLocks noChangeArrowheads="1"/>
            </p:cNvSpPr>
            <p:nvPr/>
          </p:nvSpPr>
          <p:spPr bwMode="auto">
            <a:xfrm>
              <a:off x="2885" y="3342"/>
              <a:ext cx="407" cy="192"/>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01" name="Rectangle 702"/>
            <p:cNvSpPr>
              <a:spLocks noChangeArrowheads="1"/>
            </p:cNvSpPr>
            <p:nvPr/>
          </p:nvSpPr>
          <p:spPr bwMode="auto">
            <a:xfrm>
              <a:off x="2989" y="3368"/>
              <a:ext cx="235"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4602" name="Rectangle 703"/>
            <p:cNvSpPr>
              <a:spLocks noChangeArrowheads="1"/>
            </p:cNvSpPr>
            <p:nvPr/>
          </p:nvSpPr>
          <p:spPr bwMode="auto">
            <a:xfrm>
              <a:off x="2921" y="3430"/>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4603" name="Line 704"/>
            <p:cNvSpPr>
              <a:spLocks noChangeShapeType="1"/>
            </p:cNvSpPr>
            <p:nvPr/>
          </p:nvSpPr>
          <p:spPr bwMode="auto">
            <a:xfrm flipH="1">
              <a:off x="2707" y="3435"/>
              <a:ext cx="167" cy="1"/>
            </a:xfrm>
            <a:prstGeom prst="line">
              <a:avLst/>
            </a:prstGeom>
            <a:noFill/>
            <a:ln w="0">
              <a:solidFill>
                <a:srgbClr val="000000"/>
              </a:solidFill>
              <a:round/>
              <a:headEnd/>
              <a:tailEnd/>
            </a:ln>
          </p:spPr>
          <p:txBody>
            <a:bodyPr/>
            <a:lstStyle/>
            <a:p>
              <a:endParaRPr lang="en-US"/>
            </a:p>
          </p:txBody>
        </p:sp>
        <p:sp>
          <p:nvSpPr>
            <p:cNvPr id="104604" name="Freeform 705"/>
            <p:cNvSpPr>
              <a:spLocks/>
            </p:cNvSpPr>
            <p:nvPr/>
          </p:nvSpPr>
          <p:spPr bwMode="auto">
            <a:xfrm>
              <a:off x="2833" y="3414"/>
              <a:ext cx="41" cy="42"/>
            </a:xfrm>
            <a:custGeom>
              <a:avLst/>
              <a:gdLst>
                <a:gd name="T0" fmla="*/ 41 w 41"/>
                <a:gd name="T1" fmla="*/ 21 h 42"/>
                <a:gd name="T2" fmla="*/ 0 w 41"/>
                <a:gd name="T3" fmla="*/ 42 h 42"/>
                <a:gd name="T4" fmla="*/ 0 w 41"/>
                <a:gd name="T5" fmla="*/ 0 h 42"/>
                <a:gd name="T6" fmla="*/ 41 w 41"/>
                <a:gd name="T7" fmla="*/ 21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9525">
              <a:noFill/>
              <a:round/>
              <a:headEnd/>
              <a:tailEnd/>
            </a:ln>
          </p:spPr>
          <p:txBody>
            <a:bodyPr/>
            <a:lstStyle/>
            <a:p>
              <a:endParaRPr lang="en-US"/>
            </a:p>
          </p:txBody>
        </p:sp>
        <p:sp>
          <p:nvSpPr>
            <p:cNvPr id="104605" name="Freeform 706"/>
            <p:cNvSpPr>
              <a:spLocks/>
            </p:cNvSpPr>
            <p:nvPr/>
          </p:nvSpPr>
          <p:spPr bwMode="auto">
            <a:xfrm>
              <a:off x="2707" y="3414"/>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6" name="Line 707"/>
            <p:cNvSpPr>
              <a:spLocks noChangeShapeType="1"/>
            </p:cNvSpPr>
            <p:nvPr/>
          </p:nvSpPr>
          <p:spPr bwMode="auto">
            <a:xfrm flipH="1">
              <a:off x="2707" y="3211"/>
              <a:ext cx="173" cy="1"/>
            </a:xfrm>
            <a:prstGeom prst="line">
              <a:avLst/>
            </a:prstGeom>
            <a:noFill/>
            <a:ln w="0">
              <a:solidFill>
                <a:srgbClr val="000000"/>
              </a:solidFill>
              <a:round/>
              <a:headEnd/>
              <a:tailEnd/>
            </a:ln>
          </p:spPr>
          <p:txBody>
            <a:bodyPr/>
            <a:lstStyle/>
            <a:p>
              <a:endParaRPr lang="en-US"/>
            </a:p>
          </p:txBody>
        </p:sp>
        <p:sp>
          <p:nvSpPr>
            <p:cNvPr id="104607" name="Freeform 708"/>
            <p:cNvSpPr>
              <a:spLocks/>
            </p:cNvSpPr>
            <p:nvPr/>
          </p:nvSpPr>
          <p:spPr bwMode="auto">
            <a:xfrm>
              <a:off x="2833" y="3190"/>
              <a:ext cx="47" cy="42"/>
            </a:xfrm>
            <a:custGeom>
              <a:avLst/>
              <a:gdLst>
                <a:gd name="T0" fmla="*/ 47 w 47"/>
                <a:gd name="T1" fmla="*/ 21 h 42"/>
                <a:gd name="T2" fmla="*/ 0 w 47"/>
                <a:gd name="T3" fmla="*/ 42 h 42"/>
                <a:gd name="T4" fmla="*/ 0 w 47"/>
                <a:gd name="T5" fmla="*/ 0 h 42"/>
                <a:gd name="T6" fmla="*/ 47 w 47"/>
                <a:gd name="T7" fmla="*/ 21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104608" name="Freeform 709"/>
            <p:cNvSpPr>
              <a:spLocks/>
            </p:cNvSpPr>
            <p:nvPr/>
          </p:nvSpPr>
          <p:spPr bwMode="auto">
            <a:xfrm>
              <a:off x="2707" y="319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104609" name="Line 710"/>
            <p:cNvSpPr>
              <a:spLocks noChangeShapeType="1"/>
            </p:cNvSpPr>
            <p:nvPr/>
          </p:nvSpPr>
          <p:spPr bwMode="auto">
            <a:xfrm>
              <a:off x="2619" y="2883"/>
              <a:ext cx="1" cy="229"/>
            </a:xfrm>
            <a:prstGeom prst="line">
              <a:avLst/>
            </a:prstGeom>
            <a:noFill/>
            <a:ln w="0">
              <a:solidFill>
                <a:srgbClr val="000000"/>
              </a:solidFill>
              <a:round/>
              <a:headEnd/>
              <a:tailEnd/>
            </a:ln>
          </p:spPr>
          <p:txBody>
            <a:bodyPr/>
            <a:lstStyle/>
            <a:p>
              <a:endParaRPr lang="en-US"/>
            </a:p>
          </p:txBody>
        </p:sp>
        <p:sp>
          <p:nvSpPr>
            <p:cNvPr id="104610" name="Freeform 711"/>
            <p:cNvSpPr>
              <a:spLocks/>
            </p:cNvSpPr>
            <p:nvPr/>
          </p:nvSpPr>
          <p:spPr bwMode="auto">
            <a:xfrm>
              <a:off x="2598" y="2883"/>
              <a:ext cx="42" cy="47"/>
            </a:xfrm>
            <a:custGeom>
              <a:avLst/>
              <a:gdLst>
                <a:gd name="T0" fmla="*/ 21 w 42"/>
                <a:gd name="T1" fmla="*/ 0 h 47"/>
                <a:gd name="T2" fmla="*/ 42 w 42"/>
                <a:gd name="T3" fmla="*/ 47 h 47"/>
                <a:gd name="T4" fmla="*/ 0 w 42"/>
                <a:gd name="T5" fmla="*/ 47 h 47"/>
                <a:gd name="T6" fmla="*/ 21 w 42"/>
                <a:gd name="T7" fmla="*/ 0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21" y="0"/>
                  </a:moveTo>
                  <a:lnTo>
                    <a:pt x="42" y="47"/>
                  </a:lnTo>
                  <a:lnTo>
                    <a:pt x="0" y="47"/>
                  </a:lnTo>
                  <a:lnTo>
                    <a:pt x="21" y="0"/>
                  </a:lnTo>
                  <a:close/>
                </a:path>
              </a:pathLst>
            </a:custGeom>
            <a:solidFill>
              <a:srgbClr val="000000"/>
            </a:solidFill>
            <a:ln w="9525">
              <a:noFill/>
              <a:round/>
              <a:headEnd/>
              <a:tailEnd/>
            </a:ln>
          </p:spPr>
          <p:txBody>
            <a:bodyPr/>
            <a:lstStyle/>
            <a:p>
              <a:endParaRPr lang="en-US"/>
            </a:p>
          </p:txBody>
        </p:sp>
        <p:sp>
          <p:nvSpPr>
            <p:cNvPr id="104611" name="Freeform 712"/>
            <p:cNvSpPr>
              <a:spLocks/>
            </p:cNvSpPr>
            <p:nvPr/>
          </p:nvSpPr>
          <p:spPr bwMode="auto">
            <a:xfrm>
              <a:off x="2598" y="3071"/>
              <a:ext cx="42" cy="41"/>
            </a:xfrm>
            <a:custGeom>
              <a:avLst/>
              <a:gdLst>
                <a:gd name="T0" fmla="*/ 21 w 42"/>
                <a:gd name="T1" fmla="*/ 41 h 41"/>
                <a:gd name="T2" fmla="*/ 42 w 42"/>
                <a:gd name="T3" fmla="*/ 0 h 41"/>
                <a:gd name="T4" fmla="*/ 0 w 42"/>
                <a:gd name="T5" fmla="*/ 0 h 41"/>
                <a:gd name="T6" fmla="*/ 21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104612" name="Line 713"/>
            <p:cNvSpPr>
              <a:spLocks noChangeShapeType="1"/>
            </p:cNvSpPr>
            <p:nvPr/>
          </p:nvSpPr>
          <p:spPr bwMode="auto">
            <a:xfrm flipV="1">
              <a:off x="2274" y="3769"/>
              <a:ext cx="1" cy="234"/>
            </a:xfrm>
            <a:prstGeom prst="line">
              <a:avLst/>
            </a:prstGeom>
            <a:noFill/>
            <a:ln w="0">
              <a:solidFill>
                <a:srgbClr val="000000"/>
              </a:solidFill>
              <a:round/>
              <a:headEnd/>
              <a:tailEnd/>
            </a:ln>
          </p:spPr>
          <p:txBody>
            <a:bodyPr/>
            <a:lstStyle/>
            <a:p>
              <a:endParaRPr lang="en-US"/>
            </a:p>
          </p:txBody>
        </p:sp>
        <p:sp>
          <p:nvSpPr>
            <p:cNvPr id="104613" name="Freeform 714"/>
            <p:cNvSpPr>
              <a:spLocks/>
            </p:cNvSpPr>
            <p:nvPr/>
          </p:nvSpPr>
          <p:spPr bwMode="auto">
            <a:xfrm>
              <a:off x="2254" y="3961"/>
              <a:ext cx="41" cy="42"/>
            </a:xfrm>
            <a:custGeom>
              <a:avLst/>
              <a:gdLst>
                <a:gd name="T0" fmla="*/ 20 w 41"/>
                <a:gd name="T1" fmla="*/ 42 h 42"/>
                <a:gd name="T2" fmla="*/ 0 w 41"/>
                <a:gd name="T3" fmla="*/ 0 h 42"/>
                <a:gd name="T4" fmla="*/ 41 w 41"/>
                <a:gd name="T5" fmla="*/ 0 h 42"/>
                <a:gd name="T6" fmla="*/ 20 w 41"/>
                <a:gd name="T7" fmla="*/ 42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0" y="42"/>
                  </a:moveTo>
                  <a:lnTo>
                    <a:pt x="0" y="0"/>
                  </a:lnTo>
                  <a:lnTo>
                    <a:pt x="41" y="0"/>
                  </a:lnTo>
                  <a:lnTo>
                    <a:pt x="20" y="42"/>
                  </a:lnTo>
                  <a:close/>
                </a:path>
              </a:pathLst>
            </a:custGeom>
            <a:solidFill>
              <a:srgbClr val="000000"/>
            </a:solidFill>
            <a:ln w="9525">
              <a:noFill/>
              <a:round/>
              <a:headEnd/>
              <a:tailEnd/>
            </a:ln>
          </p:spPr>
          <p:txBody>
            <a:bodyPr/>
            <a:lstStyle/>
            <a:p>
              <a:endParaRPr lang="en-US"/>
            </a:p>
          </p:txBody>
        </p:sp>
        <p:sp>
          <p:nvSpPr>
            <p:cNvPr id="104614" name="Freeform 715"/>
            <p:cNvSpPr>
              <a:spLocks/>
            </p:cNvSpPr>
            <p:nvPr/>
          </p:nvSpPr>
          <p:spPr bwMode="auto">
            <a:xfrm>
              <a:off x="2254" y="3769"/>
              <a:ext cx="41" cy="46"/>
            </a:xfrm>
            <a:custGeom>
              <a:avLst/>
              <a:gdLst>
                <a:gd name="T0" fmla="*/ 20 w 41"/>
                <a:gd name="T1" fmla="*/ 0 h 46"/>
                <a:gd name="T2" fmla="*/ 0 w 41"/>
                <a:gd name="T3" fmla="*/ 46 h 46"/>
                <a:gd name="T4" fmla="*/ 41 w 41"/>
                <a:gd name="T5" fmla="*/ 46 h 46"/>
                <a:gd name="T6" fmla="*/ 20 w 41"/>
                <a:gd name="T7" fmla="*/ 0 h 46"/>
                <a:gd name="T8" fmla="*/ 0 60000 65536"/>
                <a:gd name="T9" fmla="*/ 0 60000 65536"/>
                <a:gd name="T10" fmla="*/ 0 60000 65536"/>
                <a:gd name="T11" fmla="*/ 0 60000 65536"/>
                <a:gd name="T12" fmla="*/ 0 w 41"/>
                <a:gd name="T13" fmla="*/ 0 h 46"/>
                <a:gd name="T14" fmla="*/ 41 w 41"/>
                <a:gd name="T15" fmla="*/ 46 h 46"/>
              </a:gdLst>
              <a:ahLst/>
              <a:cxnLst>
                <a:cxn ang="T8">
                  <a:pos x="T0" y="T1"/>
                </a:cxn>
                <a:cxn ang="T9">
                  <a:pos x="T2" y="T3"/>
                </a:cxn>
                <a:cxn ang="T10">
                  <a:pos x="T4" y="T5"/>
                </a:cxn>
                <a:cxn ang="T11">
                  <a:pos x="T6" y="T7"/>
                </a:cxn>
              </a:cxnLst>
              <a:rect l="T12" t="T13" r="T14" b="T15"/>
              <a:pathLst>
                <a:path w="41" h="46">
                  <a:moveTo>
                    <a:pt x="20" y="0"/>
                  </a:moveTo>
                  <a:lnTo>
                    <a:pt x="0" y="46"/>
                  </a:lnTo>
                  <a:lnTo>
                    <a:pt x="41" y="46"/>
                  </a:lnTo>
                  <a:lnTo>
                    <a:pt x="20" y="0"/>
                  </a:lnTo>
                  <a:close/>
                </a:path>
              </a:pathLst>
            </a:custGeom>
            <a:solidFill>
              <a:srgbClr val="000000"/>
            </a:solidFill>
            <a:ln w="9525">
              <a:noFill/>
              <a:round/>
              <a:headEnd/>
              <a:tailEnd/>
            </a:ln>
          </p:spPr>
          <p:txBody>
            <a:bodyPr/>
            <a:lstStyle/>
            <a:p>
              <a:endParaRPr lang="en-US"/>
            </a:p>
          </p:txBody>
        </p:sp>
        <p:sp>
          <p:nvSpPr>
            <p:cNvPr id="104615" name="Rectangle 716"/>
            <p:cNvSpPr>
              <a:spLocks noChangeArrowheads="1"/>
            </p:cNvSpPr>
            <p:nvPr/>
          </p:nvSpPr>
          <p:spPr bwMode="auto">
            <a:xfrm>
              <a:off x="2885" y="3112"/>
              <a:ext cx="407" cy="193"/>
            </a:xfrm>
            <a:prstGeom prst="rect">
              <a:avLst/>
            </a:prstGeom>
            <a:solidFill>
              <a:srgbClr val="FFFFFF"/>
            </a:solidFill>
            <a:ln w="5" cap="rnd">
              <a:solidFill>
                <a:srgbClr val="000000"/>
              </a:solidFill>
              <a:round/>
              <a:headEnd/>
              <a:tailEnd/>
            </a:ln>
          </p:spPr>
          <p:txBody>
            <a:bodyPr/>
            <a:lstStyle/>
            <a:p>
              <a:pPr algn="l" eaLnBrk="0" hangingPunct="0"/>
              <a:endParaRPr lang="en-US" sz="1800">
                <a:solidFill>
                  <a:srgbClr val="000000"/>
                </a:solidFill>
              </a:endParaRPr>
            </a:p>
          </p:txBody>
        </p:sp>
        <p:sp>
          <p:nvSpPr>
            <p:cNvPr id="104616" name="Rectangle 717"/>
            <p:cNvSpPr>
              <a:spLocks noChangeArrowheads="1"/>
            </p:cNvSpPr>
            <p:nvPr/>
          </p:nvSpPr>
          <p:spPr bwMode="auto">
            <a:xfrm>
              <a:off x="2968" y="3139"/>
              <a:ext cx="282"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4617" name="Rectangle 718"/>
            <p:cNvSpPr>
              <a:spLocks noChangeArrowheads="1"/>
            </p:cNvSpPr>
            <p:nvPr/>
          </p:nvSpPr>
          <p:spPr bwMode="auto">
            <a:xfrm>
              <a:off x="2921" y="3201"/>
              <a:ext cx="381" cy="8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9" y="2396613"/>
            <a:ext cx="8808244" cy="1821426"/>
          </a:xfrm>
        </p:spPr>
        <p:txBody>
          <a:bodyPr/>
          <a:lstStyle/>
          <a:p>
            <a:r>
              <a:rPr lang="en-US" b="0" dirty="0" smtClean="0">
                <a:solidFill>
                  <a:srgbClr val="000000"/>
                </a:solidFill>
                <a:latin typeface="Calibri" pitchFamily="34" charset="0"/>
              </a:rPr>
              <a:t>Low-Power Low-Cost</a:t>
            </a:r>
            <a:br>
              <a:rPr lang="en-US" b="0" dirty="0" smtClean="0">
                <a:solidFill>
                  <a:srgbClr val="000000"/>
                </a:solidFill>
                <a:latin typeface="Calibri" pitchFamily="34" charset="0"/>
              </a:rPr>
            </a:br>
            <a:r>
              <a:rPr lang="en-US" b="0" dirty="0" smtClean="0">
                <a:solidFill>
                  <a:srgbClr val="000000"/>
                </a:solidFill>
                <a:latin typeface="Calibri" pitchFamily="34" charset="0"/>
              </a:rPr>
              <a:t> KeyStone C665x sub-family</a:t>
            </a:r>
            <a:endParaRPr lang="en-US" b="0" dirty="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207169" y="0"/>
            <a:ext cx="8722519"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C6655/57: Device </a:t>
            </a:r>
            <a:r>
              <a:rPr lang="en-US" sz="4400" kern="0" dirty="0">
                <a:solidFill>
                  <a:srgbClr val="000000"/>
                </a:solidFill>
                <a:latin typeface="Calibri" pitchFamily="34" charset="0"/>
              </a:rPr>
              <a:t>Features</a:t>
            </a:r>
            <a:endParaRPr lang="en-US" sz="1600" kern="0" dirty="0">
              <a:solidFill>
                <a:srgbClr val="FF0000"/>
              </a:solidFill>
              <a:latin typeface="Calibri"/>
            </a:endParaRPr>
          </a:p>
        </p:txBody>
      </p:sp>
      <p:sp>
        <p:nvSpPr>
          <p:cNvPr id="87045" name="Rectangle 3"/>
          <p:cNvSpPr>
            <a:spLocks noChangeArrowheads="1"/>
          </p:cNvSpPr>
          <p:nvPr/>
        </p:nvSpPr>
        <p:spPr bwMode="auto">
          <a:xfrm>
            <a:off x="1" y="1147784"/>
            <a:ext cx="3586162" cy="5301451"/>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C6655: One C66x CorePac DSP Core</a:t>
            </a:r>
            <a:br>
              <a:rPr lang="en-US" altLang="en-US" sz="1000" dirty="0" smtClean="0">
                <a:solidFill>
                  <a:srgbClr val="000000"/>
                </a:solidFill>
              </a:rPr>
            </a:br>
            <a:r>
              <a:rPr lang="en-US" altLang="en-US" sz="1000" dirty="0" smtClean="0">
                <a:solidFill>
                  <a:srgbClr val="000000"/>
                </a:solidFill>
              </a:rPr>
              <a:t>at 1.0 or 1.25 GHz</a:t>
            </a:r>
          </a:p>
          <a:p>
            <a:pPr marL="339725" lvl="1" indent="-107950" algn="l">
              <a:lnSpc>
                <a:spcPct val="85000"/>
              </a:lnSpc>
              <a:spcBef>
                <a:spcPct val="20000"/>
              </a:spcBef>
              <a:buFontTx/>
              <a:buChar char="–"/>
            </a:pPr>
            <a:r>
              <a:rPr lang="en-US" altLang="en-US" sz="1000" dirty="0" smtClean="0">
                <a:solidFill>
                  <a:srgbClr val="000000"/>
                </a:solidFill>
              </a:rPr>
              <a:t>C6657: Two C66x CorePac DSP Cores </a:t>
            </a:r>
            <a:br>
              <a:rPr lang="en-US" altLang="en-US" sz="1000" dirty="0" smtClean="0">
                <a:solidFill>
                  <a:srgbClr val="000000"/>
                </a:solidFill>
              </a:rPr>
            </a:br>
            <a:r>
              <a:rPr lang="en-US" altLang="en-US" sz="1000" dirty="0" smtClean="0">
                <a:solidFill>
                  <a:srgbClr val="000000"/>
                </a:solidFill>
              </a:rPr>
              <a:t> at 0.85, 1.0, or 1.25 GHz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memory per core</a:t>
            </a: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Hardware Coprocessors</a:t>
            </a:r>
            <a:endParaRPr lang="en-US" sz="1000" b="1"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Turbo Coprocessor Decoder (TCP3d)</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2x </a:t>
            </a:r>
            <a:r>
              <a:rPr lang="en-US" altLang="en-US" sz="1000" dirty="0" err="1" smtClean="0">
                <a:solidFill>
                  <a:srgbClr val="000000"/>
                </a:solidFill>
              </a:rPr>
              <a:t>Viterbi</a:t>
            </a:r>
            <a:r>
              <a:rPr lang="en-US" altLang="en-US" sz="1000" dirty="0" smtClean="0">
                <a:solidFill>
                  <a:srgbClr val="000000"/>
                </a:solidFill>
              </a:rPr>
              <a:t> Coprocessors (VCP2)</a:t>
            </a:r>
            <a:endParaRPr lang="en-US" altLang="en-US" sz="1000"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a:solidFill>
                  <a:srgbClr val="000000"/>
                </a:solidFill>
              </a:rPr>
              <a:t>High-speed Hyperlink </a:t>
            </a:r>
            <a:r>
              <a:rPr lang="en-US" sz="1000" dirty="0" smtClean="0">
                <a:solidFill>
                  <a:srgbClr val="000000"/>
                </a:solidFill>
              </a:rPr>
              <a:t>bus</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4x Serial </a:t>
            </a:r>
            <a:r>
              <a:rPr lang="en-US" sz="1000" dirty="0" err="1" smtClean="0">
                <a:solidFill>
                  <a:srgbClr val="000000"/>
                </a:solidFill>
              </a:rPr>
              <a:t>RapidIO</a:t>
            </a:r>
            <a:r>
              <a:rPr lang="en-US" sz="1000" dirty="0" smtClean="0">
                <a:solidFill>
                  <a:srgbClr val="000000"/>
                </a:solidFill>
              </a:rPr>
              <a:t> (SRIO) Rev 2.1</a:t>
            </a: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a:t>
            </a:r>
            <a:r>
              <a:rPr lang="en-US" altLang="en-US" sz="1000" b="1" dirty="0">
                <a:solidFill>
                  <a:srgbClr val="000000"/>
                </a:solidFill>
              </a:rPr>
              <a:t>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1382"/>
          <p:cNvGrpSpPr/>
          <p:nvPr/>
        </p:nvGrpSpPr>
        <p:grpSpPr>
          <a:xfrm>
            <a:off x="3608389" y="1090614"/>
            <a:ext cx="5475288" cy="5568951"/>
            <a:chOff x="3608389" y="1090614"/>
            <a:chExt cx="5475288" cy="5568951"/>
          </a:xfrm>
        </p:grpSpPr>
        <p:grpSp>
          <p:nvGrpSpPr>
            <p:cNvPr id="3" name="Group 619"/>
            <p:cNvGrpSpPr>
              <a:grpSpLocks noChangeAspect="1"/>
            </p:cNvGrpSpPr>
            <p:nvPr/>
          </p:nvGrpSpPr>
          <p:grpSpPr bwMode="auto">
            <a:xfrm>
              <a:off x="3608389" y="1090614"/>
              <a:ext cx="5475288" cy="5568951"/>
              <a:chOff x="2273" y="687"/>
              <a:chExt cx="3449" cy="3508"/>
            </a:xfrm>
          </p:grpSpPr>
          <p:sp>
            <p:nvSpPr>
              <p:cNvPr id="37482" name="AutoShape 618"/>
              <p:cNvSpPr>
                <a:spLocks noChangeAspect="1" noChangeArrowheads="1" noTextEdit="1"/>
              </p:cNvSpPr>
              <p:nvPr/>
            </p:nvSpPr>
            <p:spPr bwMode="auto">
              <a:xfrm>
                <a:off x="2273" y="687"/>
                <a:ext cx="3449" cy="35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820"/>
              <p:cNvGrpSpPr>
                <a:grpSpLocks/>
              </p:cNvGrpSpPr>
              <p:nvPr/>
            </p:nvGrpSpPr>
            <p:grpSpPr bwMode="auto">
              <a:xfrm>
                <a:off x="2284" y="698"/>
                <a:ext cx="3427" cy="3497"/>
                <a:chOff x="2284" y="698"/>
                <a:chExt cx="3427" cy="3497"/>
              </a:xfrm>
            </p:grpSpPr>
            <p:sp>
              <p:nvSpPr>
                <p:cNvPr id="37484" name="Rectangle 620"/>
                <p:cNvSpPr>
                  <a:spLocks noChangeArrowheads="1"/>
                </p:cNvSpPr>
                <p:nvPr/>
              </p:nvSpPr>
              <p:spPr bwMode="auto">
                <a:xfrm>
                  <a:off x="2433" y="698"/>
                  <a:ext cx="3278" cy="3321"/>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5" name="Rectangle 621"/>
                <p:cNvSpPr>
                  <a:spLocks noChangeArrowheads="1"/>
                </p:cNvSpPr>
                <p:nvPr/>
              </p:nvSpPr>
              <p:spPr bwMode="auto">
                <a:xfrm>
                  <a:off x="4905" y="1807"/>
                  <a:ext cx="801" cy="64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3453" y="2329"/>
                  <a:ext cx="1111"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000000"/>
                      </a:solidFill>
                      <a:cs typeface="Arial" pitchFamily="34" charset="0"/>
                    </a:rPr>
                    <a:t>1 or 2 Cores @ up to 1.25 GHz</a:t>
                  </a:r>
                  <a:endParaRPr lang="en-US" sz="1800" smtClean="0">
                    <a:solidFill>
                      <a:srgbClr val="000000"/>
                    </a:solidFill>
                    <a:cs typeface="Arial" pitchFamily="34" charset="0"/>
                  </a:endParaRPr>
                </a:p>
              </p:txBody>
            </p:sp>
            <p:sp>
              <p:nvSpPr>
                <p:cNvPr id="37487" name="Rectangle 623"/>
                <p:cNvSpPr>
                  <a:spLocks noChangeArrowheads="1"/>
                </p:cNvSpPr>
                <p:nvPr/>
              </p:nvSpPr>
              <p:spPr bwMode="auto">
                <a:xfrm>
                  <a:off x="3624" y="1417"/>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8" name="Rectangle 624"/>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3533" y="1513"/>
                  <a:ext cx="747" cy="747"/>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3752" y="1604"/>
                  <a:ext cx="417"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3720" y="1716"/>
                  <a:ext cx="486" cy="1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2" name="Rectangle 628"/>
                <p:cNvSpPr>
                  <a:spLocks noChangeArrowheads="1"/>
                </p:cNvSpPr>
                <p:nvPr/>
              </p:nvSpPr>
              <p:spPr bwMode="auto">
                <a:xfrm>
                  <a:off x="5065" y="2238"/>
                  <a:ext cx="427"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3" name="Rectangle 629"/>
                <p:cNvSpPr>
                  <a:spLocks noChangeArrowheads="1"/>
                </p:cNvSpPr>
                <p:nvPr/>
              </p:nvSpPr>
              <p:spPr bwMode="auto">
                <a:xfrm>
                  <a:off x="5044" y="2217"/>
                  <a:ext cx="422" cy="14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4" name="Rectangle 630"/>
                <p:cNvSpPr>
                  <a:spLocks noChangeArrowheads="1"/>
                </p:cNvSpPr>
                <p:nvPr/>
              </p:nvSpPr>
              <p:spPr bwMode="auto">
                <a:xfrm>
                  <a:off x="5167" y="2254"/>
                  <a:ext cx="198"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VCP2</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5459" y="713"/>
                  <a:ext cx="244"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C6655/57</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3549" y="767"/>
                  <a:ext cx="390" cy="373"/>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3650" y="1054"/>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MSMC</a:t>
                  </a:r>
                  <a:endParaRPr lang="en-US" sz="1800" smtClean="0">
                    <a:solidFill>
                      <a:srgbClr val="000000"/>
                    </a:solidFill>
                    <a:cs typeface="Arial" pitchFamily="34" charset="0"/>
                  </a:endParaRPr>
                </a:p>
              </p:txBody>
            </p:sp>
            <p:sp>
              <p:nvSpPr>
                <p:cNvPr id="37498" name="Rectangle 634"/>
                <p:cNvSpPr>
                  <a:spLocks noChangeArrowheads="1"/>
                </p:cNvSpPr>
                <p:nvPr/>
              </p:nvSpPr>
              <p:spPr bwMode="auto">
                <a:xfrm>
                  <a:off x="3613" y="788"/>
                  <a:ext cx="267" cy="26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9" name="Rectangle 635"/>
                <p:cNvSpPr>
                  <a:spLocks noChangeArrowheads="1"/>
                </p:cNvSpPr>
                <p:nvPr/>
              </p:nvSpPr>
              <p:spPr bwMode="auto">
                <a:xfrm>
                  <a:off x="3677" y="798"/>
                  <a:ext cx="166"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1MB</a:t>
                  </a:r>
                  <a:endParaRPr lang="en-US" sz="1800" smtClean="0">
                    <a:solidFill>
                      <a:srgbClr val="000000"/>
                    </a:solidFill>
                    <a:cs typeface="Arial" pitchFamily="34" charset="0"/>
                  </a:endParaRPr>
                </a:p>
              </p:txBody>
            </p:sp>
            <p:sp>
              <p:nvSpPr>
                <p:cNvPr id="37500" name="Rectangle 636"/>
                <p:cNvSpPr>
                  <a:spLocks noChangeArrowheads="1"/>
                </p:cNvSpPr>
                <p:nvPr/>
              </p:nvSpPr>
              <p:spPr bwMode="auto">
                <a:xfrm>
                  <a:off x="3672" y="862"/>
                  <a:ext cx="18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MSM</a:t>
                  </a:r>
                  <a:endParaRPr lang="en-US" sz="1800" smtClean="0">
                    <a:solidFill>
                      <a:srgbClr val="000000"/>
                    </a:solidFill>
                    <a:cs typeface="Arial" pitchFamily="34" charset="0"/>
                  </a:endParaRPr>
                </a:p>
              </p:txBody>
            </p:sp>
            <p:sp>
              <p:nvSpPr>
                <p:cNvPr id="37501" name="Rectangle 637"/>
                <p:cNvSpPr>
                  <a:spLocks noChangeArrowheads="1"/>
                </p:cNvSpPr>
                <p:nvPr/>
              </p:nvSpPr>
              <p:spPr bwMode="auto">
                <a:xfrm>
                  <a:off x="3656" y="921"/>
                  <a:ext cx="166"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SRAM</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2588" y="852"/>
                  <a:ext cx="422" cy="19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2705" y="873"/>
                  <a:ext cx="230"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2625" y="937"/>
                  <a:ext cx="37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05" name="Rectangle 641"/>
                <p:cNvSpPr>
                  <a:spLocks noChangeArrowheads="1"/>
                </p:cNvSpPr>
                <p:nvPr/>
              </p:nvSpPr>
              <p:spPr bwMode="auto">
                <a:xfrm>
                  <a:off x="5044" y="1998"/>
                  <a:ext cx="422" cy="15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6" name="Rectangle 642"/>
                <p:cNvSpPr>
                  <a:spLocks noChangeArrowheads="1"/>
                </p:cNvSpPr>
                <p:nvPr/>
              </p:nvSpPr>
              <p:spPr bwMode="auto">
                <a:xfrm>
                  <a:off x="5151" y="2041"/>
                  <a:ext cx="23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TCP3d</a:t>
                  </a:r>
                  <a:endParaRPr lang="en-US" sz="1800" smtClean="0">
                    <a:solidFill>
                      <a:srgbClr val="000000"/>
                    </a:solidFill>
                    <a:cs typeface="Arial" pitchFamily="34" charset="0"/>
                  </a:endParaRPr>
                </a:p>
              </p:txBody>
            </p:sp>
            <p:sp>
              <p:nvSpPr>
                <p:cNvPr id="37508" name="Rectangle 644"/>
                <p:cNvSpPr>
                  <a:spLocks noChangeArrowheads="1"/>
                </p:cNvSpPr>
                <p:nvPr/>
              </p:nvSpPr>
              <p:spPr bwMode="auto">
                <a:xfrm>
                  <a:off x="5545" y="2254"/>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09" name="Rectangle 645"/>
                <p:cNvSpPr>
                  <a:spLocks noChangeArrowheads="1"/>
                </p:cNvSpPr>
                <p:nvPr/>
              </p:nvSpPr>
              <p:spPr bwMode="auto">
                <a:xfrm>
                  <a:off x="5055" y="1819"/>
                  <a:ext cx="4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Coprocessors</a:t>
                  </a:r>
                  <a:endParaRPr lang="en-US" sz="1800" dirty="0" smtClean="0">
                    <a:solidFill>
                      <a:srgbClr val="000000"/>
                    </a:solidFill>
                    <a:cs typeface="Arial" pitchFamily="34" charset="0"/>
                  </a:endParaRPr>
                </a:p>
              </p:txBody>
            </p:sp>
            <p:sp>
              <p:nvSpPr>
                <p:cNvPr id="37510" name="Freeform 646"/>
                <p:cNvSpPr>
                  <a:spLocks/>
                </p:cNvSpPr>
                <p:nvPr/>
              </p:nvSpPr>
              <p:spPr bwMode="auto">
                <a:xfrm>
                  <a:off x="4969" y="2036"/>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1" name="Freeform 647"/>
                <p:cNvSpPr>
                  <a:spLocks/>
                </p:cNvSpPr>
                <p:nvPr/>
              </p:nvSpPr>
              <p:spPr bwMode="auto">
                <a:xfrm>
                  <a:off x="4974" y="2068"/>
                  <a:ext cx="6" cy="16"/>
                </a:xfrm>
                <a:custGeom>
                  <a:avLst/>
                  <a:gdLst/>
                  <a:ahLst/>
                  <a:cxnLst>
                    <a:cxn ang="0">
                      <a:pos x="0" y="16"/>
                    </a:cxn>
                    <a:cxn ang="0">
                      <a:pos x="6" y="10"/>
                    </a:cxn>
                    <a:cxn ang="0">
                      <a:pos x="6" y="10"/>
                    </a:cxn>
                    <a:cxn ang="0">
                      <a:pos x="6" y="10"/>
                    </a:cxn>
                    <a:cxn ang="0">
                      <a:pos x="6" y="5"/>
                    </a:cxn>
                    <a:cxn ang="0">
                      <a:pos x="6" y="5"/>
                    </a:cxn>
                    <a:cxn ang="0">
                      <a:pos x="6" y="0"/>
                    </a:cxn>
                    <a:cxn ang="0">
                      <a:pos x="6" y="0"/>
                    </a:cxn>
                    <a:cxn ang="0">
                      <a:pos x="0" y="0"/>
                    </a:cxn>
                    <a:cxn ang="0">
                      <a:pos x="0" y="16"/>
                    </a:cxn>
                  </a:cxnLst>
                  <a:rect l="0" t="0" r="r" b="b"/>
                  <a:pathLst>
                    <a:path w="6" h="16">
                      <a:moveTo>
                        <a:pt x="0" y="16"/>
                      </a:moveTo>
                      <a:lnTo>
                        <a:pt x="6" y="10"/>
                      </a:lnTo>
                      <a:lnTo>
                        <a:pt x="6" y="10"/>
                      </a:lnTo>
                      <a:lnTo>
                        <a:pt x="6" y="10"/>
                      </a:lnTo>
                      <a:lnTo>
                        <a:pt x="6" y="5"/>
                      </a:lnTo>
                      <a:lnTo>
                        <a:pt x="6" y="5"/>
                      </a:lnTo>
                      <a:lnTo>
                        <a:pt x="6" y="0"/>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2" name="Rectangle 648"/>
                <p:cNvSpPr>
                  <a:spLocks noChangeArrowheads="1"/>
                </p:cNvSpPr>
                <p:nvPr/>
              </p:nvSpPr>
              <p:spPr bwMode="auto">
                <a:xfrm>
                  <a:off x="4820" y="2068"/>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3" name="Freeform 649"/>
                <p:cNvSpPr>
                  <a:spLocks/>
                </p:cNvSpPr>
                <p:nvPr/>
              </p:nvSpPr>
              <p:spPr bwMode="auto">
                <a:xfrm>
                  <a:off x="4756" y="2036"/>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4" name="Freeform 650"/>
                <p:cNvSpPr>
                  <a:spLocks/>
                </p:cNvSpPr>
                <p:nvPr/>
              </p:nvSpPr>
              <p:spPr bwMode="auto">
                <a:xfrm>
                  <a:off x="4809" y="2068"/>
                  <a:ext cx="11" cy="16"/>
                </a:xfrm>
                <a:custGeom>
                  <a:avLst/>
                  <a:gdLst/>
                  <a:ahLst/>
                  <a:cxnLst>
                    <a:cxn ang="0">
                      <a:pos x="11" y="0"/>
                    </a:cxn>
                    <a:cxn ang="0">
                      <a:pos x="5" y="0"/>
                    </a:cxn>
                    <a:cxn ang="0">
                      <a:pos x="5" y="0"/>
                    </a:cxn>
                    <a:cxn ang="0">
                      <a:pos x="5" y="5"/>
                    </a:cxn>
                    <a:cxn ang="0">
                      <a:pos x="0" y="5"/>
                    </a:cxn>
                    <a:cxn ang="0">
                      <a:pos x="5" y="10"/>
                    </a:cxn>
                    <a:cxn ang="0">
                      <a:pos x="5" y="10"/>
                    </a:cxn>
                    <a:cxn ang="0">
                      <a:pos x="5" y="10"/>
                    </a:cxn>
                    <a:cxn ang="0">
                      <a:pos x="11" y="16"/>
                    </a:cxn>
                    <a:cxn ang="0">
                      <a:pos x="11" y="0"/>
                    </a:cxn>
                  </a:cxnLst>
                  <a:rect l="0" t="0" r="r" b="b"/>
                  <a:pathLst>
                    <a:path w="11" h="16">
                      <a:moveTo>
                        <a:pt x="11" y="0"/>
                      </a:moveTo>
                      <a:lnTo>
                        <a:pt x="5" y="0"/>
                      </a:lnTo>
                      <a:lnTo>
                        <a:pt x="5" y="0"/>
                      </a:lnTo>
                      <a:lnTo>
                        <a:pt x="5" y="5"/>
                      </a:lnTo>
                      <a:lnTo>
                        <a:pt x="0" y="5"/>
                      </a:lnTo>
                      <a:lnTo>
                        <a:pt x="5" y="10"/>
                      </a:lnTo>
                      <a:lnTo>
                        <a:pt x="5" y="10"/>
                      </a:lnTo>
                      <a:lnTo>
                        <a:pt x="5" y="10"/>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5" name="Freeform 651"/>
                <p:cNvSpPr>
                  <a:spLocks/>
                </p:cNvSpPr>
                <p:nvPr/>
              </p:nvSpPr>
              <p:spPr bwMode="auto">
                <a:xfrm>
                  <a:off x="3453" y="900"/>
                  <a:ext cx="91" cy="91"/>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3453" y="927"/>
                  <a:ext cx="21" cy="37"/>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3106" y="927"/>
                  <a:ext cx="347"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3015" y="900"/>
                  <a:ext cx="91" cy="91"/>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3090" y="927"/>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2711" y="751"/>
                  <a:ext cx="742"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3448" y="1066"/>
                  <a:ext cx="90" cy="90"/>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3448" y="1092"/>
                  <a:ext cx="21" cy="37"/>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3410" y="1092"/>
                  <a:ext cx="38" cy="3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3319" y="1066"/>
                  <a:ext cx="91" cy="90"/>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3394" y="1092"/>
                  <a:ext cx="16" cy="37"/>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3170" y="1183"/>
                  <a:ext cx="69"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3453" y="1759"/>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3458" y="1791"/>
                  <a:ext cx="11" cy="10"/>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3378" y="1791"/>
                  <a:ext cx="80"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3319" y="1759"/>
                  <a:ext cx="64" cy="74"/>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3373" y="1791"/>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4788" y="2665"/>
                  <a:ext cx="918" cy="378"/>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5305" y="2803"/>
                  <a:ext cx="369"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5305" y="2803"/>
                  <a:ext cx="369"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5359" y="2814"/>
                  <a:ext cx="294"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5396" y="2904"/>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4916" y="2692"/>
                  <a:ext cx="737" cy="11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4820" y="2803"/>
                  <a:ext cx="448" cy="2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4820" y="2803"/>
                  <a:ext cx="448" cy="20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4910" y="2803"/>
                  <a:ext cx="28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4873" y="2894"/>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3042" y="2180"/>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3608" y="2003"/>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3608" y="2062"/>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3976" y="2008"/>
                  <a:ext cx="28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3976" y="2067"/>
                  <a:ext cx="2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3661" y="2168"/>
                  <a:ext cx="572"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3533" y="1982"/>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3533" y="2153"/>
                  <a:ext cx="74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3907" y="1982"/>
                  <a:ext cx="1" cy="17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2289" y="938"/>
                  <a:ext cx="28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2289" y="916"/>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2535" y="916"/>
                  <a:ext cx="42" cy="4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3698" y="1145"/>
                  <a:ext cx="91" cy="91"/>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3725" y="1220"/>
                  <a:ext cx="38" cy="16"/>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3725" y="1236"/>
                  <a:ext cx="38" cy="6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3698" y="1305"/>
                  <a:ext cx="91" cy="91"/>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3725" y="1305"/>
                  <a:ext cx="38" cy="22"/>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2529" y="2105"/>
                  <a:ext cx="422" cy="112"/>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2972" y="2164"/>
                  <a:ext cx="18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3111" y="2142"/>
                  <a:ext cx="43" cy="4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2972" y="2142"/>
                  <a:ext cx="48" cy="4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2513" y="2089"/>
                  <a:ext cx="422" cy="107"/>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2668" y="2105"/>
                  <a:ext cx="155"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2513" y="2276"/>
                  <a:ext cx="422" cy="10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2631" y="2291"/>
                  <a:ext cx="219"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3090" y="2292"/>
                  <a:ext cx="64" cy="74"/>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3095" y="2324"/>
                  <a:ext cx="6" cy="10"/>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3036" y="2324"/>
                  <a:ext cx="59"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2978" y="2292"/>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3031" y="2324"/>
                  <a:ext cx="5" cy="10"/>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9" name="Freeform 745"/>
                <p:cNvSpPr>
                  <a:spLocks/>
                </p:cNvSpPr>
                <p:nvPr/>
              </p:nvSpPr>
              <p:spPr bwMode="auto">
                <a:xfrm>
                  <a:off x="4969" y="2260"/>
                  <a:ext cx="70" cy="74"/>
                </a:xfrm>
                <a:custGeom>
                  <a:avLst/>
                  <a:gdLst/>
                  <a:ahLst/>
                  <a:cxnLst>
                    <a:cxn ang="0">
                      <a:pos x="0" y="74"/>
                    </a:cxn>
                    <a:cxn ang="0">
                      <a:pos x="70" y="37"/>
                    </a:cxn>
                    <a:cxn ang="0">
                      <a:pos x="0" y="0"/>
                    </a:cxn>
                    <a:cxn ang="0">
                      <a:pos x="0" y="74"/>
                    </a:cxn>
                  </a:cxnLst>
                  <a:rect l="0" t="0" r="r" b="b"/>
                  <a:pathLst>
                    <a:path w="70" h="74">
                      <a:moveTo>
                        <a:pt x="0" y="74"/>
                      </a:moveTo>
                      <a:lnTo>
                        <a:pt x="70"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0" name="Freeform 746"/>
                <p:cNvSpPr>
                  <a:spLocks/>
                </p:cNvSpPr>
                <p:nvPr/>
              </p:nvSpPr>
              <p:spPr bwMode="auto">
                <a:xfrm>
                  <a:off x="4974" y="2292"/>
                  <a:ext cx="6" cy="16"/>
                </a:xfrm>
                <a:custGeom>
                  <a:avLst/>
                  <a:gdLst/>
                  <a:ahLst/>
                  <a:cxnLst>
                    <a:cxn ang="0">
                      <a:pos x="0" y="16"/>
                    </a:cxn>
                    <a:cxn ang="0">
                      <a:pos x="6" y="16"/>
                    </a:cxn>
                    <a:cxn ang="0">
                      <a:pos x="6" y="10"/>
                    </a:cxn>
                    <a:cxn ang="0">
                      <a:pos x="6" y="10"/>
                    </a:cxn>
                    <a:cxn ang="0">
                      <a:pos x="6" y="5"/>
                    </a:cxn>
                    <a:cxn ang="0">
                      <a:pos x="6" y="5"/>
                    </a:cxn>
                    <a:cxn ang="0">
                      <a:pos x="6" y="5"/>
                    </a:cxn>
                    <a:cxn ang="0">
                      <a:pos x="6" y="0"/>
                    </a:cxn>
                    <a:cxn ang="0">
                      <a:pos x="0" y="0"/>
                    </a:cxn>
                    <a:cxn ang="0">
                      <a:pos x="0" y="16"/>
                    </a:cxn>
                  </a:cxnLst>
                  <a:rect l="0" t="0" r="r" b="b"/>
                  <a:pathLst>
                    <a:path w="6" h="16">
                      <a:moveTo>
                        <a:pt x="0" y="16"/>
                      </a:moveTo>
                      <a:lnTo>
                        <a:pt x="6" y="16"/>
                      </a:lnTo>
                      <a:lnTo>
                        <a:pt x="6" y="10"/>
                      </a:lnTo>
                      <a:lnTo>
                        <a:pt x="6" y="10"/>
                      </a:lnTo>
                      <a:lnTo>
                        <a:pt x="6" y="5"/>
                      </a:lnTo>
                      <a:lnTo>
                        <a:pt x="6" y="5"/>
                      </a:lnTo>
                      <a:lnTo>
                        <a:pt x="6" y="5"/>
                      </a:lnTo>
                      <a:lnTo>
                        <a:pt x="6" y="0"/>
                      </a:lnTo>
                      <a:lnTo>
                        <a:pt x="0" y="0"/>
                      </a:lnTo>
                      <a:lnTo>
                        <a:pt x="0"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1" name="Rectangle 747"/>
                <p:cNvSpPr>
                  <a:spLocks noChangeArrowheads="1"/>
                </p:cNvSpPr>
                <p:nvPr/>
              </p:nvSpPr>
              <p:spPr bwMode="auto">
                <a:xfrm>
                  <a:off x="4820" y="2292"/>
                  <a:ext cx="154" cy="1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2" name="Freeform 748"/>
                <p:cNvSpPr>
                  <a:spLocks/>
                </p:cNvSpPr>
                <p:nvPr/>
              </p:nvSpPr>
              <p:spPr bwMode="auto">
                <a:xfrm>
                  <a:off x="4756" y="2260"/>
                  <a:ext cx="69" cy="74"/>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3" name="Freeform 749"/>
                <p:cNvSpPr>
                  <a:spLocks/>
                </p:cNvSpPr>
                <p:nvPr/>
              </p:nvSpPr>
              <p:spPr bwMode="auto">
                <a:xfrm>
                  <a:off x="4809" y="2292"/>
                  <a:ext cx="11" cy="16"/>
                </a:xfrm>
                <a:custGeom>
                  <a:avLst/>
                  <a:gdLst/>
                  <a:ahLst/>
                  <a:cxnLst>
                    <a:cxn ang="0">
                      <a:pos x="11" y="0"/>
                    </a:cxn>
                    <a:cxn ang="0">
                      <a:pos x="5" y="0"/>
                    </a:cxn>
                    <a:cxn ang="0">
                      <a:pos x="5" y="5"/>
                    </a:cxn>
                    <a:cxn ang="0">
                      <a:pos x="5" y="5"/>
                    </a:cxn>
                    <a:cxn ang="0">
                      <a:pos x="0" y="5"/>
                    </a:cxn>
                    <a:cxn ang="0">
                      <a:pos x="5" y="10"/>
                    </a:cxn>
                    <a:cxn ang="0">
                      <a:pos x="5" y="10"/>
                    </a:cxn>
                    <a:cxn ang="0">
                      <a:pos x="5" y="16"/>
                    </a:cxn>
                    <a:cxn ang="0">
                      <a:pos x="11" y="16"/>
                    </a:cxn>
                    <a:cxn ang="0">
                      <a:pos x="11" y="0"/>
                    </a:cxn>
                  </a:cxnLst>
                  <a:rect l="0" t="0" r="r" b="b"/>
                  <a:pathLst>
                    <a:path w="11" h="16">
                      <a:moveTo>
                        <a:pt x="11" y="0"/>
                      </a:moveTo>
                      <a:lnTo>
                        <a:pt x="5" y="0"/>
                      </a:lnTo>
                      <a:lnTo>
                        <a:pt x="5" y="5"/>
                      </a:lnTo>
                      <a:lnTo>
                        <a:pt x="5" y="5"/>
                      </a:lnTo>
                      <a:lnTo>
                        <a:pt x="0" y="5"/>
                      </a:lnTo>
                      <a:lnTo>
                        <a:pt x="5" y="10"/>
                      </a:lnTo>
                      <a:lnTo>
                        <a:pt x="5" y="10"/>
                      </a:lnTo>
                      <a:lnTo>
                        <a:pt x="5" y="16"/>
                      </a:lnTo>
                      <a:lnTo>
                        <a:pt x="11" y="16"/>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4" name="Rectangle 750"/>
                <p:cNvSpPr>
                  <a:spLocks noChangeArrowheads="1"/>
                </p:cNvSpPr>
                <p:nvPr/>
              </p:nvSpPr>
              <p:spPr bwMode="auto">
                <a:xfrm>
                  <a:off x="2369" y="2478"/>
                  <a:ext cx="518" cy="12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5" name="Rectangle 751"/>
                <p:cNvSpPr>
                  <a:spLocks noChangeArrowheads="1"/>
                </p:cNvSpPr>
                <p:nvPr/>
              </p:nvSpPr>
              <p:spPr bwMode="auto">
                <a:xfrm>
                  <a:off x="2370" y="2503"/>
                  <a:ext cx="31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24211D"/>
                      </a:solidFill>
                      <a:cs typeface="Arial" pitchFamily="34" charset="0"/>
                    </a:rPr>
                    <a:t>HyperLink</a:t>
                  </a:r>
                  <a:endParaRPr lang="en-US" sz="800" dirty="0" smtClean="0">
                    <a:solidFill>
                      <a:srgbClr val="000000"/>
                    </a:solidFill>
                    <a:cs typeface="Arial" pitchFamily="34" charset="0"/>
                  </a:endParaRPr>
                </a:p>
              </p:txBody>
            </p:sp>
            <p:sp>
              <p:nvSpPr>
                <p:cNvPr id="37616" name="Line 752"/>
                <p:cNvSpPr>
                  <a:spLocks noChangeShapeType="1"/>
                </p:cNvSpPr>
                <p:nvPr/>
              </p:nvSpPr>
              <p:spPr bwMode="auto">
                <a:xfrm flipH="1">
                  <a:off x="2284" y="2436"/>
                  <a:ext cx="112" cy="106"/>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7" name="Line 753"/>
                <p:cNvSpPr>
                  <a:spLocks noChangeShapeType="1"/>
                </p:cNvSpPr>
                <p:nvPr/>
              </p:nvSpPr>
              <p:spPr bwMode="auto">
                <a:xfrm flipH="1" flipV="1">
                  <a:off x="2284" y="2542"/>
                  <a:ext cx="112" cy="10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8" name="Line 754"/>
                <p:cNvSpPr>
                  <a:spLocks noChangeShapeType="1"/>
                </p:cNvSpPr>
                <p:nvPr/>
              </p:nvSpPr>
              <p:spPr bwMode="auto">
                <a:xfrm flipV="1">
                  <a:off x="2396" y="2436"/>
                  <a:ext cx="1" cy="37"/>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19" name="Line 755"/>
                <p:cNvSpPr>
                  <a:spLocks noChangeShapeType="1"/>
                </p:cNvSpPr>
                <p:nvPr/>
              </p:nvSpPr>
              <p:spPr bwMode="auto">
                <a:xfrm flipV="1">
                  <a:off x="2396" y="2606"/>
                  <a:ext cx="1" cy="3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2745" y="2478"/>
                  <a:ext cx="2000" cy="12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a:off x="3309" y="2478"/>
                  <a:ext cx="1313"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2" name="Rectangle 758"/>
                <p:cNvSpPr>
                  <a:spLocks noChangeArrowheads="1"/>
                </p:cNvSpPr>
                <p:nvPr/>
              </p:nvSpPr>
              <p:spPr bwMode="auto">
                <a:xfrm>
                  <a:off x="4622" y="927"/>
                  <a:ext cx="123" cy="155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3" name="Rectangle 759"/>
                <p:cNvSpPr>
                  <a:spLocks noChangeArrowheads="1"/>
                </p:cNvSpPr>
                <p:nvPr/>
              </p:nvSpPr>
              <p:spPr bwMode="auto">
                <a:xfrm>
                  <a:off x="4622" y="927"/>
                  <a:ext cx="123" cy="1562"/>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4" name="Line 760"/>
                <p:cNvSpPr>
                  <a:spLocks noChangeShapeType="1"/>
                </p:cNvSpPr>
                <p:nvPr/>
              </p:nvSpPr>
              <p:spPr bwMode="auto">
                <a:xfrm>
                  <a:off x="4745" y="927"/>
                  <a:ext cx="1" cy="1679"/>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5" name="Line 761"/>
                <p:cNvSpPr>
                  <a:spLocks noChangeShapeType="1"/>
                </p:cNvSpPr>
                <p:nvPr/>
              </p:nvSpPr>
              <p:spPr bwMode="auto">
                <a:xfrm>
                  <a:off x="4617" y="927"/>
                  <a:ext cx="1" cy="155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6" name="Line 762"/>
                <p:cNvSpPr>
                  <a:spLocks noChangeShapeType="1"/>
                </p:cNvSpPr>
                <p:nvPr/>
              </p:nvSpPr>
              <p:spPr bwMode="auto">
                <a:xfrm>
                  <a:off x="4622" y="927"/>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3181" y="1055"/>
                  <a:ext cx="122" cy="1434"/>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3303" y="1055"/>
                  <a:ext cx="1" cy="142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3175" y="1055"/>
                  <a:ext cx="1" cy="141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3175" y="1055"/>
                  <a:ext cx="128"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3693" y="2489"/>
                  <a:ext cx="33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24211D"/>
                      </a:solidFill>
                      <a:cs typeface="Arial" pitchFamily="34" charset="0"/>
                    </a:rPr>
                    <a:t>TeraNet</a:t>
                  </a:r>
                  <a:endParaRPr lang="en-US" sz="1800" smtClean="0">
                    <a:solidFill>
                      <a:srgbClr val="000000"/>
                    </a:solidFill>
                    <a:cs typeface="Arial" pitchFamily="34" charset="0"/>
                  </a:endParaRPr>
                </a:p>
              </p:txBody>
            </p:sp>
            <p:sp>
              <p:nvSpPr>
                <p:cNvPr id="37632" name="Line 768"/>
                <p:cNvSpPr>
                  <a:spLocks noChangeShapeType="1"/>
                </p:cNvSpPr>
                <p:nvPr/>
              </p:nvSpPr>
              <p:spPr bwMode="auto">
                <a:xfrm flipH="1">
                  <a:off x="2396" y="2478"/>
                  <a:ext cx="77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3" name="Line 769"/>
                <p:cNvSpPr>
                  <a:spLocks noChangeShapeType="1"/>
                </p:cNvSpPr>
                <p:nvPr/>
              </p:nvSpPr>
              <p:spPr bwMode="auto">
                <a:xfrm flipH="1">
                  <a:off x="2396" y="2606"/>
                  <a:ext cx="2349" cy="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4" name="Rectangle 770"/>
                <p:cNvSpPr>
                  <a:spLocks noChangeArrowheads="1"/>
                </p:cNvSpPr>
                <p:nvPr/>
              </p:nvSpPr>
              <p:spPr bwMode="auto">
                <a:xfrm>
                  <a:off x="4414" y="3134"/>
                  <a:ext cx="507" cy="88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4462" y="3241"/>
                  <a:ext cx="416" cy="20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4499" y="3251"/>
                  <a:ext cx="36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4574" y="3336"/>
                  <a:ext cx="21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4547" y="3662"/>
                  <a:ext cx="241"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4547" y="3662"/>
                  <a:ext cx="241" cy="218"/>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4574" y="3736"/>
                  <a:ext cx="21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4665" y="3465"/>
                  <a:ext cx="1" cy="18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4649" y="3465"/>
                  <a:ext cx="37" cy="32"/>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4649" y="3619"/>
                  <a:ext cx="37" cy="32"/>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4665" y="3896"/>
                  <a:ext cx="1" cy="29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4643" y="4147"/>
                  <a:ext cx="49" cy="48"/>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4643" y="3896"/>
                  <a:ext cx="49" cy="48"/>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4713" y="2740"/>
                  <a:ext cx="69" cy="74"/>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4718" y="2772"/>
                  <a:ext cx="6" cy="15"/>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4606" y="2772"/>
                  <a:ext cx="112" cy="1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4595" y="2772"/>
                  <a:ext cx="11" cy="15"/>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4569" y="2612"/>
                  <a:ext cx="74" cy="69"/>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4595" y="2670"/>
                  <a:ext cx="16" cy="6"/>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4595" y="2676"/>
                  <a:ext cx="16" cy="101"/>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4595" y="2777"/>
                  <a:ext cx="16" cy="10"/>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4435" y="2612"/>
                  <a:ext cx="75" cy="69"/>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6" name="Freeform 792"/>
                <p:cNvSpPr>
                  <a:spLocks/>
                </p:cNvSpPr>
                <p:nvPr/>
              </p:nvSpPr>
              <p:spPr bwMode="auto">
                <a:xfrm>
                  <a:off x="4467" y="2665"/>
                  <a:ext cx="11" cy="11"/>
                </a:xfrm>
                <a:custGeom>
                  <a:avLst/>
                  <a:gdLst/>
                  <a:ahLst/>
                  <a:cxnLst>
                    <a:cxn ang="0">
                      <a:pos x="11" y="11"/>
                    </a:cxn>
                    <a:cxn ang="0">
                      <a:pos x="11" y="5"/>
                    </a:cxn>
                    <a:cxn ang="0">
                      <a:pos x="11" y="5"/>
                    </a:cxn>
                    <a:cxn ang="0">
                      <a:pos x="6" y="5"/>
                    </a:cxn>
                    <a:cxn ang="0">
                      <a:pos x="6" y="0"/>
                    </a:cxn>
                    <a:cxn ang="0">
                      <a:pos x="0" y="5"/>
                    </a:cxn>
                    <a:cxn ang="0">
                      <a:pos x="0" y="5"/>
                    </a:cxn>
                    <a:cxn ang="0">
                      <a:pos x="0" y="5"/>
                    </a:cxn>
                    <a:cxn ang="0">
                      <a:pos x="0" y="11"/>
                    </a:cxn>
                    <a:cxn ang="0">
                      <a:pos x="11" y="11"/>
                    </a:cxn>
                  </a:cxnLst>
                  <a:rect l="0" t="0" r="r" b="b"/>
                  <a:pathLst>
                    <a:path w="11" h="11">
                      <a:moveTo>
                        <a:pt x="11" y="11"/>
                      </a:moveTo>
                      <a:lnTo>
                        <a:pt x="11" y="5"/>
                      </a:lnTo>
                      <a:lnTo>
                        <a:pt x="11" y="5"/>
                      </a:lnTo>
                      <a:lnTo>
                        <a:pt x="6" y="5"/>
                      </a:lnTo>
                      <a:lnTo>
                        <a:pt x="6" y="0"/>
                      </a:lnTo>
                      <a:lnTo>
                        <a:pt x="0" y="5"/>
                      </a:lnTo>
                      <a:lnTo>
                        <a:pt x="0" y="5"/>
                      </a:lnTo>
                      <a:lnTo>
                        <a:pt x="0" y="5"/>
                      </a:lnTo>
                      <a:lnTo>
                        <a:pt x="0" y="11"/>
                      </a:lnTo>
                      <a:lnTo>
                        <a:pt x="11" y="1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4467" y="2676"/>
                  <a:ext cx="11" cy="38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4435" y="3059"/>
                  <a:ext cx="75" cy="64"/>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4467" y="3065"/>
                  <a:ext cx="11" cy="5"/>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2844" y="3027"/>
                  <a:ext cx="1484" cy="987"/>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1" name="Rectangle 797"/>
                <p:cNvSpPr>
                  <a:spLocks noChangeArrowheads="1"/>
                </p:cNvSpPr>
                <p:nvPr/>
              </p:nvSpPr>
              <p:spPr bwMode="auto">
                <a:xfrm>
                  <a:off x="4168" y="3134"/>
                  <a:ext cx="134"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2" name="Rectangle 798"/>
                <p:cNvSpPr>
                  <a:spLocks noChangeArrowheads="1"/>
                </p:cNvSpPr>
                <p:nvPr/>
              </p:nvSpPr>
              <p:spPr bwMode="auto">
                <a:xfrm>
                  <a:off x="4168" y="3134"/>
                  <a:ext cx="134"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3" name="Rectangle 799"/>
                <p:cNvSpPr>
                  <a:spLocks noChangeArrowheads="1"/>
                </p:cNvSpPr>
                <p:nvPr/>
              </p:nvSpPr>
              <p:spPr bwMode="auto">
                <a:xfrm rot="16200000">
                  <a:off x="4192" y="346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664" name="Rectangle 800"/>
                <p:cNvSpPr>
                  <a:spLocks noChangeArrowheads="1"/>
                </p:cNvSpPr>
                <p:nvPr/>
              </p:nvSpPr>
              <p:spPr bwMode="auto">
                <a:xfrm rot="16200000">
                  <a:off x="4190"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R</a:t>
                  </a:r>
                  <a:endParaRPr lang="en-US" sz="1800" smtClean="0">
                    <a:solidFill>
                      <a:srgbClr val="000000"/>
                    </a:solidFill>
                    <a:cs typeface="Arial" pitchFamily="34" charset="0"/>
                  </a:endParaRPr>
                </a:p>
              </p:txBody>
            </p:sp>
            <p:sp>
              <p:nvSpPr>
                <p:cNvPr id="37665" name="Rectangle 801"/>
                <p:cNvSpPr>
                  <a:spLocks noChangeArrowheads="1"/>
                </p:cNvSpPr>
                <p:nvPr/>
              </p:nvSpPr>
              <p:spPr bwMode="auto">
                <a:xfrm rot="16200000">
                  <a:off x="4208" y="337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666" name="Rectangle 802"/>
                <p:cNvSpPr>
                  <a:spLocks noChangeArrowheads="1"/>
                </p:cNvSpPr>
                <p:nvPr/>
              </p:nvSpPr>
              <p:spPr bwMode="auto">
                <a:xfrm rot="16200000">
                  <a:off x="4187" y="3328"/>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667" name="Rectangle 803"/>
                <p:cNvSpPr>
                  <a:spLocks noChangeArrowheads="1"/>
                </p:cNvSpPr>
                <p:nvPr/>
              </p:nvSpPr>
              <p:spPr bwMode="auto">
                <a:xfrm rot="16200000">
                  <a:off x="4208"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669" name="Rectangle 805"/>
                <p:cNvSpPr>
                  <a:spLocks noChangeArrowheads="1"/>
                </p:cNvSpPr>
                <p:nvPr/>
              </p:nvSpPr>
              <p:spPr bwMode="auto">
                <a:xfrm rot="16200000">
                  <a:off x="4194"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x4</a:t>
                  </a:r>
                  <a:endParaRPr lang="en-US" sz="2000" dirty="0" smtClean="0">
                    <a:solidFill>
                      <a:srgbClr val="000000"/>
                    </a:solidFill>
                    <a:cs typeface="Arial" pitchFamily="34" charset="0"/>
                  </a:endParaRPr>
                </a:p>
              </p:txBody>
            </p:sp>
            <p:sp>
              <p:nvSpPr>
                <p:cNvPr id="37671" name="Freeform 807"/>
                <p:cNvSpPr>
                  <a:spLocks/>
                </p:cNvSpPr>
                <p:nvPr/>
              </p:nvSpPr>
              <p:spPr bwMode="auto">
                <a:xfrm>
                  <a:off x="4200" y="2617"/>
                  <a:ext cx="70" cy="69"/>
                </a:xfrm>
                <a:custGeom>
                  <a:avLst/>
                  <a:gdLst/>
                  <a:ahLst/>
                  <a:cxnLst>
                    <a:cxn ang="0">
                      <a:pos x="70" y="69"/>
                    </a:cxn>
                    <a:cxn ang="0">
                      <a:pos x="32" y="0"/>
                    </a:cxn>
                    <a:cxn ang="0">
                      <a:pos x="0" y="69"/>
                    </a:cxn>
                    <a:cxn ang="0">
                      <a:pos x="70" y="69"/>
                    </a:cxn>
                  </a:cxnLst>
                  <a:rect l="0" t="0" r="r" b="b"/>
                  <a:pathLst>
                    <a:path w="70" h="69">
                      <a:moveTo>
                        <a:pt x="70" y="69"/>
                      </a:moveTo>
                      <a:lnTo>
                        <a:pt x="32" y="0"/>
                      </a:lnTo>
                      <a:lnTo>
                        <a:pt x="0" y="69"/>
                      </a:lnTo>
                      <a:lnTo>
                        <a:pt x="70"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2" name="Freeform 808"/>
                <p:cNvSpPr>
                  <a:spLocks/>
                </p:cNvSpPr>
                <p:nvPr/>
              </p:nvSpPr>
              <p:spPr bwMode="auto">
                <a:xfrm>
                  <a:off x="4227" y="2670"/>
                  <a:ext cx="16" cy="6"/>
                </a:xfrm>
                <a:custGeom>
                  <a:avLst/>
                  <a:gdLst/>
                  <a:ahLst/>
                  <a:cxnLst>
                    <a:cxn ang="0">
                      <a:pos x="16" y="6"/>
                    </a:cxn>
                    <a:cxn ang="0">
                      <a:pos x="16" y="6"/>
                    </a:cxn>
                    <a:cxn ang="0">
                      <a:pos x="11" y="0"/>
                    </a:cxn>
                    <a:cxn ang="0">
                      <a:pos x="11" y="0"/>
                    </a:cxn>
                    <a:cxn ang="0">
                      <a:pos x="5" y="0"/>
                    </a:cxn>
                    <a:cxn ang="0">
                      <a:pos x="5" y="0"/>
                    </a:cxn>
                    <a:cxn ang="0">
                      <a:pos x="5"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5"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3" name="Rectangle 809"/>
                <p:cNvSpPr>
                  <a:spLocks noChangeArrowheads="1"/>
                </p:cNvSpPr>
                <p:nvPr/>
              </p:nvSpPr>
              <p:spPr bwMode="auto">
                <a:xfrm>
                  <a:off x="422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4" name="Freeform 810"/>
                <p:cNvSpPr>
                  <a:spLocks/>
                </p:cNvSpPr>
                <p:nvPr/>
              </p:nvSpPr>
              <p:spPr bwMode="auto">
                <a:xfrm>
                  <a:off x="4200" y="3054"/>
                  <a:ext cx="70" cy="69"/>
                </a:xfrm>
                <a:custGeom>
                  <a:avLst/>
                  <a:gdLst/>
                  <a:ahLst/>
                  <a:cxnLst>
                    <a:cxn ang="0">
                      <a:pos x="70" y="0"/>
                    </a:cxn>
                    <a:cxn ang="0">
                      <a:pos x="32" y="69"/>
                    </a:cxn>
                    <a:cxn ang="0">
                      <a:pos x="0" y="0"/>
                    </a:cxn>
                    <a:cxn ang="0">
                      <a:pos x="70" y="0"/>
                    </a:cxn>
                  </a:cxnLst>
                  <a:rect l="0" t="0" r="r" b="b"/>
                  <a:pathLst>
                    <a:path w="70" h="69">
                      <a:moveTo>
                        <a:pt x="70" y="0"/>
                      </a:moveTo>
                      <a:lnTo>
                        <a:pt x="32" y="69"/>
                      </a:lnTo>
                      <a:lnTo>
                        <a:pt x="0" y="0"/>
                      </a:lnTo>
                      <a:lnTo>
                        <a:pt x="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5" name="Freeform 811"/>
                <p:cNvSpPr>
                  <a:spLocks/>
                </p:cNvSpPr>
                <p:nvPr/>
              </p:nvSpPr>
              <p:spPr bwMode="auto">
                <a:xfrm>
                  <a:off x="4227" y="3059"/>
                  <a:ext cx="16" cy="11"/>
                </a:xfrm>
                <a:custGeom>
                  <a:avLst/>
                  <a:gdLst/>
                  <a:ahLst/>
                  <a:cxnLst>
                    <a:cxn ang="0">
                      <a:pos x="0" y="0"/>
                    </a:cxn>
                    <a:cxn ang="0">
                      <a:pos x="0" y="6"/>
                    </a:cxn>
                    <a:cxn ang="0">
                      <a:pos x="5"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5"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6" name="Line 812"/>
                <p:cNvSpPr>
                  <a:spLocks noChangeShapeType="1"/>
                </p:cNvSpPr>
                <p:nvPr/>
              </p:nvSpPr>
              <p:spPr bwMode="auto">
                <a:xfrm>
                  <a:off x="423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7" name="Freeform 813"/>
                <p:cNvSpPr>
                  <a:spLocks/>
                </p:cNvSpPr>
                <p:nvPr/>
              </p:nvSpPr>
              <p:spPr bwMode="auto">
                <a:xfrm>
                  <a:off x="4211" y="3688"/>
                  <a:ext cx="48" cy="43"/>
                </a:xfrm>
                <a:custGeom>
                  <a:avLst/>
                  <a:gdLst/>
                  <a:ahLst/>
                  <a:cxnLst>
                    <a:cxn ang="0">
                      <a:pos x="21" y="0"/>
                    </a:cxn>
                    <a:cxn ang="0">
                      <a:pos x="48" y="43"/>
                    </a:cxn>
                    <a:cxn ang="0">
                      <a:pos x="0" y="43"/>
                    </a:cxn>
                    <a:cxn ang="0">
                      <a:pos x="21" y="0"/>
                    </a:cxn>
                  </a:cxnLst>
                  <a:rect l="0" t="0" r="r" b="b"/>
                  <a:pathLst>
                    <a:path w="48" h="43">
                      <a:moveTo>
                        <a:pt x="21" y="0"/>
                      </a:moveTo>
                      <a:lnTo>
                        <a:pt x="48"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8" name="Freeform 814"/>
                <p:cNvSpPr>
                  <a:spLocks/>
                </p:cNvSpPr>
                <p:nvPr/>
              </p:nvSpPr>
              <p:spPr bwMode="auto">
                <a:xfrm>
                  <a:off x="4211" y="4147"/>
                  <a:ext cx="48" cy="43"/>
                </a:xfrm>
                <a:custGeom>
                  <a:avLst/>
                  <a:gdLst/>
                  <a:ahLst/>
                  <a:cxnLst>
                    <a:cxn ang="0">
                      <a:pos x="21" y="43"/>
                    </a:cxn>
                    <a:cxn ang="0">
                      <a:pos x="48" y="0"/>
                    </a:cxn>
                    <a:cxn ang="0">
                      <a:pos x="0" y="0"/>
                    </a:cxn>
                    <a:cxn ang="0">
                      <a:pos x="21" y="43"/>
                    </a:cxn>
                  </a:cxnLst>
                  <a:rect l="0" t="0" r="r" b="b"/>
                  <a:pathLst>
                    <a:path w="48" h="43">
                      <a:moveTo>
                        <a:pt x="21" y="43"/>
                      </a:moveTo>
                      <a:lnTo>
                        <a:pt x="48"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3682"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3682"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3706" y="3391"/>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3706"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3722" y="3300"/>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374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3725" y="2617"/>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3725" y="3081"/>
                <a:ext cx="48" cy="42"/>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3747"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3725" y="3688"/>
                <a:ext cx="48" cy="4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3725" y="4147"/>
                <a:ext cx="48" cy="4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3522" y="3134"/>
                <a:ext cx="128" cy="54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3544" y="3456"/>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3546" y="3399"/>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3544" y="3344"/>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3549" y="3290"/>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3548"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358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3565"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3565"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358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3565" y="3688"/>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3565" y="4147"/>
                <a:ext cx="43" cy="4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400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400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4043" y="346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4041" y="3411"/>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4059" y="337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4049" y="3344"/>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4059" y="328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4045" y="315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4035" y="2617"/>
                <a:ext cx="75" cy="69"/>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4067" y="2670"/>
                <a:ext cx="16" cy="6"/>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4067" y="2676"/>
                <a:ext cx="16" cy="38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4035" y="3054"/>
                <a:ext cx="75" cy="69"/>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4067" y="3059"/>
                <a:ext cx="16" cy="11"/>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4078"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4051" y="3688"/>
                <a:ext cx="48" cy="4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4051" y="4147"/>
                <a:ext cx="48" cy="4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3362"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3362"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3376" y="3349"/>
                <a:ext cx="111"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3414" y="3323"/>
                <a:ext cx="0" cy="17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3426"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3399" y="2617"/>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3399" y="3081"/>
                <a:ext cx="49" cy="42"/>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3426"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3399" y="3688"/>
                <a:ext cx="49" cy="4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3399" y="4147"/>
                <a:ext cx="49" cy="4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3197"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3197"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3218" y="337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3220" y="3326"/>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3220" y="3273"/>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326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323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323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326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323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323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3848"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3848"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3864" y="3489"/>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3878" y="3439"/>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3870" y="3388"/>
                <a:ext cx="9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3872" y="3332"/>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3872" y="3284"/>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3874" y="3156"/>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3912"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3891"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3891"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3917"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3896" y="2617"/>
                <a:ext cx="43" cy="4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3896" y="3081"/>
                <a:ext cx="43" cy="42"/>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3036" y="3134"/>
                <a:ext cx="129"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3036" y="3134"/>
                <a:ext cx="129"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3055" y="3396"/>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3060" y="3337"/>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3076" y="3305"/>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3055" y="3257"/>
                <a:ext cx="10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3101"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3079" y="3688"/>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3079" y="4147"/>
                <a:ext cx="43" cy="4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3101"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3079" y="2617"/>
                <a:ext cx="43" cy="4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3079" y="3081"/>
                <a:ext cx="43" cy="42"/>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2871" y="3134"/>
                <a:ext cx="128" cy="5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2871" y="3134"/>
                <a:ext cx="128" cy="54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2895" y="3438"/>
                <a:ext cx="91"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2887" y="3377"/>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2911" y="3337"/>
                <a:ext cx="59"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2898" y="3303"/>
                <a:ext cx="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2901" y="3258"/>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2901" y="3215"/>
                <a:ext cx="80"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2935" y="3688"/>
                <a:ext cx="1" cy="5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2914" y="3688"/>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2914" y="4147"/>
                <a:ext cx="42" cy="4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2935" y="2617"/>
                <a:ext cx="1" cy="5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2914" y="2617"/>
                <a:ext cx="42" cy="4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2914" y="3081"/>
                <a:ext cx="42" cy="42"/>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2513" y="1353"/>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2513" y="1348"/>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2593" y="1364"/>
                <a:ext cx="31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2951" y="1396"/>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3117" y="1375"/>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2951" y="1375"/>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2513" y="1225"/>
                <a:ext cx="422" cy="8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2513" y="1220"/>
                <a:ext cx="422" cy="91"/>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2535" y="1231"/>
                <a:ext cx="44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2951" y="1263"/>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3117" y="1241"/>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2951" y="1241"/>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2294" y="1263"/>
                <a:ext cx="20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2294" y="1241"/>
                <a:ext cx="43" cy="4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2460" y="1241"/>
                <a:ext cx="43" cy="4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2513" y="1913"/>
                <a:ext cx="422" cy="13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2513" y="1913"/>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2636" y="1918"/>
                <a:ext cx="203"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2556" y="1972"/>
                <a:ext cx="390"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2951" y="198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3117" y="1956"/>
                <a:ext cx="42" cy="48"/>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2951" y="1956"/>
                <a:ext cx="43" cy="48"/>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2513" y="1487"/>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2513" y="1476"/>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2951" y="1524"/>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3117" y="1503"/>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2951" y="1503"/>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2577" y="1492"/>
                <a:ext cx="347"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2513" y="1737"/>
                <a:ext cx="422" cy="139"/>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2951" y="1807"/>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3117" y="1785"/>
                <a:ext cx="42" cy="4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2951" y="1785"/>
                <a:ext cx="43" cy="4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2599" y="1743"/>
                <a:ext cx="28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2551" y="1796"/>
                <a:ext cx="395"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2513" y="1615"/>
                <a:ext cx="422" cy="74"/>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2513" y="1604"/>
                <a:ext cx="422" cy="96"/>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2951" y="1652"/>
                <a:ext cx="20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3117" y="1631"/>
                <a:ext cx="42" cy="42"/>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2951" y="1631"/>
                <a:ext cx="43" cy="42"/>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2636" y="1620"/>
                <a:ext cx="219" cy="8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sp>
            <p:nvSpPr>
              <p:cNvPr id="37828" name="Rectangle 964"/>
              <p:cNvSpPr>
                <a:spLocks noChangeArrowheads="1"/>
              </p:cNvSpPr>
              <p:nvPr/>
            </p:nvSpPr>
            <p:spPr bwMode="auto">
              <a:xfrm>
                <a:off x="3709" y="1427"/>
                <a:ext cx="694" cy="9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2nd core,  C6657 only</a:t>
                </a:r>
                <a:endParaRPr lang="en-US" sz="1800" dirty="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Tree>
    <p:custDataLst>
      <p:tags r:id="rId1"/>
    </p:custData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0950" y="6462711"/>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
        <p:nvSpPr>
          <p:cNvPr id="418" name="Rectangle 59"/>
          <p:cNvSpPr txBox="1">
            <a:spLocks noChangeArrowheads="1"/>
          </p:cNvSpPr>
          <p:nvPr/>
        </p:nvSpPr>
        <p:spPr bwMode="auto">
          <a:xfrm>
            <a:off x="457200" y="0"/>
            <a:ext cx="8229600" cy="685800"/>
          </a:xfrm>
          <a:prstGeom prst="rect">
            <a:avLst/>
          </a:prstGeom>
          <a:noFill/>
          <a:ln w="9525">
            <a:noFill/>
            <a:miter lim="800000"/>
            <a:headEnd/>
            <a:tailEnd/>
          </a:ln>
        </p:spPr>
        <p:txBody>
          <a:bodyPr anchor="ctr"/>
          <a:lstStyle/>
          <a:p>
            <a:pPr algn="ctr">
              <a:lnSpc>
                <a:spcPct val="70000"/>
              </a:lnSpc>
              <a:defRPr/>
            </a:pPr>
            <a:r>
              <a:rPr lang="en-US" sz="4400" kern="0" dirty="0">
                <a:solidFill>
                  <a:srgbClr val="000000"/>
                </a:solidFill>
                <a:latin typeface="Calibri" pitchFamily="34" charset="0"/>
              </a:rPr>
              <a:t>KeyStone </a:t>
            </a:r>
            <a:r>
              <a:rPr lang="en-US" sz="4400" kern="0" dirty="0" smtClean="0">
                <a:solidFill>
                  <a:srgbClr val="000000"/>
                </a:solidFill>
                <a:latin typeface="Calibri" pitchFamily="34" charset="0"/>
              </a:rPr>
              <a:t>C6654: Power Optimized</a:t>
            </a:r>
            <a:endParaRPr lang="en-US" sz="1600" kern="0" dirty="0">
              <a:solidFill>
                <a:srgbClr val="FF0000"/>
              </a:solidFill>
              <a:latin typeface="Calibri"/>
            </a:endParaRPr>
          </a:p>
        </p:txBody>
      </p:sp>
      <p:sp>
        <p:nvSpPr>
          <p:cNvPr id="87045" name="Rectangle 3"/>
          <p:cNvSpPr>
            <a:spLocks noChangeArrowheads="1"/>
          </p:cNvSpPr>
          <p:nvPr/>
        </p:nvSpPr>
        <p:spPr bwMode="auto">
          <a:xfrm>
            <a:off x="1" y="1147784"/>
            <a:ext cx="3586162" cy="3839513"/>
          </a:xfrm>
          <a:prstGeom prst="rect">
            <a:avLst/>
          </a:prstGeom>
          <a:noFill/>
          <a:ln w="9525">
            <a:noFill/>
            <a:miter lim="800000"/>
            <a:headEnd/>
            <a:tailEnd/>
          </a:ln>
        </p:spPr>
        <p:txBody>
          <a:bodyPr wrap="square">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FontTx/>
              <a:buChar char="–"/>
            </a:pPr>
            <a:r>
              <a:rPr lang="en-US" altLang="en-US" sz="1000" dirty="0" smtClean="0">
                <a:solidFill>
                  <a:srgbClr val="000000"/>
                </a:solidFill>
              </a:rPr>
              <a:t>C6654: One CorePac DSP Core at 850 MHz</a:t>
            </a:r>
          </a:p>
          <a:p>
            <a:pPr marL="339725" lvl="1" indent="-107950" algn="l">
              <a:lnSpc>
                <a:spcPct val="85000"/>
              </a:lnSpc>
              <a:spcBef>
                <a:spcPct val="20000"/>
              </a:spcBef>
              <a:buFontTx/>
              <a:buChar char="–"/>
            </a:pPr>
            <a:r>
              <a:rPr lang="en-US" altLang="en-US" sz="1000" dirty="0" smtClean="0">
                <a:solidFill>
                  <a:srgbClr val="000000"/>
                </a:solidFill>
              </a:rPr>
              <a:t>Fixed </a:t>
            </a:r>
            <a:r>
              <a:rPr lang="en-US" altLang="en-US" sz="1000" dirty="0">
                <a:solidFill>
                  <a:srgbClr val="000000"/>
                </a:solidFill>
              </a:rPr>
              <a:t>and Floating Point </a:t>
            </a:r>
            <a:r>
              <a:rPr lang="en-US" altLang="en-US" sz="1000" dirty="0" smtClean="0">
                <a:solidFill>
                  <a:srgbClr val="000000"/>
                </a:solidFill>
              </a:rPr>
              <a:t>Operations</a:t>
            </a:r>
          </a:p>
          <a:p>
            <a:pPr marL="339725" lvl="1" indent="-107950" algn="l">
              <a:lnSpc>
                <a:spcPct val="85000"/>
              </a:lnSpc>
              <a:spcBef>
                <a:spcPct val="20000"/>
              </a:spcBef>
              <a:buFontTx/>
              <a:buChar char="–"/>
            </a:pPr>
            <a:r>
              <a:rPr lang="en-US" altLang="en-US" sz="1000" dirty="0" smtClean="0">
                <a:solidFill>
                  <a:srgbClr val="000000"/>
                </a:solidFill>
              </a:rPr>
              <a:t>Backward compatible with C64x+ and C67x+ cores</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smtClean="0">
                <a:solidFill>
                  <a:srgbClr val="000000"/>
                </a:solidFill>
              </a:rPr>
              <a:t>Memory </a:t>
            </a:r>
            <a:r>
              <a:rPr lang="en-US" altLang="en-US" sz="1000" b="1" dirty="0">
                <a:solidFill>
                  <a:srgbClr val="000000"/>
                </a:solidFill>
              </a:rPr>
              <a:t>Subsystem</a:t>
            </a:r>
          </a:p>
          <a:p>
            <a:pPr marL="339725" lvl="1" indent="-107950" algn="l">
              <a:lnSpc>
                <a:spcPct val="85000"/>
              </a:lnSpc>
              <a:spcBef>
                <a:spcPct val="20000"/>
              </a:spcBef>
              <a:buFontTx/>
              <a:buChar char="–"/>
            </a:pPr>
            <a:r>
              <a:rPr lang="en-US" sz="1000" dirty="0" smtClean="0">
                <a:solidFill>
                  <a:srgbClr val="000000"/>
                </a:solidFill>
              </a:rPr>
              <a:t>1 MB </a:t>
            </a:r>
            <a:r>
              <a:rPr lang="en-US" sz="1000" dirty="0">
                <a:solidFill>
                  <a:srgbClr val="000000"/>
                </a:solidFill>
              </a:rPr>
              <a:t>Local L2 </a:t>
            </a:r>
            <a:r>
              <a:rPr lang="en-US" sz="1000" dirty="0" smtClean="0">
                <a:solidFill>
                  <a:srgbClr val="000000"/>
                </a:solidFill>
              </a:rPr>
              <a:t>memory</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Multicore </a:t>
            </a:r>
            <a:r>
              <a:rPr lang="en-US" sz="1000" dirty="0">
                <a:solidFill>
                  <a:srgbClr val="000000"/>
                </a:solidFill>
              </a:rPr>
              <a:t>Shared Memory Controller (MSMC</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32-bit DDR3 Interface</a:t>
            </a:r>
          </a:p>
          <a:p>
            <a:pPr marL="117475" indent="-117475" algn="l">
              <a:lnSpc>
                <a:spcPct val="85000"/>
              </a:lnSpc>
              <a:spcBef>
                <a:spcPct val="65000"/>
              </a:spcBef>
              <a:buClr>
                <a:srgbClr val="42968C"/>
              </a:buClr>
              <a:buSzPct val="110000"/>
            </a:pPr>
            <a:r>
              <a:rPr lang="en-US" sz="1000" b="1" dirty="0" smtClean="0">
                <a:solidFill>
                  <a:srgbClr val="000000"/>
                </a:solidFill>
              </a:rPr>
              <a:t>Multicore </a:t>
            </a:r>
            <a:r>
              <a:rPr lang="en-US" sz="1000" b="1" dirty="0">
                <a:solidFill>
                  <a:srgbClr val="000000"/>
                </a:solidFill>
              </a:rPr>
              <a:t>Navigator</a:t>
            </a:r>
          </a:p>
          <a:p>
            <a:pPr marL="339725" lvl="1" indent="-107950" algn="l">
              <a:lnSpc>
                <a:spcPct val="85000"/>
              </a:lnSpc>
              <a:spcBef>
                <a:spcPct val="20000"/>
              </a:spcBef>
              <a:buFontTx/>
              <a:buChar char="–"/>
            </a:pPr>
            <a:r>
              <a:rPr lang="en-US" altLang="en-US" sz="1000" dirty="0">
                <a:solidFill>
                  <a:srgbClr val="000000"/>
                </a:solidFill>
              </a:rPr>
              <a:t>Queue </a:t>
            </a:r>
            <a:r>
              <a:rPr lang="en-US" altLang="en-US" sz="1000" dirty="0" smtClean="0">
                <a:solidFill>
                  <a:srgbClr val="000000"/>
                </a:solidFill>
              </a:rPr>
              <a:t>Manager (8192 hardware queues)</a:t>
            </a:r>
            <a:endParaRPr lang="en-US" altLang="en-US" sz="1000" dirty="0">
              <a:solidFill>
                <a:srgbClr val="000000"/>
              </a:solidFill>
            </a:endParaRPr>
          </a:p>
          <a:p>
            <a:pPr marL="339725" lvl="1" indent="-107950" algn="l">
              <a:lnSpc>
                <a:spcPct val="85000"/>
              </a:lnSpc>
              <a:spcBef>
                <a:spcPct val="20000"/>
              </a:spcBef>
              <a:buFontTx/>
              <a:buChar char="–"/>
            </a:pPr>
            <a:r>
              <a:rPr lang="en-US" altLang="en-US" sz="1000" dirty="0" smtClean="0">
                <a:solidFill>
                  <a:srgbClr val="000000"/>
                </a:solidFill>
              </a:rPr>
              <a:t>Packet-based </a:t>
            </a:r>
            <a:r>
              <a:rPr lang="en-US" altLang="en-US" sz="1000" dirty="0">
                <a:solidFill>
                  <a:srgbClr val="000000"/>
                </a:solidFill>
              </a:rPr>
              <a:t>DMA</a:t>
            </a:r>
          </a:p>
          <a:p>
            <a:pPr marL="117475" indent="-117475" algn="l">
              <a:lnSpc>
                <a:spcPct val="85000"/>
              </a:lnSpc>
              <a:spcBef>
                <a:spcPct val="65000"/>
              </a:spcBef>
              <a:buClr>
                <a:srgbClr val="2C71BC"/>
              </a:buClr>
              <a:buSzPct val="110000"/>
            </a:pPr>
            <a:r>
              <a:rPr lang="en-US" altLang="en-US" sz="1000" b="1" dirty="0" smtClean="0">
                <a:solidFill>
                  <a:srgbClr val="000000"/>
                </a:solidFill>
              </a:rPr>
              <a:t>Interfaces</a:t>
            </a:r>
            <a:endParaRPr lang="en-US" altLang="en-US" sz="1000" b="1"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One </a:t>
            </a:r>
            <a:r>
              <a:rPr lang="en-US" sz="1000" dirty="0">
                <a:solidFill>
                  <a:srgbClr val="000000"/>
                </a:solidFill>
              </a:rPr>
              <a:t>10/100/1000 Ethernet SGMII </a:t>
            </a:r>
            <a:r>
              <a:rPr lang="en-US" sz="1000" dirty="0" smtClean="0">
                <a:solidFill>
                  <a:srgbClr val="000000"/>
                </a:solidFill>
              </a:rPr>
              <a:t>port</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2x </a:t>
            </a:r>
            <a:r>
              <a:rPr lang="en-US" sz="1000" dirty="0" err="1">
                <a:solidFill>
                  <a:srgbClr val="000000"/>
                </a:solidFill>
              </a:rPr>
              <a:t>PCIe</a:t>
            </a:r>
            <a:r>
              <a:rPr lang="en-US" sz="1000" dirty="0">
                <a:solidFill>
                  <a:srgbClr val="000000"/>
                </a:solidFill>
              </a:rPr>
              <a:t> </a:t>
            </a:r>
            <a:r>
              <a:rPr lang="en-US" sz="1000" dirty="0" smtClean="0">
                <a:solidFill>
                  <a:srgbClr val="000000"/>
                </a:solidFill>
              </a:rPr>
              <a:t>Gen2</a:t>
            </a:r>
          </a:p>
          <a:p>
            <a:pPr marL="339725" lvl="1" indent="-107950" algn="l">
              <a:lnSpc>
                <a:spcPct val="85000"/>
              </a:lnSpc>
              <a:spcBef>
                <a:spcPct val="20000"/>
              </a:spcBef>
              <a:buFontTx/>
              <a:buChar char="–"/>
            </a:pPr>
            <a:r>
              <a:rPr lang="en-US" sz="1000" dirty="0" smtClean="0">
                <a:solidFill>
                  <a:srgbClr val="000000"/>
                </a:solidFill>
              </a:rPr>
              <a:t>2x Multichannel Buffered Serial Ports (</a:t>
            </a:r>
            <a:r>
              <a:rPr lang="en-US" sz="1000" dirty="0" err="1" smtClean="0">
                <a:solidFill>
                  <a:srgbClr val="000000"/>
                </a:solidFill>
              </a:rPr>
              <a:t>McBSP</a:t>
            </a:r>
            <a:r>
              <a:rPr lang="en-US" sz="1000" dirty="0" smtClean="0">
                <a:solidFill>
                  <a:srgbClr val="000000"/>
                </a:solidFill>
              </a:rPr>
              <a:t>)</a:t>
            </a:r>
          </a:p>
          <a:p>
            <a:pPr marL="339725" lvl="1" indent="-107950" algn="l">
              <a:lnSpc>
                <a:spcPct val="85000"/>
              </a:lnSpc>
              <a:spcBef>
                <a:spcPct val="20000"/>
              </a:spcBef>
              <a:buFontTx/>
              <a:buChar char="–"/>
            </a:pPr>
            <a:r>
              <a:rPr lang="en-US" sz="1000" dirty="0" smtClean="0">
                <a:solidFill>
                  <a:srgbClr val="000000"/>
                </a:solidFill>
              </a:rPr>
              <a:t>One Asynchronous Memory Interface (EMIF16)</a:t>
            </a:r>
            <a:endParaRPr lang="en-US" sz="1000" dirty="0">
              <a:solidFill>
                <a:srgbClr val="000000"/>
              </a:solidFill>
            </a:endParaRPr>
          </a:p>
          <a:p>
            <a:pPr marL="339725" lvl="1" indent="-107950" algn="l">
              <a:lnSpc>
                <a:spcPct val="85000"/>
              </a:lnSpc>
              <a:spcBef>
                <a:spcPct val="20000"/>
              </a:spcBef>
              <a:buFontTx/>
              <a:buChar char="–"/>
            </a:pPr>
            <a:r>
              <a:rPr lang="en-US" sz="1000" dirty="0" smtClean="0">
                <a:solidFill>
                  <a:srgbClr val="000000"/>
                </a:solidFill>
              </a:rPr>
              <a:t>Additional </a:t>
            </a:r>
            <a:r>
              <a:rPr lang="en-US" sz="1000" dirty="0">
                <a:solidFill>
                  <a:srgbClr val="000000"/>
                </a:solidFill>
              </a:rPr>
              <a:t>Serials</a:t>
            </a:r>
            <a:r>
              <a:rPr lang="en-US" sz="1000" dirty="0" smtClean="0">
                <a:solidFill>
                  <a:srgbClr val="000000"/>
                </a:solidFill>
              </a:rPr>
              <a:t>: </a:t>
            </a:r>
            <a:r>
              <a:rPr lang="en-US" sz="1000" dirty="0">
                <a:solidFill>
                  <a:srgbClr val="000000"/>
                </a:solidFill>
              </a:rPr>
              <a:t>SPI, </a:t>
            </a:r>
            <a:r>
              <a:rPr lang="en-US" sz="1000" dirty="0" smtClean="0">
                <a:solidFill>
                  <a:srgbClr val="000000"/>
                </a:solidFill>
              </a:rPr>
              <a:t>I</a:t>
            </a:r>
            <a:r>
              <a:rPr lang="en-US" sz="1000" baseline="30000" dirty="0" smtClean="0">
                <a:solidFill>
                  <a:srgbClr val="000000"/>
                </a:solidFill>
              </a:rPr>
              <a:t>2</a:t>
            </a:r>
            <a:r>
              <a:rPr lang="en-US" sz="1000" dirty="0" smtClean="0">
                <a:solidFill>
                  <a:srgbClr val="000000"/>
                </a:solidFill>
              </a:rPr>
              <a:t>C, UPP, GPIO</a:t>
            </a:r>
            <a:r>
              <a:rPr lang="en-US" sz="1000" dirty="0">
                <a:solidFill>
                  <a:srgbClr val="000000"/>
                </a:solidFill>
              </a:rPr>
              <a:t>, UART</a:t>
            </a:r>
          </a:p>
          <a:p>
            <a:pPr algn="l">
              <a:lnSpc>
                <a:spcPct val="85000"/>
              </a:lnSpc>
              <a:spcBef>
                <a:spcPct val="65000"/>
              </a:spcBef>
              <a:buClr>
                <a:srgbClr val="000000"/>
              </a:buClr>
              <a:buSzPct val="200000"/>
            </a:pPr>
            <a:r>
              <a:rPr lang="en-US" altLang="en-US" sz="1000" b="1" dirty="0">
                <a:solidFill>
                  <a:srgbClr val="000000"/>
                </a:solidFill>
              </a:rPr>
              <a:t>Embedded Trace Buffer (ETB) </a:t>
            </a:r>
            <a:r>
              <a:rPr lang="en-US" altLang="en-US" sz="1000" b="1" dirty="0" smtClean="0">
                <a:solidFill>
                  <a:srgbClr val="000000"/>
                </a:solidFill>
              </a:rPr>
              <a:t>and</a:t>
            </a:r>
            <a:br>
              <a:rPr lang="en-US" altLang="en-US" sz="1000" b="1" dirty="0" smtClean="0">
                <a:solidFill>
                  <a:srgbClr val="000000"/>
                </a:solidFill>
              </a:rPr>
            </a:br>
            <a:r>
              <a:rPr lang="en-US" altLang="en-US" sz="1000" b="1" dirty="0" smtClean="0">
                <a:solidFill>
                  <a:srgbClr val="000000"/>
                </a:solidFill>
              </a:rPr>
              <a:t>System Trace Buffer </a:t>
            </a:r>
            <a:r>
              <a:rPr lang="en-US" altLang="en-US" sz="1000" b="1" dirty="0">
                <a:solidFill>
                  <a:srgbClr val="000000"/>
                </a:solidFill>
              </a:rPr>
              <a:t>(STB)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grpSp>
        <p:nvGrpSpPr>
          <p:cNvPr id="2" name="Group 314"/>
          <p:cNvGrpSpPr/>
          <p:nvPr/>
        </p:nvGrpSpPr>
        <p:grpSpPr>
          <a:xfrm>
            <a:off x="3608389" y="1090614"/>
            <a:ext cx="5475288" cy="5568951"/>
            <a:chOff x="3608389" y="1090614"/>
            <a:chExt cx="5475288" cy="5568951"/>
          </a:xfrm>
        </p:grpSpPr>
        <p:grpSp>
          <p:nvGrpSpPr>
            <p:cNvPr id="3" name="Group 313"/>
            <p:cNvGrpSpPr/>
            <p:nvPr/>
          </p:nvGrpSpPr>
          <p:grpSpPr>
            <a:xfrm>
              <a:off x="3608389" y="1090614"/>
              <a:ext cx="5475288" cy="5568951"/>
              <a:chOff x="3608389" y="1090614"/>
              <a:chExt cx="5475288" cy="5568951"/>
            </a:xfrm>
          </p:grpSpPr>
          <p:sp>
            <p:nvSpPr>
              <p:cNvPr id="37482" name="AutoShape 618"/>
              <p:cNvSpPr>
                <a:spLocks noChangeAspect="1" noChangeArrowheads="1" noTextEdit="1"/>
              </p:cNvSpPr>
              <p:nvPr/>
            </p:nvSpPr>
            <p:spPr bwMode="auto">
              <a:xfrm>
                <a:off x="3608389" y="1090614"/>
                <a:ext cx="5475288" cy="55689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 name="Group 312"/>
              <p:cNvGrpSpPr/>
              <p:nvPr/>
            </p:nvGrpSpPr>
            <p:grpSpPr>
              <a:xfrm>
                <a:off x="3633790" y="1108077"/>
                <a:ext cx="5432425" cy="5551488"/>
                <a:chOff x="3633790" y="1108077"/>
                <a:chExt cx="5432425" cy="5551488"/>
              </a:xfrm>
            </p:grpSpPr>
            <p:sp>
              <p:nvSpPr>
                <p:cNvPr id="37484" name="Rectangle 620"/>
                <p:cNvSpPr>
                  <a:spLocks noChangeArrowheads="1"/>
                </p:cNvSpPr>
                <p:nvPr/>
              </p:nvSpPr>
              <p:spPr bwMode="auto">
                <a:xfrm>
                  <a:off x="3862390" y="1108077"/>
                  <a:ext cx="5203825" cy="5272088"/>
                </a:xfrm>
                <a:prstGeom prst="rect">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6" name="Rectangle 622"/>
                <p:cNvSpPr>
                  <a:spLocks noChangeArrowheads="1"/>
                </p:cNvSpPr>
                <p:nvPr/>
              </p:nvSpPr>
              <p:spPr bwMode="auto">
                <a:xfrm>
                  <a:off x="5717392" y="3697290"/>
                  <a:ext cx="1029128"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000000"/>
                      </a:solidFill>
                      <a:cs typeface="Arial" pitchFamily="34" charset="0"/>
                    </a:rPr>
                    <a:t>1 Core @ 850 MHz</a:t>
                  </a:r>
                  <a:endParaRPr lang="en-US" sz="1800" dirty="0" smtClean="0">
                    <a:solidFill>
                      <a:srgbClr val="000000"/>
                    </a:solidFill>
                    <a:cs typeface="Arial" pitchFamily="34" charset="0"/>
                  </a:endParaRPr>
                </a:p>
              </p:txBody>
            </p:sp>
            <p:sp>
              <p:nvSpPr>
                <p:cNvPr id="37488" name="Rectangle 624"/>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89" name="Rectangle 625"/>
                <p:cNvSpPr>
                  <a:spLocks noChangeArrowheads="1"/>
                </p:cNvSpPr>
                <p:nvPr/>
              </p:nvSpPr>
              <p:spPr bwMode="auto">
                <a:xfrm>
                  <a:off x="5608640" y="2401890"/>
                  <a:ext cx="1185863" cy="1185863"/>
                </a:xfrm>
                <a:prstGeom prst="rect">
                  <a:avLst/>
                </a:prstGeom>
                <a:solidFill>
                  <a:srgbClr val="FFFFFF"/>
                </a:solidFill>
                <a:ln w="9525"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0" name="Rectangle 626"/>
                <p:cNvSpPr>
                  <a:spLocks noChangeArrowheads="1"/>
                </p:cNvSpPr>
                <p:nvPr/>
              </p:nvSpPr>
              <p:spPr bwMode="auto">
                <a:xfrm>
                  <a:off x="5956302" y="2546352"/>
                  <a:ext cx="661988"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C66x™</a:t>
                  </a:r>
                  <a:endParaRPr lang="en-US" sz="1800" smtClean="0">
                    <a:solidFill>
                      <a:srgbClr val="000000"/>
                    </a:solidFill>
                    <a:cs typeface="Arial" pitchFamily="34" charset="0"/>
                  </a:endParaRPr>
                </a:p>
              </p:txBody>
            </p:sp>
            <p:sp>
              <p:nvSpPr>
                <p:cNvPr id="37491" name="Rectangle 627"/>
                <p:cNvSpPr>
                  <a:spLocks noChangeArrowheads="1"/>
                </p:cNvSpPr>
                <p:nvPr/>
              </p:nvSpPr>
              <p:spPr bwMode="auto">
                <a:xfrm>
                  <a:off x="5905502" y="2724152"/>
                  <a:ext cx="771525"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300" b="1" smtClean="0">
                      <a:solidFill>
                        <a:srgbClr val="24211D"/>
                      </a:solidFill>
                      <a:cs typeface="Arial" pitchFamily="34" charset="0"/>
                    </a:rPr>
                    <a:t>CorePac</a:t>
                  </a:r>
                  <a:endParaRPr lang="en-US" sz="1800" smtClean="0">
                    <a:solidFill>
                      <a:srgbClr val="000000"/>
                    </a:solidFill>
                    <a:cs typeface="Arial" pitchFamily="34" charset="0"/>
                  </a:endParaRPr>
                </a:p>
              </p:txBody>
            </p:sp>
            <p:sp>
              <p:nvSpPr>
                <p:cNvPr id="37495" name="Rectangle 631"/>
                <p:cNvSpPr>
                  <a:spLocks noChangeArrowheads="1"/>
                </p:cNvSpPr>
                <p:nvPr/>
              </p:nvSpPr>
              <p:spPr bwMode="auto">
                <a:xfrm>
                  <a:off x="8766181" y="1131890"/>
                  <a:ext cx="262892" cy="1077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dirty="0" smtClean="0">
                      <a:solidFill>
                        <a:srgbClr val="24211D"/>
                      </a:solidFill>
                      <a:cs typeface="Arial" pitchFamily="34" charset="0"/>
                    </a:rPr>
                    <a:t>C6654</a:t>
                  </a:r>
                  <a:endParaRPr lang="en-US" sz="1800" dirty="0" smtClean="0">
                    <a:solidFill>
                      <a:srgbClr val="000000"/>
                    </a:solidFill>
                    <a:cs typeface="Arial" pitchFamily="34" charset="0"/>
                  </a:endParaRPr>
                </a:p>
              </p:txBody>
            </p:sp>
            <p:sp>
              <p:nvSpPr>
                <p:cNvPr id="37496" name="Rectangle 632"/>
                <p:cNvSpPr>
                  <a:spLocks noChangeArrowheads="1"/>
                </p:cNvSpPr>
                <p:nvPr/>
              </p:nvSpPr>
              <p:spPr bwMode="auto">
                <a:xfrm>
                  <a:off x="5634040" y="1217615"/>
                  <a:ext cx="619125" cy="592138"/>
                </a:xfrm>
                <a:prstGeom prst="rect">
                  <a:avLst/>
                </a:pr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497" name="Rectangle 633"/>
                <p:cNvSpPr>
                  <a:spLocks noChangeArrowheads="1"/>
                </p:cNvSpPr>
                <p:nvPr/>
              </p:nvSpPr>
              <p:spPr bwMode="auto">
                <a:xfrm>
                  <a:off x="5794377" y="1444619"/>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dirty="0" smtClean="0">
                      <a:solidFill>
                        <a:srgbClr val="000000"/>
                      </a:solidFill>
                      <a:cs typeface="Arial" pitchFamily="34" charset="0"/>
                    </a:rPr>
                    <a:t>MSMC</a:t>
                  </a:r>
                  <a:endParaRPr lang="en-US" sz="1800" dirty="0" smtClean="0">
                    <a:solidFill>
                      <a:srgbClr val="000000"/>
                    </a:solidFill>
                    <a:cs typeface="Arial" pitchFamily="34" charset="0"/>
                  </a:endParaRPr>
                </a:p>
              </p:txBody>
            </p:sp>
            <p:sp>
              <p:nvSpPr>
                <p:cNvPr id="37502" name="Rectangle 638"/>
                <p:cNvSpPr>
                  <a:spLocks noChangeArrowheads="1"/>
                </p:cNvSpPr>
                <p:nvPr/>
              </p:nvSpPr>
              <p:spPr bwMode="auto">
                <a:xfrm>
                  <a:off x="4108452" y="1352552"/>
                  <a:ext cx="669925" cy="3048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03" name="Rectangle 639"/>
                <p:cNvSpPr>
                  <a:spLocks noChangeArrowheads="1"/>
                </p:cNvSpPr>
                <p:nvPr/>
              </p:nvSpPr>
              <p:spPr bwMode="auto">
                <a:xfrm>
                  <a:off x="4294190" y="1385890"/>
                  <a:ext cx="3651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32-Bit </a:t>
                  </a:r>
                  <a:endParaRPr lang="en-US" sz="1800" smtClean="0">
                    <a:solidFill>
                      <a:srgbClr val="000000"/>
                    </a:solidFill>
                    <a:cs typeface="Arial" pitchFamily="34" charset="0"/>
                  </a:endParaRPr>
                </a:p>
              </p:txBody>
            </p:sp>
            <p:sp>
              <p:nvSpPr>
                <p:cNvPr id="37504" name="Rectangle 640"/>
                <p:cNvSpPr>
                  <a:spLocks noChangeArrowheads="1"/>
                </p:cNvSpPr>
                <p:nvPr/>
              </p:nvSpPr>
              <p:spPr bwMode="auto">
                <a:xfrm>
                  <a:off x="4167190" y="1487490"/>
                  <a:ext cx="601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DDR3 EMIF</a:t>
                  </a:r>
                  <a:endParaRPr lang="en-US" sz="1800" smtClean="0">
                    <a:solidFill>
                      <a:srgbClr val="000000"/>
                    </a:solidFill>
                    <a:cs typeface="Arial" pitchFamily="34" charset="0"/>
                  </a:endParaRPr>
                </a:p>
              </p:txBody>
            </p:sp>
            <p:sp>
              <p:nvSpPr>
                <p:cNvPr id="37515" name="Freeform 651"/>
                <p:cNvSpPr>
                  <a:spLocks/>
                </p:cNvSpPr>
                <p:nvPr/>
              </p:nvSpPr>
              <p:spPr bwMode="auto">
                <a:xfrm>
                  <a:off x="5481640" y="1428752"/>
                  <a:ext cx="144463" cy="144463"/>
                </a:xfrm>
                <a:custGeom>
                  <a:avLst/>
                  <a:gdLst/>
                  <a:ahLst/>
                  <a:cxnLst>
                    <a:cxn ang="0">
                      <a:pos x="91" y="48"/>
                    </a:cxn>
                    <a:cxn ang="0">
                      <a:pos x="0" y="91"/>
                    </a:cxn>
                    <a:cxn ang="0">
                      <a:pos x="0" y="0"/>
                    </a:cxn>
                    <a:cxn ang="0">
                      <a:pos x="91" y="48"/>
                    </a:cxn>
                  </a:cxnLst>
                  <a:rect l="0" t="0" r="r" b="b"/>
                  <a:pathLst>
                    <a:path w="91" h="91">
                      <a:moveTo>
                        <a:pt x="91" y="48"/>
                      </a:moveTo>
                      <a:lnTo>
                        <a:pt x="0" y="91"/>
                      </a:lnTo>
                      <a:lnTo>
                        <a:pt x="0" y="0"/>
                      </a:lnTo>
                      <a:lnTo>
                        <a:pt x="91"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6" name="Freeform 652"/>
                <p:cNvSpPr>
                  <a:spLocks/>
                </p:cNvSpPr>
                <p:nvPr/>
              </p:nvSpPr>
              <p:spPr bwMode="auto">
                <a:xfrm>
                  <a:off x="5481640" y="1471615"/>
                  <a:ext cx="33338" cy="58738"/>
                </a:xfrm>
                <a:custGeom>
                  <a:avLst/>
                  <a:gdLst/>
                  <a:ahLst/>
                  <a:cxnLst>
                    <a:cxn ang="0">
                      <a:pos x="0" y="37"/>
                    </a:cxn>
                    <a:cxn ang="0">
                      <a:pos x="5" y="37"/>
                    </a:cxn>
                    <a:cxn ang="0">
                      <a:pos x="11" y="37"/>
                    </a:cxn>
                    <a:cxn ang="0">
                      <a:pos x="11" y="32"/>
                    </a:cxn>
                    <a:cxn ang="0">
                      <a:pos x="16" y="32"/>
                    </a:cxn>
                    <a:cxn ang="0">
                      <a:pos x="16" y="27"/>
                    </a:cxn>
                    <a:cxn ang="0">
                      <a:pos x="16" y="27"/>
                    </a:cxn>
                    <a:cxn ang="0">
                      <a:pos x="21" y="21"/>
                    </a:cxn>
                    <a:cxn ang="0">
                      <a:pos x="21" y="21"/>
                    </a:cxn>
                    <a:cxn ang="0">
                      <a:pos x="21" y="16"/>
                    </a:cxn>
                    <a:cxn ang="0">
                      <a:pos x="16" y="11"/>
                    </a:cxn>
                    <a:cxn ang="0">
                      <a:pos x="16" y="11"/>
                    </a:cxn>
                    <a:cxn ang="0">
                      <a:pos x="16" y="5"/>
                    </a:cxn>
                    <a:cxn ang="0">
                      <a:pos x="11" y="5"/>
                    </a:cxn>
                    <a:cxn ang="0">
                      <a:pos x="11" y="0"/>
                    </a:cxn>
                    <a:cxn ang="0">
                      <a:pos x="5" y="0"/>
                    </a:cxn>
                    <a:cxn ang="0">
                      <a:pos x="0" y="0"/>
                    </a:cxn>
                    <a:cxn ang="0">
                      <a:pos x="0" y="37"/>
                    </a:cxn>
                  </a:cxnLst>
                  <a:rect l="0" t="0" r="r" b="b"/>
                  <a:pathLst>
                    <a:path w="21" h="37">
                      <a:moveTo>
                        <a:pt x="0" y="37"/>
                      </a:moveTo>
                      <a:lnTo>
                        <a:pt x="5" y="37"/>
                      </a:lnTo>
                      <a:lnTo>
                        <a:pt x="11" y="37"/>
                      </a:lnTo>
                      <a:lnTo>
                        <a:pt x="11" y="32"/>
                      </a:lnTo>
                      <a:lnTo>
                        <a:pt x="16" y="32"/>
                      </a:lnTo>
                      <a:lnTo>
                        <a:pt x="16" y="27"/>
                      </a:lnTo>
                      <a:lnTo>
                        <a:pt x="16" y="27"/>
                      </a:lnTo>
                      <a:lnTo>
                        <a:pt x="21" y="21"/>
                      </a:lnTo>
                      <a:lnTo>
                        <a:pt x="21" y="21"/>
                      </a:lnTo>
                      <a:lnTo>
                        <a:pt x="21" y="16"/>
                      </a:lnTo>
                      <a:lnTo>
                        <a:pt x="16" y="11"/>
                      </a:lnTo>
                      <a:lnTo>
                        <a:pt x="16" y="11"/>
                      </a:lnTo>
                      <a:lnTo>
                        <a:pt x="16" y="5"/>
                      </a:lnTo>
                      <a:lnTo>
                        <a:pt x="11" y="5"/>
                      </a:lnTo>
                      <a:lnTo>
                        <a:pt x="11"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7" name="Rectangle 653"/>
                <p:cNvSpPr>
                  <a:spLocks noChangeArrowheads="1"/>
                </p:cNvSpPr>
                <p:nvPr/>
              </p:nvSpPr>
              <p:spPr bwMode="auto">
                <a:xfrm>
                  <a:off x="4930777" y="1471615"/>
                  <a:ext cx="550863"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8" name="Freeform 654"/>
                <p:cNvSpPr>
                  <a:spLocks/>
                </p:cNvSpPr>
                <p:nvPr/>
              </p:nvSpPr>
              <p:spPr bwMode="auto">
                <a:xfrm>
                  <a:off x="4786315" y="1428752"/>
                  <a:ext cx="144463" cy="144463"/>
                </a:xfrm>
                <a:custGeom>
                  <a:avLst/>
                  <a:gdLst/>
                  <a:ahLst/>
                  <a:cxnLst>
                    <a:cxn ang="0">
                      <a:pos x="0" y="48"/>
                    </a:cxn>
                    <a:cxn ang="0">
                      <a:pos x="91" y="91"/>
                    </a:cxn>
                    <a:cxn ang="0">
                      <a:pos x="91" y="0"/>
                    </a:cxn>
                    <a:cxn ang="0">
                      <a:pos x="0" y="48"/>
                    </a:cxn>
                  </a:cxnLst>
                  <a:rect l="0" t="0" r="r" b="b"/>
                  <a:pathLst>
                    <a:path w="91" h="91">
                      <a:moveTo>
                        <a:pt x="0" y="48"/>
                      </a:moveTo>
                      <a:lnTo>
                        <a:pt x="91" y="91"/>
                      </a:lnTo>
                      <a:lnTo>
                        <a:pt x="91" y="0"/>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19" name="Freeform 655"/>
                <p:cNvSpPr>
                  <a:spLocks/>
                </p:cNvSpPr>
                <p:nvPr/>
              </p:nvSpPr>
              <p:spPr bwMode="auto">
                <a:xfrm>
                  <a:off x="4905377" y="1471615"/>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21"/>
                    </a:cxn>
                    <a:cxn ang="0">
                      <a:pos x="0" y="21"/>
                    </a:cxn>
                    <a:cxn ang="0">
                      <a:pos x="0" y="27"/>
                    </a:cxn>
                    <a:cxn ang="0">
                      <a:pos x="0" y="27"/>
                    </a:cxn>
                    <a:cxn ang="0">
                      <a:pos x="5" y="32"/>
                    </a:cxn>
                    <a:cxn ang="0">
                      <a:pos x="5" y="32"/>
                    </a:cxn>
                    <a:cxn ang="0">
                      <a:pos x="11" y="37"/>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21"/>
                      </a:lnTo>
                      <a:lnTo>
                        <a:pt x="0" y="21"/>
                      </a:lnTo>
                      <a:lnTo>
                        <a:pt x="0" y="27"/>
                      </a:lnTo>
                      <a:lnTo>
                        <a:pt x="0" y="27"/>
                      </a:lnTo>
                      <a:lnTo>
                        <a:pt x="5" y="32"/>
                      </a:lnTo>
                      <a:lnTo>
                        <a:pt x="5" y="32"/>
                      </a:lnTo>
                      <a:lnTo>
                        <a:pt x="11" y="37"/>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0" name="Rectangle 656"/>
                <p:cNvSpPr>
                  <a:spLocks noChangeArrowheads="1"/>
                </p:cNvSpPr>
                <p:nvPr/>
              </p:nvSpPr>
              <p:spPr bwMode="auto">
                <a:xfrm>
                  <a:off x="4303715" y="1192215"/>
                  <a:ext cx="1177925"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Memory Subsystem</a:t>
                  </a:r>
                  <a:endParaRPr lang="en-US" sz="1800" smtClean="0">
                    <a:solidFill>
                      <a:srgbClr val="000000"/>
                    </a:solidFill>
                    <a:cs typeface="Arial" pitchFamily="34" charset="0"/>
                  </a:endParaRPr>
                </a:p>
              </p:txBody>
            </p:sp>
            <p:sp>
              <p:nvSpPr>
                <p:cNvPr id="37521" name="Freeform 657"/>
                <p:cNvSpPr>
                  <a:spLocks/>
                </p:cNvSpPr>
                <p:nvPr/>
              </p:nvSpPr>
              <p:spPr bwMode="auto">
                <a:xfrm>
                  <a:off x="5473702" y="1692277"/>
                  <a:ext cx="142875" cy="142875"/>
                </a:xfrm>
                <a:custGeom>
                  <a:avLst/>
                  <a:gdLst/>
                  <a:ahLst/>
                  <a:cxnLst>
                    <a:cxn ang="0">
                      <a:pos x="90" y="42"/>
                    </a:cxn>
                    <a:cxn ang="0">
                      <a:pos x="0" y="90"/>
                    </a:cxn>
                    <a:cxn ang="0">
                      <a:pos x="0" y="0"/>
                    </a:cxn>
                    <a:cxn ang="0">
                      <a:pos x="90" y="42"/>
                    </a:cxn>
                  </a:cxnLst>
                  <a:rect l="0" t="0" r="r" b="b"/>
                  <a:pathLst>
                    <a:path w="90" h="90">
                      <a:moveTo>
                        <a:pt x="90" y="42"/>
                      </a:moveTo>
                      <a:lnTo>
                        <a:pt x="0" y="90"/>
                      </a:lnTo>
                      <a:lnTo>
                        <a:pt x="0" y="0"/>
                      </a:lnTo>
                      <a:lnTo>
                        <a:pt x="9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2" name="Freeform 658"/>
                <p:cNvSpPr>
                  <a:spLocks/>
                </p:cNvSpPr>
                <p:nvPr/>
              </p:nvSpPr>
              <p:spPr bwMode="auto">
                <a:xfrm>
                  <a:off x="5473702" y="1733552"/>
                  <a:ext cx="33338" cy="58738"/>
                </a:xfrm>
                <a:custGeom>
                  <a:avLst/>
                  <a:gdLst/>
                  <a:ahLst/>
                  <a:cxnLst>
                    <a:cxn ang="0">
                      <a:pos x="0" y="37"/>
                    </a:cxn>
                    <a:cxn ang="0">
                      <a:pos x="5" y="37"/>
                    </a:cxn>
                    <a:cxn ang="0">
                      <a:pos x="10" y="32"/>
                    </a:cxn>
                    <a:cxn ang="0">
                      <a:pos x="10" y="32"/>
                    </a:cxn>
                    <a:cxn ang="0">
                      <a:pos x="16" y="32"/>
                    </a:cxn>
                    <a:cxn ang="0">
                      <a:pos x="16" y="27"/>
                    </a:cxn>
                    <a:cxn ang="0">
                      <a:pos x="16" y="27"/>
                    </a:cxn>
                    <a:cxn ang="0">
                      <a:pos x="21" y="21"/>
                    </a:cxn>
                    <a:cxn ang="0">
                      <a:pos x="21" y="16"/>
                    </a:cxn>
                    <a:cxn ang="0">
                      <a:pos x="21" y="16"/>
                    </a:cxn>
                    <a:cxn ang="0">
                      <a:pos x="16" y="11"/>
                    </a:cxn>
                    <a:cxn ang="0">
                      <a:pos x="16" y="11"/>
                    </a:cxn>
                    <a:cxn ang="0">
                      <a:pos x="16" y="5"/>
                    </a:cxn>
                    <a:cxn ang="0">
                      <a:pos x="10" y="5"/>
                    </a:cxn>
                    <a:cxn ang="0">
                      <a:pos x="10" y="0"/>
                    </a:cxn>
                    <a:cxn ang="0">
                      <a:pos x="5" y="0"/>
                    </a:cxn>
                    <a:cxn ang="0">
                      <a:pos x="0" y="0"/>
                    </a:cxn>
                    <a:cxn ang="0">
                      <a:pos x="0" y="37"/>
                    </a:cxn>
                  </a:cxnLst>
                  <a:rect l="0" t="0" r="r" b="b"/>
                  <a:pathLst>
                    <a:path w="21" h="37">
                      <a:moveTo>
                        <a:pt x="0" y="37"/>
                      </a:moveTo>
                      <a:lnTo>
                        <a:pt x="5" y="37"/>
                      </a:lnTo>
                      <a:lnTo>
                        <a:pt x="10" y="32"/>
                      </a:lnTo>
                      <a:lnTo>
                        <a:pt x="10" y="32"/>
                      </a:lnTo>
                      <a:lnTo>
                        <a:pt x="16" y="32"/>
                      </a:lnTo>
                      <a:lnTo>
                        <a:pt x="16" y="27"/>
                      </a:lnTo>
                      <a:lnTo>
                        <a:pt x="16" y="27"/>
                      </a:lnTo>
                      <a:lnTo>
                        <a:pt x="21" y="21"/>
                      </a:lnTo>
                      <a:lnTo>
                        <a:pt x="21" y="16"/>
                      </a:lnTo>
                      <a:lnTo>
                        <a:pt x="21" y="16"/>
                      </a:lnTo>
                      <a:lnTo>
                        <a:pt x="16" y="11"/>
                      </a:lnTo>
                      <a:lnTo>
                        <a:pt x="16" y="11"/>
                      </a:lnTo>
                      <a:lnTo>
                        <a:pt x="16" y="5"/>
                      </a:lnTo>
                      <a:lnTo>
                        <a:pt x="10" y="5"/>
                      </a:lnTo>
                      <a:lnTo>
                        <a:pt x="10" y="0"/>
                      </a:lnTo>
                      <a:lnTo>
                        <a:pt x="5" y="0"/>
                      </a:lnTo>
                      <a:lnTo>
                        <a:pt x="0" y="0"/>
                      </a:lnTo>
                      <a:lnTo>
                        <a:pt x="0" y="3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3" name="Rectangle 659"/>
                <p:cNvSpPr>
                  <a:spLocks noChangeArrowheads="1"/>
                </p:cNvSpPr>
                <p:nvPr/>
              </p:nvSpPr>
              <p:spPr bwMode="auto">
                <a:xfrm>
                  <a:off x="5413377" y="1733552"/>
                  <a:ext cx="60325" cy="587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4" name="Freeform 660"/>
                <p:cNvSpPr>
                  <a:spLocks/>
                </p:cNvSpPr>
                <p:nvPr/>
              </p:nvSpPr>
              <p:spPr bwMode="auto">
                <a:xfrm>
                  <a:off x="5268915" y="1692277"/>
                  <a:ext cx="144463" cy="142875"/>
                </a:xfrm>
                <a:custGeom>
                  <a:avLst/>
                  <a:gdLst/>
                  <a:ahLst/>
                  <a:cxnLst>
                    <a:cxn ang="0">
                      <a:pos x="0" y="42"/>
                    </a:cxn>
                    <a:cxn ang="0">
                      <a:pos x="91" y="90"/>
                    </a:cxn>
                    <a:cxn ang="0">
                      <a:pos x="91" y="0"/>
                    </a:cxn>
                    <a:cxn ang="0">
                      <a:pos x="0" y="42"/>
                    </a:cxn>
                  </a:cxnLst>
                  <a:rect l="0" t="0" r="r" b="b"/>
                  <a:pathLst>
                    <a:path w="91" h="90">
                      <a:moveTo>
                        <a:pt x="0" y="42"/>
                      </a:moveTo>
                      <a:lnTo>
                        <a:pt x="91" y="90"/>
                      </a:lnTo>
                      <a:lnTo>
                        <a:pt x="91" y="0"/>
                      </a:lnTo>
                      <a:lnTo>
                        <a:pt x="0"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25" name="Freeform 661"/>
                <p:cNvSpPr>
                  <a:spLocks/>
                </p:cNvSpPr>
                <p:nvPr/>
              </p:nvSpPr>
              <p:spPr bwMode="auto">
                <a:xfrm>
                  <a:off x="5387977" y="1733552"/>
                  <a:ext cx="25400" cy="58738"/>
                </a:xfrm>
                <a:custGeom>
                  <a:avLst/>
                  <a:gdLst/>
                  <a:ahLst/>
                  <a:cxnLst>
                    <a:cxn ang="0">
                      <a:pos x="16" y="0"/>
                    </a:cxn>
                    <a:cxn ang="0">
                      <a:pos x="11" y="0"/>
                    </a:cxn>
                    <a:cxn ang="0">
                      <a:pos x="11" y="0"/>
                    </a:cxn>
                    <a:cxn ang="0">
                      <a:pos x="5" y="5"/>
                    </a:cxn>
                    <a:cxn ang="0">
                      <a:pos x="5" y="5"/>
                    </a:cxn>
                    <a:cxn ang="0">
                      <a:pos x="0" y="11"/>
                    </a:cxn>
                    <a:cxn ang="0">
                      <a:pos x="0" y="11"/>
                    </a:cxn>
                    <a:cxn ang="0">
                      <a:pos x="0" y="16"/>
                    </a:cxn>
                    <a:cxn ang="0">
                      <a:pos x="0" y="16"/>
                    </a:cxn>
                    <a:cxn ang="0">
                      <a:pos x="0" y="21"/>
                    </a:cxn>
                    <a:cxn ang="0">
                      <a:pos x="0" y="27"/>
                    </a:cxn>
                    <a:cxn ang="0">
                      <a:pos x="0" y="27"/>
                    </a:cxn>
                    <a:cxn ang="0">
                      <a:pos x="5" y="32"/>
                    </a:cxn>
                    <a:cxn ang="0">
                      <a:pos x="5" y="32"/>
                    </a:cxn>
                    <a:cxn ang="0">
                      <a:pos x="11" y="32"/>
                    </a:cxn>
                    <a:cxn ang="0">
                      <a:pos x="11" y="37"/>
                    </a:cxn>
                    <a:cxn ang="0">
                      <a:pos x="16" y="37"/>
                    </a:cxn>
                    <a:cxn ang="0">
                      <a:pos x="16" y="0"/>
                    </a:cxn>
                  </a:cxnLst>
                  <a:rect l="0" t="0" r="r" b="b"/>
                  <a:pathLst>
                    <a:path w="16" h="37">
                      <a:moveTo>
                        <a:pt x="16" y="0"/>
                      </a:moveTo>
                      <a:lnTo>
                        <a:pt x="11" y="0"/>
                      </a:lnTo>
                      <a:lnTo>
                        <a:pt x="11" y="0"/>
                      </a:lnTo>
                      <a:lnTo>
                        <a:pt x="5" y="5"/>
                      </a:lnTo>
                      <a:lnTo>
                        <a:pt x="5" y="5"/>
                      </a:lnTo>
                      <a:lnTo>
                        <a:pt x="0" y="11"/>
                      </a:lnTo>
                      <a:lnTo>
                        <a:pt x="0" y="11"/>
                      </a:lnTo>
                      <a:lnTo>
                        <a:pt x="0" y="16"/>
                      </a:lnTo>
                      <a:lnTo>
                        <a:pt x="0" y="16"/>
                      </a:lnTo>
                      <a:lnTo>
                        <a:pt x="0" y="21"/>
                      </a:lnTo>
                      <a:lnTo>
                        <a:pt x="0" y="27"/>
                      </a:lnTo>
                      <a:lnTo>
                        <a:pt x="0" y="27"/>
                      </a:lnTo>
                      <a:lnTo>
                        <a:pt x="5" y="32"/>
                      </a:lnTo>
                      <a:lnTo>
                        <a:pt x="5" y="32"/>
                      </a:lnTo>
                      <a:lnTo>
                        <a:pt x="11" y="32"/>
                      </a:lnTo>
                      <a:lnTo>
                        <a:pt x="11" y="37"/>
                      </a:lnTo>
                      <a:lnTo>
                        <a:pt x="16" y="37"/>
                      </a:lnTo>
                      <a:lnTo>
                        <a:pt x="1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51" name="Line 687"/>
                <p:cNvSpPr>
                  <a:spLocks noChangeShapeType="1"/>
                </p:cNvSpPr>
                <p:nvPr/>
              </p:nvSpPr>
              <p:spPr bwMode="auto">
                <a:xfrm flipH="1">
                  <a:off x="5032377" y="1878015"/>
                  <a:ext cx="109538"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3" name="Freeform 699"/>
                <p:cNvSpPr>
                  <a:spLocks/>
                </p:cNvSpPr>
                <p:nvPr/>
              </p:nvSpPr>
              <p:spPr bwMode="auto">
                <a:xfrm>
                  <a:off x="5481640" y="2792415"/>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4" name="Freeform 700"/>
                <p:cNvSpPr>
                  <a:spLocks/>
                </p:cNvSpPr>
                <p:nvPr/>
              </p:nvSpPr>
              <p:spPr bwMode="auto">
                <a:xfrm>
                  <a:off x="5489577" y="2843215"/>
                  <a:ext cx="17463" cy="15875"/>
                </a:xfrm>
                <a:custGeom>
                  <a:avLst/>
                  <a:gdLst/>
                  <a:ahLst/>
                  <a:cxnLst>
                    <a:cxn ang="0">
                      <a:pos x="0" y="10"/>
                    </a:cxn>
                    <a:cxn ang="0">
                      <a:pos x="6" y="10"/>
                    </a:cxn>
                    <a:cxn ang="0">
                      <a:pos x="6" y="10"/>
                    </a:cxn>
                    <a:cxn ang="0">
                      <a:pos x="11" y="5"/>
                    </a:cxn>
                    <a:cxn ang="0">
                      <a:pos x="11" y="5"/>
                    </a:cxn>
                    <a:cxn ang="0">
                      <a:pos x="11" y="0"/>
                    </a:cxn>
                    <a:cxn ang="0">
                      <a:pos x="6" y="0"/>
                    </a:cxn>
                    <a:cxn ang="0">
                      <a:pos x="6" y="0"/>
                    </a:cxn>
                    <a:cxn ang="0">
                      <a:pos x="0" y="0"/>
                    </a:cxn>
                    <a:cxn ang="0">
                      <a:pos x="0" y="10"/>
                    </a:cxn>
                  </a:cxnLst>
                  <a:rect l="0" t="0" r="r" b="b"/>
                  <a:pathLst>
                    <a:path w="11" h="10">
                      <a:moveTo>
                        <a:pt x="0" y="10"/>
                      </a:moveTo>
                      <a:lnTo>
                        <a:pt x="6" y="10"/>
                      </a:lnTo>
                      <a:lnTo>
                        <a:pt x="6" y="10"/>
                      </a:lnTo>
                      <a:lnTo>
                        <a:pt x="11" y="5"/>
                      </a:lnTo>
                      <a:lnTo>
                        <a:pt x="11" y="5"/>
                      </a:lnTo>
                      <a:lnTo>
                        <a:pt x="11" y="0"/>
                      </a:lnTo>
                      <a:lnTo>
                        <a:pt x="6" y="0"/>
                      </a:lnTo>
                      <a:lnTo>
                        <a:pt x="6"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5" name="Rectangle 701"/>
                <p:cNvSpPr>
                  <a:spLocks noChangeArrowheads="1"/>
                </p:cNvSpPr>
                <p:nvPr/>
              </p:nvSpPr>
              <p:spPr bwMode="auto">
                <a:xfrm>
                  <a:off x="5362577" y="2843215"/>
                  <a:ext cx="1270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6" name="Freeform 702"/>
                <p:cNvSpPr>
                  <a:spLocks/>
                </p:cNvSpPr>
                <p:nvPr/>
              </p:nvSpPr>
              <p:spPr bwMode="auto">
                <a:xfrm>
                  <a:off x="5268915" y="2792415"/>
                  <a:ext cx="101600" cy="117475"/>
                </a:xfrm>
                <a:custGeom>
                  <a:avLst/>
                  <a:gdLst/>
                  <a:ahLst/>
                  <a:cxnLst>
                    <a:cxn ang="0">
                      <a:pos x="64" y="74"/>
                    </a:cxn>
                    <a:cxn ang="0">
                      <a:pos x="0" y="37"/>
                    </a:cxn>
                    <a:cxn ang="0">
                      <a:pos x="64" y="0"/>
                    </a:cxn>
                    <a:cxn ang="0">
                      <a:pos x="64" y="74"/>
                    </a:cxn>
                  </a:cxnLst>
                  <a:rect l="0" t="0" r="r" b="b"/>
                  <a:pathLst>
                    <a:path w="64" h="74">
                      <a:moveTo>
                        <a:pt x="64" y="74"/>
                      </a:moveTo>
                      <a:lnTo>
                        <a:pt x="0" y="37"/>
                      </a:lnTo>
                      <a:lnTo>
                        <a:pt x="64" y="0"/>
                      </a:lnTo>
                      <a:lnTo>
                        <a:pt x="64"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7" name="Freeform 703"/>
                <p:cNvSpPr>
                  <a:spLocks/>
                </p:cNvSpPr>
                <p:nvPr/>
              </p:nvSpPr>
              <p:spPr bwMode="auto">
                <a:xfrm>
                  <a:off x="5354640" y="2843215"/>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8" name="Rectangle 704"/>
                <p:cNvSpPr>
                  <a:spLocks noChangeArrowheads="1"/>
                </p:cNvSpPr>
                <p:nvPr/>
              </p:nvSpPr>
              <p:spPr bwMode="auto">
                <a:xfrm>
                  <a:off x="7600952" y="4230690"/>
                  <a:ext cx="1457325" cy="600075"/>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69" name="Rectangle 705"/>
                <p:cNvSpPr>
                  <a:spLocks noChangeArrowheads="1"/>
                </p:cNvSpPr>
                <p:nvPr/>
              </p:nvSpPr>
              <p:spPr bwMode="auto">
                <a:xfrm>
                  <a:off x="8421690" y="4449765"/>
                  <a:ext cx="585788"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0" name="Rectangle 706"/>
                <p:cNvSpPr>
                  <a:spLocks noChangeArrowheads="1"/>
                </p:cNvSpPr>
                <p:nvPr/>
              </p:nvSpPr>
              <p:spPr bwMode="auto">
                <a:xfrm>
                  <a:off x="8421690" y="4449765"/>
                  <a:ext cx="585788"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1" name="Rectangle 707"/>
                <p:cNvSpPr>
                  <a:spLocks noChangeArrowheads="1"/>
                </p:cNvSpPr>
                <p:nvPr/>
              </p:nvSpPr>
              <p:spPr bwMode="auto">
                <a:xfrm>
                  <a:off x="8507415" y="4467227"/>
                  <a:ext cx="4667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Packet</a:t>
                  </a:r>
                  <a:endParaRPr lang="en-US" sz="1800" smtClean="0">
                    <a:solidFill>
                      <a:srgbClr val="000000"/>
                    </a:solidFill>
                    <a:cs typeface="Arial" pitchFamily="34" charset="0"/>
                  </a:endParaRPr>
                </a:p>
              </p:txBody>
            </p:sp>
            <p:sp>
              <p:nvSpPr>
                <p:cNvPr id="37572" name="Rectangle 708"/>
                <p:cNvSpPr>
                  <a:spLocks noChangeArrowheads="1"/>
                </p:cNvSpPr>
                <p:nvPr/>
              </p:nvSpPr>
              <p:spPr bwMode="auto">
                <a:xfrm>
                  <a:off x="8566152" y="46101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DMA</a:t>
                  </a:r>
                  <a:endParaRPr lang="en-US" sz="1800" smtClean="0">
                    <a:solidFill>
                      <a:srgbClr val="000000"/>
                    </a:solidFill>
                    <a:cs typeface="Arial" pitchFamily="34" charset="0"/>
                  </a:endParaRPr>
                </a:p>
              </p:txBody>
            </p:sp>
            <p:sp>
              <p:nvSpPr>
                <p:cNvPr id="37573" name="Rectangle 709"/>
                <p:cNvSpPr>
                  <a:spLocks noChangeArrowheads="1"/>
                </p:cNvSpPr>
                <p:nvPr/>
              </p:nvSpPr>
              <p:spPr bwMode="auto">
                <a:xfrm>
                  <a:off x="7804152" y="4273552"/>
                  <a:ext cx="1169988" cy="177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smtClean="0">
                      <a:solidFill>
                        <a:srgbClr val="24211D"/>
                      </a:solidFill>
                      <a:cs typeface="Arial" pitchFamily="34" charset="0"/>
                    </a:rPr>
                    <a:t>Multicore Navigator</a:t>
                  </a:r>
                  <a:endParaRPr lang="en-US" sz="1800" smtClean="0">
                    <a:solidFill>
                      <a:srgbClr val="000000"/>
                    </a:solidFill>
                    <a:cs typeface="Arial" pitchFamily="34" charset="0"/>
                  </a:endParaRPr>
                </a:p>
              </p:txBody>
            </p:sp>
            <p:sp>
              <p:nvSpPr>
                <p:cNvPr id="37574" name="Rectangle 710"/>
                <p:cNvSpPr>
                  <a:spLocks noChangeArrowheads="1"/>
                </p:cNvSpPr>
                <p:nvPr/>
              </p:nvSpPr>
              <p:spPr bwMode="auto">
                <a:xfrm>
                  <a:off x="7651752" y="4449765"/>
                  <a:ext cx="711200" cy="3222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5" name="Rectangle 711"/>
                <p:cNvSpPr>
                  <a:spLocks noChangeArrowheads="1"/>
                </p:cNvSpPr>
                <p:nvPr/>
              </p:nvSpPr>
              <p:spPr bwMode="auto">
                <a:xfrm>
                  <a:off x="7651752" y="4449765"/>
                  <a:ext cx="711200" cy="32226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76" name="Rectangle 712"/>
                <p:cNvSpPr>
                  <a:spLocks noChangeArrowheads="1"/>
                </p:cNvSpPr>
                <p:nvPr/>
              </p:nvSpPr>
              <p:spPr bwMode="auto">
                <a:xfrm>
                  <a:off x="7794627" y="4449765"/>
                  <a:ext cx="449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Queue</a:t>
                  </a:r>
                  <a:endParaRPr lang="en-US" sz="1800" smtClean="0">
                    <a:solidFill>
                      <a:srgbClr val="000000"/>
                    </a:solidFill>
                    <a:cs typeface="Arial" pitchFamily="34" charset="0"/>
                  </a:endParaRPr>
                </a:p>
              </p:txBody>
            </p:sp>
            <p:sp>
              <p:nvSpPr>
                <p:cNvPr id="37577" name="Rectangle 713"/>
                <p:cNvSpPr>
                  <a:spLocks noChangeArrowheads="1"/>
                </p:cNvSpPr>
                <p:nvPr/>
              </p:nvSpPr>
              <p:spPr bwMode="auto">
                <a:xfrm>
                  <a:off x="7735890" y="4594227"/>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Manager</a:t>
                  </a:r>
                  <a:endParaRPr lang="en-US" sz="1800" smtClean="0">
                    <a:solidFill>
                      <a:srgbClr val="000000"/>
                    </a:solidFill>
                    <a:cs typeface="Arial" pitchFamily="34" charset="0"/>
                  </a:endParaRPr>
                </a:p>
              </p:txBody>
            </p:sp>
            <p:sp>
              <p:nvSpPr>
                <p:cNvPr id="37579" name="Rectangle 715"/>
                <p:cNvSpPr>
                  <a:spLocks noChangeArrowheads="1"/>
                </p:cNvSpPr>
                <p:nvPr/>
              </p:nvSpPr>
              <p:spPr bwMode="auto">
                <a:xfrm>
                  <a:off x="4829177" y="3460752"/>
                  <a:ext cx="128588" cy="138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900" b="1" dirty="0" smtClean="0">
                      <a:solidFill>
                        <a:srgbClr val="24211D"/>
                      </a:solidFill>
                      <a:cs typeface="Arial" pitchFamily="34" charset="0"/>
                    </a:rPr>
                    <a:t>x2</a:t>
                  </a:r>
                  <a:endParaRPr lang="en-US" sz="1800" dirty="0" smtClean="0">
                    <a:solidFill>
                      <a:srgbClr val="000000"/>
                    </a:solidFill>
                    <a:cs typeface="Arial" pitchFamily="34" charset="0"/>
                  </a:endParaRPr>
                </a:p>
              </p:txBody>
            </p:sp>
            <p:sp>
              <p:nvSpPr>
                <p:cNvPr id="37580" name="Rectangle 716"/>
                <p:cNvSpPr>
                  <a:spLocks noChangeArrowheads="1"/>
                </p:cNvSpPr>
                <p:nvPr/>
              </p:nvSpPr>
              <p:spPr bwMode="auto">
                <a:xfrm>
                  <a:off x="5727702" y="3179765"/>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1" name="Rectangle 717"/>
                <p:cNvSpPr>
                  <a:spLocks noChangeArrowheads="1"/>
                </p:cNvSpPr>
                <p:nvPr/>
              </p:nvSpPr>
              <p:spPr bwMode="auto">
                <a:xfrm>
                  <a:off x="5727702" y="3273427"/>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P-Cache</a:t>
                  </a:r>
                  <a:endParaRPr lang="en-US" sz="1800" smtClean="0">
                    <a:solidFill>
                      <a:srgbClr val="000000"/>
                    </a:solidFill>
                    <a:cs typeface="Arial" pitchFamily="34" charset="0"/>
                  </a:endParaRPr>
                </a:p>
              </p:txBody>
            </p:sp>
            <p:sp>
              <p:nvSpPr>
                <p:cNvPr id="37582" name="Rectangle 718"/>
                <p:cNvSpPr>
                  <a:spLocks noChangeArrowheads="1"/>
                </p:cNvSpPr>
                <p:nvPr/>
              </p:nvSpPr>
              <p:spPr bwMode="auto">
                <a:xfrm>
                  <a:off x="6311902" y="3187702"/>
                  <a:ext cx="458788"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32KB L1</a:t>
                  </a:r>
                  <a:endParaRPr lang="en-US" sz="1800" smtClean="0">
                    <a:solidFill>
                      <a:srgbClr val="000000"/>
                    </a:solidFill>
                    <a:cs typeface="Arial" pitchFamily="34" charset="0"/>
                  </a:endParaRPr>
                </a:p>
              </p:txBody>
            </p:sp>
            <p:sp>
              <p:nvSpPr>
                <p:cNvPr id="37583" name="Rectangle 719"/>
                <p:cNvSpPr>
                  <a:spLocks noChangeArrowheads="1"/>
                </p:cNvSpPr>
                <p:nvPr/>
              </p:nvSpPr>
              <p:spPr bwMode="auto">
                <a:xfrm>
                  <a:off x="6311902" y="3281365"/>
                  <a:ext cx="466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D-Cache</a:t>
                  </a:r>
                  <a:endParaRPr lang="en-US" sz="1800" smtClean="0">
                    <a:solidFill>
                      <a:srgbClr val="000000"/>
                    </a:solidFill>
                    <a:cs typeface="Arial" pitchFamily="34" charset="0"/>
                  </a:endParaRPr>
                </a:p>
              </p:txBody>
            </p:sp>
            <p:sp>
              <p:nvSpPr>
                <p:cNvPr id="37584" name="Rectangle 720"/>
                <p:cNvSpPr>
                  <a:spLocks noChangeArrowheads="1"/>
                </p:cNvSpPr>
                <p:nvPr/>
              </p:nvSpPr>
              <p:spPr bwMode="auto">
                <a:xfrm>
                  <a:off x="5811840" y="3441702"/>
                  <a:ext cx="908050"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1024KB L2 Cache</a:t>
                  </a:r>
                  <a:endParaRPr lang="en-US" sz="1800" dirty="0" smtClean="0">
                    <a:solidFill>
                      <a:srgbClr val="000000"/>
                    </a:solidFill>
                    <a:cs typeface="Arial" pitchFamily="34" charset="0"/>
                  </a:endParaRPr>
                </a:p>
              </p:txBody>
            </p:sp>
            <p:sp>
              <p:nvSpPr>
                <p:cNvPr id="37585" name="Line 721"/>
                <p:cNvSpPr>
                  <a:spLocks noChangeShapeType="1"/>
                </p:cNvSpPr>
                <p:nvPr/>
              </p:nvSpPr>
              <p:spPr bwMode="auto">
                <a:xfrm>
                  <a:off x="5608640" y="3146427"/>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6" name="Line 722"/>
                <p:cNvSpPr>
                  <a:spLocks noChangeShapeType="1"/>
                </p:cNvSpPr>
                <p:nvPr/>
              </p:nvSpPr>
              <p:spPr bwMode="auto">
                <a:xfrm>
                  <a:off x="5608640" y="3417890"/>
                  <a:ext cx="1185863" cy="1588"/>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7" name="Line 723"/>
                <p:cNvSpPr>
                  <a:spLocks noChangeShapeType="1"/>
                </p:cNvSpPr>
                <p:nvPr/>
              </p:nvSpPr>
              <p:spPr bwMode="auto">
                <a:xfrm>
                  <a:off x="6202365" y="3146427"/>
                  <a:ext cx="1588" cy="27146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8" name="Line 724"/>
                <p:cNvSpPr>
                  <a:spLocks noChangeShapeType="1"/>
                </p:cNvSpPr>
                <p:nvPr/>
              </p:nvSpPr>
              <p:spPr bwMode="auto">
                <a:xfrm>
                  <a:off x="3633790" y="1489077"/>
                  <a:ext cx="457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89" name="Freeform 725"/>
                <p:cNvSpPr>
                  <a:spLocks/>
                </p:cNvSpPr>
                <p:nvPr/>
              </p:nvSpPr>
              <p:spPr bwMode="auto">
                <a:xfrm>
                  <a:off x="3633790" y="1454152"/>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0" name="Freeform 726"/>
                <p:cNvSpPr>
                  <a:spLocks/>
                </p:cNvSpPr>
                <p:nvPr/>
              </p:nvSpPr>
              <p:spPr bwMode="auto">
                <a:xfrm>
                  <a:off x="4024315" y="1454152"/>
                  <a:ext cx="66675" cy="68263"/>
                </a:xfrm>
                <a:custGeom>
                  <a:avLst/>
                  <a:gdLst/>
                  <a:ahLst/>
                  <a:cxnLst>
                    <a:cxn ang="0">
                      <a:pos x="42" y="22"/>
                    </a:cxn>
                    <a:cxn ang="0">
                      <a:pos x="0" y="0"/>
                    </a:cxn>
                    <a:cxn ang="0">
                      <a:pos x="0" y="43"/>
                    </a:cxn>
                    <a:cxn ang="0">
                      <a:pos x="42" y="22"/>
                    </a:cxn>
                  </a:cxnLst>
                  <a:rect l="0" t="0" r="r" b="b"/>
                  <a:pathLst>
                    <a:path w="42" h="43">
                      <a:moveTo>
                        <a:pt x="42" y="22"/>
                      </a:moveTo>
                      <a:lnTo>
                        <a:pt x="0" y="0"/>
                      </a:lnTo>
                      <a:lnTo>
                        <a:pt x="0" y="43"/>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1" name="Freeform 727"/>
                <p:cNvSpPr>
                  <a:spLocks/>
                </p:cNvSpPr>
                <p:nvPr/>
              </p:nvSpPr>
              <p:spPr bwMode="auto">
                <a:xfrm>
                  <a:off x="5870577" y="1817690"/>
                  <a:ext cx="144463" cy="144463"/>
                </a:xfrm>
                <a:custGeom>
                  <a:avLst/>
                  <a:gdLst/>
                  <a:ahLst/>
                  <a:cxnLst>
                    <a:cxn ang="0">
                      <a:pos x="43" y="0"/>
                    </a:cxn>
                    <a:cxn ang="0">
                      <a:pos x="91" y="91"/>
                    </a:cxn>
                    <a:cxn ang="0">
                      <a:pos x="0" y="91"/>
                    </a:cxn>
                    <a:cxn ang="0">
                      <a:pos x="43" y="0"/>
                    </a:cxn>
                  </a:cxnLst>
                  <a:rect l="0" t="0" r="r" b="b"/>
                  <a:pathLst>
                    <a:path w="91" h="91">
                      <a:moveTo>
                        <a:pt x="43" y="0"/>
                      </a:moveTo>
                      <a:lnTo>
                        <a:pt x="91" y="91"/>
                      </a:lnTo>
                      <a:lnTo>
                        <a:pt x="0" y="91"/>
                      </a:lnTo>
                      <a:lnTo>
                        <a:pt x="4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2" name="Freeform 728"/>
                <p:cNvSpPr>
                  <a:spLocks/>
                </p:cNvSpPr>
                <p:nvPr/>
              </p:nvSpPr>
              <p:spPr bwMode="auto">
                <a:xfrm>
                  <a:off x="5913440" y="1936752"/>
                  <a:ext cx="60325" cy="25400"/>
                </a:xfrm>
                <a:custGeom>
                  <a:avLst/>
                  <a:gdLst/>
                  <a:ahLst/>
                  <a:cxnLst>
                    <a:cxn ang="0">
                      <a:pos x="38" y="16"/>
                    </a:cxn>
                    <a:cxn ang="0">
                      <a:pos x="38" y="11"/>
                    </a:cxn>
                    <a:cxn ang="0">
                      <a:pos x="32" y="11"/>
                    </a:cxn>
                    <a:cxn ang="0">
                      <a:pos x="32" y="5"/>
                    </a:cxn>
                    <a:cxn ang="0">
                      <a:pos x="32" y="5"/>
                    </a:cxn>
                    <a:cxn ang="0">
                      <a:pos x="27" y="0"/>
                    </a:cxn>
                    <a:cxn ang="0">
                      <a:pos x="27" y="0"/>
                    </a:cxn>
                    <a:cxn ang="0">
                      <a:pos x="22" y="0"/>
                    </a:cxn>
                    <a:cxn ang="0">
                      <a:pos x="16" y="0"/>
                    </a:cxn>
                    <a:cxn ang="0">
                      <a:pos x="16" y="0"/>
                    </a:cxn>
                    <a:cxn ang="0">
                      <a:pos x="11" y="0"/>
                    </a:cxn>
                    <a:cxn ang="0">
                      <a:pos x="6" y="0"/>
                    </a:cxn>
                    <a:cxn ang="0">
                      <a:pos x="6" y="5"/>
                    </a:cxn>
                    <a:cxn ang="0">
                      <a:pos x="6" y="5"/>
                    </a:cxn>
                    <a:cxn ang="0">
                      <a:pos x="0" y="11"/>
                    </a:cxn>
                    <a:cxn ang="0">
                      <a:pos x="0" y="11"/>
                    </a:cxn>
                    <a:cxn ang="0">
                      <a:pos x="0" y="16"/>
                    </a:cxn>
                    <a:cxn ang="0">
                      <a:pos x="38" y="16"/>
                    </a:cxn>
                  </a:cxnLst>
                  <a:rect l="0" t="0" r="r" b="b"/>
                  <a:pathLst>
                    <a:path w="38" h="16">
                      <a:moveTo>
                        <a:pt x="38" y="16"/>
                      </a:moveTo>
                      <a:lnTo>
                        <a:pt x="38" y="11"/>
                      </a:lnTo>
                      <a:lnTo>
                        <a:pt x="32" y="11"/>
                      </a:lnTo>
                      <a:lnTo>
                        <a:pt x="32" y="5"/>
                      </a:lnTo>
                      <a:lnTo>
                        <a:pt x="32" y="5"/>
                      </a:lnTo>
                      <a:lnTo>
                        <a:pt x="27" y="0"/>
                      </a:lnTo>
                      <a:lnTo>
                        <a:pt x="27" y="0"/>
                      </a:lnTo>
                      <a:lnTo>
                        <a:pt x="22" y="0"/>
                      </a:lnTo>
                      <a:lnTo>
                        <a:pt x="16" y="0"/>
                      </a:lnTo>
                      <a:lnTo>
                        <a:pt x="16" y="0"/>
                      </a:lnTo>
                      <a:lnTo>
                        <a:pt x="11" y="0"/>
                      </a:lnTo>
                      <a:lnTo>
                        <a:pt x="6" y="0"/>
                      </a:lnTo>
                      <a:lnTo>
                        <a:pt x="6" y="5"/>
                      </a:lnTo>
                      <a:lnTo>
                        <a:pt x="6" y="5"/>
                      </a:lnTo>
                      <a:lnTo>
                        <a:pt x="0" y="11"/>
                      </a:lnTo>
                      <a:lnTo>
                        <a:pt x="0" y="11"/>
                      </a:lnTo>
                      <a:lnTo>
                        <a:pt x="0" y="16"/>
                      </a:lnTo>
                      <a:lnTo>
                        <a:pt x="38" y="1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3" name="Rectangle 729"/>
                <p:cNvSpPr>
                  <a:spLocks noChangeArrowheads="1"/>
                </p:cNvSpPr>
                <p:nvPr/>
              </p:nvSpPr>
              <p:spPr bwMode="auto">
                <a:xfrm>
                  <a:off x="5913440" y="1962152"/>
                  <a:ext cx="60325" cy="109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4" name="Freeform 730"/>
                <p:cNvSpPr>
                  <a:spLocks/>
                </p:cNvSpPr>
                <p:nvPr/>
              </p:nvSpPr>
              <p:spPr bwMode="auto">
                <a:xfrm>
                  <a:off x="5870577" y="2071690"/>
                  <a:ext cx="144463" cy="144463"/>
                </a:xfrm>
                <a:custGeom>
                  <a:avLst/>
                  <a:gdLst/>
                  <a:ahLst/>
                  <a:cxnLst>
                    <a:cxn ang="0">
                      <a:pos x="43" y="91"/>
                    </a:cxn>
                    <a:cxn ang="0">
                      <a:pos x="91" y="0"/>
                    </a:cxn>
                    <a:cxn ang="0">
                      <a:pos x="0" y="0"/>
                    </a:cxn>
                    <a:cxn ang="0">
                      <a:pos x="43" y="91"/>
                    </a:cxn>
                  </a:cxnLst>
                  <a:rect l="0" t="0" r="r" b="b"/>
                  <a:pathLst>
                    <a:path w="91" h="91">
                      <a:moveTo>
                        <a:pt x="43" y="91"/>
                      </a:moveTo>
                      <a:lnTo>
                        <a:pt x="91" y="0"/>
                      </a:lnTo>
                      <a:lnTo>
                        <a:pt x="0" y="0"/>
                      </a:lnTo>
                      <a:lnTo>
                        <a:pt x="43" y="9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5" name="Freeform 731"/>
                <p:cNvSpPr>
                  <a:spLocks/>
                </p:cNvSpPr>
                <p:nvPr/>
              </p:nvSpPr>
              <p:spPr bwMode="auto">
                <a:xfrm>
                  <a:off x="5913440" y="2071690"/>
                  <a:ext cx="60325" cy="34925"/>
                </a:xfrm>
                <a:custGeom>
                  <a:avLst/>
                  <a:gdLst/>
                  <a:ahLst/>
                  <a:cxnLst>
                    <a:cxn ang="0">
                      <a:pos x="0" y="0"/>
                    </a:cxn>
                    <a:cxn ang="0">
                      <a:pos x="0" y="6"/>
                    </a:cxn>
                    <a:cxn ang="0">
                      <a:pos x="0" y="11"/>
                    </a:cxn>
                    <a:cxn ang="0">
                      <a:pos x="6" y="11"/>
                    </a:cxn>
                    <a:cxn ang="0">
                      <a:pos x="6" y="16"/>
                    </a:cxn>
                    <a:cxn ang="0">
                      <a:pos x="6" y="16"/>
                    </a:cxn>
                    <a:cxn ang="0">
                      <a:pos x="11" y="16"/>
                    </a:cxn>
                    <a:cxn ang="0">
                      <a:pos x="16" y="22"/>
                    </a:cxn>
                    <a:cxn ang="0">
                      <a:pos x="16" y="22"/>
                    </a:cxn>
                    <a:cxn ang="0">
                      <a:pos x="22" y="22"/>
                    </a:cxn>
                    <a:cxn ang="0">
                      <a:pos x="27" y="16"/>
                    </a:cxn>
                    <a:cxn ang="0">
                      <a:pos x="27" y="16"/>
                    </a:cxn>
                    <a:cxn ang="0">
                      <a:pos x="32" y="16"/>
                    </a:cxn>
                    <a:cxn ang="0">
                      <a:pos x="32" y="11"/>
                    </a:cxn>
                    <a:cxn ang="0">
                      <a:pos x="32" y="11"/>
                    </a:cxn>
                    <a:cxn ang="0">
                      <a:pos x="38" y="6"/>
                    </a:cxn>
                    <a:cxn ang="0">
                      <a:pos x="38" y="0"/>
                    </a:cxn>
                    <a:cxn ang="0">
                      <a:pos x="0" y="0"/>
                    </a:cxn>
                  </a:cxnLst>
                  <a:rect l="0" t="0" r="r" b="b"/>
                  <a:pathLst>
                    <a:path w="38" h="22">
                      <a:moveTo>
                        <a:pt x="0" y="0"/>
                      </a:moveTo>
                      <a:lnTo>
                        <a:pt x="0" y="6"/>
                      </a:lnTo>
                      <a:lnTo>
                        <a:pt x="0" y="11"/>
                      </a:lnTo>
                      <a:lnTo>
                        <a:pt x="6" y="11"/>
                      </a:lnTo>
                      <a:lnTo>
                        <a:pt x="6" y="16"/>
                      </a:lnTo>
                      <a:lnTo>
                        <a:pt x="6" y="16"/>
                      </a:lnTo>
                      <a:lnTo>
                        <a:pt x="11" y="16"/>
                      </a:lnTo>
                      <a:lnTo>
                        <a:pt x="16" y="22"/>
                      </a:lnTo>
                      <a:lnTo>
                        <a:pt x="16" y="22"/>
                      </a:lnTo>
                      <a:lnTo>
                        <a:pt x="22" y="22"/>
                      </a:lnTo>
                      <a:lnTo>
                        <a:pt x="27" y="16"/>
                      </a:lnTo>
                      <a:lnTo>
                        <a:pt x="27" y="16"/>
                      </a:lnTo>
                      <a:lnTo>
                        <a:pt x="32" y="16"/>
                      </a:lnTo>
                      <a:lnTo>
                        <a:pt x="32" y="11"/>
                      </a:lnTo>
                      <a:lnTo>
                        <a:pt x="32" y="11"/>
                      </a:lnTo>
                      <a:lnTo>
                        <a:pt x="38" y="6"/>
                      </a:lnTo>
                      <a:lnTo>
                        <a:pt x="38"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6" name="Rectangle 732"/>
                <p:cNvSpPr>
                  <a:spLocks noChangeArrowheads="1"/>
                </p:cNvSpPr>
                <p:nvPr/>
              </p:nvSpPr>
              <p:spPr bwMode="auto">
                <a:xfrm>
                  <a:off x="4014790" y="3341690"/>
                  <a:ext cx="669925" cy="1778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7" name="Line 733"/>
                <p:cNvSpPr>
                  <a:spLocks noChangeShapeType="1"/>
                </p:cNvSpPr>
                <p:nvPr/>
              </p:nvSpPr>
              <p:spPr bwMode="auto">
                <a:xfrm flipH="1">
                  <a:off x="4718052" y="3435352"/>
                  <a:ext cx="288925"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8" name="Freeform 734"/>
                <p:cNvSpPr>
                  <a:spLocks/>
                </p:cNvSpPr>
                <p:nvPr/>
              </p:nvSpPr>
              <p:spPr bwMode="auto">
                <a:xfrm>
                  <a:off x="4938715" y="3400427"/>
                  <a:ext cx="68263" cy="68263"/>
                </a:xfrm>
                <a:custGeom>
                  <a:avLst/>
                  <a:gdLst/>
                  <a:ahLst/>
                  <a:cxnLst>
                    <a:cxn ang="0">
                      <a:pos x="43" y="22"/>
                    </a:cxn>
                    <a:cxn ang="0">
                      <a:pos x="0" y="43"/>
                    </a:cxn>
                    <a:cxn ang="0">
                      <a:pos x="0" y="0"/>
                    </a:cxn>
                    <a:cxn ang="0">
                      <a:pos x="43" y="22"/>
                    </a:cxn>
                  </a:cxnLst>
                  <a:rect l="0" t="0" r="r" b="b"/>
                  <a:pathLst>
                    <a:path w="43" h="43">
                      <a:moveTo>
                        <a:pt x="43" y="22"/>
                      </a:moveTo>
                      <a:lnTo>
                        <a:pt x="0" y="43"/>
                      </a:lnTo>
                      <a:lnTo>
                        <a:pt x="0" y="0"/>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599" name="Freeform 735"/>
                <p:cNvSpPr>
                  <a:spLocks/>
                </p:cNvSpPr>
                <p:nvPr/>
              </p:nvSpPr>
              <p:spPr bwMode="auto">
                <a:xfrm>
                  <a:off x="4718052" y="3400427"/>
                  <a:ext cx="76200" cy="68263"/>
                </a:xfrm>
                <a:custGeom>
                  <a:avLst/>
                  <a:gdLst/>
                  <a:ahLst/>
                  <a:cxnLst>
                    <a:cxn ang="0">
                      <a:pos x="0" y="22"/>
                    </a:cxn>
                    <a:cxn ang="0">
                      <a:pos x="48" y="43"/>
                    </a:cxn>
                    <a:cxn ang="0">
                      <a:pos x="48" y="0"/>
                    </a:cxn>
                    <a:cxn ang="0">
                      <a:pos x="0" y="22"/>
                    </a:cxn>
                  </a:cxnLst>
                  <a:rect l="0" t="0" r="r" b="b"/>
                  <a:pathLst>
                    <a:path w="48" h="43">
                      <a:moveTo>
                        <a:pt x="0" y="22"/>
                      </a:moveTo>
                      <a:lnTo>
                        <a:pt x="48" y="43"/>
                      </a:lnTo>
                      <a:lnTo>
                        <a:pt x="48"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0" name="Rectangle 736"/>
                <p:cNvSpPr>
                  <a:spLocks noChangeArrowheads="1"/>
                </p:cNvSpPr>
                <p:nvPr/>
              </p:nvSpPr>
              <p:spPr bwMode="auto">
                <a:xfrm>
                  <a:off x="3989390" y="3316290"/>
                  <a:ext cx="669925" cy="1698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1" name="Rectangle 737"/>
                <p:cNvSpPr>
                  <a:spLocks noChangeArrowheads="1"/>
                </p:cNvSpPr>
                <p:nvPr/>
              </p:nvSpPr>
              <p:spPr bwMode="auto">
                <a:xfrm>
                  <a:off x="4235452" y="3341690"/>
                  <a:ext cx="2460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PLL</a:t>
                  </a:r>
                  <a:endParaRPr lang="en-US" sz="1800" smtClean="0">
                    <a:solidFill>
                      <a:srgbClr val="000000"/>
                    </a:solidFill>
                    <a:cs typeface="Arial" pitchFamily="34" charset="0"/>
                  </a:endParaRPr>
                </a:p>
              </p:txBody>
            </p:sp>
            <p:sp>
              <p:nvSpPr>
                <p:cNvPr id="37602" name="Rectangle 738"/>
                <p:cNvSpPr>
                  <a:spLocks noChangeArrowheads="1"/>
                </p:cNvSpPr>
                <p:nvPr/>
              </p:nvSpPr>
              <p:spPr bwMode="auto">
                <a:xfrm>
                  <a:off x="3989390" y="3613152"/>
                  <a:ext cx="669925" cy="1682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3" name="Rectangle 739"/>
                <p:cNvSpPr>
                  <a:spLocks noChangeArrowheads="1"/>
                </p:cNvSpPr>
                <p:nvPr/>
              </p:nvSpPr>
              <p:spPr bwMode="auto">
                <a:xfrm>
                  <a:off x="4176715" y="3636965"/>
                  <a:ext cx="347663"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EDMA</a:t>
                  </a:r>
                  <a:endParaRPr lang="en-US" sz="1800" smtClean="0">
                    <a:solidFill>
                      <a:srgbClr val="000000"/>
                    </a:solidFill>
                    <a:cs typeface="Arial" pitchFamily="34" charset="0"/>
                  </a:endParaRPr>
                </a:p>
              </p:txBody>
            </p:sp>
            <p:sp>
              <p:nvSpPr>
                <p:cNvPr id="37604" name="Freeform 740"/>
                <p:cNvSpPr>
                  <a:spLocks/>
                </p:cNvSpPr>
                <p:nvPr/>
              </p:nvSpPr>
              <p:spPr bwMode="auto">
                <a:xfrm>
                  <a:off x="4905377" y="3638552"/>
                  <a:ext cx="101600" cy="117475"/>
                </a:xfrm>
                <a:custGeom>
                  <a:avLst/>
                  <a:gdLst/>
                  <a:ahLst/>
                  <a:cxnLst>
                    <a:cxn ang="0">
                      <a:pos x="0" y="74"/>
                    </a:cxn>
                    <a:cxn ang="0">
                      <a:pos x="64" y="37"/>
                    </a:cxn>
                    <a:cxn ang="0">
                      <a:pos x="0" y="0"/>
                    </a:cxn>
                    <a:cxn ang="0">
                      <a:pos x="0" y="74"/>
                    </a:cxn>
                  </a:cxnLst>
                  <a:rect l="0" t="0" r="r" b="b"/>
                  <a:pathLst>
                    <a:path w="64" h="74">
                      <a:moveTo>
                        <a:pt x="0" y="74"/>
                      </a:moveTo>
                      <a:lnTo>
                        <a:pt x="64"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5" name="Freeform 741"/>
                <p:cNvSpPr>
                  <a:spLocks/>
                </p:cNvSpPr>
                <p:nvPr/>
              </p:nvSpPr>
              <p:spPr bwMode="auto">
                <a:xfrm>
                  <a:off x="4913315" y="3689352"/>
                  <a:ext cx="9525" cy="15875"/>
                </a:xfrm>
                <a:custGeom>
                  <a:avLst/>
                  <a:gdLst/>
                  <a:ahLst/>
                  <a:cxnLst>
                    <a:cxn ang="0">
                      <a:pos x="0" y="10"/>
                    </a:cxn>
                    <a:cxn ang="0">
                      <a:pos x="0" y="10"/>
                    </a:cxn>
                    <a:cxn ang="0">
                      <a:pos x="6" y="10"/>
                    </a:cxn>
                    <a:cxn ang="0">
                      <a:pos x="6" y="5"/>
                    </a:cxn>
                    <a:cxn ang="0">
                      <a:pos x="6" y="5"/>
                    </a:cxn>
                    <a:cxn ang="0">
                      <a:pos x="6" y="0"/>
                    </a:cxn>
                    <a:cxn ang="0">
                      <a:pos x="6" y="0"/>
                    </a:cxn>
                    <a:cxn ang="0">
                      <a:pos x="0" y="0"/>
                    </a:cxn>
                    <a:cxn ang="0">
                      <a:pos x="0" y="0"/>
                    </a:cxn>
                    <a:cxn ang="0">
                      <a:pos x="0" y="10"/>
                    </a:cxn>
                  </a:cxnLst>
                  <a:rect l="0" t="0" r="r" b="b"/>
                  <a:pathLst>
                    <a:path w="6" h="10">
                      <a:moveTo>
                        <a:pt x="0" y="10"/>
                      </a:moveTo>
                      <a:lnTo>
                        <a:pt x="0" y="10"/>
                      </a:lnTo>
                      <a:lnTo>
                        <a:pt x="6" y="10"/>
                      </a:lnTo>
                      <a:lnTo>
                        <a:pt x="6" y="5"/>
                      </a:lnTo>
                      <a:lnTo>
                        <a:pt x="6" y="5"/>
                      </a:lnTo>
                      <a:lnTo>
                        <a:pt x="6" y="0"/>
                      </a:lnTo>
                      <a:lnTo>
                        <a:pt x="6" y="0"/>
                      </a:lnTo>
                      <a:lnTo>
                        <a:pt x="0" y="0"/>
                      </a:lnTo>
                      <a:lnTo>
                        <a:pt x="0" y="0"/>
                      </a:lnTo>
                      <a:lnTo>
                        <a:pt x="0"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6" name="Rectangle 742"/>
                <p:cNvSpPr>
                  <a:spLocks noChangeArrowheads="1"/>
                </p:cNvSpPr>
                <p:nvPr/>
              </p:nvSpPr>
              <p:spPr bwMode="auto">
                <a:xfrm>
                  <a:off x="4819652" y="3689352"/>
                  <a:ext cx="936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7" name="Freeform 743"/>
                <p:cNvSpPr>
                  <a:spLocks/>
                </p:cNvSpPr>
                <p:nvPr/>
              </p:nvSpPr>
              <p:spPr bwMode="auto">
                <a:xfrm>
                  <a:off x="4727577" y="3638552"/>
                  <a:ext cx="109538" cy="117475"/>
                </a:xfrm>
                <a:custGeom>
                  <a:avLst/>
                  <a:gdLst/>
                  <a:ahLst/>
                  <a:cxnLst>
                    <a:cxn ang="0">
                      <a:pos x="69" y="74"/>
                    </a:cxn>
                    <a:cxn ang="0">
                      <a:pos x="0" y="37"/>
                    </a:cxn>
                    <a:cxn ang="0">
                      <a:pos x="69" y="0"/>
                    </a:cxn>
                    <a:cxn ang="0">
                      <a:pos x="69" y="74"/>
                    </a:cxn>
                  </a:cxnLst>
                  <a:rect l="0" t="0" r="r" b="b"/>
                  <a:pathLst>
                    <a:path w="69" h="74">
                      <a:moveTo>
                        <a:pt x="69" y="74"/>
                      </a:moveTo>
                      <a:lnTo>
                        <a:pt x="0" y="37"/>
                      </a:lnTo>
                      <a:lnTo>
                        <a:pt x="69" y="0"/>
                      </a:lnTo>
                      <a:lnTo>
                        <a:pt x="69"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08" name="Freeform 744"/>
                <p:cNvSpPr>
                  <a:spLocks/>
                </p:cNvSpPr>
                <p:nvPr/>
              </p:nvSpPr>
              <p:spPr bwMode="auto">
                <a:xfrm>
                  <a:off x="4811715" y="3689352"/>
                  <a:ext cx="7938" cy="15875"/>
                </a:xfrm>
                <a:custGeom>
                  <a:avLst/>
                  <a:gdLst/>
                  <a:ahLst/>
                  <a:cxnLst>
                    <a:cxn ang="0">
                      <a:pos x="5" y="0"/>
                    </a:cxn>
                    <a:cxn ang="0">
                      <a:pos x="5" y="0"/>
                    </a:cxn>
                    <a:cxn ang="0">
                      <a:pos x="0" y="0"/>
                    </a:cxn>
                    <a:cxn ang="0">
                      <a:pos x="0" y="0"/>
                    </a:cxn>
                    <a:cxn ang="0">
                      <a:pos x="0" y="5"/>
                    </a:cxn>
                    <a:cxn ang="0">
                      <a:pos x="0" y="5"/>
                    </a:cxn>
                    <a:cxn ang="0">
                      <a:pos x="0" y="10"/>
                    </a:cxn>
                    <a:cxn ang="0">
                      <a:pos x="5" y="10"/>
                    </a:cxn>
                    <a:cxn ang="0">
                      <a:pos x="5" y="10"/>
                    </a:cxn>
                    <a:cxn ang="0">
                      <a:pos x="5" y="0"/>
                    </a:cxn>
                  </a:cxnLst>
                  <a:rect l="0" t="0" r="r" b="b"/>
                  <a:pathLst>
                    <a:path w="5" h="10">
                      <a:moveTo>
                        <a:pt x="5" y="0"/>
                      </a:moveTo>
                      <a:lnTo>
                        <a:pt x="5" y="0"/>
                      </a:lnTo>
                      <a:lnTo>
                        <a:pt x="0" y="0"/>
                      </a:lnTo>
                      <a:lnTo>
                        <a:pt x="0" y="0"/>
                      </a:lnTo>
                      <a:lnTo>
                        <a:pt x="0" y="5"/>
                      </a:lnTo>
                      <a:lnTo>
                        <a:pt x="0" y="5"/>
                      </a:lnTo>
                      <a:lnTo>
                        <a:pt x="0" y="10"/>
                      </a:lnTo>
                      <a:lnTo>
                        <a:pt x="5" y="10"/>
                      </a:lnTo>
                      <a:lnTo>
                        <a:pt x="5" y="1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0" name="Rectangle 756"/>
                <p:cNvSpPr>
                  <a:spLocks noChangeArrowheads="1"/>
                </p:cNvSpPr>
                <p:nvPr/>
              </p:nvSpPr>
              <p:spPr bwMode="auto">
                <a:xfrm>
                  <a:off x="5050631" y="3933827"/>
                  <a:ext cx="2364582" cy="195263"/>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1" name="Line 757"/>
                <p:cNvSpPr>
                  <a:spLocks noChangeShapeType="1"/>
                </p:cNvSpPr>
                <p:nvPr/>
              </p:nvSpPr>
              <p:spPr bwMode="auto">
                <a:xfrm flipH="1" flipV="1">
                  <a:off x="5253039" y="3935414"/>
                  <a:ext cx="2162173" cy="791"/>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7" name="Rectangle 763"/>
                <p:cNvSpPr>
                  <a:spLocks noChangeArrowheads="1"/>
                </p:cNvSpPr>
                <p:nvPr/>
              </p:nvSpPr>
              <p:spPr bwMode="auto">
                <a:xfrm>
                  <a:off x="5049840" y="1674815"/>
                  <a:ext cx="193675" cy="227647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8" name="Line 764"/>
                <p:cNvSpPr>
                  <a:spLocks noChangeShapeType="1"/>
                </p:cNvSpPr>
                <p:nvPr/>
              </p:nvSpPr>
              <p:spPr bwMode="auto">
                <a:xfrm>
                  <a:off x="5243515" y="1674815"/>
                  <a:ext cx="1588" cy="225901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29" name="Line 765"/>
                <p:cNvSpPr>
                  <a:spLocks noChangeShapeType="1"/>
                </p:cNvSpPr>
                <p:nvPr/>
              </p:nvSpPr>
              <p:spPr bwMode="auto">
                <a:xfrm>
                  <a:off x="5040314" y="1674815"/>
                  <a:ext cx="3173" cy="2450592"/>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0" name="Line 766"/>
                <p:cNvSpPr>
                  <a:spLocks noChangeShapeType="1"/>
                </p:cNvSpPr>
                <p:nvPr/>
              </p:nvSpPr>
              <p:spPr bwMode="auto">
                <a:xfrm>
                  <a:off x="5040315" y="1674815"/>
                  <a:ext cx="203200" cy="1588"/>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1" name="Rectangle 767"/>
                <p:cNvSpPr>
                  <a:spLocks noChangeArrowheads="1"/>
                </p:cNvSpPr>
                <p:nvPr/>
              </p:nvSpPr>
              <p:spPr bwMode="auto">
                <a:xfrm>
                  <a:off x="5862640" y="3951290"/>
                  <a:ext cx="534988"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TeraNet</a:t>
                  </a:r>
                  <a:endParaRPr lang="en-US" sz="1800" dirty="0" smtClean="0">
                    <a:solidFill>
                      <a:srgbClr val="000000"/>
                    </a:solidFill>
                    <a:cs typeface="Arial" pitchFamily="34" charset="0"/>
                  </a:endParaRPr>
                </a:p>
              </p:txBody>
            </p:sp>
            <p:sp>
              <p:nvSpPr>
                <p:cNvPr id="37634" name="Rectangle 770"/>
                <p:cNvSpPr>
                  <a:spLocks noChangeArrowheads="1"/>
                </p:cNvSpPr>
                <p:nvPr/>
              </p:nvSpPr>
              <p:spPr bwMode="auto">
                <a:xfrm>
                  <a:off x="7078667" y="4975227"/>
                  <a:ext cx="804863" cy="1397000"/>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5" name="Rectangle 771"/>
                <p:cNvSpPr>
                  <a:spLocks noChangeArrowheads="1"/>
                </p:cNvSpPr>
                <p:nvPr/>
              </p:nvSpPr>
              <p:spPr bwMode="auto">
                <a:xfrm>
                  <a:off x="7154867" y="5145090"/>
                  <a:ext cx="660400" cy="3302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6" name="Rectangle 772"/>
                <p:cNvSpPr>
                  <a:spLocks noChangeArrowheads="1"/>
                </p:cNvSpPr>
                <p:nvPr/>
              </p:nvSpPr>
              <p:spPr bwMode="auto">
                <a:xfrm>
                  <a:off x="7213605" y="5160965"/>
                  <a:ext cx="5762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Ethernet</a:t>
                  </a:r>
                  <a:endParaRPr lang="en-US" sz="1800" smtClean="0">
                    <a:solidFill>
                      <a:srgbClr val="000000"/>
                    </a:solidFill>
                    <a:cs typeface="Arial" pitchFamily="34" charset="0"/>
                  </a:endParaRPr>
                </a:p>
              </p:txBody>
            </p:sp>
            <p:sp>
              <p:nvSpPr>
                <p:cNvPr id="37637" name="Rectangle 773"/>
                <p:cNvSpPr>
                  <a:spLocks noChangeArrowheads="1"/>
                </p:cNvSpPr>
                <p:nvPr/>
              </p:nvSpPr>
              <p:spPr bwMode="auto">
                <a:xfrm>
                  <a:off x="7332667" y="5295902"/>
                  <a:ext cx="347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MAC</a:t>
                  </a:r>
                  <a:endParaRPr lang="en-US" sz="1800" smtClean="0">
                    <a:solidFill>
                      <a:srgbClr val="000000"/>
                    </a:solidFill>
                    <a:cs typeface="Arial" pitchFamily="34" charset="0"/>
                  </a:endParaRPr>
                </a:p>
              </p:txBody>
            </p:sp>
            <p:sp>
              <p:nvSpPr>
                <p:cNvPr id="37638" name="Rectangle 774"/>
                <p:cNvSpPr>
                  <a:spLocks noChangeArrowheads="1"/>
                </p:cNvSpPr>
                <p:nvPr/>
              </p:nvSpPr>
              <p:spPr bwMode="auto">
                <a:xfrm>
                  <a:off x="7289805" y="5813427"/>
                  <a:ext cx="382588" cy="3460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39" name="Rectangle 775"/>
                <p:cNvSpPr>
                  <a:spLocks noChangeArrowheads="1"/>
                </p:cNvSpPr>
                <p:nvPr/>
              </p:nvSpPr>
              <p:spPr bwMode="auto">
                <a:xfrm>
                  <a:off x="7289805" y="5813427"/>
                  <a:ext cx="382588" cy="34607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0" name="Rectangle 776"/>
                <p:cNvSpPr>
                  <a:spLocks noChangeArrowheads="1"/>
                </p:cNvSpPr>
                <p:nvPr/>
              </p:nvSpPr>
              <p:spPr bwMode="auto">
                <a:xfrm>
                  <a:off x="7332667" y="5930902"/>
                  <a:ext cx="339725" cy="144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800" b="1" smtClean="0">
                      <a:solidFill>
                        <a:srgbClr val="000000"/>
                      </a:solidFill>
                      <a:cs typeface="Arial" pitchFamily="34" charset="0"/>
                    </a:rPr>
                    <a:t>SGMII</a:t>
                  </a:r>
                  <a:endParaRPr lang="en-US" sz="1800" smtClean="0">
                    <a:solidFill>
                      <a:srgbClr val="000000"/>
                    </a:solidFill>
                    <a:cs typeface="Arial" pitchFamily="34" charset="0"/>
                  </a:endParaRPr>
                </a:p>
              </p:txBody>
            </p:sp>
            <p:sp>
              <p:nvSpPr>
                <p:cNvPr id="37641" name="Line 777"/>
                <p:cNvSpPr>
                  <a:spLocks noChangeShapeType="1"/>
                </p:cNvSpPr>
                <p:nvPr/>
              </p:nvSpPr>
              <p:spPr bwMode="auto">
                <a:xfrm>
                  <a:off x="7477130" y="5500690"/>
                  <a:ext cx="1588" cy="295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2" name="Freeform 778"/>
                <p:cNvSpPr>
                  <a:spLocks/>
                </p:cNvSpPr>
                <p:nvPr/>
              </p:nvSpPr>
              <p:spPr bwMode="auto">
                <a:xfrm>
                  <a:off x="7451730" y="5500690"/>
                  <a:ext cx="58738" cy="50800"/>
                </a:xfrm>
                <a:custGeom>
                  <a:avLst/>
                  <a:gdLst/>
                  <a:ahLst/>
                  <a:cxnLst>
                    <a:cxn ang="0">
                      <a:pos x="37" y="32"/>
                    </a:cxn>
                    <a:cxn ang="0">
                      <a:pos x="16" y="0"/>
                    </a:cxn>
                    <a:cxn ang="0">
                      <a:pos x="0" y="32"/>
                    </a:cxn>
                    <a:cxn ang="0">
                      <a:pos x="37" y="32"/>
                    </a:cxn>
                  </a:cxnLst>
                  <a:rect l="0" t="0" r="r" b="b"/>
                  <a:pathLst>
                    <a:path w="37" h="32">
                      <a:moveTo>
                        <a:pt x="37" y="32"/>
                      </a:moveTo>
                      <a:lnTo>
                        <a:pt x="16" y="0"/>
                      </a:lnTo>
                      <a:lnTo>
                        <a:pt x="0" y="32"/>
                      </a:lnTo>
                      <a:lnTo>
                        <a:pt x="37"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3" name="Freeform 779"/>
                <p:cNvSpPr>
                  <a:spLocks/>
                </p:cNvSpPr>
                <p:nvPr/>
              </p:nvSpPr>
              <p:spPr bwMode="auto">
                <a:xfrm>
                  <a:off x="7451730" y="5745165"/>
                  <a:ext cx="58738" cy="50800"/>
                </a:xfrm>
                <a:custGeom>
                  <a:avLst/>
                  <a:gdLst/>
                  <a:ahLst/>
                  <a:cxnLst>
                    <a:cxn ang="0">
                      <a:pos x="37" y="0"/>
                    </a:cxn>
                    <a:cxn ang="0">
                      <a:pos x="16" y="32"/>
                    </a:cxn>
                    <a:cxn ang="0">
                      <a:pos x="0" y="0"/>
                    </a:cxn>
                    <a:cxn ang="0">
                      <a:pos x="37" y="0"/>
                    </a:cxn>
                  </a:cxnLst>
                  <a:rect l="0" t="0" r="r" b="b"/>
                  <a:pathLst>
                    <a:path w="37" h="32">
                      <a:moveTo>
                        <a:pt x="37" y="0"/>
                      </a:moveTo>
                      <a:lnTo>
                        <a:pt x="16" y="32"/>
                      </a:lnTo>
                      <a:lnTo>
                        <a:pt x="0" y="0"/>
                      </a:lnTo>
                      <a:lnTo>
                        <a:pt x="3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4" name="Line 780"/>
                <p:cNvSpPr>
                  <a:spLocks noChangeShapeType="1"/>
                </p:cNvSpPr>
                <p:nvPr/>
              </p:nvSpPr>
              <p:spPr bwMode="auto">
                <a:xfrm flipV="1">
                  <a:off x="7477130" y="6184902"/>
                  <a:ext cx="1588" cy="47466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5" name="Freeform 781"/>
                <p:cNvSpPr>
                  <a:spLocks/>
                </p:cNvSpPr>
                <p:nvPr/>
              </p:nvSpPr>
              <p:spPr bwMode="auto">
                <a:xfrm>
                  <a:off x="7442205" y="6583365"/>
                  <a:ext cx="77788" cy="76200"/>
                </a:xfrm>
                <a:custGeom>
                  <a:avLst/>
                  <a:gdLst/>
                  <a:ahLst/>
                  <a:cxnLst>
                    <a:cxn ang="0">
                      <a:pos x="22" y="48"/>
                    </a:cxn>
                    <a:cxn ang="0">
                      <a:pos x="0" y="0"/>
                    </a:cxn>
                    <a:cxn ang="0">
                      <a:pos x="49" y="0"/>
                    </a:cxn>
                    <a:cxn ang="0">
                      <a:pos x="22" y="48"/>
                    </a:cxn>
                  </a:cxnLst>
                  <a:rect l="0" t="0" r="r" b="b"/>
                  <a:pathLst>
                    <a:path w="49" h="48">
                      <a:moveTo>
                        <a:pt x="22" y="48"/>
                      </a:moveTo>
                      <a:lnTo>
                        <a:pt x="0" y="0"/>
                      </a:lnTo>
                      <a:lnTo>
                        <a:pt x="49" y="0"/>
                      </a:lnTo>
                      <a:lnTo>
                        <a:pt x="22"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6" name="Freeform 782"/>
                <p:cNvSpPr>
                  <a:spLocks/>
                </p:cNvSpPr>
                <p:nvPr/>
              </p:nvSpPr>
              <p:spPr bwMode="auto">
                <a:xfrm>
                  <a:off x="7442205" y="6184902"/>
                  <a:ext cx="77788" cy="76200"/>
                </a:xfrm>
                <a:custGeom>
                  <a:avLst/>
                  <a:gdLst/>
                  <a:ahLst/>
                  <a:cxnLst>
                    <a:cxn ang="0">
                      <a:pos x="22" y="0"/>
                    </a:cxn>
                    <a:cxn ang="0">
                      <a:pos x="0" y="48"/>
                    </a:cxn>
                    <a:cxn ang="0">
                      <a:pos x="49" y="48"/>
                    </a:cxn>
                    <a:cxn ang="0">
                      <a:pos x="22" y="0"/>
                    </a:cxn>
                  </a:cxnLst>
                  <a:rect l="0" t="0" r="r" b="b"/>
                  <a:pathLst>
                    <a:path w="49" h="48">
                      <a:moveTo>
                        <a:pt x="22" y="0"/>
                      </a:moveTo>
                      <a:lnTo>
                        <a:pt x="0" y="48"/>
                      </a:lnTo>
                      <a:lnTo>
                        <a:pt x="49" y="48"/>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7" name="Freeform 783"/>
                <p:cNvSpPr>
                  <a:spLocks/>
                </p:cNvSpPr>
                <p:nvPr/>
              </p:nvSpPr>
              <p:spPr bwMode="auto">
                <a:xfrm>
                  <a:off x="7481890" y="4349752"/>
                  <a:ext cx="109538" cy="117475"/>
                </a:xfrm>
                <a:custGeom>
                  <a:avLst/>
                  <a:gdLst/>
                  <a:ahLst/>
                  <a:cxnLst>
                    <a:cxn ang="0">
                      <a:pos x="0" y="74"/>
                    </a:cxn>
                    <a:cxn ang="0">
                      <a:pos x="69" y="37"/>
                    </a:cxn>
                    <a:cxn ang="0">
                      <a:pos x="0" y="0"/>
                    </a:cxn>
                    <a:cxn ang="0">
                      <a:pos x="0" y="74"/>
                    </a:cxn>
                  </a:cxnLst>
                  <a:rect l="0" t="0" r="r" b="b"/>
                  <a:pathLst>
                    <a:path w="69" h="74">
                      <a:moveTo>
                        <a:pt x="0" y="74"/>
                      </a:moveTo>
                      <a:lnTo>
                        <a:pt x="69" y="37"/>
                      </a:lnTo>
                      <a:lnTo>
                        <a:pt x="0" y="0"/>
                      </a:lnTo>
                      <a:lnTo>
                        <a:pt x="0" y="7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8" name="Freeform 784"/>
                <p:cNvSpPr>
                  <a:spLocks/>
                </p:cNvSpPr>
                <p:nvPr/>
              </p:nvSpPr>
              <p:spPr bwMode="auto">
                <a:xfrm>
                  <a:off x="7489827" y="4400552"/>
                  <a:ext cx="9525" cy="23813"/>
                </a:xfrm>
                <a:custGeom>
                  <a:avLst/>
                  <a:gdLst/>
                  <a:ahLst/>
                  <a:cxnLst>
                    <a:cxn ang="0">
                      <a:pos x="0" y="15"/>
                    </a:cxn>
                    <a:cxn ang="0">
                      <a:pos x="0" y="15"/>
                    </a:cxn>
                    <a:cxn ang="0">
                      <a:pos x="6" y="10"/>
                    </a:cxn>
                    <a:cxn ang="0">
                      <a:pos x="6" y="10"/>
                    </a:cxn>
                    <a:cxn ang="0">
                      <a:pos x="6" y="5"/>
                    </a:cxn>
                    <a:cxn ang="0">
                      <a:pos x="6" y="5"/>
                    </a:cxn>
                    <a:cxn ang="0">
                      <a:pos x="6" y="0"/>
                    </a:cxn>
                    <a:cxn ang="0">
                      <a:pos x="0" y="0"/>
                    </a:cxn>
                    <a:cxn ang="0">
                      <a:pos x="0" y="0"/>
                    </a:cxn>
                    <a:cxn ang="0">
                      <a:pos x="0" y="15"/>
                    </a:cxn>
                  </a:cxnLst>
                  <a:rect l="0" t="0" r="r" b="b"/>
                  <a:pathLst>
                    <a:path w="6" h="15">
                      <a:moveTo>
                        <a:pt x="0" y="15"/>
                      </a:moveTo>
                      <a:lnTo>
                        <a:pt x="0" y="15"/>
                      </a:lnTo>
                      <a:lnTo>
                        <a:pt x="6" y="10"/>
                      </a:lnTo>
                      <a:lnTo>
                        <a:pt x="6" y="10"/>
                      </a:lnTo>
                      <a:lnTo>
                        <a:pt x="6" y="5"/>
                      </a:lnTo>
                      <a:lnTo>
                        <a:pt x="6" y="5"/>
                      </a:lnTo>
                      <a:lnTo>
                        <a:pt x="6" y="0"/>
                      </a:lnTo>
                      <a:lnTo>
                        <a:pt x="0" y="0"/>
                      </a:lnTo>
                      <a:lnTo>
                        <a:pt x="0" y="0"/>
                      </a:lnTo>
                      <a:lnTo>
                        <a:pt x="0" y="1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49" name="Rectangle 785"/>
                <p:cNvSpPr>
                  <a:spLocks noChangeArrowheads="1"/>
                </p:cNvSpPr>
                <p:nvPr/>
              </p:nvSpPr>
              <p:spPr bwMode="auto">
                <a:xfrm>
                  <a:off x="7312027" y="4400552"/>
                  <a:ext cx="177800" cy="238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0" name="Freeform 786"/>
                <p:cNvSpPr>
                  <a:spLocks/>
                </p:cNvSpPr>
                <p:nvPr/>
              </p:nvSpPr>
              <p:spPr bwMode="auto">
                <a:xfrm>
                  <a:off x="7294565" y="4400552"/>
                  <a:ext cx="17463" cy="23813"/>
                </a:xfrm>
                <a:custGeom>
                  <a:avLst/>
                  <a:gdLst/>
                  <a:ahLst/>
                  <a:cxnLst>
                    <a:cxn ang="0">
                      <a:pos x="11" y="0"/>
                    </a:cxn>
                    <a:cxn ang="0">
                      <a:pos x="6" y="0"/>
                    </a:cxn>
                    <a:cxn ang="0">
                      <a:pos x="6" y="0"/>
                    </a:cxn>
                    <a:cxn ang="0">
                      <a:pos x="0" y="5"/>
                    </a:cxn>
                    <a:cxn ang="0">
                      <a:pos x="0" y="5"/>
                    </a:cxn>
                    <a:cxn ang="0">
                      <a:pos x="0" y="10"/>
                    </a:cxn>
                    <a:cxn ang="0">
                      <a:pos x="6" y="10"/>
                    </a:cxn>
                    <a:cxn ang="0">
                      <a:pos x="6" y="15"/>
                    </a:cxn>
                    <a:cxn ang="0">
                      <a:pos x="11" y="15"/>
                    </a:cxn>
                    <a:cxn ang="0">
                      <a:pos x="11" y="0"/>
                    </a:cxn>
                  </a:cxnLst>
                  <a:rect l="0" t="0" r="r" b="b"/>
                  <a:pathLst>
                    <a:path w="11" h="15">
                      <a:moveTo>
                        <a:pt x="11" y="0"/>
                      </a:moveTo>
                      <a:lnTo>
                        <a:pt x="6" y="0"/>
                      </a:lnTo>
                      <a:lnTo>
                        <a:pt x="6" y="0"/>
                      </a:lnTo>
                      <a:lnTo>
                        <a:pt x="0" y="5"/>
                      </a:lnTo>
                      <a:lnTo>
                        <a:pt x="0" y="5"/>
                      </a:lnTo>
                      <a:lnTo>
                        <a:pt x="0" y="10"/>
                      </a:lnTo>
                      <a:lnTo>
                        <a:pt x="6" y="10"/>
                      </a:lnTo>
                      <a:lnTo>
                        <a:pt x="6" y="15"/>
                      </a:lnTo>
                      <a:lnTo>
                        <a:pt x="11" y="15"/>
                      </a:lnTo>
                      <a:lnTo>
                        <a:pt x="1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1" name="Freeform 787"/>
                <p:cNvSpPr>
                  <a:spLocks/>
                </p:cNvSpPr>
                <p:nvPr/>
              </p:nvSpPr>
              <p:spPr bwMode="auto">
                <a:xfrm>
                  <a:off x="7253290" y="4146552"/>
                  <a:ext cx="117475" cy="109538"/>
                </a:xfrm>
                <a:custGeom>
                  <a:avLst/>
                  <a:gdLst/>
                  <a:ahLst/>
                  <a:cxnLst>
                    <a:cxn ang="0">
                      <a:pos x="74" y="69"/>
                    </a:cxn>
                    <a:cxn ang="0">
                      <a:pos x="37" y="0"/>
                    </a:cxn>
                    <a:cxn ang="0">
                      <a:pos x="0" y="69"/>
                    </a:cxn>
                    <a:cxn ang="0">
                      <a:pos x="74" y="69"/>
                    </a:cxn>
                  </a:cxnLst>
                  <a:rect l="0" t="0" r="r" b="b"/>
                  <a:pathLst>
                    <a:path w="74" h="69">
                      <a:moveTo>
                        <a:pt x="74" y="69"/>
                      </a:moveTo>
                      <a:lnTo>
                        <a:pt x="37" y="0"/>
                      </a:lnTo>
                      <a:lnTo>
                        <a:pt x="0" y="69"/>
                      </a:lnTo>
                      <a:lnTo>
                        <a:pt x="74"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2" name="Freeform 788"/>
                <p:cNvSpPr>
                  <a:spLocks/>
                </p:cNvSpPr>
                <p:nvPr/>
              </p:nvSpPr>
              <p:spPr bwMode="auto">
                <a:xfrm>
                  <a:off x="7294565" y="4238627"/>
                  <a:ext cx="25400" cy="9525"/>
                </a:xfrm>
                <a:custGeom>
                  <a:avLst/>
                  <a:gdLst/>
                  <a:ahLst/>
                  <a:cxnLst>
                    <a:cxn ang="0">
                      <a:pos x="16" y="6"/>
                    </a:cxn>
                    <a:cxn ang="0">
                      <a:pos x="16" y="0"/>
                    </a:cxn>
                    <a:cxn ang="0">
                      <a:pos x="16" y="0"/>
                    </a:cxn>
                    <a:cxn ang="0">
                      <a:pos x="11" y="0"/>
                    </a:cxn>
                    <a:cxn ang="0">
                      <a:pos x="11" y="0"/>
                    </a:cxn>
                    <a:cxn ang="0">
                      <a:pos x="6" y="0"/>
                    </a:cxn>
                    <a:cxn ang="0">
                      <a:pos x="6" y="0"/>
                    </a:cxn>
                    <a:cxn ang="0">
                      <a:pos x="0" y="0"/>
                    </a:cxn>
                    <a:cxn ang="0">
                      <a:pos x="0" y="6"/>
                    </a:cxn>
                    <a:cxn ang="0">
                      <a:pos x="16" y="6"/>
                    </a:cxn>
                  </a:cxnLst>
                  <a:rect l="0" t="0" r="r" b="b"/>
                  <a:pathLst>
                    <a:path w="16" h="6">
                      <a:moveTo>
                        <a:pt x="16" y="6"/>
                      </a:moveTo>
                      <a:lnTo>
                        <a:pt x="16" y="0"/>
                      </a:lnTo>
                      <a:lnTo>
                        <a:pt x="16" y="0"/>
                      </a:lnTo>
                      <a:lnTo>
                        <a:pt x="11" y="0"/>
                      </a:lnTo>
                      <a:lnTo>
                        <a:pt x="11" y="0"/>
                      </a:lnTo>
                      <a:lnTo>
                        <a:pt x="6" y="0"/>
                      </a:lnTo>
                      <a:lnTo>
                        <a:pt x="6" y="0"/>
                      </a:lnTo>
                      <a:lnTo>
                        <a:pt x="0" y="0"/>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3" name="Rectangle 789"/>
                <p:cNvSpPr>
                  <a:spLocks noChangeArrowheads="1"/>
                </p:cNvSpPr>
                <p:nvPr/>
              </p:nvSpPr>
              <p:spPr bwMode="auto">
                <a:xfrm>
                  <a:off x="7294565" y="4248152"/>
                  <a:ext cx="25400" cy="1603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4" name="Freeform 790"/>
                <p:cNvSpPr>
                  <a:spLocks/>
                </p:cNvSpPr>
                <p:nvPr/>
              </p:nvSpPr>
              <p:spPr bwMode="auto">
                <a:xfrm>
                  <a:off x="7294565" y="4408490"/>
                  <a:ext cx="25400" cy="15875"/>
                </a:xfrm>
                <a:custGeom>
                  <a:avLst/>
                  <a:gdLst/>
                  <a:ahLst/>
                  <a:cxnLst>
                    <a:cxn ang="0">
                      <a:pos x="0" y="0"/>
                    </a:cxn>
                    <a:cxn ang="0">
                      <a:pos x="0" y="5"/>
                    </a:cxn>
                    <a:cxn ang="0">
                      <a:pos x="6" y="5"/>
                    </a:cxn>
                    <a:cxn ang="0">
                      <a:pos x="6" y="10"/>
                    </a:cxn>
                    <a:cxn ang="0">
                      <a:pos x="11" y="10"/>
                    </a:cxn>
                    <a:cxn ang="0">
                      <a:pos x="11" y="10"/>
                    </a:cxn>
                    <a:cxn ang="0">
                      <a:pos x="16" y="5"/>
                    </a:cxn>
                    <a:cxn ang="0">
                      <a:pos x="16" y="5"/>
                    </a:cxn>
                    <a:cxn ang="0">
                      <a:pos x="16" y="0"/>
                    </a:cxn>
                    <a:cxn ang="0">
                      <a:pos x="0" y="0"/>
                    </a:cxn>
                  </a:cxnLst>
                  <a:rect l="0" t="0" r="r" b="b"/>
                  <a:pathLst>
                    <a:path w="16" h="10">
                      <a:moveTo>
                        <a:pt x="0" y="0"/>
                      </a:moveTo>
                      <a:lnTo>
                        <a:pt x="0" y="5"/>
                      </a:lnTo>
                      <a:lnTo>
                        <a:pt x="6" y="5"/>
                      </a:lnTo>
                      <a:lnTo>
                        <a:pt x="6" y="10"/>
                      </a:lnTo>
                      <a:lnTo>
                        <a:pt x="11" y="10"/>
                      </a:lnTo>
                      <a:lnTo>
                        <a:pt x="11" y="10"/>
                      </a:lnTo>
                      <a:lnTo>
                        <a:pt x="16" y="5"/>
                      </a:lnTo>
                      <a:lnTo>
                        <a:pt x="16" y="5"/>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5" name="Freeform 791"/>
                <p:cNvSpPr>
                  <a:spLocks/>
                </p:cNvSpPr>
                <p:nvPr/>
              </p:nvSpPr>
              <p:spPr bwMode="auto">
                <a:xfrm>
                  <a:off x="7112005" y="4146552"/>
                  <a:ext cx="119063" cy="109538"/>
                </a:xfrm>
                <a:custGeom>
                  <a:avLst/>
                  <a:gdLst/>
                  <a:ahLst/>
                  <a:cxnLst>
                    <a:cxn ang="0">
                      <a:pos x="75" y="69"/>
                    </a:cxn>
                    <a:cxn ang="0">
                      <a:pos x="38" y="0"/>
                    </a:cxn>
                    <a:cxn ang="0">
                      <a:pos x="0" y="69"/>
                    </a:cxn>
                    <a:cxn ang="0">
                      <a:pos x="75" y="69"/>
                    </a:cxn>
                  </a:cxnLst>
                  <a:rect l="0" t="0" r="r" b="b"/>
                  <a:pathLst>
                    <a:path w="75" h="69">
                      <a:moveTo>
                        <a:pt x="75" y="69"/>
                      </a:moveTo>
                      <a:lnTo>
                        <a:pt x="38"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7" name="Rectangle 793"/>
                <p:cNvSpPr>
                  <a:spLocks noChangeArrowheads="1"/>
                </p:cNvSpPr>
                <p:nvPr/>
              </p:nvSpPr>
              <p:spPr bwMode="auto">
                <a:xfrm>
                  <a:off x="7162805" y="4248152"/>
                  <a:ext cx="17463" cy="61753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8" name="Freeform 794"/>
                <p:cNvSpPr>
                  <a:spLocks/>
                </p:cNvSpPr>
                <p:nvPr/>
              </p:nvSpPr>
              <p:spPr bwMode="auto">
                <a:xfrm>
                  <a:off x="7112005" y="4856165"/>
                  <a:ext cx="119063" cy="101600"/>
                </a:xfrm>
                <a:custGeom>
                  <a:avLst/>
                  <a:gdLst/>
                  <a:ahLst/>
                  <a:cxnLst>
                    <a:cxn ang="0">
                      <a:pos x="75" y="0"/>
                    </a:cxn>
                    <a:cxn ang="0">
                      <a:pos x="38" y="64"/>
                    </a:cxn>
                    <a:cxn ang="0">
                      <a:pos x="0" y="0"/>
                    </a:cxn>
                    <a:cxn ang="0">
                      <a:pos x="75" y="0"/>
                    </a:cxn>
                  </a:cxnLst>
                  <a:rect l="0" t="0" r="r" b="b"/>
                  <a:pathLst>
                    <a:path w="75" h="64">
                      <a:moveTo>
                        <a:pt x="75" y="0"/>
                      </a:moveTo>
                      <a:lnTo>
                        <a:pt x="38" y="64"/>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59" name="Freeform 795"/>
                <p:cNvSpPr>
                  <a:spLocks/>
                </p:cNvSpPr>
                <p:nvPr/>
              </p:nvSpPr>
              <p:spPr bwMode="auto">
                <a:xfrm>
                  <a:off x="7162805" y="4865690"/>
                  <a:ext cx="17463" cy="7938"/>
                </a:xfrm>
                <a:custGeom>
                  <a:avLst/>
                  <a:gdLst/>
                  <a:ahLst/>
                  <a:cxnLst>
                    <a:cxn ang="0">
                      <a:pos x="0" y="0"/>
                    </a:cxn>
                    <a:cxn ang="0">
                      <a:pos x="0" y="0"/>
                    </a:cxn>
                    <a:cxn ang="0">
                      <a:pos x="0" y="5"/>
                    </a:cxn>
                    <a:cxn ang="0">
                      <a:pos x="0" y="5"/>
                    </a:cxn>
                    <a:cxn ang="0">
                      <a:pos x="6" y="5"/>
                    </a:cxn>
                    <a:cxn ang="0">
                      <a:pos x="6" y="5"/>
                    </a:cxn>
                    <a:cxn ang="0">
                      <a:pos x="11" y="5"/>
                    </a:cxn>
                    <a:cxn ang="0">
                      <a:pos x="11" y="0"/>
                    </a:cxn>
                    <a:cxn ang="0">
                      <a:pos x="11" y="0"/>
                    </a:cxn>
                    <a:cxn ang="0">
                      <a:pos x="0" y="0"/>
                    </a:cxn>
                  </a:cxnLst>
                  <a:rect l="0" t="0" r="r" b="b"/>
                  <a:pathLst>
                    <a:path w="11" h="5">
                      <a:moveTo>
                        <a:pt x="0" y="0"/>
                      </a:moveTo>
                      <a:lnTo>
                        <a:pt x="0" y="0"/>
                      </a:lnTo>
                      <a:lnTo>
                        <a:pt x="0" y="5"/>
                      </a:lnTo>
                      <a:lnTo>
                        <a:pt x="0" y="5"/>
                      </a:lnTo>
                      <a:lnTo>
                        <a:pt x="6" y="5"/>
                      </a:lnTo>
                      <a:lnTo>
                        <a:pt x="6" y="5"/>
                      </a:lnTo>
                      <a:lnTo>
                        <a:pt x="11" y="5"/>
                      </a:lnTo>
                      <a:lnTo>
                        <a:pt x="11" y="0"/>
                      </a:lnTo>
                      <a:lnTo>
                        <a:pt x="1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60" name="Rectangle 796"/>
                <p:cNvSpPr>
                  <a:spLocks noChangeArrowheads="1"/>
                </p:cNvSpPr>
                <p:nvPr/>
              </p:nvSpPr>
              <p:spPr bwMode="auto">
                <a:xfrm>
                  <a:off x="4914916" y="4805365"/>
                  <a:ext cx="2100261" cy="1566863"/>
                </a:xfrm>
                <a:prstGeom prst="rect">
                  <a:avLst/>
                </a:prstGeom>
                <a:solidFill>
                  <a:srgbClr val="DDDDDC"/>
                </a:solid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79" name="Rectangle 815"/>
                <p:cNvSpPr>
                  <a:spLocks noChangeArrowheads="1"/>
                </p:cNvSpPr>
                <p:nvPr/>
              </p:nvSpPr>
              <p:spPr bwMode="auto">
                <a:xfrm>
                  <a:off x="6245241"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0" name="Rectangle 816"/>
                <p:cNvSpPr>
                  <a:spLocks noChangeArrowheads="1"/>
                </p:cNvSpPr>
                <p:nvPr/>
              </p:nvSpPr>
              <p:spPr bwMode="auto">
                <a:xfrm>
                  <a:off x="6245241"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1" name="Rectangle 817"/>
                <p:cNvSpPr>
                  <a:spLocks noChangeArrowheads="1"/>
                </p:cNvSpPr>
                <p:nvPr/>
              </p:nvSpPr>
              <p:spPr bwMode="auto">
                <a:xfrm rot="16200000">
                  <a:off x="6283341" y="53832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S</a:t>
                  </a:r>
                  <a:endParaRPr lang="en-US" sz="1800" dirty="0" smtClean="0">
                    <a:solidFill>
                      <a:srgbClr val="000000"/>
                    </a:solidFill>
                    <a:cs typeface="Arial" pitchFamily="34" charset="0"/>
                  </a:endParaRPr>
                </a:p>
              </p:txBody>
            </p:sp>
            <p:sp>
              <p:nvSpPr>
                <p:cNvPr id="37682" name="Rectangle 818"/>
                <p:cNvSpPr>
                  <a:spLocks noChangeArrowheads="1"/>
                </p:cNvSpPr>
                <p:nvPr/>
              </p:nvSpPr>
              <p:spPr bwMode="auto">
                <a:xfrm rot="16200000">
                  <a:off x="6283341"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P</a:t>
                  </a:r>
                  <a:endParaRPr lang="en-US" sz="1800" dirty="0" smtClean="0">
                    <a:solidFill>
                      <a:srgbClr val="000000"/>
                    </a:solidFill>
                    <a:cs typeface="Arial" pitchFamily="34" charset="0"/>
                  </a:endParaRPr>
                </a:p>
              </p:txBody>
            </p:sp>
            <p:sp>
              <p:nvSpPr>
                <p:cNvPr id="37683" name="Rectangle 819"/>
                <p:cNvSpPr>
                  <a:spLocks noChangeArrowheads="1"/>
                </p:cNvSpPr>
                <p:nvPr/>
              </p:nvSpPr>
              <p:spPr bwMode="auto">
                <a:xfrm rot="16200000">
                  <a:off x="6308741" y="5238752"/>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endParaRPr lang="en-US" sz="1800" dirty="0" smtClean="0">
                    <a:solidFill>
                      <a:srgbClr val="000000"/>
                    </a:solidFill>
                    <a:cs typeface="Arial" pitchFamily="34" charset="0"/>
                  </a:endParaRPr>
                </a:p>
              </p:txBody>
            </p:sp>
          </p:grpSp>
          <p:sp>
            <p:nvSpPr>
              <p:cNvPr id="37685" name="Line 821"/>
              <p:cNvSpPr>
                <a:spLocks noChangeShapeType="1"/>
              </p:cNvSpPr>
              <p:nvPr/>
            </p:nvSpPr>
            <p:spPr bwMode="auto">
              <a:xfrm>
                <a:off x="635557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6" name="Freeform 822"/>
              <p:cNvSpPr>
                <a:spLocks/>
              </p:cNvSpPr>
              <p:nvPr/>
            </p:nvSpPr>
            <p:spPr bwMode="auto">
              <a:xfrm>
                <a:off x="6320647" y="4154490"/>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7" name="Freeform 823"/>
              <p:cNvSpPr>
                <a:spLocks/>
              </p:cNvSpPr>
              <p:nvPr/>
            </p:nvSpPr>
            <p:spPr bwMode="auto">
              <a:xfrm>
                <a:off x="6320647" y="4891090"/>
                <a:ext cx="76200" cy="66675"/>
              </a:xfrm>
              <a:custGeom>
                <a:avLst/>
                <a:gdLst/>
                <a:ahLst/>
                <a:cxnLst>
                  <a:cxn ang="0">
                    <a:pos x="22" y="42"/>
                  </a:cxn>
                  <a:cxn ang="0">
                    <a:pos x="48" y="0"/>
                  </a:cxn>
                  <a:cxn ang="0">
                    <a:pos x="0" y="0"/>
                  </a:cxn>
                  <a:cxn ang="0">
                    <a:pos x="22" y="42"/>
                  </a:cxn>
                </a:cxnLst>
                <a:rect l="0" t="0" r="r" b="b"/>
                <a:pathLst>
                  <a:path w="48" h="42">
                    <a:moveTo>
                      <a:pt x="22" y="42"/>
                    </a:moveTo>
                    <a:lnTo>
                      <a:pt x="48"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8" name="Line 824"/>
              <p:cNvSpPr>
                <a:spLocks noChangeShapeType="1"/>
              </p:cNvSpPr>
              <p:nvPr/>
            </p:nvSpPr>
            <p:spPr bwMode="auto">
              <a:xfrm>
                <a:off x="635557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89" name="Freeform 825"/>
              <p:cNvSpPr>
                <a:spLocks/>
              </p:cNvSpPr>
              <p:nvPr/>
            </p:nvSpPr>
            <p:spPr bwMode="auto">
              <a:xfrm>
                <a:off x="6320647" y="5854702"/>
                <a:ext cx="76200" cy="68263"/>
              </a:xfrm>
              <a:custGeom>
                <a:avLst/>
                <a:gdLst/>
                <a:ahLst/>
                <a:cxnLst>
                  <a:cxn ang="0">
                    <a:pos x="22" y="0"/>
                  </a:cxn>
                  <a:cxn ang="0">
                    <a:pos x="48" y="43"/>
                  </a:cxn>
                  <a:cxn ang="0">
                    <a:pos x="0" y="43"/>
                  </a:cxn>
                  <a:cxn ang="0">
                    <a:pos x="22" y="0"/>
                  </a:cxn>
                </a:cxnLst>
                <a:rect l="0" t="0" r="r" b="b"/>
                <a:pathLst>
                  <a:path w="48" h="43">
                    <a:moveTo>
                      <a:pt x="22" y="0"/>
                    </a:moveTo>
                    <a:lnTo>
                      <a:pt x="48"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0" name="Freeform 826"/>
              <p:cNvSpPr>
                <a:spLocks/>
              </p:cNvSpPr>
              <p:nvPr/>
            </p:nvSpPr>
            <p:spPr bwMode="auto">
              <a:xfrm>
                <a:off x="6320647" y="6583365"/>
                <a:ext cx="76200" cy="68263"/>
              </a:xfrm>
              <a:custGeom>
                <a:avLst/>
                <a:gdLst/>
                <a:ahLst/>
                <a:cxnLst>
                  <a:cxn ang="0">
                    <a:pos x="22" y="43"/>
                  </a:cxn>
                  <a:cxn ang="0">
                    <a:pos x="48" y="0"/>
                  </a:cxn>
                  <a:cxn ang="0">
                    <a:pos x="0" y="0"/>
                  </a:cxn>
                  <a:cxn ang="0">
                    <a:pos x="22" y="43"/>
                  </a:cxn>
                </a:cxnLst>
                <a:rect l="0" t="0" r="r" b="b"/>
                <a:pathLst>
                  <a:path w="48" h="43">
                    <a:moveTo>
                      <a:pt x="22" y="43"/>
                    </a:moveTo>
                    <a:lnTo>
                      <a:pt x="48"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1" name="Rectangle 827"/>
              <p:cNvSpPr>
                <a:spLocks noChangeArrowheads="1"/>
              </p:cNvSpPr>
              <p:nvPr/>
            </p:nvSpPr>
            <p:spPr bwMode="auto">
              <a:xfrm>
                <a:off x="5998385" y="4975227"/>
                <a:ext cx="203200" cy="8636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692" name="Rectangle 828"/>
              <p:cNvSpPr>
                <a:spLocks noChangeArrowheads="1"/>
              </p:cNvSpPr>
              <p:nvPr/>
            </p:nvSpPr>
            <p:spPr bwMode="auto">
              <a:xfrm rot="16200000">
                <a:off x="6033310" y="54864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693" name="Rectangle 829"/>
              <p:cNvSpPr>
                <a:spLocks noChangeArrowheads="1"/>
              </p:cNvSpPr>
              <p:nvPr/>
            </p:nvSpPr>
            <p:spPr bwMode="auto">
              <a:xfrm rot="16200000">
                <a:off x="6036485" y="5395915"/>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A</a:t>
                </a:r>
                <a:endParaRPr lang="en-US" sz="1800" dirty="0" smtClean="0">
                  <a:solidFill>
                    <a:srgbClr val="000000"/>
                  </a:solidFill>
                  <a:cs typeface="Arial" pitchFamily="34" charset="0"/>
                </a:endParaRPr>
              </a:p>
            </p:txBody>
          </p:sp>
          <p:sp>
            <p:nvSpPr>
              <p:cNvPr id="37694" name="Rectangle 830"/>
              <p:cNvSpPr>
                <a:spLocks noChangeArrowheads="1"/>
              </p:cNvSpPr>
              <p:nvPr/>
            </p:nvSpPr>
            <p:spPr bwMode="auto">
              <a:xfrm rot="16200000">
                <a:off x="6033310" y="530860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R</a:t>
                </a:r>
                <a:endParaRPr lang="en-US" sz="1800" dirty="0" smtClean="0">
                  <a:solidFill>
                    <a:srgbClr val="000000"/>
                  </a:solidFill>
                  <a:cs typeface="Arial" pitchFamily="34" charset="0"/>
                </a:endParaRPr>
              </a:p>
            </p:txBody>
          </p:sp>
          <p:sp>
            <p:nvSpPr>
              <p:cNvPr id="37695" name="Rectangle 831"/>
              <p:cNvSpPr>
                <a:spLocks noChangeArrowheads="1"/>
              </p:cNvSpPr>
              <p:nvPr/>
            </p:nvSpPr>
            <p:spPr bwMode="auto">
              <a:xfrm rot="16200000">
                <a:off x="6041247" y="5222877"/>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T</a:t>
                </a:r>
                <a:endParaRPr lang="en-US" sz="1800" dirty="0" smtClean="0">
                  <a:solidFill>
                    <a:srgbClr val="000000"/>
                  </a:solidFill>
                  <a:cs typeface="Arial" pitchFamily="34" charset="0"/>
                </a:endParaRPr>
              </a:p>
            </p:txBody>
          </p:sp>
          <p:sp>
            <p:nvSpPr>
              <p:cNvPr id="37698" name="Rectangle 834"/>
              <p:cNvSpPr>
                <a:spLocks noChangeArrowheads="1"/>
              </p:cNvSpPr>
              <p:nvPr/>
            </p:nvSpPr>
            <p:spPr bwMode="auto">
              <a:xfrm rot="16200000">
                <a:off x="6039660"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00" name="Line 836"/>
              <p:cNvSpPr>
                <a:spLocks noChangeShapeType="1"/>
              </p:cNvSpPr>
              <p:nvPr/>
            </p:nvSpPr>
            <p:spPr bwMode="auto">
              <a:xfrm>
                <a:off x="6099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1" name="Freeform 837"/>
              <p:cNvSpPr>
                <a:spLocks/>
              </p:cNvSpPr>
              <p:nvPr/>
            </p:nvSpPr>
            <p:spPr bwMode="auto">
              <a:xfrm>
                <a:off x="6066647"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2" name="Freeform 838"/>
              <p:cNvSpPr>
                <a:spLocks/>
              </p:cNvSpPr>
              <p:nvPr/>
            </p:nvSpPr>
            <p:spPr bwMode="auto">
              <a:xfrm>
                <a:off x="6066647"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3" name="Line 839"/>
              <p:cNvSpPr>
                <a:spLocks noChangeShapeType="1"/>
              </p:cNvSpPr>
              <p:nvPr/>
            </p:nvSpPr>
            <p:spPr bwMode="auto">
              <a:xfrm>
                <a:off x="6099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4" name="Freeform 840"/>
              <p:cNvSpPr>
                <a:spLocks/>
              </p:cNvSpPr>
              <p:nvPr/>
            </p:nvSpPr>
            <p:spPr bwMode="auto">
              <a:xfrm>
                <a:off x="6066647" y="5854702"/>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5" name="Freeform 841"/>
              <p:cNvSpPr>
                <a:spLocks/>
              </p:cNvSpPr>
              <p:nvPr/>
            </p:nvSpPr>
            <p:spPr bwMode="auto">
              <a:xfrm>
                <a:off x="6066647" y="6583365"/>
                <a:ext cx="68263" cy="68263"/>
              </a:xfrm>
              <a:custGeom>
                <a:avLst/>
                <a:gdLst/>
                <a:ahLst/>
                <a:cxnLst>
                  <a:cxn ang="0">
                    <a:pos x="21" y="43"/>
                  </a:cxn>
                  <a:cxn ang="0">
                    <a:pos x="43" y="0"/>
                  </a:cxn>
                  <a:cxn ang="0">
                    <a:pos x="0" y="0"/>
                  </a:cxn>
                  <a:cxn ang="0">
                    <a:pos x="21" y="43"/>
                  </a:cxn>
                </a:cxnLst>
                <a:rect l="0" t="0" r="r" b="b"/>
                <a:pathLst>
                  <a:path w="43" h="43">
                    <a:moveTo>
                      <a:pt x="21" y="43"/>
                    </a:moveTo>
                    <a:lnTo>
                      <a:pt x="43"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6" name="Rectangle 842"/>
              <p:cNvSpPr>
                <a:spLocks noChangeArrowheads="1"/>
              </p:cNvSpPr>
              <p:nvPr/>
            </p:nvSpPr>
            <p:spPr bwMode="auto">
              <a:xfrm>
                <a:off x="6769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7" name="Rectangle 843"/>
              <p:cNvSpPr>
                <a:spLocks noChangeArrowheads="1"/>
              </p:cNvSpPr>
              <p:nvPr/>
            </p:nvSpPr>
            <p:spPr bwMode="auto">
              <a:xfrm>
                <a:off x="6769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08" name="Rectangle 844"/>
              <p:cNvSpPr>
                <a:spLocks noChangeArrowheads="1"/>
              </p:cNvSpPr>
              <p:nvPr/>
            </p:nvSpPr>
            <p:spPr bwMode="auto">
              <a:xfrm rot="16200000">
                <a:off x="6825472" y="550227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09" name="Rectangle 845"/>
              <p:cNvSpPr>
                <a:spLocks noChangeArrowheads="1"/>
              </p:cNvSpPr>
              <p:nvPr/>
            </p:nvSpPr>
            <p:spPr bwMode="auto">
              <a:xfrm rot="16200000">
                <a:off x="6822297" y="5414965"/>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10" name="Rectangle 846"/>
              <p:cNvSpPr>
                <a:spLocks noChangeArrowheads="1"/>
              </p:cNvSpPr>
              <p:nvPr/>
            </p:nvSpPr>
            <p:spPr bwMode="auto">
              <a:xfrm rot="16200000">
                <a:off x="6850872" y="5357815"/>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11" name="Rectangle 847"/>
              <p:cNvSpPr>
                <a:spLocks noChangeArrowheads="1"/>
              </p:cNvSpPr>
              <p:nvPr/>
            </p:nvSpPr>
            <p:spPr bwMode="auto">
              <a:xfrm rot="16200000">
                <a:off x="6834997" y="5308602"/>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13" name="Rectangle 849"/>
              <p:cNvSpPr>
                <a:spLocks noChangeArrowheads="1"/>
              </p:cNvSpPr>
              <p:nvPr/>
            </p:nvSpPr>
            <p:spPr bwMode="auto">
              <a:xfrm rot="16200000">
                <a:off x="6850872" y="521494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 </a:t>
                </a:r>
                <a:endParaRPr lang="en-US" sz="1800" smtClean="0">
                  <a:solidFill>
                    <a:srgbClr val="000000"/>
                  </a:solidFill>
                  <a:cs typeface="Arial" pitchFamily="34" charset="0"/>
                </a:endParaRPr>
              </a:p>
            </p:txBody>
          </p:sp>
          <p:sp>
            <p:nvSpPr>
              <p:cNvPr id="37714" name="Rectangle 850"/>
              <p:cNvSpPr>
                <a:spLocks noChangeArrowheads="1"/>
              </p:cNvSpPr>
              <p:nvPr/>
            </p:nvSpPr>
            <p:spPr bwMode="auto">
              <a:xfrm rot="16200000">
                <a:off x="6828647" y="5013327"/>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16" name="Freeform 852"/>
              <p:cNvSpPr>
                <a:spLocks/>
              </p:cNvSpPr>
              <p:nvPr/>
            </p:nvSpPr>
            <p:spPr bwMode="auto">
              <a:xfrm>
                <a:off x="6812772" y="4154490"/>
                <a:ext cx="119063" cy="109538"/>
              </a:xfrm>
              <a:custGeom>
                <a:avLst/>
                <a:gdLst/>
                <a:ahLst/>
                <a:cxnLst>
                  <a:cxn ang="0">
                    <a:pos x="75" y="69"/>
                  </a:cxn>
                  <a:cxn ang="0">
                    <a:pos x="37" y="0"/>
                  </a:cxn>
                  <a:cxn ang="0">
                    <a:pos x="0" y="69"/>
                  </a:cxn>
                  <a:cxn ang="0">
                    <a:pos x="75" y="69"/>
                  </a:cxn>
                </a:cxnLst>
                <a:rect l="0" t="0" r="r" b="b"/>
                <a:pathLst>
                  <a:path w="75" h="69">
                    <a:moveTo>
                      <a:pt x="75" y="69"/>
                    </a:moveTo>
                    <a:lnTo>
                      <a:pt x="37" y="0"/>
                    </a:lnTo>
                    <a:lnTo>
                      <a:pt x="0" y="69"/>
                    </a:lnTo>
                    <a:lnTo>
                      <a:pt x="75" y="6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7" name="Freeform 853"/>
              <p:cNvSpPr>
                <a:spLocks/>
              </p:cNvSpPr>
              <p:nvPr/>
            </p:nvSpPr>
            <p:spPr bwMode="auto">
              <a:xfrm>
                <a:off x="6863572" y="4238627"/>
                <a:ext cx="25400" cy="9525"/>
              </a:xfrm>
              <a:custGeom>
                <a:avLst/>
                <a:gdLst/>
                <a:ahLst/>
                <a:cxnLst>
                  <a:cxn ang="0">
                    <a:pos x="16" y="6"/>
                  </a:cxn>
                  <a:cxn ang="0">
                    <a:pos x="16" y="6"/>
                  </a:cxn>
                  <a:cxn ang="0">
                    <a:pos x="11" y="0"/>
                  </a:cxn>
                  <a:cxn ang="0">
                    <a:pos x="11" y="0"/>
                  </a:cxn>
                  <a:cxn ang="0">
                    <a:pos x="5" y="0"/>
                  </a:cxn>
                  <a:cxn ang="0">
                    <a:pos x="5" y="0"/>
                  </a:cxn>
                  <a:cxn ang="0">
                    <a:pos x="0" y="0"/>
                  </a:cxn>
                  <a:cxn ang="0">
                    <a:pos x="0" y="6"/>
                  </a:cxn>
                  <a:cxn ang="0">
                    <a:pos x="0" y="6"/>
                  </a:cxn>
                  <a:cxn ang="0">
                    <a:pos x="16" y="6"/>
                  </a:cxn>
                </a:cxnLst>
                <a:rect l="0" t="0" r="r" b="b"/>
                <a:pathLst>
                  <a:path w="16" h="6">
                    <a:moveTo>
                      <a:pt x="16" y="6"/>
                    </a:moveTo>
                    <a:lnTo>
                      <a:pt x="16" y="6"/>
                    </a:lnTo>
                    <a:lnTo>
                      <a:pt x="11" y="0"/>
                    </a:lnTo>
                    <a:lnTo>
                      <a:pt x="11" y="0"/>
                    </a:lnTo>
                    <a:lnTo>
                      <a:pt x="5" y="0"/>
                    </a:lnTo>
                    <a:lnTo>
                      <a:pt x="5" y="0"/>
                    </a:lnTo>
                    <a:lnTo>
                      <a:pt x="0" y="0"/>
                    </a:lnTo>
                    <a:lnTo>
                      <a:pt x="0" y="6"/>
                    </a:lnTo>
                    <a:lnTo>
                      <a:pt x="0" y="6"/>
                    </a:lnTo>
                    <a:lnTo>
                      <a:pt x="16"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8" name="Rectangle 854"/>
              <p:cNvSpPr>
                <a:spLocks noChangeArrowheads="1"/>
              </p:cNvSpPr>
              <p:nvPr/>
            </p:nvSpPr>
            <p:spPr bwMode="auto">
              <a:xfrm>
                <a:off x="6863572" y="4248152"/>
                <a:ext cx="25400" cy="6080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19" name="Freeform 855"/>
              <p:cNvSpPr>
                <a:spLocks/>
              </p:cNvSpPr>
              <p:nvPr/>
            </p:nvSpPr>
            <p:spPr bwMode="auto">
              <a:xfrm>
                <a:off x="6812772" y="4848227"/>
                <a:ext cx="119063" cy="109538"/>
              </a:xfrm>
              <a:custGeom>
                <a:avLst/>
                <a:gdLst/>
                <a:ahLst/>
                <a:cxnLst>
                  <a:cxn ang="0">
                    <a:pos x="75" y="0"/>
                  </a:cxn>
                  <a:cxn ang="0">
                    <a:pos x="37" y="69"/>
                  </a:cxn>
                  <a:cxn ang="0">
                    <a:pos x="0" y="0"/>
                  </a:cxn>
                  <a:cxn ang="0">
                    <a:pos x="75" y="0"/>
                  </a:cxn>
                </a:cxnLst>
                <a:rect l="0" t="0" r="r" b="b"/>
                <a:pathLst>
                  <a:path w="75" h="69">
                    <a:moveTo>
                      <a:pt x="75" y="0"/>
                    </a:moveTo>
                    <a:lnTo>
                      <a:pt x="37" y="69"/>
                    </a:lnTo>
                    <a:lnTo>
                      <a:pt x="0" y="0"/>
                    </a:lnTo>
                    <a:lnTo>
                      <a:pt x="7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0" name="Freeform 856"/>
              <p:cNvSpPr>
                <a:spLocks/>
              </p:cNvSpPr>
              <p:nvPr/>
            </p:nvSpPr>
            <p:spPr bwMode="auto">
              <a:xfrm>
                <a:off x="6863572" y="4856165"/>
                <a:ext cx="25400" cy="17463"/>
              </a:xfrm>
              <a:custGeom>
                <a:avLst/>
                <a:gdLst/>
                <a:ahLst/>
                <a:cxnLst>
                  <a:cxn ang="0">
                    <a:pos x="0" y="0"/>
                  </a:cxn>
                  <a:cxn ang="0">
                    <a:pos x="0" y="6"/>
                  </a:cxn>
                  <a:cxn ang="0">
                    <a:pos x="0" y="6"/>
                  </a:cxn>
                  <a:cxn ang="0">
                    <a:pos x="5" y="11"/>
                  </a:cxn>
                  <a:cxn ang="0">
                    <a:pos x="5" y="11"/>
                  </a:cxn>
                  <a:cxn ang="0">
                    <a:pos x="11" y="11"/>
                  </a:cxn>
                  <a:cxn ang="0">
                    <a:pos x="11" y="6"/>
                  </a:cxn>
                  <a:cxn ang="0">
                    <a:pos x="16" y="6"/>
                  </a:cxn>
                  <a:cxn ang="0">
                    <a:pos x="16" y="0"/>
                  </a:cxn>
                  <a:cxn ang="0">
                    <a:pos x="0" y="0"/>
                  </a:cxn>
                </a:cxnLst>
                <a:rect l="0" t="0" r="r" b="b"/>
                <a:pathLst>
                  <a:path w="16" h="11">
                    <a:moveTo>
                      <a:pt x="0" y="0"/>
                    </a:moveTo>
                    <a:lnTo>
                      <a:pt x="0" y="6"/>
                    </a:lnTo>
                    <a:lnTo>
                      <a:pt x="0" y="6"/>
                    </a:lnTo>
                    <a:lnTo>
                      <a:pt x="5" y="11"/>
                    </a:lnTo>
                    <a:lnTo>
                      <a:pt x="5" y="11"/>
                    </a:lnTo>
                    <a:lnTo>
                      <a:pt x="11" y="11"/>
                    </a:lnTo>
                    <a:lnTo>
                      <a:pt x="11" y="6"/>
                    </a:lnTo>
                    <a:lnTo>
                      <a:pt x="16" y="6"/>
                    </a:lnTo>
                    <a:lnTo>
                      <a:pt x="1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1" name="Line 857"/>
              <p:cNvSpPr>
                <a:spLocks noChangeShapeType="1"/>
              </p:cNvSpPr>
              <p:nvPr/>
            </p:nvSpPr>
            <p:spPr bwMode="auto">
              <a:xfrm>
                <a:off x="688103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2" name="Freeform 858"/>
              <p:cNvSpPr>
                <a:spLocks/>
              </p:cNvSpPr>
              <p:nvPr/>
            </p:nvSpPr>
            <p:spPr bwMode="auto">
              <a:xfrm>
                <a:off x="6838172" y="5854702"/>
                <a:ext cx="76200" cy="68263"/>
              </a:xfrm>
              <a:custGeom>
                <a:avLst/>
                <a:gdLst/>
                <a:ahLst/>
                <a:cxnLst>
                  <a:cxn ang="0">
                    <a:pos x="27" y="0"/>
                  </a:cxn>
                  <a:cxn ang="0">
                    <a:pos x="48" y="43"/>
                  </a:cxn>
                  <a:cxn ang="0">
                    <a:pos x="0" y="43"/>
                  </a:cxn>
                  <a:cxn ang="0">
                    <a:pos x="27" y="0"/>
                  </a:cxn>
                </a:cxnLst>
                <a:rect l="0" t="0" r="r" b="b"/>
                <a:pathLst>
                  <a:path w="48" h="43">
                    <a:moveTo>
                      <a:pt x="27" y="0"/>
                    </a:moveTo>
                    <a:lnTo>
                      <a:pt x="48"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3" name="Freeform 859"/>
              <p:cNvSpPr>
                <a:spLocks/>
              </p:cNvSpPr>
              <p:nvPr/>
            </p:nvSpPr>
            <p:spPr bwMode="auto">
              <a:xfrm>
                <a:off x="6838172" y="6583365"/>
                <a:ext cx="76200" cy="68263"/>
              </a:xfrm>
              <a:custGeom>
                <a:avLst/>
                <a:gdLst/>
                <a:ahLst/>
                <a:cxnLst>
                  <a:cxn ang="0">
                    <a:pos x="27" y="43"/>
                  </a:cxn>
                  <a:cxn ang="0">
                    <a:pos x="48" y="0"/>
                  </a:cxn>
                  <a:cxn ang="0">
                    <a:pos x="0" y="0"/>
                  </a:cxn>
                  <a:cxn ang="0">
                    <a:pos x="27" y="43"/>
                  </a:cxn>
                </a:cxnLst>
                <a:rect l="0" t="0" r="r" b="b"/>
                <a:pathLst>
                  <a:path w="48" h="43">
                    <a:moveTo>
                      <a:pt x="27" y="43"/>
                    </a:moveTo>
                    <a:lnTo>
                      <a:pt x="48"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4" name="Rectangle 860"/>
              <p:cNvSpPr>
                <a:spLocks noChangeArrowheads="1"/>
              </p:cNvSpPr>
              <p:nvPr/>
            </p:nvSpPr>
            <p:spPr bwMode="auto">
              <a:xfrm>
                <a:off x="5744385"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5" name="Rectangle 861"/>
              <p:cNvSpPr>
                <a:spLocks noChangeArrowheads="1"/>
              </p:cNvSpPr>
              <p:nvPr/>
            </p:nvSpPr>
            <p:spPr bwMode="auto">
              <a:xfrm>
                <a:off x="5744385"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27" name="Rectangle 863"/>
              <p:cNvSpPr>
                <a:spLocks noChangeArrowheads="1"/>
              </p:cNvSpPr>
              <p:nvPr/>
            </p:nvSpPr>
            <p:spPr bwMode="auto">
              <a:xfrm rot="16200000">
                <a:off x="5766610" y="5316540"/>
                <a:ext cx="176213"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cs typeface="Arial" pitchFamily="34" charset="0"/>
                  </a:rPr>
                  <a:t>I</a:t>
                </a:r>
                <a:r>
                  <a:rPr lang="en-US" sz="1000" b="1" baseline="30000" dirty="0" smtClean="0">
                    <a:solidFill>
                      <a:srgbClr val="000000"/>
                    </a:solidFill>
                    <a:cs typeface="Arial" pitchFamily="34" charset="0"/>
                  </a:rPr>
                  <a:t>2</a:t>
                </a:r>
                <a:r>
                  <a:rPr lang="en-US" sz="1000" b="1" dirty="0" smtClean="0">
                    <a:solidFill>
                      <a:srgbClr val="000000"/>
                    </a:solidFill>
                    <a:cs typeface="Arial" pitchFamily="34" charset="0"/>
                  </a:rPr>
                  <a:t>C</a:t>
                </a:r>
                <a:endParaRPr lang="en-US" sz="1800" dirty="0" smtClean="0">
                  <a:solidFill>
                    <a:srgbClr val="000000"/>
                  </a:solidFill>
                  <a:cs typeface="Arial" pitchFamily="34" charset="0"/>
                </a:endParaRPr>
              </a:p>
            </p:txBody>
          </p:sp>
          <p:sp>
            <p:nvSpPr>
              <p:cNvPr id="37728" name="Rectangle 864"/>
              <p:cNvSpPr>
                <a:spLocks noChangeArrowheads="1"/>
              </p:cNvSpPr>
              <p:nvPr/>
            </p:nvSpPr>
            <p:spPr bwMode="auto">
              <a:xfrm rot="16200000">
                <a:off x="5826935" y="5275265"/>
                <a:ext cx="0" cy="2762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endParaRPr lang="en-US" sz="1800" dirty="0" smtClean="0">
                  <a:solidFill>
                    <a:srgbClr val="000000"/>
                  </a:solidFill>
                  <a:cs typeface="Arial" pitchFamily="34" charset="0"/>
                </a:endParaRPr>
              </a:p>
            </p:txBody>
          </p:sp>
          <p:sp>
            <p:nvSpPr>
              <p:cNvPr id="37729" name="Line 865"/>
              <p:cNvSpPr>
                <a:spLocks noChangeShapeType="1"/>
              </p:cNvSpPr>
              <p:nvPr/>
            </p:nvSpPr>
            <p:spPr bwMode="auto">
              <a:xfrm>
                <a:off x="5845985"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0" name="Freeform 866"/>
              <p:cNvSpPr>
                <a:spLocks/>
              </p:cNvSpPr>
              <p:nvPr/>
            </p:nvSpPr>
            <p:spPr bwMode="auto">
              <a:xfrm>
                <a:off x="5803122" y="4154490"/>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1" name="Freeform 867"/>
              <p:cNvSpPr>
                <a:spLocks/>
              </p:cNvSpPr>
              <p:nvPr/>
            </p:nvSpPr>
            <p:spPr bwMode="auto">
              <a:xfrm>
                <a:off x="5803122" y="4891090"/>
                <a:ext cx="77788" cy="66675"/>
              </a:xfrm>
              <a:custGeom>
                <a:avLst/>
                <a:gdLst/>
                <a:ahLst/>
                <a:cxnLst>
                  <a:cxn ang="0">
                    <a:pos x="27" y="42"/>
                  </a:cxn>
                  <a:cxn ang="0">
                    <a:pos x="49" y="0"/>
                  </a:cxn>
                  <a:cxn ang="0">
                    <a:pos x="0" y="0"/>
                  </a:cxn>
                  <a:cxn ang="0">
                    <a:pos x="27" y="42"/>
                  </a:cxn>
                </a:cxnLst>
                <a:rect l="0" t="0" r="r" b="b"/>
                <a:pathLst>
                  <a:path w="49" h="42">
                    <a:moveTo>
                      <a:pt x="27" y="42"/>
                    </a:moveTo>
                    <a:lnTo>
                      <a:pt x="49" y="0"/>
                    </a:lnTo>
                    <a:lnTo>
                      <a:pt x="0" y="0"/>
                    </a:lnTo>
                    <a:lnTo>
                      <a:pt x="27"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2" name="Line 868"/>
              <p:cNvSpPr>
                <a:spLocks noChangeShapeType="1"/>
              </p:cNvSpPr>
              <p:nvPr/>
            </p:nvSpPr>
            <p:spPr bwMode="auto">
              <a:xfrm>
                <a:off x="5845985"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3" name="Freeform 869"/>
              <p:cNvSpPr>
                <a:spLocks/>
              </p:cNvSpPr>
              <p:nvPr/>
            </p:nvSpPr>
            <p:spPr bwMode="auto">
              <a:xfrm>
                <a:off x="5803122" y="5854702"/>
                <a:ext cx="77788" cy="68263"/>
              </a:xfrm>
              <a:custGeom>
                <a:avLst/>
                <a:gdLst/>
                <a:ahLst/>
                <a:cxnLst>
                  <a:cxn ang="0">
                    <a:pos x="27" y="0"/>
                  </a:cxn>
                  <a:cxn ang="0">
                    <a:pos x="49" y="43"/>
                  </a:cxn>
                  <a:cxn ang="0">
                    <a:pos x="0" y="43"/>
                  </a:cxn>
                  <a:cxn ang="0">
                    <a:pos x="27" y="0"/>
                  </a:cxn>
                </a:cxnLst>
                <a:rect l="0" t="0" r="r" b="b"/>
                <a:pathLst>
                  <a:path w="49" h="43">
                    <a:moveTo>
                      <a:pt x="27" y="0"/>
                    </a:moveTo>
                    <a:lnTo>
                      <a:pt x="49" y="43"/>
                    </a:lnTo>
                    <a:lnTo>
                      <a:pt x="0" y="43"/>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4" name="Freeform 870"/>
              <p:cNvSpPr>
                <a:spLocks/>
              </p:cNvSpPr>
              <p:nvPr/>
            </p:nvSpPr>
            <p:spPr bwMode="auto">
              <a:xfrm>
                <a:off x="5803122" y="6583365"/>
                <a:ext cx="77788" cy="68263"/>
              </a:xfrm>
              <a:custGeom>
                <a:avLst/>
                <a:gdLst/>
                <a:ahLst/>
                <a:cxnLst>
                  <a:cxn ang="0">
                    <a:pos x="27" y="43"/>
                  </a:cxn>
                  <a:cxn ang="0">
                    <a:pos x="49" y="0"/>
                  </a:cxn>
                  <a:cxn ang="0">
                    <a:pos x="0" y="0"/>
                  </a:cxn>
                  <a:cxn ang="0">
                    <a:pos x="27" y="43"/>
                  </a:cxn>
                </a:cxnLst>
                <a:rect l="0" t="0" r="r" b="b"/>
                <a:pathLst>
                  <a:path w="49" h="43">
                    <a:moveTo>
                      <a:pt x="27" y="43"/>
                    </a:moveTo>
                    <a:lnTo>
                      <a:pt x="49" y="0"/>
                    </a:lnTo>
                    <a:lnTo>
                      <a:pt x="0" y="0"/>
                    </a:lnTo>
                    <a:lnTo>
                      <a:pt x="27"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5" name="Rectangle 871"/>
              <p:cNvSpPr>
                <a:spLocks noChangeArrowheads="1"/>
              </p:cNvSpPr>
              <p:nvPr/>
            </p:nvSpPr>
            <p:spPr bwMode="auto">
              <a:xfrm>
                <a:off x="5482447"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6" name="Rectangle 872"/>
              <p:cNvSpPr>
                <a:spLocks noChangeArrowheads="1"/>
              </p:cNvSpPr>
              <p:nvPr/>
            </p:nvSpPr>
            <p:spPr bwMode="auto">
              <a:xfrm>
                <a:off x="5482447"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37" name="Rectangle 873"/>
              <p:cNvSpPr>
                <a:spLocks noChangeArrowheads="1"/>
              </p:cNvSpPr>
              <p:nvPr/>
            </p:nvSpPr>
            <p:spPr bwMode="auto">
              <a:xfrm rot="16200000">
                <a:off x="5515785" y="5362577"/>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U</a:t>
                </a:r>
                <a:endParaRPr lang="en-US" sz="1800" smtClean="0">
                  <a:solidFill>
                    <a:srgbClr val="000000"/>
                  </a:solidFill>
                  <a:cs typeface="Arial" pitchFamily="34" charset="0"/>
                </a:endParaRPr>
              </a:p>
            </p:txBody>
          </p:sp>
          <p:sp>
            <p:nvSpPr>
              <p:cNvPr id="37738" name="Rectangle 874"/>
              <p:cNvSpPr>
                <a:spLocks noChangeArrowheads="1"/>
              </p:cNvSpPr>
              <p:nvPr/>
            </p:nvSpPr>
            <p:spPr bwMode="auto">
              <a:xfrm rot="16200000">
                <a:off x="5518960" y="52800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39" name="Rectangle 875"/>
              <p:cNvSpPr>
                <a:spLocks noChangeArrowheads="1"/>
              </p:cNvSpPr>
              <p:nvPr/>
            </p:nvSpPr>
            <p:spPr bwMode="auto">
              <a:xfrm rot="16200000">
                <a:off x="5518960" y="51958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40" name="Line 876"/>
              <p:cNvSpPr>
                <a:spLocks noChangeShapeType="1"/>
              </p:cNvSpPr>
              <p:nvPr/>
            </p:nvSpPr>
            <p:spPr bwMode="auto">
              <a:xfrm>
                <a:off x="5584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1" name="Freeform 877"/>
              <p:cNvSpPr>
                <a:spLocks/>
              </p:cNvSpPr>
              <p:nvPr/>
            </p:nvSpPr>
            <p:spPr bwMode="auto">
              <a:xfrm>
                <a:off x="5549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2" name="Freeform 878"/>
              <p:cNvSpPr>
                <a:spLocks/>
              </p:cNvSpPr>
              <p:nvPr/>
            </p:nvSpPr>
            <p:spPr bwMode="auto">
              <a:xfrm>
                <a:off x="5549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3" name="Line 879"/>
              <p:cNvSpPr>
                <a:spLocks noChangeShapeType="1"/>
              </p:cNvSpPr>
              <p:nvPr/>
            </p:nvSpPr>
            <p:spPr bwMode="auto">
              <a:xfrm>
                <a:off x="5584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4" name="Freeform 880"/>
              <p:cNvSpPr>
                <a:spLocks/>
              </p:cNvSpPr>
              <p:nvPr/>
            </p:nvSpPr>
            <p:spPr bwMode="auto">
              <a:xfrm>
                <a:off x="5549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5" name="Freeform 881"/>
              <p:cNvSpPr>
                <a:spLocks/>
              </p:cNvSpPr>
              <p:nvPr/>
            </p:nvSpPr>
            <p:spPr bwMode="auto">
              <a:xfrm>
                <a:off x="5549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6" name="Rectangle 882"/>
              <p:cNvSpPr>
                <a:spLocks noChangeArrowheads="1"/>
              </p:cNvSpPr>
              <p:nvPr/>
            </p:nvSpPr>
            <p:spPr bwMode="auto">
              <a:xfrm>
                <a:off x="6515910"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7" name="Rectangle 883"/>
              <p:cNvSpPr>
                <a:spLocks noChangeArrowheads="1"/>
              </p:cNvSpPr>
              <p:nvPr/>
            </p:nvSpPr>
            <p:spPr bwMode="auto">
              <a:xfrm>
                <a:off x="6515910"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48" name="Rectangle 884"/>
              <p:cNvSpPr>
                <a:spLocks noChangeArrowheads="1"/>
              </p:cNvSpPr>
              <p:nvPr/>
            </p:nvSpPr>
            <p:spPr bwMode="auto">
              <a:xfrm rot="16200000">
                <a:off x="6541310" y="55387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49" name="Rectangle 885"/>
              <p:cNvSpPr>
                <a:spLocks noChangeArrowheads="1"/>
              </p:cNvSpPr>
              <p:nvPr/>
            </p:nvSpPr>
            <p:spPr bwMode="auto">
              <a:xfrm rot="16200000">
                <a:off x="6563535" y="54594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c</a:t>
                </a:r>
                <a:endParaRPr lang="en-US" sz="1800" smtClean="0">
                  <a:solidFill>
                    <a:srgbClr val="000000"/>
                  </a:solidFill>
                  <a:cs typeface="Arial" pitchFamily="34" charset="0"/>
                </a:endParaRPr>
              </a:p>
            </p:txBody>
          </p:sp>
          <p:sp>
            <p:nvSpPr>
              <p:cNvPr id="37750" name="Rectangle 886"/>
              <p:cNvSpPr>
                <a:spLocks noChangeArrowheads="1"/>
              </p:cNvSpPr>
              <p:nvPr/>
            </p:nvSpPr>
            <p:spPr bwMode="auto">
              <a:xfrm rot="16200000">
                <a:off x="6550835" y="5378452"/>
                <a:ext cx="1524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B</a:t>
                </a:r>
                <a:endParaRPr lang="en-US" sz="1800" smtClean="0">
                  <a:solidFill>
                    <a:srgbClr val="000000"/>
                  </a:solidFill>
                  <a:cs typeface="Arial" pitchFamily="34" charset="0"/>
                </a:endParaRPr>
              </a:p>
            </p:txBody>
          </p:sp>
          <p:sp>
            <p:nvSpPr>
              <p:cNvPr id="37751" name="Rectangle 887"/>
              <p:cNvSpPr>
                <a:spLocks noChangeArrowheads="1"/>
              </p:cNvSpPr>
              <p:nvPr/>
            </p:nvSpPr>
            <p:spPr bwMode="auto">
              <a:xfrm rot="16200000">
                <a:off x="6554010" y="52895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S</a:t>
                </a:r>
                <a:endParaRPr lang="en-US" sz="1800" smtClean="0">
                  <a:solidFill>
                    <a:srgbClr val="000000"/>
                  </a:solidFill>
                  <a:cs typeface="Arial" pitchFamily="34" charset="0"/>
                </a:endParaRPr>
              </a:p>
            </p:txBody>
          </p:sp>
          <p:sp>
            <p:nvSpPr>
              <p:cNvPr id="37752" name="Rectangle 888"/>
              <p:cNvSpPr>
                <a:spLocks noChangeArrowheads="1"/>
              </p:cNvSpPr>
              <p:nvPr/>
            </p:nvSpPr>
            <p:spPr bwMode="auto">
              <a:xfrm rot="16200000">
                <a:off x="6554010" y="5213352"/>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54" name="Rectangle 890"/>
              <p:cNvSpPr>
                <a:spLocks noChangeArrowheads="1"/>
              </p:cNvSpPr>
              <p:nvPr/>
            </p:nvSpPr>
            <p:spPr bwMode="auto">
              <a:xfrm rot="16200000">
                <a:off x="6557185" y="5010152"/>
                <a:ext cx="141288" cy="1539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dirty="0" smtClean="0">
                    <a:solidFill>
                      <a:srgbClr val="24211D"/>
                    </a:solidFill>
                    <a:cs typeface="Arial" pitchFamily="34" charset="0"/>
                  </a:rPr>
                  <a:t>x2</a:t>
                </a:r>
                <a:endParaRPr lang="en-US" sz="2000" dirty="0" smtClean="0">
                  <a:solidFill>
                    <a:srgbClr val="000000"/>
                  </a:solidFill>
                  <a:cs typeface="Arial" pitchFamily="34" charset="0"/>
                </a:endParaRPr>
              </a:p>
            </p:txBody>
          </p:sp>
          <p:sp>
            <p:nvSpPr>
              <p:cNvPr id="37755" name="Line 891"/>
              <p:cNvSpPr>
                <a:spLocks noChangeShapeType="1"/>
              </p:cNvSpPr>
              <p:nvPr/>
            </p:nvSpPr>
            <p:spPr bwMode="auto">
              <a:xfrm>
                <a:off x="6617510"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6" name="Freeform 892"/>
              <p:cNvSpPr>
                <a:spLocks/>
              </p:cNvSpPr>
              <p:nvPr/>
            </p:nvSpPr>
            <p:spPr bwMode="auto">
              <a:xfrm>
                <a:off x="6584172"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7" name="Freeform 893"/>
              <p:cNvSpPr>
                <a:spLocks/>
              </p:cNvSpPr>
              <p:nvPr/>
            </p:nvSpPr>
            <p:spPr bwMode="auto">
              <a:xfrm>
                <a:off x="6584172"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8" name="Line 894"/>
              <p:cNvSpPr>
                <a:spLocks noChangeShapeType="1"/>
              </p:cNvSpPr>
              <p:nvPr/>
            </p:nvSpPr>
            <p:spPr bwMode="auto">
              <a:xfrm>
                <a:off x="66254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59" name="Freeform 895"/>
              <p:cNvSpPr>
                <a:spLocks/>
              </p:cNvSpPr>
              <p:nvPr/>
            </p:nvSpPr>
            <p:spPr bwMode="auto">
              <a:xfrm>
                <a:off x="6592110" y="4154490"/>
                <a:ext cx="68263" cy="68263"/>
              </a:xfrm>
              <a:custGeom>
                <a:avLst/>
                <a:gdLst/>
                <a:ahLst/>
                <a:cxnLst>
                  <a:cxn ang="0">
                    <a:pos x="21" y="0"/>
                  </a:cxn>
                  <a:cxn ang="0">
                    <a:pos x="43" y="43"/>
                  </a:cxn>
                  <a:cxn ang="0">
                    <a:pos x="0" y="43"/>
                  </a:cxn>
                  <a:cxn ang="0">
                    <a:pos x="21" y="0"/>
                  </a:cxn>
                </a:cxnLst>
                <a:rect l="0" t="0" r="r" b="b"/>
                <a:pathLst>
                  <a:path w="43" h="43">
                    <a:moveTo>
                      <a:pt x="21" y="0"/>
                    </a:moveTo>
                    <a:lnTo>
                      <a:pt x="43"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0" name="Freeform 896"/>
              <p:cNvSpPr>
                <a:spLocks/>
              </p:cNvSpPr>
              <p:nvPr/>
            </p:nvSpPr>
            <p:spPr bwMode="auto">
              <a:xfrm>
                <a:off x="6592110" y="4891090"/>
                <a:ext cx="68263" cy="66675"/>
              </a:xfrm>
              <a:custGeom>
                <a:avLst/>
                <a:gdLst/>
                <a:ahLst/>
                <a:cxnLst>
                  <a:cxn ang="0">
                    <a:pos x="21" y="42"/>
                  </a:cxn>
                  <a:cxn ang="0">
                    <a:pos x="43" y="0"/>
                  </a:cxn>
                  <a:cxn ang="0">
                    <a:pos x="0" y="0"/>
                  </a:cxn>
                  <a:cxn ang="0">
                    <a:pos x="21" y="42"/>
                  </a:cxn>
                </a:cxnLst>
                <a:rect l="0" t="0" r="r" b="b"/>
                <a:pathLst>
                  <a:path w="43" h="42">
                    <a:moveTo>
                      <a:pt x="21" y="42"/>
                    </a:moveTo>
                    <a:lnTo>
                      <a:pt x="43"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1" name="Rectangle 897"/>
              <p:cNvSpPr>
                <a:spLocks noChangeArrowheads="1"/>
              </p:cNvSpPr>
              <p:nvPr/>
            </p:nvSpPr>
            <p:spPr bwMode="auto">
              <a:xfrm>
                <a:off x="5226860" y="4975227"/>
                <a:ext cx="204788"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2" name="Rectangle 898"/>
              <p:cNvSpPr>
                <a:spLocks noChangeArrowheads="1"/>
              </p:cNvSpPr>
              <p:nvPr/>
            </p:nvSpPr>
            <p:spPr bwMode="auto">
              <a:xfrm>
                <a:off x="5226860" y="4975227"/>
                <a:ext cx="204788"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3" name="Rectangle 899"/>
              <p:cNvSpPr>
                <a:spLocks noChangeArrowheads="1"/>
              </p:cNvSpPr>
              <p:nvPr/>
            </p:nvSpPr>
            <p:spPr bwMode="auto">
              <a:xfrm rot="16200000">
                <a:off x="5257022" y="5391152"/>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G</a:t>
                </a:r>
                <a:endParaRPr lang="en-US" sz="1800" smtClean="0">
                  <a:solidFill>
                    <a:srgbClr val="000000"/>
                  </a:solidFill>
                  <a:cs typeface="Arial" pitchFamily="34" charset="0"/>
                </a:endParaRPr>
              </a:p>
            </p:txBody>
          </p:sp>
          <p:sp>
            <p:nvSpPr>
              <p:cNvPr id="37764" name="Rectangle 900"/>
              <p:cNvSpPr>
                <a:spLocks noChangeArrowheads="1"/>
              </p:cNvSpPr>
              <p:nvPr/>
            </p:nvSpPr>
            <p:spPr bwMode="auto">
              <a:xfrm rot="16200000">
                <a:off x="5264960" y="5297490"/>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P</a:t>
                </a:r>
                <a:endParaRPr lang="en-US" sz="1800" smtClean="0">
                  <a:solidFill>
                    <a:srgbClr val="000000"/>
                  </a:solidFill>
                  <a:cs typeface="Arial" pitchFamily="34" charset="0"/>
                </a:endParaRPr>
              </a:p>
            </p:txBody>
          </p:sp>
          <p:sp>
            <p:nvSpPr>
              <p:cNvPr id="37765" name="Rectangle 901"/>
              <p:cNvSpPr>
                <a:spLocks noChangeArrowheads="1"/>
              </p:cNvSpPr>
              <p:nvPr/>
            </p:nvSpPr>
            <p:spPr bwMode="auto">
              <a:xfrm rot="16200000">
                <a:off x="5290360" y="52466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66" name="Rectangle 902"/>
              <p:cNvSpPr>
                <a:spLocks noChangeArrowheads="1"/>
              </p:cNvSpPr>
              <p:nvPr/>
            </p:nvSpPr>
            <p:spPr bwMode="auto">
              <a:xfrm rot="16200000">
                <a:off x="5257022" y="5170490"/>
                <a:ext cx="1619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O</a:t>
                </a:r>
                <a:endParaRPr lang="en-US" sz="1800" smtClean="0">
                  <a:solidFill>
                    <a:srgbClr val="000000"/>
                  </a:solidFill>
                  <a:cs typeface="Arial" pitchFamily="34" charset="0"/>
                </a:endParaRPr>
              </a:p>
            </p:txBody>
          </p:sp>
          <p:sp>
            <p:nvSpPr>
              <p:cNvPr id="37767" name="Line 903"/>
              <p:cNvSpPr>
                <a:spLocks noChangeShapeType="1"/>
              </p:cNvSpPr>
              <p:nvPr/>
            </p:nvSpPr>
            <p:spPr bwMode="auto">
              <a:xfrm>
                <a:off x="5330047"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8" name="Freeform 904"/>
              <p:cNvSpPr>
                <a:spLocks/>
              </p:cNvSpPr>
              <p:nvPr/>
            </p:nvSpPr>
            <p:spPr bwMode="auto">
              <a:xfrm>
                <a:off x="5295122" y="5854702"/>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69" name="Freeform 905"/>
              <p:cNvSpPr>
                <a:spLocks/>
              </p:cNvSpPr>
              <p:nvPr/>
            </p:nvSpPr>
            <p:spPr bwMode="auto">
              <a:xfrm>
                <a:off x="5295122" y="6583365"/>
                <a:ext cx="68263" cy="68263"/>
              </a:xfrm>
              <a:custGeom>
                <a:avLst/>
                <a:gdLst/>
                <a:ahLst/>
                <a:cxnLst>
                  <a:cxn ang="0">
                    <a:pos x="22" y="43"/>
                  </a:cxn>
                  <a:cxn ang="0">
                    <a:pos x="43" y="0"/>
                  </a:cxn>
                  <a:cxn ang="0">
                    <a:pos x="0" y="0"/>
                  </a:cxn>
                  <a:cxn ang="0">
                    <a:pos x="22" y="43"/>
                  </a:cxn>
                </a:cxnLst>
                <a:rect l="0" t="0" r="r" b="b"/>
                <a:pathLst>
                  <a:path w="43" h="43">
                    <a:moveTo>
                      <a:pt x="22" y="43"/>
                    </a:moveTo>
                    <a:lnTo>
                      <a:pt x="43" y="0"/>
                    </a:lnTo>
                    <a:lnTo>
                      <a:pt x="0" y="0"/>
                    </a:lnTo>
                    <a:lnTo>
                      <a:pt x="22"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0" name="Line 906"/>
              <p:cNvSpPr>
                <a:spLocks noChangeShapeType="1"/>
              </p:cNvSpPr>
              <p:nvPr/>
            </p:nvSpPr>
            <p:spPr bwMode="auto">
              <a:xfrm>
                <a:off x="5330047"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1" name="Freeform 907"/>
              <p:cNvSpPr>
                <a:spLocks/>
              </p:cNvSpPr>
              <p:nvPr/>
            </p:nvSpPr>
            <p:spPr bwMode="auto">
              <a:xfrm>
                <a:off x="5295122" y="4154490"/>
                <a:ext cx="68263" cy="68263"/>
              </a:xfrm>
              <a:custGeom>
                <a:avLst/>
                <a:gdLst/>
                <a:ahLst/>
                <a:cxnLst>
                  <a:cxn ang="0">
                    <a:pos x="22" y="0"/>
                  </a:cxn>
                  <a:cxn ang="0">
                    <a:pos x="43" y="43"/>
                  </a:cxn>
                  <a:cxn ang="0">
                    <a:pos x="0" y="43"/>
                  </a:cxn>
                  <a:cxn ang="0">
                    <a:pos x="22" y="0"/>
                  </a:cxn>
                </a:cxnLst>
                <a:rect l="0" t="0" r="r" b="b"/>
                <a:pathLst>
                  <a:path w="43" h="43">
                    <a:moveTo>
                      <a:pt x="22" y="0"/>
                    </a:moveTo>
                    <a:lnTo>
                      <a:pt x="43" y="43"/>
                    </a:lnTo>
                    <a:lnTo>
                      <a:pt x="0" y="43"/>
                    </a:lnTo>
                    <a:lnTo>
                      <a:pt x="2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2" name="Freeform 908"/>
              <p:cNvSpPr>
                <a:spLocks/>
              </p:cNvSpPr>
              <p:nvPr/>
            </p:nvSpPr>
            <p:spPr bwMode="auto">
              <a:xfrm>
                <a:off x="5295122" y="4891090"/>
                <a:ext cx="68263" cy="66675"/>
              </a:xfrm>
              <a:custGeom>
                <a:avLst/>
                <a:gdLst/>
                <a:ahLst/>
                <a:cxnLst>
                  <a:cxn ang="0">
                    <a:pos x="22" y="42"/>
                  </a:cxn>
                  <a:cxn ang="0">
                    <a:pos x="43" y="0"/>
                  </a:cxn>
                  <a:cxn ang="0">
                    <a:pos x="0" y="0"/>
                  </a:cxn>
                  <a:cxn ang="0">
                    <a:pos x="22" y="42"/>
                  </a:cxn>
                </a:cxnLst>
                <a:rect l="0" t="0" r="r" b="b"/>
                <a:pathLst>
                  <a:path w="43" h="42">
                    <a:moveTo>
                      <a:pt x="22" y="42"/>
                    </a:moveTo>
                    <a:lnTo>
                      <a:pt x="43" y="0"/>
                    </a:lnTo>
                    <a:lnTo>
                      <a:pt x="0" y="0"/>
                    </a:lnTo>
                    <a:lnTo>
                      <a:pt x="22"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3" name="Rectangle 909"/>
              <p:cNvSpPr>
                <a:spLocks noChangeArrowheads="1"/>
              </p:cNvSpPr>
              <p:nvPr/>
            </p:nvSpPr>
            <p:spPr bwMode="auto">
              <a:xfrm>
                <a:off x="4964922" y="4975227"/>
                <a:ext cx="203200" cy="863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4" name="Rectangle 910"/>
              <p:cNvSpPr>
                <a:spLocks noChangeArrowheads="1"/>
              </p:cNvSpPr>
              <p:nvPr/>
            </p:nvSpPr>
            <p:spPr bwMode="auto">
              <a:xfrm>
                <a:off x="4964922" y="4975227"/>
                <a:ext cx="203200" cy="86360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75" name="Rectangle 911"/>
              <p:cNvSpPr>
                <a:spLocks noChangeArrowheads="1"/>
              </p:cNvSpPr>
              <p:nvPr/>
            </p:nvSpPr>
            <p:spPr bwMode="auto">
              <a:xfrm rot="16200000">
                <a:off x="5003022" y="5457827"/>
                <a:ext cx="1444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E</a:t>
                </a:r>
                <a:endParaRPr lang="en-US" sz="1800" smtClean="0">
                  <a:solidFill>
                    <a:srgbClr val="000000"/>
                  </a:solidFill>
                  <a:cs typeface="Arial" pitchFamily="34" charset="0"/>
                </a:endParaRPr>
              </a:p>
            </p:txBody>
          </p:sp>
          <p:sp>
            <p:nvSpPr>
              <p:cNvPr id="37776" name="Rectangle 912"/>
              <p:cNvSpPr>
                <a:spLocks noChangeArrowheads="1"/>
              </p:cNvSpPr>
              <p:nvPr/>
            </p:nvSpPr>
            <p:spPr bwMode="auto">
              <a:xfrm rot="16200000">
                <a:off x="4990322" y="5360990"/>
                <a:ext cx="1698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M</a:t>
                </a:r>
                <a:endParaRPr lang="en-US" sz="1800" smtClean="0">
                  <a:solidFill>
                    <a:srgbClr val="000000"/>
                  </a:solidFill>
                  <a:cs typeface="Arial" pitchFamily="34" charset="0"/>
                </a:endParaRPr>
              </a:p>
            </p:txBody>
          </p:sp>
          <p:sp>
            <p:nvSpPr>
              <p:cNvPr id="37777" name="Rectangle 913"/>
              <p:cNvSpPr>
                <a:spLocks noChangeArrowheads="1"/>
              </p:cNvSpPr>
              <p:nvPr/>
            </p:nvSpPr>
            <p:spPr bwMode="auto">
              <a:xfrm rot="16200000">
                <a:off x="5028422" y="5297490"/>
                <a:ext cx="93663"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I</a:t>
                </a:r>
                <a:endParaRPr lang="en-US" sz="1800" smtClean="0">
                  <a:solidFill>
                    <a:srgbClr val="000000"/>
                  </a:solidFill>
                  <a:cs typeface="Arial" pitchFamily="34" charset="0"/>
                </a:endParaRPr>
              </a:p>
            </p:txBody>
          </p:sp>
          <p:sp>
            <p:nvSpPr>
              <p:cNvPr id="37778" name="Rectangle 914"/>
              <p:cNvSpPr>
                <a:spLocks noChangeArrowheads="1"/>
              </p:cNvSpPr>
              <p:nvPr/>
            </p:nvSpPr>
            <p:spPr bwMode="auto">
              <a:xfrm rot="16200000">
                <a:off x="5007785" y="5243515"/>
                <a:ext cx="136525"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F</a:t>
                </a:r>
                <a:endParaRPr lang="en-US" sz="1800" smtClean="0">
                  <a:solidFill>
                    <a:srgbClr val="000000"/>
                  </a:solidFill>
                  <a:cs typeface="Arial" pitchFamily="34" charset="0"/>
                </a:endParaRPr>
              </a:p>
            </p:txBody>
          </p:sp>
          <p:sp>
            <p:nvSpPr>
              <p:cNvPr id="37779" name="Rectangle 915"/>
              <p:cNvSpPr>
                <a:spLocks noChangeArrowheads="1"/>
              </p:cNvSpPr>
              <p:nvPr/>
            </p:nvSpPr>
            <p:spPr bwMode="auto">
              <a:xfrm rot="16200000">
                <a:off x="5012547" y="5172077"/>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1</a:t>
                </a:r>
                <a:endParaRPr lang="en-US" sz="1800" smtClean="0">
                  <a:solidFill>
                    <a:srgbClr val="000000"/>
                  </a:solidFill>
                  <a:cs typeface="Arial" pitchFamily="34" charset="0"/>
                </a:endParaRPr>
              </a:p>
            </p:txBody>
          </p:sp>
          <p:sp>
            <p:nvSpPr>
              <p:cNvPr id="37780" name="Rectangle 916"/>
              <p:cNvSpPr>
                <a:spLocks noChangeArrowheads="1"/>
              </p:cNvSpPr>
              <p:nvPr/>
            </p:nvSpPr>
            <p:spPr bwMode="auto">
              <a:xfrm rot="16200000">
                <a:off x="5012547" y="5103815"/>
                <a:ext cx="127000" cy="1698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1000" b="1" smtClean="0">
                    <a:solidFill>
                      <a:srgbClr val="000000"/>
                    </a:solidFill>
                    <a:cs typeface="Arial" pitchFamily="34" charset="0"/>
                  </a:rPr>
                  <a:t>6</a:t>
                </a:r>
                <a:endParaRPr lang="en-US" sz="1800" smtClean="0">
                  <a:solidFill>
                    <a:srgbClr val="000000"/>
                  </a:solidFill>
                  <a:cs typeface="Arial" pitchFamily="34" charset="0"/>
                </a:endParaRPr>
              </a:p>
            </p:txBody>
          </p:sp>
          <p:sp>
            <p:nvSpPr>
              <p:cNvPr id="37781" name="Line 917"/>
              <p:cNvSpPr>
                <a:spLocks noChangeShapeType="1"/>
              </p:cNvSpPr>
              <p:nvPr/>
            </p:nvSpPr>
            <p:spPr bwMode="auto">
              <a:xfrm>
                <a:off x="5066522" y="5854702"/>
                <a:ext cx="1588" cy="79692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2" name="Freeform 918"/>
              <p:cNvSpPr>
                <a:spLocks/>
              </p:cNvSpPr>
              <p:nvPr/>
            </p:nvSpPr>
            <p:spPr bwMode="auto">
              <a:xfrm>
                <a:off x="5033185" y="5854702"/>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3" name="Freeform 919"/>
              <p:cNvSpPr>
                <a:spLocks/>
              </p:cNvSpPr>
              <p:nvPr/>
            </p:nvSpPr>
            <p:spPr bwMode="auto">
              <a:xfrm>
                <a:off x="5033185" y="6583365"/>
                <a:ext cx="66675" cy="68263"/>
              </a:xfrm>
              <a:custGeom>
                <a:avLst/>
                <a:gdLst/>
                <a:ahLst/>
                <a:cxnLst>
                  <a:cxn ang="0">
                    <a:pos x="21" y="43"/>
                  </a:cxn>
                  <a:cxn ang="0">
                    <a:pos x="42" y="0"/>
                  </a:cxn>
                  <a:cxn ang="0">
                    <a:pos x="0" y="0"/>
                  </a:cxn>
                  <a:cxn ang="0">
                    <a:pos x="21" y="43"/>
                  </a:cxn>
                </a:cxnLst>
                <a:rect l="0" t="0" r="r" b="b"/>
                <a:pathLst>
                  <a:path w="42" h="43">
                    <a:moveTo>
                      <a:pt x="21" y="43"/>
                    </a:moveTo>
                    <a:lnTo>
                      <a:pt x="42" y="0"/>
                    </a:lnTo>
                    <a:lnTo>
                      <a:pt x="0" y="0"/>
                    </a:lnTo>
                    <a:lnTo>
                      <a:pt x="21" y="4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4" name="Line 920"/>
              <p:cNvSpPr>
                <a:spLocks noChangeShapeType="1"/>
              </p:cNvSpPr>
              <p:nvPr/>
            </p:nvSpPr>
            <p:spPr bwMode="auto">
              <a:xfrm>
                <a:off x="5066522" y="4154490"/>
                <a:ext cx="1588" cy="80327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5" name="Freeform 921"/>
              <p:cNvSpPr>
                <a:spLocks/>
              </p:cNvSpPr>
              <p:nvPr/>
            </p:nvSpPr>
            <p:spPr bwMode="auto">
              <a:xfrm>
                <a:off x="5033185" y="4154490"/>
                <a:ext cx="66675" cy="68263"/>
              </a:xfrm>
              <a:custGeom>
                <a:avLst/>
                <a:gdLst/>
                <a:ahLst/>
                <a:cxnLst>
                  <a:cxn ang="0">
                    <a:pos x="21" y="0"/>
                  </a:cxn>
                  <a:cxn ang="0">
                    <a:pos x="42" y="43"/>
                  </a:cxn>
                  <a:cxn ang="0">
                    <a:pos x="0" y="43"/>
                  </a:cxn>
                  <a:cxn ang="0">
                    <a:pos x="21" y="0"/>
                  </a:cxn>
                </a:cxnLst>
                <a:rect l="0" t="0" r="r" b="b"/>
                <a:pathLst>
                  <a:path w="42" h="43">
                    <a:moveTo>
                      <a:pt x="21" y="0"/>
                    </a:moveTo>
                    <a:lnTo>
                      <a:pt x="42" y="43"/>
                    </a:lnTo>
                    <a:lnTo>
                      <a:pt x="0" y="43"/>
                    </a:lnTo>
                    <a:lnTo>
                      <a:pt x="2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6" name="Freeform 922"/>
              <p:cNvSpPr>
                <a:spLocks/>
              </p:cNvSpPr>
              <p:nvPr/>
            </p:nvSpPr>
            <p:spPr bwMode="auto">
              <a:xfrm>
                <a:off x="5033185" y="4891090"/>
                <a:ext cx="66675" cy="66675"/>
              </a:xfrm>
              <a:custGeom>
                <a:avLst/>
                <a:gdLst/>
                <a:ahLst/>
                <a:cxnLst>
                  <a:cxn ang="0">
                    <a:pos x="21" y="42"/>
                  </a:cxn>
                  <a:cxn ang="0">
                    <a:pos x="42" y="0"/>
                  </a:cxn>
                  <a:cxn ang="0">
                    <a:pos x="0" y="0"/>
                  </a:cxn>
                  <a:cxn ang="0">
                    <a:pos x="21" y="42"/>
                  </a:cxn>
                </a:cxnLst>
                <a:rect l="0" t="0" r="r" b="b"/>
                <a:pathLst>
                  <a:path w="42" h="42">
                    <a:moveTo>
                      <a:pt x="21" y="42"/>
                    </a:moveTo>
                    <a:lnTo>
                      <a:pt x="42" y="0"/>
                    </a:lnTo>
                    <a:lnTo>
                      <a:pt x="0" y="0"/>
                    </a:lnTo>
                    <a:lnTo>
                      <a:pt x="21"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7" name="Rectangle 923"/>
              <p:cNvSpPr>
                <a:spLocks noChangeArrowheads="1"/>
              </p:cNvSpPr>
              <p:nvPr/>
            </p:nvSpPr>
            <p:spPr bwMode="auto">
              <a:xfrm>
                <a:off x="3989389" y="21478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8" name="Rectangle 924"/>
              <p:cNvSpPr>
                <a:spLocks noChangeArrowheads="1"/>
              </p:cNvSpPr>
              <p:nvPr/>
            </p:nvSpPr>
            <p:spPr bwMode="auto">
              <a:xfrm>
                <a:off x="3989389" y="21399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89" name="Rectangle 925"/>
              <p:cNvSpPr>
                <a:spLocks noChangeArrowheads="1"/>
              </p:cNvSpPr>
              <p:nvPr/>
            </p:nvSpPr>
            <p:spPr bwMode="auto">
              <a:xfrm>
                <a:off x="4116389" y="2165352"/>
                <a:ext cx="500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Boot ROM</a:t>
                </a:r>
                <a:endParaRPr lang="en-US" sz="1800" smtClean="0">
                  <a:solidFill>
                    <a:srgbClr val="000000"/>
                  </a:solidFill>
                  <a:cs typeface="Arial" pitchFamily="34" charset="0"/>
                </a:endParaRPr>
              </a:p>
            </p:txBody>
          </p:sp>
          <p:sp>
            <p:nvSpPr>
              <p:cNvPr id="37790" name="Line 926"/>
              <p:cNvSpPr>
                <a:spLocks noChangeShapeType="1"/>
              </p:cNvSpPr>
              <p:nvPr/>
            </p:nvSpPr>
            <p:spPr bwMode="auto">
              <a:xfrm flipH="1">
                <a:off x="4684714" y="22161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1" name="Freeform 927"/>
              <p:cNvSpPr>
                <a:spLocks/>
              </p:cNvSpPr>
              <p:nvPr/>
            </p:nvSpPr>
            <p:spPr bwMode="auto">
              <a:xfrm>
                <a:off x="4948239" y="21828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2" name="Freeform 928"/>
              <p:cNvSpPr>
                <a:spLocks/>
              </p:cNvSpPr>
              <p:nvPr/>
            </p:nvSpPr>
            <p:spPr bwMode="auto">
              <a:xfrm>
                <a:off x="4684714" y="21828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3" name="Rectangle 929"/>
              <p:cNvSpPr>
                <a:spLocks noChangeArrowheads="1"/>
              </p:cNvSpPr>
              <p:nvPr/>
            </p:nvSpPr>
            <p:spPr bwMode="auto">
              <a:xfrm>
                <a:off x="3989389" y="1944689"/>
                <a:ext cx="669925" cy="1270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4" name="Rectangle 930"/>
              <p:cNvSpPr>
                <a:spLocks noChangeArrowheads="1"/>
              </p:cNvSpPr>
              <p:nvPr/>
            </p:nvSpPr>
            <p:spPr bwMode="auto">
              <a:xfrm>
                <a:off x="3989389" y="1936752"/>
                <a:ext cx="669925" cy="1444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5" name="Rectangle 931"/>
              <p:cNvSpPr>
                <a:spLocks noChangeArrowheads="1"/>
              </p:cNvSpPr>
              <p:nvPr/>
            </p:nvSpPr>
            <p:spPr bwMode="auto">
              <a:xfrm>
                <a:off x="4024314" y="1954214"/>
                <a:ext cx="703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dirty="0" smtClean="0">
                    <a:solidFill>
                      <a:srgbClr val="000000"/>
                    </a:solidFill>
                    <a:cs typeface="Arial" pitchFamily="34" charset="0"/>
                  </a:rPr>
                  <a:t>Debug &amp; Trace</a:t>
                </a:r>
                <a:endParaRPr lang="en-US" sz="1800" dirty="0" smtClean="0">
                  <a:solidFill>
                    <a:srgbClr val="000000"/>
                  </a:solidFill>
                  <a:cs typeface="Arial" pitchFamily="34" charset="0"/>
                </a:endParaRPr>
              </a:p>
            </p:txBody>
          </p:sp>
          <p:sp>
            <p:nvSpPr>
              <p:cNvPr id="37796" name="Line 932"/>
              <p:cNvSpPr>
                <a:spLocks noChangeShapeType="1"/>
              </p:cNvSpPr>
              <p:nvPr/>
            </p:nvSpPr>
            <p:spPr bwMode="auto">
              <a:xfrm flipH="1">
                <a:off x="4684714" y="20050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7" name="Freeform 933"/>
              <p:cNvSpPr>
                <a:spLocks/>
              </p:cNvSpPr>
              <p:nvPr/>
            </p:nvSpPr>
            <p:spPr bwMode="auto">
              <a:xfrm>
                <a:off x="4948239" y="19700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8" name="Freeform 934"/>
              <p:cNvSpPr>
                <a:spLocks/>
              </p:cNvSpPr>
              <p:nvPr/>
            </p:nvSpPr>
            <p:spPr bwMode="auto">
              <a:xfrm>
                <a:off x="4684714" y="19700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799" name="Line 935"/>
              <p:cNvSpPr>
                <a:spLocks noChangeShapeType="1"/>
              </p:cNvSpPr>
              <p:nvPr/>
            </p:nvSpPr>
            <p:spPr bwMode="auto">
              <a:xfrm>
                <a:off x="3641727" y="2005014"/>
                <a:ext cx="331788"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0" name="Freeform 936"/>
              <p:cNvSpPr>
                <a:spLocks/>
              </p:cNvSpPr>
              <p:nvPr/>
            </p:nvSpPr>
            <p:spPr bwMode="auto">
              <a:xfrm>
                <a:off x="3641727" y="1970089"/>
                <a:ext cx="68263" cy="68263"/>
              </a:xfrm>
              <a:custGeom>
                <a:avLst/>
                <a:gdLst/>
                <a:ahLst/>
                <a:cxnLst>
                  <a:cxn ang="0">
                    <a:pos x="0" y="22"/>
                  </a:cxn>
                  <a:cxn ang="0">
                    <a:pos x="43" y="0"/>
                  </a:cxn>
                  <a:cxn ang="0">
                    <a:pos x="43" y="43"/>
                  </a:cxn>
                  <a:cxn ang="0">
                    <a:pos x="0" y="22"/>
                  </a:cxn>
                </a:cxnLst>
                <a:rect l="0" t="0" r="r" b="b"/>
                <a:pathLst>
                  <a:path w="43" h="43">
                    <a:moveTo>
                      <a:pt x="0" y="22"/>
                    </a:moveTo>
                    <a:lnTo>
                      <a:pt x="43" y="0"/>
                    </a:lnTo>
                    <a:lnTo>
                      <a:pt x="43" y="43"/>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1" name="Freeform 937"/>
              <p:cNvSpPr>
                <a:spLocks/>
              </p:cNvSpPr>
              <p:nvPr/>
            </p:nvSpPr>
            <p:spPr bwMode="auto">
              <a:xfrm>
                <a:off x="3905252" y="1970089"/>
                <a:ext cx="68263" cy="68263"/>
              </a:xfrm>
              <a:custGeom>
                <a:avLst/>
                <a:gdLst/>
                <a:ahLst/>
                <a:cxnLst>
                  <a:cxn ang="0">
                    <a:pos x="43" y="22"/>
                  </a:cxn>
                  <a:cxn ang="0">
                    <a:pos x="0" y="0"/>
                  </a:cxn>
                  <a:cxn ang="0">
                    <a:pos x="0" y="43"/>
                  </a:cxn>
                  <a:cxn ang="0">
                    <a:pos x="43" y="22"/>
                  </a:cxn>
                </a:cxnLst>
                <a:rect l="0" t="0" r="r" b="b"/>
                <a:pathLst>
                  <a:path w="43" h="43">
                    <a:moveTo>
                      <a:pt x="43" y="22"/>
                    </a:moveTo>
                    <a:lnTo>
                      <a:pt x="0" y="0"/>
                    </a:lnTo>
                    <a:lnTo>
                      <a:pt x="0" y="43"/>
                    </a:lnTo>
                    <a:lnTo>
                      <a:pt x="43"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2" name="Rectangle 938"/>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3" name="Rectangle 939"/>
              <p:cNvSpPr>
                <a:spLocks noChangeArrowheads="1"/>
              </p:cNvSpPr>
              <p:nvPr/>
            </p:nvSpPr>
            <p:spPr bwMode="auto">
              <a:xfrm>
                <a:off x="3989389" y="3036889"/>
                <a:ext cx="669925" cy="211138"/>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4" name="Rectangle 940"/>
              <p:cNvSpPr>
                <a:spLocks noChangeArrowheads="1"/>
              </p:cNvSpPr>
              <p:nvPr/>
            </p:nvSpPr>
            <p:spPr bwMode="auto">
              <a:xfrm>
                <a:off x="3989389" y="30368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5" name="Rectangle 941"/>
              <p:cNvSpPr>
                <a:spLocks noChangeArrowheads="1"/>
              </p:cNvSpPr>
              <p:nvPr/>
            </p:nvSpPr>
            <p:spPr bwMode="auto">
              <a:xfrm>
                <a:off x="4184652" y="3044827"/>
                <a:ext cx="3222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Power</a:t>
                </a:r>
                <a:endParaRPr lang="en-US" sz="1800" smtClean="0">
                  <a:solidFill>
                    <a:srgbClr val="000000"/>
                  </a:solidFill>
                  <a:cs typeface="Arial" pitchFamily="34" charset="0"/>
                </a:endParaRPr>
              </a:p>
            </p:txBody>
          </p:sp>
          <p:sp>
            <p:nvSpPr>
              <p:cNvPr id="37806" name="Rectangle 942"/>
              <p:cNvSpPr>
                <a:spLocks noChangeArrowheads="1"/>
              </p:cNvSpPr>
              <p:nvPr/>
            </p:nvSpPr>
            <p:spPr bwMode="auto">
              <a:xfrm>
                <a:off x="4057652" y="3130552"/>
                <a:ext cx="619125"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Management</a:t>
                </a:r>
                <a:endParaRPr lang="en-US" sz="1800" smtClean="0">
                  <a:solidFill>
                    <a:srgbClr val="000000"/>
                  </a:solidFill>
                  <a:cs typeface="Arial" pitchFamily="34" charset="0"/>
                </a:endParaRPr>
              </a:p>
            </p:txBody>
          </p:sp>
          <p:sp>
            <p:nvSpPr>
              <p:cNvPr id="37807" name="Line 943"/>
              <p:cNvSpPr>
                <a:spLocks noChangeShapeType="1"/>
              </p:cNvSpPr>
              <p:nvPr/>
            </p:nvSpPr>
            <p:spPr bwMode="auto">
              <a:xfrm flipH="1">
                <a:off x="4684714" y="3146427"/>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8" name="Freeform 944"/>
              <p:cNvSpPr>
                <a:spLocks/>
              </p:cNvSpPr>
              <p:nvPr/>
            </p:nvSpPr>
            <p:spPr bwMode="auto">
              <a:xfrm>
                <a:off x="4948239" y="3105152"/>
                <a:ext cx="66675" cy="76200"/>
              </a:xfrm>
              <a:custGeom>
                <a:avLst/>
                <a:gdLst/>
                <a:ahLst/>
                <a:cxnLst>
                  <a:cxn ang="0">
                    <a:pos x="42" y="26"/>
                  </a:cxn>
                  <a:cxn ang="0">
                    <a:pos x="0" y="48"/>
                  </a:cxn>
                  <a:cxn ang="0">
                    <a:pos x="0" y="0"/>
                  </a:cxn>
                  <a:cxn ang="0">
                    <a:pos x="42" y="26"/>
                  </a:cxn>
                </a:cxnLst>
                <a:rect l="0" t="0" r="r" b="b"/>
                <a:pathLst>
                  <a:path w="42" h="48">
                    <a:moveTo>
                      <a:pt x="42" y="26"/>
                    </a:moveTo>
                    <a:lnTo>
                      <a:pt x="0" y="48"/>
                    </a:lnTo>
                    <a:lnTo>
                      <a:pt x="0" y="0"/>
                    </a:lnTo>
                    <a:lnTo>
                      <a:pt x="42"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09" name="Freeform 945"/>
              <p:cNvSpPr>
                <a:spLocks/>
              </p:cNvSpPr>
              <p:nvPr/>
            </p:nvSpPr>
            <p:spPr bwMode="auto">
              <a:xfrm>
                <a:off x="4684714" y="3105152"/>
                <a:ext cx="68263" cy="76200"/>
              </a:xfrm>
              <a:custGeom>
                <a:avLst/>
                <a:gdLst/>
                <a:ahLst/>
                <a:cxnLst>
                  <a:cxn ang="0">
                    <a:pos x="0" y="26"/>
                  </a:cxn>
                  <a:cxn ang="0">
                    <a:pos x="43" y="48"/>
                  </a:cxn>
                  <a:cxn ang="0">
                    <a:pos x="43" y="0"/>
                  </a:cxn>
                  <a:cxn ang="0">
                    <a:pos x="0" y="26"/>
                  </a:cxn>
                </a:cxnLst>
                <a:rect l="0" t="0" r="r" b="b"/>
                <a:pathLst>
                  <a:path w="43" h="48">
                    <a:moveTo>
                      <a:pt x="0" y="26"/>
                    </a:moveTo>
                    <a:lnTo>
                      <a:pt x="43" y="48"/>
                    </a:lnTo>
                    <a:lnTo>
                      <a:pt x="43"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0" name="Rectangle 946"/>
              <p:cNvSpPr>
                <a:spLocks noChangeArrowheads="1"/>
              </p:cNvSpPr>
              <p:nvPr/>
            </p:nvSpPr>
            <p:spPr bwMode="auto">
              <a:xfrm>
                <a:off x="3989389" y="23606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1" name="Rectangle 947"/>
              <p:cNvSpPr>
                <a:spLocks noChangeArrowheads="1"/>
              </p:cNvSpPr>
              <p:nvPr/>
            </p:nvSpPr>
            <p:spPr bwMode="auto">
              <a:xfrm>
                <a:off x="3989389" y="23431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2" name="Line 948"/>
              <p:cNvSpPr>
                <a:spLocks noChangeShapeType="1"/>
              </p:cNvSpPr>
              <p:nvPr/>
            </p:nvSpPr>
            <p:spPr bwMode="auto">
              <a:xfrm flipH="1">
                <a:off x="4684714" y="24193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3" name="Freeform 949"/>
              <p:cNvSpPr>
                <a:spLocks/>
              </p:cNvSpPr>
              <p:nvPr/>
            </p:nvSpPr>
            <p:spPr bwMode="auto">
              <a:xfrm>
                <a:off x="4948239" y="23860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4" name="Freeform 950"/>
              <p:cNvSpPr>
                <a:spLocks/>
              </p:cNvSpPr>
              <p:nvPr/>
            </p:nvSpPr>
            <p:spPr bwMode="auto">
              <a:xfrm>
                <a:off x="4684714" y="23860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5" name="Rectangle 951"/>
              <p:cNvSpPr>
                <a:spLocks noChangeArrowheads="1"/>
              </p:cNvSpPr>
              <p:nvPr/>
            </p:nvSpPr>
            <p:spPr bwMode="auto">
              <a:xfrm>
                <a:off x="4090989" y="2368552"/>
                <a:ext cx="5508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Semaphore</a:t>
                </a:r>
                <a:endParaRPr lang="en-US" sz="1800" smtClean="0">
                  <a:solidFill>
                    <a:srgbClr val="000000"/>
                  </a:solidFill>
                  <a:cs typeface="Arial" pitchFamily="34" charset="0"/>
                </a:endParaRPr>
              </a:p>
            </p:txBody>
          </p:sp>
          <p:sp>
            <p:nvSpPr>
              <p:cNvPr id="37816" name="Rectangle 952"/>
              <p:cNvSpPr>
                <a:spLocks noChangeArrowheads="1"/>
              </p:cNvSpPr>
              <p:nvPr/>
            </p:nvSpPr>
            <p:spPr bwMode="auto">
              <a:xfrm>
                <a:off x="3989389" y="2757489"/>
                <a:ext cx="669925" cy="220663"/>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7" name="Line 953"/>
              <p:cNvSpPr>
                <a:spLocks noChangeShapeType="1"/>
              </p:cNvSpPr>
              <p:nvPr/>
            </p:nvSpPr>
            <p:spPr bwMode="auto">
              <a:xfrm flipH="1">
                <a:off x="4684714" y="2868614"/>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8" name="Freeform 954"/>
              <p:cNvSpPr>
                <a:spLocks/>
              </p:cNvSpPr>
              <p:nvPr/>
            </p:nvSpPr>
            <p:spPr bwMode="auto">
              <a:xfrm>
                <a:off x="4948239" y="2833689"/>
                <a:ext cx="66675" cy="68263"/>
              </a:xfrm>
              <a:custGeom>
                <a:avLst/>
                <a:gdLst/>
                <a:ahLst/>
                <a:cxnLst>
                  <a:cxn ang="0">
                    <a:pos x="42" y="22"/>
                  </a:cxn>
                  <a:cxn ang="0">
                    <a:pos x="0" y="43"/>
                  </a:cxn>
                  <a:cxn ang="0">
                    <a:pos x="0" y="0"/>
                  </a:cxn>
                  <a:cxn ang="0">
                    <a:pos x="42" y="22"/>
                  </a:cxn>
                </a:cxnLst>
                <a:rect l="0" t="0" r="r" b="b"/>
                <a:pathLst>
                  <a:path w="42" h="43">
                    <a:moveTo>
                      <a:pt x="42" y="22"/>
                    </a:moveTo>
                    <a:lnTo>
                      <a:pt x="0" y="43"/>
                    </a:lnTo>
                    <a:lnTo>
                      <a:pt x="0" y="0"/>
                    </a:lnTo>
                    <a:lnTo>
                      <a:pt x="42"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19" name="Freeform 955"/>
              <p:cNvSpPr>
                <a:spLocks/>
              </p:cNvSpPr>
              <p:nvPr/>
            </p:nvSpPr>
            <p:spPr bwMode="auto">
              <a:xfrm>
                <a:off x="4684714" y="2833689"/>
                <a:ext cx="68263" cy="68263"/>
              </a:xfrm>
              <a:custGeom>
                <a:avLst/>
                <a:gdLst/>
                <a:ahLst/>
                <a:cxnLst>
                  <a:cxn ang="0">
                    <a:pos x="0" y="22"/>
                  </a:cxn>
                  <a:cxn ang="0">
                    <a:pos x="43" y="43"/>
                  </a:cxn>
                  <a:cxn ang="0">
                    <a:pos x="43" y="0"/>
                  </a:cxn>
                  <a:cxn ang="0">
                    <a:pos x="0" y="22"/>
                  </a:cxn>
                </a:cxnLst>
                <a:rect l="0" t="0" r="r" b="b"/>
                <a:pathLst>
                  <a:path w="43" h="43">
                    <a:moveTo>
                      <a:pt x="0" y="22"/>
                    </a:moveTo>
                    <a:lnTo>
                      <a:pt x="43" y="43"/>
                    </a:lnTo>
                    <a:lnTo>
                      <a:pt x="43" y="0"/>
                    </a:lnTo>
                    <a:lnTo>
                      <a:pt x="0" y="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0" name="Rectangle 956"/>
              <p:cNvSpPr>
                <a:spLocks noChangeArrowheads="1"/>
              </p:cNvSpPr>
              <p:nvPr/>
            </p:nvSpPr>
            <p:spPr bwMode="auto">
              <a:xfrm>
                <a:off x="4125914" y="2767014"/>
                <a:ext cx="458788"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Security /</a:t>
                </a:r>
                <a:endParaRPr lang="en-US" sz="1800" smtClean="0">
                  <a:solidFill>
                    <a:srgbClr val="000000"/>
                  </a:solidFill>
                  <a:cs typeface="Arial" pitchFamily="34" charset="0"/>
                </a:endParaRPr>
              </a:p>
            </p:txBody>
          </p:sp>
          <p:sp>
            <p:nvSpPr>
              <p:cNvPr id="37821" name="Rectangle 957"/>
              <p:cNvSpPr>
                <a:spLocks noChangeArrowheads="1"/>
              </p:cNvSpPr>
              <p:nvPr/>
            </p:nvSpPr>
            <p:spPr bwMode="auto">
              <a:xfrm>
                <a:off x="4049714" y="2851152"/>
                <a:ext cx="6270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Key Manager</a:t>
                </a:r>
                <a:endParaRPr lang="en-US" sz="1800" smtClean="0">
                  <a:solidFill>
                    <a:srgbClr val="000000"/>
                  </a:solidFill>
                  <a:cs typeface="Arial" pitchFamily="34" charset="0"/>
                </a:endParaRPr>
              </a:p>
            </p:txBody>
          </p:sp>
          <p:sp>
            <p:nvSpPr>
              <p:cNvPr id="37822" name="Rectangle 958"/>
              <p:cNvSpPr>
                <a:spLocks noChangeArrowheads="1"/>
              </p:cNvSpPr>
              <p:nvPr/>
            </p:nvSpPr>
            <p:spPr bwMode="auto">
              <a:xfrm>
                <a:off x="3989389" y="2563814"/>
                <a:ext cx="669925" cy="117475"/>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3" name="Rectangle 959"/>
              <p:cNvSpPr>
                <a:spLocks noChangeArrowheads="1"/>
              </p:cNvSpPr>
              <p:nvPr/>
            </p:nvSpPr>
            <p:spPr bwMode="auto">
              <a:xfrm>
                <a:off x="3989389" y="2546352"/>
                <a:ext cx="669925" cy="152400"/>
              </a:xfrm>
              <a:prstGeom prst="rect">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4" name="Line 960"/>
              <p:cNvSpPr>
                <a:spLocks noChangeShapeType="1"/>
              </p:cNvSpPr>
              <p:nvPr/>
            </p:nvSpPr>
            <p:spPr bwMode="auto">
              <a:xfrm flipH="1">
                <a:off x="4684714" y="2622552"/>
                <a:ext cx="330200" cy="158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5" name="Freeform 961"/>
              <p:cNvSpPr>
                <a:spLocks/>
              </p:cNvSpPr>
              <p:nvPr/>
            </p:nvSpPr>
            <p:spPr bwMode="auto">
              <a:xfrm>
                <a:off x="4948239" y="2589214"/>
                <a:ext cx="66675" cy="66675"/>
              </a:xfrm>
              <a:custGeom>
                <a:avLst/>
                <a:gdLst/>
                <a:ahLst/>
                <a:cxnLst>
                  <a:cxn ang="0">
                    <a:pos x="42" y="21"/>
                  </a:cxn>
                  <a:cxn ang="0">
                    <a:pos x="0" y="42"/>
                  </a:cxn>
                  <a:cxn ang="0">
                    <a:pos x="0" y="0"/>
                  </a:cxn>
                  <a:cxn ang="0">
                    <a:pos x="42" y="21"/>
                  </a:cxn>
                </a:cxnLst>
                <a:rect l="0" t="0" r="r" b="b"/>
                <a:pathLst>
                  <a:path w="42" h="42">
                    <a:moveTo>
                      <a:pt x="42" y="21"/>
                    </a:moveTo>
                    <a:lnTo>
                      <a:pt x="0" y="42"/>
                    </a:lnTo>
                    <a:lnTo>
                      <a:pt x="0" y="0"/>
                    </a:lnTo>
                    <a:lnTo>
                      <a:pt x="42"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6" name="Freeform 962"/>
              <p:cNvSpPr>
                <a:spLocks/>
              </p:cNvSpPr>
              <p:nvPr/>
            </p:nvSpPr>
            <p:spPr bwMode="auto">
              <a:xfrm>
                <a:off x="4684714" y="2589214"/>
                <a:ext cx="68263" cy="66675"/>
              </a:xfrm>
              <a:custGeom>
                <a:avLst/>
                <a:gdLst/>
                <a:ahLst/>
                <a:cxnLst>
                  <a:cxn ang="0">
                    <a:pos x="0" y="21"/>
                  </a:cxn>
                  <a:cxn ang="0">
                    <a:pos x="43" y="42"/>
                  </a:cxn>
                  <a:cxn ang="0">
                    <a:pos x="43" y="0"/>
                  </a:cxn>
                  <a:cxn ang="0">
                    <a:pos x="0" y="21"/>
                  </a:cxn>
                </a:cxnLst>
                <a:rect l="0" t="0" r="r" b="b"/>
                <a:pathLst>
                  <a:path w="43" h="42">
                    <a:moveTo>
                      <a:pt x="0" y="21"/>
                    </a:moveTo>
                    <a:lnTo>
                      <a:pt x="43" y="42"/>
                    </a:lnTo>
                    <a:lnTo>
                      <a:pt x="43" y="0"/>
                    </a:lnTo>
                    <a:lnTo>
                      <a:pt x="0" y="2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827" name="Rectangle 963"/>
              <p:cNvSpPr>
                <a:spLocks noChangeArrowheads="1"/>
              </p:cNvSpPr>
              <p:nvPr/>
            </p:nvSpPr>
            <p:spPr bwMode="auto">
              <a:xfrm>
                <a:off x="4184652" y="2571752"/>
                <a:ext cx="347663" cy="1365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l"/>
                <a:r>
                  <a:rPr lang="en-US" sz="700" b="1" smtClean="0">
                    <a:solidFill>
                      <a:srgbClr val="000000"/>
                    </a:solidFill>
                    <a:cs typeface="Arial" pitchFamily="34" charset="0"/>
                  </a:rPr>
                  <a:t>Timers</a:t>
                </a:r>
                <a:endParaRPr lang="en-US" sz="1800" smtClean="0">
                  <a:solidFill>
                    <a:srgbClr val="000000"/>
                  </a:solidFill>
                  <a:cs typeface="Arial" pitchFamily="34" charset="0"/>
                </a:endParaRPr>
              </a:p>
            </p:txBody>
          </p:sp>
        </p:grpSp>
        <p:sp>
          <p:nvSpPr>
            <p:cNvPr id="1382" name="Rectangle 1381"/>
            <p:cNvSpPr/>
            <p:nvPr/>
          </p:nvSpPr>
          <p:spPr bwMode="auto">
            <a:xfrm>
              <a:off x="3964781" y="1164431"/>
              <a:ext cx="2378869" cy="70723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eaLnBrk="0" hangingPunct="0"/>
              <a:endParaRPr lang="en-US" sz="1800" smtClean="0">
                <a:solidFill>
                  <a:srgbClr val="000000"/>
                </a:solidFill>
              </a:endParaRPr>
            </a:p>
          </p:txBody>
        </p:sp>
      </p:grpSp>
      <p:sp>
        <p:nvSpPr>
          <p:cNvPr id="311" name="Line 757"/>
          <p:cNvSpPr>
            <a:spLocks noChangeShapeType="1"/>
          </p:cNvSpPr>
          <p:nvPr/>
        </p:nvSpPr>
        <p:spPr bwMode="auto">
          <a:xfrm flipH="1">
            <a:off x="5050630" y="4121944"/>
            <a:ext cx="2364582" cy="7143"/>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2" name="Line 766"/>
          <p:cNvSpPr>
            <a:spLocks noChangeShapeType="1"/>
          </p:cNvSpPr>
          <p:nvPr/>
        </p:nvSpPr>
        <p:spPr bwMode="auto">
          <a:xfrm>
            <a:off x="7414424" y="3934619"/>
            <a:ext cx="791" cy="182880"/>
          </a:xfrm>
          <a:prstGeom prst="line">
            <a:avLst/>
          </a:prstGeom>
          <a:noFill/>
          <a:ln w="9525"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6200"/>
            <a:ext cx="8808244" cy="762000"/>
          </a:xfrm>
        </p:spPr>
        <p:txBody>
          <a:bodyPr/>
          <a:lstStyle/>
          <a:p>
            <a:r>
              <a:rPr lang="en-US" b="0" dirty="0" smtClean="0">
                <a:solidFill>
                  <a:srgbClr val="000000"/>
                </a:solidFill>
                <a:latin typeface="Calibri" pitchFamily="34" charset="0"/>
              </a:rPr>
              <a:t>KeyStone C665x: Key HW Variations</a:t>
            </a:r>
            <a:endParaRPr lang="en-US" b="0" dirty="0"/>
          </a:p>
        </p:txBody>
      </p:sp>
      <p:graphicFrame>
        <p:nvGraphicFramePr>
          <p:cNvPr id="5" name="Table 4"/>
          <p:cNvGraphicFramePr>
            <a:graphicFrameLocks noGrp="1"/>
          </p:cNvGraphicFramePr>
          <p:nvPr/>
        </p:nvGraphicFramePr>
        <p:xfrm>
          <a:off x="388142" y="1039814"/>
          <a:ext cx="8563706" cy="2966720"/>
        </p:xfrm>
        <a:graphic>
          <a:graphicData uri="http://schemas.openxmlformats.org/drawingml/2006/table">
            <a:tbl>
              <a:tblPr firstRow="1" bandRow="1">
                <a:tableStyleId>{5C22544A-7EE6-4342-B048-85BDC9FD1C3A}</a:tableStyleId>
              </a:tblPr>
              <a:tblGrid>
                <a:gridCol w="2827719"/>
                <a:gridCol w="2041938"/>
                <a:gridCol w="1840103"/>
                <a:gridCol w="116840"/>
                <a:gridCol w="1737106"/>
              </a:tblGrid>
              <a:tr h="370840">
                <a:tc>
                  <a:txBody>
                    <a:bodyPr/>
                    <a:lstStyle/>
                    <a:p>
                      <a:pPr algn="ctr"/>
                      <a:r>
                        <a:rPr lang="en-US" dirty="0" smtClean="0"/>
                        <a:t>HW Feature</a:t>
                      </a:r>
                      <a:endParaRPr lang="en-US" dirty="0"/>
                    </a:p>
                  </a:txBody>
                  <a:tcPr/>
                </a:tc>
                <a:tc>
                  <a:txBody>
                    <a:bodyPr/>
                    <a:lstStyle/>
                    <a:p>
                      <a:pPr algn="ctr"/>
                      <a:r>
                        <a:rPr lang="en-US" dirty="0" smtClean="0"/>
                        <a:t>C6654</a:t>
                      </a:r>
                      <a:endParaRPr lang="en-US" dirty="0"/>
                    </a:p>
                  </a:txBody>
                  <a:tcPr/>
                </a:tc>
                <a:tc gridSpan="2">
                  <a:txBody>
                    <a:bodyPr/>
                    <a:lstStyle/>
                    <a:p>
                      <a:pPr algn="ctr"/>
                      <a:r>
                        <a:rPr lang="en-US" dirty="0" smtClean="0"/>
                        <a:t>C6655</a:t>
                      </a:r>
                      <a:endParaRPr lang="en-US" dirty="0"/>
                    </a:p>
                  </a:txBody>
                  <a:tcPr/>
                </a:tc>
                <a:tc hMerge="1">
                  <a:txBody>
                    <a:bodyPr/>
                    <a:lstStyle/>
                    <a:p>
                      <a:endParaRPr lang="en-US"/>
                    </a:p>
                  </a:txBody>
                  <a:tcPr/>
                </a:tc>
                <a:tc>
                  <a:txBody>
                    <a:bodyPr/>
                    <a:lstStyle/>
                    <a:p>
                      <a:pPr algn="ctr"/>
                      <a:r>
                        <a:rPr lang="en-US" dirty="0" smtClean="0"/>
                        <a:t>C6657</a:t>
                      </a:r>
                      <a:endParaRPr lang="en-US" dirty="0"/>
                    </a:p>
                  </a:txBody>
                  <a:tcPr/>
                </a:tc>
              </a:tr>
              <a:tr h="370840">
                <a:tc>
                  <a:txBody>
                    <a:bodyPr/>
                    <a:lstStyle/>
                    <a:p>
                      <a:r>
                        <a:rPr lang="en-US" sz="1400" dirty="0" smtClean="0"/>
                        <a:t>CorePac</a:t>
                      </a:r>
                      <a:r>
                        <a:rPr lang="en-US" sz="1400" baseline="0" dirty="0" smtClean="0"/>
                        <a:t> Frequency (GHz)</a:t>
                      </a:r>
                      <a:endParaRPr lang="en-US" sz="1400" dirty="0"/>
                    </a:p>
                  </a:txBody>
                  <a:tcPr/>
                </a:tc>
                <a:tc>
                  <a:txBody>
                    <a:bodyPr/>
                    <a:lstStyle/>
                    <a:p>
                      <a:pPr algn="ctr"/>
                      <a:r>
                        <a:rPr lang="en-US" sz="1400" dirty="0" smtClean="0"/>
                        <a:t>0.85</a:t>
                      </a:r>
                      <a:endParaRPr lang="en-US" sz="1400" dirty="0"/>
                    </a:p>
                  </a:txBody>
                  <a:tcPr/>
                </a:tc>
                <a:tc>
                  <a:txBody>
                    <a:bodyPr/>
                    <a:lstStyle/>
                    <a:p>
                      <a:pPr algn="ctr"/>
                      <a:r>
                        <a:rPr lang="en-US" sz="1400" dirty="0" smtClean="0"/>
                        <a:t> 1 @ 1.0, 1.25</a:t>
                      </a:r>
                      <a:endParaRPr lang="en-US" sz="14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 @ 0.85, 1.0, 1.25</a:t>
                      </a:r>
                    </a:p>
                  </a:txBody>
                  <a:tcPr/>
                </a:tc>
                <a:tc hMerge="1">
                  <a:txBody>
                    <a:bodyPr/>
                    <a:lstStyle/>
                    <a:p>
                      <a:pPr algn="ctr"/>
                      <a:endParaRPr lang="en-US" sz="1400" dirty="0"/>
                    </a:p>
                  </a:txBody>
                  <a:tcPr/>
                </a:tc>
              </a:tr>
              <a:tr h="370840">
                <a:tc>
                  <a:txBody>
                    <a:bodyPr/>
                    <a:lstStyle/>
                    <a:p>
                      <a:r>
                        <a:rPr lang="en-US" sz="1400" dirty="0" smtClean="0"/>
                        <a:t>Multicore Shared Memory (MSM)</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1024KB SRAM</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DDR3 Maximum Data Rate</a:t>
                      </a:r>
                      <a:endParaRPr lang="en-US" sz="1400" dirty="0"/>
                    </a:p>
                  </a:txBody>
                  <a:tcPr/>
                </a:tc>
                <a:tc>
                  <a:txBody>
                    <a:bodyPr/>
                    <a:lstStyle/>
                    <a:p>
                      <a:pPr algn="ctr"/>
                      <a:r>
                        <a:rPr lang="en-US" sz="1400" dirty="0" smtClean="0"/>
                        <a:t>1066</a:t>
                      </a:r>
                      <a:endParaRPr lang="en-US" sz="1400" dirty="0"/>
                    </a:p>
                  </a:txBody>
                  <a:tcPr/>
                </a:tc>
                <a:tc gridSpan="3">
                  <a:txBody>
                    <a:bodyPr/>
                    <a:lstStyle/>
                    <a:p>
                      <a:pPr algn="ctr"/>
                      <a:r>
                        <a:rPr lang="en-US" sz="1400" dirty="0" smtClean="0"/>
                        <a:t>1333</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Serial Rapid I/O Lanes</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4x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smtClean="0"/>
                        <a:t>HyperLink</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sz="1400" dirty="0" err="1" smtClean="0"/>
                        <a:t>Viterbi</a:t>
                      </a:r>
                      <a:r>
                        <a:rPr lang="en-US" sz="1400" dirty="0" smtClean="0"/>
                        <a:t> Coprocessor (VCP)</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2x</a:t>
                      </a:r>
                      <a:endParaRPr lang="en-US" sz="1400" dirty="0"/>
                    </a:p>
                  </a:txBody>
                  <a:tcPr/>
                </a:tc>
                <a:tc hMerge="1">
                  <a:txBody>
                    <a:bodyPr/>
                    <a:lstStyle/>
                    <a:p>
                      <a:endParaRPr lang="en-US"/>
                    </a:p>
                  </a:txBody>
                  <a:tcPr/>
                </a:tc>
                <a:tc hMerge="1">
                  <a:txBody>
                    <a:bodyPr/>
                    <a:lstStyle/>
                    <a:p>
                      <a:pPr algn="ctr"/>
                      <a:endParaRPr lang="en-US" sz="1400" dirty="0"/>
                    </a:p>
                  </a:txBody>
                  <a:tcPr/>
                </a:tc>
              </a:tr>
              <a:tr h="370840">
                <a:tc>
                  <a:txBody>
                    <a:bodyPr/>
                    <a:lstStyle/>
                    <a:p>
                      <a:r>
                        <a:rPr lang="en-US" altLang="en-US" sz="1400" dirty="0" smtClean="0">
                          <a:solidFill>
                            <a:srgbClr val="000000"/>
                          </a:solidFill>
                        </a:rPr>
                        <a:t>Turbo Coprocessor Decoder (TCP3d)</a:t>
                      </a:r>
                      <a:endParaRPr lang="en-US" sz="1400" dirty="0"/>
                    </a:p>
                  </a:txBody>
                  <a:tcPr/>
                </a:tc>
                <a:tc>
                  <a:txBody>
                    <a:bodyPr/>
                    <a:lstStyle/>
                    <a:p>
                      <a:pPr algn="ctr"/>
                      <a:r>
                        <a:rPr lang="en-US" sz="1400" dirty="0" smtClean="0"/>
                        <a:t>No</a:t>
                      </a:r>
                      <a:endParaRPr lang="en-US" sz="1400" dirty="0"/>
                    </a:p>
                  </a:txBody>
                  <a:tcPr/>
                </a:tc>
                <a:tc gridSpan="3">
                  <a:txBody>
                    <a:bodyPr/>
                    <a:lstStyle/>
                    <a:p>
                      <a:pPr algn="ctr"/>
                      <a:r>
                        <a:rPr lang="en-US" sz="1400" dirty="0" smtClean="0"/>
                        <a:t>Yes</a:t>
                      </a:r>
                      <a:endParaRPr lang="en-US" sz="1400" dirty="0"/>
                    </a:p>
                  </a:txBody>
                  <a:tcPr/>
                </a:tc>
                <a:tc hMerge="1">
                  <a:txBody>
                    <a:bodyPr/>
                    <a:lstStyle/>
                    <a:p>
                      <a:endParaRPr lang="en-US"/>
                    </a:p>
                  </a:txBody>
                  <a:tcPr/>
                </a:tc>
                <a:tc hMerge="1">
                  <a:txBody>
                    <a:bodyPr/>
                    <a:lstStyle/>
                    <a:p>
                      <a:pPr algn="ctr"/>
                      <a:endParaRPr lang="en-US" sz="1400"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76200"/>
            <a:ext cx="8229600" cy="762000"/>
          </a:xfrm>
        </p:spPr>
        <p:txBody>
          <a:bodyPr/>
          <a:lstStyle/>
          <a:p>
            <a:pPr eaLnBrk="1" hangingPunct="1"/>
            <a:r>
              <a:rPr lang="en-US" b="0" smtClean="0"/>
              <a:t>KeyStone Overview</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r>
              <a:rPr lang="en-US" b="1" dirty="0" err="1" smtClean="0"/>
              <a:t>KeyStone</a:t>
            </a:r>
            <a:r>
              <a:rPr lang="en-US" b="1" dirty="0" smtClean="0"/>
              <a:t> Architecture </a:t>
            </a:r>
          </a:p>
          <a:p>
            <a:pPr eaLnBrk="1" hangingPunct="1"/>
            <a:r>
              <a:rPr lang="en-US" dirty="0" err="1" smtClean="0"/>
              <a:t>CorePac</a:t>
            </a:r>
            <a:r>
              <a:rPr lang="en-US" dirty="0" smtClean="0"/>
              <a:t> &amp; Memory Subsystem</a:t>
            </a:r>
          </a:p>
          <a:p>
            <a:pPr eaLnBrk="1" hangingPunct="1"/>
            <a:r>
              <a:rPr lang="en-US" dirty="0" smtClean="0"/>
              <a:t>Interfaces and Peripherals </a:t>
            </a:r>
          </a:p>
          <a:p>
            <a:pPr eaLnBrk="1" hangingPunct="1"/>
            <a:r>
              <a:rPr lang="en-US" dirty="0" smtClean="0"/>
              <a:t>Coprocessors and Accelerators</a:t>
            </a:r>
          </a:p>
          <a:p>
            <a:pPr eaLnBrk="1" hangingPunct="1"/>
            <a:r>
              <a:rPr lang="en-US" dirty="0" smtClean="0"/>
              <a:t>Debug</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idx="4294967295"/>
          </p:nvPr>
        </p:nvSpPr>
        <p:spPr>
          <a:xfrm>
            <a:off x="0" y="76200"/>
            <a:ext cx="8229600" cy="762000"/>
          </a:xfrm>
        </p:spPr>
        <p:txBody>
          <a:bodyPr/>
          <a:lstStyle/>
          <a:p>
            <a:pPr eaLnBrk="1" hangingPunct="1"/>
            <a:r>
              <a:rPr lang="en-US" b="0" smtClean="0"/>
              <a:t>KeyStone Overview</a:t>
            </a:r>
          </a:p>
        </p:txBody>
      </p:sp>
      <p:sp>
        <p:nvSpPr>
          <p:cNvPr id="62469" name="Content Placeholder 4"/>
          <p:cNvSpPr>
            <a:spLocks noGrp="1"/>
          </p:cNvSpPr>
          <p:nvPr>
            <p:ph idx="4294967295"/>
          </p:nvPr>
        </p:nvSpPr>
        <p:spPr>
          <a:xfrm>
            <a:off x="0" y="990600"/>
            <a:ext cx="8229600" cy="5867400"/>
          </a:xfrm>
          <a:solidFill>
            <a:schemeClr val="bg1"/>
          </a:solidFill>
        </p:spPr>
        <p:txBody>
          <a:bodyPr/>
          <a:lstStyle/>
          <a:p>
            <a:pPr eaLnBrk="1" hangingPunct="1"/>
            <a:r>
              <a:rPr lang="en-US" smtClean="0"/>
              <a:t>KeyStone Architecture </a:t>
            </a:r>
          </a:p>
          <a:p>
            <a:pPr eaLnBrk="1" hangingPunct="1"/>
            <a:r>
              <a:rPr lang="en-US" b="1" smtClean="0"/>
              <a:t>CorePac &amp; Memory Subsystem</a:t>
            </a:r>
          </a:p>
          <a:p>
            <a:pPr eaLnBrk="1" hangingPunct="1"/>
            <a:r>
              <a:rPr lang="en-US" smtClean="0"/>
              <a:t>Interfaces and Peripherals </a:t>
            </a:r>
          </a:p>
          <a:p>
            <a:pPr eaLnBrk="1" hangingPunct="1"/>
            <a:r>
              <a:rPr lang="en-US" smtClean="0"/>
              <a:t>Coprocessors and Accelerators</a:t>
            </a:r>
          </a:p>
          <a:p>
            <a:pPr eaLnBrk="1" hangingPunct="1"/>
            <a:r>
              <a:rPr lang="en-US" smtClean="0"/>
              <a:t>Debug</a:t>
            </a:r>
          </a:p>
        </p:txBody>
      </p:sp>
      <p:sp>
        <p:nvSpPr>
          <p:cNvPr id="62467"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100"/>
          <p:cNvSpPr>
            <a:spLocks noChangeArrowheads="1"/>
          </p:cNvSpPr>
          <p:nvPr/>
        </p:nvSpPr>
        <p:spPr bwMode="auto">
          <a:xfrm>
            <a:off x="4892675" y="4411663"/>
            <a:ext cx="266700" cy="114300"/>
          </a:xfrm>
          <a:prstGeom prst="rect">
            <a:avLst/>
          </a:prstGeom>
          <a:solidFill>
            <a:srgbClr val="FFCCFF"/>
          </a:solidFill>
          <a:ln w="9525" algn="ctr">
            <a:solidFill>
              <a:schemeClr val="tx1"/>
            </a:solidFill>
            <a:miter lim="800000"/>
            <a:headEnd/>
            <a:tailEnd/>
          </a:ln>
        </p:spPr>
        <p:txBody>
          <a:bodyPr wrap="none" anchor="ctr"/>
          <a:lstStyle/>
          <a:p>
            <a:pPr algn="ctr"/>
            <a:endParaRPr lang="en-US" sz="2000">
              <a:latin typeface="+mj-lt"/>
            </a:endParaRPr>
          </a:p>
        </p:txBody>
      </p:sp>
      <p:sp>
        <p:nvSpPr>
          <p:cNvPr id="63491" name="Rectangle 101"/>
          <p:cNvSpPr>
            <a:spLocks noChangeArrowheads="1"/>
          </p:cNvSpPr>
          <p:nvPr/>
        </p:nvSpPr>
        <p:spPr bwMode="auto">
          <a:xfrm>
            <a:off x="4892675" y="4275138"/>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a:latin typeface="+mj-lt"/>
            </a:endParaRPr>
          </a:p>
        </p:txBody>
      </p:sp>
      <p:sp>
        <p:nvSpPr>
          <p:cNvPr id="63492" name="Rectangle 102"/>
          <p:cNvSpPr>
            <a:spLocks noChangeArrowheads="1"/>
          </p:cNvSpPr>
          <p:nvPr/>
        </p:nvSpPr>
        <p:spPr bwMode="auto">
          <a:xfrm>
            <a:off x="4892675" y="4557713"/>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a:latin typeface="+mj-lt"/>
            </a:endParaRPr>
          </a:p>
        </p:txBody>
      </p:sp>
      <p:sp>
        <p:nvSpPr>
          <p:cNvPr id="63493" name="Rectangle 2"/>
          <p:cNvSpPr>
            <a:spLocks noGrp="1" noChangeArrowheads="1"/>
          </p:cNvSpPr>
          <p:nvPr>
            <p:ph type="title" idx="4294967295"/>
          </p:nvPr>
        </p:nvSpPr>
        <p:spPr>
          <a:xfrm>
            <a:off x="0" y="0"/>
            <a:ext cx="8458200" cy="1062038"/>
          </a:xfrm>
        </p:spPr>
        <p:txBody>
          <a:bodyPr/>
          <a:lstStyle/>
          <a:p>
            <a:pPr eaLnBrk="1" hangingPunct="1"/>
            <a:r>
              <a:rPr lang="en-US" b="0" dirty="0" err="1" smtClean="0"/>
              <a:t>KeyStone</a:t>
            </a:r>
            <a:r>
              <a:rPr lang="en-US" b="0" dirty="0" smtClean="0"/>
              <a:t> Memory Topology</a:t>
            </a:r>
          </a:p>
        </p:txBody>
      </p:sp>
      <p:sp>
        <p:nvSpPr>
          <p:cNvPr id="63494" name="Text Box 3"/>
          <p:cNvSpPr txBox="1">
            <a:spLocks noChangeArrowheads="1"/>
          </p:cNvSpPr>
          <p:nvPr/>
        </p:nvSpPr>
        <p:spPr bwMode="auto">
          <a:xfrm>
            <a:off x="6235700" y="1022350"/>
            <a:ext cx="2908300" cy="1446550"/>
          </a:xfrm>
          <a:prstGeom prst="rect">
            <a:avLst/>
          </a:prstGeom>
          <a:noFill/>
          <a:ln w="9525">
            <a:noFill/>
            <a:miter lim="800000"/>
            <a:headEnd/>
            <a:tailEnd/>
          </a:ln>
        </p:spPr>
        <p:txBody>
          <a:bodyPr>
            <a:spAutoFit/>
          </a:bodyPr>
          <a:lstStyle/>
          <a:p>
            <a:pPr algn="l">
              <a:buFont typeface="Arial" pitchFamily="34" charset="0"/>
              <a:buChar char="•"/>
            </a:pPr>
            <a:r>
              <a:rPr lang="en-US" dirty="0"/>
              <a:t> </a:t>
            </a:r>
            <a:r>
              <a:rPr lang="en-US" sz="1600" dirty="0"/>
              <a:t>L1D – 32KB Cache/SRAM</a:t>
            </a:r>
          </a:p>
          <a:p>
            <a:pPr algn="l">
              <a:buSzPct val="100000"/>
              <a:buFont typeface="Arial" pitchFamily="34" charset="0"/>
              <a:buChar char="•"/>
            </a:pPr>
            <a:r>
              <a:rPr lang="en-US" sz="1600" dirty="0"/>
              <a:t> L1P – 32KB Cache/SRAM</a:t>
            </a:r>
          </a:p>
          <a:p>
            <a:pPr algn="l">
              <a:buSzPct val="100000"/>
              <a:buFont typeface="Arial" pitchFamily="34" charset="0"/>
              <a:buChar char="•"/>
            </a:pPr>
            <a:r>
              <a:rPr lang="en-US" sz="1600" dirty="0"/>
              <a:t> L2 - Cache/SRAM – 0.5MB</a:t>
            </a:r>
          </a:p>
          <a:p>
            <a:pPr algn="l">
              <a:buSzPct val="100000"/>
              <a:buFont typeface="Arial" pitchFamily="34" charset="0"/>
              <a:buChar char="•"/>
            </a:pPr>
            <a:r>
              <a:rPr lang="en-US" sz="1600" dirty="0"/>
              <a:t> MSM – Shared SRAM 4MB</a:t>
            </a:r>
          </a:p>
          <a:p>
            <a:pPr algn="l">
              <a:buSzPct val="100000"/>
              <a:buFont typeface="Arial" pitchFamily="34" charset="0"/>
              <a:buChar char="•"/>
            </a:pPr>
            <a:r>
              <a:rPr lang="en-US" sz="1600" dirty="0"/>
              <a:t> DDR3 – Up to 8GB</a:t>
            </a:r>
          </a:p>
        </p:txBody>
      </p:sp>
      <p:sp>
        <p:nvSpPr>
          <p:cNvPr id="63495" name="Text Box 4"/>
          <p:cNvSpPr txBox="1">
            <a:spLocks noChangeArrowheads="1"/>
          </p:cNvSpPr>
          <p:nvPr/>
        </p:nvSpPr>
        <p:spPr bwMode="auto">
          <a:xfrm>
            <a:off x="6286500" y="5324475"/>
            <a:ext cx="2695575" cy="707886"/>
          </a:xfrm>
          <a:prstGeom prst="rect">
            <a:avLst/>
          </a:prstGeom>
          <a:noFill/>
          <a:ln w="9525">
            <a:noFill/>
            <a:miter lim="800000"/>
            <a:headEnd/>
            <a:tailEnd/>
          </a:ln>
        </p:spPr>
        <p:txBody>
          <a:bodyPr>
            <a:spAutoFit/>
          </a:bodyPr>
          <a:lstStyle/>
          <a:p>
            <a:pPr algn="l"/>
            <a:r>
              <a:rPr lang="en-US" sz="1000" dirty="0"/>
              <a:t>L1D &amp; L1P Cache Options – 0KB, 4KB, 8KB, 16K or 32KB</a:t>
            </a:r>
          </a:p>
          <a:p>
            <a:pPr algn="l"/>
            <a:r>
              <a:rPr lang="en-US" sz="1000" dirty="0"/>
              <a:t>L2 Cache Options – 0KB, 32KB, 64KB, 128KB, 256KB, 512KB</a:t>
            </a:r>
          </a:p>
        </p:txBody>
      </p:sp>
      <p:sp>
        <p:nvSpPr>
          <p:cNvPr id="20488" name="AutoShape 5"/>
          <p:cNvSpPr>
            <a:spLocks noChangeArrowheads="1"/>
          </p:cNvSpPr>
          <p:nvPr/>
        </p:nvSpPr>
        <p:spPr bwMode="auto">
          <a:xfrm>
            <a:off x="401638" y="1003300"/>
            <a:ext cx="5861050" cy="45593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bIns="182880" anchor="b"/>
          <a:lstStyle/>
          <a:p>
            <a:pPr>
              <a:defRPr/>
            </a:pPr>
            <a:endParaRPr lang="en-US" u="sng"/>
          </a:p>
        </p:txBody>
      </p:sp>
      <p:sp>
        <p:nvSpPr>
          <p:cNvPr id="63497" name="AutoShape 6"/>
          <p:cNvSpPr>
            <a:spLocks noChangeArrowheads="1"/>
          </p:cNvSpPr>
          <p:nvPr/>
        </p:nvSpPr>
        <p:spPr bwMode="auto">
          <a:xfrm>
            <a:off x="1009650" y="1292225"/>
            <a:ext cx="4602163" cy="414338"/>
          </a:xfrm>
          <a:prstGeom prst="flowChartAlternateProcess">
            <a:avLst/>
          </a:prstGeom>
          <a:solidFill>
            <a:srgbClr val="CCFFCC"/>
          </a:solidFill>
          <a:ln w="9525">
            <a:solidFill>
              <a:schemeClr val="tx1"/>
            </a:solidFill>
            <a:miter lim="800000"/>
            <a:headEnd/>
            <a:tailEnd/>
          </a:ln>
        </p:spPr>
        <p:txBody>
          <a:bodyPr wrap="none" anchor="ctr"/>
          <a:lstStyle/>
          <a:p>
            <a:pPr algn="ctr"/>
            <a:r>
              <a:rPr lang="en-US" dirty="0">
                <a:latin typeface="+mj-lt"/>
              </a:rPr>
              <a:t>DDR3 (1x64b)</a:t>
            </a:r>
          </a:p>
        </p:txBody>
      </p:sp>
      <p:sp>
        <p:nvSpPr>
          <p:cNvPr id="20490" name="AutoShape 7"/>
          <p:cNvSpPr>
            <a:spLocks noChangeArrowheads="1"/>
          </p:cNvSpPr>
          <p:nvPr/>
        </p:nvSpPr>
        <p:spPr bwMode="auto">
          <a:xfrm>
            <a:off x="665163" y="2074863"/>
            <a:ext cx="5295900" cy="414337"/>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mj-lt"/>
              </a:rPr>
              <a:t>MSMC</a:t>
            </a:r>
          </a:p>
        </p:txBody>
      </p:sp>
      <p:sp>
        <p:nvSpPr>
          <p:cNvPr id="20491" name="AutoShape 8"/>
          <p:cNvSpPr>
            <a:spLocks noChangeArrowheads="1"/>
          </p:cNvSpPr>
          <p:nvPr/>
        </p:nvSpPr>
        <p:spPr bwMode="auto">
          <a:xfrm>
            <a:off x="4879975" y="2754313"/>
            <a:ext cx="423863" cy="25733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latin typeface="+mj-lt"/>
            </a:endParaRPr>
          </a:p>
        </p:txBody>
      </p:sp>
      <p:sp>
        <p:nvSpPr>
          <p:cNvPr id="63500" name="AutoShape 9"/>
          <p:cNvSpPr>
            <a:spLocks noChangeArrowheads="1"/>
          </p:cNvSpPr>
          <p:nvPr/>
        </p:nvSpPr>
        <p:spPr bwMode="auto">
          <a:xfrm>
            <a:off x="546100" y="278447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a:latin typeface="+mj-lt"/>
            </a:endParaRPr>
          </a:p>
        </p:txBody>
      </p:sp>
      <p:sp>
        <p:nvSpPr>
          <p:cNvPr id="63501" name="AutoShape 10"/>
          <p:cNvSpPr>
            <a:spLocks noChangeArrowheads="1"/>
          </p:cNvSpPr>
          <p:nvPr/>
        </p:nvSpPr>
        <p:spPr bwMode="auto">
          <a:xfrm>
            <a:off x="588963" y="292417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2" name="AutoShape 11"/>
          <p:cNvSpPr>
            <a:spLocks noChangeArrowheads="1"/>
          </p:cNvSpPr>
          <p:nvPr/>
        </p:nvSpPr>
        <p:spPr bwMode="auto">
          <a:xfrm>
            <a:off x="1060450" y="292893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3" name="AutoShape 12"/>
          <p:cNvSpPr>
            <a:spLocks noChangeArrowheads="1"/>
          </p:cNvSpPr>
          <p:nvPr/>
        </p:nvSpPr>
        <p:spPr bwMode="auto">
          <a:xfrm>
            <a:off x="1065213" y="338613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4" name="AutoShape 13"/>
          <p:cNvSpPr>
            <a:spLocks noChangeArrowheads="1"/>
          </p:cNvSpPr>
          <p:nvPr/>
        </p:nvSpPr>
        <p:spPr bwMode="auto">
          <a:xfrm>
            <a:off x="3636963" y="27654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a:latin typeface="+mj-lt"/>
            </a:endParaRPr>
          </a:p>
        </p:txBody>
      </p:sp>
      <p:sp>
        <p:nvSpPr>
          <p:cNvPr id="63505" name="AutoShape 14"/>
          <p:cNvSpPr>
            <a:spLocks noChangeArrowheads="1"/>
          </p:cNvSpPr>
          <p:nvPr/>
        </p:nvSpPr>
        <p:spPr bwMode="auto">
          <a:xfrm>
            <a:off x="3679825" y="29051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6" name="AutoShape 15"/>
          <p:cNvSpPr>
            <a:spLocks noChangeArrowheads="1"/>
          </p:cNvSpPr>
          <p:nvPr/>
        </p:nvSpPr>
        <p:spPr bwMode="auto">
          <a:xfrm>
            <a:off x="4151313" y="29098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07" name="AutoShape 16"/>
          <p:cNvSpPr>
            <a:spLocks noChangeArrowheads="1"/>
          </p:cNvSpPr>
          <p:nvPr/>
        </p:nvSpPr>
        <p:spPr bwMode="auto">
          <a:xfrm>
            <a:off x="4156075" y="33670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cxnSp>
        <p:nvCxnSpPr>
          <p:cNvPr id="63508" name="AutoShape 21"/>
          <p:cNvCxnSpPr>
            <a:cxnSpLocks noChangeShapeType="1"/>
          </p:cNvCxnSpPr>
          <p:nvPr/>
        </p:nvCxnSpPr>
        <p:spPr bwMode="auto">
          <a:xfrm flipV="1">
            <a:off x="1036638" y="2501900"/>
            <a:ext cx="0" cy="276225"/>
          </a:xfrm>
          <a:prstGeom prst="straightConnector1">
            <a:avLst/>
          </a:prstGeom>
          <a:noFill/>
          <a:ln w="9525">
            <a:solidFill>
              <a:schemeClr val="tx1"/>
            </a:solidFill>
            <a:round/>
            <a:headEnd type="triangle" w="med" len="med"/>
            <a:tailEnd type="triangle" w="med" len="med"/>
          </a:ln>
        </p:spPr>
      </p:cxnSp>
      <p:cxnSp>
        <p:nvCxnSpPr>
          <p:cNvPr id="63509" name="AutoShape 22"/>
          <p:cNvCxnSpPr>
            <a:cxnSpLocks noChangeShapeType="1"/>
          </p:cNvCxnSpPr>
          <p:nvPr/>
        </p:nvCxnSpPr>
        <p:spPr bwMode="auto">
          <a:xfrm flipV="1">
            <a:off x="4135438" y="2481263"/>
            <a:ext cx="0" cy="276225"/>
          </a:xfrm>
          <a:prstGeom prst="straightConnector1">
            <a:avLst/>
          </a:prstGeom>
          <a:noFill/>
          <a:ln w="9525">
            <a:solidFill>
              <a:schemeClr val="tx1"/>
            </a:solidFill>
            <a:round/>
            <a:headEnd type="triangle" w="med" len="med"/>
            <a:tailEnd type="triangle" w="med" len="med"/>
          </a:ln>
        </p:spPr>
      </p:cxnSp>
      <p:cxnSp>
        <p:nvCxnSpPr>
          <p:cNvPr id="63510" name="AutoShape 23"/>
          <p:cNvCxnSpPr>
            <a:cxnSpLocks noChangeShapeType="1"/>
          </p:cNvCxnSpPr>
          <p:nvPr/>
        </p:nvCxnSpPr>
        <p:spPr bwMode="auto">
          <a:xfrm flipV="1">
            <a:off x="5089525" y="2498725"/>
            <a:ext cx="1588" cy="249238"/>
          </a:xfrm>
          <a:prstGeom prst="straightConnector1">
            <a:avLst/>
          </a:prstGeom>
          <a:noFill/>
          <a:ln w="9525">
            <a:solidFill>
              <a:schemeClr val="tx1"/>
            </a:solidFill>
            <a:round/>
            <a:headEnd type="triangle" w="med" len="med"/>
            <a:tailEnd type="triangle" w="med" len="med"/>
          </a:ln>
        </p:spPr>
      </p:cxnSp>
      <p:cxnSp>
        <p:nvCxnSpPr>
          <p:cNvPr id="63511" name="AutoShape 24"/>
          <p:cNvCxnSpPr>
            <a:cxnSpLocks noChangeShapeType="1"/>
          </p:cNvCxnSpPr>
          <p:nvPr/>
        </p:nvCxnSpPr>
        <p:spPr bwMode="auto">
          <a:xfrm>
            <a:off x="4587875" y="3478213"/>
            <a:ext cx="276225" cy="1587"/>
          </a:xfrm>
          <a:prstGeom prst="straightConnector1">
            <a:avLst/>
          </a:prstGeom>
          <a:noFill/>
          <a:ln w="9525">
            <a:solidFill>
              <a:schemeClr val="tx1"/>
            </a:solidFill>
            <a:round/>
            <a:headEnd type="triangle" w="med" len="med"/>
            <a:tailEnd type="triangle" w="med" len="med"/>
          </a:ln>
        </p:spPr>
      </p:cxnSp>
      <p:sp>
        <p:nvSpPr>
          <p:cNvPr id="63512" name="AutoShape 26"/>
          <p:cNvSpPr>
            <a:spLocks noChangeArrowheads="1"/>
          </p:cNvSpPr>
          <p:nvPr/>
        </p:nvSpPr>
        <p:spPr bwMode="auto">
          <a:xfrm>
            <a:off x="5646738" y="27622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mj-lt"/>
              </a:rPr>
              <a:t>IP1</a:t>
            </a:r>
          </a:p>
        </p:txBody>
      </p:sp>
      <p:sp>
        <p:nvSpPr>
          <p:cNvPr id="63513" name="AutoShape 27"/>
          <p:cNvSpPr>
            <a:spLocks noChangeArrowheads="1"/>
          </p:cNvSpPr>
          <p:nvPr/>
        </p:nvSpPr>
        <p:spPr bwMode="auto">
          <a:xfrm>
            <a:off x="5646738" y="32956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mj-lt"/>
              </a:rPr>
              <a:t>IP2</a:t>
            </a:r>
          </a:p>
        </p:txBody>
      </p:sp>
      <p:sp>
        <p:nvSpPr>
          <p:cNvPr id="63514" name="AutoShape 28"/>
          <p:cNvSpPr>
            <a:spLocks noChangeArrowheads="1"/>
          </p:cNvSpPr>
          <p:nvPr/>
        </p:nvSpPr>
        <p:spPr bwMode="auto">
          <a:xfrm>
            <a:off x="5665788" y="4791075"/>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atin typeface="+mj-lt"/>
              </a:rPr>
              <a:t>IPn</a:t>
            </a:r>
          </a:p>
        </p:txBody>
      </p:sp>
      <p:sp>
        <p:nvSpPr>
          <p:cNvPr id="63515" name="Text Box 30"/>
          <p:cNvSpPr txBox="1">
            <a:spLocks noChangeArrowheads="1"/>
          </p:cNvSpPr>
          <p:nvPr/>
        </p:nvSpPr>
        <p:spPr bwMode="auto">
          <a:xfrm>
            <a:off x="582590" y="2944813"/>
            <a:ext cx="461985" cy="307777"/>
          </a:xfrm>
          <a:prstGeom prst="rect">
            <a:avLst/>
          </a:prstGeom>
          <a:noFill/>
          <a:ln w="9525">
            <a:noFill/>
            <a:miter lim="800000"/>
            <a:headEnd/>
            <a:tailEnd/>
          </a:ln>
        </p:spPr>
        <p:txBody>
          <a:bodyPr wrap="none">
            <a:spAutoFit/>
          </a:bodyPr>
          <a:lstStyle/>
          <a:p>
            <a:r>
              <a:rPr lang="en-US" sz="1400">
                <a:latin typeface="+mj-lt"/>
              </a:rPr>
              <a:t>L1D</a:t>
            </a:r>
          </a:p>
        </p:txBody>
      </p:sp>
      <p:sp>
        <p:nvSpPr>
          <p:cNvPr id="63516" name="Text Box 31"/>
          <p:cNvSpPr txBox="1">
            <a:spLocks noChangeArrowheads="1"/>
          </p:cNvSpPr>
          <p:nvPr/>
        </p:nvSpPr>
        <p:spPr bwMode="auto">
          <a:xfrm>
            <a:off x="3668690" y="2930525"/>
            <a:ext cx="461985" cy="307777"/>
          </a:xfrm>
          <a:prstGeom prst="rect">
            <a:avLst/>
          </a:prstGeom>
          <a:noFill/>
          <a:ln w="9525">
            <a:noFill/>
            <a:miter lim="800000"/>
            <a:headEnd/>
            <a:tailEnd/>
          </a:ln>
        </p:spPr>
        <p:txBody>
          <a:bodyPr wrap="none">
            <a:spAutoFit/>
          </a:bodyPr>
          <a:lstStyle/>
          <a:p>
            <a:r>
              <a:rPr lang="en-US" sz="1400">
                <a:latin typeface="+mj-lt"/>
              </a:rPr>
              <a:t>L1D</a:t>
            </a:r>
          </a:p>
        </p:txBody>
      </p:sp>
      <p:sp>
        <p:nvSpPr>
          <p:cNvPr id="63517" name="Text Box 32"/>
          <p:cNvSpPr txBox="1">
            <a:spLocks noChangeArrowheads="1"/>
          </p:cNvSpPr>
          <p:nvPr/>
        </p:nvSpPr>
        <p:spPr bwMode="auto">
          <a:xfrm>
            <a:off x="1066948" y="2944813"/>
            <a:ext cx="444352" cy="307777"/>
          </a:xfrm>
          <a:prstGeom prst="rect">
            <a:avLst/>
          </a:prstGeom>
          <a:noFill/>
          <a:ln w="9525">
            <a:noFill/>
            <a:miter lim="800000"/>
            <a:headEnd/>
            <a:tailEnd/>
          </a:ln>
        </p:spPr>
        <p:txBody>
          <a:bodyPr wrap="none">
            <a:spAutoFit/>
          </a:bodyPr>
          <a:lstStyle/>
          <a:p>
            <a:r>
              <a:rPr lang="en-US" sz="1400">
                <a:latin typeface="+mj-lt"/>
              </a:rPr>
              <a:t>L1P</a:t>
            </a:r>
          </a:p>
        </p:txBody>
      </p:sp>
      <p:sp>
        <p:nvSpPr>
          <p:cNvPr id="63518" name="Text Box 33"/>
          <p:cNvSpPr txBox="1">
            <a:spLocks noChangeArrowheads="1"/>
          </p:cNvSpPr>
          <p:nvPr/>
        </p:nvSpPr>
        <p:spPr bwMode="auto">
          <a:xfrm>
            <a:off x="4162573" y="2930525"/>
            <a:ext cx="444352" cy="307777"/>
          </a:xfrm>
          <a:prstGeom prst="rect">
            <a:avLst/>
          </a:prstGeom>
          <a:noFill/>
          <a:ln w="9525">
            <a:noFill/>
            <a:miter lim="800000"/>
            <a:headEnd/>
            <a:tailEnd/>
          </a:ln>
        </p:spPr>
        <p:txBody>
          <a:bodyPr wrap="none">
            <a:spAutoFit/>
          </a:bodyPr>
          <a:lstStyle/>
          <a:p>
            <a:r>
              <a:rPr lang="en-US" sz="1400">
                <a:latin typeface="+mj-lt"/>
              </a:rPr>
              <a:t>L1P</a:t>
            </a:r>
          </a:p>
        </p:txBody>
      </p:sp>
      <p:sp>
        <p:nvSpPr>
          <p:cNvPr id="63519" name="Text Box 34"/>
          <p:cNvSpPr txBox="1">
            <a:spLocks noChangeArrowheads="1"/>
          </p:cNvSpPr>
          <p:nvPr/>
        </p:nvSpPr>
        <p:spPr bwMode="auto">
          <a:xfrm>
            <a:off x="1107535" y="3602038"/>
            <a:ext cx="351378" cy="307777"/>
          </a:xfrm>
          <a:prstGeom prst="rect">
            <a:avLst/>
          </a:prstGeom>
          <a:noFill/>
          <a:ln w="9525">
            <a:noFill/>
            <a:miter lim="800000"/>
            <a:headEnd/>
            <a:tailEnd/>
          </a:ln>
        </p:spPr>
        <p:txBody>
          <a:bodyPr wrap="none">
            <a:spAutoFit/>
          </a:bodyPr>
          <a:lstStyle/>
          <a:p>
            <a:r>
              <a:rPr lang="en-US" sz="1400">
                <a:latin typeface="+mj-lt"/>
              </a:rPr>
              <a:t>L2</a:t>
            </a:r>
          </a:p>
        </p:txBody>
      </p:sp>
      <p:sp>
        <p:nvSpPr>
          <p:cNvPr id="63520" name="Text Box 35"/>
          <p:cNvSpPr txBox="1">
            <a:spLocks noChangeArrowheads="1"/>
          </p:cNvSpPr>
          <p:nvPr/>
        </p:nvSpPr>
        <p:spPr bwMode="auto">
          <a:xfrm>
            <a:off x="4193635" y="3568700"/>
            <a:ext cx="351378" cy="307777"/>
          </a:xfrm>
          <a:prstGeom prst="rect">
            <a:avLst/>
          </a:prstGeom>
          <a:noFill/>
          <a:ln w="9525">
            <a:noFill/>
            <a:miter lim="800000"/>
            <a:headEnd/>
            <a:tailEnd/>
          </a:ln>
        </p:spPr>
        <p:txBody>
          <a:bodyPr wrap="none">
            <a:spAutoFit/>
          </a:bodyPr>
          <a:lstStyle/>
          <a:p>
            <a:r>
              <a:rPr lang="en-US" sz="1400">
                <a:latin typeface="+mj-lt"/>
              </a:rPr>
              <a:t>L2</a:t>
            </a:r>
          </a:p>
        </p:txBody>
      </p:sp>
      <p:sp>
        <p:nvSpPr>
          <p:cNvPr id="63521" name="Text Box 36"/>
          <p:cNvSpPr txBox="1">
            <a:spLocks noChangeArrowheads="1"/>
          </p:cNvSpPr>
          <p:nvPr/>
        </p:nvSpPr>
        <p:spPr bwMode="auto">
          <a:xfrm rot="-5400000">
            <a:off x="4702990" y="3680719"/>
            <a:ext cx="757194" cy="307777"/>
          </a:xfrm>
          <a:prstGeom prst="rect">
            <a:avLst/>
          </a:prstGeom>
          <a:noFill/>
          <a:ln w="9525">
            <a:noFill/>
            <a:miter lim="800000"/>
            <a:headEnd/>
            <a:tailEnd/>
          </a:ln>
        </p:spPr>
        <p:txBody>
          <a:bodyPr wrap="none">
            <a:spAutoFit/>
          </a:bodyPr>
          <a:lstStyle/>
          <a:p>
            <a:r>
              <a:rPr lang="en-US" sz="1400">
                <a:latin typeface="+mj-lt"/>
              </a:rPr>
              <a:t>TeraNet</a:t>
            </a:r>
          </a:p>
        </p:txBody>
      </p:sp>
      <p:sp>
        <p:nvSpPr>
          <p:cNvPr id="63522" name="Text Box 37"/>
          <p:cNvSpPr txBox="1">
            <a:spLocks noChangeArrowheads="1"/>
          </p:cNvSpPr>
          <p:nvPr/>
        </p:nvSpPr>
        <p:spPr bwMode="auto">
          <a:xfrm rot="-5400000">
            <a:off x="240507" y="3445997"/>
            <a:ext cx="1081087" cy="523220"/>
          </a:xfrm>
          <a:prstGeom prst="rect">
            <a:avLst/>
          </a:prstGeom>
          <a:noFill/>
          <a:ln w="9525">
            <a:noFill/>
            <a:miter lim="800000"/>
            <a:headEnd/>
            <a:tailEnd/>
          </a:ln>
        </p:spPr>
        <p:txBody>
          <a:bodyPr>
            <a:spAutoFit/>
          </a:bodyPr>
          <a:lstStyle/>
          <a:p>
            <a:pPr algn="l"/>
            <a:r>
              <a:rPr lang="en-US" sz="1400" dirty="0">
                <a:latin typeface="+mj-lt"/>
              </a:rPr>
              <a:t>New C66x </a:t>
            </a:r>
            <a:r>
              <a:rPr lang="en-US" sz="1400" dirty="0" err="1">
                <a:latin typeface="+mj-lt"/>
              </a:rPr>
              <a:t>CorePac</a:t>
            </a:r>
            <a:endParaRPr lang="en-US" sz="1400" dirty="0">
              <a:latin typeface="+mj-lt"/>
            </a:endParaRPr>
          </a:p>
        </p:txBody>
      </p:sp>
      <p:sp>
        <p:nvSpPr>
          <p:cNvPr id="63523" name="Text Box 39"/>
          <p:cNvSpPr txBox="1">
            <a:spLocks noChangeArrowheads="1"/>
          </p:cNvSpPr>
          <p:nvPr/>
        </p:nvSpPr>
        <p:spPr bwMode="auto">
          <a:xfrm>
            <a:off x="1037809" y="2541588"/>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24" name="Text Box 40"/>
          <p:cNvSpPr txBox="1">
            <a:spLocks noChangeArrowheads="1"/>
          </p:cNvSpPr>
          <p:nvPr/>
        </p:nvSpPr>
        <p:spPr bwMode="auto">
          <a:xfrm>
            <a:off x="4133434" y="2517775"/>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25" name="Text Box 41"/>
          <p:cNvSpPr txBox="1">
            <a:spLocks noChangeArrowheads="1"/>
          </p:cNvSpPr>
          <p:nvPr/>
        </p:nvSpPr>
        <p:spPr bwMode="auto">
          <a:xfrm>
            <a:off x="5119271" y="2522538"/>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26" name="Text Box 42"/>
          <p:cNvSpPr txBox="1">
            <a:spLocks noChangeArrowheads="1"/>
          </p:cNvSpPr>
          <p:nvPr/>
        </p:nvSpPr>
        <p:spPr bwMode="auto">
          <a:xfrm>
            <a:off x="4582696" y="3508375"/>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27" name="Text Box 43"/>
          <p:cNvSpPr txBox="1">
            <a:spLocks noChangeArrowheads="1"/>
          </p:cNvSpPr>
          <p:nvPr/>
        </p:nvSpPr>
        <p:spPr bwMode="auto">
          <a:xfrm>
            <a:off x="1060034" y="4322763"/>
            <a:ext cx="338554" cy="215444"/>
          </a:xfrm>
          <a:prstGeom prst="rect">
            <a:avLst/>
          </a:prstGeom>
          <a:noFill/>
          <a:ln w="9525">
            <a:noFill/>
            <a:miter lim="800000"/>
            <a:headEnd/>
            <a:tailEnd/>
          </a:ln>
        </p:spPr>
        <p:txBody>
          <a:bodyPr wrap="none">
            <a:spAutoFit/>
          </a:bodyPr>
          <a:lstStyle/>
          <a:p>
            <a:r>
              <a:rPr lang="en-US" sz="800">
                <a:latin typeface="+mj-lt"/>
              </a:rPr>
              <a:t>256</a:t>
            </a:r>
          </a:p>
        </p:txBody>
      </p:sp>
      <p:cxnSp>
        <p:nvCxnSpPr>
          <p:cNvPr id="63528" name="AutoShape 44"/>
          <p:cNvCxnSpPr>
            <a:cxnSpLocks noChangeShapeType="1"/>
            <a:stCxn id="20490" idx="0"/>
            <a:endCxn id="63497" idx="2"/>
          </p:cNvCxnSpPr>
          <p:nvPr/>
        </p:nvCxnSpPr>
        <p:spPr bwMode="auto">
          <a:xfrm rot="16200000" flipV="1">
            <a:off x="3128169" y="1889919"/>
            <a:ext cx="368300" cy="1588"/>
          </a:xfrm>
          <a:prstGeom prst="straightConnector1">
            <a:avLst/>
          </a:prstGeom>
          <a:noFill/>
          <a:ln w="9525">
            <a:solidFill>
              <a:schemeClr val="tx1"/>
            </a:solidFill>
            <a:round/>
            <a:headEnd type="triangle" w="med" len="med"/>
            <a:tailEnd type="triangle" w="med" len="med"/>
          </a:ln>
        </p:spPr>
      </p:cxnSp>
      <p:grpSp>
        <p:nvGrpSpPr>
          <p:cNvPr id="63529" name="Group 45"/>
          <p:cNvGrpSpPr>
            <a:grpSpLocks/>
          </p:cNvGrpSpPr>
          <p:nvPr/>
        </p:nvGrpSpPr>
        <p:grpSpPr bwMode="auto">
          <a:xfrm rot="5400000">
            <a:off x="5492750" y="4221163"/>
            <a:ext cx="620713" cy="90487"/>
            <a:chOff x="1367" y="2005"/>
            <a:chExt cx="391" cy="57"/>
          </a:xfrm>
        </p:grpSpPr>
        <p:sp>
          <p:nvSpPr>
            <p:cNvPr id="63560" name="AutoShape 46"/>
            <p:cNvSpPr>
              <a:spLocks noChangeArrowheads="1"/>
            </p:cNvSpPr>
            <p:nvPr/>
          </p:nvSpPr>
          <p:spPr bwMode="auto">
            <a:xfrm>
              <a:off x="1367"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a:latin typeface="+mj-lt"/>
              </a:endParaRPr>
            </a:p>
          </p:txBody>
        </p:sp>
        <p:sp>
          <p:nvSpPr>
            <p:cNvPr id="63561" name="AutoShape 47"/>
            <p:cNvSpPr>
              <a:spLocks noChangeArrowheads="1"/>
            </p:cNvSpPr>
            <p:nvPr/>
          </p:nvSpPr>
          <p:spPr bwMode="auto">
            <a:xfrm>
              <a:off x="1535" y="2005"/>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a:latin typeface="+mj-lt"/>
              </a:endParaRPr>
            </a:p>
          </p:txBody>
        </p:sp>
        <p:sp>
          <p:nvSpPr>
            <p:cNvPr id="63562" name="AutoShape 48"/>
            <p:cNvSpPr>
              <a:spLocks noChangeArrowheads="1"/>
            </p:cNvSpPr>
            <p:nvPr/>
          </p:nvSpPr>
          <p:spPr bwMode="auto">
            <a:xfrm>
              <a:off x="1701"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a:latin typeface="+mj-lt"/>
              </a:endParaRPr>
            </a:p>
          </p:txBody>
        </p:sp>
      </p:grpSp>
      <p:cxnSp>
        <p:nvCxnSpPr>
          <p:cNvPr id="63530" name="AutoShape 49"/>
          <p:cNvCxnSpPr>
            <a:cxnSpLocks noChangeShapeType="1"/>
          </p:cNvCxnSpPr>
          <p:nvPr/>
        </p:nvCxnSpPr>
        <p:spPr bwMode="auto">
          <a:xfrm>
            <a:off x="5319713" y="3497263"/>
            <a:ext cx="309562" cy="3175"/>
          </a:xfrm>
          <a:prstGeom prst="straightConnector1">
            <a:avLst/>
          </a:prstGeom>
          <a:noFill/>
          <a:ln w="9525">
            <a:solidFill>
              <a:schemeClr val="tx1"/>
            </a:solidFill>
            <a:round/>
            <a:headEnd type="triangle" w="med" len="med"/>
            <a:tailEnd type="triangle" w="med" len="med"/>
          </a:ln>
        </p:spPr>
      </p:cxnSp>
      <p:cxnSp>
        <p:nvCxnSpPr>
          <p:cNvPr id="63531" name="AutoShape 50"/>
          <p:cNvCxnSpPr>
            <a:cxnSpLocks noChangeShapeType="1"/>
          </p:cNvCxnSpPr>
          <p:nvPr/>
        </p:nvCxnSpPr>
        <p:spPr bwMode="auto">
          <a:xfrm>
            <a:off x="5334000" y="4992688"/>
            <a:ext cx="309563" cy="3175"/>
          </a:xfrm>
          <a:prstGeom prst="straightConnector1">
            <a:avLst/>
          </a:prstGeom>
          <a:noFill/>
          <a:ln w="9525">
            <a:solidFill>
              <a:schemeClr val="tx1"/>
            </a:solidFill>
            <a:round/>
            <a:headEnd type="triangle" w="med" len="med"/>
            <a:tailEnd type="triangle" w="med" len="med"/>
          </a:ln>
        </p:spPr>
      </p:cxnSp>
      <p:cxnSp>
        <p:nvCxnSpPr>
          <p:cNvPr id="63532" name="AutoShape 51"/>
          <p:cNvCxnSpPr>
            <a:cxnSpLocks noChangeShapeType="1"/>
          </p:cNvCxnSpPr>
          <p:nvPr/>
        </p:nvCxnSpPr>
        <p:spPr bwMode="auto">
          <a:xfrm>
            <a:off x="5319713" y="2954338"/>
            <a:ext cx="309562" cy="3175"/>
          </a:xfrm>
          <a:prstGeom prst="straightConnector1">
            <a:avLst/>
          </a:prstGeom>
          <a:noFill/>
          <a:ln w="9525">
            <a:solidFill>
              <a:schemeClr val="tx1"/>
            </a:solidFill>
            <a:round/>
            <a:headEnd type="triangle" w="med" len="med"/>
            <a:tailEnd type="triangle" w="med" len="med"/>
          </a:ln>
        </p:spPr>
      </p:cxnSp>
      <p:sp>
        <p:nvSpPr>
          <p:cNvPr id="63533" name="AutoShape 53"/>
          <p:cNvSpPr>
            <a:spLocks noChangeArrowheads="1"/>
          </p:cNvSpPr>
          <p:nvPr/>
        </p:nvSpPr>
        <p:spPr bwMode="auto">
          <a:xfrm>
            <a:off x="4127500" y="2143125"/>
            <a:ext cx="1762125" cy="285750"/>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a:latin typeface="+mj-lt"/>
              </a:rPr>
              <a:t>MSMC SRAM</a:t>
            </a:r>
          </a:p>
        </p:txBody>
      </p:sp>
      <p:sp>
        <p:nvSpPr>
          <p:cNvPr id="63534" name="Text Box 54"/>
          <p:cNvSpPr txBox="1">
            <a:spLocks noChangeArrowheads="1"/>
          </p:cNvSpPr>
          <p:nvPr/>
        </p:nvSpPr>
        <p:spPr bwMode="auto">
          <a:xfrm rot="-5400000">
            <a:off x="3372644" y="3423772"/>
            <a:ext cx="1052513" cy="523220"/>
          </a:xfrm>
          <a:prstGeom prst="rect">
            <a:avLst/>
          </a:prstGeom>
          <a:noFill/>
          <a:ln w="9525">
            <a:noFill/>
            <a:miter lim="800000"/>
            <a:headEnd/>
            <a:tailEnd/>
          </a:ln>
        </p:spPr>
        <p:txBody>
          <a:bodyPr>
            <a:spAutoFit/>
          </a:bodyPr>
          <a:lstStyle/>
          <a:p>
            <a:pPr algn="l"/>
            <a:r>
              <a:rPr lang="en-US" sz="1400" dirty="0">
                <a:latin typeface="+mj-lt"/>
              </a:rPr>
              <a:t>New C66x </a:t>
            </a:r>
            <a:r>
              <a:rPr lang="en-US" sz="1400" dirty="0" err="1">
                <a:latin typeface="+mj-lt"/>
              </a:rPr>
              <a:t>CorePac</a:t>
            </a:r>
            <a:endParaRPr lang="en-US" sz="1400" dirty="0">
              <a:latin typeface="+mj-lt"/>
            </a:endParaRPr>
          </a:p>
        </p:txBody>
      </p:sp>
      <p:sp>
        <p:nvSpPr>
          <p:cNvPr id="63535" name="AutoShape 9"/>
          <p:cNvSpPr>
            <a:spLocks noChangeArrowheads="1"/>
          </p:cNvSpPr>
          <p:nvPr/>
        </p:nvSpPr>
        <p:spPr bwMode="auto">
          <a:xfrm>
            <a:off x="1571625" y="27781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a:latin typeface="+mj-lt"/>
            </a:endParaRPr>
          </a:p>
        </p:txBody>
      </p:sp>
      <p:sp>
        <p:nvSpPr>
          <p:cNvPr id="63536" name="AutoShape 10"/>
          <p:cNvSpPr>
            <a:spLocks noChangeArrowheads="1"/>
          </p:cNvSpPr>
          <p:nvPr/>
        </p:nvSpPr>
        <p:spPr bwMode="auto">
          <a:xfrm>
            <a:off x="1614488" y="29178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37" name="AutoShape 11"/>
          <p:cNvSpPr>
            <a:spLocks noChangeArrowheads="1"/>
          </p:cNvSpPr>
          <p:nvPr/>
        </p:nvSpPr>
        <p:spPr bwMode="auto">
          <a:xfrm>
            <a:off x="2085975" y="29225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38" name="AutoShape 12"/>
          <p:cNvSpPr>
            <a:spLocks noChangeArrowheads="1"/>
          </p:cNvSpPr>
          <p:nvPr/>
        </p:nvSpPr>
        <p:spPr bwMode="auto">
          <a:xfrm>
            <a:off x="2090738" y="33797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cxnSp>
        <p:nvCxnSpPr>
          <p:cNvPr id="63539" name="AutoShape 21"/>
          <p:cNvCxnSpPr>
            <a:cxnSpLocks noChangeShapeType="1"/>
          </p:cNvCxnSpPr>
          <p:nvPr/>
        </p:nvCxnSpPr>
        <p:spPr bwMode="auto">
          <a:xfrm flipV="1">
            <a:off x="2062163" y="2495550"/>
            <a:ext cx="0" cy="276225"/>
          </a:xfrm>
          <a:prstGeom prst="straightConnector1">
            <a:avLst/>
          </a:prstGeom>
          <a:noFill/>
          <a:ln w="9525">
            <a:solidFill>
              <a:schemeClr val="tx1"/>
            </a:solidFill>
            <a:round/>
            <a:headEnd type="triangle" w="med" len="med"/>
            <a:tailEnd type="triangle" w="med" len="med"/>
          </a:ln>
        </p:spPr>
      </p:cxnSp>
      <p:sp>
        <p:nvSpPr>
          <p:cNvPr id="63540" name="Text Box 30"/>
          <p:cNvSpPr txBox="1">
            <a:spLocks noChangeArrowheads="1"/>
          </p:cNvSpPr>
          <p:nvPr/>
        </p:nvSpPr>
        <p:spPr bwMode="auto">
          <a:xfrm>
            <a:off x="1608115" y="2938463"/>
            <a:ext cx="461985" cy="307777"/>
          </a:xfrm>
          <a:prstGeom prst="rect">
            <a:avLst/>
          </a:prstGeom>
          <a:noFill/>
          <a:ln w="9525">
            <a:noFill/>
            <a:miter lim="800000"/>
            <a:headEnd/>
            <a:tailEnd/>
          </a:ln>
        </p:spPr>
        <p:txBody>
          <a:bodyPr wrap="none">
            <a:spAutoFit/>
          </a:bodyPr>
          <a:lstStyle/>
          <a:p>
            <a:r>
              <a:rPr lang="en-US" sz="1400">
                <a:latin typeface="+mj-lt"/>
              </a:rPr>
              <a:t>L1D</a:t>
            </a:r>
          </a:p>
        </p:txBody>
      </p:sp>
      <p:sp>
        <p:nvSpPr>
          <p:cNvPr id="63541" name="Text Box 32"/>
          <p:cNvSpPr txBox="1">
            <a:spLocks noChangeArrowheads="1"/>
          </p:cNvSpPr>
          <p:nvPr/>
        </p:nvSpPr>
        <p:spPr bwMode="auto">
          <a:xfrm>
            <a:off x="2092473" y="2938463"/>
            <a:ext cx="444352" cy="307777"/>
          </a:xfrm>
          <a:prstGeom prst="rect">
            <a:avLst/>
          </a:prstGeom>
          <a:noFill/>
          <a:ln w="9525">
            <a:noFill/>
            <a:miter lim="800000"/>
            <a:headEnd/>
            <a:tailEnd/>
          </a:ln>
        </p:spPr>
        <p:txBody>
          <a:bodyPr wrap="none">
            <a:spAutoFit/>
          </a:bodyPr>
          <a:lstStyle/>
          <a:p>
            <a:r>
              <a:rPr lang="en-US" sz="1400">
                <a:latin typeface="+mj-lt"/>
              </a:rPr>
              <a:t>L1P</a:t>
            </a:r>
          </a:p>
        </p:txBody>
      </p:sp>
      <p:sp>
        <p:nvSpPr>
          <p:cNvPr id="63542" name="Text Box 34"/>
          <p:cNvSpPr txBox="1">
            <a:spLocks noChangeArrowheads="1"/>
          </p:cNvSpPr>
          <p:nvPr/>
        </p:nvSpPr>
        <p:spPr bwMode="auto">
          <a:xfrm>
            <a:off x="2133060" y="3595688"/>
            <a:ext cx="351378" cy="307777"/>
          </a:xfrm>
          <a:prstGeom prst="rect">
            <a:avLst/>
          </a:prstGeom>
          <a:noFill/>
          <a:ln w="9525">
            <a:noFill/>
            <a:miter lim="800000"/>
            <a:headEnd/>
            <a:tailEnd/>
          </a:ln>
        </p:spPr>
        <p:txBody>
          <a:bodyPr wrap="none">
            <a:spAutoFit/>
          </a:bodyPr>
          <a:lstStyle/>
          <a:p>
            <a:r>
              <a:rPr lang="en-US" sz="1400">
                <a:latin typeface="+mj-lt"/>
              </a:rPr>
              <a:t>L2</a:t>
            </a:r>
          </a:p>
        </p:txBody>
      </p:sp>
      <p:sp>
        <p:nvSpPr>
          <p:cNvPr id="63543" name="Text Box 37"/>
          <p:cNvSpPr txBox="1">
            <a:spLocks noChangeArrowheads="1"/>
          </p:cNvSpPr>
          <p:nvPr/>
        </p:nvSpPr>
        <p:spPr bwMode="auto">
          <a:xfrm rot="-5400000">
            <a:off x="1266032" y="3439647"/>
            <a:ext cx="1081087" cy="523220"/>
          </a:xfrm>
          <a:prstGeom prst="rect">
            <a:avLst/>
          </a:prstGeom>
          <a:noFill/>
          <a:ln w="9525">
            <a:noFill/>
            <a:miter lim="800000"/>
            <a:headEnd/>
            <a:tailEnd/>
          </a:ln>
        </p:spPr>
        <p:txBody>
          <a:bodyPr>
            <a:spAutoFit/>
          </a:bodyPr>
          <a:lstStyle/>
          <a:p>
            <a:pPr algn="l"/>
            <a:r>
              <a:rPr lang="en-US" sz="1400" dirty="0">
                <a:latin typeface="+mj-lt"/>
              </a:rPr>
              <a:t>New C66x </a:t>
            </a:r>
            <a:r>
              <a:rPr lang="en-US" sz="1400" dirty="0" err="1">
                <a:latin typeface="+mj-lt"/>
              </a:rPr>
              <a:t>CorePac</a:t>
            </a:r>
            <a:endParaRPr lang="en-US" sz="1400" dirty="0">
              <a:latin typeface="+mj-lt"/>
            </a:endParaRPr>
          </a:p>
        </p:txBody>
      </p:sp>
      <p:sp>
        <p:nvSpPr>
          <p:cNvPr id="63544" name="Text Box 39"/>
          <p:cNvSpPr txBox="1">
            <a:spLocks noChangeArrowheads="1"/>
          </p:cNvSpPr>
          <p:nvPr/>
        </p:nvSpPr>
        <p:spPr bwMode="auto">
          <a:xfrm>
            <a:off x="2063334" y="2535238"/>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45" name="AutoShape 9"/>
          <p:cNvSpPr>
            <a:spLocks noChangeArrowheads="1"/>
          </p:cNvSpPr>
          <p:nvPr/>
        </p:nvSpPr>
        <p:spPr bwMode="auto">
          <a:xfrm>
            <a:off x="2605088" y="2747963"/>
            <a:ext cx="981075" cy="1439862"/>
          </a:xfrm>
          <a:prstGeom prst="roundRect">
            <a:avLst>
              <a:gd name="adj" fmla="val 16667"/>
            </a:avLst>
          </a:prstGeom>
          <a:solidFill>
            <a:srgbClr val="FFFF99"/>
          </a:solidFill>
          <a:ln w="9525">
            <a:solidFill>
              <a:schemeClr val="tx1"/>
            </a:solidFill>
            <a:round/>
            <a:headEnd/>
            <a:tailEnd/>
          </a:ln>
        </p:spPr>
        <p:txBody>
          <a:bodyPr wrap="none" anchor="ctr"/>
          <a:lstStyle/>
          <a:p>
            <a:endParaRPr lang="en-US">
              <a:latin typeface="+mj-lt"/>
            </a:endParaRPr>
          </a:p>
        </p:txBody>
      </p:sp>
      <p:sp>
        <p:nvSpPr>
          <p:cNvPr id="63546" name="AutoShape 10"/>
          <p:cNvSpPr>
            <a:spLocks noChangeArrowheads="1"/>
          </p:cNvSpPr>
          <p:nvPr/>
        </p:nvSpPr>
        <p:spPr bwMode="auto">
          <a:xfrm>
            <a:off x="2647950" y="2887663"/>
            <a:ext cx="422275" cy="344487"/>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47" name="AutoShape 11"/>
          <p:cNvSpPr>
            <a:spLocks noChangeArrowheads="1"/>
          </p:cNvSpPr>
          <p:nvPr/>
        </p:nvSpPr>
        <p:spPr bwMode="auto">
          <a:xfrm>
            <a:off x="3119438" y="2892425"/>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sp>
        <p:nvSpPr>
          <p:cNvPr id="63548" name="AutoShape 12"/>
          <p:cNvSpPr>
            <a:spLocks noChangeArrowheads="1"/>
          </p:cNvSpPr>
          <p:nvPr/>
        </p:nvSpPr>
        <p:spPr bwMode="auto">
          <a:xfrm>
            <a:off x="3124200" y="3349625"/>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a:latin typeface="+mj-lt"/>
            </a:endParaRPr>
          </a:p>
        </p:txBody>
      </p:sp>
      <p:cxnSp>
        <p:nvCxnSpPr>
          <p:cNvPr id="63549" name="AutoShape 21"/>
          <p:cNvCxnSpPr>
            <a:cxnSpLocks noChangeShapeType="1"/>
          </p:cNvCxnSpPr>
          <p:nvPr/>
        </p:nvCxnSpPr>
        <p:spPr bwMode="auto">
          <a:xfrm flipV="1">
            <a:off x="3095625" y="2465388"/>
            <a:ext cx="0" cy="276225"/>
          </a:xfrm>
          <a:prstGeom prst="straightConnector1">
            <a:avLst/>
          </a:prstGeom>
          <a:noFill/>
          <a:ln w="9525">
            <a:solidFill>
              <a:schemeClr val="tx1"/>
            </a:solidFill>
            <a:round/>
            <a:headEnd type="triangle" w="med" len="med"/>
            <a:tailEnd type="triangle" w="med" len="med"/>
          </a:ln>
        </p:spPr>
      </p:cxnSp>
      <p:sp>
        <p:nvSpPr>
          <p:cNvPr id="63550" name="Text Box 30"/>
          <p:cNvSpPr txBox="1">
            <a:spLocks noChangeArrowheads="1"/>
          </p:cNvSpPr>
          <p:nvPr/>
        </p:nvSpPr>
        <p:spPr bwMode="auto">
          <a:xfrm>
            <a:off x="2641578" y="2908300"/>
            <a:ext cx="461985" cy="307777"/>
          </a:xfrm>
          <a:prstGeom prst="rect">
            <a:avLst/>
          </a:prstGeom>
          <a:noFill/>
          <a:ln w="9525">
            <a:noFill/>
            <a:miter lim="800000"/>
            <a:headEnd/>
            <a:tailEnd/>
          </a:ln>
        </p:spPr>
        <p:txBody>
          <a:bodyPr wrap="none">
            <a:spAutoFit/>
          </a:bodyPr>
          <a:lstStyle/>
          <a:p>
            <a:r>
              <a:rPr lang="en-US" sz="1400">
                <a:latin typeface="+mj-lt"/>
              </a:rPr>
              <a:t>L1D</a:t>
            </a:r>
          </a:p>
        </p:txBody>
      </p:sp>
      <p:sp>
        <p:nvSpPr>
          <p:cNvPr id="63551" name="Text Box 32"/>
          <p:cNvSpPr txBox="1">
            <a:spLocks noChangeArrowheads="1"/>
          </p:cNvSpPr>
          <p:nvPr/>
        </p:nvSpPr>
        <p:spPr bwMode="auto">
          <a:xfrm>
            <a:off x="3125936" y="2908300"/>
            <a:ext cx="444352" cy="307777"/>
          </a:xfrm>
          <a:prstGeom prst="rect">
            <a:avLst/>
          </a:prstGeom>
          <a:noFill/>
          <a:ln w="9525">
            <a:noFill/>
            <a:miter lim="800000"/>
            <a:headEnd/>
            <a:tailEnd/>
          </a:ln>
        </p:spPr>
        <p:txBody>
          <a:bodyPr wrap="none">
            <a:spAutoFit/>
          </a:bodyPr>
          <a:lstStyle/>
          <a:p>
            <a:r>
              <a:rPr lang="en-US" sz="1400">
                <a:latin typeface="+mj-lt"/>
              </a:rPr>
              <a:t>L1P</a:t>
            </a:r>
          </a:p>
        </p:txBody>
      </p:sp>
      <p:sp>
        <p:nvSpPr>
          <p:cNvPr id="63552" name="Text Box 34"/>
          <p:cNvSpPr txBox="1">
            <a:spLocks noChangeArrowheads="1"/>
          </p:cNvSpPr>
          <p:nvPr/>
        </p:nvSpPr>
        <p:spPr bwMode="auto">
          <a:xfrm>
            <a:off x="3166522" y="3565525"/>
            <a:ext cx="351378" cy="307777"/>
          </a:xfrm>
          <a:prstGeom prst="rect">
            <a:avLst/>
          </a:prstGeom>
          <a:noFill/>
          <a:ln w="9525">
            <a:noFill/>
            <a:miter lim="800000"/>
            <a:headEnd/>
            <a:tailEnd/>
          </a:ln>
        </p:spPr>
        <p:txBody>
          <a:bodyPr wrap="none">
            <a:spAutoFit/>
          </a:bodyPr>
          <a:lstStyle/>
          <a:p>
            <a:r>
              <a:rPr lang="en-US" sz="1400">
                <a:latin typeface="+mj-lt"/>
              </a:rPr>
              <a:t>L2</a:t>
            </a:r>
          </a:p>
        </p:txBody>
      </p:sp>
      <p:sp>
        <p:nvSpPr>
          <p:cNvPr id="63553" name="Text Box 37"/>
          <p:cNvSpPr txBox="1">
            <a:spLocks noChangeArrowheads="1"/>
          </p:cNvSpPr>
          <p:nvPr/>
        </p:nvSpPr>
        <p:spPr bwMode="auto">
          <a:xfrm rot="-5400000">
            <a:off x="2299494" y="3409484"/>
            <a:ext cx="1081088" cy="523220"/>
          </a:xfrm>
          <a:prstGeom prst="rect">
            <a:avLst/>
          </a:prstGeom>
          <a:noFill/>
          <a:ln w="9525">
            <a:noFill/>
            <a:miter lim="800000"/>
            <a:headEnd/>
            <a:tailEnd/>
          </a:ln>
        </p:spPr>
        <p:txBody>
          <a:bodyPr>
            <a:spAutoFit/>
          </a:bodyPr>
          <a:lstStyle/>
          <a:p>
            <a:pPr algn="l"/>
            <a:r>
              <a:rPr lang="en-US" sz="1400" dirty="0">
                <a:latin typeface="+mj-lt"/>
              </a:rPr>
              <a:t>New C66x </a:t>
            </a:r>
            <a:r>
              <a:rPr lang="en-US" sz="1400" dirty="0" err="1">
                <a:latin typeface="+mj-lt"/>
              </a:rPr>
              <a:t>CorePac</a:t>
            </a:r>
            <a:endParaRPr lang="en-US" sz="1400" dirty="0">
              <a:latin typeface="+mj-lt"/>
            </a:endParaRPr>
          </a:p>
        </p:txBody>
      </p:sp>
      <p:sp>
        <p:nvSpPr>
          <p:cNvPr id="63554" name="Text Box 39"/>
          <p:cNvSpPr txBox="1">
            <a:spLocks noChangeArrowheads="1"/>
          </p:cNvSpPr>
          <p:nvPr/>
        </p:nvSpPr>
        <p:spPr bwMode="auto">
          <a:xfrm>
            <a:off x="3096796" y="2505075"/>
            <a:ext cx="338554" cy="215444"/>
          </a:xfrm>
          <a:prstGeom prst="rect">
            <a:avLst/>
          </a:prstGeom>
          <a:noFill/>
          <a:ln w="9525">
            <a:noFill/>
            <a:miter lim="800000"/>
            <a:headEnd/>
            <a:tailEnd/>
          </a:ln>
        </p:spPr>
        <p:txBody>
          <a:bodyPr wrap="none">
            <a:spAutoFit/>
          </a:bodyPr>
          <a:lstStyle/>
          <a:p>
            <a:r>
              <a:rPr lang="en-US" sz="800">
                <a:latin typeface="+mj-lt"/>
              </a:rPr>
              <a:t>256</a:t>
            </a:r>
          </a:p>
        </p:txBody>
      </p:sp>
      <p:cxnSp>
        <p:nvCxnSpPr>
          <p:cNvPr id="63555" name="AutoShape 96"/>
          <p:cNvCxnSpPr>
            <a:cxnSpLocks noChangeShapeType="1"/>
            <a:stCxn id="63500" idx="2"/>
            <a:endCxn id="63492" idx="1"/>
          </p:cNvCxnSpPr>
          <p:nvPr/>
        </p:nvCxnSpPr>
        <p:spPr bwMode="auto">
          <a:xfrm rot="16200000" flipH="1">
            <a:off x="2770982" y="2489994"/>
            <a:ext cx="387350" cy="3856037"/>
          </a:xfrm>
          <a:prstGeom prst="bentConnector2">
            <a:avLst/>
          </a:prstGeom>
          <a:noFill/>
          <a:ln w="9525">
            <a:solidFill>
              <a:schemeClr val="tx1"/>
            </a:solidFill>
            <a:miter lim="800000"/>
            <a:headEnd/>
            <a:tailEnd type="triangle" w="med" len="med"/>
          </a:ln>
        </p:spPr>
      </p:cxnSp>
      <p:cxnSp>
        <p:nvCxnSpPr>
          <p:cNvPr id="63556" name="AutoShape 97"/>
          <p:cNvCxnSpPr>
            <a:cxnSpLocks noChangeShapeType="1"/>
            <a:stCxn id="63535" idx="2"/>
            <a:endCxn id="63490" idx="1"/>
          </p:cNvCxnSpPr>
          <p:nvPr/>
        </p:nvCxnSpPr>
        <p:spPr bwMode="auto">
          <a:xfrm rot="16200000" flipH="1">
            <a:off x="3352006" y="2928145"/>
            <a:ext cx="250825" cy="2830512"/>
          </a:xfrm>
          <a:prstGeom prst="bentConnector2">
            <a:avLst/>
          </a:prstGeom>
          <a:noFill/>
          <a:ln w="9525">
            <a:solidFill>
              <a:schemeClr val="tx1"/>
            </a:solidFill>
            <a:miter lim="800000"/>
            <a:headEnd/>
            <a:tailEnd type="triangle" w="med" len="med"/>
          </a:ln>
        </p:spPr>
      </p:cxnSp>
      <p:cxnSp>
        <p:nvCxnSpPr>
          <p:cNvPr id="63557" name="AutoShape 98"/>
          <p:cNvCxnSpPr>
            <a:cxnSpLocks noChangeShapeType="1"/>
            <a:stCxn id="63545" idx="2"/>
            <a:endCxn id="63491" idx="1"/>
          </p:cNvCxnSpPr>
          <p:nvPr/>
        </p:nvCxnSpPr>
        <p:spPr bwMode="auto">
          <a:xfrm rot="16200000" flipH="1">
            <a:off x="3923506" y="3359944"/>
            <a:ext cx="141288" cy="1797050"/>
          </a:xfrm>
          <a:prstGeom prst="bentConnector2">
            <a:avLst/>
          </a:prstGeom>
          <a:noFill/>
          <a:ln w="9525">
            <a:solidFill>
              <a:schemeClr val="tx1"/>
            </a:solidFill>
            <a:miter lim="800000"/>
            <a:headEnd/>
            <a:tailEnd type="triangle" w="med" len="med"/>
          </a:ln>
        </p:spPr>
      </p:cxnSp>
      <p:sp>
        <p:nvSpPr>
          <p:cNvPr id="63558" name="Text Box 43"/>
          <p:cNvSpPr txBox="1">
            <a:spLocks noChangeArrowheads="1"/>
          </p:cNvSpPr>
          <p:nvPr/>
        </p:nvSpPr>
        <p:spPr bwMode="auto">
          <a:xfrm>
            <a:off x="2022059" y="4216400"/>
            <a:ext cx="338554" cy="215444"/>
          </a:xfrm>
          <a:prstGeom prst="rect">
            <a:avLst/>
          </a:prstGeom>
          <a:noFill/>
          <a:ln w="9525">
            <a:noFill/>
            <a:miter lim="800000"/>
            <a:headEnd/>
            <a:tailEnd/>
          </a:ln>
        </p:spPr>
        <p:txBody>
          <a:bodyPr wrap="none">
            <a:spAutoFit/>
          </a:bodyPr>
          <a:lstStyle/>
          <a:p>
            <a:r>
              <a:rPr lang="en-US" sz="800">
                <a:latin typeface="+mj-lt"/>
              </a:rPr>
              <a:t>256</a:t>
            </a:r>
          </a:p>
        </p:txBody>
      </p:sp>
      <p:sp>
        <p:nvSpPr>
          <p:cNvPr id="63559" name="Text Box 43"/>
          <p:cNvSpPr txBox="1">
            <a:spLocks noChangeArrowheads="1"/>
          </p:cNvSpPr>
          <p:nvPr/>
        </p:nvSpPr>
        <p:spPr bwMode="auto">
          <a:xfrm>
            <a:off x="3057109" y="4151313"/>
            <a:ext cx="338554" cy="215444"/>
          </a:xfrm>
          <a:prstGeom prst="rect">
            <a:avLst/>
          </a:prstGeom>
          <a:noFill/>
          <a:ln w="9525">
            <a:noFill/>
            <a:miter lim="800000"/>
            <a:headEnd/>
            <a:tailEnd/>
          </a:ln>
        </p:spPr>
        <p:txBody>
          <a:bodyPr wrap="none">
            <a:spAutoFit/>
          </a:bodyPr>
          <a:lstStyle/>
          <a:p>
            <a:r>
              <a:rPr lang="en-US" sz="800">
                <a:latin typeface="+mj-lt"/>
              </a:rPr>
              <a:t>256</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b="0" dirty="0" smtClean="0"/>
              <a:t>MSMC Block Diagram</a:t>
            </a:r>
          </a:p>
        </p:txBody>
      </p:sp>
      <p:grpSp>
        <p:nvGrpSpPr>
          <p:cNvPr id="64515"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a:p>
          </p:txBody>
        </p:sp>
        <p:grpSp>
          <p:nvGrpSpPr>
            <p:cNvPr id="64517" name="Group 5"/>
            <p:cNvGrpSpPr>
              <a:grpSpLocks/>
            </p:cNvGrpSpPr>
            <p:nvPr/>
          </p:nvGrpSpPr>
          <p:grpSpPr bwMode="auto">
            <a:xfrm>
              <a:off x="244" y="614"/>
              <a:ext cx="5110" cy="3338"/>
              <a:chOff x="244" y="614"/>
              <a:chExt cx="5110" cy="3338"/>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25" name="Rectangle 8"/>
              <p:cNvSpPr>
                <a:spLocks noChangeArrowheads="1"/>
              </p:cNvSpPr>
              <p:nvPr/>
            </p:nvSpPr>
            <p:spPr bwMode="auto">
              <a:xfrm>
                <a:off x="3103" y="652"/>
                <a:ext cx="372" cy="92"/>
              </a:xfrm>
              <a:prstGeom prst="rect">
                <a:avLst/>
              </a:prstGeom>
              <a:noFill/>
              <a:ln w="9525">
                <a:noFill/>
                <a:miter lim="800000"/>
                <a:headEnd/>
                <a:tailEnd/>
              </a:ln>
            </p:spPr>
            <p:txBody>
              <a:bodyPr wrap="none" lIns="0" tIns="0" rIns="0" bIns="0">
                <a:spAutoFit/>
              </a:bodyPr>
              <a:lstStyle/>
              <a:p>
                <a:r>
                  <a:rPr lang="en-US" sz="1200">
                    <a:solidFill>
                      <a:srgbClr val="000000"/>
                    </a:solidFill>
                  </a:rPr>
                  <a:t>CorePac</a:t>
                </a:r>
                <a:endParaRPr lang="en-US"/>
              </a:p>
            </p:txBody>
          </p:sp>
          <p:sp>
            <p:nvSpPr>
              <p:cNvPr id="64526" name="Rectangle 9"/>
              <p:cNvSpPr>
                <a:spLocks noChangeArrowheads="1"/>
              </p:cNvSpPr>
              <p:nvPr/>
            </p:nvSpPr>
            <p:spPr bwMode="auto">
              <a:xfrm>
                <a:off x="3495" y="652"/>
                <a:ext cx="53" cy="92"/>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31" name="Rectangle 14"/>
              <p:cNvSpPr>
                <a:spLocks noChangeArrowheads="1"/>
              </p:cNvSpPr>
              <p:nvPr/>
            </p:nvSpPr>
            <p:spPr bwMode="auto">
              <a:xfrm>
                <a:off x="4750" y="2148"/>
                <a:ext cx="412" cy="69"/>
              </a:xfrm>
              <a:prstGeom prst="rect">
                <a:avLst/>
              </a:prstGeom>
              <a:noFill/>
              <a:ln w="9525">
                <a:noFill/>
                <a:miter lim="800000"/>
                <a:headEnd/>
                <a:tailEnd/>
              </a:ln>
            </p:spPr>
            <p:txBody>
              <a:bodyPr wrap="none" lIns="0" tIns="0" rIns="0" bIns="0">
                <a:spAutoFit/>
              </a:bodyPr>
              <a:lstStyle/>
              <a:p>
                <a:r>
                  <a:rPr lang="en-US" sz="900">
                    <a:solidFill>
                      <a:srgbClr val="000000"/>
                    </a:solidFill>
                  </a:rPr>
                  <a:t>Shared RAM</a:t>
                </a:r>
                <a:endParaRPr lang="en-US"/>
              </a:p>
            </p:txBody>
          </p:sp>
          <p:sp>
            <p:nvSpPr>
              <p:cNvPr id="64532" name="Rectangle 15"/>
              <p:cNvSpPr>
                <a:spLocks noChangeArrowheads="1"/>
              </p:cNvSpPr>
              <p:nvPr/>
            </p:nvSpPr>
            <p:spPr bwMode="auto">
              <a:xfrm>
                <a:off x="5213" y="2148"/>
                <a:ext cx="20"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33" name="Rectangle 16"/>
              <p:cNvSpPr>
                <a:spLocks noChangeArrowheads="1"/>
              </p:cNvSpPr>
              <p:nvPr/>
            </p:nvSpPr>
            <p:spPr bwMode="auto">
              <a:xfrm>
                <a:off x="4850" y="2237"/>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2048</a:t>
                </a:r>
                <a:endParaRPr lang="en-US"/>
              </a:p>
            </p:txBody>
          </p:sp>
          <p:sp>
            <p:nvSpPr>
              <p:cNvPr id="64534" name="Rectangle 17"/>
              <p:cNvSpPr>
                <a:spLocks noChangeArrowheads="1"/>
              </p:cNvSpPr>
              <p:nvPr/>
            </p:nvSpPr>
            <p:spPr bwMode="auto">
              <a:xfrm>
                <a:off x="5029" y="2237"/>
                <a:ext cx="96" cy="69"/>
              </a:xfrm>
              <a:prstGeom prst="rect">
                <a:avLst/>
              </a:prstGeom>
              <a:noFill/>
              <a:ln w="9525">
                <a:noFill/>
                <a:miter lim="800000"/>
                <a:headEnd/>
                <a:tailEnd/>
              </a:ln>
            </p:spPr>
            <p:txBody>
              <a:bodyPr wrap="none" lIns="0" tIns="0" rIns="0" bIns="0">
                <a:spAutoFit/>
              </a:bodyPr>
              <a:lstStyle/>
              <a:p>
                <a:r>
                  <a:rPr lang="en-US" sz="900">
                    <a:solidFill>
                      <a:srgbClr val="000000"/>
                    </a:solidFill>
                  </a:rPr>
                  <a:t>KB</a:t>
                </a:r>
                <a:endParaRPr lang="en-US"/>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a:p>
            </p:txBody>
          </p:sp>
          <p:sp>
            <p:nvSpPr>
              <p:cNvPr id="64537" name="Rectangle 20"/>
              <p:cNvSpPr>
                <a:spLocks noChangeArrowheads="1"/>
              </p:cNvSpPr>
              <p:nvPr/>
            </p:nvSpPr>
            <p:spPr bwMode="auto">
              <a:xfrm>
                <a:off x="1761" y="1318"/>
                <a:ext cx="300" cy="69"/>
              </a:xfrm>
              <a:prstGeom prst="rect">
                <a:avLst/>
              </a:prstGeom>
              <a:noFill/>
              <a:ln w="9525">
                <a:noFill/>
                <a:miter lim="800000"/>
                <a:headEnd/>
                <a:tailEnd/>
              </a:ln>
            </p:spPr>
            <p:txBody>
              <a:bodyPr wrap="none" lIns="0" tIns="0" rIns="0" bIns="0">
                <a:spAutoFit/>
              </a:bodyPr>
              <a:lstStyle/>
              <a:p>
                <a:r>
                  <a:rPr lang="en-US" sz="900">
                    <a:solidFill>
                      <a:srgbClr val="000000"/>
                    </a:solidFill>
                  </a:rPr>
                  <a:t>CorePac </a:t>
                </a:r>
                <a:endParaRPr lang="en-US"/>
              </a:p>
            </p:txBody>
          </p:sp>
          <p:sp>
            <p:nvSpPr>
              <p:cNvPr id="64538" name="Rectangle 21"/>
              <p:cNvSpPr>
                <a:spLocks noChangeArrowheads="1"/>
              </p:cNvSpPr>
              <p:nvPr/>
            </p:nvSpPr>
            <p:spPr bwMode="auto">
              <a:xfrm>
                <a:off x="1732" y="1407"/>
                <a:ext cx="33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a:t>
                </a:r>
                <a:endParaRPr lang="en-US"/>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41" name="Rectangle 24"/>
              <p:cNvSpPr>
                <a:spLocks noChangeArrowheads="1"/>
              </p:cNvSpPr>
              <p:nvPr/>
            </p:nvSpPr>
            <p:spPr bwMode="auto">
              <a:xfrm>
                <a:off x="3897" y="1318"/>
                <a:ext cx="300" cy="69"/>
              </a:xfrm>
              <a:prstGeom prst="rect">
                <a:avLst/>
              </a:prstGeom>
              <a:noFill/>
              <a:ln w="9525">
                <a:noFill/>
                <a:miter lim="800000"/>
                <a:headEnd/>
                <a:tailEnd/>
              </a:ln>
            </p:spPr>
            <p:txBody>
              <a:bodyPr wrap="none" lIns="0" tIns="0" rIns="0" bIns="0">
                <a:spAutoFit/>
              </a:bodyPr>
              <a:lstStyle/>
              <a:p>
                <a:r>
                  <a:rPr lang="en-US" sz="900">
                    <a:solidFill>
                      <a:srgbClr val="000000"/>
                    </a:solidFill>
                  </a:rPr>
                  <a:t>CorePac </a:t>
                </a:r>
                <a:endParaRPr lang="en-US"/>
              </a:p>
            </p:txBody>
          </p:sp>
          <p:sp>
            <p:nvSpPr>
              <p:cNvPr id="64542" name="Rectangle 25"/>
              <p:cNvSpPr>
                <a:spLocks noChangeArrowheads="1"/>
              </p:cNvSpPr>
              <p:nvPr/>
            </p:nvSpPr>
            <p:spPr bwMode="auto">
              <a:xfrm>
                <a:off x="3868" y="1407"/>
                <a:ext cx="33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a:t>
                </a:r>
                <a:endParaRPr lang="en-US"/>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45" name="Rectangle 28"/>
              <p:cNvSpPr>
                <a:spLocks noChangeArrowheads="1"/>
              </p:cNvSpPr>
              <p:nvPr/>
            </p:nvSpPr>
            <p:spPr bwMode="auto">
              <a:xfrm>
                <a:off x="1154" y="1779"/>
                <a:ext cx="260" cy="69"/>
              </a:xfrm>
              <a:prstGeom prst="rect">
                <a:avLst/>
              </a:prstGeom>
              <a:noFill/>
              <a:ln w="9525">
                <a:noFill/>
                <a:miter lim="800000"/>
                <a:headEnd/>
                <a:tailEnd/>
              </a:ln>
            </p:spPr>
            <p:txBody>
              <a:bodyPr wrap="none" lIns="0" tIns="0" rIns="0" bIns="0">
                <a:spAutoFit/>
              </a:bodyPr>
              <a:lstStyle/>
              <a:p>
                <a:r>
                  <a:rPr lang="en-US" sz="900">
                    <a:solidFill>
                      <a:srgbClr val="000000"/>
                    </a:solidFill>
                  </a:rPr>
                  <a:t>System </a:t>
                </a:r>
                <a:endParaRPr lang="en-US"/>
              </a:p>
            </p:txBody>
          </p:sp>
          <p:sp>
            <p:nvSpPr>
              <p:cNvPr id="64546" name="Rectangle 29"/>
              <p:cNvSpPr>
                <a:spLocks noChangeArrowheads="1"/>
              </p:cNvSpPr>
              <p:nvPr/>
            </p:nvSpPr>
            <p:spPr bwMode="auto">
              <a:xfrm>
                <a:off x="1103" y="1868"/>
                <a:ext cx="35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 </a:t>
                </a:r>
                <a:endParaRPr lang="en-US"/>
              </a:p>
            </p:txBody>
          </p:sp>
          <p:sp>
            <p:nvSpPr>
              <p:cNvPr id="64547" name="Rectangle 30"/>
              <p:cNvSpPr>
                <a:spLocks noChangeArrowheads="1"/>
              </p:cNvSpPr>
              <p:nvPr/>
            </p:nvSpPr>
            <p:spPr bwMode="auto">
              <a:xfrm>
                <a:off x="1107" y="1957"/>
                <a:ext cx="344" cy="69"/>
              </a:xfrm>
              <a:prstGeom prst="rect">
                <a:avLst/>
              </a:prstGeom>
              <a:noFill/>
              <a:ln w="9525">
                <a:noFill/>
                <a:miter lim="800000"/>
                <a:headEnd/>
                <a:tailEnd/>
              </a:ln>
            </p:spPr>
            <p:txBody>
              <a:bodyPr wrap="none" lIns="0" tIns="0" rIns="0" bIns="0">
                <a:spAutoFit/>
              </a:bodyPr>
              <a:lstStyle/>
              <a:p>
                <a:r>
                  <a:rPr lang="en-US" sz="900">
                    <a:solidFill>
                      <a:srgbClr val="000000"/>
                    </a:solidFill>
                  </a:rPr>
                  <a:t>for shared </a:t>
                </a:r>
                <a:endParaRPr lang="en-US"/>
              </a:p>
            </p:txBody>
          </p:sp>
          <p:sp>
            <p:nvSpPr>
              <p:cNvPr id="64548" name="Rectangle 31"/>
              <p:cNvSpPr>
                <a:spLocks noChangeArrowheads="1"/>
              </p:cNvSpPr>
              <p:nvPr/>
            </p:nvSpPr>
            <p:spPr bwMode="auto">
              <a:xfrm>
                <a:off x="1173" y="2046"/>
                <a:ext cx="228" cy="69"/>
              </a:xfrm>
              <a:prstGeom prst="rect">
                <a:avLst/>
              </a:prstGeom>
              <a:noFill/>
              <a:ln w="9525">
                <a:noFill/>
                <a:miter lim="800000"/>
                <a:headEnd/>
                <a:tailEnd/>
              </a:ln>
            </p:spPr>
            <p:txBody>
              <a:bodyPr wrap="none" lIns="0" tIns="0" rIns="0" bIns="0">
                <a:spAutoFit/>
              </a:bodyPr>
              <a:lstStyle/>
              <a:p>
                <a:r>
                  <a:rPr lang="en-US" sz="900">
                    <a:solidFill>
                      <a:srgbClr val="000000"/>
                    </a:solidFill>
                  </a:rPr>
                  <a:t>SRAM </a:t>
                </a:r>
                <a:endParaRPr lang="en-US"/>
              </a:p>
            </p:txBody>
          </p:sp>
          <p:sp>
            <p:nvSpPr>
              <p:cNvPr id="64549" name="Rectangle 32"/>
              <p:cNvSpPr>
                <a:spLocks noChangeArrowheads="1"/>
              </p:cNvSpPr>
              <p:nvPr/>
            </p:nvSpPr>
            <p:spPr bwMode="auto">
              <a:xfrm>
                <a:off x="1175" y="2135"/>
                <a:ext cx="24"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50" name="Rectangle 33"/>
              <p:cNvSpPr>
                <a:spLocks noChangeArrowheads="1"/>
              </p:cNvSpPr>
              <p:nvPr/>
            </p:nvSpPr>
            <p:spPr bwMode="auto">
              <a:xfrm>
                <a:off x="1201" y="2135"/>
                <a:ext cx="156" cy="69"/>
              </a:xfrm>
              <a:prstGeom prst="rect">
                <a:avLst/>
              </a:prstGeom>
              <a:noFill/>
              <a:ln w="9525">
                <a:noFill/>
                <a:miter lim="800000"/>
                <a:headEnd/>
                <a:tailEnd/>
              </a:ln>
            </p:spPr>
            <p:txBody>
              <a:bodyPr wrap="none" lIns="0" tIns="0" rIns="0" bIns="0">
                <a:spAutoFit/>
              </a:bodyPr>
              <a:lstStyle/>
              <a:p>
                <a:r>
                  <a:rPr lang="en-US" sz="900">
                    <a:solidFill>
                      <a:srgbClr val="000000"/>
                    </a:solidFill>
                  </a:rPr>
                  <a:t>SMS</a:t>
                </a:r>
                <a:endParaRPr lang="en-US"/>
              </a:p>
            </p:txBody>
          </p:sp>
          <p:sp>
            <p:nvSpPr>
              <p:cNvPr id="64551" name="Rectangle 34"/>
              <p:cNvSpPr>
                <a:spLocks noChangeArrowheads="1"/>
              </p:cNvSpPr>
              <p:nvPr/>
            </p:nvSpPr>
            <p:spPr bwMode="auto">
              <a:xfrm>
                <a:off x="1376" y="2135"/>
                <a:ext cx="24"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54" name="Rectangle 39"/>
              <p:cNvSpPr>
                <a:spLocks noChangeArrowheads="1"/>
              </p:cNvSpPr>
              <p:nvPr/>
            </p:nvSpPr>
            <p:spPr bwMode="auto">
              <a:xfrm>
                <a:off x="1109" y="2300"/>
                <a:ext cx="365" cy="349"/>
              </a:xfrm>
              <a:prstGeom prst="rect">
                <a:avLst/>
              </a:prstGeom>
              <a:noFill/>
              <a:ln w="9525">
                <a:noFill/>
                <a:miter lim="800000"/>
                <a:headEnd/>
                <a:tailEnd/>
              </a:ln>
            </p:spPr>
            <p:txBody>
              <a:bodyPr lIns="0" tIns="0" rIns="0" bIns="0">
                <a:spAutoFit/>
              </a:bodyPr>
              <a:lstStyle/>
              <a:p>
                <a:pPr algn="ctr"/>
                <a:r>
                  <a:rPr lang="en-US" sz="900">
                    <a:solidFill>
                      <a:srgbClr val="000000"/>
                    </a:solidFill>
                  </a:rPr>
                  <a:t>System Slave Port for external memory </a:t>
                </a:r>
                <a:endParaRPr lang="en-US"/>
              </a:p>
            </p:txBody>
          </p:sp>
          <p:sp>
            <p:nvSpPr>
              <p:cNvPr id="64555" name="Rectangle 41"/>
              <p:cNvSpPr>
                <a:spLocks noChangeArrowheads="1"/>
              </p:cNvSpPr>
              <p:nvPr/>
            </p:nvSpPr>
            <p:spPr bwMode="auto">
              <a:xfrm>
                <a:off x="1181" y="2646"/>
                <a:ext cx="24"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56" name="Rectangle 42"/>
              <p:cNvSpPr>
                <a:spLocks noChangeArrowheads="1"/>
              </p:cNvSpPr>
              <p:nvPr/>
            </p:nvSpPr>
            <p:spPr bwMode="auto">
              <a:xfrm>
                <a:off x="1208" y="2646"/>
                <a:ext cx="144" cy="69"/>
              </a:xfrm>
              <a:prstGeom prst="rect">
                <a:avLst/>
              </a:prstGeom>
              <a:noFill/>
              <a:ln w="9525">
                <a:noFill/>
                <a:miter lim="800000"/>
                <a:headEnd/>
                <a:tailEnd/>
              </a:ln>
            </p:spPr>
            <p:txBody>
              <a:bodyPr wrap="none" lIns="0" tIns="0" rIns="0" bIns="0">
                <a:spAutoFit/>
              </a:bodyPr>
              <a:lstStyle/>
              <a:p>
                <a:r>
                  <a:rPr lang="en-US" sz="900">
                    <a:solidFill>
                      <a:srgbClr val="000000"/>
                    </a:solidFill>
                  </a:rPr>
                  <a:t>SES</a:t>
                </a:r>
                <a:endParaRPr lang="en-US"/>
              </a:p>
            </p:txBody>
          </p:sp>
          <p:sp>
            <p:nvSpPr>
              <p:cNvPr id="64557" name="Rectangle 43"/>
              <p:cNvSpPr>
                <a:spLocks noChangeArrowheads="1"/>
              </p:cNvSpPr>
              <p:nvPr/>
            </p:nvSpPr>
            <p:spPr bwMode="auto">
              <a:xfrm>
                <a:off x="1370" y="2646"/>
                <a:ext cx="24"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60" name="Rectangle 46"/>
              <p:cNvSpPr>
                <a:spLocks noChangeArrowheads="1"/>
              </p:cNvSpPr>
              <p:nvPr/>
            </p:nvSpPr>
            <p:spPr bwMode="auto">
              <a:xfrm>
                <a:off x="1520" y="2990"/>
                <a:ext cx="500" cy="69"/>
              </a:xfrm>
              <a:prstGeom prst="rect">
                <a:avLst/>
              </a:prstGeom>
              <a:noFill/>
              <a:ln w="9525">
                <a:noFill/>
                <a:miter lim="800000"/>
                <a:headEnd/>
                <a:tailEnd/>
              </a:ln>
            </p:spPr>
            <p:txBody>
              <a:bodyPr wrap="none" lIns="0" tIns="0" rIns="0" bIns="0">
                <a:spAutoFit/>
              </a:bodyPr>
              <a:lstStyle/>
              <a:p>
                <a:r>
                  <a:rPr lang="en-US" sz="900">
                    <a:solidFill>
                      <a:srgbClr val="000000"/>
                    </a:solidFill>
                  </a:rPr>
                  <a:t>MSMC System </a:t>
                </a:r>
                <a:endParaRPr lang="en-US"/>
              </a:p>
            </p:txBody>
          </p:sp>
          <p:sp>
            <p:nvSpPr>
              <p:cNvPr id="64561" name="Rectangle 47"/>
              <p:cNvSpPr>
                <a:spLocks noChangeArrowheads="1"/>
              </p:cNvSpPr>
              <p:nvPr/>
            </p:nvSpPr>
            <p:spPr bwMode="auto">
              <a:xfrm>
                <a:off x="1580" y="3079"/>
                <a:ext cx="372" cy="69"/>
              </a:xfrm>
              <a:prstGeom prst="rect">
                <a:avLst/>
              </a:prstGeom>
              <a:noFill/>
              <a:ln w="9525">
                <a:noFill/>
                <a:miter lim="800000"/>
                <a:headEnd/>
                <a:tailEnd/>
              </a:ln>
            </p:spPr>
            <p:txBody>
              <a:bodyPr wrap="none" lIns="0" tIns="0" rIns="0" bIns="0">
                <a:spAutoFit/>
              </a:bodyPr>
              <a:lstStyle/>
              <a:p>
                <a:r>
                  <a:rPr lang="en-US" sz="900">
                    <a:solidFill>
                      <a:srgbClr val="000000"/>
                    </a:solidFill>
                  </a:rPr>
                  <a:t>Master Port</a:t>
                </a:r>
                <a:endParaRPr lang="en-US"/>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a:p>
            </p:txBody>
          </p:sp>
          <p:sp>
            <p:nvSpPr>
              <p:cNvPr id="64564" name="Rectangle 50"/>
              <p:cNvSpPr>
                <a:spLocks noChangeArrowheads="1"/>
              </p:cNvSpPr>
              <p:nvPr/>
            </p:nvSpPr>
            <p:spPr bwMode="auto">
              <a:xfrm>
                <a:off x="3830" y="2986"/>
                <a:ext cx="432" cy="69"/>
              </a:xfrm>
              <a:prstGeom prst="rect">
                <a:avLst/>
              </a:prstGeom>
              <a:noFill/>
              <a:ln w="9525">
                <a:noFill/>
                <a:miter lim="800000"/>
                <a:headEnd/>
                <a:tailEnd/>
              </a:ln>
            </p:spPr>
            <p:txBody>
              <a:bodyPr wrap="none" lIns="0" tIns="0" rIns="0" bIns="0">
                <a:spAutoFit/>
              </a:bodyPr>
              <a:lstStyle/>
              <a:p>
                <a:r>
                  <a:rPr lang="en-US" sz="900">
                    <a:solidFill>
                      <a:srgbClr val="000000"/>
                    </a:solidFill>
                  </a:rPr>
                  <a:t>MSMC EMIF </a:t>
                </a:r>
                <a:endParaRPr lang="en-US"/>
              </a:p>
            </p:txBody>
          </p:sp>
          <p:sp>
            <p:nvSpPr>
              <p:cNvPr id="64565" name="Rectangle 51"/>
              <p:cNvSpPr>
                <a:spLocks noChangeArrowheads="1"/>
              </p:cNvSpPr>
              <p:nvPr/>
            </p:nvSpPr>
            <p:spPr bwMode="auto">
              <a:xfrm>
                <a:off x="3853" y="3075"/>
                <a:ext cx="372" cy="69"/>
              </a:xfrm>
              <a:prstGeom prst="rect">
                <a:avLst/>
              </a:prstGeom>
              <a:noFill/>
              <a:ln w="9525">
                <a:noFill/>
                <a:miter lim="800000"/>
                <a:headEnd/>
                <a:tailEnd/>
              </a:ln>
            </p:spPr>
            <p:txBody>
              <a:bodyPr wrap="none" lIns="0" tIns="0" rIns="0" bIns="0">
                <a:spAutoFit/>
              </a:bodyPr>
              <a:lstStyle/>
              <a:p>
                <a:r>
                  <a:rPr lang="en-US" sz="900">
                    <a:solidFill>
                      <a:srgbClr val="000000"/>
                    </a:solidFill>
                  </a:rPr>
                  <a:t>Master Port</a:t>
                </a:r>
                <a:endParaRPr lang="en-US"/>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68" name="Rectangle 54"/>
              <p:cNvSpPr>
                <a:spLocks noChangeArrowheads="1"/>
              </p:cNvSpPr>
              <p:nvPr/>
            </p:nvSpPr>
            <p:spPr bwMode="auto">
              <a:xfrm>
                <a:off x="2740" y="1757"/>
                <a:ext cx="532" cy="69"/>
              </a:xfrm>
              <a:prstGeom prst="rect">
                <a:avLst/>
              </a:prstGeom>
              <a:noFill/>
              <a:ln w="9525">
                <a:noFill/>
                <a:miter lim="800000"/>
                <a:headEnd/>
                <a:tailEnd/>
              </a:ln>
            </p:spPr>
            <p:txBody>
              <a:bodyPr wrap="none" lIns="0" tIns="0" rIns="0" bIns="0">
                <a:spAutoFit/>
              </a:bodyPr>
              <a:lstStyle/>
              <a:p>
                <a:r>
                  <a:rPr lang="en-US" sz="900" i="1">
                    <a:solidFill>
                      <a:srgbClr val="000000"/>
                    </a:solidFill>
                  </a:rPr>
                  <a:t>MSMC Datapath</a:t>
                </a:r>
                <a:endParaRPr lang="en-US"/>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a:p>
            </p:txBody>
          </p:sp>
          <p:sp>
            <p:nvSpPr>
              <p:cNvPr id="64575" name="Rectangle 61"/>
              <p:cNvSpPr>
                <a:spLocks noChangeArrowheads="1"/>
              </p:cNvSpPr>
              <p:nvPr/>
            </p:nvSpPr>
            <p:spPr bwMode="auto">
              <a:xfrm>
                <a:off x="3060" y="1944"/>
                <a:ext cx="328" cy="69"/>
              </a:xfrm>
              <a:prstGeom prst="rect">
                <a:avLst/>
              </a:prstGeom>
              <a:noFill/>
              <a:ln w="9525">
                <a:noFill/>
                <a:miter lim="800000"/>
                <a:headEnd/>
                <a:tailEnd/>
              </a:ln>
            </p:spPr>
            <p:txBody>
              <a:bodyPr wrap="none" lIns="0" tIns="0" rIns="0" bIns="0">
                <a:spAutoFit/>
              </a:bodyPr>
              <a:lstStyle/>
              <a:p>
                <a:r>
                  <a:rPr lang="en-US" sz="900">
                    <a:solidFill>
                      <a:srgbClr val="000000"/>
                    </a:solidFill>
                  </a:rPr>
                  <a:t>Arbitration</a:t>
                </a:r>
                <a:endParaRPr lang="en-US"/>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a:p>
            </p:txBody>
          </p:sp>
          <p:sp>
            <p:nvSpPr>
              <p:cNvPr id="64592" name="Rectangle 78"/>
              <p:cNvSpPr>
                <a:spLocks noChangeArrowheads="1"/>
              </p:cNvSpPr>
              <p:nvPr/>
            </p:nvSpPr>
            <p:spPr bwMode="auto">
              <a:xfrm>
                <a:off x="1754" y="2063"/>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a:p>
            </p:txBody>
          </p:sp>
          <p:sp>
            <p:nvSpPr>
              <p:cNvPr id="64594" name="Rectangle 80"/>
              <p:cNvSpPr>
                <a:spLocks noChangeArrowheads="1"/>
              </p:cNvSpPr>
              <p:nvPr/>
            </p:nvSpPr>
            <p:spPr bwMode="auto">
              <a:xfrm>
                <a:off x="4276" y="2283"/>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a:p>
            </p:txBody>
          </p:sp>
          <p:sp>
            <p:nvSpPr>
              <p:cNvPr id="64596" name="Rectangle 82"/>
              <p:cNvSpPr>
                <a:spLocks noChangeArrowheads="1"/>
              </p:cNvSpPr>
              <p:nvPr/>
            </p:nvSpPr>
            <p:spPr bwMode="auto">
              <a:xfrm>
                <a:off x="1698" y="2562"/>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599" name="Rectangle 85"/>
              <p:cNvSpPr>
                <a:spLocks noChangeArrowheads="1"/>
              </p:cNvSpPr>
              <p:nvPr/>
            </p:nvSpPr>
            <p:spPr bwMode="auto">
              <a:xfrm>
                <a:off x="2043" y="1811"/>
                <a:ext cx="219" cy="54"/>
              </a:xfrm>
              <a:prstGeom prst="rect">
                <a:avLst/>
              </a:prstGeom>
              <a:noFill/>
              <a:ln w="9525">
                <a:noFill/>
                <a:miter lim="800000"/>
                <a:headEnd/>
                <a:tailEnd/>
              </a:ln>
            </p:spPr>
            <p:txBody>
              <a:bodyPr wrap="none" lIns="0" tIns="0" rIns="0" bIns="0">
                <a:spAutoFit/>
              </a:bodyPr>
              <a:lstStyle/>
              <a:p>
                <a:r>
                  <a:rPr lang="en-US" sz="700">
                    <a:solidFill>
                      <a:srgbClr val="000000"/>
                    </a:solidFill>
                  </a:rPr>
                  <a:t>Memory </a:t>
                </a:r>
                <a:endParaRPr lang="en-US"/>
              </a:p>
            </p:txBody>
          </p:sp>
          <p:sp>
            <p:nvSpPr>
              <p:cNvPr id="64600" name="Rectangle 86"/>
              <p:cNvSpPr>
                <a:spLocks noChangeArrowheads="1"/>
              </p:cNvSpPr>
              <p:nvPr/>
            </p:nvSpPr>
            <p:spPr bwMode="auto">
              <a:xfrm>
                <a:off x="2017" y="1878"/>
                <a:ext cx="268" cy="54"/>
              </a:xfrm>
              <a:prstGeom prst="rect">
                <a:avLst/>
              </a:prstGeom>
              <a:noFill/>
              <a:ln w="9525">
                <a:noFill/>
                <a:miter lim="800000"/>
                <a:headEnd/>
                <a:tailEnd/>
              </a:ln>
            </p:spPr>
            <p:txBody>
              <a:bodyPr wrap="none" lIns="0" tIns="0" rIns="0" bIns="0">
                <a:spAutoFit/>
              </a:bodyPr>
              <a:lstStyle/>
              <a:p>
                <a:r>
                  <a:rPr lang="en-US" sz="700">
                    <a:solidFill>
                      <a:srgbClr val="000000"/>
                    </a:solidFill>
                  </a:rPr>
                  <a:t>Protection </a:t>
                </a:r>
                <a:endParaRPr lang="en-US"/>
              </a:p>
            </p:txBody>
          </p:sp>
          <p:sp>
            <p:nvSpPr>
              <p:cNvPr id="64601" name="Rectangle 87"/>
              <p:cNvSpPr>
                <a:spLocks noChangeArrowheads="1"/>
              </p:cNvSpPr>
              <p:nvPr/>
            </p:nvSpPr>
            <p:spPr bwMode="auto">
              <a:xfrm>
                <a:off x="2102" y="1945"/>
                <a:ext cx="109" cy="54"/>
              </a:xfrm>
              <a:prstGeom prst="rect">
                <a:avLst/>
              </a:prstGeom>
              <a:noFill/>
              <a:ln w="9525">
                <a:noFill/>
                <a:miter lim="800000"/>
                <a:headEnd/>
                <a:tailEnd/>
              </a:ln>
            </p:spPr>
            <p:txBody>
              <a:bodyPr wrap="none" lIns="0" tIns="0" rIns="0" bIns="0">
                <a:spAutoFit/>
              </a:bodyPr>
              <a:lstStyle/>
              <a:p>
                <a:r>
                  <a:rPr lang="en-US" sz="700">
                    <a:solidFill>
                      <a:srgbClr val="000000"/>
                    </a:solidFill>
                  </a:rPr>
                  <a:t>and </a:t>
                </a:r>
                <a:endParaRPr lang="en-US"/>
              </a:p>
            </p:txBody>
          </p:sp>
          <p:sp>
            <p:nvSpPr>
              <p:cNvPr id="64602" name="Rectangle 88"/>
              <p:cNvSpPr>
                <a:spLocks noChangeArrowheads="1"/>
              </p:cNvSpPr>
              <p:nvPr/>
            </p:nvSpPr>
            <p:spPr bwMode="auto">
              <a:xfrm>
                <a:off x="2020" y="2012"/>
                <a:ext cx="261" cy="54"/>
              </a:xfrm>
              <a:prstGeom prst="rect">
                <a:avLst/>
              </a:prstGeom>
              <a:noFill/>
              <a:ln w="9525">
                <a:noFill/>
                <a:miter lim="800000"/>
                <a:headEnd/>
                <a:tailEnd/>
              </a:ln>
            </p:spPr>
            <p:txBody>
              <a:bodyPr wrap="none" lIns="0" tIns="0" rIns="0" bIns="0">
                <a:spAutoFit/>
              </a:bodyPr>
              <a:lstStyle/>
              <a:p>
                <a:r>
                  <a:rPr lang="en-US" sz="700">
                    <a:solidFill>
                      <a:srgbClr val="000000"/>
                    </a:solidFill>
                  </a:rPr>
                  <a:t>Extension </a:t>
                </a:r>
                <a:endParaRPr lang="en-US"/>
              </a:p>
            </p:txBody>
          </p:sp>
          <p:sp>
            <p:nvSpPr>
              <p:cNvPr id="64603" name="Rectangle 89"/>
              <p:cNvSpPr>
                <a:spLocks noChangeArrowheads="1"/>
              </p:cNvSpPr>
              <p:nvPr/>
            </p:nvSpPr>
            <p:spPr bwMode="auto">
              <a:xfrm>
                <a:off x="2098" y="2079"/>
                <a:ext cx="115" cy="54"/>
              </a:xfrm>
              <a:prstGeom prst="rect">
                <a:avLst/>
              </a:prstGeom>
              <a:noFill/>
              <a:ln w="9525">
                <a:noFill/>
                <a:miter lim="800000"/>
                <a:headEnd/>
                <a:tailEnd/>
              </a:ln>
            </p:spPr>
            <p:txBody>
              <a:bodyPr wrap="none" lIns="0" tIns="0" rIns="0" bIns="0">
                <a:spAutoFit/>
              </a:bodyPr>
              <a:lstStyle/>
              <a:p>
                <a:r>
                  <a:rPr lang="en-US" sz="700">
                    <a:solidFill>
                      <a:srgbClr val="000000"/>
                    </a:solidFill>
                  </a:rPr>
                  <a:t>Unit </a:t>
                </a:r>
                <a:endParaRPr lang="en-US"/>
              </a:p>
            </p:txBody>
          </p:sp>
          <p:sp>
            <p:nvSpPr>
              <p:cNvPr id="64604" name="Rectangle 90"/>
              <p:cNvSpPr>
                <a:spLocks noChangeArrowheads="1"/>
              </p:cNvSpPr>
              <p:nvPr/>
            </p:nvSpPr>
            <p:spPr bwMode="auto">
              <a:xfrm>
                <a:off x="2047" y="2145"/>
                <a:ext cx="19" cy="54"/>
              </a:xfrm>
              <a:prstGeom prst="rect">
                <a:avLst/>
              </a:prstGeom>
              <a:noFill/>
              <a:ln w="9525">
                <a:noFill/>
                <a:miter lim="800000"/>
                <a:headEnd/>
                <a:tailEnd/>
              </a:ln>
            </p:spPr>
            <p:txBody>
              <a:bodyPr wrap="none" lIns="0" tIns="0" rIns="0" bIns="0">
                <a:spAutoFit/>
              </a:bodyPr>
              <a:lstStyle/>
              <a:p>
                <a:r>
                  <a:rPr lang="en-US" sz="700">
                    <a:solidFill>
                      <a:srgbClr val="000000"/>
                    </a:solidFill>
                  </a:rPr>
                  <a:t>(</a:t>
                </a:r>
                <a:endParaRPr lang="en-US"/>
              </a:p>
            </p:txBody>
          </p:sp>
          <p:sp>
            <p:nvSpPr>
              <p:cNvPr id="64605" name="Rectangle 91"/>
              <p:cNvSpPr>
                <a:spLocks noChangeArrowheads="1"/>
              </p:cNvSpPr>
              <p:nvPr/>
            </p:nvSpPr>
            <p:spPr bwMode="auto">
              <a:xfrm>
                <a:off x="2067" y="2145"/>
                <a:ext cx="158"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64606" name="Rectangle 92"/>
              <p:cNvSpPr>
                <a:spLocks noChangeArrowheads="1"/>
              </p:cNvSpPr>
              <p:nvPr/>
            </p:nvSpPr>
            <p:spPr bwMode="auto">
              <a:xfrm>
                <a:off x="2238" y="2145"/>
                <a:ext cx="19" cy="54"/>
              </a:xfrm>
              <a:prstGeom prst="rect">
                <a:avLst/>
              </a:prstGeom>
              <a:noFill/>
              <a:ln w="9525">
                <a:noFill/>
                <a:miter lim="800000"/>
                <a:headEnd/>
                <a:tailEnd/>
              </a:ln>
            </p:spPr>
            <p:txBody>
              <a:bodyPr wrap="none" lIns="0" tIns="0" rIns="0" bIns="0">
                <a:spAutoFit/>
              </a:bodyPr>
              <a:lstStyle/>
              <a:p>
                <a:r>
                  <a:rPr lang="en-US" sz="700">
                    <a:solidFill>
                      <a:srgbClr val="000000"/>
                    </a:solidFill>
                  </a:rPr>
                  <a:t>)</a:t>
                </a:r>
                <a:endParaRPr lang="en-US"/>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a:p>
            </p:txBody>
          </p:sp>
          <p:sp>
            <p:nvSpPr>
              <p:cNvPr id="64611" name="Line 97"/>
              <p:cNvSpPr>
                <a:spLocks noChangeShapeType="1"/>
              </p:cNvSpPr>
              <p:nvPr/>
            </p:nvSpPr>
            <p:spPr bwMode="auto">
              <a:xfrm flipH="1">
                <a:off x="1910" y="1056"/>
                <a:ext cx="32" cy="44"/>
              </a:xfrm>
              <a:prstGeom prst="line">
                <a:avLst/>
              </a:prstGeom>
              <a:noFill/>
              <a:ln w="3175">
                <a:solidFill>
                  <a:srgbClr val="000000"/>
                </a:solidFill>
                <a:round/>
                <a:headEnd/>
                <a:tailEnd/>
              </a:ln>
            </p:spPr>
            <p:txBody>
              <a:bodyPr/>
              <a:lstStyle/>
              <a:p>
                <a:endParaRPr lang="en-US"/>
              </a:p>
            </p:txBody>
          </p:sp>
          <p:sp>
            <p:nvSpPr>
              <p:cNvPr id="64612" name="Rectangle 98"/>
              <p:cNvSpPr>
                <a:spLocks noChangeArrowheads="1"/>
              </p:cNvSpPr>
              <p:nvPr/>
            </p:nvSpPr>
            <p:spPr bwMode="auto">
              <a:xfrm>
                <a:off x="1814" y="1109"/>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13" name="Line 99"/>
              <p:cNvSpPr>
                <a:spLocks noChangeShapeType="1"/>
              </p:cNvSpPr>
              <p:nvPr/>
            </p:nvSpPr>
            <p:spPr bwMode="auto">
              <a:xfrm flipH="1">
                <a:off x="4046" y="1051"/>
                <a:ext cx="32" cy="44"/>
              </a:xfrm>
              <a:prstGeom prst="line">
                <a:avLst/>
              </a:prstGeom>
              <a:noFill/>
              <a:ln w="3175">
                <a:solidFill>
                  <a:srgbClr val="000000"/>
                </a:solidFill>
                <a:round/>
                <a:headEnd/>
                <a:tailEnd/>
              </a:ln>
            </p:spPr>
            <p:txBody>
              <a:bodyPr/>
              <a:lstStyle/>
              <a:p>
                <a:endParaRPr lang="en-US"/>
              </a:p>
            </p:txBody>
          </p:sp>
          <p:sp>
            <p:nvSpPr>
              <p:cNvPr id="64614" name="Rectangle 100"/>
              <p:cNvSpPr>
                <a:spLocks noChangeArrowheads="1"/>
              </p:cNvSpPr>
              <p:nvPr/>
            </p:nvSpPr>
            <p:spPr bwMode="auto">
              <a:xfrm>
                <a:off x="3931" y="1104"/>
                <a:ext cx="109" cy="54"/>
              </a:xfrm>
              <a:prstGeom prst="rect">
                <a:avLst/>
              </a:prstGeom>
              <a:noFill/>
              <a:ln w="9525">
                <a:noFill/>
                <a:miter lim="800000"/>
                <a:headEnd/>
                <a:tailEnd/>
              </a:ln>
            </p:spPr>
            <p:txBody>
              <a:bodyPr wrap="none" lIns="0" tIns="0" rIns="0" bIns="0">
                <a:spAutoFit/>
              </a:bodyPr>
              <a:lstStyle/>
              <a:p>
                <a:r>
                  <a:rPr lang="en-US" sz="700">
                    <a:solidFill>
                      <a:srgbClr val="000000"/>
                    </a:solidFill>
                  </a:rPr>
                  <a:t> 256</a:t>
                </a:r>
                <a:endParaRPr lang="en-US"/>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a:p>
            </p:txBody>
          </p:sp>
          <p:sp>
            <p:nvSpPr>
              <p:cNvPr id="64619" name="Rectangle 105"/>
              <p:cNvSpPr>
                <a:spLocks noChangeArrowheads="1"/>
              </p:cNvSpPr>
              <p:nvPr/>
            </p:nvSpPr>
            <p:spPr bwMode="auto">
              <a:xfrm>
                <a:off x="2916" y="3096"/>
                <a:ext cx="238" cy="89"/>
              </a:xfrm>
              <a:prstGeom prst="rect">
                <a:avLst/>
              </a:prstGeom>
              <a:solidFill>
                <a:srgbClr val="FFFFFF"/>
              </a:solidFill>
              <a:ln w="9525">
                <a:noFill/>
                <a:miter lim="800000"/>
                <a:headEnd/>
                <a:tailEnd/>
              </a:ln>
            </p:spPr>
            <p:txBody>
              <a:bodyPr/>
              <a:lstStyle/>
              <a:p>
                <a:endParaRPr lang="en-US"/>
              </a:p>
            </p:txBody>
          </p:sp>
          <p:sp>
            <p:nvSpPr>
              <p:cNvPr id="64620" name="Rectangle 106"/>
              <p:cNvSpPr>
                <a:spLocks noChangeArrowheads="1"/>
              </p:cNvSpPr>
              <p:nvPr/>
            </p:nvSpPr>
            <p:spPr bwMode="auto">
              <a:xfrm>
                <a:off x="2919" y="3096"/>
                <a:ext cx="212" cy="69"/>
              </a:xfrm>
              <a:prstGeom prst="rect">
                <a:avLst/>
              </a:prstGeom>
              <a:noFill/>
              <a:ln w="9525">
                <a:noFill/>
                <a:miter lim="800000"/>
                <a:headEnd/>
                <a:tailEnd/>
              </a:ln>
            </p:spPr>
            <p:txBody>
              <a:bodyPr wrap="none" lIns="0" tIns="0" rIns="0" bIns="0">
                <a:spAutoFit/>
              </a:bodyPr>
              <a:lstStyle/>
              <a:p>
                <a:r>
                  <a:rPr lang="en-US" sz="900">
                    <a:solidFill>
                      <a:srgbClr val="000000"/>
                    </a:solidFill>
                  </a:rPr>
                  <a:t>events</a:t>
                </a:r>
                <a:endParaRPr lang="en-US"/>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30" name="Rectangle 116"/>
              <p:cNvSpPr>
                <a:spLocks noChangeArrowheads="1"/>
              </p:cNvSpPr>
              <p:nvPr/>
            </p:nvSpPr>
            <p:spPr bwMode="auto">
              <a:xfrm>
                <a:off x="2043" y="2282"/>
                <a:ext cx="219" cy="54"/>
              </a:xfrm>
              <a:prstGeom prst="rect">
                <a:avLst/>
              </a:prstGeom>
              <a:noFill/>
              <a:ln w="9525">
                <a:noFill/>
                <a:miter lim="800000"/>
                <a:headEnd/>
                <a:tailEnd/>
              </a:ln>
            </p:spPr>
            <p:txBody>
              <a:bodyPr wrap="none" lIns="0" tIns="0" rIns="0" bIns="0">
                <a:spAutoFit/>
              </a:bodyPr>
              <a:lstStyle/>
              <a:p>
                <a:r>
                  <a:rPr lang="en-US" sz="700">
                    <a:solidFill>
                      <a:srgbClr val="000000"/>
                    </a:solidFill>
                  </a:rPr>
                  <a:t>Memory </a:t>
                </a:r>
                <a:endParaRPr lang="en-US"/>
              </a:p>
            </p:txBody>
          </p:sp>
          <p:sp>
            <p:nvSpPr>
              <p:cNvPr id="64631" name="Rectangle 117"/>
              <p:cNvSpPr>
                <a:spLocks noChangeArrowheads="1"/>
              </p:cNvSpPr>
              <p:nvPr/>
            </p:nvSpPr>
            <p:spPr bwMode="auto">
              <a:xfrm>
                <a:off x="2017" y="2349"/>
                <a:ext cx="268" cy="54"/>
              </a:xfrm>
              <a:prstGeom prst="rect">
                <a:avLst/>
              </a:prstGeom>
              <a:noFill/>
              <a:ln w="9525">
                <a:noFill/>
                <a:miter lim="800000"/>
                <a:headEnd/>
                <a:tailEnd/>
              </a:ln>
            </p:spPr>
            <p:txBody>
              <a:bodyPr wrap="none" lIns="0" tIns="0" rIns="0" bIns="0">
                <a:spAutoFit/>
              </a:bodyPr>
              <a:lstStyle/>
              <a:p>
                <a:r>
                  <a:rPr lang="en-US" sz="700">
                    <a:solidFill>
                      <a:srgbClr val="000000"/>
                    </a:solidFill>
                  </a:rPr>
                  <a:t>Protection </a:t>
                </a:r>
                <a:endParaRPr lang="en-US"/>
              </a:p>
            </p:txBody>
          </p:sp>
          <p:sp>
            <p:nvSpPr>
              <p:cNvPr id="64632" name="Rectangle 118"/>
              <p:cNvSpPr>
                <a:spLocks noChangeArrowheads="1"/>
              </p:cNvSpPr>
              <p:nvPr/>
            </p:nvSpPr>
            <p:spPr bwMode="auto">
              <a:xfrm>
                <a:off x="2102" y="2416"/>
                <a:ext cx="109" cy="54"/>
              </a:xfrm>
              <a:prstGeom prst="rect">
                <a:avLst/>
              </a:prstGeom>
              <a:noFill/>
              <a:ln w="9525">
                <a:noFill/>
                <a:miter lim="800000"/>
                <a:headEnd/>
                <a:tailEnd/>
              </a:ln>
            </p:spPr>
            <p:txBody>
              <a:bodyPr wrap="none" lIns="0" tIns="0" rIns="0" bIns="0">
                <a:spAutoFit/>
              </a:bodyPr>
              <a:lstStyle/>
              <a:p>
                <a:r>
                  <a:rPr lang="en-US" sz="700">
                    <a:solidFill>
                      <a:srgbClr val="000000"/>
                    </a:solidFill>
                  </a:rPr>
                  <a:t>and </a:t>
                </a:r>
                <a:endParaRPr lang="en-US"/>
              </a:p>
            </p:txBody>
          </p:sp>
          <p:sp>
            <p:nvSpPr>
              <p:cNvPr id="64633" name="Rectangle 119"/>
              <p:cNvSpPr>
                <a:spLocks noChangeArrowheads="1"/>
              </p:cNvSpPr>
              <p:nvPr/>
            </p:nvSpPr>
            <p:spPr bwMode="auto">
              <a:xfrm>
                <a:off x="2020" y="2483"/>
                <a:ext cx="261" cy="54"/>
              </a:xfrm>
              <a:prstGeom prst="rect">
                <a:avLst/>
              </a:prstGeom>
              <a:noFill/>
              <a:ln w="9525">
                <a:noFill/>
                <a:miter lim="800000"/>
                <a:headEnd/>
                <a:tailEnd/>
              </a:ln>
            </p:spPr>
            <p:txBody>
              <a:bodyPr wrap="none" lIns="0" tIns="0" rIns="0" bIns="0">
                <a:spAutoFit/>
              </a:bodyPr>
              <a:lstStyle/>
              <a:p>
                <a:r>
                  <a:rPr lang="en-US" sz="700">
                    <a:solidFill>
                      <a:srgbClr val="000000"/>
                    </a:solidFill>
                  </a:rPr>
                  <a:t>Extension </a:t>
                </a:r>
                <a:endParaRPr lang="en-US"/>
              </a:p>
            </p:txBody>
          </p:sp>
          <p:sp>
            <p:nvSpPr>
              <p:cNvPr id="64634" name="Rectangle 120"/>
              <p:cNvSpPr>
                <a:spLocks noChangeArrowheads="1"/>
              </p:cNvSpPr>
              <p:nvPr/>
            </p:nvSpPr>
            <p:spPr bwMode="auto">
              <a:xfrm>
                <a:off x="2098" y="2550"/>
                <a:ext cx="115" cy="54"/>
              </a:xfrm>
              <a:prstGeom prst="rect">
                <a:avLst/>
              </a:prstGeom>
              <a:noFill/>
              <a:ln w="9525">
                <a:noFill/>
                <a:miter lim="800000"/>
                <a:headEnd/>
                <a:tailEnd/>
              </a:ln>
            </p:spPr>
            <p:txBody>
              <a:bodyPr wrap="none" lIns="0" tIns="0" rIns="0" bIns="0">
                <a:spAutoFit/>
              </a:bodyPr>
              <a:lstStyle/>
              <a:p>
                <a:r>
                  <a:rPr lang="en-US" sz="700">
                    <a:solidFill>
                      <a:srgbClr val="000000"/>
                    </a:solidFill>
                  </a:rPr>
                  <a:t>Unit </a:t>
                </a:r>
                <a:endParaRPr lang="en-US"/>
              </a:p>
            </p:txBody>
          </p:sp>
          <p:sp>
            <p:nvSpPr>
              <p:cNvPr id="64635" name="Rectangle 121"/>
              <p:cNvSpPr>
                <a:spLocks noChangeArrowheads="1"/>
              </p:cNvSpPr>
              <p:nvPr/>
            </p:nvSpPr>
            <p:spPr bwMode="auto">
              <a:xfrm>
                <a:off x="2047" y="2616"/>
                <a:ext cx="19" cy="54"/>
              </a:xfrm>
              <a:prstGeom prst="rect">
                <a:avLst/>
              </a:prstGeom>
              <a:noFill/>
              <a:ln w="9525">
                <a:noFill/>
                <a:miter lim="800000"/>
                <a:headEnd/>
                <a:tailEnd/>
              </a:ln>
            </p:spPr>
            <p:txBody>
              <a:bodyPr wrap="none" lIns="0" tIns="0" rIns="0" bIns="0">
                <a:spAutoFit/>
              </a:bodyPr>
              <a:lstStyle/>
              <a:p>
                <a:r>
                  <a:rPr lang="en-US" sz="700">
                    <a:solidFill>
                      <a:srgbClr val="000000"/>
                    </a:solidFill>
                  </a:rPr>
                  <a:t>(</a:t>
                </a:r>
                <a:endParaRPr lang="en-US"/>
              </a:p>
            </p:txBody>
          </p:sp>
          <p:sp>
            <p:nvSpPr>
              <p:cNvPr id="64636" name="Rectangle 122"/>
              <p:cNvSpPr>
                <a:spLocks noChangeArrowheads="1"/>
              </p:cNvSpPr>
              <p:nvPr/>
            </p:nvSpPr>
            <p:spPr bwMode="auto">
              <a:xfrm>
                <a:off x="2067" y="2616"/>
                <a:ext cx="158"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64637" name="Rectangle 123"/>
              <p:cNvSpPr>
                <a:spLocks noChangeArrowheads="1"/>
              </p:cNvSpPr>
              <p:nvPr/>
            </p:nvSpPr>
            <p:spPr bwMode="auto">
              <a:xfrm>
                <a:off x="2238" y="2616"/>
                <a:ext cx="19" cy="54"/>
              </a:xfrm>
              <a:prstGeom prst="rect">
                <a:avLst/>
              </a:prstGeom>
              <a:noFill/>
              <a:ln w="9525">
                <a:noFill/>
                <a:miter lim="800000"/>
                <a:headEnd/>
                <a:tailEnd/>
              </a:ln>
            </p:spPr>
            <p:txBody>
              <a:bodyPr wrap="none" lIns="0" tIns="0" rIns="0" bIns="0">
                <a:spAutoFit/>
              </a:bodyPr>
              <a:lstStyle/>
              <a:p>
                <a:r>
                  <a:rPr lang="en-US" sz="700">
                    <a:solidFill>
                      <a:srgbClr val="000000"/>
                    </a:solidFill>
                  </a:rPr>
                  <a:t>)</a:t>
                </a:r>
                <a:endParaRPr lang="en-US"/>
              </a:p>
            </p:txBody>
          </p:sp>
          <p:sp>
            <p:nvSpPr>
              <p:cNvPr id="64638" name="Rectangle 124"/>
              <p:cNvSpPr>
                <a:spLocks noChangeArrowheads="1"/>
              </p:cNvSpPr>
              <p:nvPr/>
            </p:nvSpPr>
            <p:spPr bwMode="auto">
              <a:xfrm>
                <a:off x="2357" y="2877"/>
                <a:ext cx="615" cy="107"/>
              </a:xfrm>
              <a:prstGeom prst="rect">
                <a:avLst/>
              </a:prstGeom>
              <a:noFill/>
              <a:ln w="9525">
                <a:noFill/>
                <a:miter lim="800000"/>
                <a:headEnd/>
                <a:tailEnd/>
              </a:ln>
            </p:spPr>
            <p:txBody>
              <a:bodyPr wrap="none" lIns="0" tIns="0" rIns="0" bIns="0">
                <a:spAutoFit/>
              </a:bodyPr>
              <a:lstStyle/>
              <a:p>
                <a:r>
                  <a:rPr lang="en-US" sz="1400">
                    <a:solidFill>
                      <a:srgbClr val="000000"/>
                    </a:solidFill>
                  </a:rPr>
                  <a:t>MSMC Core</a:t>
                </a:r>
                <a:endParaRPr lang="en-US"/>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41" name="Rectangle 127"/>
              <p:cNvSpPr>
                <a:spLocks noChangeArrowheads="1"/>
              </p:cNvSpPr>
              <p:nvPr/>
            </p:nvSpPr>
            <p:spPr bwMode="auto">
              <a:xfrm>
                <a:off x="3821" y="3696"/>
                <a:ext cx="192" cy="69"/>
              </a:xfrm>
              <a:prstGeom prst="rect">
                <a:avLst/>
              </a:prstGeom>
              <a:noFill/>
              <a:ln w="9525">
                <a:noFill/>
                <a:miter lim="800000"/>
                <a:headEnd/>
                <a:tailEnd/>
              </a:ln>
            </p:spPr>
            <p:txBody>
              <a:bodyPr wrap="none" lIns="0" tIns="0" rIns="0" bIns="0">
                <a:spAutoFit/>
              </a:bodyPr>
              <a:lstStyle/>
              <a:p>
                <a:r>
                  <a:rPr lang="en-US" sz="900">
                    <a:solidFill>
                      <a:srgbClr val="000000"/>
                    </a:solidFill>
                  </a:rPr>
                  <a:t>EMIF </a:t>
                </a:r>
                <a:endParaRPr lang="en-US"/>
              </a:p>
            </p:txBody>
          </p:sp>
          <p:sp>
            <p:nvSpPr>
              <p:cNvPr id="64642" name="Rectangle 128"/>
              <p:cNvSpPr>
                <a:spLocks noChangeArrowheads="1"/>
              </p:cNvSpPr>
              <p:nvPr/>
            </p:nvSpPr>
            <p:spPr bwMode="auto">
              <a:xfrm>
                <a:off x="4037" y="3696"/>
                <a:ext cx="40" cy="69"/>
              </a:xfrm>
              <a:prstGeom prst="rect">
                <a:avLst/>
              </a:prstGeom>
              <a:noFill/>
              <a:ln w="9525">
                <a:noFill/>
                <a:miter lim="800000"/>
                <a:headEnd/>
                <a:tailEnd/>
              </a:ln>
            </p:spPr>
            <p:txBody>
              <a:bodyPr wrap="none" lIns="0" tIns="0" rIns="0" bIns="0">
                <a:spAutoFit/>
              </a:bodyPr>
              <a:lstStyle/>
              <a:p>
                <a:r>
                  <a:rPr lang="en-US" sz="900">
                    <a:solidFill>
                      <a:srgbClr val="000000"/>
                    </a:solidFill>
                  </a:rPr>
                  <a:t>–</a:t>
                </a:r>
                <a:endParaRPr lang="en-US"/>
              </a:p>
            </p:txBody>
          </p:sp>
          <p:sp>
            <p:nvSpPr>
              <p:cNvPr id="64643" name="Rectangle 129"/>
              <p:cNvSpPr>
                <a:spLocks noChangeArrowheads="1"/>
              </p:cNvSpPr>
              <p:nvPr/>
            </p:nvSpPr>
            <p:spPr bwMode="auto">
              <a:xfrm>
                <a:off x="4104" y="3696"/>
                <a:ext cx="100" cy="69"/>
              </a:xfrm>
              <a:prstGeom prst="rect">
                <a:avLst/>
              </a:prstGeom>
              <a:noFill/>
              <a:ln w="9525">
                <a:noFill/>
                <a:miter lim="800000"/>
                <a:headEnd/>
                <a:tailEnd/>
              </a:ln>
            </p:spPr>
            <p:txBody>
              <a:bodyPr wrap="none" lIns="0" tIns="0" rIns="0" bIns="0">
                <a:spAutoFit/>
              </a:bodyPr>
              <a:lstStyle/>
              <a:p>
                <a:r>
                  <a:rPr lang="en-US" sz="900">
                    <a:solidFill>
                      <a:srgbClr val="000000"/>
                    </a:solidFill>
                  </a:rPr>
                  <a:t>64 </a:t>
                </a:r>
                <a:endParaRPr lang="en-US"/>
              </a:p>
            </p:txBody>
          </p:sp>
          <p:sp>
            <p:nvSpPr>
              <p:cNvPr id="64644" name="Rectangle 130"/>
              <p:cNvSpPr>
                <a:spLocks noChangeArrowheads="1"/>
              </p:cNvSpPr>
              <p:nvPr/>
            </p:nvSpPr>
            <p:spPr bwMode="auto">
              <a:xfrm>
                <a:off x="4216" y="3696"/>
                <a:ext cx="96" cy="69"/>
              </a:xfrm>
              <a:prstGeom prst="rect">
                <a:avLst/>
              </a:prstGeom>
              <a:noFill/>
              <a:ln w="9525">
                <a:noFill/>
                <a:miter lim="800000"/>
                <a:headEnd/>
                <a:tailEnd/>
              </a:ln>
            </p:spPr>
            <p:txBody>
              <a:bodyPr wrap="none" lIns="0" tIns="0" rIns="0" bIns="0">
                <a:spAutoFit/>
              </a:bodyPr>
              <a:lstStyle/>
              <a:p>
                <a:r>
                  <a:rPr lang="en-US" sz="900">
                    <a:solidFill>
                      <a:srgbClr val="000000"/>
                    </a:solidFill>
                  </a:rPr>
                  <a:t>bit </a:t>
                </a:r>
                <a:endParaRPr lang="en-US"/>
              </a:p>
            </p:txBody>
          </p:sp>
          <p:sp>
            <p:nvSpPr>
              <p:cNvPr id="64645" name="Rectangle 131"/>
              <p:cNvSpPr>
                <a:spLocks noChangeArrowheads="1"/>
              </p:cNvSpPr>
              <p:nvPr/>
            </p:nvSpPr>
            <p:spPr bwMode="auto">
              <a:xfrm>
                <a:off x="3951" y="3785"/>
                <a:ext cx="156" cy="69"/>
              </a:xfrm>
              <a:prstGeom prst="rect">
                <a:avLst/>
              </a:prstGeom>
              <a:noFill/>
              <a:ln w="9525">
                <a:noFill/>
                <a:miter lim="800000"/>
                <a:headEnd/>
                <a:tailEnd/>
              </a:ln>
            </p:spPr>
            <p:txBody>
              <a:bodyPr wrap="none" lIns="0" tIns="0" rIns="0" bIns="0">
                <a:spAutoFit/>
              </a:bodyPr>
              <a:lstStyle/>
              <a:p>
                <a:r>
                  <a:rPr lang="en-US" sz="900">
                    <a:solidFill>
                      <a:srgbClr val="000000"/>
                    </a:solidFill>
                  </a:rPr>
                  <a:t>DDR</a:t>
                </a:r>
                <a:endParaRPr lang="en-US"/>
              </a:p>
            </p:txBody>
          </p:sp>
          <p:sp>
            <p:nvSpPr>
              <p:cNvPr id="64646" name="Rectangle 132"/>
              <p:cNvSpPr>
                <a:spLocks noChangeArrowheads="1"/>
              </p:cNvSpPr>
              <p:nvPr/>
            </p:nvSpPr>
            <p:spPr bwMode="auto">
              <a:xfrm>
                <a:off x="4126" y="3785"/>
                <a:ext cx="40" cy="69"/>
              </a:xfrm>
              <a:prstGeom prst="rect">
                <a:avLst/>
              </a:prstGeom>
              <a:noFill/>
              <a:ln w="9525">
                <a:noFill/>
                <a:miter lim="800000"/>
                <a:headEnd/>
                <a:tailEnd/>
              </a:ln>
            </p:spPr>
            <p:txBody>
              <a:bodyPr wrap="none" lIns="0" tIns="0" rIns="0" bIns="0">
                <a:spAutoFit/>
              </a:bodyPr>
              <a:lstStyle/>
              <a:p>
                <a:r>
                  <a:rPr lang="en-US" sz="900">
                    <a:solidFill>
                      <a:srgbClr val="000000"/>
                    </a:solidFill>
                  </a:rPr>
                  <a:t>3</a:t>
                </a:r>
                <a:endParaRPr lang="en-US"/>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49" name="Rectangle 136"/>
              <p:cNvSpPr>
                <a:spLocks noChangeArrowheads="1"/>
              </p:cNvSpPr>
              <p:nvPr/>
            </p:nvSpPr>
            <p:spPr bwMode="auto">
              <a:xfrm>
                <a:off x="274" y="1940"/>
                <a:ext cx="276" cy="87"/>
              </a:xfrm>
              <a:prstGeom prst="rect">
                <a:avLst/>
              </a:prstGeom>
              <a:noFill/>
              <a:ln w="9525">
                <a:noFill/>
                <a:miter lim="800000"/>
                <a:headEnd/>
                <a:tailEnd/>
              </a:ln>
            </p:spPr>
            <p:txBody>
              <a:bodyPr lIns="0" tIns="0" rIns="0" bIns="0">
                <a:spAutoFit/>
              </a:bodyPr>
              <a:lstStyle/>
              <a:p>
                <a:r>
                  <a:rPr lang="en-US" sz="900">
                    <a:solidFill>
                      <a:srgbClr val="000000"/>
                    </a:solidFill>
                  </a:rPr>
                  <a:t>Teranet</a:t>
                </a:r>
                <a:endParaRPr lang="en-US"/>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a:p>
            </p:txBody>
          </p:sp>
          <p:sp>
            <p:nvSpPr>
              <p:cNvPr id="64652" name="Rectangle 139"/>
              <p:cNvSpPr>
                <a:spLocks noChangeArrowheads="1"/>
              </p:cNvSpPr>
              <p:nvPr/>
            </p:nvSpPr>
            <p:spPr bwMode="auto">
              <a:xfrm>
                <a:off x="1646" y="3741"/>
                <a:ext cx="260" cy="69"/>
              </a:xfrm>
              <a:prstGeom prst="rect">
                <a:avLst/>
              </a:prstGeom>
              <a:noFill/>
              <a:ln w="9525">
                <a:noFill/>
                <a:miter lim="800000"/>
                <a:headEnd/>
                <a:tailEnd/>
              </a:ln>
            </p:spPr>
            <p:txBody>
              <a:bodyPr wrap="none" lIns="0" tIns="0" rIns="0" bIns="0">
                <a:spAutoFit/>
              </a:bodyPr>
              <a:lstStyle/>
              <a:p>
                <a:r>
                  <a:rPr lang="en-US" sz="900">
                    <a:solidFill>
                      <a:srgbClr val="000000"/>
                    </a:solidFill>
                  </a:rPr>
                  <a:t>TeraNet</a:t>
                </a:r>
                <a:endParaRPr lang="en-US"/>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a:p>
            </p:txBody>
          </p:sp>
          <p:sp>
            <p:nvSpPr>
              <p:cNvPr id="64654" name="Rectangle 141"/>
              <p:cNvSpPr>
                <a:spLocks noChangeArrowheads="1"/>
              </p:cNvSpPr>
              <p:nvPr/>
            </p:nvSpPr>
            <p:spPr bwMode="auto">
              <a:xfrm>
                <a:off x="1538" y="3456"/>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a:p>
            </p:txBody>
          </p:sp>
          <p:sp>
            <p:nvSpPr>
              <p:cNvPr id="64659" name="Rectangle 146"/>
              <p:cNvSpPr>
                <a:spLocks noChangeArrowheads="1"/>
              </p:cNvSpPr>
              <p:nvPr/>
            </p:nvSpPr>
            <p:spPr bwMode="auto">
              <a:xfrm>
                <a:off x="3158" y="2361"/>
                <a:ext cx="152" cy="69"/>
              </a:xfrm>
              <a:prstGeom prst="rect">
                <a:avLst/>
              </a:prstGeom>
              <a:noFill/>
              <a:ln w="9525">
                <a:noFill/>
                <a:miter lim="800000"/>
                <a:headEnd/>
                <a:tailEnd/>
              </a:ln>
            </p:spPr>
            <p:txBody>
              <a:bodyPr wrap="none" lIns="0" tIns="0" rIns="0" bIns="0">
                <a:spAutoFit/>
              </a:bodyPr>
              <a:lstStyle/>
              <a:p>
                <a:r>
                  <a:rPr lang="en-US" sz="900">
                    <a:solidFill>
                      <a:srgbClr val="000000"/>
                    </a:solidFill>
                  </a:rPr>
                  <a:t>EDC</a:t>
                </a:r>
                <a:endParaRPr lang="en-US"/>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a:p>
            </p:txBody>
          </p:sp>
          <p:sp>
            <p:nvSpPr>
              <p:cNvPr id="64661" name="Rectangle 148"/>
              <p:cNvSpPr>
                <a:spLocks noChangeArrowheads="1"/>
              </p:cNvSpPr>
              <p:nvPr/>
            </p:nvSpPr>
            <p:spPr bwMode="auto">
              <a:xfrm>
                <a:off x="822" y="2063"/>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a:p>
            </p:txBody>
          </p:sp>
          <p:sp>
            <p:nvSpPr>
              <p:cNvPr id="64663" name="Rectangle 150"/>
              <p:cNvSpPr>
                <a:spLocks noChangeArrowheads="1"/>
              </p:cNvSpPr>
              <p:nvPr/>
            </p:nvSpPr>
            <p:spPr bwMode="auto">
              <a:xfrm>
                <a:off x="822" y="2543"/>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64" name="Line 151"/>
              <p:cNvSpPr>
                <a:spLocks noChangeShapeType="1"/>
              </p:cNvSpPr>
              <p:nvPr/>
            </p:nvSpPr>
            <p:spPr bwMode="auto">
              <a:xfrm flipH="1">
                <a:off x="4009" y="3349"/>
                <a:ext cx="91" cy="125"/>
              </a:xfrm>
              <a:prstGeom prst="line">
                <a:avLst/>
              </a:prstGeom>
              <a:noFill/>
              <a:ln w="3175">
                <a:solidFill>
                  <a:srgbClr val="000000"/>
                </a:solidFill>
                <a:round/>
                <a:headEnd/>
                <a:tailEnd/>
              </a:ln>
            </p:spPr>
            <p:txBody>
              <a:bodyPr/>
              <a:lstStyle/>
              <a:p>
                <a:endParaRPr lang="en-US"/>
              </a:p>
            </p:txBody>
          </p:sp>
          <p:sp>
            <p:nvSpPr>
              <p:cNvPr id="64665" name="Rectangle 152"/>
              <p:cNvSpPr>
                <a:spLocks noChangeArrowheads="1"/>
              </p:cNvSpPr>
              <p:nvPr/>
            </p:nvSpPr>
            <p:spPr bwMode="auto">
              <a:xfrm>
                <a:off x="4094" y="3462"/>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668" name="Rectangle 155"/>
              <p:cNvSpPr>
                <a:spLocks noChangeArrowheads="1"/>
              </p:cNvSpPr>
              <p:nvPr/>
            </p:nvSpPr>
            <p:spPr bwMode="auto">
              <a:xfrm>
                <a:off x="2496" y="1318"/>
                <a:ext cx="300" cy="69"/>
              </a:xfrm>
              <a:prstGeom prst="rect">
                <a:avLst/>
              </a:prstGeom>
              <a:noFill/>
              <a:ln w="9525">
                <a:noFill/>
                <a:miter lim="800000"/>
                <a:headEnd/>
                <a:tailEnd/>
              </a:ln>
            </p:spPr>
            <p:txBody>
              <a:bodyPr wrap="none" lIns="0" tIns="0" rIns="0" bIns="0">
                <a:spAutoFit/>
              </a:bodyPr>
              <a:lstStyle/>
              <a:p>
                <a:r>
                  <a:rPr lang="en-US" sz="900">
                    <a:solidFill>
                      <a:srgbClr val="000000"/>
                    </a:solidFill>
                  </a:rPr>
                  <a:t>CorePac </a:t>
                </a:r>
                <a:endParaRPr lang="en-US"/>
              </a:p>
            </p:txBody>
          </p:sp>
          <p:sp>
            <p:nvSpPr>
              <p:cNvPr id="64669" name="Rectangle 156"/>
              <p:cNvSpPr>
                <a:spLocks noChangeArrowheads="1"/>
              </p:cNvSpPr>
              <p:nvPr/>
            </p:nvSpPr>
            <p:spPr bwMode="auto">
              <a:xfrm>
                <a:off x="2466" y="1407"/>
                <a:ext cx="33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a:t>
                </a:r>
                <a:endParaRPr lang="en-US"/>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672" name="Rectangle 159"/>
              <p:cNvSpPr>
                <a:spLocks noChangeArrowheads="1"/>
              </p:cNvSpPr>
              <p:nvPr/>
            </p:nvSpPr>
            <p:spPr bwMode="auto">
              <a:xfrm>
                <a:off x="3178" y="1318"/>
                <a:ext cx="300" cy="69"/>
              </a:xfrm>
              <a:prstGeom prst="rect">
                <a:avLst/>
              </a:prstGeom>
              <a:noFill/>
              <a:ln w="9525">
                <a:noFill/>
                <a:miter lim="800000"/>
                <a:headEnd/>
                <a:tailEnd/>
              </a:ln>
            </p:spPr>
            <p:txBody>
              <a:bodyPr wrap="none" lIns="0" tIns="0" rIns="0" bIns="0">
                <a:spAutoFit/>
              </a:bodyPr>
              <a:lstStyle/>
              <a:p>
                <a:r>
                  <a:rPr lang="en-US" sz="900">
                    <a:solidFill>
                      <a:srgbClr val="000000"/>
                    </a:solidFill>
                  </a:rPr>
                  <a:t>CorePac </a:t>
                </a:r>
                <a:endParaRPr lang="en-US"/>
              </a:p>
            </p:txBody>
          </p:sp>
          <p:sp>
            <p:nvSpPr>
              <p:cNvPr id="64673" name="Rectangle 160"/>
              <p:cNvSpPr>
                <a:spLocks noChangeArrowheads="1"/>
              </p:cNvSpPr>
              <p:nvPr/>
            </p:nvSpPr>
            <p:spPr bwMode="auto">
              <a:xfrm>
                <a:off x="3148" y="1407"/>
                <a:ext cx="332" cy="69"/>
              </a:xfrm>
              <a:prstGeom prst="rect">
                <a:avLst/>
              </a:prstGeom>
              <a:noFill/>
              <a:ln w="9525">
                <a:noFill/>
                <a:miter lim="800000"/>
                <a:headEnd/>
                <a:tailEnd/>
              </a:ln>
            </p:spPr>
            <p:txBody>
              <a:bodyPr wrap="none" lIns="0" tIns="0" rIns="0" bIns="0">
                <a:spAutoFit/>
              </a:bodyPr>
              <a:lstStyle/>
              <a:p>
                <a:r>
                  <a:rPr lang="en-US" sz="900">
                    <a:solidFill>
                      <a:srgbClr val="000000"/>
                    </a:solidFill>
                  </a:rPr>
                  <a:t>Slave Port</a:t>
                </a:r>
                <a:endParaRPr lang="en-US"/>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a:p>
            </p:txBody>
          </p:sp>
          <p:sp>
            <p:nvSpPr>
              <p:cNvPr id="64678" name="Line 165"/>
              <p:cNvSpPr>
                <a:spLocks noChangeShapeType="1"/>
              </p:cNvSpPr>
              <p:nvPr/>
            </p:nvSpPr>
            <p:spPr bwMode="auto">
              <a:xfrm flipH="1">
                <a:off x="2636" y="1052"/>
                <a:ext cx="32" cy="44"/>
              </a:xfrm>
              <a:prstGeom prst="line">
                <a:avLst/>
              </a:prstGeom>
              <a:noFill/>
              <a:ln w="3175">
                <a:solidFill>
                  <a:srgbClr val="000000"/>
                </a:solidFill>
                <a:round/>
                <a:headEnd/>
                <a:tailEnd/>
              </a:ln>
            </p:spPr>
            <p:txBody>
              <a:bodyPr/>
              <a:lstStyle/>
              <a:p>
                <a:endParaRPr lang="en-US"/>
              </a:p>
            </p:txBody>
          </p:sp>
          <p:sp>
            <p:nvSpPr>
              <p:cNvPr id="64679" name="Rectangle 166"/>
              <p:cNvSpPr>
                <a:spLocks noChangeArrowheads="1"/>
              </p:cNvSpPr>
              <p:nvPr/>
            </p:nvSpPr>
            <p:spPr bwMode="auto">
              <a:xfrm>
                <a:off x="2540" y="1105"/>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80" name="Line 167"/>
              <p:cNvSpPr>
                <a:spLocks noChangeShapeType="1"/>
              </p:cNvSpPr>
              <p:nvPr/>
            </p:nvSpPr>
            <p:spPr bwMode="auto">
              <a:xfrm flipH="1">
                <a:off x="3315" y="1051"/>
                <a:ext cx="32" cy="44"/>
              </a:xfrm>
              <a:prstGeom prst="line">
                <a:avLst/>
              </a:prstGeom>
              <a:noFill/>
              <a:ln w="3175">
                <a:solidFill>
                  <a:srgbClr val="000000"/>
                </a:solidFill>
                <a:round/>
                <a:headEnd/>
                <a:tailEnd/>
              </a:ln>
            </p:spPr>
            <p:txBody>
              <a:bodyPr/>
              <a:lstStyle/>
              <a:p>
                <a:endParaRPr lang="en-US"/>
              </a:p>
            </p:txBody>
          </p:sp>
          <p:sp>
            <p:nvSpPr>
              <p:cNvPr id="64681" name="Rectangle 168"/>
              <p:cNvSpPr>
                <a:spLocks noChangeArrowheads="1"/>
              </p:cNvSpPr>
              <p:nvPr/>
            </p:nvSpPr>
            <p:spPr bwMode="auto">
              <a:xfrm>
                <a:off x="3219" y="1104"/>
                <a:ext cx="93" cy="54"/>
              </a:xfrm>
              <a:prstGeom prst="rect">
                <a:avLst/>
              </a:prstGeom>
              <a:noFill/>
              <a:ln w="9525">
                <a:noFill/>
                <a:miter lim="800000"/>
                <a:headEnd/>
                <a:tailEnd/>
              </a:ln>
            </p:spPr>
            <p:txBody>
              <a:bodyPr wrap="none" lIns="0" tIns="0" rIns="0" bIns="0">
                <a:spAutoFit/>
              </a:bodyPr>
              <a:lstStyle/>
              <a:p>
                <a:r>
                  <a:rPr lang="en-US" sz="700">
                    <a:solidFill>
                      <a:srgbClr val="000000"/>
                    </a:solidFill>
                  </a:rPr>
                  <a:t>256</a:t>
                </a:r>
                <a:endParaRPr lang="en-US"/>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690" name="Rectangle 177"/>
              <p:cNvSpPr>
                <a:spLocks noChangeArrowheads="1"/>
              </p:cNvSpPr>
              <p:nvPr/>
            </p:nvSpPr>
            <p:spPr bwMode="auto">
              <a:xfrm>
                <a:off x="3237" y="860"/>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XMC</a:t>
                </a:r>
                <a:endParaRPr lang="en-US"/>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a:p>
            </p:txBody>
          </p:sp>
          <p:sp>
            <p:nvSpPr>
              <p:cNvPr id="64693" name="Rectangle 180"/>
              <p:cNvSpPr>
                <a:spLocks noChangeArrowheads="1"/>
              </p:cNvSpPr>
              <p:nvPr/>
            </p:nvSpPr>
            <p:spPr bwMode="auto">
              <a:xfrm>
                <a:off x="3239" y="955"/>
                <a:ext cx="161"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696" name="Rectangle 183"/>
              <p:cNvSpPr>
                <a:spLocks noChangeArrowheads="1"/>
              </p:cNvSpPr>
              <p:nvPr/>
            </p:nvSpPr>
            <p:spPr bwMode="auto">
              <a:xfrm>
                <a:off x="3830" y="652"/>
                <a:ext cx="372" cy="92"/>
              </a:xfrm>
              <a:prstGeom prst="rect">
                <a:avLst/>
              </a:prstGeom>
              <a:noFill/>
              <a:ln w="9525">
                <a:noFill/>
                <a:miter lim="800000"/>
                <a:headEnd/>
                <a:tailEnd/>
              </a:ln>
            </p:spPr>
            <p:txBody>
              <a:bodyPr wrap="none" lIns="0" tIns="0" rIns="0" bIns="0">
                <a:spAutoFit/>
              </a:bodyPr>
              <a:lstStyle/>
              <a:p>
                <a:r>
                  <a:rPr lang="en-US" sz="1200">
                    <a:solidFill>
                      <a:srgbClr val="000000"/>
                    </a:solidFill>
                  </a:rPr>
                  <a:t>CorePac</a:t>
                </a:r>
                <a:endParaRPr lang="en-US"/>
              </a:p>
            </p:txBody>
          </p:sp>
          <p:sp>
            <p:nvSpPr>
              <p:cNvPr id="64697" name="Rectangle 184"/>
              <p:cNvSpPr>
                <a:spLocks noChangeArrowheads="1"/>
              </p:cNvSpPr>
              <p:nvPr/>
            </p:nvSpPr>
            <p:spPr bwMode="auto">
              <a:xfrm>
                <a:off x="4222" y="652"/>
                <a:ext cx="53" cy="92"/>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700" name="Rectangle 187"/>
              <p:cNvSpPr>
                <a:spLocks noChangeArrowheads="1"/>
              </p:cNvSpPr>
              <p:nvPr/>
            </p:nvSpPr>
            <p:spPr bwMode="auto">
              <a:xfrm>
                <a:off x="3964" y="860"/>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XMC</a:t>
                </a:r>
                <a:endParaRPr lang="en-US"/>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a:p>
            </p:txBody>
          </p:sp>
          <p:sp>
            <p:nvSpPr>
              <p:cNvPr id="64703" name="Rectangle 190"/>
              <p:cNvSpPr>
                <a:spLocks noChangeArrowheads="1"/>
              </p:cNvSpPr>
              <p:nvPr/>
            </p:nvSpPr>
            <p:spPr bwMode="auto">
              <a:xfrm>
                <a:off x="3966" y="955"/>
                <a:ext cx="161"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a:p>
            </p:txBody>
          </p:sp>
          <p:sp>
            <p:nvSpPr>
              <p:cNvPr id="64706" name="Rectangle 193"/>
              <p:cNvSpPr>
                <a:spLocks noChangeArrowheads="1"/>
              </p:cNvSpPr>
              <p:nvPr/>
            </p:nvSpPr>
            <p:spPr bwMode="auto">
              <a:xfrm>
                <a:off x="1701" y="652"/>
                <a:ext cx="372" cy="92"/>
              </a:xfrm>
              <a:prstGeom prst="rect">
                <a:avLst/>
              </a:prstGeom>
              <a:noFill/>
              <a:ln w="9525">
                <a:noFill/>
                <a:miter lim="800000"/>
                <a:headEnd/>
                <a:tailEnd/>
              </a:ln>
            </p:spPr>
            <p:txBody>
              <a:bodyPr wrap="none" lIns="0" tIns="0" rIns="0" bIns="0">
                <a:spAutoFit/>
              </a:bodyPr>
              <a:lstStyle/>
              <a:p>
                <a:r>
                  <a:rPr lang="en-US" sz="1200">
                    <a:solidFill>
                      <a:srgbClr val="000000"/>
                    </a:solidFill>
                  </a:rPr>
                  <a:t>CorePac</a:t>
                </a:r>
                <a:endParaRPr lang="en-US"/>
              </a:p>
            </p:txBody>
          </p:sp>
          <p:sp>
            <p:nvSpPr>
              <p:cNvPr id="64707" name="Rectangle 194"/>
              <p:cNvSpPr>
                <a:spLocks noChangeArrowheads="1"/>
              </p:cNvSpPr>
              <p:nvPr/>
            </p:nvSpPr>
            <p:spPr bwMode="auto">
              <a:xfrm>
                <a:off x="2094" y="652"/>
                <a:ext cx="53" cy="92"/>
              </a:xfrm>
              <a:prstGeom prst="rect">
                <a:avLst/>
              </a:prstGeom>
              <a:noFill/>
              <a:ln w="9525">
                <a:noFill/>
                <a:miter lim="800000"/>
                <a:headEnd/>
                <a:tailEnd/>
              </a:ln>
            </p:spPr>
            <p:txBody>
              <a:bodyPr wrap="none" lIns="0" tIns="0" rIns="0" bIns="0">
                <a:spAutoFit/>
              </a:bodyPr>
              <a:lstStyle/>
              <a:p>
                <a:r>
                  <a:rPr lang="en-US" sz="1200">
                    <a:solidFill>
                      <a:srgbClr val="000000"/>
                    </a:solidFill>
                  </a:rPr>
                  <a:t>0</a:t>
                </a:r>
                <a:endParaRPr lang="en-US"/>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710" name="Rectangle 197"/>
              <p:cNvSpPr>
                <a:spLocks noChangeArrowheads="1"/>
              </p:cNvSpPr>
              <p:nvPr/>
            </p:nvSpPr>
            <p:spPr bwMode="auto">
              <a:xfrm>
                <a:off x="1835" y="860"/>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XMC</a:t>
                </a:r>
                <a:endParaRPr lang="en-US"/>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a:p>
            </p:txBody>
          </p:sp>
          <p:sp>
            <p:nvSpPr>
              <p:cNvPr id="64713" name="Rectangle 200"/>
              <p:cNvSpPr>
                <a:spLocks noChangeArrowheads="1"/>
              </p:cNvSpPr>
              <p:nvPr/>
            </p:nvSpPr>
            <p:spPr bwMode="auto">
              <a:xfrm>
                <a:off x="1838" y="955"/>
                <a:ext cx="161"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a:p>
            </p:txBody>
          </p:sp>
          <p:sp>
            <p:nvSpPr>
              <p:cNvPr id="64716" name="Rectangle 203"/>
              <p:cNvSpPr>
                <a:spLocks noChangeArrowheads="1"/>
              </p:cNvSpPr>
              <p:nvPr/>
            </p:nvSpPr>
            <p:spPr bwMode="auto">
              <a:xfrm>
                <a:off x="2429" y="652"/>
                <a:ext cx="372" cy="92"/>
              </a:xfrm>
              <a:prstGeom prst="rect">
                <a:avLst/>
              </a:prstGeom>
              <a:noFill/>
              <a:ln w="9525">
                <a:noFill/>
                <a:miter lim="800000"/>
                <a:headEnd/>
                <a:tailEnd/>
              </a:ln>
            </p:spPr>
            <p:txBody>
              <a:bodyPr wrap="none" lIns="0" tIns="0" rIns="0" bIns="0">
                <a:spAutoFit/>
              </a:bodyPr>
              <a:lstStyle/>
              <a:p>
                <a:r>
                  <a:rPr lang="en-US" sz="1200">
                    <a:solidFill>
                      <a:srgbClr val="000000"/>
                    </a:solidFill>
                  </a:rPr>
                  <a:t>CorePac</a:t>
                </a:r>
                <a:endParaRPr lang="en-US"/>
              </a:p>
            </p:txBody>
          </p:sp>
          <p:sp>
            <p:nvSpPr>
              <p:cNvPr id="64717" name="Rectangle 204"/>
              <p:cNvSpPr>
                <a:spLocks noChangeArrowheads="1"/>
              </p:cNvSpPr>
              <p:nvPr/>
            </p:nvSpPr>
            <p:spPr bwMode="auto">
              <a:xfrm>
                <a:off x="2821" y="652"/>
                <a:ext cx="53" cy="92"/>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64519" name="Rectangle 207"/>
            <p:cNvSpPr>
              <a:spLocks noChangeArrowheads="1"/>
            </p:cNvSpPr>
            <p:nvPr/>
          </p:nvSpPr>
          <p:spPr bwMode="auto">
            <a:xfrm>
              <a:off x="2563" y="860"/>
              <a:ext cx="160" cy="69"/>
            </a:xfrm>
            <a:prstGeom prst="rect">
              <a:avLst/>
            </a:prstGeom>
            <a:noFill/>
            <a:ln w="9525">
              <a:noFill/>
              <a:miter lim="800000"/>
              <a:headEnd/>
              <a:tailEnd/>
            </a:ln>
          </p:spPr>
          <p:txBody>
            <a:bodyPr wrap="none" lIns="0" tIns="0" rIns="0" bIns="0">
              <a:spAutoFit/>
            </a:bodyPr>
            <a:lstStyle/>
            <a:p>
              <a:r>
                <a:rPr lang="en-US" sz="900">
                  <a:solidFill>
                    <a:srgbClr val="000000"/>
                  </a:solidFill>
                </a:rPr>
                <a:t>XMC</a:t>
              </a:r>
              <a:endParaRPr lang="en-US"/>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a:p>
          </p:txBody>
        </p:sp>
        <p:sp>
          <p:nvSpPr>
            <p:cNvPr id="64522" name="Rectangle 210"/>
            <p:cNvSpPr>
              <a:spLocks noChangeArrowheads="1"/>
            </p:cNvSpPr>
            <p:nvPr/>
          </p:nvSpPr>
          <p:spPr bwMode="auto">
            <a:xfrm>
              <a:off x="2565" y="955"/>
              <a:ext cx="161" cy="54"/>
            </a:xfrm>
            <a:prstGeom prst="rect">
              <a:avLst/>
            </a:prstGeom>
            <a:noFill/>
            <a:ln w="9525">
              <a:noFill/>
              <a:miter lim="800000"/>
              <a:headEnd/>
              <a:tailEnd/>
            </a:ln>
          </p:spPr>
          <p:txBody>
            <a:bodyPr wrap="none" lIns="0" tIns="0" rIns="0" bIns="0">
              <a:spAutoFit/>
            </a:bodyPr>
            <a:lstStyle/>
            <a:p>
              <a:r>
                <a:rPr lang="en-US" sz="700">
                  <a:solidFill>
                    <a:srgbClr val="000000"/>
                  </a:solidFill>
                </a:rPr>
                <a:t>MPAX</a:t>
              </a:r>
              <a:endParaRPr lang="en-US"/>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QMSS</a:t>
            </a:r>
          </a:p>
        </p:txBody>
      </p:sp>
      <p:sp>
        <p:nvSpPr>
          <p:cNvPr id="65542" name="Rectangle 26"/>
          <p:cNvSpPr>
            <a:spLocks noGrp="1" noChangeArrowheads="1"/>
          </p:cNvSpPr>
          <p:nvPr>
            <p:ph type="title" idx="4294967295"/>
          </p:nvPr>
        </p:nvSpPr>
        <p:spPr>
          <a:xfrm>
            <a:off x="1022350" y="169863"/>
            <a:ext cx="8121650" cy="477837"/>
          </a:xfrm>
        </p:spPr>
        <p:txBody>
          <a:bodyPr/>
          <a:lstStyle/>
          <a:p>
            <a:pPr eaLnBrk="1" hangingPunct="1"/>
            <a:r>
              <a:rPr lang="en-US" b="0" dirty="0" smtClean="0"/>
              <a:t>C66x </a:t>
            </a:r>
            <a:r>
              <a:rPr lang="en-US" b="0" dirty="0" err="1" smtClean="0"/>
              <a:t>TeraNet</a:t>
            </a:r>
            <a:r>
              <a:rPr lang="en-US" b="0" dirty="0" smtClean="0"/>
              <a: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Arial Narrow" pitchFamily="34" charset="0"/>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Arial Narrow" pitchFamily="34" charset="0"/>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Arial Narrow" pitchFamily="34" charset="0"/>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Arial Narrow" pitchFamily="34" charset="0"/>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QM_SS</a:t>
            </a: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TPCC</a:t>
            </a:r>
          </a:p>
          <a:p>
            <a:pPr algn="ctr">
              <a:defRPr/>
            </a:pPr>
            <a:r>
              <a:rPr lang="en-US" sz="900">
                <a:latin typeface="Arial Narrow" pitchFamily="34" charset="0"/>
              </a:rPr>
              <a:t>16ch QDMA</a:t>
            </a:r>
          </a:p>
        </p:txBody>
      </p:sp>
      <p:grpSp>
        <p:nvGrpSpPr>
          <p:cNvPr id="65567"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TC0</a:t>
              </a:r>
            </a:p>
          </p:txBody>
        </p:sp>
      </p:grpSp>
      <p:grpSp>
        <p:nvGrpSpPr>
          <p:cNvPr id="65568"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p>
        </p:txBody>
      </p:sp>
      <p:sp>
        <p:nvSpPr>
          <p:cNvPr id="65573" name="Text Box 64"/>
          <p:cNvSpPr txBox="1">
            <a:spLocks noChangeArrowheads="1"/>
          </p:cNvSpPr>
          <p:nvPr/>
        </p:nvSpPr>
        <p:spPr bwMode="auto">
          <a:xfrm>
            <a:off x="8180388" y="1712913"/>
            <a:ext cx="579437" cy="304800"/>
          </a:xfrm>
          <a:prstGeom prst="rect">
            <a:avLst/>
          </a:prstGeom>
          <a:noFill/>
          <a:ln w="9525">
            <a:noFill/>
            <a:miter lim="800000"/>
            <a:headEnd/>
            <a:tailEnd/>
          </a:ln>
        </p:spPr>
        <p:txBody>
          <a:bodyPr wrap="none">
            <a:spAutoFit/>
          </a:bodyPr>
          <a:lstStyle/>
          <a:p>
            <a:r>
              <a:rPr lang="en-US" sz="1400">
                <a:latin typeface="Arial Narrow" pitchFamily="34" charset="0"/>
              </a:rPr>
              <a:t>DDR3</a:t>
            </a:r>
          </a:p>
        </p:txBody>
      </p:sp>
      <p:sp>
        <p:nvSpPr>
          <p:cNvPr id="22566" name="Text Box 67"/>
          <p:cNvSpPr txBox="1">
            <a:spLocks noChangeArrowheads="1"/>
          </p:cNvSpPr>
          <p:nvPr/>
        </p:nvSpPr>
        <p:spPr bwMode="auto">
          <a:xfrm>
            <a:off x="4278313" y="2600325"/>
            <a:ext cx="392112"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Arial Narrow" pitchFamily="34" charset="0"/>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p>
        </p:txBody>
      </p:sp>
      <p:grpSp>
        <p:nvGrpSpPr>
          <p:cNvPr id="65578"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Arial Narrow" pitchFamily="34" charset="0"/>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Arial Narrow" pitchFamily="34" charset="0"/>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p>
        </p:txBody>
      </p:sp>
      <p:grpSp>
        <p:nvGrpSpPr>
          <p:cNvPr id="65580"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TPCC</a:t>
            </a:r>
          </a:p>
          <a:p>
            <a:pPr algn="ctr">
              <a:defRPr/>
            </a:pPr>
            <a:r>
              <a:rPr lang="en-US" sz="900">
                <a:latin typeface="Arial Narrow" pitchFamily="34" charset="0"/>
              </a:rPr>
              <a:t>64ch</a:t>
            </a:r>
          </a:p>
          <a:p>
            <a:pPr algn="ctr">
              <a:defRPr/>
            </a:pPr>
            <a:r>
              <a:rPr lang="en-US" sz="900">
                <a:latin typeface="Arial Narrow" pitchFamily="34" charset="0"/>
              </a:rPr>
              <a:t>QDMA</a:t>
            </a:r>
          </a:p>
        </p:txBody>
      </p:sp>
      <p:grpSp>
        <p:nvGrpSpPr>
          <p:cNvPr id="65582" name="Group 92"/>
          <p:cNvGrpSpPr>
            <a:grpSpLocks/>
          </p:cNvGrpSpPr>
          <p:nvPr/>
        </p:nvGrpSpPr>
        <p:grpSpPr bwMode="auto">
          <a:xfrm>
            <a:off x="998538" y="3690938"/>
            <a:ext cx="381000" cy="400050"/>
            <a:chOff x="864" y="2064"/>
            <a:chExt cx="240" cy="384"/>
          </a:xfrm>
        </p:grpSpPr>
        <p:grpSp>
          <p:nvGrpSpPr>
            <p:cNvPr id="65690"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TC2</a:t>
                </a:r>
              </a:p>
            </p:txBody>
          </p:sp>
        </p:grpSp>
        <p:grpSp>
          <p:nvGrpSpPr>
            <p:cNvPr id="65691"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TC3</a:t>
                </a:r>
              </a:p>
            </p:txBody>
          </p:sp>
        </p:grpSp>
        <p:grpSp>
          <p:nvGrpSpPr>
            <p:cNvPr id="65692"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TC4</a:t>
                </a:r>
              </a:p>
            </p:txBody>
          </p:sp>
        </p:grpSp>
        <p:grpSp>
          <p:nvGrpSpPr>
            <p:cNvPr id="65693"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TPCC</a:t>
            </a:r>
          </a:p>
          <a:p>
            <a:pPr algn="ctr">
              <a:defRPr/>
            </a:pPr>
            <a:r>
              <a:rPr lang="en-US" sz="900">
                <a:latin typeface="Arial Narrow" pitchFamily="34" charset="0"/>
              </a:rPr>
              <a:t>64ch</a:t>
            </a:r>
          </a:p>
          <a:p>
            <a:pPr algn="ctr">
              <a:defRPr/>
            </a:pPr>
            <a:r>
              <a:rPr lang="en-US" sz="900">
                <a:latin typeface="Arial Narrow" pitchFamily="34" charset="0"/>
              </a:rPr>
              <a:t>QDMA</a:t>
            </a:r>
          </a:p>
        </p:txBody>
      </p:sp>
      <p:grpSp>
        <p:nvGrpSpPr>
          <p:cNvPr id="65584" name="Group 107"/>
          <p:cNvGrpSpPr>
            <a:grpSpLocks/>
          </p:cNvGrpSpPr>
          <p:nvPr/>
        </p:nvGrpSpPr>
        <p:grpSpPr bwMode="auto">
          <a:xfrm>
            <a:off x="1150938" y="3824288"/>
            <a:ext cx="381000" cy="400050"/>
            <a:chOff x="864" y="2064"/>
            <a:chExt cx="240" cy="384"/>
          </a:xfrm>
        </p:grpSpPr>
        <p:grpSp>
          <p:nvGrpSpPr>
            <p:cNvPr id="65678"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TC6</a:t>
                </a:r>
              </a:p>
            </p:txBody>
          </p:sp>
        </p:grpSp>
        <p:grpSp>
          <p:nvGrpSpPr>
            <p:cNvPr id="65679"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TC7</a:t>
                </a:r>
              </a:p>
            </p:txBody>
          </p:sp>
        </p:grpSp>
        <p:grpSp>
          <p:nvGrpSpPr>
            <p:cNvPr id="65680"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TC8</a:t>
                </a:r>
              </a:p>
            </p:txBody>
          </p:sp>
        </p:grpSp>
        <p:grpSp>
          <p:nvGrpSpPr>
            <p:cNvPr id="65681"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TC9</a:t>
                </a:r>
              </a:p>
            </p:txBody>
          </p:sp>
        </p:grpSp>
      </p:grpSp>
      <p:grpSp>
        <p:nvGrpSpPr>
          <p:cNvPr id="65585"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Network </a:t>
            </a:r>
          </a:p>
          <a:p>
            <a:pPr algn="ctr">
              <a:defRPr/>
            </a:pPr>
            <a:r>
              <a:rPr lang="en-US" sz="900">
                <a:latin typeface="Arial Narrow" pitchFamily="34" charset="0"/>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Arial Narrow" pitchFamily="34" charset="0"/>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Arial Narrow" pitchFamily="34" charset="0"/>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27" name="Text Box 316"/>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r>
              <a:rPr lang="en-US">
                <a:latin typeface="Arial Narrow" pitchFamily="34" charset="0"/>
              </a:rPr>
              <a:t>…</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p>
        </p:txBody>
      </p:sp>
      <p:sp>
        <p:nvSpPr>
          <p:cNvPr id="22622" name="Text Box 363"/>
          <p:cNvSpPr txBox="1">
            <a:spLocks noChangeArrowheads="1"/>
          </p:cNvSpPr>
          <p:nvPr/>
        </p:nvSpPr>
        <p:spPr bwMode="auto">
          <a:xfrm>
            <a:off x="569913" y="2160588"/>
            <a:ext cx="56515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Arial Narrow" pitchFamily="34" charset="0"/>
              </a:rPr>
              <a:t>EDMA_0</a:t>
            </a:r>
          </a:p>
        </p:txBody>
      </p:sp>
      <p:sp>
        <p:nvSpPr>
          <p:cNvPr id="22623" name="Text Box 364"/>
          <p:cNvSpPr txBox="1">
            <a:spLocks noChangeArrowheads="1"/>
          </p:cNvSpPr>
          <p:nvPr/>
        </p:nvSpPr>
        <p:spPr bwMode="auto">
          <a:xfrm>
            <a:off x="750888" y="4186238"/>
            <a:ext cx="642937"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Arial Narrow" pitchFamily="34" charset="0"/>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Arial Narrow" pitchFamily="34" charset="0"/>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Arial Narrow" pitchFamily="34" charset="0"/>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Arial Narrow" pitchFamily="34" charset="0"/>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Arial Narrow" pitchFamily="34" charset="0"/>
              </a:rPr>
              <a:t>M</a:t>
            </a:r>
          </a:p>
        </p:txBody>
      </p:sp>
      <p:sp>
        <p:nvSpPr>
          <p:cNvPr id="65644" name="Rectangle 173"/>
          <p:cNvSpPr>
            <a:spLocks noChangeArrowheads="1"/>
          </p:cNvSpPr>
          <p:nvPr/>
        </p:nvSpPr>
        <p:spPr bwMode="auto">
          <a:xfrm>
            <a:off x="5329238" y="2209800"/>
            <a:ext cx="3814762" cy="3983038"/>
          </a:xfrm>
          <a:prstGeom prst="rect">
            <a:avLst/>
          </a:prstGeom>
          <a:noFill/>
          <a:ln w="9525" algn="ctr">
            <a:noFill/>
            <a:miter lim="800000"/>
            <a:headEnd/>
            <a:tailEnd/>
          </a:ln>
        </p:spPr>
        <p:txBody>
          <a:bodyPr>
            <a:spAutoFit/>
          </a:bodyPr>
          <a:lstStyle/>
          <a:p>
            <a:pPr algn="l">
              <a:spcAft>
                <a:spcPct val="10000"/>
              </a:spcAft>
              <a:buFontTx/>
              <a:buChar char="•"/>
            </a:pPr>
            <a:r>
              <a:rPr lang="en-US" dirty="0"/>
              <a:t> </a:t>
            </a:r>
            <a:r>
              <a:rPr lang="en-US" sz="1600" dirty="0"/>
              <a:t>C6616 </a:t>
            </a:r>
            <a:r>
              <a:rPr lang="en-US" sz="1600" dirty="0" err="1"/>
              <a:t>TeraNet</a:t>
            </a:r>
            <a:r>
              <a:rPr lang="en-US" sz="1600" dirty="0"/>
              <a:t> facilitates high Bandwidth communication links between DSP cores, subsystems, peripherals, and memories.</a:t>
            </a:r>
          </a:p>
          <a:p>
            <a:pPr algn="l">
              <a:spcAft>
                <a:spcPct val="10000"/>
              </a:spcAft>
              <a:buFontTx/>
              <a:buChar char="•"/>
            </a:pPr>
            <a:r>
              <a:rPr lang="en-US" sz="1600" dirty="0"/>
              <a:t> </a:t>
            </a:r>
            <a:r>
              <a:rPr lang="en-US" sz="1600" dirty="0" err="1"/>
              <a:t>TeraNet</a:t>
            </a:r>
            <a:r>
              <a:rPr lang="en-US" sz="1600" dirty="0"/>
              <a:t> supports parallel orthogonal communication links</a:t>
            </a:r>
          </a:p>
          <a:p>
            <a:pPr algn="l">
              <a:spcAft>
                <a:spcPct val="10000"/>
              </a:spcAft>
              <a:buFontTx/>
              <a:buChar char="•"/>
            </a:pPr>
            <a:r>
              <a:rPr lang="en-US" sz="1600" dirty="0"/>
              <a:t> In order to evaluate the potential communication link throughput, consider the peripheral bit-width and the speed of </a:t>
            </a:r>
            <a:r>
              <a:rPr lang="en-US" sz="1600" dirty="0" err="1"/>
              <a:t>TeraNet</a:t>
            </a:r>
            <a:endParaRPr lang="en-US" sz="1600" dirty="0"/>
          </a:p>
          <a:p>
            <a:pPr algn="l">
              <a:spcAft>
                <a:spcPct val="10000"/>
              </a:spcAft>
              <a:buFontTx/>
              <a:buChar char="•"/>
            </a:pPr>
            <a:r>
              <a:rPr lang="en-US" sz="1600" dirty="0"/>
              <a:t> Please note that while most of the communication links are possible, some of them are not, or are supported by particular Transfer Controllers. Details are provided in the C6616 Data Manual</a:t>
            </a:r>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CPUCLK/2</a:t>
            </a:r>
          </a:p>
          <a:p>
            <a:pPr algn="ctr">
              <a:lnSpc>
                <a:spcPct val="90000"/>
              </a:lnSpc>
              <a:defRPr/>
            </a:pPr>
            <a:r>
              <a:rPr lang="en-US" sz="2000" dirty="0">
                <a:latin typeface="Arial Narrow" pitchFamily="34" charset="0"/>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Arial Narrow" pitchFamily="34" charset="0"/>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Arial Narrow" pitchFamily="34" charset="0"/>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Arial Narrow" pitchFamily="34" charset="0"/>
              </a:rPr>
              <a:t>CPUCLK/3 </a:t>
            </a:r>
          </a:p>
          <a:p>
            <a:pPr algn="ctr">
              <a:lnSpc>
                <a:spcPct val="90000"/>
              </a:lnSpc>
              <a:defRPr/>
            </a:pPr>
            <a:r>
              <a:rPr lang="en-US" sz="2000">
                <a:latin typeface="Arial Narrow" pitchFamily="34" charset="0"/>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76200"/>
            <a:ext cx="8229600" cy="762000"/>
          </a:xfrm>
        </p:spPr>
        <p:txBody>
          <a:bodyPr/>
          <a:lstStyle/>
          <a:p>
            <a:pPr eaLnBrk="1" hangingPunct="1"/>
            <a:r>
              <a:rPr lang="en-US" b="0" smtClean="0"/>
              <a:t>Multicore Navigator Overview</a:t>
            </a:r>
          </a:p>
        </p:txBody>
      </p:sp>
      <p:sp>
        <p:nvSpPr>
          <p:cNvPr id="79875" name="Rectangle 3"/>
          <p:cNvSpPr>
            <a:spLocks noGrp="1" noChangeArrowheads="1"/>
          </p:cNvSpPr>
          <p:nvPr>
            <p:ph type="body" idx="4294967295"/>
          </p:nvPr>
        </p:nvSpPr>
        <p:spPr>
          <a:xfrm>
            <a:off x="561975" y="914400"/>
            <a:ext cx="8582025" cy="5486400"/>
          </a:xfrm>
        </p:spPr>
        <p:txBody>
          <a:bodyPr/>
          <a:lstStyle/>
          <a:p>
            <a:pPr marL="227013" indent="-227013" eaLnBrk="1" hangingPunct="1">
              <a:lnSpc>
                <a:spcPct val="90000"/>
              </a:lnSpc>
              <a:defRPr/>
            </a:pPr>
            <a:r>
              <a:rPr lang="en-US" sz="2000" dirty="0" smtClean="0"/>
              <a:t>Multicore Navigator</a:t>
            </a:r>
          </a:p>
          <a:p>
            <a:pPr marL="523876" lvl="1" indent="-227013" eaLnBrk="1" hangingPunct="1">
              <a:lnSpc>
                <a:spcPct val="90000"/>
              </a:lnSpc>
              <a:defRPr/>
            </a:pPr>
            <a:r>
              <a:rPr lang="en-US" sz="2000" dirty="0" smtClean="0"/>
              <a:t>Purpose  - seamless inter-core communications between cores, IP and peripherals. “Fire and forget”</a:t>
            </a:r>
          </a:p>
          <a:p>
            <a:pPr marL="523876" lvl="1" indent="-227013" eaLnBrk="1" hangingPunct="1">
              <a:lnSpc>
                <a:spcPct val="90000"/>
              </a:lnSpc>
              <a:defRPr/>
            </a:pPr>
            <a:r>
              <a:rPr lang="en-US" sz="2000" dirty="0" smtClean="0"/>
              <a:t>Supports synchronization between cores, move data between cores, move data to and from peripherals  </a:t>
            </a:r>
          </a:p>
          <a:p>
            <a:pPr marL="574675" lvl="1" indent="-233363" eaLnBrk="1" hangingPunct="1">
              <a:lnSpc>
                <a:spcPct val="90000"/>
              </a:lnSpc>
              <a:defRPr/>
            </a:pPr>
            <a:r>
              <a:rPr lang="en-US" sz="2000" dirty="0" smtClean="0"/>
              <a:t>Consists of a Queue Manager and multiple, dedicated Packet DMA engines</a:t>
            </a:r>
          </a:p>
          <a:p>
            <a:pPr marL="574675" lvl="1" indent="-233363" eaLnBrk="1" hangingPunct="1">
              <a:lnSpc>
                <a:spcPct val="90000"/>
              </a:lnSpc>
              <a:defRPr/>
            </a:pPr>
            <a:r>
              <a:rPr lang="en-US" sz="2000" dirty="0" smtClean="0"/>
              <a:t>Data transfer architecture designed to minimize host interaction while maximizing memory and bus efficiency</a:t>
            </a:r>
          </a:p>
          <a:p>
            <a:pPr marL="574675" lvl="1" indent="-233363" eaLnBrk="1" hangingPunct="1">
              <a:lnSpc>
                <a:spcPct val="90000"/>
              </a:lnSpc>
              <a:defRPr/>
            </a:pPr>
            <a:r>
              <a:rPr lang="en-US" sz="2000" dirty="0" smtClean="0"/>
              <a:t>Move Descriptors and buffers (or pointers to) between different parts of the Chip</a:t>
            </a:r>
          </a:p>
          <a:p>
            <a:pPr marL="277812" indent="-233363" eaLnBrk="1" hangingPunct="1">
              <a:lnSpc>
                <a:spcPct val="90000"/>
              </a:lnSpc>
              <a:defRPr/>
            </a:pPr>
            <a:r>
              <a:rPr lang="en-US" sz="2400" dirty="0" smtClean="0"/>
              <a:t>Navigator hardware:</a:t>
            </a:r>
          </a:p>
          <a:p>
            <a:pPr marL="523876" lvl="1" indent="-227013" eaLnBrk="1" hangingPunct="1">
              <a:lnSpc>
                <a:spcPct val="90000"/>
              </a:lnSpc>
              <a:defRPr/>
            </a:pPr>
            <a:r>
              <a:rPr lang="en-US" sz="2000" dirty="0" smtClean="0"/>
              <a:t>Queue Manager Subsystem (QMSS)</a:t>
            </a:r>
          </a:p>
          <a:p>
            <a:pPr marL="523876" lvl="1" indent="-227013" eaLnBrk="1" hangingPunct="1">
              <a:lnSpc>
                <a:spcPct val="90000"/>
              </a:lnSpc>
              <a:defRPr/>
            </a:pPr>
            <a:r>
              <a:rPr lang="en-US" sz="2000" dirty="0" smtClean="0"/>
              <a:t>Multiple Packet DMA (PKTDMA)</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0"/>
            <a:ext cx="8458200" cy="838200"/>
          </a:xfrm>
        </p:spPr>
        <p:txBody>
          <a:bodyPr/>
          <a:lstStyle/>
          <a:p>
            <a:pPr eaLnBrk="1" hangingPunct="1"/>
            <a:r>
              <a:rPr lang="en-US" b="0" dirty="0" smtClean="0"/>
              <a:t>Navigator Architecture</a:t>
            </a:r>
          </a:p>
        </p:txBody>
      </p:sp>
      <p:graphicFrame>
        <p:nvGraphicFramePr>
          <p:cNvPr id="1026" name="Object 9"/>
          <p:cNvGraphicFramePr>
            <a:graphicFrameLocks noChangeAspect="1"/>
          </p:cNvGraphicFramePr>
          <p:nvPr>
            <p:ph idx="1"/>
          </p:nvPr>
        </p:nvGraphicFramePr>
        <p:xfrm>
          <a:off x="609600" y="846138"/>
          <a:ext cx="7845425" cy="5502275"/>
        </p:xfrm>
        <a:graphic>
          <a:graphicData uri="http://schemas.openxmlformats.org/presentationml/2006/ole">
            <p:oleObj spid="_x0000_s1026" name="Visio" r:id="rId4" imgW="7349777" imgH="5155389"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2400" y="76200"/>
            <a:ext cx="8686800" cy="762000"/>
          </a:xfrm>
        </p:spPr>
        <p:txBody>
          <a:bodyPr/>
          <a:lstStyle/>
          <a:p>
            <a:pPr eaLnBrk="1" hangingPunct="1"/>
            <a:r>
              <a:rPr lang="en-US" b="0" dirty="0" smtClean="0"/>
              <a:t>Queue Manager Subsystem (QMSS)</a:t>
            </a:r>
          </a:p>
        </p:txBody>
      </p:sp>
      <p:sp>
        <p:nvSpPr>
          <p:cNvPr id="12291" name="Rectangle 3"/>
          <p:cNvSpPr>
            <a:spLocks noGrp="1" noChangeArrowheads="1"/>
          </p:cNvSpPr>
          <p:nvPr>
            <p:ph idx="1"/>
          </p:nvPr>
        </p:nvSpPr>
        <p:spPr>
          <a:xfrm>
            <a:off x="333375" y="869950"/>
            <a:ext cx="8467725" cy="5302250"/>
          </a:xfrm>
        </p:spPr>
        <p:txBody>
          <a:bodyPr/>
          <a:lstStyle/>
          <a:p>
            <a:pPr eaLnBrk="1" hangingPunct="1">
              <a:lnSpc>
                <a:spcPct val="90000"/>
              </a:lnSpc>
              <a:defRPr/>
            </a:pPr>
            <a:r>
              <a:rPr lang="en-US" sz="2400" dirty="0" smtClean="0"/>
              <a:t>Features:</a:t>
            </a:r>
          </a:p>
          <a:p>
            <a:pPr lvl="1" eaLnBrk="1" hangingPunct="1">
              <a:lnSpc>
                <a:spcPct val="90000"/>
              </a:lnSpc>
              <a:defRPr/>
            </a:pPr>
            <a:r>
              <a:rPr lang="en-US" sz="2000" dirty="0" smtClean="0"/>
              <a:t>8192 total hardware queues</a:t>
            </a:r>
          </a:p>
          <a:p>
            <a:pPr lvl="1" eaLnBrk="1" hangingPunct="1">
              <a:lnSpc>
                <a:spcPct val="90000"/>
              </a:lnSpc>
              <a:defRPr/>
            </a:pPr>
            <a:r>
              <a:rPr lang="en-US" sz="2000" dirty="0" smtClean="0"/>
              <a:t>Up to 20 Memory regions for descriptor storage (LL2, MSMC, DDR)</a:t>
            </a:r>
          </a:p>
          <a:p>
            <a:pPr lvl="1" eaLnBrk="1" hangingPunct="1">
              <a:lnSpc>
                <a:spcPct val="90000"/>
              </a:lnSpc>
              <a:defRPr/>
            </a:pPr>
            <a:r>
              <a:rPr lang="en-US" sz="2000" dirty="0" smtClean="0"/>
              <a:t>Up to 2 Linking RAMs for queue linking/management</a:t>
            </a:r>
          </a:p>
          <a:p>
            <a:pPr lvl="2" eaLnBrk="1" hangingPunct="1">
              <a:lnSpc>
                <a:spcPct val="90000"/>
              </a:lnSpc>
              <a:defRPr/>
            </a:pPr>
            <a:r>
              <a:rPr lang="en-US" sz="1800" dirty="0" smtClean="0"/>
              <a:t>Up to 16K descriptors can be handled by internal Link RAM.</a:t>
            </a:r>
          </a:p>
          <a:p>
            <a:pPr lvl="2" eaLnBrk="1" hangingPunct="1">
              <a:lnSpc>
                <a:spcPct val="90000"/>
              </a:lnSpc>
              <a:defRPr/>
            </a:pPr>
            <a:r>
              <a:rPr lang="en-US" sz="1800" dirty="0" smtClean="0"/>
              <a:t>Second Link RAM can be placed in L2 or DDR.</a:t>
            </a:r>
          </a:p>
          <a:p>
            <a:pPr lvl="1" eaLnBrk="1" hangingPunct="1">
              <a:lnSpc>
                <a:spcPct val="90000"/>
              </a:lnSpc>
              <a:defRPr/>
            </a:pPr>
            <a:r>
              <a:rPr lang="en-US" sz="2000" dirty="0" smtClean="0"/>
              <a:t>Up to 512K descriptors supported in total.</a:t>
            </a:r>
          </a:p>
          <a:p>
            <a:pPr marL="574675" lvl="1" indent="-233363" eaLnBrk="1" hangingPunct="1">
              <a:lnSpc>
                <a:spcPct val="90000"/>
              </a:lnSpc>
              <a:defRPr/>
            </a:pPr>
            <a:r>
              <a:rPr lang="en-US" sz="2000" dirty="0" smtClean="0"/>
              <a:t>Can copy descriptor pointers of transferred data to destination core’s local memory to reduce access latency</a:t>
            </a:r>
          </a:p>
          <a:p>
            <a:pPr eaLnBrk="1" hangingPunct="1">
              <a:lnSpc>
                <a:spcPct val="90000"/>
              </a:lnSpc>
              <a:defRPr/>
            </a:pPr>
            <a:r>
              <a:rPr lang="en-US" sz="2400" dirty="0" smtClean="0"/>
              <a:t>Major hardware components:</a:t>
            </a:r>
          </a:p>
          <a:p>
            <a:pPr lvl="1" eaLnBrk="1" hangingPunct="1">
              <a:lnSpc>
                <a:spcPct val="90000"/>
              </a:lnSpc>
              <a:defRPr/>
            </a:pPr>
            <a:r>
              <a:rPr lang="en-US" sz="2000" dirty="0" smtClean="0"/>
              <a:t>Queue Manager</a:t>
            </a:r>
          </a:p>
          <a:p>
            <a:pPr lvl="1" eaLnBrk="1" hangingPunct="1">
              <a:lnSpc>
                <a:spcPct val="90000"/>
              </a:lnSpc>
              <a:defRPr/>
            </a:pPr>
            <a:r>
              <a:rPr lang="en-US" sz="2000" dirty="0" smtClean="0"/>
              <a:t>PKTDMA (Infrastructure DMA)</a:t>
            </a:r>
          </a:p>
          <a:p>
            <a:pPr lvl="1" eaLnBrk="1" hangingPunct="1">
              <a:lnSpc>
                <a:spcPct val="90000"/>
              </a:lnSpc>
              <a:defRPr/>
            </a:pPr>
            <a:r>
              <a:rPr lang="en-US" sz="2000" dirty="0" smtClean="0"/>
              <a:t>2 PDSPs (Packed Data Structure Processors) for:</a:t>
            </a:r>
          </a:p>
          <a:p>
            <a:pPr lvl="2" eaLnBrk="1" hangingPunct="1">
              <a:lnSpc>
                <a:spcPct val="90000"/>
              </a:lnSpc>
              <a:defRPr/>
            </a:pPr>
            <a:r>
              <a:rPr lang="en-US" sz="1800" dirty="0" smtClean="0"/>
              <a:t>Descriptor Accumulation / Queue Monitoring</a:t>
            </a:r>
          </a:p>
          <a:p>
            <a:pPr lvl="2" eaLnBrk="1" hangingPunct="1">
              <a:lnSpc>
                <a:spcPct val="90000"/>
              </a:lnSpc>
              <a:defRPr/>
            </a:pPr>
            <a:r>
              <a:rPr lang="en-US" sz="1800" dirty="0" smtClean="0"/>
              <a:t>Load Balancing and Traffic Shaping</a:t>
            </a:r>
          </a:p>
          <a:p>
            <a:pPr lvl="1" eaLnBrk="1" hangingPunct="1">
              <a:lnSpc>
                <a:spcPct val="90000"/>
              </a:lnSpc>
              <a:defRPr/>
            </a:pPr>
            <a:r>
              <a:rPr lang="en-US" sz="2000" dirty="0" smtClean="0"/>
              <a:t>Interrupt Distributor (INTD) module</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ChangeArrowheads="1"/>
          </p:cNvSpPr>
          <p:nvPr/>
        </p:nvSpPr>
        <p:spPr bwMode="auto">
          <a:xfrm>
            <a:off x="1050925" y="1114425"/>
            <a:ext cx="1524000" cy="12954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35" name="Rectangle 2"/>
          <p:cNvSpPr>
            <a:spLocks noGrp="1" noChangeArrowheads="1"/>
          </p:cNvSpPr>
          <p:nvPr>
            <p:ph type="title" idx="4294967295"/>
          </p:nvPr>
        </p:nvSpPr>
        <p:spPr>
          <a:xfrm>
            <a:off x="0" y="76200"/>
            <a:ext cx="8229600" cy="762000"/>
          </a:xfrm>
        </p:spPr>
        <p:txBody>
          <a:bodyPr/>
          <a:lstStyle/>
          <a:p>
            <a:pPr eaLnBrk="1" hangingPunct="1"/>
            <a:r>
              <a:rPr lang="en-US" b="0" dirty="0" smtClean="0"/>
              <a:t>Packet DMA Topology</a:t>
            </a:r>
          </a:p>
        </p:txBody>
      </p:sp>
      <p:sp>
        <p:nvSpPr>
          <p:cNvPr id="69636" name="Rectangle 3"/>
          <p:cNvSpPr>
            <a:spLocks noChangeArrowheads="1"/>
          </p:cNvSpPr>
          <p:nvPr/>
        </p:nvSpPr>
        <p:spPr bwMode="auto">
          <a:xfrm>
            <a:off x="3581400" y="1524000"/>
            <a:ext cx="1752600" cy="30480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37" name="Rectangle 4"/>
          <p:cNvSpPr>
            <a:spLocks noChangeArrowheads="1"/>
          </p:cNvSpPr>
          <p:nvPr/>
        </p:nvSpPr>
        <p:spPr bwMode="auto">
          <a:xfrm>
            <a:off x="3962400" y="3581400"/>
            <a:ext cx="990600" cy="7620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38" name="Rectangle 6"/>
          <p:cNvSpPr>
            <a:spLocks noChangeArrowheads="1"/>
          </p:cNvSpPr>
          <p:nvPr/>
        </p:nvSpPr>
        <p:spPr bwMode="auto">
          <a:xfrm>
            <a:off x="1143000" y="4191000"/>
            <a:ext cx="990600" cy="457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39" name="Rectangle 7"/>
          <p:cNvSpPr>
            <a:spLocks noChangeArrowheads="1"/>
          </p:cNvSpPr>
          <p:nvPr/>
        </p:nvSpPr>
        <p:spPr bwMode="auto">
          <a:xfrm>
            <a:off x="6629400" y="2057400"/>
            <a:ext cx="990600" cy="457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0" name="Text Box 17"/>
          <p:cNvSpPr txBox="1">
            <a:spLocks noChangeArrowheads="1"/>
          </p:cNvSpPr>
          <p:nvPr/>
        </p:nvSpPr>
        <p:spPr bwMode="auto">
          <a:xfrm>
            <a:off x="1384300" y="1836738"/>
            <a:ext cx="925513" cy="304800"/>
          </a:xfrm>
          <a:prstGeom prst="rect">
            <a:avLst/>
          </a:prstGeom>
          <a:noFill/>
          <a:ln w="9525">
            <a:solidFill>
              <a:schemeClr val="tx1"/>
            </a:solidFill>
            <a:miter lim="800000"/>
            <a:headEnd/>
            <a:tailEnd/>
          </a:ln>
        </p:spPr>
        <p:txBody>
          <a:bodyPr wrap="none">
            <a:spAutoFit/>
          </a:bodyPr>
          <a:lstStyle/>
          <a:p>
            <a:r>
              <a:rPr lang="en-US" sz="1400">
                <a:latin typeface="Calibri" pitchFamily="34" charset="0"/>
              </a:rPr>
              <a:t>PKTDMA</a:t>
            </a:r>
          </a:p>
        </p:txBody>
      </p:sp>
      <p:sp>
        <p:nvSpPr>
          <p:cNvPr id="69641" name="Rectangle 8"/>
          <p:cNvSpPr>
            <a:spLocks noChangeArrowheads="1"/>
          </p:cNvSpPr>
          <p:nvPr/>
        </p:nvSpPr>
        <p:spPr bwMode="auto">
          <a:xfrm>
            <a:off x="6629400" y="4419600"/>
            <a:ext cx="990600" cy="457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2" name="Rectangle 9"/>
          <p:cNvSpPr>
            <a:spLocks noChangeArrowheads="1"/>
          </p:cNvSpPr>
          <p:nvPr/>
        </p:nvSpPr>
        <p:spPr bwMode="auto">
          <a:xfrm>
            <a:off x="533400" y="1524000"/>
            <a:ext cx="1524000" cy="1295400"/>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sp>
        <p:nvSpPr>
          <p:cNvPr id="69643" name="Rectangle 10"/>
          <p:cNvSpPr>
            <a:spLocks noChangeArrowheads="1"/>
          </p:cNvSpPr>
          <p:nvPr/>
        </p:nvSpPr>
        <p:spPr bwMode="auto">
          <a:xfrm>
            <a:off x="6400800" y="3733800"/>
            <a:ext cx="1524000" cy="12954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4" name="Rectangle 11"/>
          <p:cNvSpPr>
            <a:spLocks noChangeArrowheads="1"/>
          </p:cNvSpPr>
          <p:nvPr/>
        </p:nvSpPr>
        <p:spPr bwMode="auto">
          <a:xfrm>
            <a:off x="6400800" y="1371600"/>
            <a:ext cx="1524000" cy="12954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5" name="Rectangle 12"/>
          <p:cNvSpPr>
            <a:spLocks noChangeArrowheads="1"/>
          </p:cNvSpPr>
          <p:nvPr/>
        </p:nvSpPr>
        <p:spPr bwMode="auto">
          <a:xfrm>
            <a:off x="838200" y="3505200"/>
            <a:ext cx="1524000" cy="12954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46" name="Text Box 13"/>
          <p:cNvSpPr txBox="1">
            <a:spLocks noChangeArrowheads="1"/>
          </p:cNvSpPr>
          <p:nvPr/>
        </p:nvSpPr>
        <p:spPr bwMode="auto">
          <a:xfrm>
            <a:off x="1143000" y="4267200"/>
            <a:ext cx="925513" cy="304800"/>
          </a:xfrm>
          <a:prstGeom prst="rect">
            <a:avLst/>
          </a:prstGeom>
          <a:noFill/>
          <a:ln w="9525">
            <a:noFill/>
            <a:miter lim="800000"/>
            <a:headEnd/>
            <a:tailEnd/>
          </a:ln>
        </p:spPr>
        <p:txBody>
          <a:bodyPr wrap="none">
            <a:spAutoFit/>
          </a:bodyPr>
          <a:lstStyle/>
          <a:p>
            <a:r>
              <a:rPr lang="en-US" sz="1400">
                <a:latin typeface="Calibri" pitchFamily="34" charset="0"/>
              </a:rPr>
              <a:t>PKTDMA</a:t>
            </a:r>
          </a:p>
        </p:txBody>
      </p:sp>
      <p:sp>
        <p:nvSpPr>
          <p:cNvPr id="69647" name="Text Box 14"/>
          <p:cNvSpPr txBox="1">
            <a:spLocks noChangeArrowheads="1"/>
          </p:cNvSpPr>
          <p:nvPr/>
        </p:nvSpPr>
        <p:spPr bwMode="auto">
          <a:xfrm>
            <a:off x="4006850" y="3800475"/>
            <a:ext cx="925513" cy="304800"/>
          </a:xfrm>
          <a:prstGeom prst="rect">
            <a:avLst/>
          </a:prstGeom>
          <a:noFill/>
          <a:ln w="9525">
            <a:noFill/>
            <a:miter lim="800000"/>
            <a:headEnd/>
            <a:tailEnd/>
          </a:ln>
        </p:spPr>
        <p:txBody>
          <a:bodyPr lIns="45720" rIns="45720">
            <a:spAutoFit/>
          </a:bodyPr>
          <a:lstStyle/>
          <a:p>
            <a:pPr algn="ctr"/>
            <a:r>
              <a:rPr lang="en-US" sz="1400">
                <a:latin typeface="Calibri" pitchFamily="34" charset="0"/>
              </a:rPr>
              <a:t>PKTDMA</a:t>
            </a:r>
          </a:p>
        </p:txBody>
      </p:sp>
      <p:sp>
        <p:nvSpPr>
          <p:cNvPr id="69648" name="Text Box 15"/>
          <p:cNvSpPr txBox="1">
            <a:spLocks noChangeArrowheads="1"/>
          </p:cNvSpPr>
          <p:nvPr/>
        </p:nvSpPr>
        <p:spPr bwMode="auto">
          <a:xfrm>
            <a:off x="6705600" y="2133600"/>
            <a:ext cx="925513" cy="304800"/>
          </a:xfrm>
          <a:prstGeom prst="rect">
            <a:avLst/>
          </a:prstGeom>
          <a:noFill/>
          <a:ln w="9525">
            <a:noFill/>
            <a:miter lim="800000"/>
            <a:headEnd/>
            <a:tailEnd/>
          </a:ln>
        </p:spPr>
        <p:txBody>
          <a:bodyPr wrap="none">
            <a:spAutoFit/>
          </a:bodyPr>
          <a:lstStyle/>
          <a:p>
            <a:r>
              <a:rPr lang="en-US" sz="1400">
                <a:latin typeface="Calibri" pitchFamily="34" charset="0"/>
              </a:rPr>
              <a:t>PKTDMA</a:t>
            </a:r>
          </a:p>
        </p:txBody>
      </p:sp>
      <p:sp>
        <p:nvSpPr>
          <p:cNvPr id="69649" name="Text Box 16"/>
          <p:cNvSpPr txBox="1">
            <a:spLocks noChangeArrowheads="1"/>
          </p:cNvSpPr>
          <p:nvPr/>
        </p:nvSpPr>
        <p:spPr bwMode="auto">
          <a:xfrm>
            <a:off x="6705600" y="4495800"/>
            <a:ext cx="925513" cy="304800"/>
          </a:xfrm>
          <a:prstGeom prst="rect">
            <a:avLst/>
          </a:prstGeom>
          <a:noFill/>
          <a:ln w="9525">
            <a:noFill/>
            <a:miter lim="800000"/>
            <a:headEnd/>
            <a:tailEnd/>
          </a:ln>
        </p:spPr>
        <p:txBody>
          <a:bodyPr wrap="none">
            <a:spAutoFit/>
          </a:bodyPr>
          <a:lstStyle/>
          <a:p>
            <a:r>
              <a:rPr lang="en-US" sz="1400">
                <a:latin typeface="Calibri" pitchFamily="34" charset="0"/>
              </a:rPr>
              <a:t>PKTDMA</a:t>
            </a:r>
          </a:p>
        </p:txBody>
      </p:sp>
      <p:sp>
        <p:nvSpPr>
          <p:cNvPr id="69650" name="Text Box 17"/>
          <p:cNvSpPr txBox="1">
            <a:spLocks noChangeArrowheads="1"/>
          </p:cNvSpPr>
          <p:nvPr/>
        </p:nvSpPr>
        <p:spPr bwMode="auto">
          <a:xfrm>
            <a:off x="838200" y="2286000"/>
            <a:ext cx="925513" cy="304800"/>
          </a:xfrm>
          <a:prstGeom prst="rect">
            <a:avLst/>
          </a:prstGeom>
          <a:noFill/>
          <a:ln w="9525">
            <a:solidFill>
              <a:schemeClr val="tx1"/>
            </a:solidFill>
            <a:miter lim="800000"/>
            <a:headEnd/>
            <a:tailEnd/>
          </a:ln>
        </p:spPr>
        <p:txBody>
          <a:bodyPr wrap="none">
            <a:spAutoFit/>
          </a:bodyPr>
          <a:lstStyle/>
          <a:p>
            <a:r>
              <a:rPr lang="en-US" sz="1400">
                <a:latin typeface="Calibri" pitchFamily="34" charset="0"/>
              </a:rPr>
              <a:t>PKTDMA</a:t>
            </a:r>
          </a:p>
        </p:txBody>
      </p:sp>
      <p:sp>
        <p:nvSpPr>
          <p:cNvPr id="69651" name="Text Box 18"/>
          <p:cNvSpPr txBox="1">
            <a:spLocks noChangeArrowheads="1"/>
          </p:cNvSpPr>
          <p:nvPr/>
        </p:nvSpPr>
        <p:spPr bwMode="auto">
          <a:xfrm>
            <a:off x="3733800" y="1600200"/>
            <a:ext cx="1463675" cy="304800"/>
          </a:xfrm>
          <a:prstGeom prst="rect">
            <a:avLst/>
          </a:prstGeom>
          <a:noFill/>
          <a:ln w="9525">
            <a:noFill/>
            <a:miter lim="800000"/>
            <a:headEnd/>
            <a:tailEnd/>
          </a:ln>
        </p:spPr>
        <p:txBody>
          <a:bodyPr wrap="none">
            <a:spAutoFit/>
          </a:bodyPr>
          <a:lstStyle/>
          <a:p>
            <a:r>
              <a:rPr lang="en-US" sz="1400">
                <a:latin typeface="Calibri" pitchFamily="34" charset="0"/>
              </a:rPr>
              <a:t>Queue Manager</a:t>
            </a:r>
          </a:p>
        </p:txBody>
      </p:sp>
      <p:sp>
        <p:nvSpPr>
          <p:cNvPr id="69652" name="Text Box 19"/>
          <p:cNvSpPr txBox="1">
            <a:spLocks noChangeArrowheads="1"/>
          </p:cNvSpPr>
          <p:nvPr/>
        </p:nvSpPr>
        <p:spPr bwMode="auto">
          <a:xfrm>
            <a:off x="6467475" y="1447800"/>
            <a:ext cx="619125" cy="304800"/>
          </a:xfrm>
          <a:prstGeom prst="rect">
            <a:avLst/>
          </a:prstGeom>
          <a:noFill/>
          <a:ln w="9525">
            <a:noFill/>
            <a:miter lim="800000"/>
            <a:headEnd/>
            <a:tailEnd/>
          </a:ln>
        </p:spPr>
        <p:txBody>
          <a:bodyPr wrap="none">
            <a:spAutoFit/>
          </a:bodyPr>
          <a:lstStyle/>
          <a:p>
            <a:r>
              <a:rPr lang="en-US" sz="1400">
                <a:latin typeface="Calibri" pitchFamily="34" charset="0"/>
              </a:rPr>
              <a:t>SRIO</a:t>
            </a:r>
          </a:p>
        </p:txBody>
      </p:sp>
      <p:sp>
        <p:nvSpPr>
          <p:cNvPr id="69653" name="Text Box 20"/>
          <p:cNvSpPr txBox="1">
            <a:spLocks noChangeArrowheads="1"/>
          </p:cNvSpPr>
          <p:nvPr/>
        </p:nvSpPr>
        <p:spPr bwMode="auto">
          <a:xfrm>
            <a:off x="6400800" y="3749675"/>
            <a:ext cx="1189038" cy="517525"/>
          </a:xfrm>
          <a:prstGeom prst="rect">
            <a:avLst/>
          </a:prstGeom>
          <a:noFill/>
          <a:ln w="9525">
            <a:noFill/>
            <a:miter lim="800000"/>
            <a:headEnd/>
            <a:tailEnd/>
          </a:ln>
        </p:spPr>
        <p:txBody>
          <a:bodyPr wrap="none">
            <a:spAutoFit/>
          </a:bodyPr>
          <a:lstStyle/>
          <a:p>
            <a:r>
              <a:rPr lang="en-US" sz="1400">
                <a:latin typeface="Calibri" pitchFamily="34" charset="0"/>
              </a:rPr>
              <a:t>Network </a:t>
            </a:r>
          </a:p>
          <a:p>
            <a:r>
              <a:rPr lang="en-US" sz="1400">
                <a:latin typeface="Calibri" pitchFamily="34" charset="0"/>
              </a:rPr>
              <a:t>Coprocessor</a:t>
            </a:r>
          </a:p>
        </p:txBody>
      </p:sp>
      <p:sp>
        <p:nvSpPr>
          <p:cNvPr id="69654" name="Text Box 21"/>
          <p:cNvSpPr txBox="1">
            <a:spLocks noChangeArrowheads="1"/>
          </p:cNvSpPr>
          <p:nvPr/>
        </p:nvSpPr>
        <p:spPr bwMode="auto">
          <a:xfrm>
            <a:off x="506413" y="1570038"/>
            <a:ext cx="930275" cy="307975"/>
          </a:xfrm>
          <a:prstGeom prst="rect">
            <a:avLst/>
          </a:prstGeom>
          <a:noFill/>
          <a:ln w="9525">
            <a:noFill/>
            <a:miter lim="800000"/>
            <a:headEnd/>
            <a:tailEnd/>
          </a:ln>
        </p:spPr>
        <p:txBody>
          <a:bodyPr wrap="none">
            <a:spAutoFit/>
          </a:bodyPr>
          <a:lstStyle/>
          <a:p>
            <a:r>
              <a:rPr lang="en-US" sz="1400">
                <a:latin typeface="Calibri" pitchFamily="34" charset="0"/>
              </a:rPr>
              <a:t>FFTC (A)</a:t>
            </a:r>
          </a:p>
        </p:txBody>
      </p:sp>
      <p:sp>
        <p:nvSpPr>
          <p:cNvPr id="69655" name="Text Box 22"/>
          <p:cNvSpPr txBox="1">
            <a:spLocks noChangeArrowheads="1"/>
          </p:cNvSpPr>
          <p:nvPr/>
        </p:nvSpPr>
        <p:spPr bwMode="auto">
          <a:xfrm>
            <a:off x="838200" y="3581400"/>
            <a:ext cx="460375" cy="304800"/>
          </a:xfrm>
          <a:prstGeom prst="rect">
            <a:avLst/>
          </a:prstGeom>
          <a:noFill/>
          <a:ln w="9525">
            <a:noFill/>
            <a:miter lim="800000"/>
            <a:headEnd/>
            <a:tailEnd/>
          </a:ln>
        </p:spPr>
        <p:txBody>
          <a:bodyPr wrap="none">
            <a:spAutoFit/>
          </a:bodyPr>
          <a:lstStyle/>
          <a:p>
            <a:r>
              <a:rPr lang="en-US" sz="1400">
                <a:latin typeface="Calibri" pitchFamily="34" charset="0"/>
              </a:rPr>
              <a:t>AIF</a:t>
            </a:r>
          </a:p>
        </p:txBody>
      </p:sp>
      <p:sp>
        <p:nvSpPr>
          <p:cNvPr id="69656" name="Rectangle 23"/>
          <p:cNvSpPr>
            <a:spLocks noChangeArrowheads="1"/>
          </p:cNvSpPr>
          <p:nvPr/>
        </p:nvSpPr>
        <p:spPr bwMode="auto">
          <a:xfrm>
            <a:off x="3962400" y="1905000"/>
            <a:ext cx="990600" cy="14478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69657" name="Line 24"/>
          <p:cNvSpPr>
            <a:spLocks noChangeShapeType="1"/>
          </p:cNvSpPr>
          <p:nvPr/>
        </p:nvSpPr>
        <p:spPr bwMode="auto">
          <a:xfrm>
            <a:off x="3962400" y="2057400"/>
            <a:ext cx="990600" cy="0"/>
          </a:xfrm>
          <a:prstGeom prst="line">
            <a:avLst/>
          </a:prstGeom>
          <a:noFill/>
          <a:ln w="9525">
            <a:solidFill>
              <a:schemeClr val="tx1"/>
            </a:solidFill>
            <a:round/>
            <a:headEnd/>
            <a:tailEnd/>
          </a:ln>
        </p:spPr>
        <p:txBody>
          <a:bodyPr/>
          <a:lstStyle/>
          <a:p>
            <a:endParaRPr lang="en-US"/>
          </a:p>
        </p:txBody>
      </p:sp>
      <p:sp>
        <p:nvSpPr>
          <p:cNvPr id="69658" name="Line 25"/>
          <p:cNvSpPr>
            <a:spLocks noChangeShapeType="1"/>
          </p:cNvSpPr>
          <p:nvPr/>
        </p:nvSpPr>
        <p:spPr bwMode="auto">
          <a:xfrm>
            <a:off x="3962400" y="2209800"/>
            <a:ext cx="990600" cy="0"/>
          </a:xfrm>
          <a:prstGeom prst="line">
            <a:avLst/>
          </a:prstGeom>
          <a:noFill/>
          <a:ln w="9525">
            <a:solidFill>
              <a:schemeClr val="tx1"/>
            </a:solidFill>
            <a:round/>
            <a:headEnd/>
            <a:tailEnd/>
          </a:ln>
        </p:spPr>
        <p:txBody>
          <a:bodyPr/>
          <a:lstStyle/>
          <a:p>
            <a:endParaRPr lang="en-US"/>
          </a:p>
        </p:txBody>
      </p:sp>
      <p:sp>
        <p:nvSpPr>
          <p:cNvPr id="69659" name="Line 26"/>
          <p:cNvSpPr>
            <a:spLocks noChangeShapeType="1"/>
          </p:cNvSpPr>
          <p:nvPr/>
        </p:nvSpPr>
        <p:spPr bwMode="auto">
          <a:xfrm>
            <a:off x="3962400" y="2362200"/>
            <a:ext cx="990600" cy="0"/>
          </a:xfrm>
          <a:prstGeom prst="line">
            <a:avLst/>
          </a:prstGeom>
          <a:noFill/>
          <a:ln w="9525">
            <a:solidFill>
              <a:schemeClr val="tx1"/>
            </a:solidFill>
            <a:round/>
            <a:headEnd/>
            <a:tailEnd/>
          </a:ln>
        </p:spPr>
        <p:txBody>
          <a:bodyPr/>
          <a:lstStyle/>
          <a:p>
            <a:endParaRPr lang="en-US"/>
          </a:p>
        </p:txBody>
      </p:sp>
      <p:sp>
        <p:nvSpPr>
          <p:cNvPr id="69660" name="Line 27"/>
          <p:cNvSpPr>
            <a:spLocks noChangeShapeType="1"/>
          </p:cNvSpPr>
          <p:nvPr/>
        </p:nvSpPr>
        <p:spPr bwMode="auto">
          <a:xfrm>
            <a:off x="3962400" y="2514600"/>
            <a:ext cx="990600" cy="0"/>
          </a:xfrm>
          <a:prstGeom prst="line">
            <a:avLst/>
          </a:prstGeom>
          <a:noFill/>
          <a:ln w="9525">
            <a:solidFill>
              <a:schemeClr val="tx1"/>
            </a:solidFill>
            <a:round/>
            <a:headEnd/>
            <a:tailEnd/>
          </a:ln>
        </p:spPr>
        <p:txBody>
          <a:bodyPr/>
          <a:lstStyle/>
          <a:p>
            <a:endParaRPr lang="en-US"/>
          </a:p>
        </p:txBody>
      </p:sp>
      <p:sp>
        <p:nvSpPr>
          <p:cNvPr id="69661" name="Line 28"/>
          <p:cNvSpPr>
            <a:spLocks noChangeShapeType="1"/>
          </p:cNvSpPr>
          <p:nvPr/>
        </p:nvSpPr>
        <p:spPr bwMode="auto">
          <a:xfrm>
            <a:off x="3962400" y="2667000"/>
            <a:ext cx="990600" cy="0"/>
          </a:xfrm>
          <a:prstGeom prst="line">
            <a:avLst/>
          </a:prstGeom>
          <a:noFill/>
          <a:ln w="9525">
            <a:solidFill>
              <a:schemeClr val="tx1"/>
            </a:solidFill>
            <a:round/>
            <a:headEnd/>
            <a:tailEnd/>
          </a:ln>
        </p:spPr>
        <p:txBody>
          <a:bodyPr/>
          <a:lstStyle/>
          <a:p>
            <a:endParaRPr lang="en-US"/>
          </a:p>
        </p:txBody>
      </p:sp>
      <p:sp>
        <p:nvSpPr>
          <p:cNvPr id="69662" name="Line 29"/>
          <p:cNvSpPr>
            <a:spLocks noChangeShapeType="1"/>
          </p:cNvSpPr>
          <p:nvPr/>
        </p:nvSpPr>
        <p:spPr bwMode="auto">
          <a:xfrm>
            <a:off x="3962400" y="2819400"/>
            <a:ext cx="990600" cy="0"/>
          </a:xfrm>
          <a:prstGeom prst="line">
            <a:avLst/>
          </a:prstGeom>
          <a:noFill/>
          <a:ln w="9525">
            <a:solidFill>
              <a:schemeClr val="tx1"/>
            </a:solidFill>
            <a:round/>
            <a:headEnd/>
            <a:tailEnd/>
          </a:ln>
        </p:spPr>
        <p:txBody>
          <a:bodyPr/>
          <a:lstStyle/>
          <a:p>
            <a:endParaRPr lang="en-US"/>
          </a:p>
        </p:txBody>
      </p:sp>
      <p:sp>
        <p:nvSpPr>
          <p:cNvPr id="69663" name="Line 30"/>
          <p:cNvSpPr>
            <a:spLocks noChangeShapeType="1"/>
          </p:cNvSpPr>
          <p:nvPr/>
        </p:nvSpPr>
        <p:spPr bwMode="auto">
          <a:xfrm>
            <a:off x="3962400" y="3200400"/>
            <a:ext cx="990600" cy="0"/>
          </a:xfrm>
          <a:prstGeom prst="line">
            <a:avLst/>
          </a:prstGeom>
          <a:noFill/>
          <a:ln w="9525">
            <a:solidFill>
              <a:schemeClr val="tx1"/>
            </a:solidFill>
            <a:round/>
            <a:headEnd/>
            <a:tailEnd/>
          </a:ln>
        </p:spPr>
        <p:txBody>
          <a:bodyPr/>
          <a:lstStyle/>
          <a:p>
            <a:endParaRPr lang="en-US"/>
          </a:p>
        </p:txBody>
      </p:sp>
      <p:sp>
        <p:nvSpPr>
          <p:cNvPr id="69664" name="Text Box 31"/>
          <p:cNvSpPr txBox="1">
            <a:spLocks noChangeArrowheads="1"/>
          </p:cNvSpPr>
          <p:nvPr/>
        </p:nvSpPr>
        <p:spPr bwMode="auto">
          <a:xfrm>
            <a:off x="4038600" y="3178175"/>
            <a:ext cx="412750" cy="214313"/>
          </a:xfrm>
          <a:prstGeom prst="rect">
            <a:avLst/>
          </a:prstGeom>
          <a:noFill/>
          <a:ln w="9525">
            <a:noFill/>
            <a:miter lim="800000"/>
            <a:headEnd/>
            <a:tailEnd/>
          </a:ln>
        </p:spPr>
        <p:txBody>
          <a:bodyPr wrap="none">
            <a:spAutoFit/>
          </a:bodyPr>
          <a:lstStyle/>
          <a:p>
            <a:r>
              <a:rPr lang="en-US" sz="800">
                <a:latin typeface="Calibri" pitchFamily="34" charset="0"/>
              </a:rPr>
              <a:t>8192</a:t>
            </a:r>
          </a:p>
        </p:txBody>
      </p:sp>
      <p:sp>
        <p:nvSpPr>
          <p:cNvPr id="69665" name="Text Box 32"/>
          <p:cNvSpPr txBox="1">
            <a:spLocks noChangeArrowheads="1"/>
          </p:cNvSpPr>
          <p:nvPr/>
        </p:nvSpPr>
        <p:spPr bwMode="auto">
          <a:xfrm>
            <a:off x="4038600" y="2667000"/>
            <a:ext cx="241300" cy="214313"/>
          </a:xfrm>
          <a:prstGeom prst="rect">
            <a:avLst/>
          </a:prstGeom>
          <a:noFill/>
          <a:ln w="9525">
            <a:noFill/>
            <a:miter lim="800000"/>
            <a:headEnd/>
            <a:tailEnd/>
          </a:ln>
        </p:spPr>
        <p:txBody>
          <a:bodyPr wrap="none">
            <a:spAutoFit/>
          </a:bodyPr>
          <a:lstStyle/>
          <a:p>
            <a:r>
              <a:rPr lang="en-US" sz="800">
                <a:latin typeface="Calibri" pitchFamily="34" charset="0"/>
              </a:rPr>
              <a:t>5</a:t>
            </a:r>
          </a:p>
        </p:txBody>
      </p:sp>
      <p:sp>
        <p:nvSpPr>
          <p:cNvPr id="69666" name="Text Box 33"/>
          <p:cNvSpPr txBox="1">
            <a:spLocks noChangeArrowheads="1"/>
          </p:cNvSpPr>
          <p:nvPr/>
        </p:nvSpPr>
        <p:spPr bwMode="auto">
          <a:xfrm>
            <a:off x="4038600" y="2514600"/>
            <a:ext cx="241300" cy="214313"/>
          </a:xfrm>
          <a:prstGeom prst="rect">
            <a:avLst/>
          </a:prstGeom>
          <a:noFill/>
          <a:ln w="9525">
            <a:noFill/>
            <a:miter lim="800000"/>
            <a:headEnd/>
            <a:tailEnd/>
          </a:ln>
        </p:spPr>
        <p:txBody>
          <a:bodyPr wrap="none">
            <a:spAutoFit/>
          </a:bodyPr>
          <a:lstStyle/>
          <a:p>
            <a:r>
              <a:rPr lang="en-US" sz="800">
                <a:latin typeface="Calibri" pitchFamily="34" charset="0"/>
              </a:rPr>
              <a:t>4</a:t>
            </a:r>
          </a:p>
        </p:txBody>
      </p:sp>
      <p:sp>
        <p:nvSpPr>
          <p:cNvPr id="69667" name="Text Box 34"/>
          <p:cNvSpPr txBox="1">
            <a:spLocks noChangeArrowheads="1"/>
          </p:cNvSpPr>
          <p:nvPr/>
        </p:nvSpPr>
        <p:spPr bwMode="auto">
          <a:xfrm>
            <a:off x="4038600" y="2362200"/>
            <a:ext cx="241300" cy="214313"/>
          </a:xfrm>
          <a:prstGeom prst="rect">
            <a:avLst/>
          </a:prstGeom>
          <a:noFill/>
          <a:ln w="9525">
            <a:noFill/>
            <a:miter lim="800000"/>
            <a:headEnd/>
            <a:tailEnd/>
          </a:ln>
        </p:spPr>
        <p:txBody>
          <a:bodyPr wrap="none">
            <a:spAutoFit/>
          </a:bodyPr>
          <a:lstStyle/>
          <a:p>
            <a:r>
              <a:rPr lang="en-US" sz="800">
                <a:latin typeface="Calibri" pitchFamily="34" charset="0"/>
              </a:rPr>
              <a:t>3</a:t>
            </a:r>
          </a:p>
        </p:txBody>
      </p:sp>
      <p:sp>
        <p:nvSpPr>
          <p:cNvPr id="69668" name="Text Box 35"/>
          <p:cNvSpPr txBox="1">
            <a:spLocks noChangeArrowheads="1"/>
          </p:cNvSpPr>
          <p:nvPr/>
        </p:nvSpPr>
        <p:spPr bwMode="auto">
          <a:xfrm>
            <a:off x="4038600" y="2209800"/>
            <a:ext cx="241300" cy="214313"/>
          </a:xfrm>
          <a:prstGeom prst="rect">
            <a:avLst/>
          </a:prstGeom>
          <a:noFill/>
          <a:ln w="9525">
            <a:noFill/>
            <a:miter lim="800000"/>
            <a:headEnd/>
            <a:tailEnd/>
          </a:ln>
        </p:spPr>
        <p:txBody>
          <a:bodyPr wrap="none">
            <a:spAutoFit/>
          </a:bodyPr>
          <a:lstStyle/>
          <a:p>
            <a:r>
              <a:rPr lang="en-US" sz="800">
                <a:latin typeface="Calibri" pitchFamily="34" charset="0"/>
              </a:rPr>
              <a:t>2</a:t>
            </a:r>
          </a:p>
        </p:txBody>
      </p:sp>
      <p:sp>
        <p:nvSpPr>
          <p:cNvPr id="69669" name="Text Box 36"/>
          <p:cNvSpPr txBox="1">
            <a:spLocks noChangeArrowheads="1"/>
          </p:cNvSpPr>
          <p:nvPr/>
        </p:nvSpPr>
        <p:spPr bwMode="auto">
          <a:xfrm>
            <a:off x="4038600" y="2057400"/>
            <a:ext cx="241300" cy="214313"/>
          </a:xfrm>
          <a:prstGeom prst="rect">
            <a:avLst/>
          </a:prstGeom>
          <a:noFill/>
          <a:ln w="9525">
            <a:noFill/>
            <a:miter lim="800000"/>
            <a:headEnd/>
            <a:tailEnd/>
          </a:ln>
        </p:spPr>
        <p:txBody>
          <a:bodyPr wrap="none">
            <a:spAutoFit/>
          </a:bodyPr>
          <a:lstStyle/>
          <a:p>
            <a:r>
              <a:rPr lang="en-US" sz="800">
                <a:latin typeface="Calibri" pitchFamily="34" charset="0"/>
              </a:rPr>
              <a:t>1</a:t>
            </a:r>
          </a:p>
        </p:txBody>
      </p:sp>
      <p:sp>
        <p:nvSpPr>
          <p:cNvPr id="69670" name="Text Box 37"/>
          <p:cNvSpPr txBox="1">
            <a:spLocks noChangeArrowheads="1"/>
          </p:cNvSpPr>
          <p:nvPr/>
        </p:nvSpPr>
        <p:spPr bwMode="auto">
          <a:xfrm>
            <a:off x="4038600" y="1905000"/>
            <a:ext cx="241300" cy="214313"/>
          </a:xfrm>
          <a:prstGeom prst="rect">
            <a:avLst/>
          </a:prstGeom>
          <a:noFill/>
          <a:ln w="9525">
            <a:noFill/>
            <a:miter lim="800000"/>
            <a:headEnd/>
            <a:tailEnd/>
          </a:ln>
        </p:spPr>
        <p:txBody>
          <a:bodyPr wrap="none">
            <a:spAutoFit/>
          </a:bodyPr>
          <a:lstStyle/>
          <a:p>
            <a:r>
              <a:rPr lang="en-US" sz="800">
                <a:latin typeface="Calibri" pitchFamily="34" charset="0"/>
              </a:rPr>
              <a:t>0</a:t>
            </a:r>
          </a:p>
        </p:txBody>
      </p:sp>
      <p:sp>
        <p:nvSpPr>
          <p:cNvPr id="69671" name="Text Box 38"/>
          <p:cNvSpPr txBox="1">
            <a:spLocks noChangeArrowheads="1"/>
          </p:cNvSpPr>
          <p:nvPr/>
        </p:nvSpPr>
        <p:spPr bwMode="auto">
          <a:xfrm>
            <a:off x="4038600" y="2681288"/>
            <a:ext cx="247650" cy="366712"/>
          </a:xfrm>
          <a:prstGeom prst="rect">
            <a:avLst/>
          </a:prstGeom>
          <a:noFill/>
          <a:ln w="9525">
            <a:noFill/>
            <a:miter lim="800000"/>
            <a:headEnd/>
            <a:tailEnd/>
          </a:ln>
        </p:spPr>
        <p:txBody>
          <a:bodyPr wrap="none">
            <a:spAutoFit/>
          </a:bodyPr>
          <a:lstStyle/>
          <a:p>
            <a:r>
              <a:rPr lang="en-US">
                <a:latin typeface="Calibri" pitchFamily="34" charset="0"/>
              </a:rPr>
              <a:t>.</a:t>
            </a:r>
          </a:p>
        </p:txBody>
      </p:sp>
      <p:sp>
        <p:nvSpPr>
          <p:cNvPr id="69672" name="Text Box 39"/>
          <p:cNvSpPr txBox="1">
            <a:spLocks noChangeArrowheads="1"/>
          </p:cNvSpPr>
          <p:nvPr/>
        </p:nvSpPr>
        <p:spPr bwMode="auto">
          <a:xfrm>
            <a:off x="4038600" y="2819400"/>
            <a:ext cx="247650" cy="366713"/>
          </a:xfrm>
          <a:prstGeom prst="rect">
            <a:avLst/>
          </a:prstGeom>
          <a:noFill/>
          <a:ln w="9525">
            <a:noFill/>
            <a:miter lim="800000"/>
            <a:headEnd/>
            <a:tailEnd/>
          </a:ln>
        </p:spPr>
        <p:txBody>
          <a:bodyPr wrap="none">
            <a:spAutoFit/>
          </a:bodyPr>
          <a:lstStyle/>
          <a:p>
            <a:r>
              <a:rPr lang="en-US">
                <a:latin typeface="Calibri" pitchFamily="34" charset="0"/>
              </a:rPr>
              <a:t>.</a:t>
            </a:r>
          </a:p>
        </p:txBody>
      </p:sp>
      <p:sp>
        <p:nvSpPr>
          <p:cNvPr id="69673" name="Text Box 40"/>
          <p:cNvSpPr txBox="1">
            <a:spLocks noChangeArrowheads="1"/>
          </p:cNvSpPr>
          <p:nvPr/>
        </p:nvSpPr>
        <p:spPr bwMode="auto">
          <a:xfrm>
            <a:off x="4038600" y="2743200"/>
            <a:ext cx="247650" cy="366713"/>
          </a:xfrm>
          <a:prstGeom prst="rect">
            <a:avLst/>
          </a:prstGeom>
          <a:noFill/>
          <a:ln w="9525">
            <a:noFill/>
            <a:miter lim="800000"/>
            <a:headEnd/>
            <a:tailEnd/>
          </a:ln>
        </p:spPr>
        <p:txBody>
          <a:bodyPr wrap="none">
            <a:spAutoFit/>
          </a:bodyPr>
          <a:lstStyle/>
          <a:p>
            <a:r>
              <a:rPr lang="en-US">
                <a:latin typeface="Calibri" pitchFamily="34" charset="0"/>
              </a:rPr>
              <a:t>.</a:t>
            </a:r>
          </a:p>
        </p:txBody>
      </p:sp>
      <p:sp>
        <p:nvSpPr>
          <p:cNvPr id="69674" name="Text Box 41"/>
          <p:cNvSpPr txBox="1">
            <a:spLocks noChangeArrowheads="1"/>
          </p:cNvSpPr>
          <p:nvPr/>
        </p:nvSpPr>
        <p:spPr bwMode="auto">
          <a:xfrm>
            <a:off x="3276600" y="1219200"/>
            <a:ext cx="2413000" cy="307975"/>
          </a:xfrm>
          <a:prstGeom prst="rect">
            <a:avLst/>
          </a:prstGeom>
          <a:noFill/>
          <a:ln w="9525">
            <a:noFill/>
            <a:miter lim="800000"/>
            <a:headEnd/>
            <a:tailEnd/>
          </a:ln>
        </p:spPr>
        <p:txBody>
          <a:bodyPr wrap="none">
            <a:spAutoFit/>
          </a:bodyPr>
          <a:lstStyle/>
          <a:p>
            <a:r>
              <a:rPr lang="en-US" sz="1400">
                <a:latin typeface="Calibri" pitchFamily="34" charset="0"/>
              </a:rPr>
              <a:t>Queue Manager Subsystem</a:t>
            </a:r>
          </a:p>
        </p:txBody>
      </p:sp>
      <p:sp>
        <p:nvSpPr>
          <p:cNvPr id="69675" name="Line 43"/>
          <p:cNvSpPr>
            <a:spLocks noChangeShapeType="1"/>
          </p:cNvSpPr>
          <p:nvPr/>
        </p:nvSpPr>
        <p:spPr bwMode="auto">
          <a:xfrm>
            <a:off x="1752600" y="2438400"/>
            <a:ext cx="1828800" cy="228600"/>
          </a:xfrm>
          <a:prstGeom prst="line">
            <a:avLst/>
          </a:prstGeom>
          <a:noFill/>
          <a:ln w="9525">
            <a:solidFill>
              <a:schemeClr val="tx1"/>
            </a:solidFill>
            <a:round/>
            <a:headEnd type="triangle" w="med" len="med"/>
            <a:tailEnd/>
          </a:ln>
        </p:spPr>
        <p:txBody>
          <a:bodyPr/>
          <a:lstStyle/>
          <a:p>
            <a:endParaRPr lang="en-US"/>
          </a:p>
        </p:txBody>
      </p:sp>
      <p:sp>
        <p:nvSpPr>
          <p:cNvPr id="69676" name="Line 44"/>
          <p:cNvSpPr>
            <a:spLocks noChangeShapeType="1"/>
          </p:cNvSpPr>
          <p:nvPr/>
        </p:nvSpPr>
        <p:spPr bwMode="auto">
          <a:xfrm>
            <a:off x="5334000" y="4114800"/>
            <a:ext cx="1295400" cy="533400"/>
          </a:xfrm>
          <a:prstGeom prst="line">
            <a:avLst/>
          </a:prstGeom>
          <a:noFill/>
          <a:ln w="9525">
            <a:solidFill>
              <a:schemeClr val="tx1"/>
            </a:solidFill>
            <a:round/>
            <a:headEnd/>
            <a:tailEnd type="triangle" w="med" len="med"/>
          </a:ln>
        </p:spPr>
        <p:txBody>
          <a:bodyPr/>
          <a:lstStyle/>
          <a:p>
            <a:endParaRPr lang="en-US"/>
          </a:p>
        </p:txBody>
      </p:sp>
      <p:sp>
        <p:nvSpPr>
          <p:cNvPr id="69677" name="Line 45"/>
          <p:cNvSpPr>
            <a:spLocks noChangeShapeType="1"/>
          </p:cNvSpPr>
          <p:nvPr/>
        </p:nvSpPr>
        <p:spPr bwMode="auto">
          <a:xfrm flipV="1">
            <a:off x="2133600" y="4038600"/>
            <a:ext cx="1447800" cy="382588"/>
          </a:xfrm>
          <a:prstGeom prst="line">
            <a:avLst/>
          </a:prstGeom>
          <a:noFill/>
          <a:ln w="9525">
            <a:solidFill>
              <a:schemeClr val="tx1"/>
            </a:solidFill>
            <a:round/>
            <a:headEnd type="triangle" w="med" len="med"/>
            <a:tailEnd/>
          </a:ln>
        </p:spPr>
        <p:txBody>
          <a:bodyPr/>
          <a:lstStyle/>
          <a:p>
            <a:endParaRPr lang="en-US"/>
          </a:p>
        </p:txBody>
      </p:sp>
      <p:sp>
        <p:nvSpPr>
          <p:cNvPr id="69678" name="Line 46"/>
          <p:cNvSpPr>
            <a:spLocks noChangeShapeType="1"/>
          </p:cNvSpPr>
          <p:nvPr/>
        </p:nvSpPr>
        <p:spPr bwMode="auto">
          <a:xfrm flipV="1">
            <a:off x="5334000" y="2286000"/>
            <a:ext cx="1295400" cy="76200"/>
          </a:xfrm>
          <a:prstGeom prst="line">
            <a:avLst/>
          </a:prstGeom>
          <a:noFill/>
          <a:ln w="9525">
            <a:solidFill>
              <a:schemeClr val="tx1"/>
            </a:solidFill>
            <a:round/>
            <a:headEnd/>
            <a:tailEnd type="triangle" w="med" len="med"/>
          </a:ln>
        </p:spPr>
        <p:txBody>
          <a:bodyPr/>
          <a:lstStyle/>
          <a:p>
            <a:endParaRPr lang="en-US"/>
          </a:p>
        </p:txBody>
      </p:sp>
      <p:sp>
        <p:nvSpPr>
          <p:cNvPr id="15407" name="TextBox 45"/>
          <p:cNvSpPr txBox="1">
            <a:spLocks noChangeArrowheads="1"/>
          </p:cNvSpPr>
          <p:nvPr/>
        </p:nvSpPr>
        <p:spPr bwMode="auto">
          <a:xfrm>
            <a:off x="327025" y="4972050"/>
            <a:ext cx="8458200" cy="1914370"/>
          </a:xfrm>
          <a:prstGeom prst="rect">
            <a:avLst/>
          </a:prstGeom>
          <a:noFill/>
          <a:ln w="9525">
            <a:noFill/>
            <a:miter lim="800000"/>
            <a:headEnd/>
            <a:tailEnd/>
          </a:ln>
        </p:spPr>
        <p:txBody>
          <a:bodyPr wrap="square">
            <a:spAutoFit/>
          </a:bodyPr>
          <a:lstStyle/>
          <a:p>
            <a:pPr algn="l">
              <a:lnSpc>
                <a:spcPct val="90000"/>
              </a:lnSpc>
              <a:buFont typeface="Arial" pitchFamily="34" charset="0"/>
              <a:buChar char="•"/>
              <a:defRPr/>
            </a:pPr>
            <a:r>
              <a:rPr lang="en-US" sz="1400" dirty="0" smtClean="0">
                <a:latin typeface="Calibri" pitchFamily="34" charset="0"/>
              </a:rPr>
              <a:t> Multiple </a:t>
            </a:r>
            <a:r>
              <a:rPr lang="en-US" sz="1400" dirty="0">
                <a:latin typeface="Calibri" pitchFamily="34" charset="0"/>
              </a:rPr>
              <a:t>Packet DMA instances in KeyStone devices:</a:t>
            </a:r>
            <a:br>
              <a:rPr lang="en-US" sz="1400" dirty="0">
                <a:latin typeface="Calibri" pitchFamily="34" charset="0"/>
              </a:rPr>
            </a:br>
            <a:endParaRPr lang="en-US" sz="800" dirty="0">
              <a:latin typeface="Calibri" pitchFamily="34" charset="0"/>
            </a:endParaRPr>
          </a:p>
          <a:p>
            <a:pPr lvl="1" algn="l">
              <a:lnSpc>
                <a:spcPct val="90000"/>
              </a:lnSpc>
              <a:buFont typeface="Calibri" pitchFamily="34" charset="0"/>
              <a:buChar char="—"/>
              <a:defRPr/>
            </a:pPr>
            <a:r>
              <a:rPr lang="en-US" sz="1400" dirty="0">
                <a:latin typeface="Calibri" pitchFamily="34" charset="0"/>
              </a:rPr>
              <a:t> </a:t>
            </a:r>
            <a:r>
              <a:rPr lang="en-US" sz="1400" dirty="0" smtClean="0">
                <a:latin typeface="Calibri" pitchFamily="34" charset="0"/>
              </a:rPr>
              <a:t>QMSS, </a:t>
            </a:r>
            <a:r>
              <a:rPr lang="en-US" sz="1400" dirty="0">
                <a:latin typeface="Calibri" pitchFamily="34" charset="0"/>
              </a:rPr>
              <a:t>PA and SRIO instances for all KeyStone devices.</a:t>
            </a:r>
          </a:p>
          <a:p>
            <a:pPr lvl="1" algn="l">
              <a:lnSpc>
                <a:spcPct val="90000"/>
              </a:lnSpc>
              <a:buFont typeface="Arial" pitchFamily="34" charset="0"/>
              <a:buChar char="•"/>
              <a:defRPr/>
            </a:pPr>
            <a:endParaRPr lang="en-US" sz="800" dirty="0">
              <a:latin typeface="Calibri" pitchFamily="34" charset="0"/>
            </a:endParaRPr>
          </a:p>
          <a:p>
            <a:pPr lvl="1" algn="l">
              <a:lnSpc>
                <a:spcPct val="90000"/>
              </a:lnSpc>
              <a:buFont typeface="Calibri" pitchFamily="34" charset="0"/>
              <a:buChar char="—"/>
              <a:defRPr/>
            </a:pPr>
            <a:r>
              <a:rPr lang="en-US" sz="1400" dirty="0">
                <a:latin typeface="Calibri" pitchFamily="34" charset="0"/>
              </a:rPr>
              <a:t> AIF2 and FFTC (A and B) instances are only in KeyStone devices for wireless applications.</a:t>
            </a:r>
            <a:r>
              <a:rPr lang="en-US" sz="1400" dirty="0" smtClean="0">
                <a:latin typeface="Calibri" pitchFamily="34" charset="0"/>
              </a:rPr>
              <a:t/>
            </a:r>
            <a:br>
              <a:rPr lang="en-US" sz="1400" dirty="0" smtClean="0">
                <a:latin typeface="Calibri" pitchFamily="34" charset="0"/>
              </a:rPr>
            </a:br>
            <a:endParaRPr lang="en-US" sz="800" dirty="0">
              <a:latin typeface="Calibri" pitchFamily="34" charset="0"/>
            </a:endParaRPr>
          </a:p>
          <a:p>
            <a:pPr algn="l">
              <a:lnSpc>
                <a:spcPct val="90000"/>
              </a:lnSpc>
              <a:buFont typeface="Arial" pitchFamily="34" charset="0"/>
              <a:buChar char="•"/>
              <a:defRPr/>
            </a:pPr>
            <a:r>
              <a:rPr lang="en-US" sz="1400" dirty="0" smtClean="0">
                <a:latin typeface="+mn-lt"/>
              </a:rPr>
              <a:t> Transfer </a:t>
            </a:r>
            <a:r>
              <a:rPr lang="en-US" sz="1400" dirty="0">
                <a:latin typeface="+mn-lt"/>
              </a:rPr>
              <a:t>engine interface between peripherals/accelerators and </a:t>
            </a:r>
            <a:r>
              <a:rPr lang="en-US" sz="1400" dirty="0" smtClean="0">
                <a:latin typeface="+mn-lt"/>
              </a:rPr>
              <a:t>QMSS</a:t>
            </a:r>
            <a:br>
              <a:rPr lang="en-US" sz="1400" dirty="0" smtClean="0">
                <a:latin typeface="+mn-lt"/>
              </a:rPr>
            </a:br>
            <a:endParaRPr lang="en-US" sz="800" dirty="0">
              <a:latin typeface="+mn-lt"/>
            </a:endParaRPr>
          </a:p>
          <a:p>
            <a:pPr algn="l">
              <a:lnSpc>
                <a:spcPct val="90000"/>
              </a:lnSpc>
              <a:buFont typeface="Arial" pitchFamily="34" charset="0"/>
              <a:buChar char="•"/>
              <a:defRPr/>
            </a:pPr>
            <a:r>
              <a:rPr lang="en-US" sz="1400" dirty="0">
                <a:latin typeface="+mn-lt"/>
              </a:rPr>
              <a:t> </a:t>
            </a:r>
            <a:r>
              <a:rPr lang="en-US" sz="1400" dirty="0" smtClean="0">
                <a:latin typeface="+mn-lt"/>
              </a:rPr>
              <a:t>Autonomously </a:t>
            </a:r>
            <a:r>
              <a:rPr lang="en-US" sz="1400" dirty="0">
                <a:latin typeface="+mn-lt"/>
              </a:rPr>
              <a:t>determines memory buffers to fill and queues to post based on initial setup and buffer descriptor </a:t>
            </a:r>
          </a:p>
          <a:p>
            <a:pPr lvl="1">
              <a:lnSpc>
                <a:spcPct val="90000"/>
              </a:lnSpc>
              <a:buFont typeface="Arial" pitchFamily="34" charset="0"/>
              <a:buChar char="•"/>
              <a:defRPr/>
            </a:pPr>
            <a:endParaRPr lang="en-US" sz="1400" dirty="0">
              <a:latin typeface="Calibri" pitchFamily="34" charset="0"/>
            </a:endParaRPr>
          </a:p>
          <a:p>
            <a:pPr>
              <a:defRPr/>
            </a:pPr>
            <a:endParaRPr lang="en-US" sz="1400" dirty="0">
              <a:latin typeface="Calibri" pitchFamily="34" charset="0"/>
            </a:endParaRPr>
          </a:p>
        </p:txBody>
      </p:sp>
      <p:sp>
        <p:nvSpPr>
          <p:cNvPr id="69680" name="Text Box 21"/>
          <p:cNvSpPr txBox="1">
            <a:spLocks noChangeArrowheads="1"/>
          </p:cNvSpPr>
          <p:nvPr/>
        </p:nvSpPr>
        <p:spPr bwMode="auto">
          <a:xfrm>
            <a:off x="1009650" y="1128713"/>
            <a:ext cx="928688" cy="307975"/>
          </a:xfrm>
          <a:prstGeom prst="rect">
            <a:avLst/>
          </a:prstGeom>
          <a:noFill/>
          <a:ln w="9525">
            <a:noFill/>
            <a:miter lim="800000"/>
            <a:headEnd/>
            <a:tailEnd/>
          </a:ln>
        </p:spPr>
        <p:txBody>
          <a:bodyPr wrap="none">
            <a:spAutoFit/>
          </a:bodyPr>
          <a:lstStyle/>
          <a:p>
            <a:r>
              <a:rPr lang="en-US" sz="1400">
                <a:latin typeface="Calibri" pitchFamily="34" charset="0"/>
              </a:rPr>
              <a:t>FFTC (B)</a:t>
            </a:r>
          </a:p>
        </p:txBody>
      </p:sp>
      <p:sp>
        <p:nvSpPr>
          <p:cNvPr id="69681" name="Line 43"/>
          <p:cNvSpPr>
            <a:spLocks noChangeShapeType="1"/>
          </p:cNvSpPr>
          <p:nvPr/>
        </p:nvSpPr>
        <p:spPr bwMode="auto">
          <a:xfrm>
            <a:off x="2286000" y="1981200"/>
            <a:ext cx="1295400" cy="152400"/>
          </a:xfrm>
          <a:prstGeom prst="line">
            <a:avLst/>
          </a:prstGeom>
          <a:noFill/>
          <a:ln w="9525">
            <a:solidFill>
              <a:schemeClr val="tx1"/>
            </a:solidFill>
            <a:round/>
            <a:headEnd type="triangle" w="med" len="me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76200"/>
            <a:ext cx="8229600" cy="762000"/>
          </a:xfrm>
        </p:spPr>
        <p:txBody>
          <a:bodyPr/>
          <a:lstStyle/>
          <a:p>
            <a:pPr eaLnBrk="1" hangingPunct="1"/>
            <a:r>
              <a:rPr lang="en-US" b="0" smtClean="0"/>
              <a:t>Queues/Descriptors/Packets</a:t>
            </a:r>
          </a:p>
        </p:txBody>
      </p:sp>
      <p:sp>
        <p:nvSpPr>
          <p:cNvPr id="70659" name="AutoShape 5"/>
          <p:cNvSpPr>
            <a:spLocks noChangeAspect="1" noChangeArrowheads="1" noTextEdit="1"/>
          </p:cNvSpPr>
          <p:nvPr/>
        </p:nvSpPr>
        <p:spPr bwMode="auto">
          <a:xfrm>
            <a:off x="1817688" y="800100"/>
            <a:ext cx="5435600" cy="5715000"/>
          </a:xfrm>
          <a:prstGeom prst="rect">
            <a:avLst/>
          </a:prstGeom>
          <a:noFill/>
          <a:ln w="9525">
            <a:noFill/>
            <a:miter lim="800000"/>
            <a:headEnd/>
            <a:tailEnd/>
          </a:ln>
        </p:spPr>
        <p:txBody>
          <a:bodyPr/>
          <a:lstStyle/>
          <a:p>
            <a:endParaRPr lang="en-US"/>
          </a:p>
        </p:txBody>
      </p:sp>
      <p:grpSp>
        <p:nvGrpSpPr>
          <p:cNvPr id="70660" name="Group 65"/>
          <p:cNvGrpSpPr>
            <a:grpSpLocks/>
          </p:cNvGrpSpPr>
          <p:nvPr/>
        </p:nvGrpSpPr>
        <p:grpSpPr bwMode="auto">
          <a:xfrm>
            <a:off x="1857375" y="1012825"/>
            <a:ext cx="5381625" cy="4940300"/>
            <a:chOff x="1170" y="638"/>
            <a:chExt cx="3390" cy="3112"/>
          </a:xfrm>
        </p:grpSpPr>
        <p:sp>
          <p:nvSpPr>
            <p:cNvPr id="70661" name="Rectangle 7"/>
            <p:cNvSpPr>
              <a:spLocks noChangeArrowheads="1"/>
            </p:cNvSpPr>
            <p:nvPr/>
          </p:nvSpPr>
          <p:spPr bwMode="auto">
            <a:xfrm>
              <a:off x="1170" y="841"/>
              <a:ext cx="677" cy="159"/>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62" name="Rectangle 8"/>
            <p:cNvSpPr>
              <a:spLocks noChangeArrowheads="1"/>
            </p:cNvSpPr>
            <p:nvPr/>
          </p:nvSpPr>
          <p:spPr bwMode="auto">
            <a:xfrm>
              <a:off x="1170" y="841"/>
              <a:ext cx="677" cy="159"/>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63" name="Rectangle 9"/>
            <p:cNvSpPr>
              <a:spLocks noChangeArrowheads="1"/>
            </p:cNvSpPr>
            <p:nvPr/>
          </p:nvSpPr>
          <p:spPr bwMode="auto">
            <a:xfrm>
              <a:off x="1399" y="842"/>
              <a:ext cx="272" cy="163"/>
            </a:xfrm>
            <a:prstGeom prst="rect">
              <a:avLst/>
            </a:prstGeom>
            <a:noFill/>
            <a:ln w="9525">
              <a:noFill/>
              <a:miter lim="800000"/>
              <a:headEnd/>
              <a:tailEnd/>
            </a:ln>
          </p:spPr>
          <p:txBody>
            <a:bodyPr wrap="none" lIns="0" tIns="0" rIns="0" bIns="0">
              <a:spAutoFit/>
            </a:bodyPr>
            <a:lstStyle/>
            <a:p>
              <a:pPr algn="l" eaLnBrk="0" hangingPunct="0"/>
              <a:r>
                <a:rPr lang="en-US" sz="1700">
                  <a:solidFill>
                    <a:srgbClr val="000000"/>
                  </a:solidFill>
                  <a:cs typeface="Arial" pitchFamily="34" charset="0"/>
                </a:rPr>
                <a:t>PTR</a:t>
              </a:r>
              <a:endParaRPr lang="en-US" sz="1800">
                <a:solidFill>
                  <a:srgbClr val="000000"/>
                </a:solidFill>
                <a:cs typeface="Arial" pitchFamily="34" charset="0"/>
              </a:endParaRPr>
            </a:p>
          </p:txBody>
        </p:sp>
        <p:sp>
          <p:nvSpPr>
            <p:cNvPr id="70664" name="Rectangle 10"/>
            <p:cNvSpPr>
              <a:spLocks noChangeArrowheads="1"/>
            </p:cNvSpPr>
            <p:nvPr/>
          </p:nvSpPr>
          <p:spPr bwMode="auto">
            <a:xfrm>
              <a:off x="1170" y="1000"/>
              <a:ext cx="677" cy="158"/>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65" name="Rectangle 11"/>
            <p:cNvSpPr>
              <a:spLocks noChangeArrowheads="1"/>
            </p:cNvSpPr>
            <p:nvPr/>
          </p:nvSpPr>
          <p:spPr bwMode="auto">
            <a:xfrm>
              <a:off x="1170" y="1000"/>
              <a:ext cx="677" cy="158"/>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66" name="Rectangle 12"/>
            <p:cNvSpPr>
              <a:spLocks noChangeArrowheads="1"/>
            </p:cNvSpPr>
            <p:nvPr/>
          </p:nvSpPr>
          <p:spPr bwMode="auto">
            <a:xfrm>
              <a:off x="1399" y="999"/>
              <a:ext cx="272" cy="163"/>
            </a:xfrm>
            <a:prstGeom prst="rect">
              <a:avLst/>
            </a:prstGeom>
            <a:noFill/>
            <a:ln w="9525">
              <a:noFill/>
              <a:miter lim="800000"/>
              <a:headEnd/>
              <a:tailEnd/>
            </a:ln>
          </p:spPr>
          <p:txBody>
            <a:bodyPr wrap="none" lIns="0" tIns="0" rIns="0" bIns="0">
              <a:spAutoFit/>
            </a:bodyPr>
            <a:lstStyle/>
            <a:p>
              <a:pPr algn="l" eaLnBrk="0" hangingPunct="0"/>
              <a:r>
                <a:rPr lang="en-US" sz="1700">
                  <a:solidFill>
                    <a:srgbClr val="000000"/>
                  </a:solidFill>
                  <a:cs typeface="Arial" pitchFamily="34" charset="0"/>
                </a:rPr>
                <a:t>PTR</a:t>
              </a:r>
              <a:endParaRPr lang="en-US" sz="1800">
                <a:solidFill>
                  <a:srgbClr val="000000"/>
                </a:solidFill>
                <a:cs typeface="Arial" pitchFamily="34" charset="0"/>
              </a:endParaRPr>
            </a:p>
          </p:txBody>
        </p:sp>
        <p:sp>
          <p:nvSpPr>
            <p:cNvPr id="70667" name="Rectangle 13"/>
            <p:cNvSpPr>
              <a:spLocks noChangeArrowheads="1"/>
            </p:cNvSpPr>
            <p:nvPr/>
          </p:nvSpPr>
          <p:spPr bwMode="auto">
            <a:xfrm>
              <a:off x="1170" y="1158"/>
              <a:ext cx="677" cy="159"/>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68" name="Rectangle 14"/>
            <p:cNvSpPr>
              <a:spLocks noChangeArrowheads="1"/>
            </p:cNvSpPr>
            <p:nvPr/>
          </p:nvSpPr>
          <p:spPr bwMode="auto">
            <a:xfrm>
              <a:off x="1170" y="1158"/>
              <a:ext cx="677" cy="159"/>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69" name="Rectangle 15"/>
            <p:cNvSpPr>
              <a:spLocks noChangeArrowheads="1"/>
            </p:cNvSpPr>
            <p:nvPr/>
          </p:nvSpPr>
          <p:spPr bwMode="auto">
            <a:xfrm>
              <a:off x="1399" y="1164"/>
              <a:ext cx="272" cy="163"/>
            </a:xfrm>
            <a:prstGeom prst="rect">
              <a:avLst/>
            </a:prstGeom>
            <a:noFill/>
            <a:ln w="9525">
              <a:noFill/>
              <a:miter lim="800000"/>
              <a:headEnd/>
              <a:tailEnd/>
            </a:ln>
          </p:spPr>
          <p:txBody>
            <a:bodyPr wrap="none" lIns="0" tIns="0" rIns="0" bIns="0">
              <a:spAutoFit/>
            </a:bodyPr>
            <a:lstStyle/>
            <a:p>
              <a:pPr algn="l" eaLnBrk="0" hangingPunct="0"/>
              <a:r>
                <a:rPr lang="en-US" sz="1700">
                  <a:solidFill>
                    <a:srgbClr val="000000"/>
                  </a:solidFill>
                  <a:cs typeface="Arial" pitchFamily="34" charset="0"/>
                </a:rPr>
                <a:t>PTR</a:t>
              </a:r>
              <a:endParaRPr lang="en-US" sz="1800">
                <a:solidFill>
                  <a:srgbClr val="000000"/>
                </a:solidFill>
                <a:cs typeface="Arial" pitchFamily="34" charset="0"/>
              </a:endParaRPr>
            </a:p>
          </p:txBody>
        </p:sp>
        <p:sp>
          <p:nvSpPr>
            <p:cNvPr id="70670" name="Rectangle 16"/>
            <p:cNvSpPr>
              <a:spLocks noChangeArrowheads="1"/>
            </p:cNvSpPr>
            <p:nvPr/>
          </p:nvSpPr>
          <p:spPr bwMode="auto">
            <a:xfrm>
              <a:off x="1170" y="1713"/>
              <a:ext cx="677" cy="158"/>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71" name="Rectangle 17"/>
            <p:cNvSpPr>
              <a:spLocks noChangeArrowheads="1"/>
            </p:cNvSpPr>
            <p:nvPr/>
          </p:nvSpPr>
          <p:spPr bwMode="auto">
            <a:xfrm>
              <a:off x="1170" y="1713"/>
              <a:ext cx="677" cy="158"/>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72" name="Rectangle 18"/>
            <p:cNvSpPr>
              <a:spLocks noChangeArrowheads="1"/>
            </p:cNvSpPr>
            <p:nvPr/>
          </p:nvSpPr>
          <p:spPr bwMode="auto">
            <a:xfrm>
              <a:off x="1399" y="1716"/>
              <a:ext cx="272" cy="163"/>
            </a:xfrm>
            <a:prstGeom prst="rect">
              <a:avLst/>
            </a:prstGeom>
            <a:noFill/>
            <a:ln w="9525">
              <a:noFill/>
              <a:miter lim="800000"/>
              <a:headEnd/>
              <a:tailEnd/>
            </a:ln>
          </p:spPr>
          <p:txBody>
            <a:bodyPr wrap="none" lIns="0" tIns="0" rIns="0" bIns="0">
              <a:spAutoFit/>
            </a:bodyPr>
            <a:lstStyle/>
            <a:p>
              <a:pPr algn="l" eaLnBrk="0" hangingPunct="0"/>
              <a:r>
                <a:rPr lang="en-US" sz="1700">
                  <a:solidFill>
                    <a:srgbClr val="000000"/>
                  </a:solidFill>
                  <a:cs typeface="Arial" pitchFamily="34" charset="0"/>
                </a:rPr>
                <a:t>PTR</a:t>
              </a:r>
              <a:endParaRPr lang="en-US" sz="1800">
                <a:solidFill>
                  <a:srgbClr val="000000"/>
                </a:solidFill>
                <a:cs typeface="Arial" pitchFamily="34" charset="0"/>
              </a:endParaRPr>
            </a:p>
          </p:txBody>
        </p:sp>
        <p:sp>
          <p:nvSpPr>
            <p:cNvPr id="70673" name="Rectangle 19"/>
            <p:cNvSpPr>
              <a:spLocks noChangeArrowheads="1"/>
            </p:cNvSpPr>
            <p:nvPr/>
          </p:nvSpPr>
          <p:spPr bwMode="auto">
            <a:xfrm rot="5400000">
              <a:off x="1532" y="1312"/>
              <a:ext cx="56" cy="240"/>
            </a:xfrm>
            <a:prstGeom prst="rect">
              <a:avLst/>
            </a:prstGeom>
            <a:noFill/>
            <a:ln w="9525">
              <a:noFill/>
              <a:miter lim="800000"/>
              <a:headEnd/>
              <a:tailEnd/>
            </a:ln>
          </p:spPr>
          <p:txBody>
            <a:bodyPr wrap="none" lIns="0" tIns="0" rIns="0" bIns="0">
              <a:spAutoFit/>
            </a:bodyPr>
            <a:lstStyle/>
            <a:p>
              <a:pPr algn="l" eaLnBrk="0" hangingPunct="0"/>
              <a:r>
                <a:rPr lang="en-US" sz="2500" b="1">
                  <a:solidFill>
                    <a:srgbClr val="000000"/>
                  </a:solidFill>
                  <a:cs typeface="Arial" pitchFamily="34" charset="0"/>
                </a:rPr>
                <a:t>.</a:t>
              </a:r>
              <a:endParaRPr lang="en-US" sz="1800">
                <a:solidFill>
                  <a:srgbClr val="000000"/>
                </a:solidFill>
                <a:cs typeface="Arial" pitchFamily="34" charset="0"/>
              </a:endParaRPr>
            </a:p>
          </p:txBody>
        </p:sp>
        <p:sp>
          <p:nvSpPr>
            <p:cNvPr id="70674" name="Rectangle 20"/>
            <p:cNvSpPr>
              <a:spLocks noChangeArrowheads="1"/>
            </p:cNvSpPr>
            <p:nvPr/>
          </p:nvSpPr>
          <p:spPr bwMode="auto">
            <a:xfrm rot="5400000">
              <a:off x="1532" y="1370"/>
              <a:ext cx="56" cy="240"/>
            </a:xfrm>
            <a:prstGeom prst="rect">
              <a:avLst/>
            </a:prstGeom>
            <a:noFill/>
            <a:ln w="9525">
              <a:noFill/>
              <a:miter lim="800000"/>
              <a:headEnd/>
              <a:tailEnd/>
            </a:ln>
          </p:spPr>
          <p:txBody>
            <a:bodyPr wrap="none" lIns="0" tIns="0" rIns="0" bIns="0">
              <a:spAutoFit/>
            </a:bodyPr>
            <a:lstStyle/>
            <a:p>
              <a:pPr algn="l" eaLnBrk="0" hangingPunct="0"/>
              <a:r>
                <a:rPr lang="en-US" sz="2500" b="1">
                  <a:solidFill>
                    <a:srgbClr val="000000"/>
                  </a:solidFill>
                  <a:cs typeface="Arial" pitchFamily="34" charset="0"/>
                </a:rPr>
                <a:t>.</a:t>
              </a:r>
              <a:endParaRPr lang="en-US" sz="1800">
                <a:solidFill>
                  <a:srgbClr val="000000"/>
                </a:solidFill>
                <a:cs typeface="Arial" pitchFamily="34" charset="0"/>
              </a:endParaRPr>
            </a:p>
          </p:txBody>
        </p:sp>
        <p:sp>
          <p:nvSpPr>
            <p:cNvPr id="70675" name="Rectangle 21"/>
            <p:cNvSpPr>
              <a:spLocks noChangeArrowheads="1"/>
            </p:cNvSpPr>
            <p:nvPr/>
          </p:nvSpPr>
          <p:spPr bwMode="auto">
            <a:xfrm rot="5400000">
              <a:off x="1532" y="1428"/>
              <a:ext cx="56" cy="240"/>
            </a:xfrm>
            <a:prstGeom prst="rect">
              <a:avLst/>
            </a:prstGeom>
            <a:noFill/>
            <a:ln w="9525">
              <a:noFill/>
              <a:miter lim="800000"/>
              <a:headEnd/>
              <a:tailEnd/>
            </a:ln>
          </p:spPr>
          <p:txBody>
            <a:bodyPr wrap="none" lIns="0" tIns="0" rIns="0" bIns="0">
              <a:spAutoFit/>
            </a:bodyPr>
            <a:lstStyle/>
            <a:p>
              <a:pPr algn="l" eaLnBrk="0" hangingPunct="0"/>
              <a:r>
                <a:rPr lang="en-US" sz="2500" b="1">
                  <a:solidFill>
                    <a:srgbClr val="000000"/>
                  </a:solidFill>
                  <a:cs typeface="Arial" pitchFamily="34" charset="0"/>
                </a:rPr>
                <a:t>.</a:t>
              </a:r>
              <a:endParaRPr lang="en-US" sz="1800">
                <a:solidFill>
                  <a:srgbClr val="000000"/>
                </a:solidFill>
                <a:cs typeface="Arial" pitchFamily="34" charset="0"/>
              </a:endParaRPr>
            </a:p>
          </p:txBody>
        </p:sp>
        <p:sp>
          <p:nvSpPr>
            <p:cNvPr id="70676" name="Rectangle 22"/>
            <p:cNvSpPr>
              <a:spLocks noChangeArrowheads="1"/>
            </p:cNvSpPr>
            <p:nvPr/>
          </p:nvSpPr>
          <p:spPr bwMode="auto">
            <a:xfrm>
              <a:off x="2525" y="683"/>
              <a:ext cx="677" cy="634"/>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77" name="Rectangle 23"/>
            <p:cNvSpPr>
              <a:spLocks noChangeArrowheads="1"/>
            </p:cNvSpPr>
            <p:nvPr/>
          </p:nvSpPr>
          <p:spPr bwMode="auto">
            <a:xfrm>
              <a:off x="2525" y="683"/>
              <a:ext cx="677" cy="634"/>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78" name="Rectangle 24"/>
            <p:cNvSpPr>
              <a:spLocks noChangeArrowheads="1"/>
            </p:cNvSpPr>
            <p:nvPr/>
          </p:nvSpPr>
          <p:spPr bwMode="auto">
            <a:xfrm>
              <a:off x="2591" y="710"/>
              <a:ext cx="626"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Host Packet </a:t>
              </a:r>
              <a:endParaRPr lang="en-US" sz="1800">
                <a:solidFill>
                  <a:srgbClr val="000000"/>
                </a:solidFill>
                <a:cs typeface="Arial" pitchFamily="34" charset="0"/>
              </a:endParaRPr>
            </a:p>
          </p:txBody>
        </p:sp>
        <p:sp>
          <p:nvSpPr>
            <p:cNvPr id="70679" name="Rectangle 25"/>
            <p:cNvSpPr>
              <a:spLocks noChangeArrowheads="1"/>
            </p:cNvSpPr>
            <p:nvPr/>
          </p:nvSpPr>
          <p:spPr bwMode="auto">
            <a:xfrm>
              <a:off x="2626" y="842"/>
              <a:ext cx="521"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Descriptor</a:t>
              </a:r>
              <a:endParaRPr lang="en-US" sz="1800">
                <a:solidFill>
                  <a:srgbClr val="000000"/>
                </a:solidFill>
                <a:cs typeface="Arial" pitchFamily="34" charset="0"/>
              </a:endParaRPr>
            </a:p>
          </p:txBody>
        </p:sp>
        <p:sp>
          <p:nvSpPr>
            <p:cNvPr id="70680" name="Rectangle 26"/>
            <p:cNvSpPr>
              <a:spLocks noChangeArrowheads="1"/>
            </p:cNvSpPr>
            <p:nvPr/>
          </p:nvSpPr>
          <p:spPr bwMode="auto">
            <a:xfrm>
              <a:off x="2789" y="1008"/>
              <a:ext cx="177"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PTR</a:t>
              </a:r>
              <a:endParaRPr lang="en-US" sz="1800">
                <a:solidFill>
                  <a:srgbClr val="000000"/>
                </a:solidFill>
                <a:cs typeface="Arial" pitchFamily="34" charset="0"/>
              </a:endParaRPr>
            </a:p>
          </p:txBody>
        </p:sp>
        <p:sp>
          <p:nvSpPr>
            <p:cNvPr id="70681" name="Rectangle 27"/>
            <p:cNvSpPr>
              <a:spLocks noChangeArrowheads="1"/>
            </p:cNvSpPr>
            <p:nvPr/>
          </p:nvSpPr>
          <p:spPr bwMode="auto">
            <a:xfrm>
              <a:off x="2746" y="1115"/>
              <a:ext cx="269"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Length</a:t>
              </a:r>
              <a:endParaRPr lang="en-US" sz="1800">
                <a:solidFill>
                  <a:srgbClr val="000000"/>
                </a:solidFill>
                <a:cs typeface="Arial" pitchFamily="34" charset="0"/>
              </a:endParaRPr>
            </a:p>
          </p:txBody>
        </p:sp>
        <p:sp>
          <p:nvSpPr>
            <p:cNvPr id="70682" name="Rectangle 28"/>
            <p:cNvSpPr>
              <a:spLocks noChangeArrowheads="1"/>
            </p:cNvSpPr>
            <p:nvPr/>
          </p:nvSpPr>
          <p:spPr bwMode="auto">
            <a:xfrm>
              <a:off x="2831" y="1180"/>
              <a:ext cx="72"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a:t>
              </a:r>
              <a:endParaRPr lang="en-US" sz="1800">
                <a:solidFill>
                  <a:srgbClr val="000000"/>
                </a:solidFill>
                <a:cs typeface="Arial" pitchFamily="34" charset="0"/>
              </a:endParaRPr>
            </a:p>
          </p:txBody>
        </p:sp>
        <p:sp>
          <p:nvSpPr>
            <p:cNvPr id="70683" name="Rectangle 29"/>
            <p:cNvSpPr>
              <a:spLocks noChangeArrowheads="1"/>
            </p:cNvSpPr>
            <p:nvPr/>
          </p:nvSpPr>
          <p:spPr bwMode="auto">
            <a:xfrm>
              <a:off x="2525" y="1555"/>
              <a:ext cx="677" cy="633"/>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84" name="Freeform 30"/>
            <p:cNvSpPr>
              <a:spLocks noEditPoints="1"/>
            </p:cNvSpPr>
            <p:nvPr/>
          </p:nvSpPr>
          <p:spPr bwMode="auto">
            <a:xfrm>
              <a:off x="2521" y="1550"/>
              <a:ext cx="684" cy="642"/>
            </a:xfrm>
            <a:custGeom>
              <a:avLst/>
              <a:gdLst>
                <a:gd name="T0" fmla="*/ 0 w 1552"/>
                <a:gd name="T1" fmla="*/ 1 h 1244"/>
                <a:gd name="T2" fmla="*/ 0 w 1552"/>
                <a:gd name="T3" fmla="*/ 1 h 1244"/>
                <a:gd name="T4" fmla="*/ 0 w 1552"/>
                <a:gd name="T5" fmla="*/ 1 h 1244"/>
                <a:gd name="T6" fmla="*/ 0 w 1552"/>
                <a:gd name="T7" fmla="*/ 1 h 1244"/>
                <a:gd name="T8" fmla="*/ 0 w 1552"/>
                <a:gd name="T9" fmla="*/ 1 h 1244"/>
                <a:gd name="T10" fmla="*/ 0 w 1552"/>
                <a:gd name="T11" fmla="*/ 1 h 1244"/>
                <a:gd name="T12" fmla="*/ 0 w 1552"/>
                <a:gd name="T13" fmla="*/ 1 h 1244"/>
                <a:gd name="T14" fmla="*/ 0 w 1552"/>
                <a:gd name="T15" fmla="*/ 1 h 1244"/>
                <a:gd name="T16" fmla="*/ 0 w 1552"/>
                <a:gd name="T17" fmla="*/ 1 h 1244"/>
                <a:gd name="T18" fmla="*/ 0 w 1552"/>
                <a:gd name="T19" fmla="*/ 1 h 1244"/>
                <a:gd name="T20" fmla="*/ 0 w 1552"/>
                <a:gd name="T21" fmla="*/ 1 h 1244"/>
                <a:gd name="T22" fmla="*/ 0 w 1552"/>
                <a:gd name="T23" fmla="*/ 1 h 1244"/>
                <a:gd name="T24" fmla="*/ 0 w 1552"/>
                <a:gd name="T25" fmla="*/ 1 h 1244"/>
                <a:gd name="T26" fmla="*/ 0 w 1552"/>
                <a:gd name="T27" fmla="*/ 1 h 1244"/>
                <a:gd name="T28" fmla="*/ 0 w 1552"/>
                <a:gd name="T29" fmla="*/ 1 h 1244"/>
                <a:gd name="T30" fmla="*/ 0 w 1552"/>
                <a:gd name="T31" fmla="*/ 1 h 1244"/>
                <a:gd name="T32" fmla="*/ 0 w 1552"/>
                <a:gd name="T33" fmla="*/ 1 h 1244"/>
                <a:gd name="T34" fmla="*/ 0 w 1552"/>
                <a:gd name="T35" fmla="*/ 1 h 1244"/>
                <a:gd name="T36" fmla="*/ 0 w 1552"/>
                <a:gd name="T37" fmla="*/ 1 h 1244"/>
                <a:gd name="T38" fmla="*/ 0 w 1552"/>
                <a:gd name="T39" fmla="*/ 1 h 1244"/>
                <a:gd name="T40" fmla="*/ 0 w 1552"/>
                <a:gd name="T41" fmla="*/ 1 h 1244"/>
                <a:gd name="T42" fmla="*/ 0 w 1552"/>
                <a:gd name="T43" fmla="*/ 1 h 1244"/>
                <a:gd name="T44" fmla="*/ 0 w 1552"/>
                <a:gd name="T45" fmla="*/ 1 h 1244"/>
                <a:gd name="T46" fmla="*/ 0 w 1552"/>
                <a:gd name="T47" fmla="*/ 1 h 1244"/>
                <a:gd name="T48" fmla="*/ 0 w 1552"/>
                <a:gd name="T49" fmla="*/ 1 h 1244"/>
                <a:gd name="T50" fmla="*/ 0 w 1552"/>
                <a:gd name="T51" fmla="*/ 1 h 1244"/>
                <a:gd name="T52" fmla="*/ 0 w 1552"/>
                <a:gd name="T53" fmla="*/ 1 h 1244"/>
                <a:gd name="T54" fmla="*/ 0 w 1552"/>
                <a:gd name="T55" fmla="*/ 1 h 1244"/>
                <a:gd name="T56" fmla="*/ 0 w 1552"/>
                <a:gd name="T57" fmla="*/ 1 h 1244"/>
                <a:gd name="T58" fmla="*/ 0 w 1552"/>
                <a:gd name="T59" fmla="*/ 1 h 1244"/>
                <a:gd name="T60" fmla="*/ 0 w 1552"/>
                <a:gd name="T61" fmla="*/ 1 h 1244"/>
                <a:gd name="T62" fmla="*/ 0 w 1552"/>
                <a:gd name="T63" fmla="*/ 1 h 1244"/>
                <a:gd name="T64" fmla="*/ 0 w 1552"/>
                <a:gd name="T65" fmla="*/ 1 h 1244"/>
                <a:gd name="T66" fmla="*/ 0 w 1552"/>
                <a:gd name="T67" fmla="*/ 1 h 1244"/>
                <a:gd name="T68" fmla="*/ 0 w 1552"/>
                <a:gd name="T69" fmla="*/ 1 h 1244"/>
                <a:gd name="T70" fmla="*/ 0 w 1552"/>
                <a:gd name="T71" fmla="*/ 1 h 1244"/>
                <a:gd name="T72" fmla="*/ 0 w 1552"/>
                <a:gd name="T73" fmla="*/ 1 h 1244"/>
                <a:gd name="T74" fmla="*/ 0 w 1552"/>
                <a:gd name="T75" fmla="*/ 1 h 1244"/>
                <a:gd name="T76" fmla="*/ 0 w 1552"/>
                <a:gd name="T77" fmla="*/ 1 h 1244"/>
                <a:gd name="T78" fmla="*/ 0 w 1552"/>
                <a:gd name="T79" fmla="*/ 1 h 1244"/>
                <a:gd name="T80" fmla="*/ 0 w 1552"/>
                <a:gd name="T81" fmla="*/ 1 h 1244"/>
                <a:gd name="T82" fmla="*/ 0 w 1552"/>
                <a:gd name="T83" fmla="*/ 1 h 1244"/>
                <a:gd name="T84" fmla="*/ 0 w 1552"/>
                <a:gd name="T85" fmla="*/ 1 h 1244"/>
                <a:gd name="T86" fmla="*/ 0 w 1552"/>
                <a:gd name="T87" fmla="*/ 1 h 1244"/>
                <a:gd name="T88" fmla="*/ 0 w 1552"/>
                <a:gd name="T89" fmla="*/ 1 h 1244"/>
                <a:gd name="T90" fmla="*/ 0 w 1552"/>
                <a:gd name="T91" fmla="*/ 1 h 1244"/>
                <a:gd name="T92" fmla="*/ 0 w 1552"/>
                <a:gd name="T93" fmla="*/ 1 h 1244"/>
                <a:gd name="T94" fmla="*/ 0 w 1552"/>
                <a:gd name="T95" fmla="*/ 1 h 1244"/>
                <a:gd name="T96" fmla="*/ 0 w 1552"/>
                <a:gd name="T97" fmla="*/ 1 h 1244"/>
                <a:gd name="T98" fmla="*/ 0 w 1552"/>
                <a:gd name="T99" fmla="*/ 0 h 1244"/>
                <a:gd name="T100" fmla="*/ 0 w 1552"/>
                <a:gd name="T101" fmla="*/ 0 h 1244"/>
                <a:gd name="T102" fmla="*/ 0 w 1552"/>
                <a:gd name="T103" fmla="*/ 1 h 1244"/>
                <a:gd name="T104" fmla="*/ 0 w 1552"/>
                <a:gd name="T105" fmla="*/ 1 h 1244"/>
                <a:gd name="T106" fmla="*/ 0 w 1552"/>
                <a:gd name="T107" fmla="*/ 1 h 1244"/>
                <a:gd name="T108" fmla="*/ 0 w 1552"/>
                <a:gd name="T109" fmla="*/ 1 h 1244"/>
                <a:gd name="T110" fmla="*/ 0 w 1552"/>
                <a:gd name="T111" fmla="*/ 1 h 1244"/>
                <a:gd name="T112" fmla="*/ 0 w 1552"/>
                <a:gd name="T113" fmla="*/ 0 h 1244"/>
                <a:gd name="T114" fmla="*/ 0 w 1552"/>
                <a:gd name="T115" fmla="*/ 0 h 1244"/>
                <a:gd name="T116" fmla="*/ 0 w 1552"/>
                <a:gd name="T117" fmla="*/ 1 h 1244"/>
                <a:gd name="T118" fmla="*/ 0 w 1552"/>
                <a:gd name="T119" fmla="*/ 1 h 1244"/>
                <a:gd name="T120" fmla="*/ 0 w 1552"/>
                <a:gd name="T121" fmla="*/ 1 h 1244"/>
                <a:gd name="T122" fmla="*/ 0 w 1552"/>
                <a:gd name="T123" fmla="*/ 1 h 1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52"/>
                <a:gd name="T187" fmla="*/ 0 h 1244"/>
                <a:gd name="T188" fmla="*/ 1552 w 1552"/>
                <a:gd name="T189" fmla="*/ 1244 h 1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52" h="1244">
                  <a:moveTo>
                    <a:pt x="16" y="24"/>
                  </a:moveTo>
                  <a:lnTo>
                    <a:pt x="16" y="40"/>
                  </a:lnTo>
                  <a:cubicBezTo>
                    <a:pt x="16" y="44"/>
                    <a:pt x="12" y="48"/>
                    <a:pt x="8" y="48"/>
                  </a:cubicBezTo>
                  <a:cubicBezTo>
                    <a:pt x="3" y="48"/>
                    <a:pt x="0" y="44"/>
                    <a:pt x="0" y="40"/>
                  </a:cubicBezTo>
                  <a:lnTo>
                    <a:pt x="0" y="24"/>
                  </a:lnTo>
                  <a:cubicBezTo>
                    <a:pt x="0" y="19"/>
                    <a:pt x="3" y="16"/>
                    <a:pt x="8" y="16"/>
                  </a:cubicBezTo>
                  <a:cubicBezTo>
                    <a:pt x="12" y="16"/>
                    <a:pt x="16" y="19"/>
                    <a:pt x="16" y="24"/>
                  </a:cubicBezTo>
                  <a:close/>
                  <a:moveTo>
                    <a:pt x="16" y="72"/>
                  </a:moveTo>
                  <a:lnTo>
                    <a:pt x="16" y="88"/>
                  </a:lnTo>
                  <a:cubicBezTo>
                    <a:pt x="16" y="92"/>
                    <a:pt x="12" y="96"/>
                    <a:pt x="8" y="96"/>
                  </a:cubicBezTo>
                  <a:cubicBezTo>
                    <a:pt x="3" y="96"/>
                    <a:pt x="0" y="92"/>
                    <a:pt x="0" y="88"/>
                  </a:cubicBezTo>
                  <a:lnTo>
                    <a:pt x="0" y="72"/>
                  </a:lnTo>
                  <a:cubicBezTo>
                    <a:pt x="0" y="67"/>
                    <a:pt x="3" y="64"/>
                    <a:pt x="8" y="64"/>
                  </a:cubicBezTo>
                  <a:cubicBezTo>
                    <a:pt x="12" y="64"/>
                    <a:pt x="16" y="67"/>
                    <a:pt x="16" y="72"/>
                  </a:cubicBezTo>
                  <a:close/>
                  <a:moveTo>
                    <a:pt x="16" y="120"/>
                  </a:moveTo>
                  <a:lnTo>
                    <a:pt x="16" y="136"/>
                  </a:lnTo>
                  <a:cubicBezTo>
                    <a:pt x="16" y="140"/>
                    <a:pt x="12" y="144"/>
                    <a:pt x="8" y="144"/>
                  </a:cubicBezTo>
                  <a:cubicBezTo>
                    <a:pt x="3" y="144"/>
                    <a:pt x="0" y="140"/>
                    <a:pt x="0" y="136"/>
                  </a:cubicBezTo>
                  <a:lnTo>
                    <a:pt x="0" y="120"/>
                  </a:lnTo>
                  <a:cubicBezTo>
                    <a:pt x="0" y="115"/>
                    <a:pt x="3" y="112"/>
                    <a:pt x="8" y="112"/>
                  </a:cubicBezTo>
                  <a:cubicBezTo>
                    <a:pt x="12" y="112"/>
                    <a:pt x="16" y="115"/>
                    <a:pt x="16" y="120"/>
                  </a:cubicBezTo>
                  <a:close/>
                  <a:moveTo>
                    <a:pt x="16" y="168"/>
                  </a:moveTo>
                  <a:lnTo>
                    <a:pt x="16" y="184"/>
                  </a:lnTo>
                  <a:cubicBezTo>
                    <a:pt x="16" y="188"/>
                    <a:pt x="12" y="192"/>
                    <a:pt x="8" y="192"/>
                  </a:cubicBezTo>
                  <a:cubicBezTo>
                    <a:pt x="3" y="192"/>
                    <a:pt x="0" y="188"/>
                    <a:pt x="0" y="184"/>
                  </a:cubicBezTo>
                  <a:lnTo>
                    <a:pt x="0" y="168"/>
                  </a:lnTo>
                  <a:cubicBezTo>
                    <a:pt x="0" y="163"/>
                    <a:pt x="3" y="160"/>
                    <a:pt x="8" y="160"/>
                  </a:cubicBezTo>
                  <a:cubicBezTo>
                    <a:pt x="12" y="160"/>
                    <a:pt x="16" y="163"/>
                    <a:pt x="16" y="168"/>
                  </a:cubicBezTo>
                  <a:close/>
                  <a:moveTo>
                    <a:pt x="16" y="216"/>
                  </a:moveTo>
                  <a:lnTo>
                    <a:pt x="16" y="232"/>
                  </a:lnTo>
                  <a:cubicBezTo>
                    <a:pt x="16" y="236"/>
                    <a:pt x="12" y="240"/>
                    <a:pt x="8" y="240"/>
                  </a:cubicBezTo>
                  <a:cubicBezTo>
                    <a:pt x="3" y="240"/>
                    <a:pt x="0" y="236"/>
                    <a:pt x="0" y="232"/>
                  </a:cubicBezTo>
                  <a:lnTo>
                    <a:pt x="0" y="216"/>
                  </a:lnTo>
                  <a:cubicBezTo>
                    <a:pt x="0" y="211"/>
                    <a:pt x="3" y="208"/>
                    <a:pt x="8" y="208"/>
                  </a:cubicBezTo>
                  <a:cubicBezTo>
                    <a:pt x="12" y="208"/>
                    <a:pt x="16" y="211"/>
                    <a:pt x="16" y="216"/>
                  </a:cubicBezTo>
                  <a:close/>
                  <a:moveTo>
                    <a:pt x="16" y="264"/>
                  </a:moveTo>
                  <a:lnTo>
                    <a:pt x="16" y="280"/>
                  </a:lnTo>
                  <a:cubicBezTo>
                    <a:pt x="16" y="284"/>
                    <a:pt x="12" y="288"/>
                    <a:pt x="8" y="288"/>
                  </a:cubicBezTo>
                  <a:cubicBezTo>
                    <a:pt x="3" y="288"/>
                    <a:pt x="0" y="284"/>
                    <a:pt x="0" y="280"/>
                  </a:cubicBezTo>
                  <a:lnTo>
                    <a:pt x="0" y="264"/>
                  </a:lnTo>
                  <a:cubicBezTo>
                    <a:pt x="0" y="259"/>
                    <a:pt x="3" y="256"/>
                    <a:pt x="8" y="256"/>
                  </a:cubicBezTo>
                  <a:cubicBezTo>
                    <a:pt x="12" y="256"/>
                    <a:pt x="16" y="259"/>
                    <a:pt x="16" y="264"/>
                  </a:cubicBezTo>
                  <a:close/>
                  <a:moveTo>
                    <a:pt x="16" y="312"/>
                  </a:moveTo>
                  <a:lnTo>
                    <a:pt x="16" y="328"/>
                  </a:lnTo>
                  <a:cubicBezTo>
                    <a:pt x="16" y="332"/>
                    <a:pt x="12" y="336"/>
                    <a:pt x="8" y="336"/>
                  </a:cubicBezTo>
                  <a:cubicBezTo>
                    <a:pt x="3" y="336"/>
                    <a:pt x="0" y="332"/>
                    <a:pt x="0" y="328"/>
                  </a:cubicBezTo>
                  <a:lnTo>
                    <a:pt x="0" y="312"/>
                  </a:lnTo>
                  <a:cubicBezTo>
                    <a:pt x="0" y="307"/>
                    <a:pt x="3" y="304"/>
                    <a:pt x="8" y="304"/>
                  </a:cubicBezTo>
                  <a:cubicBezTo>
                    <a:pt x="12" y="304"/>
                    <a:pt x="16" y="307"/>
                    <a:pt x="16" y="312"/>
                  </a:cubicBezTo>
                  <a:close/>
                  <a:moveTo>
                    <a:pt x="16" y="360"/>
                  </a:moveTo>
                  <a:lnTo>
                    <a:pt x="16" y="376"/>
                  </a:lnTo>
                  <a:cubicBezTo>
                    <a:pt x="16" y="380"/>
                    <a:pt x="12" y="384"/>
                    <a:pt x="8" y="384"/>
                  </a:cubicBezTo>
                  <a:cubicBezTo>
                    <a:pt x="3" y="384"/>
                    <a:pt x="0" y="380"/>
                    <a:pt x="0" y="376"/>
                  </a:cubicBezTo>
                  <a:lnTo>
                    <a:pt x="0" y="360"/>
                  </a:lnTo>
                  <a:cubicBezTo>
                    <a:pt x="0" y="355"/>
                    <a:pt x="3" y="352"/>
                    <a:pt x="8" y="352"/>
                  </a:cubicBezTo>
                  <a:cubicBezTo>
                    <a:pt x="12" y="352"/>
                    <a:pt x="16" y="355"/>
                    <a:pt x="16" y="360"/>
                  </a:cubicBezTo>
                  <a:close/>
                  <a:moveTo>
                    <a:pt x="16" y="408"/>
                  </a:moveTo>
                  <a:lnTo>
                    <a:pt x="16" y="424"/>
                  </a:lnTo>
                  <a:cubicBezTo>
                    <a:pt x="16" y="428"/>
                    <a:pt x="12" y="432"/>
                    <a:pt x="8" y="432"/>
                  </a:cubicBezTo>
                  <a:cubicBezTo>
                    <a:pt x="3" y="432"/>
                    <a:pt x="0" y="428"/>
                    <a:pt x="0" y="424"/>
                  </a:cubicBezTo>
                  <a:lnTo>
                    <a:pt x="0" y="408"/>
                  </a:lnTo>
                  <a:cubicBezTo>
                    <a:pt x="0" y="403"/>
                    <a:pt x="3" y="400"/>
                    <a:pt x="8" y="400"/>
                  </a:cubicBezTo>
                  <a:cubicBezTo>
                    <a:pt x="12" y="400"/>
                    <a:pt x="16" y="403"/>
                    <a:pt x="16" y="408"/>
                  </a:cubicBezTo>
                  <a:close/>
                  <a:moveTo>
                    <a:pt x="16" y="456"/>
                  </a:moveTo>
                  <a:lnTo>
                    <a:pt x="16" y="472"/>
                  </a:lnTo>
                  <a:cubicBezTo>
                    <a:pt x="16" y="476"/>
                    <a:pt x="12" y="480"/>
                    <a:pt x="8" y="480"/>
                  </a:cubicBezTo>
                  <a:cubicBezTo>
                    <a:pt x="3" y="480"/>
                    <a:pt x="0" y="476"/>
                    <a:pt x="0" y="472"/>
                  </a:cubicBezTo>
                  <a:lnTo>
                    <a:pt x="0" y="456"/>
                  </a:lnTo>
                  <a:cubicBezTo>
                    <a:pt x="0" y="451"/>
                    <a:pt x="3" y="448"/>
                    <a:pt x="8" y="448"/>
                  </a:cubicBezTo>
                  <a:cubicBezTo>
                    <a:pt x="12" y="448"/>
                    <a:pt x="16" y="451"/>
                    <a:pt x="16" y="456"/>
                  </a:cubicBezTo>
                  <a:close/>
                  <a:moveTo>
                    <a:pt x="16" y="504"/>
                  </a:moveTo>
                  <a:lnTo>
                    <a:pt x="16" y="520"/>
                  </a:lnTo>
                  <a:cubicBezTo>
                    <a:pt x="16" y="524"/>
                    <a:pt x="12" y="528"/>
                    <a:pt x="8" y="528"/>
                  </a:cubicBezTo>
                  <a:cubicBezTo>
                    <a:pt x="3" y="528"/>
                    <a:pt x="0" y="524"/>
                    <a:pt x="0" y="520"/>
                  </a:cubicBezTo>
                  <a:lnTo>
                    <a:pt x="0" y="504"/>
                  </a:lnTo>
                  <a:cubicBezTo>
                    <a:pt x="0" y="499"/>
                    <a:pt x="3" y="496"/>
                    <a:pt x="8" y="496"/>
                  </a:cubicBezTo>
                  <a:cubicBezTo>
                    <a:pt x="12" y="496"/>
                    <a:pt x="16" y="499"/>
                    <a:pt x="16" y="504"/>
                  </a:cubicBezTo>
                  <a:close/>
                  <a:moveTo>
                    <a:pt x="16" y="552"/>
                  </a:moveTo>
                  <a:lnTo>
                    <a:pt x="16" y="568"/>
                  </a:lnTo>
                  <a:cubicBezTo>
                    <a:pt x="16" y="572"/>
                    <a:pt x="12" y="576"/>
                    <a:pt x="8" y="576"/>
                  </a:cubicBezTo>
                  <a:cubicBezTo>
                    <a:pt x="3" y="576"/>
                    <a:pt x="0" y="572"/>
                    <a:pt x="0" y="568"/>
                  </a:cubicBezTo>
                  <a:lnTo>
                    <a:pt x="0" y="552"/>
                  </a:lnTo>
                  <a:cubicBezTo>
                    <a:pt x="0" y="547"/>
                    <a:pt x="3" y="544"/>
                    <a:pt x="8" y="544"/>
                  </a:cubicBezTo>
                  <a:cubicBezTo>
                    <a:pt x="12" y="544"/>
                    <a:pt x="16" y="547"/>
                    <a:pt x="16" y="552"/>
                  </a:cubicBezTo>
                  <a:close/>
                  <a:moveTo>
                    <a:pt x="16" y="600"/>
                  </a:moveTo>
                  <a:lnTo>
                    <a:pt x="16" y="616"/>
                  </a:lnTo>
                  <a:cubicBezTo>
                    <a:pt x="16" y="620"/>
                    <a:pt x="12" y="624"/>
                    <a:pt x="8" y="624"/>
                  </a:cubicBezTo>
                  <a:cubicBezTo>
                    <a:pt x="3" y="624"/>
                    <a:pt x="0" y="620"/>
                    <a:pt x="0" y="616"/>
                  </a:cubicBezTo>
                  <a:lnTo>
                    <a:pt x="0" y="600"/>
                  </a:lnTo>
                  <a:cubicBezTo>
                    <a:pt x="0" y="595"/>
                    <a:pt x="3" y="592"/>
                    <a:pt x="8" y="592"/>
                  </a:cubicBezTo>
                  <a:cubicBezTo>
                    <a:pt x="12" y="592"/>
                    <a:pt x="16" y="595"/>
                    <a:pt x="16" y="600"/>
                  </a:cubicBezTo>
                  <a:close/>
                  <a:moveTo>
                    <a:pt x="16" y="648"/>
                  </a:moveTo>
                  <a:lnTo>
                    <a:pt x="16" y="664"/>
                  </a:lnTo>
                  <a:cubicBezTo>
                    <a:pt x="16" y="668"/>
                    <a:pt x="12" y="672"/>
                    <a:pt x="8" y="672"/>
                  </a:cubicBezTo>
                  <a:cubicBezTo>
                    <a:pt x="3" y="672"/>
                    <a:pt x="0" y="668"/>
                    <a:pt x="0" y="664"/>
                  </a:cubicBezTo>
                  <a:lnTo>
                    <a:pt x="0" y="648"/>
                  </a:lnTo>
                  <a:cubicBezTo>
                    <a:pt x="0" y="643"/>
                    <a:pt x="3" y="640"/>
                    <a:pt x="8" y="640"/>
                  </a:cubicBezTo>
                  <a:cubicBezTo>
                    <a:pt x="12" y="640"/>
                    <a:pt x="16" y="643"/>
                    <a:pt x="16" y="648"/>
                  </a:cubicBezTo>
                  <a:close/>
                  <a:moveTo>
                    <a:pt x="16" y="696"/>
                  </a:moveTo>
                  <a:lnTo>
                    <a:pt x="16" y="712"/>
                  </a:lnTo>
                  <a:cubicBezTo>
                    <a:pt x="16" y="716"/>
                    <a:pt x="12" y="720"/>
                    <a:pt x="8" y="720"/>
                  </a:cubicBezTo>
                  <a:cubicBezTo>
                    <a:pt x="3" y="720"/>
                    <a:pt x="0" y="716"/>
                    <a:pt x="0" y="712"/>
                  </a:cubicBezTo>
                  <a:lnTo>
                    <a:pt x="0" y="696"/>
                  </a:lnTo>
                  <a:cubicBezTo>
                    <a:pt x="0" y="691"/>
                    <a:pt x="3" y="688"/>
                    <a:pt x="8" y="688"/>
                  </a:cubicBezTo>
                  <a:cubicBezTo>
                    <a:pt x="12" y="688"/>
                    <a:pt x="16" y="691"/>
                    <a:pt x="16" y="696"/>
                  </a:cubicBezTo>
                  <a:close/>
                  <a:moveTo>
                    <a:pt x="16" y="744"/>
                  </a:moveTo>
                  <a:lnTo>
                    <a:pt x="16" y="760"/>
                  </a:lnTo>
                  <a:cubicBezTo>
                    <a:pt x="16" y="764"/>
                    <a:pt x="12" y="768"/>
                    <a:pt x="8" y="768"/>
                  </a:cubicBezTo>
                  <a:cubicBezTo>
                    <a:pt x="3" y="768"/>
                    <a:pt x="0" y="764"/>
                    <a:pt x="0" y="760"/>
                  </a:cubicBezTo>
                  <a:lnTo>
                    <a:pt x="0" y="744"/>
                  </a:lnTo>
                  <a:cubicBezTo>
                    <a:pt x="0" y="739"/>
                    <a:pt x="3" y="736"/>
                    <a:pt x="8" y="736"/>
                  </a:cubicBezTo>
                  <a:cubicBezTo>
                    <a:pt x="12" y="736"/>
                    <a:pt x="16" y="739"/>
                    <a:pt x="16" y="744"/>
                  </a:cubicBezTo>
                  <a:close/>
                  <a:moveTo>
                    <a:pt x="16" y="792"/>
                  </a:moveTo>
                  <a:lnTo>
                    <a:pt x="16" y="808"/>
                  </a:lnTo>
                  <a:cubicBezTo>
                    <a:pt x="16" y="812"/>
                    <a:pt x="12" y="816"/>
                    <a:pt x="8" y="816"/>
                  </a:cubicBezTo>
                  <a:cubicBezTo>
                    <a:pt x="3" y="816"/>
                    <a:pt x="0" y="812"/>
                    <a:pt x="0" y="808"/>
                  </a:cubicBezTo>
                  <a:lnTo>
                    <a:pt x="0" y="792"/>
                  </a:lnTo>
                  <a:cubicBezTo>
                    <a:pt x="0" y="787"/>
                    <a:pt x="3" y="784"/>
                    <a:pt x="8" y="784"/>
                  </a:cubicBezTo>
                  <a:cubicBezTo>
                    <a:pt x="12" y="784"/>
                    <a:pt x="16" y="787"/>
                    <a:pt x="16" y="792"/>
                  </a:cubicBezTo>
                  <a:close/>
                  <a:moveTo>
                    <a:pt x="16" y="840"/>
                  </a:moveTo>
                  <a:lnTo>
                    <a:pt x="16" y="856"/>
                  </a:lnTo>
                  <a:cubicBezTo>
                    <a:pt x="16" y="860"/>
                    <a:pt x="12" y="864"/>
                    <a:pt x="8" y="864"/>
                  </a:cubicBezTo>
                  <a:cubicBezTo>
                    <a:pt x="3" y="864"/>
                    <a:pt x="0" y="860"/>
                    <a:pt x="0" y="856"/>
                  </a:cubicBezTo>
                  <a:lnTo>
                    <a:pt x="0" y="840"/>
                  </a:lnTo>
                  <a:cubicBezTo>
                    <a:pt x="0" y="835"/>
                    <a:pt x="3" y="832"/>
                    <a:pt x="8" y="832"/>
                  </a:cubicBezTo>
                  <a:cubicBezTo>
                    <a:pt x="12" y="832"/>
                    <a:pt x="16" y="835"/>
                    <a:pt x="16" y="840"/>
                  </a:cubicBezTo>
                  <a:close/>
                  <a:moveTo>
                    <a:pt x="16" y="888"/>
                  </a:moveTo>
                  <a:lnTo>
                    <a:pt x="16" y="904"/>
                  </a:lnTo>
                  <a:cubicBezTo>
                    <a:pt x="16" y="908"/>
                    <a:pt x="12" y="912"/>
                    <a:pt x="8" y="912"/>
                  </a:cubicBezTo>
                  <a:cubicBezTo>
                    <a:pt x="3" y="912"/>
                    <a:pt x="0" y="908"/>
                    <a:pt x="0" y="904"/>
                  </a:cubicBezTo>
                  <a:lnTo>
                    <a:pt x="0" y="888"/>
                  </a:lnTo>
                  <a:cubicBezTo>
                    <a:pt x="0" y="883"/>
                    <a:pt x="3" y="880"/>
                    <a:pt x="8" y="880"/>
                  </a:cubicBezTo>
                  <a:cubicBezTo>
                    <a:pt x="12" y="880"/>
                    <a:pt x="16" y="883"/>
                    <a:pt x="16" y="888"/>
                  </a:cubicBezTo>
                  <a:close/>
                  <a:moveTo>
                    <a:pt x="16" y="936"/>
                  </a:moveTo>
                  <a:lnTo>
                    <a:pt x="16" y="952"/>
                  </a:lnTo>
                  <a:cubicBezTo>
                    <a:pt x="16" y="956"/>
                    <a:pt x="12" y="960"/>
                    <a:pt x="8" y="960"/>
                  </a:cubicBezTo>
                  <a:cubicBezTo>
                    <a:pt x="3" y="960"/>
                    <a:pt x="0" y="956"/>
                    <a:pt x="0" y="952"/>
                  </a:cubicBezTo>
                  <a:lnTo>
                    <a:pt x="0" y="936"/>
                  </a:lnTo>
                  <a:cubicBezTo>
                    <a:pt x="0" y="931"/>
                    <a:pt x="3" y="928"/>
                    <a:pt x="8" y="928"/>
                  </a:cubicBezTo>
                  <a:cubicBezTo>
                    <a:pt x="12" y="928"/>
                    <a:pt x="16" y="931"/>
                    <a:pt x="16" y="936"/>
                  </a:cubicBezTo>
                  <a:close/>
                  <a:moveTo>
                    <a:pt x="16" y="984"/>
                  </a:moveTo>
                  <a:lnTo>
                    <a:pt x="16" y="1000"/>
                  </a:lnTo>
                  <a:cubicBezTo>
                    <a:pt x="16" y="1004"/>
                    <a:pt x="12" y="1008"/>
                    <a:pt x="8" y="1008"/>
                  </a:cubicBezTo>
                  <a:cubicBezTo>
                    <a:pt x="3" y="1008"/>
                    <a:pt x="0" y="1004"/>
                    <a:pt x="0" y="1000"/>
                  </a:cubicBezTo>
                  <a:lnTo>
                    <a:pt x="0" y="984"/>
                  </a:lnTo>
                  <a:cubicBezTo>
                    <a:pt x="0" y="979"/>
                    <a:pt x="3" y="976"/>
                    <a:pt x="8" y="976"/>
                  </a:cubicBezTo>
                  <a:cubicBezTo>
                    <a:pt x="12" y="976"/>
                    <a:pt x="16" y="979"/>
                    <a:pt x="16" y="984"/>
                  </a:cubicBezTo>
                  <a:close/>
                  <a:moveTo>
                    <a:pt x="16" y="1032"/>
                  </a:moveTo>
                  <a:lnTo>
                    <a:pt x="16" y="1048"/>
                  </a:lnTo>
                  <a:cubicBezTo>
                    <a:pt x="16" y="1052"/>
                    <a:pt x="12" y="1056"/>
                    <a:pt x="8" y="1056"/>
                  </a:cubicBezTo>
                  <a:cubicBezTo>
                    <a:pt x="3" y="1056"/>
                    <a:pt x="0" y="1052"/>
                    <a:pt x="0" y="1048"/>
                  </a:cubicBezTo>
                  <a:lnTo>
                    <a:pt x="0" y="1032"/>
                  </a:lnTo>
                  <a:cubicBezTo>
                    <a:pt x="0" y="1027"/>
                    <a:pt x="3" y="1024"/>
                    <a:pt x="8" y="1024"/>
                  </a:cubicBezTo>
                  <a:cubicBezTo>
                    <a:pt x="12" y="1024"/>
                    <a:pt x="16" y="1027"/>
                    <a:pt x="16" y="1032"/>
                  </a:cubicBezTo>
                  <a:close/>
                  <a:moveTo>
                    <a:pt x="16" y="1080"/>
                  </a:moveTo>
                  <a:lnTo>
                    <a:pt x="16" y="1096"/>
                  </a:lnTo>
                  <a:cubicBezTo>
                    <a:pt x="16" y="1100"/>
                    <a:pt x="12" y="1104"/>
                    <a:pt x="8" y="1104"/>
                  </a:cubicBezTo>
                  <a:cubicBezTo>
                    <a:pt x="3" y="1104"/>
                    <a:pt x="0" y="1100"/>
                    <a:pt x="0" y="1096"/>
                  </a:cubicBezTo>
                  <a:lnTo>
                    <a:pt x="0" y="1080"/>
                  </a:lnTo>
                  <a:cubicBezTo>
                    <a:pt x="0" y="1075"/>
                    <a:pt x="3" y="1072"/>
                    <a:pt x="8" y="1072"/>
                  </a:cubicBezTo>
                  <a:cubicBezTo>
                    <a:pt x="12" y="1072"/>
                    <a:pt x="16" y="1075"/>
                    <a:pt x="16" y="1080"/>
                  </a:cubicBezTo>
                  <a:close/>
                  <a:moveTo>
                    <a:pt x="16" y="1128"/>
                  </a:moveTo>
                  <a:lnTo>
                    <a:pt x="16" y="1144"/>
                  </a:lnTo>
                  <a:cubicBezTo>
                    <a:pt x="16" y="1148"/>
                    <a:pt x="12" y="1152"/>
                    <a:pt x="8" y="1152"/>
                  </a:cubicBezTo>
                  <a:cubicBezTo>
                    <a:pt x="3" y="1152"/>
                    <a:pt x="0" y="1148"/>
                    <a:pt x="0" y="1144"/>
                  </a:cubicBezTo>
                  <a:lnTo>
                    <a:pt x="0" y="1128"/>
                  </a:lnTo>
                  <a:cubicBezTo>
                    <a:pt x="0" y="1123"/>
                    <a:pt x="3" y="1120"/>
                    <a:pt x="8" y="1120"/>
                  </a:cubicBezTo>
                  <a:cubicBezTo>
                    <a:pt x="12" y="1120"/>
                    <a:pt x="16" y="1123"/>
                    <a:pt x="16" y="1128"/>
                  </a:cubicBezTo>
                  <a:close/>
                  <a:moveTo>
                    <a:pt x="16" y="1176"/>
                  </a:moveTo>
                  <a:lnTo>
                    <a:pt x="16" y="1192"/>
                  </a:lnTo>
                  <a:cubicBezTo>
                    <a:pt x="16" y="1196"/>
                    <a:pt x="12" y="1200"/>
                    <a:pt x="8" y="1200"/>
                  </a:cubicBezTo>
                  <a:cubicBezTo>
                    <a:pt x="3" y="1200"/>
                    <a:pt x="0" y="1196"/>
                    <a:pt x="0" y="1192"/>
                  </a:cubicBezTo>
                  <a:lnTo>
                    <a:pt x="0" y="1176"/>
                  </a:lnTo>
                  <a:cubicBezTo>
                    <a:pt x="0" y="1171"/>
                    <a:pt x="3" y="1168"/>
                    <a:pt x="8" y="1168"/>
                  </a:cubicBezTo>
                  <a:cubicBezTo>
                    <a:pt x="12" y="1168"/>
                    <a:pt x="16" y="1171"/>
                    <a:pt x="16" y="1176"/>
                  </a:cubicBezTo>
                  <a:close/>
                  <a:moveTo>
                    <a:pt x="16" y="1224"/>
                  </a:moveTo>
                  <a:lnTo>
                    <a:pt x="16" y="1236"/>
                  </a:lnTo>
                  <a:lnTo>
                    <a:pt x="8" y="1228"/>
                  </a:lnTo>
                  <a:lnTo>
                    <a:pt x="11" y="1228"/>
                  </a:lnTo>
                  <a:cubicBezTo>
                    <a:pt x="16" y="1228"/>
                    <a:pt x="19" y="1232"/>
                    <a:pt x="19" y="1236"/>
                  </a:cubicBezTo>
                  <a:cubicBezTo>
                    <a:pt x="19" y="1241"/>
                    <a:pt x="16" y="1244"/>
                    <a:pt x="11" y="1244"/>
                  </a:cubicBezTo>
                  <a:lnTo>
                    <a:pt x="8" y="1244"/>
                  </a:lnTo>
                  <a:cubicBezTo>
                    <a:pt x="3" y="1244"/>
                    <a:pt x="0" y="1241"/>
                    <a:pt x="0" y="1236"/>
                  </a:cubicBezTo>
                  <a:lnTo>
                    <a:pt x="0" y="1224"/>
                  </a:lnTo>
                  <a:cubicBezTo>
                    <a:pt x="0" y="1219"/>
                    <a:pt x="3" y="1216"/>
                    <a:pt x="8" y="1216"/>
                  </a:cubicBezTo>
                  <a:cubicBezTo>
                    <a:pt x="12" y="1216"/>
                    <a:pt x="16" y="1219"/>
                    <a:pt x="16" y="1224"/>
                  </a:cubicBezTo>
                  <a:close/>
                  <a:moveTo>
                    <a:pt x="43" y="1228"/>
                  </a:moveTo>
                  <a:lnTo>
                    <a:pt x="59" y="1228"/>
                  </a:lnTo>
                  <a:cubicBezTo>
                    <a:pt x="64" y="1228"/>
                    <a:pt x="67" y="1232"/>
                    <a:pt x="67" y="1236"/>
                  </a:cubicBezTo>
                  <a:cubicBezTo>
                    <a:pt x="67" y="1241"/>
                    <a:pt x="64" y="1244"/>
                    <a:pt x="59" y="1244"/>
                  </a:cubicBezTo>
                  <a:lnTo>
                    <a:pt x="43" y="1244"/>
                  </a:lnTo>
                  <a:cubicBezTo>
                    <a:pt x="39" y="1244"/>
                    <a:pt x="35" y="1241"/>
                    <a:pt x="35" y="1236"/>
                  </a:cubicBezTo>
                  <a:cubicBezTo>
                    <a:pt x="35" y="1232"/>
                    <a:pt x="39" y="1228"/>
                    <a:pt x="43" y="1228"/>
                  </a:cubicBezTo>
                  <a:close/>
                  <a:moveTo>
                    <a:pt x="91" y="1228"/>
                  </a:moveTo>
                  <a:lnTo>
                    <a:pt x="107" y="1228"/>
                  </a:lnTo>
                  <a:cubicBezTo>
                    <a:pt x="112" y="1228"/>
                    <a:pt x="115" y="1232"/>
                    <a:pt x="115" y="1236"/>
                  </a:cubicBezTo>
                  <a:cubicBezTo>
                    <a:pt x="115" y="1241"/>
                    <a:pt x="112" y="1244"/>
                    <a:pt x="107" y="1244"/>
                  </a:cubicBezTo>
                  <a:lnTo>
                    <a:pt x="91" y="1244"/>
                  </a:lnTo>
                  <a:cubicBezTo>
                    <a:pt x="87" y="1244"/>
                    <a:pt x="83" y="1241"/>
                    <a:pt x="83" y="1236"/>
                  </a:cubicBezTo>
                  <a:cubicBezTo>
                    <a:pt x="83" y="1232"/>
                    <a:pt x="87" y="1228"/>
                    <a:pt x="91" y="1228"/>
                  </a:cubicBezTo>
                  <a:close/>
                  <a:moveTo>
                    <a:pt x="139" y="1228"/>
                  </a:moveTo>
                  <a:lnTo>
                    <a:pt x="155" y="1228"/>
                  </a:lnTo>
                  <a:cubicBezTo>
                    <a:pt x="160" y="1228"/>
                    <a:pt x="163" y="1232"/>
                    <a:pt x="163" y="1236"/>
                  </a:cubicBezTo>
                  <a:cubicBezTo>
                    <a:pt x="163" y="1241"/>
                    <a:pt x="160" y="1244"/>
                    <a:pt x="155" y="1244"/>
                  </a:cubicBezTo>
                  <a:lnTo>
                    <a:pt x="139" y="1244"/>
                  </a:lnTo>
                  <a:cubicBezTo>
                    <a:pt x="135" y="1244"/>
                    <a:pt x="131" y="1241"/>
                    <a:pt x="131" y="1236"/>
                  </a:cubicBezTo>
                  <a:cubicBezTo>
                    <a:pt x="131" y="1232"/>
                    <a:pt x="135" y="1228"/>
                    <a:pt x="139" y="1228"/>
                  </a:cubicBezTo>
                  <a:close/>
                  <a:moveTo>
                    <a:pt x="187" y="1228"/>
                  </a:moveTo>
                  <a:lnTo>
                    <a:pt x="203" y="1228"/>
                  </a:lnTo>
                  <a:cubicBezTo>
                    <a:pt x="208" y="1228"/>
                    <a:pt x="211" y="1232"/>
                    <a:pt x="211" y="1236"/>
                  </a:cubicBezTo>
                  <a:cubicBezTo>
                    <a:pt x="211" y="1241"/>
                    <a:pt x="208" y="1244"/>
                    <a:pt x="203" y="1244"/>
                  </a:cubicBezTo>
                  <a:lnTo>
                    <a:pt x="187" y="1244"/>
                  </a:lnTo>
                  <a:cubicBezTo>
                    <a:pt x="183" y="1244"/>
                    <a:pt x="179" y="1241"/>
                    <a:pt x="179" y="1236"/>
                  </a:cubicBezTo>
                  <a:cubicBezTo>
                    <a:pt x="179" y="1232"/>
                    <a:pt x="183" y="1228"/>
                    <a:pt x="187" y="1228"/>
                  </a:cubicBezTo>
                  <a:close/>
                  <a:moveTo>
                    <a:pt x="235" y="1228"/>
                  </a:moveTo>
                  <a:lnTo>
                    <a:pt x="251" y="1228"/>
                  </a:lnTo>
                  <a:cubicBezTo>
                    <a:pt x="256" y="1228"/>
                    <a:pt x="259" y="1232"/>
                    <a:pt x="259" y="1236"/>
                  </a:cubicBezTo>
                  <a:cubicBezTo>
                    <a:pt x="259" y="1241"/>
                    <a:pt x="256" y="1244"/>
                    <a:pt x="251" y="1244"/>
                  </a:cubicBezTo>
                  <a:lnTo>
                    <a:pt x="235" y="1244"/>
                  </a:lnTo>
                  <a:cubicBezTo>
                    <a:pt x="231" y="1244"/>
                    <a:pt x="227" y="1241"/>
                    <a:pt x="227" y="1236"/>
                  </a:cubicBezTo>
                  <a:cubicBezTo>
                    <a:pt x="227" y="1232"/>
                    <a:pt x="231" y="1228"/>
                    <a:pt x="235" y="1228"/>
                  </a:cubicBezTo>
                  <a:close/>
                  <a:moveTo>
                    <a:pt x="283" y="1228"/>
                  </a:moveTo>
                  <a:lnTo>
                    <a:pt x="299" y="1228"/>
                  </a:lnTo>
                  <a:cubicBezTo>
                    <a:pt x="304" y="1228"/>
                    <a:pt x="307" y="1232"/>
                    <a:pt x="307" y="1236"/>
                  </a:cubicBezTo>
                  <a:cubicBezTo>
                    <a:pt x="307" y="1241"/>
                    <a:pt x="304" y="1244"/>
                    <a:pt x="299" y="1244"/>
                  </a:cubicBezTo>
                  <a:lnTo>
                    <a:pt x="283" y="1244"/>
                  </a:lnTo>
                  <a:cubicBezTo>
                    <a:pt x="279" y="1244"/>
                    <a:pt x="275" y="1241"/>
                    <a:pt x="275" y="1236"/>
                  </a:cubicBezTo>
                  <a:cubicBezTo>
                    <a:pt x="275" y="1232"/>
                    <a:pt x="279" y="1228"/>
                    <a:pt x="283" y="1228"/>
                  </a:cubicBezTo>
                  <a:close/>
                  <a:moveTo>
                    <a:pt x="331" y="1228"/>
                  </a:moveTo>
                  <a:lnTo>
                    <a:pt x="347" y="1228"/>
                  </a:lnTo>
                  <a:cubicBezTo>
                    <a:pt x="352" y="1228"/>
                    <a:pt x="355" y="1232"/>
                    <a:pt x="355" y="1236"/>
                  </a:cubicBezTo>
                  <a:cubicBezTo>
                    <a:pt x="355" y="1241"/>
                    <a:pt x="352" y="1244"/>
                    <a:pt x="347" y="1244"/>
                  </a:cubicBezTo>
                  <a:lnTo>
                    <a:pt x="331" y="1244"/>
                  </a:lnTo>
                  <a:cubicBezTo>
                    <a:pt x="327" y="1244"/>
                    <a:pt x="323" y="1241"/>
                    <a:pt x="323" y="1236"/>
                  </a:cubicBezTo>
                  <a:cubicBezTo>
                    <a:pt x="323" y="1232"/>
                    <a:pt x="327" y="1228"/>
                    <a:pt x="331" y="1228"/>
                  </a:cubicBezTo>
                  <a:close/>
                  <a:moveTo>
                    <a:pt x="379" y="1228"/>
                  </a:moveTo>
                  <a:lnTo>
                    <a:pt x="395" y="1228"/>
                  </a:lnTo>
                  <a:cubicBezTo>
                    <a:pt x="400" y="1228"/>
                    <a:pt x="403" y="1232"/>
                    <a:pt x="403" y="1236"/>
                  </a:cubicBezTo>
                  <a:cubicBezTo>
                    <a:pt x="403" y="1241"/>
                    <a:pt x="400" y="1244"/>
                    <a:pt x="395" y="1244"/>
                  </a:cubicBezTo>
                  <a:lnTo>
                    <a:pt x="379" y="1244"/>
                  </a:lnTo>
                  <a:cubicBezTo>
                    <a:pt x="375" y="1244"/>
                    <a:pt x="371" y="1241"/>
                    <a:pt x="371" y="1236"/>
                  </a:cubicBezTo>
                  <a:cubicBezTo>
                    <a:pt x="371" y="1232"/>
                    <a:pt x="375" y="1228"/>
                    <a:pt x="379" y="1228"/>
                  </a:cubicBezTo>
                  <a:close/>
                  <a:moveTo>
                    <a:pt x="427" y="1228"/>
                  </a:moveTo>
                  <a:lnTo>
                    <a:pt x="443" y="1228"/>
                  </a:lnTo>
                  <a:cubicBezTo>
                    <a:pt x="448" y="1228"/>
                    <a:pt x="451" y="1232"/>
                    <a:pt x="451" y="1236"/>
                  </a:cubicBezTo>
                  <a:cubicBezTo>
                    <a:pt x="451" y="1241"/>
                    <a:pt x="448" y="1244"/>
                    <a:pt x="443" y="1244"/>
                  </a:cubicBezTo>
                  <a:lnTo>
                    <a:pt x="427" y="1244"/>
                  </a:lnTo>
                  <a:cubicBezTo>
                    <a:pt x="423" y="1244"/>
                    <a:pt x="419" y="1241"/>
                    <a:pt x="419" y="1236"/>
                  </a:cubicBezTo>
                  <a:cubicBezTo>
                    <a:pt x="419" y="1232"/>
                    <a:pt x="423" y="1228"/>
                    <a:pt x="427" y="1228"/>
                  </a:cubicBezTo>
                  <a:close/>
                  <a:moveTo>
                    <a:pt x="475" y="1228"/>
                  </a:moveTo>
                  <a:lnTo>
                    <a:pt x="491" y="1228"/>
                  </a:lnTo>
                  <a:cubicBezTo>
                    <a:pt x="496" y="1228"/>
                    <a:pt x="499" y="1232"/>
                    <a:pt x="499" y="1236"/>
                  </a:cubicBezTo>
                  <a:cubicBezTo>
                    <a:pt x="499" y="1241"/>
                    <a:pt x="496" y="1244"/>
                    <a:pt x="491" y="1244"/>
                  </a:cubicBezTo>
                  <a:lnTo>
                    <a:pt x="475" y="1244"/>
                  </a:lnTo>
                  <a:cubicBezTo>
                    <a:pt x="471" y="1244"/>
                    <a:pt x="467" y="1241"/>
                    <a:pt x="467" y="1236"/>
                  </a:cubicBezTo>
                  <a:cubicBezTo>
                    <a:pt x="467" y="1232"/>
                    <a:pt x="471" y="1228"/>
                    <a:pt x="475" y="1228"/>
                  </a:cubicBezTo>
                  <a:close/>
                  <a:moveTo>
                    <a:pt x="523" y="1228"/>
                  </a:moveTo>
                  <a:lnTo>
                    <a:pt x="539" y="1228"/>
                  </a:lnTo>
                  <a:cubicBezTo>
                    <a:pt x="544" y="1228"/>
                    <a:pt x="547" y="1232"/>
                    <a:pt x="547" y="1236"/>
                  </a:cubicBezTo>
                  <a:cubicBezTo>
                    <a:pt x="547" y="1241"/>
                    <a:pt x="544" y="1244"/>
                    <a:pt x="539" y="1244"/>
                  </a:cubicBezTo>
                  <a:lnTo>
                    <a:pt x="523" y="1244"/>
                  </a:lnTo>
                  <a:cubicBezTo>
                    <a:pt x="519" y="1244"/>
                    <a:pt x="515" y="1241"/>
                    <a:pt x="515" y="1236"/>
                  </a:cubicBezTo>
                  <a:cubicBezTo>
                    <a:pt x="515" y="1232"/>
                    <a:pt x="519" y="1228"/>
                    <a:pt x="523" y="1228"/>
                  </a:cubicBezTo>
                  <a:close/>
                  <a:moveTo>
                    <a:pt x="571" y="1228"/>
                  </a:moveTo>
                  <a:lnTo>
                    <a:pt x="587" y="1228"/>
                  </a:lnTo>
                  <a:cubicBezTo>
                    <a:pt x="592" y="1228"/>
                    <a:pt x="595" y="1232"/>
                    <a:pt x="595" y="1236"/>
                  </a:cubicBezTo>
                  <a:cubicBezTo>
                    <a:pt x="595" y="1241"/>
                    <a:pt x="592" y="1244"/>
                    <a:pt x="587" y="1244"/>
                  </a:cubicBezTo>
                  <a:lnTo>
                    <a:pt x="571" y="1244"/>
                  </a:lnTo>
                  <a:cubicBezTo>
                    <a:pt x="567" y="1244"/>
                    <a:pt x="563" y="1241"/>
                    <a:pt x="563" y="1236"/>
                  </a:cubicBezTo>
                  <a:cubicBezTo>
                    <a:pt x="563" y="1232"/>
                    <a:pt x="567" y="1228"/>
                    <a:pt x="571" y="1228"/>
                  </a:cubicBezTo>
                  <a:close/>
                  <a:moveTo>
                    <a:pt x="619" y="1228"/>
                  </a:moveTo>
                  <a:lnTo>
                    <a:pt x="635" y="1228"/>
                  </a:lnTo>
                  <a:cubicBezTo>
                    <a:pt x="640" y="1228"/>
                    <a:pt x="643" y="1232"/>
                    <a:pt x="643" y="1236"/>
                  </a:cubicBezTo>
                  <a:cubicBezTo>
                    <a:pt x="643" y="1241"/>
                    <a:pt x="640" y="1244"/>
                    <a:pt x="635" y="1244"/>
                  </a:cubicBezTo>
                  <a:lnTo>
                    <a:pt x="619" y="1244"/>
                  </a:lnTo>
                  <a:cubicBezTo>
                    <a:pt x="615" y="1244"/>
                    <a:pt x="611" y="1241"/>
                    <a:pt x="611" y="1236"/>
                  </a:cubicBezTo>
                  <a:cubicBezTo>
                    <a:pt x="611" y="1232"/>
                    <a:pt x="615" y="1228"/>
                    <a:pt x="619" y="1228"/>
                  </a:cubicBezTo>
                  <a:close/>
                  <a:moveTo>
                    <a:pt x="667" y="1228"/>
                  </a:moveTo>
                  <a:lnTo>
                    <a:pt x="683" y="1228"/>
                  </a:lnTo>
                  <a:cubicBezTo>
                    <a:pt x="688" y="1228"/>
                    <a:pt x="691" y="1232"/>
                    <a:pt x="691" y="1236"/>
                  </a:cubicBezTo>
                  <a:cubicBezTo>
                    <a:pt x="691" y="1241"/>
                    <a:pt x="688" y="1244"/>
                    <a:pt x="683" y="1244"/>
                  </a:cubicBezTo>
                  <a:lnTo>
                    <a:pt x="667" y="1244"/>
                  </a:lnTo>
                  <a:cubicBezTo>
                    <a:pt x="663" y="1244"/>
                    <a:pt x="659" y="1241"/>
                    <a:pt x="659" y="1236"/>
                  </a:cubicBezTo>
                  <a:cubicBezTo>
                    <a:pt x="659" y="1232"/>
                    <a:pt x="663" y="1228"/>
                    <a:pt x="667" y="1228"/>
                  </a:cubicBezTo>
                  <a:close/>
                  <a:moveTo>
                    <a:pt x="715" y="1228"/>
                  </a:moveTo>
                  <a:lnTo>
                    <a:pt x="731" y="1228"/>
                  </a:lnTo>
                  <a:cubicBezTo>
                    <a:pt x="736" y="1228"/>
                    <a:pt x="739" y="1232"/>
                    <a:pt x="739" y="1236"/>
                  </a:cubicBezTo>
                  <a:cubicBezTo>
                    <a:pt x="739" y="1241"/>
                    <a:pt x="736" y="1244"/>
                    <a:pt x="731" y="1244"/>
                  </a:cubicBezTo>
                  <a:lnTo>
                    <a:pt x="715" y="1244"/>
                  </a:lnTo>
                  <a:cubicBezTo>
                    <a:pt x="711" y="1244"/>
                    <a:pt x="707" y="1241"/>
                    <a:pt x="707" y="1236"/>
                  </a:cubicBezTo>
                  <a:cubicBezTo>
                    <a:pt x="707" y="1232"/>
                    <a:pt x="711" y="1228"/>
                    <a:pt x="715" y="1228"/>
                  </a:cubicBezTo>
                  <a:close/>
                  <a:moveTo>
                    <a:pt x="763" y="1228"/>
                  </a:moveTo>
                  <a:lnTo>
                    <a:pt x="779" y="1228"/>
                  </a:lnTo>
                  <a:cubicBezTo>
                    <a:pt x="784" y="1228"/>
                    <a:pt x="787" y="1232"/>
                    <a:pt x="787" y="1236"/>
                  </a:cubicBezTo>
                  <a:cubicBezTo>
                    <a:pt x="787" y="1241"/>
                    <a:pt x="784" y="1244"/>
                    <a:pt x="779" y="1244"/>
                  </a:cubicBezTo>
                  <a:lnTo>
                    <a:pt x="763" y="1244"/>
                  </a:lnTo>
                  <a:cubicBezTo>
                    <a:pt x="759" y="1244"/>
                    <a:pt x="755" y="1241"/>
                    <a:pt x="755" y="1236"/>
                  </a:cubicBezTo>
                  <a:cubicBezTo>
                    <a:pt x="755" y="1232"/>
                    <a:pt x="759" y="1228"/>
                    <a:pt x="763" y="1228"/>
                  </a:cubicBezTo>
                  <a:close/>
                  <a:moveTo>
                    <a:pt x="811" y="1228"/>
                  </a:moveTo>
                  <a:lnTo>
                    <a:pt x="827" y="1228"/>
                  </a:lnTo>
                  <a:cubicBezTo>
                    <a:pt x="832" y="1228"/>
                    <a:pt x="835" y="1232"/>
                    <a:pt x="835" y="1236"/>
                  </a:cubicBezTo>
                  <a:cubicBezTo>
                    <a:pt x="835" y="1241"/>
                    <a:pt x="832" y="1244"/>
                    <a:pt x="827" y="1244"/>
                  </a:cubicBezTo>
                  <a:lnTo>
                    <a:pt x="811" y="1244"/>
                  </a:lnTo>
                  <a:cubicBezTo>
                    <a:pt x="807" y="1244"/>
                    <a:pt x="803" y="1241"/>
                    <a:pt x="803" y="1236"/>
                  </a:cubicBezTo>
                  <a:cubicBezTo>
                    <a:pt x="803" y="1232"/>
                    <a:pt x="807" y="1228"/>
                    <a:pt x="811" y="1228"/>
                  </a:cubicBezTo>
                  <a:close/>
                  <a:moveTo>
                    <a:pt x="859" y="1228"/>
                  </a:moveTo>
                  <a:lnTo>
                    <a:pt x="875" y="1228"/>
                  </a:lnTo>
                  <a:cubicBezTo>
                    <a:pt x="880" y="1228"/>
                    <a:pt x="883" y="1232"/>
                    <a:pt x="883" y="1236"/>
                  </a:cubicBezTo>
                  <a:cubicBezTo>
                    <a:pt x="883" y="1241"/>
                    <a:pt x="880" y="1244"/>
                    <a:pt x="875" y="1244"/>
                  </a:cubicBezTo>
                  <a:lnTo>
                    <a:pt x="859" y="1244"/>
                  </a:lnTo>
                  <a:cubicBezTo>
                    <a:pt x="855" y="1244"/>
                    <a:pt x="851" y="1241"/>
                    <a:pt x="851" y="1236"/>
                  </a:cubicBezTo>
                  <a:cubicBezTo>
                    <a:pt x="851" y="1232"/>
                    <a:pt x="855" y="1228"/>
                    <a:pt x="859" y="1228"/>
                  </a:cubicBezTo>
                  <a:close/>
                  <a:moveTo>
                    <a:pt x="907" y="1228"/>
                  </a:moveTo>
                  <a:lnTo>
                    <a:pt x="923" y="1228"/>
                  </a:lnTo>
                  <a:cubicBezTo>
                    <a:pt x="928" y="1228"/>
                    <a:pt x="931" y="1232"/>
                    <a:pt x="931" y="1236"/>
                  </a:cubicBezTo>
                  <a:cubicBezTo>
                    <a:pt x="931" y="1241"/>
                    <a:pt x="928" y="1244"/>
                    <a:pt x="923" y="1244"/>
                  </a:cubicBezTo>
                  <a:lnTo>
                    <a:pt x="907" y="1244"/>
                  </a:lnTo>
                  <a:cubicBezTo>
                    <a:pt x="903" y="1244"/>
                    <a:pt x="899" y="1241"/>
                    <a:pt x="899" y="1236"/>
                  </a:cubicBezTo>
                  <a:cubicBezTo>
                    <a:pt x="899" y="1232"/>
                    <a:pt x="903" y="1228"/>
                    <a:pt x="907" y="1228"/>
                  </a:cubicBezTo>
                  <a:close/>
                  <a:moveTo>
                    <a:pt x="955" y="1228"/>
                  </a:moveTo>
                  <a:lnTo>
                    <a:pt x="971" y="1228"/>
                  </a:lnTo>
                  <a:cubicBezTo>
                    <a:pt x="976" y="1228"/>
                    <a:pt x="979" y="1232"/>
                    <a:pt x="979" y="1236"/>
                  </a:cubicBezTo>
                  <a:cubicBezTo>
                    <a:pt x="979" y="1241"/>
                    <a:pt x="976" y="1244"/>
                    <a:pt x="971" y="1244"/>
                  </a:cubicBezTo>
                  <a:lnTo>
                    <a:pt x="955" y="1244"/>
                  </a:lnTo>
                  <a:cubicBezTo>
                    <a:pt x="951" y="1244"/>
                    <a:pt x="947" y="1241"/>
                    <a:pt x="947" y="1236"/>
                  </a:cubicBezTo>
                  <a:cubicBezTo>
                    <a:pt x="947" y="1232"/>
                    <a:pt x="951" y="1228"/>
                    <a:pt x="955" y="1228"/>
                  </a:cubicBezTo>
                  <a:close/>
                  <a:moveTo>
                    <a:pt x="1003" y="1228"/>
                  </a:moveTo>
                  <a:lnTo>
                    <a:pt x="1019" y="1228"/>
                  </a:lnTo>
                  <a:cubicBezTo>
                    <a:pt x="1024" y="1228"/>
                    <a:pt x="1027" y="1232"/>
                    <a:pt x="1027" y="1236"/>
                  </a:cubicBezTo>
                  <a:cubicBezTo>
                    <a:pt x="1027" y="1241"/>
                    <a:pt x="1024" y="1244"/>
                    <a:pt x="1019" y="1244"/>
                  </a:cubicBezTo>
                  <a:lnTo>
                    <a:pt x="1003" y="1244"/>
                  </a:lnTo>
                  <a:cubicBezTo>
                    <a:pt x="999" y="1244"/>
                    <a:pt x="995" y="1241"/>
                    <a:pt x="995" y="1236"/>
                  </a:cubicBezTo>
                  <a:cubicBezTo>
                    <a:pt x="995" y="1232"/>
                    <a:pt x="999" y="1228"/>
                    <a:pt x="1003" y="1228"/>
                  </a:cubicBezTo>
                  <a:close/>
                  <a:moveTo>
                    <a:pt x="1051" y="1228"/>
                  </a:moveTo>
                  <a:lnTo>
                    <a:pt x="1067" y="1228"/>
                  </a:lnTo>
                  <a:cubicBezTo>
                    <a:pt x="1072" y="1228"/>
                    <a:pt x="1075" y="1232"/>
                    <a:pt x="1075" y="1236"/>
                  </a:cubicBezTo>
                  <a:cubicBezTo>
                    <a:pt x="1075" y="1241"/>
                    <a:pt x="1072" y="1244"/>
                    <a:pt x="1067" y="1244"/>
                  </a:cubicBezTo>
                  <a:lnTo>
                    <a:pt x="1051" y="1244"/>
                  </a:lnTo>
                  <a:cubicBezTo>
                    <a:pt x="1047" y="1244"/>
                    <a:pt x="1043" y="1241"/>
                    <a:pt x="1043" y="1236"/>
                  </a:cubicBezTo>
                  <a:cubicBezTo>
                    <a:pt x="1043" y="1232"/>
                    <a:pt x="1047" y="1228"/>
                    <a:pt x="1051" y="1228"/>
                  </a:cubicBezTo>
                  <a:close/>
                  <a:moveTo>
                    <a:pt x="1099" y="1228"/>
                  </a:moveTo>
                  <a:lnTo>
                    <a:pt x="1115" y="1228"/>
                  </a:lnTo>
                  <a:cubicBezTo>
                    <a:pt x="1120" y="1228"/>
                    <a:pt x="1123" y="1232"/>
                    <a:pt x="1123" y="1236"/>
                  </a:cubicBezTo>
                  <a:cubicBezTo>
                    <a:pt x="1123" y="1241"/>
                    <a:pt x="1120" y="1244"/>
                    <a:pt x="1115" y="1244"/>
                  </a:cubicBezTo>
                  <a:lnTo>
                    <a:pt x="1099" y="1244"/>
                  </a:lnTo>
                  <a:cubicBezTo>
                    <a:pt x="1095" y="1244"/>
                    <a:pt x="1091" y="1241"/>
                    <a:pt x="1091" y="1236"/>
                  </a:cubicBezTo>
                  <a:cubicBezTo>
                    <a:pt x="1091" y="1232"/>
                    <a:pt x="1095" y="1228"/>
                    <a:pt x="1099" y="1228"/>
                  </a:cubicBezTo>
                  <a:close/>
                  <a:moveTo>
                    <a:pt x="1147" y="1228"/>
                  </a:moveTo>
                  <a:lnTo>
                    <a:pt x="1163" y="1228"/>
                  </a:lnTo>
                  <a:cubicBezTo>
                    <a:pt x="1168" y="1228"/>
                    <a:pt x="1171" y="1232"/>
                    <a:pt x="1171" y="1236"/>
                  </a:cubicBezTo>
                  <a:cubicBezTo>
                    <a:pt x="1171" y="1241"/>
                    <a:pt x="1168" y="1244"/>
                    <a:pt x="1163" y="1244"/>
                  </a:cubicBezTo>
                  <a:lnTo>
                    <a:pt x="1147" y="1244"/>
                  </a:lnTo>
                  <a:cubicBezTo>
                    <a:pt x="1143" y="1244"/>
                    <a:pt x="1139" y="1241"/>
                    <a:pt x="1139" y="1236"/>
                  </a:cubicBezTo>
                  <a:cubicBezTo>
                    <a:pt x="1139" y="1232"/>
                    <a:pt x="1143" y="1228"/>
                    <a:pt x="1147" y="1228"/>
                  </a:cubicBezTo>
                  <a:close/>
                  <a:moveTo>
                    <a:pt x="1195" y="1228"/>
                  </a:moveTo>
                  <a:lnTo>
                    <a:pt x="1211" y="1228"/>
                  </a:lnTo>
                  <a:cubicBezTo>
                    <a:pt x="1216" y="1228"/>
                    <a:pt x="1219" y="1232"/>
                    <a:pt x="1219" y="1236"/>
                  </a:cubicBezTo>
                  <a:cubicBezTo>
                    <a:pt x="1219" y="1241"/>
                    <a:pt x="1216" y="1244"/>
                    <a:pt x="1211" y="1244"/>
                  </a:cubicBezTo>
                  <a:lnTo>
                    <a:pt x="1195" y="1244"/>
                  </a:lnTo>
                  <a:cubicBezTo>
                    <a:pt x="1191" y="1244"/>
                    <a:pt x="1187" y="1241"/>
                    <a:pt x="1187" y="1236"/>
                  </a:cubicBezTo>
                  <a:cubicBezTo>
                    <a:pt x="1187" y="1232"/>
                    <a:pt x="1191" y="1228"/>
                    <a:pt x="1195" y="1228"/>
                  </a:cubicBezTo>
                  <a:close/>
                  <a:moveTo>
                    <a:pt x="1243" y="1228"/>
                  </a:moveTo>
                  <a:lnTo>
                    <a:pt x="1259" y="1228"/>
                  </a:lnTo>
                  <a:cubicBezTo>
                    <a:pt x="1264" y="1228"/>
                    <a:pt x="1267" y="1232"/>
                    <a:pt x="1267" y="1236"/>
                  </a:cubicBezTo>
                  <a:cubicBezTo>
                    <a:pt x="1267" y="1241"/>
                    <a:pt x="1264" y="1244"/>
                    <a:pt x="1259" y="1244"/>
                  </a:cubicBezTo>
                  <a:lnTo>
                    <a:pt x="1243" y="1244"/>
                  </a:lnTo>
                  <a:cubicBezTo>
                    <a:pt x="1239" y="1244"/>
                    <a:pt x="1235" y="1241"/>
                    <a:pt x="1235" y="1236"/>
                  </a:cubicBezTo>
                  <a:cubicBezTo>
                    <a:pt x="1235" y="1232"/>
                    <a:pt x="1239" y="1228"/>
                    <a:pt x="1243" y="1228"/>
                  </a:cubicBezTo>
                  <a:close/>
                  <a:moveTo>
                    <a:pt x="1291" y="1228"/>
                  </a:moveTo>
                  <a:lnTo>
                    <a:pt x="1307" y="1228"/>
                  </a:lnTo>
                  <a:cubicBezTo>
                    <a:pt x="1312" y="1228"/>
                    <a:pt x="1315" y="1232"/>
                    <a:pt x="1315" y="1236"/>
                  </a:cubicBezTo>
                  <a:cubicBezTo>
                    <a:pt x="1315" y="1241"/>
                    <a:pt x="1312" y="1244"/>
                    <a:pt x="1307" y="1244"/>
                  </a:cubicBezTo>
                  <a:lnTo>
                    <a:pt x="1291" y="1244"/>
                  </a:lnTo>
                  <a:cubicBezTo>
                    <a:pt x="1287" y="1244"/>
                    <a:pt x="1283" y="1241"/>
                    <a:pt x="1283" y="1236"/>
                  </a:cubicBezTo>
                  <a:cubicBezTo>
                    <a:pt x="1283" y="1232"/>
                    <a:pt x="1287" y="1228"/>
                    <a:pt x="1291" y="1228"/>
                  </a:cubicBezTo>
                  <a:close/>
                  <a:moveTo>
                    <a:pt x="1339" y="1228"/>
                  </a:moveTo>
                  <a:lnTo>
                    <a:pt x="1355" y="1228"/>
                  </a:lnTo>
                  <a:cubicBezTo>
                    <a:pt x="1360" y="1228"/>
                    <a:pt x="1363" y="1232"/>
                    <a:pt x="1363" y="1236"/>
                  </a:cubicBezTo>
                  <a:cubicBezTo>
                    <a:pt x="1363" y="1241"/>
                    <a:pt x="1360" y="1244"/>
                    <a:pt x="1355" y="1244"/>
                  </a:cubicBezTo>
                  <a:lnTo>
                    <a:pt x="1339" y="1244"/>
                  </a:lnTo>
                  <a:cubicBezTo>
                    <a:pt x="1335" y="1244"/>
                    <a:pt x="1331" y="1241"/>
                    <a:pt x="1331" y="1236"/>
                  </a:cubicBezTo>
                  <a:cubicBezTo>
                    <a:pt x="1331" y="1232"/>
                    <a:pt x="1335" y="1228"/>
                    <a:pt x="1339" y="1228"/>
                  </a:cubicBezTo>
                  <a:close/>
                  <a:moveTo>
                    <a:pt x="1387" y="1228"/>
                  </a:moveTo>
                  <a:lnTo>
                    <a:pt x="1403" y="1228"/>
                  </a:lnTo>
                  <a:cubicBezTo>
                    <a:pt x="1408" y="1228"/>
                    <a:pt x="1411" y="1232"/>
                    <a:pt x="1411" y="1236"/>
                  </a:cubicBezTo>
                  <a:cubicBezTo>
                    <a:pt x="1411" y="1241"/>
                    <a:pt x="1408" y="1244"/>
                    <a:pt x="1403" y="1244"/>
                  </a:cubicBezTo>
                  <a:lnTo>
                    <a:pt x="1387" y="1244"/>
                  </a:lnTo>
                  <a:cubicBezTo>
                    <a:pt x="1383" y="1244"/>
                    <a:pt x="1379" y="1241"/>
                    <a:pt x="1379" y="1236"/>
                  </a:cubicBezTo>
                  <a:cubicBezTo>
                    <a:pt x="1379" y="1232"/>
                    <a:pt x="1383" y="1228"/>
                    <a:pt x="1387" y="1228"/>
                  </a:cubicBezTo>
                  <a:close/>
                  <a:moveTo>
                    <a:pt x="1435" y="1228"/>
                  </a:moveTo>
                  <a:lnTo>
                    <a:pt x="1451" y="1228"/>
                  </a:lnTo>
                  <a:cubicBezTo>
                    <a:pt x="1456" y="1228"/>
                    <a:pt x="1459" y="1232"/>
                    <a:pt x="1459" y="1236"/>
                  </a:cubicBezTo>
                  <a:cubicBezTo>
                    <a:pt x="1459" y="1241"/>
                    <a:pt x="1456" y="1244"/>
                    <a:pt x="1451" y="1244"/>
                  </a:cubicBezTo>
                  <a:lnTo>
                    <a:pt x="1435" y="1244"/>
                  </a:lnTo>
                  <a:cubicBezTo>
                    <a:pt x="1431" y="1244"/>
                    <a:pt x="1427" y="1241"/>
                    <a:pt x="1427" y="1236"/>
                  </a:cubicBezTo>
                  <a:cubicBezTo>
                    <a:pt x="1427" y="1232"/>
                    <a:pt x="1431" y="1228"/>
                    <a:pt x="1435" y="1228"/>
                  </a:cubicBezTo>
                  <a:close/>
                  <a:moveTo>
                    <a:pt x="1483" y="1228"/>
                  </a:moveTo>
                  <a:lnTo>
                    <a:pt x="1499" y="1228"/>
                  </a:lnTo>
                  <a:cubicBezTo>
                    <a:pt x="1504" y="1228"/>
                    <a:pt x="1507" y="1232"/>
                    <a:pt x="1507" y="1236"/>
                  </a:cubicBezTo>
                  <a:cubicBezTo>
                    <a:pt x="1507" y="1241"/>
                    <a:pt x="1504" y="1244"/>
                    <a:pt x="1499" y="1244"/>
                  </a:cubicBezTo>
                  <a:lnTo>
                    <a:pt x="1483" y="1244"/>
                  </a:lnTo>
                  <a:cubicBezTo>
                    <a:pt x="1479" y="1244"/>
                    <a:pt x="1475" y="1241"/>
                    <a:pt x="1475" y="1236"/>
                  </a:cubicBezTo>
                  <a:cubicBezTo>
                    <a:pt x="1475" y="1232"/>
                    <a:pt x="1479" y="1228"/>
                    <a:pt x="1483" y="1228"/>
                  </a:cubicBezTo>
                  <a:close/>
                  <a:moveTo>
                    <a:pt x="1531" y="1228"/>
                  </a:moveTo>
                  <a:lnTo>
                    <a:pt x="1544" y="1228"/>
                  </a:lnTo>
                  <a:lnTo>
                    <a:pt x="1536" y="1236"/>
                  </a:lnTo>
                  <a:lnTo>
                    <a:pt x="1536" y="1233"/>
                  </a:lnTo>
                  <a:cubicBezTo>
                    <a:pt x="1536" y="1229"/>
                    <a:pt x="1539" y="1225"/>
                    <a:pt x="1544" y="1225"/>
                  </a:cubicBezTo>
                  <a:cubicBezTo>
                    <a:pt x="1548" y="1225"/>
                    <a:pt x="1552" y="1229"/>
                    <a:pt x="1552" y="1233"/>
                  </a:cubicBezTo>
                  <a:lnTo>
                    <a:pt x="1552" y="1236"/>
                  </a:lnTo>
                  <a:cubicBezTo>
                    <a:pt x="1552" y="1241"/>
                    <a:pt x="1548" y="1244"/>
                    <a:pt x="1544" y="1244"/>
                  </a:cubicBezTo>
                  <a:lnTo>
                    <a:pt x="1531" y="1244"/>
                  </a:lnTo>
                  <a:cubicBezTo>
                    <a:pt x="1527" y="1244"/>
                    <a:pt x="1523" y="1241"/>
                    <a:pt x="1523" y="1236"/>
                  </a:cubicBezTo>
                  <a:cubicBezTo>
                    <a:pt x="1523" y="1232"/>
                    <a:pt x="1527" y="1228"/>
                    <a:pt x="1531" y="1228"/>
                  </a:cubicBezTo>
                  <a:close/>
                  <a:moveTo>
                    <a:pt x="1536" y="1201"/>
                  </a:moveTo>
                  <a:lnTo>
                    <a:pt x="1536" y="1185"/>
                  </a:lnTo>
                  <a:cubicBezTo>
                    <a:pt x="1536" y="1181"/>
                    <a:pt x="1539" y="1177"/>
                    <a:pt x="1544" y="1177"/>
                  </a:cubicBezTo>
                  <a:cubicBezTo>
                    <a:pt x="1548" y="1177"/>
                    <a:pt x="1552" y="1181"/>
                    <a:pt x="1552" y="1185"/>
                  </a:cubicBezTo>
                  <a:lnTo>
                    <a:pt x="1552" y="1201"/>
                  </a:lnTo>
                  <a:cubicBezTo>
                    <a:pt x="1552" y="1206"/>
                    <a:pt x="1548" y="1209"/>
                    <a:pt x="1544" y="1209"/>
                  </a:cubicBezTo>
                  <a:cubicBezTo>
                    <a:pt x="1539" y="1209"/>
                    <a:pt x="1536" y="1206"/>
                    <a:pt x="1536" y="1201"/>
                  </a:cubicBezTo>
                  <a:close/>
                  <a:moveTo>
                    <a:pt x="1536" y="1153"/>
                  </a:moveTo>
                  <a:lnTo>
                    <a:pt x="1536" y="1137"/>
                  </a:lnTo>
                  <a:cubicBezTo>
                    <a:pt x="1536" y="1133"/>
                    <a:pt x="1539" y="1129"/>
                    <a:pt x="1544" y="1129"/>
                  </a:cubicBezTo>
                  <a:cubicBezTo>
                    <a:pt x="1548" y="1129"/>
                    <a:pt x="1552" y="1133"/>
                    <a:pt x="1552" y="1137"/>
                  </a:cubicBezTo>
                  <a:lnTo>
                    <a:pt x="1552" y="1153"/>
                  </a:lnTo>
                  <a:cubicBezTo>
                    <a:pt x="1552" y="1158"/>
                    <a:pt x="1548" y="1161"/>
                    <a:pt x="1544" y="1161"/>
                  </a:cubicBezTo>
                  <a:cubicBezTo>
                    <a:pt x="1539" y="1161"/>
                    <a:pt x="1536" y="1158"/>
                    <a:pt x="1536" y="1153"/>
                  </a:cubicBezTo>
                  <a:close/>
                  <a:moveTo>
                    <a:pt x="1536" y="1105"/>
                  </a:moveTo>
                  <a:lnTo>
                    <a:pt x="1536" y="1089"/>
                  </a:lnTo>
                  <a:cubicBezTo>
                    <a:pt x="1536" y="1085"/>
                    <a:pt x="1539" y="1081"/>
                    <a:pt x="1544" y="1081"/>
                  </a:cubicBezTo>
                  <a:cubicBezTo>
                    <a:pt x="1548" y="1081"/>
                    <a:pt x="1552" y="1085"/>
                    <a:pt x="1552" y="1089"/>
                  </a:cubicBezTo>
                  <a:lnTo>
                    <a:pt x="1552" y="1105"/>
                  </a:lnTo>
                  <a:cubicBezTo>
                    <a:pt x="1552" y="1110"/>
                    <a:pt x="1548" y="1113"/>
                    <a:pt x="1544" y="1113"/>
                  </a:cubicBezTo>
                  <a:cubicBezTo>
                    <a:pt x="1539" y="1113"/>
                    <a:pt x="1536" y="1110"/>
                    <a:pt x="1536" y="1105"/>
                  </a:cubicBezTo>
                  <a:close/>
                  <a:moveTo>
                    <a:pt x="1536" y="1057"/>
                  </a:moveTo>
                  <a:lnTo>
                    <a:pt x="1536" y="1041"/>
                  </a:lnTo>
                  <a:cubicBezTo>
                    <a:pt x="1536" y="1037"/>
                    <a:pt x="1539" y="1033"/>
                    <a:pt x="1544" y="1033"/>
                  </a:cubicBezTo>
                  <a:cubicBezTo>
                    <a:pt x="1548" y="1033"/>
                    <a:pt x="1552" y="1037"/>
                    <a:pt x="1552" y="1041"/>
                  </a:cubicBezTo>
                  <a:lnTo>
                    <a:pt x="1552" y="1057"/>
                  </a:lnTo>
                  <a:cubicBezTo>
                    <a:pt x="1552" y="1062"/>
                    <a:pt x="1548" y="1065"/>
                    <a:pt x="1544" y="1065"/>
                  </a:cubicBezTo>
                  <a:cubicBezTo>
                    <a:pt x="1539" y="1065"/>
                    <a:pt x="1536" y="1062"/>
                    <a:pt x="1536" y="1057"/>
                  </a:cubicBezTo>
                  <a:close/>
                  <a:moveTo>
                    <a:pt x="1536" y="1009"/>
                  </a:moveTo>
                  <a:lnTo>
                    <a:pt x="1536" y="993"/>
                  </a:lnTo>
                  <a:cubicBezTo>
                    <a:pt x="1536" y="989"/>
                    <a:pt x="1539" y="985"/>
                    <a:pt x="1544" y="985"/>
                  </a:cubicBezTo>
                  <a:cubicBezTo>
                    <a:pt x="1548" y="985"/>
                    <a:pt x="1552" y="989"/>
                    <a:pt x="1552" y="993"/>
                  </a:cubicBezTo>
                  <a:lnTo>
                    <a:pt x="1552" y="1009"/>
                  </a:lnTo>
                  <a:cubicBezTo>
                    <a:pt x="1552" y="1014"/>
                    <a:pt x="1548" y="1017"/>
                    <a:pt x="1544" y="1017"/>
                  </a:cubicBezTo>
                  <a:cubicBezTo>
                    <a:pt x="1539" y="1017"/>
                    <a:pt x="1536" y="1014"/>
                    <a:pt x="1536" y="1009"/>
                  </a:cubicBezTo>
                  <a:close/>
                  <a:moveTo>
                    <a:pt x="1536" y="961"/>
                  </a:moveTo>
                  <a:lnTo>
                    <a:pt x="1536" y="945"/>
                  </a:lnTo>
                  <a:cubicBezTo>
                    <a:pt x="1536" y="941"/>
                    <a:pt x="1539" y="937"/>
                    <a:pt x="1544" y="937"/>
                  </a:cubicBezTo>
                  <a:cubicBezTo>
                    <a:pt x="1548" y="937"/>
                    <a:pt x="1552" y="941"/>
                    <a:pt x="1552" y="945"/>
                  </a:cubicBezTo>
                  <a:lnTo>
                    <a:pt x="1552" y="961"/>
                  </a:lnTo>
                  <a:cubicBezTo>
                    <a:pt x="1552" y="966"/>
                    <a:pt x="1548" y="969"/>
                    <a:pt x="1544" y="969"/>
                  </a:cubicBezTo>
                  <a:cubicBezTo>
                    <a:pt x="1539" y="969"/>
                    <a:pt x="1536" y="966"/>
                    <a:pt x="1536" y="961"/>
                  </a:cubicBezTo>
                  <a:close/>
                  <a:moveTo>
                    <a:pt x="1536" y="913"/>
                  </a:moveTo>
                  <a:lnTo>
                    <a:pt x="1536" y="897"/>
                  </a:lnTo>
                  <a:cubicBezTo>
                    <a:pt x="1536" y="893"/>
                    <a:pt x="1539" y="889"/>
                    <a:pt x="1544" y="889"/>
                  </a:cubicBezTo>
                  <a:cubicBezTo>
                    <a:pt x="1548" y="889"/>
                    <a:pt x="1552" y="893"/>
                    <a:pt x="1552" y="897"/>
                  </a:cubicBezTo>
                  <a:lnTo>
                    <a:pt x="1552" y="913"/>
                  </a:lnTo>
                  <a:cubicBezTo>
                    <a:pt x="1552" y="918"/>
                    <a:pt x="1548" y="921"/>
                    <a:pt x="1544" y="921"/>
                  </a:cubicBezTo>
                  <a:cubicBezTo>
                    <a:pt x="1539" y="921"/>
                    <a:pt x="1536" y="918"/>
                    <a:pt x="1536" y="913"/>
                  </a:cubicBezTo>
                  <a:close/>
                  <a:moveTo>
                    <a:pt x="1536" y="865"/>
                  </a:moveTo>
                  <a:lnTo>
                    <a:pt x="1536" y="849"/>
                  </a:lnTo>
                  <a:cubicBezTo>
                    <a:pt x="1536" y="845"/>
                    <a:pt x="1539" y="841"/>
                    <a:pt x="1544" y="841"/>
                  </a:cubicBezTo>
                  <a:cubicBezTo>
                    <a:pt x="1548" y="841"/>
                    <a:pt x="1552" y="845"/>
                    <a:pt x="1552" y="849"/>
                  </a:cubicBezTo>
                  <a:lnTo>
                    <a:pt x="1552" y="865"/>
                  </a:lnTo>
                  <a:cubicBezTo>
                    <a:pt x="1552" y="870"/>
                    <a:pt x="1548" y="873"/>
                    <a:pt x="1544" y="873"/>
                  </a:cubicBezTo>
                  <a:cubicBezTo>
                    <a:pt x="1539" y="873"/>
                    <a:pt x="1536" y="870"/>
                    <a:pt x="1536" y="865"/>
                  </a:cubicBezTo>
                  <a:close/>
                  <a:moveTo>
                    <a:pt x="1536" y="817"/>
                  </a:moveTo>
                  <a:lnTo>
                    <a:pt x="1536" y="801"/>
                  </a:lnTo>
                  <a:cubicBezTo>
                    <a:pt x="1536" y="797"/>
                    <a:pt x="1539" y="793"/>
                    <a:pt x="1544" y="793"/>
                  </a:cubicBezTo>
                  <a:cubicBezTo>
                    <a:pt x="1548" y="793"/>
                    <a:pt x="1552" y="797"/>
                    <a:pt x="1552" y="801"/>
                  </a:cubicBezTo>
                  <a:lnTo>
                    <a:pt x="1552" y="817"/>
                  </a:lnTo>
                  <a:cubicBezTo>
                    <a:pt x="1552" y="822"/>
                    <a:pt x="1548" y="825"/>
                    <a:pt x="1544" y="825"/>
                  </a:cubicBezTo>
                  <a:cubicBezTo>
                    <a:pt x="1539" y="825"/>
                    <a:pt x="1536" y="822"/>
                    <a:pt x="1536" y="817"/>
                  </a:cubicBezTo>
                  <a:close/>
                  <a:moveTo>
                    <a:pt x="1536" y="769"/>
                  </a:moveTo>
                  <a:lnTo>
                    <a:pt x="1536" y="753"/>
                  </a:lnTo>
                  <a:cubicBezTo>
                    <a:pt x="1536" y="749"/>
                    <a:pt x="1539" y="745"/>
                    <a:pt x="1544" y="745"/>
                  </a:cubicBezTo>
                  <a:cubicBezTo>
                    <a:pt x="1548" y="745"/>
                    <a:pt x="1552" y="749"/>
                    <a:pt x="1552" y="753"/>
                  </a:cubicBezTo>
                  <a:lnTo>
                    <a:pt x="1552" y="769"/>
                  </a:lnTo>
                  <a:cubicBezTo>
                    <a:pt x="1552" y="774"/>
                    <a:pt x="1548" y="777"/>
                    <a:pt x="1544" y="777"/>
                  </a:cubicBezTo>
                  <a:cubicBezTo>
                    <a:pt x="1539" y="777"/>
                    <a:pt x="1536" y="774"/>
                    <a:pt x="1536" y="769"/>
                  </a:cubicBezTo>
                  <a:close/>
                  <a:moveTo>
                    <a:pt x="1536" y="721"/>
                  </a:moveTo>
                  <a:lnTo>
                    <a:pt x="1536" y="705"/>
                  </a:lnTo>
                  <a:cubicBezTo>
                    <a:pt x="1536" y="701"/>
                    <a:pt x="1539" y="697"/>
                    <a:pt x="1544" y="697"/>
                  </a:cubicBezTo>
                  <a:cubicBezTo>
                    <a:pt x="1548" y="697"/>
                    <a:pt x="1552" y="701"/>
                    <a:pt x="1552" y="705"/>
                  </a:cubicBezTo>
                  <a:lnTo>
                    <a:pt x="1552" y="721"/>
                  </a:lnTo>
                  <a:cubicBezTo>
                    <a:pt x="1552" y="726"/>
                    <a:pt x="1548" y="729"/>
                    <a:pt x="1544" y="729"/>
                  </a:cubicBezTo>
                  <a:cubicBezTo>
                    <a:pt x="1539" y="729"/>
                    <a:pt x="1536" y="726"/>
                    <a:pt x="1536" y="721"/>
                  </a:cubicBezTo>
                  <a:close/>
                  <a:moveTo>
                    <a:pt x="1536" y="673"/>
                  </a:moveTo>
                  <a:lnTo>
                    <a:pt x="1536" y="657"/>
                  </a:lnTo>
                  <a:cubicBezTo>
                    <a:pt x="1536" y="653"/>
                    <a:pt x="1539" y="649"/>
                    <a:pt x="1544" y="649"/>
                  </a:cubicBezTo>
                  <a:cubicBezTo>
                    <a:pt x="1548" y="649"/>
                    <a:pt x="1552" y="653"/>
                    <a:pt x="1552" y="657"/>
                  </a:cubicBezTo>
                  <a:lnTo>
                    <a:pt x="1552" y="673"/>
                  </a:lnTo>
                  <a:cubicBezTo>
                    <a:pt x="1552" y="678"/>
                    <a:pt x="1548" y="681"/>
                    <a:pt x="1544" y="681"/>
                  </a:cubicBezTo>
                  <a:cubicBezTo>
                    <a:pt x="1539" y="681"/>
                    <a:pt x="1536" y="678"/>
                    <a:pt x="1536" y="673"/>
                  </a:cubicBezTo>
                  <a:close/>
                  <a:moveTo>
                    <a:pt x="1536" y="625"/>
                  </a:moveTo>
                  <a:lnTo>
                    <a:pt x="1536" y="609"/>
                  </a:lnTo>
                  <a:cubicBezTo>
                    <a:pt x="1536" y="605"/>
                    <a:pt x="1539" y="601"/>
                    <a:pt x="1544" y="601"/>
                  </a:cubicBezTo>
                  <a:cubicBezTo>
                    <a:pt x="1548" y="601"/>
                    <a:pt x="1552" y="605"/>
                    <a:pt x="1552" y="609"/>
                  </a:cubicBezTo>
                  <a:lnTo>
                    <a:pt x="1552" y="625"/>
                  </a:lnTo>
                  <a:cubicBezTo>
                    <a:pt x="1552" y="630"/>
                    <a:pt x="1548" y="633"/>
                    <a:pt x="1544" y="633"/>
                  </a:cubicBezTo>
                  <a:cubicBezTo>
                    <a:pt x="1539" y="633"/>
                    <a:pt x="1536" y="630"/>
                    <a:pt x="1536" y="625"/>
                  </a:cubicBezTo>
                  <a:close/>
                  <a:moveTo>
                    <a:pt x="1536" y="577"/>
                  </a:moveTo>
                  <a:lnTo>
                    <a:pt x="1536" y="561"/>
                  </a:lnTo>
                  <a:cubicBezTo>
                    <a:pt x="1536" y="557"/>
                    <a:pt x="1539" y="553"/>
                    <a:pt x="1544" y="553"/>
                  </a:cubicBezTo>
                  <a:cubicBezTo>
                    <a:pt x="1548" y="553"/>
                    <a:pt x="1552" y="557"/>
                    <a:pt x="1552" y="561"/>
                  </a:cubicBezTo>
                  <a:lnTo>
                    <a:pt x="1552" y="577"/>
                  </a:lnTo>
                  <a:cubicBezTo>
                    <a:pt x="1552" y="582"/>
                    <a:pt x="1548" y="585"/>
                    <a:pt x="1544" y="585"/>
                  </a:cubicBezTo>
                  <a:cubicBezTo>
                    <a:pt x="1539" y="585"/>
                    <a:pt x="1536" y="582"/>
                    <a:pt x="1536" y="577"/>
                  </a:cubicBezTo>
                  <a:close/>
                  <a:moveTo>
                    <a:pt x="1536" y="529"/>
                  </a:moveTo>
                  <a:lnTo>
                    <a:pt x="1536" y="513"/>
                  </a:lnTo>
                  <a:cubicBezTo>
                    <a:pt x="1536" y="509"/>
                    <a:pt x="1539" y="505"/>
                    <a:pt x="1544" y="505"/>
                  </a:cubicBezTo>
                  <a:cubicBezTo>
                    <a:pt x="1548" y="505"/>
                    <a:pt x="1552" y="509"/>
                    <a:pt x="1552" y="513"/>
                  </a:cubicBezTo>
                  <a:lnTo>
                    <a:pt x="1552" y="529"/>
                  </a:lnTo>
                  <a:cubicBezTo>
                    <a:pt x="1552" y="534"/>
                    <a:pt x="1548" y="537"/>
                    <a:pt x="1544" y="537"/>
                  </a:cubicBezTo>
                  <a:cubicBezTo>
                    <a:pt x="1539" y="537"/>
                    <a:pt x="1536" y="534"/>
                    <a:pt x="1536" y="529"/>
                  </a:cubicBezTo>
                  <a:close/>
                  <a:moveTo>
                    <a:pt x="1536" y="481"/>
                  </a:moveTo>
                  <a:lnTo>
                    <a:pt x="1536" y="465"/>
                  </a:lnTo>
                  <a:cubicBezTo>
                    <a:pt x="1536" y="461"/>
                    <a:pt x="1539" y="457"/>
                    <a:pt x="1544" y="457"/>
                  </a:cubicBezTo>
                  <a:cubicBezTo>
                    <a:pt x="1548" y="457"/>
                    <a:pt x="1552" y="461"/>
                    <a:pt x="1552" y="465"/>
                  </a:cubicBezTo>
                  <a:lnTo>
                    <a:pt x="1552" y="481"/>
                  </a:lnTo>
                  <a:cubicBezTo>
                    <a:pt x="1552" y="486"/>
                    <a:pt x="1548" y="489"/>
                    <a:pt x="1544" y="489"/>
                  </a:cubicBezTo>
                  <a:cubicBezTo>
                    <a:pt x="1539" y="489"/>
                    <a:pt x="1536" y="486"/>
                    <a:pt x="1536" y="481"/>
                  </a:cubicBezTo>
                  <a:close/>
                  <a:moveTo>
                    <a:pt x="1536" y="433"/>
                  </a:moveTo>
                  <a:lnTo>
                    <a:pt x="1536" y="417"/>
                  </a:lnTo>
                  <a:cubicBezTo>
                    <a:pt x="1536" y="413"/>
                    <a:pt x="1539" y="409"/>
                    <a:pt x="1544" y="409"/>
                  </a:cubicBezTo>
                  <a:cubicBezTo>
                    <a:pt x="1548" y="409"/>
                    <a:pt x="1552" y="413"/>
                    <a:pt x="1552" y="417"/>
                  </a:cubicBezTo>
                  <a:lnTo>
                    <a:pt x="1552" y="433"/>
                  </a:lnTo>
                  <a:cubicBezTo>
                    <a:pt x="1552" y="438"/>
                    <a:pt x="1548" y="441"/>
                    <a:pt x="1544" y="441"/>
                  </a:cubicBezTo>
                  <a:cubicBezTo>
                    <a:pt x="1539" y="441"/>
                    <a:pt x="1536" y="438"/>
                    <a:pt x="1536" y="433"/>
                  </a:cubicBezTo>
                  <a:close/>
                  <a:moveTo>
                    <a:pt x="1536" y="385"/>
                  </a:moveTo>
                  <a:lnTo>
                    <a:pt x="1536" y="369"/>
                  </a:lnTo>
                  <a:cubicBezTo>
                    <a:pt x="1536" y="365"/>
                    <a:pt x="1539" y="361"/>
                    <a:pt x="1544" y="361"/>
                  </a:cubicBezTo>
                  <a:cubicBezTo>
                    <a:pt x="1548" y="361"/>
                    <a:pt x="1552" y="365"/>
                    <a:pt x="1552" y="369"/>
                  </a:cubicBezTo>
                  <a:lnTo>
                    <a:pt x="1552" y="385"/>
                  </a:lnTo>
                  <a:cubicBezTo>
                    <a:pt x="1552" y="390"/>
                    <a:pt x="1548" y="393"/>
                    <a:pt x="1544" y="393"/>
                  </a:cubicBezTo>
                  <a:cubicBezTo>
                    <a:pt x="1539" y="393"/>
                    <a:pt x="1536" y="390"/>
                    <a:pt x="1536" y="385"/>
                  </a:cubicBezTo>
                  <a:close/>
                  <a:moveTo>
                    <a:pt x="1536" y="337"/>
                  </a:moveTo>
                  <a:lnTo>
                    <a:pt x="1536" y="321"/>
                  </a:lnTo>
                  <a:cubicBezTo>
                    <a:pt x="1536" y="317"/>
                    <a:pt x="1539" y="313"/>
                    <a:pt x="1544" y="313"/>
                  </a:cubicBezTo>
                  <a:cubicBezTo>
                    <a:pt x="1548" y="313"/>
                    <a:pt x="1552" y="317"/>
                    <a:pt x="1552" y="321"/>
                  </a:cubicBezTo>
                  <a:lnTo>
                    <a:pt x="1552" y="337"/>
                  </a:lnTo>
                  <a:cubicBezTo>
                    <a:pt x="1552" y="342"/>
                    <a:pt x="1548" y="345"/>
                    <a:pt x="1544" y="345"/>
                  </a:cubicBezTo>
                  <a:cubicBezTo>
                    <a:pt x="1539" y="345"/>
                    <a:pt x="1536" y="342"/>
                    <a:pt x="1536" y="337"/>
                  </a:cubicBezTo>
                  <a:close/>
                  <a:moveTo>
                    <a:pt x="1536" y="289"/>
                  </a:moveTo>
                  <a:lnTo>
                    <a:pt x="1536" y="273"/>
                  </a:lnTo>
                  <a:cubicBezTo>
                    <a:pt x="1536" y="269"/>
                    <a:pt x="1539" y="265"/>
                    <a:pt x="1544" y="265"/>
                  </a:cubicBezTo>
                  <a:cubicBezTo>
                    <a:pt x="1548" y="265"/>
                    <a:pt x="1552" y="269"/>
                    <a:pt x="1552" y="273"/>
                  </a:cubicBezTo>
                  <a:lnTo>
                    <a:pt x="1552" y="289"/>
                  </a:lnTo>
                  <a:cubicBezTo>
                    <a:pt x="1552" y="294"/>
                    <a:pt x="1548" y="297"/>
                    <a:pt x="1544" y="297"/>
                  </a:cubicBezTo>
                  <a:cubicBezTo>
                    <a:pt x="1539" y="297"/>
                    <a:pt x="1536" y="294"/>
                    <a:pt x="1536" y="289"/>
                  </a:cubicBezTo>
                  <a:close/>
                  <a:moveTo>
                    <a:pt x="1536" y="241"/>
                  </a:moveTo>
                  <a:lnTo>
                    <a:pt x="1536" y="225"/>
                  </a:lnTo>
                  <a:cubicBezTo>
                    <a:pt x="1536" y="221"/>
                    <a:pt x="1539" y="217"/>
                    <a:pt x="1544" y="217"/>
                  </a:cubicBezTo>
                  <a:cubicBezTo>
                    <a:pt x="1548" y="217"/>
                    <a:pt x="1552" y="221"/>
                    <a:pt x="1552" y="225"/>
                  </a:cubicBezTo>
                  <a:lnTo>
                    <a:pt x="1552" y="241"/>
                  </a:lnTo>
                  <a:cubicBezTo>
                    <a:pt x="1552" y="246"/>
                    <a:pt x="1548" y="249"/>
                    <a:pt x="1544" y="249"/>
                  </a:cubicBezTo>
                  <a:cubicBezTo>
                    <a:pt x="1539" y="249"/>
                    <a:pt x="1536" y="246"/>
                    <a:pt x="1536" y="241"/>
                  </a:cubicBezTo>
                  <a:close/>
                  <a:moveTo>
                    <a:pt x="1536" y="193"/>
                  </a:moveTo>
                  <a:lnTo>
                    <a:pt x="1536" y="177"/>
                  </a:lnTo>
                  <a:cubicBezTo>
                    <a:pt x="1536" y="173"/>
                    <a:pt x="1539" y="169"/>
                    <a:pt x="1544" y="169"/>
                  </a:cubicBezTo>
                  <a:cubicBezTo>
                    <a:pt x="1548" y="169"/>
                    <a:pt x="1552" y="173"/>
                    <a:pt x="1552" y="177"/>
                  </a:cubicBezTo>
                  <a:lnTo>
                    <a:pt x="1552" y="193"/>
                  </a:lnTo>
                  <a:cubicBezTo>
                    <a:pt x="1552" y="198"/>
                    <a:pt x="1548" y="201"/>
                    <a:pt x="1544" y="201"/>
                  </a:cubicBezTo>
                  <a:cubicBezTo>
                    <a:pt x="1539" y="201"/>
                    <a:pt x="1536" y="198"/>
                    <a:pt x="1536" y="193"/>
                  </a:cubicBezTo>
                  <a:close/>
                  <a:moveTo>
                    <a:pt x="1536" y="145"/>
                  </a:moveTo>
                  <a:lnTo>
                    <a:pt x="1536" y="129"/>
                  </a:lnTo>
                  <a:cubicBezTo>
                    <a:pt x="1536" y="125"/>
                    <a:pt x="1539" y="121"/>
                    <a:pt x="1544" y="121"/>
                  </a:cubicBezTo>
                  <a:cubicBezTo>
                    <a:pt x="1548" y="121"/>
                    <a:pt x="1552" y="125"/>
                    <a:pt x="1552" y="129"/>
                  </a:cubicBezTo>
                  <a:lnTo>
                    <a:pt x="1552" y="145"/>
                  </a:lnTo>
                  <a:cubicBezTo>
                    <a:pt x="1552" y="150"/>
                    <a:pt x="1548" y="153"/>
                    <a:pt x="1544" y="153"/>
                  </a:cubicBezTo>
                  <a:cubicBezTo>
                    <a:pt x="1539" y="153"/>
                    <a:pt x="1536" y="150"/>
                    <a:pt x="1536" y="145"/>
                  </a:cubicBezTo>
                  <a:close/>
                  <a:moveTo>
                    <a:pt x="1536" y="97"/>
                  </a:moveTo>
                  <a:lnTo>
                    <a:pt x="1536" y="81"/>
                  </a:lnTo>
                  <a:cubicBezTo>
                    <a:pt x="1536" y="77"/>
                    <a:pt x="1539" y="73"/>
                    <a:pt x="1544" y="73"/>
                  </a:cubicBezTo>
                  <a:cubicBezTo>
                    <a:pt x="1548" y="73"/>
                    <a:pt x="1552" y="77"/>
                    <a:pt x="1552" y="81"/>
                  </a:cubicBezTo>
                  <a:lnTo>
                    <a:pt x="1552" y="97"/>
                  </a:lnTo>
                  <a:cubicBezTo>
                    <a:pt x="1552" y="102"/>
                    <a:pt x="1548" y="105"/>
                    <a:pt x="1544" y="105"/>
                  </a:cubicBezTo>
                  <a:cubicBezTo>
                    <a:pt x="1539" y="105"/>
                    <a:pt x="1536" y="102"/>
                    <a:pt x="1536" y="97"/>
                  </a:cubicBezTo>
                  <a:close/>
                  <a:moveTo>
                    <a:pt x="1536" y="49"/>
                  </a:moveTo>
                  <a:lnTo>
                    <a:pt x="1536" y="33"/>
                  </a:lnTo>
                  <a:cubicBezTo>
                    <a:pt x="1536" y="29"/>
                    <a:pt x="1539" y="25"/>
                    <a:pt x="1544" y="25"/>
                  </a:cubicBezTo>
                  <a:cubicBezTo>
                    <a:pt x="1548" y="25"/>
                    <a:pt x="1552" y="29"/>
                    <a:pt x="1552" y="33"/>
                  </a:cubicBezTo>
                  <a:lnTo>
                    <a:pt x="1552" y="49"/>
                  </a:lnTo>
                  <a:cubicBezTo>
                    <a:pt x="1552" y="54"/>
                    <a:pt x="1548" y="57"/>
                    <a:pt x="1544" y="57"/>
                  </a:cubicBezTo>
                  <a:cubicBezTo>
                    <a:pt x="1539" y="57"/>
                    <a:pt x="1536" y="54"/>
                    <a:pt x="1536" y="49"/>
                  </a:cubicBezTo>
                  <a:close/>
                  <a:moveTo>
                    <a:pt x="1537" y="16"/>
                  </a:moveTo>
                  <a:lnTo>
                    <a:pt x="1521" y="16"/>
                  </a:lnTo>
                  <a:cubicBezTo>
                    <a:pt x="1517" y="16"/>
                    <a:pt x="1513" y="12"/>
                    <a:pt x="1513" y="8"/>
                  </a:cubicBezTo>
                  <a:cubicBezTo>
                    <a:pt x="1513" y="3"/>
                    <a:pt x="1517" y="0"/>
                    <a:pt x="1521" y="0"/>
                  </a:cubicBezTo>
                  <a:lnTo>
                    <a:pt x="1537" y="0"/>
                  </a:lnTo>
                  <a:cubicBezTo>
                    <a:pt x="1542" y="0"/>
                    <a:pt x="1545" y="3"/>
                    <a:pt x="1545" y="8"/>
                  </a:cubicBezTo>
                  <a:cubicBezTo>
                    <a:pt x="1545" y="12"/>
                    <a:pt x="1542" y="16"/>
                    <a:pt x="1537" y="16"/>
                  </a:cubicBezTo>
                  <a:close/>
                  <a:moveTo>
                    <a:pt x="1489" y="16"/>
                  </a:moveTo>
                  <a:lnTo>
                    <a:pt x="1473" y="16"/>
                  </a:lnTo>
                  <a:cubicBezTo>
                    <a:pt x="1469" y="16"/>
                    <a:pt x="1465" y="12"/>
                    <a:pt x="1465" y="8"/>
                  </a:cubicBezTo>
                  <a:cubicBezTo>
                    <a:pt x="1465" y="3"/>
                    <a:pt x="1469" y="0"/>
                    <a:pt x="1473" y="0"/>
                  </a:cubicBezTo>
                  <a:lnTo>
                    <a:pt x="1489" y="0"/>
                  </a:lnTo>
                  <a:cubicBezTo>
                    <a:pt x="1494" y="0"/>
                    <a:pt x="1497" y="3"/>
                    <a:pt x="1497" y="8"/>
                  </a:cubicBezTo>
                  <a:cubicBezTo>
                    <a:pt x="1497" y="12"/>
                    <a:pt x="1494" y="16"/>
                    <a:pt x="1489" y="16"/>
                  </a:cubicBezTo>
                  <a:close/>
                  <a:moveTo>
                    <a:pt x="1441" y="16"/>
                  </a:moveTo>
                  <a:lnTo>
                    <a:pt x="1425" y="16"/>
                  </a:lnTo>
                  <a:cubicBezTo>
                    <a:pt x="1421" y="16"/>
                    <a:pt x="1417" y="12"/>
                    <a:pt x="1417" y="8"/>
                  </a:cubicBezTo>
                  <a:cubicBezTo>
                    <a:pt x="1417" y="3"/>
                    <a:pt x="1421" y="0"/>
                    <a:pt x="1425" y="0"/>
                  </a:cubicBezTo>
                  <a:lnTo>
                    <a:pt x="1441" y="0"/>
                  </a:lnTo>
                  <a:cubicBezTo>
                    <a:pt x="1446" y="0"/>
                    <a:pt x="1449" y="3"/>
                    <a:pt x="1449" y="8"/>
                  </a:cubicBezTo>
                  <a:cubicBezTo>
                    <a:pt x="1449" y="12"/>
                    <a:pt x="1446" y="16"/>
                    <a:pt x="1441" y="16"/>
                  </a:cubicBezTo>
                  <a:close/>
                  <a:moveTo>
                    <a:pt x="1393" y="16"/>
                  </a:moveTo>
                  <a:lnTo>
                    <a:pt x="1377" y="16"/>
                  </a:lnTo>
                  <a:cubicBezTo>
                    <a:pt x="1373" y="16"/>
                    <a:pt x="1369" y="12"/>
                    <a:pt x="1369" y="8"/>
                  </a:cubicBezTo>
                  <a:cubicBezTo>
                    <a:pt x="1369" y="3"/>
                    <a:pt x="1373" y="0"/>
                    <a:pt x="1377" y="0"/>
                  </a:cubicBezTo>
                  <a:lnTo>
                    <a:pt x="1393" y="0"/>
                  </a:lnTo>
                  <a:cubicBezTo>
                    <a:pt x="1398" y="0"/>
                    <a:pt x="1401" y="3"/>
                    <a:pt x="1401" y="8"/>
                  </a:cubicBezTo>
                  <a:cubicBezTo>
                    <a:pt x="1401" y="12"/>
                    <a:pt x="1398" y="16"/>
                    <a:pt x="1393" y="16"/>
                  </a:cubicBezTo>
                  <a:close/>
                  <a:moveTo>
                    <a:pt x="1345" y="16"/>
                  </a:moveTo>
                  <a:lnTo>
                    <a:pt x="1329" y="16"/>
                  </a:lnTo>
                  <a:cubicBezTo>
                    <a:pt x="1325" y="16"/>
                    <a:pt x="1321" y="12"/>
                    <a:pt x="1321" y="8"/>
                  </a:cubicBezTo>
                  <a:cubicBezTo>
                    <a:pt x="1321" y="3"/>
                    <a:pt x="1325" y="0"/>
                    <a:pt x="1329" y="0"/>
                  </a:cubicBezTo>
                  <a:lnTo>
                    <a:pt x="1345" y="0"/>
                  </a:lnTo>
                  <a:cubicBezTo>
                    <a:pt x="1350" y="0"/>
                    <a:pt x="1353" y="3"/>
                    <a:pt x="1353" y="8"/>
                  </a:cubicBezTo>
                  <a:cubicBezTo>
                    <a:pt x="1353" y="12"/>
                    <a:pt x="1350" y="16"/>
                    <a:pt x="1345" y="16"/>
                  </a:cubicBezTo>
                  <a:close/>
                  <a:moveTo>
                    <a:pt x="1297" y="16"/>
                  </a:moveTo>
                  <a:lnTo>
                    <a:pt x="1281" y="16"/>
                  </a:lnTo>
                  <a:cubicBezTo>
                    <a:pt x="1277" y="16"/>
                    <a:pt x="1273" y="12"/>
                    <a:pt x="1273" y="8"/>
                  </a:cubicBezTo>
                  <a:cubicBezTo>
                    <a:pt x="1273" y="3"/>
                    <a:pt x="1277" y="0"/>
                    <a:pt x="1281" y="0"/>
                  </a:cubicBezTo>
                  <a:lnTo>
                    <a:pt x="1297" y="0"/>
                  </a:lnTo>
                  <a:cubicBezTo>
                    <a:pt x="1302" y="0"/>
                    <a:pt x="1305" y="3"/>
                    <a:pt x="1305" y="8"/>
                  </a:cubicBezTo>
                  <a:cubicBezTo>
                    <a:pt x="1305" y="12"/>
                    <a:pt x="1302" y="16"/>
                    <a:pt x="1297" y="16"/>
                  </a:cubicBezTo>
                  <a:close/>
                  <a:moveTo>
                    <a:pt x="1249" y="16"/>
                  </a:moveTo>
                  <a:lnTo>
                    <a:pt x="1233" y="16"/>
                  </a:lnTo>
                  <a:cubicBezTo>
                    <a:pt x="1229" y="16"/>
                    <a:pt x="1225" y="12"/>
                    <a:pt x="1225" y="8"/>
                  </a:cubicBezTo>
                  <a:cubicBezTo>
                    <a:pt x="1225" y="3"/>
                    <a:pt x="1229" y="0"/>
                    <a:pt x="1233" y="0"/>
                  </a:cubicBezTo>
                  <a:lnTo>
                    <a:pt x="1249" y="0"/>
                  </a:lnTo>
                  <a:cubicBezTo>
                    <a:pt x="1254" y="0"/>
                    <a:pt x="1257" y="3"/>
                    <a:pt x="1257" y="8"/>
                  </a:cubicBezTo>
                  <a:cubicBezTo>
                    <a:pt x="1257" y="12"/>
                    <a:pt x="1254" y="16"/>
                    <a:pt x="1249" y="16"/>
                  </a:cubicBezTo>
                  <a:close/>
                  <a:moveTo>
                    <a:pt x="1201" y="16"/>
                  </a:moveTo>
                  <a:lnTo>
                    <a:pt x="1185" y="16"/>
                  </a:lnTo>
                  <a:cubicBezTo>
                    <a:pt x="1181" y="16"/>
                    <a:pt x="1177" y="12"/>
                    <a:pt x="1177" y="8"/>
                  </a:cubicBezTo>
                  <a:cubicBezTo>
                    <a:pt x="1177" y="3"/>
                    <a:pt x="1181" y="0"/>
                    <a:pt x="1185" y="0"/>
                  </a:cubicBezTo>
                  <a:lnTo>
                    <a:pt x="1201" y="0"/>
                  </a:lnTo>
                  <a:cubicBezTo>
                    <a:pt x="1206" y="0"/>
                    <a:pt x="1209" y="3"/>
                    <a:pt x="1209" y="8"/>
                  </a:cubicBezTo>
                  <a:cubicBezTo>
                    <a:pt x="1209" y="12"/>
                    <a:pt x="1206" y="16"/>
                    <a:pt x="1201" y="16"/>
                  </a:cubicBezTo>
                  <a:close/>
                  <a:moveTo>
                    <a:pt x="1153" y="16"/>
                  </a:moveTo>
                  <a:lnTo>
                    <a:pt x="1137" y="16"/>
                  </a:lnTo>
                  <a:cubicBezTo>
                    <a:pt x="1133" y="16"/>
                    <a:pt x="1129" y="12"/>
                    <a:pt x="1129" y="8"/>
                  </a:cubicBezTo>
                  <a:cubicBezTo>
                    <a:pt x="1129" y="3"/>
                    <a:pt x="1133" y="0"/>
                    <a:pt x="1137" y="0"/>
                  </a:cubicBezTo>
                  <a:lnTo>
                    <a:pt x="1153" y="0"/>
                  </a:lnTo>
                  <a:cubicBezTo>
                    <a:pt x="1158" y="0"/>
                    <a:pt x="1161" y="3"/>
                    <a:pt x="1161" y="8"/>
                  </a:cubicBezTo>
                  <a:cubicBezTo>
                    <a:pt x="1161" y="12"/>
                    <a:pt x="1158" y="16"/>
                    <a:pt x="1153" y="16"/>
                  </a:cubicBezTo>
                  <a:close/>
                  <a:moveTo>
                    <a:pt x="1105" y="16"/>
                  </a:moveTo>
                  <a:lnTo>
                    <a:pt x="1089" y="16"/>
                  </a:lnTo>
                  <a:cubicBezTo>
                    <a:pt x="1085" y="16"/>
                    <a:pt x="1081" y="12"/>
                    <a:pt x="1081" y="8"/>
                  </a:cubicBezTo>
                  <a:cubicBezTo>
                    <a:pt x="1081" y="3"/>
                    <a:pt x="1085" y="0"/>
                    <a:pt x="1089" y="0"/>
                  </a:cubicBezTo>
                  <a:lnTo>
                    <a:pt x="1105" y="0"/>
                  </a:lnTo>
                  <a:cubicBezTo>
                    <a:pt x="1110" y="0"/>
                    <a:pt x="1113" y="3"/>
                    <a:pt x="1113" y="8"/>
                  </a:cubicBezTo>
                  <a:cubicBezTo>
                    <a:pt x="1113" y="12"/>
                    <a:pt x="1110" y="16"/>
                    <a:pt x="1105" y="16"/>
                  </a:cubicBezTo>
                  <a:close/>
                  <a:moveTo>
                    <a:pt x="1057" y="16"/>
                  </a:moveTo>
                  <a:lnTo>
                    <a:pt x="1041" y="16"/>
                  </a:lnTo>
                  <a:cubicBezTo>
                    <a:pt x="1037" y="16"/>
                    <a:pt x="1033" y="12"/>
                    <a:pt x="1033" y="8"/>
                  </a:cubicBezTo>
                  <a:cubicBezTo>
                    <a:pt x="1033" y="3"/>
                    <a:pt x="1037" y="0"/>
                    <a:pt x="1041" y="0"/>
                  </a:cubicBezTo>
                  <a:lnTo>
                    <a:pt x="1057" y="0"/>
                  </a:lnTo>
                  <a:cubicBezTo>
                    <a:pt x="1062" y="0"/>
                    <a:pt x="1065" y="3"/>
                    <a:pt x="1065" y="8"/>
                  </a:cubicBezTo>
                  <a:cubicBezTo>
                    <a:pt x="1065" y="12"/>
                    <a:pt x="1062" y="16"/>
                    <a:pt x="1057" y="16"/>
                  </a:cubicBezTo>
                  <a:close/>
                  <a:moveTo>
                    <a:pt x="1009" y="16"/>
                  </a:moveTo>
                  <a:lnTo>
                    <a:pt x="993" y="16"/>
                  </a:lnTo>
                  <a:cubicBezTo>
                    <a:pt x="989" y="16"/>
                    <a:pt x="985" y="12"/>
                    <a:pt x="985" y="8"/>
                  </a:cubicBezTo>
                  <a:cubicBezTo>
                    <a:pt x="985" y="3"/>
                    <a:pt x="989" y="0"/>
                    <a:pt x="993" y="0"/>
                  </a:cubicBezTo>
                  <a:lnTo>
                    <a:pt x="1009" y="0"/>
                  </a:lnTo>
                  <a:cubicBezTo>
                    <a:pt x="1014" y="0"/>
                    <a:pt x="1017" y="3"/>
                    <a:pt x="1017" y="8"/>
                  </a:cubicBezTo>
                  <a:cubicBezTo>
                    <a:pt x="1017" y="12"/>
                    <a:pt x="1014" y="16"/>
                    <a:pt x="1009" y="16"/>
                  </a:cubicBezTo>
                  <a:close/>
                  <a:moveTo>
                    <a:pt x="961" y="16"/>
                  </a:moveTo>
                  <a:lnTo>
                    <a:pt x="945" y="16"/>
                  </a:lnTo>
                  <a:cubicBezTo>
                    <a:pt x="941" y="16"/>
                    <a:pt x="937" y="12"/>
                    <a:pt x="937" y="8"/>
                  </a:cubicBezTo>
                  <a:cubicBezTo>
                    <a:pt x="937" y="3"/>
                    <a:pt x="941" y="0"/>
                    <a:pt x="945" y="0"/>
                  </a:cubicBezTo>
                  <a:lnTo>
                    <a:pt x="961" y="0"/>
                  </a:lnTo>
                  <a:cubicBezTo>
                    <a:pt x="966" y="0"/>
                    <a:pt x="969" y="3"/>
                    <a:pt x="969" y="8"/>
                  </a:cubicBezTo>
                  <a:cubicBezTo>
                    <a:pt x="969" y="12"/>
                    <a:pt x="966" y="16"/>
                    <a:pt x="961" y="16"/>
                  </a:cubicBezTo>
                  <a:close/>
                  <a:moveTo>
                    <a:pt x="913" y="16"/>
                  </a:moveTo>
                  <a:lnTo>
                    <a:pt x="897" y="16"/>
                  </a:lnTo>
                  <a:cubicBezTo>
                    <a:pt x="893" y="16"/>
                    <a:pt x="889" y="12"/>
                    <a:pt x="889" y="8"/>
                  </a:cubicBezTo>
                  <a:cubicBezTo>
                    <a:pt x="889" y="3"/>
                    <a:pt x="893" y="0"/>
                    <a:pt x="897" y="0"/>
                  </a:cubicBezTo>
                  <a:lnTo>
                    <a:pt x="913" y="0"/>
                  </a:lnTo>
                  <a:cubicBezTo>
                    <a:pt x="918" y="0"/>
                    <a:pt x="921" y="3"/>
                    <a:pt x="921" y="8"/>
                  </a:cubicBezTo>
                  <a:cubicBezTo>
                    <a:pt x="921" y="12"/>
                    <a:pt x="918" y="16"/>
                    <a:pt x="913" y="16"/>
                  </a:cubicBezTo>
                  <a:close/>
                  <a:moveTo>
                    <a:pt x="865" y="16"/>
                  </a:moveTo>
                  <a:lnTo>
                    <a:pt x="849" y="16"/>
                  </a:lnTo>
                  <a:cubicBezTo>
                    <a:pt x="845" y="16"/>
                    <a:pt x="841" y="12"/>
                    <a:pt x="841" y="8"/>
                  </a:cubicBezTo>
                  <a:cubicBezTo>
                    <a:pt x="841" y="3"/>
                    <a:pt x="845" y="0"/>
                    <a:pt x="849" y="0"/>
                  </a:cubicBezTo>
                  <a:lnTo>
                    <a:pt x="865" y="0"/>
                  </a:lnTo>
                  <a:cubicBezTo>
                    <a:pt x="870" y="0"/>
                    <a:pt x="873" y="3"/>
                    <a:pt x="873" y="8"/>
                  </a:cubicBezTo>
                  <a:cubicBezTo>
                    <a:pt x="873" y="12"/>
                    <a:pt x="870" y="16"/>
                    <a:pt x="865" y="16"/>
                  </a:cubicBezTo>
                  <a:close/>
                  <a:moveTo>
                    <a:pt x="817" y="16"/>
                  </a:moveTo>
                  <a:lnTo>
                    <a:pt x="801" y="16"/>
                  </a:lnTo>
                  <a:cubicBezTo>
                    <a:pt x="797" y="16"/>
                    <a:pt x="793" y="12"/>
                    <a:pt x="793" y="8"/>
                  </a:cubicBezTo>
                  <a:cubicBezTo>
                    <a:pt x="793" y="3"/>
                    <a:pt x="797" y="0"/>
                    <a:pt x="801" y="0"/>
                  </a:cubicBezTo>
                  <a:lnTo>
                    <a:pt x="817" y="0"/>
                  </a:lnTo>
                  <a:cubicBezTo>
                    <a:pt x="822" y="0"/>
                    <a:pt x="825" y="3"/>
                    <a:pt x="825" y="8"/>
                  </a:cubicBezTo>
                  <a:cubicBezTo>
                    <a:pt x="825" y="12"/>
                    <a:pt x="822" y="16"/>
                    <a:pt x="817" y="16"/>
                  </a:cubicBezTo>
                  <a:close/>
                  <a:moveTo>
                    <a:pt x="769" y="16"/>
                  </a:moveTo>
                  <a:lnTo>
                    <a:pt x="753" y="16"/>
                  </a:lnTo>
                  <a:cubicBezTo>
                    <a:pt x="749" y="16"/>
                    <a:pt x="745" y="12"/>
                    <a:pt x="745" y="8"/>
                  </a:cubicBezTo>
                  <a:cubicBezTo>
                    <a:pt x="745" y="3"/>
                    <a:pt x="749" y="0"/>
                    <a:pt x="753" y="0"/>
                  </a:cubicBezTo>
                  <a:lnTo>
                    <a:pt x="769" y="0"/>
                  </a:lnTo>
                  <a:cubicBezTo>
                    <a:pt x="774" y="0"/>
                    <a:pt x="777" y="3"/>
                    <a:pt x="777" y="8"/>
                  </a:cubicBezTo>
                  <a:cubicBezTo>
                    <a:pt x="777" y="12"/>
                    <a:pt x="774" y="16"/>
                    <a:pt x="769" y="16"/>
                  </a:cubicBezTo>
                  <a:close/>
                  <a:moveTo>
                    <a:pt x="721" y="16"/>
                  </a:moveTo>
                  <a:lnTo>
                    <a:pt x="705" y="16"/>
                  </a:lnTo>
                  <a:cubicBezTo>
                    <a:pt x="701" y="16"/>
                    <a:pt x="697" y="12"/>
                    <a:pt x="697" y="8"/>
                  </a:cubicBezTo>
                  <a:cubicBezTo>
                    <a:pt x="697" y="3"/>
                    <a:pt x="701" y="0"/>
                    <a:pt x="705" y="0"/>
                  </a:cubicBezTo>
                  <a:lnTo>
                    <a:pt x="721" y="0"/>
                  </a:lnTo>
                  <a:cubicBezTo>
                    <a:pt x="726" y="0"/>
                    <a:pt x="729" y="3"/>
                    <a:pt x="729" y="8"/>
                  </a:cubicBezTo>
                  <a:cubicBezTo>
                    <a:pt x="729" y="12"/>
                    <a:pt x="726" y="16"/>
                    <a:pt x="721" y="16"/>
                  </a:cubicBezTo>
                  <a:close/>
                  <a:moveTo>
                    <a:pt x="673" y="16"/>
                  </a:moveTo>
                  <a:lnTo>
                    <a:pt x="657" y="16"/>
                  </a:lnTo>
                  <a:cubicBezTo>
                    <a:pt x="653" y="16"/>
                    <a:pt x="649" y="12"/>
                    <a:pt x="649" y="8"/>
                  </a:cubicBezTo>
                  <a:cubicBezTo>
                    <a:pt x="649" y="3"/>
                    <a:pt x="653" y="0"/>
                    <a:pt x="657" y="0"/>
                  </a:cubicBezTo>
                  <a:lnTo>
                    <a:pt x="673" y="0"/>
                  </a:lnTo>
                  <a:cubicBezTo>
                    <a:pt x="678" y="0"/>
                    <a:pt x="681" y="3"/>
                    <a:pt x="681" y="8"/>
                  </a:cubicBezTo>
                  <a:cubicBezTo>
                    <a:pt x="681" y="12"/>
                    <a:pt x="678" y="16"/>
                    <a:pt x="673" y="16"/>
                  </a:cubicBezTo>
                  <a:close/>
                  <a:moveTo>
                    <a:pt x="625" y="16"/>
                  </a:moveTo>
                  <a:lnTo>
                    <a:pt x="609" y="16"/>
                  </a:lnTo>
                  <a:cubicBezTo>
                    <a:pt x="605" y="16"/>
                    <a:pt x="601" y="12"/>
                    <a:pt x="601" y="8"/>
                  </a:cubicBezTo>
                  <a:cubicBezTo>
                    <a:pt x="601" y="3"/>
                    <a:pt x="605" y="0"/>
                    <a:pt x="609" y="0"/>
                  </a:cubicBezTo>
                  <a:lnTo>
                    <a:pt x="625" y="0"/>
                  </a:lnTo>
                  <a:cubicBezTo>
                    <a:pt x="630" y="0"/>
                    <a:pt x="633" y="3"/>
                    <a:pt x="633" y="8"/>
                  </a:cubicBezTo>
                  <a:cubicBezTo>
                    <a:pt x="633" y="12"/>
                    <a:pt x="630" y="16"/>
                    <a:pt x="625" y="16"/>
                  </a:cubicBezTo>
                  <a:close/>
                  <a:moveTo>
                    <a:pt x="577" y="16"/>
                  </a:moveTo>
                  <a:lnTo>
                    <a:pt x="561" y="16"/>
                  </a:lnTo>
                  <a:cubicBezTo>
                    <a:pt x="557" y="16"/>
                    <a:pt x="553" y="12"/>
                    <a:pt x="553" y="8"/>
                  </a:cubicBezTo>
                  <a:cubicBezTo>
                    <a:pt x="553" y="3"/>
                    <a:pt x="557" y="0"/>
                    <a:pt x="561" y="0"/>
                  </a:cubicBezTo>
                  <a:lnTo>
                    <a:pt x="577" y="0"/>
                  </a:lnTo>
                  <a:cubicBezTo>
                    <a:pt x="582" y="0"/>
                    <a:pt x="585" y="3"/>
                    <a:pt x="585" y="8"/>
                  </a:cubicBezTo>
                  <a:cubicBezTo>
                    <a:pt x="585" y="12"/>
                    <a:pt x="582" y="16"/>
                    <a:pt x="577" y="16"/>
                  </a:cubicBezTo>
                  <a:close/>
                  <a:moveTo>
                    <a:pt x="529" y="16"/>
                  </a:moveTo>
                  <a:lnTo>
                    <a:pt x="513" y="16"/>
                  </a:lnTo>
                  <a:cubicBezTo>
                    <a:pt x="509" y="16"/>
                    <a:pt x="505" y="12"/>
                    <a:pt x="505" y="8"/>
                  </a:cubicBezTo>
                  <a:cubicBezTo>
                    <a:pt x="505" y="3"/>
                    <a:pt x="509" y="0"/>
                    <a:pt x="513" y="0"/>
                  </a:cubicBezTo>
                  <a:lnTo>
                    <a:pt x="529" y="0"/>
                  </a:lnTo>
                  <a:cubicBezTo>
                    <a:pt x="534" y="0"/>
                    <a:pt x="537" y="3"/>
                    <a:pt x="537" y="8"/>
                  </a:cubicBezTo>
                  <a:cubicBezTo>
                    <a:pt x="537" y="12"/>
                    <a:pt x="534" y="16"/>
                    <a:pt x="529" y="16"/>
                  </a:cubicBezTo>
                  <a:close/>
                  <a:moveTo>
                    <a:pt x="481" y="16"/>
                  </a:moveTo>
                  <a:lnTo>
                    <a:pt x="465" y="16"/>
                  </a:lnTo>
                  <a:cubicBezTo>
                    <a:pt x="461" y="16"/>
                    <a:pt x="457" y="12"/>
                    <a:pt x="457" y="8"/>
                  </a:cubicBezTo>
                  <a:cubicBezTo>
                    <a:pt x="457" y="3"/>
                    <a:pt x="461" y="0"/>
                    <a:pt x="465" y="0"/>
                  </a:cubicBezTo>
                  <a:lnTo>
                    <a:pt x="481" y="0"/>
                  </a:lnTo>
                  <a:cubicBezTo>
                    <a:pt x="486" y="0"/>
                    <a:pt x="489" y="3"/>
                    <a:pt x="489" y="8"/>
                  </a:cubicBezTo>
                  <a:cubicBezTo>
                    <a:pt x="489" y="12"/>
                    <a:pt x="486" y="16"/>
                    <a:pt x="481" y="16"/>
                  </a:cubicBezTo>
                  <a:close/>
                  <a:moveTo>
                    <a:pt x="433" y="16"/>
                  </a:moveTo>
                  <a:lnTo>
                    <a:pt x="417" y="16"/>
                  </a:lnTo>
                  <a:cubicBezTo>
                    <a:pt x="413" y="16"/>
                    <a:pt x="409" y="12"/>
                    <a:pt x="409" y="8"/>
                  </a:cubicBezTo>
                  <a:cubicBezTo>
                    <a:pt x="409" y="3"/>
                    <a:pt x="413" y="0"/>
                    <a:pt x="417" y="0"/>
                  </a:cubicBezTo>
                  <a:lnTo>
                    <a:pt x="433" y="0"/>
                  </a:lnTo>
                  <a:cubicBezTo>
                    <a:pt x="438" y="0"/>
                    <a:pt x="441" y="3"/>
                    <a:pt x="441" y="8"/>
                  </a:cubicBezTo>
                  <a:cubicBezTo>
                    <a:pt x="441" y="12"/>
                    <a:pt x="438" y="16"/>
                    <a:pt x="433" y="16"/>
                  </a:cubicBezTo>
                  <a:close/>
                  <a:moveTo>
                    <a:pt x="385" y="16"/>
                  </a:moveTo>
                  <a:lnTo>
                    <a:pt x="369" y="16"/>
                  </a:lnTo>
                  <a:cubicBezTo>
                    <a:pt x="365" y="16"/>
                    <a:pt x="361" y="12"/>
                    <a:pt x="361" y="8"/>
                  </a:cubicBezTo>
                  <a:cubicBezTo>
                    <a:pt x="361" y="3"/>
                    <a:pt x="365" y="0"/>
                    <a:pt x="369" y="0"/>
                  </a:cubicBezTo>
                  <a:lnTo>
                    <a:pt x="385" y="0"/>
                  </a:lnTo>
                  <a:cubicBezTo>
                    <a:pt x="390" y="0"/>
                    <a:pt x="393" y="3"/>
                    <a:pt x="393" y="8"/>
                  </a:cubicBezTo>
                  <a:cubicBezTo>
                    <a:pt x="393" y="12"/>
                    <a:pt x="390" y="16"/>
                    <a:pt x="385" y="16"/>
                  </a:cubicBezTo>
                  <a:close/>
                  <a:moveTo>
                    <a:pt x="337" y="16"/>
                  </a:moveTo>
                  <a:lnTo>
                    <a:pt x="321" y="16"/>
                  </a:lnTo>
                  <a:cubicBezTo>
                    <a:pt x="317" y="16"/>
                    <a:pt x="313" y="12"/>
                    <a:pt x="313" y="8"/>
                  </a:cubicBezTo>
                  <a:cubicBezTo>
                    <a:pt x="313" y="3"/>
                    <a:pt x="317" y="0"/>
                    <a:pt x="321" y="0"/>
                  </a:cubicBezTo>
                  <a:lnTo>
                    <a:pt x="337" y="0"/>
                  </a:lnTo>
                  <a:cubicBezTo>
                    <a:pt x="342" y="0"/>
                    <a:pt x="345" y="3"/>
                    <a:pt x="345" y="8"/>
                  </a:cubicBezTo>
                  <a:cubicBezTo>
                    <a:pt x="345" y="12"/>
                    <a:pt x="342" y="16"/>
                    <a:pt x="337" y="16"/>
                  </a:cubicBezTo>
                  <a:close/>
                  <a:moveTo>
                    <a:pt x="289" y="16"/>
                  </a:moveTo>
                  <a:lnTo>
                    <a:pt x="273" y="16"/>
                  </a:lnTo>
                  <a:cubicBezTo>
                    <a:pt x="269" y="16"/>
                    <a:pt x="265" y="12"/>
                    <a:pt x="265" y="8"/>
                  </a:cubicBezTo>
                  <a:cubicBezTo>
                    <a:pt x="265" y="3"/>
                    <a:pt x="269" y="0"/>
                    <a:pt x="273" y="0"/>
                  </a:cubicBezTo>
                  <a:lnTo>
                    <a:pt x="289" y="0"/>
                  </a:lnTo>
                  <a:cubicBezTo>
                    <a:pt x="294" y="0"/>
                    <a:pt x="297" y="3"/>
                    <a:pt x="297" y="8"/>
                  </a:cubicBezTo>
                  <a:cubicBezTo>
                    <a:pt x="297" y="12"/>
                    <a:pt x="294" y="16"/>
                    <a:pt x="289" y="16"/>
                  </a:cubicBezTo>
                  <a:close/>
                  <a:moveTo>
                    <a:pt x="241" y="16"/>
                  </a:moveTo>
                  <a:lnTo>
                    <a:pt x="225" y="16"/>
                  </a:lnTo>
                  <a:cubicBezTo>
                    <a:pt x="221" y="16"/>
                    <a:pt x="217" y="12"/>
                    <a:pt x="217" y="8"/>
                  </a:cubicBezTo>
                  <a:cubicBezTo>
                    <a:pt x="217" y="3"/>
                    <a:pt x="221" y="0"/>
                    <a:pt x="225" y="0"/>
                  </a:cubicBezTo>
                  <a:lnTo>
                    <a:pt x="241" y="0"/>
                  </a:lnTo>
                  <a:cubicBezTo>
                    <a:pt x="246" y="0"/>
                    <a:pt x="249" y="3"/>
                    <a:pt x="249" y="8"/>
                  </a:cubicBezTo>
                  <a:cubicBezTo>
                    <a:pt x="249" y="12"/>
                    <a:pt x="246" y="16"/>
                    <a:pt x="241" y="16"/>
                  </a:cubicBezTo>
                  <a:close/>
                  <a:moveTo>
                    <a:pt x="193" y="16"/>
                  </a:moveTo>
                  <a:lnTo>
                    <a:pt x="177" y="16"/>
                  </a:lnTo>
                  <a:cubicBezTo>
                    <a:pt x="173" y="16"/>
                    <a:pt x="169" y="12"/>
                    <a:pt x="169" y="8"/>
                  </a:cubicBezTo>
                  <a:cubicBezTo>
                    <a:pt x="169" y="3"/>
                    <a:pt x="173" y="0"/>
                    <a:pt x="177" y="0"/>
                  </a:cubicBezTo>
                  <a:lnTo>
                    <a:pt x="193" y="0"/>
                  </a:lnTo>
                  <a:cubicBezTo>
                    <a:pt x="198" y="0"/>
                    <a:pt x="201" y="3"/>
                    <a:pt x="201" y="8"/>
                  </a:cubicBezTo>
                  <a:cubicBezTo>
                    <a:pt x="201" y="12"/>
                    <a:pt x="198" y="16"/>
                    <a:pt x="193" y="16"/>
                  </a:cubicBezTo>
                  <a:close/>
                  <a:moveTo>
                    <a:pt x="145" y="16"/>
                  </a:moveTo>
                  <a:lnTo>
                    <a:pt x="129" y="16"/>
                  </a:lnTo>
                  <a:cubicBezTo>
                    <a:pt x="125" y="16"/>
                    <a:pt x="121" y="12"/>
                    <a:pt x="121" y="8"/>
                  </a:cubicBezTo>
                  <a:cubicBezTo>
                    <a:pt x="121" y="3"/>
                    <a:pt x="125" y="0"/>
                    <a:pt x="129" y="0"/>
                  </a:cubicBezTo>
                  <a:lnTo>
                    <a:pt x="145" y="0"/>
                  </a:lnTo>
                  <a:cubicBezTo>
                    <a:pt x="150" y="0"/>
                    <a:pt x="153" y="3"/>
                    <a:pt x="153" y="8"/>
                  </a:cubicBezTo>
                  <a:cubicBezTo>
                    <a:pt x="153" y="12"/>
                    <a:pt x="150" y="16"/>
                    <a:pt x="145" y="16"/>
                  </a:cubicBezTo>
                  <a:close/>
                  <a:moveTo>
                    <a:pt x="97" y="16"/>
                  </a:moveTo>
                  <a:lnTo>
                    <a:pt x="81" y="16"/>
                  </a:lnTo>
                  <a:cubicBezTo>
                    <a:pt x="77" y="16"/>
                    <a:pt x="73" y="12"/>
                    <a:pt x="73" y="8"/>
                  </a:cubicBezTo>
                  <a:cubicBezTo>
                    <a:pt x="73" y="3"/>
                    <a:pt x="77" y="0"/>
                    <a:pt x="81" y="0"/>
                  </a:cubicBezTo>
                  <a:lnTo>
                    <a:pt x="97" y="0"/>
                  </a:lnTo>
                  <a:cubicBezTo>
                    <a:pt x="102" y="0"/>
                    <a:pt x="105" y="3"/>
                    <a:pt x="105" y="8"/>
                  </a:cubicBezTo>
                  <a:cubicBezTo>
                    <a:pt x="105" y="12"/>
                    <a:pt x="102" y="16"/>
                    <a:pt x="97" y="16"/>
                  </a:cubicBezTo>
                  <a:close/>
                  <a:moveTo>
                    <a:pt x="49" y="16"/>
                  </a:moveTo>
                  <a:lnTo>
                    <a:pt x="33" y="16"/>
                  </a:lnTo>
                  <a:cubicBezTo>
                    <a:pt x="29" y="16"/>
                    <a:pt x="25" y="12"/>
                    <a:pt x="25" y="8"/>
                  </a:cubicBezTo>
                  <a:cubicBezTo>
                    <a:pt x="25" y="3"/>
                    <a:pt x="29" y="0"/>
                    <a:pt x="33" y="0"/>
                  </a:cubicBezTo>
                  <a:lnTo>
                    <a:pt x="49" y="0"/>
                  </a:lnTo>
                  <a:cubicBezTo>
                    <a:pt x="54" y="0"/>
                    <a:pt x="57" y="3"/>
                    <a:pt x="57" y="8"/>
                  </a:cubicBezTo>
                  <a:cubicBezTo>
                    <a:pt x="57" y="12"/>
                    <a:pt x="54" y="16"/>
                    <a:pt x="49" y="16"/>
                  </a:cubicBezTo>
                  <a:close/>
                </a:path>
              </a:pathLst>
            </a:custGeom>
            <a:solidFill>
              <a:srgbClr val="000000"/>
            </a:solidFill>
            <a:ln w="11113" cap="flat">
              <a:solidFill>
                <a:srgbClr val="000000"/>
              </a:solidFill>
              <a:prstDash val="solid"/>
              <a:bevel/>
              <a:headEnd/>
              <a:tailEnd/>
            </a:ln>
          </p:spPr>
          <p:txBody>
            <a:bodyPr/>
            <a:lstStyle/>
            <a:p>
              <a:endParaRPr lang="en-US"/>
            </a:p>
          </p:txBody>
        </p:sp>
        <p:sp>
          <p:nvSpPr>
            <p:cNvPr id="70685" name="Rectangle 31"/>
            <p:cNvSpPr>
              <a:spLocks noChangeArrowheads="1"/>
            </p:cNvSpPr>
            <p:nvPr/>
          </p:nvSpPr>
          <p:spPr bwMode="auto">
            <a:xfrm>
              <a:off x="2605" y="1577"/>
              <a:ext cx="597"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Host Buffer </a:t>
              </a:r>
              <a:endParaRPr lang="en-US" sz="1800">
                <a:solidFill>
                  <a:srgbClr val="000000"/>
                </a:solidFill>
                <a:cs typeface="Arial" pitchFamily="34" charset="0"/>
              </a:endParaRPr>
            </a:p>
          </p:txBody>
        </p:sp>
        <p:sp>
          <p:nvSpPr>
            <p:cNvPr id="70686" name="Rectangle 32"/>
            <p:cNvSpPr>
              <a:spLocks noChangeArrowheads="1"/>
            </p:cNvSpPr>
            <p:nvPr/>
          </p:nvSpPr>
          <p:spPr bwMode="auto">
            <a:xfrm>
              <a:off x="2626" y="1709"/>
              <a:ext cx="521"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Descriptor</a:t>
              </a:r>
              <a:endParaRPr lang="en-US" sz="1800">
                <a:solidFill>
                  <a:srgbClr val="000000"/>
                </a:solidFill>
                <a:cs typeface="Arial" pitchFamily="34" charset="0"/>
              </a:endParaRPr>
            </a:p>
          </p:txBody>
        </p:sp>
        <p:sp>
          <p:nvSpPr>
            <p:cNvPr id="70687" name="Rectangle 33"/>
            <p:cNvSpPr>
              <a:spLocks noChangeArrowheads="1"/>
            </p:cNvSpPr>
            <p:nvPr/>
          </p:nvSpPr>
          <p:spPr bwMode="auto">
            <a:xfrm>
              <a:off x="2789" y="1861"/>
              <a:ext cx="177"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PTR</a:t>
              </a:r>
              <a:endParaRPr lang="en-US" sz="1800">
                <a:solidFill>
                  <a:srgbClr val="000000"/>
                </a:solidFill>
                <a:cs typeface="Arial" pitchFamily="34" charset="0"/>
              </a:endParaRPr>
            </a:p>
          </p:txBody>
        </p:sp>
        <p:sp>
          <p:nvSpPr>
            <p:cNvPr id="70688" name="Rectangle 34"/>
            <p:cNvSpPr>
              <a:spLocks noChangeArrowheads="1"/>
            </p:cNvSpPr>
            <p:nvPr/>
          </p:nvSpPr>
          <p:spPr bwMode="auto">
            <a:xfrm>
              <a:off x="2746" y="1969"/>
              <a:ext cx="269"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Length</a:t>
              </a:r>
              <a:endParaRPr lang="en-US" sz="1800">
                <a:solidFill>
                  <a:srgbClr val="000000"/>
                </a:solidFill>
                <a:cs typeface="Arial" pitchFamily="34" charset="0"/>
              </a:endParaRPr>
            </a:p>
          </p:txBody>
        </p:sp>
        <p:sp>
          <p:nvSpPr>
            <p:cNvPr id="70689" name="Rectangle 35"/>
            <p:cNvSpPr>
              <a:spLocks noChangeArrowheads="1"/>
            </p:cNvSpPr>
            <p:nvPr/>
          </p:nvSpPr>
          <p:spPr bwMode="auto">
            <a:xfrm>
              <a:off x="2831" y="2055"/>
              <a:ext cx="72"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a:t>
              </a:r>
              <a:endParaRPr lang="en-US" sz="1800">
                <a:solidFill>
                  <a:srgbClr val="000000"/>
                </a:solidFill>
                <a:cs typeface="Arial" pitchFamily="34" charset="0"/>
              </a:endParaRPr>
            </a:p>
          </p:txBody>
        </p:sp>
        <p:sp>
          <p:nvSpPr>
            <p:cNvPr id="70690" name="Line 36"/>
            <p:cNvSpPr>
              <a:spLocks noChangeShapeType="1"/>
            </p:cNvSpPr>
            <p:nvPr/>
          </p:nvSpPr>
          <p:spPr bwMode="auto">
            <a:xfrm>
              <a:off x="1847" y="921"/>
              <a:ext cx="606" cy="0"/>
            </a:xfrm>
            <a:prstGeom prst="line">
              <a:avLst/>
            </a:prstGeom>
            <a:noFill/>
            <a:ln w="3175" cap="rnd">
              <a:solidFill>
                <a:srgbClr val="000000"/>
              </a:solidFill>
              <a:round/>
              <a:headEnd/>
              <a:tailEnd/>
            </a:ln>
          </p:spPr>
          <p:txBody>
            <a:bodyPr/>
            <a:lstStyle/>
            <a:p>
              <a:endParaRPr lang="en-US"/>
            </a:p>
          </p:txBody>
        </p:sp>
        <p:sp>
          <p:nvSpPr>
            <p:cNvPr id="70691" name="Freeform 37"/>
            <p:cNvSpPr>
              <a:spLocks/>
            </p:cNvSpPr>
            <p:nvPr/>
          </p:nvSpPr>
          <p:spPr bwMode="auto">
            <a:xfrm>
              <a:off x="2447" y="890"/>
              <a:ext cx="78" cy="61"/>
            </a:xfrm>
            <a:custGeom>
              <a:avLst/>
              <a:gdLst>
                <a:gd name="T0" fmla="*/ 0 w 78"/>
                <a:gd name="T1" fmla="*/ 0 h 61"/>
                <a:gd name="T2" fmla="*/ 78 w 78"/>
                <a:gd name="T3" fmla="*/ 31 h 61"/>
                <a:gd name="T4" fmla="*/ 0 w 78"/>
                <a:gd name="T5" fmla="*/ 61 h 61"/>
                <a:gd name="T6" fmla="*/ 0 w 78"/>
                <a:gd name="T7" fmla="*/ 0 h 61"/>
                <a:gd name="T8" fmla="*/ 0 60000 65536"/>
                <a:gd name="T9" fmla="*/ 0 60000 65536"/>
                <a:gd name="T10" fmla="*/ 0 60000 65536"/>
                <a:gd name="T11" fmla="*/ 0 60000 65536"/>
                <a:gd name="T12" fmla="*/ 0 w 78"/>
                <a:gd name="T13" fmla="*/ 0 h 61"/>
                <a:gd name="T14" fmla="*/ 78 w 78"/>
                <a:gd name="T15" fmla="*/ 61 h 61"/>
              </a:gdLst>
              <a:ahLst/>
              <a:cxnLst>
                <a:cxn ang="T8">
                  <a:pos x="T0" y="T1"/>
                </a:cxn>
                <a:cxn ang="T9">
                  <a:pos x="T2" y="T3"/>
                </a:cxn>
                <a:cxn ang="T10">
                  <a:pos x="T4" y="T5"/>
                </a:cxn>
                <a:cxn ang="T11">
                  <a:pos x="T6" y="T7"/>
                </a:cxn>
              </a:cxnLst>
              <a:rect l="T12" t="T13" r="T14" b="T15"/>
              <a:pathLst>
                <a:path w="78" h="61">
                  <a:moveTo>
                    <a:pt x="0" y="0"/>
                  </a:moveTo>
                  <a:lnTo>
                    <a:pt x="78" y="31"/>
                  </a:lnTo>
                  <a:lnTo>
                    <a:pt x="0" y="61"/>
                  </a:lnTo>
                  <a:lnTo>
                    <a:pt x="0" y="0"/>
                  </a:lnTo>
                  <a:close/>
                </a:path>
              </a:pathLst>
            </a:custGeom>
            <a:solidFill>
              <a:srgbClr val="000000"/>
            </a:solidFill>
            <a:ln w="9525">
              <a:noFill/>
              <a:round/>
              <a:headEnd/>
              <a:tailEnd/>
            </a:ln>
          </p:spPr>
          <p:txBody>
            <a:bodyPr/>
            <a:lstStyle/>
            <a:p>
              <a:endParaRPr lang="en-US"/>
            </a:p>
          </p:txBody>
        </p:sp>
        <p:sp>
          <p:nvSpPr>
            <p:cNvPr id="70692" name="Rectangle 38"/>
            <p:cNvSpPr>
              <a:spLocks noChangeArrowheads="1"/>
            </p:cNvSpPr>
            <p:nvPr/>
          </p:nvSpPr>
          <p:spPr bwMode="auto">
            <a:xfrm>
              <a:off x="3879" y="841"/>
              <a:ext cx="677" cy="951"/>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93" name="Rectangle 39"/>
            <p:cNvSpPr>
              <a:spLocks noChangeArrowheads="1"/>
            </p:cNvSpPr>
            <p:nvPr/>
          </p:nvSpPr>
          <p:spPr bwMode="auto">
            <a:xfrm>
              <a:off x="3879" y="841"/>
              <a:ext cx="677" cy="951"/>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694" name="Rectangle 40"/>
            <p:cNvSpPr>
              <a:spLocks noChangeArrowheads="1"/>
            </p:cNvSpPr>
            <p:nvPr/>
          </p:nvSpPr>
          <p:spPr bwMode="auto">
            <a:xfrm>
              <a:off x="4136" y="1263"/>
              <a:ext cx="186"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Data</a:t>
              </a:r>
              <a:endParaRPr lang="en-US" sz="1800">
                <a:solidFill>
                  <a:srgbClr val="000000"/>
                </a:solidFill>
                <a:cs typeface="Arial" pitchFamily="34" charset="0"/>
              </a:endParaRPr>
            </a:p>
          </p:txBody>
        </p:sp>
        <p:sp>
          <p:nvSpPr>
            <p:cNvPr id="70695" name="Rectangle 41"/>
            <p:cNvSpPr>
              <a:spLocks noChangeArrowheads="1"/>
            </p:cNvSpPr>
            <p:nvPr/>
          </p:nvSpPr>
          <p:spPr bwMode="auto">
            <a:xfrm>
              <a:off x="3879" y="1951"/>
              <a:ext cx="677" cy="237"/>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696" name="Freeform 42"/>
            <p:cNvSpPr>
              <a:spLocks noEditPoints="1"/>
            </p:cNvSpPr>
            <p:nvPr/>
          </p:nvSpPr>
          <p:spPr bwMode="auto">
            <a:xfrm>
              <a:off x="3876" y="1946"/>
              <a:ext cx="684" cy="246"/>
            </a:xfrm>
            <a:custGeom>
              <a:avLst/>
              <a:gdLst>
                <a:gd name="T0" fmla="*/ 0 w 1552"/>
                <a:gd name="T1" fmla="*/ 1 h 476"/>
                <a:gd name="T2" fmla="*/ 0 w 1552"/>
                <a:gd name="T3" fmla="*/ 1 h 476"/>
                <a:gd name="T4" fmla="*/ 0 w 1552"/>
                <a:gd name="T5" fmla="*/ 1 h 476"/>
                <a:gd name="T6" fmla="*/ 0 w 1552"/>
                <a:gd name="T7" fmla="*/ 1 h 476"/>
                <a:gd name="T8" fmla="*/ 0 w 1552"/>
                <a:gd name="T9" fmla="*/ 1 h 476"/>
                <a:gd name="T10" fmla="*/ 0 w 1552"/>
                <a:gd name="T11" fmla="*/ 1 h 476"/>
                <a:gd name="T12" fmla="*/ 0 w 1552"/>
                <a:gd name="T13" fmla="*/ 1 h 476"/>
                <a:gd name="T14" fmla="*/ 0 w 1552"/>
                <a:gd name="T15" fmla="*/ 1 h 476"/>
                <a:gd name="T16" fmla="*/ 0 w 1552"/>
                <a:gd name="T17" fmla="*/ 1 h 476"/>
                <a:gd name="T18" fmla="*/ 0 w 1552"/>
                <a:gd name="T19" fmla="*/ 1 h 476"/>
                <a:gd name="T20" fmla="*/ 0 w 1552"/>
                <a:gd name="T21" fmla="*/ 1 h 476"/>
                <a:gd name="T22" fmla="*/ 0 w 1552"/>
                <a:gd name="T23" fmla="*/ 1 h 476"/>
                <a:gd name="T24" fmla="*/ 0 w 1552"/>
                <a:gd name="T25" fmla="*/ 1 h 476"/>
                <a:gd name="T26" fmla="*/ 0 w 1552"/>
                <a:gd name="T27" fmla="*/ 1 h 476"/>
                <a:gd name="T28" fmla="*/ 0 w 1552"/>
                <a:gd name="T29" fmla="*/ 1 h 476"/>
                <a:gd name="T30" fmla="*/ 0 w 1552"/>
                <a:gd name="T31" fmla="*/ 1 h 476"/>
                <a:gd name="T32" fmla="*/ 0 w 1552"/>
                <a:gd name="T33" fmla="*/ 1 h 476"/>
                <a:gd name="T34" fmla="*/ 0 w 1552"/>
                <a:gd name="T35" fmla="*/ 1 h 476"/>
                <a:gd name="T36" fmla="*/ 0 w 1552"/>
                <a:gd name="T37" fmla="*/ 1 h 476"/>
                <a:gd name="T38" fmla="*/ 0 w 1552"/>
                <a:gd name="T39" fmla="*/ 1 h 476"/>
                <a:gd name="T40" fmla="*/ 0 w 1552"/>
                <a:gd name="T41" fmla="*/ 1 h 476"/>
                <a:gd name="T42" fmla="*/ 0 w 1552"/>
                <a:gd name="T43" fmla="*/ 1 h 476"/>
                <a:gd name="T44" fmla="*/ 0 w 1552"/>
                <a:gd name="T45" fmla="*/ 1 h 476"/>
                <a:gd name="T46" fmla="*/ 0 w 1552"/>
                <a:gd name="T47" fmla="*/ 1 h 476"/>
                <a:gd name="T48" fmla="*/ 0 w 1552"/>
                <a:gd name="T49" fmla="*/ 1 h 476"/>
                <a:gd name="T50" fmla="*/ 0 w 1552"/>
                <a:gd name="T51" fmla="*/ 1 h 476"/>
                <a:gd name="T52" fmla="*/ 0 w 1552"/>
                <a:gd name="T53" fmla="*/ 1 h 476"/>
                <a:gd name="T54" fmla="*/ 0 w 1552"/>
                <a:gd name="T55" fmla="*/ 1 h 476"/>
                <a:gd name="T56" fmla="*/ 0 w 1552"/>
                <a:gd name="T57" fmla="*/ 1 h 476"/>
                <a:gd name="T58" fmla="*/ 0 w 1552"/>
                <a:gd name="T59" fmla="*/ 1 h 476"/>
                <a:gd name="T60" fmla="*/ 0 w 1552"/>
                <a:gd name="T61" fmla="*/ 1 h 476"/>
                <a:gd name="T62" fmla="*/ 0 w 1552"/>
                <a:gd name="T63" fmla="*/ 1 h 476"/>
                <a:gd name="T64" fmla="*/ 0 w 1552"/>
                <a:gd name="T65" fmla="*/ 1 h 476"/>
                <a:gd name="T66" fmla="*/ 0 w 1552"/>
                <a:gd name="T67" fmla="*/ 1 h 476"/>
                <a:gd name="T68" fmla="*/ 0 w 1552"/>
                <a:gd name="T69" fmla="*/ 1 h 476"/>
                <a:gd name="T70" fmla="*/ 0 w 1552"/>
                <a:gd name="T71" fmla="*/ 1 h 476"/>
                <a:gd name="T72" fmla="*/ 0 w 1552"/>
                <a:gd name="T73" fmla="*/ 0 h 476"/>
                <a:gd name="T74" fmla="*/ 0 w 1552"/>
                <a:gd name="T75" fmla="*/ 1 h 476"/>
                <a:gd name="T76" fmla="*/ 0 w 1552"/>
                <a:gd name="T77" fmla="*/ 0 h 476"/>
                <a:gd name="T78" fmla="*/ 0 w 1552"/>
                <a:gd name="T79" fmla="*/ 1 h 476"/>
                <a:gd name="T80" fmla="*/ 0 w 1552"/>
                <a:gd name="T81" fmla="*/ 1 h 476"/>
                <a:gd name="T82" fmla="*/ 0 w 1552"/>
                <a:gd name="T83" fmla="*/ 1 h 476"/>
                <a:gd name="T84" fmla="*/ 0 w 1552"/>
                <a:gd name="T85" fmla="*/ 1 h 476"/>
                <a:gd name="T86" fmla="*/ 0 w 1552"/>
                <a:gd name="T87" fmla="*/ 0 h 476"/>
                <a:gd name="T88" fmla="*/ 0 w 1552"/>
                <a:gd name="T89" fmla="*/ 1 h 476"/>
                <a:gd name="T90" fmla="*/ 0 w 1552"/>
                <a:gd name="T91" fmla="*/ 0 h 476"/>
                <a:gd name="T92" fmla="*/ 0 w 1552"/>
                <a:gd name="T93" fmla="*/ 1 h 476"/>
                <a:gd name="T94" fmla="*/ 0 w 1552"/>
                <a:gd name="T95" fmla="*/ 1 h 476"/>
                <a:gd name="T96" fmla="*/ 0 w 1552"/>
                <a:gd name="T97" fmla="*/ 1 h 476"/>
                <a:gd name="T98" fmla="*/ 0 w 1552"/>
                <a:gd name="T99" fmla="*/ 1 h 476"/>
                <a:gd name="T100" fmla="*/ 0 w 1552"/>
                <a:gd name="T101" fmla="*/ 0 h 476"/>
                <a:gd name="T102" fmla="*/ 0 w 1552"/>
                <a:gd name="T103" fmla="*/ 1 h 476"/>
                <a:gd name="T104" fmla="*/ 0 w 1552"/>
                <a:gd name="T105" fmla="*/ 0 h 476"/>
                <a:gd name="T106" fmla="*/ 0 w 1552"/>
                <a:gd name="T107" fmla="*/ 1 h 476"/>
                <a:gd name="T108" fmla="*/ 0 w 1552"/>
                <a:gd name="T109" fmla="*/ 1 h 476"/>
                <a:gd name="T110" fmla="*/ 0 w 1552"/>
                <a:gd name="T111" fmla="*/ 1 h 476"/>
                <a:gd name="T112" fmla="*/ 0 w 1552"/>
                <a:gd name="T113" fmla="*/ 1 h 476"/>
                <a:gd name="T114" fmla="*/ 0 w 1552"/>
                <a:gd name="T115" fmla="*/ 0 h 4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52"/>
                <a:gd name="T175" fmla="*/ 0 h 476"/>
                <a:gd name="T176" fmla="*/ 1552 w 1552"/>
                <a:gd name="T177" fmla="*/ 476 h 4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52" h="476">
                  <a:moveTo>
                    <a:pt x="16" y="24"/>
                  </a:moveTo>
                  <a:lnTo>
                    <a:pt x="16" y="40"/>
                  </a:lnTo>
                  <a:cubicBezTo>
                    <a:pt x="16" y="44"/>
                    <a:pt x="12" y="48"/>
                    <a:pt x="8" y="48"/>
                  </a:cubicBezTo>
                  <a:cubicBezTo>
                    <a:pt x="3" y="48"/>
                    <a:pt x="0" y="44"/>
                    <a:pt x="0" y="40"/>
                  </a:cubicBezTo>
                  <a:lnTo>
                    <a:pt x="0" y="24"/>
                  </a:lnTo>
                  <a:cubicBezTo>
                    <a:pt x="0" y="19"/>
                    <a:pt x="3" y="16"/>
                    <a:pt x="8" y="16"/>
                  </a:cubicBezTo>
                  <a:cubicBezTo>
                    <a:pt x="12" y="16"/>
                    <a:pt x="16" y="19"/>
                    <a:pt x="16" y="24"/>
                  </a:cubicBezTo>
                  <a:close/>
                  <a:moveTo>
                    <a:pt x="16" y="72"/>
                  </a:moveTo>
                  <a:lnTo>
                    <a:pt x="16" y="88"/>
                  </a:lnTo>
                  <a:cubicBezTo>
                    <a:pt x="16" y="92"/>
                    <a:pt x="12" y="96"/>
                    <a:pt x="8" y="96"/>
                  </a:cubicBezTo>
                  <a:cubicBezTo>
                    <a:pt x="3" y="96"/>
                    <a:pt x="0" y="92"/>
                    <a:pt x="0" y="88"/>
                  </a:cubicBezTo>
                  <a:lnTo>
                    <a:pt x="0" y="72"/>
                  </a:lnTo>
                  <a:cubicBezTo>
                    <a:pt x="0" y="67"/>
                    <a:pt x="3" y="64"/>
                    <a:pt x="8" y="64"/>
                  </a:cubicBezTo>
                  <a:cubicBezTo>
                    <a:pt x="12" y="64"/>
                    <a:pt x="16" y="67"/>
                    <a:pt x="16" y="72"/>
                  </a:cubicBezTo>
                  <a:close/>
                  <a:moveTo>
                    <a:pt x="16" y="120"/>
                  </a:moveTo>
                  <a:lnTo>
                    <a:pt x="16" y="136"/>
                  </a:lnTo>
                  <a:cubicBezTo>
                    <a:pt x="16" y="140"/>
                    <a:pt x="12" y="144"/>
                    <a:pt x="8" y="144"/>
                  </a:cubicBezTo>
                  <a:cubicBezTo>
                    <a:pt x="3" y="144"/>
                    <a:pt x="0" y="140"/>
                    <a:pt x="0" y="136"/>
                  </a:cubicBezTo>
                  <a:lnTo>
                    <a:pt x="0" y="120"/>
                  </a:lnTo>
                  <a:cubicBezTo>
                    <a:pt x="0" y="115"/>
                    <a:pt x="3" y="112"/>
                    <a:pt x="8" y="112"/>
                  </a:cubicBezTo>
                  <a:cubicBezTo>
                    <a:pt x="12" y="112"/>
                    <a:pt x="16" y="115"/>
                    <a:pt x="16" y="120"/>
                  </a:cubicBezTo>
                  <a:close/>
                  <a:moveTo>
                    <a:pt x="16" y="168"/>
                  </a:moveTo>
                  <a:lnTo>
                    <a:pt x="16" y="184"/>
                  </a:lnTo>
                  <a:cubicBezTo>
                    <a:pt x="16" y="188"/>
                    <a:pt x="12" y="192"/>
                    <a:pt x="8" y="192"/>
                  </a:cubicBezTo>
                  <a:cubicBezTo>
                    <a:pt x="3" y="192"/>
                    <a:pt x="0" y="188"/>
                    <a:pt x="0" y="184"/>
                  </a:cubicBezTo>
                  <a:lnTo>
                    <a:pt x="0" y="168"/>
                  </a:lnTo>
                  <a:cubicBezTo>
                    <a:pt x="0" y="163"/>
                    <a:pt x="3" y="160"/>
                    <a:pt x="8" y="160"/>
                  </a:cubicBezTo>
                  <a:cubicBezTo>
                    <a:pt x="12" y="160"/>
                    <a:pt x="16" y="163"/>
                    <a:pt x="16" y="168"/>
                  </a:cubicBezTo>
                  <a:close/>
                  <a:moveTo>
                    <a:pt x="16" y="216"/>
                  </a:moveTo>
                  <a:lnTo>
                    <a:pt x="16" y="232"/>
                  </a:lnTo>
                  <a:cubicBezTo>
                    <a:pt x="16" y="236"/>
                    <a:pt x="12" y="240"/>
                    <a:pt x="8" y="240"/>
                  </a:cubicBezTo>
                  <a:cubicBezTo>
                    <a:pt x="3" y="240"/>
                    <a:pt x="0" y="236"/>
                    <a:pt x="0" y="232"/>
                  </a:cubicBezTo>
                  <a:lnTo>
                    <a:pt x="0" y="216"/>
                  </a:lnTo>
                  <a:cubicBezTo>
                    <a:pt x="0" y="211"/>
                    <a:pt x="3" y="208"/>
                    <a:pt x="8" y="208"/>
                  </a:cubicBezTo>
                  <a:cubicBezTo>
                    <a:pt x="12" y="208"/>
                    <a:pt x="16" y="211"/>
                    <a:pt x="16" y="216"/>
                  </a:cubicBezTo>
                  <a:close/>
                  <a:moveTo>
                    <a:pt x="16" y="264"/>
                  </a:moveTo>
                  <a:lnTo>
                    <a:pt x="16" y="280"/>
                  </a:lnTo>
                  <a:cubicBezTo>
                    <a:pt x="16" y="284"/>
                    <a:pt x="12" y="288"/>
                    <a:pt x="8" y="288"/>
                  </a:cubicBezTo>
                  <a:cubicBezTo>
                    <a:pt x="3" y="288"/>
                    <a:pt x="0" y="284"/>
                    <a:pt x="0" y="280"/>
                  </a:cubicBezTo>
                  <a:lnTo>
                    <a:pt x="0" y="264"/>
                  </a:lnTo>
                  <a:cubicBezTo>
                    <a:pt x="0" y="259"/>
                    <a:pt x="3" y="256"/>
                    <a:pt x="8" y="256"/>
                  </a:cubicBezTo>
                  <a:cubicBezTo>
                    <a:pt x="12" y="256"/>
                    <a:pt x="16" y="259"/>
                    <a:pt x="16" y="264"/>
                  </a:cubicBezTo>
                  <a:close/>
                  <a:moveTo>
                    <a:pt x="16" y="312"/>
                  </a:moveTo>
                  <a:lnTo>
                    <a:pt x="16" y="328"/>
                  </a:lnTo>
                  <a:cubicBezTo>
                    <a:pt x="16" y="332"/>
                    <a:pt x="12" y="336"/>
                    <a:pt x="8" y="336"/>
                  </a:cubicBezTo>
                  <a:cubicBezTo>
                    <a:pt x="3" y="336"/>
                    <a:pt x="0" y="332"/>
                    <a:pt x="0" y="328"/>
                  </a:cubicBezTo>
                  <a:lnTo>
                    <a:pt x="0" y="312"/>
                  </a:lnTo>
                  <a:cubicBezTo>
                    <a:pt x="0" y="307"/>
                    <a:pt x="3" y="304"/>
                    <a:pt x="8" y="304"/>
                  </a:cubicBezTo>
                  <a:cubicBezTo>
                    <a:pt x="12" y="304"/>
                    <a:pt x="16" y="307"/>
                    <a:pt x="16" y="312"/>
                  </a:cubicBezTo>
                  <a:close/>
                  <a:moveTo>
                    <a:pt x="16" y="360"/>
                  </a:moveTo>
                  <a:lnTo>
                    <a:pt x="16" y="376"/>
                  </a:lnTo>
                  <a:cubicBezTo>
                    <a:pt x="16" y="380"/>
                    <a:pt x="12" y="384"/>
                    <a:pt x="8" y="384"/>
                  </a:cubicBezTo>
                  <a:cubicBezTo>
                    <a:pt x="3" y="384"/>
                    <a:pt x="0" y="380"/>
                    <a:pt x="0" y="376"/>
                  </a:cubicBezTo>
                  <a:lnTo>
                    <a:pt x="0" y="360"/>
                  </a:lnTo>
                  <a:cubicBezTo>
                    <a:pt x="0" y="355"/>
                    <a:pt x="3" y="352"/>
                    <a:pt x="8" y="352"/>
                  </a:cubicBezTo>
                  <a:cubicBezTo>
                    <a:pt x="12" y="352"/>
                    <a:pt x="16" y="355"/>
                    <a:pt x="16" y="360"/>
                  </a:cubicBezTo>
                  <a:close/>
                  <a:moveTo>
                    <a:pt x="16" y="408"/>
                  </a:moveTo>
                  <a:lnTo>
                    <a:pt x="16" y="424"/>
                  </a:lnTo>
                  <a:cubicBezTo>
                    <a:pt x="16" y="428"/>
                    <a:pt x="12" y="432"/>
                    <a:pt x="8" y="432"/>
                  </a:cubicBezTo>
                  <a:cubicBezTo>
                    <a:pt x="3" y="432"/>
                    <a:pt x="0" y="428"/>
                    <a:pt x="0" y="424"/>
                  </a:cubicBezTo>
                  <a:lnTo>
                    <a:pt x="0" y="408"/>
                  </a:lnTo>
                  <a:cubicBezTo>
                    <a:pt x="0" y="403"/>
                    <a:pt x="3" y="400"/>
                    <a:pt x="8" y="400"/>
                  </a:cubicBezTo>
                  <a:cubicBezTo>
                    <a:pt x="12" y="400"/>
                    <a:pt x="16" y="403"/>
                    <a:pt x="16" y="408"/>
                  </a:cubicBezTo>
                  <a:close/>
                  <a:moveTo>
                    <a:pt x="16" y="456"/>
                  </a:moveTo>
                  <a:lnTo>
                    <a:pt x="16" y="468"/>
                  </a:lnTo>
                  <a:lnTo>
                    <a:pt x="8" y="460"/>
                  </a:lnTo>
                  <a:lnTo>
                    <a:pt x="11" y="460"/>
                  </a:lnTo>
                  <a:cubicBezTo>
                    <a:pt x="16" y="460"/>
                    <a:pt x="19" y="464"/>
                    <a:pt x="19" y="468"/>
                  </a:cubicBezTo>
                  <a:cubicBezTo>
                    <a:pt x="19" y="473"/>
                    <a:pt x="16" y="476"/>
                    <a:pt x="11" y="476"/>
                  </a:cubicBezTo>
                  <a:lnTo>
                    <a:pt x="8" y="476"/>
                  </a:lnTo>
                  <a:cubicBezTo>
                    <a:pt x="3" y="476"/>
                    <a:pt x="0" y="473"/>
                    <a:pt x="0" y="468"/>
                  </a:cubicBezTo>
                  <a:lnTo>
                    <a:pt x="0" y="456"/>
                  </a:lnTo>
                  <a:cubicBezTo>
                    <a:pt x="0" y="451"/>
                    <a:pt x="3" y="448"/>
                    <a:pt x="8" y="448"/>
                  </a:cubicBezTo>
                  <a:cubicBezTo>
                    <a:pt x="12" y="448"/>
                    <a:pt x="16" y="451"/>
                    <a:pt x="16" y="456"/>
                  </a:cubicBezTo>
                  <a:close/>
                  <a:moveTo>
                    <a:pt x="43" y="460"/>
                  </a:moveTo>
                  <a:lnTo>
                    <a:pt x="59" y="460"/>
                  </a:lnTo>
                  <a:cubicBezTo>
                    <a:pt x="64" y="460"/>
                    <a:pt x="67" y="464"/>
                    <a:pt x="67" y="468"/>
                  </a:cubicBezTo>
                  <a:cubicBezTo>
                    <a:pt x="67" y="473"/>
                    <a:pt x="64" y="476"/>
                    <a:pt x="59" y="476"/>
                  </a:cubicBezTo>
                  <a:lnTo>
                    <a:pt x="43" y="476"/>
                  </a:lnTo>
                  <a:cubicBezTo>
                    <a:pt x="39" y="476"/>
                    <a:pt x="35" y="473"/>
                    <a:pt x="35" y="468"/>
                  </a:cubicBezTo>
                  <a:cubicBezTo>
                    <a:pt x="35" y="464"/>
                    <a:pt x="39" y="460"/>
                    <a:pt x="43" y="460"/>
                  </a:cubicBezTo>
                  <a:close/>
                  <a:moveTo>
                    <a:pt x="91" y="460"/>
                  </a:moveTo>
                  <a:lnTo>
                    <a:pt x="107" y="460"/>
                  </a:lnTo>
                  <a:cubicBezTo>
                    <a:pt x="112" y="460"/>
                    <a:pt x="115" y="464"/>
                    <a:pt x="115" y="468"/>
                  </a:cubicBezTo>
                  <a:cubicBezTo>
                    <a:pt x="115" y="473"/>
                    <a:pt x="112" y="476"/>
                    <a:pt x="107" y="476"/>
                  </a:cubicBezTo>
                  <a:lnTo>
                    <a:pt x="91" y="476"/>
                  </a:lnTo>
                  <a:cubicBezTo>
                    <a:pt x="87" y="476"/>
                    <a:pt x="83" y="473"/>
                    <a:pt x="83" y="468"/>
                  </a:cubicBezTo>
                  <a:cubicBezTo>
                    <a:pt x="83" y="464"/>
                    <a:pt x="87" y="460"/>
                    <a:pt x="91" y="460"/>
                  </a:cubicBezTo>
                  <a:close/>
                  <a:moveTo>
                    <a:pt x="139" y="460"/>
                  </a:moveTo>
                  <a:lnTo>
                    <a:pt x="155" y="460"/>
                  </a:lnTo>
                  <a:cubicBezTo>
                    <a:pt x="160" y="460"/>
                    <a:pt x="163" y="464"/>
                    <a:pt x="163" y="468"/>
                  </a:cubicBezTo>
                  <a:cubicBezTo>
                    <a:pt x="163" y="473"/>
                    <a:pt x="160" y="476"/>
                    <a:pt x="155" y="476"/>
                  </a:cubicBezTo>
                  <a:lnTo>
                    <a:pt x="139" y="476"/>
                  </a:lnTo>
                  <a:cubicBezTo>
                    <a:pt x="135" y="476"/>
                    <a:pt x="131" y="473"/>
                    <a:pt x="131" y="468"/>
                  </a:cubicBezTo>
                  <a:cubicBezTo>
                    <a:pt x="131" y="464"/>
                    <a:pt x="135" y="460"/>
                    <a:pt x="139" y="460"/>
                  </a:cubicBezTo>
                  <a:close/>
                  <a:moveTo>
                    <a:pt x="187" y="460"/>
                  </a:moveTo>
                  <a:lnTo>
                    <a:pt x="203" y="460"/>
                  </a:lnTo>
                  <a:cubicBezTo>
                    <a:pt x="208" y="460"/>
                    <a:pt x="211" y="464"/>
                    <a:pt x="211" y="468"/>
                  </a:cubicBezTo>
                  <a:cubicBezTo>
                    <a:pt x="211" y="473"/>
                    <a:pt x="208" y="476"/>
                    <a:pt x="203" y="476"/>
                  </a:cubicBezTo>
                  <a:lnTo>
                    <a:pt x="187" y="476"/>
                  </a:lnTo>
                  <a:cubicBezTo>
                    <a:pt x="183" y="476"/>
                    <a:pt x="179" y="473"/>
                    <a:pt x="179" y="468"/>
                  </a:cubicBezTo>
                  <a:cubicBezTo>
                    <a:pt x="179" y="464"/>
                    <a:pt x="183" y="460"/>
                    <a:pt x="187" y="460"/>
                  </a:cubicBezTo>
                  <a:close/>
                  <a:moveTo>
                    <a:pt x="235" y="460"/>
                  </a:moveTo>
                  <a:lnTo>
                    <a:pt x="251" y="460"/>
                  </a:lnTo>
                  <a:cubicBezTo>
                    <a:pt x="256" y="460"/>
                    <a:pt x="259" y="464"/>
                    <a:pt x="259" y="468"/>
                  </a:cubicBezTo>
                  <a:cubicBezTo>
                    <a:pt x="259" y="473"/>
                    <a:pt x="256" y="476"/>
                    <a:pt x="251" y="476"/>
                  </a:cubicBezTo>
                  <a:lnTo>
                    <a:pt x="235" y="476"/>
                  </a:lnTo>
                  <a:cubicBezTo>
                    <a:pt x="231" y="476"/>
                    <a:pt x="227" y="473"/>
                    <a:pt x="227" y="468"/>
                  </a:cubicBezTo>
                  <a:cubicBezTo>
                    <a:pt x="227" y="464"/>
                    <a:pt x="231" y="460"/>
                    <a:pt x="235" y="460"/>
                  </a:cubicBezTo>
                  <a:close/>
                  <a:moveTo>
                    <a:pt x="283" y="460"/>
                  </a:moveTo>
                  <a:lnTo>
                    <a:pt x="299" y="460"/>
                  </a:lnTo>
                  <a:cubicBezTo>
                    <a:pt x="304" y="460"/>
                    <a:pt x="307" y="464"/>
                    <a:pt x="307" y="468"/>
                  </a:cubicBezTo>
                  <a:cubicBezTo>
                    <a:pt x="307" y="473"/>
                    <a:pt x="304" y="476"/>
                    <a:pt x="299" y="476"/>
                  </a:cubicBezTo>
                  <a:lnTo>
                    <a:pt x="283" y="476"/>
                  </a:lnTo>
                  <a:cubicBezTo>
                    <a:pt x="279" y="476"/>
                    <a:pt x="275" y="473"/>
                    <a:pt x="275" y="468"/>
                  </a:cubicBezTo>
                  <a:cubicBezTo>
                    <a:pt x="275" y="464"/>
                    <a:pt x="279" y="460"/>
                    <a:pt x="283" y="460"/>
                  </a:cubicBezTo>
                  <a:close/>
                  <a:moveTo>
                    <a:pt x="331" y="460"/>
                  </a:moveTo>
                  <a:lnTo>
                    <a:pt x="347" y="460"/>
                  </a:lnTo>
                  <a:cubicBezTo>
                    <a:pt x="352" y="460"/>
                    <a:pt x="355" y="464"/>
                    <a:pt x="355" y="468"/>
                  </a:cubicBezTo>
                  <a:cubicBezTo>
                    <a:pt x="355" y="473"/>
                    <a:pt x="352" y="476"/>
                    <a:pt x="347" y="476"/>
                  </a:cubicBezTo>
                  <a:lnTo>
                    <a:pt x="331" y="476"/>
                  </a:lnTo>
                  <a:cubicBezTo>
                    <a:pt x="327" y="476"/>
                    <a:pt x="323" y="473"/>
                    <a:pt x="323" y="468"/>
                  </a:cubicBezTo>
                  <a:cubicBezTo>
                    <a:pt x="323" y="464"/>
                    <a:pt x="327" y="460"/>
                    <a:pt x="331" y="460"/>
                  </a:cubicBezTo>
                  <a:close/>
                  <a:moveTo>
                    <a:pt x="379" y="460"/>
                  </a:moveTo>
                  <a:lnTo>
                    <a:pt x="395" y="460"/>
                  </a:lnTo>
                  <a:cubicBezTo>
                    <a:pt x="400" y="460"/>
                    <a:pt x="403" y="464"/>
                    <a:pt x="403" y="468"/>
                  </a:cubicBezTo>
                  <a:cubicBezTo>
                    <a:pt x="403" y="473"/>
                    <a:pt x="400" y="476"/>
                    <a:pt x="395" y="476"/>
                  </a:cubicBezTo>
                  <a:lnTo>
                    <a:pt x="379" y="476"/>
                  </a:lnTo>
                  <a:cubicBezTo>
                    <a:pt x="375" y="476"/>
                    <a:pt x="371" y="473"/>
                    <a:pt x="371" y="468"/>
                  </a:cubicBezTo>
                  <a:cubicBezTo>
                    <a:pt x="371" y="464"/>
                    <a:pt x="375" y="460"/>
                    <a:pt x="379" y="460"/>
                  </a:cubicBezTo>
                  <a:close/>
                  <a:moveTo>
                    <a:pt x="427" y="460"/>
                  </a:moveTo>
                  <a:lnTo>
                    <a:pt x="443" y="460"/>
                  </a:lnTo>
                  <a:cubicBezTo>
                    <a:pt x="448" y="460"/>
                    <a:pt x="451" y="464"/>
                    <a:pt x="451" y="468"/>
                  </a:cubicBezTo>
                  <a:cubicBezTo>
                    <a:pt x="451" y="473"/>
                    <a:pt x="448" y="476"/>
                    <a:pt x="443" y="476"/>
                  </a:cubicBezTo>
                  <a:lnTo>
                    <a:pt x="427" y="476"/>
                  </a:lnTo>
                  <a:cubicBezTo>
                    <a:pt x="423" y="476"/>
                    <a:pt x="419" y="473"/>
                    <a:pt x="419" y="468"/>
                  </a:cubicBezTo>
                  <a:cubicBezTo>
                    <a:pt x="419" y="464"/>
                    <a:pt x="423" y="460"/>
                    <a:pt x="427" y="460"/>
                  </a:cubicBezTo>
                  <a:close/>
                  <a:moveTo>
                    <a:pt x="475" y="460"/>
                  </a:moveTo>
                  <a:lnTo>
                    <a:pt x="491" y="460"/>
                  </a:lnTo>
                  <a:cubicBezTo>
                    <a:pt x="496" y="460"/>
                    <a:pt x="499" y="464"/>
                    <a:pt x="499" y="468"/>
                  </a:cubicBezTo>
                  <a:cubicBezTo>
                    <a:pt x="499" y="473"/>
                    <a:pt x="496" y="476"/>
                    <a:pt x="491" y="476"/>
                  </a:cubicBezTo>
                  <a:lnTo>
                    <a:pt x="475" y="476"/>
                  </a:lnTo>
                  <a:cubicBezTo>
                    <a:pt x="471" y="476"/>
                    <a:pt x="467" y="473"/>
                    <a:pt x="467" y="468"/>
                  </a:cubicBezTo>
                  <a:cubicBezTo>
                    <a:pt x="467" y="464"/>
                    <a:pt x="471" y="460"/>
                    <a:pt x="475" y="460"/>
                  </a:cubicBezTo>
                  <a:close/>
                  <a:moveTo>
                    <a:pt x="523" y="460"/>
                  </a:moveTo>
                  <a:lnTo>
                    <a:pt x="539" y="460"/>
                  </a:lnTo>
                  <a:cubicBezTo>
                    <a:pt x="544" y="460"/>
                    <a:pt x="547" y="464"/>
                    <a:pt x="547" y="468"/>
                  </a:cubicBezTo>
                  <a:cubicBezTo>
                    <a:pt x="547" y="473"/>
                    <a:pt x="544" y="476"/>
                    <a:pt x="539" y="476"/>
                  </a:cubicBezTo>
                  <a:lnTo>
                    <a:pt x="523" y="476"/>
                  </a:lnTo>
                  <a:cubicBezTo>
                    <a:pt x="519" y="476"/>
                    <a:pt x="515" y="473"/>
                    <a:pt x="515" y="468"/>
                  </a:cubicBezTo>
                  <a:cubicBezTo>
                    <a:pt x="515" y="464"/>
                    <a:pt x="519" y="460"/>
                    <a:pt x="523" y="460"/>
                  </a:cubicBezTo>
                  <a:close/>
                  <a:moveTo>
                    <a:pt x="571" y="460"/>
                  </a:moveTo>
                  <a:lnTo>
                    <a:pt x="587" y="460"/>
                  </a:lnTo>
                  <a:cubicBezTo>
                    <a:pt x="592" y="460"/>
                    <a:pt x="595" y="464"/>
                    <a:pt x="595" y="468"/>
                  </a:cubicBezTo>
                  <a:cubicBezTo>
                    <a:pt x="595" y="473"/>
                    <a:pt x="592" y="476"/>
                    <a:pt x="587" y="476"/>
                  </a:cubicBezTo>
                  <a:lnTo>
                    <a:pt x="571" y="476"/>
                  </a:lnTo>
                  <a:cubicBezTo>
                    <a:pt x="567" y="476"/>
                    <a:pt x="563" y="473"/>
                    <a:pt x="563" y="468"/>
                  </a:cubicBezTo>
                  <a:cubicBezTo>
                    <a:pt x="563" y="464"/>
                    <a:pt x="567" y="460"/>
                    <a:pt x="571" y="460"/>
                  </a:cubicBezTo>
                  <a:close/>
                  <a:moveTo>
                    <a:pt x="619" y="460"/>
                  </a:moveTo>
                  <a:lnTo>
                    <a:pt x="635" y="460"/>
                  </a:lnTo>
                  <a:cubicBezTo>
                    <a:pt x="640" y="460"/>
                    <a:pt x="643" y="464"/>
                    <a:pt x="643" y="468"/>
                  </a:cubicBezTo>
                  <a:cubicBezTo>
                    <a:pt x="643" y="473"/>
                    <a:pt x="640" y="476"/>
                    <a:pt x="635" y="476"/>
                  </a:cubicBezTo>
                  <a:lnTo>
                    <a:pt x="619" y="476"/>
                  </a:lnTo>
                  <a:cubicBezTo>
                    <a:pt x="615" y="476"/>
                    <a:pt x="611" y="473"/>
                    <a:pt x="611" y="468"/>
                  </a:cubicBezTo>
                  <a:cubicBezTo>
                    <a:pt x="611" y="464"/>
                    <a:pt x="615" y="460"/>
                    <a:pt x="619" y="460"/>
                  </a:cubicBezTo>
                  <a:close/>
                  <a:moveTo>
                    <a:pt x="667" y="460"/>
                  </a:moveTo>
                  <a:lnTo>
                    <a:pt x="683" y="460"/>
                  </a:lnTo>
                  <a:cubicBezTo>
                    <a:pt x="688" y="460"/>
                    <a:pt x="691" y="464"/>
                    <a:pt x="691" y="468"/>
                  </a:cubicBezTo>
                  <a:cubicBezTo>
                    <a:pt x="691" y="473"/>
                    <a:pt x="688" y="476"/>
                    <a:pt x="683" y="476"/>
                  </a:cubicBezTo>
                  <a:lnTo>
                    <a:pt x="667" y="476"/>
                  </a:lnTo>
                  <a:cubicBezTo>
                    <a:pt x="663" y="476"/>
                    <a:pt x="659" y="473"/>
                    <a:pt x="659" y="468"/>
                  </a:cubicBezTo>
                  <a:cubicBezTo>
                    <a:pt x="659" y="464"/>
                    <a:pt x="663" y="460"/>
                    <a:pt x="667" y="460"/>
                  </a:cubicBezTo>
                  <a:close/>
                  <a:moveTo>
                    <a:pt x="715" y="460"/>
                  </a:moveTo>
                  <a:lnTo>
                    <a:pt x="731" y="460"/>
                  </a:lnTo>
                  <a:cubicBezTo>
                    <a:pt x="736" y="460"/>
                    <a:pt x="739" y="464"/>
                    <a:pt x="739" y="468"/>
                  </a:cubicBezTo>
                  <a:cubicBezTo>
                    <a:pt x="739" y="473"/>
                    <a:pt x="736" y="476"/>
                    <a:pt x="731" y="476"/>
                  </a:cubicBezTo>
                  <a:lnTo>
                    <a:pt x="715" y="476"/>
                  </a:lnTo>
                  <a:cubicBezTo>
                    <a:pt x="711" y="476"/>
                    <a:pt x="707" y="473"/>
                    <a:pt x="707" y="468"/>
                  </a:cubicBezTo>
                  <a:cubicBezTo>
                    <a:pt x="707" y="464"/>
                    <a:pt x="711" y="460"/>
                    <a:pt x="715" y="460"/>
                  </a:cubicBezTo>
                  <a:close/>
                  <a:moveTo>
                    <a:pt x="763" y="460"/>
                  </a:moveTo>
                  <a:lnTo>
                    <a:pt x="779" y="460"/>
                  </a:lnTo>
                  <a:cubicBezTo>
                    <a:pt x="784" y="460"/>
                    <a:pt x="787" y="464"/>
                    <a:pt x="787" y="468"/>
                  </a:cubicBezTo>
                  <a:cubicBezTo>
                    <a:pt x="787" y="473"/>
                    <a:pt x="784" y="476"/>
                    <a:pt x="779" y="476"/>
                  </a:cubicBezTo>
                  <a:lnTo>
                    <a:pt x="763" y="476"/>
                  </a:lnTo>
                  <a:cubicBezTo>
                    <a:pt x="759" y="476"/>
                    <a:pt x="755" y="473"/>
                    <a:pt x="755" y="468"/>
                  </a:cubicBezTo>
                  <a:cubicBezTo>
                    <a:pt x="755" y="464"/>
                    <a:pt x="759" y="460"/>
                    <a:pt x="763" y="460"/>
                  </a:cubicBezTo>
                  <a:close/>
                  <a:moveTo>
                    <a:pt x="811" y="460"/>
                  </a:moveTo>
                  <a:lnTo>
                    <a:pt x="827" y="460"/>
                  </a:lnTo>
                  <a:cubicBezTo>
                    <a:pt x="832" y="460"/>
                    <a:pt x="835" y="464"/>
                    <a:pt x="835" y="468"/>
                  </a:cubicBezTo>
                  <a:cubicBezTo>
                    <a:pt x="835" y="473"/>
                    <a:pt x="832" y="476"/>
                    <a:pt x="827" y="476"/>
                  </a:cubicBezTo>
                  <a:lnTo>
                    <a:pt x="811" y="476"/>
                  </a:lnTo>
                  <a:cubicBezTo>
                    <a:pt x="807" y="476"/>
                    <a:pt x="803" y="473"/>
                    <a:pt x="803" y="468"/>
                  </a:cubicBezTo>
                  <a:cubicBezTo>
                    <a:pt x="803" y="464"/>
                    <a:pt x="807" y="460"/>
                    <a:pt x="811" y="460"/>
                  </a:cubicBezTo>
                  <a:close/>
                  <a:moveTo>
                    <a:pt x="859" y="460"/>
                  </a:moveTo>
                  <a:lnTo>
                    <a:pt x="875" y="460"/>
                  </a:lnTo>
                  <a:cubicBezTo>
                    <a:pt x="880" y="460"/>
                    <a:pt x="883" y="464"/>
                    <a:pt x="883" y="468"/>
                  </a:cubicBezTo>
                  <a:cubicBezTo>
                    <a:pt x="883" y="473"/>
                    <a:pt x="880" y="476"/>
                    <a:pt x="875" y="476"/>
                  </a:cubicBezTo>
                  <a:lnTo>
                    <a:pt x="859" y="476"/>
                  </a:lnTo>
                  <a:cubicBezTo>
                    <a:pt x="855" y="476"/>
                    <a:pt x="851" y="473"/>
                    <a:pt x="851" y="468"/>
                  </a:cubicBezTo>
                  <a:cubicBezTo>
                    <a:pt x="851" y="464"/>
                    <a:pt x="855" y="460"/>
                    <a:pt x="859" y="460"/>
                  </a:cubicBezTo>
                  <a:close/>
                  <a:moveTo>
                    <a:pt x="907" y="460"/>
                  </a:moveTo>
                  <a:lnTo>
                    <a:pt x="923" y="460"/>
                  </a:lnTo>
                  <a:cubicBezTo>
                    <a:pt x="928" y="460"/>
                    <a:pt x="931" y="464"/>
                    <a:pt x="931" y="468"/>
                  </a:cubicBezTo>
                  <a:cubicBezTo>
                    <a:pt x="931" y="473"/>
                    <a:pt x="928" y="476"/>
                    <a:pt x="923" y="476"/>
                  </a:cubicBezTo>
                  <a:lnTo>
                    <a:pt x="907" y="476"/>
                  </a:lnTo>
                  <a:cubicBezTo>
                    <a:pt x="903" y="476"/>
                    <a:pt x="899" y="473"/>
                    <a:pt x="899" y="468"/>
                  </a:cubicBezTo>
                  <a:cubicBezTo>
                    <a:pt x="899" y="464"/>
                    <a:pt x="903" y="460"/>
                    <a:pt x="907" y="460"/>
                  </a:cubicBezTo>
                  <a:close/>
                  <a:moveTo>
                    <a:pt x="955" y="460"/>
                  </a:moveTo>
                  <a:lnTo>
                    <a:pt x="971" y="460"/>
                  </a:lnTo>
                  <a:cubicBezTo>
                    <a:pt x="976" y="460"/>
                    <a:pt x="979" y="464"/>
                    <a:pt x="979" y="468"/>
                  </a:cubicBezTo>
                  <a:cubicBezTo>
                    <a:pt x="979" y="473"/>
                    <a:pt x="976" y="476"/>
                    <a:pt x="971" y="476"/>
                  </a:cubicBezTo>
                  <a:lnTo>
                    <a:pt x="955" y="476"/>
                  </a:lnTo>
                  <a:cubicBezTo>
                    <a:pt x="951" y="476"/>
                    <a:pt x="947" y="473"/>
                    <a:pt x="947" y="468"/>
                  </a:cubicBezTo>
                  <a:cubicBezTo>
                    <a:pt x="947" y="464"/>
                    <a:pt x="951" y="460"/>
                    <a:pt x="955" y="460"/>
                  </a:cubicBezTo>
                  <a:close/>
                  <a:moveTo>
                    <a:pt x="1003" y="460"/>
                  </a:moveTo>
                  <a:lnTo>
                    <a:pt x="1019" y="460"/>
                  </a:lnTo>
                  <a:cubicBezTo>
                    <a:pt x="1024" y="460"/>
                    <a:pt x="1027" y="464"/>
                    <a:pt x="1027" y="468"/>
                  </a:cubicBezTo>
                  <a:cubicBezTo>
                    <a:pt x="1027" y="473"/>
                    <a:pt x="1024" y="476"/>
                    <a:pt x="1019" y="476"/>
                  </a:cubicBezTo>
                  <a:lnTo>
                    <a:pt x="1003" y="476"/>
                  </a:lnTo>
                  <a:cubicBezTo>
                    <a:pt x="999" y="476"/>
                    <a:pt x="995" y="473"/>
                    <a:pt x="995" y="468"/>
                  </a:cubicBezTo>
                  <a:cubicBezTo>
                    <a:pt x="995" y="464"/>
                    <a:pt x="999" y="460"/>
                    <a:pt x="1003" y="460"/>
                  </a:cubicBezTo>
                  <a:close/>
                  <a:moveTo>
                    <a:pt x="1051" y="460"/>
                  </a:moveTo>
                  <a:lnTo>
                    <a:pt x="1067" y="460"/>
                  </a:lnTo>
                  <a:cubicBezTo>
                    <a:pt x="1072" y="460"/>
                    <a:pt x="1075" y="464"/>
                    <a:pt x="1075" y="468"/>
                  </a:cubicBezTo>
                  <a:cubicBezTo>
                    <a:pt x="1075" y="473"/>
                    <a:pt x="1072" y="476"/>
                    <a:pt x="1067" y="476"/>
                  </a:cubicBezTo>
                  <a:lnTo>
                    <a:pt x="1051" y="476"/>
                  </a:lnTo>
                  <a:cubicBezTo>
                    <a:pt x="1047" y="476"/>
                    <a:pt x="1043" y="473"/>
                    <a:pt x="1043" y="468"/>
                  </a:cubicBezTo>
                  <a:cubicBezTo>
                    <a:pt x="1043" y="464"/>
                    <a:pt x="1047" y="460"/>
                    <a:pt x="1051" y="460"/>
                  </a:cubicBezTo>
                  <a:close/>
                  <a:moveTo>
                    <a:pt x="1099" y="460"/>
                  </a:moveTo>
                  <a:lnTo>
                    <a:pt x="1115" y="460"/>
                  </a:lnTo>
                  <a:cubicBezTo>
                    <a:pt x="1120" y="460"/>
                    <a:pt x="1123" y="464"/>
                    <a:pt x="1123" y="468"/>
                  </a:cubicBezTo>
                  <a:cubicBezTo>
                    <a:pt x="1123" y="473"/>
                    <a:pt x="1120" y="476"/>
                    <a:pt x="1115" y="476"/>
                  </a:cubicBezTo>
                  <a:lnTo>
                    <a:pt x="1099" y="476"/>
                  </a:lnTo>
                  <a:cubicBezTo>
                    <a:pt x="1095" y="476"/>
                    <a:pt x="1091" y="473"/>
                    <a:pt x="1091" y="468"/>
                  </a:cubicBezTo>
                  <a:cubicBezTo>
                    <a:pt x="1091" y="464"/>
                    <a:pt x="1095" y="460"/>
                    <a:pt x="1099" y="460"/>
                  </a:cubicBezTo>
                  <a:close/>
                  <a:moveTo>
                    <a:pt x="1147" y="460"/>
                  </a:moveTo>
                  <a:lnTo>
                    <a:pt x="1163" y="460"/>
                  </a:lnTo>
                  <a:cubicBezTo>
                    <a:pt x="1168" y="460"/>
                    <a:pt x="1171" y="464"/>
                    <a:pt x="1171" y="468"/>
                  </a:cubicBezTo>
                  <a:cubicBezTo>
                    <a:pt x="1171" y="473"/>
                    <a:pt x="1168" y="476"/>
                    <a:pt x="1163" y="476"/>
                  </a:cubicBezTo>
                  <a:lnTo>
                    <a:pt x="1147" y="476"/>
                  </a:lnTo>
                  <a:cubicBezTo>
                    <a:pt x="1143" y="476"/>
                    <a:pt x="1139" y="473"/>
                    <a:pt x="1139" y="468"/>
                  </a:cubicBezTo>
                  <a:cubicBezTo>
                    <a:pt x="1139" y="464"/>
                    <a:pt x="1143" y="460"/>
                    <a:pt x="1147" y="460"/>
                  </a:cubicBezTo>
                  <a:close/>
                  <a:moveTo>
                    <a:pt x="1195" y="460"/>
                  </a:moveTo>
                  <a:lnTo>
                    <a:pt x="1211" y="460"/>
                  </a:lnTo>
                  <a:cubicBezTo>
                    <a:pt x="1216" y="460"/>
                    <a:pt x="1219" y="464"/>
                    <a:pt x="1219" y="468"/>
                  </a:cubicBezTo>
                  <a:cubicBezTo>
                    <a:pt x="1219" y="473"/>
                    <a:pt x="1216" y="476"/>
                    <a:pt x="1211" y="476"/>
                  </a:cubicBezTo>
                  <a:lnTo>
                    <a:pt x="1195" y="476"/>
                  </a:lnTo>
                  <a:cubicBezTo>
                    <a:pt x="1191" y="476"/>
                    <a:pt x="1187" y="473"/>
                    <a:pt x="1187" y="468"/>
                  </a:cubicBezTo>
                  <a:cubicBezTo>
                    <a:pt x="1187" y="464"/>
                    <a:pt x="1191" y="460"/>
                    <a:pt x="1195" y="460"/>
                  </a:cubicBezTo>
                  <a:close/>
                  <a:moveTo>
                    <a:pt x="1243" y="460"/>
                  </a:moveTo>
                  <a:lnTo>
                    <a:pt x="1259" y="460"/>
                  </a:lnTo>
                  <a:cubicBezTo>
                    <a:pt x="1264" y="460"/>
                    <a:pt x="1267" y="464"/>
                    <a:pt x="1267" y="468"/>
                  </a:cubicBezTo>
                  <a:cubicBezTo>
                    <a:pt x="1267" y="473"/>
                    <a:pt x="1264" y="476"/>
                    <a:pt x="1259" y="476"/>
                  </a:cubicBezTo>
                  <a:lnTo>
                    <a:pt x="1243" y="476"/>
                  </a:lnTo>
                  <a:cubicBezTo>
                    <a:pt x="1239" y="476"/>
                    <a:pt x="1235" y="473"/>
                    <a:pt x="1235" y="468"/>
                  </a:cubicBezTo>
                  <a:cubicBezTo>
                    <a:pt x="1235" y="464"/>
                    <a:pt x="1239" y="460"/>
                    <a:pt x="1243" y="460"/>
                  </a:cubicBezTo>
                  <a:close/>
                  <a:moveTo>
                    <a:pt x="1291" y="460"/>
                  </a:moveTo>
                  <a:lnTo>
                    <a:pt x="1307" y="460"/>
                  </a:lnTo>
                  <a:cubicBezTo>
                    <a:pt x="1312" y="460"/>
                    <a:pt x="1315" y="464"/>
                    <a:pt x="1315" y="468"/>
                  </a:cubicBezTo>
                  <a:cubicBezTo>
                    <a:pt x="1315" y="473"/>
                    <a:pt x="1312" y="476"/>
                    <a:pt x="1307" y="476"/>
                  </a:cubicBezTo>
                  <a:lnTo>
                    <a:pt x="1291" y="476"/>
                  </a:lnTo>
                  <a:cubicBezTo>
                    <a:pt x="1287" y="476"/>
                    <a:pt x="1283" y="473"/>
                    <a:pt x="1283" y="468"/>
                  </a:cubicBezTo>
                  <a:cubicBezTo>
                    <a:pt x="1283" y="464"/>
                    <a:pt x="1287" y="460"/>
                    <a:pt x="1291" y="460"/>
                  </a:cubicBezTo>
                  <a:close/>
                  <a:moveTo>
                    <a:pt x="1339" y="460"/>
                  </a:moveTo>
                  <a:lnTo>
                    <a:pt x="1355" y="460"/>
                  </a:lnTo>
                  <a:cubicBezTo>
                    <a:pt x="1360" y="460"/>
                    <a:pt x="1363" y="464"/>
                    <a:pt x="1363" y="468"/>
                  </a:cubicBezTo>
                  <a:cubicBezTo>
                    <a:pt x="1363" y="473"/>
                    <a:pt x="1360" y="476"/>
                    <a:pt x="1355" y="476"/>
                  </a:cubicBezTo>
                  <a:lnTo>
                    <a:pt x="1339" y="476"/>
                  </a:lnTo>
                  <a:cubicBezTo>
                    <a:pt x="1335" y="476"/>
                    <a:pt x="1331" y="473"/>
                    <a:pt x="1331" y="468"/>
                  </a:cubicBezTo>
                  <a:cubicBezTo>
                    <a:pt x="1331" y="464"/>
                    <a:pt x="1335" y="460"/>
                    <a:pt x="1339" y="460"/>
                  </a:cubicBezTo>
                  <a:close/>
                  <a:moveTo>
                    <a:pt x="1387" y="460"/>
                  </a:moveTo>
                  <a:lnTo>
                    <a:pt x="1403" y="460"/>
                  </a:lnTo>
                  <a:cubicBezTo>
                    <a:pt x="1408" y="460"/>
                    <a:pt x="1411" y="464"/>
                    <a:pt x="1411" y="468"/>
                  </a:cubicBezTo>
                  <a:cubicBezTo>
                    <a:pt x="1411" y="473"/>
                    <a:pt x="1408" y="476"/>
                    <a:pt x="1403" y="476"/>
                  </a:cubicBezTo>
                  <a:lnTo>
                    <a:pt x="1387" y="476"/>
                  </a:lnTo>
                  <a:cubicBezTo>
                    <a:pt x="1383" y="476"/>
                    <a:pt x="1379" y="473"/>
                    <a:pt x="1379" y="468"/>
                  </a:cubicBezTo>
                  <a:cubicBezTo>
                    <a:pt x="1379" y="464"/>
                    <a:pt x="1383" y="460"/>
                    <a:pt x="1387" y="460"/>
                  </a:cubicBezTo>
                  <a:close/>
                  <a:moveTo>
                    <a:pt x="1435" y="460"/>
                  </a:moveTo>
                  <a:lnTo>
                    <a:pt x="1451" y="460"/>
                  </a:lnTo>
                  <a:cubicBezTo>
                    <a:pt x="1456" y="460"/>
                    <a:pt x="1459" y="464"/>
                    <a:pt x="1459" y="468"/>
                  </a:cubicBezTo>
                  <a:cubicBezTo>
                    <a:pt x="1459" y="473"/>
                    <a:pt x="1456" y="476"/>
                    <a:pt x="1451" y="476"/>
                  </a:cubicBezTo>
                  <a:lnTo>
                    <a:pt x="1435" y="476"/>
                  </a:lnTo>
                  <a:cubicBezTo>
                    <a:pt x="1431" y="476"/>
                    <a:pt x="1427" y="473"/>
                    <a:pt x="1427" y="468"/>
                  </a:cubicBezTo>
                  <a:cubicBezTo>
                    <a:pt x="1427" y="464"/>
                    <a:pt x="1431" y="460"/>
                    <a:pt x="1435" y="460"/>
                  </a:cubicBezTo>
                  <a:close/>
                  <a:moveTo>
                    <a:pt x="1483" y="460"/>
                  </a:moveTo>
                  <a:lnTo>
                    <a:pt x="1499" y="460"/>
                  </a:lnTo>
                  <a:cubicBezTo>
                    <a:pt x="1504" y="460"/>
                    <a:pt x="1507" y="464"/>
                    <a:pt x="1507" y="468"/>
                  </a:cubicBezTo>
                  <a:cubicBezTo>
                    <a:pt x="1507" y="473"/>
                    <a:pt x="1504" y="476"/>
                    <a:pt x="1499" y="476"/>
                  </a:cubicBezTo>
                  <a:lnTo>
                    <a:pt x="1483" y="476"/>
                  </a:lnTo>
                  <a:cubicBezTo>
                    <a:pt x="1479" y="476"/>
                    <a:pt x="1475" y="473"/>
                    <a:pt x="1475" y="468"/>
                  </a:cubicBezTo>
                  <a:cubicBezTo>
                    <a:pt x="1475" y="464"/>
                    <a:pt x="1479" y="460"/>
                    <a:pt x="1483" y="460"/>
                  </a:cubicBezTo>
                  <a:close/>
                  <a:moveTo>
                    <a:pt x="1531" y="460"/>
                  </a:moveTo>
                  <a:lnTo>
                    <a:pt x="1544" y="460"/>
                  </a:lnTo>
                  <a:lnTo>
                    <a:pt x="1536" y="468"/>
                  </a:lnTo>
                  <a:lnTo>
                    <a:pt x="1536" y="465"/>
                  </a:lnTo>
                  <a:cubicBezTo>
                    <a:pt x="1536" y="461"/>
                    <a:pt x="1539" y="457"/>
                    <a:pt x="1544" y="457"/>
                  </a:cubicBezTo>
                  <a:cubicBezTo>
                    <a:pt x="1548" y="457"/>
                    <a:pt x="1552" y="461"/>
                    <a:pt x="1552" y="465"/>
                  </a:cubicBezTo>
                  <a:lnTo>
                    <a:pt x="1552" y="468"/>
                  </a:lnTo>
                  <a:cubicBezTo>
                    <a:pt x="1552" y="473"/>
                    <a:pt x="1548" y="476"/>
                    <a:pt x="1544" y="476"/>
                  </a:cubicBezTo>
                  <a:lnTo>
                    <a:pt x="1531" y="476"/>
                  </a:lnTo>
                  <a:cubicBezTo>
                    <a:pt x="1527" y="476"/>
                    <a:pt x="1523" y="473"/>
                    <a:pt x="1523" y="468"/>
                  </a:cubicBezTo>
                  <a:cubicBezTo>
                    <a:pt x="1523" y="464"/>
                    <a:pt x="1527" y="460"/>
                    <a:pt x="1531" y="460"/>
                  </a:cubicBezTo>
                  <a:close/>
                  <a:moveTo>
                    <a:pt x="1536" y="433"/>
                  </a:moveTo>
                  <a:lnTo>
                    <a:pt x="1536" y="417"/>
                  </a:lnTo>
                  <a:cubicBezTo>
                    <a:pt x="1536" y="413"/>
                    <a:pt x="1539" y="409"/>
                    <a:pt x="1544" y="409"/>
                  </a:cubicBezTo>
                  <a:cubicBezTo>
                    <a:pt x="1548" y="409"/>
                    <a:pt x="1552" y="413"/>
                    <a:pt x="1552" y="417"/>
                  </a:cubicBezTo>
                  <a:lnTo>
                    <a:pt x="1552" y="433"/>
                  </a:lnTo>
                  <a:cubicBezTo>
                    <a:pt x="1552" y="438"/>
                    <a:pt x="1548" y="441"/>
                    <a:pt x="1544" y="441"/>
                  </a:cubicBezTo>
                  <a:cubicBezTo>
                    <a:pt x="1539" y="441"/>
                    <a:pt x="1536" y="438"/>
                    <a:pt x="1536" y="433"/>
                  </a:cubicBezTo>
                  <a:close/>
                  <a:moveTo>
                    <a:pt x="1536" y="385"/>
                  </a:moveTo>
                  <a:lnTo>
                    <a:pt x="1536" y="369"/>
                  </a:lnTo>
                  <a:cubicBezTo>
                    <a:pt x="1536" y="365"/>
                    <a:pt x="1539" y="361"/>
                    <a:pt x="1544" y="361"/>
                  </a:cubicBezTo>
                  <a:cubicBezTo>
                    <a:pt x="1548" y="361"/>
                    <a:pt x="1552" y="365"/>
                    <a:pt x="1552" y="369"/>
                  </a:cubicBezTo>
                  <a:lnTo>
                    <a:pt x="1552" y="385"/>
                  </a:lnTo>
                  <a:cubicBezTo>
                    <a:pt x="1552" y="390"/>
                    <a:pt x="1548" y="393"/>
                    <a:pt x="1544" y="393"/>
                  </a:cubicBezTo>
                  <a:cubicBezTo>
                    <a:pt x="1539" y="393"/>
                    <a:pt x="1536" y="390"/>
                    <a:pt x="1536" y="385"/>
                  </a:cubicBezTo>
                  <a:close/>
                  <a:moveTo>
                    <a:pt x="1536" y="337"/>
                  </a:moveTo>
                  <a:lnTo>
                    <a:pt x="1536" y="321"/>
                  </a:lnTo>
                  <a:cubicBezTo>
                    <a:pt x="1536" y="317"/>
                    <a:pt x="1539" y="313"/>
                    <a:pt x="1544" y="313"/>
                  </a:cubicBezTo>
                  <a:cubicBezTo>
                    <a:pt x="1548" y="313"/>
                    <a:pt x="1552" y="317"/>
                    <a:pt x="1552" y="321"/>
                  </a:cubicBezTo>
                  <a:lnTo>
                    <a:pt x="1552" y="337"/>
                  </a:lnTo>
                  <a:cubicBezTo>
                    <a:pt x="1552" y="342"/>
                    <a:pt x="1548" y="345"/>
                    <a:pt x="1544" y="345"/>
                  </a:cubicBezTo>
                  <a:cubicBezTo>
                    <a:pt x="1539" y="345"/>
                    <a:pt x="1536" y="342"/>
                    <a:pt x="1536" y="337"/>
                  </a:cubicBezTo>
                  <a:close/>
                  <a:moveTo>
                    <a:pt x="1536" y="289"/>
                  </a:moveTo>
                  <a:lnTo>
                    <a:pt x="1536" y="273"/>
                  </a:lnTo>
                  <a:cubicBezTo>
                    <a:pt x="1536" y="269"/>
                    <a:pt x="1539" y="265"/>
                    <a:pt x="1544" y="265"/>
                  </a:cubicBezTo>
                  <a:cubicBezTo>
                    <a:pt x="1548" y="265"/>
                    <a:pt x="1552" y="269"/>
                    <a:pt x="1552" y="273"/>
                  </a:cubicBezTo>
                  <a:lnTo>
                    <a:pt x="1552" y="289"/>
                  </a:lnTo>
                  <a:cubicBezTo>
                    <a:pt x="1552" y="294"/>
                    <a:pt x="1548" y="297"/>
                    <a:pt x="1544" y="297"/>
                  </a:cubicBezTo>
                  <a:cubicBezTo>
                    <a:pt x="1539" y="297"/>
                    <a:pt x="1536" y="294"/>
                    <a:pt x="1536" y="289"/>
                  </a:cubicBezTo>
                  <a:close/>
                  <a:moveTo>
                    <a:pt x="1536" y="241"/>
                  </a:moveTo>
                  <a:lnTo>
                    <a:pt x="1536" y="225"/>
                  </a:lnTo>
                  <a:cubicBezTo>
                    <a:pt x="1536" y="221"/>
                    <a:pt x="1539" y="217"/>
                    <a:pt x="1544" y="217"/>
                  </a:cubicBezTo>
                  <a:cubicBezTo>
                    <a:pt x="1548" y="217"/>
                    <a:pt x="1552" y="221"/>
                    <a:pt x="1552" y="225"/>
                  </a:cubicBezTo>
                  <a:lnTo>
                    <a:pt x="1552" y="241"/>
                  </a:lnTo>
                  <a:cubicBezTo>
                    <a:pt x="1552" y="246"/>
                    <a:pt x="1548" y="249"/>
                    <a:pt x="1544" y="249"/>
                  </a:cubicBezTo>
                  <a:cubicBezTo>
                    <a:pt x="1539" y="249"/>
                    <a:pt x="1536" y="246"/>
                    <a:pt x="1536" y="241"/>
                  </a:cubicBezTo>
                  <a:close/>
                  <a:moveTo>
                    <a:pt x="1536" y="193"/>
                  </a:moveTo>
                  <a:lnTo>
                    <a:pt x="1536" y="177"/>
                  </a:lnTo>
                  <a:cubicBezTo>
                    <a:pt x="1536" y="173"/>
                    <a:pt x="1539" y="169"/>
                    <a:pt x="1544" y="169"/>
                  </a:cubicBezTo>
                  <a:cubicBezTo>
                    <a:pt x="1548" y="169"/>
                    <a:pt x="1552" y="173"/>
                    <a:pt x="1552" y="177"/>
                  </a:cubicBezTo>
                  <a:lnTo>
                    <a:pt x="1552" y="193"/>
                  </a:lnTo>
                  <a:cubicBezTo>
                    <a:pt x="1552" y="198"/>
                    <a:pt x="1548" y="201"/>
                    <a:pt x="1544" y="201"/>
                  </a:cubicBezTo>
                  <a:cubicBezTo>
                    <a:pt x="1539" y="201"/>
                    <a:pt x="1536" y="198"/>
                    <a:pt x="1536" y="193"/>
                  </a:cubicBezTo>
                  <a:close/>
                  <a:moveTo>
                    <a:pt x="1536" y="145"/>
                  </a:moveTo>
                  <a:lnTo>
                    <a:pt x="1536" y="129"/>
                  </a:lnTo>
                  <a:cubicBezTo>
                    <a:pt x="1536" y="125"/>
                    <a:pt x="1539" y="121"/>
                    <a:pt x="1544" y="121"/>
                  </a:cubicBezTo>
                  <a:cubicBezTo>
                    <a:pt x="1548" y="121"/>
                    <a:pt x="1552" y="125"/>
                    <a:pt x="1552" y="129"/>
                  </a:cubicBezTo>
                  <a:lnTo>
                    <a:pt x="1552" y="145"/>
                  </a:lnTo>
                  <a:cubicBezTo>
                    <a:pt x="1552" y="150"/>
                    <a:pt x="1548" y="153"/>
                    <a:pt x="1544" y="153"/>
                  </a:cubicBezTo>
                  <a:cubicBezTo>
                    <a:pt x="1539" y="153"/>
                    <a:pt x="1536" y="150"/>
                    <a:pt x="1536" y="145"/>
                  </a:cubicBezTo>
                  <a:close/>
                  <a:moveTo>
                    <a:pt x="1536" y="97"/>
                  </a:moveTo>
                  <a:lnTo>
                    <a:pt x="1536" y="81"/>
                  </a:lnTo>
                  <a:cubicBezTo>
                    <a:pt x="1536" y="77"/>
                    <a:pt x="1539" y="73"/>
                    <a:pt x="1544" y="73"/>
                  </a:cubicBezTo>
                  <a:cubicBezTo>
                    <a:pt x="1548" y="73"/>
                    <a:pt x="1552" y="77"/>
                    <a:pt x="1552" y="81"/>
                  </a:cubicBezTo>
                  <a:lnTo>
                    <a:pt x="1552" y="97"/>
                  </a:lnTo>
                  <a:cubicBezTo>
                    <a:pt x="1552" y="102"/>
                    <a:pt x="1548" y="105"/>
                    <a:pt x="1544" y="105"/>
                  </a:cubicBezTo>
                  <a:cubicBezTo>
                    <a:pt x="1539" y="105"/>
                    <a:pt x="1536" y="102"/>
                    <a:pt x="1536" y="97"/>
                  </a:cubicBezTo>
                  <a:close/>
                  <a:moveTo>
                    <a:pt x="1536" y="49"/>
                  </a:moveTo>
                  <a:lnTo>
                    <a:pt x="1536" y="33"/>
                  </a:lnTo>
                  <a:cubicBezTo>
                    <a:pt x="1536" y="29"/>
                    <a:pt x="1539" y="25"/>
                    <a:pt x="1544" y="25"/>
                  </a:cubicBezTo>
                  <a:cubicBezTo>
                    <a:pt x="1548" y="25"/>
                    <a:pt x="1552" y="29"/>
                    <a:pt x="1552" y="33"/>
                  </a:cubicBezTo>
                  <a:lnTo>
                    <a:pt x="1552" y="49"/>
                  </a:lnTo>
                  <a:cubicBezTo>
                    <a:pt x="1552" y="54"/>
                    <a:pt x="1548" y="57"/>
                    <a:pt x="1544" y="57"/>
                  </a:cubicBezTo>
                  <a:cubicBezTo>
                    <a:pt x="1539" y="57"/>
                    <a:pt x="1536" y="54"/>
                    <a:pt x="1536" y="49"/>
                  </a:cubicBezTo>
                  <a:close/>
                  <a:moveTo>
                    <a:pt x="1537" y="16"/>
                  </a:moveTo>
                  <a:lnTo>
                    <a:pt x="1521" y="16"/>
                  </a:lnTo>
                  <a:cubicBezTo>
                    <a:pt x="1517" y="16"/>
                    <a:pt x="1513" y="12"/>
                    <a:pt x="1513" y="8"/>
                  </a:cubicBezTo>
                  <a:cubicBezTo>
                    <a:pt x="1513" y="3"/>
                    <a:pt x="1517" y="0"/>
                    <a:pt x="1521" y="0"/>
                  </a:cubicBezTo>
                  <a:lnTo>
                    <a:pt x="1537" y="0"/>
                  </a:lnTo>
                  <a:cubicBezTo>
                    <a:pt x="1542" y="0"/>
                    <a:pt x="1545" y="3"/>
                    <a:pt x="1545" y="8"/>
                  </a:cubicBezTo>
                  <a:cubicBezTo>
                    <a:pt x="1545" y="12"/>
                    <a:pt x="1542" y="16"/>
                    <a:pt x="1537" y="16"/>
                  </a:cubicBezTo>
                  <a:close/>
                  <a:moveTo>
                    <a:pt x="1489" y="16"/>
                  </a:moveTo>
                  <a:lnTo>
                    <a:pt x="1473" y="16"/>
                  </a:lnTo>
                  <a:cubicBezTo>
                    <a:pt x="1469" y="16"/>
                    <a:pt x="1465" y="12"/>
                    <a:pt x="1465" y="8"/>
                  </a:cubicBezTo>
                  <a:cubicBezTo>
                    <a:pt x="1465" y="3"/>
                    <a:pt x="1469" y="0"/>
                    <a:pt x="1473" y="0"/>
                  </a:cubicBezTo>
                  <a:lnTo>
                    <a:pt x="1489" y="0"/>
                  </a:lnTo>
                  <a:cubicBezTo>
                    <a:pt x="1494" y="0"/>
                    <a:pt x="1497" y="3"/>
                    <a:pt x="1497" y="8"/>
                  </a:cubicBezTo>
                  <a:cubicBezTo>
                    <a:pt x="1497" y="12"/>
                    <a:pt x="1494" y="16"/>
                    <a:pt x="1489" y="16"/>
                  </a:cubicBezTo>
                  <a:close/>
                  <a:moveTo>
                    <a:pt x="1441" y="16"/>
                  </a:moveTo>
                  <a:lnTo>
                    <a:pt x="1425" y="16"/>
                  </a:lnTo>
                  <a:cubicBezTo>
                    <a:pt x="1421" y="16"/>
                    <a:pt x="1417" y="12"/>
                    <a:pt x="1417" y="8"/>
                  </a:cubicBezTo>
                  <a:cubicBezTo>
                    <a:pt x="1417" y="3"/>
                    <a:pt x="1421" y="0"/>
                    <a:pt x="1425" y="0"/>
                  </a:cubicBezTo>
                  <a:lnTo>
                    <a:pt x="1441" y="0"/>
                  </a:lnTo>
                  <a:cubicBezTo>
                    <a:pt x="1446" y="0"/>
                    <a:pt x="1449" y="3"/>
                    <a:pt x="1449" y="8"/>
                  </a:cubicBezTo>
                  <a:cubicBezTo>
                    <a:pt x="1449" y="12"/>
                    <a:pt x="1446" y="16"/>
                    <a:pt x="1441" y="16"/>
                  </a:cubicBezTo>
                  <a:close/>
                  <a:moveTo>
                    <a:pt x="1393" y="16"/>
                  </a:moveTo>
                  <a:lnTo>
                    <a:pt x="1377" y="16"/>
                  </a:lnTo>
                  <a:cubicBezTo>
                    <a:pt x="1373" y="16"/>
                    <a:pt x="1369" y="12"/>
                    <a:pt x="1369" y="8"/>
                  </a:cubicBezTo>
                  <a:cubicBezTo>
                    <a:pt x="1369" y="3"/>
                    <a:pt x="1373" y="0"/>
                    <a:pt x="1377" y="0"/>
                  </a:cubicBezTo>
                  <a:lnTo>
                    <a:pt x="1393" y="0"/>
                  </a:lnTo>
                  <a:cubicBezTo>
                    <a:pt x="1398" y="0"/>
                    <a:pt x="1401" y="3"/>
                    <a:pt x="1401" y="8"/>
                  </a:cubicBezTo>
                  <a:cubicBezTo>
                    <a:pt x="1401" y="12"/>
                    <a:pt x="1398" y="16"/>
                    <a:pt x="1393" y="16"/>
                  </a:cubicBezTo>
                  <a:close/>
                  <a:moveTo>
                    <a:pt x="1345" y="16"/>
                  </a:moveTo>
                  <a:lnTo>
                    <a:pt x="1329" y="16"/>
                  </a:lnTo>
                  <a:cubicBezTo>
                    <a:pt x="1325" y="16"/>
                    <a:pt x="1321" y="12"/>
                    <a:pt x="1321" y="8"/>
                  </a:cubicBezTo>
                  <a:cubicBezTo>
                    <a:pt x="1321" y="3"/>
                    <a:pt x="1325" y="0"/>
                    <a:pt x="1329" y="0"/>
                  </a:cubicBezTo>
                  <a:lnTo>
                    <a:pt x="1345" y="0"/>
                  </a:lnTo>
                  <a:cubicBezTo>
                    <a:pt x="1350" y="0"/>
                    <a:pt x="1353" y="3"/>
                    <a:pt x="1353" y="8"/>
                  </a:cubicBezTo>
                  <a:cubicBezTo>
                    <a:pt x="1353" y="12"/>
                    <a:pt x="1350" y="16"/>
                    <a:pt x="1345" y="16"/>
                  </a:cubicBezTo>
                  <a:close/>
                  <a:moveTo>
                    <a:pt x="1297" y="16"/>
                  </a:moveTo>
                  <a:lnTo>
                    <a:pt x="1281" y="16"/>
                  </a:lnTo>
                  <a:cubicBezTo>
                    <a:pt x="1277" y="16"/>
                    <a:pt x="1273" y="12"/>
                    <a:pt x="1273" y="8"/>
                  </a:cubicBezTo>
                  <a:cubicBezTo>
                    <a:pt x="1273" y="3"/>
                    <a:pt x="1277" y="0"/>
                    <a:pt x="1281" y="0"/>
                  </a:cubicBezTo>
                  <a:lnTo>
                    <a:pt x="1297" y="0"/>
                  </a:lnTo>
                  <a:cubicBezTo>
                    <a:pt x="1302" y="0"/>
                    <a:pt x="1305" y="3"/>
                    <a:pt x="1305" y="8"/>
                  </a:cubicBezTo>
                  <a:cubicBezTo>
                    <a:pt x="1305" y="12"/>
                    <a:pt x="1302" y="16"/>
                    <a:pt x="1297" y="16"/>
                  </a:cubicBezTo>
                  <a:close/>
                  <a:moveTo>
                    <a:pt x="1249" y="16"/>
                  </a:moveTo>
                  <a:lnTo>
                    <a:pt x="1233" y="16"/>
                  </a:lnTo>
                  <a:cubicBezTo>
                    <a:pt x="1229" y="16"/>
                    <a:pt x="1225" y="12"/>
                    <a:pt x="1225" y="8"/>
                  </a:cubicBezTo>
                  <a:cubicBezTo>
                    <a:pt x="1225" y="3"/>
                    <a:pt x="1229" y="0"/>
                    <a:pt x="1233" y="0"/>
                  </a:cubicBezTo>
                  <a:lnTo>
                    <a:pt x="1249" y="0"/>
                  </a:lnTo>
                  <a:cubicBezTo>
                    <a:pt x="1254" y="0"/>
                    <a:pt x="1257" y="3"/>
                    <a:pt x="1257" y="8"/>
                  </a:cubicBezTo>
                  <a:cubicBezTo>
                    <a:pt x="1257" y="12"/>
                    <a:pt x="1254" y="16"/>
                    <a:pt x="1249" y="16"/>
                  </a:cubicBezTo>
                  <a:close/>
                  <a:moveTo>
                    <a:pt x="1201" y="16"/>
                  </a:moveTo>
                  <a:lnTo>
                    <a:pt x="1185" y="16"/>
                  </a:lnTo>
                  <a:cubicBezTo>
                    <a:pt x="1181" y="16"/>
                    <a:pt x="1177" y="12"/>
                    <a:pt x="1177" y="8"/>
                  </a:cubicBezTo>
                  <a:cubicBezTo>
                    <a:pt x="1177" y="3"/>
                    <a:pt x="1181" y="0"/>
                    <a:pt x="1185" y="0"/>
                  </a:cubicBezTo>
                  <a:lnTo>
                    <a:pt x="1201" y="0"/>
                  </a:lnTo>
                  <a:cubicBezTo>
                    <a:pt x="1206" y="0"/>
                    <a:pt x="1209" y="3"/>
                    <a:pt x="1209" y="8"/>
                  </a:cubicBezTo>
                  <a:cubicBezTo>
                    <a:pt x="1209" y="12"/>
                    <a:pt x="1206" y="16"/>
                    <a:pt x="1201" y="16"/>
                  </a:cubicBezTo>
                  <a:close/>
                  <a:moveTo>
                    <a:pt x="1153" y="16"/>
                  </a:moveTo>
                  <a:lnTo>
                    <a:pt x="1137" y="16"/>
                  </a:lnTo>
                  <a:cubicBezTo>
                    <a:pt x="1133" y="16"/>
                    <a:pt x="1129" y="12"/>
                    <a:pt x="1129" y="8"/>
                  </a:cubicBezTo>
                  <a:cubicBezTo>
                    <a:pt x="1129" y="3"/>
                    <a:pt x="1133" y="0"/>
                    <a:pt x="1137" y="0"/>
                  </a:cubicBezTo>
                  <a:lnTo>
                    <a:pt x="1153" y="0"/>
                  </a:lnTo>
                  <a:cubicBezTo>
                    <a:pt x="1158" y="0"/>
                    <a:pt x="1161" y="3"/>
                    <a:pt x="1161" y="8"/>
                  </a:cubicBezTo>
                  <a:cubicBezTo>
                    <a:pt x="1161" y="12"/>
                    <a:pt x="1158" y="16"/>
                    <a:pt x="1153" y="16"/>
                  </a:cubicBezTo>
                  <a:close/>
                  <a:moveTo>
                    <a:pt x="1105" y="16"/>
                  </a:moveTo>
                  <a:lnTo>
                    <a:pt x="1089" y="16"/>
                  </a:lnTo>
                  <a:cubicBezTo>
                    <a:pt x="1085" y="16"/>
                    <a:pt x="1081" y="12"/>
                    <a:pt x="1081" y="8"/>
                  </a:cubicBezTo>
                  <a:cubicBezTo>
                    <a:pt x="1081" y="3"/>
                    <a:pt x="1085" y="0"/>
                    <a:pt x="1089" y="0"/>
                  </a:cubicBezTo>
                  <a:lnTo>
                    <a:pt x="1105" y="0"/>
                  </a:lnTo>
                  <a:cubicBezTo>
                    <a:pt x="1110" y="0"/>
                    <a:pt x="1113" y="3"/>
                    <a:pt x="1113" y="8"/>
                  </a:cubicBezTo>
                  <a:cubicBezTo>
                    <a:pt x="1113" y="12"/>
                    <a:pt x="1110" y="16"/>
                    <a:pt x="1105" y="16"/>
                  </a:cubicBezTo>
                  <a:close/>
                  <a:moveTo>
                    <a:pt x="1057" y="16"/>
                  </a:moveTo>
                  <a:lnTo>
                    <a:pt x="1041" y="16"/>
                  </a:lnTo>
                  <a:cubicBezTo>
                    <a:pt x="1037" y="16"/>
                    <a:pt x="1033" y="12"/>
                    <a:pt x="1033" y="8"/>
                  </a:cubicBezTo>
                  <a:cubicBezTo>
                    <a:pt x="1033" y="3"/>
                    <a:pt x="1037" y="0"/>
                    <a:pt x="1041" y="0"/>
                  </a:cubicBezTo>
                  <a:lnTo>
                    <a:pt x="1057" y="0"/>
                  </a:lnTo>
                  <a:cubicBezTo>
                    <a:pt x="1062" y="0"/>
                    <a:pt x="1065" y="3"/>
                    <a:pt x="1065" y="8"/>
                  </a:cubicBezTo>
                  <a:cubicBezTo>
                    <a:pt x="1065" y="12"/>
                    <a:pt x="1062" y="16"/>
                    <a:pt x="1057" y="16"/>
                  </a:cubicBezTo>
                  <a:close/>
                  <a:moveTo>
                    <a:pt x="1009" y="16"/>
                  </a:moveTo>
                  <a:lnTo>
                    <a:pt x="993" y="16"/>
                  </a:lnTo>
                  <a:cubicBezTo>
                    <a:pt x="989" y="16"/>
                    <a:pt x="985" y="12"/>
                    <a:pt x="985" y="8"/>
                  </a:cubicBezTo>
                  <a:cubicBezTo>
                    <a:pt x="985" y="3"/>
                    <a:pt x="989" y="0"/>
                    <a:pt x="993" y="0"/>
                  </a:cubicBezTo>
                  <a:lnTo>
                    <a:pt x="1009" y="0"/>
                  </a:lnTo>
                  <a:cubicBezTo>
                    <a:pt x="1014" y="0"/>
                    <a:pt x="1017" y="3"/>
                    <a:pt x="1017" y="8"/>
                  </a:cubicBezTo>
                  <a:cubicBezTo>
                    <a:pt x="1017" y="12"/>
                    <a:pt x="1014" y="16"/>
                    <a:pt x="1009" y="16"/>
                  </a:cubicBezTo>
                  <a:close/>
                  <a:moveTo>
                    <a:pt x="961" y="16"/>
                  </a:moveTo>
                  <a:lnTo>
                    <a:pt x="945" y="16"/>
                  </a:lnTo>
                  <a:cubicBezTo>
                    <a:pt x="941" y="16"/>
                    <a:pt x="937" y="12"/>
                    <a:pt x="937" y="8"/>
                  </a:cubicBezTo>
                  <a:cubicBezTo>
                    <a:pt x="937" y="3"/>
                    <a:pt x="941" y="0"/>
                    <a:pt x="945" y="0"/>
                  </a:cubicBezTo>
                  <a:lnTo>
                    <a:pt x="961" y="0"/>
                  </a:lnTo>
                  <a:cubicBezTo>
                    <a:pt x="966" y="0"/>
                    <a:pt x="969" y="3"/>
                    <a:pt x="969" y="8"/>
                  </a:cubicBezTo>
                  <a:cubicBezTo>
                    <a:pt x="969" y="12"/>
                    <a:pt x="966" y="16"/>
                    <a:pt x="961" y="16"/>
                  </a:cubicBezTo>
                  <a:close/>
                  <a:moveTo>
                    <a:pt x="913" y="16"/>
                  </a:moveTo>
                  <a:lnTo>
                    <a:pt x="897" y="16"/>
                  </a:lnTo>
                  <a:cubicBezTo>
                    <a:pt x="893" y="16"/>
                    <a:pt x="889" y="12"/>
                    <a:pt x="889" y="8"/>
                  </a:cubicBezTo>
                  <a:cubicBezTo>
                    <a:pt x="889" y="3"/>
                    <a:pt x="893" y="0"/>
                    <a:pt x="897" y="0"/>
                  </a:cubicBezTo>
                  <a:lnTo>
                    <a:pt x="913" y="0"/>
                  </a:lnTo>
                  <a:cubicBezTo>
                    <a:pt x="918" y="0"/>
                    <a:pt x="921" y="3"/>
                    <a:pt x="921" y="8"/>
                  </a:cubicBezTo>
                  <a:cubicBezTo>
                    <a:pt x="921" y="12"/>
                    <a:pt x="918" y="16"/>
                    <a:pt x="913" y="16"/>
                  </a:cubicBezTo>
                  <a:close/>
                  <a:moveTo>
                    <a:pt x="865" y="16"/>
                  </a:moveTo>
                  <a:lnTo>
                    <a:pt x="849" y="16"/>
                  </a:lnTo>
                  <a:cubicBezTo>
                    <a:pt x="845" y="16"/>
                    <a:pt x="841" y="12"/>
                    <a:pt x="841" y="8"/>
                  </a:cubicBezTo>
                  <a:cubicBezTo>
                    <a:pt x="841" y="3"/>
                    <a:pt x="845" y="0"/>
                    <a:pt x="849" y="0"/>
                  </a:cubicBezTo>
                  <a:lnTo>
                    <a:pt x="865" y="0"/>
                  </a:lnTo>
                  <a:cubicBezTo>
                    <a:pt x="870" y="0"/>
                    <a:pt x="873" y="3"/>
                    <a:pt x="873" y="8"/>
                  </a:cubicBezTo>
                  <a:cubicBezTo>
                    <a:pt x="873" y="12"/>
                    <a:pt x="870" y="16"/>
                    <a:pt x="865" y="16"/>
                  </a:cubicBezTo>
                  <a:close/>
                  <a:moveTo>
                    <a:pt x="817" y="16"/>
                  </a:moveTo>
                  <a:lnTo>
                    <a:pt x="801" y="16"/>
                  </a:lnTo>
                  <a:cubicBezTo>
                    <a:pt x="797" y="16"/>
                    <a:pt x="793" y="12"/>
                    <a:pt x="793" y="8"/>
                  </a:cubicBezTo>
                  <a:cubicBezTo>
                    <a:pt x="793" y="3"/>
                    <a:pt x="797" y="0"/>
                    <a:pt x="801" y="0"/>
                  </a:cubicBezTo>
                  <a:lnTo>
                    <a:pt x="817" y="0"/>
                  </a:lnTo>
                  <a:cubicBezTo>
                    <a:pt x="822" y="0"/>
                    <a:pt x="825" y="3"/>
                    <a:pt x="825" y="8"/>
                  </a:cubicBezTo>
                  <a:cubicBezTo>
                    <a:pt x="825" y="12"/>
                    <a:pt x="822" y="16"/>
                    <a:pt x="817" y="16"/>
                  </a:cubicBezTo>
                  <a:close/>
                  <a:moveTo>
                    <a:pt x="769" y="16"/>
                  </a:moveTo>
                  <a:lnTo>
                    <a:pt x="753" y="16"/>
                  </a:lnTo>
                  <a:cubicBezTo>
                    <a:pt x="749" y="16"/>
                    <a:pt x="745" y="12"/>
                    <a:pt x="745" y="8"/>
                  </a:cubicBezTo>
                  <a:cubicBezTo>
                    <a:pt x="745" y="3"/>
                    <a:pt x="749" y="0"/>
                    <a:pt x="753" y="0"/>
                  </a:cubicBezTo>
                  <a:lnTo>
                    <a:pt x="769" y="0"/>
                  </a:lnTo>
                  <a:cubicBezTo>
                    <a:pt x="774" y="0"/>
                    <a:pt x="777" y="3"/>
                    <a:pt x="777" y="8"/>
                  </a:cubicBezTo>
                  <a:cubicBezTo>
                    <a:pt x="777" y="12"/>
                    <a:pt x="774" y="16"/>
                    <a:pt x="769" y="16"/>
                  </a:cubicBezTo>
                  <a:close/>
                  <a:moveTo>
                    <a:pt x="721" y="16"/>
                  </a:moveTo>
                  <a:lnTo>
                    <a:pt x="705" y="16"/>
                  </a:lnTo>
                  <a:cubicBezTo>
                    <a:pt x="701" y="16"/>
                    <a:pt x="697" y="12"/>
                    <a:pt x="697" y="8"/>
                  </a:cubicBezTo>
                  <a:cubicBezTo>
                    <a:pt x="697" y="3"/>
                    <a:pt x="701" y="0"/>
                    <a:pt x="705" y="0"/>
                  </a:cubicBezTo>
                  <a:lnTo>
                    <a:pt x="721" y="0"/>
                  </a:lnTo>
                  <a:cubicBezTo>
                    <a:pt x="726" y="0"/>
                    <a:pt x="729" y="3"/>
                    <a:pt x="729" y="8"/>
                  </a:cubicBezTo>
                  <a:cubicBezTo>
                    <a:pt x="729" y="12"/>
                    <a:pt x="726" y="16"/>
                    <a:pt x="721" y="16"/>
                  </a:cubicBezTo>
                  <a:close/>
                  <a:moveTo>
                    <a:pt x="673" y="16"/>
                  </a:moveTo>
                  <a:lnTo>
                    <a:pt x="657" y="16"/>
                  </a:lnTo>
                  <a:cubicBezTo>
                    <a:pt x="653" y="16"/>
                    <a:pt x="649" y="12"/>
                    <a:pt x="649" y="8"/>
                  </a:cubicBezTo>
                  <a:cubicBezTo>
                    <a:pt x="649" y="3"/>
                    <a:pt x="653" y="0"/>
                    <a:pt x="657" y="0"/>
                  </a:cubicBezTo>
                  <a:lnTo>
                    <a:pt x="673" y="0"/>
                  </a:lnTo>
                  <a:cubicBezTo>
                    <a:pt x="678" y="0"/>
                    <a:pt x="681" y="3"/>
                    <a:pt x="681" y="8"/>
                  </a:cubicBezTo>
                  <a:cubicBezTo>
                    <a:pt x="681" y="12"/>
                    <a:pt x="678" y="16"/>
                    <a:pt x="673" y="16"/>
                  </a:cubicBezTo>
                  <a:close/>
                  <a:moveTo>
                    <a:pt x="625" y="16"/>
                  </a:moveTo>
                  <a:lnTo>
                    <a:pt x="609" y="16"/>
                  </a:lnTo>
                  <a:cubicBezTo>
                    <a:pt x="605" y="16"/>
                    <a:pt x="601" y="12"/>
                    <a:pt x="601" y="8"/>
                  </a:cubicBezTo>
                  <a:cubicBezTo>
                    <a:pt x="601" y="3"/>
                    <a:pt x="605" y="0"/>
                    <a:pt x="609" y="0"/>
                  </a:cubicBezTo>
                  <a:lnTo>
                    <a:pt x="625" y="0"/>
                  </a:lnTo>
                  <a:cubicBezTo>
                    <a:pt x="630" y="0"/>
                    <a:pt x="633" y="3"/>
                    <a:pt x="633" y="8"/>
                  </a:cubicBezTo>
                  <a:cubicBezTo>
                    <a:pt x="633" y="12"/>
                    <a:pt x="630" y="16"/>
                    <a:pt x="625" y="16"/>
                  </a:cubicBezTo>
                  <a:close/>
                  <a:moveTo>
                    <a:pt x="577" y="16"/>
                  </a:moveTo>
                  <a:lnTo>
                    <a:pt x="561" y="16"/>
                  </a:lnTo>
                  <a:cubicBezTo>
                    <a:pt x="557" y="16"/>
                    <a:pt x="553" y="12"/>
                    <a:pt x="553" y="8"/>
                  </a:cubicBezTo>
                  <a:cubicBezTo>
                    <a:pt x="553" y="3"/>
                    <a:pt x="557" y="0"/>
                    <a:pt x="561" y="0"/>
                  </a:cubicBezTo>
                  <a:lnTo>
                    <a:pt x="577" y="0"/>
                  </a:lnTo>
                  <a:cubicBezTo>
                    <a:pt x="582" y="0"/>
                    <a:pt x="585" y="3"/>
                    <a:pt x="585" y="8"/>
                  </a:cubicBezTo>
                  <a:cubicBezTo>
                    <a:pt x="585" y="12"/>
                    <a:pt x="582" y="16"/>
                    <a:pt x="577" y="16"/>
                  </a:cubicBezTo>
                  <a:close/>
                  <a:moveTo>
                    <a:pt x="529" y="16"/>
                  </a:moveTo>
                  <a:lnTo>
                    <a:pt x="513" y="16"/>
                  </a:lnTo>
                  <a:cubicBezTo>
                    <a:pt x="509" y="16"/>
                    <a:pt x="505" y="12"/>
                    <a:pt x="505" y="8"/>
                  </a:cubicBezTo>
                  <a:cubicBezTo>
                    <a:pt x="505" y="3"/>
                    <a:pt x="509" y="0"/>
                    <a:pt x="513" y="0"/>
                  </a:cubicBezTo>
                  <a:lnTo>
                    <a:pt x="529" y="0"/>
                  </a:lnTo>
                  <a:cubicBezTo>
                    <a:pt x="534" y="0"/>
                    <a:pt x="537" y="3"/>
                    <a:pt x="537" y="8"/>
                  </a:cubicBezTo>
                  <a:cubicBezTo>
                    <a:pt x="537" y="12"/>
                    <a:pt x="534" y="16"/>
                    <a:pt x="529" y="16"/>
                  </a:cubicBezTo>
                  <a:close/>
                  <a:moveTo>
                    <a:pt x="481" y="16"/>
                  </a:moveTo>
                  <a:lnTo>
                    <a:pt x="465" y="16"/>
                  </a:lnTo>
                  <a:cubicBezTo>
                    <a:pt x="461" y="16"/>
                    <a:pt x="457" y="12"/>
                    <a:pt x="457" y="8"/>
                  </a:cubicBezTo>
                  <a:cubicBezTo>
                    <a:pt x="457" y="3"/>
                    <a:pt x="461" y="0"/>
                    <a:pt x="465" y="0"/>
                  </a:cubicBezTo>
                  <a:lnTo>
                    <a:pt x="481" y="0"/>
                  </a:lnTo>
                  <a:cubicBezTo>
                    <a:pt x="486" y="0"/>
                    <a:pt x="489" y="3"/>
                    <a:pt x="489" y="8"/>
                  </a:cubicBezTo>
                  <a:cubicBezTo>
                    <a:pt x="489" y="12"/>
                    <a:pt x="486" y="16"/>
                    <a:pt x="481" y="16"/>
                  </a:cubicBezTo>
                  <a:close/>
                  <a:moveTo>
                    <a:pt x="433" y="16"/>
                  </a:moveTo>
                  <a:lnTo>
                    <a:pt x="417" y="16"/>
                  </a:lnTo>
                  <a:cubicBezTo>
                    <a:pt x="413" y="16"/>
                    <a:pt x="409" y="12"/>
                    <a:pt x="409" y="8"/>
                  </a:cubicBezTo>
                  <a:cubicBezTo>
                    <a:pt x="409" y="3"/>
                    <a:pt x="413" y="0"/>
                    <a:pt x="417" y="0"/>
                  </a:cubicBezTo>
                  <a:lnTo>
                    <a:pt x="433" y="0"/>
                  </a:lnTo>
                  <a:cubicBezTo>
                    <a:pt x="438" y="0"/>
                    <a:pt x="441" y="3"/>
                    <a:pt x="441" y="8"/>
                  </a:cubicBezTo>
                  <a:cubicBezTo>
                    <a:pt x="441" y="12"/>
                    <a:pt x="438" y="16"/>
                    <a:pt x="433" y="16"/>
                  </a:cubicBezTo>
                  <a:close/>
                  <a:moveTo>
                    <a:pt x="385" y="16"/>
                  </a:moveTo>
                  <a:lnTo>
                    <a:pt x="369" y="16"/>
                  </a:lnTo>
                  <a:cubicBezTo>
                    <a:pt x="365" y="16"/>
                    <a:pt x="361" y="12"/>
                    <a:pt x="361" y="8"/>
                  </a:cubicBezTo>
                  <a:cubicBezTo>
                    <a:pt x="361" y="3"/>
                    <a:pt x="365" y="0"/>
                    <a:pt x="369" y="0"/>
                  </a:cubicBezTo>
                  <a:lnTo>
                    <a:pt x="385" y="0"/>
                  </a:lnTo>
                  <a:cubicBezTo>
                    <a:pt x="390" y="0"/>
                    <a:pt x="393" y="3"/>
                    <a:pt x="393" y="8"/>
                  </a:cubicBezTo>
                  <a:cubicBezTo>
                    <a:pt x="393" y="12"/>
                    <a:pt x="390" y="16"/>
                    <a:pt x="385" y="16"/>
                  </a:cubicBezTo>
                  <a:close/>
                  <a:moveTo>
                    <a:pt x="337" y="16"/>
                  </a:moveTo>
                  <a:lnTo>
                    <a:pt x="321" y="16"/>
                  </a:lnTo>
                  <a:cubicBezTo>
                    <a:pt x="317" y="16"/>
                    <a:pt x="313" y="12"/>
                    <a:pt x="313" y="8"/>
                  </a:cubicBezTo>
                  <a:cubicBezTo>
                    <a:pt x="313" y="3"/>
                    <a:pt x="317" y="0"/>
                    <a:pt x="321" y="0"/>
                  </a:cubicBezTo>
                  <a:lnTo>
                    <a:pt x="337" y="0"/>
                  </a:lnTo>
                  <a:cubicBezTo>
                    <a:pt x="342" y="0"/>
                    <a:pt x="345" y="3"/>
                    <a:pt x="345" y="8"/>
                  </a:cubicBezTo>
                  <a:cubicBezTo>
                    <a:pt x="345" y="12"/>
                    <a:pt x="342" y="16"/>
                    <a:pt x="337" y="16"/>
                  </a:cubicBezTo>
                  <a:close/>
                  <a:moveTo>
                    <a:pt x="289" y="16"/>
                  </a:moveTo>
                  <a:lnTo>
                    <a:pt x="273" y="16"/>
                  </a:lnTo>
                  <a:cubicBezTo>
                    <a:pt x="269" y="16"/>
                    <a:pt x="265" y="12"/>
                    <a:pt x="265" y="8"/>
                  </a:cubicBezTo>
                  <a:cubicBezTo>
                    <a:pt x="265" y="3"/>
                    <a:pt x="269" y="0"/>
                    <a:pt x="273" y="0"/>
                  </a:cubicBezTo>
                  <a:lnTo>
                    <a:pt x="289" y="0"/>
                  </a:lnTo>
                  <a:cubicBezTo>
                    <a:pt x="294" y="0"/>
                    <a:pt x="297" y="3"/>
                    <a:pt x="297" y="8"/>
                  </a:cubicBezTo>
                  <a:cubicBezTo>
                    <a:pt x="297" y="12"/>
                    <a:pt x="294" y="16"/>
                    <a:pt x="289" y="16"/>
                  </a:cubicBezTo>
                  <a:close/>
                  <a:moveTo>
                    <a:pt x="241" y="16"/>
                  </a:moveTo>
                  <a:lnTo>
                    <a:pt x="225" y="16"/>
                  </a:lnTo>
                  <a:cubicBezTo>
                    <a:pt x="221" y="16"/>
                    <a:pt x="217" y="12"/>
                    <a:pt x="217" y="8"/>
                  </a:cubicBezTo>
                  <a:cubicBezTo>
                    <a:pt x="217" y="3"/>
                    <a:pt x="221" y="0"/>
                    <a:pt x="225" y="0"/>
                  </a:cubicBezTo>
                  <a:lnTo>
                    <a:pt x="241" y="0"/>
                  </a:lnTo>
                  <a:cubicBezTo>
                    <a:pt x="246" y="0"/>
                    <a:pt x="249" y="3"/>
                    <a:pt x="249" y="8"/>
                  </a:cubicBezTo>
                  <a:cubicBezTo>
                    <a:pt x="249" y="12"/>
                    <a:pt x="246" y="16"/>
                    <a:pt x="241" y="16"/>
                  </a:cubicBezTo>
                  <a:close/>
                  <a:moveTo>
                    <a:pt x="193" y="16"/>
                  </a:moveTo>
                  <a:lnTo>
                    <a:pt x="177" y="16"/>
                  </a:lnTo>
                  <a:cubicBezTo>
                    <a:pt x="173" y="16"/>
                    <a:pt x="169" y="12"/>
                    <a:pt x="169" y="8"/>
                  </a:cubicBezTo>
                  <a:cubicBezTo>
                    <a:pt x="169" y="3"/>
                    <a:pt x="173" y="0"/>
                    <a:pt x="177" y="0"/>
                  </a:cubicBezTo>
                  <a:lnTo>
                    <a:pt x="193" y="0"/>
                  </a:lnTo>
                  <a:cubicBezTo>
                    <a:pt x="198" y="0"/>
                    <a:pt x="201" y="3"/>
                    <a:pt x="201" y="8"/>
                  </a:cubicBezTo>
                  <a:cubicBezTo>
                    <a:pt x="201" y="12"/>
                    <a:pt x="198" y="16"/>
                    <a:pt x="193" y="16"/>
                  </a:cubicBezTo>
                  <a:close/>
                  <a:moveTo>
                    <a:pt x="145" y="16"/>
                  </a:moveTo>
                  <a:lnTo>
                    <a:pt x="129" y="16"/>
                  </a:lnTo>
                  <a:cubicBezTo>
                    <a:pt x="125" y="16"/>
                    <a:pt x="121" y="12"/>
                    <a:pt x="121" y="8"/>
                  </a:cubicBezTo>
                  <a:cubicBezTo>
                    <a:pt x="121" y="3"/>
                    <a:pt x="125" y="0"/>
                    <a:pt x="129" y="0"/>
                  </a:cubicBezTo>
                  <a:lnTo>
                    <a:pt x="145" y="0"/>
                  </a:lnTo>
                  <a:cubicBezTo>
                    <a:pt x="150" y="0"/>
                    <a:pt x="153" y="3"/>
                    <a:pt x="153" y="8"/>
                  </a:cubicBezTo>
                  <a:cubicBezTo>
                    <a:pt x="153" y="12"/>
                    <a:pt x="150" y="16"/>
                    <a:pt x="145" y="16"/>
                  </a:cubicBezTo>
                  <a:close/>
                  <a:moveTo>
                    <a:pt x="97" y="16"/>
                  </a:moveTo>
                  <a:lnTo>
                    <a:pt x="81" y="16"/>
                  </a:lnTo>
                  <a:cubicBezTo>
                    <a:pt x="77" y="16"/>
                    <a:pt x="73" y="12"/>
                    <a:pt x="73" y="8"/>
                  </a:cubicBezTo>
                  <a:cubicBezTo>
                    <a:pt x="73" y="3"/>
                    <a:pt x="77" y="0"/>
                    <a:pt x="81" y="0"/>
                  </a:cubicBezTo>
                  <a:lnTo>
                    <a:pt x="97" y="0"/>
                  </a:lnTo>
                  <a:cubicBezTo>
                    <a:pt x="102" y="0"/>
                    <a:pt x="105" y="3"/>
                    <a:pt x="105" y="8"/>
                  </a:cubicBezTo>
                  <a:cubicBezTo>
                    <a:pt x="105" y="12"/>
                    <a:pt x="102" y="16"/>
                    <a:pt x="97" y="16"/>
                  </a:cubicBezTo>
                  <a:close/>
                  <a:moveTo>
                    <a:pt x="49" y="16"/>
                  </a:moveTo>
                  <a:lnTo>
                    <a:pt x="33" y="16"/>
                  </a:lnTo>
                  <a:cubicBezTo>
                    <a:pt x="29" y="16"/>
                    <a:pt x="25" y="12"/>
                    <a:pt x="25" y="8"/>
                  </a:cubicBezTo>
                  <a:cubicBezTo>
                    <a:pt x="25" y="3"/>
                    <a:pt x="29" y="0"/>
                    <a:pt x="33" y="0"/>
                  </a:cubicBezTo>
                  <a:lnTo>
                    <a:pt x="49" y="0"/>
                  </a:lnTo>
                  <a:cubicBezTo>
                    <a:pt x="54" y="0"/>
                    <a:pt x="57" y="3"/>
                    <a:pt x="57" y="8"/>
                  </a:cubicBezTo>
                  <a:cubicBezTo>
                    <a:pt x="57" y="12"/>
                    <a:pt x="54" y="16"/>
                    <a:pt x="49" y="16"/>
                  </a:cubicBezTo>
                  <a:close/>
                </a:path>
              </a:pathLst>
            </a:custGeom>
            <a:solidFill>
              <a:srgbClr val="000000"/>
            </a:solidFill>
            <a:ln w="11113" cap="flat">
              <a:solidFill>
                <a:srgbClr val="000000"/>
              </a:solidFill>
              <a:prstDash val="solid"/>
              <a:bevel/>
              <a:headEnd/>
              <a:tailEnd/>
            </a:ln>
          </p:spPr>
          <p:txBody>
            <a:bodyPr/>
            <a:lstStyle/>
            <a:p>
              <a:endParaRPr lang="en-US"/>
            </a:p>
          </p:txBody>
        </p:sp>
        <p:sp>
          <p:nvSpPr>
            <p:cNvPr id="70697" name="Rectangle 43"/>
            <p:cNvSpPr>
              <a:spLocks noChangeArrowheads="1"/>
            </p:cNvSpPr>
            <p:nvPr/>
          </p:nvSpPr>
          <p:spPr bwMode="auto">
            <a:xfrm>
              <a:off x="4136" y="2014"/>
              <a:ext cx="186"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Data</a:t>
              </a:r>
              <a:endParaRPr lang="en-US" sz="1800">
                <a:solidFill>
                  <a:srgbClr val="000000"/>
                </a:solidFill>
                <a:cs typeface="Arial" pitchFamily="34" charset="0"/>
              </a:endParaRPr>
            </a:p>
          </p:txBody>
        </p:sp>
        <p:sp>
          <p:nvSpPr>
            <p:cNvPr id="70698" name="Line 44"/>
            <p:cNvSpPr>
              <a:spLocks noChangeShapeType="1"/>
            </p:cNvSpPr>
            <p:nvPr/>
          </p:nvSpPr>
          <p:spPr bwMode="auto">
            <a:xfrm>
              <a:off x="3202" y="1000"/>
              <a:ext cx="606" cy="0"/>
            </a:xfrm>
            <a:prstGeom prst="line">
              <a:avLst/>
            </a:prstGeom>
            <a:noFill/>
            <a:ln w="3175" cap="rnd">
              <a:solidFill>
                <a:srgbClr val="000000"/>
              </a:solidFill>
              <a:round/>
              <a:headEnd/>
              <a:tailEnd/>
            </a:ln>
          </p:spPr>
          <p:txBody>
            <a:bodyPr/>
            <a:lstStyle/>
            <a:p>
              <a:endParaRPr lang="en-US"/>
            </a:p>
          </p:txBody>
        </p:sp>
        <p:sp>
          <p:nvSpPr>
            <p:cNvPr id="70699" name="Freeform 45"/>
            <p:cNvSpPr>
              <a:spLocks/>
            </p:cNvSpPr>
            <p:nvPr/>
          </p:nvSpPr>
          <p:spPr bwMode="auto">
            <a:xfrm>
              <a:off x="3801" y="970"/>
              <a:ext cx="78" cy="60"/>
            </a:xfrm>
            <a:custGeom>
              <a:avLst/>
              <a:gdLst>
                <a:gd name="T0" fmla="*/ 0 w 78"/>
                <a:gd name="T1" fmla="*/ 0 h 60"/>
                <a:gd name="T2" fmla="*/ 78 w 78"/>
                <a:gd name="T3" fmla="*/ 30 h 60"/>
                <a:gd name="T4" fmla="*/ 0 w 78"/>
                <a:gd name="T5" fmla="*/ 60 h 60"/>
                <a:gd name="T6" fmla="*/ 0 w 78"/>
                <a:gd name="T7" fmla="*/ 0 h 60"/>
                <a:gd name="T8" fmla="*/ 0 60000 65536"/>
                <a:gd name="T9" fmla="*/ 0 60000 65536"/>
                <a:gd name="T10" fmla="*/ 0 60000 65536"/>
                <a:gd name="T11" fmla="*/ 0 60000 65536"/>
                <a:gd name="T12" fmla="*/ 0 w 78"/>
                <a:gd name="T13" fmla="*/ 0 h 60"/>
                <a:gd name="T14" fmla="*/ 78 w 78"/>
                <a:gd name="T15" fmla="*/ 60 h 60"/>
              </a:gdLst>
              <a:ahLst/>
              <a:cxnLst>
                <a:cxn ang="T8">
                  <a:pos x="T0" y="T1"/>
                </a:cxn>
                <a:cxn ang="T9">
                  <a:pos x="T2" y="T3"/>
                </a:cxn>
                <a:cxn ang="T10">
                  <a:pos x="T4" y="T5"/>
                </a:cxn>
                <a:cxn ang="T11">
                  <a:pos x="T6" y="T7"/>
                </a:cxn>
              </a:cxnLst>
              <a:rect l="T12" t="T13" r="T14" b="T15"/>
              <a:pathLst>
                <a:path w="78" h="60">
                  <a:moveTo>
                    <a:pt x="0" y="0"/>
                  </a:moveTo>
                  <a:lnTo>
                    <a:pt x="78" y="30"/>
                  </a:lnTo>
                  <a:lnTo>
                    <a:pt x="0" y="60"/>
                  </a:lnTo>
                  <a:lnTo>
                    <a:pt x="0" y="0"/>
                  </a:lnTo>
                  <a:close/>
                </a:path>
              </a:pathLst>
            </a:custGeom>
            <a:solidFill>
              <a:srgbClr val="000000"/>
            </a:solidFill>
            <a:ln w="9525">
              <a:noFill/>
              <a:round/>
              <a:headEnd/>
              <a:tailEnd/>
            </a:ln>
          </p:spPr>
          <p:txBody>
            <a:bodyPr/>
            <a:lstStyle/>
            <a:p>
              <a:endParaRPr lang="en-US"/>
            </a:p>
          </p:txBody>
        </p:sp>
        <p:sp>
          <p:nvSpPr>
            <p:cNvPr id="70700" name="Line 46"/>
            <p:cNvSpPr>
              <a:spLocks noChangeShapeType="1"/>
            </p:cNvSpPr>
            <p:nvPr/>
          </p:nvSpPr>
          <p:spPr bwMode="auto">
            <a:xfrm>
              <a:off x="3202" y="1673"/>
              <a:ext cx="612" cy="322"/>
            </a:xfrm>
            <a:prstGeom prst="line">
              <a:avLst/>
            </a:prstGeom>
            <a:noFill/>
            <a:ln w="3175" cap="rnd">
              <a:solidFill>
                <a:srgbClr val="000000"/>
              </a:solidFill>
              <a:round/>
              <a:headEnd/>
              <a:tailEnd/>
            </a:ln>
          </p:spPr>
          <p:txBody>
            <a:bodyPr/>
            <a:lstStyle/>
            <a:p>
              <a:endParaRPr lang="en-US"/>
            </a:p>
          </p:txBody>
        </p:sp>
        <p:sp>
          <p:nvSpPr>
            <p:cNvPr id="70701" name="Freeform 47"/>
            <p:cNvSpPr>
              <a:spLocks/>
            </p:cNvSpPr>
            <p:nvPr/>
          </p:nvSpPr>
          <p:spPr bwMode="auto">
            <a:xfrm>
              <a:off x="3798" y="1965"/>
              <a:ext cx="81" cy="64"/>
            </a:xfrm>
            <a:custGeom>
              <a:avLst/>
              <a:gdLst>
                <a:gd name="T0" fmla="*/ 21 w 81"/>
                <a:gd name="T1" fmla="*/ 0 h 64"/>
                <a:gd name="T2" fmla="*/ 81 w 81"/>
                <a:gd name="T3" fmla="*/ 64 h 64"/>
                <a:gd name="T4" fmla="*/ 0 w 81"/>
                <a:gd name="T5" fmla="*/ 55 h 64"/>
                <a:gd name="T6" fmla="*/ 21 w 81"/>
                <a:gd name="T7" fmla="*/ 0 h 64"/>
                <a:gd name="T8" fmla="*/ 0 60000 65536"/>
                <a:gd name="T9" fmla="*/ 0 60000 65536"/>
                <a:gd name="T10" fmla="*/ 0 60000 65536"/>
                <a:gd name="T11" fmla="*/ 0 60000 65536"/>
                <a:gd name="T12" fmla="*/ 0 w 81"/>
                <a:gd name="T13" fmla="*/ 0 h 64"/>
                <a:gd name="T14" fmla="*/ 81 w 81"/>
                <a:gd name="T15" fmla="*/ 64 h 64"/>
              </a:gdLst>
              <a:ahLst/>
              <a:cxnLst>
                <a:cxn ang="T8">
                  <a:pos x="T0" y="T1"/>
                </a:cxn>
                <a:cxn ang="T9">
                  <a:pos x="T2" y="T3"/>
                </a:cxn>
                <a:cxn ang="T10">
                  <a:pos x="T4" y="T5"/>
                </a:cxn>
                <a:cxn ang="T11">
                  <a:pos x="T6" y="T7"/>
                </a:cxn>
              </a:cxnLst>
              <a:rect l="T12" t="T13" r="T14" b="T15"/>
              <a:pathLst>
                <a:path w="81" h="64">
                  <a:moveTo>
                    <a:pt x="21" y="0"/>
                  </a:moveTo>
                  <a:lnTo>
                    <a:pt x="81" y="64"/>
                  </a:lnTo>
                  <a:lnTo>
                    <a:pt x="0" y="55"/>
                  </a:lnTo>
                  <a:lnTo>
                    <a:pt x="21" y="0"/>
                  </a:lnTo>
                  <a:close/>
                </a:path>
              </a:pathLst>
            </a:custGeom>
            <a:solidFill>
              <a:srgbClr val="000000"/>
            </a:solidFill>
            <a:ln w="9525">
              <a:noFill/>
              <a:round/>
              <a:headEnd/>
              <a:tailEnd/>
            </a:ln>
          </p:spPr>
          <p:txBody>
            <a:bodyPr/>
            <a:lstStyle/>
            <a:p>
              <a:endParaRPr lang="en-US"/>
            </a:p>
          </p:txBody>
        </p:sp>
        <p:sp>
          <p:nvSpPr>
            <p:cNvPr id="70702" name="Freeform 48"/>
            <p:cNvSpPr>
              <a:spLocks noEditPoints="1"/>
            </p:cNvSpPr>
            <p:nvPr/>
          </p:nvSpPr>
          <p:spPr bwMode="auto">
            <a:xfrm>
              <a:off x="2860" y="1313"/>
              <a:ext cx="7" cy="162"/>
            </a:xfrm>
            <a:custGeom>
              <a:avLst/>
              <a:gdLst>
                <a:gd name="T0" fmla="*/ 0 w 16"/>
                <a:gd name="T1" fmla="*/ 1 h 315"/>
                <a:gd name="T2" fmla="*/ 0 w 16"/>
                <a:gd name="T3" fmla="*/ 1 h 315"/>
                <a:gd name="T4" fmla="*/ 0 w 16"/>
                <a:gd name="T5" fmla="*/ 1 h 315"/>
                <a:gd name="T6" fmla="*/ 0 w 16"/>
                <a:gd name="T7" fmla="*/ 1 h 315"/>
                <a:gd name="T8" fmla="*/ 0 w 16"/>
                <a:gd name="T9" fmla="*/ 1 h 315"/>
                <a:gd name="T10" fmla="*/ 0 w 16"/>
                <a:gd name="T11" fmla="*/ 0 h 315"/>
                <a:gd name="T12" fmla="*/ 0 w 16"/>
                <a:gd name="T13" fmla="*/ 1 h 315"/>
                <a:gd name="T14" fmla="*/ 0 w 16"/>
                <a:gd name="T15" fmla="*/ 1 h 315"/>
                <a:gd name="T16" fmla="*/ 0 w 16"/>
                <a:gd name="T17" fmla="*/ 1 h 315"/>
                <a:gd name="T18" fmla="*/ 0 w 16"/>
                <a:gd name="T19" fmla="*/ 1 h 315"/>
                <a:gd name="T20" fmla="*/ 0 w 16"/>
                <a:gd name="T21" fmla="*/ 1 h 315"/>
                <a:gd name="T22" fmla="*/ 0 w 16"/>
                <a:gd name="T23" fmla="*/ 1 h 315"/>
                <a:gd name="T24" fmla="*/ 0 w 16"/>
                <a:gd name="T25" fmla="*/ 1 h 315"/>
                <a:gd name="T26" fmla="*/ 0 w 16"/>
                <a:gd name="T27" fmla="*/ 1 h 315"/>
                <a:gd name="T28" fmla="*/ 0 w 16"/>
                <a:gd name="T29" fmla="*/ 1 h 315"/>
                <a:gd name="T30" fmla="*/ 0 w 16"/>
                <a:gd name="T31" fmla="*/ 1 h 315"/>
                <a:gd name="T32" fmla="*/ 0 w 16"/>
                <a:gd name="T33" fmla="*/ 1 h 315"/>
                <a:gd name="T34" fmla="*/ 0 w 16"/>
                <a:gd name="T35" fmla="*/ 1 h 315"/>
                <a:gd name="T36" fmla="*/ 0 w 16"/>
                <a:gd name="T37" fmla="*/ 1 h 315"/>
                <a:gd name="T38" fmla="*/ 0 w 16"/>
                <a:gd name="T39" fmla="*/ 1 h 315"/>
                <a:gd name="T40" fmla="*/ 0 w 16"/>
                <a:gd name="T41" fmla="*/ 1 h 315"/>
                <a:gd name="T42" fmla="*/ 0 w 16"/>
                <a:gd name="T43" fmla="*/ 1 h 315"/>
                <a:gd name="T44" fmla="*/ 0 w 16"/>
                <a:gd name="T45" fmla="*/ 1 h 315"/>
                <a:gd name="T46" fmla="*/ 0 w 16"/>
                <a:gd name="T47" fmla="*/ 1 h 315"/>
                <a:gd name="T48" fmla="*/ 0 w 16"/>
                <a:gd name="T49" fmla="*/ 1 h 315"/>
                <a:gd name="T50" fmla="*/ 0 w 16"/>
                <a:gd name="T51" fmla="*/ 1 h 315"/>
                <a:gd name="T52" fmla="*/ 0 w 16"/>
                <a:gd name="T53" fmla="*/ 1 h 315"/>
                <a:gd name="T54" fmla="*/ 0 w 16"/>
                <a:gd name="T55" fmla="*/ 1 h 315"/>
                <a:gd name="T56" fmla="*/ 0 w 16"/>
                <a:gd name="T57" fmla="*/ 1 h 315"/>
                <a:gd name="T58" fmla="*/ 0 w 16"/>
                <a:gd name="T59" fmla="*/ 1 h 315"/>
                <a:gd name="T60" fmla="*/ 0 w 16"/>
                <a:gd name="T61" fmla="*/ 1 h 315"/>
                <a:gd name="T62" fmla="*/ 0 w 16"/>
                <a:gd name="T63" fmla="*/ 1 h 315"/>
                <a:gd name="T64" fmla="*/ 0 w 16"/>
                <a:gd name="T65" fmla="*/ 1 h 315"/>
                <a:gd name="T66" fmla="*/ 0 w 16"/>
                <a:gd name="T67" fmla="*/ 1 h 315"/>
                <a:gd name="T68" fmla="*/ 0 w 16"/>
                <a:gd name="T69" fmla="*/ 1 h 315"/>
                <a:gd name="T70" fmla="*/ 0 w 16"/>
                <a:gd name="T71" fmla="*/ 1 h 315"/>
                <a:gd name="T72" fmla="*/ 0 w 16"/>
                <a:gd name="T73" fmla="*/ 1 h 315"/>
                <a:gd name="T74" fmla="*/ 0 w 16"/>
                <a:gd name="T75" fmla="*/ 1 h 315"/>
                <a:gd name="T76" fmla="*/ 0 w 16"/>
                <a:gd name="T77" fmla="*/ 1 h 315"/>
                <a:gd name="T78" fmla="*/ 0 w 16"/>
                <a:gd name="T79" fmla="*/ 1 h 315"/>
                <a:gd name="T80" fmla="*/ 0 w 16"/>
                <a:gd name="T81" fmla="*/ 1 h 315"/>
                <a:gd name="T82" fmla="*/ 0 w 16"/>
                <a:gd name="T83" fmla="*/ 1 h 315"/>
                <a:gd name="T84" fmla="*/ 0 w 16"/>
                <a:gd name="T85" fmla="*/ 1 h 315"/>
                <a:gd name="T86" fmla="*/ 0 w 16"/>
                <a:gd name="T87" fmla="*/ 1 h 315"/>
                <a:gd name="T88" fmla="*/ 0 w 16"/>
                <a:gd name="T89" fmla="*/ 1 h 315"/>
                <a:gd name="T90" fmla="*/ 0 w 16"/>
                <a:gd name="T91" fmla="*/ 1 h 315"/>
                <a:gd name="T92" fmla="*/ 0 w 16"/>
                <a:gd name="T93" fmla="*/ 1 h 315"/>
                <a:gd name="T94" fmla="*/ 0 w 16"/>
                <a:gd name="T95" fmla="*/ 1 h 315"/>
                <a:gd name="T96" fmla="*/ 0 w 16"/>
                <a:gd name="T97" fmla="*/ 1 h 3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
                <a:gd name="T148" fmla="*/ 0 h 315"/>
                <a:gd name="T149" fmla="*/ 16 w 16"/>
                <a:gd name="T150" fmla="*/ 315 h 3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 h="315">
                  <a:moveTo>
                    <a:pt x="16" y="8"/>
                  </a:moveTo>
                  <a:lnTo>
                    <a:pt x="16" y="24"/>
                  </a:lnTo>
                  <a:cubicBezTo>
                    <a:pt x="16" y="28"/>
                    <a:pt x="12" y="32"/>
                    <a:pt x="8" y="32"/>
                  </a:cubicBezTo>
                  <a:cubicBezTo>
                    <a:pt x="3" y="32"/>
                    <a:pt x="0" y="28"/>
                    <a:pt x="0" y="24"/>
                  </a:cubicBezTo>
                  <a:lnTo>
                    <a:pt x="0" y="8"/>
                  </a:lnTo>
                  <a:cubicBezTo>
                    <a:pt x="0" y="3"/>
                    <a:pt x="3" y="0"/>
                    <a:pt x="8" y="0"/>
                  </a:cubicBezTo>
                  <a:cubicBezTo>
                    <a:pt x="12" y="0"/>
                    <a:pt x="16" y="3"/>
                    <a:pt x="16" y="8"/>
                  </a:cubicBezTo>
                  <a:close/>
                  <a:moveTo>
                    <a:pt x="16" y="56"/>
                  </a:moveTo>
                  <a:lnTo>
                    <a:pt x="16" y="72"/>
                  </a:lnTo>
                  <a:cubicBezTo>
                    <a:pt x="16" y="76"/>
                    <a:pt x="12" y="80"/>
                    <a:pt x="8" y="80"/>
                  </a:cubicBezTo>
                  <a:cubicBezTo>
                    <a:pt x="3" y="80"/>
                    <a:pt x="0" y="76"/>
                    <a:pt x="0" y="72"/>
                  </a:cubicBezTo>
                  <a:lnTo>
                    <a:pt x="0" y="56"/>
                  </a:lnTo>
                  <a:cubicBezTo>
                    <a:pt x="0" y="51"/>
                    <a:pt x="3" y="48"/>
                    <a:pt x="8" y="48"/>
                  </a:cubicBezTo>
                  <a:cubicBezTo>
                    <a:pt x="12" y="48"/>
                    <a:pt x="16" y="51"/>
                    <a:pt x="16" y="56"/>
                  </a:cubicBezTo>
                  <a:close/>
                  <a:moveTo>
                    <a:pt x="16" y="104"/>
                  </a:moveTo>
                  <a:lnTo>
                    <a:pt x="16" y="120"/>
                  </a:lnTo>
                  <a:cubicBezTo>
                    <a:pt x="16" y="124"/>
                    <a:pt x="12" y="128"/>
                    <a:pt x="8" y="128"/>
                  </a:cubicBezTo>
                  <a:cubicBezTo>
                    <a:pt x="3" y="128"/>
                    <a:pt x="0" y="124"/>
                    <a:pt x="0" y="120"/>
                  </a:cubicBezTo>
                  <a:lnTo>
                    <a:pt x="0" y="104"/>
                  </a:lnTo>
                  <a:cubicBezTo>
                    <a:pt x="0" y="99"/>
                    <a:pt x="3" y="96"/>
                    <a:pt x="8" y="96"/>
                  </a:cubicBezTo>
                  <a:cubicBezTo>
                    <a:pt x="12" y="96"/>
                    <a:pt x="16" y="99"/>
                    <a:pt x="16" y="104"/>
                  </a:cubicBezTo>
                  <a:close/>
                  <a:moveTo>
                    <a:pt x="16" y="152"/>
                  </a:moveTo>
                  <a:lnTo>
                    <a:pt x="16" y="168"/>
                  </a:lnTo>
                  <a:cubicBezTo>
                    <a:pt x="16" y="172"/>
                    <a:pt x="12" y="176"/>
                    <a:pt x="8" y="176"/>
                  </a:cubicBezTo>
                  <a:cubicBezTo>
                    <a:pt x="3" y="176"/>
                    <a:pt x="0" y="172"/>
                    <a:pt x="0" y="168"/>
                  </a:cubicBezTo>
                  <a:lnTo>
                    <a:pt x="0" y="152"/>
                  </a:lnTo>
                  <a:cubicBezTo>
                    <a:pt x="0" y="147"/>
                    <a:pt x="3" y="144"/>
                    <a:pt x="8" y="144"/>
                  </a:cubicBezTo>
                  <a:cubicBezTo>
                    <a:pt x="12" y="144"/>
                    <a:pt x="16" y="147"/>
                    <a:pt x="16" y="152"/>
                  </a:cubicBezTo>
                  <a:close/>
                  <a:moveTo>
                    <a:pt x="16" y="200"/>
                  </a:moveTo>
                  <a:lnTo>
                    <a:pt x="16" y="216"/>
                  </a:lnTo>
                  <a:cubicBezTo>
                    <a:pt x="16" y="220"/>
                    <a:pt x="12" y="224"/>
                    <a:pt x="8" y="224"/>
                  </a:cubicBezTo>
                  <a:cubicBezTo>
                    <a:pt x="3" y="224"/>
                    <a:pt x="0" y="220"/>
                    <a:pt x="0" y="216"/>
                  </a:cubicBezTo>
                  <a:lnTo>
                    <a:pt x="0" y="200"/>
                  </a:lnTo>
                  <a:cubicBezTo>
                    <a:pt x="0" y="195"/>
                    <a:pt x="3" y="192"/>
                    <a:pt x="8" y="192"/>
                  </a:cubicBezTo>
                  <a:cubicBezTo>
                    <a:pt x="12" y="192"/>
                    <a:pt x="16" y="195"/>
                    <a:pt x="16" y="200"/>
                  </a:cubicBezTo>
                  <a:close/>
                  <a:moveTo>
                    <a:pt x="16" y="248"/>
                  </a:moveTo>
                  <a:lnTo>
                    <a:pt x="16" y="264"/>
                  </a:lnTo>
                  <a:cubicBezTo>
                    <a:pt x="16" y="268"/>
                    <a:pt x="12" y="272"/>
                    <a:pt x="8" y="272"/>
                  </a:cubicBezTo>
                  <a:cubicBezTo>
                    <a:pt x="3" y="272"/>
                    <a:pt x="0" y="268"/>
                    <a:pt x="0" y="264"/>
                  </a:cubicBezTo>
                  <a:lnTo>
                    <a:pt x="0" y="248"/>
                  </a:lnTo>
                  <a:cubicBezTo>
                    <a:pt x="0" y="243"/>
                    <a:pt x="3" y="240"/>
                    <a:pt x="8" y="240"/>
                  </a:cubicBezTo>
                  <a:cubicBezTo>
                    <a:pt x="12" y="240"/>
                    <a:pt x="16" y="243"/>
                    <a:pt x="16" y="248"/>
                  </a:cubicBezTo>
                  <a:close/>
                  <a:moveTo>
                    <a:pt x="16" y="296"/>
                  </a:moveTo>
                  <a:lnTo>
                    <a:pt x="16" y="307"/>
                  </a:lnTo>
                  <a:cubicBezTo>
                    <a:pt x="16" y="311"/>
                    <a:pt x="12" y="315"/>
                    <a:pt x="8" y="315"/>
                  </a:cubicBezTo>
                  <a:cubicBezTo>
                    <a:pt x="3" y="315"/>
                    <a:pt x="0" y="311"/>
                    <a:pt x="0" y="307"/>
                  </a:cubicBezTo>
                  <a:lnTo>
                    <a:pt x="0" y="296"/>
                  </a:lnTo>
                  <a:cubicBezTo>
                    <a:pt x="0" y="291"/>
                    <a:pt x="3" y="288"/>
                    <a:pt x="8" y="288"/>
                  </a:cubicBezTo>
                  <a:cubicBezTo>
                    <a:pt x="12" y="288"/>
                    <a:pt x="16" y="291"/>
                    <a:pt x="16" y="296"/>
                  </a:cubicBezTo>
                  <a:close/>
                </a:path>
              </a:pathLst>
            </a:custGeom>
            <a:solidFill>
              <a:srgbClr val="000000"/>
            </a:solidFill>
            <a:ln w="11113" cap="flat">
              <a:solidFill>
                <a:srgbClr val="000000"/>
              </a:solidFill>
              <a:prstDash val="solid"/>
              <a:bevel/>
              <a:headEnd/>
              <a:tailEnd/>
            </a:ln>
          </p:spPr>
          <p:txBody>
            <a:bodyPr/>
            <a:lstStyle/>
            <a:p>
              <a:endParaRPr lang="en-US"/>
            </a:p>
          </p:txBody>
        </p:sp>
        <p:sp>
          <p:nvSpPr>
            <p:cNvPr id="70703" name="Freeform 49"/>
            <p:cNvSpPr>
              <a:spLocks/>
            </p:cNvSpPr>
            <p:nvPr/>
          </p:nvSpPr>
          <p:spPr bwMode="auto">
            <a:xfrm>
              <a:off x="2837" y="1463"/>
              <a:ext cx="52" cy="92"/>
            </a:xfrm>
            <a:custGeom>
              <a:avLst/>
              <a:gdLst>
                <a:gd name="T0" fmla="*/ 52 w 52"/>
                <a:gd name="T1" fmla="*/ 0 h 92"/>
                <a:gd name="T2" fmla="*/ 26 w 52"/>
                <a:gd name="T3" fmla="*/ 92 h 92"/>
                <a:gd name="T4" fmla="*/ 0 w 52"/>
                <a:gd name="T5" fmla="*/ 0 h 92"/>
                <a:gd name="T6" fmla="*/ 52 w 52"/>
                <a:gd name="T7" fmla="*/ 0 h 92"/>
                <a:gd name="T8" fmla="*/ 0 60000 65536"/>
                <a:gd name="T9" fmla="*/ 0 60000 65536"/>
                <a:gd name="T10" fmla="*/ 0 60000 65536"/>
                <a:gd name="T11" fmla="*/ 0 60000 65536"/>
                <a:gd name="T12" fmla="*/ 0 w 52"/>
                <a:gd name="T13" fmla="*/ 0 h 92"/>
                <a:gd name="T14" fmla="*/ 52 w 52"/>
                <a:gd name="T15" fmla="*/ 92 h 92"/>
              </a:gdLst>
              <a:ahLst/>
              <a:cxnLst>
                <a:cxn ang="T8">
                  <a:pos x="T0" y="T1"/>
                </a:cxn>
                <a:cxn ang="T9">
                  <a:pos x="T2" y="T3"/>
                </a:cxn>
                <a:cxn ang="T10">
                  <a:pos x="T4" y="T5"/>
                </a:cxn>
                <a:cxn ang="T11">
                  <a:pos x="T6" y="T7"/>
                </a:cxn>
              </a:cxnLst>
              <a:rect l="T12" t="T13" r="T14" b="T15"/>
              <a:pathLst>
                <a:path w="52" h="92">
                  <a:moveTo>
                    <a:pt x="52" y="0"/>
                  </a:moveTo>
                  <a:lnTo>
                    <a:pt x="26" y="92"/>
                  </a:lnTo>
                  <a:lnTo>
                    <a:pt x="0" y="0"/>
                  </a:lnTo>
                  <a:lnTo>
                    <a:pt x="52" y="0"/>
                  </a:lnTo>
                  <a:close/>
                </a:path>
              </a:pathLst>
            </a:custGeom>
            <a:solidFill>
              <a:srgbClr val="000000"/>
            </a:solidFill>
            <a:ln w="9525">
              <a:noFill/>
              <a:round/>
              <a:headEnd/>
              <a:tailEnd/>
            </a:ln>
          </p:spPr>
          <p:txBody>
            <a:bodyPr/>
            <a:lstStyle/>
            <a:p>
              <a:endParaRPr lang="en-US"/>
            </a:p>
          </p:txBody>
        </p:sp>
        <p:sp>
          <p:nvSpPr>
            <p:cNvPr id="70704" name="Rectangle 50"/>
            <p:cNvSpPr>
              <a:spLocks noChangeArrowheads="1"/>
            </p:cNvSpPr>
            <p:nvPr/>
          </p:nvSpPr>
          <p:spPr bwMode="auto">
            <a:xfrm>
              <a:off x="2518" y="2720"/>
              <a:ext cx="677" cy="555"/>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705" name="Rectangle 51"/>
            <p:cNvSpPr>
              <a:spLocks noChangeArrowheads="1"/>
            </p:cNvSpPr>
            <p:nvPr/>
          </p:nvSpPr>
          <p:spPr bwMode="auto">
            <a:xfrm>
              <a:off x="2518" y="2720"/>
              <a:ext cx="677" cy="555"/>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706" name="Rectangle 52"/>
            <p:cNvSpPr>
              <a:spLocks noChangeArrowheads="1"/>
            </p:cNvSpPr>
            <p:nvPr/>
          </p:nvSpPr>
          <p:spPr bwMode="auto">
            <a:xfrm>
              <a:off x="2619" y="2756"/>
              <a:ext cx="552"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Monolithic </a:t>
              </a:r>
              <a:endParaRPr lang="en-US" sz="1800">
                <a:solidFill>
                  <a:srgbClr val="000000"/>
                </a:solidFill>
                <a:cs typeface="Arial" pitchFamily="34" charset="0"/>
              </a:endParaRPr>
            </a:p>
          </p:txBody>
        </p:sp>
        <p:sp>
          <p:nvSpPr>
            <p:cNvPr id="70707" name="Rectangle 53"/>
            <p:cNvSpPr>
              <a:spLocks noChangeArrowheads="1"/>
            </p:cNvSpPr>
            <p:nvPr/>
          </p:nvSpPr>
          <p:spPr bwMode="auto">
            <a:xfrm>
              <a:off x="2592" y="2888"/>
              <a:ext cx="521" cy="125"/>
            </a:xfrm>
            <a:prstGeom prst="rect">
              <a:avLst/>
            </a:prstGeom>
            <a:noFill/>
            <a:ln w="9525">
              <a:noFill/>
              <a:miter lim="800000"/>
              <a:headEnd/>
              <a:tailEnd/>
            </a:ln>
          </p:spPr>
          <p:txBody>
            <a:bodyPr wrap="none" lIns="0" tIns="0" rIns="0" bIns="0">
              <a:spAutoFit/>
            </a:bodyPr>
            <a:lstStyle/>
            <a:p>
              <a:pPr algn="l" eaLnBrk="0" hangingPunct="0"/>
              <a:r>
                <a:rPr lang="en-US" sz="1300" b="1">
                  <a:solidFill>
                    <a:srgbClr val="000000"/>
                  </a:solidFill>
                  <a:cs typeface="Arial" pitchFamily="34" charset="0"/>
                </a:rPr>
                <a:t>Descriptor</a:t>
              </a:r>
              <a:endParaRPr lang="en-US" sz="1800">
                <a:solidFill>
                  <a:srgbClr val="000000"/>
                </a:solidFill>
                <a:cs typeface="Arial" pitchFamily="34" charset="0"/>
              </a:endParaRPr>
            </a:p>
          </p:txBody>
        </p:sp>
        <p:sp>
          <p:nvSpPr>
            <p:cNvPr id="70708" name="Rectangle 54"/>
            <p:cNvSpPr>
              <a:spLocks noChangeArrowheads="1"/>
            </p:cNvSpPr>
            <p:nvPr/>
          </p:nvSpPr>
          <p:spPr bwMode="auto">
            <a:xfrm>
              <a:off x="2739" y="3020"/>
              <a:ext cx="269"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Length</a:t>
              </a:r>
              <a:endParaRPr lang="en-US" sz="1800">
                <a:solidFill>
                  <a:srgbClr val="000000"/>
                </a:solidFill>
                <a:cs typeface="Arial" pitchFamily="34" charset="0"/>
              </a:endParaRPr>
            </a:p>
          </p:txBody>
        </p:sp>
        <p:sp>
          <p:nvSpPr>
            <p:cNvPr id="70709" name="Rectangle 55"/>
            <p:cNvSpPr>
              <a:spLocks noChangeArrowheads="1"/>
            </p:cNvSpPr>
            <p:nvPr/>
          </p:nvSpPr>
          <p:spPr bwMode="auto">
            <a:xfrm>
              <a:off x="2824" y="3127"/>
              <a:ext cx="72"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a:t>
              </a:r>
              <a:endParaRPr lang="en-US" sz="1800">
                <a:solidFill>
                  <a:srgbClr val="000000"/>
                </a:solidFill>
                <a:cs typeface="Arial" pitchFamily="34" charset="0"/>
              </a:endParaRPr>
            </a:p>
          </p:txBody>
        </p:sp>
        <p:sp>
          <p:nvSpPr>
            <p:cNvPr id="70710" name="Rectangle 56"/>
            <p:cNvSpPr>
              <a:spLocks noChangeArrowheads="1"/>
            </p:cNvSpPr>
            <p:nvPr/>
          </p:nvSpPr>
          <p:spPr bwMode="auto">
            <a:xfrm>
              <a:off x="2518" y="3275"/>
              <a:ext cx="677" cy="475"/>
            </a:xfrm>
            <a:prstGeom prst="rect">
              <a:avLst/>
            </a:prstGeom>
            <a:solidFill>
              <a:srgbClr val="E8EEF7"/>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70711" name="Rectangle 57"/>
            <p:cNvSpPr>
              <a:spLocks noChangeArrowheads="1"/>
            </p:cNvSpPr>
            <p:nvPr/>
          </p:nvSpPr>
          <p:spPr bwMode="auto">
            <a:xfrm>
              <a:off x="2518" y="3275"/>
              <a:ext cx="677" cy="475"/>
            </a:xfrm>
            <a:prstGeom prst="rect">
              <a:avLst/>
            </a:prstGeom>
            <a:noFill/>
            <a:ln w="3175" cap="rnd">
              <a:solidFill>
                <a:srgbClr val="000000"/>
              </a:solidFill>
              <a:round/>
              <a:headEnd/>
              <a:tailEnd/>
            </a:ln>
          </p:spPr>
          <p:txBody>
            <a:bodyPr/>
            <a:lstStyle/>
            <a:p>
              <a:pPr algn="l" eaLnBrk="0" hangingPunct="0"/>
              <a:endParaRPr lang="en-US" sz="1800">
                <a:solidFill>
                  <a:srgbClr val="000000"/>
                </a:solidFill>
                <a:cs typeface="Arial" pitchFamily="34" charset="0"/>
              </a:endParaRPr>
            </a:p>
          </p:txBody>
        </p:sp>
        <p:sp>
          <p:nvSpPr>
            <p:cNvPr id="70712" name="Rectangle 58"/>
            <p:cNvSpPr>
              <a:spLocks noChangeArrowheads="1"/>
            </p:cNvSpPr>
            <p:nvPr/>
          </p:nvSpPr>
          <p:spPr bwMode="auto">
            <a:xfrm>
              <a:off x="2775" y="3457"/>
              <a:ext cx="186" cy="106"/>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Data</a:t>
              </a:r>
              <a:endParaRPr lang="en-US" sz="1800">
                <a:solidFill>
                  <a:srgbClr val="000000"/>
                </a:solidFill>
                <a:cs typeface="Arial" pitchFamily="34" charset="0"/>
              </a:endParaRPr>
            </a:p>
          </p:txBody>
        </p:sp>
        <p:grpSp>
          <p:nvGrpSpPr>
            <p:cNvPr id="70713" name="Group 64"/>
            <p:cNvGrpSpPr>
              <a:grpSpLocks/>
            </p:cNvGrpSpPr>
            <p:nvPr/>
          </p:nvGrpSpPr>
          <p:grpSpPr bwMode="auto">
            <a:xfrm>
              <a:off x="1847" y="1253"/>
              <a:ext cx="649" cy="1627"/>
              <a:chOff x="1847" y="1253"/>
              <a:chExt cx="678" cy="1973"/>
            </a:xfrm>
          </p:grpSpPr>
          <p:sp>
            <p:nvSpPr>
              <p:cNvPr id="70717" name="Line 59"/>
              <p:cNvSpPr>
                <a:spLocks noChangeShapeType="1"/>
              </p:cNvSpPr>
              <p:nvPr/>
            </p:nvSpPr>
            <p:spPr bwMode="auto">
              <a:xfrm>
                <a:off x="1847" y="1253"/>
                <a:ext cx="651" cy="1895"/>
              </a:xfrm>
              <a:prstGeom prst="line">
                <a:avLst/>
              </a:prstGeom>
              <a:noFill/>
              <a:ln w="3175" cap="rnd">
                <a:solidFill>
                  <a:srgbClr val="000000"/>
                </a:solidFill>
                <a:round/>
                <a:headEnd/>
                <a:tailEnd/>
              </a:ln>
            </p:spPr>
            <p:txBody>
              <a:bodyPr/>
              <a:lstStyle/>
              <a:p>
                <a:endParaRPr lang="en-US"/>
              </a:p>
            </p:txBody>
          </p:sp>
          <p:sp>
            <p:nvSpPr>
              <p:cNvPr id="70718" name="Freeform 60"/>
              <p:cNvSpPr>
                <a:spLocks/>
              </p:cNvSpPr>
              <p:nvPr/>
            </p:nvSpPr>
            <p:spPr bwMode="auto">
              <a:xfrm>
                <a:off x="2471" y="3130"/>
                <a:ext cx="54" cy="96"/>
              </a:xfrm>
              <a:custGeom>
                <a:avLst/>
                <a:gdLst>
                  <a:gd name="T0" fmla="*/ 49 w 54"/>
                  <a:gd name="T1" fmla="*/ 0 h 96"/>
                  <a:gd name="T2" fmla="*/ 54 w 54"/>
                  <a:gd name="T3" fmla="*/ 96 h 96"/>
                  <a:gd name="T4" fmla="*/ 0 w 54"/>
                  <a:gd name="T5" fmla="*/ 23 h 96"/>
                  <a:gd name="T6" fmla="*/ 49 w 54"/>
                  <a:gd name="T7" fmla="*/ 0 h 96"/>
                  <a:gd name="T8" fmla="*/ 0 60000 65536"/>
                  <a:gd name="T9" fmla="*/ 0 60000 65536"/>
                  <a:gd name="T10" fmla="*/ 0 60000 65536"/>
                  <a:gd name="T11" fmla="*/ 0 60000 65536"/>
                  <a:gd name="T12" fmla="*/ 0 w 54"/>
                  <a:gd name="T13" fmla="*/ 0 h 96"/>
                  <a:gd name="T14" fmla="*/ 54 w 54"/>
                  <a:gd name="T15" fmla="*/ 96 h 96"/>
                </a:gdLst>
                <a:ahLst/>
                <a:cxnLst>
                  <a:cxn ang="T8">
                    <a:pos x="T0" y="T1"/>
                  </a:cxn>
                  <a:cxn ang="T9">
                    <a:pos x="T2" y="T3"/>
                  </a:cxn>
                  <a:cxn ang="T10">
                    <a:pos x="T4" y="T5"/>
                  </a:cxn>
                  <a:cxn ang="T11">
                    <a:pos x="T6" y="T7"/>
                  </a:cxn>
                </a:cxnLst>
                <a:rect l="T12" t="T13" r="T14" b="T15"/>
                <a:pathLst>
                  <a:path w="54" h="96">
                    <a:moveTo>
                      <a:pt x="49" y="0"/>
                    </a:moveTo>
                    <a:lnTo>
                      <a:pt x="54" y="96"/>
                    </a:lnTo>
                    <a:lnTo>
                      <a:pt x="0" y="23"/>
                    </a:lnTo>
                    <a:lnTo>
                      <a:pt x="49" y="0"/>
                    </a:lnTo>
                    <a:close/>
                  </a:path>
                </a:pathLst>
              </a:custGeom>
              <a:solidFill>
                <a:srgbClr val="000000"/>
              </a:solidFill>
              <a:ln w="9525">
                <a:noFill/>
                <a:round/>
                <a:headEnd/>
                <a:tailEnd/>
              </a:ln>
            </p:spPr>
            <p:txBody>
              <a:bodyPr/>
              <a:lstStyle/>
              <a:p>
                <a:endParaRPr lang="en-US"/>
              </a:p>
            </p:txBody>
          </p:sp>
        </p:grpSp>
        <p:sp>
          <p:nvSpPr>
            <p:cNvPr id="70714" name="Line 61"/>
            <p:cNvSpPr>
              <a:spLocks noChangeShapeType="1"/>
            </p:cNvSpPr>
            <p:nvPr/>
          </p:nvSpPr>
          <p:spPr bwMode="auto">
            <a:xfrm>
              <a:off x="1712" y="1871"/>
              <a:ext cx="113" cy="396"/>
            </a:xfrm>
            <a:prstGeom prst="line">
              <a:avLst/>
            </a:prstGeom>
            <a:noFill/>
            <a:ln w="3175" cap="rnd">
              <a:solidFill>
                <a:srgbClr val="000000"/>
              </a:solidFill>
              <a:round/>
              <a:headEnd/>
              <a:tailEnd/>
            </a:ln>
          </p:spPr>
          <p:txBody>
            <a:bodyPr/>
            <a:lstStyle/>
            <a:p>
              <a:endParaRPr lang="en-US"/>
            </a:p>
          </p:txBody>
        </p:sp>
        <p:sp>
          <p:nvSpPr>
            <p:cNvPr id="70715" name="Freeform 62"/>
            <p:cNvSpPr>
              <a:spLocks/>
            </p:cNvSpPr>
            <p:nvPr/>
          </p:nvSpPr>
          <p:spPr bwMode="auto">
            <a:xfrm>
              <a:off x="1798" y="2250"/>
              <a:ext cx="49" cy="97"/>
            </a:xfrm>
            <a:custGeom>
              <a:avLst/>
              <a:gdLst>
                <a:gd name="T0" fmla="*/ 49 w 49"/>
                <a:gd name="T1" fmla="*/ 0 h 97"/>
                <a:gd name="T2" fmla="*/ 49 w 49"/>
                <a:gd name="T3" fmla="*/ 97 h 97"/>
                <a:gd name="T4" fmla="*/ 0 w 49"/>
                <a:gd name="T5" fmla="*/ 20 h 97"/>
                <a:gd name="T6" fmla="*/ 49 w 49"/>
                <a:gd name="T7" fmla="*/ 0 h 97"/>
                <a:gd name="T8" fmla="*/ 0 60000 65536"/>
                <a:gd name="T9" fmla="*/ 0 60000 65536"/>
                <a:gd name="T10" fmla="*/ 0 60000 65536"/>
                <a:gd name="T11" fmla="*/ 0 60000 65536"/>
                <a:gd name="T12" fmla="*/ 0 w 49"/>
                <a:gd name="T13" fmla="*/ 0 h 97"/>
                <a:gd name="T14" fmla="*/ 49 w 49"/>
                <a:gd name="T15" fmla="*/ 97 h 97"/>
              </a:gdLst>
              <a:ahLst/>
              <a:cxnLst>
                <a:cxn ang="T8">
                  <a:pos x="T0" y="T1"/>
                </a:cxn>
                <a:cxn ang="T9">
                  <a:pos x="T2" y="T3"/>
                </a:cxn>
                <a:cxn ang="T10">
                  <a:pos x="T4" y="T5"/>
                </a:cxn>
                <a:cxn ang="T11">
                  <a:pos x="T6" y="T7"/>
                </a:cxn>
              </a:cxnLst>
              <a:rect l="T12" t="T13" r="T14" b="T15"/>
              <a:pathLst>
                <a:path w="49" h="97">
                  <a:moveTo>
                    <a:pt x="49" y="0"/>
                  </a:moveTo>
                  <a:lnTo>
                    <a:pt x="49" y="97"/>
                  </a:lnTo>
                  <a:lnTo>
                    <a:pt x="0" y="20"/>
                  </a:lnTo>
                  <a:lnTo>
                    <a:pt x="49" y="0"/>
                  </a:lnTo>
                  <a:close/>
                </a:path>
              </a:pathLst>
            </a:custGeom>
            <a:solidFill>
              <a:srgbClr val="000000"/>
            </a:solidFill>
            <a:ln w="9525">
              <a:noFill/>
              <a:round/>
              <a:headEnd/>
              <a:tailEnd/>
            </a:ln>
          </p:spPr>
          <p:txBody>
            <a:bodyPr/>
            <a:lstStyle/>
            <a:p>
              <a:endParaRPr lang="en-US"/>
            </a:p>
          </p:txBody>
        </p:sp>
        <p:sp>
          <p:nvSpPr>
            <p:cNvPr id="70716" name="Rectangle 63"/>
            <p:cNvSpPr>
              <a:spLocks noChangeArrowheads="1"/>
            </p:cNvSpPr>
            <p:nvPr/>
          </p:nvSpPr>
          <p:spPr bwMode="auto">
            <a:xfrm>
              <a:off x="1316" y="638"/>
              <a:ext cx="384" cy="154"/>
            </a:xfrm>
            <a:prstGeom prst="rect">
              <a:avLst/>
            </a:prstGeom>
            <a:noFill/>
            <a:ln w="9525">
              <a:noFill/>
              <a:miter lim="800000"/>
              <a:headEnd/>
              <a:tailEnd/>
            </a:ln>
          </p:spPr>
          <p:txBody>
            <a:bodyPr wrap="none" lIns="0" tIns="0" rIns="0" bIns="0">
              <a:spAutoFit/>
            </a:bodyPr>
            <a:lstStyle/>
            <a:p>
              <a:pPr algn="l" eaLnBrk="0" hangingPunct="0"/>
              <a:r>
                <a:rPr lang="en-US" sz="1600">
                  <a:solidFill>
                    <a:srgbClr val="000000"/>
                  </a:solidFill>
                  <a:cs typeface="Arial" pitchFamily="34" charset="0"/>
                </a:rPr>
                <a:t>Queue</a:t>
              </a:r>
            </a:p>
          </p:txBody>
        </p:sp>
      </p:gr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a:xfrm>
            <a:off x="307497" y="381000"/>
            <a:ext cx="8520914" cy="685800"/>
          </a:xfrm>
        </p:spPr>
        <p:txBody>
          <a:bodyPr/>
          <a:lstStyle/>
          <a:p>
            <a:pPr eaLnBrk="1" hangingPunct="1"/>
            <a:r>
              <a:rPr lang="en-US" b="0" dirty="0" smtClean="0"/>
              <a:t>XMC – External Memory Controller </a:t>
            </a:r>
          </a:p>
        </p:txBody>
      </p:sp>
      <p:sp>
        <p:nvSpPr>
          <p:cNvPr id="3" name="Subtitle 2"/>
          <p:cNvSpPr>
            <a:spLocks noGrp="1"/>
          </p:cNvSpPr>
          <p:nvPr>
            <p:ph type="subTitle" idx="1"/>
          </p:nvPr>
        </p:nvSpPr>
        <p:spPr>
          <a:xfrm>
            <a:off x="1143000" y="1447799"/>
            <a:ext cx="6400800" cy="4710239"/>
          </a:xfrm>
        </p:spPr>
        <p:txBody>
          <a:bodyPr rtlCol="0">
            <a:noAutofit/>
          </a:bodyPr>
          <a:lstStyle/>
          <a:p>
            <a:pPr marL="342900" indent="-342900" algn="l" eaLnBrk="1" fontAlgn="auto" hangingPunct="1">
              <a:spcAft>
                <a:spcPts val="0"/>
              </a:spcAft>
              <a:defRPr/>
            </a:pPr>
            <a:r>
              <a:rPr lang="en-US" sz="1800" dirty="0" smtClean="0">
                <a:solidFill>
                  <a:srgbClr val="FF0000"/>
                </a:solidFill>
              </a:rPr>
              <a:t>The XMC is responsible for:</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18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18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18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User Control of XMC:</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buFont typeface="+mj-lt"/>
              <a:buAutoNum type="arabicPeriod"/>
              <a:defRPr/>
            </a:pPr>
            <a:r>
              <a:rPr lang="en-US" sz="1800" dirty="0" smtClean="0">
                <a:solidFill>
                  <a:schemeClr val="tx1"/>
                </a:solidFill>
              </a:rPr>
              <a:t>MPAX registers – Memory Protection and Extension Registers</a:t>
            </a:r>
          </a:p>
          <a:p>
            <a:pPr marL="342900" indent="-342900" algn="l" eaLnBrk="1" fontAlgn="auto" hangingPunct="1">
              <a:spcAft>
                <a:spcPts val="0"/>
              </a:spcAft>
              <a:buFont typeface="+mj-lt"/>
              <a:buAutoNum type="arabicPeriod"/>
              <a:defRPr/>
            </a:pPr>
            <a:r>
              <a:rPr lang="en-US" sz="1800" dirty="0" smtClean="0">
                <a:solidFill>
                  <a:schemeClr val="tx1"/>
                </a:solidFill>
              </a:rPr>
              <a:t>MAR registers   – Memory Attributes registers</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r>
              <a:rPr lang="en-US" sz="1800" dirty="0" smtClean="0">
                <a:solidFill>
                  <a:srgbClr val="FF0000"/>
                </a:solidFill>
              </a:rPr>
              <a:t>Each core has its own set of MPAX and MAR registers !</a:t>
            </a:r>
          </a:p>
          <a:p>
            <a:pPr marL="342900" indent="-342900" algn="l" eaLnBrk="1" fontAlgn="auto" hangingPunct="1">
              <a:spcAft>
                <a:spcPts val="0"/>
              </a:spcAft>
              <a:buFont typeface="+mj-lt"/>
              <a:buAutoNum type="arabicPeriod"/>
              <a:defRPr/>
            </a:pPr>
            <a:endParaRPr lang="en-US" sz="1800" dirty="0" smtClean="0">
              <a:solidFill>
                <a:schemeClr val="tx1"/>
              </a:solidFill>
            </a:endParaRPr>
          </a:p>
          <a:p>
            <a:pPr marL="342900" indent="-342900" algn="l" eaLnBrk="1" fontAlgn="auto" hangingPunct="1">
              <a:spcAft>
                <a:spcPts val="0"/>
              </a:spcAft>
              <a:defRPr/>
            </a:pP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txBox="1">
            <a:spLocks noGrp="1"/>
          </p:cNvSpPr>
          <p:nvPr/>
        </p:nvSpPr>
        <p:spPr bwMode="auto">
          <a:xfrm>
            <a:off x="2233613" y="6457950"/>
            <a:ext cx="4152900" cy="250825"/>
          </a:xfrm>
          <a:prstGeom prst="rect">
            <a:avLst/>
          </a:prstGeom>
          <a:noFill/>
          <a:ln w="9525">
            <a:noFill/>
            <a:miter lim="800000"/>
            <a:headEnd/>
            <a:tailEnd/>
          </a:ln>
        </p:spPr>
        <p:txBody>
          <a:bodyPr/>
          <a:lstStyle/>
          <a:p>
            <a:pPr algn="ctr"/>
            <a:r>
              <a:rPr lang="en-US" sz="800"/>
              <a:t>Preliminary Information under NDA - subject to change</a:t>
            </a:r>
          </a:p>
        </p:txBody>
      </p:sp>
      <p:sp>
        <p:nvSpPr>
          <p:cNvPr id="49155" name="Rectangle 2"/>
          <p:cNvSpPr>
            <a:spLocks noGrp="1" noChangeArrowheads="1"/>
          </p:cNvSpPr>
          <p:nvPr>
            <p:ph type="title" idx="4294967295"/>
          </p:nvPr>
        </p:nvSpPr>
        <p:spPr>
          <a:xfrm>
            <a:off x="685800" y="142875"/>
            <a:ext cx="8458200" cy="814388"/>
          </a:xfrm>
        </p:spPr>
        <p:txBody>
          <a:bodyPr/>
          <a:lstStyle/>
          <a:p>
            <a:pPr eaLnBrk="1" hangingPunct="1"/>
            <a:r>
              <a:rPr lang="en-US" b="0" dirty="0" smtClean="0"/>
              <a:t>Enhanced DSP core</a:t>
            </a:r>
          </a:p>
        </p:txBody>
      </p:sp>
      <p:sp>
        <p:nvSpPr>
          <p:cNvPr id="49156" name="AutoShape 3"/>
          <p:cNvSpPr>
            <a:spLocks noChangeArrowheads="1"/>
          </p:cNvSpPr>
          <p:nvPr/>
        </p:nvSpPr>
        <p:spPr bwMode="auto">
          <a:xfrm>
            <a:off x="3641725" y="990600"/>
            <a:ext cx="2089150" cy="4876800"/>
          </a:xfrm>
          <a:prstGeom prst="roundRect">
            <a:avLst>
              <a:gd name="adj" fmla="val 16667"/>
            </a:avLst>
          </a:prstGeom>
          <a:gradFill rotWithShape="1">
            <a:gsLst>
              <a:gs pos="0">
                <a:schemeClr val="tx2"/>
              </a:gs>
              <a:gs pos="100000">
                <a:schemeClr val="tx1"/>
              </a:gs>
            </a:gsLst>
            <a:lin ang="2700000" scaled="1"/>
          </a:gradFill>
          <a:ln w="9525" algn="ctr">
            <a:solidFill>
              <a:schemeClr val="tx1"/>
            </a:solidFill>
            <a:round/>
            <a:headEnd/>
            <a:tailEnd/>
          </a:ln>
        </p:spPr>
        <p:txBody>
          <a:bodyPr anchor="b"/>
          <a:lstStyle/>
          <a:p>
            <a:pPr algn="ctr"/>
            <a:endParaRPr lang="en-US" sz="1200">
              <a:solidFill>
                <a:schemeClr val="bg1"/>
              </a:solidFill>
            </a:endParaRPr>
          </a:p>
          <a:p>
            <a:pPr algn="ctr"/>
            <a:endParaRPr lang="en-US" sz="1000">
              <a:solidFill>
                <a:schemeClr val="bg1"/>
              </a:solidFill>
            </a:endParaRPr>
          </a:p>
          <a:p>
            <a:pPr algn="ctr"/>
            <a:endParaRPr lang="en-US" sz="1000">
              <a:solidFill>
                <a:schemeClr val="bg1"/>
              </a:solidFill>
            </a:endParaRPr>
          </a:p>
          <a:p>
            <a:pPr algn="ctr"/>
            <a:endParaRPr lang="en-US" sz="1000">
              <a:solidFill>
                <a:schemeClr val="bg1"/>
              </a:solidFill>
            </a:endParaRPr>
          </a:p>
          <a:p>
            <a:pPr algn="ctr"/>
            <a:endParaRPr lang="en-US" sz="1000">
              <a:solidFill>
                <a:schemeClr val="bg1"/>
              </a:solidFill>
            </a:endParaRPr>
          </a:p>
          <a:p>
            <a:pPr algn="ctr"/>
            <a:r>
              <a:rPr lang="en-US" sz="1000">
                <a:solidFill>
                  <a:schemeClr val="bg1"/>
                </a:solidFill>
              </a:rPr>
              <a:t>100% upward object code compatible </a:t>
            </a:r>
          </a:p>
          <a:p>
            <a:pPr algn="ctr"/>
            <a:endParaRPr lang="en-US" sz="1000">
              <a:solidFill>
                <a:schemeClr val="bg1"/>
              </a:solidFill>
            </a:endParaRPr>
          </a:p>
          <a:p>
            <a:pPr algn="ctr"/>
            <a:r>
              <a:rPr lang="en-US" sz="1000">
                <a:solidFill>
                  <a:schemeClr val="bg1"/>
                </a:solidFill>
              </a:rPr>
              <a:t>4x performance improvement for multiply operation</a:t>
            </a:r>
          </a:p>
          <a:p>
            <a:pPr algn="ctr"/>
            <a:endParaRPr lang="en-US" sz="1000">
              <a:solidFill>
                <a:schemeClr val="bg1"/>
              </a:solidFill>
            </a:endParaRPr>
          </a:p>
          <a:p>
            <a:pPr algn="ctr"/>
            <a:r>
              <a:rPr lang="en-US" sz="1000">
                <a:solidFill>
                  <a:schemeClr val="bg1"/>
                </a:solidFill>
              </a:rPr>
              <a:t>32 16-bit MACs</a:t>
            </a:r>
          </a:p>
          <a:p>
            <a:pPr algn="ctr"/>
            <a:endParaRPr lang="en-US" sz="1000">
              <a:solidFill>
                <a:schemeClr val="bg1"/>
              </a:solidFill>
            </a:endParaRPr>
          </a:p>
          <a:p>
            <a:pPr algn="ctr"/>
            <a:r>
              <a:rPr lang="en-US" sz="1000">
                <a:solidFill>
                  <a:schemeClr val="bg1"/>
                </a:solidFill>
              </a:rPr>
              <a:t>Improved support for complex arithmetic and matrix</a:t>
            </a:r>
            <a:r>
              <a:rPr lang="en-US" sz="1200">
                <a:solidFill>
                  <a:schemeClr val="bg1"/>
                </a:solidFill>
              </a:rPr>
              <a:t> </a:t>
            </a:r>
            <a:r>
              <a:rPr lang="en-US" sz="1000">
                <a:solidFill>
                  <a:schemeClr val="bg1"/>
                </a:solidFill>
              </a:rPr>
              <a:t>computation</a:t>
            </a: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a:p>
            <a:pPr algn="ctr"/>
            <a:endParaRPr lang="en-US" sz="1200">
              <a:solidFill>
                <a:schemeClr val="bg1"/>
              </a:solidFill>
            </a:endParaRPr>
          </a:p>
        </p:txBody>
      </p:sp>
      <p:sp>
        <p:nvSpPr>
          <p:cNvPr id="49157" name="AutoShape 4"/>
          <p:cNvSpPr>
            <a:spLocks noChangeArrowheads="1"/>
          </p:cNvSpPr>
          <p:nvPr/>
        </p:nvSpPr>
        <p:spPr bwMode="auto">
          <a:xfrm>
            <a:off x="914400" y="4343400"/>
            <a:ext cx="1363663" cy="1524000"/>
          </a:xfrm>
          <a:prstGeom prst="roundRect">
            <a:avLst>
              <a:gd name="adj" fmla="val 16667"/>
            </a:avLst>
          </a:prstGeom>
          <a:gradFill rotWithShape="1">
            <a:gsLst>
              <a:gs pos="0">
                <a:srgbClr val="3399FF"/>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Native instructions for IEEE 754, SP&amp;DP</a:t>
            </a:r>
          </a:p>
          <a:p>
            <a:pPr algn="ctr"/>
            <a:endParaRPr lang="en-US" sz="900">
              <a:solidFill>
                <a:schemeClr val="bg1"/>
              </a:solidFill>
            </a:endParaRPr>
          </a:p>
          <a:p>
            <a:pPr algn="ctr"/>
            <a:r>
              <a:rPr lang="en-US" sz="900">
                <a:solidFill>
                  <a:schemeClr val="bg1"/>
                </a:solidFill>
              </a:rPr>
              <a:t>Advanced VLIW architecture</a:t>
            </a:r>
          </a:p>
        </p:txBody>
      </p:sp>
      <p:sp>
        <p:nvSpPr>
          <p:cNvPr id="49158" name="AutoShape 5"/>
          <p:cNvSpPr>
            <a:spLocks noChangeArrowheads="1"/>
          </p:cNvSpPr>
          <p:nvPr/>
        </p:nvSpPr>
        <p:spPr bwMode="auto">
          <a:xfrm>
            <a:off x="2278063" y="3810000"/>
            <a:ext cx="1363662" cy="2057400"/>
          </a:xfrm>
          <a:prstGeom prst="roundRect">
            <a:avLst>
              <a:gd name="adj" fmla="val 16667"/>
            </a:avLst>
          </a:prstGeom>
          <a:gradFill rotWithShape="1">
            <a:gsLst>
              <a:gs pos="0">
                <a:srgbClr val="0033CC"/>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2x registers</a:t>
            </a: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r>
              <a:rPr lang="en-US" sz="900">
                <a:solidFill>
                  <a:schemeClr val="bg1"/>
                </a:solidFill>
              </a:rPr>
              <a:t>Enhanced floating-point add capabilities</a:t>
            </a:r>
          </a:p>
        </p:txBody>
      </p:sp>
      <p:sp>
        <p:nvSpPr>
          <p:cNvPr id="49159" name="AutoShape 6"/>
          <p:cNvSpPr>
            <a:spLocks noChangeArrowheads="1"/>
          </p:cNvSpPr>
          <p:nvPr/>
        </p:nvSpPr>
        <p:spPr bwMode="auto">
          <a:xfrm>
            <a:off x="3641725" y="3581400"/>
            <a:ext cx="2089150" cy="2286000"/>
          </a:xfrm>
          <a:prstGeom prst="roundRect">
            <a:avLst>
              <a:gd name="adj" fmla="val 16667"/>
            </a:avLst>
          </a:prstGeom>
          <a:gradFill rotWithShape="1">
            <a:gsLst>
              <a:gs pos="0">
                <a:srgbClr val="FF9900"/>
              </a:gs>
              <a:gs pos="100000">
                <a:schemeClr val="tx1"/>
              </a:gs>
            </a:gsLst>
            <a:lin ang="0" scaled="1"/>
          </a:gradFill>
          <a:ln w="9525">
            <a:solidFill>
              <a:schemeClr val="tx1"/>
            </a:solidFill>
            <a:round/>
            <a:headEnd/>
            <a:tailEnd/>
          </a:ln>
        </p:spPr>
        <p:txBody>
          <a:bodyPr anchor="b"/>
          <a:lstStyle/>
          <a:p>
            <a:pPr algn="ctr"/>
            <a:r>
              <a:rPr lang="en-US" sz="1000">
                <a:solidFill>
                  <a:schemeClr val="bg1"/>
                </a:solidFill>
              </a:rPr>
              <a:t>100% upward object code compatible with C64x, C64x+, C67x and c67x+</a:t>
            </a:r>
          </a:p>
          <a:p>
            <a:pPr algn="ctr"/>
            <a:endParaRPr lang="en-US" sz="1000">
              <a:solidFill>
                <a:schemeClr val="bg1"/>
              </a:solidFill>
            </a:endParaRPr>
          </a:p>
          <a:p>
            <a:pPr algn="ctr"/>
            <a:r>
              <a:rPr lang="en-US" sz="1000">
                <a:solidFill>
                  <a:schemeClr val="bg1"/>
                </a:solidFill>
              </a:rPr>
              <a:t>Best of fixed-point and floating-point architecture for better system performance and faster time-to-market.</a:t>
            </a:r>
          </a:p>
        </p:txBody>
      </p:sp>
      <p:sp>
        <p:nvSpPr>
          <p:cNvPr id="49160" name="AutoShape 7"/>
          <p:cNvSpPr>
            <a:spLocks noChangeArrowheads="1"/>
          </p:cNvSpPr>
          <p:nvPr/>
        </p:nvSpPr>
        <p:spPr bwMode="auto">
          <a:xfrm flipH="1">
            <a:off x="7094538" y="4343400"/>
            <a:ext cx="1363662" cy="1524000"/>
          </a:xfrm>
          <a:prstGeom prst="roundRect">
            <a:avLst>
              <a:gd name="adj" fmla="val 16667"/>
            </a:avLst>
          </a:prstGeom>
          <a:gradFill rotWithShape="1">
            <a:gsLst>
              <a:gs pos="0">
                <a:srgbClr val="33CC33"/>
              </a:gs>
              <a:gs pos="100000">
                <a:schemeClr val="tx1"/>
              </a:gs>
            </a:gsLst>
            <a:lin ang="2700000" scaled="1"/>
          </a:gradFill>
          <a:ln w="9525" algn="ctr">
            <a:solidFill>
              <a:schemeClr val="tx1"/>
            </a:solidFill>
            <a:round/>
            <a:headEnd/>
            <a:tailEnd/>
          </a:ln>
        </p:spPr>
        <p:txBody>
          <a:bodyPr anchor="b"/>
          <a:lstStyle/>
          <a:p>
            <a:pPr algn="ctr"/>
            <a:r>
              <a:rPr lang="en-US" sz="900">
                <a:solidFill>
                  <a:schemeClr val="bg1"/>
                </a:solidFill>
              </a:rPr>
              <a:t>Advanced fixed-point instructions</a:t>
            </a:r>
          </a:p>
          <a:p>
            <a:pPr algn="ctr"/>
            <a:endParaRPr lang="en-US" sz="900">
              <a:solidFill>
                <a:schemeClr val="bg1"/>
              </a:solidFill>
            </a:endParaRPr>
          </a:p>
          <a:p>
            <a:pPr algn="ctr"/>
            <a:r>
              <a:rPr lang="en-US" sz="900">
                <a:solidFill>
                  <a:schemeClr val="bg1"/>
                </a:solidFill>
              </a:rPr>
              <a:t>Four 16-bit or eight 8-bit MACs</a:t>
            </a:r>
          </a:p>
          <a:p>
            <a:pPr algn="ctr"/>
            <a:endParaRPr lang="en-US" sz="900">
              <a:solidFill>
                <a:schemeClr val="bg1"/>
              </a:solidFill>
            </a:endParaRPr>
          </a:p>
          <a:p>
            <a:pPr algn="ctr"/>
            <a:r>
              <a:rPr lang="en-US" sz="900">
                <a:solidFill>
                  <a:schemeClr val="bg1"/>
                </a:solidFill>
              </a:rPr>
              <a:t>Two-level cache</a:t>
            </a:r>
          </a:p>
        </p:txBody>
      </p:sp>
      <p:sp>
        <p:nvSpPr>
          <p:cNvPr id="49161" name="AutoShape 8"/>
          <p:cNvSpPr>
            <a:spLocks noChangeArrowheads="1"/>
          </p:cNvSpPr>
          <p:nvPr/>
        </p:nvSpPr>
        <p:spPr bwMode="auto">
          <a:xfrm flipH="1">
            <a:off x="5730875" y="3810000"/>
            <a:ext cx="1363663" cy="2057400"/>
          </a:xfrm>
          <a:prstGeom prst="roundRect">
            <a:avLst>
              <a:gd name="adj" fmla="val 16667"/>
            </a:avLst>
          </a:prstGeom>
          <a:gradFill rotWithShape="1">
            <a:gsLst>
              <a:gs pos="0">
                <a:srgbClr val="008000"/>
              </a:gs>
              <a:gs pos="100000">
                <a:schemeClr val="tx1"/>
              </a:gs>
            </a:gsLst>
            <a:lin ang="2700000" scaled="1"/>
          </a:gradFill>
          <a:ln w="9525" algn="ctr">
            <a:solidFill>
              <a:schemeClr val="tx1"/>
            </a:solidFill>
            <a:round/>
            <a:headEnd/>
            <a:tailEnd/>
          </a:ln>
        </p:spPr>
        <p:txBody>
          <a:bodyPr anchor="b"/>
          <a:lstStyle/>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endParaRPr lang="en-US" sz="900">
              <a:solidFill>
                <a:schemeClr val="bg1"/>
              </a:solidFill>
            </a:endParaRPr>
          </a:p>
          <a:p>
            <a:pPr algn="ctr"/>
            <a:r>
              <a:rPr lang="en-US" sz="900">
                <a:solidFill>
                  <a:schemeClr val="bg1"/>
                </a:solidFill>
              </a:rPr>
              <a:t>SPLOOP and 16-bit instructions for smaller code size</a:t>
            </a:r>
          </a:p>
          <a:p>
            <a:pPr algn="ctr"/>
            <a:endParaRPr lang="en-US" sz="900">
              <a:solidFill>
                <a:schemeClr val="bg1"/>
              </a:solidFill>
            </a:endParaRPr>
          </a:p>
          <a:p>
            <a:pPr algn="ctr"/>
            <a:r>
              <a:rPr lang="en-US" sz="900">
                <a:solidFill>
                  <a:schemeClr val="bg1"/>
                </a:solidFill>
              </a:rPr>
              <a:t>Flexible level one memory architecture</a:t>
            </a:r>
          </a:p>
          <a:p>
            <a:pPr algn="ctr"/>
            <a:endParaRPr lang="en-US" sz="900">
              <a:solidFill>
                <a:schemeClr val="bg1"/>
              </a:solidFill>
            </a:endParaRPr>
          </a:p>
          <a:p>
            <a:pPr algn="ctr"/>
            <a:r>
              <a:rPr lang="en-US" sz="900">
                <a:solidFill>
                  <a:schemeClr val="bg1"/>
                </a:solidFill>
              </a:rPr>
              <a:t>iDMA for rapid data transfers between local memories</a:t>
            </a:r>
          </a:p>
        </p:txBody>
      </p:sp>
      <p:sp>
        <p:nvSpPr>
          <p:cNvPr id="49162" name="Text Box 10"/>
          <p:cNvSpPr txBox="1">
            <a:spLocks noChangeArrowheads="1"/>
          </p:cNvSpPr>
          <p:nvPr/>
        </p:nvSpPr>
        <p:spPr bwMode="auto">
          <a:xfrm>
            <a:off x="3919538" y="1016000"/>
            <a:ext cx="1506537" cy="457200"/>
          </a:xfrm>
          <a:prstGeom prst="rect">
            <a:avLst/>
          </a:prstGeom>
          <a:noFill/>
          <a:ln w="9525">
            <a:noFill/>
            <a:miter lim="800000"/>
            <a:headEnd/>
            <a:tailEnd/>
          </a:ln>
        </p:spPr>
        <p:txBody>
          <a:bodyPr wrap="none">
            <a:spAutoFit/>
          </a:bodyPr>
          <a:lstStyle/>
          <a:p>
            <a:r>
              <a:rPr lang="en-US">
                <a:solidFill>
                  <a:schemeClr val="bg1"/>
                </a:solidFill>
              </a:rPr>
              <a:t>C66x ISA</a:t>
            </a:r>
          </a:p>
        </p:txBody>
      </p:sp>
      <p:sp>
        <p:nvSpPr>
          <p:cNvPr id="49163" name="Text Box 11"/>
          <p:cNvSpPr txBox="1">
            <a:spLocks noChangeArrowheads="1"/>
          </p:cNvSpPr>
          <p:nvPr/>
        </p:nvSpPr>
        <p:spPr bwMode="auto">
          <a:xfrm>
            <a:off x="5943600" y="3810000"/>
            <a:ext cx="86360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4" name="Text Box 12"/>
          <p:cNvSpPr txBox="1">
            <a:spLocks noChangeArrowheads="1"/>
          </p:cNvSpPr>
          <p:nvPr/>
        </p:nvSpPr>
        <p:spPr bwMode="auto">
          <a:xfrm>
            <a:off x="7367588" y="4343400"/>
            <a:ext cx="730250" cy="366713"/>
          </a:xfrm>
          <a:prstGeom prst="rect">
            <a:avLst/>
          </a:prstGeom>
          <a:noFill/>
          <a:ln w="9525">
            <a:noFill/>
            <a:miter lim="800000"/>
            <a:headEnd/>
            <a:tailEnd/>
          </a:ln>
        </p:spPr>
        <p:txBody>
          <a:bodyPr wrap="none">
            <a:spAutoFit/>
          </a:bodyPr>
          <a:lstStyle/>
          <a:p>
            <a:r>
              <a:rPr lang="en-US">
                <a:solidFill>
                  <a:schemeClr val="bg1"/>
                </a:solidFill>
              </a:rPr>
              <a:t>C64x</a:t>
            </a:r>
          </a:p>
        </p:txBody>
      </p:sp>
      <p:sp>
        <p:nvSpPr>
          <p:cNvPr id="49165" name="Text Box 13"/>
          <p:cNvSpPr txBox="1">
            <a:spLocks noChangeArrowheads="1"/>
          </p:cNvSpPr>
          <p:nvPr/>
        </p:nvSpPr>
        <p:spPr bwMode="auto">
          <a:xfrm>
            <a:off x="1219200" y="4343400"/>
            <a:ext cx="73025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6" name="Text Box 14"/>
          <p:cNvSpPr txBox="1">
            <a:spLocks noChangeArrowheads="1"/>
          </p:cNvSpPr>
          <p:nvPr/>
        </p:nvSpPr>
        <p:spPr bwMode="auto">
          <a:xfrm>
            <a:off x="2459038" y="3962400"/>
            <a:ext cx="863600" cy="366713"/>
          </a:xfrm>
          <a:prstGeom prst="rect">
            <a:avLst/>
          </a:prstGeom>
          <a:noFill/>
          <a:ln w="9525">
            <a:noFill/>
            <a:miter lim="800000"/>
            <a:headEnd/>
            <a:tailEnd/>
          </a:ln>
        </p:spPr>
        <p:txBody>
          <a:bodyPr wrap="none">
            <a:spAutoFit/>
          </a:bodyPr>
          <a:lstStyle/>
          <a:p>
            <a:r>
              <a:rPr lang="en-US">
                <a:solidFill>
                  <a:schemeClr val="bg1"/>
                </a:solidFill>
              </a:rPr>
              <a:t>C67x+</a:t>
            </a:r>
          </a:p>
        </p:txBody>
      </p:sp>
      <p:sp>
        <p:nvSpPr>
          <p:cNvPr id="49167" name="Line 15"/>
          <p:cNvSpPr>
            <a:spLocks noChangeShapeType="1"/>
          </p:cNvSpPr>
          <p:nvPr/>
        </p:nvSpPr>
        <p:spPr bwMode="auto">
          <a:xfrm flipH="1">
            <a:off x="4953000" y="6172200"/>
            <a:ext cx="3505200" cy="0"/>
          </a:xfrm>
          <a:prstGeom prst="line">
            <a:avLst/>
          </a:prstGeom>
          <a:noFill/>
          <a:ln w="28575">
            <a:solidFill>
              <a:srgbClr val="008000"/>
            </a:solidFill>
            <a:round/>
            <a:headEnd/>
            <a:tailEnd type="triangle" w="med" len="med"/>
          </a:ln>
        </p:spPr>
        <p:txBody>
          <a:bodyPr/>
          <a:lstStyle/>
          <a:p>
            <a:endParaRPr lang="en-US"/>
          </a:p>
        </p:txBody>
      </p:sp>
      <p:sp>
        <p:nvSpPr>
          <p:cNvPr id="49168" name="Line 16"/>
          <p:cNvSpPr>
            <a:spLocks noChangeShapeType="1"/>
          </p:cNvSpPr>
          <p:nvPr/>
        </p:nvSpPr>
        <p:spPr bwMode="auto">
          <a:xfrm>
            <a:off x="990600" y="6172200"/>
            <a:ext cx="3429000" cy="0"/>
          </a:xfrm>
          <a:prstGeom prst="line">
            <a:avLst/>
          </a:prstGeom>
          <a:noFill/>
          <a:ln w="28575">
            <a:solidFill>
              <a:srgbClr val="0033CC"/>
            </a:solidFill>
            <a:round/>
            <a:headEnd/>
            <a:tailEnd type="triangle" w="med" len="med"/>
          </a:ln>
        </p:spPr>
        <p:txBody>
          <a:bodyPr/>
          <a:lstStyle/>
          <a:p>
            <a:endParaRPr lang="en-US"/>
          </a:p>
        </p:txBody>
      </p:sp>
      <p:sp>
        <p:nvSpPr>
          <p:cNvPr id="49169" name="Text Box 17"/>
          <p:cNvSpPr txBox="1">
            <a:spLocks noChangeArrowheads="1"/>
          </p:cNvSpPr>
          <p:nvPr/>
        </p:nvSpPr>
        <p:spPr bwMode="auto">
          <a:xfrm>
            <a:off x="1660525" y="5980113"/>
            <a:ext cx="184150" cy="366712"/>
          </a:xfrm>
          <a:prstGeom prst="rect">
            <a:avLst/>
          </a:prstGeom>
          <a:noFill/>
          <a:ln w="9525">
            <a:noFill/>
            <a:miter lim="800000"/>
            <a:headEnd/>
            <a:tailEnd/>
          </a:ln>
        </p:spPr>
        <p:txBody>
          <a:bodyPr wrap="none">
            <a:spAutoFit/>
          </a:bodyPr>
          <a:lstStyle/>
          <a:p>
            <a:endParaRPr lang="en-US"/>
          </a:p>
        </p:txBody>
      </p:sp>
      <p:sp>
        <p:nvSpPr>
          <p:cNvPr id="49170" name="Rectangle 18"/>
          <p:cNvSpPr>
            <a:spLocks noChangeArrowheads="1"/>
          </p:cNvSpPr>
          <p:nvPr/>
        </p:nvSpPr>
        <p:spPr bwMode="auto">
          <a:xfrm>
            <a:off x="1600200" y="6019800"/>
            <a:ext cx="2209800" cy="304800"/>
          </a:xfrm>
          <a:prstGeom prst="rect">
            <a:avLst/>
          </a:prstGeom>
          <a:solidFill>
            <a:schemeClr val="bg1"/>
          </a:solidFill>
          <a:ln w="9525">
            <a:noFill/>
            <a:miter lim="800000"/>
            <a:headEnd/>
            <a:tailEnd/>
          </a:ln>
        </p:spPr>
        <p:txBody>
          <a:bodyPr wrap="none" anchor="ctr"/>
          <a:lstStyle/>
          <a:p>
            <a:pPr algn="ctr"/>
            <a:r>
              <a:rPr lang="en-US" sz="1200">
                <a:solidFill>
                  <a:srgbClr val="0033CC"/>
                </a:solidFill>
              </a:rPr>
              <a:t>FLOATING-POINT VALUE</a:t>
            </a:r>
          </a:p>
        </p:txBody>
      </p:sp>
      <p:sp>
        <p:nvSpPr>
          <p:cNvPr id="49171" name="Rectangle 19"/>
          <p:cNvSpPr>
            <a:spLocks noChangeArrowheads="1"/>
          </p:cNvSpPr>
          <p:nvPr/>
        </p:nvSpPr>
        <p:spPr bwMode="auto">
          <a:xfrm>
            <a:off x="5867400" y="6019800"/>
            <a:ext cx="1828800" cy="304800"/>
          </a:xfrm>
          <a:prstGeom prst="rect">
            <a:avLst/>
          </a:prstGeom>
          <a:solidFill>
            <a:schemeClr val="bg1"/>
          </a:solidFill>
          <a:ln w="9525">
            <a:noFill/>
            <a:miter lim="800000"/>
            <a:headEnd/>
            <a:tailEnd/>
          </a:ln>
        </p:spPr>
        <p:txBody>
          <a:bodyPr wrap="none" anchor="ctr"/>
          <a:lstStyle/>
          <a:p>
            <a:pPr algn="ctr"/>
            <a:r>
              <a:rPr lang="en-US" sz="1200">
                <a:solidFill>
                  <a:srgbClr val="008000"/>
                </a:solidFill>
              </a:rPr>
              <a:t>FIXED-POINT VALUE</a:t>
            </a:r>
          </a:p>
        </p:txBody>
      </p:sp>
      <p:grpSp>
        <p:nvGrpSpPr>
          <p:cNvPr id="49172" name="Group 20"/>
          <p:cNvGrpSpPr>
            <a:grpSpLocks/>
          </p:cNvGrpSpPr>
          <p:nvPr/>
        </p:nvGrpSpPr>
        <p:grpSpPr bwMode="auto">
          <a:xfrm>
            <a:off x="304800" y="1295400"/>
            <a:ext cx="911225" cy="3079750"/>
            <a:chOff x="4082" y="415"/>
            <a:chExt cx="574" cy="1940"/>
          </a:xfrm>
        </p:grpSpPr>
        <p:sp>
          <p:nvSpPr>
            <p:cNvPr id="49174" name="AutoShape 21"/>
            <p:cNvSpPr>
              <a:spLocks noChangeArrowheads="1"/>
            </p:cNvSpPr>
            <p:nvPr/>
          </p:nvSpPr>
          <p:spPr bwMode="auto">
            <a:xfrm rot="-5400000">
              <a:off x="3816" y="1320"/>
              <a:ext cx="1344" cy="336"/>
            </a:xfrm>
            <a:prstGeom prst="rightArrow">
              <a:avLst>
                <a:gd name="adj1" fmla="val 50000"/>
                <a:gd name="adj2" fmla="val 100000"/>
              </a:avLst>
            </a:prstGeom>
            <a:gradFill rotWithShape="1">
              <a:gsLst>
                <a:gs pos="0">
                  <a:schemeClr val="bg1"/>
                </a:gs>
                <a:gs pos="100000">
                  <a:srgbClr val="3399FF"/>
                </a:gs>
              </a:gsLst>
              <a:lin ang="0" scaled="1"/>
            </a:gradFill>
            <a:ln w="9525">
              <a:noFill/>
              <a:miter lim="800000"/>
              <a:headEnd/>
              <a:tailEnd/>
            </a:ln>
          </p:spPr>
          <p:txBody>
            <a:bodyPr wrap="none" anchor="ctr"/>
            <a:lstStyle/>
            <a:p>
              <a:endParaRPr lang="en-US"/>
            </a:p>
          </p:txBody>
        </p:sp>
        <p:sp>
          <p:nvSpPr>
            <p:cNvPr id="49175" name="Text Box 22"/>
            <p:cNvSpPr txBox="1">
              <a:spLocks noChangeArrowheads="1"/>
            </p:cNvSpPr>
            <p:nvPr/>
          </p:nvSpPr>
          <p:spPr bwMode="auto">
            <a:xfrm rot="-5400000">
              <a:off x="3228" y="1269"/>
              <a:ext cx="1940" cy="231"/>
            </a:xfrm>
            <a:prstGeom prst="rect">
              <a:avLst/>
            </a:prstGeom>
            <a:noFill/>
            <a:ln w="9525">
              <a:noFill/>
              <a:miter lim="800000"/>
              <a:headEnd/>
              <a:tailEnd/>
            </a:ln>
          </p:spPr>
          <p:txBody>
            <a:bodyPr wrap="none">
              <a:spAutoFit/>
            </a:bodyPr>
            <a:lstStyle/>
            <a:p>
              <a:r>
                <a:rPr lang="en-US" dirty="0"/>
                <a:t>Performance improvement</a:t>
              </a:r>
            </a:p>
          </p:txBody>
        </p:sp>
      </p:grpSp>
      <p:sp>
        <p:nvSpPr>
          <p:cNvPr id="49173" name="Text Box 14"/>
          <p:cNvSpPr txBox="1">
            <a:spLocks noChangeArrowheads="1"/>
          </p:cNvSpPr>
          <p:nvPr/>
        </p:nvSpPr>
        <p:spPr bwMode="auto">
          <a:xfrm>
            <a:off x="4217988" y="3814763"/>
            <a:ext cx="857250" cy="366712"/>
          </a:xfrm>
          <a:prstGeom prst="rect">
            <a:avLst/>
          </a:prstGeom>
          <a:noFill/>
          <a:ln w="9525">
            <a:noFill/>
            <a:miter lim="800000"/>
            <a:headEnd/>
            <a:tailEnd/>
          </a:ln>
        </p:spPr>
        <p:txBody>
          <a:bodyPr wrap="none">
            <a:spAutoFit/>
          </a:bodyPr>
          <a:lstStyle/>
          <a:p>
            <a:r>
              <a:rPr lang="en-US">
                <a:solidFill>
                  <a:schemeClr val="bg1"/>
                </a:solidFill>
              </a:rPr>
              <a:t>C674x</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274638"/>
            <a:ext cx="8229600" cy="715962"/>
          </a:xfrm>
        </p:spPr>
        <p:txBody>
          <a:bodyPr/>
          <a:lstStyle/>
          <a:p>
            <a:pPr eaLnBrk="1" hangingPunct="1"/>
            <a:r>
              <a:rPr lang="en-US" b="0" dirty="0" smtClean="0"/>
              <a:t>The MPAX Registers</a:t>
            </a:r>
          </a:p>
        </p:txBody>
      </p:sp>
      <p:sp>
        <p:nvSpPr>
          <p:cNvPr id="72707" name="Content Placeholder 2"/>
          <p:cNvSpPr>
            <a:spLocks noGrp="1"/>
          </p:cNvSpPr>
          <p:nvPr>
            <p:ph idx="1"/>
          </p:nvPr>
        </p:nvSpPr>
        <p:spPr>
          <a:xfrm>
            <a:off x="457199" y="990600"/>
            <a:ext cx="8436769" cy="5334000"/>
          </a:xfrm>
        </p:spPr>
        <p:txBody>
          <a:bodyPr/>
          <a:lstStyle/>
          <a:p>
            <a:pPr eaLnBrk="1" hangingPunct="1"/>
            <a:r>
              <a:rPr lang="en-US" sz="2400" dirty="0" smtClean="0"/>
              <a:t>MPAX = Memory Protection and Extension Registers</a:t>
            </a:r>
          </a:p>
          <a:p>
            <a:pPr eaLnBrk="1" hangingPunct="1"/>
            <a:r>
              <a:rPr lang="en-US" sz="2400" dirty="0" smtClean="0"/>
              <a:t>Translate between physical and logical address</a:t>
            </a:r>
          </a:p>
          <a:p>
            <a:pPr eaLnBrk="1" hangingPunct="1"/>
            <a:r>
              <a:rPr lang="en-US" sz="2400" dirty="0" smtClean="0"/>
              <a:t>16 registers (64 bits each) control (up to) 16 memory segments.</a:t>
            </a:r>
          </a:p>
          <a:p>
            <a:pPr eaLnBrk="1" hangingPunct="1"/>
            <a:r>
              <a:rPr lang="en-US" sz="2400" dirty="0" smtClean="0"/>
              <a:t>Each register translates logical memory into physical memory for the segment.</a:t>
            </a:r>
          </a:p>
          <a:p>
            <a:pPr eaLnBrk="1" hangingPunct="1"/>
            <a:r>
              <a:rPr lang="en-US" sz="2400" dirty="0" smtClean="0"/>
              <a:t>Segment definition in the MPAX registers:</a:t>
            </a:r>
          </a:p>
          <a:p>
            <a:pPr lvl="1" eaLnBrk="1" hangingPunct="1"/>
            <a:r>
              <a:rPr lang="en-US" sz="2000" dirty="0" smtClean="0"/>
              <a:t>Segment size – 5 bits – power of 2, smallest segment size 4K, up to 4GB</a:t>
            </a:r>
          </a:p>
          <a:p>
            <a:pPr lvl="1" eaLnBrk="1" hangingPunct="1"/>
            <a:r>
              <a:rPr lang="en-US" sz="2000" dirty="0" smtClean="0"/>
              <a:t>Logical base address – </a:t>
            </a:r>
          </a:p>
          <a:p>
            <a:pPr lvl="1" eaLnBrk="1" hangingPunct="1"/>
            <a:r>
              <a:rPr lang="en-US" sz="2000" dirty="0" smtClean="0"/>
              <a:t>Physical (replacement address) base </a:t>
            </a:r>
          </a:p>
          <a:p>
            <a:pPr lvl="1" eaLnBrk="1" hangingPunct="1"/>
            <a:r>
              <a:rPr lang="en-US" sz="2000" dirty="0" smtClean="0"/>
              <a:t>Permission – access type allowed in this address range</a:t>
            </a:r>
          </a:p>
          <a:p>
            <a:pPr lvl="1" eaLnBrk="1" hangingPunct="1">
              <a:buFont typeface="Arial" pitchFamily="34" charset="0"/>
              <a:buNone/>
            </a:pPr>
            <a:endParaRPr lang="en-US"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274638"/>
            <a:ext cx="8229600" cy="715962"/>
          </a:xfrm>
        </p:spPr>
        <p:txBody>
          <a:bodyPr/>
          <a:lstStyle/>
          <a:p>
            <a:pPr eaLnBrk="1" hangingPunct="1"/>
            <a:r>
              <a:rPr lang="en-US" b="0" dirty="0" smtClean="0"/>
              <a:t>The MAR Registers</a:t>
            </a:r>
          </a:p>
        </p:txBody>
      </p:sp>
      <p:sp>
        <p:nvSpPr>
          <p:cNvPr id="73731" name="Content Placeholder 2"/>
          <p:cNvSpPr>
            <a:spLocks noGrp="1"/>
          </p:cNvSpPr>
          <p:nvPr>
            <p:ph idx="1"/>
          </p:nvPr>
        </p:nvSpPr>
        <p:spPr/>
        <p:txBody>
          <a:bodyPr/>
          <a:lstStyle/>
          <a:p>
            <a:pPr eaLnBrk="1" hangingPunct="1"/>
            <a:r>
              <a:rPr lang="en-US" sz="2400" dirty="0" smtClean="0"/>
              <a:t>MAR = Memory Attributes Registers</a:t>
            </a:r>
          </a:p>
          <a:p>
            <a:pPr eaLnBrk="1" hangingPunct="1"/>
            <a:r>
              <a:rPr lang="en-US" sz="2400" dirty="0" smtClean="0"/>
              <a:t>256 registers (32 bits each) control 256 memory segments.</a:t>
            </a:r>
          </a:p>
          <a:p>
            <a:pPr lvl="1" eaLnBrk="1" hangingPunct="1"/>
            <a:r>
              <a:rPr lang="en-US" sz="2400" dirty="0" smtClean="0"/>
              <a:t>Each segment size is 4M Bytes, from logical address 0x00000000 to address 0xffffffff</a:t>
            </a:r>
          </a:p>
          <a:p>
            <a:pPr lvl="1" eaLnBrk="1" hangingPunct="1"/>
            <a:r>
              <a:rPr lang="en-US" sz="2400" dirty="0" smtClean="0"/>
              <a:t>The first 16 registers are read-only. They control the internal memory of the core.</a:t>
            </a:r>
          </a:p>
          <a:p>
            <a:pPr eaLnBrk="1" hangingPunct="1"/>
            <a:r>
              <a:rPr lang="en-US" sz="2400" dirty="0" smtClean="0"/>
              <a:t>Each register controls the cache-ability of the segment (bit 0) and the pre-fetch-ability (bit 3). All other bits are reserved and set to 0.</a:t>
            </a:r>
          </a:p>
          <a:p>
            <a:pPr eaLnBrk="1" hangingPunct="1"/>
            <a:r>
              <a:rPr lang="en-US" sz="2400" dirty="0" smtClean="0"/>
              <a:t>All MAR bits are set to zero after reset.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idx="4294967295"/>
          </p:nvPr>
        </p:nvSpPr>
        <p:spPr>
          <a:xfrm>
            <a:off x="0" y="76200"/>
            <a:ext cx="8229600" cy="762000"/>
          </a:xfrm>
        </p:spPr>
        <p:txBody>
          <a:bodyPr/>
          <a:lstStyle/>
          <a:p>
            <a:pPr eaLnBrk="1" hangingPunct="1"/>
            <a:r>
              <a:rPr lang="en-US" b="0" dirty="0" err="1" smtClean="0"/>
              <a:t>KeyStone</a:t>
            </a:r>
            <a:r>
              <a:rPr lang="en-US" b="0" dirty="0" smtClean="0"/>
              <a:t> Overview</a:t>
            </a:r>
          </a:p>
        </p:txBody>
      </p:sp>
      <p:sp>
        <p:nvSpPr>
          <p:cNvPr id="74757" name="Content Placeholder 4"/>
          <p:cNvSpPr>
            <a:spLocks noGrp="1"/>
          </p:cNvSpPr>
          <p:nvPr>
            <p:ph idx="4294967295"/>
          </p:nvPr>
        </p:nvSpPr>
        <p:spPr>
          <a:xfrm>
            <a:off x="0" y="990600"/>
            <a:ext cx="8229600" cy="5867400"/>
          </a:xfrm>
          <a:solidFill>
            <a:schemeClr val="bg1"/>
          </a:solidFill>
        </p:spPr>
        <p:txBody>
          <a:bodyPr/>
          <a:lstStyle/>
          <a:p>
            <a:pPr eaLnBrk="1" hangingPunct="1"/>
            <a:r>
              <a:rPr lang="en-US" smtClean="0"/>
              <a:t>KeyStone Architecture </a:t>
            </a:r>
          </a:p>
          <a:p>
            <a:pPr eaLnBrk="1" hangingPunct="1"/>
            <a:r>
              <a:rPr lang="en-US" smtClean="0"/>
              <a:t>CorePac &amp; Memory Subsystem</a:t>
            </a:r>
          </a:p>
          <a:p>
            <a:pPr eaLnBrk="1" hangingPunct="1"/>
            <a:r>
              <a:rPr lang="en-US" b="1" smtClean="0"/>
              <a:t>Interfaces and Peripherals </a:t>
            </a:r>
          </a:p>
          <a:p>
            <a:pPr eaLnBrk="1" hangingPunct="1"/>
            <a:r>
              <a:rPr lang="en-US" smtClean="0"/>
              <a:t>Coprocessors and Accelerators</a:t>
            </a:r>
          </a:p>
          <a:p>
            <a:pPr eaLnBrk="1" hangingPunct="1"/>
            <a:r>
              <a:rPr lang="en-US" smtClean="0"/>
              <a:t>Debug</a:t>
            </a:r>
          </a:p>
        </p:txBody>
      </p:sp>
      <p:sp>
        <p:nvSpPr>
          <p:cNvPr id="74755"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p:txBody>
          <a:bodyPr/>
          <a:lstStyle/>
          <a:p>
            <a:pPr eaLnBrk="1" hangingPunct="1"/>
            <a:r>
              <a:rPr lang="en-US" b="0" dirty="0" smtClean="0"/>
              <a:t>EDMA</a:t>
            </a:r>
          </a:p>
        </p:txBody>
      </p:sp>
      <p:sp>
        <p:nvSpPr>
          <p:cNvPr id="75779" name="Content Placeholder 3"/>
          <p:cNvSpPr>
            <a:spLocks noGrp="1"/>
          </p:cNvSpPr>
          <p:nvPr>
            <p:ph sz="half" idx="1"/>
          </p:nvPr>
        </p:nvSpPr>
        <p:spPr>
          <a:xfrm>
            <a:off x="1470" y="572640"/>
            <a:ext cx="3243436" cy="5852436"/>
          </a:xfrm>
        </p:spPr>
        <p:txBody>
          <a:bodyPr/>
          <a:lstStyle/>
          <a:p>
            <a:pPr eaLnBrk="1" hangingPunct="1">
              <a:buNone/>
            </a:pPr>
            <a:r>
              <a:rPr lang="en-US" sz="1600" dirty="0" smtClean="0"/>
              <a:t>Three EDMA Channel Controllers:</a:t>
            </a:r>
          </a:p>
          <a:p>
            <a:pPr eaLnBrk="1" hangingPunct="1"/>
            <a:r>
              <a:rPr lang="en-US" sz="1400" dirty="0" smtClean="0"/>
              <a:t>One controller in CPU/2 domain:</a:t>
            </a:r>
          </a:p>
          <a:p>
            <a:pPr lvl="1" eaLnBrk="1" hangingPunct="1"/>
            <a:r>
              <a:rPr lang="en-US" sz="1400" dirty="0" smtClean="0"/>
              <a:t>Two transfer controllers/queues with 1KB channel buffer</a:t>
            </a:r>
          </a:p>
          <a:p>
            <a:pPr lvl="1" eaLnBrk="1" hangingPunct="1"/>
            <a:r>
              <a:rPr lang="en-US" sz="1400" dirty="0" smtClean="0"/>
              <a:t>Eight QDMA channels</a:t>
            </a:r>
          </a:p>
          <a:p>
            <a:pPr lvl="1" eaLnBrk="1" hangingPunct="1"/>
            <a:r>
              <a:rPr lang="en-US" sz="1400" dirty="0" smtClean="0"/>
              <a:t>16 interrupt channels</a:t>
            </a:r>
          </a:p>
          <a:p>
            <a:pPr lvl="1" eaLnBrk="1" hangingPunct="1"/>
            <a:r>
              <a:rPr lang="en-US" sz="1400" dirty="0" smtClean="0"/>
              <a:t>128 </a:t>
            </a:r>
            <a:r>
              <a:rPr lang="en-US" sz="1400" dirty="0" err="1" smtClean="0"/>
              <a:t>PaRAM</a:t>
            </a:r>
            <a:r>
              <a:rPr lang="en-US" sz="1400" dirty="0" smtClean="0"/>
              <a:t> entries</a:t>
            </a:r>
          </a:p>
          <a:p>
            <a:pPr eaLnBrk="1" hangingPunct="1"/>
            <a:r>
              <a:rPr lang="en-US" sz="1400" dirty="0" smtClean="0"/>
              <a:t>Two controllers in CPU/3 domain; Each includes the following:</a:t>
            </a:r>
          </a:p>
          <a:p>
            <a:pPr lvl="1" eaLnBrk="1" hangingPunct="1"/>
            <a:r>
              <a:rPr lang="en-US" sz="1400" dirty="0" smtClean="0"/>
              <a:t>Four transfer controllers/queues with 1KB or 512B channel buffer</a:t>
            </a:r>
          </a:p>
          <a:p>
            <a:pPr lvl="1" eaLnBrk="1" hangingPunct="1"/>
            <a:r>
              <a:rPr lang="en-US" sz="1400" dirty="0" smtClean="0"/>
              <a:t>Eight QDMA channels</a:t>
            </a:r>
          </a:p>
          <a:p>
            <a:pPr lvl="1" eaLnBrk="1" hangingPunct="1"/>
            <a:r>
              <a:rPr lang="en-US" sz="1400" dirty="0" smtClean="0"/>
              <a:t>64 interrupt channels</a:t>
            </a:r>
          </a:p>
          <a:p>
            <a:pPr lvl="1" eaLnBrk="1" hangingPunct="1"/>
            <a:r>
              <a:rPr lang="en-US" sz="1400" dirty="0" smtClean="0"/>
              <a:t>512 </a:t>
            </a:r>
            <a:r>
              <a:rPr lang="en-US" sz="1400" dirty="0" err="1" smtClean="0"/>
              <a:t>PaRAM</a:t>
            </a:r>
            <a:r>
              <a:rPr lang="en-US" sz="1400" dirty="0" smtClean="0"/>
              <a:t> entries</a:t>
            </a:r>
          </a:p>
          <a:p>
            <a:pPr eaLnBrk="1" hangingPunct="1"/>
            <a:r>
              <a:rPr lang="en-US" sz="1400" dirty="0" smtClean="0"/>
              <a:t>Flexible transfer definition</a:t>
            </a:r>
          </a:p>
          <a:p>
            <a:pPr lvl="1" eaLnBrk="1" hangingPunct="1"/>
            <a:r>
              <a:rPr lang="en-US" sz="1400" dirty="0" smtClean="0"/>
              <a:t>Linking mechanism allows automatic </a:t>
            </a:r>
            <a:r>
              <a:rPr lang="en-US" sz="1400" dirty="0" err="1" smtClean="0"/>
              <a:t>PaRAM</a:t>
            </a:r>
            <a:r>
              <a:rPr lang="en-US" sz="1400" dirty="0" smtClean="0"/>
              <a:t> set update.</a:t>
            </a:r>
          </a:p>
          <a:p>
            <a:pPr lvl="1" eaLnBrk="1" hangingPunct="1"/>
            <a:r>
              <a:rPr lang="en-US" sz="1400" dirty="0" smtClean="0"/>
              <a:t>Chaining allows multiple transfers to execute with one event.</a:t>
            </a:r>
          </a:p>
          <a:p>
            <a:pPr eaLnBrk="1" hangingPunct="1"/>
            <a:r>
              <a:rPr lang="en-US" sz="1400" dirty="0" smtClean="0"/>
              <a:t>Interrupt generation</a:t>
            </a:r>
          </a:p>
          <a:p>
            <a:pPr lvl="1" eaLnBrk="1" hangingPunct="1"/>
            <a:r>
              <a:rPr lang="en-US" sz="1400" dirty="0" smtClean="0"/>
              <a:t>Transfer completion</a:t>
            </a:r>
          </a:p>
          <a:p>
            <a:pPr lvl="1" eaLnBrk="1" hangingPunct="1"/>
            <a:r>
              <a:rPr lang="en-US" sz="1400" dirty="0" smtClean="0"/>
              <a:t>Error conditions</a:t>
            </a:r>
          </a:p>
        </p:txBody>
      </p:sp>
      <p:pic>
        <p:nvPicPr>
          <p:cNvPr id="75780" name="Picture 2"/>
          <p:cNvPicPr>
            <a:picLocks noGrp="1" noChangeAspect="1" noChangeArrowheads="1"/>
          </p:cNvPicPr>
          <p:nvPr>
            <p:ph sz="half" idx="2"/>
          </p:nvPr>
        </p:nvPicPr>
        <p:blipFill>
          <a:blip r:embed="rId2" cstate="print"/>
          <a:srcRect/>
          <a:stretch>
            <a:fillRect/>
          </a:stretch>
        </p:blipFill>
        <p:spPr>
          <a:xfrm>
            <a:off x="3178119" y="833480"/>
            <a:ext cx="5950204" cy="5511720"/>
          </a:xfrm>
        </p:spPr>
      </p:pic>
      <p:sp>
        <p:nvSpPr>
          <p:cNvPr id="7" name="TextBox 6"/>
          <p:cNvSpPr txBox="1"/>
          <p:nvPr/>
        </p:nvSpPr>
        <p:spPr>
          <a:xfrm>
            <a:off x="7767638" y="3062288"/>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510</a:t>
            </a:r>
          </a:p>
        </p:txBody>
      </p:sp>
      <p:sp>
        <p:nvSpPr>
          <p:cNvPr id="8" name="TextBox 7"/>
          <p:cNvSpPr txBox="1"/>
          <p:nvPr/>
        </p:nvSpPr>
        <p:spPr>
          <a:xfrm>
            <a:off x="7767638" y="3262313"/>
            <a:ext cx="142875" cy="77787"/>
          </a:xfrm>
          <a:prstGeom prst="rect">
            <a:avLst/>
          </a:prstGeom>
          <a:solidFill>
            <a:schemeClr val="bg1"/>
          </a:solidFill>
        </p:spPr>
        <p:txBody>
          <a:bodyPr wrap="none" lIns="18288" tIns="0" rIns="18288" bIns="0">
            <a:spAutoFit/>
          </a:bodyPr>
          <a:lstStyle/>
          <a:p>
            <a:pPr>
              <a:defRPr/>
            </a:pPr>
            <a:r>
              <a:rPr lang="en-US" sz="500" b="1" dirty="0">
                <a:solidFill>
                  <a:schemeClr val="tx1">
                    <a:lumMod val="75000"/>
                    <a:lumOff val="25000"/>
                  </a:schemeClr>
                </a:solidFill>
              </a:rPr>
              <a:t>511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cs typeface="Arial" pitchFamily="34" charset="0"/>
            </a:endParaRPr>
          </a:p>
        </p:txBody>
      </p:sp>
      <p:sp>
        <p:nvSpPr>
          <p:cNvPr id="76803" name="AutoShape 3"/>
          <p:cNvSpPr>
            <a:spLocks noChangeArrowheads="1"/>
          </p:cNvSpPr>
          <p:nvPr/>
        </p:nvSpPr>
        <p:spPr bwMode="auto">
          <a:xfrm>
            <a:off x="4686300" y="881063"/>
            <a:ext cx="4343400" cy="5410200"/>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buFontTx/>
              <a:buChar char="•"/>
            </a:pPr>
            <a:r>
              <a:rPr lang="en-US" sz="1200" dirty="0">
                <a:solidFill>
                  <a:srgbClr val="000000"/>
                </a:solidFill>
                <a:latin typeface="+mj-lt"/>
                <a:cs typeface="Arial" pitchFamily="34" charset="0"/>
              </a:rPr>
              <a:t>Two SGMII ports with embedded switch</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IEEE1588 timing over Ethernet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1G/100 Mbps full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10/100 Mbps half duplex</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Inter-working with </a:t>
            </a: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message</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Integrated with packet accelerator for efficient IPv6 support</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jumbo packets (9 Kb)</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Three-port embedded Ethernet switch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packet forwarding</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Reset isolation </a:t>
            </a:r>
            <a:r>
              <a:rPr lang="en-US" sz="1000" dirty="0" smtClean="0">
                <a:solidFill>
                  <a:srgbClr val="000000"/>
                </a:solidFill>
                <a:latin typeface="+mj-lt"/>
                <a:cs typeface="Arial" pitchFamily="34" charset="0"/>
              </a:rPr>
              <a:t>with </a:t>
            </a:r>
            <a:r>
              <a:rPr lang="en-US" sz="1000" dirty="0">
                <a:solidFill>
                  <a:srgbClr val="000000"/>
                </a:solidFill>
                <a:latin typeface="+mj-lt"/>
                <a:cs typeface="Arial" pitchFamily="34" charset="0"/>
              </a:rPr>
              <a:t>SGMII ports and embedded ETH switch</a:t>
            </a:r>
          </a:p>
          <a:p>
            <a:pPr marL="119063" indent="-119063" algn="l">
              <a:spcAft>
                <a:spcPct val="10000"/>
              </a:spcAft>
              <a:buFontTx/>
              <a:buChar char="•"/>
            </a:pPr>
            <a:r>
              <a:rPr lang="en-US" sz="1200" dirty="0">
                <a:solidFill>
                  <a:srgbClr val="000000"/>
                </a:solidFill>
                <a:latin typeface="+mj-lt"/>
                <a:cs typeface="Arial" pitchFamily="34" charset="0"/>
              </a:rPr>
              <a:t>HyperLink bus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Hardware hooks for analog device or customer ASIC</a:t>
            </a:r>
          </a:p>
          <a:p>
            <a:pPr marL="119063" indent="-119063" algn="l">
              <a:spcAft>
                <a:spcPct val="10000"/>
              </a:spcAft>
            </a:pPr>
            <a:endParaRPr lang="en-US" sz="1000" u="sng" dirty="0">
              <a:solidFill>
                <a:srgbClr val="000000"/>
              </a:solidFill>
              <a:latin typeface="+mj-lt"/>
              <a:cs typeface="Arial" pitchFamily="34" charset="0"/>
            </a:endParaRPr>
          </a:p>
          <a:p>
            <a:pPr marL="119063" indent="-119063" algn="l">
              <a:spcAft>
                <a:spcPct val="10000"/>
              </a:spcAft>
            </a:pPr>
            <a:r>
              <a:rPr lang="en-US" sz="1800" u="sng" dirty="0">
                <a:solidFill>
                  <a:srgbClr val="000000"/>
                </a:solidFill>
                <a:latin typeface="+mj-lt"/>
                <a:cs typeface="Arial" pitchFamily="34" charset="0"/>
              </a:rPr>
              <a:t>Application-Specific Interfaces</a:t>
            </a:r>
          </a:p>
          <a:p>
            <a:pPr marL="119063" indent="-119063" algn="l">
              <a:spcAft>
                <a:spcPct val="10000"/>
              </a:spcAft>
            </a:pPr>
            <a:endParaRPr lang="en-US" sz="800" u="sng"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Wireless Applications</a:t>
            </a:r>
          </a:p>
          <a:p>
            <a:pPr marL="119063" indent="-119063" algn="l">
              <a:spcAft>
                <a:spcPct val="10000"/>
              </a:spcAft>
              <a:buFontTx/>
              <a:buChar char="•"/>
            </a:pPr>
            <a:r>
              <a:rPr lang="en-US" sz="1200" dirty="0">
                <a:solidFill>
                  <a:srgbClr val="000000"/>
                </a:solidFill>
                <a:latin typeface="+mj-lt"/>
                <a:cs typeface="Arial" pitchFamily="34" charset="0"/>
              </a:rPr>
              <a:t>Antenna Interface 2 (AIF2)</a:t>
            </a:r>
          </a:p>
          <a:p>
            <a:pPr marL="347663" lvl="1" indent="-114300" algn="l">
              <a:spcAft>
                <a:spcPct val="10000"/>
              </a:spcAft>
              <a:buFontTx/>
              <a:buChar char="–"/>
            </a:pPr>
            <a:r>
              <a:rPr lang="en-US" sz="1000" dirty="0">
                <a:solidFill>
                  <a:srgbClr val="000000"/>
                </a:solidFill>
                <a:latin typeface="+mj-lt"/>
                <a:cs typeface="Arial" pitchFamily="34" charset="0"/>
              </a:rPr>
              <a:t>Multiple-standard support (WCDMA, LTE,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GSM/Edge)</a:t>
            </a:r>
          </a:p>
          <a:p>
            <a:pPr marL="347663" lvl="1" indent="-114300" algn="l">
              <a:spcAft>
                <a:spcPct val="10000"/>
              </a:spcAft>
              <a:buFontTx/>
              <a:buChar char="–"/>
            </a:pPr>
            <a:r>
              <a:rPr lang="en-US" sz="1000" dirty="0">
                <a:solidFill>
                  <a:srgbClr val="000000"/>
                </a:solidFill>
                <a:latin typeface="+mj-lt"/>
                <a:cs typeface="Arial" pitchFamily="34" charset="0"/>
              </a:rPr>
              <a:t>Generic packet interface (~12Gbits/sec ingress &amp; egress)</a:t>
            </a:r>
          </a:p>
          <a:p>
            <a:pPr marL="347663" lvl="1" indent="-114300" algn="l">
              <a:spcAft>
                <a:spcPct val="10000"/>
              </a:spcAft>
              <a:buFontTx/>
              <a:buChar char="–"/>
            </a:pPr>
            <a:r>
              <a:rPr lang="en-US" sz="1000" dirty="0">
                <a:solidFill>
                  <a:srgbClr val="000000"/>
                </a:solidFill>
                <a:latin typeface="+mj-lt"/>
                <a:cs typeface="Arial" pitchFamily="34" charset="0"/>
              </a:rPr>
              <a:t>Frame Sync module (adapted for </a:t>
            </a:r>
            <a:r>
              <a:rPr lang="en-US" sz="1000" dirty="0" err="1">
                <a:solidFill>
                  <a:srgbClr val="000000"/>
                </a:solidFill>
                <a:latin typeface="+mj-lt"/>
                <a:cs typeface="Arial" pitchFamily="34" charset="0"/>
              </a:rPr>
              <a:t>WiMAX</a:t>
            </a:r>
            <a:r>
              <a:rPr lang="en-US" sz="1000" dirty="0">
                <a:solidFill>
                  <a:srgbClr val="000000"/>
                </a:solidFill>
                <a:latin typeface="+mj-lt"/>
                <a:cs typeface="Arial" pitchFamily="34" charset="0"/>
              </a:rPr>
              <a:t>, LTE &amp; GSM slots/frames/symbols boundaries)</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119063" indent="-119063" algn="l">
              <a:spcAft>
                <a:spcPct val="10000"/>
              </a:spcAft>
            </a:pPr>
            <a:endParaRPr lang="en-US" sz="1200" dirty="0">
              <a:solidFill>
                <a:srgbClr val="000000"/>
              </a:solidFill>
              <a:latin typeface="+mj-lt"/>
              <a:cs typeface="Arial" pitchFamily="34" charset="0"/>
            </a:endParaRPr>
          </a:p>
          <a:p>
            <a:pPr marL="119063" indent="-119063" algn="l">
              <a:spcAft>
                <a:spcPct val="10000"/>
              </a:spcAft>
            </a:pPr>
            <a:r>
              <a:rPr lang="en-US" sz="1200" i="1" dirty="0">
                <a:solidFill>
                  <a:srgbClr val="000000"/>
                </a:solidFill>
                <a:latin typeface="+mj-lt"/>
                <a:cs typeface="Arial" pitchFamily="34" charset="0"/>
              </a:rPr>
              <a:t>For Media Gateway Applications</a:t>
            </a:r>
          </a:p>
          <a:p>
            <a:pPr marL="119063" indent="-119063" algn="l">
              <a:spcAft>
                <a:spcPct val="10000"/>
              </a:spcAft>
              <a:buFontTx/>
              <a:buChar char="•"/>
            </a:pPr>
            <a:r>
              <a:rPr lang="en-US" sz="1200" dirty="0">
                <a:solidFill>
                  <a:srgbClr val="000000"/>
                </a:solidFill>
                <a:latin typeface="+mj-lt"/>
                <a:cs typeface="Arial" pitchFamily="34" charset="0"/>
              </a:rPr>
              <a:t>Telecommunications Serial Port (TSIP)</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Two TSIP ports for interfacing TDM applications</a:t>
            </a:r>
          </a:p>
          <a:p>
            <a:pPr marL="347663" lvl="1" indent="-114300" algn="l">
              <a:spcAft>
                <a:spcPct val="10000"/>
              </a:spcAft>
              <a:buFont typeface="Arial" pitchFamily="34" charset="0"/>
              <a:buChar char="–"/>
            </a:pPr>
            <a:r>
              <a:rPr lang="en-US" sz="1000" dirty="0">
                <a:solidFill>
                  <a:srgbClr val="000000"/>
                </a:solidFill>
                <a:latin typeface="+mj-lt"/>
                <a:cs typeface="Arial" pitchFamily="34" charset="0"/>
              </a:rPr>
              <a:t>Supports 2/4/8 lanes at 32.768/16.384/8.192 Mbps per lane &amp; up to 1024 DS0s</a:t>
            </a:r>
          </a:p>
        </p:txBody>
      </p:sp>
      <p:sp>
        <p:nvSpPr>
          <p:cNvPr id="76804" name="AutoShape 82"/>
          <p:cNvSpPr>
            <a:spLocks noChangeArrowheads="1"/>
          </p:cNvSpPr>
          <p:nvPr/>
        </p:nvSpPr>
        <p:spPr bwMode="auto">
          <a:xfrm>
            <a:off x="133350" y="904875"/>
            <a:ext cx="4362450" cy="5919788"/>
          </a:xfrm>
          <a:prstGeom prst="roundRect">
            <a:avLst>
              <a:gd name="adj" fmla="val 6593"/>
            </a:avLst>
          </a:prstGeom>
          <a:noFill/>
          <a:ln w="28575">
            <a:noFill/>
            <a:round/>
            <a:headEnd/>
            <a:tailEnd/>
          </a:ln>
        </p:spPr>
        <p:txBody>
          <a:bodyPr lIns="92075" tIns="46038" rIns="92075" bIns="46038"/>
          <a:lstStyle/>
          <a:p>
            <a:pPr marL="119063" indent="-119063" algn="l">
              <a:spcAft>
                <a:spcPct val="10000"/>
              </a:spcAft>
            </a:pPr>
            <a:r>
              <a:rPr lang="en-US" sz="1800" u="sng" dirty="0">
                <a:solidFill>
                  <a:srgbClr val="000000"/>
                </a:solidFill>
                <a:latin typeface="+mj-lt"/>
                <a:cs typeface="Arial" pitchFamily="34" charset="0"/>
              </a:rPr>
              <a:t>Common Interfaces</a:t>
            </a:r>
          </a:p>
          <a:p>
            <a:pPr marL="119063" indent="-119063" algn="l">
              <a:spcAft>
                <a:spcPct val="10000"/>
              </a:spcAft>
              <a:buFontTx/>
              <a:buChar char="•"/>
            </a:pPr>
            <a:endParaRPr lang="en-US" sz="800" dirty="0">
              <a:solidFill>
                <a:srgbClr val="000000"/>
              </a:solidFill>
              <a:latin typeface="+mj-lt"/>
              <a:cs typeface="Arial" pitchFamily="34" charset="0"/>
            </a:endParaRPr>
          </a:p>
          <a:p>
            <a:pPr marL="119063" indent="-119063" algn="l">
              <a:spcAft>
                <a:spcPct val="10000"/>
              </a:spcAft>
              <a:buFontTx/>
              <a:buChar char="•"/>
            </a:pPr>
            <a:r>
              <a:rPr lang="en-US" sz="1200" dirty="0">
                <a:solidFill>
                  <a:srgbClr val="000000"/>
                </a:solidFill>
                <a:latin typeface="+mj-lt"/>
                <a:cs typeface="Arial" pitchFamily="34" charset="0"/>
              </a:rPr>
              <a:t>One PCI Express (</a:t>
            </a:r>
            <a:r>
              <a:rPr lang="en-US" sz="1200" dirty="0" err="1">
                <a:solidFill>
                  <a:srgbClr val="000000"/>
                </a:solidFill>
                <a:latin typeface="+mj-lt"/>
                <a:cs typeface="Arial" pitchFamily="34" charset="0"/>
              </a:rPr>
              <a:t>PCIe</a:t>
            </a:r>
            <a:r>
              <a:rPr lang="en-US" sz="1200" dirty="0">
                <a:solidFill>
                  <a:srgbClr val="000000"/>
                </a:solidFill>
                <a:latin typeface="+mj-lt"/>
                <a:cs typeface="Arial" pitchFamily="34" charset="0"/>
              </a:rPr>
              <a:t>) Gen II port</a:t>
            </a:r>
          </a:p>
          <a:p>
            <a:pPr marL="347663" lvl="1" indent="-114300" algn="l">
              <a:spcAft>
                <a:spcPct val="10000"/>
              </a:spcAft>
              <a:buFontTx/>
              <a:buChar char="–"/>
            </a:pPr>
            <a:r>
              <a:rPr lang="en-US" sz="1000" dirty="0">
                <a:solidFill>
                  <a:srgbClr val="000000"/>
                </a:solidFill>
                <a:latin typeface="+mj-lt"/>
                <a:cs typeface="Arial" pitchFamily="34" charset="0"/>
              </a:rPr>
              <a:t>Two lanes running at 5G Baud</a:t>
            </a:r>
          </a:p>
          <a:p>
            <a:pPr marL="347663" lvl="1" indent="-114300" algn="l">
              <a:spcAft>
                <a:spcPct val="10000"/>
              </a:spcAft>
              <a:buFontTx/>
              <a:buChar char="–"/>
            </a:pPr>
            <a:r>
              <a:rPr lang="en-US" sz="1000" dirty="0">
                <a:solidFill>
                  <a:srgbClr val="000000"/>
                </a:solidFill>
                <a:latin typeface="+mj-lt"/>
                <a:cs typeface="Arial" pitchFamily="34" charset="0"/>
              </a:rPr>
              <a:t>Support for root complex (host) mode and end point mode</a:t>
            </a:r>
          </a:p>
          <a:p>
            <a:pPr marL="347663" lvl="1" indent="-114300" algn="l">
              <a:spcAft>
                <a:spcPct val="10000"/>
              </a:spcAft>
              <a:buFontTx/>
              <a:buChar char="–"/>
            </a:pPr>
            <a:r>
              <a:rPr lang="en-US" sz="1000" dirty="0">
                <a:solidFill>
                  <a:srgbClr val="000000"/>
                </a:solidFill>
                <a:latin typeface="+mj-lt"/>
                <a:cs typeface="Arial" pitchFamily="34" charset="0"/>
              </a:rPr>
              <a:t>Single Virtual Channel (VC) and up to eight Traffic Classes (TC)</a:t>
            </a:r>
          </a:p>
          <a:p>
            <a:pPr marL="347663" lvl="1" indent="-114300" algn="l">
              <a:spcAft>
                <a:spcPct val="10000"/>
              </a:spcAft>
              <a:buFontTx/>
              <a:buChar char="–"/>
            </a:pPr>
            <a:r>
              <a:rPr lang="en-US" sz="1000" dirty="0">
                <a:solidFill>
                  <a:srgbClr val="000000"/>
                </a:solidFill>
                <a:latin typeface="+mj-lt"/>
                <a:cs typeface="Arial" pitchFamily="34" charset="0"/>
              </a:rPr>
              <a:t>Hot plug</a:t>
            </a:r>
          </a:p>
          <a:p>
            <a:pPr marL="119063" indent="-119063" algn="l">
              <a:spcAft>
                <a:spcPct val="10000"/>
              </a:spcAft>
              <a:buFontTx/>
              <a:buChar char="•"/>
            </a:pPr>
            <a:r>
              <a:rPr lang="en-US" sz="1200" dirty="0">
                <a:solidFill>
                  <a:srgbClr val="000000"/>
                </a:solidFill>
                <a:latin typeface="+mj-lt"/>
                <a:cs typeface="Arial" pitchFamily="34" charset="0"/>
              </a:rPr>
              <a:t>Universal Asynchronous Receiver/Transmitter (UART)</a:t>
            </a:r>
          </a:p>
          <a:p>
            <a:pPr marL="347663" lvl="1" indent="-114300" algn="l">
              <a:spcAft>
                <a:spcPct val="10000"/>
              </a:spcAft>
              <a:buFontTx/>
              <a:buChar char="–"/>
            </a:pPr>
            <a:r>
              <a:rPr lang="en-US" sz="1000" dirty="0">
                <a:solidFill>
                  <a:srgbClr val="000000"/>
                </a:solidFill>
                <a:latin typeface="+mj-lt"/>
                <a:cs typeface="Arial" pitchFamily="34" charset="0"/>
              </a:rPr>
              <a:t>2.4, 4.8, 9.6, 19.2, 38.4, 56, and 128 K baud rate</a:t>
            </a:r>
          </a:p>
          <a:p>
            <a:pPr marL="119063" indent="-119063" algn="l">
              <a:spcAft>
                <a:spcPct val="10000"/>
              </a:spcAft>
              <a:buFontTx/>
              <a:buChar char="•"/>
            </a:pPr>
            <a:r>
              <a:rPr lang="en-US" sz="1200" dirty="0">
                <a:solidFill>
                  <a:srgbClr val="000000"/>
                </a:solidFill>
                <a:latin typeface="+mj-lt"/>
                <a:cs typeface="Arial" pitchFamily="34" charset="0"/>
              </a:rPr>
              <a:t>Serial Port Interface (SPI)</a:t>
            </a:r>
          </a:p>
          <a:p>
            <a:pPr marL="347663" lvl="1" indent="-114300" algn="l">
              <a:spcBef>
                <a:spcPct val="20000"/>
              </a:spcBef>
              <a:buFontTx/>
              <a:buChar char="–"/>
            </a:pPr>
            <a:r>
              <a:rPr lang="en-US" sz="1000" dirty="0">
                <a:solidFill>
                  <a:srgbClr val="000000"/>
                </a:solidFill>
                <a:latin typeface="+mj-lt"/>
                <a:cs typeface="Arial" pitchFamily="34" charset="0"/>
              </a:rPr>
              <a:t>Operate at up to 66 MHz</a:t>
            </a:r>
          </a:p>
          <a:p>
            <a:pPr marL="347663" lvl="1" indent="-114300" algn="l">
              <a:spcBef>
                <a:spcPct val="20000"/>
              </a:spcBef>
              <a:buFontTx/>
              <a:buChar char="–"/>
            </a:pPr>
            <a:r>
              <a:rPr lang="en-US" sz="1000" dirty="0">
                <a:solidFill>
                  <a:srgbClr val="000000"/>
                </a:solidFill>
                <a:latin typeface="+mj-lt"/>
                <a:cs typeface="Arial" pitchFamily="34" charset="0"/>
              </a:rPr>
              <a:t>Two-chip select</a:t>
            </a:r>
          </a:p>
          <a:p>
            <a:pPr marL="347663" lvl="1" indent="-114300" algn="l">
              <a:spcBef>
                <a:spcPct val="20000"/>
              </a:spcBef>
              <a:buFontTx/>
              <a:buChar char="–"/>
            </a:pPr>
            <a:r>
              <a:rPr lang="en-US" sz="1000" dirty="0">
                <a:solidFill>
                  <a:srgbClr val="000000"/>
                </a:solidFill>
                <a:latin typeface="+mj-lt"/>
                <a:cs typeface="Arial" pitchFamily="34" charset="0"/>
              </a:rPr>
              <a:t>Master mode</a:t>
            </a:r>
          </a:p>
          <a:p>
            <a:pPr marL="119063" indent="-119063" algn="l">
              <a:spcAft>
                <a:spcPct val="10000"/>
              </a:spcAft>
              <a:buFontTx/>
              <a:buChar char="•"/>
            </a:pPr>
            <a:r>
              <a:rPr lang="en-US" sz="1200" dirty="0">
                <a:solidFill>
                  <a:srgbClr val="000000"/>
                </a:solidFill>
                <a:latin typeface="+mj-lt"/>
                <a:cs typeface="Arial" pitchFamily="34" charset="0"/>
              </a:rPr>
              <a:t>Inter IC Control Module (</a:t>
            </a:r>
            <a:r>
              <a:rPr lang="en-US" altLang="zh-CN" sz="1200" dirty="0">
                <a:solidFill>
                  <a:srgbClr val="000000"/>
                </a:solidFill>
                <a:latin typeface="+mj-lt"/>
                <a:ea typeface="宋体" pitchFamily="2" charset="-122"/>
                <a:cs typeface="Arial" pitchFamily="34" charset="0"/>
              </a:rPr>
              <a:t>I</a:t>
            </a:r>
            <a:r>
              <a:rPr lang="en-US" altLang="zh-CN" sz="1200" baseline="30000" dirty="0">
                <a:solidFill>
                  <a:srgbClr val="000000"/>
                </a:solidFill>
                <a:latin typeface="+mj-lt"/>
                <a:ea typeface="宋体" pitchFamily="2" charset="-122"/>
                <a:cs typeface="Arial" pitchFamily="34" charset="0"/>
              </a:rPr>
              <a:t>2</a:t>
            </a:r>
            <a:r>
              <a:rPr lang="en-US" altLang="zh-CN" sz="1200" dirty="0">
                <a:solidFill>
                  <a:srgbClr val="000000"/>
                </a:solidFill>
                <a:latin typeface="+mj-lt"/>
                <a:ea typeface="宋体" pitchFamily="2" charset="-122"/>
                <a:cs typeface="Arial" pitchFamily="34" charset="0"/>
              </a:rPr>
              <a:t>C</a:t>
            </a:r>
            <a:r>
              <a:rPr lang="en-US" sz="1200" dirty="0">
                <a:solidFill>
                  <a:srgbClr val="000000"/>
                </a:solidFill>
                <a:latin typeface="+mj-lt"/>
                <a:cs typeface="Arial" pitchFamily="34" charset="0"/>
              </a:rPr>
              <a:t>)</a:t>
            </a:r>
          </a:p>
          <a:p>
            <a:pPr marL="347663" lvl="1" indent="-114300" algn="l">
              <a:spcBef>
                <a:spcPct val="20000"/>
              </a:spcBef>
              <a:buFontTx/>
              <a:buChar char="–"/>
            </a:pPr>
            <a:r>
              <a:rPr lang="en-US" sz="1000" dirty="0">
                <a:solidFill>
                  <a:srgbClr val="000000"/>
                </a:solidFill>
                <a:latin typeface="+mj-lt"/>
                <a:cs typeface="Arial" pitchFamily="34" charset="0"/>
              </a:rPr>
              <a:t>One for connecting EPROM (up to 4Mbit)</a:t>
            </a:r>
          </a:p>
          <a:p>
            <a:pPr marL="347663" lvl="1" indent="-114300" algn="l">
              <a:spcBef>
                <a:spcPct val="20000"/>
              </a:spcBef>
              <a:buFontTx/>
              <a:buChar char="–"/>
            </a:pPr>
            <a:r>
              <a:rPr lang="en-US" sz="1000" dirty="0">
                <a:solidFill>
                  <a:srgbClr val="000000"/>
                </a:solidFill>
                <a:latin typeface="+mj-lt"/>
                <a:cs typeface="Arial" pitchFamily="34" charset="0"/>
              </a:rPr>
              <a:t>400 Kbps throughput</a:t>
            </a:r>
          </a:p>
          <a:p>
            <a:pPr marL="347663" lvl="1" indent="-114300" algn="l">
              <a:spcBef>
                <a:spcPct val="20000"/>
              </a:spcBef>
              <a:buFontTx/>
              <a:buChar char="–"/>
            </a:pPr>
            <a:r>
              <a:rPr lang="en-US" sz="1000" dirty="0">
                <a:solidFill>
                  <a:srgbClr val="000000"/>
                </a:solidFill>
                <a:latin typeface="+mj-lt"/>
                <a:cs typeface="Arial" pitchFamily="34" charset="0"/>
              </a:rPr>
              <a:t>Full 7-bit address field</a:t>
            </a:r>
          </a:p>
          <a:p>
            <a:pPr marL="119063" indent="-119063" algn="l">
              <a:spcAft>
                <a:spcPct val="10000"/>
              </a:spcAft>
              <a:buFontTx/>
              <a:buChar char="•"/>
            </a:pPr>
            <a:r>
              <a:rPr lang="en-US" sz="1200" dirty="0">
                <a:solidFill>
                  <a:srgbClr val="000000"/>
                </a:solidFill>
                <a:latin typeface="+mj-lt"/>
                <a:cs typeface="Arial" pitchFamily="34" charset="0"/>
              </a:rPr>
              <a:t>General Purpose IO (GPIO) module</a:t>
            </a:r>
          </a:p>
          <a:p>
            <a:pPr marL="347663" lvl="1" indent="-114300" algn="l">
              <a:spcAft>
                <a:spcPct val="10000"/>
              </a:spcAft>
              <a:buFontTx/>
              <a:buChar char="–"/>
            </a:pPr>
            <a:r>
              <a:rPr lang="en-US" sz="1000" dirty="0">
                <a:solidFill>
                  <a:srgbClr val="000000"/>
                </a:solidFill>
                <a:latin typeface="+mj-lt"/>
                <a:cs typeface="Arial" pitchFamily="34" charset="0"/>
              </a:rPr>
              <a:t>16-bit operation</a:t>
            </a:r>
          </a:p>
          <a:p>
            <a:pPr marL="347663" lvl="1" indent="-114300" algn="l">
              <a:spcBef>
                <a:spcPct val="20000"/>
              </a:spcBef>
              <a:buFontTx/>
              <a:buChar char="–"/>
            </a:pPr>
            <a:r>
              <a:rPr lang="en-US" sz="1000" dirty="0">
                <a:solidFill>
                  <a:srgbClr val="000000"/>
                </a:solidFill>
                <a:latin typeface="+mj-lt"/>
                <a:cs typeface="Arial" pitchFamily="34" charset="0"/>
              </a:rPr>
              <a:t>Can be configured as interrupt pin</a:t>
            </a:r>
          </a:p>
          <a:p>
            <a:pPr marL="347663" lvl="1" indent="-114300" algn="l">
              <a:spcBef>
                <a:spcPct val="20000"/>
              </a:spcBef>
              <a:buFontTx/>
              <a:buChar char="–"/>
            </a:pPr>
            <a:r>
              <a:rPr lang="en-US" sz="1000" dirty="0">
                <a:solidFill>
                  <a:srgbClr val="000000"/>
                </a:solidFill>
                <a:latin typeface="+mj-lt"/>
                <a:cs typeface="Arial" pitchFamily="34" charset="0"/>
              </a:rPr>
              <a:t>Interrupt can select either rising edge or falling edge</a:t>
            </a:r>
          </a:p>
          <a:p>
            <a:pPr marL="119063" indent="-119063" algn="l">
              <a:spcAft>
                <a:spcPct val="10000"/>
              </a:spcAft>
              <a:buFontTx/>
              <a:buChar char="•"/>
            </a:pPr>
            <a:r>
              <a:rPr lang="en-US" sz="1200" dirty="0">
                <a:solidFill>
                  <a:srgbClr val="000000"/>
                </a:solidFill>
                <a:latin typeface="+mj-lt"/>
                <a:cs typeface="Arial" pitchFamily="34" charset="0"/>
              </a:rPr>
              <a:t>Serial </a:t>
            </a:r>
            <a:r>
              <a:rPr lang="en-US" sz="1200" dirty="0" err="1">
                <a:solidFill>
                  <a:srgbClr val="000000"/>
                </a:solidFill>
                <a:latin typeface="+mj-lt"/>
                <a:cs typeface="Arial" pitchFamily="34" charset="0"/>
              </a:rPr>
              <a:t>RapidIO</a:t>
            </a:r>
            <a:r>
              <a:rPr lang="en-US" sz="1200" dirty="0">
                <a:solidFill>
                  <a:srgbClr val="000000"/>
                </a:solidFill>
                <a:latin typeface="+mj-lt"/>
                <a:cs typeface="Arial" pitchFamily="34" charset="0"/>
              </a:rPr>
              <a:t> (SRIO)</a:t>
            </a:r>
          </a:p>
          <a:p>
            <a:pPr marL="347663" lvl="1" indent="-114300" algn="l">
              <a:spcAft>
                <a:spcPct val="10000"/>
              </a:spcAft>
              <a:buFontTx/>
              <a:buChar char="–"/>
            </a:pPr>
            <a:r>
              <a:rPr lang="en-US" sz="1000" dirty="0" err="1">
                <a:solidFill>
                  <a:srgbClr val="000000"/>
                </a:solidFill>
                <a:latin typeface="+mj-lt"/>
                <a:cs typeface="Arial" pitchFamily="34" charset="0"/>
              </a:rPr>
              <a:t>RapidIO</a:t>
            </a:r>
            <a:r>
              <a:rPr lang="en-US" sz="1000" dirty="0">
                <a:solidFill>
                  <a:srgbClr val="000000"/>
                </a:solidFill>
                <a:latin typeface="+mj-lt"/>
                <a:cs typeface="Arial" pitchFamily="34" charset="0"/>
              </a:rPr>
              <a:t> 2.1 compliant</a:t>
            </a:r>
          </a:p>
          <a:p>
            <a:pPr marL="347663" lvl="1" indent="-114300" algn="l">
              <a:spcAft>
                <a:spcPct val="10000"/>
              </a:spcAft>
              <a:buFontTx/>
              <a:buChar char="–"/>
            </a:pPr>
            <a:r>
              <a:rPr lang="en-US" sz="1000" dirty="0">
                <a:solidFill>
                  <a:srgbClr val="000000"/>
                </a:solidFill>
                <a:latin typeface="+mj-lt"/>
                <a:cs typeface="Arial" pitchFamily="34" charset="0"/>
              </a:rPr>
              <a:t>Four lanes @ 5 </a:t>
            </a:r>
            <a:r>
              <a:rPr lang="en-US" sz="1000" dirty="0" err="1">
                <a:solidFill>
                  <a:srgbClr val="000000"/>
                </a:solidFill>
                <a:latin typeface="+mj-lt"/>
                <a:cs typeface="Arial" pitchFamily="34" charset="0"/>
              </a:rPr>
              <a:t>Gbps</a:t>
            </a:r>
            <a:endParaRPr lang="en-US" sz="1000" dirty="0">
              <a:solidFill>
                <a:srgbClr val="000000"/>
              </a:solidFill>
              <a:latin typeface="+mj-lt"/>
              <a:cs typeface="Arial" pitchFamily="34" charset="0"/>
            </a:endParaRPr>
          </a:p>
          <a:p>
            <a:pPr marL="1143000" lvl="2" indent="-228600" algn="l">
              <a:spcAft>
                <a:spcPct val="10000"/>
              </a:spcAft>
              <a:buFontTx/>
              <a:buChar char="•"/>
            </a:pPr>
            <a:r>
              <a:rPr lang="en-US" sz="1000" dirty="0">
                <a:solidFill>
                  <a:srgbClr val="000000"/>
                </a:solidFill>
                <a:latin typeface="+mj-lt"/>
                <a:cs typeface="Arial" pitchFamily="34" charset="0"/>
              </a:rPr>
              <a:t>1.25/2.5/3.125/5 </a:t>
            </a:r>
            <a:r>
              <a:rPr lang="en-US" sz="1000" dirty="0" err="1">
                <a:solidFill>
                  <a:srgbClr val="000000"/>
                </a:solidFill>
                <a:latin typeface="+mj-lt"/>
                <a:cs typeface="Arial" pitchFamily="34" charset="0"/>
              </a:rPr>
              <a:t>Gbps</a:t>
            </a:r>
            <a:r>
              <a:rPr lang="en-US" sz="1000" dirty="0">
                <a:solidFill>
                  <a:srgbClr val="000000"/>
                </a:solidFill>
                <a:latin typeface="+mj-lt"/>
                <a:cs typeface="Arial" pitchFamily="34" charset="0"/>
              </a:rPr>
              <a:t> operation per lane</a:t>
            </a:r>
          </a:p>
          <a:p>
            <a:pPr marL="1143000" lvl="2" indent="-228600" algn="l">
              <a:spcAft>
                <a:spcPct val="10000"/>
              </a:spcAft>
              <a:buFontTx/>
              <a:buChar char="•"/>
            </a:pPr>
            <a:r>
              <a:rPr lang="en-US" sz="1000" dirty="0">
                <a:solidFill>
                  <a:srgbClr val="000000"/>
                </a:solidFill>
                <a:latin typeface="+mj-lt"/>
                <a:cs typeface="Arial" pitchFamily="34" charset="0"/>
              </a:rPr>
              <a:t>Configurable as four 1x, two 2x, or one 4x</a:t>
            </a:r>
          </a:p>
          <a:p>
            <a:pPr marL="347663" lvl="1" indent="-114300" algn="l">
              <a:spcAft>
                <a:spcPct val="10000"/>
              </a:spcAft>
              <a:buFontTx/>
              <a:buChar char="–"/>
            </a:pPr>
            <a:r>
              <a:rPr lang="en-US" sz="1000" dirty="0">
                <a:solidFill>
                  <a:srgbClr val="000000"/>
                </a:solidFill>
                <a:latin typeface="+mj-lt"/>
                <a:cs typeface="Arial" pitchFamily="34" charset="0"/>
              </a:rPr>
              <a:t>Direct I/O and message passing (VBUSM slave)</a:t>
            </a:r>
          </a:p>
          <a:p>
            <a:pPr marL="347663" lvl="1" indent="-114300" algn="l">
              <a:spcAft>
                <a:spcPct val="10000"/>
              </a:spcAft>
              <a:buFontTx/>
              <a:buChar char="–"/>
            </a:pPr>
            <a:r>
              <a:rPr lang="en-US" sz="1000" dirty="0">
                <a:solidFill>
                  <a:srgbClr val="000000"/>
                </a:solidFill>
                <a:latin typeface="+mj-lt"/>
                <a:cs typeface="Arial" pitchFamily="34" charset="0"/>
              </a:rPr>
              <a:t>Packet forwarding</a:t>
            </a:r>
          </a:p>
          <a:p>
            <a:pPr marL="347663" lvl="1" indent="-114300" algn="l">
              <a:spcAft>
                <a:spcPct val="10000"/>
              </a:spcAft>
              <a:buFontTx/>
              <a:buChar char="–"/>
            </a:pPr>
            <a:r>
              <a:rPr lang="en-US" sz="1000" dirty="0">
                <a:solidFill>
                  <a:srgbClr val="000000"/>
                </a:solidFill>
                <a:latin typeface="+mj-lt"/>
                <a:cs typeface="Arial" pitchFamily="34" charset="0"/>
              </a:rPr>
              <a:t>Improved support for dual-ring daisy-chain</a:t>
            </a:r>
          </a:p>
          <a:p>
            <a:pPr marL="347663" lvl="1" indent="-114300" algn="l">
              <a:spcAft>
                <a:spcPct val="10000"/>
              </a:spcAft>
              <a:buFontTx/>
              <a:buChar char="–"/>
            </a:pPr>
            <a:r>
              <a:rPr lang="en-US" sz="1000" dirty="0">
                <a:solidFill>
                  <a:srgbClr val="000000"/>
                </a:solidFill>
                <a:latin typeface="+mj-lt"/>
                <a:cs typeface="Arial" pitchFamily="34" charset="0"/>
              </a:rPr>
              <a:t>Reset isolation</a:t>
            </a:r>
          </a:p>
          <a:p>
            <a:pPr marL="347663" lvl="1" indent="-114300" algn="l">
              <a:spcAft>
                <a:spcPct val="10000"/>
              </a:spcAft>
              <a:buFontTx/>
              <a:buChar char="–"/>
            </a:pPr>
            <a:r>
              <a:rPr lang="en-US" sz="1000" dirty="0">
                <a:solidFill>
                  <a:srgbClr val="000000"/>
                </a:solidFill>
                <a:latin typeface="+mj-lt"/>
                <a:cs typeface="Arial" pitchFamily="34" charset="0"/>
              </a:rPr>
              <a:t>Upgrades for inter-operation with packet accelerator</a:t>
            </a:r>
          </a:p>
        </p:txBody>
      </p:sp>
      <p:sp>
        <p:nvSpPr>
          <p:cNvPr id="76805" name="Rectangle 86"/>
          <p:cNvSpPr>
            <a:spLocks noGrp="1" noChangeArrowheads="1"/>
          </p:cNvSpPr>
          <p:nvPr>
            <p:ph type="title" idx="4294967295"/>
          </p:nvPr>
        </p:nvSpPr>
        <p:spPr>
          <a:xfrm>
            <a:off x="0" y="76200"/>
            <a:ext cx="8229600" cy="762000"/>
          </a:xfrm>
        </p:spPr>
        <p:txBody>
          <a:bodyPr/>
          <a:lstStyle/>
          <a:p>
            <a:pPr eaLnBrk="1" hangingPunct="1"/>
            <a:r>
              <a:rPr lang="en-US" b="0" smtClean="0"/>
              <a:t>Interfaces Overview</a:t>
            </a:r>
          </a:p>
        </p:txBody>
      </p:sp>
    </p:spTree>
    <p:custDataLst>
      <p:tags r:id="rId1"/>
    </p:custData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b="0" dirty="0" smtClean="0"/>
              <a:t>Ethernet Switch: Overview</a:t>
            </a:r>
          </a:p>
        </p:txBody>
      </p:sp>
      <p:sp>
        <p:nvSpPr>
          <p:cNvPr id="2440195" name="Rectangle 3"/>
          <p:cNvSpPr>
            <a:spLocks noGrp="1" noChangeArrowheads="1"/>
          </p:cNvSpPr>
          <p:nvPr>
            <p:ph idx="1"/>
          </p:nvPr>
        </p:nvSpPr>
        <p:spPr/>
        <p:txBody>
          <a:bodyPr/>
          <a:lstStyle/>
          <a:p>
            <a:pPr eaLnBrk="1" hangingPunct="1"/>
            <a:r>
              <a:rPr lang="en-US" sz="1800" dirty="0" smtClean="0"/>
              <a:t>3-Port Ethernet Switch</a:t>
            </a:r>
          </a:p>
          <a:p>
            <a:pPr lvl="1" eaLnBrk="1" hangingPunct="1"/>
            <a:r>
              <a:rPr lang="en-US" sz="1600" dirty="0" smtClean="0"/>
              <a:t>Port 0: CPPI port</a:t>
            </a:r>
          </a:p>
          <a:p>
            <a:pPr lvl="1" eaLnBrk="1" hangingPunct="1"/>
            <a:r>
              <a:rPr lang="en-US" sz="1600" dirty="0" smtClean="0"/>
              <a:t>Port 1: SGMII 0 Port</a:t>
            </a:r>
          </a:p>
          <a:p>
            <a:pPr lvl="1" eaLnBrk="1" hangingPunct="1"/>
            <a:r>
              <a:rPr lang="en-US" sz="1600" dirty="0" smtClean="0"/>
              <a:t>Port 2: SGMII 1 Port</a:t>
            </a:r>
          </a:p>
          <a:p>
            <a:pPr eaLnBrk="1" hangingPunct="1"/>
            <a:r>
              <a:rPr lang="en-US" sz="1800" dirty="0" smtClean="0"/>
              <a:t>Ethernet Switch Modules</a:t>
            </a:r>
          </a:p>
          <a:p>
            <a:pPr lvl="1" eaLnBrk="1" hangingPunct="1"/>
            <a:r>
              <a:rPr lang="en-US" sz="1600" dirty="0" smtClean="0"/>
              <a:t>Two EMAC modules</a:t>
            </a:r>
          </a:p>
          <a:p>
            <a:pPr lvl="1" eaLnBrk="1" hangingPunct="1"/>
            <a:r>
              <a:rPr lang="en-US" sz="1600" dirty="0" smtClean="0"/>
              <a:t>Address Lookup Engine (ALE) module</a:t>
            </a:r>
          </a:p>
          <a:p>
            <a:pPr lvl="1" eaLnBrk="1" hangingPunct="1"/>
            <a:r>
              <a:rPr lang="en-US" sz="1600" dirty="0" smtClean="0"/>
              <a:t>Two Statistics modules</a:t>
            </a:r>
          </a:p>
          <a:p>
            <a:pPr lvl="1" eaLnBrk="1" hangingPunct="1"/>
            <a:r>
              <a:rPr lang="en-US" sz="1600" dirty="0" smtClean="0"/>
              <a:t>CPTS (Connect Port TS) module</a:t>
            </a:r>
          </a:p>
          <a:p>
            <a:pPr eaLnBrk="1" hangingPunct="1"/>
            <a:r>
              <a:rPr lang="en-US" sz="2000" dirty="0" smtClean="0"/>
              <a:t>The PA will be discussed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01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401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4019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4019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4019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40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b="0" dirty="0" smtClean="0"/>
              <a:t>Serial </a:t>
            </a:r>
            <a:r>
              <a:rPr lang="en-US" b="0" dirty="0" err="1" smtClean="0"/>
              <a:t>RapidIO</a:t>
            </a:r>
            <a:r>
              <a:rPr lang="en-US" b="0" dirty="0" smtClean="0"/>
              <a:t> (SRIO)</a:t>
            </a:r>
          </a:p>
        </p:txBody>
      </p:sp>
      <p:sp>
        <p:nvSpPr>
          <p:cNvPr id="78851" name="Rectangle 3"/>
          <p:cNvSpPr>
            <a:spLocks noGrp="1" noChangeArrowheads="1"/>
          </p:cNvSpPr>
          <p:nvPr>
            <p:ph idx="1"/>
          </p:nvPr>
        </p:nvSpPr>
        <p:spPr>
          <a:xfrm>
            <a:off x="333375" y="1185863"/>
            <a:ext cx="8467725" cy="4949825"/>
          </a:xfrm>
        </p:spPr>
        <p:txBody>
          <a:bodyPr/>
          <a:lstStyle/>
          <a:p>
            <a:pPr eaLnBrk="1" hangingPunct="1">
              <a:lnSpc>
                <a:spcPct val="90000"/>
              </a:lnSpc>
            </a:pPr>
            <a:r>
              <a:rPr lang="en-US" sz="1800" dirty="0" smtClean="0"/>
              <a:t>SRIO or </a:t>
            </a:r>
            <a:r>
              <a:rPr lang="en-US" sz="1800" dirty="0" err="1" smtClean="0"/>
              <a:t>RapidIO</a:t>
            </a:r>
            <a:r>
              <a:rPr lang="en-US" sz="1800" dirty="0" smtClean="0"/>
              <a:t> provides a 3-Layered architecture</a:t>
            </a:r>
          </a:p>
          <a:p>
            <a:pPr lvl="1" eaLnBrk="1" hangingPunct="1">
              <a:lnSpc>
                <a:spcPct val="90000"/>
              </a:lnSpc>
            </a:pPr>
            <a:r>
              <a:rPr lang="en-US" sz="1800" dirty="0" smtClean="0"/>
              <a:t>Physical defines electrical characteristics, link flow control (CRC)</a:t>
            </a:r>
          </a:p>
          <a:p>
            <a:pPr lvl="1" eaLnBrk="1" hangingPunct="1">
              <a:lnSpc>
                <a:spcPct val="90000"/>
              </a:lnSpc>
            </a:pPr>
            <a:r>
              <a:rPr lang="en-US" sz="1800" dirty="0" smtClean="0"/>
              <a:t>Transport defines addressing scheme (8b/16b device IDs)</a:t>
            </a:r>
          </a:p>
          <a:p>
            <a:pPr lvl="1" eaLnBrk="1" hangingPunct="1">
              <a:lnSpc>
                <a:spcPct val="90000"/>
              </a:lnSpc>
            </a:pPr>
            <a:r>
              <a:rPr lang="en-US" sz="1800" dirty="0" smtClean="0"/>
              <a:t>Logical defines packet format and operational protocol</a:t>
            </a:r>
          </a:p>
          <a:p>
            <a:pPr eaLnBrk="1" hangingPunct="1">
              <a:lnSpc>
                <a:spcPct val="90000"/>
              </a:lnSpc>
            </a:pPr>
            <a:r>
              <a:rPr lang="en-US" sz="1800" dirty="0" smtClean="0"/>
              <a:t>Two Basic Modes of Logical Layer Operation</a:t>
            </a:r>
          </a:p>
          <a:p>
            <a:pPr lvl="1" eaLnBrk="1" hangingPunct="1">
              <a:lnSpc>
                <a:spcPct val="90000"/>
              </a:lnSpc>
            </a:pPr>
            <a:r>
              <a:rPr lang="en-US" sz="1800" dirty="0" err="1" smtClean="0"/>
              <a:t>DirectIO</a:t>
            </a:r>
            <a:endParaRPr lang="en-US" sz="1800" dirty="0" smtClean="0"/>
          </a:p>
          <a:p>
            <a:pPr lvl="2" eaLnBrk="1" hangingPunct="1">
              <a:lnSpc>
                <a:spcPct val="90000"/>
              </a:lnSpc>
            </a:pPr>
            <a:r>
              <a:rPr lang="en-US" sz="1800" dirty="0" smtClean="0"/>
              <a:t>Transmit Device needs knowledge of memory map of Receiving Device</a:t>
            </a:r>
          </a:p>
          <a:p>
            <a:pPr lvl="2" eaLnBrk="1" hangingPunct="1">
              <a:lnSpc>
                <a:spcPct val="90000"/>
              </a:lnSpc>
            </a:pPr>
            <a:r>
              <a:rPr lang="en-US" sz="1800" dirty="0" smtClean="0"/>
              <a:t>Includes NREAD, NWRITE_R, NWRITE, SWRITE</a:t>
            </a:r>
          </a:p>
          <a:p>
            <a:pPr lvl="2" eaLnBrk="1" hangingPunct="1">
              <a:lnSpc>
                <a:spcPct val="90000"/>
              </a:lnSpc>
            </a:pPr>
            <a:r>
              <a:rPr lang="en-US" sz="1800" dirty="0" smtClean="0"/>
              <a:t>Functional units: LSU, MAU, AMU</a:t>
            </a:r>
          </a:p>
          <a:p>
            <a:pPr lvl="1" eaLnBrk="1" hangingPunct="1">
              <a:lnSpc>
                <a:spcPct val="90000"/>
              </a:lnSpc>
            </a:pPr>
            <a:r>
              <a:rPr lang="en-US" sz="1800" dirty="0" smtClean="0"/>
              <a:t>Message Passing</a:t>
            </a:r>
          </a:p>
          <a:p>
            <a:pPr lvl="2" eaLnBrk="1" hangingPunct="1">
              <a:lnSpc>
                <a:spcPct val="90000"/>
              </a:lnSpc>
            </a:pPr>
            <a:r>
              <a:rPr lang="en-US" sz="1800" dirty="0" smtClean="0"/>
              <a:t>Transmit Device does not need knowledge of memory map of Receiving Device</a:t>
            </a:r>
          </a:p>
          <a:p>
            <a:pPr lvl="2" eaLnBrk="1" hangingPunct="1">
              <a:lnSpc>
                <a:spcPct val="90000"/>
              </a:lnSpc>
            </a:pPr>
            <a:r>
              <a:rPr lang="en-US" sz="1800" dirty="0" smtClean="0"/>
              <a:t>Includes Type 11 Messages and Type 9 Packets</a:t>
            </a:r>
          </a:p>
          <a:p>
            <a:pPr lvl="2" eaLnBrk="1" hangingPunct="1">
              <a:lnSpc>
                <a:spcPct val="90000"/>
              </a:lnSpc>
            </a:pPr>
            <a:r>
              <a:rPr lang="en-US" sz="1800" dirty="0" smtClean="0"/>
              <a:t>Functional units: TXU, RXU</a:t>
            </a:r>
          </a:p>
          <a:p>
            <a:pPr eaLnBrk="1" hangingPunct="1">
              <a:lnSpc>
                <a:spcPct val="90000"/>
              </a:lnSpc>
            </a:pPr>
            <a:r>
              <a:rPr lang="en-US" sz="1800" dirty="0" smtClean="0"/>
              <a:t>Gen 2 Implementation – Supporting up to 5 </a:t>
            </a:r>
            <a:r>
              <a:rPr lang="en-US" sz="1800" dirty="0" err="1" smtClean="0"/>
              <a:t>Gbps</a:t>
            </a:r>
            <a:endParaRPr lang="en-US" sz="1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b="0" dirty="0" err="1" smtClean="0"/>
              <a:t>PCIe</a:t>
            </a:r>
            <a:r>
              <a:rPr lang="en-US" b="0" dirty="0" smtClean="0"/>
              <a:t> Interface</a:t>
            </a:r>
          </a:p>
        </p:txBody>
      </p:sp>
      <p:sp>
        <p:nvSpPr>
          <p:cNvPr id="79875" name="Content Placeholder 4"/>
          <p:cNvSpPr>
            <a:spLocks noGrp="1"/>
          </p:cNvSpPr>
          <p:nvPr>
            <p:ph idx="1"/>
          </p:nvPr>
        </p:nvSpPr>
        <p:spPr/>
        <p:txBody>
          <a:bodyPr/>
          <a:lstStyle/>
          <a:p>
            <a:pPr eaLnBrk="1" hangingPunct="1">
              <a:lnSpc>
                <a:spcPct val="80000"/>
              </a:lnSpc>
            </a:pPr>
            <a:r>
              <a:rPr lang="en-US" sz="1800" dirty="0" smtClean="0"/>
              <a:t>KeyStone incorporates a single </a:t>
            </a:r>
            <a:r>
              <a:rPr lang="en-US" sz="1800" dirty="0" err="1" smtClean="0"/>
              <a:t>PCIe</a:t>
            </a:r>
            <a:r>
              <a:rPr lang="en-US" sz="1800" dirty="0" smtClean="0"/>
              <a:t> interface with the following characteristics: </a:t>
            </a:r>
          </a:p>
          <a:p>
            <a:pPr lvl="1" eaLnBrk="1" hangingPunct="1">
              <a:lnSpc>
                <a:spcPct val="80000"/>
              </a:lnSpc>
            </a:pPr>
            <a:r>
              <a:rPr lang="en-US" sz="1800" dirty="0" smtClean="0"/>
              <a:t>Two SERDES lanes running at 5 </a:t>
            </a:r>
            <a:r>
              <a:rPr lang="en-US" sz="1800" dirty="0" err="1" smtClean="0"/>
              <a:t>GBaud</a:t>
            </a:r>
            <a:r>
              <a:rPr lang="en-US" sz="1800" dirty="0" smtClean="0"/>
              <a:t>/2.5GBaud</a:t>
            </a:r>
          </a:p>
          <a:p>
            <a:pPr lvl="1" eaLnBrk="1" hangingPunct="1">
              <a:lnSpc>
                <a:spcPct val="80000"/>
              </a:lnSpc>
            </a:pPr>
            <a:r>
              <a:rPr lang="en-US" sz="1800" dirty="0" smtClean="0"/>
              <a:t>Gen2 compliant</a:t>
            </a:r>
          </a:p>
          <a:p>
            <a:pPr lvl="1" eaLnBrk="1" hangingPunct="1">
              <a:lnSpc>
                <a:spcPct val="80000"/>
              </a:lnSpc>
            </a:pPr>
            <a:r>
              <a:rPr lang="en-US" sz="1800" dirty="0" smtClean="0"/>
              <a:t>Three different operational modes (default defined by pin inputs at power up; can be overwritten by software):</a:t>
            </a:r>
          </a:p>
          <a:p>
            <a:pPr lvl="2" eaLnBrk="1" hangingPunct="1">
              <a:lnSpc>
                <a:spcPct val="80000"/>
              </a:lnSpc>
            </a:pPr>
            <a:r>
              <a:rPr lang="en-US" sz="1800" dirty="0" smtClean="0"/>
              <a:t>Root Complex (RC)</a:t>
            </a:r>
          </a:p>
          <a:p>
            <a:pPr lvl="2" eaLnBrk="1" hangingPunct="1">
              <a:lnSpc>
                <a:spcPct val="80000"/>
              </a:lnSpc>
            </a:pPr>
            <a:r>
              <a:rPr lang="en-US" sz="1800" dirty="0" smtClean="0"/>
              <a:t>End Point (EP)</a:t>
            </a:r>
          </a:p>
          <a:p>
            <a:pPr lvl="2" eaLnBrk="1" hangingPunct="1">
              <a:lnSpc>
                <a:spcPct val="80000"/>
              </a:lnSpc>
            </a:pPr>
            <a:r>
              <a:rPr lang="en-US" sz="1800" dirty="0" smtClean="0"/>
              <a:t>Legacy End Point</a:t>
            </a:r>
          </a:p>
          <a:p>
            <a:pPr lvl="1" eaLnBrk="1" hangingPunct="1">
              <a:lnSpc>
                <a:spcPct val="80000"/>
              </a:lnSpc>
            </a:pPr>
            <a:r>
              <a:rPr lang="en-US" sz="1800" dirty="0" smtClean="0"/>
              <a:t>Single Virtual Channel (VC)</a:t>
            </a:r>
          </a:p>
          <a:p>
            <a:pPr lvl="1" eaLnBrk="1" hangingPunct="1">
              <a:lnSpc>
                <a:spcPct val="80000"/>
              </a:lnSpc>
            </a:pPr>
            <a:r>
              <a:rPr lang="en-US" sz="1800" dirty="0" smtClean="0"/>
              <a:t>Single Traffic Class (TC)</a:t>
            </a:r>
          </a:p>
          <a:p>
            <a:pPr lvl="1" eaLnBrk="1" hangingPunct="1">
              <a:lnSpc>
                <a:spcPct val="80000"/>
              </a:lnSpc>
            </a:pPr>
            <a:r>
              <a:rPr lang="en-US" sz="1800" dirty="0" smtClean="0"/>
              <a:t>Maximum Payloads</a:t>
            </a:r>
          </a:p>
          <a:p>
            <a:pPr lvl="2" eaLnBrk="1" hangingPunct="1">
              <a:lnSpc>
                <a:spcPct val="80000"/>
              </a:lnSpc>
            </a:pPr>
            <a:r>
              <a:rPr lang="en-US" sz="1800" dirty="0" smtClean="0"/>
              <a:t>Egress – 128 bytes</a:t>
            </a:r>
          </a:p>
          <a:p>
            <a:pPr lvl="2" eaLnBrk="1" hangingPunct="1">
              <a:lnSpc>
                <a:spcPct val="80000"/>
              </a:lnSpc>
            </a:pPr>
            <a:r>
              <a:rPr lang="en-US" sz="1800" dirty="0" smtClean="0"/>
              <a:t>Ingress – 256 bytes</a:t>
            </a:r>
          </a:p>
          <a:p>
            <a:pPr lvl="1" eaLnBrk="1" hangingPunct="1">
              <a:lnSpc>
                <a:spcPct val="80000"/>
              </a:lnSpc>
            </a:pPr>
            <a:r>
              <a:rPr lang="en-US" sz="1800" dirty="0" smtClean="0"/>
              <a:t>Configurable BAR filtering, </a:t>
            </a:r>
            <a:r>
              <a:rPr lang="en-US" sz="1800" smtClean="0"/>
              <a:t>IO filtering, </a:t>
            </a:r>
            <a:r>
              <a:rPr lang="en-US" sz="1800" dirty="0" smtClean="0"/>
              <a:t>and configuration filtering</a:t>
            </a:r>
          </a:p>
        </p:txBody>
      </p:sp>
      <p:sp>
        <p:nvSpPr>
          <p:cNvPr id="79876" name="Rectangle 25"/>
          <p:cNvSpPr>
            <a:spLocks noChangeArrowheads="1"/>
          </p:cNvSpPr>
          <p:nvPr/>
        </p:nvSpPr>
        <p:spPr bwMode="auto">
          <a:xfrm>
            <a:off x="263525" y="1100138"/>
            <a:ext cx="8355013" cy="4502150"/>
          </a:xfrm>
          <a:prstGeom prst="rect">
            <a:avLst/>
          </a:prstGeom>
          <a:noFill/>
          <a:ln w="9525" algn="ctr">
            <a:noFill/>
            <a:miter lim="800000"/>
            <a:headEnd/>
            <a:tailEnd/>
          </a:ln>
        </p:spPr>
        <p:txBody>
          <a:bodyPr lIns="18000" tIns="0" rIns="18000" bIns="0"/>
          <a:lstStyle/>
          <a:p>
            <a:pPr marL="227013" indent="-227013">
              <a:lnSpc>
                <a:spcPct val="80000"/>
              </a:lnSpc>
              <a:spcBef>
                <a:spcPct val="65000"/>
              </a:spcBef>
              <a:buFontTx/>
              <a:buChar char="•"/>
            </a:pPr>
            <a:endParaRPr lang="en-US" b="1"/>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76200"/>
            <a:ext cx="8229600" cy="762000"/>
          </a:xfrm>
        </p:spPr>
        <p:txBody>
          <a:bodyPr/>
          <a:lstStyle/>
          <a:p>
            <a:pPr eaLnBrk="1" hangingPunct="1"/>
            <a:r>
              <a:rPr lang="en-US" b="0" smtClean="0"/>
              <a:t>HyperLink Bus</a:t>
            </a:r>
          </a:p>
        </p:txBody>
      </p:sp>
      <p:sp>
        <p:nvSpPr>
          <p:cNvPr id="80899" name="Rectangle 3"/>
          <p:cNvSpPr>
            <a:spLocks noGrp="1" noChangeArrowheads="1"/>
          </p:cNvSpPr>
          <p:nvPr>
            <p:ph type="body" idx="4294967295"/>
          </p:nvPr>
        </p:nvSpPr>
        <p:spPr>
          <a:xfrm>
            <a:off x="0" y="990600"/>
            <a:ext cx="8358188" cy="2667000"/>
          </a:xfrm>
        </p:spPr>
        <p:txBody>
          <a:bodyPr/>
          <a:lstStyle/>
          <a:p>
            <a:pPr marL="227013" indent="-227013" eaLnBrk="1" hangingPunct="1"/>
            <a:r>
              <a:rPr lang="en-US" dirty="0" smtClean="0"/>
              <a:t>Provides a high-speed interface between device interfaces through the </a:t>
            </a:r>
            <a:r>
              <a:rPr lang="en-US" dirty="0" err="1" smtClean="0"/>
              <a:t>TeraNet</a:t>
            </a:r>
            <a:r>
              <a:rPr lang="en-US" dirty="0" smtClean="0"/>
              <a:t> switch fabric. </a:t>
            </a:r>
          </a:p>
          <a:p>
            <a:pPr marL="227013" indent="-227013" eaLnBrk="1" hangingPunct="1"/>
            <a:r>
              <a:rPr lang="en-US" dirty="0" smtClean="0"/>
              <a:t>A single 4x bus operating at up to 12.5 </a:t>
            </a:r>
            <a:r>
              <a:rPr lang="en-US" dirty="0" err="1" smtClean="0"/>
              <a:t>Gbps</a:t>
            </a:r>
            <a:r>
              <a:rPr lang="en-US" dirty="0" smtClean="0"/>
              <a:t> per lane</a:t>
            </a:r>
          </a:p>
          <a:p>
            <a:pPr marL="227013" indent="-227013" eaLnBrk="1" hangingPunct="1"/>
            <a:r>
              <a:rPr lang="en-US" dirty="0" smtClean="0"/>
              <a:t>Connections are point-to-point.</a:t>
            </a:r>
          </a:p>
        </p:txBody>
      </p:sp>
      <p:grpSp>
        <p:nvGrpSpPr>
          <p:cNvPr id="80900" name="Group 4"/>
          <p:cNvGrpSpPr>
            <a:grpSpLocks/>
          </p:cNvGrpSpPr>
          <p:nvPr/>
        </p:nvGrpSpPr>
        <p:grpSpPr bwMode="auto">
          <a:xfrm>
            <a:off x="1162050" y="4114800"/>
            <a:ext cx="2505075" cy="2124075"/>
            <a:chOff x="732" y="2592"/>
            <a:chExt cx="1578" cy="1338"/>
          </a:xfrm>
        </p:grpSpPr>
        <p:sp>
          <p:nvSpPr>
            <p:cNvPr id="80908" name="AutoShape 5"/>
            <p:cNvSpPr>
              <a:spLocks noChangeArrowheads="1"/>
            </p:cNvSpPr>
            <p:nvPr/>
          </p:nvSpPr>
          <p:spPr bwMode="auto">
            <a:xfrm>
              <a:off x="732" y="2592"/>
              <a:ext cx="1578" cy="1338"/>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sz="1800" b="1">
                  <a:solidFill>
                    <a:srgbClr val="000000"/>
                  </a:solidFill>
                  <a:cs typeface="Arial" pitchFamily="34" charset="0"/>
                </a:rPr>
                <a:t>Device #1</a:t>
              </a:r>
            </a:p>
          </p:txBody>
        </p:sp>
        <p:sp>
          <p:nvSpPr>
            <p:cNvPr id="80909" name="AutoShape 6"/>
            <p:cNvSpPr>
              <a:spLocks noChangeArrowheads="1"/>
            </p:cNvSpPr>
            <p:nvPr/>
          </p:nvSpPr>
          <p:spPr bwMode="auto">
            <a:xfrm>
              <a:off x="1928" y="2713"/>
              <a:ext cx="231" cy="1099"/>
            </a:xfrm>
            <a:prstGeom prst="roundRect">
              <a:avLst>
                <a:gd name="adj" fmla="val 16667"/>
              </a:avLst>
            </a:prstGeom>
            <a:solidFill>
              <a:srgbClr val="3366FF"/>
            </a:solidFill>
            <a:ln w="9525">
              <a:solidFill>
                <a:schemeClr val="tx1"/>
              </a:solidFill>
              <a:round/>
              <a:headEnd/>
              <a:tailEnd/>
            </a:ln>
          </p:spPr>
          <p:txBody>
            <a:bodyPr wrap="none" anchor="ctr"/>
            <a:lstStyle/>
            <a:p>
              <a:pPr algn="ctr"/>
              <a:endParaRPr lang="en-US" sz="1800" b="1">
                <a:solidFill>
                  <a:srgbClr val="000000"/>
                </a:solidFill>
                <a:cs typeface="Arial" pitchFamily="34" charset="0"/>
              </a:endParaRPr>
            </a:p>
          </p:txBody>
        </p:sp>
        <p:sp>
          <p:nvSpPr>
            <p:cNvPr id="80910" name="Text Box 7"/>
            <p:cNvSpPr txBox="1">
              <a:spLocks noChangeArrowheads="1"/>
            </p:cNvSpPr>
            <p:nvPr/>
          </p:nvSpPr>
          <p:spPr bwMode="auto">
            <a:xfrm rot="-5400000">
              <a:off x="1426" y="3141"/>
              <a:ext cx="1240" cy="164"/>
            </a:xfrm>
            <a:prstGeom prst="rect">
              <a:avLst/>
            </a:prstGeom>
            <a:noFill/>
            <a:ln w="9525">
              <a:noFill/>
              <a:miter lim="800000"/>
              <a:headEnd/>
              <a:tailEnd/>
            </a:ln>
          </p:spPr>
          <p:txBody>
            <a:bodyPr>
              <a:spAutoFit/>
            </a:bodyPr>
            <a:lstStyle/>
            <a:p>
              <a:pPr algn="l"/>
              <a:r>
                <a:rPr lang="en-US" sz="1100" b="1" dirty="0">
                  <a:solidFill>
                    <a:schemeClr val="bg1"/>
                  </a:solidFill>
                  <a:cs typeface="Arial" pitchFamily="34" charset="0"/>
                </a:rPr>
                <a:t>TeraNet Switch Fabric</a:t>
              </a:r>
            </a:p>
          </p:txBody>
        </p:sp>
      </p:grpSp>
      <p:grpSp>
        <p:nvGrpSpPr>
          <p:cNvPr id="80901" name="Group 8"/>
          <p:cNvGrpSpPr>
            <a:grpSpLocks/>
          </p:cNvGrpSpPr>
          <p:nvPr/>
        </p:nvGrpSpPr>
        <p:grpSpPr bwMode="auto">
          <a:xfrm>
            <a:off x="5029200" y="4076700"/>
            <a:ext cx="2505075" cy="2124075"/>
            <a:chOff x="2790" y="2568"/>
            <a:chExt cx="1578" cy="1338"/>
          </a:xfrm>
        </p:grpSpPr>
        <p:sp>
          <p:nvSpPr>
            <p:cNvPr id="80904" name="AutoShape 9"/>
            <p:cNvSpPr>
              <a:spLocks noChangeArrowheads="1"/>
            </p:cNvSpPr>
            <p:nvPr/>
          </p:nvSpPr>
          <p:spPr bwMode="auto">
            <a:xfrm>
              <a:off x="2790" y="2568"/>
              <a:ext cx="1578" cy="1338"/>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sz="1800" b="1">
                  <a:solidFill>
                    <a:srgbClr val="000000"/>
                  </a:solidFill>
                  <a:cs typeface="Arial" pitchFamily="34" charset="0"/>
                </a:rPr>
                <a:t>Device #2</a:t>
              </a:r>
            </a:p>
          </p:txBody>
        </p:sp>
        <p:grpSp>
          <p:nvGrpSpPr>
            <p:cNvPr id="80905" name="Group 10"/>
            <p:cNvGrpSpPr>
              <a:grpSpLocks/>
            </p:cNvGrpSpPr>
            <p:nvPr/>
          </p:nvGrpSpPr>
          <p:grpSpPr bwMode="auto">
            <a:xfrm>
              <a:off x="2936" y="2603"/>
              <a:ext cx="231" cy="1240"/>
              <a:chOff x="3986" y="2579"/>
              <a:chExt cx="231" cy="1240"/>
            </a:xfrm>
          </p:grpSpPr>
          <p:sp>
            <p:nvSpPr>
              <p:cNvPr id="80906" name="AutoShape 11"/>
              <p:cNvSpPr>
                <a:spLocks noChangeArrowheads="1"/>
              </p:cNvSpPr>
              <p:nvPr/>
            </p:nvSpPr>
            <p:spPr bwMode="auto">
              <a:xfrm>
                <a:off x="3986" y="2689"/>
                <a:ext cx="231" cy="1099"/>
              </a:xfrm>
              <a:prstGeom prst="roundRect">
                <a:avLst>
                  <a:gd name="adj" fmla="val 16667"/>
                </a:avLst>
              </a:prstGeom>
              <a:solidFill>
                <a:srgbClr val="3366FF"/>
              </a:solidFill>
              <a:ln w="9525">
                <a:solidFill>
                  <a:schemeClr val="tx1"/>
                </a:solidFill>
                <a:round/>
                <a:headEnd/>
                <a:tailEnd/>
              </a:ln>
            </p:spPr>
            <p:txBody>
              <a:bodyPr wrap="none" anchor="ctr"/>
              <a:lstStyle/>
              <a:p>
                <a:pPr algn="ctr"/>
                <a:endParaRPr lang="en-US" sz="1800" b="1">
                  <a:solidFill>
                    <a:srgbClr val="000000"/>
                  </a:solidFill>
                  <a:cs typeface="Arial" pitchFamily="34" charset="0"/>
                </a:endParaRPr>
              </a:p>
            </p:txBody>
          </p:sp>
          <p:sp>
            <p:nvSpPr>
              <p:cNvPr id="80907" name="Text Box 12"/>
              <p:cNvSpPr txBox="1">
                <a:spLocks noChangeArrowheads="1"/>
              </p:cNvSpPr>
              <p:nvPr/>
            </p:nvSpPr>
            <p:spPr bwMode="auto">
              <a:xfrm rot="-5400000">
                <a:off x="3484" y="3117"/>
                <a:ext cx="1240" cy="164"/>
              </a:xfrm>
              <a:prstGeom prst="rect">
                <a:avLst/>
              </a:prstGeom>
              <a:noFill/>
              <a:ln w="9525">
                <a:noFill/>
                <a:miter lim="800000"/>
                <a:headEnd/>
                <a:tailEnd/>
              </a:ln>
            </p:spPr>
            <p:txBody>
              <a:bodyPr>
                <a:spAutoFit/>
              </a:bodyPr>
              <a:lstStyle/>
              <a:p>
                <a:pPr algn="l"/>
                <a:r>
                  <a:rPr lang="en-US" sz="1100" b="1" dirty="0">
                    <a:solidFill>
                      <a:schemeClr val="bg1"/>
                    </a:solidFill>
                    <a:cs typeface="Arial" pitchFamily="34" charset="0"/>
                  </a:rPr>
                  <a:t>TeraNet Switch Fabric</a:t>
                </a:r>
              </a:p>
            </p:txBody>
          </p:sp>
        </p:grpSp>
      </p:grpSp>
      <p:sp>
        <p:nvSpPr>
          <p:cNvPr id="80902" name="AutoShape 13"/>
          <p:cNvSpPr>
            <a:spLocks noChangeArrowheads="1"/>
          </p:cNvSpPr>
          <p:nvPr/>
        </p:nvSpPr>
        <p:spPr bwMode="auto">
          <a:xfrm>
            <a:off x="3438525" y="5105400"/>
            <a:ext cx="1743075" cy="136525"/>
          </a:xfrm>
          <a:prstGeom prst="leftRightArrow">
            <a:avLst>
              <a:gd name="adj1" fmla="val 50000"/>
              <a:gd name="adj2" fmla="val 255349"/>
            </a:avLst>
          </a:prstGeom>
          <a:solidFill>
            <a:schemeClr val="tx1"/>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80903" name="Text Box 14"/>
          <p:cNvSpPr txBox="1">
            <a:spLocks noChangeArrowheads="1"/>
          </p:cNvSpPr>
          <p:nvPr/>
        </p:nvSpPr>
        <p:spPr bwMode="auto">
          <a:xfrm>
            <a:off x="3683000" y="4694238"/>
            <a:ext cx="1301750" cy="366712"/>
          </a:xfrm>
          <a:prstGeom prst="rect">
            <a:avLst/>
          </a:prstGeom>
          <a:noFill/>
          <a:ln w="9525">
            <a:noFill/>
            <a:miter lim="800000"/>
            <a:headEnd/>
            <a:tailEnd/>
          </a:ln>
        </p:spPr>
        <p:txBody>
          <a:bodyPr wrap="none">
            <a:spAutoFit/>
          </a:bodyPr>
          <a:lstStyle/>
          <a:p>
            <a:pPr algn="l"/>
            <a:r>
              <a:rPr lang="en-US" sz="1800" b="1">
                <a:solidFill>
                  <a:srgbClr val="000000"/>
                </a:solidFill>
                <a:cs typeface="Arial" pitchFamily="34" charset="0"/>
              </a:rPr>
              <a:t>HyperLink</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76200"/>
            <a:ext cx="8229600" cy="762000"/>
          </a:xfrm>
        </p:spPr>
        <p:txBody>
          <a:bodyPr/>
          <a:lstStyle/>
          <a:p>
            <a:pPr eaLnBrk="1" hangingPunct="1"/>
            <a:r>
              <a:rPr lang="en-US" b="0" smtClean="0"/>
              <a:t>AIF 2.0</a:t>
            </a:r>
          </a:p>
        </p:txBody>
      </p:sp>
      <p:sp>
        <p:nvSpPr>
          <p:cNvPr id="128003" name="Rectangle 3"/>
          <p:cNvSpPr>
            <a:spLocks noGrp="1" noChangeArrowheads="1"/>
          </p:cNvSpPr>
          <p:nvPr>
            <p:ph type="body" idx="4294967295"/>
          </p:nvPr>
        </p:nvSpPr>
        <p:spPr>
          <a:xfrm>
            <a:off x="0" y="947738"/>
            <a:ext cx="8382000" cy="5453062"/>
          </a:xfrm>
        </p:spPr>
        <p:txBody>
          <a:bodyPr/>
          <a:lstStyle/>
          <a:p>
            <a:pPr>
              <a:buFont typeface="Arial" charset="0"/>
              <a:buChar char="•"/>
              <a:defRPr/>
            </a:pPr>
            <a:r>
              <a:rPr lang="en-US" sz="1800" dirty="0" smtClean="0"/>
              <a:t>AIF2 is a peripheral module that supports data transfers between uplink and downlink baseband processors through a high-speed serial interface. AIF2 directly supports the following:</a:t>
            </a:r>
          </a:p>
          <a:p>
            <a:pPr lvl="1">
              <a:buFont typeface="Arial" pitchFamily="34" charset="0"/>
              <a:buChar char="•"/>
              <a:defRPr/>
            </a:pPr>
            <a:r>
              <a:rPr lang="en-US" sz="1800" dirty="0" smtClean="0">
                <a:ea typeface="+mn-ea"/>
                <a:cs typeface="+mn-cs"/>
              </a:rPr>
              <a:t> WCDMA/FDD</a:t>
            </a:r>
          </a:p>
          <a:p>
            <a:pPr lvl="1">
              <a:buFont typeface="Arial" pitchFamily="34" charset="0"/>
              <a:buChar char="•"/>
              <a:defRPr/>
            </a:pPr>
            <a:r>
              <a:rPr lang="en-US" sz="1800" dirty="0" smtClean="0">
                <a:ea typeface="+mn-ea"/>
                <a:cs typeface="+mn-cs"/>
              </a:rPr>
              <a:t> LTE FDD</a:t>
            </a:r>
          </a:p>
          <a:p>
            <a:pPr lvl="1">
              <a:buFont typeface="Arial" pitchFamily="34" charset="0"/>
              <a:buChar char="•"/>
              <a:defRPr/>
            </a:pPr>
            <a:r>
              <a:rPr lang="en-US" sz="1800" dirty="0" smtClean="0">
                <a:ea typeface="+mn-ea"/>
                <a:cs typeface="+mn-cs"/>
              </a:rPr>
              <a:t> LTE TDD</a:t>
            </a:r>
          </a:p>
          <a:p>
            <a:pPr lvl="1">
              <a:buFont typeface="Arial" pitchFamily="34" charset="0"/>
              <a:buChar char="•"/>
              <a:defRPr/>
            </a:pPr>
            <a:r>
              <a:rPr lang="en-US" sz="1800" dirty="0" smtClean="0">
                <a:ea typeface="+mn-ea"/>
                <a:cs typeface="+mn-cs"/>
              </a:rPr>
              <a:t> </a:t>
            </a:r>
            <a:r>
              <a:rPr lang="en-US" sz="1800" dirty="0" err="1" smtClean="0">
                <a:ea typeface="+mn-ea"/>
                <a:cs typeface="+mn-cs"/>
              </a:rPr>
              <a:t>WiMax</a:t>
            </a:r>
            <a:endParaRPr lang="en-US" sz="1800" dirty="0" smtClean="0">
              <a:ea typeface="+mn-ea"/>
              <a:cs typeface="+mn-cs"/>
            </a:endParaRPr>
          </a:p>
          <a:p>
            <a:pPr lvl="1">
              <a:buFont typeface="Arial" pitchFamily="34" charset="0"/>
              <a:buChar char="•"/>
              <a:defRPr/>
            </a:pPr>
            <a:r>
              <a:rPr lang="en-US" sz="1800" dirty="0" smtClean="0">
                <a:ea typeface="+mn-ea"/>
                <a:cs typeface="+mn-cs"/>
              </a:rPr>
              <a:t> TD-SCDMA</a:t>
            </a:r>
          </a:p>
          <a:p>
            <a:pPr lvl="1">
              <a:buFont typeface="Arial" pitchFamily="34" charset="0"/>
              <a:buChar char="•"/>
              <a:defRPr/>
            </a:pPr>
            <a:r>
              <a:rPr lang="en-US" sz="1800" dirty="0" smtClean="0">
                <a:ea typeface="+mn-ea"/>
                <a:cs typeface="+mn-cs"/>
              </a:rPr>
              <a:t> GSM/Edge (OBSAI only) </a:t>
            </a:r>
            <a:r>
              <a:rPr lang="en-US" sz="1800" dirty="0" smtClean="0"/>
              <a:t>Autonomous DMA</a:t>
            </a:r>
          </a:p>
          <a:p>
            <a:pPr marL="574675" lvl="1" indent="-233363" eaLnBrk="1" hangingPunct="1">
              <a:lnSpc>
                <a:spcPct val="80000"/>
              </a:lnSpc>
              <a:buFont typeface="Arial" charset="0"/>
              <a:buNone/>
              <a:defRPr/>
            </a:pPr>
            <a:endParaRPr lang="en-US" sz="1800" dirty="0" smtClean="0"/>
          </a:p>
          <a:p>
            <a:pPr marL="277812" indent="-233363" eaLnBrk="1" hangingPunct="1">
              <a:lnSpc>
                <a:spcPct val="80000"/>
              </a:lnSpc>
              <a:defRPr/>
            </a:pPr>
            <a:r>
              <a:rPr lang="en-US" sz="1800" dirty="0" smtClean="0"/>
              <a:t>PKTDMA or AIF VBUS Master</a:t>
            </a:r>
          </a:p>
          <a:p>
            <a:pPr marL="277812" indent="-233363" eaLnBrk="1" hangingPunct="1">
              <a:lnSpc>
                <a:spcPct val="80000"/>
              </a:lnSpc>
              <a:defRPr/>
            </a:pPr>
            <a:r>
              <a:rPr lang="en-US" sz="1800" dirty="0" smtClean="0"/>
              <a:t>More efficient data transfer for OFDM standards</a:t>
            </a:r>
          </a:p>
          <a:p>
            <a:pPr marL="277812" indent="-233363" eaLnBrk="1" hangingPunct="1">
              <a:lnSpc>
                <a:spcPct val="80000"/>
              </a:lnSpc>
              <a:defRPr/>
            </a:pPr>
            <a:r>
              <a:rPr lang="en-US" sz="1800" dirty="0" smtClean="0"/>
              <a:t>FIFO-based buffer provides flexible support for various sampling frequencies.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87"/>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grpSp>
        <p:nvGrpSpPr>
          <p:cNvPr id="2" name="Group 416"/>
          <p:cNvGrpSpPr>
            <a:grpSpLocks/>
          </p:cNvGrpSpPr>
          <p:nvPr>
            <p:custDataLst>
              <p:tags r:id="rId2"/>
            </p:custDataLst>
          </p:nvPr>
        </p:nvGrpSpPr>
        <p:grpSpPr bwMode="auto">
          <a:xfrm>
            <a:off x="3810000" y="990600"/>
            <a:ext cx="5334000" cy="5443538"/>
            <a:chOff x="2400" y="624"/>
            <a:chExt cx="3360" cy="3429"/>
          </a:xfrm>
        </p:grpSpPr>
        <p:sp>
          <p:nvSpPr>
            <p:cNvPr id="87046" name="Rectangle 98"/>
            <p:cNvSpPr>
              <a:spLocks noChangeArrowheads="1"/>
            </p:cNvSpPr>
            <p:nvPr/>
          </p:nvSpPr>
          <p:spPr bwMode="auto">
            <a:xfrm>
              <a:off x="2547" y="624"/>
              <a:ext cx="3213" cy="3256"/>
            </a:xfrm>
            <a:prstGeom prst="rect">
              <a:avLst/>
            </a:prstGeom>
            <a:noFill/>
            <a:ln w="7938" cap="rnd">
              <a:solidFill>
                <a:srgbClr val="24211D"/>
              </a:solidFill>
              <a:round/>
              <a:headEnd/>
              <a:tailEnd/>
            </a:ln>
          </p:spPr>
          <p:txBody>
            <a:bodyPr/>
            <a:lstStyle/>
            <a:p>
              <a:pPr algn="l" eaLnBrk="0" hangingPunct="0"/>
              <a:endParaRPr lang="en-US" sz="1800">
                <a:solidFill>
                  <a:srgbClr val="000000"/>
                </a:solidFill>
              </a:endParaRPr>
            </a:p>
          </p:txBody>
        </p:sp>
        <p:sp>
          <p:nvSpPr>
            <p:cNvPr id="87047" name="Rectangle 99"/>
            <p:cNvSpPr>
              <a:spLocks noChangeArrowheads="1"/>
            </p:cNvSpPr>
            <p:nvPr/>
          </p:nvSpPr>
          <p:spPr bwMode="auto">
            <a:xfrm>
              <a:off x="4464" y="3013"/>
              <a:ext cx="1291" cy="862"/>
            </a:xfrm>
            <a:prstGeom prst="rect">
              <a:avLst/>
            </a:prstGeom>
            <a:noFill/>
            <a:ln w="0">
              <a:solidFill>
                <a:srgbClr val="24211D"/>
              </a:solidFill>
              <a:miter lim="800000"/>
              <a:headEnd/>
              <a:tailEnd/>
            </a:ln>
          </p:spPr>
          <p:txBody>
            <a:bodyPr/>
            <a:lstStyle/>
            <a:p>
              <a:pPr algn="l" eaLnBrk="0" hangingPunct="0"/>
              <a:endParaRPr lang="en-US" sz="1800">
                <a:solidFill>
                  <a:srgbClr val="000000"/>
                </a:solidFill>
              </a:endParaRPr>
            </a:p>
          </p:txBody>
        </p:sp>
        <p:sp>
          <p:nvSpPr>
            <p:cNvPr id="87048" name="Rectangle 100"/>
            <p:cNvSpPr>
              <a:spLocks noChangeArrowheads="1"/>
            </p:cNvSpPr>
            <p:nvPr/>
          </p:nvSpPr>
          <p:spPr bwMode="auto">
            <a:xfrm>
              <a:off x="2998" y="2908"/>
              <a:ext cx="1424" cy="967"/>
            </a:xfrm>
            <a:prstGeom prst="rect">
              <a:avLst/>
            </a:prstGeom>
            <a:solidFill>
              <a:srgbClr val="DDDDDC"/>
            </a:solidFill>
            <a:ln w="7938" cap="rnd">
              <a:solidFill>
                <a:srgbClr val="24211D"/>
              </a:solidFill>
              <a:round/>
              <a:headEnd/>
              <a:tailEnd/>
            </a:ln>
          </p:spPr>
          <p:txBody>
            <a:bodyPr/>
            <a:lstStyle/>
            <a:p>
              <a:pPr algn="l" eaLnBrk="0" hangingPunct="0"/>
              <a:endParaRPr lang="en-US" sz="1800">
                <a:solidFill>
                  <a:srgbClr val="000000"/>
                </a:solidFill>
              </a:endParaRPr>
            </a:p>
          </p:txBody>
        </p:sp>
        <p:sp>
          <p:nvSpPr>
            <p:cNvPr id="87049" name="Rectangle 101"/>
            <p:cNvSpPr>
              <a:spLocks noChangeArrowheads="1"/>
            </p:cNvSpPr>
            <p:nvPr/>
          </p:nvSpPr>
          <p:spPr bwMode="auto">
            <a:xfrm>
              <a:off x="4970" y="630"/>
              <a:ext cx="785" cy="1714"/>
            </a:xfrm>
            <a:prstGeom prst="rect">
              <a:avLst/>
            </a:prstGeom>
            <a:solidFill>
              <a:srgbClr val="DDDDDC"/>
            </a:solidFill>
            <a:ln w="7938" cap="rnd">
              <a:solidFill>
                <a:srgbClr val="24211D"/>
              </a:solidFill>
              <a:round/>
              <a:headEnd/>
              <a:tailEnd/>
            </a:ln>
          </p:spPr>
          <p:txBody>
            <a:bodyPr/>
            <a:lstStyle/>
            <a:p>
              <a:pPr algn="l" eaLnBrk="0" hangingPunct="0"/>
              <a:endParaRPr lang="en-US" sz="1800">
                <a:solidFill>
                  <a:srgbClr val="000000"/>
                </a:solidFill>
              </a:endParaRPr>
            </a:p>
          </p:txBody>
        </p:sp>
        <p:sp>
          <p:nvSpPr>
            <p:cNvPr id="87050" name="Rectangle 102"/>
            <p:cNvSpPr>
              <a:spLocks noChangeArrowheads="1"/>
            </p:cNvSpPr>
            <p:nvPr/>
          </p:nvSpPr>
          <p:spPr bwMode="auto">
            <a:xfrm>
              <a:off x="3531" y="2223"/>
              <a:ext cx="1022"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87051" name="Rectangle 103"/>
            <p:cNvSpPr>
              <a:spLocks noChangeArrowheads="1"/>
            </p:cNvSpPr>
            <p:nvPr/>
          </p:nvSpPr>
          <p:spPr bwMode="auto">
            <a:xfrm>
              <a:off x="5106" y="2114"/>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52" name="Rectangle 104"/>
            <p:cNvSpPr>
              <a:spLocks noChangeArrowheads="1"/>
            </p:cNvSpPr>
            <p:nvPr/>
          </p:nvSpPr>
          <p:spPr bwMode="auto">
            <a:xfrm>
              <a:off x="5106" y="1685"/>
              <a:ext cx="414" cy="147"/>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53" name="Rectangle 105"/>
            <p:cNvSpPr>
              <a:spLocks noChangeArrowheads="1"/>
            </p:cNvSpPr>
            <p:nvPr/>
          </p:nvSpPr>
          <p:spPr bwMode="auto">
            <a:xfrm>
              <a:off x="3641" y="698"/>
              <a:ext cx="382" cy="360"/>
            </a:xfrm>
            <a:prstGeom prst="rect">
              <a:avLst/>
            </a:prstGeom>
            <a:no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54" name="Rectangle 106"/>
            <p:cNvSpPr>
              <a:spLocks noChangeArrowheads="1"/>
            </p:cNvSpPr>
            <p:nvPr/>
          </p:nvSpPr>
          <p:spPr bwMode="auto">
            <a:xfrm>
              <a:off x="3740" y="974"/>
              <a:ext cx="195"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7055" name="Rectangle 107"/>
            <p:cNvSpPr>
              <a:spLocks noChangeArrowheads="1"/>
            </p:cNvSpPr>
            <p:nvPr/>
          </p:nvSpPr>
          <p:spPr bwMode="auto">
            <a:xfrm>
              <a:off x="3704" y="739"/>
              <a:ext cx="261"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056" name="Rectangle 108"/>
            <p:cNvSpPr>
              <a:spLocks noChangeArrowheads="1"/>
            </p:cNvSpPr>
            <p:nvPr/>
          </p:nvSpPr>
          <p:spPr bwMode="auto">
            <a:xfrm>
              <a:off x="3766" y="755"/>
              <a:ext cx="1" cy="173"/>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7057" name="Rectangle 109"/>
            <p:cNvSpPr>
              <a:spLocks noChangeArrowheads="1"/>
            </p:cNvSpPr>
            <p:nvPr/>
          </p:nvSpPr>
          <p:spPr bwMode="auto">
            <a:xfrm>
              <a:off x="3761" y="780"/>
              <a:ext cx="131"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MSM</a:t>
              </a:r>
              <a:endParaRPr lang="en-US" sz="1800">
                <a:solidFill>
                  <a:srgbClr val="000000"/>
                </a:solidFill>
              </a:endParaRPr>
            </a:p>
          </p:txBody>
        </p:sp>
        <p:sp>
          <p:nvSpPr>
            <p:cNvPr id="87058" name="Rectangle 110"/>
            <p:cNvSpPr>
              <a:spLocks noChangeArrowheads="1"/>
            </p:cNvSpPr>
            <p:nvPr/>
          </p:nvSpPr>
          <p:spPr bwMode="auto">
            <a:xfrm>
              <a:off x="3745" y="852"/>
              <a:ext cx="164"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SRAM</a:t>
              </a:r>
              <a:endParaRPr lang="en-US" sz="1800">
                <a:solidFill>
                  <a:srgbClr val="000000"/>
                </a:solidFill>
              </a:endParaRPr>
            </a:p>
          </p:txBody>
        </p:sp>
        <p:sp>
          <p:nvSpPr>
            <p:cNvPr id="87059" name="Rectangle 111"/>
            <p:cNvSpPr>
              <a:spLocks noChangeArrowheads="1"/>
            </p:cNvSpPr>
            <p:nvPr/>
          </p:nvSpPr>
          <p:spPr bwMode="auto">
            <a:xfrm>
              <a:off x="2699" y="776"/>
              <a:ext cx="413" cy="18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060" name="Rectangle 112"/>
            <p:cNvSpPr>
              <a:spLocks noChangeArrowheads="1"/>
            </p:cNvSpPr>
            <p:nvPr/>
          </p:nvSpPr>
          <p:spPr bwMode="auto">
            <a:xfrm>
              <a:off x="2814" y="796"/>
              <a:ext cx="19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87061" name="Rectangle 113"/>
            <p:cNvSpPr>
              <a:spLocks noChangeArrowheads="1"/>
            </p:cNvSpPr>
            <p:nvPr/>
          </p:nvSpPr>
          <p:spPr bwMode="auto">
            <a:xfrm>
              <a:off x="2735" y="859"/>
              <a:ext cx="345"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87062" name="Rectangle 114"/>
            <p:cNvSpPr>
              <a:spLocks noChangeArrowheads="1"/>
            </p:cNvSpPr>
            <p:nvPr/>
          </p:nvSpPr>
          <p:spPr bwMode="auto">
            <a:xfrm>
              <a:off x="5106" y="1252"/>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63" name="Rectangle 115"/>
            <p:cNvSpPr>
              <a:spLocks noChangeArrowheads="1"/>
            </p:cNvSpPr>
            <p:nvPr/>
          </p:nvSpPr>
          <p:spPr bwMode="auto">
            <a:xfrm>
              <a:off x="5106" y="1037"/>
              <a:ext cx="414" cy="147"/>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64" name="Rectangle 116"/>
            <p:cNvSpPr>
              <a:spLocks noChangeArrowheads="1"/>
            </p:cNvSpPr>
            <p:nvPr/>
          </p:nvSpPr>
          <p:spPr bwMode="auto">
            <a:xfrm>
              <a:off x="5106" y="1900"/>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65" name="Freeform 117"/>
            <p:cNvSpPr>
              <a:spLocks/>
            </p:cNvSpPr>
            <p:nvPr/>
          </p:nvSpPr>
          <p:spPr bwMode="auto">
            <a:xfrm>
              <a:off x="5033" y="1069"/>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7066" name="Freeform 118"/>
            <p:cNvSpPr>
              <a:spLocks/>
            </p:cNvSpPr>
            <p:nvPr/>
          </p:nvSpPr>
          <p:spPr bwMode="auto">
            <a:xfrm>
              <a:off x="5038" y="1100"/>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7067" name="Rectangle 119"/>
            <p:cNvSpPr>
              <a:spLocks noChangeArrowheads="1"/>
            </p:cNvSpPr>
            <p:nvPr/>
          </p:nvSpPr>
          <p:spPr bwMode="auto">
            <a:xfrm>
              <a:off x="4886" y="1100"/>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68" name="Freeform 120"/>
            <p:cNvSpPr>
              <a:spLocks/>
            </p:cNvSpPr>
            <p:nvPr/>
          </p:nvSpPr>
          <p:spPr bwMode="auto">
            <a:xfrm>
              <a:off x="4824" y="1069"/>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87069" name="Freeform 121"/>
            <p:cNvSpPr>
              <a:spLocks/>
            </p:cNvSpPr>
            <p:nvPr/>
          </p:nvSpPr>
          <p:spPr bwMode="auto">
            <a:xfrm>
              <a:off x="4876" y="1100"/>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0 h 16"/>
                <a:gd name="T12" fmla="*/ 5 w 10"/>
                <a:gd name="T13" fmla="*/ 10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87070" name="Rectangle 122"/>
            <p:cNvSpPr>
              <a:spLocks noChangeArrowheads="1"/>
            </p:cNvSpPr>
            <p:nvPr/>
          </p:nvSpPr>
          <p:spPr bwMode="auto">
            <a:xfrm>
              <a:off x="5022" y="640"/>
              <a:ext cx="692"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87071" name="Rectangle 123"/>
            <p:cNvSpPr>
              <a:spLocks noChangeArrowheads="1"/>
            </p:cNvSpPr>
            <p:nvPr/>
          </p:nvSpPr>
          <p:spPr bwMode="auto">
            <a:xfrm>
              <a:off x="5127" y="713"/>
              <a:ext cx="484"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87072" name="Freeform 124"/>
            <p:cNvSpPr>
              <a:spLocks/>
            </p:cNvSpPr>
            <p:nvPr/>
          </p:nvSpPr>
          <p:spPr bwMode="auto">
            <a:xfrm>
              <a:off x="5033" y="1288"/>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87073" name="Freeform 125"/>
            <p:cNvSpPr>
              <a:spLocks/>
            </p:cNvSpPr>
            <p:nvPr/>
          </p:nvSpPr>
          <p:spPr bwMode="auto">
            <a:xfrm>
              <a:off x="5038" y="1314"/>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6 h 16"/>
                <a:gd name="T12" fmla="*/ 5 w 5"/>
                <a:gd name="T13" fmla="*/ 6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6"/>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7074" name="Rectangle 126"/>
            <p:cNvSpPr>
              <a:spLocks noChangeArrowheads="1"/>
            </p:cNvSpPr>
            <p:nvPr/>
          </p:nvSpPr>
          <p:spPr bwMode="auto">
            <a:xfrm>
              <a:off x="4886" y="1314"/>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75" name="Freeform 127"/>
            <p:cNvSpPr>
              <a:spLocks/>
            </p:cNvSpPr>
            <p:nvPr/>
          </p:nvSpPr>
          <p:spPr bwMode="auto">
            <a:xfrm>
              <a:off x="4824" y="1288"/>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87076" name="Freeform 128"/>
            <p:cNvSpPr>
              <a:spLocks/>
            </p:cNvSpPr>
            <p:nvPr/>
          </p:nvSpPr>
          <p:spPr bwMode="auto">
            <a:xfrm>
              <a:off x="4876" y="1314"/>
              <a:ext cx="10" cy="16"/>
            </a:xfrm>
            <a:custGeom>
              <a:avLst/>
              <a:gdLst>
                <a:gd name="T0" fmla="*/ 10 w 10"/>
                <a:gd name="T1" fmla="*/ 0 h 16"/>
                <a:gd name="T2" fmla="*/ 5 w 10"/>
                <a:gd name="T3" fmla="*/ 0 h 16"/>
                <a:gd name="T4" fmla="*/ 5 w 10"/>
                <a:gd name="T5" fmla="*/ 6 h 16"/>
                <a:gd name="T6" fmla="*/ 5 w 10"/>
                <a:gd name="T7" fmla="*/ 6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6"/>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87077" name="Freeform 129"/>
            <p:cNvSpPr>
              <a:spLocks/>
            </p:cNvSpPr>
            <p:nvPr/>
          </p:nvSpPr>
          <p:spPr bwMode="auto">
            <a:xfrm>
              <a:off x="5033" y="1722"/>
              <a:ext cx="68" cy="73"/>
            </a:xfrm>
            <a:custGeom>
              <a:avLst/>
              <a:gdLst>
                <a:gd name="T0" fmla="*/ 0 w 68"/>
                <a:gd name="T1" fmla="*/ 73 h 73"/>
                <a:gd name="T2" fmla="*/ 68 w 68"/>
                <a:gd name="T3" fmla="*/ 37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7"/>
                  </a:lnTo>
                  <a:lnTo>
                    <a:pt x="0" y="0"/>
                  </a:lnTo>
                  <a:lnTo>
                    <a:pt x="0" y="73"/>
                  </a:lnTo>
                  <a:close/>
                </a:path>
              </a:pathLst>
            </a:custGeom>
            <a:solidFill>
              <a:srgbClr val="000000"/>
            </a:solidFill>
            <a:ln w="9525">
              <a:noFill/>
              <a:round/>
              <a:headEnd/>
              <a:tailEnd/>
            </a:ln>
          </p:spPr>
          <p:txBody>
            <a:bodyPr/>
            <a:lstStyle/>
            <a:p>
              <a:endParaRPr lang="en-US"/>
            </a:p>
          </p:txBody>
        </p:sp>
        <p:sp>
          <p:nvSpPr>
            <p:cNvPr id="87078" name="Freeform 130"/>
            <p:cNvSpPr>
              <a:spLocks/>
            </p:cNvSpPr>
            <p:nvPr/>
          </p:nvSpPr>
          <p:spPr bwMode="auto">
            <a:xfrm>
              <a:off x="5038" y="1748"/>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7079" name="Rectangle 131"/>
            <p:cNvSpPr>
              <a:spLocks noChangeArrowheads="1"/>
            </p:cNvSpPr>
            <p:nvPr/>
          </p:nvSpPr>
          <p:spPr bwMode="auto">
            <a:xfrm>
              <a:off x="4886" y="1748"/>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80" name="Freeform 132"/>
            <p:cNvSpPr>
              <a:spLocks/>
            </p:cNvSpPr>
            <p:nvPr/>
          </p:nvSpPr>
          <p:spPr bwMode="auto">
            <a:xfrm>
              <a:off x="4824" y="1722"/>
              <a:ext cx="68" cy="73"/>
            </a:xfrm>
            <a:custGeom>
              <a:avLst/>
              <a:gdLst>
                <a:gd name="T0" fmla="*/ 68 w 68"/>
                <a:gd name="T1" fmla="*/ 73 h 73"/>
                <a:gd name="T2" fmla="*/ 0 w 68"/>
                <a:gd name="T3" fmla="*/ 37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7"/>
                  </a:lnTo>
                  <a:lnTo>
                    <a:pt x="68" y="0"/>
                  </a:lnTo>
                  <a:lnTo>
                    <a:pt x="68" y="73"/>
                  </a:lnTo>
                  <a:close/>
                </a:path>
              </a:pathLst>
            </a:custGeom>
            <a:solidFill>
              <a:srgbClr val="000000"/>
            </a:solidFill>
            <a:ln w="9525">
              <a:noFill/>
              <a:round/>
              <a:headEnd/>
              <a:tailEnd/>
            </a:ln>
          </p:spPr>
          <p:txBody>
            <a:bodyPr/>
            <a:lstStyle/>
            <a:p>
              <a:endParaRPr lang="en-US"/>
            </a:p>
          </p:txBody>
        </p:sp>
        <p:sp>
          <p:nvSpPr>
            <p:cNvPr id="87081" name="Freeform 133"/>
            <p:cNvSpPr>
              <a:spLocks/>
            </p:cNvSpPr>
            <p:nvPr/>
          </p:nvSpPr>
          <p:spPr bwMode="auto">
            <a:xfrm>
              <a:off x="4876" y="1748"/>
              <a:ext cx="10" cy="16"/>
            </a:xfrm>
            <a:custGeom>
              <a:avLst/>
              <a:gdLst>
                <a:gd name="T0" fmla="*/ 10 w 10"/>
                <a:gd name="T1" fmla="*/ 0 h 16"/>
                <a:gd name="T2" fmla="*/ 5 w 10"/>
                <a:gd name="T3" fmla="*/ 5 h 16"/>
                <a:gd name="T4" fmla="*/ 5 w 10"/>
                <a:gd name="T5" fmla="*/ 5 h 16"/>
                <a:gd name="T6" fmla="*/ 5 w 10"/>
                <a:gd name="T7" fmla="*/ 5 h 16"/>
                <a:gd name="T8" fmla="*/ 0 w 10"/>
                <a:gd name="T9" fmla="*/ 11 h 16"/>
                <a:gd name="T10" fmla="*/ 5 w 10"/>
                <a:gd name="T11" fmla="*/ 11 h 16"/>
                <a:gd name="T12" fmla="*/ 5 w 10"/>
                <a:gd name="T13" fmla="*/ 16 h 16"/>
                <a:gd name="T14" fmla="*/ 5 w 10"/>
                <a:gd name="T15" fmla="*/ 16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1"/>
                  </a:lnTo>
                  <a:lnTo>
                    <a:pt x="5" y="11"/>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87082" name="Freeform 134"/>
            <p:cNvSpPr>
              <a:spLocks/>
            </p:cNvSpPr>
            <p:nvPr/>
          </p:nvSpPr>
          <p:spPr bwMode="auto">
            <a:xfrm>
              <a:off x="5033" y="1941"/>
              <a:ext cx="68" cy="68"/>
            </a:xfrm>
            <a:custGeom>
              <a:avLst/>
              <a:gdLst>
                <a:gd name="T0" fmla="*/ 0 w 68"/>
                <a:gd name="T1" fmla="*/ 68 h 68"/>
                <a:gd name="T2" fmla="*/ 68 w 68"/>
                <a:gd name="T3" fmla="*/ 32 h 68"/>
                <a:gd name="T4" fmla="*/ 0 w 68"/>
                <a:gd name="T5" fmla="*/ 0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2"/>
                  </a:lnTo>
                  <a:lnTo>
                    <a:pt x="0" y="0"/>
                  </a:lnTo>
                  <a:lnTo>
                    <a:pt x="0" y="68"/>
                  </a:lnTo>
                  <a:close/>
                </a:path>
              </a:pathLst>
            </a:custGeom>
            <a:solidFill>
              <a:srgbClr val="000000"/>
            </a:solidFill>
            <a:ln w="9525">
              <a:noFill/>
              <a:round/>
              <a:headEnd/>
              <a:tailEnd/>
            </a:ln>
          </p:spPr>
          <p:txBody>
            <a:bodyPr/>
            <a:lstStyle/>
            <a:p>
              <a:endParaRPr lang="en-US"/>
            </a:p>
          </p:txBody>
        </p:sp>
        <p:sp>
          <p:nvSpPr>
            <p:cNvPr id="87083" name="Freeform 135"/>
            <p:cNvSpPr>
              <a:spLocks/>
            </p:cNvSpPr>
            <p:nvPr/>
          </p:nvSpPr>
          <p:spPr bwMode="auto">
            <a:xfrm>
              <a:off x="5038" y="1968"/>
              <a:ext cx="5" cy="15"/>
            </a:xfrm>
            <a:custGeom>
              <a:avLst/>
              <a:gdLst>
                <a:gd name="T0" fmla="*/ 0 w 5"/>
                <a:gd name="T1" fmla="*/ 15 h 15"/>
                <a:gd name="T2" fmla="*/ 5 w 5"/>
                <a:gd name="T3" fmla="*/ 15 h 15"/>
                <a:gd name="T4" fmla="*/ 5 w 5"/>
                <a:gd name="T5" fmla="*/ 10 h 15"/>
                <a:gd name="T6" fmla="*/ 5 w 5"/>
                <a:gd name="T7" fmla="*/ 10 h 15"/>
                <a:gd name="T8" fmla="*/ 5 w 5"/>
                <a:gd name="T9" fmla="*/ 5 h 15"/>
                <a:gd name="T10" fmla="*/ 5 w 5"/>
                <a:gd name="T11" fmla="*/ 5 h 15"/>
                <a:gd name="T12" fmla="*/ 5 w 5"/>
                <a:gd name="T13" fmla="*/ 5 h 15"/>
                <a:gd name="T14" fmla="*/ 5 w 5"/>
                <a:gd name="T15" fmla="*/ 0 h 15"/>
                <a:gd name="T16" fmla="*/ 0 w 5"/>
                <a:gd name="T17" fmla="*/ 0 h 15"/>
                <a:gd name="T18" fmla="*/ 0 w 5"/>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87084" name="Rectangle 136"/>
            <p:cNvSpPr>
              <a:spLocks noChangeArrowheads="1"/>
            </p:cNvSpPr>
            <p:nvPr/>
          </p:nvSpPr>
          <p:spPr bwMode="auto">
            <a:xfrm>
              <a:off x="4886" y="1968"/>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85" name="Freeform 137"/>
            <p:cNvSpPr>
              <a:spLocks/>
            </p:cNvSpPr>
            <p:nvPr/>
          </p:nvSpPr>
          <p:spPr bwMode="auto">
            <a:xfrm>
              <a:off x="4824" y="1941"/>
              <a:ext cx="68" cy="68"/>
            </a:xfrm>
            <a:custGeom>
              <a:avLst/>
              <a:gdLst>
                <a:gd name="T0" fmla="*/ 68 w 68"/>
                <a:gd name="T1" fmla="*/ 68 h 68"/>
                <a:gd name="T2" fmla="*/ 0 w 68"/>
                <a:gd name="T3" fmla="*/ 32 h 68"/>
                <a:gd name="T4" fmla="*/ 68 w 68"/>
                <a:gd name="T5" fmla="*/ 0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2"/>
                  </a:lnTo>
                  <a:lnTo>
                    <a:pt x="68" y="0"/>
                  </a:lnTo>
                  <a:lnTo>
                    <a:pt x="68" y="68"/>
                  </a:lnTo>
                  <a:close/>
                </a:path>
              </a:pathLst>
            </a:custGeom>
            <a:solidFill>
              <a:srgbClr val="000000"/>
            </a:solidFill>
            <a:ln w="9525">
              <a:noFill/>
              <a:round/>
              <a:headEnd/>
              <a:tailEnd/>
            </a:ln>
          </p:spPr>
          <p:txBody>
            <a:bodyPr/>
            <a:lstStyle/>
            <a:p>
              <a:endParaRPr lang="en-US"/>
            </a:p>
          </p:txBody>
        </p:sp>
        <p:sp>
          <p:nvSpPr>
            <p:cNvPr id="87086" name="Freeform 138"/>
            <p:cNvSpPr>
              <a:spLocks/>
            </p:cNvSpPr>
            <p:nvPr/>
          </p:nvSpPr>
          <p:spPr bwMode="auto">
            <a:xfrm>
              <a:off x="4876" y="1968"/>
              <a:ext cx="10" cy="15"/>
            </a:xfrm>
            <a:custGeom>
              <a:avLst/>
              <a:gdLst>
                <a:gd name="T0" fmla="*/ 10 w 10"/>
                <a:gd name="T1" fmla="*/ 0 h 15"/>
                <a:gd name="T2" fmla="*/ 5 w 10"/>
                <a:gd name="T3" fmla="*/ 0 h 15"/>
                <a:gd name="T4" fmla="*/ 5 w 10"/>
                <a:gd name="T5" fmla="*/ 5 h 15"/>
                <a:gd name="T6" fmla="*/ 5 w 10"/>
                <a:gd name="T7" fmla="*/ 5 h 15"/>
                <a:gd name="T8" fmla="*/ 0 w 10"/>
                <a:gd name="T9" fmla="*/ 5 h 15"/>
                <a:gd name="T10" fmla="*/ 5 w 10"/>
                <a:gd name="T11" fmla="*/ 10 h 15"/>
                <a:gd name="T12" fmla="*/ 5 w 10"/>
                <a:gd name="T13" fmla="*/ 10 h 15"/>
                <a:gd name="T14" fmla="*/ 5 w 10"/>
                <a:gd name="T15" fmla="*/ 15 h 15"/>
                <a:gd name="T16" fmla="*/ 10 w 10"/>
                <a:gd name="T17" fmla="*/ 15 h 15"/>
                <a:gd name="T18" fmla="*/ 10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5"/>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87087" name="Rectangle 139"/>
            <p:cNvSpPr>
              <a:spLocks noChangeArrowheads="1"/>
            </p:cNvSpPr>
            <p:nvPr/>
          </p:nvSpPr>
          <p:spPr bwMode="auto">
            <a:xfrm>
              <a:off x="5106" y="1471"/>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088" name="Freeform 140"/>
            <p:cNvSpPr>
              <a:spLocks/>
            </p:cNvSpPr>
            <p:nvPr/>
          </p:nvSpPr>
          <p:spPr bwMode="auto">
            <a:xfrm>
              <a:off x="5033" y="1508"/>
              <a:ext cx="68" cy="73"/>
            </a:xfrm>
            <a:custGeom>
              <a:avLst/>
              <a:gdLst>
                <a:gd name="T0" fmla="*/ 0 w 68"/>
                <a:gd name="T1" fmla="*/ 73 h 73"/>
                <a:gd name="T2" fmla="*/ 68 w 68"/>
                <a:gd name="T3" fmla="*/ 36 h 73"/>
                <a:gd name="T4" fmla="*/ 0 w 68"/>
                <a:gd name="T5" fmla="*/ 0 h 73"/>
                <a:gd name="T6" fmla="*/ 0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7089" name="Freeform 141"/>
            <p:cNvSpPr>
              <a:spLocks/>
            </p:cNvSpPr>
            <p:nvPr/>
          </p:nvSpPr>
          <p:spPr bwMode="auto">
            <a:xfrm>
              <a:off x="5038" y="1539"/>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7090" name="Rectangle 142"/>
            <p:cNvSpPr>
              <a:spLocks noChangeArrowheads="1"/>
            </p:cNvSpPr>
            <p:nvPr/>
          </p:nvSpPr>
          <p:spPr bwMode="auto">
            <a:xfrm>
              <a:off x="4886" y="1539"/>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91" name="Freeform 143"/>
            <p:cNvSpPr>
              <a:spLocks/>
            </p:cNvSpPr>
            <p:nvPr/>
          </p:nvSpPr>
          <p:spPr bwMode="auto">
            <a:xfrm>
              <a:off x="4824" y="1508"/>
              <a:ext cx="68" cy="73"/>
            </a:xfrm>
            <a:custGeom>
              <a:avLst/>
              <a:gdLst>
                <a:gd name="T0" fmla="*/ 68 w 68"/>
                <a:gd name="T1" fmla="*/ 73 h 73"/>
                <a:gd name="T2" fmla="*/ 0 w 68"/>
                <a:gd name="T3" fmla="*/ 36 h 73"/>
                <a:gd name="T4" fmla="*/ 68 w 68"/>
                <a:gd name="T5" fmla="*/ 0 h 73"/>
                <a:gd name="T6" fmla="*/ 68 w 68"/>
                <a:gd name="T7" fmla="*/ 73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87092" name="Freeform 144"/>
            <p:cNvSpPr>
              <a:spLocks/>
            </p:cNvSpPr>
            <p:nvPr/>
          </p:nvSpPr>
          <p:spPr bwMode="auto">
            <a:xfrm>
              <a:off x="4876" y="1539"/>
              <a:ext cx="10" cy="16"/>
            </a:xfrm>
            <a:custGeom>
              <a:avLst/>
              <a:gdLst>
                <a:gd name="T0" fmla="*/ 10 w 10"/>
                <a:gd name="T1" fmla="*/ 0 h 16"/>
                <a:gd name="T2" fmla="*/ 5 w 10"/>
                <a:gd name="T3" fmla="*/ 0 h 16"/>
                <a:gd name="T4" fmla="*/ 5 w 10"/>
                <a:gd name="T5" fmla="*/ 0 h 16"/>
                <a:gd name="T6" fmla="*/ 5 w 10"/>
                <a:gd name="T7" fmla="*/ 5 h 16"/>
                <a:gd name="T8" fmla="*/ 0 w 10"/>
                <a:gd name="T9" fmla="*/ 5 h 16"/>
                <a:gd name="T10" fmla="*/ 5 w 10"/>
                <a:gd name="T11" fmla="*/ 10 h 16"/>
                <a:gd name="T12" fmla="*/ 5 w 10"/>
                <a:gd name="T13" fmla="*/ 10 h 16"/>
                <a:gd name="T14" fmla="*/ 5 w 10"/>
                <a:gd name="T15" fmla="*/ 10 h 16"/>
                <a:gd name="T16" fmla="*/ 10 w 10"/>
                <a:gd name="T17" fmla="*/ 16 h 16"/>
                <a:gd name="T18" fmla="*/ 10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0"/>
                  </a:lnTo>
                  <a:lnTo>
                    <a:pt x="5" y="5"/>
                  </a:lnTo>
                  <a:lnTo>
                    <a:pt x="0" y="5"/>
                  </a:lnTo>
                  <a:lnTo>
                    <a:pt x="5" y="10"/>
                  </a:lnTo>
                  <a:lnTo>
                    <a:pt x="10" y="16"/>
                  </a:lnTo>
                  <a:lnTo>
                    <a:pt x="10" y="0"/>
                  </a:lnTo>
                  <a:close/>
                </a:path>
              </a:pathLst>
            </a:custGeom>
            <a:solidFill>
              <a:srgbClr val="000000"/>
            </a:solidFill>
            <a:ln w="9525">
              <a:noFill/>
              <a:round/>
              <a:headEnd/>
              <a:tailEnd/>
            </a:ln>
          </p:spPr>
          <p:txBody>
            <a:bodyPr/>
            <a:lstStyle/>
            <a:p>
              <a:endParaRPr lang="en-US"/>
            </a:p>
          </p:txBody>
        </p:sp>
        <p:sp>
          <p:nvSpPr>
            <p:cNvPr id="87093" name="Line 145"/>
            <p:cNvSpPr>
              <a:spLocks noChangeShapeType="1"/>
            </p:cNvSpPr>
            <p:nvPr/>
          </p:nvSpPr>
          <p:spPr bwMode="auto">
            <a:xfrm flipH="1">
              <a:off x="4729" y="3373"/>
              <a:ext cx="161" cy="0"/>
            </a:xfrm>
            <a:prstGeom prst="line">
              <a:avLst/>
            </a:prstGeom>
            <a:noFill/>
            <a:ln w="0">
              <a:solidFill>
                <a:srgbClr val="000000"/>
              </a:solidFill>
              <a:round/>
              <a:headEnd/>
              <a:tailEnd/>
            </a:ln>
          </p:spPr>
          <p:txBody>
            <a:bodyPr/>
            <a:lstStyle/>
            <a:p>
              <a:endParaRPr lang="en-US"/>
            </a:p>
          </p:txBody>
        </p:sp>
        <p:sp>
          <p:nvSpPr>
            <p:cNvPr id="87094" name="Freeform 146"/>
            <p:cNvSpPr>
              <a:spLocks/>
            </p:cNvSpPr>
            <p:nvPr/>
          </p:nvSpPr>
          <p:spPr bwMode="auto">
            <a:xfrm>
              <a:off x="4857" y="3353"/>
              <a:ext cx="42" cy="41"/>
            </a:xfrm>
            <a:custGeom>
              <a:avLst/>
              <a:gdLst>
                <a:gd name="T0" fmla="*/ 42 w 42"/>
                <a:gd name="T1" fmla="*/ 20 h 41"/>
                <a:gd name="T2" fmla="*/ 0 w 42"/>
                <a:gd name="T3" fmla="*/ 41 h 41"/>
                <a:gd name="T4" fmla="*/ 0 w 42"/>
                <a:gd name="T5" fmla="*/ 0 h 41"/>
                <a:gd name="T6" fmla="*/ 42 w 42"/>
                <a:gd name="T7" fmla="*/ 20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0"/>
                  </a:moveTo>
                  <a:lnTo>
                    <a:pt x="0" y="41"/>
                  </a:lnTo>
                  <a:lnTo>
                    <a:pt x="0" y="0"/>
                  </a:lnTo>
                  <a:lnTo>
                    <a:pt x="42" y="20"/>
                  </a:lnTo>
                  <a:close/>
                </a:path>
              </a:pathLst>
            </a:custGeom>
            <a:solidFill>
              <a:srgbClr val="000000"/>
            </a:solidFill>
            <a:ln w="9525">
              <a:noFill/>
              <a:round/>
              <a:headEnd/>
              <a:tailEnd/>
            </a:ln>
          </p:spPr>
          <p:txBody>
            <a:bodyPr/>
            <a:lstStyle/>
            <a:p>
              <a:endParaRPr lang="en-US"/>
            </a:p>
          </p:txBody>
        </p:sp>
        <p:sp>
          <p:nvSpPr>
            <p:cNvPr id="87095" name="Freeform 147"/>
            <p:cNvSpPr>
              <a:spLocks/>
            </p:cNvSpPr>
            <p:nvPr/>
          </p:nvSpPr>
          <p:spPr bwMode="auto">
            <a:xfrm>
              <a:off x="4723" y="3353"/>
              <a:ext cx="47" cy="41"/>
            </a:xfrm>
            <a:custGeom>
              <a:avLst/>
              <a:gdLst>
                <a:gd name="T0" fmla="*/ 0 w 47"/>
                <a:gd name="T1" fmla="*/ 20 h 41"/>
                <a:gd name="T2" fmla="*/ 47 w 47"/>
                <a:gd name="T3" fmla="*/ 41 h 41"/>
                <a:gd name="T4" fmla="*/ 47 w 47"/>
                <a:gd name="T5" fmla="*/ 0 h 41"/>
                <a:gd name="T6" fmla="*/ 0 w 47"/>
                <a:gd name="T7" fmla="*/ 20 h 41"/>
                <a:gd name="T8" fmla="*/ 0 60000 65536"/>
                <a:gd name="T9" fmla="*/ 0 60000 65536"/>
                <a:gd name="T10" fmla="*/ 0 60000 65536"/>
                <a:gd name="T11" fmla="*/ 0 60000 65536"/>
                <a:gd name="T12" fmla="*/ 0 w 47"/>
                <a:gd name="T13" fmla="*/ 0 h 41"/>
                <a:gd name="T14" fmla="*/ 47 w 47"/>
                <a:gd name="T15" fmla="*/ 41 h 41"/>
              </a:gdLst>
              <a:ahLst/>
              <a:cxnLst>
                <a:cxn ang="T8">
                  <a:pos x="T0" y="T1"/>
                </a:cxn>
                <a:cxn ang="T9">
                  <a:pos x="T2" y="T3"/>
                </a:cxn>
                <a:cxn ang="T10">
                  <a:pos x="T4" y="T5"/>
                </a:cxn>
                <a:cxn ang="T11">
                  <a:pos x="T6" y="T7"/>
                </a:cxn>
              </a:cxnLst>
              <a:rect l="T12" t="T13" r="T14" b="T15"/>
              <a:pathLst>
                <a:path w="47" h="41">
                  <a:moveTo>
                    <a:pt x="0" y="20"/>
                  </a:moveTo>
                  <a:lnTo>
                    <a:pt x="47" y="41"/>
                  </a:lnTo>
                  <a:lnTo>
                    <a:pt x="47" y="0"/>
                  </a:lnTo>
                  <a:lnTo>
                    <a:pt x="0" y="20"/>
                  </a:lnTo>
                  <a:close/>
                </a:path>
              </a:pathLst>
            </a:custGeom>
            <a:solidFill>
              <a:srgbClr val="000000"/>
            </a:solidFill>
            <a:ln w="9525">
              <a:noFill/>
              <a:round/>
              <a:headEnd/>
              <a:tailEnd/>
            </a:ln>
          </p:spPr>
          <p:txBody>
            <a:bodyPr/>
            <a:lstStyle/>
            <a:p>
              <a:endParaRPr lang="en-US"/>
            </a:p>
          </p:txBody>
        </p:sp>
        <p:sp>
          <p:nvSpPr>
            <p:cNvPr id="87096" name="Freeform 148"/>
            <p:cNvSpPr>
              <a:spLocks/>
            </p:cNvSpPr>
            <p:nvPr/>
          </p:nvSpPr>
          <p:spPr bwMode="auto">
            <a:xfrm>
              <a:off x="3541" y="823"/>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87097" name="Freeform 149"/>
            <p:cNvSpPr>
              <a:spLocks/>
            </p:cNvSpPr>
            <p:nvPr/>
          </p:nvSpPr>
          <p:spPr bwMode="auto">
            <a:xfrm>
              <a:off x="3541" y="849"/>
              <a:ext cx="21" cy="37"/>
            </a:xfrm>
            <a:custGeom>
              <a:avLst/>
              <a:gdLst>
                <a:gd name="T0" fmla="*/ 0 w 21"/>
                <a:gd name="T1" fmla="*/ 37 h 37"/>
                <a:gd name="T2" fmla="*/ 6 w 21"/>
                <a:gd name="T3" fmla="*/ 37 h 37"/>
                <a:gd name="T4" fmla="*/ 6 w 21"/>
                <a:gd name="T5" fmla="*/ 37 h 37"/>
                <a:gd name="T6" fmla="*/ 11 w 21"/>
                <a:gd name="T7" fmla="*/ 37 h 37"/>
                <a:gd name="T8" fmla="*/ 16 w 21"/>
                <a:gd name="T9" fmla="*/ 32 h 37"/>
                <a:gd name="T10" fmla="*/ 16 w 21"/>
                <a:gd name="T11" fmla="*/ 32 h 37"/>
                <a:gd name="T12" fmla="*/ 16 w 21"/>
                <a:gd name="T13" fmla="*/ 26 h 37"/>
                <a:gd name="T14" fmla="*/ 16 w 21"/>
                <a:gd name="T15" fmla="*/ 21 h 37"/>
                <a:gd name="T16" fmla="*/ 21 w 21"/>
                <a:gd name="T17" fmla="*/ 21 h 37"/>
                <a:gd name="T18" fmla="*/ 16 w 21"/>
                <a:gd name="T19" fmla="*/ 16 h 37"/>
                <a:gd name="T20" fmla="*/ 16 w 21"/>
                <a:gd name="T21" fmla="*/ 16 h 37"/>
                <a:gd name="T22" fmla="*/ 16 w 21"/>
                <a:gd name="T23" fmla="*/ 11 h 37"/>
                <a:gd name="T24" fmla="*/ 16 w 21"/>
                <a:gd name="T25" fmla="*/ 5 h 37"/>
                <a:gd name="T26" fmla="*/ 11 w 21"/>
                <a:gd name="T27" fmla="*/ 5 h 37"/>
                <a:gd name="T28" fmla="*/ 6 w 21"/>
                <a:gd name="T29" fmla="*/ 5 h 37"/>
                <a:gd name="T30" fmla="*/ 6 w 21"/>
                <a:gd name="T31" fmla="*/ 5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6" y="37"/>
                  </a:lnTo>
                  <a:lnTo>
                    <a:pt x="11" y="37"/>
                  </a:lnTo>
                  <a:lnTo>
                    <a:pt x="16" y="32"/>
                  </a:lnTo>
                  <a:lnTo>
                    <a:pt x="16" y="26"/>
                  </a:lnTo>
                  <a:lnTo>
                    <a:pt x="16" y="21"/>
                  </a:lnTo>
                  <a:lnTo>
                    <a:pt x="21" y="21"/>
                  </a:lnTo>
                  <a:lnTo>
                    <a:pt x="16" y="16"/>
                  </a:lnTo>
                  <a:lnTo>
                    <a:pt x="16" y="11"/>
                  </a:lnTo>
                  <a:lnTo>
                    <a:pt x="16" y="5"/>
                  </a:lnTo>
                  <a:lnTo>
                    <a:pt x="11" y="5"/>
                  </a:lnTo>
                  <a:lnTo>
                    <a:pt x="6" y="5"/>
                  </a:lnTo>
                  <a:lnTo>
                    <a:pt x="0" y="0"/>
                  </a:lnTo>
                  <a:lnTo>
                    <a:pt x="0" y="37"/>
                  </a:lnTo>
                  <a:close/>
                </a:path>
              </a:pathLst>
            </a:custGeom>
            <a:solidFill>
              <a:srgbClr val="000000"/>
            </a:solidFill>
            <a:ln w="9525">
              <a:noFill/>
              <a:round/>
              <a:headEnd/>
              <a:tailEnd/>
            </a:ln>
          </p:spPr>
          <p:txBody>
            <a:bodyPr/>
            <a:lstStyle/>
            <a:p>
              <a:endParaRPr lang="en-US"/>
            </a:p>
          </p:txBody>
        </p:sp>
        <p:sp>
          <p:nvSpPr>
            <p:cNvPr id="87098" name="Rectangle 150"/>
            <p:cNvSpPr>
              <a:spLocks noChangeArrowheads="1"/>
            </p:cNvSpPr>
            <p:nvPr/>
          </p:nvSpPr>
          <p:spPr bwMode="auto">
            <a:xfrm>
              <a:off x="3206" y="849"/>
              <a:ext cx="335"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099" name="Freeform 151"/>
            <p:cNvSpPr>
              <a:spLocks/>
            </p:cNvSpPr>
            <p:nvPr/>
          </p:nvSpPr>
          <p:spPr bwMode="auto">
            <a:xfrm>
              <a:off x="3117" y="823"/>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87100" name="Freeform 152"/>
            <p:cNvSpPr>
              <a:spLocks/>
            </p:cNvSpPr>
            <p:nvPr/>
          </p:nvSpPr>
          <p:spPr bwMode="auto">
            <a:xfrm>
              <a:off x="3191" y="849"/>
              <a:ext cx="15" cy="37"/>
            </a:xfrm>
            <a:custGeom>
              <a:avLst/>
              <a:gdLst>
                <a:gd name="T0" fmla="*/ 15 w 15"/>
                <a:gd name="T1" fmla="*/ 0 h 37"/>
                <a:gd name="T2" fmla="*/ 10 w 15"/>
                <a:gd name="T3" fmla="*/ 5 h 37"/>
                <a:gd name="T4" fmla="*/ 10 w 15"/>
                <a:gd name="T5" fmla="*/ 5 h 37"/>
                <a:gd name="T6" fmla="*/ 5 w 15"/>
                <a:gd name="T7" fmla="*/ 5 h 37"/>
                <a:gd name="T8" fmla="*/ 5 w 15"/>
                <a:gd name="T9" fmla="*/ 5 h 37"/>
                <a:gd name="T10" fmla="*/ 0 w 15"/>
                <a:gd name="T11" fmla="*/ 11 h 37"/>
                <a:gd name="T12" fmla="*/ 0 w 15"/>
                <a:gd name="T13" fmla="*/ 16 h 37"/>
                <a:gd name="T14" fmla="*/ 0 w 15"/>
                <a:gd name="T15" fmla="*/ 16 h 37"/>
                <a:gd name="T16" fmla="*/ 0 w 15"/>
                <a:gd name="T17" fmla="*/ 21 h 37"/>
                <a:gd name="T18" fmla="*/ 0 w 15"/>
                <a:gd name="T19" fmla="*/ 21 h 37"/>
                <a:gd name="T20" fmla="*/ 0 w 15"/>
                <a:gd name="T21" fmla="*/ 26 h 37"/>
                <a:gd name="T22" fmla="*/ 0 w 15"/>
                <a:gd name="T23" fmla="*/ 32 h 37"/>
                <a:gd name="T24" fmla="*/ 5 w 15"/>
                <a:gd name="T25" fmla="*/ 32 h 37"/>
                <a:gd name="T26" fmla="*/ 5 w 15"/>
                <a:gd name="T27" fmla="*/ 37 h 37"/>
                <a:gd name="T28" fmla="*/ 10 w 15"/>
                <a:gd name="T29" fmla="*/ 37 h 37"/>
                <a:gd name="T30" fmla="*/ 10 w 15"/>
                <a:gd name="T31" fmla="*/ 37 h 37"/>
                <a:gd name="T32" fmla="*/ 15 w 15"/>
                <a:gd name="T33" fmla="*/ 37 h 37"/>
                <a:gd name="T34" fmla="*/ 15 w 15"/>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37"/>
                <a:gd name="T56" fmla="*/ 15 w 15"/>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37">
                  <a:moveTo>
                    <a:pt x="15" y="0"/>
                  </a:moveTo>
                  <a:lnTo>
                    <a:pt x="10" y="5"/>
                  </a:lnTo>
                  <a:lnTo>
                    <a:pt x="5" y="5"/>
                  </a:lnTo>
                  <a:lnTo>
                    <a:pt x="0" y="11"/>
                  </a:lnTo>
                  <a:lnTo>
                    <a:pt x="0" y="16"/>
                  </a:lnTo>
                  <a:lnTo>
                    <a:pt x="0" y="21"/>
                  </a:lnTo>
                  <a:lnTo>
                    <a:pt x="0" y="26"/>
                  </a:lnTo>
                  <a:lnTo>
                    <a:pt x="0" y="32"/>
                  </a:lnTo>
                  <a:lnTo>
                    <a:pt x="5" y="32"/>
                  </a:lnTo>
                  <a:lnTo>
                    <a:pt x="5" y="37"/>
                  </a:lnTo>
                  <a:lnTo>
                    <a:pt x="10" y="37"/>
                  </a:lnTo>
                  <a:lnTo>
                    <a:pt x="15" y="37"/>
                  </a:lnTo>
                  <a:lnTo>
                    <a:pt x="15" y="0"/>
                  </a:lnTo>
                  <a:close/>
                </a:path>
              </a:pathLst>
            </a:custGeom>
            <a:solidFill>
              <a:srgbClr val="000000"/>
            </a:solidFill>
            <a:ln w="9525">
              <a:noFill/>
              <a:round/>
              <a:headEnd/>
              <a:tailEnd/>
            </a:ln>
          </p:spPr>
          <p:txBody>
            <a:bodyPr/>
            <a:lstStyle/>
            <a:p>
              <a:endParaRPr lang="en-US"/>
            </a:p>
          </p:txBody>
        </p:sp>
        <p:sp>
          <p:nvSpPr>
            <p:cNvPr id="87101" name="Rectangle 153"/>
            <p:cNvSpPr>
              <a:spLocks noChangeArrowheads="1"/>
            </p:cNvSpPr>
            <p:nvPr/>
          </p:nvSpPr>
          <p:spPr bwMode="auto">
            <a:xfrm>
              <a:off x="2625" y="1644"/>
              <a:ext cx="409" cy="172"/>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02" name="Rectangle 154"/>
            <p:cNvSpPr>
              <a:spLocks noChangeArrowheads="1"/>
            </p:cNvSpPr>
            <p:nvPr/>
          </p:nvSpPr>
          <p:spPr bwMode="auto">
            <a:xfrm>
              <a:off x="2735" y="1654"/>
              <a:ext cx="193"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87103" name="Rectangle 155"/>
            <p:cNvSpPr>
              <a:spLocks noChangeArrowheads="1"/>
            </p:cNvSpPr>
            <p:nvPr/>
          </p:nvSpPr>
          <p:spPr bwMode="auto">
            <a:xfrm>
              <a:off x="2641" y="1721"/>
              <a:ext cx="392"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87104" name="Rectangle 156"/>
            <p:cNvSpPr>
              <a:spLocks noChangeArrowheads="1"/>
            </p:cNvSpPr>
            <p:nvPr/>
          </p:nvSpPr>
          <p:spPr bwMode="auto">
            <a:xfrm>
              <a:off x="2620" y="1178"/>
              <a:ext cx="414" cy="110"/>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05" name="Rectangle 157"/>
            <p:cNvSpPr>
              <a:spLocks noChangeArrowheads="1"/>
            </p:cNvSpPr>
            <p:nvPr/>
          </p:nvSpPr>
          <p:spPr bwMode="auto">
            <a:xfrm>
              <a:off x="2631" y="1194"/>
              <a:ext cx="394"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1800">
                <a:solidFill>
                  <a:srgbClr val="000000"/>
                </a:solidFill>
              </a:endParaRPr>
            </a:p>
          </p:txBody>
        </p:sp>
        <p:sp>
          <p:nvSpPr>
            <p:cNvPr id="87106" name="Rectangle 158"/>
            <p:cNvSpPr>
              <a:spLocks noChangeArrowheads="1"/>
            </p:cNvSpPr>
            <p:nvPr/>
          </p:nvSpPr>
          <p:spPr bwMode="auto">
            <a:xfrm>
              <a:off x="2620" y="1330"/>
              <a:ext cx="414" cy="110"/>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07" name="Rectangle 159"/>
            <p:cNvSpPr>
              <a:spLocks noChangeArrowheads="1"/>
            </p:cNvSpPr>
            <p:nvPr/>
          </p:nvSpPr>
          <p:spPr bwMode="auto">
            <a:xfrm>
              <a:off x="2683" y="1350"/>
              <a:ext cx="312"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87108" name="Rectangle 160"/>
            <p:cNvSpPr>
              <a:spLocks noChangeArrowheads="1"/>
            </p:cNvSpPr>
            <p:nvPr/>
          </p:nvSpPr>
          <p:spPr bwMode="auto">
            <a:xfrm>
              <a:off x="2620" y="1487"/>
              <a:ext cx="414" cy="110"/>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09" name="Rectangle 161"/>
            <p:cNvSpPr>
              <a:spLocks noChangeArrowheads="1"/>
            </p:cNvSpPr>
            <p:nvPr/>
          </p:nvSpPr>
          <p:spPr bwMode="auto">
            <a:xfrm>
              <a:off x="2662" y="1497"/>
              <a:ext cx="350"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87110" name="Line 162"/>
            <p:cNvSpPr>
              <a:spLocks noChangeShapeType="1"/>
            </p:cNvSpPr>
            <p:nvPr/>
          </p:nvSpPr>
          <p:spPr bwMode="auto">
            <a:xfrm flipH="1">
              <a:off x="3049" y="1231"/>
              <a:ext cx="205" cy="0"/>
            </a:xfrm>
            <a:prstGeom prst="line">
              <a:avLst/>
            </a:prstGeom>
            <a:noFill/>
            <a:ln w="0">
              <a:solidFill>
                <a:srgbClr val="000000"/>
              </a:solidFill>
              <a:round/>
              <a:headEnd/>
              <a:tailEnd/>
            </a:ln>
          </p:spPr>
          <p:txBody>
            <a:bodyPr/>
            <a:lstStyle/>
            <a:p>
              <a:endParaRPr lang="en-US"/>
            </a:p>
          </p:txBody>
        </p:sp>
        <p:sp>
          <p:nvSpPr>
            <p:cNvPr id="87111" name="Freeform 163"/>
            <p:cNvSpPr>
              <a:spLocks/>
            </p:cNvSpPr>
            <p:nvPr/>
          </p:nvSpPr>
          <p:spPr bwMode="auto">
            <a:xfrm>
              <a:off x="3212" y="1210"/>
              <a:ext cx="42" cy="42"/>
            </a:xfrm>
            <a:custGeom>
              <a:avLst/>
              <a:gdLst>
                <a:gd name="T0" fmla="*/ 42 w 42"/>
                <a:gd name="T1" fmla="*/ 21 h 42"/>
                <a:gd name="T2" fmla="*/ 0 w 42"/>
                <a:gd name="T3" fmla="*/ 42 h 42"/>
                <a:gd name="T4" fmla="*/ 0 w 42"/>
                <a:gd name="T5" fmla="*/ 0 h 42"/>
                <a:gd name="T6" fmla="*/ 42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87112" name="Freeform 164"/>
            <p:cNvSpPr>
              <a:spLocks/>
            </p:cNvSpPr>
            <p:nvPr/>
          </p:nvSpPr>
          <p:spPr bwMode="auto">
            <a:xfrm>
              <a:off x="3049" y="1210"/>
              <a:ext cx="42" cy="42"/>
            </a:xfrm>
            <a:custGeom>
              <a:avLst/>
              <a:gdLst>
                <a:gd name="T0" fmla="*/ 0 w 42"/>
                <a:gd name="T1" fmla="*/ 21 h 42"/>
                <a:gd name="T2" fmla="*/ 42 w 42"/>
                <a:gd name="T3" fmla="*/ 42 h 42"/>
                <a:gd name="T4" fmla="*/ 42 w 42"/>
                <a:gd name="T5" fmla="*/ 0 h 42"/>
                <a:gd name="T6" fmla="*/ 0 w 42"/>
                <a:gd name="T7" fmla="*/ 21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7113" name="Line 165"/>
            <p:cNvSpPr>
              <a:spLocks noChangeShapeType="1"/>
            </p:cNvSpPr>
            <p:nvPr/>
          </p:nvSpPr>
          <p:spPr bwMode="auto">
            <a:xfrm flipH="1">
              <a:off x="3049" y="1387"/>
              <a:ext cx="205" cy="0"/>
            </a:xfrm>
            <a:prstGeom prst="line">
              <a:avLst/>
            </a:prstGeom>
            <a:noFill/>
            <a:ln w="0">
              <a:solidFill>
                <a:srgbClr val="000000"/>
              </a:solidFill>
              <a:round/>
              <a:headEnd/>
              <a:tailEnd/>
            </a:ln>
          </p:spPr>
          <p:txBody>
            <a:bodyPr/>
            <a:lstStyle/>
            <a:p>
              <a:endParaRPr lang="en-US"/>
            </a:p>
          </p:txBody>
        </p:sp>
        <p:sp>
          <p:nvSpPr>
            <p:cNvPr id="87114" name="Freeform 166"/>
            <p:cNvSpPr>
              <a:spLocks/>
            </p:cNvSpPr>
            <p:nvPr/>
          </p:nvSpPr>
          <p:spPr bwMode="auto">
            <a:xfrm>
              <a:off x="3212" y="1361"/>
              <a:ext cx="42" cy="47"/>
            </a:xfrm>
            <a:custGeom>
              <a:avLst/>
              <a:gdLst>
                <a:gd name="T0" fmla="*/ 42 w 42"/>
                <a:gd name="T1" fmla="*/ 26 h 47"/>
                <a:gd name="T2" fmla="*/ 0 w 42"/>
                <a:gd name="T3" fmla="*/ 47 h 47"/>
                <a:gd name="T4" fmla="*/ 0 w 42"/>
                <a:gd name="T5" fmla="*/ 0 h 47"/>
                <a:gd name="T6" fmla="*/ 42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6"/>
                  </a:moveTo>
                  <a:lnTo>
                    <a:pt x="0" y="47"/>
                  </a:lnTo>
                  <a:lnTo>
                    <a:pt x="0" y="0"/>
                  </a:lnTo>
                  <a:lnTo>
                    <a:pt x="42" y="26"/>
                  </a:lnTo>
                  <a:close/>
                </a:path>
              </a:pathLst>
            </a:custGeom>
            <a:solidFill>
              <a:srgbClr val="000000"/>
            </a:solidFill>
            <a:ln w="9525">
              <a:noFill/>
              <a:round/>
              <a:headEnd/>
              <a:tailEnd/>
            </a:ln>
          </p:spPr>
          <p:txBody>
            <a:bodyPr/>
            <a:lstStyle/>
            <a:p>
              <a:endParaRPr lang="en-US"/>
            </a:p>
          </p:txBody>
        </p:sp>
        <p:sp>
          <p:nvSpPr>
            <p:cNvPr id="87115" name="Freeform 167"/>
            <p:cNvSpPr>
              <a:spLocks/>
            </p:cNvSpPr>
            <p:nvPr/>
          </p:nvSpPr>
          <p:spPr bwMode="auto">
            <a:xfrm>
              <a:off x="3049" y="1361"/>
              <a:ext cx="42" cy="47"/>
            </a:xfrm>
            <a:custGeom>
              <a:avLst/>
              <a:gdLst>
                <a:gd name="T0" fmla="*/ 0 w 42"/>
                <a:gd name="T1" fmla="*/ 26 h 47"/>
                <a:gd name="T2" fmla="*/ 42 w 42"/>
                <a:gd name="T3" fmla="*/ 47 h 47"/>
                <a:gd name="T4" fmla="*/ 42 w 42"/>
                <a:gd name="T5" fmla="*/ 0 h 47"/>
                <a:gd name="T6" fmla="*/ 0 w 42"/>
                <a:gd name="T7" fmla="*/ 26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6"/>
                  </a:moveTo>
                  <a:lnTo>
                    <a:pt x="42" y="47"/>
                  </a:lnTo>
                  <a:lnTo>
                    <a:pt x="42" y="0"/>
                  </a:lnTo>
                  <a:lnTo>
                    <a:pt x="0" y="26"/>
                  </a:lnTo>
                  <a:close/>
                </a:path>
              </a:pathLst>
            </a:custGeom>
            <a:solidFill>
              <a:srgbClr val="000000"/>
            </a:solidFill>
            <a:ln w="9525">
              <a:noFill/>
              <a:round/>
              <a:headEnd/>
              <a:tailEnd/>
            </a:ln>
          </p:spPr>
          <p:txBody>
            <a:bodyPr/>
            <a:lstStyle/>
            <a:p>
              <a:endParaRPr lang="en-US"/>
            </a:p>
          </p:txBody>
        </p:sp>
        <p:sp>
          <p:nvSpPr>
            <p:cNvPr id="87116" name="Line 168"/>
            <p:cNvSpPr>
              <a:spLocks noChangeShapeType="1"/>
            </p:cNvSpPr>
            <p:nvPr/>
          </p:nvSpPr>
          <p:spPr bwMode="auto">
            <a:xfrm flipH="1">
              <a:off x="3049" y="1722"/>
              <a:ext cx="205" cy="0"/>
            </a:xfrm>
            <a:prstGeom prst="line">
              <a:avLst/>
            </a:prstGeom>
            <a:noFill/>
            <a:ln w="0">
              <a:solidFill>
                <a:srgbClr val="000000"/>
              </a:solidFill>
              <a:round/>
              <a:headEnd/>
              <a:tailEnd/>
            </a:ln>
          </p:spPr>
          <p:txBody>
            <a:bodyPr/>
            <a:lstStyle/>
            <a:p>
              <a:endParaRPr lang="en-US"/>
            </a:p>
          </p:txBody>
        </p:sp>
        <p:sp>
          <p:nvSpPr>
            <p:cNvPr id="87117" name="Freeform 169"/>
            <p:cNvSpPr>
              <a:spLocks/>
            </p:cNvSpPr>
            <p:nvPr/>
          </p:nvSpPr>
          <p:spPr bwMode="auto">
            <a:xfrm>
              <a:off x="3212" y="1701"/>
              <a:ext cx="42" cy="47"/>
            </a:xfrm>
            <a:custGeom>
              <a:avLst/>
              <a:gdLst>
                <a:gd name="T0" fmla="*/ 42 w 42"/>
                <a:gd name="T1" fmla="*/ 21 h 47"/>
                <a:gd name="T2" fmla="*/ 0 w 42"/>
                <a:gd name="T3" fmla="*/ 47 h 47"/>
                <a:gd name="T4" fmla="*/ 0 w 42"/>
                <a:gd name="T5" fmla="*/ 0 h 47"/>
                <a:gd name="T6" fmla="*/ 42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87118" name="Freeform 170"/>
            <p:cNvSpPr>
              <a:spLocks/>
            </p:cNvSpPr>
            <p:nvPr/>
          </p:nvSpPr>
          <p:spPr bwMode="auto">
            <a:xfrm>
              <a:off x="3049" y="1701"/>
              <a:ext cx="42" cy="47"/>
            </a:xfrm>
            <a:custGeom>
              <a:avLst/>
              <a:gdLst>
                <a:gd name="T0" fmla="*/ 0 w 42"/>
                <a:gd name="T1" fmla="*/ 21 h 47"/>
                <a:gd name="T2" fmla="*/ 42 w 42"/>
                <a:gd name="T3" fmla="*/ 47 h 47"/>
                <a:gd name="T4" fmla="*/ 42 w 42"/>
                <a:gd name="T5" fmla="*/ 0 h 47"/>
                <a:gd name="T6" fmla="*/ 0 w 42"/>
                <a:gd name="T7" fmla="*/ 21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87119" name="Rectangle 171"/>
            <p:cNvSpPr>
              <a:spLocks noChangeArrowheads="1"/>
            </p:cNvSpPr>
            <p:nvPr/>
          </p:nvSpPr>
          <p:spPr bwMode="auto">
            <a:xfrm>
              <a:off x="2819" y="676"/>
              <a:ext cx="680"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87120" name="Rectangle 172"/>
            <p:cNvSpPr>
              <a:spLocks noChangeArrowheads="1"/>
            </p:cNvSpPr>
            <p:nvPr/>
          </p:nvSpPr>
          <p:spPr bwMode="auto">
            <a:xfrm>
              <a:off x="4944" y="3734"/>
              <a:ext cx="748"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87121" name="Freeform 173"/>
            <p:cNvSpPr>
              <a:spLocks/>
            </p:cNvSpPr>
            <p:nvPr/>
          </p:nvSpPr>
          <p:spPr bwMode="auto">
            <a:xfrm>
              <a:off x="3541" y="985"/>
              <a:ext cx="89" cy="89"/>
            </a:xfrm>
            <a:custGeom>
              <a:avLst/>
              <a:gdLst>
                <a:gd name="T0" fmla="*/ 89 w 89"/>
                <a:gd name="T1" fmla="*/ 47 h 89"/>
                <a:gd name="T2" fmla="*/ 0 w 89"/>
                <a:gd name="T3" fmla="*/ 89 h 89"/>
                <a:gd name="T4" fmla="*/ 0 w 89"/>
                <a:gd name="T5" fmla="*/ 0 h 89"/>
                <a:gd name="T6" fmla="*/ 89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89" y="47"/>
                  </a:moveTo>
                  <a:lnTo>
                    <a:pt x="0" y="89"/>
                  </a:lnTo>
                  <a:lnTo>
                    <a:pt x="0" y="0"/>
                  </a:lnTo>
                  <a:lnTo>
                    <a:pt x="89" y="47"/>
                  </a:lnTo>
                  <a:close/>
                </a:path>
              </a:pathLst>
            </a:custGeom>
            <a:solidFill>
              <a:srgbClr val="000000"/>
            </a:solidFill>
            <a:ln w="9525">
              <a:noFill/>
              <a:round/>
              <a:headEnd/>
              <a:tailEnd/>
            </a:ln>
          </p:spPr>
          <p:txBody>
            <a:bodyPr/>
            <a:lstStyle/>
            <a:p>
              <a:endParaRPr lang="en-US"/>
            </a:p>
          </p:txBody>
        </p:sp>
        <p:sp>
          <p:nvSpPr>
            <p:cNvPr id="87122" name="Freeform 174"/>
            <p:cNvSpPr>
              <a:spLocks/>
            </p:cNvSpPr>
            <p:nvPr/>
          </p:nvSpPr>
          <p:spPr bwMode="auto">
            <a:xfrm>
              <a:off x="3541" y="1011"/>
              <a:ext cx="21" cy="37"/>
            </a:xfrm>
            <a:custGeom>
              <a:avLst/>
              <a:gdLst>
                <a:gd name="T0" fmla="*/ 0 w 21"/>
                <a:gd name="T1" fmla="*/ 37 h 37"/>
                <a:gd name="T2" fmla="*/ 6 w 21"/>
                <a:gd name="T3" fmla="*/ 37 h 37"/>
                <a:gd name="T4" fmla="*/ 11 w 21"/>
                <a:gd name="T5" fmla="*/ 37 h 37"/>
                <a:gd name="T6" fmla="*/ 11 w 21"/>
                <a:gd name="T7" fmla="*/ 32 h 37"/>
                <a:gd name="T8" fmla="*/ 16 w 21"/>
                <a:gd name="T9" fmla="*/ 32 h 37"/>
                <a:gd name="T10" fmla="*/ 16 w 21"/>
                <a:gd name="T11" fmla="*/ 32 h 37"/>
                <a:gd name="T12" fmla="*/ 16 w 21"/>
                <a:gd name="T13" fmla="*/ 26 h 37"/>
                <a:gd name="T14" fmla="*/ 21 w 21"/>
                <a:gd name="T15" fmla="*/ 21 h 37"/>
                <a:gd name="T16" fmla="*/ 21 w 21"/>
                <a:gd name="T17" fmla="*/ 21 h 37"/>
                <a:gd name="T18" fmla="*/ 21 w 21"/>
                <a:gd name="T19" fmla="*/ 16 h 37"/>
                <a:gd name="T20" fmla="*/ 16 w 21"/>
                <a:gd name="T21" fmla="*/ 11 h 37"/>
                <a:gd name="T22" fmla="*/ 16 w 21"/>
                <a:gd name="T23" fmla="*/ 11 h 37"/>
                <a:gd name="T24" fmla="*/ 16 w 21"/>
                <a:gd name="T25" fmla="*/ 5 h 37"/>
                <a:gd name="T26" fmla="*/ 11 w 21"/>
                <a:gd name="T27" fmla="*/ 5 h 37"/>
                <a:gd name="T28" fmla="*/ 11 w 21"/>
                <a:gd name="T29" fmla="*/ 5 h 37"/>
                <a:gd name="T30" fmla="*/ 6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6" y="37"/>
                  </a:lnTo>
                  <a:lnTo>
                    <a:pt x="11" y="37"/>
                  </a:lnTo>
                  <a:lnTo>
                    <a:pt x="11" y="32"/>
                  </a:lnTo>
                  <a:lnTo>
                    <a:pt x="16" y="32"/>
                  </a:lnTo>
                  <a:lnTo>
                    <a:pt x="16" y="26"/>
                  </a:lnTo>
                  <a:lnTo>
                    <a:pt x="21" y="21"/>
                  </a:lnTo>
                  <a:lnTo>
                    <a:pt x="21" y="16"/>
                  </a:lnTo>
                  <a:lnTo>
                    <a:pt x="16" y="11"/>
                  </a:lnTo>
                  <a:lnTo>
                    <a:pt x="16" y="5"/>
                  </a:lnTo>
                  <a:lnTo>
                    <a:pt x="11" y="5"/>
                  </a:lnTo>
                  <a:lnTo>
                    <a:pt x="6" y="0"/>
                  </a:lnTo>
                  <a:lnTo>
                    <a:pt x="0" y="0"/>
                  </a:lnTo>
                  <a:lnTo>
                    <a:pt x="0" y="37"/>
                  </a:lnTo>
                  <a:close/>
                </a:path>
              </a:pathLst>
            </a:custGeom>
            <a:solidFill>
              <a:srgbClr val="000000"/>
            </a:solidFill>
            <a:ln w="9525">
              <a:noFill/>
              <a:round/>
              <a:headEnd/>
              <a:tailEnd/>
            </a:ln>
          </p:spPr>
          <p:txBody>
            <a:bodyPr/>
            <a:lstStyle/>
            <a:p>
              <a:endParaRPr lang="en-US"/>
            </a:p>
          </p:txBody>
        </p:sp>
        <p:sp>
          <p:nvSpPr>
            <p:cNvPr id="87123" name="Rectangle 175"/>
            <p:cNvSpPr>
              <a:spLocks noChangeArrowheads="1"/>
            </p:cNvSpPr>
            <p:nvPr/>
          </p:nvSpPr>
          <p:spPr bwMode="auto">
            <a:xfrm>
              <a:off x="3505" y="1011"/>
              <a:ext cx="36"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124" name="Freeform 176"/>
            <p:cNvSpPr>
              <a:spLocks/>
            </p:cNvSpPr>
            <p:nvPr/>
          </p:nvSpPr>
          <p:spPr bwMode="auto">
            <a:xfrm>
              <a:off x="3416" y="985"/>
              <a:ext cx="89" cy="89"/>
            </a:xfrm>
            <a:custGeom>
              <a:avLst/>
              <a:gdLst>
                <a:gd name="T0" fmla="*/ 0 w 89"/>
                <a:gd name="T1" fmla="*/ 47 h 89"/>
                <a:gd name="T2" fmla="*/ 89 w 89"/>
                <a:gd name="T3" fmla="*/ 89 h 89"/>
                <a:gd name="T4" fmla="*/ 89 w 89"/>
                <a:gd name="T5" fmla="*/ 0 h 89"/>
                <a:gd name="T6" fmla="*/ 0 w 89"/>
                <a:gd name="T7" fmla="*/ 47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0" y="47"/>
                  </a:moveTo>
                  <a:lnTo>
                    <a:pt x="89" y="89"/>
                  </a:lnTo>
                  <a:lnTo>
                    <a:pt x="89" y="0"/>
                  </a:lnTo>
                  <a:lnTo>
                    <a:pt x="0" y="47"/>
                  </a:lnTo>
                  <a:close/>
                </a:path>
              </a:pathLst>
            </a:custGeom>
            <a:solidFill>
              <a:srgbClr val="000000"/>
            </a:solidFill>
            <a:ln w="9525">
              <a:noFill/>
              <a:round/>
              <a:headEnd/>
              <a:tailEnd/>
            </a:ln>
          </p:spPr>
          <p:txBody>
            <a:bodyPr/>
            <a:lstStyle/>
            <a:p>
              <a:endParaRPr lang="en-US"/>
            </a:p>
          </p:txBody>
        </p:sp>
        <p:sp>
          <p:nvSpPr>
            <p:cNvPr id="87125" name="Freeform 177"/>
            <p:cNvSpPr>
              <a:spLocks/>
            </p:cNvSpPr>
            <p:nvPr/>
          </p:nvSpPr>
          <p:spPr bwMode="auto">
            <a:xfrm>
              <a:off x="3489" y="1011"/>
              <a:ext cx="16" cy="37"/>
            </a:xfrm>
            <a:custGeom>
              <a:avLst/>
              <a:gdLst>
                <a:gd name="T0" fmla="*/ 16 w 16"/>
                <a:gd name="T1" fmla="*/ 0 h 37"/>
                <a:gd name="T2" fmla="*/ 10 w 16"/>
                <a:gd name="T3" fmla="*/ 0 h 37"/>
                <a:gd name="T4" fmla="*/ 10 w 16"/>
                <a:gd name="T5" fmla="*/ 5 h 37"/>
                <a:gd name="T6" fmla="*/ 5 w 16"/>
                <a:gd name="T7" fmla="*/ 5 h 37"/>
                <a:gd name="T8" fmla="*/ 5 w 16"/>
                <a:gd name="T9" fmla="*/ 5 h 37"/>
                <a:gd name="T10" fmla="*/ 0 w 16"/>
                <a:gd name="T11" fmla="*/ 11 h 37"/>
                <a:gd name="T12" fmla="*/ 0 w 16"/>
                <a:gd name="T13" fmla="*/ 11 h 37"/>
                <a:gd name="T14" fmla="*/ 0 w 16"/>
                <a:gd name="T15" fmla="*/ 16 h 37"/>
                <a:gd name="T16" fmla="*/ 0 w 16"/>
                <a:gd name="T17" fmla="*/ 21 h 37"/>
                <a:gd name="T18" fmla="*/ 0 w 16"/>
                <a:gd name="T19" fmla="*/ 21 h 37"/>
                <a:gd name="T20" fmla="*/ 0 w 16"/>
                <a:gd name="T21" fmla="*/ 26 h 37"/>
                <a:gd name="T22" fmla="*/ 0 w 16"/>
                <a:gd name="T23" fmla="*/ 32 h 37"/>
                <a:gd name="T24" fmla="*/ 5 w 16"/>
                <a:gd name="T25" fmla="*/ 32 h 37"/>
                <a:gd name="T26" fmla="*/ 5 w 16"/>
                <a:gd name="T27" fmla="*/ 32 h 37"/>
                <a:gd name="T28" fmla="*/ 10 w 16"/>
                <a:gd name="T29" fmla="*/ 37 h 37"/>
                <a:gd name="T30" fmla="*/ 10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0" y="0"/>
                  </a:lnTo>
                  <a:lnTo>
                    <a:pt x="10" y="5"/>
                  </a:lnTo>
                  <a:lnTo>
                    <a:pt x="5" y="5"/>
                  </a:lnTo>
                  <a:lnTo>
                    <a:pt x="0" y="11"/>
                  </a:lnTo>
                  <a:lnTo>
                    <a:pt x="0" y="16"/>
                  </a:lnTo>
                  <a:lnTo>
                    <a:pt x="0" y="21"/>
                  </a:lnTo>
                  <a:lnTo>
                    <a:pt x="0" y="26"/>
                  </a:lnTo>
                  <a:lnTo>
                    <a:pt x="0" y="32"/>
                  </a:lnTo>
                  <a:lnTo>
                    <a:pt x="5" y="32"/>
                  </a:lnTo>
                  <a:lnTo>
                    <a:pt x="10" y="37"/>
                  </a:lnTo>
                  <a:lnTo>
                    <a:pt x="16" y="37"/>
                  </a:lnTo>
                  <a:lnTo>
                    <a:pt x="16" y="0"/>
                  </a:lnTo>
                  <a:close/>
                </a:path>
              </a:pathLst>
            </a:custGeom>
            <a:solidFill>
              <a:srgbClr val="000000"/>
            </a:solidFill>
            <a:ln w="9525">
              <a:noFill/>
              <a:round/>
              <a:headEnd/>
              <a:tailEnd/>
            </a:ln>
          </p:spPr>
          <p:txBody>
            <a:bodyPr/>
            <a:lstStyle/>
            <a:p>
              <a:endParaRPr lang="en-US"/>
            </a:p>
          </p:txBody>
        </p:sp>
        <p:sp>
          <p:nvSpPr>
            <p:cNvPr id="87126" name="Rectangle 178"/>
            <p:cNvSpPr>
              <a:spLocks noChangeArrowheads="1"/>
            </p:cNvSpPr>
            <p:nvPr/>
          </p:nvSpPr>
          <p:spPr bwMode="auto">
            <a:xfrm>
              <a:off x="4892" y="3164"/>
              <a:ext cx="162" cy="40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27" name="Rectangle 179"/>
            <p:cNvSpPr>
              <a:spLocks noChangeArrowheads="1"/>
            </p:cNvSpPr>
            <p:nvPr/>
          </p:nvSpPr>
          <p:spPr bwMode="auto">
            <a:xfrm>
              <a:off x="4892" y="3164"/>
              <a:ext cx="162" cy="40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28" name="Rectangle 180"/>
            <p:cNvSpPr>
              <a:spLocks noChangeArrowheads="1"/>
            </p:cNvSpPr>
            <p:nvPr/>
          </p:nvSpPr>
          <p:spPr bwMode="auto">
            <a:xfrm rot="-5400000">
              <a:off x="4945" y="3417"/>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129" name="Rectangle 181"/>
            <p:cNvSpPr>
              <a:spLocks noChangeArrowheads="1"/>
            </p:cNvSpPr>
            <p:nvPr/>
          </p:nvSpPr>
          <p:spPr bwMode="auto">
            <a:xfrm rot="-5400000">
              <a:off x="4941" y="3360"/>
              <a:ext cx="6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7130" name="Rectangle 182"/>
            <p:cNvSpPr>
              <a:spLocks noChangeArrowheads="1"/>
            </p:cNvSpPr>
            <p:nvPr/>
          </p:nvSpPr>
          <p:spPr bwMode="auto">
            <a:xfrm rot="-5400000">
              <a:off x="4961" y="3318"/>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31" name="Rectangle 183"/>
            <p:cNvSpPr>
              <a:spLocks noChangeArrowheads="1"/>
            </p:cNvSpPr>
            <p:nvPr/>
          </p:nvSpPr>
          <p:spPr bwMode="auto">
            <a:xfrm rot="-5400000">
              <a:off x="4958" y="3294"/>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132" name="Rectangle 184"/>
            <p:cNvSpPr>
              <a:spLocks noChangeArrowheads="1"/>
            </p:cNvSpPr>
            <p:nvPr/>
          </p:nvSpPr>
          <p:spPr bwMode="auto">
            <a:xfrm rot="-5400000">
              <a:off x="4950" y="3259"/>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7133" name="Rectangle 185"/>
            <p:cNvSpPr>
              <a:spLocks noChangeArrowheads="1"/>
            </p:cNvSpPr>
            <p:nvPr/>
          </p:nvSpPr>
          <p:spPr bwMode="auto">
            <a:xfrm rot="-5400000">
              <a:off x="4947" y="3211"/>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7134" name="Rectangle 186"/>
            <p:cNvSpPr>
              <a:spLocks noChangeArrowheads="1"/>
            </p:cNvSpPr>
            <p:nvPr/>
          </p:nvSpPr>
          <p:spPr bwMode="auto">
            <a:xfrm>
              <a:off x="4237" y="3013"/>
              <a:ext cx="163"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35" name="Rectangle 187"/>
            <p:cNvSpPr>
              <a:spLocks noChangeArrowheads="1"/>
            </p:cNvSpPr>
            <p:nvPr/>
          </p:nvSpPr>
          <p:spPr bwMode="auto">
            <a:xfrm>
              <a:off x="4237" y="3013"/>
              <a:ext cx="163"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36" name="Rectangle 188"/>
            <p:cNvSpPr>
              <a:spLocks noChangeArrowheads="1"/>
            </p:cNvSpPr>
            <p:nvPr/>
          </p:nvSpPr>
          <p:spPr bwMode="auto">
            <a:xfrm rot="-5400000">
              <a:off x="4291" y="3372"/>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137" name="Rectangle 189"/>
            <p:cNvSpPr>
              <a:spLocks noChangeArrowheads="1"/>
            </p:cNvSpPr>
            <p:nvPr/>
          </p:nvSpPr>
          <p:spPr bwMode="auto">
            <a:xfrm rot="-5400000">
              <a:off x="4289" y="3317"/>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7138" name="Rectangle 190"/>
            <p:cNvSpPr>
              <a:spLocks noChangeArrowheads="1"/>
            </p:cNvSpPr>
            <p:nvPr/>
          </p:nvSpPr>
          <p:spPr bwMode="auto">
            <a:xfrm rot="-5400000">
              <a:off x="4307" y="3278"/>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39" name="Rectangle 191"/>
            <p:cNvSpPr>
              <a:spLocks noChangeArrowheads="1"/>
            </p:cNvSpPr>
            <p:nvPr/>
          </p:nvSpPr>
          <p:spPr bwMode="auto">
            <a:xfrm rot="-5400000">
              <a:off x="4287" y="3232"/>
              <a:ext cx="6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7140" name="Rectangle 192"/>
            <p:cNvSpPr>
              <a:spLocks noChangeArrowheads="1"/>
            </p:cNvSpPr>
            <p:nvPr/>
          </p:nvSpPr>
          <p:spPr bwMode="auto">
            <a:xfrm rot="-5400000">
              <a:off x="4307" y="3189"/>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7141" name="Rectangle 193"/>
            <p:cNvSpPr>
              <a:spLocks noChangeArrowheads="1"/>
            </p:cNvSpPr>
            <p:nvPr/>
          </p:nvSpPr>
          <p:spPr bwMode="auto">
            <a:xfrm rot="-5400000">
              <a:off x="4307" y="3168"/>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7142" name="Rectangle 194"/>
            <p:cNvSpPr>
              <a:spLocks noChangeArrowheads="1"/>
            </p:cNvSpPr>
            <p:nvPr/>
          </p:nvSpPr>
          <p:spPr bwMode="auto">
            <a:xfrm rot="-5400000">
              <a:off x="4274" y="3056"/>
              <a:ext cx="8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87143" name="Rectangle 195"/>
            <p:cNvSpPr>
              <a:spLocks noChangeArrowheads="1"/>
            </p:cNvSpPr>
            <p:nvPr/>
          </p:nvSpPr>
          <p:spPr bwMode="auto">
            <a:xfrm rot="-5400000">
              <a:off x="4169" y="3119"/>
              <a:ext cx="1" cy="173"/>
            </a:xfrm>
            <a:prstGeom prst="rect">
              <a:avLst/>
            </a:prstGeom>
            <a:noFill/>
            <a:ln w="9525">
              <a:noFill/>
              <a:miter lim="800000"/>
              <a:headEnd/>
              <a:tailEnd/>
            </a:ln>
          </p:spPr>
          <p:txBody>
            <a:bodyPr rot="10800000" wrap="none" lIns="0" tIns="0" rIns="0" bIns="0">
              <a:spAutoFit/>
            </a:bodyPr>
            <a:lstStyle/>
            <a:p>
              <a:pPr algn="l" eaLnBrk="0" hangingPunct="0"/>
              <a:endParaRPr lang="en-US" sz="1800">
                <a:solidFill>
                  <a:srgbClr val="000000"/>
                </a:solidFill>
              </a:endParaRPr>
            </a:p>
          </p:txBody>
        </p:sp>
        <p:sp>
          <p:nvSpPr>
            <p:cNvPr id="87144" name="Rectangle 196"/>
            <p:cNvSpPr>
              <a:spLocks noChangeArrowheads="1"/>
            </p:cNvSpPr>
            <p:nvPr/>
          </p:nvSpPr>
          <p:spPr bwMode="auto">
            <a:xfrm>
              <a:off x="3452" y="3013"/>
              <a:ext cx="152"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45" name="Rectangle 197"/>
            <p:cNvSpPr>
              <a:spLocks noChangeArrowheads="1"/>
            </p:cNvSpPr>
            <p:nvPr/>
          </p:nvSpPr>
          <p:spPr bwMode="auto">
            <a:xfrm>
              <a:off x="3452" y="3013"/>
              <a:ext cx="152"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46" name="Rectangle 198"/>
            <p:cNvSpPr>
              <a:spLocks noChangeArrowheads="1"/>
            </p:cNvSpPr>
            <p:nvPr/>
          </p:nvSpPr>
          <p:spPr bwMode="auto">
            <a:xfrm rot="-5400000">
              <a:off x="3509" y="3361"/>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7147" name="Rectangle 199"/>
            <p:cNvSpPr>
              <a:spLocks noChangeArrowheads="1"/>
            </p:cNvSpPr>
            <p:nvPr/>
          </p:nvSpPr>
          <p:spPr bwMode="auto">
            <a:xfrm rot="-5400000">
              <a:off x="3507" y="3307"/>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7148" name="Rectangle 200"/>
            <p:cNvSpPr>
              <a:spLocks noChangeArrowheads="1"/>
            </p:cNvSpPr>
            <p:nvPr/>
          </p:nvSpPr>
          <p:spPr bwMode="auto">
            <a:xfrm rot="-5400000">
              <a:off x="3525" y="3267"/>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49" name="Rectangle 201"/>
            <p:cNvSpPr>
              <a:spLocks noChangeArrowheads="1"/>
            </p:cNvSpPr>
            <p:nvPr/>
          </p:nvSpPr>
          <p:spPr bwMode="auto">
            <a:xfrm rot="-5400000">
              <a:off x="3514" y="3229"/>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150" name="Rectangle 202"/>
            <p:cNvSpPr>
              <a:spLocks noChangeArrowheads="1"/>
            </p:cNvSpPr>
            <p:nvPr/>
          </p:nvSpPr>
          <p:spPr bwMode="auto">
            <a:xfrm rot="-5400000">
              <a:off x="3525" y="3200"/>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7151" name="Rectangle 203"/>
            <p:cNvSpPr>
              <a:spLocks noChangeArrowheads="1"/>
            </p:cNvSpPr>
            <p:nvPr/>
          </p:nvSpPr>
          <p:spPr bwMode="auto">
            <a:xfrm rot="-5400000">
              <a:off x="3525" y="3179"/>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7152" name="Rectangle 204"/>
            <p:cNvSpPr>
              <a:spLocks noChangeArrowheads="1"/>
            </p:cNvSpPr>
            <p:nvPr/>
          </p:nvSpPr>
          <p:spPr bwMode="auto">
            <a:xfrm rot="-5400000">
              <a:off x="3491" y="3066"/>
              <a:ext cx="8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87153" name="Rectangle 205"/>
            <p:cNvSpPr>
              <a:spLocks noChangeArrowheads="1"/>
            </p:cNvSpPr>
            <p:nvPr/>
          </p:nvSpPr>
          <p:spPr bwMode="auto">
            <a:xfrm rot="-5400000">
              <a:off x="3386" y="3123"/>
              <a:ext cx="1" cy="173"/>
            </a:xfrm>
            <a:prstGeom prst="rect">
              <a:avLst/>
            </a:prstGeom>
            <a:noFill/>
            <a:ln w="9525">
              <a:noFill/>
              <a:miter lim="800000"/>
              <a:headEnd/>
              <a:tailEnd/>
            </a:ln>
          </p:spPr>
          <p:txBody>
            <a:bodyPr rot="10800000" wrap="none" lIns="0" tIns="0" rIns="0" bIns="0">
              <a:spAutoFit/>
            </a:bodyPr>
            <a:lstStyle/>
            <a:p>
              <a:pPr algn="l" eaLnBrk="0" hangingPunct="0"/>
              <a:endParaRPr lang="en-US" sz="1800">
                <a:solidFill>
                  <a:srgbClr val="000000"/>
                </a:solidFill>
              </a:endParaRPr>
            </a:p>
          </p:txBody>
        </p:sp>
        <p:sp>
          <p:nvSpPr>
            <p:cNvPr id="87154" name="Rectangle 206"/>
            <p:cNvSpPr>
              <a:spLocks noChangeArrowheads="1"/>
            </p:cNvSpPr>
            <p:nvPr/>
          </p:nvSpPr>
          <p:spPr bwMode="auto">
            <a:xfrm>
              <a:off x="3646" y="3013"/>
              <a:ext cx="157" cy="533"/>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155" name="Rectangle 207"/>
            <p:cNvSpPr>
              <a:spLocks noChangeArrowheads="1"/>
            </p:cNvSpPr>
            <p:nvPr/>
          </p:nvSpPr>
          <p:spPr bwMode="auto">
            <a:xfrm rot="-5400000">
              <a:off x="3698" y="3312"/>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87156" name="Rectangle 208"/>
            <p:cNvSpPr>
              <a:spLocks noChangeArrowheads="1"/>
            </p:cNvSpPr>
            <p:nvPr/>
          </p:nvSpPr>
          <p:spPr bwMode="auto">
            <a:xfrm rot="-5400000">
              <a:off x="3698" y="3254"/>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87157" name="Rectangle 209"/>
            <p:cNvSpPr>
              <a:spLocks noChangeArrowheads="1"/>
            </p:cNvSpPr>
            <p:nvPr/>
          </p:nvSpPr>
          <p:spPr bwMode="auto">
            <a:xfrm rot="-5400000">
              <a:off x="3698" y="3197"/>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7158" name="Rectangle 210"/>
            <p:cNvSpPr>
              <a:spLocks noChangeArrowheads="1"/>
            </p:cNvSpPr>
            <p:nvPr/>
          </p:nvSpPr>
          <p:spPr bwMode="auto">
            <a:xfrm rot="-5400000">
              <a:off x="3702" y="3139"/>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159" name="Rectangle 211"/>
            <p:cNvSpPr>
              <a:spLocks noChangeArrowheads="1"/>
            </p:cNvSpPr>
            <p:nvPr/>
          </p:nvSpPr>
          <p:spPr bwMode="auto">
            <a:xfrm>
              <a:off x="4039" y="3013"/>
              <a:ext cx="162"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60" name="Rectangle 212"/>
            <p:cNvSpPr>
              <a:spLocks noChangeArrowheads="1"/>
            </p:cNvSpPr>
            <p:nvPr/>
          </p:nvSpPr>
          <p:spPr bwMode="auto">
            <a:xfrm>
              <a:off x="4039" y="3013"/>
              <a:ext cx="162"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61" name="Rectangle 213"/>
            <p:cNvSpPr>
              <a:spLocks noChangeArrowheads="1"/>
            </p:cNvSpPr>
            <p:nvPr/>
          </p:nvSpPr>
          <p:spPr bwMode="auto">
            <a:xfrm rot="-5400000">
              <a:off x="4060" y="3394"/>
              <a:ext cx="4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87162" name="Rectangle 214"/>
            <p:cNvSpPr>
              <a:spLocks noChangeArrowheads="1"/>
            </p:cNvSpPr>
            <p:nvPr/>
          </p:nvSpPr>
          <p:spPr bwMode="auto">
            <a:xfrm rot="-5400000">
              <a:off x="4063" y="3357"/>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87163" name="Rectangle 215"/>
            <p:cNvSpPr>
              <a:spLocks noChangeArrowheads="1"/>
            </p:cNvSpPr>
            <p:nvPr/>
          </p:nvSpPr>
          <p:spPr bwMode="auto">
            <a:xfrm rot="-5400000">
              <a:off x="4063" y="3315"/>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87164" name="Rectangle 216"/>
            <p:cNvSpPr>
              <a:spLocks noChangeArrowheads="1"/>
            </p:cNvSpPr>
            <p:nvPr/>
          </p:nvSpPr>
          <p:spPr bwMode="auto">
            <a:xfrm rot="-5400000">
              <a:off x="4074" y="3288"/>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87165" name="Rectangle 217"/>
            <p:cNvSpPr>
              <a:spLocks noChangeArrowheads="1"/>
            </p:cNvSpPr>
            <p:nvPr/>
          </p:nvSpPr>
          <p:spPr bwMode="auto">
            <a:xfrm rot="-5400000">
              <a:off x="4074" y="3272"/>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66" name="Rectangle 218"/>
            <p:cNvSpPr>
              <a:spLocks noChangeArrowheads="1"/>
            </p:cNvSpPr>
            <p:nvPr/>
          </p:nvSpPr>
          <p:spPr bwMode="auto">
            <a:xfrm rot="-5400000">
              <a:off x="4065" y="3243"/>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87167" name="Rectangle 219"/>
            <p:cNvSpPr>
              <a:spLocks noChangeArrowheads="1"/>
            </p:cNvSpPr>
            <p:nvPr/>
          </p:nvSpPr>
          <p:spPr bwMode="auto">
            <a:xfrm rot="-5400000">
              <a:off x="4065" y="3212"/>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87168" name="Rectangle 220"/>
            <p:cNvSpPr>
              <a:spLocks noChangeArrowheads="1"/>
            </p:cNvSpPr>
            <p:nvPr/>
          </p:nvSpPr>
          <p:spPr bwMode="auto">
            <a:xfrm rot="-5400000">
              <a:off x="4072" y="3182"/>
              <a:ext cx="21"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87169" name="Rectangle 221"/>
            <p:cNvSpPr>
              <a:spLocks noChangeArrowheads="1"/>
            </p:cNvSpPr>
            <p:nvPr/>
          </p:nvSpPr>
          <p:spPr bwMode="auto">
            <a:xfrm rot="-5400000">
              <a:off x="4074" y="3162"/>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70" name="Rectangle 222"/>
            <p:cNvSpPr>
              <a:spLocks noChangeArrowheads="1"/>
            </p:cNvSpPr>
            <p:nvPr/>
          </p:nvSpPr>
          <p:spPr bwMode="auto">
            <a:xfrm rot="-5400000">
              <a:off x="4063" y="3138"/>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87171" name="Rectangle 223"/>
            <p:cNvSpPr>
              <a:spLocks noChangeArrowheads="1"/>
            </p:cNvSpPr>
            <p:nvPr/>
          </p:nvSpPr>
          <p:spPr bwMode="auto">
            <a:xfrm rot="-5400000">
              <a:off x="4063" y="3096"/>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87172" name="Rectangle 224"/>
            <p:cNvSpPr>
              <a:spLocks noChangeArrowheads="1"/>
            </p:cNvSpPr>
            <p:nvPr/>
          </p:nvSpPr>
          <p:spPr bwMode="auto">
            <a:xfrm rot="-5400000">
              <a:off x="4072" y="3067"/>
              <a:ext cx="21"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87173" name="Rectangle 225"/>
            <p:cNvSpPr>
              <a:spLocks noChangeArrowheads="1"/>
            </p:cNvSpPr>
            <p:nvPr/>
          </p:nvSpPr>
          <p:spPr bwMode="auto">
            <a:xfrm rot="-5400000">
              <a:off x="4129" y="3386"/>
              <a:ext cx="43"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7174" name="Rectangle 226"/>
            <p:cNvSpPr>
              <a:spLocks noChangeArrowheads="1"/>
            </p:cNvSpPr>
            <p:nvPr/>
          </p:nvSpPr>
          <p:spPr bwMode="auto">
            <a:xfrm rot="-5400000">
              <a:off x="4131" y="3347"/>
              <a:ext cx="39"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87175" name="Rectangle 227"/>
            <p:cNvSpPr>
              <a:spLocks noChangeArrowheads="1"/>
            </p:cNvSpPr>
            <p:nvPr/>
          </p:nvSpPr>
          <p:spPr bwMode="auto">
            <a:xfrm rot="-5400000">
              <a:off x="4133" y="3311"/>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87176" name="Rectangle 228"/>
            <p:cNvSpPr>
              <a:spLocks noChangeArrowheads="1"/>
            </p:cNvSpPr>
            <p:nvPr/>
          </p:nvSpPr>
          <p:spPr bwMode="auto">
            <a:xfrm rot="-5400000">
              <a:off x="4133" y="3275"/>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87177" name="Rectangle 229"/>
            <p:cNvSpPr>
              <a:spLocks noChangeArrowheads="1"/>
            </p:cNvSpPr>
            <p:nvPr/>
          </p:nvSpPr>
          <p:spPr bwMode="auto">
            <a:xfrm rot="-5400000">
              <a:off x="4142" y="3251"/>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78" name="Rectangle 230"/>
            <p:cNvSpPr>
              <a:spLocks noChangeArrowheads="1"/>
            </p:cNvSpPr>
            <p:nvPr/>
          </p:nvSpPr>
          <p:spPr bwMode="auto">
            <a:xfrm rot="-5400000">
              <a:off x="4140" y="3229"/>
              <a:ext cx="21"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87179" name="Rectangle 231"/>
            <p:cNvSpPr>
              <a:spLocks noChangeArrowheads="1"/>
            </p:cNvSpPr>
            <p:nvPr/>
          </p:nvSpPr>
          <p:spPr bwMode="auto">
            <a:xfrm rot="-5400000">
              <a:off x="4142" y="3210"/>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80" name="Rectangle 232"/>
            <p:cNvSpPr>
              <a:spLocks noChangeArrowheads="1"/>
            </p:cNvSpPr>
            <p:nvPr/>
          </p:nvSpPr>
          <p:spPr bwMode="auto">
            <a:xfrm rot="-5400000">
              <a:off x="4133" y="3186"/>
              <a:ext cx="36"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87181" name="Rectangle 233"/>
            <p:cNvSpPr>
              <a:spLocks noChangeArrowheads="1"/>
            </p:cNvSpPr>
            <p:nvPr/>
          </p:nvSpPr>
          <p:spPr bwMode="auto">
            <a:xfrm rot="-5400000">
              <a:off x="4142" y="3157"/>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87182" name="Rectangle 234"/>
            <p:cNvSpPr>
              <a:spLocks noChangeArrowheads="1"/>
            </p:cNvSpPr>
            <p:nvPr/>
          </p:nvSpPr>
          <p:spPr bwMode="auto">
            <a:xfrm rot="-5400000">
              <a:off x="4142" y="3142"/>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183" name="Rectangle 235"/>
            <p:cNvSpPr>
              <a:spLocks noChangeArrowheads="1"/>
            </p:cNvSpPr>
            <p:nvPr/>
          </p:nvSpPr>
          <p:spPr bwMode="auto">
            <a:xfrm rot="-5400000">
              <a:off x="4142" y="3126"/>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87184" name="Rectangle 236"/>
            <p:cNvSpPr>
              <a:spLocks noChangeArrowheads="1"/>
            </p:cNvSpPr>
            <p:nvPr/>
          </p:nvSpPr>
          <p:spPr bwMode="auto">
            <a:xfrm rot="-5400000">
              <a:off x="4126" y="3089"/>
              <a:ext cx="50"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87185" name="Rectangle 237"/>
            <p:cNvSpPr>
              <a:spLocks noChangeArrowheads="1"/>
            </p:cNvSpPr>
            <p:nvPr/>
          </p:nvSpPr>
          <p:spPr bwMode="auto">
            <a:xfrm>
              <a:off x="3845" y="3013"/>
              <a:ext cx="157"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86" name="Rectangle 238"/>
            <p:cNvSpPr>
              <a:spLocks noChangeArrowheads="1"/>
            </p:cNvSpPr>
            <p:nvPr/>
          </p:nvSpPr>
          <p:spPr bwMode="auto">
            <a:xfrm>
              <a:off x="3845" y="3013"/>
              <a:ext cx="157"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87" name="Rectangle 239"/>
            <p:cNvSpPr>
              <a:spLocks noChangeArrowheads="1"/>
            </p:cNvSpPr>
            <p:nvPr/>
          </p:nvSpPr>
          <p:spPr bwMode="auto">
            <a:xfrm rot="-5400000">
              <a:off x="3899" y="3267"/>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188" name="Rectangle 240"/>
            <p:cNvSpPr>
              <a:spLocks noChangeArrowheads="1"/>
            </p:cNvSpPr>
            <p:nvPr/>
          </p:nvSpPr>
          <p:spPr bwMode="auto">
            <a:xfrm rot="-5400000">
              <a:off x="3899" y="3210"/>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87189" name="Rectangle 241"/>
            <p:cNvSpPr>
              <a:spLocks noChangeArrowheads="1"/>
            </p:cNvSpPr>
            <p:nvPr/>
          </p:nvSpPr>
          <p:spPr bwMode="auto">
            <a:xfrm rot="-5400000">
              <a:off x="3915" y="3173"/>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90" name="Rectangle 242"/>
            <p:cNvSpPr>
              <a:spLocks noChangeArrowheads="1"/>
            </p:cNvSpPr>
            <p:nvPr/>
          </p:nvSpPr>
          <p:spPr bwMode="auto">
            <a:xfrm>
              <a:off x="3254" y="3013"/>
              <a:ext cx="162"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191" name="Rectangle 243"/>
            <p:cNvSpPr>
              <a:spLocks noChangeArrowheads="1"/>
            </p:cNvSpPr>
            <p:nvPr/>
          </p:nvSpPr>
          <p:spPr bwMode="auto">
            <a:xfrm>
              <a:off x="3254" y="3013"/>
              <a:ext cx="162"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92" name="Rectangle 244"/>
            <p:cNvSpPr>
              <a:spLocks noChangeArrowheads="1"/>
            </p:cNvSpPr>
            <p:nvPr/>
          </p:nvSpPr>
          <p:spPr bwMode="auto">
            <a:xfrm rot="-5400000">
              <a:off x="3321" y="3273"/>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193" name="Rectangle 245"/>
            <p:cNvSpPr>
              <a:spLocks noChangeArrowheads="1"/>
            </p:cNvSpPr>
            <p:nvPr/>
          </p:nvSpPr>
          <p:spPr bwMode="auto">
            <a:xfrm rot="-5400000">
              <a:off x="3303" y="3202"/>
              <a:ext cx="5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7194" name="Rectangle 246"/>
            <p:cNvSpPr>
              <a:spLocks noChangeArrowheads="1"/>
            </p:cNvSpPr>
            <p:nvPr/>
          </p:nvSpPr>
          <p:spPr bwMode="auto">
            <a:xfrm rot="-5400000">
              <a:off x="3291" y="3262"/>
              <a:ext cx="31"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87195" name="Freeform 247"/>
            <p:cNvSpPr>
              <a:spLocks/>
            </p:cNvSpPr>
            <p:nvPr/>
          </p:nvSpPr>
          <p:spPr bwMode="auto">
            <a:xfrm>
              <a:off x="4232" y="2506"/>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87196" name="Freeform 248"/>
            <p:cNvSpPr>
              <a:spLocks/>
            </p:cNvSpPr>
            <p:nvPr/>
          </p:nvSpPr>
          <p:spPr bwMode="auto">
            <a:xfrm>
              <a:off x="4264" y="2558"/>
              <a:ext cx="15" cy="11"/>
            </a:xfrm>
            <a:custGeom>
              <a:avLst/>
              <a:gdLst>
                <a:gd name="T0" fmla="*/ 15 w 15"/>
                <a:gd name="T1" fmla="*/ 11 h 11"/>
                <a:gd name="T2" fmla="*/ 10 w 15"/>
                <a:gd name="T3" fmla="*/ 5 h 11"/>
                <a:gd name="T4" fmla="*/ 10 w 15"/>
                <a:gd name="T5" fmla="*/ 5 h 11"/>
                <a:gd name="T6" fmla="*/ 10 w 15"/>
                <a:gd name="T7" fmla="*/ 0 h 11"/>
                <a:gd name="T8" fmla="*/ 5 w 15"/>
                <a:gd name="T9" fmla="*/ 0 h 11"/>
                <a:gd name="T10" fmla="*/ 5 w 15"/>
                <a:gd name="T11" fmla="*/ 0 h 11"/>
                <a:gd name="T12" fmla="*/ 0 w 15"/>
                <a:gd name="T13" fmla="*/ 5 h 11"/>
                <a:gd name="T14" fmla="*/ 0 w 15"/>
                <a:gd name="T15" fmla="*/ 5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0" y="5"/>
                  </a:lnTo>
                  <a:lnTo>
                    <a:pt x="10" y="0"/>
                  </a:lnTo>
                  <a:lnTo>
                    <a:pt x="5" y="0"/>
                  </a:lnTo>
                  <a:lnTo>
                    <a:pt x="0" y="5"/>
                  </a:lnTo>
                  <a:lnTo>
                    <a:pt x="0" y="11"/>
                  </a:lnTo>
                  <a:lnTo>
                    <a:pt x="15" y="11"/>
                  </a:lnTo>
                  <a:close/>
                </a:path>
              </a:pathLst>
            </a:custGeom>
            <a:solidFill>
              <a:srgbClr val="000000"/>
            </a:solidFill>
            <a:ln w="9525">
              <a:noFill/>
              <a:round/>
              <a:headEnd/>
              <a:tailEnd/>
            </a:ln>
          </p:spPr>
          <p:txBody>
            <a:bodyPr/>
            <a:lstStyle/>
            <a:p>
              <a:endParaRPr lang="en-US"/>
            </a:p>
          </p:txBody>
        </p:sp>
        <p:sp>
          <p:nvSpPr>
            <p:cNvPr id="87197" name="Rectangle 249"/>
            <p:cNvSpPr>
              <a:spLocks noChangeArrowheads="1"/>
            </p:cNvSpPr>
            <p:nvPr/>
          </p:nvSpPr>
          <p:spPr bwMode="auto">
            <a:xfrm>
              <a:off x="4264" y="2569"/>
              <a:ext cx="15" cy="37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198" name="Freeform 250"/>
            <p:cNvSpPr>
              <a:spLocks/>
            </p:cNvSpPr>
            <p:nvPr/>
          </p:nvSpPr>
          <p:spPr bwMode="auto">
            <a:xfrm>
              <a:off x="4232" y="2934"/>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87199" name="Freeform 251"/>
            <p:cNvSpPr>
              <a:spLocks/>
            </p:cNvSpPr>
            <p:nvPr/>
          </p:nvSpPr>
          <p:spPr bwMode="auto">
            <a:xfrm>
              <a:off x="4264" y="2945"/>
              <a:ext cx="15" cy="5"/>
            </a:xfrm>
            <a:custGeom>
              <a:avLst/>
              <a:gdLst>
                <a:gd name="T0" fmla="*/ 0 w 15"/>
                <a:gd name="T1" fmla="*/ 0 h 5"/>
                <a:gd name="T2" fmla="*/ 0 w 15"/>
                <a:gd name="T3" fmla="*/ 0 h 5"/>
                <a:gd name="T4" fmla="*/ 0 w 15"/>
                <a:gd name="T5" fmla="*/ 5 h 5"/>
                <a:gd name="T6" fmla="*/ 5 w 15"/>
                <a:gd name="T7" fmla="*/ 5 h 5"/>
                <a:gd name="T8" fmla="*/ 5 w 15"/>
                <a:gd name="T9" fmla="*/ 5 h 5"/>
                <a:gd name="T10" fmla="*/ 10 w 15"/>
                <a:gd name="T11" fmla="*/ 5 h 5"/>
                <a:gd name="T12" fmla="*/ 10 w 15"/>
                <a:gd name="T13" fmla="*/ 5 h 5"/>
                <a:gd name="T14" fmla="*/ 10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0" y="5"/>
                  </a:lnTo>
                  <a:lnTo>
                    <a:pt x="5" y="5"/>
                  </a:lnTo>
                  <a:lnTo>
                    <a:pt x="10" y="5"/>
                  </a:lnTo>
                  <a:lnTo>
                    <a:pt x="10" y="0"/>
                  </a:lnTo>
                  <a:lnTo>
                    <a:pt x="15" y="0"/>
                  </a:lnTo>
                  <a:lnTo>
                    <a:pt x="0" y="0"/>
                  </a:lnTo>
                  <a:close/>
                </a:path>
              </a:pathLst>
            </a:custGeom>
            <a:solidFill>
              <a:srgbClr val="000000"/>
            </a:solidFill>
            <a:ln w="9525">
              <a:noFill/>
              <a:round/>
              <a:headEnd/>
              <a:tailEnd/>
            </a:ln>
          </p:spPr>
          <p:txBody>
            <a:bodyPr/>
            <a:lstStyle/>
            <a:p>
              <a:endParaRPr lang="en-US"/>
            </a:p>
          </p:txBody>
        </p:sp>
        <p:sp>
          <p:nvSpPr>
            <p:cNvPr id="87200" name="Freeform 252"/>
            <p:cNvSpPr>
              <a:spLocks/>
            </p:cNvSpPr>
            <p:nvPr/>
          </p:nvSpPr>
          <p:spPr bwMode="auto">
            <a:xfrm>
              <a:off x="4039" y="2506"/>
              <a:ext cx="68" cy="68"/>
            </a:xfrm>
            <a:custGeom>
              <a:avLst/>
              <a:gdLst>
                <a:gd name="T0" fmla="*/ 68 w 68"/>
                <a:gd name="T1" fmla="*/ 68 h 68"/>
                <a:gd name="T2" fmla="*/ 31 w 68"/>
                <a:gd name="T3" fmla="*/ 0 h 68"/>
                <a:gd name="T4" fmla="*/ 0 w 68"/>
                <a:gd name="T5" fmla="*/ 68 h 68"/>
                <a:gd name="T6" fmla="*/ 68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31" y="0"/>
                  </a:lnTo>
                  <a:lnTo>
                    <a:pt x="0" y="68"/>
                  </a:lnTo>
                  <a:lnTo>
                    <a:pt x="68" y="68"/>
                  </a:lnTo>
                  <a:close/>
                </a:path>
              </a:pathLst>
            </a:custGeom>
            <a:solidFill>
              <a:srgbClr val="000000"/>
            </a:solidFill>
            <a:ln w="9525">
              <a:noFill/>
              <a:round/>
              <a:headEnd/>
              <a:tailEnd/>
            </a:ln>
          </p:spPr>
          <p:txBody>
            <a:bodyPr/>
            <a:lstStyle/>
            <a:p>
              <a:endParaRPr lang="en-US"/>
            </a:p>
          </p:txBody>
        </p:sp>
        <p:sp>
          <p:nvSpPr>
            <p:cNvPr id="87201" name="Freeform 253"/>
            <p:cNvSpPr>
              <a:spLocks/>
            </p:cNvSpPr>
            <p:nvPr/>
          </p:nvSpPr>
          <p:spPr bwMode="auto">
            <a:xfrm>
              <a:off x="4065" y="2558"/>
              <a:ext cx="15" cy="11"/>
            </a:xfrm>
            <a:custGeom>
              <a:avLst/>
              <a:gdLst>
                <a:gd name="T0" fmla="*/ 15 w 15"/>
                <a:gd name="T1" fmla="*/ 11 h 11"/>
                <a:gd name="T2" fmla="*/ 15 w 15"/>
                <a:gd name="T3" fmla="*/ 5 h 11"/>
                <a:gd name="T4" fmla="*/ 10 w 15"/>
                <a:gd name="T5" fmla="*/ 5 h 11"/>
                <a:gd name="T6" fmla="*/ 10 w 15"/>
                <a:gd name="T7" fmla="*/ 0 h 11"/>
                <a:gd name="T8" fmla="*/ 5 w 15"/>
                <a:gd name="T9" fmla="*/ 0 h 11"/>
                <a:gd name="T10" fmla="*/ 5 w 15"/>
                <a:gd name="T11" fmla="*/ 0 h 11"/>
                <a:gd name="T12" fmla="*/ 5 w 15"/>
                <a:gd name="T13" fmla="*/ 5 h 11"/>
                <a:gd name="T14" fmla="*/ 0 w 15"/>
                <a:gd name="T15" fmla="*/ 5 h 11"/>
                <a:gd name="T16" fmla="*/ 0 w 15"/>
                <a:gd name="T17" fmla="*/ 11 h 11"/>
                <a:gd name="T18" fmla="*/ 15 w 15"/>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1"/>
                <a:gd name="T32" fmla="*/ 15 w 1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1">
                  <a:moveTo>
                    <a:pt x="15" y="11"/>
                  </a:moveTo>
                  <a:lnTo>
                    <a:pt x="15" y="5"/>
                  </a:lnTo>
                  <a:lnTo>
                    <a:pt x="10" y="5"/>
                  </a:lnTo>
                  <a:lnTo>
                    <a:pt x="10" y="0"/>
                  </a:lnTo>
                  <a:lnTo>
                    <a:pt x="5" y="0"/>
                  </a:lnTo>
                  <a:lnTo>
                    <a:pt x="5" y="5"/>
                  </a:lnTo>
                  <a:lnTo>
                    <a:pt x="0" y="5"/>
                  </a:lnTo>
                  <a:lnTo>
                    <a:pt x="0" y="11"/>
                  </a:lnTo>
                  <a:lnTo>
                    <a:pt x="15" y="11"/>
                  </a:lnTo>
                  <a:close/>
                </a:path>
              </a:pathLst>
            </a:custGeom>
            <a:solidFill>
              <a:srgbClr val="000000"/>
            </a:solidFill>
            <a:ln w="9525">
              <a:noFill/>
              <a:round/>
              <a:headEnd/>
              <a:tailEnd/>
            </a:ln>
          </p:spPr>
          <p:txBody>
            <a:bodyPr/>
            <a:lstStyle/>
            <a:p>
              <a:endParaRPr lang="en-US"/>
            </a:p>
          </p:txBody>
        </p:sp>
        <p:sp>
          <p:nvSpPr>
            <p:cNvPr id="87202" name="Rectangle 254"/>
            <p:cNvSpPr>
              <a:spLocks noChangeArrowheads="1"/>
            </p:cNvSpPr>
            <p:nvPr/>
          </p:nvSpPr>
          <p:spPr bwMode="auto">
            <a:xfrm>
              <a:off x="4065" y="2569"/>
              <a:ext cx="15" cy="37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203" name="Freeform 255"/>
            <p:cNvSpPr>
              <a:spLocks/>
            </p:cNvSpPr>
            <p:nvPr/>
          </p:nvSpPr>
          <p:spPr bwMode="auto">
            <a:xfrm>
              <a:off x="4039" y="2934"/>
              <a:ext cx="68" cy="68"/>
            </a:xfrm>
            <a:custGeom>
              <a:avLst/>
              <a:gdLst>
                <a:gd name="T0" fmla="*/ 68 w 68"/>
                <a:gd name="T1" fmla="*/ 0 h 68"/>
                <a:gd name="T2" fmla="*/ 31 w 68"/>
                <a:gd name="T3" fmla="*/ 68 h 68"/>
                <a:gd name="T4" fmla="*/ 0 w 68"/>
                <a:gd name="T5" fmla="*/ 0 h 68"/>
                <a:gd name="T6" fmla="*/ 68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0"/>
                  </a:moveTo>
                  <a:lnTo>
                    <a:pt x="31" y="68"/>
                  </a:lnTo>
                  <a:lnTo>
                    <a:pt x="0" y="0"/>
                  </a:lnTo>
                  <a:lnTo>
                    <a:pt x="68" y="0"/>
                  </a:lnTo>
                  <a:close/>
                </a:path>
              </a:pathLst>
            </a:custGeom>
            <a:solidFill>
              <a:srgbClr val="000000"/>
            </a:solidFill>
            <a:ln w="9525">
              <a:noFill/>
              <a:round/>
              <a:headEnd/>
              <a:tailEnd/>
            </a:ln>
          </p:spPr>
          <p:txBody>
            <a:bodyPr/>
            <a:lstStyle/>
            <a:p>
              <a:endParaRPr lang="en-US"/>
            </a:p>
          </p:txBody>
        </p:sp>
        <p:sp>
          <p:nvSpPr>
            <p:cNvPr id="87204" name="Freeform 256"/>
            <p:cNvSpPr>
              <a:spLocks/>
            </p:cNvSpPr>
            <p:nvPr/>
          </p:nvSpPr>
          <p:spPr bwMode="auto">
            <a:xfrm>
              <a:off x="4065" y="2945"/>
              <a:ext cx="15" cy="5"/>
            </a:xfrm>
            <a:custGeom>
              <a:avLst/>
              <a:gdLst>
                <a:gd name="T0" fmla="*/ 0 w 15"/>
                <a:gd name="T1" fmla="*/ 0 h 5"/>
                <a:gd name="T2" fmla="*/ 0 w 15"/>
                <a:gd name="T3" fmla="*/ 0 h 5"/>
                <a:gd name="T4" fmla="*/ 5 w 15"/>
                <a:gd name="T5" fmla="*/ 5 h 5"/>
                <a:gd name="T6" fmla="*/ 5 w 15"/>
                <a:gd name="T7" fmla="*/ 5 h 5"/>
                <a:gd name="T8" fmla="*/ 5 w 15"/>
                <a:gd name="T9" fmla="*/ 5 h 5"/>
                <a:gd name="T10" fmla="*/ 10 w 15"/>
                <a:gd name="T11" fmla="*/ 5 h 5"/>
                <a:gd name="T12" fmla="*/ 10 w 15"/>
                <a:gd name="T13" fmla="*/ 5 h 5"/>
                <a:gd name="T14" fmla="*/ 15 w 15"/>
                <a:gd name="T15" fmla="*/ 0 h 5"/>
                <a:gd name="T16" fmla="*/ 15 w 15"/>
                <a:gd name="T17" fmla="*/ 0 h 5"/>
                <a:gd name="T18" fmla="*/ 0 w 1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
                <a:gd name="T32" fmla="*/ 15 w 1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
                  <a:moveTo>
                    <a:pt x="0" y="0"/>
                  </a:moveTo>
                  <a:lnTo>
                    <a:pt x="0" y="0"/>
                  </a:lnTo>
                  <a:lnTo>
                    <a:pt x="5" y="5"/>
                  </a:lnTo>
                  <a:lnTo>
                    <a:pt x="10" y="5"/>
                  </a:lnTo>
                  <a:lnTo>
                    <a:pt x="15" y="0"/>
                  </a:lnTo>
                  <a:lnTo>
                    <a:pt x="0" y="0"/>
                  </a:lnTo>
                  <a:close/>
                </a:path>
              </a:pathLst>
            </a:custGeom>
            <a:solidFill>
              <a:srgbClr val="000000"/>
            </a:solidFill>
            <a:ln w="9525">
              <a:noFill/>
              <a:round/>
              <a:headEnd/>
              <a:tailEnd/>
            </a:ln>
          </p:spPr>
          <p:txBody>
            <a:bodyPr/>
            <a:lstStyle/>
            <a:p>
              <a:endParaRPr lang="en-US"/>
            </a:p>
          </p:txBody>
        </p:sp>
        <p:sp>
          <p:nvSpPr>
            <p:cNvPr id="87205" name="Line 257"/>
            <p:cNvSpPr>
              <a:spLocks noChangeShapeType="1"/>
            </p:cNvSpPr>
            <p:nvPr/>
          </p:nvSpPr>
          <p:spPr bwMode="auto">
            <a:xfrm>
              <a:off x="3918" y="2506"/>
              <a:ext cx="0" cy="496"/>
            </a:xfrm>
            <a:prstGeom prst="line">
              <a:avLst/>
            </a:prstGeom>
            <a:noFill/>
            <a:ln w="0">
              <a:solidFill>
                <a:srgbClr val="000000"/>
              </a:solidFill>
              <a:round/>
              <a:headEnd/>
              <a:tailEnd/>
            </a:ln>
          </p:spPr>
          <p:txBody>
            <a:bodyPr/>
            <a:lstStyle/>
            <a:p>
              <a:endParaRPr lang="en-US"/>
            </a:p>
          </p:txBody>
        </p:sp>
        <p:sp>
          <p:nvSpPr>
            <p:cNvPr id="87206" name="Freeform 258"/>
            <p:cNvSpPr>
              <a:spLocks/>
            </p:cNvSpPr>
            <p:nvPr/>
          </p:nvSpPr>
          <p:spPr bwMode="auto">
            <a:xfrm>
              <a:off x="3897" y="2506"/>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207" name="Freeform 259"/>
            <p:cNvSpPr>
              <a:spLocks/>
            </p:cNvSpPr>
            <p:nvPr/>
          </p:nvSpPr>
          <p:spPr bwMode="auto">
            <a:xfrm>
              <a:off x="3897" y="2961"/>
              <a:ext cx="42" cy="41"/>
            </a:xfrm>
            <a:custGeom>
              <a:avLst/>
              <a:gdLst>
                <a:gd name="T0" fmla="*/ 21 w 42"/>
                <a:gd name="T1" fmla="*/ 41 h 41"/>
                <a:gd name="T2" fmla="*/ 42 w 42"/>
                <a:gd name="T3" fmla="*/ 0 h 41"/>
                <a:gd name="T4" fmla="*/ 0 w 42"/>
                <a:gd name="T5" fmla="*/ 0 h 41"/>
                <a:gd name="T6" fmla="*/ 21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87208" name="Line 260"/>
            <p:cNvSpPr>
              <a:spLocks noChangeShapeType="1"/>
            </p:cNvSpPr>
            <p:nvPr/>
          </p:nvSpPr>
          <p:spPr bwMode="auto">
            <a:xfrm>
              <a:off x="3725" y="2506"/>
              <a:ext cx="0" cy="496"/>
            </a:xfrm>
            <a:prstGeom prst="line">
              <a:avLst/>
            </a:prstGeom>
            <a:noFill/>
            <a:ln w="0">
              <a:solidFill>
                <a:srgbClr val="000000"/>
              </a:solidFill>
              <a:round/>
              <a:headEnd/>
              <a:tailEnd/>
            </a:ln>
          </p:spPr>
          <p:txBody>
            <a:bodyPr/>
            <a:lstStyle/>
            <a:p>
              <a:endParaRPr lang="en-US"/>
            </a:p>
          </p:txBody>
        </p:sp>
        <p:sp>
          <p:nvSpPr>
            <p:cNvPr id="87209" name="Freeform 261"/>
            <p:cNvSpPr>
              <a:spLocks/>
            </p:cNvSpPr>
            <p:nvPr/>
          </p:nvSpPr>
          <p:spPr bwMode="auto">
            <a:xfrm>
              <a:off x="3704" y="2506"/>
              <a:ext cx="41" cy="42"/>
            </a:xfrm>
            <a:custGeom>
              <a:avLst/>
              <a:gdLst>
                <a:gd name="T0" fmla="*/ 21 w 41"/>
                <a:gd name="T1" fmla="*/ 0 h 42"/>
                <a:gd name="T2" fmla="*/ 41 w 41"/>
                <a:gd name="T3" fmla="*/ 42 h 42"/>
                <a:gd name="T4" fmla="*/ 0 w 41"/>
                <a:gd name="T5" fmla="*/ 42 h 42"/>
                <a:gd name="T6" fmla="*/ 21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0"/>
                  </a:moveTo>
                  <a:lnTo>
                    <a:pt x="41" y="42"/>
                  </a:lnTo>
                  <a:lnTo>
                    <a:pt x="0" y="42"/>
                  </a:lnTo>
                  <a:lnTo>
                    <a:pt x="21" y="0"/>
                  </a:lnTo>
                  <a:close/>
                </a:path>
              </a:pathLst>
            </a:custGeom>
            <a:solidFill>
              <a:srgbClr val="000000"/>
            </a:solidFill>
            <a:ln w="9525">
              <a:noFill/>
              <a:round/>
              <a:headEnd/>
              <a:tailEnd/>
            </a:ln>
          </p:spPr>
          <p:txBody>
            <a:bodyPr/>
            <a:lstStyle/>
            <a:p>
              <a:endParaRPr lang="en-US"/>
            </a:p>
          </p:txBody>
        </p:sp>
        <p:sp>
          <p:nvSpPr>
            <p:cNvPr id="87210" name="Freeform 262"/>
            <p:cNvSpPr>
              <a:spLocks/>
            </p:cNvSpPr>
            <p:nvPr/>
          </p:nvSpPr>
          <p:spPr bwMode="auto">
            <a:xfrm>
              <a:off x="3704" y="2961"/>
              <a:ext cx="41" cy="41"/>
            </a:xfrm>
            <a:custGeom>
              <a:avLst/>
              <a:gdLst>
                <a:gd name="T0" fmla="*/ 21 w 41"/>
                <a:gd name="T1" fmla="*/ 41 h 41"/>
                <a:gd name="T2" fmla="*/ 41 w 41"/>
                <a:gd name="T3" fmla="*/ 0 h 41"/>
                <a:gd name="T4" fmla="*/ 0 w 41"/>
                <a:gd name="T5" fmla="*/ 0 h 41"/>
                <a:gd name="T6" fmla="*/ 21 w 41"/>
                <a:gd name="T7" fmla="*/ 41 h 41"/>
                <a:gd name="T8" fmla="*/ 0 60000 65536"/>
                <a:gd name="T9" fmla="*/ 0 60000 65536"/>
                <a:gd name="T10" fmla="*/ 0 60000 65536"/>
                <a:gd name="T11" fmla="*/ 0 60000 65536"/>
                <a:gd name="T12" fmla="*/ 0 w 41"/>
                <a:gd name="T13" fmla="*/ 0 h 41"/>
                <a:gd name="T14" fmla="*/ 41 w 41"/>
                <a:gd name="T15" fmla="*/ 41 h 41"/>
              </a:gdLst>
              <a:ahLst/>
              <a:cxnLst>
                <a:cxn ang="T8">
                  <a:pos x="T0" y="T1"/>
                </a:cxn>
                <a:cxn ang="T9">
                  <a:pos x="T2" y="T3"/>
                </a:cxn>
                <a:cxn ang="T10">
                  <a:pos x="T4" y="T5"/>
                </a:cxn>
                <a:cxn ang="T11">
                  <a:pos x="T6" y="T7"/>
                </a:cxn>
              </a:cxnLst>
              <a:rect l="T12" t="T13" r="T14" b="T15"/>
              <a:pathLst>
                <a:path w="41" h="41">
                  <a:moveTo>
                    <a:pt x="21" y="41"/>
                  </a:moveTo>
                  <a:lnTo>
                    <a:pt x="41" y="0"/>
                  </a:lnTo>
                  <a:lnTo>
                    <a:pt x="0" y="0"/>
                  </a:lnTo>
                  <a:lnTo>
                    <a:pt x="21" y="41"/>
                  </a:lnTo>
                  <a:close/>
                </a:path>
              </a:pathLst>
            </a:custGeom>
            <a:solidFill>
              <a:srgbClr val="000000"/>
            </a:solidFill>
            <a:ln w="9525">
              <a:noFill/>
              <a:round/>
              <a:headEnd/>
              <a:tailEnd/>
            </a:ln>
          </p:spPr>
          <p:txBody>
            <a:bodyPr/>
            <a:lstStyle/>
            <a:p>
              <a:endParaRPr lang="en-US"/>
            </a:p>
          </p:txBody>
        </p:sp>
        <p:sp>
          <p:nvSpPr>
            <p:cNvPr id="87211" name="Freeform 263"/>
            <p:cNvSpPr>
              <a:spLocks/>
            </p:cNvSpPr>
            <p:nvPr/>
          </p:nvSpPr>
          <p:spPr bwMode="auto">
            <a:xfrm>
              <a:off x="3489" y="2506"/>
              <a:ext cx="73" cy="68"/>
            </a:xfrm>
            <a:custGeom>
              <a:avLst/>
              <a:gdLst>
                <a:gd name="T0" fmla="*/ 73 w 73"/>
                <a:gd name="T1" fmla="*/ 68 h 68"/>
                <a:gd name="T2" fmla="*/ 37 w 73"/>
                <a:gd name="T3" fmla="*/ 0 h 68"/>
                <a:gd name="T4" fmla="*/ 0 w 73"/>
                <a:gd name="T5" fmla="*/ 68 h 68"/>
                <a:gd name="T6" fmla="*/ 73 w 73"/>
                <a:gd name="T7" fmla="*/ 68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7" y="0"/>
                  </a:lnTo>
                  <a:lnTo>
                    <a:pt x="0" y="68"/>
                  </a:lnTo>
                  <a:lnTo>
                    <a:pt x="73" y="68"/>
                  </a:lnTo>
                  <a:close/>
                </a:path>
              </a:pathLst>
            </a:custGeom>
            <a:solidFill>
              <a:srgbClr val="000000"/>
            </a:solidFill>
            <a:ln w="9525">
              <a:noFill/>
              <a:round/>
              <a:headEnd/>
              <a:tailEnd/>
            </a:ln>
          </p:spPr>
          <p:txBody>
            <a:bodyPr/>
            <a:lstStyle/>
            <a:p>
              <a:endParaRPr lang="en-US"/>
            </a:p>
          </p:txBody>
        </p:sp>
        <p:sp>
          <p:nvSpPr>
            <p:cNvPr id="87212" name="Freeform 264"/>
            <p:cNvSpPr>
              <a:spLocks/>
            </p:cNvSpPr>
            <p:nvPr/>
          </p:nvSpPr>
          <p:spPr bwMode="auto">
            <a:xfrm>
              <a:off x="3520" y="2558"/>
              <a:ext cx="16" cy="11"/>
            </a:xfrm>
            <a:custGeom>
              <a:avLst/>
              <a:gdLst>
                <a:gd name="T0" fmla="*/ 16 w 16"/>
                <a:gd name="T1" fmla="*/ 11 h 11"/>
                <a:gd name="T2" fmla="*/ 11 w 16"/>
                <a:gd name="T3" fmla="*/ 5 h 11"/>
                <a:gd name="T4" fmla="*/ 11 w 16"/>
                <a:gd name="T5" fmla="*/ 5 h 11"/>
                <a:gd name="T6" fmla="*/ 11 w 16"/>
                <a:gd name="T7" fmla="*/ 0 h 11"/>
                <a:gd name="T8" fmla="*/ 6 w 16"/>
                <a:gd name="T9" fmla="*/ 0 h 11"/>
                <a:gd name="T10" fmla="*/ 6 w 16"/>
                <a:gd name="T11" fmla="*/ 0 h 11"/>
                <a:gd name="T12" fmla="*/ 0 w 16"/>
                <a:gd name="T13" fmla="*/ 5 h 11"/>
                <a:gd name="T14" fmla="*/ 0 w 16"/>
                <a:gd name="T15" fmla="*/ 5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5"/>
                  </a:lnTo>
                  <a:lnTo>
                    <a:pt x="11" y="0"/>
                  </a:lnTo>
                  <a:lnTo>
                    <a:pt x="6" y="0"/>
                  </a:lnTo>
                  <a:lnTo>
                    <a:pt x="0" y="5"/>
                  </a:lnTo>
                  <a:lnTo>
                    <a:pt x="0" y="11"/>
                  </a:lnTo>
                  <a:lnTo>
                    <a:pt x="16" y="11"/>
                  </a:lnTo>
                  <a:close/>
                </a:path>
              </a:pathLst>
            </a:custGeom>
            <a:solidFill>
              <a:srgbClr val="000000"/>
            </a:solidFill>
            <a:ln w="9525">
              <a:noFill/>
              <a:round/>
              <a:headEnd/>
              <a:tailEnd/>
            </a:ln>
          </p:spPr>
          <p:txBody>
            <a:bodyPr/>
            <a:lstStyle/>
            <a:p>
              <a:endParaRPr lang="en-US"/>
            </a:p>
          </p:txBody>
        </p:sp>
        <p:sp>
          <p:nvSpPr>
            <p:cNvPr id="87213" name="Rectangle 265"/>
            <p:cNvSpPr>
              <a:spLocks noChangeArrowheads="1"/>
            </p:cNvSpPr>
            <p:nvPr/>
          </p:nvSpPr>
          <p:spPr bwMode="auto">
            <a:xfrm>
              <a:off x="3520" y="2569"/>
              <a:ext cx="16" cy="37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214" name="Freeform 266"/>
            <p:cNvSpPr>
              <a:spLocks/>
            </p:cNvSpPr>
            <p:nvPr/>
          </p:nvSpPr>
          <p:spPr bwMode="auto">
            <a:xfrm>
              <a:off x="3489" y="2934"/>
              <a:ext cx="73" cy="68"/>
            </a:xfrm>
            <a:custGeom>
              <a:avLst/>
              <a:gdLst>
                <a:gd name="T0" fmla="*/ 73 w 73"/>
                <a:gd name="T1" fmla="*/ 0 h 68"/>
                <a:gd name="T2" fmla="*/ 37 w 73"/>
                <a:gd name="T3" fmla="*/ 68 h 68"/>
                <a:gd name="T4" fmla="*/ 0 w 73"/>
                <a:gd name="T5" fmla="*/ 0 h 68"/>
                <a:gd name="T6" fmla="*/ 73 w 73"/>
                <a:gd name="T7" fmla="*/ 0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0"/>
                  </a:moveTo>
                  <a:lnTo>
                    <a:pt x="37" y="68"/>
                  </a:lnTo>
                  <a:lnTo>
                    <a:pt x="0" y="0"/>
                  </a:lnTo>
                  <a:lnTo>
                    <a:pt x="73" y="0"/>
                  </a:lnTo>
                  <a:close/>
                </a:path>
              </a:pathLst>
            </a:custGeom>
            <a:solidFill>
              <a:srgbClr val="000000"/>
            </a:solidFill>
            <a:ln w="9525">
              <a:noFill/>
              <a:round/>
              <a:headEnd/>
              <a:tailEnd/>
            </a:ln>
          </p:spPr>
          <p:txBody>
            <a:bodyPr/>
            <a:lstStyle/>
            <a:p>
              <a:endParaRPr lang="en-US"/>
            </a:p>
          </p:txBody>
        </p:sp>
        <p:sp>
          <p:nvSpPr>
            <p:cNvPr id="87215" name="Freeform 267"/>
            <p:cNvSpPr>
              <a:spLocks/>
            </p:cNvSpPr>
            <p:nvPr/>
          </p:nvSpPr>
          <p:spPr bwMode="auto">
            <a:xfrm>
              <a:off x="3520" y="2945"/>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216" name="Line 268"/>
            <p:cNvSpPr>
              <a:spLocks noChangeShapeType="1"/>
            </p:cNvSpPr>
            <p:nvPr/>
          </p:nvSpPr>
          <p:spPr bwMode="auto">
            <a:xfrm>
              <a:off x="3332" y="2506"/>
              <a:ext cx="0" cy="496"/>
            </a:xfrm>
            <a:prstGeom prst="line">
              <a:avLst/>
            </a:prstGeom>
            <a:noFill/>
            <a:ln w="0">
              <a:solidFill>
                <a:srgbClr val="000000"/>
              </a:solidFill>
              <a:round/>
              <a:headEnd/>
              <a:tailEnd/>
            </a:ln>
          </p:spPr>
          <p:txBody>
            <a:bodyPr/>
            <a:lstStyle/>
            <a:p>
              <a:endParaRPr lang="en-US"/>
            </a:p>
          </p:txBody>
        </p:sp>
        <p:sp>
          <p:nvSpPr>
            <p:cNvPr id="87217" name="Freeform 269"/>
            <p:cNvSpPr>
              <a:spLocks/>
            </p:cNvSpPr>
            <p:nvPr/>
          </p:nvSpPr>
          <p:spPr bwMode="auto">
            <a:xfrm>
              <a:off x="3311" y="2506"/>
              <a:ext cx="42" cy="42"/>
            </a:xfrm>
            <a:custGeom>
              <a:avLst/>
              <a:gdLst>
                <a:gd name="T0" fmla="*/ 21 w 42"/>
                <a:gd name="T1" fmla="*/ 0 h 42"/>
                <a:gd name="T2" fmla="*/ 42 w 42"/>
                <a:gd name="T3" fmla="*/ 42 h 42"/>
                <a:gd name="T4" fmla="*/ 0 w 42"/>
                <a:gd name="T5" fmla="*/ 42 h 42"/>
                <a:gd name="T6" fmla="*/ 21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218" name="Freeform 270"/>
            <p:cNvSpPr>
              <a:spLocks/>
            </p:cNvSpPr>
            <p:nvPr/>
          </p:nvSpPr>
          <p:spPr bwMode="auto">
            <a:xfrm>
              <a:off x="3311" y="2961"/>
              <a:ext cx="42" cy="41"/>
            </a:xfrm>
            <a:custGeom>
              <a:avLst/>
              <a:gdLst>
                <a:gd name="T0" fmla="*/ 21 w 42"/>
                <a:gd name="T1" fmla="*/ 41 h 41"/>
                <a:gd name="T2" fmla="*/ 42 w 42"/>
                <a:gd name="T3" fmla="*/ 0 h 41"/>
                <a:gd name="T4" fmla="*/ 0 w 42"/>
                <a:gd name="T5" fmla="*/ 0 h 41"/>
                <a:gd name="T6" fmla="*/ 21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87219" name="Rectangle 271"/>
            <p:cNvSpPr>
              <a:spLocks noChangeArrowheads="1"/>
            </p:cNvSpPr>
            <p:nvPr/>
          </p:nvSpPr>
          <p:spPr bwMode="auto">
            <a:xfrm>
              <a:off x="4526" y="3048"/>
              <a:ext cx="204" cy="453"/>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220" name="Rectangle 272"/>
            <p:cNvSpPr>
              <a:spLocks noChangeArrowheads="1"/>
            </p:cNvSpPr>
            <p:nvPr/>
          </p:nvSpPr>
          <p:spPr bwMode="auto">
            <a:xfrm rot="-5400000">
              <a:off x="4553" y="3354"/>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221" name="Rectangle 273"/>
            <p:cNvSpPr>
              <a:spLocks noChangeArrowheads="1"/>
            </p:cNvSpPr>
            <p:nvPr/>
          </p:nvSpPr>
          <p:spPr bwMode="auto">
            <a:xfrm rot="-5400000">
              <a:off x="4566" y="3309"/>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222" name="Rectangle 274"/>
            <p:cNvSpPr>
              <a:spLocks noChangeArrowheads="1"/>
            </p:cNvSpPr>
            <p:nvPr/>
          </p:nvSpPr>
          <p:spPr bwMode="auto">
            <a:xfrm rot="-5400000">
              <a:off x="4555" y="3273"/>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7223" name="Rectangle 275"/>
            <p:cNvSpPr>
              <a:spLocks noChangeArrowheads="1"/>
            </p:cNvSpPr>
            <p:nvPr/>
          </p:nvSpPr>
          <p:spPr bwMode="auto">
            <a:xfrm rot="-5400000">
              <a:off x="4558" y="3227"/>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224" name="Rectangle 276"/>
            <p:cNvSpPr>
              <a:spLocks noChangeArrowheads="1"/>
            </p:cNvSpPr>
            <p:nvPr/>
          </p:nvSpPr>
          <p:spPr bwMode="auto">
            <a:xfrm rot="-5400000">
              <a:off x="4564" y="3188"/>
              <a:ext cx="31"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7225" name="Rectangle 277"/>
            <p:cNvSpPr>
              <a:spLocks noChangeArrowheads="1"/>
            </p:cNvSpPr>
            <p:nvPr/>
          </p:nvSpPr>
          <p:spPr bwMode="auto">
            <a:xfrm rot="-5400000">
              <a:off x="4555" y="3148"/>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87226" name="Rectangle 278"/>
            <p:cNvSpPr>
              <a:spLocks noChangeArrowheads="1"/>
            </p:cNvSpPr>
            <p:nvPr/>
          </p:nvSpPr>
          <p:spPr bwMode="auto">
            <a:xfrm rot="-5400000">
              <a:off x="4558" y="3102"/>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227" name="Rectangle 279"/>
            <p:cNvSpPr>
              <a:spLocks noChangeArrowheads="1"/>
            </p:cNvSpPr>
            <p:nvPr/>
          </p:nvSpPr>
          <p:spPr bwMode="auto">
            <a:xfrm rot="-5400000">
              <a:off x="4566" y="3064"/>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228" name="Rectangle 280"/>
            <p:cNvSpPr>
              <a:spLocks noChangeArrowheads="1"/>
            </p:cNvSpPr>
            <p:nvPr/>
          </p:nvSpPr>
          <p:spPr bwMode="auto">
            <a:xfrm rot="-5400000">
              <a:off x="4647" y="3317"/>
              <a:ext cx="5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229" name="Rectangle 281"/>
            <p:cNvSpPr>
              <a:spLocks noChangeArrowheads="1"/>
            </p:cNvSpPr>
            <p:nvPr/>
          </p:nvSpPr>
          <p:spPr bwMode="auto">
            <a:xfrm rot="-5400000">
              <a:off x="4643" y="3261"/>
              <a:ext cx="6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7230" name="Rectangle 282"/>
            <p:cNvSpPr>
              <a:spLocks noChangeArrowheads="1"/>
            </p:cNvSpPr>
            <p:nvPr/>
          </p:nvSpPr>
          <p:spPr bwMode="auto">
            <a:xfrm rot="-5400000">
              <a:off x="4663" y="3218"/>
              <a:ext cx="2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7231" name="Rectangle 283"/>
            <p:cNvSpPr>
              <a:spLocks noChangeArrowheads="1"/>
            </p:cNvSpPr>
            <p:nvPr/>
          </p:nvSpPr>
          <p:spPr bwMode="auto">
            <a:xfrm rot="-5400000">
              <a:off x="4660" y="3195"/>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232" name="Rectangle 284"/>
            <p:cNvSpPr>
              <a:spLocks noChangeArrowheads="1"/>
            </p:cNvSpPr>
            <p:nvPr/>
          </p:nvSpPr>
          <p:spPr bwMode="auto">
            <a:xfrm rot="-5400000">
              <a:off x="4652" y="3154"/>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7233" name="Rectangle 285"/>
            <p:cNvSpPr>
              <a:spLocks noChangeArrowheads="1"/>
            </p:cNvSpPr>
            <p:nvPr/>
          </p:nvSpPr>
          <p:spPr bwMode="auto">
            <a:xfrm rot="-5400000">
              <a:off x="4649" y="3111"/>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7234" name="Rectangle 286"/>
            <p:cNvSpPr>
              <a:spLocks noChangeArrowheads="1"/>
            </p:cNvSpPr>
            <p:nvPr/>
          </p:nvSpPr>
          <p:spPr bwMode="auto">
            <a:xfrm>
              <a:off x="4531" y="3630"/>
              <a:ext cx="199" cy="2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235" name="Rectangle 287"/>
            <p:cNvSpPr>
              <a:spLocks noChangeArrowheads="1"/>
            </p:cNvSpPr>
            <p:nvPr/>
          </p:nvSpPr>
          <p:spPr bwMode="auto">
            <a:xfrm>
              <a:off x="4531" y="3630"/>
              <a:ext cx="199" cy="2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236" name="Rectangle 288"/>
            <p:cNvSpPr>
              <a:spLocks noChangeArrowheads="1"/>
            </p:cNvSpPr>
            <p:nvPr/>
          </p:nvSpPr>
          <p:spPr bwMode="auto">
            <a:xfrm rot="-5400000">
              <a:off x="4575" y="3762"/>
              <a:ext cx="43"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7237" name="Rectangle 289"/>
            <p:cNvSpPr>
              <a:spLocks noChangeArrowheads="1"/>
            </p:cNvSpPr>
            <p:nvPr/>
          </p:nvSpPr>
          <p:spPr bwMode="auto">
            <a:xfrm rot="-5400000">
              <a:off x="4572" y="3716"/>
              <a:ext cx="50"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7238" name="Rectangle 290"/>
            <p:cNvSpPr>
              <a:spLocks noChangeArrowheads="1"/>
            </p:cNvSpPr>
            <p:nvPr/>
          </p:nvSpPr>
          <p:spPr bwMode="auto">
            <a:xfrm rot="-5400000">
              <a:off x="4570" y="3669"/>
              <a:ext cx="53"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7239" name="Rectangle 291"/>
            <p:cNvSpPr>
              <a:spLocks noChangeArrowheads="1"/>
            </p:cNvSpPr>
            <p:nvPr/>
          </p:nvSpPr>
          <p:spPr bwMode="auto">
            <a:xfrm rot="-5400000">
              <a:off x="4588" y="3628"/>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240" name="Rectangle 292"/>
            <p:cNvSpPr>
              <a:spLocks noChangeArrowheads="1"/>
            </p:cNvSpPr>
            <p:nvPr/>
          </p:nvSpPr>
          <p:spPr bwMode="auto">
            <a:xfrm rot="-5400000">
              <a:off x="4588" y="3611"/>
              <a:ext cx="1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7241" name="Rectangle 293"/>
            <p:cNvSpPr>
              <a:spLocks noChangeArrowheads="1"/>
            </p:cNvSpPr>
            <p:nvPr/>
          </p:nvSpPr>
          <p:spPr bwMode="auto">
            <a:xfrm rot="-5400000">
              <a:off x="4635" y="3654"/>
              <a:ext cx="72"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7242" name="Rectangle 294"/>
            <p:cNvSpPr>
              <a:spLocks noChangeArrowheads="1"/>
            </p:cNvSpPr>
            <p:nvPr/>
          </p:nvSpPr>
          <p:spPr bwMode="auto">
            <a:xfrm rot="-5400000">
              <a:off x="4437" y="3689"/>
              <a:ext cx="1" cy="173"/>
            </a:xfrm>
            <a:prstGeom prst="rect">
              <a:avLst/>
            </a:prstGeom>
            <a:noFill/>
            <a:ln w="9525">
              <a:noFill/>
              <a:miter lim="800000"/>
              <a:headEnd/>
              <a:tailEnd/>
            </a:ln>
          </p:spPr>
          <p:txBody>
            <a:bodyPr rot="10800000" wrap="none" lIns="0" tIns="0" rIns="0" bIns="0">
              <a:spAutoFit/>
            </a:bodyPr>
            <a:lstStyle/>
            <a:p>
              <a:pPr algn="l" eaLnBrk="0" hangingPunct="0"/>
              <a:endParaRPr lang="en-US" sz="1800">
                <a:solidFill>
                  <a:srgbClr val="000000"/>
                </a:solidFill>
              </a:endParaRPr>
            </a:p>
          </p:txBody>
        </p:sp>
        <p:sp>
          <p:nvSpPr>
            <p:cNvPr id="87243" name="Line 295"/>
            <p:cNvSpPr>
              <a:spLocks noChangeShapeType="1"/>
            </p:cNvSpPr>
            <p:nvPr/>
          </p:nvSpPr>
          <p:spPr bwMode="auto">
            <a:xfrm>
              <a:off x="4625" y="3530"/>
              <a:ext cx="0" cy="94"/>
            </a:xfrm>
            <a:prstGeom prst="line">
              <a:avLst/>
            </a:prstGeom>
            <a:noFill/>
            <a:ln w="0">
              <a:solidFill>
                <a:srgbClr val="000000"/>
              </a:solidFill>
              <a:round/>
              <a:headEnd/>
              <a:tailEnd/>
            </a:ln>
          </p:spPr>
          <p:txBody>
            <a:bodyPr/>
            <a:lstStyle/>
            <a:p>
              <a:endParaRPr lang="en-US"/>
            </a:p>
          </p:txBody>
        </p:sp>
        <p:sp>
          <p:nvSpPr>
            <p:cNvPr id="87244" name="Freeform 296"/>
            <p:cNvSpPr>
              <a:spLocks/>
            </p:cNvSpPr>
            <p:nvPr/>
          </p:nvSpPr>
          <p:spPr bwMode="auto">
            <a:xfrm>
              <a:off x="4604" y="3530"/>
              <a:ext cx="37" cy="37"/>
            </a:xfrm>
            <a:custGeom>
              <a:avLst/>
              <a:gdLst>
                <a:gd name="T0" fmla="*/ 37 w 37"/>
                <a:gd name="T1" fmla="*/ 37 h 37"/>
                <a:gd name="T2" fmla="*/ 21 w 37"/>
                <a:gd name="T3" fmla="*/ 0 h 37"/>
                <a:gd name="T4" fmla="*/ 0 w 37"/>
                <a:gd name="T5" fmla="*/ 37 h 37"/>
                <a:gd name="T6" fmla="*/ 37 w 37"/>
                <a:gd name="T7" fmla="*/ 37 h 37"/>
                <a:gd name="T8" fmla="*/ 0 60000 65536"/>
                <a:gd name="T9" fmla="*/ 0 60000 65536"/>
                <a:gd name="T10" fmla="*/ 0 60000 65536"/>
                <a:gd name="T11" fmla="*/ 0 60000 65536"/>
                <a:gd name="T12" fmla="*/ 0 w 37"/>
                <a:gd name="T13" fmla="*/ 0 h 37"/>
                <a:gd name="T14" fmla="*/ 37 w 37"/>
                <a:gd name="T15" fmla="*/ 37 h 37"/>
              </a:gdLst>
              <a:ahLst/>
              <a:cxnLst>
                <a:cxn ang="T8">
                  <a:pos x="T0" y="T1"/>
                </a:cxn>
                <a:cxn ang="T9">
                  <a:pos x="T2" y="T3"/>
                </a:cxn>
                <a:cxn ang="T10">
                  <a:pos x="T4" y="T5"/>
                </a:cxn>
                <a:cxn ang="T11">
                  <a:pos x="T6" y="T7"/>
                </a:cxn>
              </a:cxnLst>
              <a:rect l="T12" t="T13" r="T14" b="T15"/>
              <a:pathLst>
                <a:path w="37" h="37">
                  <a:moveTo>
                    <a:pt x="37" y="37"/>
                  </a:moveTo>
                  <a:lnTo>
                    <a:pt x="21" y="0"/>
                  </a:lnTo>
                  <a:lnTo>
                    <a:pt x="0" y="37"/>
                  </a:lnTo>
                  <a:lnTo>
                    <a:pt x="37" y="37"/>
                  </a:lnTo>
                  <a:close/>
                </a:path>
              </a:pathLst>
            </a:custGeom>
            <a:solidFill>
              <a:srgbClr val="000000"/>
            </a:solidFill>
            <a:ln w="9525">
              <a:noFill/>
              <a:round/>
              <a:headEnd/>
              <a:tailEnd/>
            </a:ln>
          </p:spPr>
          <p:txBody>
            <a:bodyPr/>
            <a:lstStyle/>
            <a:p>
              <a:endParaRPr lang="en-US"/>
            </a:p>
          </p:txBody>
        </p:sp>
        <p:sp>
          <p:nvSpPr>
            <p:cNvPr id="87245" name="Freeform 297"/>
            <p:cNvSpPr>
              <a:spLocks/>
            </p:cNvSpPr>
            <p:nvPr/>
          </p:nvSpPr>
          <p:spPr bwMode="auto">
            <a:xfrm>
              <a:off x="4604" y="3588"/>
              <a:ext cx="37" cy="36"/>
            </a:xfrm>
            <a:custGeom>
              <a:avLst/>
              <a:gdLst>
                <a:gd name="T0" fmla="*/ 37 w 37"/>
                <a:gd name="T1" fmla="*/ 0 h 36"/>
                <a:gd name="T2" fmla="*/ 21 w 37"/>
                <a:gd name="T3" fmla="*/ 36 h 36"/>
                <a:gd name="T4" fmla="*/ 0 w 37"/>
                <a:gd name="T5" fmla="*/ 0 h 36"/>
                <a:gd name="T6" fmla="*/ 37 w 37"/>
                <a:gd name="T7" fmla="*/ 0 h 36"/>
                <a:gd name="T8" fmla="*/ 0 60000 65536"/>
                <a:gd name="T9" fmla="*/ 0 60000 65536"/>
                <a:gd name="T10" fmla="*/ 0 60000 65536"/>
                <a:gd name="T11" fmla="*/ 0 60000 65536"/>
                <a:gd name="T12" fmla="*/ 0 w 37"/>
                <a:gd name="T13" fmla="*/ 0 h 36"/>
                <a:gd name="T14" fmla="*/ 37 w 37"/>
                <a:gd name="T15" fmla="*/ 36 h 36"/>
              </a:gdLst>
              <a:ahLst/>
              <a:cxnLst>
                <a:cxn ang="T8">
                  <a:pos x="T0" y="T1"/>
                </a:cxn>
                <a:cxn ang="T9">
                  <a:pos x="T2" y="T3"/>
                </a:cxn>
                <a:cxn ang="T10">
                  <a:pos x="T4" y="T5"/>
                </a:cxn>
                <a:cxn ang="T11">
                  <a:pos x="T6" y="T7"/>
                </a:cxn>
              </a:cxnLst>
              <a:rect l="T12" t="T13" r="T14" b="T15"/>
              <a:pathLst>
                <a:path w="37" h="36">
                  <a:moveTo>
                    <a:pt x="37" y="0"/>
                  </a:moveTo>
                  <a:lnTo>
                    <a:pt x="21" y="36"/>
                  </a:lnTo>
                  <a:lnTo>
                    <a:pt x="0" y="0"/>
                  </a:lnTo>
                  <a:lnTo>
                    <a:pt x="37" y="0"/>
                  </a:lnTo>
                  <a:close/>
                </a:path>
              </a:pathLst>
            </a:custGeom>
            <a:solidFill>
              <a:srgbClr val="000000"/>
            </a:solidFill>
            <a:ln w="9525">
              <a:noFill/>
              <a:round/>
              <a:headEnd/>
              <a:tailEnd/>
            </a:ln>
          </p:spPr>
          <p:txBody>
            <a:bodyPr/>
            <a:lstStyle/>
            <a:p>
              <a:endParaRPr lang="en-US"/>
            </a:p>
          </p:txBody>
        </p:sp>
        <p:sp>
          <p:nvSpPr>
            <p:cNvPr id="87246" name="Line 298"/>
            <p:cNvSpPr>
              <a:spLocks noChangeShapeType="1"/>
            </p:cNvSpPr>
            <p:nvPr/>
          </p:nvSpPr>
          <p:spPr bwMode="auto">
            <a:xfrm>
              <a:off x="2594" y="656"/>
              <a:ext cx="68" cy="0"/>
            </a:xfrm>
            <a:prstGeom prst="line">
              <a:avLst/>
            </a:prstGeom>
            <a:noFill/>
            <a:ln w="0">
              <a:solidFill>
                <a:srgbClr val="24211D"/>
              </a:solidFill>
              <a:round/>
              <a:headEnd/>
              <a:tailEnd/>
            </a:ln>
          </p:spPr>
          <p:txBody>
            <a:bodyPr/>
            <a:lstStyle/>
            <a:p>
              <a:endParaRPr lang="en-US"/>
            </a:p>
          </p:txBody>
        </p:sp>
        <p:sp>
          <p:nvSpPr>
            <p:cNvPr id="87247" name="Line 299"/>
            <p:cNvSpPr>
              <a:spLocks noChangeShapeType="1"/>
            </p:cNvSpPr>
            <p:nvPr/>
          </p:nvSpPr>
          <p:spPr bwMode="auto">
            <a:xfrm>
              <a:off x="2699" y="656"/>
              <a:ext cx="68" cy="0"/>
            </a:xfrm>
            <a:prstGeom prst="line">
              <a:avLst/>
            </a:prstGeom>
            <a:noFill/>
            <a:ln w="0">
              <a:solidFill>
                <a:srgbClr val="24211D"/>
              </a:solidFill>
              <a:round/>
              <a:headEnd/>
              <a:tailEnd/>
            </a:ln>
          </p:spPr>
          <p:txBody>
            <a:bodyPr/>
            <a:lstStyle/>
            <a:p>
              <a:endParaRPr lang="en-US"/>
            </a:p>
          </p:txBody>
        </p:sp>
        <p:sp>
          <p:nvSpPr>
            <p:cNvPr id="87248" name="Line 300"/>
            <p:cNvSpPr>
              <a:spLocks noChangeShapeType="1"/>
            </p:cNvSpPr>
            <p:nvPr/>
          </p:nvSpPr>
          <p:spPr bwMode="auto">
            <a:xfrm>
              <a:off x="2803" y="656"/>
              <a:ext cx="68" cy="0"/>
            </a:xfrm>
            <a:prstGeom prst="line">
              <a:avLst/>
            </a:prstGeom>
            <a:noFill/>
            <a:ln w="0">
              <a:solidFill>
                <a:srgbClr val="24211D"/>
              </a:solidFill>
              <a:round/>
              <a:headEnd/>
              <a:tailEnd/>
            </a:ln>
          </p:spPr>
          <p:txBody>
            <a:bodyPr/>
            <a:lstStyle/>
            <a:p>
              <a:endParaRPr lang="en-US"/>
            </a:p>
          </p:txBody>
        </p:sp>
        <p:sp>
          <p:nvSpPr>
            <p:cNvPr id="87249" name="Line 301"/>
            <p:cNvSpPr>
              <a:spLocks noChangeShapeType="1"/>
            </p:cNvSpPr>
            <p:nvPr/>
          </p:nvSpPr>
          <p:spPr bwMode="auto">
            <a:xfrm>
              <a:off x="2908" y="656"/>
              <a:ext cx="68" cy="0"/>
            </a:xfrm>
            <a:prstGeom prst="line">
              <a:avLst/>
            </a:prstGeom>
            <a:noFill/>
            <a:ln w="0">
              <a:solidFill>
                <a:srgbClr val="24211D"/>
              </a:solidFill>
              <a:round/>
              <a:headEnd/>
              <a:tailEnd/>
            </a:ln>
          </p:spPr>
          <p:txBody>
            <a:bodyPr/>
            <a:lstStyle/>
            <a:p>
              <a:endParaRPr lang="en-US"/>
            </a:p>
          </p:txBody>
        </p:sp>
        <p:sp>
          <p:nvSpPr>
            <p:cNvPr id="87250" name="Line 302"/>
            <p:cNvSpPr>
              <a:spLocks noChangeShapeType="1"/>
            </p:cNvSpPr>
            <p:nvPr/>
          </p:nvSpPr>
          <p:spPr bwMode="auto">
            <a:xfrm>
              <a:off x="3013" y="656"/>
              <a:ext cx="68" cy="0"/>
            </a:xfrm>
            <a:prstGeom prst="line">
              <a:avLst/>
            </a:prstGeom>
            <a:noFill/>
            <a:ln w="0">
              <a:solidFill>
                <a:srgbClr val="24211D"/>
              </a:solidFill>
              <a:round/>
              <a:headEnd/>
              <a:tailEnd/>
            </a:ln>
          </p:spPr>
          <p:txBody>
            <a:bodyPr/>
            <a:lstStyle/>
            <a:p>
              <a:endParaRPr lang="en-US"/>
            </a:p>
          </p:txBody>
        </p:sp>
        <p:sp>
          <p:nvSpPr>
            <p:cNvPr id="87251" name="Line 303"/>
            <p:cNvSpPr>
              <a:spLocks noChangeShapeType="1"/>
            </p:cNvSpPr>
            <p:nvPr/>
          </p:nvSpPr>
          <p:spPr bwMode="auto">
            <a:xfrm>
              <a:off x="3117" y="656"/>
              <a:ext cx="68" cy="0"/>
            </a:xfrm>
            <a:prstGeom prst="line">
              <a:avLst/>
            </a:prstGeom>
            <a:noFill/>
            <a:ln w="0">
              <a:solidFill>
                <a:srgbClr val="24211D"/>
              </a:solidFill>
              <a:round/>
              <a:headEnd/>
              <a:tailEnd/>
            </a:ln>
          </p:spPr>
          <p:txBody>
            <a:bodyPr/>
            <a:lstStyle/>
            <a:p>
              <a:endParaRPr lang="en-US"/>
            </a:p>
          </p:txBody>
        </p:sp>
        <p:sp>
          <p:nvSpPr>
            <p:cNvPr id="87252" name="Line 304"/>
            <p:cNvSpPr>
              <a:spLocks noChangeShapeType="1"/>
            </p:cNvSpPr>
            <p:nvPr/>
          </p:nvSpPr>
          <p:spPr bwMode="auto">
            <a:xfrm>
              <a:off x="3222" y="656"/>
              <a:ext cx="68" cy="0"/>
            </a:xfrm>
            <a:prstGeom prst="line">
              <a:avLst/>
            </a:prstGeom>
            <a:noFill/>
            <a:ln w="0">
              <a:solidFill>
                <a:srgbClr val="24211D"/>
              </a:solidFill>
              <a:round/>
              <a:headEnd/>
              <a:tailEnd/>
            </a:ln>
          </p:spPr>
          <p:txBody>
            <a:bodyPr/>
            <a:lstStyle/>
            <a:p>
              <a:endParaRPr lang="en-US"/>
            </a:p>
          </p:txBody>
        </p:sp>
        <p:sp>
          <p:nvSpPr>
            <p:cNvPr id="87253" name="Line 305"/>
            <p:cNvSpPr>
              <a:spLocks noChangeShapeType="1"/>
            </p:cNvSpPr>
            <p:nvPr/>
          </p:nvSpPr>
          <p:spPr bwMode="auto">
            <a:xfrm>
              <a:off x="3327" y="656"/>
              <a:ext cx="68" cy="0"/>
            </a:xfrm>
            <a:prstGeom prst="line">
              <a:avLst/>
            </a:prstGeom>
            <a:noFill/>
            <a:ln w="0">
              <a:solidFill>
                <a:srgbClr val="24211D"/>
              </a:solidFill>
              <a:round/>
              <a:headEnd/>
              <a:tailEnd/>
            </a:ln>
          </p:spPr>
          <p:txBody>
            <a:bodyPr/>
            <a:lstStyle/>
            <a:p>
              <a:endParaRPr lang="en-US"/>
            </a:p>
          </p:txBody>
        </p:sp>
        <p:sp>
          <p:nvSpPr>
            <p:cNvPr id="87254" name="Line 306"/>
            <p:cNvSpPr>
              <a:spLocks noChangeShapeType="1"/>
            </p:cNvSpPr>
            <p:nvPr/>
          </p:nvSpPr>
          <p:spPr bwMode="auto">
            <a:xfrm>
              <a:off x="3431" y="656"/>
              <a:ext cx="68" cy="0"/>
            </a:xfrm>
            <a:prstGeom prst="line">
              <a:avLst/>
            </a:prstGeom>
            <a:noFill/>
            <a:ln w="0">
              <a:solidFill>
                <a:srgbClr val="24211D"/>
              </a:solidFill>
              <a:round/>
              <a:headEnd/>
              <a:tailEnd/>
            </a:ln>
          </p:spPr>
          <p:txBody>
            <a:bodyPr/>
            <a:lstStyle/>
            <a:p>
              <a:endParaRPr lang="en-US"/>
            </a:p>
          </p:txBody>
        </p:sp>
        <p:sp>
          <p:nvSpPr>
            <p:cNvPr id="87255" name="Line 307"/>
            <p:cNvSpPr>
              <a:spLocks noChangeShapeType="1"/>
            </p:cNvSpPr>
            <p:nvPr/>
          </p:nvSpPr>
          <p:spPr bwMode="auto">
            <a:xfrm>
              <a:off x="3536" y="656"/>
              <a:ext cx="68" cy="0"/>
            </a:xfrm>
            <a:prstGeom prst="line">
              <a:avLst/>
            </a:prstGeom>
            <a:noFill/>
            <a:ln w="0">
              <a:solidFill>
                <a:srgbClr val="24211D"/>
              </a:solidFill>
              <a:round/>
              <a:headEnd/>
              <a:tailEnd/>
            </a:ln>
          </p:spPr>
          <p:txBody>
            <a:bodyPr/>
            <a:lstStyle/>
            <a:p>
              <a:endParaRPr lang="en-US"/>
            </a:p>
          </p:txBody>
        </p:sp>
        <p:sp>
          <p:nvSpPr>
            <p:cNvPr id="87256" name="Line 308"/>
            <p:cNvSpPr>
              <a:spLocks noChangeShapeType="1"/>
            </p:cNvSpPr>
            <p:nvPr/>
          </p:nvSpPr>
          <p:spPr bwMode="auto">
            <a:xfrm>
              <a:off x="3641" y="656"/>
              <a:ext cx="68" cy="0"/>
            </a:xfrm>
            <a:prstGeom prst="line">
              <a:avLst/>
            </a:prstGeom>
            <a:noFill/>
            <a:ln w="0">
              <a:solidFill>
                <a:srgbClr val="24211D"/>
              </a:solidFill>
              <a:round/>
              <a:headEnd/>
              <a:tailEnd/>
            </a:ln>
          </p:spPr>
          <p:txBody>
            <a:bodyPr/>
            <a:lstStyle/>
            <a:p>
              <a:endParaRPr lang="en-US"/>
            </a:p>
          </p:txBody>
        </p:sp>
        <p:sp>
          <p:nvSpPr>
            <p:cNvPr id="87257" name="Line 309"/>
            <p:cNvSpPr>
              <a:spLocks noChangeShapeType="1"/>
            </p:cNvSpPr>
            <p:nvPr/>
          </p:nvSpPr>
          <p:spPr bwMode="auto">
            <a:xfrm>
              <a:off x="3745" y="656"/>
              <a:ext cx="69" cy="0"/>
            </a:xfrm>
            <a:prstGeom prst="line">
              <a:avLst/>
            </a:prstGeom>
            <a:noFill/>
            <a:ln w="0">
              <a:solidFill>
                <a:srgbClr val="24211D"/>
              </a:solidFill>
              <a:round/>
              <a:headEnd/>
              <a:tailEnd/>
            </a:ln>
          </p:spPr>
          <p:txBody>
            <a:bodyPr/>
            <a:lstStyle/>
            <a:p>
              <a:endParaRPr lang="en-US"/>
            </a:p>
          </p:txBody>
        </p:sp>
        <p:sp>
          <p:nvSpPr>
            <p:cNvPr id="87258" name="Line 310"/>
            <p:cNvSpPr>
              <a:spLocks noChangeShapeType="1"/>
            </p:cNvSpPr>
            <p:nvPr/>
          </p:nvSpPr>
          <p:spPr bwMode="auto">
            <a:xfrm>
              <a:off x="3850" y="656"/>
              <a:ext cx="68" cy="0"/>
            </a:xfrm>
            <a:prstGeom prst="line">
              <a:avLst/>
            </a:prstGeom>
            <a:noFill/>
            <a:ln w="0">
              <a:solidFill>
                <a:srgbClr val="24211D"/>
              </a:solidFill>
              <a:round/>
              <a:headEnd/>
              <a:tailEnd/>
            </a:ln>
          </p:spPr>
          <p:txBody>
            <a:bodyPr/>
            <a:lstStyle/>
            <a:p>
              <a:endParaRPr lang="en-US"/>
            </a:p>
          </p:txBody>
        </p:sp>
        <p:sp>
          <p:nvSpPr>
            <p:cNvPr id="87259" name="Line 311"/>
            <p:cNvSpPr>
              <a:spLocks noChangeShapeType="1"/>
            </p:cNvSpPr>
            <p:nvPr/>
          </p:nvSpPr>
          <p:spPr bwMode="auto">
            <a:xfrm>
              <a:off x="3955" y="656"/>
              <a:ext cx="68" cy="0"/>
            </a:xfrm>
            <a:prstGeom prst="line">
              <a:avLst/>
            </a:prstGeom>
            <a:noFill/>
            <a:ln w="0">
              <a:solidFill>
                <a:srgbClr val="24211D"/>
              </a:solidFill>
              <a:round/>
              <a:headEnd/>
              <a:tailEnd/>
            </a:ln>
          </p:spPr>
          <p:txBody>
            <a:bodyPr/>
            <a:lstStyle/>
            <a:p>
              <a:endParaRPr lang="en-US"/>
            </a:p>
          </p:txBody>
        </p:sp>
        <p:sp>
          <p:nvSpPr>
            <p:cNvPr id="87260" name="Line 312"/>
            <p:cNvSpPr>
              <a:spLocks noChangeShapeType="1"/>
            </p:cNvSpPr>
            <p:nvPr/>
          </p:nvSpPr>
          <p:spPr bwMode="auto">
            <a:xfrm>
              <a:off x="4054" y="666"/>
              <a:ext cx="0" cy="63"/>
            </a:xfrm>
            <a:prstGeom prst="line">
              <a:avLst/>
            </a:prstGeom>
            <a:noFill/>
            <a:ln w="0">
              <a:solidFill>
                <a:srgbClr val="24211D"/>
              </a:solidFill>
              <a:round/>
              <a:headEnd/>
              <a:tailEnd/>
            </a:ln>
          </p:spPr>
          <p:txBody>
            <a:bodyPr/>
            <a:lstStyle/>
            <a:p>
              <a:endParaRPr lang="en-US"/>
            </a:p>
          </p:txBody>
        </p:sp>
        <p:sp>
          <p:nvSpPr>
            <p:cNvPr id="87261" name="Line 313"/>
            <p:cNvSpPr>
              <a:spLocks noChangeShapeType="1"/>
            </p:cNvSpPr>
            <p:nvPr/>
          </p:nvSpPr>
          <p:spPr bwMode="auto">
            <a:xfrm>
              <a:off x="4054" y="771"/>
              <a:ext cx="0" cy="62"/>
            </a:xfrm>
            <a:prstGeom prst="line">
              <a:avLst/>
            </a:prstGeom>
            <a:noFill/>
            <a:ln w="0">
              <a:solidFill>
                <a:srgbClr val="24211D"/>
              </a:solidFill>
              <a:round/>
              <a:headEnd/>
              <a:tailEnd/>
            </a:ln>
          </p:spPr>
          <p:txBody>
            <a:bodyPr/>
            <a:lstStyle/>
            <a:p>
              <a:endParaRPr lang="en-US"/>
            </a:p>
          </p:txBody>
        </p:sp>
        <p:sp>
          <p:nvSpPr>
            <p:cNvPr id="87262" name="Line 314"/>
            <p:cNvSpPr>
              <a:spLocks noChangeShapeType="1"/>
            </p:cNvSpPr>
            <p:nvPr/>
          </p:nvSpPr>
          <p:spPr bwMode="auto">
            <a:xfrm>
              <a:off x="4054" y="875"/>
              <a:ext cx="0" cy="63"/>
            </a:xfrm>
            <a:prstGeom prst="line">
              <a:avLst/>
            </a:prstGeom>
            <a:noFill/>
            <a:ln w="0">
              <a:solidFill>
                <a:srgbClr val="24211D"/>
              </a:solidFill>
              <a:round/>
              <a:headEnd/>
              <a:tailEnd/>
            </a:ln>
          </p:spPr>
          <p:txBody>
            <a:bodyPr/>
            <a:lstStyle/>
            <a:p>
              <a:endParaRPr lang="en-US"/>
            </a:p>
          </p:txBody>
        </p:sp>
        <p:sp>
          <p:nvSpPr>
            <p:cNvPr id="87263" name="Line 315"/>
            <p:cNvSpPr>
              <a:spLocks noChangeShapeType="1"/>
            </p:cNvSpPr>
            <p:nvPr/>
          </p:nvSpPr>
          <p:spPr bwMode="auto">
            <a:xfrm>
              <a:off x="4054" y="980"/>
              <a:ext cx="0" cy="63"/>
            </a:xfrm>
            <a:prstGeom prst="line">
              <a:avLst/>
            </a:prstGeom>
            <a:noFill/>
            <a:ln w="0">
              <a:solidFill>
                <a:srgbClr val="24211D"/>
              </a:solidFill>
              <a:round/>
              <a:headEnd/>
              <a:tailEnd/>
            </a:ln>
          </p:spPr>
          <p:txBody>
            <a:bodyPr/>
            <a:lstStyle/>
            <a:p>
              <a:endParaRPr lang="en-US"/>
            </a:p>
          </p:txBody>
        </p:sp>
        <p:sp>
          <p:nvSpPr>
            <p:cNvPr id="87264" name="Freeform 316"/>
            <p:cNvSpPr>
              <a:spLocks/>
            </p:cNvSpPr>
            <p:nvPr/>
          </p:nvSpPr>
          <p:spPr bwMode="auto">
            <a:xfrm>
              <a:off x="4002" y="1084"/>
              <a:ext cx="52" cy="16"/>
            </a:xfrm>
            <a:custGeom>
              <a:avLst/>
              <a:gdLst>
                <a:gd name="T0" fmla="*/ 2147473290 w 52"/>
                <a:gd name="T1" fmla="*/ 0 h 16"/>
                <a:gd name="T2" fmla="*/ 2147473290 w 52"/>
                <a:gd name="T3" fmla="*/ 2147472896 h 16"/>
                <a:gd name="T4" fmla="*/ 2147473290 w 52"/>
                <a:gd name="T5" fmla="*/ 2147472896 h 16"/>
                <a:gd name="T6" fmla="*/ 0 w 52"/>
                <a:gd name="T7" fmla="*/ 2147472896 h 16"/>
                <a:gd name="T8" fmla="*/ 0 60000 65536"/>
                <a:gd name="T9" fmla="*/ 0 60000 65536"/>
                <a:gd name="T10" fmla="*/ 0 60000 65536"/>
                <a:gd name="T11" fmla="*/ 0 60000 65536"/>
                <a:gd name="T12" fmla="*/ 0 w 52"/>
                <a:gd name="T13" fmla="*/ 0 h 16"/>
                <a:gd name="T14" fmla="*/ 52 w 52"/>
                <a:gd name="T15" fmla="*/ 16 h 16"/>
              </a:gdLst>
              <a:ahLst/>
              <a:cxnLst>
                <a:cxn ang="T8">
                  <a:pos x="T0" y="T1"/>
                </a:cxn>
                <a:cxn ang="T9">
                  <a:pos x="T2" y="T3"/>
                </a:cxn>
                <a:cxn ang="T10">
                  <a:pos x="T4" y="T5"/>
                </a:cxn>
                <a:cxn ang="T11">
                  <a:pos x="T6" y="T7"/>
                </a:cxn>
              </a:cxnLst>
              <a:rect l="T12" t="T13" r="T14" b="T15"/>
              <a:pathLst>
                <a:path w="52" h="16">
                  <a:moveTo>
                    <a:pt x="52" y="0"/>
                  </a:moveTo>
                  <a:lnTo>
                    <a:pt x="52" y="16"/>
                  </a:lnTo>
                  <a:lnTo>
                    <a:pt x="0" y="16"/>
                  </a:lnTo>
                </a:path>
              </a:pathLst>
            </a:custGeom>
            <a:noFill/>
            <a:ln w="0">
              <a:solidFill>
                <a:srgbClr val="24211D"/>
              </a:solidFill>
              <a:prstDash val="solid"/>
              <a:round/>
              <a:headEnd/>
              <a:tailEnd/>
            </a:ln>
          </p:spPr>
          <p:txBody>
            <a:bodyPr/>
            <a:lstStyle/>
            <a:p>
              <a:endParaRPr lang="en-US"/>
            </a:p>
          </p:txBody>
        </p:sp>
        <p:sp>
          <p:nvSpPr>
            <p:cNvPr id="87265" name="Line 317"/>
            <p:cNvSpPr>
              <a:spLocks noChangeShapeType="1"/>
            </p:cNvSpPr>
            <p:nvPr/>
          </p:nvSpPr>
          <p:spPr bwMode="auto">
            <a:xfrm flipH="1">
              <a:off x="3897" y="1100"/>
              <a:ext cx="68" cy="0"/>
            </a:xfrm>
            <a:prstGeom prst="line">
              <a:avLst/>
            </a:prstGeom>
            <a:noFill/>
            <a:ln w="0">
              <a:solidFill>
                <a:srgbClr val="24211D"/>
              </a:solidFill>
              <a:round/>
              <a:headEnd/>
              <a:tailEnd/>
            </a:ln>
          </p:spPr>
          <p:txBody>
            <a:bodyPr/>
            <a:lstStyle/>
            <a:p>
              <a:endParaRPr lang="en-US"/>
            </a:p>
          </p:txBody>
        </p:sp>
        <p:sp>
          <p:nvSpPr>
            <p:cNvPr id="87266" name="Line 318"/>
            <p:cNvSpPr>
              <a:spLocks noChangeShapeType="1"/>
            </p:cNvSpPr>
            <p:nvPr/>
          </p:nvSpPr>
          <p:spPr bwMode="auto">
            <a:xfrm flipH="1">
              <a:off x="3793" y="1100"/>
              <a:ext cx="68" cy="0"/>
            </a:xfrm>
            <a:prstGeom prst="line">
              <a:avLst/>
            </a:prstGeom>
            <a:noFill/>
            <a:ln w="0">
              <a:solidFill>
                <a:srgbClr val="24211D"/>
              </a:solidFill>
              <a:round/>
              <a:headEnd/>
              <a:tailEnd/>
            </a:ln>
          </p:spPr>
          <p:txBody>
            <a:bodyPr/>
            <a:lstStyle/>
            <a:p>
              <a:endParaRPr lang="en-US"/>
            </a:p>
          </p:txBody>
        </p:sp>
        <p:sp>
          <p:nvSpPr>
            <p:cNvPr id="87267" name="Line 319"/>
            <p:cNvSpPr>
              <a:spLocks noChangeShapeType="1"/>
            </p:cNvSpPr>
            <p:nvPr/>
          </p:nvSpPr>
          <p:spPr bwMode="auto">
            <a:xfrm flipH="1">
              <a:off x="3688" y="1100"/>
              <a:ext cx="68" cy="0"/>
            </a:xfrm>
            <a:prstGeom prst="line">
              <a:avLst/>
            </a:prstGeom>
            <a:noFill/>
            <a:ln w="0">
              <a:solidFill>
                <a:srgbClr val="24211D"/>
              </a:solidFill>
              <a:round/>
              <a:headEnd/>
              <a:tailEnd/>
            </a:ln>
          </p:spPr>
          <p:txBody>
            <a:bodyPr/>
            <a:lstStyle/>
            <a:p>
              <a:endParaRPr lang="en-US"/>
            </a:p>
          </p:txBody>
        </p:sp>
        <p:sp>
          <p:nvSpPr>
            <p:cNvPr id="87268" name="Line 320"/>
            <p:cNvSpPr>
              <a:spLocks noChangeShapeType="1"/>
            </p:cNvSpPr>
            <p:nvPr/>
          </p:nvSpPr>
          <p:spPr bwMode="auto">
            <a:xfrm flipH="1">
              <a:off x="3583" y="1100"/>
              <a:ext cx="68" cy="0"/>
            </a:xfrm>
            <a:prstGeom prst="line">
              <a:avLst/>
            </a:prstGeom>
            <a:noFill/>
            <a:ln w="0">
              <a:solidFill>
                <a:srgbClr val="24211D"/>
              </a:solidFill>
              <a:round/>
              <a:headEnd/>
              <a:tailEnd/>
            </a:ln>
          </p:spPr>
          <p:txBody>
            <a:bodyPr/>
            <a:lstStyle/>
            <a:p>
              <a:endParaRPr lang="en-US"/>
            </a:p>
          </p:txBody>
        </p:sp>
        <p:sp>
          <p:nvSpPr>
            <p:cNvPr id="87269" name="Line 321"/>
            <p:cNvSpPr>
              <a:spLocks noChangeShapeType="1"/>
            </p:cNvSpPr>
            <p:nvPr/>
          </p:nvSpPr>
          <p:spPr bwMode="auto">
            <a:xfrm flipH="1">
              <a:off x="3479" y="1100"/>
              <a:ext cx="68" cy="0"/>
            </a:xfrm>
            <a:prstGeom prst="line">
              <a:avLst/>
            </a:prstGeom>
            <a:noFill/>
            <a:ln w="0">
              <a:solidFill>
                <a:srgbClr val="24211D"/>
              </a:solidFill>
              <a:round/>
              <a:headEnd/>
              <a:tailEnd/>
            </a:ln>
          </p:spPr>
          <p:txBody>
            <a:bodyPr/>
            <a:lstStyle/>
            <a:p>
              <a:endParaRPr lang="en-US"/>
            </a:p>
          </p:txBody>
        </p:sp>
        <p:sp>
          <p:nvSpPr>
            <p:cNvPr id="87270" name="Line 322"/>
            <p:cNvSpPr>
              <a:spLocks noChangeShapeType="1"/>
            </p:cNvSpPr>
            <p:nvPr/>
          </p:nvSpPr>
          <p:spPr bwMode="auto">
            <a:xfrm flipH="1">
              <a:off x="3374" y="1100"/>
              <a:ext cx="68" cy="0"/>
            </a:xfrm>
            <a:prstGeom prst="line">
              <a:avLst/>
            </a:prstGeom>
            <a:noFill/>
            <a:ln w="0">
              <a:solidFill>
                <a:srgbClr val="24211D"/>
              </a:solidFill>
              <a:round/>
              <a:headEnd/>
              <a:tailEnd/>
            </a:ln>
          </p:spPr>
          <p:txBody>
            <a:bodyPr/>
            <a:lstStyle/>
            <a:p>
              <a:endParaRPr lang="en-US"/>
            </a:p>
          </p:txBody>
        </p:sp>
        <p:sp>
          <p:nvSpPr>
            <p:cNvPr id="87271" name="Line 323"/>
            <p:cNvSpPr>
              <a:spLocks noChangeShapeType="1"/>
            </p:cNvSpPr>
            <p:nvPr/>
          </p:nvSpPr>
          <p:spPr bwMode="auto">
            <a:xfrm flipH="1">
              <a:off x="3269" y="1100"/>
              <a:ext cx="68" cy="0"/>
            </a:xfrm>
            <a:prstGeom prst="line">
              <a:avLst/>
            </a:prstGeom>
            <a:noFill/>
            <a:ln w="0">
              <a:solidFill>
                <a:srgbClr val="24211D"/>
              </a:solidFill>
              <a:round/>
              <a:headEnd/>
              <a:tailEnd/>
            </a:ln>
          </p:spPr>
          <p:txBody>
            <a:bodyPr/>
            <a:lstStyle/>
            <a:p>
              <a:endParaRPr lang="en-US"/>
            </a:p>
          </p:txBody>
        </p:sp>
        <p:sp>
          <p:nvSpPr>
            <p:cNvPr id="87272" name="Line 324"/>
            <p:cNvSpPr>
              <a:spLocks noChangeShapeType="1"/>
            </p:cNvSpPr>
            <p:nvPr/>
          </p:nvSpPr>
          <p:spPr bwMode="auto">
            <a:xfrm flipH="1">
              <a:off x="3165" y="1100"/>
              <a:ext cx="68" cy="0"/>
            </a:xfrm>
            <a:prstGeom prst="line">
              <a:avLst/>
            </a:prstGeom>
            <a:noFill/>
            <a:ln w="0">
              <a:solidFill>
                <a:srgbClr val="24211D"/>
              </a:solidFill>
              <a:round/>
              <a:headEnd/>
              <a:tailEnd/>
            </a:ln>
          </p:spPr>
          <p:txBody>
            <a:bodyPr/>
            <a:lstStyle/>
            <a:p>
              <a:endParaRPr lang="en-US"/>
            </a:p>
          </p:txBody>
        </p:sp>
        <p:sp>
          <p:nvSpPr>
            <p:cNvPr id="87273" name="Line 325"/>
            <p:cNvSpPr>
              <a:spLocks noChangeShapeType="1"/>
            </p:cNvSpPr>
            <p:nvPr/>
          </p:nvSpPr>
          <p:spPr bwMode="auto">
            <a:xfrm flipH="1">
              <a:off x="3060" y="1100"/>
              <a:ext cx="68" cy="0"/>
            </a:xfrm>
            <a:prstGeom prst="line">
              <a:avLst/>
            </a:prstGeom>
            <a:noFill/>
            <a:ln w="0">
              <a:solidFill>
                <a:srgbClr val="24211D"/>
              </a:solidFill>
              <a:round/>
              <a:headEnd/>
              <a:tailEnd/>
            </a:ln>
          </p:spPr>
          <p:txBody>
            <a:bodyPr/>
            <a:lstStyle/>
            <a:p>
              <a:endParaRPr lang="en-US"/>
            </a:p>
          </p:txBody>
        </p:sp>
        <p:sp>
          <p:nvSpPr>
            <p:cNvPr id="87274" name="Line 326"/>
            <p:cNvSpPr>
              <a:spLocks noChangeShapeType="1"/>
            </p:cNvSpPr>
            <p:nvPr/>
          </p:nvSpPr>
          <p:spPr bwMode="auto">
            <a:xfrm flipH="1">
              <a:off x="2955" y="1100"/>
              <a:ext cx="68" cy="0"/>
            </a:xfrm>
            <a:prstGeom prst="line">
              <a:avLst/>
            </a:prstGeom>
            <a:noFill/>
            <a:ln w="0">
              <a:solidFill>
                <a:srgbClr val="24211D"/>
              </a:solidFill>
              <a:round/>
              <a:headEnd/>
              <a:tailEnd/>
            </a:ln>
          </p:spPr>
          <p:txBody>
            <a:bodyPr/>
            <a:lstStyle/>
            <a:p>
              <a:endParaRPr lang="en-US"/>
            </a:p>
          </p:txBody>
        </p:sp>
        <p:sp>
          <p:nvSpPr>
            <p:cNvPr id="87275" name="Line 327"/>
            <p:cNvSpPr>
              <a:spLocks noChangeShapeType="1"/>
            </p:cNvSpPr>
            <p:nvPr/>
          </p:nvSpPr>
          <p:spPr bwMode="auto">
            <a:xfrm flipH="1">
              <a:off x="2851" y="1100"/>
              <a:ext cx="68" cy="0"/>
            </a:xfrm>
            <a:prstGeom prst="line">
              <a:avLst/>
            </a:prstGeom>
            <a:noFill/>
            <a:ln w="0">
              <a:solidFill>
                <a:srgbClr val="24211D"/>
              </a:solidFill>
              <a:round/>
              <a:headEnd/>
              <a:tailEnd/>
            </a:ln>
          </p:spPr>
          <p:txBody>
            <a:bodyPr/>
            <a:lstStyle/>
            <a:p>
              <a:endParaRPr lang="en-US"/>
            </a:p>
          </p:txBody>
        </p:sp>
        <p:sp>
          <p:nvSpPr>
            <p:cNvPr id="87276" name="Line 328"/>
            <p:cNvSpPr>
              <a:spLocks noChangeShapeType="1"/>
            </p:cNvSpPr>
            <p:nvPr/>
          </p:nvSpPr>
          <p:spPr bwMode="auto">
            <a:xfrm flipH="1">
              <a:off x="2746" y="1100"/>
              <a:ext cx="68" cy="0"/>
            </a:xfrm>
            <a:prstGeom prst="line">
              <a:avLst/>
            </a:prstGeom>
            <a:noFill/>
            <a:ln w="0">
              <a:solidFill>
                <a:srgbClr val="24211D"/>
              </a:solidFill>
              <a:round/>
              <a:headEnd/>
              <a:tailEnd/>
            </a:ln>
          </p:spPr>
          <p:txBody>
            <a:bodyPr/>
            <a:lstStyle/>
            <a:p>
              <a:endParaRPr lang="en-US"/>
            </a:p>
          </p:txBody>
        </p:sp>
        <p:sp>
          <p:nvSpPr>
            <p:cNvPr id="87277" name="Line 329"/>
            <p:cNvSpPr>
              <a:spLocks noChangeShapeType="1"/>
            </p:cNvSpPr>
            <p:nvPr/>
          </p:nvSpPr>
          <p:spPr bwMode="auto">
            <a:xfrm flipH="1">
              <a:off x="2641" y="1100"/>
              <a:ext cx="68" cy="0"/>
            </a:xfrm>
            <a:prstGeom prst="line">
              <a:avLst/>
            </a:prstGeom>
            <a:noFill/>
            <a:ln w="0">
              <a:solidFill>
                <a:srgbClr val="24211D"/>
              </a:solidFill>
              <a:round/>
              <a:headEnd/>
              <a:tailEnd/>
            </a:ln>
          </p:spPr>
          <p:txBody>
            <a:bodyPr/>
            <a:lstStyle/>
            <a:p>
              <a:endParaRPr lang="en-US"/>
            </a:p>
          </p:txBody>
        </p:sp>
        <p:sp>
          <p:nvSpPr>
            <p:cNvPr id="87278" name="Freeform 330"/>
            <p:cNvSpPr>
              <a:spLocks/>
            </p:cNvSpPr>
            <p:nvPr/>
          </p:nvSpPr>
          <p:spPr bwMode="auto">
            <a:xfrm>
              <a:off x="2594" y="1043"/>
              <a:ext cx="11" cy="57"/>
            </a:xfrm>
            <a:custGeom>
              <a:avLst/>
              <a:gdLst>
                <a:gd name="T0" fmla="*/ 2147473175 w 11"/>
                <a:gd name="T1" fmla="*/ 2147473345 h 57"/>
                <a:gd name="T2" fmla="*/ 0 w 11"/>
                <a:gd name="T3" fmla="*/ 2147473345 h 57"/>
                <a:gd name="T4" fmla="*/ 0 w 11"/>
                <a:gd name="T5" fmla="*/ 2147473345 h 57"/>
                <a:gd name="T6" fmla="*/ 0 w 11"/>
                <a:gd name="T7" fmla="*/ 0 h 57"/>
                <a:gd name="T8" fmla="*/ 0 60000 65536"/>
                <a:gd name="T9" fmla="*/ 0 60000 65536"/>
                <a:gd name="T10" fmla="*/ 0 60000 65536"/>
                <a:gd name="T11" fmla="*/ 0 60000 65536"/>
                <a:gd name="T12" fmla="*/ 0 w 11"/>
                <a:gd name="T13" fmla="*/ 0 h 57"/>
                <a:gd name="T14" fmla="*/ 11 w 11"/>
                <a:gd name="T15" fmla="*/ 57 h 57"/>
              </a:gdLst>
              <a:ahLst/>
              <a:cxnLst>
                <a:cxn ang="T8">
                  <a:pos x="T0" y="T1"/>
                </a:cxn>
                <a:cxn ang="T9">
                  <a:pos x="T2" y="T3"/>
                </a:cxn>
                <a:cxn ang="T10">
                  <a:pos x="T4" y="T5"/>
                </a:cxn>
                <a:cxn ang="T11">
                  <a:pos x="T6" y="T7"/>
                </a:cxn>
              </a:cxnLst>
              <a:rect l="T12" t="T13" r="T14" b="T15"/>
              <a:pathLst>
                <a:path w="11" h="57">
                  <a:moveTo>
                    <a:pt x="11" y="57"/>
                  </a:moveTo>
                  <a:lnTo>
                    <a:pt x="0" y="57"/>
                  </a:lnTo>
                  <a:lnTo>
                    <a:pt x="0" y="0"/>
                  </a:lnTo>
                </a:path>
              </a:pathLst>
            </a:custGeom>
            <a:noFill/>
            <a:ln w="0">
              <a:solidFill>
                <a:srgbClr val="24211D"/>
              </a:solidFill>
              <a:prstDash val="solid"/>
              <a:round/>
              <a:headEnd/>
              <a:tailEnd/>
            </a:ln>
          </p:spPr>
          <p:txBody>
            <a:bodyPr/>
            <a:lstStyle/>
            <a:p>
              <a:endParaRPr lang="en-US"/>
            </a:p>
          </p:txBody>
        </p:sp>
        <p:sp>
          <p:nvSpPr>
            <p:cNvPr id="87279" name="Line 331"/>
            <p:cNvSpPr>
              <a:spLocks noChangeShapeType="1"/>
            </p:cNvSpPr>
            <p:nvPr/>
          </p:nvSpPr>
          <p:spPr bwMode="auto">
            <a:xfrm flipV="1">
              <a:off x="2594" y="938"/>
              <a:ext cx="0" cy="63"/>
            </a:xfrm>
            <a:prstGeom prst="line">
              <a:avLst/>
            </a:prstGeom>
            <a:noFill/>
            <a:ln w="0">
              <a:solidFill>
                <a:srgbClr val="24211D"/>
              </a:solidFill>
              <a:round/>
              <a:headEnd/>
              <a:tailEnd/>
            </a:ln>
          </p:spPr>
          <p:txBody>
            <a:bodyPr/>
            <a:lstStyle/>
            <a:p>
              <a:endParaRPr lang="en-US"/>
            </a:p>
          </p:txBody>
        </p:sp>
        <p:sp>
          <p:nvSpPr>
            <p:cNvPr id="87280" name="Line 332"/>
            <p:cNvSpPr>
              <a:spLocks noChangeShapeType="1"/>
            </p:cNvSpPr>
            <p:nvPr/>
          </p:nvSpPr>
          <p:spPr bwMode="auto">
            <a:xfrm flipV="1">
              <a:off x="2594" y="833"/>
              <a:ext cx="0" cy="63"/>
            </a:xfrm>
            <a:prstGeom prst="line">
              <a:avLst/>
            </a:prstGeom>
            <a:noFill/>
            <a:ln w="0">
              <a:solidFill>
                <a:srgbClr val="24211D"/>
              </a:solidFill>
              <a:round/>
              <a:headEnd/>
              <a:tailEnd/>
            </a:ln>
          </p:spPr>
          <p:txBody>
            <a:bodyPr/>
            <a:lstStyle/>
            <a:p>
              <a:endParaRPr lang="en-US"/>
            </a:p>
          </p:txBody>
        </p:sp>
        <p:sp>
          <p:nvSpPr>
            <p:cNvPr id="87281" name="Line 333"/>
            <p:cNvSpPr>
              <a:spLocks noChangeShapeType="1"/>
            </p:cNvSpPr>
            <p:nvPr/>
          </p:nvSpPr>
          <p:spPr bwMode="auto">
            <a:xfrm flipV="1">
              <a:off x="2594" y="729"/>
              <a:ext cx="0" cy="63"/>
            </a:xfrm>
            <a:prstGeom prst="line">
              <a:avLst/>
            </a:prstGeom>
            <a:noFill/>
            <a:ln w="0">
              <a:solidFill>
                <a:srgbClr val="24211D"/>
              </a:solidFill>
              <a:round/>
              <a:headEnd/>
              <a:tailEnd/>
            </a:ln>
          </p:spPr>
          <p:txBody>
            <a:bodyPr/>
            <a:lstStyle/>
            <a:p>
              <a:endParaRPr lang="en-US"/>
            </a:p>
          </p:txBody>
        </p:sp>
        <p:sp>
          <p:nvSpPr>
            <p:cNvPr id="87282" name="Line 334"/>
            <p:cNvSpPr>
              <a:spLocks noChangeShapeType="1"/>
            </p:cNvSpPr>
            <p:nvPr/>
          </p:nvSpPr>
          <p:spPr bwMode="auto">
            <a:xfrm flipV="1">
              <a:off x="2594" y="656"/>
              <a:ext cx="0" cy="31"/>
            </a:xfrm>
            <a:prstGeom prst="line">
              <a:avLst/>
            </a:prstGeom>
            <a:noFill/>
            <a:ln w="0">
              <a:solidFill>
                <a:srgbClr val="24211D"/>
              </a:solidFill>
              <a:round/>
              <a:headEnd/>
              <a:tailEnd/>
            </a:ln>
          </p:spPr>
          <p:txBody>
            <a:bodyPr/>
            <a:lstStyle/>
            <a:p>
              <a:endParaRPr lang="en-US"/>
            </a:p>
          </p:txBody>
        </p:sp>
        <p:sp>
          <p:nvSpPr>
            <p:cNvPr id="87283" name="Rectangle 335"/>
            <p:cNvSpPr>
              <a:spLocks noChangeArrowheads="1"/>
            </p:cNvSpPr>
            <p:nvPr/>
          </p:nvSpPr>
          <p:spPr bwMode="auto">
            <a:xfrm>
              <a:off x="5242" y="3389"/>
              <a:ext cx="409" cy="194"/>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284" name="Rectangle 336"/>
            <p:cNvSpPr>
              <a:spLocks noChangeArrowheads="1"/>
            </p:cNvSpPr>
            <p:nvPr/>
          </p:nvSpPr>
          <p:spPr bwMode="auto">
            <a:xfrm>
              <a:off x="5347" y="3415"/>
              <a:ext cx="20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87285" name="Rectangle 337"/>
            <p:cNvSpPr>
              <a:spLocks noChangeArrowheads="1"/>
            </p:cNvSpPr>
            <p:nvPr/>
          </p:nvSpPr>
          <p:spPr bwMode="auto">
            <a:xfrm>
              <a:off x="5279" y="3478"/>
              <a:ext cx="354"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7286" name="Line 338"/>
            <p:cNvSpPr>
              <a:spLocks noChangeShapeType="1"/>
            </p:cNvSpPr>
            <p:nvPr/>
          </p:nvSpPr>
          <p:spPr bwMode="auto">
            <a:xfrm flipH="1">
              <a:off x="5059" y="3483"/>
              <a:ext cx="173" cy="0"/>
            </a:xfrm>
            <a:prstGeom prst="line">
              <a:avLst/>
            </a:prstGeom>
            <a:noFill/>
            <a:ln w="0">
              <a:solidFill>
                <a:srgbClr val="000000"/>
              </a:solidFill>
              <a:round/>
              <a:headEnd/>
              <a:tailEnd/>
            </a:ln>
          </p:spPr>
          <p:txBody>
            <a:bodyPr/>
            <a:lstStyle/>
            <a:p>
              <a:endParaRPr lang="en-US"/>
            </a:p>
          </p:txBody>
        </p:sp>
        <p:sp>
          <p:nvSpPr>
            <p:cNvPr id="87287" name="Freeform 339"/>
            <p:cNvSpPr>
              <a:spLocks/>
            </p:cNvSpPr>
            <p:nvPr/>
          </p:nvSpPr>
          <p:spPr bwMode="auto">
            <a:xfrm>
              <a:off x="5185" y="3462"/>
              <a:ext cx="47" cy="42"/>
            </a:xfrm>
            <a:custGeom>
              <a:avLst/>
              <a:gdLst>
                <a:gd name="T0" fmla="*/ 2147473223 w 47"/>
                <a:gd name="T1" fmla="*/ 2147473140 h 42"/>
                <a:gd name="T2" fmla="*/ 0 w 47"/>
                <a:gd name="T3" fmla="*/ 2147473140 h 42"/>
                <a:gd name="T4" fmla="*/ 0 w 47"/>
                <a:gd name="T5" fmla="*/ 0 h 42"/>
                <a:gd name="T6" fmla="*/ 2147473223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47" y="21"/>
                  </a:moveTo>
                  <a:lnTo>
                    <a:pt x="0" y="42"/>
                  </a:lnTo>
                  <a:lnTo>
                    <a:pt x="0" y="0"/>
                  </a:lnTo>
                  <a:lnTo>
                    <a:pt x="47" y="21"/>
                  </a:lnTo>
                  <a:close/>
                </a:path>
              </a:pathLst>
            </a:custGeom>
            <a:solidFill>
              <a:srgbClr val="000000"/>
            </a:solidFill>
            <a:ln w="9525">
              <a:noFill/>
              <a:round/>
              <a:headEnd/>
              <a:tailEnd/>
            </a:ln>
          </p:spPr>
          <p:txBody>
            <a:bodyPr/>
            <a:lstStyle/>
            <a:p>
              <a:endParaRPr lang="en-US"/>
            </a:p>
          </p:txBody>
        </p:sp>
        <p:sp>
          <p:nvSpPr>
            <p:cNvPr id="87288" name="Freeform 340"/>
            <p:cNvSpPr>
              <a:spLocks/>
            </p:cNvSpPr>
            <p:nvPr/>
          </p:nvSpPr>
          <p:spPr bwMode="auto">
            <a:xfrm>
              <a:off x="5059" y="3462"/>
              <a:ext cx="42" cy="42"/>
            </a:xfrm>
            <a:custGeom>
              <a:avLst/>
              <a:gdLst>
                <a:gd name="T0" fmla="*/ 0 w 42"/>
                <a:gd name="T1" fmla="*/ 2147473140 h 42"/>
                <a:gd name="T2" fmla="*/ 2147473140 w 42"/>
                <a:gd name="T3" fmla="*/ 2147473140 h 42"/>
                <a:gd name="T4" fmla="*/ 2147473140 w 42"/>
                <a:gd name="T5" fmla="*/ 0 h 42"/>
                <a:gd name="T6" fmla="*/ 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42"/>
                  </a:lnTo>
                  <a:lnTo>
                    <a:pt x="42" y="0"/>
                  </a:lnTo>
                  <a:lnTo>
                    <a:pt x="0" y="21"/>
                  </a:lnTo>
                  <a:close/>
                </a:path>
              </a:pathLst>
            </a:custGeom>
            <a:solidFill>
              <a:srgbClr val="000000"/>
            </a:solidFill>
            <a:ln w="9525">
              <a:noFill/>
              <a:round/>
              <a:headEnd/>
              <a:tailEnd/>
            </a:ln>
          </p:spPr>
          <p:txBody>
            <a:bodyPr/>
            <a:lstStyle/>
            <a:p>
              <a:endParaRPr lang="en-US"/>
            </a:p>
          </p:txBody>
        </p:sp>
        <p:sp>
          <p:nvSpPr>
            <p:cNvPr id="87289" name="Line 341"/>
            <p:cNvSpPr>
              <a:spLocks noChangeShapeType="1"/>
            </p:cNvSpPr>
            <p:nvPr/>
          </p:nvSpPr>
          <p:spPr bwMode="auto">
            <a:xfrm flipH="1">
              <a:off x="5059" y="3259"/>
              <a:ext cx="173" cy="0"/>
            </a:xfrm>
            <a:prstGeom prst="line">
              <a:avLst/>
            </a:prstGeom>
            <a:noFill/>
            <a:ln w="0">
              <a:solidFill>
                <a:srgbClr val="000000"/>
              </a:solidFill>
              <a:round/>
              <a:headEnd/>
              <a:tailEnd/>
            </a:ln>
          </p:spPr>
          <p:txBody>
            <a:bodyPr/>
            <a:lstStyle/>
            <a:p>
              <a:endParaRPr lang="en-US"/>
            </a:p>
          </p:txBody>
        </p:sp>
        <p:sp>
          <p:nvSpPr>
            <p:cNvPr id="87290" name="Freeform 342"/>
            <p:cNvSpPr>
              <a:spLocks/>
            </p:cNvSpPr>
            <p:nvPr/>
          </p:nvSpPr>
          <p:spPr bwMode="auto">
            <a:xfrm>
              <a:off x="5190" y="3238"/>
              <a:ext cx="42" cy="41"/>
            </a:xfrm>
            <a:custGeom>
              <a:avLst/>
              <a:gdLst>
                <a:gd name="T0" fmla="*/ 2147473140 w 42"/>
                <a:gd name="T1" fmla="*/ 2147473121 h 41"/>
                <a:gd name="T2" fmla="*/ 0 w 42"/>
                <a:gd name="T3" fmla="*/ 2147473121 h 41"/>
                <a:gd name="T4" fmla="*/ 0 w 42"/>
                <a:gd name="T5" fmla="*/ 0 h 41"/>
                <a:gd name="T6" fmla="*/ 214747314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41"/>
                  </a:lnTo>
                  <a:lnTo>
                    <a:pt x="0" y="0"/>
                  </a:lnTo>
                  <a:lnTo>
                    <a:pt x="42" y="21"/>
                  </a:lnTo>
                  <a:close/>
                </a:path>
              </a:pathLst>
            </a:custGeom>
            <a:solidFill>
              <a:srgbClr val="000000"/>
            </a:solidFill>
            <a:ln w="9525">
              <a:noFill/>
              <a:round/>
              <a:headEnd/>
              <a:tailEnd/>
            </a:ln>
          </p:spPr>
          <p:txBody>
            <a:bodyPr/>
            <a:lstStyle/>
            <a:p>
              <a:endParaRPr lang="en-US"/>
            </a:p>
          </p:txBody>
        </p:sp>
        <p:sp>
          <p:nvSpPr>
            <p:cNvPr id="87291" name="Freeform 343"/>
            <p:cNvSpPr>
              <a:spLocks/>
            </p:cNvSpPr>
            <p:nvPr/>
          </p:nvSpPr>
          <p:spPr bwMode="auto">
            <a:xfrm>
              <a:off x="5059" y="3238"/>
              <a:ext cx="42" cy="41"/>
            </a:xfrm>
            <a:custGeom>
              <a:avLst/>
              <a:gdLst>
                <a:gd name="T0" fmla="*/ 0 w 42"/>
                <a:gd name="T1" fmla="*/ 2147473121 h 41"/>
                <a:gd name="T2" fmla="*/ 2147473140 w 42"/>
                <a:gd name="T3" fmla="*/ 2147473121 h 41"/>
                <a:gd name="T4" fmla="*/ 2147473140 w 42"/>
                <a:gd name="T5" fmla="*/ 0 h 41"/>
                <a:gd name="T6" fmla="*/ 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0" y="21"/>
                  </a:moveTo>
                  <a:lnTo>
                    <a:pt x="42" y="41"/>
                  </a:lnTo>
                  <a:lnTo>
                    <a:pt x="42" y="0"/>
                  </a:lnTo>
                  <a:lnTo>
                    <a:pt x="0" y="21"/>
                  </a:lnTo>
                  <a:close/>
                </a:path>
              </a:pathLst>
            </a:custGeom>
            <a:solidFill>
              <a:srgbClr val="000000"/>
            </a:solidFill>
            <a:ln w="9525">
              <a:noFill/>
              <a:round/>
              <a:headEnd/>
              <a:tailEnd/>
            </a:ln>
          </p:spPr>
          <p:txBody>
            <a:bodyPr/>
            <a:lstStyle/>
            <a:p>
              <a:endParaRPr lang="en-US"/>
            </a:p>
          </p:txBody>
        </p:sp>
        <p:sp>
          <p:nvSpPr>
            <p:cNvPr id="87292" name="Freeform 344"/>
            <p:cNvSpPr>
              <a:spLocks/>
            </p:cNvSpPr>
            <p:nvPr/>
          </p:nvSpPr>
          <p:spPr bwMode="auto">
            <a:xfrm>
              <a:off x="3547" y="1664"/>
              <a:ext cx="68" cy="74"/>
            </a:xfrm>
            <a:custGeom>
              <a:avLst/>
              <a:gdLst>
                <a:gd name="T0" fmla="*/ 0 w 68"/>
                <a:gd name="T1" fmla="*/ 2147473034 h 74"/>
                <a:gd name="T2" fmla="*/ 2147472956 w 68"/>
                <a:gd name="T3" fmla="*/ 2147473034 h 74"/>
                <a:gd name="T4" fmla="*/ 0 w 68"/>
                <a:gd name="T5" fmla="*/ 0 h 74"/>
                <a:gd name="T6" fmla="*/ 0 w 68"/>
                <a:gd name="T7" fmla="*/ 2147473034 h 74"/>
                <a:gd name="T8" fmla="*/ 0 60000 65536"/>
                <a:gd name="T9" fmla="*/ 0 60000 65536"/>
                <a:gd name="T10" fmla="*/ 0 60000 65536"/>
                <a:gd name="T11" fmla="*/ 0 60000 65536"/>
                <a:gd name="T12" fmla="*/ 0 w 68"/>
                <a:gd name="T13" fmla="*/ 0 h 74"/>
                <a:gd name="T14" fmla="*/ 68 w 68"/>
                <a:gd name="T15" fmla="*/ 74 h 74"/>
              </a:gdLst>
              <a:ahLst/>
              <a:cxnLst>
                <a:cxn ang="T8">
                  <a:pos x="T0" y="T1"/>
                </a:cxn>
                <a:cxn ang="T9">
                  <a:pos x="T2" y="T3"/>
                </a:cxn>
                <a:cxn ang="T10">
                  <a:pos x="T4" y="T5"/>
                </a:cxn>
                <a:cxn ang="T11">
                  <a:pos x="T6" y="T7"/>
                </a:cxn>
              </a:cxnLst>
              <a:rect l="T12" t="T13" r="T14" b="T15"/>
              <a:pathLst>
                <a:path w="68" h="74">
                  <a:moveTo>
                    <a:pt x="0" y="74"/>
                  </a:moveTo>
                  <a:lnTo>
                    <a:pt x="68" y="37"/>
                  </a:lnTo>
                  <a:lnTo>
                    <a:pt x="0" y="0"/>
                  </a:lnTo>
                  <a:lnTo>
                    <a:pt x="0" y="74"/>
                  </a:lnTo>
                  <a:close/>
                </a:path>
              </a:pathLst>
            </a:custGeom>
            <a:solidFill>
              <a:srgbClr val="000000"/>
            </a:solidFill>
            <a:ln w="9525">
              <a:noFill/>
              <a:round/>
              <a:headEnd/>
              <a:tailEnd/>
            </a:ln>
          </p:spPr>
          <p:txBody>
            <a:bodyPr/>
            <a:lstStyle/>
            <a:p>
              <a:endParaRPr lang="en-US"/>
            </a:p>
          </p:txBody>
        </p:sp>
        <p:sp>
          <p:nvSpPr>
            <p:cNvPr id="87293" name="Freeform 345"/>
            <p:cNvSpPr>
              <a:spLocks/>
            </p:cNvSpPr>
            <p:nvPr/>
          </p:nvSpPr>
          <p:spPr bwMode="auto">
            <a:xfrm>
              <a:off x="3552" y="1696"/>
              <a:ext cx="10" cy="16"/>
            </a:xfrm>
            <a:custGeom>
              <a:avLst/>
              <a:gdLst>
                <a:gd name="T0" fmla="*/ 0 w 10"/>
                <a:gd name="T1" fmla="*/ 2147472896 h 16"/>
                <a:gd name="T2" fmla="*/ 2147473101 w 10"/>
                <a:gd name="T3" fmla="*/ 2147472896 h 16"/>
                <a:gd name="T4" fmla="*/ 2147473101 w 10"/>
                <a:gd name="T5" fmla="*/ 2147472896 h 16"/>
                <a:gd name="T6" fmla="*/ 2147473101 w 10"/>
                <a:gd name="T7" fmla="*/ 2147472896 h 16"/>
                <a:gd name="T8" fmla="*/ 2147473101 w 10"/>
                <a:gd name="T9" fmla="*/ 2147472896 h 16"/>
                <a:gd name="T10" fmla="*/ 2147473101 w 10"/>
                <a:gd name="T11" fmla="*/ 2147472896 h 16"/>
                <a:gd name="T12" fmla="*/ 2147473101 w 10"/>
                <a:gd name="T13" fmla="*/ 0 h 16"/>
                <a:gd name="T14" fmla="*/ 2147473101 w 10"/>
                <a:gd name="T15" fmla="*/ 0 h 16"/>
                <a:gd name="T16" fmla="*/ 0 w 10"/>
                <a:gd name="T17" fmla="*/ 0 h 16"/>
                <a:gd name="T18" fmla="*/ 0 w 10"/>
                <a:gd name="T19" fmla="*/ 214747289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0"/>
                  </a:lnTo>
                  <a:lnTo>
                    <a:pt x="10" y="10"/>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7294" name="Rectangle 346"/>
            <p:cNvSpPr>
              <a:spLocks noChangeArrowheads="1"/>
            </p:cNvSpPr>
            <p:nvPr/>
          </p:nvSpPr>
          <p:spPr bwMode="auto">
            <a:xfrm>
              <a:off x="3473" y="1696"/>
              <a:ext cx="79"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295" name="Freeform 347"/>
            <p:cNvSpPr>
              <a:spLocks/>
            </p:cNvSpPr>
            <p:nvPr/>
          </p:nvSpPr>
          <p:spPr bwMode="auto">
            <a:xfrm>
              <a:off x="3416" y="1664"/>
              <a:ext cx="63" cy="74"/>
            </a:xfrm>
            <a:custGeom>
              <a:avLst/>
              <a:gdLst>
                <a:gd name="T0" fmla="*/ 2147473400 w 63"/>
                <a:gd name="T1" fmla="*/ 2147473034 h 74"/>
                <a:gd name="T2" fmla="*/ 0 w 63"/>
                <a:gd name="T3" fmla="*/ 2147473034 h 74"/>
                <a:gd name="T4" fmla="*/ 2147473400 w 63"/>
                <a:gd name="T5" fmla="*/ 0 h 74"/>
                <a:gd name="T6" fmla="*/ 2147473400 w 63"/>
                <a:gd name="T7" fmla="*/ 2147473034 h 74"/>
                <a:gd name="T8" fmla="*/ 0 60000 65536"/>
                <a:gd name="T9" fmla="*/ 0 60000 65536"/>
                <a:gd name="T10" fmla="*/ 0 60000 65536"/>
                <a:gd name="T11" fmla="*/ 0 60000 65536"/>
                <a:gd name="T12" fmla="*/ 0 w 63"/>
                <a:gd name="T13" fmla="*/ 0 h 74"/>
                <a:gd name="T14" fmla="*/ 63 w 63"/>
                <a:gd name="T15" fmla="*/ 74 h 74"/>
              </a:gdLst>
              <a:ahLst/>
              <a:cxnLst>
                <a:cxn ang="T8">
                  <a:pos x="T0" y="T1"/>
                </a:cxn>
                <a:cxn ang="T9">
                  <a:pos x="T2" y="T3"/>
                </a:cxn>
                <a:cxn ang="T10">
                  <a:pos x="T4" y="T5"/>
                </a:cxn>
                <a:cxn ang="T11">
                  <a:pos x="T6" y="T7"/>
                </a:cxn>
              </a:cxnLst>
              <a:rect l="T12" t="T13" r="T14" b="T15"/>
              <a:pathLst>
                <a:path w="63" h="74">
                  <a:moveTo>
                    <a:pt x="63" y="74"/>
                  </a:moveTo>
                  <a:lnTo>
                    <a:pt x="0" y="37"/>
                  </a:lnTo>
                  <a:lnTo>
                    <a:pt x="63" y="0"/>
                  </a:lnTo>
                  <a:lnTo>
                    <a:pt x="63" y="74"/>
                  </a:lnTo>
                  <a:close/>
                </a:path>
              </a:pathLst>
            </a:custGeom>
            <a:solidFill>
              <a:srgbClr val="000000"/>
            </a:solidFill>
            <a:ln w="9525">
              <a:noFill/>
              <a:round/>
              <a:headEnd/>
              <a:tailEnd/>
            </a:ln>
          </p:spPr>
          <p:txBody>
            <a:bodyPr/>
            <a:lstStyle/>
            <a:p>
              <a:endParaRPr lang="en-US"/>
            </a:p>
          </p:txBody>
        </p:sp>
        <p:sp>
          <p:nvSpPr>
            <p:cNvPr id="87296" name="Freeform 348"/>
            <p:cNvSpPr>
              <a:spLocks/>
            </p:cNvSpPr>
            <p:nvPr/>
          </p:nvSpPr>
          <p:spPr bwMode="auto">
            <a:xfrm>
              <a:off x="3468" y="1696"/>
              <a:ext cx="5" cy="16"/>
            </a:xfrm>
            <a:custGeom>
              <a:avLst/>
              <a:gdLst>
                <a:gd name="T0" fmla="*/ 2147473101 w 5"/>
                <a:gd name="T1" fmla="*/ 0 h 16"/>
                <a:gd name="T2" fmla="*/ 2147473101 w 5"/>
                <a:gd name="T3" fmla="*/ 0 h 16"/>
                <a:gd name="T4" fmla="*/ 0 w 5"/>
                <a:gd name="T5" fmla="*/ 0 h 16"/>
                <a:gd name="T6" fmla="*/ 0 w 5"/>
                <a:gd name="T7" fmla="*/ 2147472896 h 16"/>
                <a:gd name="T8" fmla="*/ 0 w 5"/>
                <a:gd name="T9" fmla="*/ 2147472896 h 16"/>
                <a:gd name="T10" fmla="*/ 0 w 5"/>
                <a:gd name="T11" fmla="*/ 2147472896 h 16"/>
                <a:gd name="T12" fmla="*/ 0 w 5"/>
                <a:gd name="T13" fmla="*/ 2147472896 h 16"/>
                <a:gd name="T14" fmla="*/ 2147473101 w 5"/>
                <a:gd name="T15" fmla="*/ 2147472896 h 16"/>
                <a:gd name="T16" fmla="*/ 2147473101 w 5"/>
                <a:gd name="T17" fmla="*/ 2147472896 h 16"/>
                <a:gd name="T18" fmla="*/ 2147473101 w 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5" y="0"/>
                  </a:moveTo>
                  <a:lnTo>
                    <a:pt x="5" y="0"/>
                  </a:lnTo>
                  <a:lnTo>
                    <a:pt x="0" y="0"/>
                  </a:lnTo>
                  <a:lnTo>
                    <a:pt x="0" y="5"/>
                  </a:lnTo>
                  <a:lnTo>
                    <a:pt x="0" y="10"/>
                  </a:lnTo>
                  <a:lnTo>
                    <a:pt x="5" y="10"/>
                  </a:lnTo>
                  <a:lnTo>
                    <a:pt x="5" y="16"/>
                  </a:lnTo>
                  <a:lnTo>
                    <a:pt x="5" y="0"/>
                  </a:lnTo>
                  <a:close/>
                </a:path>
              </a:pathLst>
            </a:custGeom>
            <a:solidFill>
              <a:srgbClr val="000000"/>
            </a:solidFill>
            <a:ln w="9525">
              <a:noFill/>
              <a:round/>
              <a:headEnd/>
              <a:tailEnd/>
            </a:ln>
          </p:spPr>
          <p:txBody>
            <a:bodyPr/>
            <a:lstStyle/>
            <a:p>
              <a:endParaRPr lang="en-US"/>
            </a:p>
          </p:txBody>
        </p:sp>
        <p:sp>
          <p:nvSpPr>
            <p:cNvPr id="87297" name="Rectangle 349"/>
            <p:cNvSpPr>
              <a:spLocks noChangeArrowheads="1"/>
            </p:cNvSpPr>
            <p:nvPr/>
          </p:nvSpPr>
          <p:spPr bwMode="auto">
            <a:xfrm>
              <a:off x="4855" y="2558"/>
              <a:ext cx="900" cy="366"/>
            </a:xfrm>
            <a:prstGeom prst="rect">
              <a:avLst/>
            </a:prstGeom>
            <a:solidFill>
              <a:srgbClr val="DDDDDC"/>
            </a:solidFill>
            <a:ln w="7938" cap="rnd">
              <a:solidFill>
                <a:srgbClr val="24211D"/>
              </a:solidFill>
              <a:round/>
              <a:headEnd/>
              <a:tailEnd/>
            </a:ln>
          </p:spPr>
          <p:txBody>
            <a:bodyPr/>
            <a:lstStyle/>
            <a:p>
              <a:pPr algn="l" eaLnBrk="0" hangingPunct="0"/>
              <a:endParaRPr lang="en-US" sz="1800">
                <a:solidFill>
                  <a:srgbClr val="000000"/>
                </a:solidFill>
              </a:endParaRPr>
            </a:p>
          </p:txBody>
        </p:sp>
        <p:sp>
          <p:nvSpPr>
            <p:cNvPr id="87298" name="Rectangle 350"/>
            <p:cNvSpPr>
              <a:spLocks noChangeArrowheads="1"/>
            </p:cNvSpPr>
            <p:nvPr/>
          </p:nvSpPr>
          <p:spPr bwMode="auto">
            <a:xfrm>
              <a:off x="5363" y="2689"/>
              <a:ext cx="361"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299" name="Rectangle 351"/>
            <p:cNvSpPr>
              <a:spLocks noChangeArrowheads="1"/>
            </p:cNvSpPr>
            <p:nvPr/>
          </p:nvSpPr>
          <p:spPr bwMode="auto">
            <a:xfrm>
              <a:off x="5363" y="2689"/>
              <a:ext cx="361"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00" name="Rectangle 352"/>
            <p:cNvSpPr>
              <a:spLocks noChangeArrowheads="1"/>
            </p:cNvSpPr>
            <p:nvPr/>
          </p:nvSpPr>
          <p:spPr bwMode="auto">
            <a:xfrm>
              <a:off x="5415" y="2699"/>
              <a:ext cx="256"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87301" name="Rectangle 353"/>
            <p:cNvSpPr>
              <a:spLocks noChangeArrowheads="1"/>
            </p:cNvSpPr>
            <p:nvPr/>
          </p:nvSpPr>
          <p:spPr bwMode="auto">
            <a:xfrm>
              <a:off x="5452" y="2788"/>
              <a:ext cx="183"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7302" name="Rectangle 354"/>
            <p:cNvSpPr>
              <a:spLocks noChangeArrowheads="1"/>
            </p:cNvSpPr>
            <p:nvPr/>
          </p:nvSpPr>
          <p:spPr bwMode="auto">
            <a:xfrm>
              <a:off x="4981" y="2579"/>
              <a:ext cx="672"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87303" name="Rectangle 355"/>
            <p:cNvSpPr>
              <a:spLocks noChangeArrowheads="1"/>
            </p:cNvSpPr>
            <p:nvPr/>
          </p:nvSpPr>
          <p:spPr bwMode="auto">
            <a:xfrm>
              <a:off x="4886" y="2689"/>
              <a:ext cx="440" cy="19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04" name="Rectangle 356"/>
            <p:cNvSpPr>
              <a:spLocks noChangeArrowheads="1"/>
            </p:cNvSpPr>
            <p:nvPr/>
          </p:nvSpPr>
          <p:spPr bwMode="auto">
            <a:xfrm>
              <a:off x="4886" y="2689"/>
              <a:ext cx="440" cy="19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05" name="Rectangle 357"/>
            <p:cNvSpPr>
              <a:spLocks noChangeArrowheads="1"/>
            </p:cNvSpPr>
            <p:nvPr/>
          </p:nvSpPr>
          <p:spPr bwMode="auto">
            <a:xfrm>
              <a:off x="4975" y="2694"/>
              <a:ext cx="24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7306" name="Rectangle 358"/>
            <p:cNvSpPr>
              <a:spLocks noChangeArrowheads="1"/>
            </p:cNvSpPr>
            <p:nvPr/>
          </p:nvSpPr>
          <p:spPr bwMode="auto">
            <a:xfrm>
              <a:off x="4939" y="2783"/>
              <a:ext cx="328"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7307" name="Line 359"/>
            <p:cNvSpPr>
              <a:spLocks noChangeShapeType="1"/>
            </p:cNvSpPr>
            <p:nvPr/>
          </p:nvSpPr>
          <p:spPr bwMode="auto">
            <a:xfrm>
              <a:off x="4968" y="2929"/>
              <a:ext cx="0" cy="230"/>
            </a:xfrm>
            <a:prstGeom prst="line">
              <a:avLst/>
            </a:prstGeom>
            <a:noFill/>
            <a:ln w="0">
              <a:solidFill>
                <a:srgbClr val="000000"/>
              </a:solidFill>
              <a:round/>
              <a:headEnd/>
              <a:tailEnd/>
            </a:ln>
          </p:spPr>
          <p:txBody>
            <a:bodyPr/>
            <a:lstStyle/>
            <a:p>
              <a:endParaRPr lang="en-US"/>
            </a:p>
          </p:txBody>
        </p:sp>
        <p:sp>
          <p:nvSpPr>
            <p:cNvPr id="87308" name="Freeform 360"/>
            <p:cNvSpPr>
              <a:spLocks/>
            </p:cNvSpPr>
            <p:nvPr/>
          </p:nvSpPr>
          <p:spPr bwMode="auto">
            <a:xfrm>
              <a:off x="4949" y="2929"/>
              <a:ext cx="47" cy="47"/>
            </a:xfrm>
            <a:custGeom>
              <a:avLst/>
              <a:gdLst>
                <a:gd name="T0" fmla="*/ 2147473223 w 47"/>
                <a:gd name="T1" fmla="*/ 0 h 47"/>
                <a:gd name="T2" fmla="*/ 2147473223 w 47"/>
                <a:gd name="T3" fmla="*/ 2147473223 h 47"/>
                <a:gd name="T4" fmla="*/ 0 w 47"/>
                <a:gd name="T5" fmla="*/ 2147473223 h 47"/>
                <a:gd name="T6" fmla="*/ 2147473223 w 47"/>
                <a:gd name="T7" fmla="*/ 0 h 47"/>
                <a:gd name="T8" fmla="*/ 0 60000 65536"/>
                <a:gd name="T9" fmla="*/ 0 60000 65536"/>
                <a:gd name="T10" fmla="*/ 0 60000 65536"/>
                <a:gd name="T11" fmla="*/ 0 60000 65536"/>
                <a:gd name="T12" fmla="*/ 0 w 47"/>
                <a:gd name="T13" fmla="*/ 0 h 47"/>
                <a:gd name="T14" fmla="*/ 47 w 47"/>
                <a:gd name="T15" fmla="*/ 47 h 47"/>
              </a:gdLst>
              <a:ahLst/>
              <a:cxnLst>
                <a:cxn ang="T8">
                  <a:pos x="T0" y="T1"/>
                </a:cxn>
                <a:cxn ang="T9">
                  <a:pos x="T2" y="T3"/>
                </a:cxn>
                <a:cxn ang="T10">
                  <a:pos x="T4" y="T5"/>
                </a:cxn>
                <a:cxn ang="T11">
                  <a:pos x="T6" y="T7"/>
                </a:cxn>
              </a:cxnLst>
              <a:rect l="T12" t="T13" r="T14" b="T15"/>
              <a:pathLst>
                <a:path w="47" h="47">
                  <a:moveTo>
                    <a:pt x="21" y="0"/>
                  </a:moveTo>
                  <a:lnTo>
                    <a:pt x="47" y="47"/>
                  </a:lnTo>
                  <a:lnTo>
                    <a:pt x="0" y="47"/>
                  </a:lnTo>
                  <a:lnTo>
                    <a:pt x="21" y="0"/>
                  </a:lnTo>
                  <a:close/>
                </a:path>
              </a:pathLst>
            </a:custGeom>
            <a:solidFill>
              <a:srgbClr val="000000"/>
            </a:solidFill>
            <a:ln w="9525">
              <a:noFill/>
              <a:round/>
              <a:headEnd/>
              <a:tailEnd/>
            </a:ln>
          </p:spPr>
          <p:txBody>
            <a:bodyPr/>
            <a:lstStyle/>
            <a:p>
              <a:endParaRPr lang="en-US"/>
            </a:p>
          </p:txBody>
        </p:sp>
        <p:sp>
          <p:nvSpPr>
            <p:cNvPr id="87309" name="Freeform 361"/>
            <p:cNvSpPr>
              <a:spLocks/>
            </p:cNvSpPr>
            <p:nvPr/>
          </p:nvSpPr>
          <p:spPr bwMode="auto">
            <a:xfrm>
              <a:off x="4949" y="3117"/>
              <a:ext cx="47" cy="42"/>
            </a:xfrm>
            <a:custGeom>
              <a:avLst/>
              <a:gdLst>
                <a:gd name="T0" fmla="*/ 2147473223 w 47"/>
                <a:gd name="T1" fmla="*/ 2147473140 h 42"/>
                <a:gd name="T2" fmla="*/ 2147473223 w 47"/>
                <a:gd name="T3" fmla="*/ 0 h 42"/>
                <a:gd name="T4" fmla="*/ 0 w 47"/>
                <a:gd name="T5" fmla="*/ 0 h 42"/>
                <a:gd name="T6" fmla="*/ 2147473223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87310" name="Line 362"/>
            <p:cNvSpPr>
              <a:spLocks noChangeShapeType="1"/>
            </p:cNvSpPr>
            <p:nvPr/>
          </p:nvSpPr>
          <p:spPr bwMode="auto">
            <a:xfrm>
              <a:off x="4368" y="2820"/>
              <a:ext cx="0" cy="182"/>
            </a:xfrm>
            <a:prstGeom prst="line">
              <a:avLst/>
            </a:prstGeom>
            <a:noFill/>
            <a:ln w="0">
              <a:solidFill>
                <a:srgbClr val="000000"/>
              </a:solidFill>
              <a:round/>
              <a:headEnd/>
              <a:tailEnd/>
            </a:ln>
          </p:spPr>
          <p:txBody>
            <a:bodyPr/>
            <a:lstStyle/>
            <a:p>
              <a:endParaRPr lang="en-US"/>
            </a:p>
          </p:txBody>
        </p:sp>
        <p:sp>
          <p:nvSpPr>
            <p:cNvPr id="87311" name="Freeform 363"/>
            <p:cNvSpPr>
              <a:spLocks/>
            </p:cNvSpPr>
            <p:nvPr/>
          </p:nvSpPr>
          <p:spPr bwMode="auto">
            <a:xfrm>
              <a:off x="4347" y="2961"/>
              <a:ext cx="42" cy="41"/>
            </a:xfrm>
            <a:custGeom>
              <a:avLst/>
              <a:gdLst>
                <a:gd name="T0" fmla="*/ 2147473140 w 42"/>
                <a:gd name="T1" fmla="*/ 2147473121 h 41"/>
                <a:gd name="T2" fmla="*/ 2147473140 w 42"/>
                <a:gd name="T3" fmla="*/ 0 h 41"/>
                <a:gd name="T4" fmla="*/ 0 w 42"/>
                <a:gd name="T5" fmla="*/ 0 h 41"/>
                <a:gd name="T6" fmla="*/ 214747314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42" y="0"/>
                  </a:lnTo>
                  <a:lnTo>
                    <a:pt x="0" y="0"/>
                  </a:lnTo>
                  <a:lnTo>
                    <a:pt x="21" y="41"/>
                  </a:lnTo>
                  <a:close/>
                </a:path>
              </a:pathLst>
            </a:custGeom>
            <a:solidFill>
              <a:srgbClr val="000000"/>
            </a:solidFill>
            <a:ln w="9525">
              <a:noFill/>
              <a:round/>
              <a:headEnd/>
              <a:tailEnd/>
            </a:ln>
          </p:spPr>
          <p:txBody>
            <a:bodyPr/>
            <a:lstStyle/>
            <a:p>
              <a:endParaRPr lang="en-US"/>
            </a:p>
          </p:txBody>
        </p:sp>
        <p:sp>
          <p:nvSpPr>
            <p:cNvPr id="87312" name="Line 364"/>
            <p:cNvSpPr>
              <a:spLocks noChangeShapeType="1"/>
            </p:cNvSpPr>
            <p:nvPr/>
          </p:nvSpPr>
          <p:spPr bwMode="auto">
            <a:xfrm flipV="1">
              <a:off x="4169" y="2741"/>
              <a:ext cx="0" cy="261"/>
            </a:xfrm>
            <a:prstGeom prst="line">
              <a:avLst/>
            </a:prstGeom>
            <a:noFill/>
            <a:ln w="0">
              <a:solidFill>
                <a:srgbClr val="000000"/>
              </a:solidFill>
              <a:round/>
              <a:headEnd/>
              <a:tailEnd/>
            </a:ln>
          </p:spPr>
          <p:txBody>
            <a:bodyPr/>
            <a:lstStyle/>
            <a:p>
              <a:endParaRPr lang="en-US"/>
            </a:p>
          </p:txBody>
        </p:sp>
        <p:sp>
          <p:nvSpPr>
            <p:cNvPr id="87313" name="Freeform 365"/>
            <p:cNvSpPr>
              <a:spLocks/>
            </p:cNvSpPr>
            <p:nvPr/>
          </p:nvSpPr>
          <p:spPr bwMode="auto">
            <a:xfrm>
              <a:off x="4148" y="2961"/>
              <a:ext cx="42" cy="41"/>
            </a:xfrm>
            <a:custGeom>
              <a:avLst/>
              <a:gdLst>
                <a:gd name="T0" fmla="*/ 2147473140 w 42"/>
                <a:gd name="T1" fmla="*/ 2147473121 h 41"/>
                <a:gd name="T2" fmla="*/ 0 w 42"/>
                <a:gd name="T3" fmla="*/ 0 h 41"/>
                <a:gd name="T4" fmla="*/ 2147473140 w 42"/>
                <a:gd name="T5" fmla="*/ 0 h 41"/>
                <a:gd name="T6" fmla="*/ 214747314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1" y="41"/>
                  </a:moveTo>
                  <a:lnTo>
                    <a:pt x="0" y="0"/>
                  </a:lnTo>
                  <a:lnTo>
                    <a:pt x="42" y="0"/>
                  </a:lnTo>
                  <a:lnTo>
                    <a:pt x="21" y="41"/>
                  </a:lnTo>
                  <a:close/>
                </a:path>
              </a:pathLst>
            </a:custGeom>
            <a:solidFill>
              <a:srgbClr val="000000"/>
            </a:solidFill>
            <a:ln w="9525">
              <a:noFill/>
              <a:round/>
              <a:headEnd/>
              <a:tailEnd/>
            </a:ln>
          </p:spPr>
          <p:txBody>
            <a:bodyPr/>
            <a:lstStyle/>
            <a:p>
              <a:endParaRPr lang="en-US"/>
            </a:p>
          </p:txBody>
        </p:sp>
        <p:sp>
          <p:nvSpPr>
            <p:cNvPr id="87314" name="Line 366"/>
            <p:cNvSpPr>
              <a:spLocks noChangeShapeType="1"/>
            </p:cNvSpPr>
            <p:nvPr/>
          </p:nvSpPr>
          <p:spPr bwMode="auto">
            <a:xfrm>
              <a:off x="4169" y="2741"/>
              <a:ext cx="676" cy="0"/>
            </a:xfrm>
            <a:prstGeom prst="line">
              <a:avLst/>
            </a:prstGeom>
            <a:noFill/>
            <a:ln w="0">
              <a:solidFill>
                <a:srgbClr val="000000"/>
              </a:solidFill>
              <a:round/>
              <a:headEnd/>
              <a:tailEnd/>
            </a:ln>
          </p:spPr>
          <p:txBody>
            <a:bodyPr/>
            <a:lstStyle/>
            <a:p>
              <a:endParaRPr lang="en-US"/>
            </a:p>
          </p:txBody>
        </p:sp>
        <p:sp>
          <p:nvSpPr>
            <p:cNvPr id="87315" name="Freeform 367"/>
            <p:cNvSpPr>
              <a:spLocks/>
            </p:cNvSpPr>
            <p:nvPr/>
          </p:nvSpPr>
          <p:spPr bwMode="auto">
            <a:xfrm>
              <a:off x="4803" y="2720"/>
              <a:ext cx="42" cy="42"/>
            </a:xfrm>
            <a:custGeom>
              <a:avLst/>
              <a:gdLst>
                <a:gd name="T0" fmla="*/ 2147473140 w 42"/>
                <a:gd name="T1" fmla="*/ 2147473140 h 42"/>
                <a:gd name="T2" fmla="*/ 0 w 42"/>
                <a:gd name="T3" fmla="*/ 0 h 42"/>
                <a:gd name="T4" fmla="*/ 0 w 42"/>
                <a:gd name="T5" fmla="*/ 214747314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7316" name="Line 368"/>
            <p:cNvSpPr>
              <a:spLocks noChangeShapeType="1"/>
            </p:cNvSpPr>
            <p:nvPr/>
          </p:nvSpPr>
          <p:spPr bwMode="auto">
            <a:xfrm>
              <a:off x="4368" y="2820"/>
              <a:ext cx="477" cy="0"/>
            </a:xfrm>
            <a:prstGeom prst="line">
              <a:avLst/>
            </a:prstGeom>
            <a:noFill/>
            <a:ln w="0">
              <a:solidFill>
                <a:srgbClr val="000000"/>
              </a:solidFill>
              <a:round/>
              <a:headEnd/>
              <a:tailEnd/>
            </a:ln>
          </p:spPr>
          <p:txBody>
            <a:bodyPr/>
            <a:lstStyle/>
            <a:p>
              <a:endParaRPr lang="en-US"/>
            </a:p>
          </p:txBody>
        </p:sp>
        <p:sp>
          <p:nvSpPr>
            <p:cNvPr id="87317" name="Freeform 369"/>
            <p:cNvSpPr>
              <a:spLocks/>
            </p:cNvSpPr>
            <p:nvPr/>
          </p:nvSpPr>
          <p:spPr bwMode="auto">
            <a:xfrm>
              <a:off x="4803" y="2799"/>
              <a:ext cx="42" cy="41"/>
            </a:xfrm>
            <a:custGeom>
              <a:avLst/>
              <a:gdLst>
                <a:gd name="T0" fmla="*/ 2147473140 w 42"/>
                <a:gd name="T1" fmla="*/ 2147473121 h 41"/>
                <a:gd name="T2" fmla="*/ 0 w 42"/>
                <a:gd name="T3" fmla="*/ 0 h 41"/>
                <a:gd name="T4" fmla="*/ 0 w 42"/>
                <a:gd name="T5" fmla="*/ 2147473121 h 41"/>
                <a:gd name="T6" fmla="*/ 2147473140 w 42"/>
                <a:gd name="T7" fmla="*/ 214747312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21"/>
                  </a:moveTo>
                  <a:lnTo>
                    <a:pt x="0" y="0"/>
                  </a:lnTo>
                  <a:lnTo>
                    <a:pt x="0" y="41"/>
                  </a:lnTo>
                  <a:lnTo>
                    <a:pt x="42" y="21"/>
                  </a:lnTo>
                  <a:close/>
                </a:path>
              </a:pathLst>
            </a:custGeom>
            <a:solidFill>
              <a:srgbClr val="000000"/>
            </a:solidFill>
            <a:ln w="9525">
              <a:noFill/>
              <a:round/>
              <a:headEnd/>
              <a:tailEnd/>
            </a:ln>
          </p:spPr>
          <p:txBody>
            <a:bodyPr/>
            <a:lstStyle/>
            <a:p>
              <a:endParaRPr lang="en-US"/>
            </a:p>
          </p:txBody>
        </p:sp>
        <p:sp>
          <p:nvSpPr>
            <p:cNvPr id="87318" name="Rectangle 370"/>
            <p:cNvSpPr>
              <a:spLocks noChangeArrowheads="1"/>
            </p:cNvSpPr>
            <p:nvPr/>
          </p:nvSpPr>
          <p:spPr bwMode="auto">
            <a:xfrm>
              <a:off x="3055" y="3013"/>
              <a:ext cx="157" cy="53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319" name="Rectangle 371"/>
            <p:cNvSpPr>
              <a:spLocks noChangeArrowheads="1"/>
            </p:cNvSpPr>
            <p:nvPr/>
          </p:nvSpPr>
          <p:spPr bwMode="auto">
            <a:xfrm>
              <a:off x="3055" y="3013"/>
              <a:ext cx="157" cy="53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320" name="Rectangle 372"/>
            <p:cNvSpPr>
              <a:spLocks noChangeArrowheads="1"/>
            </p:cNvSpPr>
            <p:nvPr/>
          </p:nvSpPr>
          <p:spPr bwMode="auto">
            <a:xfrm rot="-5400000">
              <a:off x="3102" y="3331"/>
              <a:ext cx="62"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87321" name="Rectangle 373"/>
            <p:cNvSpPr>
              <a:spLocks noChangeArrowheads="1"/>
            </p:cNvSpPr>
            <p:nvPr/>
          </p:nvSpPr>
          <p:spPr bwMode="auto">
            <a:xfrm rot="-5400000">
              <a:off x="3119" y="3285"/>
              <a:ext cx="2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7322" name="Rectangle 374"/>
            <p:cNvSpPr>
              <a:spLocks noChangeArrowheads="1"/>
            </p:cNvSpPr>
            <p:nvPr/>
          </p:nvSpPr>
          <p:spPr bwMode="auto">
            <a:xfrm rot="-5400000">
              <a:off x="3108" y="3244"/>
              <a:ext cx="49"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7323" name="Rectangle 375"/>
            <p:cNvSpPr>
              <a:spLocks noChangeArrowheads="1"/>
            </p:cNvSpPr>
            <p:nvPr/>
          </p:nvSpPr>
          <p:spPr bwMode="auto">
            <a:xfrm rot="-5400000">
              <a:off x="3111" y="3198"/>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87324" name="Rectangle 376"/>
            <p:cNvSpPr>
              <a:spLocks noChangeArrowheads="1"/>
            </p:cNvSpPr>
            <p:nvPr/>
          </p:nvSpPr>
          <p:spPr bwMode="auto">
            <a:xfrm rot="-5400000">
              <a:off x="3117" y="3159"/>
              <a:ext cx="31"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87325" name="Rectangle 377"/>
            <p:cNvSpPr>
              <a:spLocks noChangeArrowheads="1"/>
            </p:cNvSpPr>
            <p:nvPr/>
          </p:nvSpPr>
          <p:spPr bwMode="auto">
            <a:xfrm rot="-5400000">
              <a:off x="3111" y="3120"/>
              <a:ext cx="44"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87326" name="Line 378"/>
            <p:cNvSpPr>
              <a:spLocks noChangeShapeType="1"/>
            </p:cNvSpPr>
            <p:nvPr/>
          </p:nvSpPr>
          <p:spPr bwMode="auto">
            <a:xfrm>
              <a:off x="3128" y="2506"/>
              <a:ext cx="0" cy="496"/>
            </a:xfrm>
            <a:prstGeom prst="line">
              <a:avLst/>
            </a:prstGeom>
            <a:noFill/>
            <a:ln w="0">
              <a:solidFill>
                <a:srgbClr val="000000"/>
              </a:solidFill>
              <a:round/>
              <a:headEnd/>
              <a:tailEnd/>
            </a:ln>
          </p:spPr>
          <p:txBody>
            <a:bodyPr/>
            <a:lstStyle/>
            <a:p>
              <a:endParaRPr lang="en-US"/>
            </a:p>
          </p:txBody>
        </p:sp>
        <p:sp>
          <p:nvSpPr>
            <p:cNvPr id="87327" name="Freeform 379"/>
            <p:cNvSpPr>
              <a:spLocks/>
            </p:cNvSpPr>
            <p:nvPr/>
          </p:nvSpPr>
          <p:spPr bwMode="auto">
            <a:xfrm>
              <a:off x="3107" y="2506"/>
              <a:ext cx="47" cy="42"/>
            </a:xfrm>
            <a:custGeom>
              <a:avLst/>
              <a:gdLst>
                <a:gd name="T0" fmla="*/ 2147473223 w 47"/>
                <a:gd name="T1" fmla="*/ 0 h 42"/>
                <a:gd name="T2" fmla="*/ 2147473223 w 47"/>
                <a:gd name="T3" fmla="*/ 2147473140 h 42"/>
                <a:gd name="T4" fmla="*/ 0 w 47"/>
                <a:gd name="T5" fmla="*/ 2147473140 h 42"/>
                <a:gd name="T6" fmla="*/ 2147473223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87328" name="Freeform 380"/>
            <p:cNvSpPr>
              <a:spLocks/>
            </p:cNvSpPr>
            <p:nvPr/>
          </p:nvSpPr>
          <p:spPr bwMode="auto">
            <a:xfrm>
              <a:off x="3107" y="2961"/>
              <a:ext cx="47" cy="41"/>
            </a:xfrm>
            <a:custGeom>
              <a:avLst/>
              <a:gdLst>
                <a:gd name="T0" fmla="*/ 2147473223 w 47"/>
                <a:gd name="T1" fmla="*/ 2147473121 h 41"/>
                <a:gd name="T2" fmla="*/ 2147473223 w 47"/>
                <a:gd name="T3" fmla="*/ 0 h 41"/>
                <a:gd name="T4" fmla="*/ 0 w 47"/>
                <a:gd name="T5" fmla="*/ 0 h 41"/>
                <a:gd name="T6" fmla="*/ 2147473223 w 47"/>
                <a:gd name="T7" fmla="*/ 2147473121 h 41"/>
                <a:gd name="T8" fmla="*/ 0 60000 65536"/>
                <a:gd name="T9" fmla="*/ 0 60000 65536"/>
                <a:gd name="T10" fmla="*/ 0 60000 65536"/>
                <a:gd name="T11" fmla="*/ 0 60000 65536"/>
                <a:gd name="T12" fmla="*/ 0 w 47"/>
                <a:gd name="T13" fmla="*/ 0 h 41"/>
                <a:gd name="T14" fmla="*/ 47 w 47"/>
                <a:gd name="T15" fmla="*/ 41 h 41"/>
              </a:gdLst>
              <a:ahLst/>
              <a:cxnLst>
                <a:cxn ang="T8">
                  <a:pos x="T0" y="T1"/>
                </a:cxn>
                <a:cxn ang="T9">
                  <a:pos x="T2" y="T3"/>
                </a:cxn>
                <a:cxn ang="T10">
                  <a:pos x="T4" y="T5"/>
                </a:cxn>
                <a:cxn ang="T11">
                  <a:pos x="T6" y="T7"/>
                </a:cxn>
              </a:cxnLst>
              <a:rect l="T12" t="T13" r="T14" b="T15"/>
              <a:pathLst>
                <a:path w="47" h="41">
                  <a:moveTo>
                    <a:pt x="21" y="41"/>
                  </a:moveTo>
                  <a:lnTo>
                    <a:pt x="47" y="0"/>
                  </a:lnTo>
                  <a:lnTo>
                    <a:pt x="0" y="0"/>
                  </a:lnTo>
                  <a:lnTo>
                    <a:pt x="21" y="41"/>
                  </a:lnTo>
                  <a:close/>
                </a:path>
              </a:pathLst>
            </a:custGeom>
            <a:solidFill>
              <a:srgbClr val="000000"/>
            </a:solidFill>
            <a:ln w="9525">
              <a:noFill/>
              <a:round/>
              <a:headEnd/>
              <a:tailEnd/>
            </a:ln>
          </p:spPr>
          <p:txBody>
            <a:bodyPr/>
            <a:lstStyle/>
            <a:p>
              <a:endParaRPr lang="en-US"/>
            </a:p>
          </p:txBody>
        </p:sp>
        <p:sp>
          <p:nvSpPr>
            <p:cNvPr id="87329" name="Line 381"/>
            <p:cNvSpPr>
              <a:spLocks noChangeShapeType="1"/>
            </p:cNvSpPr>
            <p:nvPr/>
          </p:nvSpPr>
          <p:spPr bwMode="auto">
            <a:xfrm>
              <a:off x="4311" y="3556"/>
              <a:ext cx="0" cy="497"/>
            </a:xfrm>
            <a:prstGeom prst="line">
              <a:avLst/>
            </a:prstGeom>
            <a:noFill/>
            <a:ln w="0">
              <a:solidFill>
                <a:srgbClr val="000000"/>
              </a:solidFill>
              <a:round/>
              <a:headEnd/>
              <a:tailEnd/>
            </a:ln>
          </p:spPr>
          <p:txBody>
            <a:bodyPr/>
            <a:lstStyle/>
            <a:p>
              <a:endParaRPr lang="en-US"/>
            </a:p>
          </p:txBody>
        </p:sp>
        <p:sp>
          <p:nvSpPr>
            <p:cNvPr id="87330" name="Freeform 382"/>
            <p:cNvSpPr>
              <a:spLocks/>
            </p:cNvSpPr>
            <p:nvPr/>
          </p:nvSpPr>
          <p:spPr bwMode="auto">
            <a:xfrm>
              <a:off x="4290" y="3556"/>
              <a:ext cx="42" cy="42"/>
            </a:xfrm>
            <a:custGeom>
              <a:avLst/>
              <a:gdLst>
                <a:gd name="T0" fmla="*/ 2147473140 w 42"/>
                <a:gd name="T1" fmla="*/ 0 h 42"/>
                <a:gd name="T2" fmla="*/ 2147473140 w 42"/>
                <a:gd name="T3" fmla="*/ 2147473140 h 42"/>
                <a:gd name="T4" fmla="*/ 0 w 42"/>
                <a:gd name="T5" fmla="*/ 2147473140 h 42"/>
                <a:gd name="T6" fmla="*/ 2147473140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331" name="Freeform 383"/>
            <p:cNvSpPr>
              <a:spLocks/>
            </p:cNvSpPr>
            <p:nvPr/>
          </p:nvSpPr>
          <p:spPr bwMode="auto">
            <a:xfrm>
              <a:off x="4290" y="4011"/>
              <a:ext cx="42" cy="42"/>
            </a:xfrm>
            <a:custGeom>
              <a:avLst/>
              <a:gdLst>
                <a:gd name="T0" fmla="*/ 2147473140 w 42"/>
                <a:gd name="T1" fmla="*/ 2147473140 h 42"/>
                <a:gd name="T2" fmla="*/ 2147473140 w 42"/>
                <a:gd name="T3" fmla="*/ 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87332" name="Line 384"/>
            <p:cNvSpPr>
              <a:spLocks noChangeShapeType="1"/>
            </p:cNvSpPr>
            <p:nvPr/>
          </p:nvSpPr>
          <p:spPr bwMode="auto">
            <a:xfrm>
              <a:off x="4117" y="3556"/>
              <a:ext cx="0" cy="497"/>
            </a:xfrm>
            <a:prstGeom prst="line">
              <a:avLst/>
            </a:prstGeom>
            <a:noFill/>
            <a:ln w="0">
              <a:solidFill>
                <a:srgbClr val="000000"/>
              </a:solidFill>
              <a:round/>
              <a:headEnd/>
              <a:tailEnd/>
            </a:ln>
          </p:spPr>
          <p:txBody>
            <a:bodyPr/>
            <a:lstStyle/>
            <a:p>
              <a:endParaRPr lang="en-US"/>
            </a:p>
          </p:txBody>
        </p:sp>
        <p:sp>
          <p:nvSpPr>
            <p:cNvPr id="87333" name="Freeform 385"/>
            <p:cNvSpPr>
              <a:spLocks/>
            </p:cNvSpPr>
            <p:nvPr/>
          </p:nvSpPr>
          <p:spPr bwMode="auto">
            <a:xfrm>
              <a:off x="4096" y="3556"/>
              <a:ext cx="47" cy="42"/>
            </a:xfrm>
            <a:custGeom>
              <a:avLst/>
              <a:gdLst>
                <a:gd name="T0" fmla="*/ 2147473223 w 47"/>
                <a:gd name="T1" fmla="*/ 0 h 42"/>
                <a:gd name="T2" fmla="*/ 2147473223 w 47"/>
                <a:gd name="T3" fmla="*/ 2147473140 h 42"/>
                <a:gd name="T4" fmla="*/ 0 w 47"/>
                <a:gd name="T5" fmla="*/ 2147473140 h 42"/>
                <a:gd name="T6" fmla="*/ 2147473223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87334" name="Freeform 386"/>
            <p:cNvSpPr>
              <a:spLocks/>
            </p:cNvSpPr>
            <p:nvPr/>
          </p:nvSpPr>
          <p:spPr bwMode="auto">
            <a:xfrm>
              <a:off x="4096" y="4011"/>
              <a:ext cx="47" cy="42"/>
            </a:xfrm>
            <a:custGeom>
              <a:avLst/>
              <a:gdLst>
                <a:gd name="T0" fmla="*/ 2147473223 w 47"/>
                <a:gd name="T1" fmla="*/ 2147473140 h 42"/>
                <a:gd name="T2" fmla="*/ 2147473223 w 47"/>
                <a:gd name="T3" fmla="*/ 0 h 42"/>
                <a:gd name="T4" fmla="*/ 0 w 47"/>
                <a:gd name="T5" fmla="*/ 0 h 42"/>
                <a:gd name="T6" fmla="*/ 2147473223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87335" name="Line 387"/>
            <p:cNvSpPr>
              <a:spLocks noChangeShapeType="1"/>
            </p:cNvSpPr>
            <p:nvPr/>
          </p:nvSpPr>
          <p:spPr bwMode="auto">
            <a:xfrm>
              <a:off x="3918" y="3556"/>
              <a:ext cx="0" cy="497"/>
            </a:xfrm>
            <a:prstGeom prst="line">
              <a:avLst/>
            </a:prstGeom>
            <a:noFill/>
            <a:ln w="0">
              <a:solidFill>
                <a:srgbClr val="000000"/>
              </a:solidFill>
              <a:round/>
              <a:headEnd/>
              <a:tailEnd/>
            </a:ln>
          </p:spPr>
          <p:txBody>
            <a:bodyPr/>
            <a:lstStyle/>
            <a:p>
              <a:endParaRPr lang="en-US"/>
            </a:p>
          </p:txBody>
        </p:sp>
        <p:sp>
          <p:nvSpPr>
            <p:cNvPr id="87336" name="Freeform 388"/>
            <p:cNvSpPr>
              <a:spLocks/>
            </p:cNvSpPr>
            <p:nvPr/>
          </p:nvSpPr>
          <p:spPr bwMode="auto">
            <a:xfrm>
              <a:off x="3897" y="3556"/>
              <a:ext cx="42" cy="42"/>
            </a:xfrm>
            <a:custGeom>
              <a:avLst/>
              <a:gdLst>
                <a:gd name="T0" fmla="*/ 2147473140 w 42"/>
                <a:gd name="T1" fmla="*/ 0 h 42"/>
                <a:gd name="T2" fmla="*/ 2147473140 w 42"/>
                <a:gd name="T3" fmla="*/ 2147473140 h 42"/>
                <a:gd name="T4" fmla="*/ 0 w 42"/>
                <a:gd name="T5" fmla="*/ 2147473140 h 42"/>
                <a:gd name="T6" fmla="*/ 2147473140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337" name="Freeform 389"/>
            <p:cNvSpPr>
              <a:spLocks/>
            </p:cNvSpPr>
            <p:nvPr/>
          </p:nvSpPr>
          <p:spPr bwMode="auto">
            <a:xfrm>
              <a:off x="3897" y="4011"/>
              <a:ext cx="42" cy="42"/>
            </a:xfrm>
            <a:custGeom>
              <a:avLst/>
              <a:gdLst>
                <a:gd name="T0" fmla="*/ 2147473140 w 42"/>
                <a:gd name="T1" fmla="*/ 2147473140 h 42"/>
                <a:gd name="T2" fmla="*/ 2147473140 w 42"/>
                <a:gd name="T3" fmla="*/ 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87338" name="Line 390"/>
            <p:cNvSpPr>
              <a:spLocks noChangeShapeType="1"/>
            </p:cNvSpPr>
            <p:nvPr/>
          </p:nvSpPr>
          <p:spPr bwMode="auto">
            <a:xfrm>
              <a:off x="3725" y="3556"/>
              <a:ext cx="0" cy="497"/>
            </a:xfrm>
            <a:prstGeom prst="line">
              <a:avLst/>
            </a:prstGeom>
            <a:noFill/>
            <a:ln w="0">
              <a:solidFill>
                <a:srgbClr val="000000"/>
              </a:solidFill>
              <a:round/>
              <a:headEnd/>
              <a:tailEnd/>
            </a:ln>
          </p:spPr>
          <p:txBody>
            <a:bodyPr/>
            <a:lstStyle/>
            <a:p>
              <a:endParaRPr lang="en-US"/>
            </a:p>
          </p:txBody>
        </p:sp>
        <p:sp>
          <p:nvSpPr>
            <p:cNvPr id="87339" name="Freeform 391"/>
            <p:cNvSpPr>
              <a:spLocks/>
            </p:cNvSpPr>
            <p:nvPr/>
          </p:nvSpPr>
          <p:spPr bwMode="auto">
            <a:xfrm>
              <a:off x="3704" y="3556"/>
              <a:ext cx="41" cy="42"/>
            </a:xfrm>
            <a:custGeom>
              <a:avLst/>
              <a:gdLst>
                <a:gd name="T0" fmla="*/ 2147473121 w 41"/>
                <a:gd name="T1" fmla="*/ 0 h 42"/>
                <a:gd name="T2" fmla="*/ 2147473121 w 41"/>
                <a:gd name="T3" fmla="*/ 2147473140 h 42"/>
                <a:gd name="T4" fmla="*/ 0 w 41"/>
                <a:gd name="T5" fmla="*/ 2147473140 h 42"/>
                <a:gd name="T6" fmla="*/ 2147473121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0"/>
                  </a:moveTo>
                  <a:lnTo>
                    <a:pt x="41" y="42"/>
                  </a:lnTo>
                  <a:lnTo>
                    <a:pt x="0" y="42"/>
                  </a:lnTo>
                  <a:lnTo>
                    <a:pt x="21" y="0"/>
                  </a:lnTo>
                  <a:close/>
                </a:path>
              </a:pathLst>
            </a:custGeom>
            <a:solidFill>
              <a:srgbClr val="000000"/>
            </a:solidFill>
            <a:ln w="9525">
              <a:noFill/>
              <a:round/>
              <a:headEnd/>
              <a:tailEnd/>
            </a:ln>
          </p:spPr>
          <p:txBody>
            <a:bodyPr/>
            <a:lstStyle/>
            <a:p>
              <a:endParaRPr lang="en-US"/>
            </a:p>
          </p:txBody>
        </p:sp>
        <p:sp>
          <p:nvSpPr>
            <p:cNvPr id="87340" name="Freeform 392"/>
            <p:cNvSpPr>
              <a:spLocks/>
            </p:cNvSpPr>
            <p:nvPr/>
          </p:nvSpPr>
          <p:spPr bwMode="auto">
            <a:xfrm>
              <a:off x="3704" y="4011"/>
              <a:ext cx="41" cy="42"/>
            </a:xfrm>
            <a:custGeom>
              <a:avLst/>
              <a:gdLst>
                <a:gd name="T0" fmla="*/ 2147473121 w 41"/>
                <a:gd name="T1" fmla="*/ 2147473140 h 42"/>
                <a:gd name="T2" fmla="*/ 2147473121 w 41"/>
                <a:gd name="T3" fmla="*/ 0 h 42"/>
                <a:gd name="T4" fmla="*/ 0 w 41"/>
                <a:gd name="T5" fmla="*/ 0 h 42"/>
                <a:gd name="T6" fmla="*/ 2147473121 w 41"/>
                <a:gd name="T7" fmla="*/ 214747314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341" name="Line 393"/>
            <p:cNvSpPr>
              <a:spLocks noChangeShapeType="1"/>
            </p:cNvSpPr>
            <p:nvPr/>
          </p:nvSpPr>
          <p:spPr bwMode="auto">
            <a:xfrm>
              <a:off x="3526" y="3556"/>
              <a:ext cx="0" cy="497"/>
            </a:xfrm>
            <a:prstGeom prst="line">
              <a:avLst/>
            </a:prstGeom>
            <a:noFill/>
            <a:ln w="0">
              <a:solidFill>
                <a:srgbClr val="000000"/>
              </a:solidFill>
              <a:round/>
              <a:headEnd/>
              <a:tailEnd/>
            </a:ln>
          </p:spPr>
          <p:txBody>
            <a:bodyPr/>
            <a:lstStyle/>
            <a:p>
              <a:endParaRPr lang="en-US"/>
            </a:p>
          </p:txBody>
        </p:sp>
        <p:sp>
          <p:nvSpPr>
            <p:cNvPr id="87342" name="Freeform 394"/>
            <p:cNvSpPr>
              <a:spLocks/>
            </p:cNvSpPr>
            <p:nvPr/>
          </p:nvSpPr>
          <p:spPr bwMode="auto">
            <a:xfrm>
              <a:off x="3505" y="3556"/>
              <a:ext cx="42" cy="42"/>
            </a:xfrm>
            <a:custGeom>
              <a:avLst/>
              <a:gdLst>
                <a:gd name="T0" fmla="*/ 2147473140 w 42"/>
                <a:gd name="T1" fmla="*/ 0 h 42"/>
                <a:gd name="T2" fmla="*/ 2147473140 w 42"/>
                <a:gd name="T3" fmla="*/ 2147473140 h 42"/>
                <a:gd name="T4" fmla="*/ 0 w 42"/>
                <a:gd name="T5" fmla="*/ 2147473140 h 42"/>
                <a:gd name="T6" fmla="*/ 2147473140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343" name="Freeform 395"/>
            <p:cNvSpPr>
              <a:spLocks/>
            </p:cNvSpPr>
            <p:nvPr/>
          </p:nvSpPr>
          <p:spPr bwMode="auto">
            <a:xfrm>
              <a:off x="3505" y="4011"/>
              <a:ext cx="42" cy="42"/>
            </a:xfrm>
            <a:custGeom>
              <a:avLst/>
              <a:gdLst>
                <a:gd name="T0" fmla="*/ 2147473140 w 42"/>
                <a:gd name="T1" fmla="*/ 2147473140 h 42"/>
                <a:gd name="T2" fmla="*/ 2147473140 w 42"/>
                <a:gd name="T3" fmla="*/ 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87344" name="Line 396"/>
            <p:cNvSpPr>
              <a:spLocks noChangeShapeType="1"/>
            </p:cNvSpPr>
            <p:nvPr/>
          </p:nvSpPr>
          <p:spPr bwMode="auto">
            <a:xfrm>
              <a:off x="3332" y="3556"/>
              <a:ext cx="0" cy="497"/>
            </a:xfrm>
            <a:prstGeom prst="line">
              <a:avLst/>
            </a:prstGeom>
            <a:noFill/>
            <a:ln w="0">
              <a:solidFill>
                <a:srgbClr val="000000"/>
              </a:solidFill>
              <a:round/>
              <a:headEnd/>
              <a:tailEnd/>
            </a:ln>
          </p:spPr>
          <p:txBody>
            <a:bodyPr/>
            <a:lstStyle/>
            <a:p>
              <a:endParaRPr lang="en-US"/>
            </a:p>
          </p:txBody>
        </p:sp>
        <p:sp>
          <p:nvSpPr>
            <p:cNvPr id="87345" name="Freeform 397"/>
            <p:cNvSpPr>
              <a:spLocks/>
            </p:cNvSpPr>
            <p:nvPr/>
          </p:nvSpPr>
          <p:spPr bwMode="auto">
            <a:xfrm>
              <a:off x="3311" y="3556"/>
              <a:ext cx="42" cy="42"/>
            </a:xfrm>
            <a:custGeom>
              <a:avLst/>
              <a:gdLst>
                <a:gd name="T0" fmla="*/ 2147473140 w 42"/>
                <a:gd name="T1" fmla="*/ 0 h 42"/>
                <a:gd name="T2" fmla="*/ 2147473140 w 42"/>
                <a:gd name="T3" fmla="*/ 2147473140 h 42"/>
                <a:gd name="T4" fmla="*/ 0 w 42"/>
                <a:gd name="T5" fmla="*/ 2147473140 h 42"/>
                <a:gd name="T6" fmla="*/ 2147473140 w 42"/>
                <a:gd name="T7" fmla="*/ 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0"/>
                  </a:moveTo>
                  <a:lnTo>
                    <a:pt x="42" y="42"/>
                  </a:lnTo>
                  <a:lnTo>
                    <a:pt x="0" y="42"/>
                  </a:lnTo>
                  <a:lnTo>
                    <a:pt x="21" y="0"/>
                  </a:lnTo>
                  <a:close/>
                </a:path>
              </a:pathLst>
            </a:custGeom>
            <a:solidFill>
              <a:srgbClr val="000000"/>
            </a:solidFill>
            <a:ln w="9525">
              <a:noFill/>
              <a:round/>
              <a:headEnd/>
              <a:tailEnd/>
            </a:ln>
          </p:spPr>
          <p:txBody>
            <a:bodyPr/>
            <a:lstStyle/>
            <a:p>
              <a:endParaRPr lang="en-US"/>
            </a:p>
          </p:txBody>
        </p:sp>
        <p:sp>
          <p:nvSpPr>
            <p:cNvPr id="87346" name="Freeform 398"/>
            <p:cNvSpPr>
              <a:spLocks/>
            </p:cNvSpPr>
            <p:nvPr/>
          </p:nvSpPr>
          <p:spPr bwMode="auto">
            <a:xfrm>
              <a:off x="3311" y="4011"/>
              <a:ext cx="42" cy="42"/>
            </a:xfrm>
            <a:custGeom>
              <a:avLst/>
              <a:gdLst>
                <a:gd name="T0" fmla="*/ 2147473140 w 42"/>
                <a:gd name="T1" fmla="*/ 2147473140 h 42"/>
                <a:gd name="T2" fmla="*/ 2147473140 w 42"/>
                <a:gd name="T3" fmla="*/ 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42" y="0"/>
                  </a:lnTo>
                  <a:lnTo>
                    <a:pt x="0" y="0"/>
                  </a:lnTo>
                  <a:lnTo>
                    <a:pt x="21" y="42"/>
                  </a:lnTo>
                  <a:close/>
                </a:path>
              </a:pathLst>
            </a:custGeom>
            <a:solidFill>
              <a:srgbClr val="000000"/>
            </a:solidFill>
            <a:ln w="9525">
              <a:noFill/>
              <a:round/>
              <a:headEnd/>
              <a:tailEnd/>
            </a:ln>
          </p:spPr>
          <p:txBody>
            <a:bodyPr/>
            <a:lstStyle/>
            <a:p>
              <a:endParaRPr lang="en-US"/>
            </a:p>
          </p:txBody>
        </p:sp>
        <p:sp>
          <p:nvSpPr>
            <p:cNvPr id="87347" name="Line 399"/>
            <p:cNvSpPr>
              <a:spLocks noChangeShapeType="1"/>
            </p:cNvSpPr>
            <p:nvPr/>
          </p:nvSpPr>
          <p:spPr bwMode="auto">
            <a:xfrm flipV="1">
              <a:off x="4630" y="3844"/>
              <a:ext cx="0" cy="209"/>
            </a:xfrm>
            <a:prstGeom prst="line">
              <a:avLst/>
            </a:prstGeom>
            <a:noFill/>
            <a:ln w="0">
              <a:solidFill>
                <a:srgbClr val="000000"/>
              </a:solidFill>
              <a:round/>
              <a:headEnd/>
              <a:tailEnd/>
            </a:ln>
          </p:spPr>
          <p:txBody>
            <a:bodyPr/>
            <a:lstStyle/>
            <a:p>
              <a:endParaRPr lang="en-US"/>
            </a:p>
          </p:txBody>
        </p:sp>
        <p:sp>
          <p:nvSpPr>
            <p:cNvPr id="87348" name="Freeform 400"/>
            <p:cNvSpPr>
              <a:spLocks/>
            </p:cNvSpPr>
            <p:nvPr/>
          </p:nvSpPr>
          <p:spPr bwMode="auto">
            <a:xfrm>
              <a:off x="4609" y="4011"/>
              <a:ext cx="42" cy="42"/>
            </a:xfrm>
            <a:custGeom>
              <a:avLst/>
              <a:gdLst>
                <a:gd name="T0" fmla="*/ 2147473140 w 42"/>
                <a:gd name="T1" fmla="*/ 2147473140 h 42"/>
                <a:gd name="T2" fmla="*/ 0 w 42"/>
                <a:gd name="T3" fmla="*/ 0 h 42"/>
                <a:gd name="T4" fmla="*/ 214747314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21" y="42"/>
                  </a:moveTo>
                  <a:lnTo>
                    <a:pt x="0" y="0"/>
                  </a:lnTo>
                  <a:lnTo>
                    <a:pt x="42" y="0"/>
                  </a:lnTo>
                  <a:lnTo>
                    <a:pt x="21" y="42"/>
                  </a:lnTo>
                  <a:close/>
                </a:path>
              </a:pathLst>
            </a:custGeom>
            <a:solidFill>
              <a:srgbClr val="000000"/>
            </a:solidFill>
            <a:ln w="9525">
              <a:noFill/>
              <a:round/>
              <a:headEnd/>
              <a:tailEnd/>
            </a:ln>
          </p:spPr>
          <p:txBody>
            <a:bodyPr/>
            <a:lstStyle/>
            <a:p>
              <a:endParaRPr lang="en-US"/>
            </a:p>
          </p:txBody>
        </p:sp>
        <p:sp>
          <p:nvSpPr>
            <p:cNvPr id="87349" name="Line 401"/>
            <p:cNvSpPr>
              <a:spLocks noChangeShapeType="1"/>
            </p:cNvSpPr>
            <p:nvPr/>
          </p:nvSpPr>
          <p:spPr bwMode="auto">
            <a:xfrm>
              <a:off x="3128" y="3556"/>
              <a:ext cx="0" cy="497"/>
            </a:xfrm>
            <a:prstGeom prst="line">
              <a:avLst/>
            </a:prstGeom>
            <a:noFill/>
            <a:ln w="0">
              <a:solidFill>
                <a:srgbClr val="000000"/>
              </a:solidFill>
              <a:round/>
              <a:headEnd/>
              <a:tailEnd/>
            </a:ln>
          </p:spPr>
          <p:txBody>
            <a:bodyPr/>
            <a:lstStyle/>
            <a:p>
              <a:endParaRPr lang="en-US"/>
            </a:p>
          </p:txBody>
        </p:sp>
        <p:sp>
          <p:nvSpPr>
            <p:cNvPr id="87350" name="Freeform 402"/>
            <p:cNvSpPr>
              <a:spLocks/>
            </p:cNvSpPr>
            <p:nvPr/>
          </p:nvSpPr>
          <p:spPr bwMode="auto">
            <a:xfrm>
              <a:off x="3107" y="3556"/>
              <a:ext cx="47" cy="42"/>
            </a:xfrm>
            <a:custGeom>
              <a:avLst/>
              <a:gdLst>
                <a:gd name="T0" fmla="*/ 2147473223 w 47"/>
                <a:gd name="T1" fmla="*/ 0 h 42"/>
                <a:gd name="T2" fmla="*/ 2147473223 w 47"/>
                <a:gd name="T3" fmla="*/ 2147473140 h 42"/>
                <a:gd name="T4" fmla="*/ 0 w 47"/>
                <a:gd name="T5" fmla="*/ 2147473140 h 42"/>
                <a:gd name="T6" fmla="*/ 2147473223 w 47"/>
                <a:gd name="T7" fmla="*/ 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0"/>
                  </a:moveTo>
                  <a:lnTo>
                    <a:pt x="47" y="42"/>
                  </a:lnTo>
                  <a:lnTo>
                    <a:pt x="0" y="42"/>
                  </a:lnTo>
                  <a:lnTo>
                    <a:pt x="21" y="0"/>
                  </a:lnTo>
                  <a:close/>
                </a:path>
              </a:pathLst>
            </a:custGeom>
            <a:solidFill>
              <a:srgbClr val="000000"/>
            </a:solidFill>
            <a:ln w="9525">
              <a:noFill/>
              <a:round/>
              <a:headEnd/>
              <a:tailEnd/>
            </a:ln>
          </p:spPr>
          <p:txBody>
            <a:bodyPr/>
            <a:lstStyle/>
            <a:p>
              <a:endParaRPr lang="en-US"/>
            </a:p>
          </p:txBody>
        </p:sp>
        <p:sp>
          <p:nvSpPr>
            <p:cNvPr id="87351" name="Freeform 403"/>
            <p:cNvSpPr>
              <a:spLocks/>
            </p:cNvSpPr>
            <p:nvPr/>
          </p:nvSpPr>
          <p:spPr bwMode="auto">
            <a:xfrm>
              <a:off x="3107" y="4011"/>
              <a:ext cx="47" cy="42"/>
            </a:xfrm>
            <a:custGeom>
              <a:avLst/>
              <a:gdLst>
                <a:gd name="T0" fmla="*/ 2147473223 w 47"/>
                <a:gd name="T1" fmla="*/ 2147473140 h 42"/>
                <a:gd name="T2" fmla="*/ 2147473223 w 47"/>
                <a:gd name="T3" fmla="*/ 0 h 42"/>
                <a:gd name="T4" fmla="*/ 0 w 47"/>
                <a:gd name="T5" fmla="*/ 0 h 42"/>
                <a:gd name="T6" fmla="*/ 2147473223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21" y="42"/>
                  </a:moveTo>
                  <a:lnTo>
                    <a:pt x="47" y="0"/>
                  </a:lnTo>
                  <a:lnTo>
                    <a:pt x="0" y="0"/>
                  </a:lnTo>
                  <a:lnTo>
                    <a:pt x="21" y="42"/>
                  </a:lnTo>
                  <a:close/>
                </a:path>
              </a:pathLst>
            </a:custGeom>
            <a:solidFill>
              <a:srgbClr val="000000"/>
            </a:solidFill>
            <a:ln w="9525">
              <a:noFill/>
              <a:round/>
              <a:headEnd/>
              <a:tailEnd/>
            </a:ln>
          </p:spPr>
          <p:txBody>
            <a:bodyPr/>
            <a:lstStyle/>
            <a:p>
              <a:endParaRPr lang="en-US"/>
            </a:p>
          </p:txBody>
        </p:sp>
        <p:sp>
          <p:nvSpPr>
            <p:cNvPr id="87352" name="Rectangle 404"/>
            <p:cNvSpPr>
              <a:spLocks noChangeArrowheads="1"/>
            </p:cNvSpPr>
            <p:nvPr/>
          </p:nvSpPr>
          <p:spPr bwMode="auto">
            <a:xfrm>
              <a:off x="2657" y="1905"/>
              <a:ext cx="413" cy="110"/>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53" name="Rectangle 405"/>
            <p:cNvSpPr>
              <a:spLocks noChangeArrowheads="1"/>
            </p:cNvSpPr>
            <p:nvPr/>
          </p:nvSpPr>
          <p:spPr bwMode="auto">
            <a:xfrm>
              <a:off x="2641" y="1889"/>
              <a:ext cx="414" cy="105"/>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54" name="Line 406"/>
            <p:cNvSpPr>
              <a:spLocks noChangeShapeType="1"/>
            </p:cNvSpPr>
            <p:nvPr/>
          </p:nvSpPr>
          <p:spPr bwMode="auto">
            <a:xfrm flipH="1">
              <a:off x="3076" y="1947"/>
              <a:ext cx="178" cy="0"/>
            </a:xfrm>
            <a:prstGeom prst="line">
              <a:avLst/>
            </a:prstGeom>
            <a:noFill/>
            <a:ln w="0">
              <a:solidFill>
                <a:srgbClr val="000000"/>
              </a:solidFill>
              <a:round/>
              <a:headEnd/>
              <a:tailEnd/>
            </a:ln>
          </p:spPr>
          <p:txBody>
            <a:bodyPr/>
            <a:lstStyle/>
            <a:p>
              <a:endParaRPr lang="en-US"/>
            </a:p>
          </p:txBody>
        </p:sp>
        <p:sp>
          <p:nvSpPr>
            <p:cNvPr id="87355" name="Freeform 407"/>
            <p:cNvSpPr>
              <a:spLocks/>
            </p:cNvSpPr>
            <p:nvPr/>
          </p:nvSpPr>
          <p:spPr bwMode="auto">
            <a:xfrm>
              <a:off x="3212" y="1926"/>
              <a:ext cx="42" cy="42"/>
            </a:xfrm>
            <a:custGeom>
              <a:avLst/>
              <a:gdLst>
                <a:gd name="T0" fmla="*/ 2147473140 w 42"/>
                <a:gd name="T1" fmla="*/ 2147473140 h 42"/>
                <a:gd name="T2" fmla="*/ 0 w 42"/>
                <a:gd name="T3" fmla="*/ 2147473140 h 42"/>
                <a:gd name="T4" fmla="*/ 0 w 42"/>
                <a:gd name="T5" fmla="*/ 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9525">
              <a:noFill/>
              <a:round/>
              <a:headEnd/>
              <a:tailEnd/>
            </a:ln>
          </p:spPr>
          <p:txBody>
            <a:bodyPr/>
            <a:lstStyle/>
            <a:p>
              <a:endParaRPr lang="en-US"/>
            </a:p>
          </p:txBody>
        </p:sp>
        <p:sp>
          <p:nvSpPr>
            <p:cNvPr id="87356" name="Freeform 408"/>
            <p:cNvSpPr>
              <a:spLocks/>
            </p:cNvSpPr>
            <p:nvPr/>
          </p:nvSpPr>
          <p:spPr bwMode="auto">
            <a:xfrm>
              <a:off x="3076" y="1926"/>
              <a:ext cx="47" cy="42"/>
            </a:xfrm>
            <a:custGeom>
              <a:avLst/>
              <a:gdLst>
                <a:gd name="T0" fmla="*/ 0 w 47"/>
                <a:gd name="T1" fmla="*/ 2147473140 h 42"/>
                <a:gd name="T2" fmla="*/ 2147473223 w 47"/>
                <a:gd name="T3" fmla="*/ 2147473140 h 42"/>
                <a:gd name="T4" fmla="*/ 2147473223 w 47"/>
                <a:gd name="T5" fmla="*/ 0 h 42"/>
                <a:gd name="T6" fmla="*/ 0 w 47"/>
                <a:gd name="T7" fmla="*/ 2147473140 h 42"/>
                <a:gd name="T8" fmla="*/ 0 60000 65536"/>
                <a:gd name="T9" fmla="*/ 0 60000 65536"/>
                <a:gd name="T10" fmla="*/ 0 60000 65536"/>
                <a:gd name="T11" fmla="*/ 0 60000 65536"/>
                <a:gd name="T12" fmla="*/ 0 w 47"/>
                <a:gd name="T13" fmla="*/ 0 h 42"/>
                <a:gd name="T14" fmla="*/ 47 w 47"/>
                <a:gd name="T15" fmla="*/ 42 h 42"/>
              </a:gdLst>
              <a:ahLst/>
              <a:cxnLst>
                <a:cxn ang="T8">
                  <a:pos x="T0" y="T1"/>
                </a:cxn>
                <a:cxn ang="T9">
                  <a:pos x="T2" y="T3"/>
                </a:cxn>
                <a:cxn ang="T10">
                  <a:pos x="T4" y="T5"/>
                </a:cxn>
                <a:cxn ang="T11">
                  <a:pos x="T6" y="T7"/>
                </a:cxn>
              </a:cxnLst>
              <a:rect l="T12" t="T13" r="T14" b="T15"/>
              <a:pathLst>
                <a:path w="47" h="42">
                  <a:moveTo>
                    <a:pt x="0" y="21"/>
                  </a:moveTo>
                  <a:lnTo>
                    <a:pt x="47" y="42"/>
                  </a:lnTo>
                  <a:lnTo>
                    <a:pt x="47" y="0"/>
                  </a:lnTo>
                  <a:lnTo>
                    <a:pt x="0" y="21"/>
                  </a:lnTo>
                  <a:close/>
                </a:path>
              </a:pathLst>
            </a:custGeom>
            <a:solidFill>
              <a:srgbClr val="000000"/>
            </a:solidFill>
            <a:ln w="9525">
              <a:noFill/>
              <a:round/>
              <a:headEnd/>
              <a:tailEnd/>
            </a:ln>
          </p:spPr>
          <p:txBody>
            <a:bodyPr/>
            <a:lstStyle/>
            <a:p>
              <a:endParaRPr lang="en-US"/>
            </a:p>
          </p:txBody>
        </p:sp>
        <p:sp>
          <p:nvSpPr>
            <p:cNvPr id="87357" name="Rectangle 409"/>
            <p:cNvSpPr>
              <a:spLocks noChangeArrowheads="1"/>
            </p:cNvSpPr>
            <p:nvPr/>
          </p:nvSpPr>
          <p:spPr bwMode="auto">
            <a:xfrm>
              <a:off x="3049" y="1988"/>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7358" name="Rectangle 410"/>
            <p:cNvSpPr>
              <a:spLocks noChangeArrowheads="1"/>
            </p:cNvSpPr>
            <p:nvPr/>
          </p:nvSpPr>
          <p:spPr bwMode="auto">
            <a:xfrm>
              <a:off x="3091" y="200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87359" name="Line 411"/>
            <p:cNvSpPr>
              <a:spLocks noChangeShapeType="1"/>
            </p:cNvSpPr>
            <p:nvPr/>
          </p:nvSpPr>
          <p:spPr bwMode="auto">
            <a:xfrm>
              <a:off x="2406" y="1231"/>
              <a:ext cx="209" cy="0"/>
            </a:xfrm>
            <a:prstGeom prst="line">
              <a:avLst/>
            </a:prstGeom>
            <a:noFill/>
            <a:ln w="0">
              <a:solidFill>
                <a:srgbClr val="000000"/>
              </a:solidFill>
              <a:round/>
              <a:headEnd/>
              <a:tailEnd/>
            </a:ln>
          </p:spPr>
          <p:txBody>
            <a:bodyPr/>
            <a:lstStyle/>
            <a:p>
              <a:endParaRPr lang="en-US"/>
            </a:p>
          </p:txBody>
        </p:sp>
        <p:sp>
          <p:nvSpPr>
            <p:cNvPr id="87360" name="Freeform 412"/>
            <p:cNvSpPr>
              <a:spLocks/>
            </p:cNvSpPr>
            <p:nvPr/>
          </p:nvSpPr>
          <p:spPr bwMode="auto">
            <a:xfrm>
              <a:off x="2406" y="1210"/>
              <a:ext cx="42" cy="47"/>
            </a:xfrm>
            <a:custGeom>
              <a:avLst/>
              <a:gdLst>
                <a:gd name="T0" fmla="*/ 0 w 42"/>
                <a:gd name="T1" fmla="*/ 2147473223 h 47"/>
                <a:gd name="T2" fmla="*/ 2147473140 w 42"/>
                <a:gd name="T3" fmla="*/ 0 h 47"/>
                <a:gd name="T4" fmla="*/ 2147473140 w 42"/>
                <a:gd name="T5" fmla="*/ 2147473223 h 47"/>
                <a:gd name="T6" fmla="*/ 0 w 42"/>
                <a:gd name="T7" fmla="*/ 2147473223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0"/>
                  </a:lnTo>
                  <a:lnTo>
                    <a:pt x="42" y="47"/>
                  </a:lnTo>
                  <a:lnTo>
                    <a:pt x="0" y="21"/>
                  </a:lnTo>
                  <a:close/>
                </a:path>
              </a:pathLst>
            </a:custGeom>
            <a:solidFill>
              <a:srgbClr val="000000"/>
            </a:solidFill>
            <a:ln w="9525">
              <a:noFill/>
              <a:round/>
              <a:headEnd/>
              <a:tailEnd/>
            </a:ln>
          </p:spPr>
          <p:txBody>
            <a:bodyPr/>
            <a:lstStyle/>
            <a:p>
              <a:endParaRPr lang="en-US"/>
            </a:p>
          </p:txBody>
        </p:sp>
        <p:sp>
          <p:nvSpPr>
            <p:cNvPr id="87361" name="Freeform 413"/>
            <p:cNvSpPr>
              <a:spLocks/>
            </p:cNvSpPr>
            <p:nvPr/>
          </p:nvSpPr>
          <p:spPr bwMode="auto">
            <a:xfrm>
              <a:off x="2573" y="1210"/>
              <a:ext cx="42" cy="47"/>
            </a:xfrm>
            <a:custGeom>
              <a:avLst/>
              <a:gdLst>
                <a:gd name="T0" fmla="*/ 2147473140 w 42"/>
                <a:gd name="T1" fmla="*/ 2147473223 h 47"/>
                <a:gd name="T2" fmla="*/ 0 w 42"/>
                <a:gd name="T3" fmla="*/ 0 h 47"/>
                <a:gd name="T4" fmla="*/ 0 w 42"/>
                <a:gd name="T5" fmla="*/ 2147473223 h 47"/>
                <a:gd name="T6" fmla="*/ 2147473140 w 42"/>
                <a:gd name="T7" fmla="*/ 2147473223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0"/>
                  </a:lnTo>
                  <a:lnTo>
                    <a:pt x="0" y="47"/>
                  </a:lnTo>
                  <a:lnTo>
                    <a:pt x="42" y="21"/>
                  </a:lnTo>
                  <a:close/>
                </a:path>
              </a:pathLst>
            </a:custGeom>
            <a:solidFill>
              <a:srgbClr val="000000"/>
            </a:solidFill>
            <a:ln w="9525">
              <a:noFill/>
              <a:round/>
              <a:headEnd/>
              <a:tailEnd/>
            </a:ln>
          </p:spPr>
          <p:txBody>
            <a:bodyPr/>
            <a:lstStyle/>
            <a:p>
              <a:endParaRPr lang="en-US"/>
            </a:p>
          </p:txBody>
        </p:sp>
        <p:sp>
          <p:nvSpPr>
            <p:cNvPr id="87362" name="Line 414"/>
            <p:cNvSpPr>
              <a:spLocks noChangeShapeType="1"/>
            </p:cNvSpPr>
            <p:nvPr/>
          </p:nvSpPr>
          <p:spPr bwMode="auto">
            <a:xfrm>
              <a:off x="2406" y="865"/>
              <a:ext cx="282" cy="0"/>
            </a:xfrm>
            <a:prstGeom prst="line">
              <a:avLst/>
            </a:prstGeom>
            <a:noFill/>
            <a:ln w="0">
              <a:solidFill>
                <a:srgbClr val="000000"/>
              </a:solidFill>
              <a:round/>
              <a:headEnd/>
              <a:tailEnd/>
            </a:ln>
          </p:spPr>
          <p:txBody>
            <a:bodyPr/>
            <a:lstStyle/>
            <a:p>
              <a:endParaRPr lang="en-US"/>
            </a:p>
          </p:txBody>
        </p:sp>
        <p:sp>
          <p:nvSpPr>
            <p:cNvPr id="87363" name="Freeform 415"/>
            <p:cNvSpPr>
              <a:spLocks/>
            </p:cNvSpPr>
            <p:nvPr/>
          </p:nvSpPr>
          <p:spPr bwMode="auto">
            <a:xfrm>
              <a:off x="2406" y="844"/>
              <a:ext cx="42" cy="42"/>
            </a:xfrm>
            <a:custGeom>
              <a:avLst/>
              <a:gdLst>
                <a:gd name="T0" fmla="*/ 0 w 42"/>
                <a:gd name="T1" fmla="*/ 2147473140 h 42"/>
                <a:gd name="T2" fmla="*/ 2147473140 w 42"/>
                <a:gd name="T3" fmla="*/ 0 h 42"/>
                <a:gd name="T4" fmla="*/ 2147473140 w 42"/>
                <a:gd name="T5" fmla="*/ 2147473140 h 42"/>
                <a:gd name="T6" fmla="*/ 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0" y="21"/>
                  </a:moveTo>
                  <a:lnTo>
                    <a:pt x="42" y="0"/>
                  </a:lnTo>
                  <a:lnTo>
                    <a:pt x="42" y="42"/>
                  </a:lnTo>
                  <a:lnTo>
                    <a:pt x="0" y="21"/>
                  </a:lnTo>
                  <a:close/>
                </a:path>
              </a:pathLst>
            </a:custGeom>
            <a:solidFill>
              <a:srgbClr val="000000"/>
            </a:solidFill>
            <a:ln w="9525">
              <a:noFill/>
              <a:round/>
              <a:headEnd/>
              <a:tailEnd/>
            </a:ln>
          </p:spPr>
          <p:txBody>
            <a:bodyPr/>
            <a:lstStyle/>
            <a:p>
              <a:endParaRPr lang="en-US"/>
            </a:p>
          </p:txBody>
        </p:sp>
        <p:sp>
          <p:nvSpPr>
            <p:cNvPr id="87364" name="Freeform 416"/>
            <p:cNvSpPr>
              <a:spLocks/>
            </p:cNvSpPr>
            <p:nvPr/>
          </p:nvSpPr>
          <p:spPr bwMode="auto">
            <a:xfrm>
              <a:off x="2646" y="844"/>
              <a:ext cx="42" cy="42"/>
            </a:xfrm>
            <a:custGeom>
              <a:avLst/>
              <a:gdLst>
                <a:gd name="T0" fmla="*/ 2147473140 w 42"/>
                <a:gd name="T1" fmla="*/ 2147473140 h 42"/>
                <a:gd name="T2" fmla="*/ 0 w 42"/>
                <a:gd name="T3" fmla="*/ 0 h 42"/>
                <a:gd name="T4" fmla="*/ 0 w 42"/>
                <a:gd name="T5" fmla="*/ 2147473140 h 42"/>
                <a:gd name="T6" fmla="*/ 2147473140 w 42"/>
                <a:gd name="T7" fmla="*/ 2147473140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0"/>
                  </a:lnTo>
                  <a:lnTo>
                    <a:pt x="0" y="42"/>
                  </a:lnTo>
                  <a:lnTo>
                    <a:pt x="42" y="21"/>
                  </a:lnTo>
                  <a:close/>
                </a:path>
              </a:pathLst>
            </a:custGeom>
            <a:solidFill>
              <a:srgbClr val="000000"/>
            </a:solidFill>
            <a:ln w="9525">
              <a:noFill/>
              <a:round/>
              <a:headEnd/>
              <a:tailEnd/>
            </a:ln>
          </p:spPr>
          <p:txBody>
            <a:bodyPr/>
            <a:lstStyle/>
            <a:p>
              <a:endParaRPr lang="en-US"/>
            </a:p>
          </p:txBody>
        </p:sp>
        <p:sp>
          <p:nvSpPr>
            <p:cNvPr id="87365" name="Rectangle 417"/>
            <p:cNvSpPr>
              <a:spLocks noChangeArrowheads="1"/>
            </p:cNvSpPr>
            <p:nvPr/>
          </p:nvSpPr>
          <p:spPr bwMode="auto">
            <a:xfrm>
              <a:off x="5242" y="3159"/>
              <a:ext cx="409" cy="194"/>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66" name="Rectangle 418"/>
            <p:cNvSpPr>
              <a:spLocks noChangeArrowheads="1"/>
            </p:cNvSpPr>
            <p:nvPr/>
          </p:nvSpPr>
          <p:spPr bwMode="auto">
            <a:xfrm>
              <a:off x="5326" y="3185"/>
              <a:ext cx="254"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87367" name="Rectangle 419"/>
            <p:cNvSpPr>
              <a:spLocks noChangeArrowheads="1"/>
            </p:cNvSpPr>
            <p:nvPr/>
          </p:nvSpPr>
          <p:spPr bwMode="auto">
            <a:xfrm>
              <a:off x="5279" y="3248"/>
              <a:ext cx="354"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87368" name="Rectangle 420"/>
            <p:cNvSpPr>
              <a:spLocks noChangeArrowheads="1"/>
            </p:cNvSpPr>
            <p:nvPr/>
          </p:nvSpPr>
          <p:spPr bwMode="auto">
            <a:xfrm>
              <a:off x="2625" y="1868"/>
              <a:ext cx="414" cy="105"/>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69" name="Rectangle 421"/>
            <p:cNvSpPr>
              <a:spLocks noChangeArrowheads="1"/>
            </p:cNvSpPr>
            <p:nvPr/>
          </p:nvSpPr>
          <p:spPr bwMode="auto">
            <a:xfrm>
              <a:off x="2777" y="1883"/>
              <a:ext cx="121"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87370" name="Rectangle 422"/>
            <p:cNvSpPr>
              <a:spLocks noChangeArrowheads="1"/>
            </p:cNvSpPr>
            <p:nvPr/>
          </p:nvSpPr>
          <p:spPr bwMode="auto">
            <a:xfrm>
              <a:off x="2657" y="2130"/>
              <a:ext cx="413" cy="109"/>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71" name="Rectangle 423"/>
            <p:cNvSpPr>
              <a:spLocks noChangeArrowheads="1"/>
            </p:cNvSpPr>
            <p:nvPr/>
          </p:nvSpPr>
          <p:spPr bwMode="auto">
            <a:xfrm>
              <a:off x="2641" y="2109"/>
              <a:ext cx="414" cy="109"/>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72" name="Rectangle 424"/>
            <p:cNvSpPr>
              <a:spLocks noChangeArrowheads="1"/>
            </p:cNvSpPr>
            <p:nvPr/>
          </p:nvSpPr>
          <p:spPr bwMode="auto">
            <a:xfrm>
              <a:off x="2625" y="2093"/>
              <a:ext cx="414" cy="105"/>
            </a:xfrm>
            <a:prstGeom prst="rect">
              <a:avLst/>
            </a:prstGeom>
            <a:solidFill>
              <a:srgbClr val="FFFFFF"/>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373" name="Rectangle 425"/>
            <p:cNvSpPr>
              <a:spLocks noChangeArrowheads="1"/>
            </p:cNvSpPr>
            <p:nvPr/>
          </p:nvSpPr>
          <p:spPr bwMode="auto">
            <a:xfrm>
              <a:off x="2741" y="2108"/>
              <a:ext cx="188" cy="7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87374" name="Freeform 426"/>
            <p:cNvSpPr>
              <a:spLocks/>
            </p:cNvSpPr>
            <p:nvPr/>
          </p:nvSpPr>
          <p:spPr bwMode="auto">
            <a:xfrm>
              <a:off x="3191" y="2135"/>
              <a:ext cx="63" cy="73"/>
            </a:xfrm>
            <a:custGeom>
              <a:avLst/>
              <a:gdLst>
                <a:gd name="T0" fmla="*/ 0 w 63"/>
                <a:gd name="T1" fmla="*/ 2147473022 h 73"/>
                <a:gd name="T2" fmla="*/ 2147473400 w 63"/>
                <a:gd name="T3" fmla="*/ 2147473022 h 73"/>
                <a:gd name="T4" fmla="*/ 0 w 63"/>
                <a:gd name="T5" fmla="*/ 0 h 73"/>
                <a:gd name="T6" fmla="*/ 0 w 63"/>
                <a:gd name="T7" fmla="*/ 2147473022 h 73"/>
                <a:gd name="T8" fmla="*/ 0 60000 65536"/>
                <a:gd name="T9" fmla="*/ 0 60000 65536"/>
                <a:gd name="T10" fmla="*/ 0 60000 65536"/>
                <a:gd name="T11" fmla="*/ 0 60000 65536"/>
                <a:gd name="T12" fmla="*/ 0 w 63"/>
                <a:gd name="T13" fmla="*/ 0 h 73"/>
                <a:gd name="T14" fmla="*/ 63 w 63"/>
                <a:gd name="T15" fmla="*/ 73 h 73"/>
              </a:gdLst>
              <a:ahLst/>
              <a:cxnLst>
                <a:cxn ang="T8">
                  <a:pos x="T0" y="T1"/>
                </a:cxn>
                <a:cxn ang="T9">
                  <a:pos x="T2" y="T3"/>
                </a:cxn>
                <a:cxn ang="T10">
                  <a:pos x="T4" y="T5"/>
                </a:cxn>
                <a:cxn ang="T11">
                  <a:pos x="T6" y="T7"/>
                </a:cxn>
              </a:cxnLst>
              <a:rect l="T12" t="T13" r="T14" b="T15"/>
              <a:pathLst>
                <a:path w="63" h="73">
                  <a:moveTo>
                    <a:pt x="0" y="73"/>
                  </a:moveTo>
                  <a:lnTo>
                    <a:pt x="63" y="36"/>
                  </a:lnTo>
                  <a:lnTo>
                    <a:pt x="0" y="0"/>
                  </a:lnTo>
                  <a:lnTo>
                    <a:pt x="0" y="73"/>
                  </a:lnTo>
                  <a:close/>
                </a:path>
              </a:pathLst>
            </a:custGeom>
            <a:solidFill>
              <a:srgbClr val="000000"/>
            </a:solidFill>
            <a:ln w="9525">
              <a:noFill/>
              <a:round/>
              <a:headEnd/>
              <a:tailEnd/>
            </a:ln>
          </p:spPr>
          <p:txBody>
            <a:bodyPr/>
            <a:lstStyle/>
            <a:p>
              <a:endParaRPr lang="en-US"/>
            </a:p>
          </p:txBody>
        </p:sp>
        <p:sp>
          <p:nvSpPr>
            <p:cNvPr id="87375" name="Freeform 427"/>
            <p:cNvSpPr>
              <a:spLocks/>
            </p:cNvSpPr>
            <p:nvPr/>
          </p:nvSpPr>
          <p:spPr bwMode="auto">
            <a:xfrm>
              <a:off x="3196" y="2166"/>
              <a:ext cx="5" cy="11"/>
            </a:xfrm>
            <a:custGeom>
              <a:avLst/>
              <a:gdLst>
                <a:gd name="T0" fmla="*/ 0 w 5"/>
                <a:gd name="T1" fmla="*/ 2147473175 h 11"/>
                <a:gd name="T2" fmla="*/ 0 w 5"/>
                <a:gd name="T3" fmla="*/ 2147473175 h 11"/>
                <a:gd name="T4" fmla="*/ 2147473101 w 5"/>
                <a:gd name="T5" fmla="*/ 2147473175 h 11"/>
                <a:gd name="T6" fmla="*/ 2147473101 w 5"/>
                <a:gd name="T7" fmla="*/ 2147473175 h 11"/>
                <a:gd name="T8" fmla="*/ 2147473101 w 5"/>
                <a:gd name="T9" fmla="*/ 2147473175 h 11"/>
                <a:gd name="T10" fmla="*/ 2147473101 w 5"/>
                <a:gd name="T11" fmla="*/ 0 h 11"/>
                <a:gd name="T12" fmla="*/ 2147473101 w 5"/>
                <a:gd name="T13" fmla="*/ 0 h 11"/>
                <a:gd name="T14" fmla="*/ 0 w 5"/>
                <a:gd name="T15" fmla="*/ 0 h 11"/>
                <a:gd name="T16" fmla="*/ 0 w 5"/>
                <a:gd name="T17" fmla="*/ 0 h 11"/>
                <a:gd name="T18" fmla="*/ 0 w 5"/>
                <a:gd name="T19" fmla="*/ 2147473175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0" y="11"/>
                  </a:moveTo>
                  <a:lnTo>
                    <a:pt x="0" y="11"/>
                  </a:lnTo>
                  <a:lnTo>
                    <a:pt x="5" y="11"/>
                  </a:lnTo>
                  <a:lnTo>
                    <a:pt x="5" y="5"/>
                  </a:lnTo>
                  <a:lnTo>
                    <a:pt x="5" y="0"/>
                  </a:lnTo>
                  <a:lnTo>
                    <a:pt x="0" y="0"/>
                  </a:lnTo>
                  <a:lnTo>
                    <a:pt x="0" y="11"/>
                  </a:lnTo>
                  <a:close/>
                </a:path>
              </a:pathLst>
            </a:custGeom>
            <a:solidFill>
              <a:srgbClr val="000000"/>
            </a:solidFill>
            <a:ln w="9525">
              <a:noFill/>
              <a:round/>
              <a:headEnd/>
              <a:tailEnd/>
            </a:ln>
          </p:spPr>
          <p:txBody>
            <a:bodyPr/>
            <a:lstStyle/>
            <a:p>
              <a:endParaRPr lang="en-US"/>
            </a:p>
          </p:txBody>
        </p:sp>
        <p:sp>
          <p:nvSpPr>
            <p:cNvPr id="87376" name="Rectangle 428"/>
            <p:cNvSpPr>
              <a:spLocks noChangeArrowheads="1"/>
            </p:cNvSpPr>
            <p:nvPr/>
          </p:nvSpPr>
          <p:spPr bwMode="auto">
            <a:xfrm>
              <a:off x="3138" y="2166"/>
              <a:ext cx="58"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377" name="Freeform 429"/>
            <p:cNvSpPr>
              <a:spLocks/>
            </p:cNvSpPr>
            <p:nvPr/>
          </p:nvSpPr>
          <p:spPr bwMode="auto">
            <a:xfrm>
              <a:off x="3081" y="2135"/>
              <a:ext cx="68" cy="73"/>
            </a:xfrm>
            <a:custGeom>
              <a:avLst/>
              <a:gdLst>
                <a:gd name="T0" fmla="*/ 2147472956 w 68"/>
                <a:gd name="T1" fmla="*/ 2147473022 h 73"/>
                <a:gd name="T2" fmla="*/ 0 w 68"/>
                <a:gd name="T3" fmla="*/ 2147473022 h 73"/>
                <a:gd name="T4" fmla="*/ 2147472956 w 68"/>
                <a:gd name="T5" fmla="*/ 0 h 73"/>
                <a:gd name="T6" fmla="*/ 2147472956 w 68"/>
                <a:gd name="T7" fmla="*/ 2147473022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87378" name="Freeform 430"/>
            <p:cNvSpPr>
              <a:spLocks/>
            </p:cNvSpPr>
            <p:nvPr/>
          </p:nvSpPr>
          <p:spPr bwMode="auto">
            <a:xfrm>
              <a:off x="3133" y="2166"/>
              <a:ext cx="5" cy="11"/>
            </a:xfrm>
            <a:custGeom>
              <a:avLst/>
              <a:gdLst>
                <a:gd name="T0" fmla="*/ 2147473101 w 5"/>
                <a:gd name="T1" fmla="*/ 0 h 11"/>
                <a:gd name="T2" fmla="*/ 2147473101 w 5"/>
                <a:gd name="T3" fmla="*/ 0 h 11"/>
                <a:gd name="T4" fmla="*/ 0 w 5"/>
                <a:gd name="T5" fmla="*/ 0 h 11"/>
                <a:gd name="T6" fmla="*/ 0 w 5"/>
                <a:gd name="T7" fmla="*/ 0 h 11"/>
                <a:gd name="T8" fmla="*/ 0 w 5"/>
                <a:gd name="T9" fmla="*/ 2147473175 h 11"/>
                <a:gd name="T10" fmla="*/ 0 w 5"/>
                <a:gd name="T11" fmla="*/ 2147473175 h 11"/>
                <a:gd name="T12" fmla="*/ 0 w 5"/>
                <a:gd name="T13" fmla="*/ 2147473175 h 11"/>
                <a:gd name="T14" fmla="*/ 2147473101 w 5"/>
                <a:gd name="T15" fmla="*/ 2147473175 h 11"/>
                <a:gd name="T16" fmla="*/ 2147473101 w 5"/>
                <a:gd name="T17" fmla="*/ 2147473175 h 11"/>
                <a:gd name="T18" fmla="*/ 2147473101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87379" name="Rectangle 431"/>
            <p:cNvSpPr>
              <a:spLocks noChangeArrowheads="1"/>
            </p:cNvSpPr>
            <p:nvPr/>
          </p:nvSpPr>
          <p:spPr bwMode="auto">
            <a:xfrm>
              <a:off x="3049" y="2208"/>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7380" name="Rectangle 432"/>
            <p:cNvSpPr>
              <a:spLocks noChangeArrowheads="1"/>
            </p:cNvSpPr>
            <p:nvPr/>
          </p:nvSpPr>
          <p:spPr bwMode="auto">
            <a:xfrm>
              <a:off x="3091" y="2229"/>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87381" name="Freeform 433"/>
            <p:cNvSpPr>
              <a:spLocks/>
            </p:cNvSpPr>
            <p:nvPr/>
          </p:nvSpPr>
          <p:spPr bwMode="auto">
            <a:xfrm>
              <a:off x="5033" y="2156"/>
              <a:ext cx="68" cy="73"/>
            </a:xfrm>
            <a:custGeom>
              <a:avLst/>
              <a:gdLst>
                <a:gd name="T0" fmla="*/ 0 w 68"/>
                <a:gd name="T1" fmla="*/ 2147473022 h 73"/>
                <a:gd name="T2" fmla="*/ 2147472956 w 68"/>
                <a:gd name="T3" fmla="*/ 2147473022 h 73"/>
                <a:gd name="T4" fmla="*/ 0 w 68"/>
                <a:gd name="T5" fmla="*/ 0 h 73"/>
                <a:gd name="T6" fmla="*/ 0 w 68"/>
                <a:gd name="T7" fmla="*/ 2147473022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0" y="73"/>
                  </a:moveTo>
                  <a:lnTo>
                    <a:pt x="68" y="36"/>
                  </a:lnTo>
                  <a:lnTo>
                    <a:pt x="0" y="0"/>
                  </a:lnTo>
                  <a:lnTo>
                    <a:pt x="0" y="73"/>
                  </a:lnTo>
                  <a:close/>
                </a:path>
              </a:pathLst>
            </a:custGeom>
            <a:solidFill>
              <a:srgbClr val="000000"/>
            </a:solidFill>
            <a:ln w="9525">
              <a:noFill/>
              <a:round/>
              <a:headEnd/>
              <a:tailEnd/>
            </a:ln>
          </p:spPr>
          <p:txBody>
            <a:bodyPr/>
            <a:lstStyle/>
            <a:p>
              <a:endParaRPr lang="en-US"/>
            </a:p>
          </p:txBody>
        </p:sp>
        <p:sp>
          <p:nvSpPr>
            <p:cNvPr id="87382" name="Freeform 434"/>
            <p:cNvSpPr>
              <a:spLocks/>
            </p:cNvSpPr>
            <p:nvPr/>
          </p:nvSpPr>
          <p:spPr bwMode="auto">
            <a:xfrm>
              <a:off x="5038" y="2182"/>
              <a:ext cx="5" cy="16"/>
            </a:xfrm>
            <a:custGeom>
              <a:avLst/>
              <a:gdLst>
                <a:gd name="T0" fmla="*/ 0 w 5"/>
                <a:gd name="T1" fmla="*/ 2147472896 h 16"/>
                <a:gd name="T2" fmla="*/ 2147473101 w 5"/>
                <a:gd name="T3" fmla="*/ 2147472896 h 16"/>
                <a:gd name="T4" fmla="*/ 2147473101 w 5"/>
                <a:gd name="T5" fmla="*/ 2147472896 h 16"/>
                <a:gd name="T6" fmla="*/ 2147473101 w 5"/>
                <a:gd name="T7" fmla="*/ 2147472896 h 16"/>
                <a:gd name="T8" fmla="*/ 2147473101 w 5"/>
                <a:gd name="T9" fmla="*/ 2147472896 h 16"/>
                <a:gd name="T10" fmla="*/ 2147473101 w 5"/>
                <a:gd name="T11" fmla="*/ 2147472896 h 16"/>
                <a:gd name="T12" fmla="*/ 2147473101 w 5"/>
                <a:gd name="T13" fmla="*/ 2147472896 h 16"/>
                <a:gd name="T14" fmla="*/ 2147473101 w 5"/>
                <a:gd name="T15" fmla="*/ 2147472896 h 16"/>
                <a:gd name="T16" fmla="*/ 0 w 5"/>
                <a:gd name="T17" fmla="*/ 0 h 16"/>
                <a:gd name="T18" fmla="*/ 0 w 5"/>
                <a:gd name="T19" fmla="*/ 214747289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7383" name="Rectangle 435"/>
            <p:cNvSpPr>
              <a:spLocks noChangeArrowheads="1"/>
            </p:cNvSpPr>
            <p:nvPr/>
          </p:nvSpPr>
          <p:spPr bwMode="auto">
            <a:xfrm>
              <a:off x="4886" y="2182"/>
              <a:ext cx="152"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384" name="Freeform 436"/>
            <p:cNvSpPr>
              <a:spLocks/>
            </p:cNvSpPr>
            <p:nvPr/>
          </p:nvSpPr>
          <p:spPr bwMode="auto">
            <a:xfrm>
              <a:off x="4824" y="2156"/>
              <a:ext cx="68" cy="73"/>
            </a:xfrm>
            <a:custGeom>
              <a:avLst/>
              <a:gdLst>
                <a:gd name="T0" fmla="*/ 2147472956 w 68"/>
                <a:gd name="T1" fmla="*/ 2147473022 h 73"/>
                <a:gd name="T2" fmla="*/ 0 w 68"/>
                <a:gd name="T3" fmla="*/ 2147473022 h 73"/>
                <a:gd name="T4" fmla="*/ 2147472956 w 68"/>
                <a:gd name="T5" fmla="*/ 0 h 73"/>
                <a:gd name="T6" fmla="*/ 2147472956 w 68"/>
                <a:gd name="T7" fmla="*/ 2147473022 h 73"/>
                <a:gd name="T8" fmla="*/ 0 60000 65536"/>
                <a:gd name="T9" fmla="*/ 0 60000 65536"/>
                <a:gd name="T10" fmla="*/ 0 60000 65536"/>
                <a:gd name="T11" fmla="*/ 0 60000 65536"/>
                <a:gd name="T12" fmla="*/ 0 w 68"/>
                <a:gd name="T13" fmla="*/ 0 h 73"/>
                <a:gd name="T14" fmla="*/ 68 w 68"/>
                <a:gd name="T15" fmla="*/ 73 h 73"/>
              </a:gdLst>
              <a:ahLst/>
              <a:cxnLst>
                <a:cxn ang="T8">
                  <a:pos x="T0" y="T1"/>
                </a:cxn>
                <a:cxn ang="T9">
                  <a:pos x="T2" y="T3"/>
                </a:cxn>
                <a:cxn ang="T10">
                  <a:pos x="T4" y="T5"/>
                </a:cxn>
                <a:cxn ang="T11">
                  <a:pos x="T6" y="T7"/>
                </a:cxn>
              </a:cxnLst>
              <a:rect l="T12" t="T13" r="T14" b="T15"/>
              <a:pathLst>
                <a:path w="68" h="73">
                  <a:moveTo>
                    <a:pt x="68" y="73"/>
                  </a:moveTo>
                  <a:lnTo>
                    <a:pt x="0" y="36"/>
                  </a:lnTo>
                  <a:lnTo>
                    <a:pt x="68" y="0"/>
                  </a:lnTo>
                  <a:lnTo>
                    <a:pt x="68" y="73"/>
                  </a:lnTo>
                  <a:close/>
                </a:path>
              </a:pathLst>
            </a:custGeom>
            <a:solidFill>
              <a:srgbClr val="000000"/>
            </a:solidFill>
            <a:ln w="9525">
              <a:noFill/>
              <a:round/>
              <a:headEnd/>
              <a:tailEnd/>
            </a:ln>
          </p:spPr>
          <p:txBody>
            <a:bodyPr/>
            <a:lstStyle/>
            <a:p>
              <a:endParaRPr lang="en-US"/>
            </a:p>
          </p:txBody>
        </p:sp>
        <p:sp>
          <p:nvSpPr>
            <p:cNvPr id="87385" name="Freeform 437"/>
            <p:cNvSpPr>
              <a:spLocks/>
            </p:cNvSpPr>
            <p:nvPr/>
          </p:nvSpPr>
          <p:spPr bwMode="auto">
            <a:xfrm>
              <a:off x="4876" y="2182"/>
              <a:ext cx="10" cy="16"/>
            </a:xfrm>
            <a:custGeom>
              <a:avLst/>
              <a:gdLst>
                <a:gd name="T0" fmla="*/ 2147473101 w 10"/>
                <a:gd name="T1" fmla="*/ 0 h 16"/>
                <a:gd name="T2" fmla="*/ 2147473101 w 10"/>
                <a:gd name="T3" fmla="*/ 2147472896 h 16"/>
                <a:gd name="T4" fmla="*/ 2147473101 w 10"/>
                <a:gd name="T5" fmla="*/ 2147472896 h 16"/>
                <a:gd name="T6" fmla="*/ 2147473101 w 10"/>
                <a:gd name="T7" fmla="*/ 2147472896 h 16"/>
                <a:gd name="T8" fmla="*/ 0 w 10"/>
                <a:gd name="T9" fmla="*/ 2147472896 h 16"/>
                <a:gd name="T10" fmla="*/ 2147473101 w 10"/>
                <a:gd name="T11" fmla="*/ 2147472896 h 16"/>
                <a:gd name="T12" fmla="*/ 2147473101 w 10"/>
                <a:gd name="T13" fmla="*/ 2147472896 h 16"/>
                <a:gd name="T14" fmla="*/ 2147473101 w 10"/>
                <a:gd name="T15" fmla="*/ 2147472896 h 16"/>
                <a:gd name="T16" fmla="*/ 2147473101 w 10"/>
                <a:gd name="T17" fmla="*/ 2147472896 h 16"/>
                <a:gd name="T18" fmla="*/ 2147473101 w 10"/>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10" y="0"/>
                  </a:moveTo>
                  <a:lnTo>
                    <a:pt x="5" y="5"/>
                  </a:lnTo>
                  <a:lnTo>
                    <a:pt x="0" y="10"/>
                  </a:lnTo>
                  <a:lnTo>
                    <a:pt x="5" y="10"/>
                  </a:lnTo>
                  <a:lnTo>
                    <a:pt x="5" y="16"/>
                  </a:lnTo>
                  <a:lnTo>
                    <a:pt x="10" y="16"/>
                  </a:lnTo>
                  <a:lnTo>
                    <a:pt x="10" y="0"/>
                  </a:lnTo>
                  <a:close/>
                </a:path>
              </a:pathLst>
            </a:custGeom>
            <a:solidFill>
              <a:srgbClr val="000000"/>
            </a:solidFill>
            <a:ln w="9525">
              <a:noFill/>
              <a:round/>
              <a:headEnd/>
              <a:tailEnd/>
            </a:ln>
          </p:spPr>
          <p:txBody>
            <a:bodyPr/>
            <a:lstStyle/>
            <a:p>
              <a:endParaRPr lang="en-US"/>
            </a:p>
          </p:txBody>
        </p:sp>
        <p:sp>
          <p:nvSpPr>
            <p:cNvPr id="87386" name="Freeform 438"/>
            <p:cNvSpPr>
              <a:spLocks/>
            </p:cNvSpPr>
            <p:nvPr/>
          </p:nvSpPr>
          <p:spPr bwMode="auto">
            <a:xfrm>
              <a:off x="4777" y="2631"/>
              <a:ext cx="68" cy="74"/>
            </a:xfrm>
            <a:custGeom>
              <a:avLst/>
              <a:gdLst>
                <a:gd name="T0" fmla="*/ 0 w 68"/>
                <a:gd name="T1" fmla="*/ 2147473034 h 74"/>
                <a:gd name="T2" fmla="*/ 2147472956 w 68"/>
                <a:gd name="T3" fmla="*/ 2147473034 h 74"/>
                <a:gd name="T4" fmla="*/ 0 w 68"/>
                <a:gd name="T5" fmla="*/ 0 h 74"/>
                <a:gd name="T6" fmla="*/ 0 w 68"/>
                <a:gd name="T7" fmla="*/ 2147473034 h 74"/>
                <a:gd name="T8" fmla="*/ 0 60000 65536"/>
                <a:gd name="T9" fmla="*/ 0 60000 65536"/>
                <a:gd name="T10" fmla="*/ 0 60000 65536"/>
                <a:gd name="T11" fmla="*/ 0 60000 65536"/>
                <a:gd name="T12" fmla="*/ 0 w 68"/>
                <a:gd name="T13" fmla="*/ 0 h 74"/>
                <a:gd name="T14" fmla="*/ 68 w 68"/>
                <a:gd name="T15" fmla="*/ 74 h 74"/>
              </a:gdLst>
              <a:ahLst/>
              <a:cxnLst>
                <a:cxn ang="T8">
                  <a:pos x="T0" y="T1"/>
                </a:cxn>
                <a:cxn ang="T9">
                  <a:pos x="T2" y="T3"/>
                </a:cxn>
                <a:cxn ang="T10">
                  <a:pos x="T4" y="T5"/>
                </a:cxn>
                <a:cxn ang="T11">
                  <a:pos x="T6" y="T7"/>
                </a:cxn>
              </a:cxnLst>
              <a:rect l="T12" t="T13" r="T14" b="T15"/>
              <a:pathLst>
                <a:path w="68" h="74">
                  <a:moveTo>
                    <a:pt x="0" y="74"/>
                  </a:moveTo>
                  <a:lnTo>
                    <a:pt x="68" y="37"/>
                  </a:lnTo>
                  <a:lnTo>
                    <a:pt x="0" y="0"/>
                  </a:lnTo>
                  <a:lnTo>
                    <a:pt x="0" y="74"/>
                  </a:lnTo>
                  <a:close/>
                </a:path>
              </a:pathLst>
            </a:custGeom>
            <a:solidFill>
              <a:srgbClr val="000000"/>
            </a:solidFill>
            <a:ln w="9525">
              <a:noFill/>
              <a:round/>
              <a:headEnd/>
              <a:tailEnd/>
            </a:ln>
          </p:spPr>
          <p:txBody>
            <a:bodyPr/>
            <a:lstStyle/>
            <a:p>
              <a:endParaRPr lang="en-US"/>
            </a:p>
          </p:txBody>
        </p:sp>
        <p:sp>
          <p:nvSpPr>
            <p:cNvPr id="87387" name="Freeform 439"/>
            <p:cNvSpPr>
              <a:spLocks/>
            </p:cNvSpPr>
            <p:nvPr/>
          </p:nvSpPr>
          <p:spPr bwMode="auto">
            <a:xfrm>
              <a:off x="4782" y="2663"/>
              <a:ext cx="10" cy="10"/>
            </a:xfrm>
            <a:custGeom>
              <a:avLst/>
              <a:gdLst>
                <a:gd name="T0" fmla="*/ 0 w 10"/>
                <a:gd name="T1" fmla="*/ 2147473101 h 10"/>
                <a:gd name="T2" fmla="*/ 2147473101 w 10"/>
                <a:gd name="T3" fmla="*/ 2147473101 h 10"/>
                <a:gd name="T4" fmla="*/ 2147473101 w 10"/>
                <a:gd name="T5" fmla="*/ 2147473101 h 10"/>
                <a:gd name="T6" fmla="*/ 2147473101 w 10"/>
                <a:gd name="T7" fmla="*/ 2147473101 h 10"/>
                <a:gd name="T8" fmla="*/ 2147473101 w 10"/>
                <a:gd name="T9" fmla="*/ 2147473101 h 10"/>
                <a:gd name="T10" fmla="*/ 2147473101 w 10"/>
                <a:gd name="T11" fmla="*/ 0 h 10"/>
                <a:gd name="T12" fmla="*/ 2147473101 w 10"/>
                <a:gd name="T13" fmla="*/ 0 h 10"/>
                <a:gd name="T14" fmla="*/ 2147473101 w 10"/>
                <a:gd name="T15" fmla="*/ 0 h 10"/>
                <a:gd name="T16" fmla="*/ 0 w 10"/>
                <a:gd name="T17" fmla="*/ 0 h 10"/>
                <a:gd name="T18" fmla="*/ 0 w 10"/>
                <a:gd name="T19" fmla="*/ 2147473101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0" y="10"/>
                  </a:moveTo>
                  <a:lnTo>
                    <a:pt x="5" y="10"/>
                  </a:lnTo>
                  <a:lnTo>
                    <a:pt x="5" y="5"/>
                  </a:lnTo>
                  <a:lnTo>
                    <a:pt x="10"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87388" name="Rectangle 440"/>
            <p:cNvSpPr>
              <a:spLocks noChangeArrowheads="1"/>
            </p:cNvSpPr>
            <p:nvPr/>
          </p:nvSpPr>
          <p:spPr bwMode="auto">
            <a:xfrm>
              <a:off x="4572" y="2663"/>
              <a:ext cx="210"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389" name="Freeform 441"/>
            <p:cNvSpPr>
              <a:spLocks/>
            </p:cNvSpPr>
            <p:nvPr/>
          </p:nvSpPr>
          <p:spPr bwMode="auto">
            <a:xfrm>
              <a:off x="4562" y="2663"/>
              <a:ext cx="10" cy="10"/>
            </a:xfrm>
            <a:custGeom>
              <a:avLst/>
              <a:gdLst>
                <a:gd name="T0" fmla="*/ 2147473101 w 10"/>
                <a:gd name="T1" fmla="*/ 0 h 10"/>
                <a:gd name="T2" fmla="*/ 2147473101 w 10"/>
                <a:gd name="T3" fmla="*/ 0 h 10"/>
                <a:gd name="T4" fmla="*/ 2147473101 w 10"/>
                <a:gd name="T5" fmla="*/ 0 h 10"/>
                <a:gd name="T6" fmla="*/ 0 w 10"/>
                <a:gd name="T7" fmla="*/ 0 h 10"/>
                <a:gd name="T8" fmla="*/ 0 w 10"/>
                <a:gd name="T9" fmla="*/ 2147473101 h 10"/>
                <a:gd name="T10" fmla="*/ 0 w 10"/>
                <a:gd name="T11" fmla="*/ 2147473101 h 10"/>
                <a:gd name="T12" fmla="*/ 2147473101 w 10"/>
                <a:gd name="T13" fmla="*/ 2147473101 h 10"/>
                <a:gd name="T14" fmla="*/ 2147473101 w 10"/>
                <a:gd name="T15" fmla="*/ 2147473101 h 10"/>
                <a:gd name="T16" fmla="*/ 2147473101 w 10"/>
                <a:gd name="T17" fmla="*/ 2147473101 h 10"/>
                <a:gd name="T18" fmla="*/ 2147473101 w 1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0"/>
                <a:gd name="T32" fmla="*/ 10 w 1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0">
                  <a:moveTo>
                    <a:pt x="10" y="0"/>
                  </a:moveTo>
                  <a:lnTo>
                    <a:pt x="5" y="0"/>
                  </a:lnTo>
                  <a:lnTo>
                    <a:pt x="0" y="0"/>
                  </a:lnTo>
                  <a:lnTo>
                    <a:pt x="0" y="5"/>
                  </a:lnTo>
                  <a:lnTo>
                    <a:pt x="5" y="10"/>
                  </a:lnTo>
                  <a:lnTo>
                    <a:pt x="10" y="10"/>
                  </a:lnTo>
                  <a:lnTo>
                    <a:pt x="10" y="0"/>
                  </a:lnTo>
                  <a:close/>
                </a:path>
              </a:pathLst>
            </a:custGeom>
            <a:solidFill>
              <a:srgbClr val="000000"/>
            </a:solidFill>
            <a:ln w="9525">
              <a:noFill/>
              <a:round/>
              <a:headEnd/>
              <a:tailEnd/>
            </a:ln>
          </p:spPr>
          <p:txBody>
            <a:bodyPr/>
            <a:lstStyle/>
            <a:p>
              <a:endParaRPr lang="en-US"/>
            </a:p>
          </p:txBody>
        </p:sp>
        <p:sp>
          <p:nvSpPr>
            <p:cNvPr id="87390" name="Freeform 442"/>
            <p:cNvSpPr>
              <a:spLocks/>
            </p:cNvSpPr>
            <p:nvPr/>
          </p:nvSpPr>
          <p:spPr bwMode="auto">
            <a:xfrm>
              <a:off x="4536" y="2506"/>
              <a:ext cx="73" cy="68"/>
            </a:xfrm>
            <a:custGeom>
              <a:avLst/>
              <a:gdLst>
                <a:gd name="T0" fmla="*/ 2147473022 w 73"/>
                <a:gd name="T1" fmla="*/ 2147472956 h 68"/>
                <a:gd name="T2" fmla="*/ 2147473022 w 73"/>
                <a:gd name="T3" fmla="*/ 0 h 68"/>
                <a:gd name="T4" fmla="*/ 0 w 73"/>
                <a:gd name="T5" fmla="*/ 2147472956 h 68"/>
                <a:gd name="T6" fmla="*/ 2147473022 w 73"/>
                <a:gd name="T7" fmla="*/ 2147472956 h 68"/>
                <a:gd name="T8" fmla="*/ 0 60000 65536"/>
                <a:gd name="T9" fmla="*/ 0 60000 65536"/>
                <a:gd name="T10" fmla="*/ 0 60000 65536"/>
                <a:gd name="T11" fmla="*/ 0 60000 65536"/>
                <a:gd name="T12" fmla="*/ 0 w 73"/>
                <a:gd name="T13" fmla="*/ 0 h 68"/>
                <a:gd name="T14" fmla="*/ 73 w 73"/>
                <a:gd name="T15" fmla="*/ 68 h 68"/>
              </a:gdLst>
              <a:ahLst/>
              <a:cxnLst>
                <a:cxn ang="T8">
                  <a:pos x="T0" y="T1"/>
                </a:cxn>
                <a:cxn ang="T9">
                  <a:pos x="T2" y="T3"/>
                </a:cxn>
                <a:cxn ang="T10">
                  <a:pos x="T4" y="T5"/>
                </a:cxn>
                <a:cxn ang="T11">
                  <a:pos x="T6" y="T7"/>
                </a:cxn>
              </a:cxnLst>
              <a:rect l="T12" t="T13" r="T14" b="T15"/>
              <a:pathLst>
                <a:path w="73" h="68">
                  <a:moveTo>
                    <a:pt x="73" y="68"/>
                  </a:moveTo>
                  <a:lnTo>
                    <a:pt x="36" y="0"/>
                  </a:lnTo>
                  <a:lnTo>
                    <a:pt x="0" y="68"/>
                  </a:lnTo>
                  <a:lnTo>
                    <a:pt x="73" y="68"/>
                  </a:lnTo>
                  <a:close/>
                </a:path>
              </a:pathLst>
            </a:custGeom>
            <a:solidFill>
              <a:srgbClr val="000000"/>
            </a:solidFill>
            <a:ln w="9525">
              <a:noFill/>
              <a:round/>
              <a:headEnd/>
              <a:tailEnd/>
            </a:ln>
          </p:spPr>
          <p:txBody>
            <a:bodyPr/>
            <a:lstStyle/>
            <a:p>
              <a:endParaRPr lang="en-US"/>
            </a:p>
          </p:txBody>
        </p:sp>
        <p:sp>
          <p:nvSpPr>
            <p:cNvPr id="87391" name="Freeform 443"/>
            <p:cNvSpPr>
              <a:spLocks/>
            </p:cNvSpPr>
            <p:nvPr/>
          </p:nvSpPr>
          <p:spPr bwMode="auto">
            <a:xfrm>
              <a:off x="4562" y="2558"/>
              <a:ext cx="16" cy="5"/>
            </a:xfrm>
            <a:custGeom>
              <a:avLst/>
              <a:gdLst>
                <a:gd name="T0" fmla="*/ 2147472896 w 16"/>
                <a:gd name="T1" fmla="*/ 2147473101 h 5"/>
                <a:gd name="T2" fmla="*/ 2147472896 w 16"/>
                <a:gd name="T3" fmla="*/ 2147473101 h 5"/>
                <a:gd name="T4" fmla="*/ 2147472896 w 16"/>
                <a:gd name="T5" fmla="*/ 2147473101 h 5"/>
                <a:gd name="T6" fmla="*/ 2147472896 w 16"/>
                <a:gd name="T7" fmla="*/ 0 h 5"/>
                <a:gd name="T8" fmla="*/ 2147472896 w 16"/>
                <a:gd name="T9" fmla="*/ 0 h 5"/>
                <a:gd name="T10" fmla="*/ 2147472896 w 16"/>
                <a:gd name="T11" fmla="*/ 0 h 5"/>
                <a:gd name="T12" fmla="*/ 2147472896 w 16"/>
                <a:gd name="T13" fmla="*/ 2147473101 h 5"/>
                <a:gd name="T14" fmla="*/ 2147472896 w 16"/>
                <a:gd name="T15" fmla="*/ 2147473101 h 5"/>
                <a:gd name="T16" fmla="*/ 0 w 16"/>
                <a:gd name="T17" fmla="*/ 2147473101 h 5"/>
                <a:gd name="T18" fmla="*/ 2147472896 w 16"/>
                <a:gd name="T19" fmla="*/ 2147473101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16" y="5"/>
                  </a:moveTo>
                  <a:lnTo>
                    <a:pt x="16" y="5"/>
                  </a:lnTo>
                  <a:lnTo>
                    <a:pt x="10" y="0"/>
                  </a:lnTo>
                  <a:lnTo>
                    <a:pt x="5" y="0"/>
                  </a:lnTo>
                  <a:lnTo>
                    <a:pt x="5" y="5"/>
                  </a:lnTo>
                  <a:lnTo>
                    <a:pt x="0" y="5"/>
                  </a:lnTo>
                  <a:lnTo>
                    <a:pt x="16" y="5"/>
                  </a:lnTo>
                  <a:close/>
                </a:path>
              </a:pathLst>
            </a:custGeom>
            <a:solidFill>
              <a:srgbClr val="000000"/>
            </a:solidFill>
            <a:ln w="9525">
              <a:noFill/>
              <a:round/>
              <a:headEnd/>
              <a:tailEnd/>
            </a:ln>
          </p:spPr>
          <p:txBody>
            <a:bodyPr/>
            <a:lstStyle/>
            <a:p>
              <a:endParaRPr lang="en-US"/>
            </a:p>
          </p:txBody>
        </p:sp>
        <p:sp>
          <p:nvSpPr>
            <p:cNvPr id="87392" name="Rectangle 444"/>
            <p:cNvSpPr>
              <a:spLocks noChangeArrowheads="1"/>
            </p:cNvSpPr>
            <p:nvPr/>
          </p:nvSpPr>
          <p:spPr bwMode="auto">
            <a:xfrm>
              <a:off x="4562" y="2563"/>
              <a:ext cx="16" cy="10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393" name="Freeform 445"/>
            <p:cNvSpPr>
              <a:spLocks/>
            </p:cNvSpPr>
            <p:nvPr/>
          </p:nvSpPr>
          <p:spPr bwMode="auto">
            <a:xfrm>
              <a:off x="4562" y="2668"/>
              <a:ext cx="16" cy="5"/>
            </a:xfrm>
            <a:custGeom>
              <a:avLst/>
              <a:gdLst>
                <a:gd name="T0" fmla="*/ 0 w 16"/>
                <a:gd name="T1" fmla="*/ 0 h 5"/>
                <a:gd name="T2" fmla="*/ 2147472896 w 16"/>
                <a:gd name="T3" fmla="*/ 0 h 5"/>
                <a:gd name="T4" fmla="*/ 2147472896 w 16"/>
                <a:gd name="T5" fmla="*/ 2147473101 h 5"/>
                <a:gd name="T6" fmla="*/ 2147472896 w 16"/>
                <a:gd name="T7" fmla="*/ 2147473101 h 5"/>
                <a:gd name="T8" fmla="*/ 2147472896 w 16"/>
                <a:gd name="T9" fmla="*/ 2147473101 h 5"/>
                <a:gd name="T10" fmla="*/ 2147472896 w 16"/>
                <a:gd name="T11" fmla="*/ 2147473101 h 5"/>
                <a:gd name="T12" fmla="*/ 2147472896 w 16"/>
                <a:gd name="T13" fmla="*/ 2147473101 h 5"/>
                <a:gd name="T14" fmla="*/ 2147472896 w 16"/>
                <a:gd name="T15" fmla="*/ 0 h 5"/>
                <a:gd name="T16" fmla="*/ 214747289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0"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87394" name="Line 446"/>
            <p:cNvSpPr>
              <a:spLocks noChangeShapeType="1"/>
            </p:cNvSpPr>
            <p:nvPr/>
          </p:nvSpPr>
          <p:spPr bwMode="auto">
            <a:xfrm>
              <a:off x="5337" y="2276"/>
              <a:ext cx="0" cy="267"/>
            </a:xfrm>
            <a:prstGeom prst="line">
              <a:avLst/>
            </a:prstGeom>
            <a:noFill/>
            <a:ln w="0">
              <a:solidFill>
                <a:srgbClr val="000000"/>
              </a:solidFill>
              <a:round/>
              <a:headEnd/>
              <a:tailEnd/>
            </a:ln>
          </p:spPr>
          <p:txBody>
            <a:bodyPr/>
            <a:lstStyle/>
            <a:p>
              <a:endParaRPr lang="en-US"/>
            </a:p>
          </p:txBody>
        </p:sp>
        <p:sp>
          <p:nvSpPr>
            <p:cNvPr id="87395" name="Freeform 447"/>
            <p:cNvSpPr>
              <a:spLocks/>
            </p:cNvSpPr>
            <p:nvPr/>
          </p:nvSpPr>
          <p:spPr bwMode="auto">
            <a:xfrm>
              <a:off x="5316" y="2276"/>
              <a:ext cx="41" cy="42"/>
            </a:xfrm>
            <a:custGeom>
              <a:avLst/>
              <a:gdLst>
                <a:gd name="T0" fmla="*/ 2147473121 w 41"/>
                <a:gd name="T1" fmla="*/ 0 h 42"/>
                <a:gd name="T2" fmla="*/ 2147473121 w 41"/>
                <a:gd name="T3" fmla="*/ 2147473140 h 42"/>
                <a:gd name="T4" fmla="*/ 0 w 41"/>
                <a:gd name="T5" fmla="*/ 2147473140 h 42"/>
                <a:gd name="T6" fmla="*/ 2147473121 w 41"/>
                <a:gd name="T7" fmla="*/ 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0"/>
                  </a:moveTo>
                  <a:lnTo>
                    <a:pt x="41" y="42"/>
                  </a:lnTo>
                  <a:lnTo>
                    <a:pt x="0" y="42"/>
                  </a:lnTo>
                  <a:lnTo>
                    <a:pt x="21" y="0"/>
                  </a:lnTo>
                  <a:close/>
                </a:path>
              </a:pathLst>
            </a:custGeom>
            <a:solidFill>
              <a:srgbClr val="000000"/>
            </a:solidFill>
            <a:ln w="9525">
              <a:noFill/>
              <a:round/>
              <a:headEnd/>
              <a:tailEnd/>
            </a:ln>
          </p:spPr>
          <p:txBody>
            <a:bodyPr/>
            <a:lstStyle/>
            <a:p>
              <a:endParaRPr lang="en-US"/>
            </a:p>
          </p:txBody>
        </p:sp>
        <p:sp>
          <p:nvSpPr>
            <p:cNvPr id="87396" name="Freeform 448"/>
            <p:cNvSpPr>
              <a:spLocks/>
            </p:cNvSpPr>
            <p:nvPr/>
          </p:nvSpPr>
          <p:spPr bwMode="auto">
            <a:xfrm>
              <a:off x="5316" y="2501"/>
              <a:ext cx="41" cy="42"/>
            </a:xfrm>
            <a:custGeom>
              <a:avLst/>
              <a:gdLst>
                <a:gd name="T0" fmla="*/ 2147473121 w 41"/>
                <a:gd name="T1" fmla="*/ 2147473140 h 42"/>
                <a:gd name="T2" fmla="*/ 2147473121 w 41"/>
                <a:gd name="T3" fmla="*/ 0 h 42"/>
                <a:gd name="T4" fmla="*/ 0 w 41"/>
                <a:gd name="T5" fmla="*/ 0 h 42"/>
                <a:gd name="T6" fmla="*/ 2147473121 w 41"/>
                <a:gd name="T7" fmla="*/ 214747314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21" y="42"/>
                  </a:moveTo>
                  <a:lnTo>
                    <a:pt x="41" y="0"/>
                  </a:lnTo>
                  <a:lnTo>
                    <a:pt x="0" y="0"/>
                  </a:lnTo>
                  <a:lnTo>
                    <a:pt x="21" y="42"/>
                  </a:lnTo>
                  <a:close/>
                </a:path>
              </a:pathLst>
            </a:custGeom>
            <a:solidFill>
              <a:srgbClr val="000000"/>
            </a:solidFill>
            <a:ln w="9525">
              <a:noFill/>
              <a:round/>
              <a:headEnd/>
              <a:tailEnd/>
            </a:ln>
          </p:spPr>
          <p:txBody>
            <a:bodyPr/>
            <a:lstStyle/>
            <a:p>
              <a:endParaRPr lang="en-US"/>
            </a:p>
          </p:txBody>
        </p:sp>
        <p:sp>
          <p:nvSpPr>
            <p:cNvPr id="87397" name="Line 449"/>
            <p:cNvSpPr>
              <a:spLocks noChangeShapeType="1"/>
            </p:cNvSpPr>
            <p:nvPr/>
          </p:nvSpPr>
          <p:spPr bwMode="auto">
            <a:xfrm flipH="1">
              <a:off x="3049" y="1539"/>
              <a:ext cx="205" cy="0"/>
            </a:xfrm>
            <a:prstGeom prst="line">
              <a:avLst/>
            </a:prstGeom>
            <a:noFill/>
            <a:ln w="0">
              <a:solidFill>
                <a:srgbClr val="000000"/>
              </a:solidFill>
              <a:round/>
              <a:headEnd/>
              <a:tailEnd/>
            </a:ln>
          </p:spPr>
          <p:txBody>
            <a:bodyPr/>
            <a:lstStyle/>
            <a:p>
              <a:endParaRPr lang="en-US"/>
            </a:p>
          </p:txBody>
        </p:sp>
        <p:sp>
          <p:nvSpPr>
            <p:cNvPr id="87398" name="Freeform 450"/>
            <p:cNvSpPr>
              <a:spLocks/>
            </p:cNvSpPr>
            <p:nvPr/>
          </p:nvSpPr>
          <p:spPr bwMode="auto">
            <a:xfrm>
              <a:off x="3212" y="1518"/>
              <a:ext cx="42" cy="47"/>
            </a:xfrm>
            <a:custGeom>
              <a:avLst/>
              <a:gdLst>
                <a:gd name="T0" fmla="*/ 2147473140 w 42"/>
                <a:gd name="T1" fmla="*/ 2147473223 h 47"/>
                <a:gd name="T2" fmla="*/ 0 w 42"/>
                <a:gd name="T3" fmla="*/ 2147473223 h 47"/>
                <a:gd name="T4" fmla="*/ 0 w 42"/>
                <a:gd name="T5" fmla="*/ 0 h 47"/>
                <a:gd name="T6" fmla="*/ 2147473140 w 42"/>
                <a:gd name="T7" fmla="*/ 2147473223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42" y="21"/>
                  </a:moveTo>
                  <a:lnTo>
                    <a:pt x="0" y="47"/>
                  </a:lnTo>
                  <a:lnTo>
                    <a:pt x="0" y="0"/>
                  </a:lnTo>
                  <a:lnTo>
                    <a:pt x="42" y="21"/>
                  </a:lnTo>
                  <a:close/>
                </a:path>
              </a:pathLst>
            </a:custGeom>
            <a:solidFill>
              <a:srgbClr val="000000"/>
            </a:solidFill>
            <a:ln w="9525">
              <a:noFill/>
              <a:round/>
              <a:headEnd/>
              <a:tailEnd/>
            </a:ln>
          </p:spPr>
          <p:txBody>
            <a:bodyPr/>
            <a:lstStyle/>
            <a:p>
              <a:endParaRPr lang="en-US"/>
            </a:p>
          </p:txBody>
        </p:sp>
        <p:sp>
          <p:nvSpPr>
            <p:cNvPr id="87399" name="Freeform 451"/>
            <p:cNvSpPr>
              <a:spLocks/>
            </p:cNvSpPr>
            <p:nvPr/>
          </p:nvSpPr>
          <p:spPr bwMode="auto">
            <a:xfrm>
              <a:off x="3049" y="1518"/>
              <a:ext cx="42" cy="47"/>
            </a:xfrm>
            <a:custGeom>
              <a:avLst/>
              <a:gdLst>
                <a:gd name="T0" fmla="*/ 0 w 42"/>
                <a:gd name="T1" fmla="*/ 2147473223 h 47"/>
                <a:gd name="T2" fmla="*/ 2147473140 w 42"/>
                <a:gd name="T3" fmla="*/ 2147473223 h 47"/>
                <a:gd name="T4" fmla="*/ 2147473140 w 42"/>
                <a:gd name="T5" fmla="*/ 0 h 47"/>
                <a:gd name="T6" fmla="*/ 0 w 42"/>
                <a:gd name="T7" fmla="*/ 2147473223 h 47"/>
                <a:gd name="T8" fmla="*/ 0 60000 65536"/>
                <a:gd name="T9" fmla="*/ 0 60000 65536"/>
                <a:gd name="T10" fmla="*/ 0 60000 65536"/>
                <a:gd name="T11" fmla="*/ 0 60000 65536"/>
                <a:gd name="T12" fmla="*/ 0 w 42"/>
                <a:gd name="T13" fmla="*/ 0 h 47"/>
                <a:gd name="T14" fmla="*/ 42 w 42"/>
                <a:gd name="T15" fmla="*/ 47 h 47"/>
              </a:gdLst>
              <a:ahLst/>
              <a:cxnLst>
                <a:cxn ang="T8">
                  <a:pos x="T0" y="T1"/>
                </a:cxn>
                <a:cxn ang="T9">
                  <a:pos x="T2" y="T3"/>
                </a:cxn>
                <a:cxn ang="T10">
                  <a:pos x="T4" y="T5"/>
                </a:cxn>
                <a:cxn ang="T11">
                  <a:pos x="T6" y="T7"/>
                </a:cxn>
              </a:cxnLst>
              <a:rect l="T12" t="T13" r="T14" b="T15"/>
              <a:pathLst>
                <a:path w="42" h="47">
                  <a:moveTo>
                    <a:pt x="0" y="21"/>
                  </a:moveTo>
                  <a:lnTo>
                    <a:pt x="42" y="47"/>
                  </a:lnTo>
                  <a:lnTo>
                    <a:pt x="42" y="0"/>
                  </a:lnTo>
                  <a:lnTo>
                    <a:pt x="0" y="21"/>
                  </a:lnTo>
                  <a:close/>
                </a:path>
              </a:pathLst>
            </a:custGeom>
            <a:solidFill>
              <a:srgbClr val="000000"/>
            </a:solidFill>
            <a:ln w="9525">
              <a:noFill/>
              <a:round/>
              <a:headEnd/>
              <a:tailEnd/>
            </a:ln>
          </p:spPr>
          <p:txBody>
            <a:bodyPr/>
            <a:lstStyle/>
            <a:p>
              <a:endParaRPr lang="en-US"/>
            </a:p>
          </p:txBody>
        </p:sp>
        <p:sp>
          <p:nvSpPr>
            <p:cNvPr id="87400" name="Rectangle 452"/>
            <p:cNvSpPr>
              <a:spLocks noChangeArrowheads="1"/>
            </p:cNvSpPr>
            <p:nvPr/>
          </p:nvSpPr>
          <p:spPr bwMode="auto">
            <a:xfrm>
              <a:off x="3803" y="1184"/>
              <a:ext cx="733" cy="726"/>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1" name="Rectangle 453"/>
            <p:cNvSpPr>
              <a:spLocks noChangeArrowheads="1"/>
            </p:cNvSpPr>
            <p:nvPr/>
          </p:nvSpPr>
          <p:spPr bwMode="auto">
            <a:xfrm>
              <a:off x="3777" y="1220"/>
              <a:ext cx="738" cy="727"/>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2" name="Rectangle 454"/>
            <p:cNvSpPr>
              <a:spLocks noChangeArrowheads="1"/>
            </p:cNvSpPr>
            <p:nvPr/>
          </p:nvSpPr>
          <p:spPr bwMode="auto">
            <a:xfrm>
              <a:off x="3751" y="1252"/>
              <a:ext cx="738" cy="731"/>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3" name="Rectangle 455"/>
            <p:cNvSpPr>
              <a:spLocks noChangeArrowheads="1"/>
            </p:cNvSpPr>
            <p:nvPr/>
          </p:nvSpPr>
          <p:spPr bwMode="auto">
            <a:xfrm>
              <a:off x="3730" y="1288"/>
              <a:ext cx="732" cy="732"/>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4" name="Rectangle 456"/>
            <p:cNvSpPr>
              <a:spLocks noChangeArrowheads="1"/>
            </p:cNvSpPr>
            <p:nvPr/>
          </p:nvSpPr>
          <p:spPr bwMode="auto">
            <a:xfrm>
              <a:off x="3704" y="1325"/>
              <a:ext cx="732" cy="726"/>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5" name="Rectangle 457"/>
            <p:cNvSpPr>
              <a:spLocks noChangeArrowheads="1"/>
            </p:cNvSpPr>
            <p:nvPr/>
          </p:nvSpPr>
          <p:spPr bwMode="auto">
            <a:xfrm>
              <a:off x="3683" y="1356"/>
              <a:ext cx="732" cy="732"/>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6" name="Rectangle 458"/>
            <p:cNvSpPr>
              <a:spLocks noChangeArrowheads="1"/>
            </p:cNvSpPr>
            <p:nvPr/>
          </p:nvSpPr>
          <p:spPr bwMode="auto">
            <a:xfrm>
              <a:off x="3657" y="1387"/>
              <a:ext cx="732" cy="732"/>
            </a:xfrm>
            <a:prstGeom prst="rect">
              <a:avLst/>
            </a:prstGeom>
            <a:solidFill>
              <a:schemeClr val="bg1"/>
            </a:solid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7" name="Rectangle 459"/>
            <p:cNvSpPr>
              <a:spLocks noChangeArrowheads="1"/>
            </p:cNvSpPr>
            <p:nvPr/>
          </p:nvSpPr>
          <p:spPr bwMode="auto">
            <a:xfrm>
              <a:off x="3625" y="1424"/>
              <a:ext cx="733" cy="732"/>
            </a:xfrm>
            <a:prstGeom prst="rect">
              <a:avLst/>
            </a:prstGeom>
            <a:solidFill>
              <a:srgbClr val="FFFFFF"/>
            </a:solidFill>
            <a:ln w="7938" cap="rnd">
              <a:solidFill>
                <a:srgbClr val="121214"/>
              </a:solidFill>
              <a:round/>
              <a:headEnd/>
              <a:tailEnd/>
            </a:ln>
          </p:spPr>
          <p:txBody>
            <a:bodyPr/>
            <a:lstStyle/>
            <a:p>
              <a:pPr algn="l" eaLnBrk="0" hangingPunct="0"/>
              <a:endParaRPr lang="en-US" sz="1800">
                <a:solidFill>
                  <a:srgbClr val="000000"/>
                </a:solidFill>
              </a:endParaRPr>
            </a:p>
          </p:txBody>
        </p:sp>
        <p:sp>
          <p:nvSpPr>
            <p:cNvPr id="87408" name="Rectangle 460"/>
            <p:cNvSpPr>
              <a:spLocks noChangeArrowheads="1"/>
            </p:cNvSpPr>
            <p:nvPr/>
          </p:nvSpPr>
          <p:spPr bwMode="auto">
            <a:xfrm>
              <a:off x="3625" y="1424"/>
              <a:ext cx="733" cy="732"/>
            </a:xfrm>
            <a:prstGeom prst="rect">
              <a:avLst/>
            </a:prstGeom>
            <a:noFill/>
            <a:ln w="8001" cap="rnd">
              <a:solidFill>
                <a:srgbClr val="121214"/>
              </a:solidFill>
              <a:round/>
              <a:headEnd/>
              <a:tailEnd/>
            </a:ln>
          </p:spPr>
          <p:txBody>
            <a:bodyPr/>
            <a:lstStyle/>
            <a:p>
              <a:pPr algn="l" eaLnBrk="0" hangingPunct="0"/>
              <a:endParaRPr lang="en-US" sz="1800">
                <a:solidFill>
                  <a:srgbClr val="000000"/>
                </a:solidFill>
              </a:endParaRPr>
            </a:p>
          </p:txBody>
        </p:sp>
        <p:sp>
          <p:nvSpPr>
            <p:cNvPr id="87409" name="Rectangle 461"/>
            <p:cNvSpPr>
              <a:spLocks noChangeArrowheads="1"/>
            </p:cNvSpPr>
            <p:nvPr/>
          </p:nvSpPr>
          <p:spPr bwMode="auto">
            <a:xfrm>
              <a:off x="3840" y="1518"/>
              <a:ext cx="324" cy="115"/>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C66x™</a:t>
              </a:r>
              <a:endParaRPr lang="en-US" sz="1800">
                <a:solidFill>
                  <a:srgbClr val="000000"/>
                </a:solidFill>
              </a:endParaRPr>
            </a:p>
          </p:txBody>
        </p:sp>
        <p:sp>
          <p:nvSpPr>
            <p:cNvPr id="87410" name="Rectangle 462"/>
            <p:cNvSpPr>
              <a:spLocks noChangeArrowheads="1"/>
            </p:cNvSpPr>
            <p:nvPr/>
          </p:nvSpPr>
          <p:spPr bwMode="auto">
            <a:xfrm>
              <a:off x="3808" y="1628"/>
              <a:ext cx="388" cy="115"/>
            </a:xfrm>
            <a:prstGeom prst="rect">
              <a:avLst/>
            </a:prstGeom>
            <a:noFill/>
            <a:ln w="9525">
              <a:noFill/>
              <a:miter lim="800000"/>
              <a:headEnd/>
              <a:tailEnd/>
            </a:ln>
          </p:spPr>
          <p:txBody>
            <a:bodyPr wrap="none" lIns="0" tIns="0" rIns="0" bIns="0">
              <a:spAutoFit/>
            </a:bodyPr>
            <a:lstStyle/>
            <a:p>
              <a:pPr algn="l" eaLnBrk="0" hangingPunct="0"/>
              <a:r>
                <a:rPr lang="en-US" sz="1200" b="1">
                  <a:solidFill>
                    <a:srgbClr val="24211D"/>
                  </a:solidFill>
                </a:rPr>
                <a:t>CorePac</a:t>
              </a:r>
              <a:endParaRPr lang="en-US" sz="1800">
                <a:solidFill>
                  <a:srgbClr val="000000"/>
                </a:solidFill>
              </a:endParaRPr>
            </a:p>
          </p:txBody>
        </p:sp>
        <p:sp>
          <p:nvSpPr>
            <p:cNvPr id="87411" name="Rectangle 463"/>
            <p:cNvSpPr>
              <a:spLocks noChangeArrowheads="1"/>
            </p:cNvSpPr>
            <p:nvPr/>
          </p:nvSpPr>
          <p:spPr bwMode="auto">
            <a:xfrm>
              <a:off x="3772" y="1905"/>
              <a:ext cx="81"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 L1</a:t>
              </a:r>
              <a:endParaRPr lang="en-US" sz="1800">
                <a:solidFill>
                  <a:srgbClr val="000000"/>
                </a:solidFill>
              </a:endParaRPr>
            </a:p>
          </p:txBody>
        </p:sp>
        <p:sp>
          <p:nvSpPr>
            <p:cNvPr id="87412" name="Rectangle 464"/>
            <p:cNvSpPr>
              <a:spLocks noChangeArrowheads="1"/>
            </p:cNvSpPr>
            <p:nvPr/>
          </p:nvSpPr>
          <p:spPr bwMode="auto">
            <a:xfrm>
              <a:off x="3698" y="1963"/>
              <a:ext cx="223"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P-Cache</a:t>
              </a:r>
              <a:endParaRPr lang="en-US" sz="1800">
                <a:solidFill>
                  <a:srgbClr val="000000"/>
                </a:solidFill>
              </a:endParaRPr>
            </a:p>
          </p:txBody>
        </p:sp>
        <p:sp>
          <p:nvSpPr>
            <p:cNvPr id="87413" name="Rectangle 465"/>
            <p:cNvSpPr>
              <a:spLocks noChangeArrowheads="1"/>
            </p:cNvSpPr>
            <p:nvPr/>
          </p:nvSpPr>
          <p:spPr bwMode="auto">
            <a:xfrm>
              <a:off x="4143" y="1910"/>
              <a:ext cx="65"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L1</a:t>
              </a:r>
              <a:endParaRPr lang="en-US" sz="1800">
                <a:solidFill>
                  <a:srgbClr val="000000"/>
                </a:solidFill>
              </a:endParaRPr>
            </a:p>
          </p:txBody>
        </p:sp>
        <p:sp>
          <p:nvSpPr>
            <p:cNvPr id="87414" name="Rectangle 466"/>
            <p:cNvSpPr>
              <a:spLocks noChangeArrowheads="1"/>
            </p:cNvSpPr>
            <p:nvPr/>
          </p:nvSpPr>
          <p:spPr bwMode="auto">
            <a:xfrm>
              <a:off x="4065" y="1968"/>
              <a:ext cx="226"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D-Cache</a:t>
              </a:r>
              <a:endParaRPr lang="en-US" sz="1800">
                <a:solidFill>
                  <a:srgbClr val="000000"/>
                </a:solidFill>
              </a:endParaRPr>
            </a:p>
          </p:txBody>
        </p:sp>
        <p:sp>
          <p:nvSpPr>
            <p:cNvPr id="87415" name="Rectangle 467"/>
            <p:cNvSpPr>
              <a:spLocks noChangeArrowheads="1"/>
            </p:cNvSpPr>
            <p:nvPr/>
          </p:nvSpPr>
          <p:spPr bwMode="auto">
            <a:xfrm>
              <a:off x="3861" y="2067"/>
              <a:ext cx="248" cy="67"/>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L2 Cache</a:t>
              </a:r>
              <a:endParaRPr lang="en-US" sz="1800">
                <a:solidFill>
                  <a:srgbClr val="000000"/>
                </a:solidFill>
              </a:endParaRPr>
            </a:p>
          </p:txBody>
        </p:sp>
        <p:sp>
          <p:nvSpPr>
            <p:cNvPr id="87416" name="Line 468"/>
            <p:cNvSpPr>
              <a:spLocks noChangeShapeType="1"/>
            </p:cNvSpPr>
            <p:nvPr/>
          </p:nvSpPr>
          <p:spPr bwMode="auto">
            <a:xfrm>
              <a:off x="3625" y="1884"/>
              <a:ext cx="733" cy="0"/>
            </a:xfrm>
            <a:prstGeom prst="line">
              <a:avLst/>
            </a:prstGeom>
            <a:noFill/>
            <a:ln w="0">
              <a:solidFill>
                <a:srgbClr val="24211D"/>
              </a:solidFill>
              <a:round/>
              <a:headEnd/>
              <a:tailEnd/>
            </a:ln>
          </p:spPr>
          <p:txBody>
            <a:bodyPr/>
            <a:lstStyle/>
            <a:p>
              <a:endParaRPr lang="en-US"/>
            </a:p>
          </p:txBody>
        </p:sp>
        <p:sp>
          <p:nvSpPr>
            <p:cNvPr id="87417" name="Line 469"/>
            <p:cNvSpPr>
              <a:spLocks noChangeShapeType="1"/>
            </p:cNvSpPr>
            <p:nvPr/>
          </p:nvSpPr>
          <p:spPr bwMode="auto">
            <a:xfrm>
              <a:off x="3625" y="2051"/>
              <a:ext cx="733" cy="0"/>
            </a:xfrm>
            <a:prstGeom prst="line">
              <a:avLst/>
            </a:prstGeom>
            <a:noFill/>
            <a:ln w="0">
              <a:solidFill>
                <a:srgbClr val="24211D"/>
              </a:solidFill>
              <a:round/>
              <a:headEnd/>
              <a:tailEnd/>
            </a:ln>
          </p:spPr>
          <p:txBody>
            <a:bodyPr/>
            <a:lstStyle/>
            <a:p>
              <a:endParaRPr lang="en-US"/>
            </a:p>
          </p:txBody>
        </p:sp>
        <p:sp>
          <p:nvSpPr>
            <p:cNvPr id="87418" name="Line 470"/>
            <p:cNvSpPr>
              <a:spLocks noChangeShapeType="1"/>
            </p:cNvSpPr>
            <p:nvPr/>
          </p:nvSpPr>
          <p:spPr bwMode="auto">
            <a:xfrm>
              <a:off x="3991" y="1884"/>
              <a:ext cx="0" cy="167"/>
            </a:xfrm>
            <a:prstGeom prst="line">
              <a:avLst/>
            </a:prstGeom>
            <a:noFill/>
            <a:ln w="0">
              <a:solidFill>
                <a:srgbClr val="24211D"/>
              </a:solidFill>
              <a:round/>
              <a:headEnd/>
              <a:tailEnd/>
            </a:ln>
          </p:spPr>
          <p:txBody>
            <a:bodyPr/>
            <a:lstStyle/>
            <a:p>
              <a:endParaRPr lang="en-US"/>
            </a:p>
          </p:txBody>
        </p:sp>
        <p:sp>
          <p:nvSpPr>
            <p:cNvPr id="87419" name="Freeform 471"/>
            <p:cNvSpPr>
              <a:spLocks/>
            </p:cNvSpPr>
            <p:nvPr/>
          </p:nvSpPr>
          <p:spPr bwMode="auto">
            <a:xfrm>
              <a:off x="4206" y="849"/>
              <a:ext cx="37" cy="16"/>
            </a:xfrm>
            <a:custGeom>
              <a:avLst/>
              <a:gdLst>
                <a:gd name="T0" fmla="*/ 2147473034 w 37"/>
                <a:gd name="T1" fmla="*/ 2147472896 h 16"/>
                <a:gd name="T2" fmla="*/ 2147473034 w 37"/>
                <a:gd name="T3" fmla="*/ 2147472896 h 16"/>
                <a:gd name="T4" fmla="*/ 2147473034 w 37"/>
                <a:gd name="T5" fmla="*/ 2147472896 h 16"/>
                <a:gd name="T6" fmla="*/ 2147473034 w 37"/>
                <a:gd name="T7" fmla="*/ 2147472896 h 16"/>
                <a:gd name="T8" fmla="*/ 2147473034 w 37"/>
                <a:gd name="T9" fmla="*/ 2147472896 h 16"/>
                <a:gd name="T10" fmla="*/ 2147473034 w 37"/>
                <a:gd name="T11" fmla="*/ 0 h 16"/>
                <a:gd name="T12" fmla="*/ 2147473034 w 37"/>
                <a:gd name="T13" fmla="*/ 0 h 16"/>
                <a:gd name="T14" fmla="*/ 2147473034 w 37"/>
                <a:gd name="T15" fmla="*/ 0 h 16"/>
                <a:gd name="T16" fmla="*/ 2147473034 w 37"/>
                <a:gd name="T17" fmla="*/ 0 h 16"/>
                <a:gd name="T18" fmla="*/ 2147473034 w 37"/>
                <a:gd name="T19" fmla="*/ 0 h 16"/>
                <a:gd name="T20" fmla="*/ 2147473034 w 37"/>
                <a:gd name="T21" fmla="*/ 0 h 16"/>
                <a:gd name="T22" fmla="*/ 2147473034 w 37"/>
                <a:gd name="T23" fmla="*/ 0 h 16"/>
                <a:gd name="T24" fmla="*/ 2147473034 w 37"/>
                <a:gd name="T25" fmla="*/ 2147472896 h 16"/>
                <a:gd name="T26" fmla="*/ 2147473034 w 37"/>
                <a:gd name="T27" fmla="*/ 2147472896 h 16"/>
                <a:gd name="T28" fmla="*/ 2147473034 w 37"/>
                <a:gd name="T29" fmla="*/ 2147472896 h 16"/>
                <a:gd name="T30" fmla="*/ 0 w 37"/>
                <a:gd name="T31" fmla="*/ 2147472896 h 16"/>
                <a:gd name="T32" fmla="*/ 0 w 37"/>
                <a:gd name="T33" fmla="*/ 2147472896 h 16"/>
                <a:gd name="T34" fmla="*/ 2147473034 w 37"/>
                <a:gd name="T35" fmla="*/ 214747289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1" y="5"/>
                  </a:lnTo>
                  <a:lnTo>
                    <a:pt x="31" y="0"/>
                  </a:lnTo>
                  <a:lnTo>
                    <a:pt x="26" y="0"/>
                  </a:lnTo>
                  <a:lnTo>
                    <a:pt x="21" y="0"/>
                  </a:lnTo>
                  <a:lnTo>
                    <a:pt x="16" y="0"/>
                  </a:lnTo>
                  <a:lnTo>
                    <a:pt x="11"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87420" name="Rectangle 472"/>
            <p:cNvSpPr>
              <a:spLocks noChangeArrowheads="1"/>
            </p:cNvSpPr>
            <p:nvPr/>
          </p:nvSpPr>
          <p:spPr bwMode="auto">
            <a:xfrm>
              <a:off x="4206" y="865"/>
              <a:ext cx="37" cy="214"/>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21" name="Freeform 473"/>
            <p:cNvSpPr>
              <a:spLocks/>
            </p:cNvSpPr>
            <p:nvPr/>
          </p:nvSpPr>
          <p:spPr bwMode="auto">
            <a:xfrm>
              <a:off x="4180" y="1079"/>
              <a:ext cx="89" cy="89"/>
            </a:xfrm>
            <a:custGeom>
              <a:avLst/>
              <a:gdLst>
                <a:gd name="T0" fmla="*/ 2147473184 w 89"/>
                <a:gd name="T1" fmla="*/ 2147473184 h 89"/>
                <a:gd name="T2" fmla="*/ 2147473184 w 89"/>
                <a:gd name="T3" fmla="*/ 0 h 89"/>
                <a:gd name="T4" fmla="*/ 0 w 89"/>
                <a:gd name="T5" fmla="*/ 0 h 89"/>
                <a:gd name="T6" fmla="*/ 2147473184 w 89"/>
                <a:gd name="T7" fmla="*/ 2147473184 h 89"/>
                <a:gd name="T8" fmla="*/ 0 60000 65536"/>
                <a:gd name="T9" fmla="*/ 0 60000 65536"/>
                <a:gd name="T10" fmla="*/ 0 60000 65536"/>
                <a:gd name="T11" fmla="*/ 0 60000 65536"/>
                <a:gd name="T12" fmla="*/ 0 w 89"/>
                <a:gd name="T13" fmla="*/ 0 h 89"/>
                <a:gd name="T14" fmla="*/ 89 w 89"/>
                <a:gd name="T15" fmla="*/ 89 h 89"/>
              </a:gdLst>
              <a:ahLst/>
              <a:cxnLst>
                <a:cxn ang="T8">
                  <a:pos x="T0" y="T1"/>
                </a:cxn>
                <a:cxn ang="T9">
                  <a:pos x="T2" y="T3"/>
                </a:cxn>
                <a:cxn ang="T10">
                  <a:pos x="T4" y="T5"/>
                </a:cxn>
                <a:cxn ang="T11">
                  <a:pos x="T6" y="T7"/>
                </a:cxn>
              </a:cxnLst>
              <a:rect l="T12" t="T13" r="T14" b="T15"/>
              <a:pathLst>
                <a:path w="89" h="89">
                  <a:moveTo>
                    <a:pt x="47" y="89"/>
                  </a:moveTo>
                  <a:lnTo>
                    <a:pt x="89" y="0"/>
                  </a:lnTo>
                  <a:lnTo>
                    <a:pt x="0" y="0"/>
                  </a:lnTo>
                  <a:lnTo>
                    <a:pt x="47" y="89"/>
                  </a:lnTo>
                  <a:close/>
                </a:path>
              </a:pathLst>
            </a:custGeom>
            <a:solidFill>
              <a:srgbClr val="000000"/>
            </a:solidFill>
            <a:ln w="9525">
              <a:noFill/>
              <a:round/>
              <a:headEnd/>
              <a:tailEnd/>
            </a:ln>
          </p:spPr>
          <p:txBody>
            <a:bodyPr/>
            <a:lstStyle/>
            <a:p>
              <a:endParaRPr lang="en-US"/>
            </a:p>
          </p:txBody>
        </p:sp>
        <p:sp>
          <p:nvSpPr>
            <p:cNvPr id="87422" name="Freeform 474"/>
            <p:cNvSpPr>
              <a:spLocks/>
            </p:cNvSpPr>
            <p:nvPr/>
          </p:nvSpPr>
          <p:spPr bwMode="auto">
            <a:xfrm>
              <a:off x="4206" y="1079"/>
              <a:ext cx="37" cy="21"/>
            </a:xfrm>
            <a:custGeom>
              <a:avLst/>
              <a:gdLst>
                <a:gd name="T0" fmla="*/ 0 w 37"/>
                <a:gd name="T1" fmla="*/ 0 h 21"/>
                <a:gd name="T2" fmla="*/ 0 w 37"/>
                <a:gd name="T3" fmla="*/ 2147473140 h 21"/>
                <a:gd name="T4" fmla="*/ 2147473034 w 37"/>
                <a:gd name="T5" fmla="*/ 2147473140 h 21"/>
                <a:gd name="T6" fmla="*/ 2147473034 w 37"/>
                <a:gd name="T7" fmla="*/ 2147473140 h 21"/>
                <a:gd name="T8" fmla="*/ 2147473034 w 37"/>
                <a:gd name="T9" fmla="*/ 2147473140 h 21"/>
                <a:gd name="T10" fmla="*/ 2147473034 w 37"/>
                <a:gd name="T11" fmla="*/ 2147473140 h 21"/>
                <a:gd name="T12" fmla="*/ 2147473034 w 37"/>
                <a:gd name="T13" fmla="*/ 2147473140 h 21"/>
                <a:gd name="T14" fmla="*/ 2147473034 w 37"/>
                <a:gd name="T15" fmla="*/ 2147473140 h 21"/>
                <a:gd name="T16" fmla="*/ 2147473034 w 37"/>
                <a:gd name="T17" fmla="*/ 2147473140 h 21"/>
                <a:gd name="T18" fmla="*/ 2147473034 w 37"/>
                <a:gd name="T19" fmla="*/ 2147473140 h 21"/>
                <a:gd name="T20" fmla="*/ 2147473034 w 37"/>
                <a:gd name="T21" fmla="*/ 2147473140 h 21"/>
                <a:gd name="T22" fmla="*/ 2147473034 w 37"/>
                <a:gd name="T23" fmla="*/ 2147473140 h 21"/>
                <a:gd name="T24" fmla="*/ 2147473034 w 37"/>
                <a:gd name="T25" fmla="*/ 2147473140 h 21"/>
                <a:gd name="T26" fmla="*/ 2147473034 w 37"/>
                <a:gd name="T27" fmla="*/ 2147473140 h 21"/>
                <a:gd name="T28" fmla="*/ 2147473034 w 37"/>
                <a:gd name="T29" fmla="*/ 2147473140 h 21"/>
                <a:gd name="T30" fmla="*/ 2147473034 w 37"/>
                <a:gd name="T31" fmla="*/ 2147473140 h 21"/>
                <a:gd name="T32" fmla="*/ 2147473034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1"/>
                  </a:lnTo>
                  <a:lnTo>
                    <a:pt x="5" y="16"/>
                  </a:lnTo>
                  <a:lnTo>
                    <a:pt x="11" y="16"/>
                  </a:lnTo>
                  <a:lnTo>
                    <a:pt x="11" y="21"/>
                  </a:lnTo>
                  <a:lnTo>
                    <a:pt x="16" y="21"/>
                  </a:lnTo>
                  <a:lnTo>
                    <a:pt x="21" y="21"/>
                  </a:lnTo>
                  <a:lnTo>
                    <a:pt x="26" y="21"/>
                  </a:lnTo>
                  <a:lnTo>
                    <a:pt x="31" y="16"/>
                  </a:lnTo>
                  <a:lnTo>
                    <a:pt x="37" y="11"/>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87423" name="Freeform 475"/>
            <p:cNvSpPr>
              <a:spLocks/>
            </p:cNvSpPr>
            <p:nvPr/>
          </p:nvSpPr>
          <p:spPr bwMode="auto">
            <a:xfrm>
              <a:off x="4227" y="849"/>
              <a:ext cx="16" cy="32"/>
            </a:xfrm>
            <a:custGeom>
              <a:avLst/>
              <a:gdLst>
                <a:gd name="T0" fmla="*/ 0 w 16"/>
                <a:gd name="T1" fmla="*/ 2147472896 h 32"/>
                <a:gd name="T2" fmla="*/ 0 w 16"/>
                <a:gd name="T3" fmla="*/ 2147472896 h 32"/>
                <a:gd name="T4" fmla="*/ 2147472896 w 16"/>
                <a:gd name="T5" fmla="*/ 2147472896 h 32"/>
                <a:gd name="T6" fmla="*/ 2147472896 w 16"/>
                <a:gd name="T7" fmla="*/ 2147472896 h 32"/>
                <a:gd name="T8" fmla="*/ 2147472896 w 16"/>
                <a:gd name="T9" fmla="*/ 2147472896 h 32"/>
                <a:gd name="T10" fmla="*/ 2147472896 w 16"/>
                <a:gd name="T11" fmla="*/ 2147472896 h 32"/>
                <a:gd name="T12" fmla="*/ 2147472896 w 16"/>
                <a:gd name="T13" fmla="*/ 2147472896 h 32"/>
                <a:gd name="T14" fmla="*/ 2147472896 w 16"/>
                <a:gd name="T15" fmla="*/ 2147472896 h 32"/>
                <a:gd name="T16" fmla="*/ 2147472896 w 16"/>
                <a:gd name="T17" fmla="*/ 2147472896 h 32"/>
                <a:gd name="T18" fmla="*/ 2147472896 w 16"/>
                <a:gd name="T19" fmla="*/ 2147472896 h 32"/>
                <a:gd name="T20" fmla="*/ 2147472896 w 16"/>
                <a:gd name="T21" fmla="*/ 2147472896 h 32"/>
                <a:gd name="T22" fmla="*/ 2147472896 w 16"/>
                <a:gd name="T23" fmla="*/ 2147472896 h 32"/>
                <a:gd name="T24" fmla="*/ 2147472896 w 16"/>
                <a:gd name="T25" fmla="*/ 2147472896 h 32"/>
                <a:gd name="T26" fmla="*/ 2147472896 w 16"/>
                <a:gd name="T27" fmla="*/ 0 h 32"/>
                <a:gd name="T28" fmla="*/ 2147472896 w 16"/>
                <a:gd name="T29" fmla="*/ 0 h 32"/>
                <a:gd name="T30" fmla="*/ 0 w 16"/>
                <a:gd name="T31" fmla="*/ 0 h 32"/>
                <a:gd name="T32" fmla="*/ 0 w 16"/>
                <a:gd name="T33" fmla="*/ 0 h 32"/>
                <a:gd name="T34" fmla="*/ 0 w 16"/>
                <a:gd name="T35" fmla="*/ 2147472896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5" y="32"/>
                  </a:lnTo>
                  <a:lnTo>
                    <a:pt x="10" y="32"/>
                  </a:lnTo>
                  <a:lnTo>
                    <a:pt x="10" y="26"/>
                  </a:lnTo>
                  <a:lnTo>
                    <a:pt x="16" y="26"/>
                  </a:lnTo>
                  <a:lnTo>
                    <a:pt x="16" y="21"/>
                  </a:lnTo>
                  <a:lnTo>
                    <a:pt x="16" y="16"/>
                  </a:lnTo>
                  <a:lnTo>
                    <a:pt x="16" y="11"/>
                  </a:lnTo>
                  <a:lnTo>
                    <a:pt x="16" y="5"/>
                  </a:lnTo>
                  <a:lnTo>
                    <a:pt x="10" y="5"/>
                  </a:lnTo>
                  <a:lnTo>
                    <a:pt x="10" y="0"/>
                  </a:lnTo>
                  <a:lnTo>
                    <a:pt x="5" y="0"/>
                  </a:lnTo>
                  <a:lnTo>
                    <a:pt x="0" y="0"/>
                  </a:lnTo>
                  <a:lnTo>
                    <a:pt x="0" y="32"/>
                  </a:lnTo>
                  <a:close/>
                </a:path>
              </a:pathLst>
            </a:custGeom>
            <a:solidFill>
              <a:srgbClr val="000000"/>
            </a:solidFill>
            <a:ln w="9525">
              <a:noFill/>
              <a:round/>
              <a:headEnd/>
              <a:tailEnd/>
            </a:ln>
          </p:spPr>
          <p:txBody>
            <a:bodyPr/>
            <a:lstStyle/>
            <a:p>
              <a:endParaRPr lang="en-US"/>
            </a:p>
          </p:txBody>
        </p:sp>
        <p:sp>
          <p:nvSpPr>
            <p:cNvPr id="87424" name="Rectangle 476"/>
            <p:cNvSpPr>
              <a:spLocks noChangeArrowheads="1"/>
            </p:cNvSpPr>
            <p:nvPr/>
          </p:nvSpPr>
          <p:spPr bwMode="auto">
            <a:xfrm>
              <a:off x="4154" y="849"/>
              <a:ext cx="73"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25" name="Freeform 477"/>
            <p:cNvSpPr>
              <a:spLocks/>
            </p:cNvSpPr>
            <p:nvPr/>
          </p:nvSpPr>
          <p:spPr bwMode="auto">
            <a:xfrm>
              <a:off x="4065" y="818"/>
              <a:ext cx="94" cy="94"/>
            </a:xfrm>
            <a:custGeom>
              <a:avLst/>
              <a:gdLst>
                <a:gd name="T0" fmla="*/ 0 w 94"/>
                <a:gd name="T1" fmla="*/ 2147473223 h 94"/>
                <a:gd name="T2" fmla="*/ 2147473223 w 94"/>
                <a:gd name="T3" fmla="*/ 2147473223 h 94"/>
                <a:gd name="T4" fmla="*/ 2147473223 w 94"/>
                <a:gd name="T5" fmla="*/ 0 h 94"/>
                <a:gd name="T6" fmla="*/ 0 w 94"/>
                <a:gd name="T7" fmla="*/ 2147473223 h 94"/>
                <a:gd name="T8" fmla="*/ 0 60000 65536"/>
                <a:gd name="T9" fmla="*/ 0 60000 65536"/>
                <a:gd name="T10" fmla="*/ 0 60000 65536"/>
                <a:gd name="T11" fmla="*/ 0 60000 65536"/>
                <a:gd name="T12" fmla="*/ 0 w 94"/>
                <a:gd name="T13" fmla="*/ 0 h 94"/>
                <a:gd name="T14" fmla="*/ 94 w 94"/>
                <a:gd name="T15" fmla="*/ 94 h 94"/>
              </a:gdLst>
              <a:ahLst/>
              <a:cxnLst>
                <a:cxn ang="T8">
                  <a:pos x="T0" y="T1"/>
                </a:cxn>
                <a:cxn ang="T9">
                  <a:pos x="T2" y="T3"/>
                </a:cxn>
                <a:cxn ang="T10">
                  <a:pos x="T4" y="T5"/>
                </a:cxn>
                <a:cxn ang="T11">
                  <a:pos x="T6" y="T7"/>
                </a:cxn>
              </a:cxnLst>
              <a:rect l="T12" t="T13" r="T14" b="T15"/>
              <a:pathLst>
                <a:path w="94" h="94">
                  <a:moveTo>
                    <a:pt x="0" y="47"/>
                  </a:moveTo>
                  <a:lnTo>
                    <a:pt x="94" y="94"/>
                  </a:lnTo>
                  <a:lnTo>
                    <a:pt x="94" y="0"/>
                  </a:lnTo>
                  <a:lnTo>
                    <a:pt x="0" y="47"/>
                  </a:lnTo>
                  <a:close/>
                </a:path>
              </a:pathLst>
            </a:custGeom>
            <a:solidFill>
              <a:srgbClr val="000000"/>
            </a:solidFill>
            <a:ln w="9525">
              <a:noFill/>
              <a:round/>
              <a:headEnd/>
              <a:tailEnd/>
            </a:ln>
          </p:spPr>
          <p:txBody>
            <a:bodyPr/>
            <a:lstStyle/>
            <a:p>
              <a:endParaRPr lang="en-US"/>
            </a:p>
          </p:txBody>
        </p:sp>
        <p:sp>
          <p:nvSpPr>
            <p:cNvPr id="87426" name="Freeform 478"/>
            <p:cNvSpPr>
              <a:spLocks/>
            </p:cNvSpPr>
            <p:nvPr/>
          </p:nvSpPr>
          <p:spPr bwMode="auto">
            <a:xfrm>
              <a:off x="4138" y="849"/>
              <a:ext cx="16" cy="32"/>
            </a:xfrm>
            <a:custGeom>
              <a:avLst/>
              <a:gdLst>
                <a:gd name="T0" fmla="*/ 2147472896 w 16"/>
                <a:gd name="T1" fmla="*/ 0 h 32"/>
                <a:gd name="T2" fmla="*/ 2147472896 w 16"/>
                <a:gd name="T3" fmla="*/ 0 h 32"/>
                <a:gd name="T4" fmla="*/ 2147472896 w 16"/>
                <a:gd name="T5" fmla="*/ 0 h 32"/>
                <a:gd name="T6" fmla="*/ 2147472896 w 16"/>
                <a:gd name="T7" fmla="*/ 0 h 32"/>
                <a:gd name="T8" fmla="*/ 2147472896 w 16"/>
                <a:gd name="T9" fmla="*/ 2147472896 h 32"/>
                <a:gd name="T10" fmla="*/ 2147472896 w 16"/>
                <a:gd name="T11" fmla="*/ 2147472896 h 32"/>
                <a:gd name="T12" fmla="*/ 0 w 16"/>
                <a:gd name="T13" fmla="*/ 2147472896 h 32"/>
                <a:gd name="T14" fmla="*/ 0 w 16"/>
                <a:gd name="T15" fmla="*/ 2147472896 h 32"/>
                <a:gd name="T16" fmla="*/ 0 w 16"/>
                <a:gd name="T17" fmla="*/ 2147472896 h 32"/>
                <a:gd name="T18" fmla="*/ 0 w 16"/>
                <a:gd name="T19" fmla="*/ 2147472896 h 32"/>
                <a:gd name="T20" fmla="*/ 0 w 16"/>
                <a:gd name="T21" fmla="*/ 2147472896 h 32"/>
                <a:gd name="T22" fmla="*/ 2147472896 w 16"/>
                <a:gd name="T23" fmla="*/ 2147472896 h 32"/>
                <a:gd name="T24" fmla="*/ 2147472896 w 16"/>
                <a:gd name="T25" fmla="*/ 2147472896 h 32"/>
                <a:gd name="T26" fmla="*/ 2147472896 w 16"/>
                <a:gd name="T27" fmla="*/ 2147472896 h 32"/>
                <a:gd name="T28" fmla="*/ 2147472896 w 16"/>
                <a:gd name="T29" fmla="*/ 2147472896 h 32"/>
                <a:gd name="T30" fmla="*/ 2147472896 w 16"/>
                <a:gd name="T31" fmla="*/ 2147472896 h 32"/>
                <a:gd name="T32" fmla="*/ 2147472896 w 16"/>
                <a:gd name="T33" fmla="*/ 2147472896 h 32"/>
                <a:gd name="T34" fmla="*/ 214747289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6"/>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87427" name="Rectangle 479"/>
            <p:cNvSpPr>
              <a:spLocks noChangeArrowheads="1"/>
            </p:cNvSpPr>
            <p:nvPr/>
          </p:nvSpPr>
          <p:spPr bwMode="auto">
            <a:xfrm>
              <a:off x="5106" y="823"/>
              <a:ext cx="414" cy="146"/>
            </a:xfrm>
            <a:prstGeom prst="rect">
              <a:avLst/>
            </a:prstGeom>
            <a:solidFill>
              <a:srgbClr val="DDDDDC"/>
            </a:solidFill>
            <a:ln w="7938" cap="rnd">
              <a:solidFill>
                <a:srgbClr val="000000"/>
              </a:solidFill>
              <a:round/>
              <a:headEnd/>
              <a:tailEnd/>
            </a:ln>
          </p:spPr>
          <p:txBody>
            <a:bodyPr/>
            <a:lstStyle/>
            <a:p>
              <a:pPr algn="l" eaLnBrk="0" hangingPunct="0"/>
              <a:endParaRPr lang="en-US" sz="1800">
                <a:solidFill>
                  <a:srgbClr val="000000"/>
                </a:solidFill>
              </a:endParaRPr>
            </a:p>
          </p:txBody>
        </p:sp>
        <p:sp>
          <p:nvSpPr>
            <p:cNvPr id="87428" name="Freeform 480"/>
            <p:cNvSpPr>
              <a:spLocks/>
            </p:cNvSpPr>
            <p:nvPr/>
          </p:nvSpPr>
          <p:spPr bwMode="auto">
            <a:xfrm>
              <a:off x="5033" y="860"/>
              <a:ext cx="68" cy="68"/>
            </a:xfrm>
            <a:custGeom>
              <a:avLst/>
              <a:gdLst>
                <a:gd name="T0" fmla="*/ 0 w 68"/>
                <a:gd name="T1" fmla="*/ 2147472956 h 68"/>
                <a:gd name="T2" fmla="*/ 2147472956 w 68"/>
                <a:gd name="T3" fmla="*/ 2147472956 h 68"/>
                <a:gd name="T4" fmla="*/ 0 w 68"/>
                <a:gd name="T5" fmla="*/ 0 h 68"/>
                <a:gd name="T6" fmla="*/ 0 w 68"/>
                <a:gd name="T7" fmla="*/ 2147472956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68" y="36"/>
                  </a:lnTo>
                  <a:lnTo>
                    <a:pt x="0" y="0"/>
                  </a:lnTo>
                  <a:lnTo>
                    <a:pt x="0" y="68"/>
                  </a:lnTo>
                  <a:close/>
                </a:path>
              </a:pathLst>
            </a:custGeom>
            <a:solidFill>
              <a:srgbClr val="000000"/>
            </a:solidFill>
            <a:ln w="9525">
              <a:noFill/>
              <a:round/>
              <a:headEnd/>
              <a:tailEnd/>
            </a:ln>
          </p:spPr>
          <p:txBody>
            <a:bodyPr/>
            <a:lstStyle/>
            <a:p>
              <a:endParaRPr lang="en-US"/>
            </a:p>
          </p:txBody>
        </p:sp>
        <p:sp>
          <p:nvSpPr>
            <p:cNvPr id="87429" name="Freeform 481"/>
            <p:cNvSpPr>
              <a:spLocks/>
            </p:cNvSpPr>
            <p:nvPr/>
          </p:nvSpPr>
          <p:spPr bwMode="auto">
            <a:xfrm>
              <a:off x="5038" y="886"/>
              <a:ext cx="5" cy="15"/>
            </a:xfrm>
            <a:custGeom>
              <a:avLst/>
              <a:gdLst>
                <a:gd name="T0" fmla="*/ 0 w 5"/>
                <a:gd name="T1" fmla="*/ 2147473374 h 15"/>
                <a:gd name="T2" fmla="*/ 2147473101 w 5"/>
                <a:gd name="T3" fmla="*/ 2147473374 h 15"/>
                <a:gd name="T4" fmla="*/ 2147473101 w 5"/>
                <a:gd name="T5" fmla="*/ 2147473374 h 15"/>
                <a:gd name="T6" fmla="*/ 2147473101 w 5"/>
                <a:gd name="T7" fmla="*/ 2147473374 h 15"/>
                <a:gd name="T8" fmla="*/ 2147473101 w 5"/>
                <a:gd name="T9" fmla="*/ 2147473374 h 15"/>
                <a:gd name="T10" fmla="*/ 2147473101 w 5"/>
                <a:gd name="T11" fmla="*/ 2147473374 h 15"/>
                <a:gd name="T12" fmla="*/ 2147473101 w 5"/>
                <a:gd name="T13" fmla="*/ 2147473374 h 15"/>
                <a:gd name="T14" fmla="*/ 2147473101 w 5"/>
                <a:gd name="T15" fmla="*/ 0 h 15"/>
                <a:gd name="T16" fmla="*/ 0 w 5"/>
                <a:gd name="T17" fmla="*/ 0 h 15"/>
                <a:gd name="T18" fmla="*/ 0 w 5"/>
                <a:gd name="T19" fmla="*/ 2147473374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5"/>
                <a:gd name="T32" fmla="*/ 5 w 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5">
                  <a:moveTo>
                    <a:pt x="0" y="15"/>
                  </a:moveTo>
                  <a:lnTo>
                    <a:pt x="5" y="15"/>
                  </a:lnTo>
                  <a:lnTo>
                    <a:pt x="5" y="10"/>
                  </a:lnTo>
                  <a:lnTo>
                    <a:pt x="5" y="5"/>
                  </a:lnTo>
                  <a:lnTo>
                    <a:pt x="5" y="0"/>
                  </a:lnTo>
                  <a:lnTo>
                    <a:pt x="0" y="0"/>
                  </a:lnTo>
                  <a:lnTo>
                    <a:pt x="0" y="15"/>
                  </a:lnTo>
                  <a:close/>
                </a:path>
              </a:pathLst>
            </a:custGeom>
            <a:solidFill>
              <a:srgbClr val="000000"/>
            </a:solidFill>
            <a:ln w="9525">
              <a:noFill/>
              <a:round/>
              <a:headEnd/>
              <a:tailEnd/>
            </a:ln>
          </p:spPr>
          <p:txBody>
            <a:bodyPr/>
            <a:lstStyle/>
            <a:p>
              <a:endParaRPr lang="en-US"/>
            </a:p>
          </p:txBody>
        </p:sp>
        <p:sp>
          <p:nvSpPr>
            <p:cNvPr id="87430" name="Rectangle 482"/>
            <p:cNvSpPr>
              <a:spLocks noChangeArrowheads="1"/>
            </p:cNvSpPr>
            <p:nvPr/>
          </p:nvSpPr>
          <p:spPr bwMode="auto">
            <a:xfrm>
              <a:off x="4886" y="886"/>
              <a:ext cx="152" cy="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31" name="Freeform 483"/>
            <p:cNvSpPr>
              <a:spLocks/>
            </p:cNvSpPr>
            <p:nvPr/>
          </p:nvSpPr>
          <p:spPr bwMode="auto">
            <a:xfrm>
              <a:off x="4824" y="860"/>
              <a:ext cx="68" cy="68"/>
            </a:xfrm>
            <a:custGeom>
              <a:avLst/>
              <a:gdLst>
                <a:gd name="T0" fmla="*/ 2147472956 w 68"/>
                <a:gd name="T1" fmla="*/ 2147472956 h 68"/>
                <a:gd name="T2" fmla="*/ 0 w 68"/>
                <a:gd name="T3" fmla="*/ 2147472956 h 68"/>
                <a:gd name="T4" fmla="*/ 2147472956 w 68"/>
                <a:gd name="T5" fmla="*/ 0 h 68"/>
                <a:gd name="T6" fmla="*/ 2147472956 w 68"/>
                <a:gd name="T7" fmla="*/ 2147472956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68" y="68"/>
                  </a:moveTo>
                  <a:lnTo>
                    <a:pt x="0" y="36"/>
                  </a:lnTo>
                  <a:lnTo>
                    <a:pt x="68" y="0"/>
                  </a:lnTo>
                  <a:lnTo>
                    <a:pt x="68" y="68"/>
                  </a:lnTo>
                  <a:close/>
                </a:path>
              </a:pathLst>
            </a:custGeom>
            <a:solidFill>
              <a:srgbClr val="000000"/>
            </a:solidFill>
            <a:ln w="9525">
              <a:noFill/>
              <a:round/>
              <a:headEnd/>
              <a:tailEnd/>
            </a:ln>
          </p:spPr>
          <p:txBody>
            <a:bodyPr/>
            <a:lstStyle/>
            <a:p>
              <a:endParaRPr lang="en-US"/>
            </a:p>
          </p:txBody>
        </p:sp>
        <p:sp>
          <p:nvSpPr>
            <p:cNvPr id="87432" name="Freeform 484"/>
            <p:cNvSpPr>
              <a:spLocks/>
            </p:cNvSpPr>
            <p:nvPr/>
          </p:nvSpPr>
          <p:spPr bwMode="auto">
            <a:xfrm>
              <a:off x="4876" y="886"/>
              <a:ext cx="10" cy="15"/>
            </a:xfrm>
            <a:custGeom>
              <a:avLst/>
              <a:gdLst>
                <a:gd name="T0" fmla="*/ 2147473101 w 10"/>
                <a:gd name="T1" fmla="*/ 0 h 15"/>
                <a:gd name="T2" fmla="*/ 2147473101 w 10"/>
                <a:gd name="T3" fmla="*/ 0 h 15"/>
                <a:gd name="T4" fmla="*/ 2147473101 w 10"/>
                <a:gd name="T5" fmla="*/ 2147473374 h 15"/>
                <a:gd name="T6" fmla="*/ 2147473101 w 10"/>
                <a:gd name="T7" fmla="*/ 2147473374 h 15"/>
                <a:gd name="T8" fmla="*/ 0 w 10"/>
                <a:gd name="T9" fmla="*/ 2147473374 h 15"/>
                <a:gd name="T10" fmla="*/ 2147473101 w 10"/>
                <a:gd name="T11" fmla="*/ 2147473374 h 15"/>
                <a:gd name="T12" fmla="*/ 2147473101 w 10"/>
                <a:gd name="T13" fmla="*/ 2147473374 h 15"/>
                <a:gd name="T14" fmla="*/ 2147473101 w 10"/>
                <a:gd name="T15" fmla="*/ 2147473374 h 15"/>
                <a:gd name="T16" fmla="*/ 2147473101 w 10"/>
                <a:gd name="T17" fmla="*/ 2147473374 h 15"/>
                <a:gd name="T18" fmla="*/ 2147473101 w 1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5"/>
                <a:gd name="T32" fmla="*/ 10 w 1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5">
                  <a:moveTo>
                    <a:pt x="10" y="0"/>
                  </a:moveTo>
                  <a:lnTo>
                    <a:pt x="5" y="0"/>
                  </a:lnTo>
                  <a:lnTo>
                    <a:pt x="5" y="5"/>
                  </a:lnTo>
                  <a:lnTo>
                    <a:pt x="0" y="10"/>
                  </a:lnTo>
                  <a:lnTo>
                    <a:pt x="5" y="10"/>
                  </a:lnTo>
                  <a:lnTo>
                    <a:pt x="5" y="15"/>
                  </a:lnTo>
                  <a:lnTo>
                    <a:pt x="10" y="15"/>
                  </a:lnTo>
                  <a:lnTo>
                    <a:pt x="10" y="0"/>
                  </a:lnTo>
                  <a:close/>
                </a:path>
              </a:pathLst>
            </a:custGeom>
            <a:solidFill>
              <a:srgbClr val="000000"/>
            </a:solidFill>
            <a:ln w="9525">
              <a:noFill/>
              <a:round/>
              <a:headEnd/>
              <a:tailEnd/>
            </a:ln>
          </p:spPr>
          <p:txBody>
            <a:bodyPr/>
            <a:lstStyle/>
            <a:p>
              <a:endParaRPr lang="en-US"/>
            </a:p>
          </p:txBody>
        </p:sp>
        <p:sp>
          <p:nvSpPr>
            <p:cNvPr id="87433" name="Rectangle 485"/>
            <p:cNvSpPr>
              <a:spLocks noChangeArrowheads="1"/>
            </p:cNvSpPr>
            <p:nvPr/>
          </p:nvSpPr>
          <p:spPr bwMode="auto">
            <a:xfrm>
              <a:off x="2484" y="2370"/>
              <a:ext cx="508" cy="1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87434" name="Rectangle 486"/>
            <p:cNvSpPr>
              <a:spLocks noChangeArrowheads="1"/>
            </p:cNvSpPr>
            <p:nvPr/>
          </p:nvSpPr>
          <p:spPr bwMode="auto">
            <a:xfrm>
              <a:off x="2578" y="2386"/>
              <a:ext cx="352" cy="86"/>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HyperLink</a:t>
              </a:r>
              <a:endParaRPr lang="en-US" sz="1800">
                <a:solidFill>
                  <a:srgbClr val="000000"/>
                </a:solidFill>
              </a:endParaRPr>
            </a:p>
          </p:txBody>
        </p:sp>
        <p:sp>
          <p:nvSpPr>
            <p:cNvPr id="87435" name="Line 487"/>
            <p:cNvSpPr>
              <a:spLocks noChangeShapeType="1"/>
            </p:cNvSpPr>
            <p:nvPr/>
          </p:nvSpPr>
          <p:spPr bwMode="auto">
            <a:xfrm flipH="1">
              <a:off x="2400" y="2328"/>
              <a:ext cx="110" cy="105"/>
            </a:xfrm>
            <a:prstGeom prst="line">
              <a:avLst/>
            </a:prstGeom>
            <a:noFill/>
            <a:ln w="7938" cap="rnd">
              <a:solidFill>
                <a:srgbClr val="24211D"/>
              </a:solidFill>
              <a:round/>
              <a:headEnd/>
              <a:tailEnd/>
            </a:ln>
          </p:spPr>
          <p:txBody>
            <a:bodyPr/>
            <a:lstStyle/>
            <a:p>
              <a:endParaRPr lang="en-US"/>
            </a:p>
          </p:txBody>
        </p:sp>
        <p:sp>
          <p:nvSpPr>
            <p:cNvPr id="87436" name="Line 488"/>
            <p:cNvSpPr>
              <a:spLocks noChangeShapeType="1"/>
            </p:cNvSpPr>
            <p:nvPr/>
          </p:nvSpPr>
          <p:spPr bwMode="auto">
            <a:xfrm flipH="1" flipV="1">
              <a:off x="2400" y="2433"/>
              <a:ext cx="110" cy="99"/>
            </a:xfrm>
            <a:prstGeom prst="line">
              <a:avLst/>
            </a:prstGeom>
            <a:noFill/>
            <a:ln w="7938" cap="rnd">
              <a:solidFill>
                <a:srgbClr val="24211D"/>
              </a:solidFill>
              <a:round/>
              <a:headEnd/>
              <a:tailEnd/>
            </a:ln>
          </p:spPr>
          <p:txBody>
            <a:bodyPr/>
            <a:lstStyle/>
            <a:p>
              <a:endParaRPr lang="en-US"/>
            </a:p>
          </p:txBody>
        </p:sp>
        <p:sp>
          <p:nvSpPr>
            <p:cNvPr id="87437" name="Line 489"/>
            <p:cNvSpPr>
              <a:spLocks noChangeShapeType="1"/>
            </p:cNvSpPr>
            <p:nvPr/>
          </p:nvSpPr>
          <p:spPr bwMode="auto">
            <a:xfrm flipV="1">
              <a:off x="2510" y="2333"/>
              <a:ext cx="0" cy="37"/>
            </a:xfrm>
            <a:prstGeom prst="line">
              <a:avLst/>
            </a:prstGeom>
            <a:noFill/>
            <a:ln w="7938" cap="rnd">
              <a:solidFill>
                <a:srgbClr val="24211D"/>
              </a:solidFill>
              <a:round/>
              <a:headEnd/>
              <a:tailEnd/>
            </a:ln>
          </p:spPr>
          <p:txBody>
            <a:bodyPr/>
            <a:lstStyle/>
            <a:p>
              <a:endParaRPr lang="en-US"/>
            </a:p>
          </p:txBody>
        </p:sp>
        <p:sp>
          <p:nvSpPr>
            <p:cNvPr id="87438" name="Line 490"/>
            <p:cNvSpPr>
              <a:spLocks noChangeShapeType="1"/>
            </p:cNvSpPr>
            <p:nvPr/>
          </p:nvSpPr>
          <p:spPr bwMode="auto">
            <a:xfrm flipV="1">
              <a:off x="2510" y="2495"/>
              <a:ext cx="0" cy="37"/>
            </a:xfrm>
            <a:prstGeom prst="line">
              <a:avLst/>
            </a:prstGeom>
            <a:noFill/>
            <a:ln w="7938" cap="rnd">
              <a:solidFill>
                <a:srgbClr val="24211D"/>
              </a:solidFill>
              <a:round/>
              <a:headEnd/>
              <a:tailEnd/>
            </a:ln>
          </p:spPr>
          <p:txBody>
            <a:bodyPr/>
            <a:lstStyle/>
            <a:p>
              <a:endParaRPr lang="en-US"/>
            </a:p>
          </p:txBody>
        </p:sp>
        <p:sp>
          <p:nvSpPr>
            <p:cNvPr id="87439" name="Rectangle 491"/>
            <p:cNvSpPr>
              <a:spLocks noChangeArrowheads="1"/>
            </p:cNvSpPr>
            <p:nvPr/>
          </p:nvSpPr>
          <p:spPr bwMode="auto">
            <a:xfrm>
              <a:off x="2992" y="2370"/>
              <a:ext cx="1821" cy="12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7440" name="Line 492"/>
            <p:cNvSpPr>
              <a:spLocks noChangeShapeType="1"/>
            </p:cNvSpPr>
            <p:nvPr/>
          </p:nvSpPr>
          <p:spPr bwMode="auto">
            <a:xfrm flipH="1">
              <a:off x="3405" y="2370"/>
              <a:ext cx="1288" cy="0"/>
            </a:xfrm>
            <a:prstGeom prst="line">
              <a:avLst/>
            </a:prstGeom>
            <a:noFill/>
            <a:ln w="7938" cap="rnd">
              <a:solidFill>
                <a:srgbClr val="24211D"/>
              </a:solidFill>
              <a:round/>
              <a:headEnd/>
              <a:tailEnd/>
            </a:ln>
          </p:spPr>
          <p:txBody>
            <a:bodyPr/>
            <a:lstStyle/>
            <a:p>
              <a:endParaRPr lang="en-US"/>
            </a:p>
          </p:txBody>
        </p:sp>
        <p:sp>
          <p:nvSpPr>
            <p:cNvPr id="87441" name="Rectangle 493"/>
            <p:cNvSpPr>
              <a:spLocks noChangeArrowheads="1"/>
            </p:cNvSpPr>
            <p:nvPr/>
          </p:nvSpPr>
          <p:spPr bwMode="auto">
            <a:xfrm>
              <a:off x="4693" y="849"/>
              <a:ext cx="120" cy="152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7442" name="Rectangle 494"/>
            <p:cNvSpPr>
              <a:spLocks noChangeArrowheads="1"/>
            </p:cNvSpPr>
            <p:nvPr/>
          </p:nvSpPr>
          <p:spPr bwMode="auto">
            <a:xfrm>
              <a:off x="4693" y="854"/>
              <a:ext cx="120" cy="152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7443" name="Line 495"/>
            <p:cNvSpPr>
              <a:spLocks noChangeShapeType="1"/>
            </p:cNvSpPr>
            <p:nvPr/>
          </p:nvSpPr>
          <p:spPr bwMode="auto">
            <a:xfrm>
              <a:off x="4813" y="854"/>
              <a:ext cx="0" cy="1641"/>
            </a:xfrm>
            <a:prstGeom prst="line">
              <a:avLst/>
            </a:prstGeom>
            <a:noFill/>
            <a:ln w="7938" cap="rnd">
              <a:solidFill>
                <a:srgbClr val="24211D"/>
              </a:solidFill>
              <a:round/>
              <a:headEnd/>
              <a:tailEnd/>
            </a:ln>
          </p:spPr>
          <p:txBody>
            <a:bodyPr/>
            <a:lstStyle/>
            <a:p>
              <a:endParaRPr lang="en-US"/>
            </a:p>
          </p:txBody>
        </p:sp>
        <p:sp>
          <p:nvSpPr>
            <p:cNvPr id="87444" name="Line 496"/>
            <p:cNvSpPr>
              <a:spLocks noChangeShapeType="1"/>
            </p:cNvSpPr>
            <p:nvPr/>
          </p:nvSpPr>
          <p:spPr bwMode="auto">
            <a:xfrm>
              <a:off x="4688" y="854"/>
              <a:ext cx="0" cy="1516"/>
            </a:xfrm>
            <a:prstGeom prst="line">
              <a:avLst/>
            </a:prstGeom>
            <a:noFill/>
            <a:ln w="7938" cap="rnd">
              <a:solidFill>
                <a:srgbClr val="24211D"/>
              </a:solidFill>
              <a:round/>
              <a:headEnd/>
              <a:tailEnd/>
            </a:ln>
          </p:spPr>
          <p:txBody>
            <a:bodyPr/>
            <a:lstStyle/>
            <a:p>
              <a:endParaRPr lang="en-US"/>
            </a:p>
          </p:txBody>
        </p:sp>
        <p:sp>
          <p:nvSpPr>
            <p:cNvPr id="87445" name="Line 497"/>
            <p:cNvSpPr>
              <a:spLocks noChangeShapeType="1"/>
            </p:cNvSpPr>
            <p:nvPr/>
          </p:nvSpPr>
          <p:spPr bwMode="auto">
            <a:xfrm>
              <a:off x="4693" y="849"/>
              <a:ext cx="125" cy="0"/>
            </a:xfrm>
            <a:prstGeom prst="line">
              <a:avLst/>
            </a:prstGeom>
            <a:noFill/>
            <a:ln w="7938" cap="rnd">
              <a:solidFill>
                <a:srgbClr val="24211D"/>
              </a:solidFill>
              <a:round/>
              <a:headEnd/>
              <a:tailEnd/>
            </a:ln>
          </p:spPr>
          <p:txBody>
            <a:bodyPr/>
            <a:lstStyle/>
            <a:p>
              <a:endParaRPr lang="en-US"/>
            </a:p>
          </p:txBody>
        </p:sp>
        <p:sp>
          <p:nvSpPr>
            <p:cNvPr id="87446" name="Rectangle 498"/>
            <p:cNvSpPr>
              <a:spLocks noChangeArrowheads="1"/>
            </p:cNvSpPr>
            <p:nvPr/>
          </p:nvSpPr>
          <p:spPr bwMode="auto">
            <a:xfrm>
              <a:off x="3280" y="975"/>
              <a:ext cx="120" cy="1405"/>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87447" name="Line 499"/>
            <p:cNvSpPr>
              <a:spLocks noChangeShapeType="1"/>
            </p:cNvSpPr>
            <p:nvPr/>
          </p:nvSpPr>
          <p:spPr bwMode="auto">
            <a:xfrm>
              <a:off x="3400" y="975"/>
              <a:ext cx="0" cy="1395"/>
            </a:xfrm>
            <a:prstGeom prst="line">
              <a:avLst/>
            </a:prstGeom>
            <a:noFill/>
            <a:ln w="7938" cap="rnd">
              <a:solidFill>
                <a:srgbClr val="24211D"/>
              </a:solidFill>
              <a:round/>
              <a:headEnd/>
              <a:tailEnd/>
            </a:ln>
          </p:spPr>
          <p:txBody>
            <a:bodyPr/>
            <a:lstStyle/>
            <a:p>
              <a:endParaRPr lang="en-US"/>
            </a:p>
          </p:txBody>
        </p:sp>
        <p:sp>
          <p:nvSpPr>
            <p:cNvPr id="87448" name="Line 500"/>
            <p:cNvSpPr>
              <a:spLocks noChangeShapeType="1"/>
            </p:cNvSpPr>
            <p:nvPr/>
          </p:nvSpPr>
          <p:spPr bwMode="auto">
            <a:xfrm>
              <a:off x="3274" y="975"/>
              <a:ext cx="0" cy="1395"/>
            </a:xfrm>
            <a:prstGeom prst="line">
              <a:avLst/>
            </a:prstGeom>
            <a:noFill/>
            <a:ln w="7938" cap="rnd">
              <a:solidFill>
                <a:srgbClr val="24211D"/>
              </a:solidFill>
              <a:round/>
              <a:headEnd/>
              <a:tailEnd/>
            </a:ln>
          </p:spPr>
          <p:txBody>
            <a:bodyPr/>
            <a:lstStyle/>
            <a:p>
              <a:endParaRPr lang="en-US"/>
            </a:p>
          </p:txBody>
        </p:sp>
        <p:sp>
          <p:nvSpPr>
            <p:cNvPr id="87449" name="Line 501"/>
            <p:cNvSpPr>
              <a:spLocks noChangeShapeType="1"/>
            </p:cNvSpPr>
            <p:nvPr/>
          </p:nvSpPr>
          <p:spPr bwMode="auto">
            <a:xfrm>
              <a:off x="3274" y="975"/>
              <a:ext cx="126" cy="0"/>
            </a:xfrm>
            <a:prstGeom prst="line">
              <a:avLst/>
            </a:prstGeom>
            <a:noFill/>
            <a:ln w="7938" cap="rnd">
              <a:solidFill>
                <a:srgbClr val="24211D"/>
              </a:solidFill>
              <a:round/>
              <a:headEnd/>
              <a:tailEnd/>
            </a:ln>
          </p:spPr>
          <p:txBody>
            <a:bodyPr/>
            <a:lstStyle/>
            <a:p>
              <a:endParaRPr lang="en-US"/>
            </a:p>
          </p:txBody>
        </p:sp>
        <p:sp>
          <p:nvSpPr>
            <p:cNvPr id="87450" name="Rectangle 502"/>
            <p:cNvSpPr>
              <a:spLocks noChangeArrowheads="1"/>
            </p:cNvSpPr>
            <p:nvPr/>
          </p:nvSpPr>
          <p:spPr bwMode="auto">
            <a:xfrm>
              <a:off x="3782" y="2386"/>
              <a:ext cx="297" cy="96"/>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87451" name="Line 503"/>
            <p:cNvSpPr>
              <a:spLocks noChangeShapeType="1"/>
            </p:cNvSpPr>
            <p:nvPr/>
          </p:nvSpPr>
          <p:spPr bwMode="auto">
            <a:xfrm flipH="1">
              <a:off x="2510" y="2370"/>
              <a:ext cx="764" cy="0"/>
            </a:xfrm>
            <a:prstGeom prst="line">
              <a:avLst/>
            </a:prstGeom>
            <a:noFill/>
            <a:ln w="7938" cap="rnd">
              <a:solidFill>
                <a:srgbClr val="24211D"/>
              </a:solidFill>
              <a:round/>
              <a:headEnd/>
              <a:tailEnd/>
            </a:ln>
          </p:spPr>
          <p:txBody>
            <a:bodyPr/>
            <a:lstStyle/>
            <a:p>
              <a:endParaRPr lang="en-US"/>
            </a:p>
          </p:txBody>
        </p:sp>
        <p:sp>
          <p:nvSpPr>
            <p:cNvPr id="87452" name="Line 504"/>
            <p:cNvSpPr>
              <a:spLocks noChangeShapeType="1"/>
            </p:cNvSpPr>
            <p:nvPr/>
          </p:nvSpPr>
          <p:spPr bwMode="auto">
            <a:xfrm flipH="1">
              <a:off x="2510" y="2495"/>
              <a:ext cx="2303" cy="0"/>
            </a:xfrm>
            <a:prstGeom prst="line">
              <a:avLst/>
            </a:prstGeom>
            <a:noFill/>
            <a:ln w="7938" cap="rnd">
              <a:solidFill>
                <a:srgbClr val="24211D"/>
              </a:solidFill>
              <a:round/>
              <a:headEnd/>
              <a:tailEnd/>
            </a:ln>
          </p:spPr>
          <p:txBody>
            <a:bodyPr/>
            <a:lstStyle/>
            <a:p>
              <a:endParaRPr lang="en-US"/>
            </a:p>
          </p:txBody>
        </p:sp>
      </p:grpSp>
      <p:sp>
        <p:nvSpPr>
          <p:cNvPr id="418" name="Rectangle 59"/>
          <p:cNvSpPr txBox="1">
            <a:spLocks noChangeArrowheads="1"/>
          </p:cNvSpPr>
          <p:nvPr/>
        </p:nvSpPr>
        <p:spPr bwMode="auto">
          <a:xfrm>
            <a:off x="457200" y="0"/>
            <a:ext cx="8229600" cy="685800"/>
          </a:xfrm>
          <a:prstGeom prst="rect">
            <a:avLst/>
          </a:prstGeom>
          <a:noFill/>
          <a:ln w="9525">
            <a:noFill/>
            <a:miter lim="800000"/>
            <a:headEnd/>
            <a:tailEnd/>
          </a:ln>
        </p:spPr>
        <p:txBody>
          <a:bodyPr anchor="ctr"/>
          <a:lstStyle/>
          <a:p>
            <a:pPr algn="ctr">
              <a:lnSpc>
                <a:spcPct val="70000"/>
              </a:lnSpc>
              <a:defRPr/>
            </a:pPr>
            <a:r>
              <a:rPr lang="en-US" sz="4400" kern="0" dirty="0" err="1">
                <a:solidFill>
                  <a:srgbClr val="000000"/>
                </a:solidFill>
                <a:latin typeface="Calibri" pitchFamily="34" charset="0"/>
              </a:rPr>
              <a:t>KeyStone</a:t>
            </a:r>
            <a:r>
              <a:rPr lang="en-US" sz="4400" kern="0" dirty="0">
                <a:solidFill>
                  <a:srgbClr val="000000"/>
                </a:solidFill>
                <a:latin typeface="Calibri" pitchFamily="34" charset="0"/>
              </a:rPr>
              <a:t> Device Features</a:t>
            </a:r>
            <a:endParaRPr lang="en-US" sz="1600" kern="0" dirty="0">
              <a:solidFill>
                <a:srgbClr val="FF0000"/>
              </a:solidFill>
              <a:latin typeface="Calibri"/>
            </a:endParaRPr>
          </a:p>
        </p:txBody>
      </p:sp>
      <p:sp>
        <p:nvSpPr>
          <p:cNvPr id="87045" name="Rectangle 3"/>
          <p:cNvSpPr>
            <a:spLocks noChangeArrowheads="1"/>
          </p:cNvSpPr>
          <p:nvPr/>
        </p:nvSpPr>
        <p:spPr bwMode="auto">
          <a:xfrm>
            <a:off x="20638" y="533400"/>
            <a:ext cx="3941762" cy="6415088"/>
          </a:xfrm>
          <a:prstGeom prst="rect">
            <a:avLst/>
          </a:prstGeom>
          <a:noFill/>
          <a:ln w="9525">
            <a:noFill/>
            <a:miter lim="800000"/>
            <a:headEnd/>
            <a:tailEnd/>
          </a:ln>
        </p:spPr>
        <p:txBody>
          <a:bodyPr>
            <a:spAutoFit/>
          </a:bodyPr>
          <a:lstStyle/>
          <a:p>
            <a:pPr marL="117475" indent="-117475" algn="l">
              <a:lnSpc>
                <a:spcPct val="85000"/>
              </a:lnSpc>
              <a:spcBef>
                <a:spcPct val="65000"/>
              </a:spcBef>
              <a:buClr>
                <a:srgbClr val="3C9244"/>
              </a:buClr>
              <a:buSzPct val="110000"/>
            </a:pPr>
            <a:r>
              <a:rPr lang="en-US" altLang="en-US" sz="1000" b="1" dirty="0">
                <a:solidFill>
                  <a:srgbClr val="000000"/>
                </a:solidFill>
              </a:rPr>
              <a:t>C66x CorePac</a:t>
            </a:r>
          </a:p>
          <a:p>
            <a:pPr marL="339725" lvl="1" indent="-107950" algn="l">
              <a:lnSpc>
                <a:spcPct val="85000"/>
              </a:lnSpc>
              <a:spcBef>
                <a:spcPct val="20000"/>
              </a:spcBef>
              <a:buClr>
                <a:srgbClr val="3C9244"/>
              </a:buClr>
              <a:buFontTx/>
              <a:buChar char="–"/>
            </a:pPr>
            <a:r>
              <a:rPr lang="en-US" altLang="en-US" sz="1000" dirty="0">
                <a:solidFill>
                  <a:srgbClr val="000000"/>
                </a:solidFill>
              </a:rPr>
              <a:t>1 to 8 C66x Fixed/Floating-Point CorePac DSP Cores at up to 1.25 GHz</a:t>
            </a:r>
          </a:p>
          <a:p>
            <a:pPr marL="339725" lvl="1" indent="-107950" algn="l">
              <a:lnSpc>
                <a:spcPct val="85000"/>
              </a:lnSpc>
              <a:spcBef>
                <a:spcPct val="20000"/>
              </a:spcBef>
              <a:buClr>
                <a:srgbClr val="3C9244"/>
              </a:buClr>
              <a:buFontTx/>
              <a:buChar char="–"/>
            </a:pPr>
            <a:r>
              <a:rPr lang="en-US" altLang="en-US" sz="1000" dirty="0">
                <a:solidFill>
                  <a:srgbClr val="000000"/>
                </a:solidFill>
              </a:rPr>
              <a:t>Backward-compatible with C64x+ and C67x+ cores</a:t>
            </a:r>
          </a:p>
          <a:p>
            <a:pPr marL="339725" lvl="1" indent="-107950" algn="l">
              <a:lnSpc>
                <a:spcPct val="85000"/>
              </a:lnSpc>
              <a:spcBef>
                <a:spcPct val="20000"/>
              </a:spcBef>
              <a:buClr>
                <a:srgbClr val="3C9244"/>
              </a:buClr>
              <a:buFontTx/>
              <a:buChar char="–"/>
            </a:pPr>
            <a:r>
              <a:rPr lang="en-US" altLang="en-US" sz="1000" dirty="0">
                <a:solidFill>
                  <a:srgbClr val="000000"/>
                </a:solidFill>
              </a:rPr>
              <a:t>Fixed and Floating Point Operations</a:t>
            </a:r>
          </a:p>
          <a:p>
            <a:pPr marL="339725" lvl="1" indent="-107950" algn="l">
              <a:lnSpc>
                <a:spcPct val="80000"/>
              </a:lnSpc>
              <a:spcBef>
                <a:spcPct val="20000"/>
              </a:spcBef>
              <a:spcAft>
                <a:spcPct val="8000"/>
              </a:spcAft>
              <a:buClr>
                <a:srgbClr val="3C9244"/>
              </a:buClr>
              <a:buFontTx/>
              <a:buChar char="–"/>
            </a:pPr>
            <a:r>
              <a:rPr lang="en-US" sz="1000" dirty="0">
                <a:solidFill>
                  <a:srgbClr val="000000"/>
                </a:solidFill>
              </a:rPr>
              <a:t>RSA instruction set extensions </a:t>
            </a:r>
          </a:p>
          <a:p>
            <a:pPr marL="739775" lvl="2" indent="-115888" algn="l">
              <a:lnSpc>
                <a:spcPct val="80000"/>
              </a:lnSpc>
              <a:spcBef>
                <a:spcPct val="20000"/>
              </a:spcBef>
              <a:spcAft>
                <a:spcPct val="8000"/>
              </a:spcAft>
              <a:buClr>
                <a:srgbClr val="3C9244"/>
              </a:buClr>
              <a:buFontTx/>
              <a:buChar char="–"/>
            </a:pPr>
            <a:r>
              <a:rPr lang="en-US" sz="1000" dirty="0">
                <a:solidFill>
                  <a:srgbClr val="000000"/>
                </a:solidFill>
              </a:rPr>
              <a:t>Chip-rate processing (downlink &amp; uplink)</a:t>
            </a:r>
          </a:p>
          <a:p>
            <a:pPr marL="739775" lvl="2" indent="-115888" algn="l">
              <a:lnSpc>
                <a:spcPct val="80000"/>
              </a:lnSpc>
              <a:spcBef>
                <a:spcPct val="20000"/>
              </a:spcBef>
              <a:spcAft>
                <a:spcPct val="8000"/>
              </a:spcAft>
              <a:buClr>
                <a:srgbClr val="3C9244"/>
              </a:buClr>
              <a:buFontTx/>
              <a:buChar char="–"/>
            </a:pPr>
            <a:r>
              <a:rPr lang="en-US" sz="1000" dirty="0">
                <a:solidFill>
                  <a:srgbClr val="000000"/>
                </a:solidFill>
              </a:rPr>
              <a:t>Reed-Muller decoding (CorePac 1 and 2 only)</a:t>
            </a:r>
            <a:endParaRPr lang="en-US" altLang="en-US" sz="1000" dirty="0">
              <a:solidFill>
                <a:srgbClr val="000000"/>
              </a:solidFill>
            </a:endParaRPr>
          </a:p>
          <a:p>
            <a:pPr marL="117475" indent="-117475" algn="l">
              <a:lnSpc>
                <a:spcPct val="85000"/>
              </a:lnSpc>
              <a:spcBef>
                <a:spcPct val="65000"/>
              </a:spcBef>
              <a:buClr>
                <a:srgbClr val="705BA5"/>
              </a:buClr>
              <a:buSzPct val="110000"/>
            </a:pPr>
            <a:r>
              <a:rPr lang="en-US" altLang="en-US" sz="1000" b="1" dirty="0">
                <a:solidFill>
                  <a:srgbClr val="000000"/>
                </a:solidFill>
              </a:rPr>
              <a:t>Memory Subsystem</a:t>
            </a:r>
          </a:p>
          <a:p>
            <a:pPr marL="339725" lvl="1" indent="-107950" algn="l">
              <a:lnSpc>
                <a:spcPct val="85000"/>
              </a:lnSpc>
              <a:spcBef>
                <a:spcPct val="20000"/>
              </a:spcBef>
              <a:buClr>
                <a:srgbClr val="705BA5"/>
              </a:buClr>
              <a:buFontTx/>
              <a:buChar char="–"/>
            </a:pPr>
            <a:r>
              <a:rPr lang="en-US" sz="1000" dirty="0" smtClean="0">
                <a:solidFill>
                  <a:srgbClr val="000000"/>
                </a:solidFill>
              </a:rPr>
              <a:t>Up to 1 </a:t>
            </a:r>
            <a:r>
              <a:rPr lang="en-US" sz="1000" dirty="0">
                <a:solidFill>
                  <a:srgbClr val="000000"/>
                </a:solidFill>
              </a:rPr>
              <a:t>MB Local L2 memory per core</a:t>
            </a:r>
          </a:p>
          <a:p>
            <a:pPr marL="339725" lvl="1" indent="-107950" algn="l">
              <a:lnSpc>
                <a:spcPct val="85000"/>
              </a:lnSpc>
              <a:spcBef>
                <a:spcPct val="20000"/>
              </a:spcBef>
              <a:buClr>
                <a:srgbClr val="705BA5"/>
              </a:buClr>
              <a:buFontTx/>
              <a:buChar char="–"/>
            </a:pPr>
            <a:r>
              <a:rPr lang="en-US" sz="1000" dirty="0" smtClean="0">
                <a:solidFill>
                  <a:srgbClr val="000000"/>
                </a:solidFill>
              </a:rPr>
              <a:t>Up to 4 </a:t>
            </a:r>
            <a:r>
              <a:rPr lang="en-US" sz="1000" dirty="0">
                <a:solidFill>
                  <a:srgbClr val="000000"/>
                </a:solidFill>
              </a:rPr>
              <a:t>MB Multicore Shared Memory (MSM)</a:t>
            </a:r>
            <a:endParaRPr lang="en-US" sz="1000" b="1" dirty="0">
              <a:solidFill>
                <a:srgbClr val="000000"/>
              </a:solidFill>
            </a:endParaRPr>
          </a:p>
          <a:p>
            <a:pPr marL="339725" lvl="1" indent="-107950" algn="l">
              <a:lnSpc>
                <a:spcPct val="85000"/>
              </a:lnSpc>
              <a:spcBef>
                <a:spcPct val="20000"/>
              </a:spcBef>
              <a:buClr>
                <a:srgbClr val="705BA5"/>
              </a:buClr>
              <a:buFontTx/>
              <a:buChar char="–"/>
            </a:pPr>
            <a:r>
              <a:rPr lang="en-US" sz="1000" dirty="0">
                <a:solidFill>
                  <a:srgbClr val="000000"/>
                </a:solidFill>
              </a:rPr>
              <a:t>Multicore Shared Memory Controller (MSMC)</a:t>
            </a:r>
          </a:p>
          <a:p>
            <a:pPr marL="339725" lvl="1" indent="-107950" algn="l">
              <a:lnSpc>
                <a:spcPct val="85000"/>
              </a:lnSpc>
              <a:spcBef>
                <a:spcPct val="20000"/>
              </a:spcBef>
              <a:buClr>
                <a:srgbClr val="705BA5"/>
              </a:buClr>
              <a:buFontTx/>
              <a:buChar char="–"/>
            </a:pPr>
            <a:r>
              <a:rPr lang="en-US" sz="1000" dirty="0">
                <a:solidFill>
                  <a:srgbClr val="000000"/>
                </a:solidFill>
              </a:rPr>
              <a:t>Boot ROM, DDR3-1600 MHz (64-bit)</a:t>
            </a:r>
            <a:endParaRPr lang="en-US" altLang="en-US" sz="1000" b="1" dirty="0">
              <a:solidFill>
                <a:srgbClr val="000000"/>
              </a:solidFill>
            </a:endParaRPr>
          </a:p>
          <a:p>
            <a:pPr marL="117475" indent="-117475" algn="l">
              <a:lnSpc>
                <a:spcPct val="85000"/>
              </a:lnSpc>
              <a:spcBef>
                <a:spcPct val="65000"/>
              </a:spcBef>
              <a:buClr>
                <a:srgbClr val="42968C"/>
              </a:buClr>
              <a:buSzPct val="110000"/>
            </a:pPr>
            <a:r>
              <a:rPr lang="en-US" sz="1000" b="1" dirty="0">
                <a:solidFill>
                  <a:srgbClr val="000000"/>
                </a:solidFill>
              </a:rPr>
              <a:t>Application-Specific Coprocessors</a:t>
            </a:r>
          </a:p>
          <a:p>
            <a:pPr marL="339725" lvl="1" indent="-107950" algn="l">
              <a:lnSpc>
                <a:spcPct val="85000"/>
              </a:lnSpc>
              <a:spcBef>
                <a:spcPct val="20000"/>
              </a:spcBef>
              <a:buClr>
                <a:srgbClr val="42968C"/>
              </a:buClr>
              <a:buFontTx/>
              <a:buChar char="–"/>
            </a:pPr>
            <a:r>
              <a:rPr lang="en-US" altLang="en-US" sz="1000" dirty="0">
                <a:solidFill>
                  <a:srgbClr val="000000"/>
                </a:solidFill>
              </a:rPr>
              <a:t>2x TCP3d: Turbo Decoder</a:t>
            </a:r>
          </a:p>
          <a:p>
            <a:pPr marL="339725" lvl="1" indent="-107950" algn="l">
              <a:lnSpc>
                <a:spcPct val="85000"/>
              </a:lnSpc>
              <a:spcBef>
                <a:spcPct val="20000"/>
              </a:spcBef>
              <a:buClr>
                <a:srgbClr val="42968C"/>
              </a:buClr>
              <a:buFontTx/>
              <a:buChar char="–"/>
            </a:pPr>
            <a:r>
              <a:rPr lang="en-US" altLang="en-US" sz="1000" dirty="0">
                <a:solidFill>
                  <a:srgbClr val="000000"/>
                </a:solidFill>
              </a:rPr>
              <a:t>TCP3e: Turbo Encoder</a:t>
            </a:r>
          </a:p>
          <a:p>
            <a:pPr marL="339725" lvl="1" indent="-107950" algn="l">
              <a:lnSpc>
                <a:spcPct val="85000"/>
              </a:lnSpc>
              <a:spcBef>
                <a:spcPct val="20000"/>
              </a:spcBef>
              <a:buClr>
                <a:srgbClr val="42968C"/>
              </a:buClr>
              <a:buFontTx/>
              <a:buChar char="–"/>
            </a:pPr>
            <a:r>
              <a:rPr lang="en-US" altLang="en-US" sz="1000" dirty="0">
                <a:solidFill>
                  <a:srgbClr val="000000"/>
                </a:solidFill>
              </a:rPr>
              <a:t>2x FFT (FFT/IFFT and DFT/IDFT) Coprocessor</a:t>
            </a:r>
          </a:p>
          <a:p>
            <a:pPr marL="339725" lvl="1" indent="-107950" algn="l">
              <a:lnSpc>
                <a:spcPct val="85000"/>
              </a:lnSpc>
              <a:spcBef>
                <a:spcPct val="20000"/>
              </a:spcBef>
              <a:buClr>
                <a:srgbClr val="42968C"/>
              </a:buClr>
              <a:buFontTx/>
              <a:buChar char="–"/>
            </a:pPr>
            <a:r>
              <a:rPr lang="en-US" altLang="en-US" sz="1000" dirty="0">
                <a:solidFill>
                  <a:srgbClr val="000000"/>
                </a:solidFill>
              </a:rPr>
              <a:t>4x VCP2 for voice channel decoding</a:t>
            </a:r>
          </a:p>
          <a:p>
            <a:pPr marL="117475" indent="-117475" algn="l">
              <a:lnSpc>
                <a:spcPct val="85000"/>
              </a:lnSpc>
              <a:spcBef>
                <a:spcPct val="65000"/>
              </a:spcBef>
              <a:buClr>
                <a:srgbClr val="42968C"/>
              </a:buClr>
              <a:buSzPct val="110000"/>
            </a:pPr>
            <a:r>
              <a:rPr lang="en-US" sz="1000" b="1" dirty="0">
                <a:solidFill>
                  <a:srgbClr val="000000"/>
                </a:solidFill>
              </a:rPr>
              <a:t>Multicore Navigator</a:t>
            </a:r>
          </a:p>
          <a:p>
            <a:pPr marL="339725" lvl="1" indent="-107950" algn="l">
              <a:lnSpc>
                <a:spcPct val="85000"/>
              </a:lnSpc>
              <a:spcBef>
                <a:spcPct val="20000"/>
              </a:spcBef>
              <a:buFontTx/>
              <a:buChar char="–"/>
            </a:pPr>
            <a:r>
              <a:rPr lang="en-US" altLang="en-US" sz="1000" dirty="0">
                <a:solidFill>
                  <a:srgbClr val="000000"/>
                </a:solidFill>
              </a:rPr>
              <a:t>Queue Manager</a:t>
            </a:r>
          </a:p>
          <a:p>
            <a:pPr marL="339725" lvl="1" indent="-107950" algn="l">
              <a:lnSpc>
                <a:spcPct val="85000"/>
              </a:lnSpc>
              <a:spcBef>
                <a:spcPct val="20000"/>
              </a:spcBef>
              <a:buFontTx/>
              <a:buChar char="–"/>
            </a:pPr>
            <a:r>
              <a:rPr lang="en-US" altLang="en-US" sz="1000" dirty="0">
                <a:solidFill>
                  <a:srgbClr val="000000"/>
                </a:solidFill>
              </a:rPr>
              <a:t>Packet DMA</a:t>
            </a:r>
          </a:p>
          <a:p>
            <a:pPr marL="117475" indent="-117475" algn="l">
              <a:lnSpc>
                <a:spcPct val="85000"/>
              </a:lnSpc>
              <a:spcBef>
                <a:spcPct val="65000"/>
              </a:spcBef>
              <a:buClr>
                <a:srgbClr val="42968C"/>
              </a:buClr>
              <a:buSzPct val="110000"/>
            </a:pPr>
            <a:r>
              <a:rPr lang="en-US" sz="1000" b="1" dirty="0">
                <a:solidFill>
                  <a:srgbClr val="000000"/>
                </a:solidFill>
              </a:rPr>
              <a:t>Network Coprocessor</a:t>
            </a:r>
          </a:p>
          <a:p>
            <a:pPr marL="339725" lvl="1" indent="-107950" algn="l">
              <a:lnSpc>
                <a:spcPct val="85000"/>
              </a:lnSpc>
              <a:spcBef>
                <a:spcPct val="20000"/>
              </a:spcBef>
              <a:buFontTx/>
              <a:buChar char="–"/>
            </a:pPr>
            <a:r>
              <a:rPr lang="en-US" altLang="en-US" sz="1000" dirty="0">
                <a:solidFill>
                  <a:srgbClr val="000000"/>
                </a:solidFill>
              </a:rPr>
              <a:t>Packet Accelerator</a:t>
            </a:r>
          </a:p>
          <a:p>
            <a:pPr marL="339725" lvl="1" indent="-107950" algn="l">
              <a:lnSpc>
                <a:spcPct val="85000"/>
              </a:lnSpc>
              <a:spcBef>
                <a:spcPct val="20000"/>
              </a:spcBef>
              <a:buFontTx/>
              <a:buChar char="–"/>
            </a:pPr>
            <a:r>
              <a:rPr lang="en-US" altLang="en-US" sz="1000" dirty="0">
                <a:solidFill>
                  <a:srgbClr val="000000"/>
                </a:solidFill>
              </a:rPr>
              <a:t>Security Accelerator</a:t>
            </a:r>
          </a:p>
          <a:p>
            <a:pPr marL="117475" indent="-117475" algn="l">
              <a:lnSpc>
                <a:spcPct val="85000"/>
              </a:lnSpc>
              <a:spcBef>
                <a:spcPct val="65000"/>
              </a:spcBef>
              <a:buClr>
                <a:srgbClr val="2C71BC"/>
              </a:buClr>
              <a:buSzPct val="110000"/>
            </a:pPr>
            <a:r>
              <a:rPr lang="en-US" altLang="en-US" sz="1000" b="1" dirty="0">
                <a:solidFill>
                  <a:srgbClr val="000000"/>
                </a:solidFill>
              </a:rPr>
              <a:t>Interfaces</a:t>
            </a:r>
          </a:p>
          <a:p>
            <a:pPr marL="339725" lvl="1" indent="-107950" algn="l">
              <a:lnSpc>
                <a:spcPct val="85000"/>
              </a:lnSpc>
              <a:spcBef>
                <a:spcPct val="20000"/>
              </a:spcBef>
              <a:buClr>
                <a:srgbClr val="2C71BC"/>
              </a:buClr>
              <a:buFontTx/>
              <a:buChar char="–"/>
            </a:pPr>
            <a:r>
              <a:rPr lang="en-US" sz="1000" dirty="0">
                <a:solidFill>
                  <a:srgbClr val="000000"/>
                </a:solidFill>
              </a:rPr>
              <a:t>High-speed Hyperlink bus</a:t>
            </a:r>
          </a:p>
          <a:p>
            <a:pPr marL="339725" lvl="1" indent="-107950" algn="l">
              <a:lnSpc>
                <a:spcPct val="85000"/>
              </a:lnSpc>
              <a:spcBef>
                <a:spcPct val="20000"/>
              </a:spcBef>
              <a:buClr>
                <a:srgbClr val="2C71BC"/>
              </a:buClr>
              <a:buFontTx/>
              <a:buChar char="–"/>
            </a:pPr>
            <a:r>
              <a:rPr lang="en-US" sz="1000" dirty="0">
                <a:solidFill>
                  <a:srgbClr val="000000"/>
                </a:solidFill>
              </a:rPr>
              <a:t>4x Serial </a:t>
            </a:r>
            <a:r>
              <a:rPr lang="en-US" sz="1000" dirty="0" err="1">
                <a:solidFill>
                  <a:srgbClr val="000000"/>
                </a:solidFill>
              </a:rPr>
              <a:t>RapidIO</a:t>
            </a:r>
            <a:r>
              <a:rPr lang="en-US" sz="1000" dirty="0">
                <a:solidFill>
                  <a:srgbClr val="000000"/>
                </a:solidFill>
              </a:rPr>
              <a:t> Rev 2.1 </a:t>
            </a:r>
          </a:p>
          <a:p>
            <a:pPr marL="339725" lvl="1" indent="-107950" algn="l">
              <a:lnSpc>
                <a:spcPct val="85000"/>
              </a:lnSpc>
              <a:spcBef>
                <a:spcPct val="20000"/>
              </a:spcBef>
              <a:buClr>
                <a:srgbClr val="2C71BC"/>
              </a:buClr>
              <a:buFontTx/>
              <a:buChar char="–"/>
            </a:pPr>
            <a:r>
              <a:rPr lang="en-US" sz="1000" dirty="0">
                <a:solidFill>
                  <a:srgbClr val="000000"/>
                </a:solidFill>
              </a:rPr>
              <a:t>2x 10/100/1000 Ethernet SGMII ports w/ embedded switch</a:t>
            </a:r>
          </a:p>
          <a:p>
            <a:pPr marL="339725" lvl="1" indent="-107950" algn="l">
              <a:lnSpc>
                <a:spcPct val="85000"/>
              </a:lnSpc>
              <a:spcBef>
                <a:spcPct val="20000"/>
              </a:spcBef>
              <a:buClr>
                <a:srgbClr val="2C71BC"/>
              </a:buClr>
              <a:buFontTx/>
              <a:buChar char="–"/>
            </a:pPr>
            <a:r>
              <a:rPr lang="en-US" sz="1000" dirty="0">
                <a:solidFill>
                  <a:srgbClr val="000000"/>
                </a:solidFill>
              </a:rPr>
              <a:t>2x </a:t>
            </a:r>
            <a:r>
              <a:rPr lang="en-US" sz="1000" dirty="0" err="1">
                <a:solidFill>
                  <a:srgbClr val="000000"/>
                </a:solidFill>
              </a:rPr>
              <a:t>PCIe</a:t>
            </a:r>
            <a:r>
              <a:rPr lang="en-US" sz="1000" dirty="0">
                <a:solidFill>
                  <a:srgbClr val="000000"/>
                </a:solidFill>
              </a:rPr>
              <a:t> Generation II</a:t>
            </a:r>
          </a:p>
          <a:p>
            <a:pPr marL="339725" lvl="1" indent="-107950" algn="l">
              <a:lnSpc>
                <a:spcPct val="85000"/>
              </a:lnSpc>
              <a:spcBef>
                <a:spcPct val="20000"/>
              </a:spcBef>
              <a:buClr>
                <a:srgbClr val="2C71BC"/>
              </a:buClr>
              <a:buFontTx/>
              <a:buChar char="–"/>
            </a:pPr>
            <a:r>
              <a:rPr lang="en-US" sz="1000" dirty="0">
                <a:solidFill>
                  <a:srgbClr val="000000"/>
                </a:solidFill>
              </a:rPr>
              <a:t>Six-lane Antenna Interface (AIF2) for Wireless Applications</a:t>
            </a:r>
          </a:p>
          <a:p>
            <a:pPr marL="739775" lvl="2" indent="-115888" algn="l">
              <a:lnSpc>
                <a:spcPct val="85000"/>
              </a:lnSpc>
              <a:spcBef>
                <a:spcPct val="20000"/>
              </a:spcBef>
              <a:buFontTx/>
              <a:buChar char="o"/>
            </a:pPr>
            <a:r>
              <a:rPr lang="en-US" sz="1000" dirty="0">
                <a:solidFill>
                  <a:srgbClr val="000000"/>
                </a:solidFill>
              </a:rPr>
              <a:t>WCDMA, </a:t>
            </a:r>
            <a:r>
              <a:rPr lang="en-US" sz="1000" dirty="0" err="1">
                <a:solidFill>
                  <a:srgbClr val="000000"/>
                </a:solidFill>
              </a:rPr>
              <a:t>WiMAX</a:t>
            </a:r>
            <a:r>
              <a:rPr lang="en-US" sz="1000" dirty="0">
                <a:solidFill>
                  <a:srgbClr val="000000"/>
                </a:solidFill>
              </a:rPr>
              <a:t>, LTE, GSM, TD-SCDMA, TD-LTE</a:t>
            </a:r>
          </a:p>
          <a:p>
            <a:pPr marL="739775" lvl="2" indent="-115888" algn="l">
              <a:lnSpc>
                <a:spcPct val="85000"/>
              </a:lnSpc>
              <a:spcBef>
                <a:spcPct val="20000"/>
              </a:spcBef>
              <a:buFontTx/>
              <a:buChar char="o"/>
            </a:pPr>
            <a:r>
              <a:rPr lang="en-US" sz="1000" dirty="0">
                <a:solidFill>
                  <a:srgbClr val="000000"/>
                </a:solidFill>
              </a:rPr>
              <a:t>Up to 6.144-Gbps</a:t>
            </a:r>
          </a:p>
          <a:p>
            <a:pPr marL="339725" lvl="1" indent="-107950" algn="l">
              <a:lnSpc>
                <a:spcPct val="85000"/>
              </a:lnSpc>
              <a:spcBef>
                <a:spcPct val="20000"/>
              </a:spcBef>
              <a:buClr>
                <a:srgbClr val="2C71BC"/>
              </a:buClr>
              <a:buFontTx/>
              <a:buChar char="–"/>
            </a:pPr>
            <a:r>
              <a:rPr lang="en-US" sz="1000" dirty="0">
                <a:solidFill>
                  <a:srgbClr val="000000"/>
                </a:solidFill>
              </a:rPr>
              <a:t>Additional Serials: I2C, SPI, GPIO, UART</a:t>
            </a:r>
          </a:p>
          <a:p>
            <a:pPr marL="117475" indent="-117475" algn="l">
              <a:lnSpc>
                <a:spcPct val="85000"/>
              </a:lnSpc>
              <a:spcBef>
                <a:spcPct val="65000"/>
              </a:spcBef>
              <a:buClr>
                <a:srgbClr val="000000"/>
              </a:buClr>
              <a:buSzPct val="200000"/>
            </a:pPr>
            <a:r>
              <a:rPr lang="en-US" altLang="en-US" sz="1000" b="1" dirty="0">
                <a:solidFill>
                  <a:srgbClr val="000000"/>
                </a:solidFill>
              </a:rPr>
              <a:t>Embedded Trace Buffer (ETB) &amp; System Trace Buffer (STB)</a:t>
            </a:r>
          </a:p>
          <a:p>
            <a:pPr marL="117475" indent="-117475" algn="l">
              <a:lnSpc>
                <a:spcPct val="85000"/>
              </a:lnSpc>
              <a:spcBef>
                <a:spcPct val="65000"/>
              </a:spcBef>
              <a:buClr>
                <a:srgbClr val="000000"/>
              </a:buClr>
              <a:buSzPct val="200000"/>
            </a:pPr>
            <a:r>
              <a:rPr lang="en-US" altLang="en-US" sz="1000" b="1" dirty="0">
                <a:solidFill>
                  <a:srgbClr val="000000"/>
                </a:solidFill>
              </a:rPr>
              <a:t>Smart Reflex Enabled</a:t>
            </a:r>
          </a:p>
          <a:p>
            <a:pPr marL="117475" indent="-117475" algn="l">
              <a:lnSpc>
                <a:spcPct val="85000"/>
              </a:lnSpc>
              <a:spcBef>
                <a:spcPct val="65000"/>
              </a:spcBef>
              <a:buClr>
                <a:srgbClr val="000000"/>
              </a:buClr>
              <a:buSzPct val="200000"/>
            </a:pPr>
            <a:r>
              <a:rPr lang="en-US" altLang="en-US" sz="1000" b="1" dirty="0">
                <a:solidFill>
                  <a:srgbClr val="000000"/>
                </a:solidFill>
              </a:rPr>
              <a:t>40 nm High-Performance Process</a:t>
            </a:r>
            <a:endParaRPr lang="en-US" sz="1000" b="1" dirty="0">
              <a:solidFill>
                <a:srgbClr val="000000"/>
              </a:solidFill>
            </a:endParaRPr>
          </a:p>
        </p:txBody>
      </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4"/>
          <p:cNvSpPr>
            <a:spLocks noGrp="1"/>
          </p:cNvSpPr>
          <p:nvPr>
            <p:ph type="title"/>
          </p:nvPr>
        </p:nvSpPr>
        <p:spPr/>
        <p:txBody>
          <a:bodyPr/>
          <a:lstStyle/>
          <a:p>
            <a:pPr eaLnBrk="1" hangingPunct="1"/>
            <a:r>
              <a:rPr lang="en-US" sz="3600" b="0" dirty="0" smtClean="0"/>
              <a:t>Other Peripherals &amp; System Elements (1/3)</a:t>
            </a:r>
          </a:p>
        </p:txBody>
      </p:sp>
      <p:sp>
        <p:nvSpPr>
          <p:cNvPr id="83971" name="Content Placeholder 5"/>
          <p:cNvSpPr>
            <a:spLocks noGrp="1"/>
          </p:cNvSpPr>
          <p:nvPr>
            <p:ph idx="1"/>
          </p:nvPr>
        </p:nvSpPr>
        <p:spPr/>
        <p:txBody>
          <a:bodyPr/>
          <a:lstStyle/>
          <a:p>
            <a:pPr eaLnBrk="1" hangingPunct="1">
              <a:lnSpc>
                <a:spcPct val="80000"/>
              </a:lnSpc>
            </a:pPr>
            <a:r>
              <a:rPr lang="en-US" dirty="0" smtClean="0"/>
              <a:t>TSIP</a:t>
            </a:r>
          </a:p>
          <a:p>
            <a:pPr lvl="1" eaLnBrk="1" hangingPunct="1">
              <a:lnSpc>
                <a:spcPct val="80000"/>
              </a:lnSpc>
            </a:pPr>
            <a:r>
              <a:rPr lang="en-US" sz="1600" dirty="0" smtClean="0"/>
              <a:t>Supports 1024 DS0s per TSIP</a:t>
            </a:r>
          </a:p>
          <a:p>
            <a:pPr lvl="1" eaLnBrk="1" hangingPunct="1">
              <a:lnSpc>
                <a:spcPct val="80000"/>
              </a:lnSpc>
            </a:pPr>
            <a:r>
              <a:rPr lang="en-US" sz="1600" dirty="0" smtClean="0"/>
              <a:t>Supports 2/4/8 lanes at 32.768/16.384/8.192 Mbps per lane</a:t>
            </a:r>
          </a:p>
          <a:p>
            <a:pPr eaLnBrk="1" hangingPunct="1">
              <a:lnSpc>
                <a:spcPct val="80000"/>
              </a:lnSpc>
            </a:pPr>
            <a:r>
              <a:rPr lang="en-US" dirty="0" smtClean="0"/>
              <a:t>UART Interface</a:t>
            </a:r>
          </a:p>
          <a:p>
            <a:pPr lvl="1" eaLnBrk="1" hangingPunct="1">
              <a:lnSpc>
                <a:spcPct val="80000"/>
              </a:lnSpc>
            </a:pPr>
            <a:r>
              <a:rPr lang="en-US" sz="1600" dirty="0" smtClean="0"/>
              <a:t>Operates at up to 128,000 baud</a:t>
            </a:r>
          </a:p>
          <a:p>
            <a:pPr eaLnBrk="1" hangingPunct="1">
              <a:lnSpc>
                <a:spcPct val="80000"/>
              </a:lnSpc>
            </a:pPr>
            <a:r>
              <a:rPr lang="en-US" dirty="0" smtClean="0"/>
              <a:t>I2C Interface</a:t>
            </a:r>
          </a:p>
          <a:p>
            <a:pPr lvl="1" eaLnBrk="1" hangingPunct="1">
              <a:lnSpc>
                <a:spcPct val="80000"/>
              </a:lnSpc>
            </a:pPr>
            <a:r>
              <a:rPr lang="en-US" sz="1600" dirty="0" smtClean="0"/>
              <a:t>Supports 400 Kbps throughput</a:t>
            </a:r>
          </a:p>
          <a:p>
            <a:pPr lvl="1" eaLnBrk="1" hangingPunct="1">
              <a:lnSpc>
                <a:spcPct val="80000"/>
              </a:lnSpc>
            </a:pPr>
            <a:r>
              <a:rPr lang="en-US" sz="1600" dirty="0" smtClean="0"/>
              <a:t>Supports full 7-bit address field</a:t>
            </a:r>
          </a:p>
          <a:p>
            <a:pPr lvl="1" eaLnBrk="1" hangingPunct="1">
              <a:lnSpc>
                <a:spcPct val="80000"/>
              </a:lnSpc>
            </a:pPr>
            <a:r>
              <a:rPr lang="en-US" sz="1600" dirty="0" smtClean="0"/>
              <a:t>Supports EEPROM size of 4 </a:t>
            </a:r>
            <a:r>
              <a:rPr lang="en-US" sz="1600" dirty="0" err="1" smtClean="0"/>
              <a:t>Mbit</a:t>
            </a:r>
            <a:endParaRPr lang="en-US" sz="1600" dirty="0" smtClean="0"/>
          </a:p>
          <a:p>
            <a:pPr eaLnBrk="1" hangingPunct="1">
              <a:lnSpc>
                <a:spcPct val="80000"/>
              </a:lnSpc>
            </a:pPr>
            <a:r>
              <a:rPr lang="en-US" dirty="0" smtClean="0"/>
              <a:t>SPI Interface</a:t>
            </a:r>
          </a:p>
          <a:p>
            <a:pPr lvl="1" eaLnBrk="1" hangingPunct="1">
              <a:lnSpc>
                <a:spcPct val="80000"/>
              </a:lnSpc>
            </a:pPr>
            <a:r>
              <a:rPr lang="en-US" sz="1600" dirty="0" smtClean="0"/>
              <a:t>Operates at up to 66 MHz</a:t>
            </a:r>
          </a:p>
          <a:p>
            <a:pPr lvl="1" eaLnBrk="1" hangingPunct="1">
              <a:lnSpc>
                <a:spcPct val="80000"/>
              </a:lnSpc>
            </a:pPr>
            <a:r>
              <a:rPr lang="en-US" sz="1600" dirty="0" smtClean="0"/>
              <a:t>Supports two chip selects</a:t>
            </a:r>
          </a:p>
          <a:p>
            <a:pPr lvl="1" eaLnBrk="1" hangingPunct="1">
              <a:lnSpc>
                <a:spcPct val="80000"/>
              </a:lnSpc>
            </a:pPr>
            <a:r>
              <a:rPr lang="en-US" sz="1600" dirty="0" smtClean="0"/>
              <a:t>Support master mode</a:t>
            </a:r>
          </a:p>
          <a:p>
            <a:pPr eaLnBrk="1" hangingPunct="1">
              <a:lnSpc>
                <a:spcPct val="80000"/>
              </a:lnSpc>
            </a:pPr>
            <a:r>
              <a:rPr lang="en-US" dirty="0" smtClean="0"/>
              <a:t>GPIO Interface</a:t>
            </a:r>
          </a:p>
          <a:p>
            <a:pPr lvl="1" eaLnBrk="1" hangingPunct="1">
              <a:lnSpc>
                <a:spcPct val="80000"/>
              </a:lnSpc>
            </a:pPr>
            <a:r>
              <a:rPr lang="en-US" sz="1600" dirty="0" smtClean="0"/>
              <a:t>16 GPIO pins</a:t>
            </a:r>
          </a:p>
          <a:p>
            <a:pPr lvl="1" eaLnBrk="1" hangingPunct="1">
              <a:lnSpc>
                <a:spcPct val="80000"/>
              </a:lnSpc>
            </a:pPr>
            <a:r>
              <a:rPr lang="en-US" sz="1600" dirty="0" smtClean="0"/>
              <a:t>Can be configured as interrupt pins</a:t>
            </a:r>
          </a:p>
          <a:p>
            <a:pPr lvl="1" eaLnBrk="1" hangingPunct="1">
              <a:lnSpc>
                <a:spcPct val="80000"/>
              </a:lnSpc>
            </a:pPr>
            <a:r>
              <a:rPr lang="en-US" sz="1600" dirty="0" smtClean="0"/>
              <a:t>Interrupt can select either rising edge or falling edge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4"/>
          <p:cNvSpPr>
            <a:spLocks noGrp="1"/>
          </p:cNvSpPr>
          <p:nvPr>
            <p:ph type="title"/>
          </p:nvPr>
        </p:nvSpPr>
        <p:spPr/>
        <p:txBody>
          <a:bodyPr/>
          <a:lstStyle/>
          <a:p>
            <a:pPr eaLnBrk="1" hangingPunct="1"/>
            <a:r>
              <a:rPr lang="en-US" sz="3600" b="0" dirty="0" smtClean="0"/>
              <a:t>Other Peripherals &amp; System Elements (2/3)</a:t>
            </a:r>
          </a:p>
        </p:txBody>
      </p:sp>
      <p:sp>
        <p:nvSpPr>
          <p:cNvPr id="84995" name="Content Placeholder 5"/>
          <p:cNvSpPr>
            <a:spLocks noGrp="1"/>
          </p:cNvSpPr>
          <p:nvPr>
            <p:ph idx="1"/>
          </p:nvPr>
        </p:nvSpPr>
        <p:spPr/>
        <p:txBody>
          <a:bodyPr/>
          <a:lstStyle/>
          <a:p>
            <a:pPr eaLnBrk="1" hangingPunct="1">
              <a:lnSpc>
                <a:spcPct val="80000"/>
              </a:lnSpc>
            </a:pPr>
            <a:r>
              <a:rPr lang="en-US" dirty="0" smtClean="0"/>
              <a:t>EMIF16</a:t>
            </a:r>
          </a:p>
          <a:p>
            <a:pPr lvl="1" eaLnBrk="1" hangingPunct="1">
              <a:lnSpc>
                <a:spcPct val="80000"/>
              </a:lnSpc>
            </a:pPr>
            <a:r>
              <a:rPr lang="en-US" sz="1600" dirty="0" smtClean="0"/>
              <a:t>Used for booting, logging, announcement, etc.</a:t>
            </a:r>
          </a:p>
          <a:p>
            <a:pPr lvl="1" eaLnBrk="1" hangingPunct="1">
              <a:lnSpc>
                <a:spcPct val="80000"/>
              </a:lnSpc>
            </a:pPr>
            <a:r>
              <a:rPr lang="en-US" sz="1600" dirty="0" smtClean="0"/>
              <a:t>Supports NAND flash memory, up to 256MB</a:t>
            </a:r>
          </a:p>
          <a:p>
            <a:pPr lvl="1" eaLnBrk="1" hangingPunct="1">
              <a:lnSpc>
                <a:spcPct val="80000"/>
              </a:lnSpc>
            </a:pPr>
            <a:r>
              <a:rPr lang="en-US" sz="1600" dirty="0" smtClean="0"/>
              <a:t>Supports NOR flash up to 16MB</a:t>
            </a:r>
          </a:p>
          <a:p>
            <a:pPr lvl="1" eaLnBrk="1" hangingPunct="1">
              <a:lnSpc>
                <a:spcPct val="80000"/>
              </a:lnSpc>
            </a:pPr>
            <a:r>
              <a:rPr lang="en-US" sz="1600" dirty="0" smtClean="0"/>
              <a:t>Supports asynchronous SRAM mode, up to 1MB</a:t>
            </a:r>
          </a:p>
          <a:p>
            <a:pPr eaLnBrk="1" hangingPunct="1">
              <a:lnSpc>
                <a:spcPct val="80000"/>
              </a:lnSpc>
            </a:pPr>
            <a:r>
              <a:rPr lang="en-US" dirty="0" smtClean="0"/>
              <a:t>64-Bit Timers</a:t>
            </a:r>
          </a:p>
          <a:p>
            <a:pPr lvl="1" eaLnBrk="1" hangingPunct="1">
              <a:lnSpc>
                <a:spcPct val="80000"/>
              </a:lnSpc>
            </a:pPr>
            <a:r>
              <a:rPr lang="en-US" sz="1600" dirty="0" smtClean="0"/>
              <a:t>Total of 16 64-bit timers</a:t>
            </a:r>
          </a:p>
          <a:p>
            <a:pPr lvl="2" eaLnBrk="1" hangingPunct="1">
              <a:lnSpc>
                <a:spcPct val="80000"/>
              </a:lnSpc>
            </a:pPr>
            <a:r>
              <a:rPr lang="en-US" sz="1400" dirty="0" smtClean="0"/>
              <a:t>One 64-bit timer per core is dedicated to serve as a watchdog (or may be used as a general purpose timer)</a:t>
            </a:r>
          </a:p>
          <a:p>
            <a:pPr lvl="2" eaLnBrk="1" hangingPunct="1">
              <a:lnSpc>
                <a:spcPct val="80000"/>
              </a:lnSpc>
            </a:pPr>
            <a:r>
              <a:rPr lang="en-US" sz="1400" dirty="0" smtClean="0"/>
              <a:t>Eight 64-bit timers are shared for general purpose timers</a:t>
            </a:r>
          </a:p>
          <a:p>
            <a:pPr lvl="1" eaLnBrk="1" hangingPunct="1">
              <a:lnSpc>
                <a:spcPct val="80000"/>
              </a:lnSpc>
            </a:pPr>
            <a:r>
              <a:rPr lang="en-US" sz="1600" dirty="0" smtClean="0"/>
              <a:t>Each 64-bit timer can be configured as two individual 32-bit timers</a:t>
            </a:r>
          </a:p>
          <a:p>
            <a:pPr lvl="1" eaLnBrk="1" hangingPunct="1">
              <a:lnSpc>
                <a:spcPct val="80000"/>
              </a:lnSpc>
            </a:pPr>
            <a:r>
              <a:rPr lang="en-US" sz="1600" dirty="0" smtClean="0"/>
              <a:t>Timer </a:t>
            </a:r>
            <a:r>
              <a:rPr lang="en-US" sz="1600" dirty="0" err="1" smtClean="0"/>
              <a:t>Input/Output</a:t>
            </a:r>
            <a:r>
              <a:rPr lang="en-US" sz="1600" dirty="0" smtClean="0"/>
              <a:t> pins</a:t>
            </a:r>
          </a:p>
          <a:p>
            <a:pPr lvl="2" eaLnBrk="1" hangingPunct="1">
              <a:lnSpc>
                <a:spcPct val="80000"/>
              </a:lnSpc>
            </a:pPr>
            <a:r>
              <a:rPr lang="en-US" sz="1400" dirty="0" smtClean="0"/>
              <a:t>Two timer Input pins</a:t>
            </a:r>
          </a:p>
          <a:p>
            <a:pPr lvl="2" eaLnBrk="1" hangingPunct="1">
              <a:lnSpc>
                <a:spcPct val="80000"/>
              </a:lnSpc>
            </a:pPr>
            <a:r>
              <a:rPr lang="en-US" sz="1400" dirty="0" smtClean="0"/>
              <a:t>Two timer Output pins</a:t>
            </a:r>
          </a:p>
          <a:p>
            <a:pPr lvl="2" eaLnBrk="1" hangingPunct="1">
              <a:lnSpc>
                <a:spcPct val="80000"/>
              </a:lnSpc>
            </a:pPr>
            <a:r>
              <a:rPr lang="en-US" sz="1400" dirty="0" smtClean="0"/>
              <a:t>Timer input pins can be used as GPI</a:t>
            </a:r>
          </a:p>
          <a:p>
            <a:pPr lvl="2" eaLnBrk="1" hangingPunct="1">
              <a:lnSpc>
                <a:spcPct val="80000"/>
              </a:lnSpc>
            </a:pPr>
            <a:r>
              <a:rPr lang="en-US" sz="1400" dirty="0" smtClean="0"/>
              <a:t>Timer output pins can be used as GPO</a:t>
            </a:r>
          </a:p>
          <a:p>
            <a:pPr eaLnBrk="1" hangingPunct="1">
              <a:lnSpc>
                <a:spcPct val="80000"/>
              </a:lnSpc>
            </a:pPr>
            <a:r>
              <a:rPr lang="en-US" dirty="0" smtClean="0"/>
              <a:t>On-Chip PLLs</a:t>
            </a:r>
          </a:p>
          <a:p>
            <a:pPr lvl="1" eaLnBrk="1" hangingPunct="1">
              <a:lnSpc>
                <a:spcPct val="80000"/>
              </a:lnSpc>
            </a:pPr>
            <a:r>
              <a:rPr lang="en-US" sz="1600" dirty="0" smtClean="0"/>
              <a:t>Core</a:t>
            </a:r>
          </a:p>
          <a:p>
            <a:pPr lvl="1" eaLnBrk="1" hangingPunct="1">
              <a:lnSpc>
                <a:spcPct val="80000"/>
              </a:lnSpc>
            </a:pPr>
            <a:r>
              <a:rPr lang="en-US" sz="1600" dirty="0" smtClean="0"/>
              <a:t>Packet &amp; Security </a:t>
            </a:r>
            <a:r>
              <a:rPr lang="en-US" sz="1600" dirty="0" err="1" smtClean="0"/>
              <a:t>CoProcessors</a:t>
            </a:r>
            <a:endParaRPr lang="en-US" sz="1600" dirty="0" smtClean="0"/>
          </a:p>
          <a:p>
            <a:pPr lvl="1" eaLnBrk="1" hangingPunct="1">
              <a:lnSpc>
                <a:spcPct val="80000"/>
              </a:lnSpc>
            </a:pPr>
            <a:r>
              <a:rPr lang="en-US" sz="1600" dirty="0" smtClean="0"/>
              <a:t>DDR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p:txBody>
          <a:bodyPr/>
          <a:lstStyle/>
          <a:p>
            <a:pPr eaLnBrk="1" hangingPunct="1"/>
            <a:r>
              <a:rPr lang="en-US" sz="3600" b="0" dirty="0" smtClean="0"/>
              <a:t>Other Peripherals &amp; System Elements (3/3)</a:t>
            </a:r>
          </a:p>
        </p:txBody>
      </p:sp>
      <p:sp>
        <p:nvSpPr>
          <p:cNvPr id="86019" name="Content Placeholder 5"/>
          <p:cNvSpPr>
            <a:spLocks noGrp="1"/>
          </p:cNvSpPr>
          <p:nvPr>
            <p:ph idx="1"/>
          </p:nvPr>
        </p:nvSpPr>
        <p:spPr/>
        <p:txBody>
          <a:bodyPr/>
          <a:lstStyle/>
          <a:p>
            <a:pPr eaLnBrk="1" hangingPunct="1">
              <a:lnSpc>
                <a:spcPct val="80000"/>
              </a:lnSpc>
            </a:pPr>
            <a:r>
              <a:rPr lang="en-US" dirty="0" smtClean="0"/>
              <a:t>Hardware Semaphores</a:t>
            </a:r>
          </a:p>
          <a:p>
            <a:pPr eaLnBrk="1" hangingPunct="1">
              <a:lnSpc>
                <a:spcPct val="80000"/>
              </a:lnSpc>
            </a:pPr>
            <a:r>
              <a:rPr lang="en-US" dirty="0" smtClean="0"/>
              <a:t>Power Management</a:t>
            </a:r>
          </a:p>
          <a:p>
            <a:pPr eaLnBrk="1" hangingPunct="1">
              <a:lnSpc>
                <a:spcPct val="80000"/>
              </a:lnSpc>
            </a:pPr>
            <a:r>
              <a:rPr lang="en-US" dirty="0" smtClean="0"/>
              <a:t>Support to assert NMI input for each core;  Separate hardware pins for NMI and core selector</a:t>
            </a:r>
          </a:p>
          <a:p>
            <a:pPr eaLnBrk="1" hangingPunct="1">
              <a:lnSpc>
                <a:spcPct val="80000"/>
              </a:lnSpc>
            </a:pPr>
            <a:r>
              <a:rPr lang="en-US" dirty="0" smtClean="0"/>
              <a:t>Support for local reset for each core; </a:t>
            </a:r>
            <a:br>
              <a:rPr lang="en-US" dirty="0" smtClean="0"/>
            </a:br>
            <a:r>
              <a:rPr lang="en-US" dirty="0" smtClean="0"/>
              <a:t>Separate hardware pins for local reset and core selector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3"/>
          <p:cNvSpPr>
            <a:spLocks noGrp="1"/>
          </p:cNvSpPr>
          <p:nvPr>
            <p:ph type="title" idx="4294967295"/>
          </p:nvPr>
        </p:nvSpPr>
        <p:spPr>
          <a:xfrm>
            <a:off x="0" y="76200"/>
            <a:ext cx="8229600" cy="762000"/>
          </a:xfrm>
        </p:spPr>
        <p:txBody>
          <a:bodyPr/>
          <a:lstStyle/>
          <a:p>
            <a:pPr eaLnBrk="1" hangingPunct="1"/>
            <a:r>
              <a:rPr lang="en-US" b="0" dirty="0" smtClean="0"/>
              <a:t>Coprocessors and Accelerators</a:t>
            </a:r>
          </a:p>
        </p:txBody>
      </p:sp>
      <p:sp>
        <p:nvSpPr>
          <p:cNvPr id="87045" name="Content Placeholder 4"/>
          <p:cNvSpPr>
            <a:spLocks noGrp="1"/>
          </p:cNvSpPr>
          <p:nvPr>
            <p:ph idx="4294967295"/>
          </p:nvPr>
        </p:nvSpPr>
        <p:spPr>
          <a:xfrm>
            <a:off x="0" y="990600"/>
            <a:ext cx="8229600" cy="5867400"/>
          </a:xfrm>
          <a:solidFill>
            <a:schemeClr val="bg1"/>
          </a:solidFill>
        </p:spPr>
        <p:txBody>
          <a:bodyPr/>
          <a:lstStyle/>
          <a:p>
            <a:pPr eaLnBrk="1" hangingPunct="1"/>
            <a:r>
              <a:rPr lang="en-US" dirty="0" err="1" smtClean="0"/>
              <a:t>KeyStone</a:t>
            </a:r>
            <a:r>
              <a:rPr lang="en-US" dirty="0" smtClean="0"/>
              <a:t> Architecture </a:t>
            </a:r>
          </a:p>
          <a:p>
            <a:pPr eaLnBrk="1" hangingPunct="1"/>
            <a:r>
              <a:rPr lang="en-US" dirty="0" err="1" smtClean="0"/>
              <a:t>CorePac</a:t>
            </a:r>
            <a:r>
              <a:rPr lang="en-US" dirty="0" smtClean="0"/>
              <a:t> &amp; Memory Subsystem</a:t>
            </a:r>
          </a:p>
          <a:p>
            <a:pPr eaLnBrk="1" hangingPunct="1"/>
            <a:r>
              <a:rPr lang="en-US" dirty="0" smtClean="0"/>
              <a:t>Interfaces and Peripherals </a:t>
            </a:r>
          </a:p>
          <a:p>
            <a:pPr eaLnBrk="1" hangingPunct="1"/>
            <a:r>
              <a:rPr lang="en-US" b="1" dirty="0" smtClean="0"/>
              <a:t>Coprocessors and Accelerators</a:t>
            </a:r>
          </a:p>
          <a:p>
            <a:pPr eaLnBrk="1" hangingPunct="1"/>
            <a:r>
              <a:rPr lang="en-US" dirty="0" smtClean="0"/>
              <a:t>Debug</a:t>
            </a:r>
          </a:p>
        </p:txBody>
      </p:sp>
      <p:sp>
        <p:nvSpPr>
          <p:cNvPr id="87043"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469900" y="76200"/>
            <a:ext cx="8674100" cy="869950"/>
          </a:xfrm>
        </p:spPr>
        <p:txBody>
          <a:bodyPr/>
          <a:lstStyle/>
          <a:p>
            <a:pPr eaLnBrk="1" hangingPunct="1"/>
            <a:r>
              <a:rPr lang="sv-SE" sz="4000" b="0" dirty="0" smtClean="0"/>
              <a:t>Network Coprocessor (NETCP) </a:t>
            </a:r>
            <a:r>
              <a:rPr lang="en-US" sz="4000" b="0" dirty="0" smtClean="0"/>
              <a:t>Overview</a:t>
            </a:r>
          </a:p>
        </p:txBody>
      </p:sp>
      <p:sp>
        <p:nvSpPr>
          <p:cNvPr id="88067" name="Rectangle 3"/>
          <p:cNvSpPr>
            <a:spLocks noGrp="1" noChangeArrowheads="1"/>
          </p:cNvSpPr>
          <p:nvPr>
            <p:ph type="body" idx="4294967295"/>
          </p:nvPr>
        </p:nvSpPr>
        <p:spPr>
          <a:xfrm>
            <a:off x="561975" y="1116013"/>
            <a:ext cx="8582025" cy="5284787"/>
          </a:xfrm>
        </p:spPr>
        <p:txBody>
          <a:bodyPr/>
          <a:lstStyle/>
          <a:p>
            <a:pPr marL="227013" indent="-227013" eaLnBrk="1" hangingPunct="1">
              <a:lnSpc>
                <a:spcPct val="90000"/>
              </a:lnSpc>
            </a:pPr>
            <a:r>
              <a:rPr lang="en-US" sz="2800" smtClean="0"/>
              <a:t>The NETCP </a:t>
            </a:r>
            <a:r>
              <a:rPr lang="en-US" sz="2800" dirty="0" smtClean="0"/>
              <a:t>consists of the following modules:</a:t>
            </a:r>
          </a:p>
          <a:p>
            <a:pPr marL="523876" lvl="1" indent="-227013" eaLnBrk="1" hangingPunct="1">
              <a:lnSpc>
                <a:spcPct val="90000"/>
              </a:lnSpc>
            </a:pPr>
            <a:r>
              <a:rPr lang="en-US" sz="2400" dirty="0" smtClean="0"/>
              <a:t>Packet Accelerator (PA)</a:t>
            </a:r>
          </a:p>
          <a:p>
            <a:pPr marL="798512" lvl="2" indent="-227013" eaLnBrk="1" hangingPunct="1">
              <a:lnSpc>
                <a:spcPct val="90000"/>
              </a:lnSpc>
            </a:pPr>
            <a:r>
              <a:rPr lang="en-US" dirty="0" smtClean="0"/>
              <a:t>Deciphers and adds protocol headers to (and from) packets. </a:t>
            </a:r>
          </a:p>
          <a:p>
            <a:pPr marL="798512" lvl="2" indent="-227013" eaLnBrk="1" hangingPunct="1">
              <a:lnSpc>
                <a:spcPct val="90000"/>
              </a:lnSpc>
            </a:pPr>
            <a:r>
              <a:rPr lang="en-US" dirty="0" smtClean="0"/>
              <a:t>Standard protocols and limited user’s defined protocol routing</a:t>
            </a:r>
          </a:p>
          <a:p>
            <a:pPr marL="523876" lvl="1" indent="-227013" eaLnBrk="1" hangingPunct="1">
              <a:lnSpc>
                <a:spcPct val="90000"/>
              </a:lnSpc>
            </a:pPr>
            <a:r>
              <a:rPr lang="en-US" sz="2400" dirty="0" smtClean="0"/>
              <a:t>Security Accelerator (SA)</a:t>
            </a:r>
          </a:p>
          <a:p>
            <a:pPr marL="798512" lvl="2" indent="-227013" eaLnBrk="1" hangingPunct="1">
              <a:lnSpc>
                <a:spcPct val="90000"/>
              </a:lnSpc>
            </a:pPr>
            <a:r>
              <a:rPr lang="en-US" dirty="0" smtClean="0"/>
              <a:t>Encrypts and decrypts packages </a:t>
            </a:r>
          </a:p>
          <a:p>
            <a:pPr marL="523876" lvl="1" indent="-227013" eaLnBrk="1" hangingPunct="1">
              <a:lnSpc>
                <a:spcPct val="90000"/>
              </a:lnSpc>
            </a:pPr>
            <a:r>
              <a:rPr lang="en-US" sz="2400" dirty="0" smtClean="0"/>
              <a:t>Ethernet Subsystem</a:t>
            </a:r>
          </a:p>
          <a:p>
            <a:pPr marL="523876" lvl="1" indent="-227013" eaLnBrk="1" hangingPunct="1">
              <a:lnSpc>
                <a:spcPct val="90000"/>
              </a:lnSpc>
            </a:pPr>
            <a:r>
              <a:rPr lang="en-US" sz="2400" dirty="0" smtClean="0"/>
              <a:t>Packet DMA (PKTDMA) Controller</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0" y="76200"/>
            <a:ext cx="8229600" cy="762000"/>
          </a:xfrm>
        </p:spPr>
        <p:txBody>
          <a:bodyPr/>
          <a:lstStyle/>
          <a:p>
            <a:pPr eaLnBrk="1" hangingPunct="1"/>
            <a:r>
              <a:rPr lang="sv-SE" b="0" smtClean="0"/>
              <a:t>Network Coprocessor (Logical)</a:t>
            </a:r>
            <a:endParaRPr lang="en-US" b="0" smtClean="0"/>
          </a:p>
        </p:txBody>
      </p:sp>
      <p:sp>
        <p:nvSpPr>
          <p:cNvPr id="89091" name="Text Box 3"/>
          <p:cNvSpPr txBox="1">
            <a:spLocks noChangeArrowheads="1"/>
          </p:cNvSpPr>
          <p:nvPr/>
        </p:nvSpPr>
        <p:spPr bwMode="auto">
          <a:xfrm>
            <a:off x="2633663" y="2420938"/>
            <a:ext cx="685800" cy="149542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1</a:t>
            </a:r>
            <a:endParaRPr lang="en-US" sz="1000">
              <a:solidFill>
                <a:srgbClr val="000000"/>
              </a:solidFill>
              <a:ea typeface="MS Mincho" pitchFamily="49" charset="-128"/>
              <a:cs typeface="Arial" pitchFamily="34" charset="0"/>
            </a:endParaRPr>
          </a:p>
        </p:txBody>
      </p:sp>
      <p:sp>
        <p:nvSpPr>
          <p:cNvPr id="89092" name="Text Box 4"/>
          <p:cNvSpPr txBox="1">
            <a:spLocks noChangeArrowheads="1"/>
          </p:cNvSpPr>
          <p:nvPr/>
        </p:nvSpPr>
        <p:spPr bwMode="auto">
          <a:xfrm>
            <a:off x="2533650" y="1524000"/>
            <a:ext cx="877888" cy="681038"/>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Lookup Engine</a:t>
            </a:r>
          </a:p>
          <a:p>
            <a:pPr algn="ctr" eaLnBrk="0" hangingPunct="0"/>
            <a:r>
              <a:rPr lang="en-US" altLang="ja-JP" sz="900">
                <a:solidFill>
                  <a:srgbClr val="000000"/>
                </a:solidFill>
                <a:ea typeface="MS Mincho" pitchFamily="49" charset="-128"/>
                <a:cs typeface="Arial" pitchFamily="34" charset="0"/>
              </a:rPr>
              <a:t>(IPSEC16 entries, 32 IP, 16 Ethernet)</a:t>
            </a:r>
            <a:endParaRPr lang="en-US" sz="900">
              <a:solidFill>
                <a:srgbClr val="000000"/>
              </a:solidFill>
              <a:ea typeface="MS Mincho" pitchFamily="49" charset="-128"/>
              <a:cs typeface="Arial" pitchFamily="34" charset="0"/>
            </a:endParaRPr>
          </a:p>
        </p:txBody>
      </p:sp>
      <p:sp>
        <p:nvSpPr>
          <p:cNvPr id="89093" name="Line 5"/>
          <p:cNvSpPr>
            <a:spLocks noChangeShapeType="1"/>
          </p:cNvSpPr>
          <p:nvPr/>
        </p:nvSpPr>
        <p:spPr bwMode="auto">
          <a:xfrm flipV="1">
            <a:off x="2971800"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4" name="Line 6"/>
          <p:cNvSpPr>
            <a:spLocks noChangeShapeType="1"/>
          </p:cNvSpPr>
          <p:nvPr/>
        </p:nvSpPr>
        <p:spPr bwMode="auto">
          <a:xfrm flipH="1">
            <a:off x="2817813" y="2214563"/>
            <a:ext cx="0" cy="192087"/>
          </a:xfrm>
          <a:prstGeom prst="line">
            <a:avLst/>
          </a:prstGeom>
          <a:noFill/>
          <a:ln w="25400">
            <a:solidFill>
              <a:srgbClr val="000000"/>
            </a:solidFill>
            <a:round/>
            <a:headEnd/>
            <a:tailEnd type="triangle" w="med" len="sm"/>
          </a:ln>
        </p:spPr>
        <p:txBody>
          <a:bodyPr anchor="ctr" anchorCtr="1"/>
          <a:lstStyle/>
          <a:p>
            <a:endParaRPr lang="en-US"/>
          </a:p>
        </p:txBody>
      </p:sp>
      <p:sp>
        <p:nvSpPr>
          <p:cNvPr id="89095" name="Text Box 7"/>
          <p:cNvSpPr txBox="1">
            <a:spLocks noChangeArrowheads="1"/>
          </p:cNvSpPr>
          <p:nvPr/>
        </p:nvSpPr>
        <p:spPr bwMode="auto">
          <a:xfrm>
            <a:off x="7191375" y="297815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096" name="Text Box 8"/>
          <p:cNvSpPr txBox="1">
            <a:spLocks noChangeArrowheads="1"/>
          </p:cNvSpPr>
          <p:nvPr/>
        </p:nvSpPr>
        <p:spPr bwMode="auto">
          <a:xfrm>
            <a:off x="6156325" y="4221163"/>
            <a:ext cx="677863"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097" name="Group 9"/>
          <p:cNvGrpSpPr>
            <a:grpSpLocks/>
          </p:cNvGrpSpPr>
          <p:nvPr/>
        </p:nvGrpSpPr>
        <p:grpSpPr bwMode="auto">
          <a:xfrm>
            <a:off x="1057275" y="4591050"/>
            <a:ext cx="153988" cy="153988"/>
            <a:chOff x="243" y="2305"/>
            <a:chExt cx="97" cy="73"/>
          </a:xfrm>
        </p:grpSpPr>
        <p:sp>
          <p:nvSpPr>
            <p:cNvPr id="89279" name="Rectangle 10"/>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80" name="Line 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1" name="Line 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82" name="Line 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098" name="Line 14"/>
          <p:cNvSpPr>
            <a:spLocks noChangeShapeType="1"/>
          </p:cNvSpPr>
          <p:nvPr/>
        </p:nvSpPr>
        <p:spPr bwMode="auto">
          <a:xfrm>
            <a:off x="1211263" y="4667250"/>
            <a:ext cx="1158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099" name="Group 15"/>
          <p:cNvGrpSpPr>
            <a:grpSpLocks/>
          </p:cNvGrpSpPr>
          <p:nvPr/>
        </p:nvGrpSpPr>
        <p:grpSpPr bwMode="auto">
          <a:xfrm>
            <a:off x="1057275" y="4899025"/>
            <a:ext cx="153988" cy="153988"/>
            <a:chOff x="243" y="2305"/>
            <a:chExt cx="97" cy="73"/>
          </a:xfrm>
        </p:grpSpPr>
        <p:sp>
          <p:nvSpPr>
            <p:cNvPr id="89275" name="Rectangle 1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6" name="Line 1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7" name="Line 1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8" name="Line 1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0" name="Line 20"/>
          <p:cNvSpPr>
            <a:spLocks noChangeShapeType="1"/>
          </p:cNvSpPr>
          <p:nvPr/>
        </p:nvSpPr>
        <p:spPr bwMode="auto">
          <a:xfrm>
            <a:off x="1211263" y="4975225"/>
            <a:ext cx="115887" cy="0"/>
          </a:xfrm>
          <a:prstGeom prst="line">
            <a:avLst/>
          </a:prstGeom>
          <a:noFill/>
          <a:ln w="25400">
            <a:solidFill>
              <a:schemeClr val="tx1"/>
            </a:solidFill>
            <a:round/>
            <a:headEnd type="triangle" w="med" len="med"/>
            <a:tailEnd type="none" w="med" len="sm"/>
          </a:ln>
        </p:spPr>
        <p:txBody>
          <a:bodyPr lIns="0" tIns="0" rIns="0" bIns="0" anchor="ctr"/>
          <a:lstStyle/>
          <a:p>
            <a:endParaRPr lang="en-US"/>
          </a:p>
        </p:txBody>
      </p:sp>
      <p:sp>
        <p:nvSpPr>
          <p:cNvPr id="89101" name="Text Box 21"/>
          <p:cNvSpPr txBox="1">
            <a:spLocks noChangeArrowheads="1"/>
          </p:cNvSpPr>
          <p:nvPr/>
        </p:nvSpPr>
        <p:spPr bwMode="auto">
          <a:xfrm>
            <a:off x="1258888" y="2997200"/>
            <a:ext cx="731837" cy="3667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a:t>
            </a:r>
          </a:p>
          <a:p>
            <a:pPr algn="ctr" eaLnBrk="0" hangingPunct="0"/>
            <a:r>
              <a:rPr lang="en-US" altLang="ja-JP" sz="900">
                <a:solidFill>
                  <a:srgbClr val="000000"/>
                </a:solidFill>
                <a:ea typeface="MS Mincho" pitchFamily="49" charset="-128"/>
                <a:cs typeface="Arial" pitchFamily="34" charset="0"/>
              </a:rPr>
              <a:t>RX MAC</a:t>
            </a:r>
            <a:endParaRPr lang="en-US" sz="900">
              <a:solidFill>
                <a:srgbClr val="000000"/>
              </a:solidFill>
              <a:ea typeface="MS Mincho" pitchFamily="49" charset="-128"/>
              <a:cs typeface="Arial" pitchFamily="34" charset="0"/>
            </a:endParaRPr>
          </a:p>
        </p:txBody>
      </p:sp>
      <p:sp>
        <p:nvSpPr>
          <p:cNvPr id="89102" name="Text Box 22"/>
          <p:cNvSpPr txBox="1">
            <a:spLocks noChangeArrowheads="1"/>
          </p:cNvSpPr>
          <p:nvPr/>
        </p:nvSpPr>
        <p:spPr bwMode="auto">
          <a:xfrm>
            <a:off x="6443663" y="1268413"/>
            <a:ext cx="936625" cy="144462"/>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PKTDMA Queue</a:t>
            </a:r>
            <a:endParaRPr lang="en-US" sz="900">
              <a:solidFill>
                <a:srgbClr val="000000"/>
              </a:solidFill>
              <a:ea typeface="MS Mincho" pitchFamily="49" charset="-128"/>
              <a:cs typeface="Arial" pitchFamily="34" charset="0"/>
            </a:endParaRPr>
          </a:p>
        </p:txBody>
      </p:sp>
      <p:sp>
        <p:nvSpPr>
          <p:cNvPr id="89103" name="Text Box 23"/>
          <p:cNvSpPr txBox="1">
            <a:spLocks noChangeArrowheads="1"/>
          </p:cNvSpPr>
          <p:nvPr/>
        </p:nvSpPr>
        <p:spPr bwMode="auto">
          <a:xfrm>
            <a:off x="6443663" y="1530350"/>
            <a:ext cx="1008062" cy="98425"/>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QMSS FIFO Queue</a:t>
            </a:r>
            <a:endParaRPr lang="en-US" sz="900">
              <a:solidFill>
                <a:srgbClr val="000000"/>
              </a:solidFill>
              <a:ea typeface="MS Mincho" pitchFamily="49" charset="-128"/>
              <a:cs typeface="Arial" pitchFamily="34" charset="0"/>
            </a:endParaRPr>
          </a:p>
        </p:txBody>
      </p:sp>
      <p:grpSp>
        <p:nvGrpSpPr>
          <p:cNvPr id="89104" name="Group 24"/>
          <p:cNvGrpSpPr>
            <a:grpSpLocks/>
          </p:cNvGrpSpPr>
          <p:nvPr/>
        </p:nvGrpSpPr>
        <p:grpSpPr bwMode="auto">
          <a:xfrm>
            <a:off x="6213475" y="1268413"/>
            <a:ext cx="153988" cy="153987"/>
            <a:chOff x="243" y="2305"/>
            <a:chExt cx="97" cy="73"/>
          </a:xfrm>
        </p:grpSpPr>
        <p:sp>
          <p:nvSpPr>
            <p:cNvPr id="89271" name="Rectangle 25"/>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72" name="Line 26"/>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3" name="Line 27"/>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4" name="Line 28"/>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nvGrpSpPr>
          <p:cNvPr id="89105" name="Group 29"/>
          <p:cNvGrpSpPr>
            <a:grpSpLocks/>
          </p:cNvGrpSpPr>
          <p:nvPr/>
        </p:nvGrpSpPr>
        <p:grpSpPr bwMode="auto">
          <a:xfrm>
            <a:off x="6213475" y="1530350"/>
            <a:ext cx="153988" cy="153988"/>
            <a:chOff x="243" y="2305"/>
            <a:chExt cx="97" cy="73"/>
          </a:xfrm>
        </p:grpSpPr>
        <p:sp>
          <p:nvSpPr>
            <p:cNvPr id="89267" name="Rectangle 3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8" name="Line 3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9" name="Line 3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70" name="Line 3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06" name="Rectangle 34"/>
          <p:cNvSpPr>
            <a:spLocks noChangeArrowheads="1"/>
          </p:cNvSpPr>
          <p:nvPr/>
        </p:nvSpPr>
        <p:spPr bwMode="auto">
          <a:xfrm>
            <a:off x="6097588" y="1177925"/>
            <a:ext cx="1371600" cy="876300"/>
          </a:xfrm>
          <a:prstGeom prst="rect">
            <a:avLst/>
          </a:prstGeom>
          <a:no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07" name="Text Box 35"/>
          <p:cNvSpPr txBox="1">
            <a:spLocks noChangeArrowheads="1"/>
          </p:cNvSpPr>
          <p:nvPr/>
        </p:nvSpPr>
        <p:spPr bwMode="auto">
          <a:xfrm>
            <a:off x="3921125" y="3503613"/>
            <a:ext cx="595313" cy="1189037"/>
          </a:xfrm>
          <a:prstGeom prst="rect">
            <a:avLst/>
          </a:prstGeom>
          <a:solidFill>
            <a:srgbClr val="FFFF99"/>
          </a:solidFill>
          <a:ln w="12700">
            <a:solidFill>
              <a:srgbClr val="000000"/>
            </a:solidFill>
            <a:miter lim="800000"/>
            <a:headEnd/>
            <a:tailEnd/>
          </a:ln>
        </p:spPr>
        <p:txBody>
          <a:bodyPr lIns="0" tIns="0" rIns="0" bIns="0" anchor="ctr" anchorCtr="1"/>
          <a:lstStyle/>
          <a:p>
            <a:pPr algn="ctr" eaLnBrk="0" hangingPunct="0"/>
            <a:r>
              <a:rPr lang="sv-SE" sz="900">
                <a:solidFill>
                  <a:srgbClr val="000000"/>
                </a:solidFill>
                <a:cs typeface="Arial" pitchFamily="34" charset="0"/>
              </a:rPr>
              <a:t>Security</a:t>
            </a:r>
            <a:r>
              <a:rPr lang="sv-SE" sz="900">
                <a:solidFill>
                  <a:srgbClr val="7F787F"/>
                </a:solidFill>
                <a:cs typeface="Arial" pitchFamily="34" charset="0"/>
              </a:rPr>
              <a:t> </a:t>
            </a:r>
            <a:r>
              <a:rPr lang="sv-SE" sz="900">
                <a:solidFill>
                  <a:srgbClr val="000000"/>
                </a:solidFill>
                <a:cs typeface="Arial" pitchFamily="34" charset="0"/>
              </a:rPr>
              <a:t>Accelerator</a:t>
            </a:r>
            <a:endParaRPr lang="en-US" sz="900">
              <a:solidFill>
                <a:srgbClr val="000000"/>
              </a:solidFill>
              <a:cs typeface="Arial" pitchFamily="34" charset="0"/>
            </a:endParaRPr>
          </a:p>
          <a:p>
            <a:pPr algn="ctr" eaLnBrk="0" hangingPunct="0"/>
            <a:r>
              <a:rPr lang="en-US" sz="1000">
                <a:solidFill>
                  <a:srgbClr val="000000"/>
                </a:solidFill>
                <a:cs typeface="Arial" pitchFamily="34" charset="0"/>
              </a:rPr>
              <a:t>(cp_ace)</a:t>
            </a:r>
          </a:p>
        </p:txBody>
      </p:sp>
      <p:sp>
        <p:nvSpPr>
          <p:cNvPr id="89108" name="Text Box 36"/>
          <p:cNvSpPr txBox="1">
            <a:spLocks noChangeArrowheads="1"/>
          </p:cNvSpPr>
          <p:nvPr/>
        </p:nvSpPr>
        <p:spPr bwMode="auto">
          <a:xfrm>
            <a:off x="1331913" y="4486275"/>
            <a:ext cx="731837"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TX PKTDMA</a:t>
            </a:r>
          </a:p>
        </p:txBody>
      </p:sp>
      <p:sp>
        <p:nvSpPr>
          <p:cNvPr id="89109" name="Text Box 37"/>
          <p:cNvSpPr txBox="1">
            <a:spLocks noChangeArrowheads="1"/>
          </p:cNvSpPr>
          <p:nvPr/>
        </p:nvSpPr>
        <p:spPr bwMode="auto">
          <a:xfrm>
            <a:off x="264160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10" name="Group 38"/>
          <p:cNvGrpSpPr>
            <a:grpSpLocks/>
          </p:cNvGrpSpPr>
          <p:nvPr/>
        </p:nvGrpSpPr>
        <p:grpSpPr bwMode="auto">
          <a:xfrm>
            <a:off x="4722813" y="4492625"/>
            <a:ext cx="153987" cy="153988"/>
            <a:chOff x="243" y="2305"/>
            <a:chExt cx="97" cy="73"/>
          </a:xfrm>
        </p:grpSpPr>
        <p:sp>
          <p:nvSpPr>
            <p:cNvPr id="89263" name="Rectangle 39"/>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4" name="Line 40"/>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5" name="Line 41"/>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6" name="Line 42"/>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1" name="Line 43"/>
          <p:cNvSpPr>
            <a:spLocks noChangeShapeType="1"/>
          </p:cNvSpPr>
          <p:nvPr/>
        </p:nvSpPr>
        <p:spPr bwMode="auto">
          <a:xfrm flipV="1">
            <a:off x="684213" y="4670425"/>
            <a:ext cx="373062" cy="53975"/>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2" name="Line 44"/>
          <p:cNvSpPr>
            <a:spLocks noChangeShapeType="1"/>
          </p:cNvSpPr>
          <p:nvPr/>
        </p:nvSpPr>
        <p:spPr bwMode="auto">
          <a:xfrm flipV="1">
            <a:off x="900113" y="4978400"/>
            <a:ext cx="157162" cy="34925"/>
          </a:xfrm>
          <a:prstGeom prst="line">
            <a:avLst/>
          </a:prstGeom>
          <a:noFill/>
          <a:ln w="25400">
            <a:solidFill>
              <a:schemeClr val="tx1"/>
            </a:solidFill>
            <a:round/>
            <a:headEnd/>
            <a:tailEnd type="none" w="med" len="sm"/>
          </a:ln>
        </p:spPr>
        <p:txBody>
          <a:bodyPr lIns="0" tIns="0" rIns="0" bIns="0" anchor="ctr"/>
          <a:lstStyle/>
          <a:p>
            <a:endParaRPr lang="en-US"/>
          </a:p>
        </p:txBody>
      </p:sp>
      <p:sp>
        <p:nvSpPr>
          <p:cNvPr id="89113" name="Text Box 45"/>
          <p:cNvSpPr txBox="1">
            <a:spLocks noChangeArrowheads="1"/>
          </p:cNvSpPr>
          <p:nvPr/>
        </p:nvSpPr>
        <p:spPr bwMode="auto">
          <a:xfrm>
            <a:off x="4997450" y="2909888"/>
            <a:ext cx="639763" cy="1006475"/>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Classify</a:t>
            </a:r>
          </a:p>
          <a:p>
            <a:pPr algn="ctr" eaLnBrk="0" hangingPunct="0"/>
            <a:r>
              <a:rPr lang="en-US" altLang="ja-JP" sz="1000">
                <a:solidFill>
                  <a:srgbClr val="000000"/>
                </a:solidFill>
                <a:ea typeface="MS Mincho" pitchFamily="49" charset="-128"/>
                <a:cs typeface="Arial" pitchFamily="34" charset="0"/>
              </a:rPr>
              <a:t>Pass 2</a:t>
            </a:r>
            <a:endParaRPr lang="en-US" sz="1000">
              <a:solidFill>
                <a:srgbClr val="000000"/>
              </a:solidFill>
              <a:ea typeface="MS Mincho" pitchFamily="49" charset="-128"/>
              <a:cs typeface="Arial" pitchFamily="34" charset="0"/>
            </a:endParaRPr>
          </a:p>
        </p:txBody>
      </p:sp>
      <p:sp>
        <p:nvSpPr>
          <p:cNvPr id="89114" name="Text Box 46"/>
          <p:cNvSpPr txBox="1">
            <a:spLocks noChangeArrowheads="1"/>
          </p:cNvSpPr>
          <p:nvPr/>
        </p:nvSpPr>
        <p:spPr bwMode="auto">
          <a:xfrm>
            <a:off x="6048375" y="3114675"/>
            <a:ext cx="731838" cy="582613"/>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sz="900">
                <a:solidFill>
                  <a:srgbClr val="000000"/>
                </a:solidFill>
                <a:cs typeface="Arial" pitchFamily="34" charset="0"/>
              </a:rPr>
              <a:t>RX PKTDMA</a:t>
            </a:r>
          </a:p>
        </p:txBody>
      </p:sp>
      <p:grpSp>
        <p:nvGrpSpPr>
          <p:cNvPr id="89115" name="Group 47"/>
          <p:cNvGrpSpPr>
            <a:grpSpLocks/>
          </p:cNvGrpSpPr>
          <p:nvPr/>
        </p:nvGrpSpPr>
        <p:grpSpPr bwMode="auto">
          <a:xfrm>
            <a:off x="6916738" y="3171825"/>
            <a:ext cx="153987" cy="153988"/>
            <a:chOff x="243" y="2305"/>
            <a:chExt cx="97" cy="73"/>
          </a:xfrm>
        </p:grpSpPr>
        <p:sp>
          <p:nvSpPr>
            <p:cNvPr id="89259" name="Rectangle 48"/>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60" name="Line 4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1" name="Line 5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62" name="Line 5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6" name="Line 52"/>
          <p:cNvSpPr>
            <a:spLocks noChangeShapeType="1"/>
          </p:cNvSpPr>
          <p:nvPr/>
        </p:nvSpPr>
        <p:spPr bwMode="auto">
          <a:xfrm>
            <a:off x="7070725" y="3248025"/>
            <a:ext cx="1158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17" name="Group 53"/>
          <p:cNvGrpSpPr>
            <a:grpSpLocks/>
          </p:cNvGrpSpPr>
          <p:nvPr/>
        </p:nvGrpSpPr>
        <p:grpSpPr bwMode="auto">
          <a:xfrm>
            <a:off x="6916738" y="3479800"/>
            <a:ext cx="153987" cy="153988"/>
            <a:chOff x="243" y="2305"/>
            <a:chExt cx="97" cy="73"/>
          </a:xfrm>
        </p:grpSpPr>
        <p:sp>
          <p:nvSpPr>
            <p:cNvPr id="89255" name="Rectangle 54"/>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6" name="Line 5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7" name="Line 5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8" name="Line 5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18" name="Line 58"/>
          <p:cNvSpPr>
            <a:spLocks noChangeShapeType="1"/>
          </p:cNvSpPr>
          <p:nvPr/>
        </p:nvSpPr>
        <p:spPr bwMode="auto">
          <a:xfrm flipH="1">
            <a:off x="7054850"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19" name="Line 59"/>
          <p:cNvSpPr>
            <a:spLocks noChangeShapeType="1"/>
          </p:cNvSpPr>
          <p:nvPr/>
        </p:nvSpPr>
        <p:spPr bwMode="auto">
          <a:xfrm>
            <a:off x="6800850" y="3251200"/>
            <a:ext cx="1158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0" name="Line 60"/>
          <p:cNvSpPr>
            <a:spLocks noChangeShapeType="1"/>
          </p:cNvSpPr>
          <p:nvPr/>
        </p:nvSpPr>
        <p:spPr bwMode="auto">
          <a:xfrm flipH="1">
            <a:off x="6780213" y="3571875"/>
            <a:ext cx="1365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1" name="Text Box 61"/>
          <p:cNvSpPr txBox="1">
            <a:spLocks noChangeArrowheads="1"/>
          </p:cNvSpPr>
          <p:nvPr/>
        </p:nvSpPr>
        <p:spPr bwMode="auto">
          <a:xfrm>
            <a:off x="4997450" y="4327525"/>
            <a:ext cx="685800" cy="914400"/>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Modify</a:t>
            </a:r>
            <a:endParaRPr lang="en-US" sz="1000">
              <a:solidFill>
                <a:srgbClr val="000000"/>
              </a:solidFill>
              <a:ea typeface="MS Mincho" pitchFamily="49" charset="-128"/>
              <a:cs typeface="Arial" pitchFamily="34" charset="0"/>
            </a:endParaRPr>
          </a:p>
        </p:txBody>
      </p:sp>
      <p:grpSp>
        <p:nvGrpSpPr>
          <p:cNvPr id="89122" name="Group 62"/>
          <p:cNvGrpSpPr>
            <a:grpSpLocks/>
          </p:cNvGrpSpPr>
          <p:nvPr/>
        </p:nvGrpSpPr>
        <p:grpSpPr bwMode="auto">
          <a:xfrm>
            <a:off x="4722813" y="4875213"/>
            <a:ext cx="153987" cy="153987"/>
            <a:chOff x="243" y="2305"/>
            <a:chExt cx="97" cy="73"/>
          </a:xfrm>
        </p:grpSpPr>
        <p:sp>
          <p:nvSpPr>
            <p:cNvPr id="89251" name="Rectangle 6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52" name="Line 6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3" name="Line 6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4" name="Line 6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3" name="Line 67"/>
          <p:cNvSpPr>
            <a:spLocks noChangeShapeType="1"/>
          </p:cNvSpPr>
          <p:nvPr/>
        </p:nvSpPr>
        <p:spPr bwMode="auto">
          <a:xfrm>
            <a:off x="5924550"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4" name="Line 68"/>
          <p:cNvSpPr>
            <a:spLocks noChangeShapeType="1"/>
          </p:cNvSpPr>
          <p:nvPr/>
        </p:nvSpPr>
        <p:spPr bwMode="auto">
          <a:xfrm>
            <a:off x="5637213" y="34131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5" name="Group 69"/>
          <p:cNvGrpSpPr>
            <a:grpSpLocks/>
          </p:cNvGrpSpPr>
          <p:nvPr/>
        </p:nvGrpSpPr>
        <p:grpSpPr bwMode="auto">
          <a:xfrm>
            <a:off x="5761038" y="3343275"/>
            <a:ext cx="163512" cy="136525"/>
            <a:chOff x="243" y="2305"/>
            <a:chExt cx="97" cy="73"/>
          </a:xfrm>
        </p:grpSpPr>
        <p:sp>
          <p:nvSpPr>
            <p:cNvPr id="89247" name="Rectangle 7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8" name="Line 7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9" name="Line 7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50" name="Line 7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6" name="Line 74"/>
          <p:cNvSpPr>
            <a:spLocks noChangeShapeType="1"/>
          </p:cNvSpPr>
          <p:nvPr/>
        </p:nvSpPr>
        <p:spPr bwMode="auto">
          <a:xfrm>
            <a:off x="2533650" y="48307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27" name="Line 75"/>
          <p:cNvSpPr>
            <a:spLocks noChangeShapeType="1"/>
          </p:cNvSpPr>
          <p:nvPr/>
        </p:nvSpPr>
        <p:spPr bwMode="auto">
          <a:xfrm>
            <a:off x="2063750" y="4830763"/>
            <a:ext cx="319088"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28" name="Group 76"/>
          <p:cNvGrpSpPr>
            <a:grpSpLocks/>
          </p:cNvGrpSpPr>
          <p:nvPr/>
        </p:nvGrpSpPr>
        <p:grpSpPr bwMode="auto">
          <a:xfrm>
            <a:off x="2370138" y="4738688"/>
            <a:ext cx="163512" cy="136525"/>
            <a:chOff x="243" y="2305"/>
            <a:chExt cx="97" cy="73"/>
          </a:xfrm>
        </p:grpSpPr>
        <p:sp>
          <p:nvSpPr>
            <p:cNvPr id="89243" name="Rectangle 7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4" name="Line 7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5" name="Line 7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6" name="Line 8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29" name="Line 81"/>
          <p:cNvSpPr>
            <a:spLocks noChangeShapeType="1"/>
          </p:cNvSpPr>
          <p:nvPr/>
        </p:nvSpPr>
        <p:spPr bwMode="auto">
          <a:xfrm>
            <a:off x="3798888"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0" name="Line 82"/>
          <p:cNvSpPr>
            <a:spLocks noChangeShapeType="1"/>
          </p:cNvSpPr>
          <p:nvPr/>
        </p:nvSpPr>
        <p:spPr bwMode="auto">
          <a:xfrm>
            <a:off x="3511550" y="4373563"/>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1" name="Group 83"/>
          <p:cNvGrpSpPr>
            <a:grpSpLocks/>
          </p:cNvGrpSpPr>
          <p:nvPr/>
        </p:nvGrpSpPr>
        <p:grpSpPr bwMode="auto">
          <a:xfrm>
            <a:off x="3635375" y="4327525"/>
            <a:ext cx="163513" cy="136525"/>
            <a:chOff x="243" y="2305"/>
            <a:chExt cx="97" cy="73"/>
          </a:xfrm>
        </p:grpSpPr>
        <p:sp>
          <p:nvSpPr>
            <p:cNvPr id="89239" name="Rectangle 8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40" name="Line 8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1" name="Line 8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42" name="Line 8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2" name="Line 88"/>
          <p:cNvSpPr>
            <a:spLocks noChangeShapeType="1"/>
          </p:cNvSpPr>
          <p:nvPr/>
        </p:nvSpPr>
        <p:spPr bwMode="auto">
          <a:xfrm>
            <a:off x="3354388" y="4967288"/>
            <a:ext cx="1395412" cy="0"/>
          </a:xfrm>
          <a:prstGeom prst="line">
            <a:avLst/>
          </a:prstGeom>
          <a:noFill/>
          <a:ln w="25400">
            <a:solidFill>
              <a:schemeClr val="tx1"/>
            </a:solidFill>
            <a:round/>
            <a:headEnd/>
            <a:tailEnd type="triangle" w="med" len="med"/>
          </a:ln>
        </p:spPr>
        <p:txBody>
          <a:bodyPr/>
          <a:lstStyle/>
          <a:p>
            <a:endParaRPr lang="en-US"/>
          </a:p>
        </p:txBody>
      </p:sp>
      <p:sp>
        <p:nvSpPr>
          <p:cNvPr id="89133" name="Line 89"/>
          <p:cNvSpPr>
            <a:spLocks noChangeShapeType="1"/>
          </p:cNvSpPr>
          <p:nvPr/>
        </p:nvSpPr>
        <p:spPr bwMode="auto">
          <a:xfrm flipV="1">
            <a:off x="3509963" y="4373563"/>
            <a:ext cx="0" cy="593725"/>
          </a:xfrm>
          <a:prstGeom prst="line">
            <a:avLst/>
          </a:prstGeom>
          <a:noFill/>
          <a:ln w="25400">
            <a:solidFill>
              <a:schemeClr val="tx1"/>
            </a:solidFill>
            <a:round/>
            <a:headEnd/>
            <a:tailEnd/>
          </a:ln>
        </p:spPr>
        <p:txBody>
          <a:bodyPr/>
          <a:lstStyle/>
          <a:p>
            <a:endParaRPr lang="en-US"/>
          </a:p>
        </p:txBody>
      </p:sp>
      <p:sp>
        <p:nvSpPr>
          <p:cNvPr id="89134" name="Line 90"/>
          <p:cNvSpPr>
            <a:spLocks noChangeShapeType="1"/>
          </p:cNvSpPr>
          <p:nvPr/>
        </p:nvSpPr>
        <p:spPr bwMode="auto">
          <a:xfrm>
            <a:off x="3797300"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35" name="Line 91"/>
          <p:cNvSpPr>
            <a:spLocks noChangeShapeType="1"/>
          </p:cNvSpPr>
          <p:nvPr/>
        </p:nvSpPr>
        <p:spPr bwMode="auto">
          <a:xfrm>
            <a:off x="3509963" y="3870325"/>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36" name="Group 92"/>
          <p:cNvGrpSpPr>
            <a:grpSpLocks/>
          </p:cNvGrpSpPr>
          <p:nvPr/>
        </p:nvGrpSpPr>
        <p:grpSpPr bwMode="auto">
          <a:xfrm>
            <a:off x="3633788" y="3824288"/>
            <a:ext cx="163512" cy="136525"/>
            <a:chOff x="243" y="2305"/>
            <a:chExt cx="97" cy="73"/>
          </a:xfrm>
        </p:grpSpPr>
        <p:sp>
          <p:nvSpPr>
            <p:cNvPr id="89235" name="Rectangle 9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6" name="Line 9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7" name="Line 9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8" name="Line 9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37" name="Line 97"/>
          <p:cNvSpPr>
            <a:spLocks noChangeShapeType="1"/>
          </p:cNvSpPr>
          <p:nvPr/>
        </p:nvSpPr>
        <p:spPr bwMode="auto">
          <a:xfrm flipV="1">
            <a:off x="3509963" y="3275013"/>
            <a:ext cx="0" cy="593725"/>
          </a:xfrm>
          <a:prstGeom prst="line">
            <a:avLst/>
          </a:prstGeom>
          <a:noFill/>
          <a:ln w="25400">
            <a:solidFill>
              <a:schemeClr val="tx1"/>
            </a:solidFill>
            <a:round/>
            <a:headEnd/>
            <a:tailEnd/>
          </a:ln>
        </p:spPr>
        <p:txBody>
          <a:bodyPr/>
          <a:lstStyle/>
          <a:p>
            <a:endParaRPr lang="en-US"/>
          </a:p>
        </p:txBody>
      </p:sp>
      <p:sp>
        <p:nvSpPr>
          <p:cNvPr id="89138" name="Line 98"/>
          <p:cNvSpPr>
            <a:spLocks noChangeShapeType="1"/>
          </p:cNvSpPr>
          <p:nvPr/>
        </p:nvSpPr>
        <p:spPr bwMode="auto">
          <a:xfrm>
            <a:off x="3354388" y="3286125"/>
            <a:ext cx="1409700" cy="0"/>
          </a:xfrm>
          <a:prstGeom prst="line">
            <a:avLst/>
          </a:prstGeom>
          <a:noFill/>
          <a:ln w="25400">
            <a:solidFill>
              <a:schemeClr val="tx1"/>
            </a:solidFill>
            <a:round/>
            <a:headEnd/>
            <a:tailEnd type="triangle" w="med" len="med"/>
          </a:ln>
        </p:spPr>
        <p:txBody>
          <a:bodyPr/>
          <a:lstStyle/>
          <a:p>
            <a:endParaRPr lang="en-US"/>
          </a:p>
        </p:txBody>
      </p:sp>
      <p:sp>
        <p:nvSpPr>
          <p:cNvPr id="89139" name="Line 99"/>
          <p:cNvSpPr>
            <a:spLocks noChangeShapeType="1"/>
          </p:cNvSpPr>
          <p:nvPr/>
        </p:nvSpPr>
        <p:spPr bwMode="auto">
          <a:xfrm>
            <a:off x="4881563" y="4967288"/>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0" name="Line 100"/>
          <p:cNvSpPr>
            <a:spLocks noChangeShapeType="1"/>
          </p:cNvSpPr>
          <p:nvPr/>
        </p:nvSpPr>
        <p:spPr bwMode="auto">
          <a:xfrm>
            <a:off x="4881563" y="4556125"/>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1" name="Line 101"/>
          <p:cNvSpPr>
            <a:spLocks noChangeShapeType="1"/>
          </p:cNvSpPr>
          <p:nvPr/>
        </p:nvSpPr>
        <p:spPr bwMode="auto">
          <a:xfrm>
            <a:off x="4516438" y="4006850"/>
            <a:ext cx="1371600" cy="0"/>
          </a:xfrm>
          <a:prstGeom prst="line">
            <a:avLst/>
          </a:prstGeom>
          <a:noFill/>
          <a:ln w="19050">
            <a:solidFill>
              <a:schemeClr val="tx1"/>
            </a:solidFill>
            <a:round/>
            <a:headEnd/>
            <a:tailEnd type="triangle" w="med" len="med"/>
          </a:ln>
        </p:spPr>
        <p:txBody>
          <a:bodyPr/>
          <a:lstStyle/>
          <a:p>
            <a:endParaRPr lang="en-US"/>
          </a:p>
        </p:txBody>
      </p:sp>
      <p:sp>
        <p:nvSpPr>
          <p:cNvPr id="89142" name="Line 102"/>
          <p:cNvSpPr>
            <a:spLocks noChangeShapeType="1"/>
          </p:cNvSpPr>
          <p:nvPr/>
        </p:nvSpPr>
        <p:spPr bwMode="auto">
          <a:xfrm>
            <a:off x="247650" y="4170363"/>
            <a:ext cx="8550275" cy="0"/>
          </a:xfrm>
          <a:prstGeom prst="line">
            <a:avLst/>
          </a:prstGeom>
          <a:noFill/>
          <a:ln w="9525">
            <a:solidFill>
              <a:schemeClr val="tx1"/>
            </a:solidFill>
            <a:prstDash val="dash"/>
            <a:round/>
            <a:headEnd/>
            <a:tailEnd/>
          </a:ln>
        </p:spPr>
        <p:txBody>
          <a:bodyPr/>
          <a:lstStyle/>
          <a:p>
            <a:endParaRPr lang="en-US"/>
          </a:p>
        </p:txBody>
      </p:sp>
      <p:grpSp>
        <p:nvGrpSpPr>
          <p:cNvPr id="89143" name="Group 103"/>
          <p:cNvGrpSpPr>
            <a:grpSpLocks/>
          </p:cNvGrpSpPr>
          <p:nvPr/>
        </p:nvGrpSpPr>
        <p:grpSpPr bwMode="auto">
          <a:xfrm>
            <a:off x="4722813" y="3184525"/>
            <a:ext cx="153987" cy="153988"/>
            <a:chOff x="243" y="2305"/>
            <a:chExt cx="97" cy="73"/>
          </a:xfrm>
        </p:grpSpPr>
        <p:sp>
          <p:nvSpPr>
            <p:cNvPr id="89231" name="Rectangle 104"/>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32" name="Line 105"/>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3" name="Line 106"/>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4" name="Line 107"/>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4" name="Line 108"/>
          <p:cNvSpPr>
            <a:spLocks noChangeShapeType="1"/>
          </p:cNvSpPr>
          <p:nvPr/>
        </p:nvSpPr>
        <p:spPr bwMode="auto">
          <a:xfrm>
            <a:off x="4881563" y="3276600"/>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grpSp>
        <p:nvGrpSpPr>
          <p:cNvPr id="89145" name="Group 109"/>
          <p:cNvGrpSpPr>
            <a:grpSpLocks/>
          </p:cNvGrpSpPr>
          <p:nvPr/>
        </p:nvGrpSpPr>
        <p:grpSpPr bwMode="auto">
          <a:xfrm>
            <a:off x="4722813" y="3641725"/>
            <a:ext cx="153987" cy="153988"/>
            <a:chOff x="243" y="2305"/>
            <a:chExt cx="97" cy="73"/>
          </a:xfrm>
        </p:grpSpPr>
        <p:sp>
          <p:nvSpPr>
            <p:cNvPr id="89227" name="Rectangle 11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8" name="Line 11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9" name="Line 11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30" name="Line 11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46" name="Line 114"/>
          <p:cNvSpPr>
            <a:spLocks noChangeShapeType="1"/>
          </p:cNvSpPr>
          <p:nvPr/>
        </p:nvSpPr>
        <p:spPr bwMode="auto">
          <a:xfrm>
            <a:off x="4881563" y="3732213"/>
            <a:ext cx="115887" cy="0"/>
          </a:xfrm>
          <a:prstGeom prst="line">
            <a:avLst/>
          </a:prstGeom>
          <a:noFill/>
          <a:ln w="25400">
            <a:solidFill>
              <a:srgbClr val="000000"/>
            </a:solidFill>
            <a:round/>
            <a:headEnd/>
            <a:tailEnd type="triangle" w="med" len="sm"/>
          </a:ln>
        </p:spPr>
        <p:txBody>
          <a:bodyPr lIns="0" tIns="0" rIns="0" bIns="0" anchor="ctr"/>
          <a:lstStyle/>
          <a:p>
            <a:endParaRPr lang="en-US"/>
          </a:p>
        </p:txBody>
      </p:sp>
      <p:sp>
        <p:nvSpPr>
          <p:cNvPr id="89147" name="Line 115"/>
          <p:cNvSpPr>
            <a:spLocks noChangeShapeType="1"/>
          </p:cNvSpPr>
          <p:nvPr/>
        </p:nvSpPr>
        <p:spPr bwMode="auto">
          <a:xfrm>
            <a:off x="4578350" y="3717925"/>
            <a:ext cx="185738" cy="14288"/>
          </a:xfrm>
          <a:prstGeom prst="line">
            <a:avLst/>
          </a:prstGeom>
          <a:noFill/>
          <a:ln w="19050">
            <a:solidFill>
              <a:schemeClr val="tx1"/>
            </a:solidFill>
            <a:round/>
            <a:headEnd/>
            <a:tailEnd type="triangle" w="med" len="med"/>
          </a:ln>
        </p:spPr>
        <p:txBody>
          <a:bodyPr/>
          <a:lstStyle/>
          <a:p>
            <a:endParaRPr lang="en-US"/>
          </a:p>
        </p:txBody>
      </p:sp>
      <p:grpSp>
        <p:nvGrpSpPr>
          <p:cNvPr id="89148" name="Group 116"/>
          <p:cNvGrpSpPr>
            <a:grpSpLocks/>
          </p:cNvGrpSpPr>
          <p:nvPr/>
        </p:nvGrpSpPr>
        <p:grpSpPr bwMode="auto">
          <a:xfrm>
            <a:off x="5665788" y="4451350"/>
            <a:ext cx="490537" cy="130175"/>
            <a:chOff x="3760" y="2189"/>
            <a:chExt cx="243" cy="97"/>
          </a:xfrm>
        </p:grpSpPr>
        <p:sp>
          <p:nvSpPr>
            <p:cNvPr id="89220" name="Line 117"/>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21" name="Line 118"/>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22" name="Group 119"/>
            <p:cNvGrpSpPr>
              <a:grpSpLocks/>
            </p:cNvGrpSpPr>
            <p:nvPr/>
          </p:nvGrpSpPr>
          <p:grpSpPr bwMode="auto">
            <a:xfrm>
              <a:off x="3833" y="2189"/>
              <a:ext cx="97" cy="97"/>
              <a:chOff x="243" y="2305"/>
              <a:chExt cx="97" cy="73"/>
            </a:xfrm>
          </p:grpSpPr>
          <p:sp>
            <p:nvSpPr>
              <p:cNvPr id="89223" name="Rectangle 12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24" name="Line 12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5" name="Line 12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26" name="Line 12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49" name="Text Box 124"/>
          <p:cNvSpPr txBox="1">
            <a:spLocks noChangeArrowheads="1"/>
          </p:cNvSpPr>
          <p:nvPr/>
        </p:nvSpPr>
        <p:spPr bwMode="auto">
          <a:xfrm>
            <a:off x="476250" y="4181475"/>
            <a:ext cx="1150938"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Egress Path</a:t>
            </a:r>
          </a:p>
        </p:txBody>
      </p:sp>
      <p:sp>
        <p:nvSpPr>
          <p:cNvPr id="89150" name="Text Box 125"/>
          <p:cNvSpPr txBox="1">
            <a:spLocks noChangeArrowheads="1"/>
          </p:cNvSpPr>
          <p:nvPr/>
        </p:nvSpPr>
        <p:spPr bwMode="auto">
          <a:xfrm>
            <a:off x="476250" y="3895725"/>
            <a:ext cx="1179513" cy="304800"/>
          </a:xfrm>
          <a:prstGeom prst="rect">
            <a:avLst/>
          </a:prstGeom>
          <a:noFill/>
          <a:ln w="9525">
            <a:noFill/>
            <a:miter lim="800000"/>
            <a:headEnd/>
            <a:tailEnd/>
          </a:ln>
        </p:spPr>
        <p:txBody>
          <a:bodyPr wrap="none">
            <a:spAutoFit/>
          </a:bodyPr>
          <a:lstStyle/>
          <a:p>
            <a:pPr algn="l"/>
            <a:r>
              <a:rPr lang="en-US" sz="1400">
                <a:solidFill>
                  <a:srgbClr val="000000"/>
                </a:solidFill>
                <a:cs typeface="Arial" pitchFamily="34" charset="0"/>
              </a:rPr>
              <a:t>Ingress Path</a:t>
            </a:r>
          </a:p>
        </p:txBody>
      </p:sp>
      <p:sp>
        <p:nvSpPr>
          <p:cNvPr id="89151" name="Line 126"/>
          <p:cNvSpPr>
            <a:spLocks noChangeShapeType="1"/>
          </p:cNvSpPr>
          <p:nvPr/>
        </p:nvSpPr>
        <p:spPr bwMode="auto">
          <a:xfrm>
            <a:off x="5957888" y="3595688"/>
            <a:ext cx="90487"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2" name="Group 127"/>
          <p:cNvGrpSpPr>
            <a:grpSpLocks/>
          </p:cNvGrpSpPr>
          <p:nvPr/>
        </p:nvGrpSpPr>
        <p:grpSpPr bwMode="auto">
          <a:xfrm>
            <a:off x="5729288" y="3916363"/>
            <a:ext cx="163512" cy="136525"/>
            <a:chOff x="243" y="2305"/>
            <a:chExt cx="97" cy="73"/>
          </a:xfrm>
        </p:grpSpPr>
        <p:sp>
          <p:nvSpPr>
            <p:cNvPr id="89216" name="Rectangle 12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7" name="Line 12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8" name="Line 13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9" name="Line 13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3" name="Line 132"/>
          <p:cNvSpPr>
            <a:spLocks noChangeShapeType="1"/>
          </p:cNvSpPr>
          <p:nvPr/>
        </p:nvSpPr>
        <p:spPr bwMode="auto">
          <a:xfrm flipV="1">
            <a:off x="5957888" y="3595688"/>
            <a:ext cx="0" cy="411162"/>
          </a:xfrm>
          <a:prstGeom prst="line">
            <a:avLst/>
          </a:prstGeom>
          <a:noFill/>
          <a:ln w="25400">
            <a:solidFill>
              <a:schemeClr val="tx1"/>
            </a:solidFill>
            <a:round/>
            <a:headEnd/>
            <a:tailEnd/>
          </a:ln>
        </p:spPr>
        <p:txBody>
          <a:bodyPr/>
          <a:lstStyle/>
          <a:p>
            <a:endParaRPr lang="en-US"/>
          </a:p>
        </p:txBody>
      </p:sp>
      <p:sp>
        <p:nvSpPr>
          <p:cNvPr id="89154" name="Line 133"/>
          <p:cNvSpPr>
            <a:spLocks noChangeShapeType="1"/>
          </p:cNvSpPr>
          <p:nvPr/>
        </p:nvSpPr>
        <p:spPr bwMode="auto">
          <a:xfrm>
            <a:off x="5911850" y="4006850"/>
            <a:ext cx="46038" cy="0"/>
          </a:xfrm>
          <a:prstGeom prst="line">
            <a:avLst/>
          </a:prstGeom>
          <a:noFill/>
          <a:ln w="25400">
            <a:solidFill>
              <a:schemeClr val="tx1"/>
            </a:solidFill>
            <a:round/>
            <a:headEnd/>
            <a:tailEnd/>
          </a:ln>
        </p:spPr>
        <p:txBody>
          <a:bodyPr/>
          <a:lstStyle/>
          <a:p>
            <a:endParaRPr lang="en-US"/>
          </a:p>
        </p:txBody>
      </p:sp>
      <p:sp>
        <p:nvSpPr>
          <p:cNvPr id="89155" name="Line 134"/>
          <p:cNvSpPr>
            <a:spLocks noChangeShapeType="1"/>
          </p:cNvSpPr>
          <p:nvPr/>
        </p:nvSpPr>
        <p:spPr bwMode="auto">
          <a:xfrm flipV="1">
            <a:off x="4578350" y="3717925"/>
            <a:ext cx="0" cy="822325"/>
          </a:xfrm>
          <a:prstGeom prst="line">
            <a:avLst/>
          </a:prstGeom>
          <a:noFill/>
          <a:ln w="25400">
            <a:solidFill>
              <a:schemeClr val="tx1"/>
            </a:solidFill>
            <a:round/>
            <a:headEnd/>
            <a:tailEnd/>
          </a:ln>
        </p:spPr>
        <p:txBody>
          <a:bodyPr/>
          <a:lstStyle/>
          <a:p>
            <a:endParaRPr lang="en-US"/>
          </a:p>
        </p:txBody>
      </p:sp>
      <p:sp>
        <p:nvSpPr>
          <p:cNvPr id="89156" name="Line 135"/>
          <p:cNvSpPr>
            <a:spLocks noChangeShapeType="1"/>
          </p:cNvSpPr>
          <p:nvPr/>
        </p:nvSpPr>
        <p:spPr bwMode="auto">
          <a:xfrm>
            <a:off x="3813175" y="42354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57" name="Line 136"/>
          <p:cNvSpPr>
            <a:spLocks noChangeShapeType="1"/>
          </p:cNvSpPr>
          <p:nvPr/>
        </p:nvSpPr>
        <p:spPr bwMode="auto">
          <a:xfrm flipV="1">
            <a:off x="2200275" y="4235450"/>
            <a:ext cx="146367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58" name="Group 137"/>
          <p:cNvGrpSpPr>
            <a:grpSpLocks/>
          </p:cNvGrpSpPr>
          <p:nvPr/>
        </p:nvGrpSpPr>
        <p:grpSpPr bwMode="auto">
          <a:xfrm>
            <a:off x="3649663" y="4144963"/>
            <a:ext cx="163512" cy="136525"/>
            <a:chOff x="243" y="2305"/>
            <a:chExt cx="97" cy="73"/>
          </a:xfrm>
        </p:grpSpPr>
        <p:sp>
          <p:nvSpPr>
            <p:cNvPr id="89212" name="Rectangle 13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13" name="Line 13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4" name="Line 14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5" name="Line 14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59" name="Line 142"/>
          <p:cNvSpPr>
            <a:spLocks noChangeShapeType="1"/>
          </p:cNvSpPr>
          <p:nvPr/>
        </p:nvSpPr>
        <p:spPr bwMode="auto">
          <a:xfrm flipV="1">
            <a:off x="2200275" y="4235450"/>
            <a:ext cx="0" cy="593725"/>
          </a:xfrm>
          <a:prstGeom prst="line">
            <a:avLst/>
          </a:prstGeom>
          <a:noFill/>
          <a:ln w="25400">
            <a:solidFill>
              <a:schemeClr val="tx1"/>
            </a:solidFill>
            <a:round/>
            <a:headEnd/>
            <a:tailEnd/>
          </a:ln>
        </p:spPr>
        <p:txBody>
          <a:bodyPr/>
          <a:lstStyle/>
          <a:p>
            <a:endParaRPr lang="en-US"/>
          </a:p>
        </p:txBody>
      </p:sp>
      <p:sp>
        <p:nvSpPr>
          <p:cNvPr id="89160" name="Text Box 143"/>
          <p:cNvSpPr txBox="1">
            <a:spLocks noChangeArrowheads="1"/>
          </p:cNvSpPr>
          <p:nvPr/>
        </p:nvSpPr>
        <p:spPr bwMode="auto">
          <a:xfrm>
            <a:off x="7277100" y="2924175"/>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1" name="Text Box 144"/>
          <p:cNvSpPr txBox="1">
            <a:spLocks noChangeArrowheads="1"/>
          </p:cNvSpPr>
          <p:nvPr/>
        </p:nvSpPr>
        <p:spPr bwMode="auto">
          <a:xfrm>
            <a:off x="7367588" y="2852738"/>
            <a:ext cx="1158875" cy="846137"/>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DSP 0</a:t>
            </a:r>
            <a:endParaRPr lang="en-US" sz="1000">
              <a:solidFill>
                <a:srgbClr val="000000"/>
              </a:solidFill>
              <a:ea typeface="MS Mincho" pitchFamily="49" charset="-128"/>
              <a:cs typeface="Arial" pitchFamily="34" charset="0"/>
            </a:endParaRPr>
          </a:p>
        </p:txBody>
      </p:sp>
      <p:sp>
        <p:nvSpPr>
          <p:cNvPr id="89162" name="Line 145"/>
          <p:cNvSpPr>
            <a:spLocks noChangeShapeType="1"/>
          </p:cNvSpPr>
          <p:nvPr/>
        </p:nvSpPr>
        <p:spPr bwMode="auto">
          <a:xfrm>
            <a:off x="4578350" y="4510088"/>
            <a:ext cx="185738" cy="14287"/>
          </a:xfrm>
          <a:prstGeom prst="line">
            <a:avLst/>
          </a:prstGeom>
          <a:noFill/>
          <a:ln w="19050">
            <a:solidFill>
              <a:schemeClr val="tx1"/>
            </a:solidFill>
            <a:round/>
            <a:headEnd/>
            <a:tailEnd type="triangle" w="med" len="med"/>
          </a:ln>
        </p:spPr>
        <p:txBody>
          <a:bodyPr/>
          <a:lstStyle/>
          <a:p>
            <a:endParaRPr lang="en-US"/>
          </a:p>
        </p:txBody>
      </p:sp>
      <p:sp>
        <p:nvSpPr>
          <p:cNvPr id="89163" name="Text Box 146"/>
          <p:cNvSpPr txBox="1">
            <a:spLocks noChangeArrowheads="1"/>
          </p:cNvSpPr>
          <p:nvPr/>
        </p:nvSpPr>
        <p:spPr bwMode="auto">
          <a:xfrm>
            <a:off x="7451725" y="2781300"/>
            <a:ext cx="1158875" cy="846138"/>
          </a:xfrm>
          <a:prstGeom prst="rect">
            <a:avLst/>
          </a:prstGeom>
          <a:solidFill>
            <a:srgbClr val="FFCC99"/>
          </a:solidFill>
          <a:ln w="12700">
            <a:solidFill>
              <a:srgbClr val="000000"/>
            </a:solidFill>
            <a:miter lim="800000"/>
            <a:headEnd/>
            <a:tailEnd/>
          </a:ln>
        </p:spPr>
        <p:txBody>
          <a:bodyPr lIns="0" tIns="0" rIns="0" bIns="0" anchor="ctr" anchorCtr="1"/>
          <a:lstStyle/>
          <a:p>
            <a:pPr algn="ctr" eaLnBrk="0" hangingPunct="0"/>
            <a:r>
              <a:rPr lang="en-US" altLang="ja-JP" sz="1000">
                <a:solidFill>
                  <a:srgbClr val="000000"/>
                </a:solidFill>
                <a:ea typeface="MS Mincho" pitchFamily="49" charset="-128"/>
                <a:cs typeface="Arial" pitchFamily="34" charset="0"/>
              </a:rPr>
              <a:t>CorePac 0</a:t>
            </a:r>
            <a:endParaRPr lang="en-US" sz="1000">
              <a:solidFill>
                <a:srgbClr val="000000"/>
              </a:solidFill>
              <a:ea typeface="MS Mincho" pitchFamily="49" charset="-128"/>
              <a:cs typeface="Arial" pitchFamily="34" charset="0"/>
            </a:endParaRPr>
          </a:p>
        </p:txBody>
      </p:sp>
      <p:sp>
        <p:nvSpPr>
          <p:cNvPr id="89164" name="Line 147"/>
          <p:cNvSpPr>
            <a:spLocks noChangeShapeType="1"/>
          </p:cNvSpPr>
          <p:nvPr/>
        </p:nvSpPr>
        <p:spPr bwMode="auto">
          <a:xfrm flipV="1">
            <a:off x="684213" y="4724400"/>
            <a:ext cx="0" cy="936625"/>
          </a:xfrm>
          <a:prstGeom prst="line">
            <a:avLst/>
          </a:prstGeom>
          <a:noFill/>
          <a:ln w="25400">
            <a:solidFill>
              <a:schemeClr val="tx1"/>
            </a:solidFill>
            <a:round/>
            <a:headEnd/>
            <a:tailEnd/>
          </a:ln>
        </p:spPr>
        <p:txBody>
          <a:bodyPr/>
          <a:lstStyle/>
          <a:p>
            <a:endParaRPr lang="en-US"/>
          </a:p>
        </p:txBody>
      </p:sp>
      <p:sp>
        <p:nvSpPr>
          <p:cNvPr id="89165" name="Line 148"/>
          <p:cNvSpPr>
            <a:spLocks noChangeShapeType="1"/>
          </p:cNvSpPr>
          <p:nvPr/>
        </p:nvSpPr>
        <p:spPr bwMode="auto">
          <a:xfrm flipV="1">
            <a:off x="900113" y="5013325"/>
            <a:ext cx="0" cy="503238"/>
          </a:xfrm>
          <a:prstGeom prst="line">
            <a:avLst/>
          </a:prstGeom>
          <a:noFill/>
          <a:ln w="25400">
            <a:solidFill>
              <a:schemeClr val="tx1"/>
            </a:solidFill>
            <a:round/>
            <a:headEnd/>
            <a:tailEnd/>
          </a:ln>
        </p:spPr>
        <p:txBody>
          <a:bodyPr/>
          <a:lstStyle/>
          <a:p>
            <a:endParaRPr lang="en-US"/>
          </a:p>
        </p:txBody>
      </p:sp>
      <p:sp>
        <p:nvSpPr>
          <p:cNvPr id="89166" name="Line 149"/>
          <p:cNvSpPr>
            <a:spLocks noChangeShapeType="1"/>
          </p:cNvSpPr>
          <p:nvPr/>
        </p:nvSpPr>
        <p:spPr bwMode="auto">
          <a:xfrm>
            <a:off x="900113" y="5516563"/>
            <a:ext cx="6551612" cy="0"/>
          </a:xfrm>
          <a:prstGeom prst="line">
            <a:avLst/>
          </a:prstGeom>
          <a:noFill/>
          <a:ln w="19050">
            <a:solidFill>
              <a:schemeClr val="tx1"/>
            </a:solidFill>
            <a:round/>
            <a:headEnd/>
            <a:tailEnd/>
          </a:ln>
        </p:spPr>
        <p:txBody>
          <a:bodyPr/>
          <a:lstStyle/>
          <a:p>
            <a:endParaRPr lang="en-US"/>
          </a:p>
        </p:txBody>
      </p:sp>
      <p:sp>
        <p:nvSpPr>
          <p:cNvPr id="89167" name="Line 150"/>
          <p:cNvSpPr>
            <a:spLocks noChangeShapeType="1"/>
          </p:cNvSpPr>
          <p:nvPr/>
        </p:nvSpPr>
        <p:spPr bwMode="auto">
          <a:xfrm>
            <a:off x="684213" y="5661025"/>
            <a:ext cx="7127875" cy="0"/>
          </a:xfrm>
          <a:prstGeom prst="line">
            <a:avLst/>
          </a:prstGeom>
          <a:noFill/>
          <a:ln w="19050">
            <a:solidFill>
              <a:schemeClr val="tx1"/>
            </a:solidFill>
            <a:round/>
            <a:headEnd/>
            <a:tailEnd/>
          </a:ln>
        </p:spPr>
        <p:txBody>
          <a:bodyPr/>
          <a:lstStyle/>
          <a:p>
            <a:endParaRPr lang="en-US"/>
          </a:p>
        </p:txBody>
      </p:sp>
      <p:sp>
        <p:nvSpPr>
          <p:cNvPr id="89168" name="Line 151"/>
          <p:cNvSpPr>
            <a:spLocks noChangeShapeType="1"/>
          </p:cNvSpPr>
          <p:nvPr/>
        </p:nvSpPr>
        <p:spPr bwMode="auto">
          <a:xfrm flipV="1">
            <a:off x="7451725" y="3860800"/>
            <a:ext cx="0" cy="1655763"/>
          </a:xfrm>
          <a:prstGeom prst="line">
            <a:avLst/>
          </a:prstGeom>
          <a:noFill/>
          <a:ln w="25400">
            <a:solidFill>
              <a:schemeClr val="tx1"/>
            </a:solidFill>
            <a:round/>
            <a:headEnd/>
            <a:tailEnd type="triangle" w="med" len="med"/>
          </a:ln>
        </p:spPr>
        <p:txBody>
          <a:bodyPr/>
          <a:lstStyle/>
          <a:p>
            <a:endParaRPr lang="en-US"/>
          </a:p>
        </p:txBody>
      </p:sp>
      <p:sp>
        <p:nvSpPr>
          <p:cNvPr id="89169" name="Line 152"/>
          <p:cNvSpPr>
            <a:spLocks noChangeShapeType="1"/>
          </p:cNvSpPr>
          <p:nvPr/>
        </p:nvSpPr>
        <p:spPr bwMode="auto">
          <a:xfrm flipV="1">
            <a:off x="7812088" y="3860800"/>
            <a:ext cx="0" cy="1800225"/>
          </a:xfrm>
          <a:prstGeom prst="line">
            <a:avLst/>
          </a:prstGeom>
          <a:noFill/>
          <a:ln w="25400">
            <a:solidFill>
              <a:schemeClr val="tx1"/>
            </a:solidFill>
            <a:round/>
            <a:headEnd/>
            <a:tailEnd/>
          </a:ln>
        </p:spPr>
        <p:txBody>
          <a:bodyPr/>
          <a:lstStyle/>
          <a:p>
            <a:endParaRPr lang="en-US"/>
          </a:p>
        </p:txBody>
      </p:sp>
      <p:sp>
        <p:nvSpPr>
          <p:cNvPr id="89170" name="Text Box 153"/>
          <p:cNvSpPr txBox="1">
            <a:spLocks noChangeArrowheads="1"/>
          </p:cNvSpPr>
          <p:nvPr/>
        </p:nvSpPr>
        <p:spPr bwMode="auto">
          <a:xfrm>
            <a:off x="6084888" y="4437063"/>
            <a:ext cx="677862" cy="582612"/>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Ethernet TX</a:t>
            </a:r>
            <a:br>
              <a:rPr lang="en-US" altLang="ja-JP" sz="900">
                <a:solidFill>
                  <a:srgbClr val="000000"/>
                </a:solidFill>
                <a:ea typeface="MS Mincho" pitchFamily="49" charset="-128"/>
                <a:cs typeface="Arial" pitchFamily="34" charset="0"/>
              </a:rPr>
            </a:br>
            <a:r>
              <a:rPr lang="en-US" altLang="ja-JP" sz="900">
                <a:solidFill>
                  <a:srgbClr val="000000"/>
                </a:solidFill>
                <a:ea typeface="MS Mincho" pitchFamily="49" charset="-128"/>
                <a:cs typeface="Arial" pitchFamily="34" charset="0"/>
              </a:rPr>
              <a:t>MAC</a:t>
            </a:r>
            <a:endParaRPr lang="en-US" sz="900">
              <a:solidFill>
                <a:srgbClr val="000000"/>
              </a:solidFill>
              <a:ea typeface="MS Mincho" pitchFamily="49" charset="-128"/>
              <a:cs typeface="Arial" pitchFamily="34" charset="0"/>
            </a:endParaRPr>
          </a:p>
        </p:txBody>
      </p:sp>
      <p:grpSp>
        <p:nvGrpSpPr>
          <p:cNvPr id="89171" name="Group 154"/>
          <p:cNvGrpSpPr>
            <a:grpSpLocks/>
          </p:cNvGrpSpPr>
          <p:nvPr/>
        </p:nvGrpSpPr>
        <p:grpSpPr bwMode="auto">
          <a:xfrm>
            <a:off x="5665788" y="4667250"/>
            <a:ext cx="411162" cy="136525"/>
            <a:chOff x="3760" y="2189"/>
            <a:chExt cx="243" cy="97"/>
          </a:xfrm>
        </p:grpSpPr>
        <p:sp>
          <p:nvSpPr>
            <p:cNvPr id="89205" name="Line 155"/>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206" name="Line 156"/>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7" name="Group 157"/>
            <p:cNvGrpSpPr>
              <a:grpSpLocks/>
            </p:cNvGrpSpPr>
            <p:nvPr/>
          </p:nvGrpSpPr>
          <p:grpSpPr bwMode="auto">
            <a:xfrm>
              <a:off x="3833" y="2189"/>
              <a:ext cx="97" cy="97"/>
              <a:chOff x="243" y="2305"/>
              <a:chExt cx="97" cy="73"/>
            </a:xfrm>
          </p:grpSpPr>
          <p:sp>
            <p:nvSpPr>
              <p:cNvPr id="89208" name="Rectangle 158"/>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9" name="Line 159"/>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0" name="Line 160"/>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11" name="Line 161"/>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2" name="Text Box 162"/>
          <p:cNvSpPr txBox="1">
            <a:spLocks noChangeArrowheads="1"/>
          </p:cNvSpPr>
          <p:nvPr/>
        </p:nvSpPr>
        <p:spPr bwMode="auto">
          <a:xfrm>
            <a:off x="6084888" y="5084763"/>
            <a:ext cx="792162" cy="293687"/>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TX</a:t>
            </a:r>
            <a:endParaRPr lang="en-US" sz="900">
              <a:solidFill>
                <a:srgbClr val="000000"/>
              </a:solidFill>
              <a:ea typeface="MS Mincho" pitchFamily="49" charset="-128"/>
              <a:cs typeface="Arial" pitchFamily="34" charset="0"/>
            </a:endParaRPr>
          </a:p>
        </p:txBody>
      </p:sp>
      <p:grpSp>
        <p:nvGrpSpPr>
          <p:cNvPr id="89173" name="Group 163"/>
          <p:cNvGrpSpPr>
            <a:grpSpLocks/>
          </p:cNvGrpSpPr>
          <p:nvPr/>
        </p:nvGrpSpPr>
        <p:grpSpPr bwMode="auto">
          <a:xfrm>
            <a:off x="5665788" y="5099050"/>
            <a:ext cx="411162" cy="136525"/>
            <a:chOff x="3760" y="2189"/>
            <a:chExt cx="243" cy="97"/>
          </a:xfrm>
        </p:grpSpPr>
        <p:sp>
          <p:nvSpPr>
            <p:cNvPr id="89198" name="Line 164"/>
            <p:cNvSpPr>
              <a:spLocks noChangeShapeType="1"/>
            </p:cNvSpPr>
            <p:nvPr/>
          </p:nvSpPr>
          <p:spPr bwMode="auto">
            <a:xfrm>
              <a:off x="3930" y="2237"/>
              <a:ext cx="73"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99" name="Line 165"/>
            <p:cNvSpPr>
              <a:spLocks noChangeShapeType="1"/>
            </p:cNvSpPr>
            <p:nvPr/>
          </p:nvSpPr>
          <p:spPr bwMode="auto">
            <a:xfrm>
              <a:off x="3760" y="2239"/>
              <a:ext cx="73"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200" name="Group 166"/>
            <p:cNvGrpSpPr>
              <a:grpSpLocks/>
            </p:cNvGrpSpPr>
            <p:nvPr/>
          </p:nvGrpSpPr>
          <p:grpSpPr bwMode="auto">
            <a:xfrm>
              <a:off x="3833" y="2189"/>
              <a:ext cx="97" cy="97"/>
              <a:chOff x="243" y="2305"/>
              <a:chExt cx="97" cy="73"/>
            </a:xfrm>
          </p:grpSpPr>
          <p:sp>
            <p:nvSpPr>
              <p:cNvPr id="89201" name="Rectangle 167"/>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202" name="Line 168"/>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3" name="Line 169"/>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204" name="Line 170"/>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grpSp>
      <p:sp>
        <p:nvSpPr>
          <p:cNvPr id="89174" name="Text Box 171"/>
          <p:cNvSpPr txBox="1">
            <a:spLocks noChangeArrowheads="1"/>
          </p:cNvSpPr>
          <p:nvPr/>
        </p:nvSpPr>
        <p:spPr bwMode="auto">
          <a:xfrm>
            <a:off x="900113" y="2492375"/>
            <a:ext cx="804862" cy="288925"/>
          </a:xfrm>
          <a:prstGeom prst="rect">
            <a:avLst/>
          </a:prstGeom>
          <a:solidFill>
            <a:srgbClr val="CCECFF"/>
          </a:solidFill>
          <a:ln w="12700">
            <a:solidFill>
              <a:srgbClr val="000000"/>
            </a:solidFill>
            <a:miter lim="800000"/>
            <a:headEnd/>
            <a:tailEnd/>
          </a:ln>
        </p:spPr>
        <p:txBody>
          <a:bodyPr lIns="41564" tIns="20781" rIns="41564" bIns="20781" anchor="ctr" anchorCtr="1"/>
          <a:lstStyle/>
          <a:p>
            <a:pPr algn="ctr" eaLnBrk="0" hangingPunct="0"/>
            <a:r>
              <a:rPr lang="en-US" altLang="ja-JP" sz="900">
                <a:solidFill>
                  <a:srgbClr val="000000"/>
                </a:solidFill>
                <a:ea typeface="MS Mincho" pitchFamily="49" charset="-128"/>
                <a:cs typeface="Arial" pitchFamily="34" charset="0"/>
              </a:rPr>
              <a:t>SRIO message RX</a:t>
            </a:r>
            <a:endParaRPr lang="en-US" sz="900">
              <a:solidFill>
                <a:srgbClr val="000000"/>
              </a:solidFill>
              <a:ea typeface="MS Mincho" pitchFamily="49" charset="-128"/>
              <a:cs typeface="Arial" pitchFamily="34" charset="0"/>
            </a:endParaRPr>
          </a:p>
        </p:txBody>
      </p:sp>
      <p:sp>
        <p:nvSpPr>
          <p:cNvPr id="89175" name="Line 172"/>
          <p:cNvSpPr>
            <a:spLocks noChangeShapeType="1"/>
          </p:cNvSpPr>
          <p:nvPr/>
        </p:nvSpPr>
        <p:spPr bwMode="auto">
          <a:xfrm flipV="1">
            <a:off x="1704975" y="2655888"/>
            <a:ext cx="319088"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76" name="Text Box 173"/>
          <p:cNvSpPr txBox="1">
            <a:spLocks noChangeArrowheads="1"/>
          </p:cNvSpPr>
          <p:nvPr/>
        </p:nvSpPr>
        <p:spPr bwMode="auto">
          <a:xfrm>
            <a:off x="6454775" y="1765300"/>
            <a:ext cx="996950" cy="150813"/>
          </a:xfrm>
          <a:prstGeom prst="rect">
            <a:avLst/>
          </a:prstGeom>
          <a:noFill/>
          <a:ln w="12700">
            <a:noFill/>
            <a:miter lim="800000"/>
            <a:headEnd/>
            <a:tailEnd/>
          </a:ln>
        </p:spPr>
        <p:txBody>
          <a:bodyPr lIns="0" tIns="0" rIns="0" bIns="0" anchor="ctr"/>
          <a:lstStyle/>
          <a:p>
            <a:pPr algn="l" eaLnBrk="0" hangingPunct="0"/>
            <a:r>
              <a:rPr lang="en-US" altLang="ja-JP" sz="900">
                <a:solidFill>
                  <a:srgbClr val="000000"/>
                </a:solidFill>
                <a:ea typeface="MS Mincho" pitchFamily="49" charset="-128"/>
                <a:cs typeface="Arial" pitchFamily="34" charset="0"/>
              </a:rPr>
              <a:t>Packet Accelerator</a:t>
            </a:r>
            <a:endParaRPr lang="en-US" sz="900">
              <a:solidFill>
                <a:srgbClr val="000000"/>
              </a:solidFill>
              <a:ea typeface="MS Mincho" pitchFamily="49" charset="-128"/>
              <a:cs typeface="Arial" pitchFamily="34" charset="0"/>
            </a:endParaRPr>
          </a:p>
        </p:txBody>
      </p:sp>
      <p:sp>
        <p:nvSpPr>
          <p:cNvPr id="89177" name="Text Box 174"/>
          <p:cNvSpPr txBox="1">
            <a:spLocks noChangeArrowheads="1"/>
          </p:cNvSpPr>
          <p:nvPr/>
        </p:nvSpPr>
        <p:spPr bwMode="auto">
          <a:xfrm>
            <a:off x="6238875" y="1765300"/>
            <a:ext cx="144463" cy="144463"/>
          </a:xfrm>
          <a:prstGeom prst="rect">
            <a:avLst/>
          </a:prstGeom>
          <a:solidFill>
            <a:srgbClr val="CCFFCC"/>
          </a:solidFill>
          <a:ln w="12700">
            <a:solidFill>
              <a:srgbClr val="000000"/>
            </a:solidFill>
            <a:miter lim="800000"/>
            <a:headEnd/>
            <a:tailEnd/>
          </a:ln>
        </p:spPr>
        <p:txBody>
          <a:bodyPr lIns="0" tIns="0" rIns="0" bIns="0" anchor="ctr" anchorCtr="1"/>
          <a:lstStyle/>
          <a:p>
            <a:pPr algn="ctr" eaLnBrk="0" hangingPunct="0"/>
            <a:endParaRPr lang="en-US" sz="1000">
              <a:solidFill>
                <a:srgbClr val="000000"/>
              </a:solidFill>
              <a:cs typeface="Arial" pitchFamily="34" charset="0"/>
            </a:endParaRPr>
          </a:p>
        </p:txBody>
      </p:sp>
      <p:grpSp>
        <p:nvGrpSpPr>
          <p:cNvPr id="89178" name="Group 175"/>
          <p:cNvGrpSpPr>
            <a:grpSpLocks/>
          </p:cNvGrpSpPr>
          <p:nvPr/>
        </p:nvGrpSpPr>
        <p:grpSpPr bwMode="auto">
          <a:xfrm>
            <a:off x="2051050" y="2565400"/>
            <a:ext cx="153988" cy="153988"/>
            <a:chOff x="243" y="2305"/>
            <a:chExt cx="97" cy="73"/>
          </a:xfrm>
        </p:grpSpPr>
        <p:sp>
          <p:nvSpPr>
            <p:cNvPr id="89194" name="Rectangle 176"/>
            <p:cNvSpPr>
              <a:spLocks noChangeArrowheads="1"/>
            </p:cNvSpPr>
            <p:nvPr/>
          </p:nvSpPr>
          <p:spPr bwMode="auto">
            <a:xfrm>
              <a:off x="243" y="2305"/>
              <a:ext cx="97" cy="73"/>
            </a:xfrm>
            <a:prstGeom prst="rect">
              <a:avLst/>
            </a:prstGeom>
            <a:solidFill>
              <a:srgbClr val="339966"/>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5" name="Line 177"/>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6" name="Line 178"/>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7" name="Line 179"/>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79" name="Line 180"/>
          <p:cNvSpPr>
            <a:spLocks noChangeShapeType="1"/>
          </p:cNvSpPr>
          <p:nvPr/>
        </p:nvSpPr>
        <p:spPr bwMode="auto">
          <a:xfrm>
            <a:off x="2195513" y="2641600"/>
            <a:ext cx="144462"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0" name="Line 181"/>
          <p:cNvSpPr>
            <a:spLocks noChangeShapeType="1"/>
          </p:cNvSpPr>
          <p:nvPr/>
        </p:nvSpPr>
        <p:spPr bwMode="auto">
          <a:xfrm>
            <a:off x="2503488" y="2609850"/>
            <a:ext cx="123825"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1" name="Group 182"/>
          <p:cNvGrpSpPr>
            <a:grpSpLocks/>
          </p:cNvGrpSpPr>
          <p:nvPr/>
        </p:nvGrpSpPr>
        <p:grpSpPr bwMode="auto">
          <a:xfrm>
            <a:off x="2339975" y="2565400"/>
            <a:ext cx="163513" cy="136525"/>
            <a:chOff x="243" y="2305"/>
            <a:chExt cx="97" cy="73"/>
          </a:xfrm>
        </p:grpSpPr>
        <p:sp>
          <p:nvSpPr>
            <p:cNvPr id="89190" name="Rectangle 183"/>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91" name="Line 184"/>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2" name="Line 185"/>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93" name="Line 186"/>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sp>
        <p:nvSpPr>
          <p:cNvPr id="89182" name="Line 187"/>
          <p:cNvSpPr>
            <a:spLocks noChangeShapeType="1"/>
          </p:cNvSpPr>
          <p:nvPr/>
        </p:nvSpPr>
        <p:spPr bwMode="auto">
          <a:xfrm>
            <a:off x="2503488" y="3113088"/>
            <a:ext cx="123825" cy="0"/>
          </a:xfrm>
          <a:prstGeom prst="line">
            <a:avLst/>
          </a:prstGeom>
          <a:noFill/>
          <a:ln w="25400">
            <a:solidFill>
              <a:schemeClr val="tx1"/>
            </a:solidFill>
            <a:round/>
            <a:headEnd/>
            <a:tailEnd type="triangle" w="med" len="sm"/>
          </a:ln>
        </p:spPr>
        <p:txBody>
          <a:bodyPr lIns="0" tIns="0" rIns="0" bIns="0" anchor="ctr"/>
          <a:lstStyle/>
          <a:p>
            <a:endParaRPr lang="en-US"/>
          </a:p>
        </p:txBody>
      </p:sp>
      <p:sp>
        <p:nvSpPr>
          <p:cNvPr id="89183" name="Line 188"/>
          <p:cNvSpPr>
            <a:spLocks noChangeShapeType="1"/>
          </p:cNvSpPr>
          <p:nvPr/>
        </p:nvSpPr>
        <p:spPr bwMode="auto">
          <a:xfrm>
            <a:off x="1979613" y="3141663"/>
            <a:ext cx="373062" cy="0"/>
          </a:xfrm>
          <a:prstGeom prst="line">
            <a:avLst/>
          </a:prstGeom>
          <a:noFill/>
          <a:ln w="25400">
            <a:solidFill>
              <a:schemeClr val="tx1"/>
            </a:solidFill>
            <a:round/>
            <a:headEnd/>
            <a:tailEnd type="triangle" w="med" len="sm"/>
          </a:ln>
        </p:spPr>
        <p:txBody>
          <a:bodyPr lIns="0" tIns="0" rIns="0" bIns="0" anchor="ctr"/>
          <a:lstStyle/>
          <a:p>
            <a:endParaRPr lang="en-US"/>
          </a:p>
        </p:txBody>
      </p:sp>
      <p:grpSp>
        <p:nvGrpSpPr>
          <p:cNvPr id="89184" name="Group 189"/>
          <p:cNvGrpSpPr>
            <a:grpSpLocks/>
          </p:cNvGrpSpPr>
          <p:nvPr/>
        </p:nvGrpSpPr>
        <p:grpSpPr bwMode="auto">
          <a:xfrm>
            <a:off x="2339975" y="3068638"/>
            <a:ext cx="163513" cy="136525"/>
            <a:chOff x="243" y="2305"/>
            <a:chExt cx="97" cy="73"/>
          </a:xfrm>
        </p:grpSpPr>
        <p:sp>
          <p:nvSpPr>
            <p:cNvPr id="89186" name="Rectangle 190"/>
            <p:cNvSpPr>
              <a:spLocks noChangeArrowheads="1"/>
            </p:cNvSpPr>
            <p:nvPr/>
          </p:nvSpPr>
          <p:spPr bwMode="auto">
            <a:xfrm>
              <a:off x="243" y="2305"/>
              <a:ext cx="97" cy="73"/>
            </a:xfrm>
            <a:prstGeom prst="rect">
              <a:avLst/>
            </a:prstGeom>
            <a:solidFill>
              <a:srgbClr val="FFFF00"/>
            </a:solidFill>
            <a:ln w="12700">
              <a:solidFill>
                <a:schemeClr val="tx1"/>
              </a:solidFill>
              <a:miter lim="800000"/>
              <a:headEnd/>
              <a:tailEnd type="none" w="sm" len="sm"/>
            </a:ln>
          </p:spPr>
          <p:txBody>
            <a:bodyPr wrap="none" lIns="0" tIns="0" rIns="0" bIns="0" anchor="ctr"/>
            <a:lstStyle/>
            <a:p>
              <a:endParaRPr lang="en-US">
                <a:solidFill>
                  <a:srgbClr val="000000"/>
                </a:solidFill>
                <a:cs typeface="Arial" pitchFamily="34" charset="0"/>
              </a:endParaRPr>
            </a:p>
          </p:txBody>
        </p:sp>
        <p:sp>
          <p:nvSpPr>
            <p:cNvPr id="89187" name="Line 191"/>
            <p:cNvSpPr>
              <a:spLocks noChangeShapeType="1"/>
            </p:cNvSpPr>
            <p:nvPr/>
          </p:nvSpPr>
          <p:spPr bwMode="auto">
            <a:xfrm>
              <a:off x="267"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8" name="Line 192"/>
            <p:cNvSpPr>
              <a:spLocks noChangeShapeType="1"/>
            </p:cNvSpPr>
            <p:nvPr/>
          </p:nvSpPr>
          <p:spPr bwMode="auto">
            <a:xfrm>
              <a:off x="291" y="2305"/>
              <a:ext cx="0" cy="73"/>
            </a:xfrm>
            <a:prstGeom prst="line">
              <a:avLst/>
            </a:prstGeom>
            <a:noFill/>
            <a:ln w="12700">
              <a:solidFill>
                <a:schemeClr val="tx1"/>
              </a:solidFill>
              <a:round/>
              <a:headEnd/>
              <a:tailEnd type="none" w="sm" len="sm"/>
            </a:ln>
          </p:spPr>
          <p:txBody>
            <a:bodyPr lIns="0" tIns="0" rIns="0" bIns="0" anchor="ctr"/>
            <a:lstStyle/>
            <a:p>
              <a:endParaRPr lang="en-US"/>
            </a:p>
          </p:txBody>
        </p:sp>
        <p:sp>
          <p:nvSpPr>
            <p:cNvPr id="89189" name="Line 193"/>
            <p:cNvSpPr>
              <a:spLocks noChangeShapeType="1"/>
            </p:cNvSpPr>
            <p:nvPr/>
          </p:nvSpPr>
          <p:spPr bwMode="auto">
            <a:xfrm>
              <a:off x="316" y="2305"/>
              <a:ext cx="0" cy="73"/>
            </a:xfrm>
            <a:prstGeom prst="line">
              <a:avLst/>
            </a:prstGeom>
            <a:noFill/>
            <a:ln w="12700">
              <a:solidFill>
                <a:schemeClr val="tx1"/>
              </a:solidFill>
              <a:round/>
              <a:headEnd/>
              <a:tailEnd type="none" w="sm" len="sm"/>
            </a:ln>
          </p:spPr>
          <p:txBody>
            <a:bodyPr lIns="0" tIns="0" rIns="0" bIns="0" anchor="ctr"/>
            <a:lstStyle/>
            <a:p>
              <a:endParaRPr lang="en-US"/>
            </a:p>
          </p:txBody>
        </p:sp>
      </p:grpSp>
      <p:cxnSp>
        <p:nvCxnSpPr>
          <p:cNvPr id="89185" name="AutoShape 194"/>
          <p:cNvCxnSpPr>
            <a:cxnSpLocks noChangeShapeType="1"/>
            <a:stCxn id="89163" idx="0"/>
            <a:endCxn id="89194" idx="0"/>
          </p:cNvCxnSpPr>
          <p:nvPr/>
        </p:nvCxnSpPr>
        <p:spPr bwMode="auto">
          <a:xfrm rot="5400000" flipH="1">
            <a:off x="4972051" y="-277813"/>
            <a:ext cx="215900" cy="5902325"/>
          </a:xfrm>
          <a:prstGeom prst="bentConnector3">
            <a:avLst>
              <a:gd name="adj1" fmla="val 788968"/>
            </a:avLst>
          </a:prstGeom>
          <a:noFill/>
          <a:ln w="25400">
            <a:solidFill>
              <a:schemeClr val="tx1"/>
            </a:solidFill>
            <a:miter lim="800000"/>
            <a:headEnd/>
            <a:tailEnd type="triangle" w="med" len="med"/>
          </a:ln>
        </p:spPr>
      </p:cxnSp>
    </p:spTree>
    <p:custDataLst>
      <p:tags r:id="rId1"/>
    </p:custData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0" y="76200"/>
            <a:ext cx="8229600" cy="762000"/>
          </a:xfrm>
        </p:spPr>
        <p:txBody>
          <a:bodyPr/>
          <a:lstStyle/>
          <a:p>
            <a:pPr eaLnBrk="1" hangingPunct="1"/>
            <a:r>
              <a:rPr lang="sv-SE" b="0" smtClean="0"/>
              <a:t>Session Identification</a:t>
            </a:r>
            <a:endParaRPr lang="en-US" b="0" smtClean="0"/>
          </a:p>
        </p:txBody>
      </p:sp>
      <p:sp>
        <p:nvSpPr>
          <p:cNvPr id="90115" name="Rectangle 3"/>
          <p:cNvSpPr>
            <a:spLocks noGrp="1" noChangeArrowheads="1"/>
          </p:cNvSpPr>
          <p:nvPr>
            <p:ph type="body" idx="4294967295"/>
          </p:nvPr>
        </p:nvSpPr>
        <p:spPr>
          <a:xfrm>
            <a:off x="0" y="990600"/>
            <a:ext cx="8229600" cy="5334000"/>
          </a:xfrm>
        </p:spPr>
        <p:txBody>
          <a:bodyPr/>
          <a:lstStyle/>
          <a:p>
            <a:pPr marL="227013" indent="-227013" eaLnBrk="1" hangingPunct="1"/>
            <a:r>
              <a:rPr lang="sv-SE" dirty="0" smtClean="0"/>
              <a:t>Hardware lookup identifies the session.</a:t>
            </a:r>
          </a:p>
          <a:p>
            <a:pPr marL="227013" indent="-227013" eaLnBrk="1" hangingPunct="1"/>
            <a:r>
              <a:rPr lang="sv-SE" dirty="0" smtClean="0"/>
              <a:t>First-pass lookup:</a:t>
            </a:r>
          </a:p>
          <a:p>
            <a:pPr marL="574675" lvl="1" indent="-233363" eaLnBrk="1" hangingPunct="1"/>
            <a:r>
              <a:rPr lang="sv-SE" dirty="0" smtClean="0"/>
              <a:t>IPv4, IPv6, or Ethernet only</a:t>
            </a:r>
          </a:p>
          <a:p>
            <a:pPr marL="574675" lvl="1" indent="-233363" eaLnBrk="1" hangingPunct="1"/>
            <a:r>
              <a:rPr lang="sv-SE" dirty="0" smtClean="0"/>
              <a:t>64 entries (16 Ethernet, 32 up to IPv6, 16 up to IPSec)</a:t>
            </a:r>
          </a:p>
          <a:p>
            <a:pPr marL="574675" lvl="1" indent="-233363" eaLnBrk="1" hangingPunct="1"/>
            <a:r>
              <a:rPr lang="sv-SE" dirty="0" smtClean="0"/>
              <a:t>IP with ESP or AH as next protocol and SPI</a:t>
            </a:r>
          </a:p>
          <a:p>
            <a:pPr marL="227013" indent="-227013" eaLnBrk="1" hangingPunct="1"/>
            <a:r>
              <a:rPr lang="sv-SE" dirty="0" smtClean="0"/>
              <a:t>Second-pass lookup:</a:t>
            </a:r>
          </a:p>
          <a:p>
            <a:pPr marL="574675" lvl="1" indent="-233363" eaLnBrk="1" hangingPunct="1"/>
            <a:r>
              <a:rPr lang="sv-SE" dirty="0" smtClean="0"/>
              <a:t>8192 entries</a:t>
            </a:r>
          </a:p>
          <a:p>
            <a:pPr marL="574675" lvl="1" indent="-233363" eaLnBrk="1" hangingPunct="1"/>
            <a:r>
              <a:rPr lang="sv-SE" dirty="0" smtClean="0"/>
              <a:t>UDP, SCTP, etc. or proprietary up to 32-bit identifier within the first 128 bytes of the packet</a:t>
            </a:r>
            <a:endParaRPr lang="en-US" dirty="0" smtClean="0"/>
          </a:p>
        </p:txBody>
      </p:sp>
    </p:spTree>
    <p:custDataLst>
      <p:tags r:id="rId1"/>
    </p:custData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b="0" dirty="0" smtClean="0"/>
              <a:t>FFTC</a:t>
            </a:r>
          </a:p>
        </p:txBody>
      </p:sp>
      <p:sp>
        <p:nvSpPr>
          <p:cNvPr id="11270" name="Rectangle 3"/>
          <p:cNvSpPr>
            <a:spLocks noGrp="1" noChangeArrowheads="1"/>
          </p:cNvSpPr>
          <p:nvPr>
            <p:ph idx="1"/>
          </p:nvPr>
        </p:nvSpPr>
        <p:spPr/>
        <p:txBody>
          <a:bodyPr rtlCol="0">
            <a:normAutofit fontScale="92500" lnSpcReduction="20000"/>
          </a:bodyPr>
          <a:lstStyle/>
          <a:p>
            <a:pPr eaLnBrk="1" fontAlgn="auto" hangingPunct="1">
              <a:spcAft>
                <a:spcPts val="0"/>
              </a:spcAft>
              <a:defRPr/>
            </a:pPr>
            <a:r>
              <a:rPr lang="en-US" dirty="0" smtClean="0"/>
              <a:t>The FFTC is an accelerator that can be used to perform FFT and Inverse FFT (IFFT) on data. </a:t>
            </a:r>
          </a:p>
          <a:p>
            <a:pPr eaLnBrk="1" fontAlgn="auto" hangingPunct="1">
              <a:spcAft>
                <a:spcPts val="0"/>
              </a:spcAft>
              <a:defRPr/>
            </a:pPr>
            <a:r>
              <a:rPr lang="en-US" dirty="0" smtClean="0"/>
              <a:t>The FFTC has been designed to be compatible with various OFDM-based wireless standards like </a:t>
            </a:r>
            <a:r>
              <a:rPr lang="en-US" dirty="0" err="1" smtClean="0"/>
              <a:t>WiMax</a:t>
            </a:r>
            <a:r>
              <a:rPr lang="en-US" dirty="0" smtClean="0"/>
              <a:t> and LTE. </a:t>
            </a:r>
          </a:p>
          <a:p>
            <a:pPr eaLnBrk="1" fontAlgn="auto" hangingPunct="1">
              <a:spcAft>
                <a:spcPts val="0"/>
              </a:spcAft>
              <a:defRPr/>
            </a:pPr>
            <a:r>
              <a:rPr lang="en-US" dirty="0" smtClean="0"/>
              <a:t>The Packet DMA (PKTDMA) is used to move data in and out of the FFTC module.</a:t>
            </a:r>
          </a:p>
          <a:p>
            <a:pPr eaLnBrk="1" fontAlgn="auto" hangingPunct="1">
              <a:spcAft>
                <a:spcPts val="0"/>
              </a:spcAft>
              <a:defRPr/>
            </a:pPr>
            <a:r>
              <a:rPr lang="en-US" dirty="0" smtClean="0"/>
              <a:t>The FFTC supports four input (</a:t>
            </a:r>
            <a:r>
              <a:rPr lang="en-US" dirty="0" err="1" smtClean="0"/>
              <a:t>Tx</a:t>
            </a:r>
            <a:r>
              <a:rPr lang="en-US" dirty="0" smtClean="0"/>
              <a:t>) queues that are serviced in a round-robin fashion.</a:t>
            </a:r>
          </a:p>
          <a:p>
            <a:pPr eaLnBrk="1" fontAlgn="auto" hangingPunct="1">
              <a:spcAft>
                <a:spcPts val="0"/>
              </a:spcAft>
              <a:defRPr/>
            </a:pPr>
            <a:r>
              <a:rPr lang="en-US" dirty="0" smtClean="0"/>
              <a:t>Using the FFTC to perform computations that otherwise would have been done in software frees up CPU cycles for other tasks. </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31775" y="144463"/>
            <a:ext cx="8458200" cy="814387"/>
          </a:xfrm>
        </p:spPr>
        <p:txBody>
          <a:bodyPr/>
          <a:lstStyle/>
          <a:p>
            <a:pPr eaLnBrk="1" hangingPunct="1"/>
            <a:r>
              <a:rPr lang="en-US" b="0" dirty="0" smtClean="0"/>
              <a:t>FFTC Features</a:t>
            </a:r>
          </a:p>
        </p:txBody>
      </p:sp>
      <p:sp>
        <p:nvSpPr>
          <p:cNvPr id="12294" name="Rectangle 3"/>
          <p:cNvSpPr>
            <a:spLocks noGrp="1" noChangeArrowheads="1"/>
          </p:cNvSpPr>
          <p:nvPr>
            <p:ph idx="1"/>
          </p:nvPr>
        </p:nvSpPr>
        <p:spPr>
          <a:xfrm>
            <a:off x="333375" y="868363"/>
            <a:ext cx="8477250" cy="5532437"/>
          </a:xfrm>
        </p:spPr>
        <p:txBody>
          <a:bodyPr rtlCol="0">
            <a:normAutofit lnSpcReduction="10000"/>
          </a:bodyPr>
          <a:lstStyle/>
          <a:p>
            <a:pPr eaLnBrk="1" fontAlgn="auto" hangingPunct="1">
              <a:lnSpc>
                <a:spcPct val="80000"/>
              </a:lnSpc>
              <a:spcAft>
                <a:spcPts val="0"/>
              </a:spcAft>
              <a:tabLst>
                <a:tab pos="1203325" algn="l"/>
              </a:tabLst>
              <a:defRPr/>
            </a:pPr>
            <a:r>
              <a:rPr lang="en-US" sz="2000" dirty="0" smtClean="0"/>
              <a:t>Provides algorithms for both FFT and IFFT</a:t>
            </a:r>
          </a:p>
          <a:p>
            <a:pPr eaLnBrk="1" fontAlgn="auto" hangingPunct="1">
              <a:lnSpc>
                <a:spcPct val="80000"/>
              </a:lnSpc>
              <a:spcAft>
                <a:spcPts val="0"/>
              </a:spcAft>
              <a:tabLst>
                <a:tab pos="1203325" algn="l"/>
              </a:tabLst>
              <a:defRPr/>
            </a:pPr>
            <a:r>
              <a:rPr lang="en-US" sz="2000" dirty="0" smtClean="0"/>
              <a:t>Multiple block sizes: </a:t>
            </a:r>
          </a:p>
          <a:p>
            <a:pPr marL="640080" lvl="1" eaLnBrk="1" fontAlgn="auto" hangingPunct="1">
              <a:lnSpc>
                <a:spcPct val="80000"/>
              </a:lnSpc>
              <a:spcAft>
                <a:spcPts val="0"/>
              </a:spcAft>
              <a:tabLst>
                <a:tab pos="1203325" algn="l"/>
              </a:tabLst>
              <a:defRPr/>
            </a:pPr>
            <a:r>
              <a:rPr lang="en-US" sz="2000" dirty="0" smtClean="0">
                <a:cs typeface="Arial" charset="0"/>
              </a:rPr>
              <a:t>Maximum 8192</a:t>
            </a:r>
          </a:p>
          <a:p>
            <a:pPr marL="640080" lvl="1" eaLnBrk="1" fontAlgn="auto" hangingPunct="1">
              <a:lnSpc>
                <a:spcPct val="80000"/>
              </a:lnSpc>
              <a:spcAft>
                <a:spcPts val="0"/>
              </a:spcAft>
              <a:tabLst>
                <a:tab pos="1203325" algn="l"/>
              </a:tabLst>
              <a:defRPr/>
            </a:pPr>
            <a:r>
              <a:rPr lang="en-US" sz="2000" dirty="0" smtClean="0">
                <a:cs typeface="Arial" charset="0"/>
              </a:rPr>
              <a:t>All LTE DFT (Long Term Evolution Discrete Fourier Transform) sizes</a:t>
            </a:r>
          </a:p>
          <a:p>
            <a:pPr eaLnBrk="1" fontAlgn="auto" hangingPunct="1">
              <a:lnSpc>
                <a:spcPct val="80000"/>
              </a:lnSpc>
              <a:spcAft>
                <a:spcPts val="0"/>
              </a:spcAft>
              <a:tabLst>
                <a:tab pos="1203325" algn="l"/>
              </a:tabLst>
              <a:defRPr/>
            </a:pPr>
            <a:r>
              <a:rPr lang="en-US" sz="2000" dirty="0" smtClean="0">
                <a:cs typeface="Arial" charset="0"/>
              </a:rPr>
              <a:t>LTE 7.5 kHz frequency shift</a:t>
            </a:r>
          </a:p>
          <a:p>
            <a:pPr eaLnBrk="1" fontAlgn="auto" hangingPunct="1">
              <a:lnSpc>
                <a:spcPct val="80000"/>
              </a:lnSpc>
              <a:spcAft>
                <a:spcPts val="0"/>
              </a:spcAft>
              <a:tabLst>
                <a:tab pos="1203325" algn="l"/>
              </a:tabLst>
              <a:defRPr/>
            </a:pPr>
            <a:r>
              <a:rPr lang="en-US" sz="2000" dirty="0" smtClean="0">
                <a:cs typeface="Arial" charset="0"/>
              </a:rPr>
              <a:t>16 bits I/ 16 bits Q input and output – block floating point output</a:t>
            </a:r>
          </a:p>
          <a:p>
            <a:pPr eaLnBrk="1" fontAlgn="auto" hangingPunct="1">
              <a:lnSpc>
                <a:spcPct val="80000"/>
              </a:lnSpc>
              <a:spcAft>
                <a:spcPts val="0"/>
              </a:spcAft>
              <a:tabLst>
                <a:tab pos="1203325" algn="l"/>
              </a:tabLst>
              <a:defRPr/>
            </a:pPr>
            <a:r>
              <a:rPr lang="en-US" sz="2000" dirty="0" smtClean="0">
                <a:cs typeface="Arial" charset="0"/>
              </a:rPr>
              <a:t>Dynamic and programmable scaling modes</a:t>
            </a:r>
          </a:p>
          <a:p>
            <a:pPr marL="640080" lvl="1" eaLnBrk="1" fontAlgn="auto" hangingPunct="1">
              <a:lnSpc>
                <a:spcPct val="80000"/>
              </a:lnSpc>
              <a:spcAft>
                <a:spcPts val="0"/>
              </a:spcAft>
              <a:tabLst>
                <a:tab pos="1203325" algn="l"/>
              </a:tabLst>
              <a:defRPr/>
            </a:pPr>
            <a:r>
              <a:rPr lang="en-US" sz="2000" dirty="0" smtClean="0">
                <a:cs typeface="Arial" charset="0"/>
              </a:rPr>
              <a:t>Dynamic scaling mode returns block exponent</a:t>
            </a:r>
          </a:p>
          <a:p>
            <a:pPr eaLnBrk="1" fontAlgn="auto" hangingPunct="1">
              <a:lnSpc>
                <a:spcPct val="80000"/>
              </a:lnSpc>
              <a:spcAft>
                <a:spcPts val="0"/>
              </a:spcAft>
              <a:tabLst>
                <a:tab pos="1203325" algn="l"/>
              </a:tabLst>
              <a:defRPr/>
            </a:pPr>
            <a:r>
              <a:rPr lang="en-US" sz="2000" dirty="0" smtClean="0"/>
              <a:t>Support for left-right FFT shift (switch the left/right halves)</a:t>
            </a:r>
            <a:endParaRPr lang="en-US" sz="2000" dirty="0" smtClean="0">
              <a:cs typeface="Arial" charset="0"/>
            </a:endParaRPr>
          </a:p>
          <a:p>
            <a:pPr eaLnBrk="1" fontAlgn="auto" hangingPunct="1">
              <a:lnSpc>
                <a:spcPct val="80000"/>
              </a:lnSpc>
              <a:spcAft>
                <a:spcPts val="0"/>
              </a:spcAft>
              <a:tabLst>
                <a:tab pos="1203325" algn="l"/>
              </a:tabLst>
              <a:defRPr/>
            </a:pPr>
            <a:r>
              <a:rPr lang="en-US" sz="2000" dirty="0" smtClean="0">
                <a:cs typeface="Arial" charset="0"/>
              </a:rPr>
              <a:t>Support for variable FFT shift</a:t>
            </a:r>
          </a:p>
          <a:p>
            <a:pPr marL="640080" lvl="1" eaLnBrk="1" fontAlgn="auto" hangingPunct="1">
              <a:lnSpc>
                <a:spcPct val="80000"/>
              </a:lnSpc>
              <a:spcAft>
                <a:spcPts val="0"/>
              </a:spcAft>
              <a:tabLst>
                <a:tab pos="1203325" algn="l"/>
              </a:tabLst>
              <a:defRPr/>
            </a:pPr>
            <a:r>
              <a:rPr lang="en-US" sz="2000" dirty="0" smtClean="0">
                <a:cs typeface="Arial" charset="0"/>
              </a:rPr>
              <a:t>For OFDM (</a:t>
            </a:r>
            <a:r>
              <a:rPr lang="en-US" sz="2000" dirty="0" smtClean="0"/>
              <a:t>Orthogonal Frequency Division Multiplexing) </a:t>
            </a:r>
            <a:r>
              <a:rPr lang="en-US" sz="2000" dirty="0" smtClean="0">
                <a:cs typeface="Arial" charset="0"/>
              </a:rPr>
              <a:t>downlink, supports data format with DC subcarrier in the middle of the subcarriers</a:t>
            </a:r>
          </a:p>
          <a:p>
            <a:pPr eaLnBrk="1" fontAlgn="auto" hangingPunct="1">
              <a:lnSpc>
                <a:spcPct val="80000"/>
              </a:lnSpc>
              <a:spcAft>
                <a:spcPts val="0"/>
              </a:spcAft>
              <a:tabLst>
                <a:tab pos="1203325" algn="l"/>
              </a:tabLst>
              <a:defRPr/>
            </a:pPr>
            <a:r>
              <a:rPr lang="en-US" sz="2000" dirty="0" smtClean="0">
                <a:cs typeface="Arial" charset="0"/>
              </a:rPr>
              <a:t>Support for cyclic prefix</a:t>
            </a:r>
          </a:p>
          <a:p>
            <a:pPr marL="640080" lvl="1" eaLnBrk="1" fontAlgn="auto" hangingPunct="1">
              <a:lnSpc>
                <a:spcPct val="80000"/>
              </a:lnSpc>
              <a:spcAft>
                <a:spcPts val="0"/>
              </a:spcAft>
              <a:tabLst>
                <a:tab pos="1203325" algn="l"/>
              </a:tabLst>
              <a:defRPr/>
            </a:pPr>
            <a:r>
              <a:rPr lang="en-US" sz="1600" dirty="0" smtClean="0">
                <a:cs typeface="Arial" charset="0"/>
              </a:rPr>
              <a:t>Addition and removal</a:t>
            </a:r>
          </a:p>
          <a:p>
            <a:pPr marL="640080" lvl="1" eaLnBrk="1" fontAlgn="auto" hangingPunct="1">
              <a:lnSpc>
                <a:spcPct val="80000"/>
              </a:lnSpc>
              <a:spcAft>
                <a:spcPts val="0"/>
              </a:spcAft>
              <a:tabLst>
                <a:tab pos="1203325" algn="l"/>
              </a:tabLst>
              <a:defRPr/>
            </a:pPr>
            <a:r>
              <a:rPr lang="en-US" sz="1600" dirty="0" smtClean="0">
                <a:cs typeface="Arial" charset="0"/>
              </a:rPr>
              <a:t>Any length supported</a:t>
            </a:r>
          </a:p>
          <a:p>
            <a:pPr eaLnBrk="1" fontAlgn="auto" hangingPunct="1">
              <a:lnSpc>
                <a:spcPct val="80000"/>
              </a:lnSpc>
              <a:spcAft>
                <a:spcPts val="0"/>
              </a:spcAft>
              <a:tabLst>
                <a:tab pos="1203325" algn="l"/>
              </a:tabLst>
              <a:defRPr/>
            </a:pPr>
            <a:r>
              <a:rPr lang="en-US" sz="2000" dirty="0" smtClean="0">
                <a:cs typeface="Arial" charset="0"/>
              </a:rPr>
              <a:t>Three-buffer design allows for back-to-back computations</a:t>
            </a:r>
          </a:p>
          <a:p>
            <a:pPr eaLnBrk="1" fontAlgn="auto" hangingPunct="1">
              <a:lnSpc>
                <a:spcPct val="80000"/>
              </a:lnSpc>
              <a:spcAft>
                <a:spcPts val="0"/>
              </a:spcAft>
              <a:tabLst>
                <a:tab pos="1203325" algn="l"/>
              </a:tabLst>
              <a:defRPr/>
            </a:pPr>
            <a:r>
              <a:rPr lang="en-US" sz="2000" dirty="0" smtClean="0">
                <a:cs typeface="Arial" charset="0"/>
              </a:rPr>
              <a:t>128-bit, CPU/3, full-duplex VBUS connection</a:t>
            </a:r>
          </a:p>
          <a:p>
            <a:pPr eaLnBrk="1" fontAlgn="auto" hangingPunct="1">
              <a:lnSpc>
                <a:spcPct val="80000"/>
              </a:lnSpc>
              <a:spcAft>
                <a:spcPts val="0"/>
              </a:spcAft>
              <a:tabLst>
                <a:tab pos="1203325" algn="l"/>
              </a:tabLst>
              <a:defRPr/>
            </a:pPr>
            <a:r>
              <a:rPr lang="en-US" sz="2000" dirty="0" smtClean="0">
                <a:cs typeface="Arial" charset="0"/>
              </a:rPr>
              <a:t>Input data scaling with shift eliminates the need for front-end digital AGC (Automatic Gain Control)</a:t>
            </a:r>
          </a:p>
          <a:p>
            <a:pPr eaLnBrk="1" fontAlgn="auto" hangingPunct="1">
              <a:lnSpc>
                <a:spcPct val="80000"/>
              </a:lnSpc>
              <a:spcAft>
                <a:spcPts val="0"/>
              </a:spcAft>
              <a:tabLst>
                <a:tab pos="1203325" algn="l"/>
              </a:tabLst>
              <a:defRPr/>
            </a:pPr>
            <a:r>
              <a:rPr lang="en-US" sz="2000" dirty="0" smtClean="0">
                <a:cs typeface="Arial" charset="0"/>
              </a:rPr>
              <a:t>Output data scaling</a:t>
            </a:r>
          </a:p>
          <a:p>
            <a:pPr eaLnBrk="1" fontAlgn="auto" hangingPunct="1">
              <a:lnSpc>
                <a:spcPct val="80000"/>
              </a:lnSpc>
              <a:spcAft>
                <a:spcPts val="0"/>
              </a:spcAft>
              <a:tabLst>
                <a:tab pos="1203325" algn="l"/>
              </a:tabLst>
              <a:defRPr/>
            </a:pP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pt-BR" sz="4000" b="0" dirty="0" smtClean="0"/>
              <a:t>Turbo CoProcessor 3 Decoder (TCP3D)</a:t>
            </a:r>
            <a:endParaRPr lang="en-US" sz="4000" b="0" dirty="0" smtClean="0"/>
          </a:p>
        </p:txBody>
      </p:sp>
      <p:sp>
        <p:nvSpPr>
          <p:cNvPr id="97283" name="Rectangle 3"/>
          <p:cNvSpPr>
            <a:spLocks noGrp="1" noChangeArrowheads="1"/>
          </p:cNvSpPr>
          <p:nvPr>
            <p:ph type="body" sz="half" idx="1"/>
          </p:nvPr>
        </p:nvSpPr>
        <p:spPr>
          <a:xfrm>
            <a:off x="333375" y="1185863"/>
            <a:ext cx="8572500" cy="1339850"/>
          </a:xfrm>
        </p:spPr>
        <p:txBody>
          <a:bodyPr/>
          <a:lstStyle/>
          <a:p>
            <a:pPr eaLnBrk="1" hangingPunct="1">
              <a:spcBef>
                <a:spcPct val="30000"/>
              </a:spcBef>
            </a:pPr>
            <a:r>
              <a:rPr lang="en-US" sz="2000" dirty="0" smtClean="0"/>
              <a:t>TCP3D is a programmable peripheral for decoding of 3GPP (WCDMA, HSUPA, HSUPA+, TD_SCDMA), LTE, and </a:t>
            </a:r>
            <a:r>
              <a:rPr lang="en-US" sz="2000" dirty="0" err="1" smtClean="0"/>
              <a:t>WiMax</a:t>
            </a:r>
            <a:r>
              <a:rPr lang="en-US" sz="2000" dirty="0" smtClean="0"/>
              <a:t> turbo codes.</a:t>
            </a:r>
          </a:p>
          <a:p>
            <a:pPr eaLnBrk="1" hangingPunct="1">
              <a:spcBef>
                <a:spcPct val="30000"/>
              </a:spcBef>
            </a:pPr>
            <a:r>
              <a:rPr lang="en-US" sz="2000" dirty="0" smtClean="0"/>
              <a:t>Turbo decoding is a part of bit processing.</a:t>
            </a:r>
          </a:p>
        </p:txBody>
      </p:sp>
      <p:grpSp>
        <p:nvGrpSpPr>
          <p:cNvPr id="97284" name="Group 30"/>
          <p:cNvGrpSpPr>
            <a:grpSpLocks/>
          </p:cNvGrpSpPr>
          <p:nvPr/>
        </p:nvGrpSpPr>
        <p:grpSpPr bwMode="auto">
          <a:xfrm>
            <a:off x="152400" y="2581275"/>
            <a:ext cx="8729663" cy="3743325"/>
            <a:chOff x="117" y="1624"/>
            <a:chExt cx="5255" cy="2174"/>
          </a:xfrm>
        </p:grpSpPr>
        <p:sp>
          <p:nvSpPr>
            <p:cNvPr id="97285" name="Rectangle 4"/>
            <p:cNvSpPr>
              <a:spLocks noChangeArrowheads="1"/>
            </p:cNvSpPr>
            <p:nvPr/>
          </p:nvSpPr>
          <p:spPr bwMode="auto">
            <a:xfrm>
              <a:off x="596" y="1624"/>
              <a:ext cx="4776" cy="2174"/>
            </a:xfrm>
            <a:prstGeom prst="rect">
              <a:avLst/>
            </a:prstGeom>
            <a:solidFill>
              <a:srgbClr val="FFFFCC"/>
            </a:solidFill>
            <a:ln w="9525">
              <a:solidFill>
                <a:schemeClr val="tx1"/>
              </a:solidFill>
              <a:miter lim="800000"/>
              <a:headEnd/>
              <a:tailEnd/>
            </a:ln>
          </p:spPr>
          <p:txBody>
            <a:bodyPr wrap="none" anchor="ctr"/>
            <a:lstStyle/>
            <a:p>
              <a:pPr algn="ctr"/>
              <a:endParaRPr lang="en-US" sz="1800"/>
            </a:p>
          </p:txBody>
        </p:sp>
        <p:sp>
          <p:nvSpPr>
            <p:cNvPr id="97286" name="Rectangle 6"/>
            <p:cNvSpPr>
              <a:spLocks noChangeArrowheads="1"/>
            </p:cNvSpPr>
            <p:nvPr/>
          </p:nvSpPr>
          <p:spPr bwMode="auto">
            <a:xfrm>
              <a:off x="3017" y="1976"/>
              <a:ext cx="2257" cy="1587"/>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7" name="Rectangle 5"/>
            <p:cNvSpPr>
              <a:spLocks noChangeArrowheads="1"/>
            </p:cNvSpPr>
            <p:nvPr/>
          </p:nvSpPr>
          <p:spPr bwMode="auto">
            <a:xfrm>
              <a:off x="697" y="1974"/>
              <a:ext cx="2225" cy="1595"/>
            </a:xfrm>
            <a:prstGeom prst="rect">
              <a:avLst/>
            </a:prstGeom>
            <a:solidFill>
              <a:schemeClr val="bg1"/>
            </a:solidFill>
            <a:ln w="9525">
              <a:solidFill>
                <a:schemeClr val="tx1"/>
              </a:solidFill>
              <a:prstDash val="lgDash"/>
              <a:miter lim="800000"/>
              <a:headEnd/>
              <a:tailEnd/>
            </a:ln>
          </p:spPr>
          <p:txBody>
            <a:bodyPr wrap="none" anchor="ctr"/>
            <a:lstStyle/>
            <a:p>
              <a:endParaRPr lang="en-US" sz="1800"/>
            </a:p>
          </p:txBody>
        </p:sp>
        <p:sp>
          <p:nvSpPr>
            <p:cNvPr id="97288" name="Text Box 7"/>
            <p:cNvSpPr txBox="1">
              <a:spLocks noChangeArrowheads="1"/>
            </p:cNvSpPr>
            <p:nvPr/>
          </p:nvSpPr>
          <p:spPr bwMode="auto">
            <a:xfrm>
              <a:off x="842" y="3173"/>
              <a:ext cx="806" cy="177"/>
            </a:xfrm>
            <a:prstGeom prst="rect">
              <a:avLst/>
            </a:prstGeom>
            <a:noFill/>
            <a:ln w="9525">
              <a:noFill/>
              <a:miter lim="800000"/>
              <a:headEnd/>
              <a:tailEnd/>
            </a:ln>
          </p:spPr>
          <p:txBody>
            <a:bodyPr>
              <a:spAutoFit/>
            </a:bodyPr>
            <a:lstStyle/>
            <a:p>
              <a:r>
                <a:rPr lang="en-US" sz="1400"/>
                <a:t>Decoded bits</a:t>
              </a:r>
            </a:p>
          </p:txBody>
        </p:sp>
        <p:sp>
          <p:nvSpPr>
            <p:cNvPr id="97289" name="Rectangle 8"/>
            <p:cNvSpPr>
              <a:spLocks noChangeArrowheads="1"/>
            </p:cNvSpPr>
            <p:nvPr/>
          </p:nvSpPr>
          <p:spPr bwMode="auto">
            <a:xfrm>
              <a:off x="4262" y="2286"/>
              <a:ext cx="796" cy="404"/>
            </a:xfrm>
            <a:prstGeom prst="rect">
              <a:avLst/>
            </a:prstGeom>
            <a:solidFill>
              <a:srgbClr val="CCFFFF"/>
            </a:solidFill>
            <a:ln w="9525">
              <a:solidFill>
                <a:schemeClr val="tx1"/>
              </a:solidFill>
              <a:miter lim="800000"/>
              <a:headEnd/>
              <a:tailEnd/>
            </a:ln>
          </p:spPr>
          <p:txBody>
            <a:bodyPr wrap="none" anchor="ctr"/>
            <a:lstStyle/>
            <a:p>
              <a:pPr algn="ctr"/>
              <a:r>
                <a:rPr lang="en-US" sz="1400"/>
                <a:t>De-Rate</a:t>
              </a:r>
            </a:p>
            <a:p>
              <a:pPr algn="ctr"/>
              <a:r>
                <a:rPr lang="en-US" sz="1400"/>
                <a:t>Matching</a:t>
              </a:r>
            </a:p>
          </p:txBody>
        </p:sp>
        <p:sp>
          <p:nvSpPr>
            <p:cNvPr id="97290" name="Rectangle 9"/>
            <p:cNvSpPr>
              <a:spLocks noChangeArrowheads="1"/>
            </p:cNvSpPr>
            <p:nvPr/>
          </p:nvSpPr>
          <p:spPr bwMode="auto">
            <a:xfrm>
              <a:off x="3230" y="2283"/>
              <a:ext cx="784" cy="404"/>
            </a:xfrm>
            <a:prstGeom prst="rect">
              <a:avLst/>
            </a:prstGeom>
            <a:solidFill>
              <a:srgbClr val="CCFFFF"/>
            </a:solidFill>
            <a:ln w="9525">
              <a:solidFill>
                <a:schemeClr val="tx1"/>
              </a:solidFill>
              <a:miter lim="800000"/>
              <a:headEnd/>
              <a:tailEnd/>
            </a:ln>
          </p:spPr>
          <p:txBody>
            <a:bodyPr wrap="none" anchor="ctr"/>
            <a:lstStyle/>
            <a:p>
              <a:pPr algn="ctr"/>
              <a:r>
                <a:rPr lang="en-US" sz="1400"/>
                <a:t>LLR</a:t>
              </a:r>
            </a:p>
            <a:p>
              <a:pPr algn="ctr"/>
              <a:r>
                <a:rPr lang="en-US" sz="1400"/>
                <a:t>combining</a:t>
              </a:r>
            </a:p>
          </p:txBody>
        </p:sp>
        <p:sp>
          <p:nvSpPr>
            <p:cNvPr id="97291" name="Rectangle 10"/>
            <p:cNvSpPr>
              <a:spLocks noChangeArrowheads="1"/>
            </p:cNvSpPr>
            <p:nvPr/>
          </p:nvSpPr>
          <p:spPr bwMode="auto">
            <a:xfrm>
              <a:off x="1951" y="2283"/>
              <a:ext cx="807" cy="404"/>
            </a:xfrm>
            <a:prstGeom prst="rect">
              <a:avLst/>
            </a:prstGeom>
            <a:solidFill>
              <a:srgbClr val="CCFFFF"/>
            </a:solidFill>
            <a:ln w="9525">
              <a:solidFill>
                <a:schemeClr val="tx1"/>
              </a:solidFill>
              <a:miter lim="800000"/>
              <a:headEnd/>
              <a:tailEnd/>
            </a:ln>
          </p:spPr>
          <p:txBody>
            <a:bodyPr wrap="none" anchor="ctr"/>
            <a:lstStyle/>
            <a:p>
              <a:pPr algn="ctr"/>
              <a:r>
                <a:rPr lang="en-US" sz="1400"/>
                <a:t>Channel</a:t>
              </a:r>
            </a:p>
            <a:p>
              <a:pPr algn="ctr"/>
              <a:r>
                <a:rPr lang="en-US" sz="1400"/>
                <a:t>De-interleaver</a:t>
              </a:r>
            </a:p>
          </p:txBody>
        </p:sp>
        <p:sp>
          <p:nvSpPr>
            <p:cNvPr id="97292" name="Rectangle 11"/>
            <p:cNvSpPr>
              <a:spLocks noChangeArrowheads="1"/>
            </p:cNvSpPr>
            <p:nvPr/>
          </p:nvSpPr>
          <p:spPr bwMode="auto">
            <a:xfrm>
              <a:off x="3360" y="3059"/>
              <a:ext cx="664" cy="404"/>
            </a:xfrm>
            <a:prstGeom prst="rect">
              <a:avLst/>
            </a:prstGeom>
            <a:solidFill>
              <a:schemeClr val="tx2"/>
            </a:solidFill>
            <a:ln w="9525">
              <a:solidFill>
                <a:schemeClr val="tx1"/>
              </a:solidFill>
              <a:miter lim="800000"/>
              <a:headEnd/>
              <a:tailEnd/>
            </a:ln>
          </p:spPr>
          <p:txBody>
            <a:bodyPr wrap="none" anchor="ctr"/>
            <a:lstStyle/>
            <a:p>
              <a:pPr algn="ctr"/>
              <a:r>
                <a:rPr lang="en-US" sz="1400" b="1">
                  <a:solidFill>
                    <a:schemeClr val="bg1"/>
                  </a:solidFill>
                </a:rPr>
                <a:t>TCP3D</a:t>
              </a:r>
            </a:p>
          </p:txBody>
        </p:sp>
        <p:sp>
          <p:nvSpPr>
            <p:cNvPr id="97293" name="Rectangle 12"/>
            <p:cNvSpPr>
              <a:spLocks noChangeArrowheads="1"/>
            </p:cNvSpPr>
            <p:nvPr/>
          </p:nvSpPr>
          <p:spPr bwMode="auto">
            <a:xfrm>
              <a:off x="905" y="2275"/>
              <a:ext cx="826" cy="404"/>
            </a:xfrm>
            <a:prstGeom prst="rect">
              <a:avLst/>
            </a:prstGeom>
            <a:solidFill>
              <a:srgbClr val="CCFFFF"/>
            </a:solidFill>
            <a:ln w="9525">
              <a:solidFill>
                <a:schemeClr val="tx1"/>
              </a:solidFill>
              <a:miter lim="800000"/>
              <a:headEnd/>
              <a:tailEnd/>
            </a:ln>
          </p:spPr>
          <p:txBody>
            <a:bodyPr wrap="none" anchor="ctr"/>
            <a:lstStyle/>
            <a:p>
              <a:pPr algn="ctr"/>
              <a:r>
                <a:rPr lang="en-US" sz="1400"/>
                <a:t>De-Scrambling</a:t>
              </a:r>
            </a:p>
          </p:txBody>
        </p:sp>
        <p:sp>
          <p:nvSpPr>
            <p:cNvPr id="97294" name="Line 14"/>
            <p:cNvSpPr>
              <a:spLocks noChangeShapeType="1"/>
            </p:cNvSpPr>
            <p:nvPr/>
          </p:nvSpPr>
          <p:spPr bwMode="auto">
            <a:xfrm flipH="1">
              <a:off x="2750" y="2484"/>
              <a:ext cx="495" cy="0"/>
            </a:xfrm>
            <a:prstGeom prst="line">
              <a:avLst/>
            </a:prstGeom>
            <a:noFill/>
            <a:ln w="9525">
              <a:solidFill>
                <a:schemeClr val="tx1"/>
              </a:solidFill>
              <a:round/>
              <a:headEnd type="triangle" w="med" len="med"/>
              <a:tailEnd/>
            </a:ln>
          </p:spPr>
          <p:txBody>
            <a:bodyPr/>
            <a:lstStyle/>
            <a:p>
              <a:endParaRPr lang="en-US"/>
            </a:p>
          </p:txBody>
        </p:sp>
        <p:sp>
          <p:nvSpPr>
            <p:cNvPr id="97295" name="Text Box 15"/>
            <p:cNvSpPr txBox="1">
              <a:spLocks noChangeArrowheads="1"/>
            </p:cNvSpPr>
            <p:nvPr/>
          </p:nvSpPr>
          <p:spPr bwMode="auto">
            <a:xfrm>
              <a:off x="4210" y="2770"/>
              <a:ext cx="646" cy="478"/>
            </a:xfrm>
            <a:prstGeom prst="rect">
              <a:avLst/>
            </a:prstGeom>
            <a:noFill/>
            <a:ln w="9525">
              <a:noFill/>
              <a:miter lim="800000"/>
              <a:headEnd/>
              <a:tailEnd/>
            </a:ln>
          </p:spPr>
          <p:txBody>
            <a:bodyPr>
              <a:spAutoFit/>
            </a:bodyPr>
            <a:lstStyle/>
            <a:p>
              <a:r>
                <a:rPr lang="en-US" sz="1200" b="1"/>
                <a:t>LLR Data</a:t>
              </a:r>
            </a:p>
            <a:p>
              <a:pPr>
                <a:buFontTx/>
                <a:buChar char="•"/>
              </a:pPr>
              <a:r>
                <a:rPr lang="en-US" sz="1200"/>
                <a:t> Systematic</a:t>
              </a:r>
            </a:p>
            <a:p>
              <a:pPr>
                <a:buFontTx/>
                <a:buChar char="•"/>
              </a:pPr>
              <a:r>
                <a:rPr lang="en-US" sz="1200"/>
                <a:t> Parity 0</a:t>
              </a:r>
            </a:p>
            <a:p>
              <a:pPr>
                <a:buFontTx/>
                <a:buChar char="•"/>
              </a:pPr>
              <a:r>
                <a:rPr lang="en-US" sz="1200"/>
                <a:t> Parity 1</a:t>
              </a:r>
            </a:p>
          </p:txBody>
        </p:sp>
        <p:sp>
          <p:nvSpPr>
            <p:cNvPr id="97296" name="Line 18"/>
            <p:cNvSpPr>
              <a:spLocks noChangeShapeType="1"/>
            </p:cNvSpPr>
            <p:nvPr/>
          </p:nvSpPr>
          <p:spPr bwMode="auto">
            <a:xfrm flipH="1">
              <a:off x="4013" y="2484"/>
              <a:ext cx="251" cy="0"/>
            </a:xfrm>
            <a:prstGeom prst="line">
              <a:avLst/>
            </a:prstGeom>
            <a:noFill/>
            <a:ln w="9525">
              <a:solidFill>
                <a:schemeClr val="tx1"/>
              </a:solidFill>
              <a:round/>
              <a:headEnd type="triangle" w="med" len="med"/>
              <a:tailEnd/>
            </a:ln>
          </p:spPr>
          <p:txBody>
            <a:bodyPr/>
            <a:lstStyle/>
            <a:p>
              <a:endParaRPr lang="en-US"/>
            </a:p>
          </p:txBody>
        </p:sp>
        <p:sp>
          <p:nvSpPr>
            <p:cNvPr id="97297" name="Line 20"/>
            <p:cNvSpPr>
              <a:spLocks noChangeShapeType="1"/>
            </p:cNvSpPr>
            <p:nvPr/>
          </p:nvSpPr>
          <p:spPr bwMode="auto">
            <a:xfrm>
              <a:off x="2562" y="3259"/>
              <a:ext cx="791" cy="0"/>
            </a:xfrm>
            <a:prstGeom prst="line">
              <a:avLst/>
            </a:prstGeom>
            <a:noFill/>
            <a:ln w="9525">
              <a:solidFill>
                <a:schemeClr val="tx1"/>
              </a:solidFill>
              <a:round/>
              <a:headEnd type="triangle" w="med" len="med"/>
              <a:tailEnd/>
            </a:ln>
          </p:spPr>
          <p:txBody>
            <a:bodyPr/>
            <a:lstStyle/>
            <a:p>
              <a:endParaRPr lang="en-US"/>
            </a:p>
          </p:txBody>
        </p:sp>
        <p:sp>
          <p:nvSpPr>
            <p:cNvPr id="97298" name="Text Box 22"/>
            <p:cNvSpPr txBox="1">
              <a:spLocks noChangeArrowheads="1"/>
            </p:cNvSpPr>
            <p:nvPr/>
          </p:nvSpPr>
          <p:spPr bwMode="auto">
            <a:xfrm>
              <a:off x="2588" y="3070"/>
              <a:ext cx="706" cy="177"/>
            </a:xfrm>
            <a:prstGeom prst="rect">
              <a:avLst/>
            </a:prstGeom>
            <a:noFill/>
            <a:ln w="9525">
              <a:noFill/>
              <a:miter lim="800000"/>
              <a:headEnd/>
              <a:tailEnd/>
            </a:ln>
          </p:spPr>
          <p:txBody>
            <a:bodyPr wrap="none">
              <a:spAutoFit/>
            </a:bodyPr>
            <a:lstStyle/>
            <a:p>
              <a:r>
                <a:rPr lang="en-US" sz="1400"/>
                <a:t>Hard decision</a:t>
              </a:r>
            </a:p>
          </p:txBody>
        </p:sp>
        <p:sp>
          <p:nvSpPr>
            <p:cNvPr id="97299" name="Text Box 23"/>
            <p:cNvSpPr txBox="1">
              <a:spLocks noChangeArrowheads="1"/>
            </p:cNvSpPr>
            <p:nvPr/>
          </p:nvSpPr>
          <p:spPr bwMode="auto">
            <a:xfrm>
              <a:off x="1270" y="2010"/>
              <a:ext cx="983" cy="177"/>
            </a:xfrm>
            <a:prstGeom prst="rect">
              <a:avLst/>
            </a:prstGeom>
            <a:noFill/>
            <a:ln w="9525">
              <a:noFill/>
              <a:miter lim="800000"/>
              <a:headEnd/>
              <a:tailEnd/>
            </a:ln>
          </p:spPr>
          <p:txBody>
            <a:bodyPr wrap="none">
              <a:spAutoFit/>
            </a:bodyPr>
            <a:lstStyle/>
            <a:p>
              <a:r>
                <a:rPr lang="en-US" sz="1400" b="1"/>
                <a:t>Per Transport Block</a:t>
              </a:r>
            </a:p>
          </p:txBody>
        </p:sp>
        <p:sp>
          <p:nvSpPr>
            <p:cNvPr id="97300" name="Text Box 24"/>
            <p:cNvSpPr txBox="1">
              <a:spLocks noChangeArrowheads="1"/>
            </p:cNvSpPr>
            <p:nvPr/>
          </p:nvSpPr>
          <p:spPr bwMode="auto">
            <a:xfrm>
              <a:off x="3659" y="2017"/>
              <a:ext cx="773" cy="177"/>
            </a:xfrm>
            <a:prstGeom prst="rect">
              <a:avLst/>
            </a:prstGeom>
            <a:noFill/>
            <a:ln w="9525">
              <a:noFill/>
              <a:miter lim="800000"/>
              <a:headEnd/>
              <a:tailEnd/>
            </a:ln>
          </p:spPr>
          <p:txBody>
            <a:bodyPr wrap="none">
              <a:spAutoFit/>
            </a:bodyPr>
            <a:lstStyle/>
            <a:p>
              <a:r>
                <a:rPr lang="en-US" sz="1400" b="1"/>
                <a:t>Per Code Block</a:t>
              </a:r>
            </a:p>
          </p:txBody>
        </p:sp>
        <p:sp>
          <p:nvSpPr>
            <p:cNvPr id="97301" name="Text Box 25"/>
            <p:cNvSpPr txBox="1">
              <a:spLocks noChangeArrowheads="1"/>
            </p:cNvSpPr>
            <p:nvPr/>
          </p:nvSpPr>
          <p:spPr bwMode="auto">
            <a:xfrm>
              <a:off x="2294" y="1691"/>
              <a:ext cx="1355" cy="196"/>
            </a:xfrm>
            <a:prstGeom prst="rect">
              <a:avLst/>
            </a:prstGeom>
            <a:noFill/>
            <a:ln w="9525">
              <a:noFill/>
              <a:miter lim="800000"/>
              <a:headEnd/>
              <a:tailEnd/>
            </a:ln>
          </p:spPr>
          <p:txBody>
            <a:bodyPr>
              <a:spAutoFit/>
            </a:bodyPr>
            <a:lstStyle/>
            <a:p>
              <a:pPr algn="ctr"/>
              <a:r>
                <a:rPr lang="en-US" sz="1600" b="1"/>
                <a:t>LTE Bit Processing</a:t>
              </a:r>
            </a:p>
          </p:txBody>
        </p:sp>
        <p:sp>
          <p:nvSpPr>
            <p:cNvPr id="97302" name="Rectangle 28"/>
            <p:cNvSpPr>
              <a:spLocks noChangeArrowheads="1"/>
            </p:cNvSpPr>
            <p:nvPr/>
          </p:nvSpPr>
          <p:spPr bwMode="auto">
            <a:xfrm>
              <a:off x="1946" y="3061"/>
              <a:ext cx="620" cy="404"/>
            </a:xfrm>
            <a:prstGeom prst="rect">
              <a:avLst/>
            </a:prstGeom>
            <a:solidFill>
              <a:srgbClr val="CCFFFF"/>
            </a:solidFill>
            <a:ln w="9525">
              <a:solidFill>
                <a:schemeClr val="tx1"/>
              </a:solidFill>
              <a:prstDash val="dash"/>
              <a:miter lim="800000"/>
              <a:headEnd/>
              <a:tailEnd/>
            </a:ln>
          </p:spPr>
          <p:txBody>
            <a:bodyPr wrap="none" anchor="ctr"/>
            <a:lstStyle/>
            <a:p>
              <a:pPr algn="ctr"/>
              <a:r>
                <a:rPr lang="en-US" sz="1400"/>
                <a:t>TB CRC</a:t>
              </a:r>
            </a:p>
          </p:txBody>
        </p:sp>
        <p:sp>
          <p:nvSpPr>
            <p:cNvPr id="97303" name="Line 27"/>
            <p:cNvSpPr>
              <a:spLocks noChangeShapeType="1"/>
            </p:cNvSpPr>
            <p:nvPr/>
          </p:nvSpPr>
          <p:spPr bwMode="auto">
            <a:xfrm flipH="1">
              <a:off x="4023" y="3272"/>
              <a:ext cx="1178" cy="0"/>
            </a:xfrm>
            <a:prstGeom prst="line">
              <a:avLst/>
            </a:prstGeom>
            <a:noFill/>
            <a:ln w="9525">
              <a:solidFill>
                <a:schemeClr val="tx1"/>
              </a:solidFill>
              <a:round/>
              <a:headEnd/>
              <a:tailEnd type="triangle" w="med" len="med"/>
            </a:ln>
          </p:spPr>
          <p:txBody>
            <a:bodyPr/>
            <a:lstStyle/>
            <a:p>
              <a:endParaRPr lang="en-US"/>
            </a:p>
          </p:txBody>
        </p:sp>
        <p:grpSp>
          <p:nvGrpSpPr>
            <p:cNvPr id="97304" name="Group 34"/>
            <p:cNvGrpSpPr>
              <a:grpSpLocks/>
            </p:cNvGrpSpPr>
            <p:nvPr/>
          </p:nvGrpSpPr>
          <p:grpSpPr bwMode="auto">
            <a:xfrm>
              <a:off x="5060" y="2487"/>
              <a:ext cx="141" cy="793"/>
              <a:chOff x="4961" y="2487"/>
              <a:chExt cx="192" cy="712"/>
            </a:xfrm>
          </p:grpSpPr>
          <p:sp>
            <p:nvSpPr>
              <p:cNvPr id="97309" name="Line 19"/>
              <p:cNvSpPr>
                <a:spLocks noChangeShapeType="1"/>
              </p:cNvSpPr>
              <p:nvPr/>
            </p:nvSpPr>
            <p:spPr bwMode="auto">
              <a:xfrm flipH="1">
                <a:off x="4961" y="2487"/>
                <a:ext cx="192" cy="0"/>
              </a:xfrm>
              <a:prstGeom prst="line">
                <a:avLst/>
              </a:prstGeom>
              <a:noFill/>
              <a:ln w="9525">
                <a:solidFill>
                  <a:schemeClr val="tx1"/>
                </a:solidFill>
                <a:round/>
                <a:headEnd/>
                <a:tailEnd/>
              </a:ln>
            </p:spPr>
            <p:txBody>
              <a:bodyPr/>
              <a:lstStyle/>
              <a:p>
                <a:endParaRPr lang="en-US"/>
              </a:p>
            </p:txBody>
          </p:sp>
          <p:sp>
            <p:nvSpPr>
              <p:cNvPr id="97310" name="Line 29"/>
              <p:cNvSpPr>
                <a:spLocks noChangeShapeType="1"/>
              </p:cNvSpPr>
              <p:nvPr/>
            </p:nvSpPr>
            <p:spPr bwMode="auto">
              <a:xfrm>
                <a:off x="5152" y="2487"/>
                <a:ext cx="0" cy="712"/>
              </a:xfrm>
              <a:prstGeom prst="line">
                <a:avLst/>
              </a:prstGeom>
              <a:noFill/>
              <a:ln w="9525">
                <a:solidFill>
                  <a:schemeClr val="tx1"/>
                </a:solidFill>
                <a:round/>
                <a:headEnd/>
                <a:tailEnd/>
              </a:ln>
            </p:spPr>
            <p:txBody>
              <a:bodyPr/>
              <a:lstStyle/>
              <a:p>
                <a:endParaRPr lang="en-US"/>
              </a:p>
            </p:txBody>
          </p:sp>
        </p:grpSp>
        <p:sp>
          <p:nvSpPr>
            <p:cNvPr id="97305" name="Text Box 30"/>
            <p:cNvSpPr txBox="1">
              <a:spLocks noChangeArrowheads="1"/>
            </p:cNvSpPr>
            <p:nvPr/>
          </p:nvSpPr>
          <p:spPr bwMode="auto">
            <a:xfrm>
              <a:off x="117" y="2309"/>
              <a:ext cx="470" cy="177"/>
            </a:xfrm>
            <a:prstGeom prst="rect">
              <a:avLst/>
            </a:prstGeom>
            <a:noFill/>
            <a:ln w="9525">
              <a:noFill/>
              <a:miter lim="800000"/>
              <a:headEnd/>
              <a:tailEnd/>
            </a:ln>
          </p:spPr>
          <p:txBody>
            <a:bodyPr wrap="none">
              <a:spAutoFit/>
            </a:bodyPr>
            <a:lstStyle/>
            <a:p>
              <a:r>
                <a:rPr lang="en-US" sz="1400"/>
                <a:t>Soft Bits</a:t>
              </a:r>
            </a:p>
          </p:txBody>
        </p:sp>
        <p:sp>
          <p:nvSpPr>
            <p:cNvPr id="97306" name="Line 31"/>
            <p:cNvSpPr>
              <a:spLocks noChangeShapeType="1"/>
            </p:cNvSpPr>
            <p:nvPr/>
          </p:nvSpPr>
          <p:spPr bwMode="auto">
            <a:xfrm>
              <a:off x="1572" y="3277"/>
              <a:ext cx="365" cy="0"/>
            </a:xfrm>
            <a:prstGeom prst="line">
              <a:avLst/>
            </a:prstGeom>
            <a:noFill/>
            <a:ln w="9525">
              <a:solidFill>
                <a:schemeClr val="tx1"/>
              </a:solidFill>
              <a:round/>
              <a:headEnd type="triangle" w="med" len="med"/>
              <a:tailEnd/>
            </a:ln>
          </p:spPr>
          <p:txBody>
            <a:bodyPr/>
            <a:lstStyle/>
            <a:p>
              <a:endParaRPr lang="en-US"/>
            </a:p>
          </p:txBody>
        </p:sp>
        <p:sp>
          <p:nvSpPr>
            <p:cNvPr id="97307" name="Line 32"/>
            <p:cNvSpPr>
              <a:spLocks noChangeShapeType="1"/>
            </p:cNvSpPr>
            <p:nvPr/>
          </p:nvSpPr>
          <p:spPr bwMode="auto">
            <a:xfrm flipH="1">
              <a:off x="1729" y="2478"/>
              <a:ext cx="227" cy="0"/>
            </a:xfrm>
            <a:prstGeom prst="line">
              <a:avLst/>
            </a:prstGeom>
            <a:noFill/>
            <a:ln w="9525">
              <a:solidFill>
                <a:schemeClr val="tx1"/>
              </a:solidFill>
              <a:round/>
              <a:headEnd type="triangle" w="med" len="med"/>
              <a:tailEnd/>
            </a:ln>
          </p:spPr>
          <p:txBody>
            <a:bodyPr/>
            <a:lstStyle/>
            <a:p>
              <a:endParaRPr lang="en-US"/>
            </a:p>
          </p:txBody>
        </p:sp>
        <p:sp>
          <p:nvSpPr>
            <p:cNvPr id="97308" name="Line 37"/>
            <p:cNvSpPr>
              <a:spLocks noChangeShapeType="1"/>
            </p:cNvSpPr>
            <p:nvPr/>
          </p:nvSpPr>
          <p:spPr bwMode="auto">
            <a:xfrm flipH="1">
              <a:off x="188" y="2478"/>
              <a:ext cx="719" cy="0"/>
            </a:xfrm>
            <a:prstGeom prst="line">
              <a:avLst/>
            </a:prstGeom>
            <a:noFill/>
            <a:ln w="9525">
              <a:solidFill>
                <a:schemeClr val="tx1"/>
              </a:solidFill>
              <a:round/>
              <a:headEnd type="triangle" w="med" len="me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grpSp>
        <p:nvGrpSpPr>
          <p:cNvPr id="51203" name="Group 419"/>
          <p:cNvGrpSpPr>
            <a:grpSpLocks noChangeAspect="1"/>
          </p:cNvGrpSpPr>
          <p:nvPr/>
        </p:nvGrpSpPr>
        <p:grpSpPr bwMode="auto">
          <a:xfrm>
            <a:off x="0" y="914400"/>
            <a:ext cx="5354638" cy="5440363"/>
            <a:chOff x="0" y="552"/>
            <a:chExt cx="3482" cy="3538"/>
          </a:xfrm>
        </p:grpSpPr>
        <p:sp>
          <p:nvSpPr>
            <p:cNvPr id="51208"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1209" name="Group 620"/>
            <p:cNvGrpSpPr>
              <a:grpSpLocks/>
            </p:cNvGrpSpPr>
            <p:nvPr/>
          </p:nvGrpSpPr>
          <p:grpSpPr bwMode="auto">
            <a:xfrm>
              <a:off x="162" y="563"/>
              <a:ext cx="3320" cy="3350"/>
              <a:chOff x="162" y="563"/>
              <a:chExt cx="3320" cy="3350"/>
            </a:xfrm>
          </p:grpSpPr>
          <p:sp>
            <p:nvSpPr>
              <p:cNvPr id="51418"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1419"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1420" name="Rectangle 422"/>
              <p:cNvSpPr>
                <a:spLocks noChangeArrowheads="1"/>
              </p:cNvSpPr>
              <p:nvPr/>
            </p:nvSpPr>
            <p:spPr bwMode="auto">
              <a:xfrm>
                <a:off x="2674"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1421"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1422"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23"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24"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1425"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1426"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427"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1428"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1429"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430"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1431"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1432"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33"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34"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35"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1436"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437"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38"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1439"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440"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1441"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1442"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1443"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1444"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45"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1446"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1447"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1448"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1449"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50"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1451"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452"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1453"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454"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55"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1456"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457"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58"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1459"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460"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61"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1462"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1463"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1464"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1465"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66"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1467"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1468"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69"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1470"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1471"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72"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1473"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74"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1475"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76"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1477"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1478"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1479"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1480"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1481"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1482"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1483"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1484"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1485"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1486"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1487"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1488"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1489"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90"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1491"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1492"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93"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494"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495"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496"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497"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498"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99"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00"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01"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502"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03"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504"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505"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06"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507"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08"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509"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1510"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511"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1512"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1513"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514"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515"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516"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17"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1518"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1519"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1520"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1521"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22"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1523"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1524"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1525"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26"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1527"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1528"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1529"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1530"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1531"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1532"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1533"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34"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1535"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36"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1537"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1538"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539"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1540"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1541"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542"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43"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544"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545"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46"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547"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548"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549"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550"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1551"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1552"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1553"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554"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1555"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1556"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1557"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1558"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559"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1560"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1561"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1562"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1563"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564"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1565"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566"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567"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1568"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1569"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570"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1571"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1572"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1573"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574"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575"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1576"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1577"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1578"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1579"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1580"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1581"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1582"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1583"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1584"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1585"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1586"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1587"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1588"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1589"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1590"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1591"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1592"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1593"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1594"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1595"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1596"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1597"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1598"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1599"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1600"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1601"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1602"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1603"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1604"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1605"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1606"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1607"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1608"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1609"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1610"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1611"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1612"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1613"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614"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615"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1210" name="Group 821"/>
            <p:cNvGrpSpPr>
              <a:grpSpLocks/>
            </p:cNvGrpSpPr>
            <p:nvPr/>
          </p:nvGrpSpPr>
          <p:grpSpPr bwMode="auto">
            <a:xfrm>
              <a:off x="11" y="762"/>
              <a:ext cx="3452" cy="3328"/>
              <a:chOff x="11" y="762"/>
              <a:chExt cx="3452" cy="3328"/>
            </a:xfrm>
          </p:grpSpPr>
          <p:sp>
            <p:nvSpPr>
              <p:cNvPr id="51218"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1219"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1220"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221"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22"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1223"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1224"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1225"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226"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27"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1228"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1229"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1230"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231"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1232"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1233"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1234"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1235"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1236"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1237"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238"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39"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40"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241"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242"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243"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244"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45"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1246"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1247"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1248"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1249"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250"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251"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1252"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1253"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1254"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1255"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1256"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257"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1258"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259"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260"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1261"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1262"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263"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1264"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1265"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266"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1267"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1268"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1269"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70"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71"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1272"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1273"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1274"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1275"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1276"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1277"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1278"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1279"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1280"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1281"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1282"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1283"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1284"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1285"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1286"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1287"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288"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289"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290"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291"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292"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293"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294"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295"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296"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297"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298"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299"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300"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301"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1302"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1303"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04"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1305"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1306"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307"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1308"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309"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1310"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311"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312"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1313"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1314"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1315"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316"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1317"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1318"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1319"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1320"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1321"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1322"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23"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1324"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1325"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1326"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1327"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1328"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1329"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1330"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1331"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1332"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1333"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1334"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1335"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1336"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1337"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38"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1339"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1340"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41"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1342"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43"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44"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345"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1346"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1347"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1348"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49"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1350"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1351"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1352"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1353"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1354"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1355"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56"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1357"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358"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1359"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1360"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61"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1362"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1363"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1364"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65"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1366"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1367"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1368"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1369"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1370"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1371"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1372" name="Rectangle 775"/>
              <p:cNvSpPr>
                <a:spLocks noChangeArrowheads="1"/>
              </p:cNvSpPr>
              <p:nvPr/>
            </p:nvSpPr>
            <p:spPr bwMode="auto">
              <a:xfrm>
                <a:off x="1454" y="1138"/>
                <a:ext cx="754" cy="747"/>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3" name="Rectangle 776"/>
              <p:cNvSpPr>
                <a:spLocks noChangeArrowheads="1"/>
              </p:cNvSpPr>
              <p:nvPr/>
            </p:nvSpPr>
            <p:spPr bwMode="auto">
              <a:xfrm>
                <a:off x="1427" y="1176"/>
                <a:ext cx="759" cy="747"/>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4" name="Rectangle 777"/>
              <p:cNvSpPr>
                <a:spLocks noChangeArrowheads="1"/>
              </p:cNvSpPr>
              <p:nvPr/>
            </p:nvSpPr>
            <p:spPr bwMode="auto">
              <a:xfrm>
                <a:off x="1400" y="1208"/>
                <a:ext cx="760" cy="753"/>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5" name="Rectangle 778"/>
              <p:cNvSpPr>
                <a:spLocks noChangeArrowheads="1"/>
              </p:cNvSpPr>
              <p:nvPr/>
            </p:nvSpPr>
            <p:spPr bwMode="auto">
              <a:xfrm>
                <a:off x="1379" y="1246"/>
                <a:ext cx="754" cy="752"/>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6" name="Rectangle 779"/>
              <p:cNvSpPr>
                <a:spLocks noChangeArrowheads="1"/>
              </p:cNvSpPr>
              <p:nvPr/>
            </p:nvSpPr>
            <p:spPr bwMode="auto">
              <a:xfrm>
                <a:off x="1352" y="1283"/>
                <a:ext cx="754" cy="748"/>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7" name="Rectangle 780"/>
              <p:cNvSpPr>
                <a:spLocks noChangeArrowheads="1"/>
              </p:cNvSpPr>
              <p:nvPr/>
            </p:nvSpPr>
            <p:spPr bwMode="auto">
              <a:xfrm>
                <a:off x="1330" y="1316"/>
                <a:ext cx="754" cy="752"/>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8" name="Rectangle 781"/>
              <p:cNvSpPr>
                <a:spLocks noChangeArrowheads="1"/>
              </p:cNvSpPr>
              <p:nvPr/>
            </p:nvSpPr>
            <p:spPr bwMode="auto">
              <a:xfrm>
                <a:off x="1303" y="1348"/>
                <a:ext cx="754" cy="753"/>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79"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80" name="Rectangle 783"/>
              <p:cNvSpPr>
                <a:spLocks noChangeArrowheads="1"/>
              </p:cNvSpPr>
              <p:nvPr/>
            </p:nvSpPr>
            <p:spPr bwMode="auto">
              <a:xfrm>
                <a:off x="1271" y="1385"/>
                <a:ext cx="754" cy="753"/>
              </a:xfrm>
              <a:prstGeom prst="rect">
                <a:avLst/>
              </a:prstGeom>
              <a:solidFill>
                <a:srgbClr val="FFFF00"/>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1381"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1382"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1383"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1384"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1385"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1386"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1387" name="Rectangle 790"/>
              <p:cNvSpPr>
                <a:spLocks noChangeArrowheads="1"/>
              </p:cNvSpPr>
              <p:nvPr/>
            </p:nvSpPr>
            <p:spPr bwMode="auto">
              <a:xfrm>
                <a:off x="1305" y="2047"/>
                <a:ext cx="869" cy="80"/>
              </a:xfrm>
              <a:prstGeom prst="rect">
                <a:avLst/>
              </a:prstGeom>
              <a:noFill/>
              <a:ln w="9525">
                <a:noFill/>
                <a:miter lim="800000"/>
                <a:headEnd/>
                <a:tailEnd/>
              </a:ln>
            </p:spPr>
            <p:txBody>
              <a:bodyPr lIns="0" tIns="0" rIns="0" bIns="0">
                <a:spAutoFit/>
              </a:bodyPr>
              <a:lstStyle/>
              <a:p>
                <a:pPr algn="l" eaLnBrk="0" hangingPunct="0"/>
                <a:r>
                  <a:rPr lang="en-US" sz="800" b="1">
                    <a:solidFill>
                      <a:srgbClr val="000000"/>
                    </a:solidFill>
                  </a:rPr>
                  <a:t>L2 Memory </a:t>
                </a:r>
                <a:r>
                  <a:rPr lang="en-US" sz="700" b="1">
                    <a:solidFill>
                      <a:srgbClr val="000000"/>
                    </a:solidFill>
                  </a:rPr>
                  <a:t>(cache/RAM</a:t>
                </a:r>
                <a:r>
                  <a:rPr lang="en-US" sz="800" b="1">
                    <a:solidFill>
                      <a:srgbClr val="000000"/>
                    </a:solidFill>
                  </a:rPr>
                  <a:t>)</a:t>
                </a:r>
                <a:endParaRPr lang="en-US" sz="1800">
                  <a:solidFill>
                    <a:srgbClr val="000000"/>
                  </a:solidFill>
                </a:endParaRPr>
              </a:p>
            </p:txBody>
          </p:sp>
          <p:sp>
            <p:nvSpPr>
              <p:cNvPr id="51388"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1389"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1390"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1391"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1392"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93"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1394"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1395"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1396"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397"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1398"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1399"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1400"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1401"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1402"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1403"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1404"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1405"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1406"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1407"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1408"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1409"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1410"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1411"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1412"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1413"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1414"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1415"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1416"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1417"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1211"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1212"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1213"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1214"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1215"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1216"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1217"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51204" name="Rectangle 4"/>
          <p:cNvSpPr>
            <a:spLocks noGrp="1" noChangeArrowheads="1"/>
          </p:cNvSpPr>
          <p:nvPr>
            <p:ph type="title" idx="4294967295"/>
          </p:nvPr>
        </p:nvSpPr>
        <p:spPr>
          <a:xfrm>
            <a:off x="0" y="76200"/>
            <a:ext cx="8229600" cy="762000"/>
          </a:xfrm>
        </p:spPr>
        <p:txBody>
          <a:bodyPr/>
          <a:lstStyle/>
          <a:p>
            <a:pPr eaLnBrk="1" hangingPunct="1"/>
            <a:r>
              <a:rPr lang="en-US" b="0" smtClean="0"/>
              <a:t>CorePac &amp; Memory Subsystem</a:t>
            </a:r>
          </a:p>
        </p:txBody>
      </p:sp>
      <p:sp>
        <p:nvSpPr>
          <p:cNvPr id="51205" name="Rectangle 171"/>
          <p:cNvSpPr>
            <a:spLocks noGrp="1" noChangeArrowheads="1"/>
          </p:cNvSpPr>
          <p:nvPr>
            <p:ph type="body" sz="half" idx="4294967295"/>
          </p:nvPr>
        </p:nvSpPr>
        <p:spPr>
          <a:xfrm>
            <a:off x="5616575" y="1219200"/>
            <a:ext cx="3527425" cy="5154613"/>
          </a:xfrm>
        </p:spPr>
        <p:txBody>
          <a:bodyPr/>
          <a:lstStyle/>
          <a:p>
            <a:pPr marL="227013" indent="-227013" eaLnBrk="1" hangingPunct="1">
              <a:spcBef>
                <a:spcPct val="0"/>
              </a:spcBef>
              <a:spcAft>
                <a:spcPct val="10000"/>
              </a:spcAft>
            </a:pPr>
            <a:r>
              <a:rPr lang="en-US" sz="1400" dirty="0" smtClean="0"/>
              <a:t>1 to 8 C66x CorePac DSP Cores operating at up to 1.25 GHz</a:t>
            </a:r>
          </a:p>
          <a:p>
            <a:pPr marL="574675" lvl="1" indent="-233363" eaLnBrk="1" hangingPunct="1">
              <a:spcBef>
                <a:spcPct val="0"/>
              </a:spcBef>
              <a:spcAft>
                <a:spcPct val="10000"/>
              </a:spcAft>
            </a:pPr>
            <a:r>
              <a:rPr lang="en-US" sz="1400" dirty="0" smtClean="0"/>
              <a:t>Fixed and Floating Point Operations</a:t>
            </a:r>
          </a:p>
          <a:p>
            <a:pPr marL="574675" lvl="1" indent="-233363" eaLnBrk="1" hangingPunct="1">
              <a:spcBef>
                <a:spcPct val="0"/>
              </a:spcBef>
              <a:spcAft>
                <a:spcPct val="10000"/>
              </a:spcAft>
            </a:pPr>
            <a:r>
              <a:rPr lang="en-US" sz="1400" dirty="0" smtClean="0"/>
              <a:t>Code compatible with other C64x+ and C67x+ devices</a:t>
            </a:r>
          </a:p>
          <a:p>
            <a:pPr marL="227013" indent="-227013" eaLnBrk="1" hangingPunct="1">
              <a:spcBef>
                <a:spcPct val="0"/>
              </a:spcBef>
              <a:spcAft>
                <a:spcPct val="10000"/>
              </a:spcAft>
            </a:pPr>
            <a:r>
              <a:rPr lang="en-US" sz="1400" dirty="0" smtClean="0"/>
              <a:t>L1 Memory can be partitioned as cache or SRAM</a:t>
            </a:r>
          </a:p>
          <a:p>
            <a:pPr marL="574675" lvl="1" indent="-233363" eaLnBrk="1" hangingPunct="1">
              <a:spcBef>
                <a:spcPct val="0"/>
              </a:spcBef>
              <a:spcAft>
                <a:spcPct val="10000"/>
              </a:spcAft>
            </a:pPr>
            <a:r>
              <a:rPr lang="en-US" sz="1400" dirty="0" smtClean="0"/>
              <a:t>32KB L1P per core </a:t>
            </a:r>
          </a:p>
          <a:p>
            <a:pPr marL="574675" lvl="1" indent="-233363" eaLnBrk="1" hangingPunct="1">
              <a:spcBef>
                <a:spcPct val="0"/>
              </a:spcBef>
              <a:spcAft>
                <a:spcPct val="10000"/>
              </a:spcAft>
            </a:pPr>
            <a:r>
              <a:rPr lang="en-US" sz="1400" dirty="0" smtClean="0"/>
              <a:t>32KB L1D per core</a:t>
            </a:r>
          </a:p>
          <a:p>
            <a:pPr marL="574675" lvl="1" indent="-233363" eaLnBrk="1" hangingPunct="1">
              <a:spcBef>
                <a:spcPct val="0"/>
              </a:spcBef>
              <a:spcAft>
                <a:spcPct val="10000"/>
              </a:spcAft>
            </a:pPr>
            <a:r>
              <a:rPr lang="en-US" sz="1400" dirty="0" smtClean="0"/>
              <a:t>Error Detection for L1P</a:t>
            </a:r>
          </a:p>
          <a:p>
            <a:pPr marL="574675" lvl="1" indent="-233363" eaLnBrk="1" hangingPunct="1">
              <a:spcBef>
                <a:spcPct val="0"/>
              </a:spcBef>
              <a:spcAft>
                <a:spcPct val="10000"/>
              </a:spcAft>
            </a:pPr>
            <a:r>
              <a:rPr lang="en-US" sz="1400" dirty="0" smtClean="0"/>
              <a:t>Memory Protection</a:t>
            </a:r>
          </a:p>
          <a:p>
            <a:pPr marL="227013" indent="-227013" eaLnBrk="1" hangingPunct="1">
              <a:spcBef>
                <a:spcPct val="0"/>
              </a:spcBef>
              <a:spcAft>
                <a:spcPct val="10000"/>
              </a:spcAft>
            </a:pPr>
            <a:r>
              <a:rPr lang="en-US" sz="1400" dirty="0" smtClean="0"/>
              <a:t>Dedicated and Shared L2 Memory</a:t>
            </a:r>
          </a:p>
          <a:p>
            <a:pPr marL="574675" lvl="1" indent="-233363" eaLnBrk="1" hangingPunct="1">
              <a:spcBef>
                <a:spcPct val="0"/>
              </a:spcBef>
              <a:spcAft>
                <a:spcPct val="10000"/>
              </a:spcAft>
            </a:pPr>
            <a:r>
              <a:rPr lang="en-US" sz="1400" dirty="0" smtClean="0"/>
              <a:t>512 KB to 1 MB Local L2 per core</a:t>
            </a:r>
          </a:p>
          <a:p>
            <a:pPr marL="574675" lvl="1" indent="-233363" eaLnBrk="1" hangingPunct="1">
              <a:spcBef>
                <a:spcPct val="0"/>
              </a:spcBef>
              <a:spcAft>
                <a:spcPct val="10000"/>
              </a:spcAft>
            </a:pPr>
            <a:r>
              <a:rPr lang="en-US" sz="1400" dirty="0" smtClean="0"/>
              <a:t>2 to 4 MB Multicore Shared Memory (MSM)</a:t>
            </a:r>
          </a:p>
          <a:p>
            <a:pPr marL="574675" lvl="1" indent="-233363" eaLnBrk="1" hangingPunct="1">
              <a:spcBef>
                <a:spcPct val="0"/>
              </a:spcBef>
              <a:spcAft>
                <a:spcPct val="10000"/>
              </a:spcAft>
            </a:pPr>
            <a:r>
              <a:rPr lang="en-US" sz="1400" dirty="0" smtClean="0"/>
              <a:t>Multicore Shared Memory Controller (MSMC) </a:t>
            </a:r>
          </a:p>
          <a:p>
            <a:pPr marL="574675" lvl="1" indent="-233363" eaLnBrk="1" hangingPunct="1">
              <a:spcBef>
                <a:spcPct val="0"/>
              </a:spcBef>
              <a:spcAft>
                <a:spcPct val="10000"/>
              </a:spcAft>
            </a:pPr>
            <a:r>
              <a:rPr lang="en-US" sz="1400" dirty="0" smtClean="0"/>
              <a:t>Error detection and correction for all L2 memory</a:t>
            </a:r>
          </a:p>
          <a:p>
            <a:pPr marL="574675" lvl="1" indent="-233363" eaLnBrk="1" hangingPunct="1">
              <a:spcBef>
                <a:spcPct val="0"/>
              </a:spcBef>
              <a:spcAft>
                <a:spcPct val="10000"/>
              </a:spcAft>
            </a:pPr>
            <a:r>
              <a:rPr lang="en-US" sz="1400" dirty="0" smtClean="0"/>
              <a:t>MSM available to all cores and can be either program or data</a:t>
            </a:r>
          </a:p>
          <a:p>
            <a:pPr marL="227013" indent="-227013" eaLnBrk="1" hangingPunct="1">
              <a:spcBef>
                <a:spcPct val="0"/>
              </a:spcBef>
              <a:spcAft>
                <a:spcPct val="10000"/>
              </a:spcAft>
            </a:pPr>
            <a:r>
              <a:rPr lang="en-US" sz="1400" dirty="0" smtClean="0"/>
              <a:t>Boot ROM</a:t>
            </a:r>
          </a:p>
        </p:txBody>
      </p:sp>
      <p:sp>
        <p:nvSpPr>
          <p:cNvPr id="51206" name="AutoShape 172"/>
          <p:cNvSpPr>
            <a:spLocks noChangeArrowheads="1"/>
          </p:cNvSpPr>
          <p:nvPr/>
        </p:nvSpPr>
        <p:spPr bwMode="auto">
          <a:xfrm>
            <a:off x="5413375" y="1257300"/>
            <a:ext cx="3616325" cy="52324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1207" name="Rectangle 11"/>
          <p:cNvSpPr>
            <a:spLocks noChangeArrowheads="1"/>
          </p:cNvSpPr>
          <p:nvPr/>
        </p:nvSpPr>
        <p:spPr bwMode="auto">
          <a:xfrm>
            <a:off x="5397500" y="914400"/>
            <a:ext cx="3632200"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b="0" dirty="0" smtClean="0"/>
              <a:t>TCP3D Key Features (1/2)</a:t>
            </a:r>
          </a:p>
        </p:txBody>
      </p:sp>
      <p:sp>
        <p:nvSpPr>
          <p:cNvPr id="98307" name="Rectangle 3"/>
          <p:cNvSpPr>
            <a:spLocks noGrp="1" noChangeArrowheads="1"/>
          </p:cNvSpPr>
          <p:nvPr>
            <p:ph idx="1"/>
          </p:nvPr>
        </p:nvSpPr>
        <p:spPr>
          <a:xfrm>
            <a:off x="180975" y="1301750"/>
            <a:ext cx="8810625" cy="4718050"/>
          </a:xfrm>
        </p:spPr>
        <p:txBody>
          <a:bodyPr/>
          <a:lstStyle/>
          <a:p>
            <a:pPr eaLnBrk="1" hangingPunct="1"/>
            <a:r>
              <a:rPr lang="en-US" sz="2000" smtClean="0"/>
              <a:t>Supports 3GPP Rel-7 and older (WCDMA), LTE, and WiMAX turbo decoding</a:t>
            </a:r>
          </a:p>
          <a:p>
            <a:pPr eaLnBrk="1" hangingPunct="1"/>
            <a:r>
              <a:rPr lang="en-US" sz="2000" smtClean="0"/>
              <a:t>Native Code Rate: 1/3</a:t>
            </a:r>
          </a:p>
          <a:p>
            <a:pPr eaLnBrk="1" hangingPunct="1"/>
            <a:r>
              <a:rPr lang="en-US" sz="2000" smtClean="0"/>
              <a:t>Radix 4 Binary and Duo-Binary MAP Decoders</a:t>
            </a:r>
          </a:p>
          <a:p>
            <a:pPr eaLnBrk="1" hangingPunct="1"/>
            <a:r>
              <a:rPr lang="en-US" sz="2000" smtClean="0"/>
              <a:t>Dual MAP decoders for non-contentious interleavers</a:t>
            </a:r>
          </a:p>
          <a:p>
            <a:pPr eaLnBrk="1" hangingPunct="1"/>
            <a:r>
              <a:rPr lang="en-US" sz="2000" smtClean="0"/>
              <a:t>Split decoder mode: TCP3D works as two independent, single MAP decoders</a:t>
            </a:r>
          </a:p>
          <a:p>
            <a:pPr eaLnBrk="1" hangingPunct="1"/>
            <a:r>
              <a:rPr lang="en-US" sz="2000" smtClean="0"/>
              <a:t>Max Star and Max log-map algorithms</a:t>
            </a:r>
          </a:p>
          <a:p>
            <a:pPr eaLnBrk="1" hangingPunct="1"/>
            <a:r>
              <a:rPr lang="en-US" sz="2000" smtClean="0"/>
              <a:t>Double Buffer input memory for lower latency transfers (except in split mode)</a:t>
            </a:r>
          </a:p>
          <a:p>
            <a:pPr eaLnBrk="1" hangingPunct="1"/>
            <a:r>
              <a:rPr lang="en-US" sz="2000" smtClean="0"/>
              <a:t>128-bit data bus for reduced latency transfers</a:t>
            </a:r>
          </a:p>
          <a:p>
            <a:pPr eaLnBrk="1" hangingPunct="1"/>
            <a:r>
              <a:rPr lang="en-US" sz="2000" smtClean="0"/>
              <a:t>Input data bit width: 6 bits </a:t>
            </a:r>
          </a:p>
          <a:p>
            <a:pPr eaLnBrk="1" hangingPunct="1"/>
            <a:r>
              <a:rPr lang="en-US" sz="2000" smtClean="0"/>
              <a:t>Programmable hard decision bit ordering within a 128-bit word: 0-127 or 127-0</a:t>
            </a:r>
          </a:p>
          <a:p>
            <a:pPr eaLnBrk="1" hangingPunct="1"/>
            <a:r>
              <a:rPr lang="en-US" sz="2000" smtClean="0"/>
              <a:t>Soft output information for systematic and parity bits: 8 bits</a:t>
            </a:r>
          </a:p>
          <a:p>
            <a:pPr eaLnBrk="1" hangingPunct="1"/>
            <a:r>
              <a:rPr lang="en-US" sz="2000" smtClean="0"/>
              <a:t>Extrinsic scaling per MAP for up to eight iterations (Both Max and Max Star)</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b="0" dirty="0" smtClean="0"/>
              <a:t>TCP3D Key Features (2/2)</a:t>
            </a:r>
          </a:p>
        </p:txBody>
      </p:sp>
      <p:sp>
        <p:nvSpPr>
          <p:cNvPr id="99331" name="Rectangle 3"/>
          <p:cNvSpPr>
            <a:spLocks noGrp="1" noChangeArrowheads="1"/>
          </p:cNvSpPr>
          <p:nvPr>
            <p:ph idx="1"/>
          </p:nvPr>
        </p:nvSpPr>
        <p:spPr>
          <a:xfrm>
            <a:off x="333375" y="1146175"/>
            <a:ext cx="8628063" cy="4814888"/>
          </a:xfrm>
        </p:spPr>
        <p:txBody>
          <a:bodyPr/>
          <a:lstStyle/>
          <a:p>
            <a:pPr eaLnBrk="1" hangingPunct="1"/>
            <a:r>
              <a:rPr lang="en-US" sz="2000" smtClean="0"/>
              <a:t>Block sizes supported: 40 to 8192</a:t>
            </a:r>
          </a:p>
          <a:p>
            <a:pPr eaLnBrk="1" hangingPunct="1"/>
            <a:r>
              <a:rPr lang="en-US" sz="2000" smtClean="0"/>
              <a:t>Programmable sliding window sizes {16, 32, 48, 64, 96, 128}</a:t>
            </a:r>
          </a:p>
          <a:p>
            <a:pPr eaLnBrk="1" hangingPunct="1"/>
            <a:r>
              <a:rPr lang="en-US" sz="2000" smtClean="0"/>
              <a:t>Max number of iterations: 1 to 15</a:t>
            </a:r>
          </a:p>
          <a:p>
            <a:pPr eaLnBrk="1" hangingPunct="1"/>
            <a:r>
              <a:rPr lang="en-US" sz="2000" smtClean="0"/>
              <a:t>Min number of iterations: 1 to 15</a:t>
            </a:r>
          </a:p>
          <a:p>
            <a:pPr eaLnBrk="1" hangingPunct="1"/>
            <a:r>
              <a:rPr lang="en-US" sz="2000" smtClean="0"/>
              <a:t>SNR stopping criterion:  0 to 20 dB threshold</a:t>
            </a:r>
          </a:p>
          <a:p>
            <a:pPr eaLnBrk="1" hangingPunct="1"/>
            <a:r>
              <a:rPr lang="en-US" sz="2000" smtClean="0"/>
              <a:t>LTE CRC stopping criterion</a:t>
            </a:r>
          </a:p>
          <a:p>
            <a:pPr eaLnBrk="1" hangingPunct="1"/>
            <a:r>
              <a:rPr lang="en-US" sz="2000" smtClean="0"/>
              <a:t>LTE, WCDMA and WiMAX Hardware Interleaver Generators</a:t>
            </a:r>
          </a:p>
          <a:p>
            <a:pPr eaLnBrk="1" hangingPunct="1"/>
            <a:r>
              <a:rPr lang="en-US" sz="2000" smtClean="0"/>
              <a:t>Channel Quality Indication</a:t>
            </a:r>
          </a:p>
          <a:p>
            <a:pPr eaLnBrk="1" hangingPunct="1"/>
            <a:r>
              <a:rPr lang="en-US" sz="2000" smtClean="0"/>
              <a:t>Emulation support</a:t>
            </a:r>
          </a:p>
          <a:p>
            <a:pPr eaLnBrk="1" hangingPunct="1"/>
            <a:r>
              <a:rPr lang="en-US" sz="2000" smtClean="0"/>
              <a:t>Low DSP pre-processing load</a:t>
            </a:r>
          </a:p>
          <a:p>
            <a:pPr eaLnBrk="1" hangingPunct="1"/>
            <a:r>
              <a:rPr lang="en-US" sz="2000" smtClean="0"/>
              <a:t>Runs in parallel with CorePac</a:t>
            </a:r>
          </a:p>
          <a:p>
            <a:pPr eaLnBrk="1" hangingPunct="1"/>
            <a:r>
              <a:rPr lang="en-US" sz="2000" smtClean="0"/>
              <a:t>Targets base station environment</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95250"/>
            <a:ext cx="8458200" cy="814388"/>
          </a:xfrm>
        </p:spPr>
        <p:txBody>
          <a:bodyPr/>
          <a:lstStyle/>
          <a:p>
            <a:pPr eaLnBrk="1" hangingPunct="1"/>
            <a:r>
              <a:rPr lang="pt-BR" sz="4000" b="0" dirty="0" smtClean="0"/>
              <a:t>Turbo CoProcessor 3 Encoder (TCP3E)</a:t>
            </a:r>
            <a:endParaRPr lang="en-US" sz="4000" dirty="0" smtClean="0"/>
          </a:p>
        </p:txBody>
      </p:sp>
      <p:sp>
        <p:nvSpPr>
          <p:cNvPr id="100355" name="Rectangle 3"/>
          <p:cNvSpPr>
            <a:spLocks noGrp="1" noChangeArrowheads="1"/>
          </p:cNvSpPr>
          <p:nvPr>
            <p:ph type="body" idx="4294967295"/>
          </p:nvPr>
        </p:nvSpPr>
        <p:spPr>
          <a:xfrm>
            <a:off x="0" y="1185863"/>
            <a:ext cx="8467725" cy="3559175"/>
          </a:xfrm>
        </p:spPr>
        <p:txBody>
          <a:bodyPr/>
          <a:lstStyle/>
          <a:p>
            <a:pPr eaLnBrk="1" hangingPunct="1"/>
            <a:r>
              <a:rPr lang="en-US" sz="2400" dirty="0" smtClean="0"/>
              <a:t>TCP3E = Turbo </a:t>
            </a:r>
            <a:r>
              <a:rPr lang="en-US" sz="2400" dirty="0" err="1" smtClean="0"/>
              <a:t>CoProcessor</a:t>
            </a:r>
            <a:r>
              <a:rPr lang="en-US" sz="2400" dirty="0" smtClean="0"/>
              <a:t> 3 Encoder</a:t>
            </a:r>
          </a:p>
          <a:p>
            <a:pPr lvl="1" eaLnBrk="1" hangingPunct="1"/>
            <a:r>
              <a:rPr lang="en-US" sz="2000" dirty="0" smtClean="0"/>
              <a:t>No previous versions, but came out at same time as third version of decoder co-processor (TCP3D)</a:t>
            </a:r>
          </a:p>
          <a:p>
            <a:pPr lvl="1" eaLnBrk="1" hangingPunct="1"/>
            <a:r>
              <a:rPr lang="en-US" sz="2000" dirty="0" smtClean="0"/>
              <a:t>Runs in parallel with DSP</a:t>
            </a:r>
          </a:p>
          <a:p>
            <a:pPr eaLnBrk="1" hangingPunct="1"/>
            <a:r>
              <a:rPr lang="en-US" sz="2400" dirty="0" smtClean="0"/>
              <a:t>Performs Turbo Encoding for forward error correction of transmitted information (downlink for </a:t>
            </a:r>
            <a:r>
              <a:rPr lang="en-US" sz="2400" dirty="0" err="1" smtClean="0"/>
              <a:t>basestation</a:t>
            </a:r>
            <a:r>
              <a:rPr lang="en-US" sz="2400" dirty="0" smtClean="0"/>
              <a:t>)</a:t>
            </a:r>
          </a:p>
          <a:p>
            <a:pPr lvl="1" eaLnBrk="1" hangingPunct="1"/>
            <a:r>
              <a:rPr lang="en-US" sz="2000" dirty="0" smtClean="0"/>
              <a:t>Adds redundant data to transmitted message</a:t>
            </a:r>
          </a:p>
          <a:p>
            <a:pPr lvl="1" eaLnBrk="1" hangingPunct="1"/>
            <a:r>
              <a:rPr lang="en-US" sz="2000" dirty="0" smtClean="0"/>
              <a:t>Turbo Decoder in handset uses the redundant data to correct errors</a:t>
            </a:r>
          </a:p>
          <a:p>
            <a:pPr lvl="1" eaLnBrk="1" hangingPunct="1"/>
            <a:r>
              <a:rPr lang="en-US" sz="2000" dirty="0" smtClean="0"/>
              <a:t>Often avoids retransmission due to a noisy channel</a:t>
            </a:r>
          </a:p>
          <a:p>
            <a:pPr eaLnBrk="1" hangingPunct="1"/>
            <a:endParaRPr lang="en-US" sz="2400" dirty="0" smtClean="0"/>
          </a:p>
        </p:txBody>
      </p:sp>
      <p:sp>
        <p:nvSpPr>
          <p:cNvPr id="100356" name="Rectangle 7"/>
          <p:cNvSpPr>
            <a:spLocks noChangeArrowheads="1"/>
          </p:cNvSpPr>
          <p:nvPr/>
        </p:nvSpPr>
        <p:spPr bwMode="auto">
          <a:xfrm>
            <a:off x="742950" y="5143500"/>
            <a:ext cx="1847850"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Encoder</a:t>
            </a:r>
          </a:p>
          <a:p>
            <a:pPr algn="ctr">
              <a:defRPr/>
            </a:pPr>
            <a:r>
              <a:rPr lang="en-US" dirty="0"/>
              <a:t>(TCP3E)</a:t>
            </a:r>
          </a:p>
        </p:txBody>
      </p:sp>
      <p:sp>
        <p:nvSpPr>
          <p:cNvPr id="100357" name="Line 8"/>
          <p:cNvSpPr>
            <a:spLocks noChangeShapeType="1"/>
          </p:cNvSpPr>
          <p:nvPr/>
        </p:nvSpPr>
        <p:spPr bwMode="auto">
          <a:xfrm>
            <a:off x="2590800" y="5495925"/>
            <a:ext cx="676275" cy="0"/>
          </a:xfrm>
          <a:prstGeom prst="line">
            <a:avLst/>
          </a:prstGeom>
          <a:noFill/>
          <a:ln w="9525">
            <a:solidFill>
              <a:schemeClr val="tx1"/>
            </a:solidFill>
            <a:round/>
            <a:headEnd/>
            <a:tailEnd type="triangle" w="med" len="med"/>
          </a:ln>
        </p:spPr>
        <p:txBody>
          <a:bodyPr/>
          <a:lstStyle/>
          <a:p>
            <a:endParaRPr lang="en-US"/>
          </a:p>
        </p:txBody>
      </p:sp>
      <p:sp>
        <p:nvSpPr>
          <p:cNvPr id="100358" name="Line 9"/>
          <p:cNvSpPr>
            <a:spLocks noChangeShapeType="1"/>
          </p:cNvSpPr>
          <p:nvPr/>
        </p:nvSpPr>
        <p:spPr bwMode="auto">
          <a:xfrm>
            <a:off x="3743325" y="5172075"/>
            <a:ext cx="1609725" cy="0"/>
          </a:xfrm>
          <a:prstGeom prst="line">
            <a:avLst/>
          </a:prstGeom>
          <a:noFill/>
          <a:ln w="9525">
            <a:solidFill>
              <a:schemeClr val="tx1"/>
            </a:solidFill>
            <a:round/>
            <a:headEnd/>
            <a:tailEnd type="triangle" w="med" len="med"/>
          </a:ln>
        </p:spPr>
        <p:txBody>
          <a:bodyPr/>
          <a:lstStyle/>
          <a:p>
            <a:endParaRPr lang="en-US"/>
          </a:p>
        </p:txBody>
      </p:sp>
      <p:sp>
        <p:nvSpPr>
          <p:cNvPr id="100359" name="Text Box 10"/>
          <p:cNvSpPr txBox="1">
            <a:spLocks noChangeArrowheads="1"/>
          </p:cNvSpPr>
          <p:nvPr/>
        </p:nvSpPr>
        <p:spPr bwMode="auto">
          <a:xfrm>
            <a:off x="4079875" y="4827588"/>
            <a:ext cx="1111250" cy="366712"/>
          </a:xfrm>
          <a:prstGeom prst="rect">
            <a:avLst/>
          </a:prstGeom>
          <a:noFill/>
          <a:ln w="9525">
            <a:noFill/>
            <a:miter lim="800000"/>
            <a:headEnd/>
            <a:tailEnd/>
          </a:ln>
        </p:spPr>
        <p:txBody>
          <a:bodyPr wrap="none">
            <a:spAutoFit/>
          </a:bodyPr>
          <a:lstStyle/>
          <a:p>
            <a:r>
              <a:rPr lang="en-US"/>
              <a:t>Downlink</a:t>
            </a:r>
          </a:p>
        </p:txBody>
      </p:sp>
      <p:sp>
        <p:nvSpPr>
          <p:cNvPr id="100360" name="Rectangle 14"/>
          <p:cNvSpPr>
            <a:spLocks noChangeArrowheads="1"/>
          </p:cNvSpPr>
          <p:nvPr/>
        </p:nvSpPr>
        <p:spPr bwMode="auto">
          <a:xfrm>
            <a:off x="6629399" y="5143500"/>
            <a:ext cx="1857375" cy="704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Turbo Decoder</a:t>
            </a:r>
          </a:p>
          <a:p>
            <a:pPr algn="ctr">
              <a:defRPr/>
            </a:pPr>
            <a:r>
              <a:rPr lang="en-US" dirty="0"/>
              <a:t>in Handset</a:t>
            </a:r>
          </a:p>
        </p:txBody>
      </p:sp>
      <p:sp>
        <p:nvSpPr>
          <p:cNvPr id="100361" name="Line 15"/>
          <p:cNvSpPr>
            <a:spLocks noChangeShapeType="1"/>
          </p:cNvSpPr>
          <p:nvPr/>
        </p:nvSpPr>
        <p:spPr bwMode="auto">
          <a:xfrm flipV="1">
            <a:off x="5953125" y="5133975"/>
            <a:ext cx="619125" cy="314325"/>
          </a:xfrm>
          <a:prstGeom prst="line">
            <a:avLst/>
          </a:prstGeom>
          <a:noFill/>
          <a:ln w="9525">
            <a:solidFill>
              <a:schemeClr val="tx1"/>
            </a:solidFill>
            <a:round/>
            <a:headEnd/>
            <a:tailEnd/>
          </a:ln>
        </p:spPr>
        <p:txBody>
          <a:bodyPr/>
          <a:lstStyle/>
          <a:p>
            <a:endParaRPr lang="en-US"/>
          </a:p>
        </p:txBody>
      </p:sp>
      <p:sp>
        <p:nvSpPr>
          <p:cNvPr id="100362" name="Line 16"/>
          <p:cNvSpPr>
            <a:spLocks noChangeShapeType="1"/>
          </p:cNvSpPr>
          <p:nvPr/>
        </p:nvSpPr>
        <p:spPr bwMode="auto">
          <a:xfrm>
            <a:off x="5943600" y="5448300"/>
            <a:ext cx="638175" cy="400050"/>
          </a:xfrm>
          <a:prstGeom prst="line">
            <a:avLst/>
          </a:prstGeom>
          <a:noFill/>
          <a:ln w="9525">
            <a:solidFill>
              <a:schemeClr val="tx1"/>
            </a:solidFill>
            <a:round/>
            <a:headEnd/>
            <a:tailEnd/>
          </a:ln>
        </p:spPr>
        <p:txBody>
          <a:bodyPr/>
          <a:lstStyle/>
          <a:p>
            <a:endParaRPr lang="en-US"/>
          </a:p>
        </p:txBody>
      </p:sp>
      <p:pic>
        <p:nvPicPr>
          <p:cNvPr id="100363" name="Picture 17" descr="MCj04397980000[1]"/>
          <p:cNvPicPr>
            <a:picLocks noChangeAspect="1" noChangeArrowheads="1"/>
          </p:cNvPicPr>
          <p:nvPr>
            <p:custDataLst>
              <p:tags r:id="rId2"/>
            </p:custDataLst>
          </p:nvPr>
        </p:nvPicPr>
        <p:blipFill>
          <a:blip r:embed="rId6" cstate="print"/>
          <a:srcRect/>
          <a:stretch>
            <a:fillRect/>
          </a:stretch>
        </p:blipFill>
        <p:spPr bwMode="auto">
          <a:xfrm>
            <a:off x="5267325" y="5095875"/>
            <a:ext cx="838200" cy="838200"/>
          </a:xfrm>
          <a:prstGeom prst="rect">
            <a:avLst/>
          </a:prstGeom>
          <a:noFill/>
          <a:ln w="9525">
            <a:noFill/>
            <a:miter lim="800000"/>
            <a:headEnd/>
            <a:tailEnd/>
          </a:ln>
        </p:spPr>
      </p:pic>
      <p:pic>
        <p:nvPicPr>
          <p:cNvPr id="100364" name="Picture 18" descr="MCj03518550000[1]"/>
          <p:cNvPicPr>
            <a:picLocks noChangeAspect="1" noChangeArrowheads="1"/>
          </p:cNvPicPr>
          <p:nvPr>
            <p:custDataLst>
              <p:tags r:id="rId3"/>
            </p:custDataLst>
          </p:nvPr>
        </p:nvPicPr>
        <p:blipFill>
          <a:blip r:embed="rId7" cstate="print"/>
          <a:srcRect/>
          <a:stretch>
            <a:fillRect/>
          </a:stretch>
        </p:blipFill>
        <p:spPr bwMode="auto">
          <a:xfrm>
            <a:off x="2973388" y="4935538"/>
            <a:ext cx="776287" cy="947737"/>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0" y="95250"/>
            <a:ext cx="8458200" cy="814388"/>
          </a:xfrm>
        </p:spPr>
        <p:txBody>
          <a:bodyPr/>
          <a:lstStyle/>
          <a:p>
            <a:pPr eaLnBrk="1" hangingPunct="1"/>
            <a:r>
              <a:rPr lang="en-US" b="0" dirty="0" smtClean="0"/>
              <a:t>TCP3E Features Supported</a:t>
            </a:r>
          </a:p>
        </p:txBody>
      </p:sp>
      <p:sp>
        <p:nvSpPr>
          <p:cNvPr id="56324" name="Rectangle 3"/>
          <p:cNvSpPr>
            <a:spLocks noGrp="1" noChangeArrowheads="1"/>
          </p:cNvSpPr>
          <p:nvPr>
            <p:ph type="body" idx="4294967295"/>
          </p:nvPr>
        </p:nvSpPr>
        <p:spPr>
          <a:xfrm>
            <a:off x="0" y="1004888"/>
            <a:ext cx="8467725" cy="4692650"/>
          </a:xfrm>
        </p:spPr>
        <p:txBody>
          <a:bodyPr rtlCol="0">
            <a:normAutofit fontScale="77500" lnSpcReduction="20000"/>
          </a:bodyPr>
          <a:lstStyle/>
          <a:p>
            <a:pPr eaLnBrk="1" fontAlgn="auto" hangingPunct="1">
              <a:spcAft>
                <a:spcPts val="0"/>
              </a:spcAft>
              <a:defRPr/>
            </a:pPr>
            <a:r>
              <a:rPr lang="en-US" dirty="0" smtClean="0"/>
              <a:t>3GPP, </a:t>
            </a:r>
            <a:r>
              <a:rPr lang="en-US" dirty="0" err="1" smtClean="0"/>
              <a:t>WiMAX</a:t>
            </a:r>
            <a:r>
              <a:rPr lang="en-US" dirty="0" smtClean="0"/>
              <a:t> and LTE encoding</a:t>
            </a:r>
          </a:p>
          <a:p>
            <a:pPr marL="640080" lvl="1" eaLnBrk="1" fontAlgn="auto" hangingPunct="1">
              <a:spcAft>
                <a:spcPts val="0"/>
              </a:spcAft>
              <a:defRPr/>
            </a:pPr>
            <a:r>
              <a:rPr lang="en-US" dirty="0" smtClean="0"/>
              <a:t>3GPP includes: WCDMA, HSDPA, and TD-SCDMA</a:t>
            </a:r>
          </a:p>
          <a:p>
            <a:pPr eaLnBrk="1" fontAlgn="auto" hangingPunct="1">
              <a:spcAft>
                <a:spcPts val="0"/>
              </a:spcAft>
              <a:defRPr/>
            </a:pPr>
            <a:r>
              <a:rPr lang="en-US" dirty="0" smtClean="0"/>
              <a:t>Code rate: 1/3</a:t>
            </a:r>
          </a:p>
          <a:p>
            <a:pPr eaLnBrk="1" fontAlgn="auto" hangingPunct="1">
              <a:spcAft>
                <a:spcPts val="0"/>
              </a:spcAft>
              <a:defRPr/>
            </a:pPr>
            <a:r>
              <a:rPr lang="en-US" dirty="0" smtClean="0"/>
              <a:t>Can achieve throughput of 250 Mbps in all three modes </a:t>
            </a:r>
          </a:p>
          <a:p>
            <a:pPr eaLnBrk="1" fontAlgn="auto" hangingPunct="1">
              <a:spcAft>
                <a:spcPts val="0"/>
              </a:spcAft>
              <a:defRPr/>
            </a:pPr>
            <a:r>
              <a:rPr lang="en-US" dirty="0" smtClean="0"/>
              <a:t>On-the-fly </a:t>
            </a:r>
            <a:r>
              <a:rPr lang="en-US" dirty="0" err="1" smtClean="0"/>
              <a:t>interleaver</a:t>
            </a:r>
            <a:r>
              <a:rPr lang="en-US" dirty="0" smtClean="0"/>
              <a:t> table generation</a:t>
            </a:r>
          </a:p>
          <a:p>
            <a:pPr eaLnBrk="1" fontAlgn="auto" hangingPunct="1">
              <a:spcAft>
                <a:spcPts val="0"/>
              </a:spcAft>
              <a:defRPr/>
            </a:pPr>
            <a:r>
              <a:rPr lang="en-US" dirty="0" smtClean="0"/>
              <a:t>Dual-encode engines with input and output memories for increased throughput</a:t>
            </a:r>
          </a:p>
          <a:p>
            <a:pPr eaLnBrk="1" fontAlgn="auto" hangingPunct="1">
              <a:spcAft>
                <a:spcPts val="0"/>
              </a:spcAft>
              <a:defRPr/>
            </a:pPr>
            <a:r>
              <a:rPr lang="en-US" dirty="0" smtClean="0"/>
              <a:t>Programmable input and output format within a 32-bit word</a:t>
            </a:r>
          </a:p>
          <a:p>
            <a:pPr eaLnBrk="1" fontAlgn="auto" hangingPunct="1">
              <a:spcAft>
                <a:spcPts val="0"/>
              </a:spcAft>
              <a:defRPr/>
            </a:pPr>
            <a:r>
              <a:rPr lang="en-US" dirty="0" smtClean="0"/>
              <a:t>Block sizes supported: 40 to 8192</a:t>
            </a:r>
          </a:p>
          <a:p>
            <a:pPr eaLnBrk="1" fontAlgn="auto" hangingPunct="1">
              <a:spcAft>
                <a:spcPts val="0"/>
              </a:spcAft>
              <a:defRPr/>
            </a:pPr>
            <a:r>
              <a:rPr lang="en-US" dirty="0" smtClean="0"/>
              <a:t>Tail biting for </a:t>
            </a:r>
            <a:r>
              <a:rPr lang="en-US" dirty="0" err="1" smtClean="0"/>
              <a:t>WiMAX</a:t>
            </a:r>
            <a:endParaRPr lang="en-US" dirty="0" smtClean="0"/>
          </a:p>
          <a:p>
            <a:pPr eaLnBrk="1" fontAlgn="auto" hangingPunct="1">
              <a:spcAft>
                <a:spcPts val="0"/>
              </a:spcAft>
              <a:defRPr/>
            </a:pPr>
            <a:r>
              <a:rPr lang="en-US" dirty="0" smtClean="0"/>
              <a:t>CRC encoding for LTE</a:t>
            </a: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76200"/>
            <a:ext cx="8229600" cy="762000"/>
          </a:xfrm>
        </p:spPr>
        <p:txBody>
          <a:bodyPr/>
          <a:lstStyle/>
          <a:p>
            <a:pPr eaLnBrk="1" hangingPunct="1"/>
            <a:r>
              <a:rPr lang="en-US" b="0" dirty="0" smtClean="0"/>
              <a:t>Bit Rate Coprocessor (BCP)</a:t>
            </a:r>
          </a:p>
        </p:txBody>
      </p:sp>
      <p:sp>
        <p:nvSpPr>
          <p:cNvPr id="128003" name="Rectangle 3"/>
          <p:cNvSpPr>
            <a:spLocks noGrp="1" noChangeArrowheads="1"/>
          </p:cNvSpPr>
          <p:nvPr>
            <p:ph type="body" idx="4294967295"/>
          </p:nvPr>
        </p:nvSpPr>
        <p:spPr>
          <a:xfrm>
            <a:off x="0" y="947738"/>
            <a:ext cx="8382000" cy="5453062"/>
          </a:xfrm>
        </p:spPr>
        <p:txBody>
          <a:bodyPr/>
          <a:lstStyle/>
          <a:p>
            <a:pPr>
              <a:buFont typeface="Arial" charset="0"/>
              <a:buNone/>
              <a:defRPr/>
            </a:pPr>
            <a:r>
              <a:rPr lang="en-US" sz="2000" dirty="0" smtClean="0"/>
              <a:t>The Bit Rate Coprocessor (BCP) is a programmable peripheral for baseband bit</a:t>
            </a:r>
          </a:p>
          <a:p>
            <a:pPr>
              <a:buFont typeface="Arial" charset="0"/>
              <a:buNone/>
              <a:defRPr/>
            </a:pPr>
            <a:r>
              <a:rPr lang="en-US" sz="2000" dirty="0" smtClean="0"/>
              <a:t>processing. Integrated into the Texas Instruments DSP, it supports FDD LTE, TDD LTE, WCDMA, TD-SCDMA, HSPA, HSPA+, WiMAX 802.16-2009 (802.16e), and monitoring/planning for LTE-A.</a:t>
            </a:r>
          </a:p>
          <a:p>
            <a:pPr>
              <a:buFont typeface="Arial" charset="0"/>
              <a:buNone/>
              <a:defRPr/>
            </a:pPr>
            <a:r>
              <a:rPr lang="en-US" sz="2000" dirty="0" smtClean="0"/>
              <a:t>Primary functionalities of the BCP peripheral include the following:</a:t>
            </a:r>
          </a:p>
          <a:p>
            <a:pPr lvl="1">
              <a:buFont typeface="Arial" pitchFamily="34" charset="0"/>
              <a:buChar char="•"/>
              <a:defRPr/>
            </a:pPr>
            <a:r>
              <a:rPr lang="en-US" sz="1200" dirty="0" smtClean="0">
                <a:ea typeface="+mn-ea"/>
                <a:cs typeface="+mn-cs"/>
              </a:rPr>
              <a:t>CRC</a:t>
            </a:r>
          </a:p>
          <a:p>
            <a:pPr lvl="1">
              <a:buFont typeface="Arial" pitchFamily="34" charset="0"/>
              <a:buChar char="•"/>
              <a:defRPr/>
            </a:pPr>
            <a:r>
              <a:rPr lang="en-US" sz="1200" dirty="0" smtClean="0">
                <a:ea typeface="+mn-ea"/>
                <a:cs typeface="+mn-cs"/>
              </a:rPr>
              <a:t> Turbo / </a:t>
            </a:r>
            <a:r>
              <a:rPr lang="en-US" sz="1200" dirty="0" err="1" smtClean="0">
                <a:ea typeface="+mn-ea"/>
                <a:cs typeface="+mn-cs"/>
              </a:rPr>
              <a:t>convolutional</a:t>
            </a:r>
            <a:r>
              <a:rPr lang="en-US" sz="1200" dirty="0" smtClean="0">
                <a:ea typeface="+mn-ea"/>
                <a:cs typeface="+mn-cs"/>
              </a:rPr>
              <a:t> encoding</a:t>
            </a:r>
          </a:p>
          <a:p>
            <a:pPr lvl="1">
              <a:buFont typeface="Arial" pitchFamily="34" charset="0"/>
              <a:buChar char="•"/>
              <a:defRPr/>
            </a:pPr>
            <a:r>
              <a:rPr lang="en-US" sz="1200" dirty="0" smtClean="0">
                <a:ea typeface="+mn-ea"/>
                <a:cs typeface="+mn-cs"/>
              </a:rPr>
              <a:t> Rate Matching (hard and soft) / rate de-matching</a:t>
            </a:r>
          </a:p>
          <a:p>
            <a:pPr lvl="1">
              <a:buFont typeface="Arial" pitchFamily="34" charset="0"/>
              <a:buChar char="•"/>
              <a:defRPr/>
            </a:pPr>
            <a:r>
              <a:rPr lang="en-US" sz="1200" dirty="0" smtClean="0">
                <a:ea typeface="+mn-ea"/>
                <a:cs typeface="+mn-cs"/>
              </a:rPr>
              <a:t> LLR combining</a:t>
            </a:r>
          </a:p>
          <a:p>
            <a:pPr lvl="1">
              <a:buFont typeface="Arial" pitchFamily="34" charset="0"/>
              <a:buChar char="•"/>
              <a:defRPr/>
            </a:pPr>
            <a:r>
              <a:rPr lang="en-US" sz="1200" dirty="0" smtClean="0">
                <a:ea typeface="+mn-ea"/>
                <a:cs typeface="+mn-cs"/>
              </a:rPr>
              <a:t> Modulation (hard and soft)</a:t>
            </a:r>
          </a:p>
          <a:p>
            <a:pPr lvl="1">
              <a:buFont typeface="Arial" pitchFamily="34" charset="0"/>
              <a:buChar char="•"/>
              <a:defRPr/>
            </a:pPr>
            <a:r>
              <a:rPr lang="en-US" sz="1200" dirty="0" smtClean="0">
                <a:ea typeface="+mn-ea"/>
                <a:cs typeface="+mn-cs"/>
              </a:rPr>
              <a:t> Interleaving / de-interleaving</a:t>
            </a:r>
          </a:p>
          <a:p>
            <a:pPr lvl="1">
              <a:buFont typeface="Arial" pitchFamily="34" charset="0"/>
              <a:buChar char="•"/>
              <a:defRPr/>
            </a:pPr>
            <a:r>
              <a:rPr lang="en-US" sz="1200" dirty="0" smtClean="0">
                <a:ea typeface="+mn-ea"/>
                <a:cs typeface="+mn-cs"/>
              </a:rPr>
              <a:t> Scrambling / de-scrambling</a:t>
            </a:r>
          </a:p>
          <a:p>
            <a:pPr lvl="1">
              <a:buFont typeface="Arial" pitchFamily="34" charset="0"/>
              <a:buChar char="•"/>
              <a:defRPr/>
            </a:pPr>
            <a:r>
              <a:rPr lang="en-US" sz="1200" dirty="0" smtClean="0">
                <a:ea typeface="+mn-ea"/>
                <a:cs typeface="+mn-cs"/>
              </a:rPr>
              <a:t> Correlation (final de-spreading for WCDMA RX and PUCCH correlation)</a:t>
            </a:r>
          </a:p>
          <a:p>
            <a:pPr lvl="1">
              <a:buFont typeface="Arial" pitchFamily="34" charset="0"/>
              <a:buChar char="•"/>
              <a:defRPr/>
            </a:pPr>
            <a:r>
              <a:rPr lang="en-US" sz="1200" dirty="0" smtClean="0">
                <a:ea typeface="+mn-ea"/>
                <a:cs typeface="+mn-cs"/>
              </a:rPr>
              <a:t> Soft slicing (soft demodulation)</a:t>
            </a:r>
          </a:p>
          <a:p>
            <a:pPr lvl="1">
              <a:buFont typeface="Arial" pitchFamily="34" charset="0"/>
              <a:buChar char="•"/>
              <a:defRPr/>
            </a:pPr>
            <a:r>
              <a:rPr lang="en-US" sz="1200" dirty="0" smtClean="0">
                <a:ea typeface="+mn-ea"/>
                <a:cs typeface="+mn-cs"/>
              </a:rPr>
              <a:t> 128-bit Navigator interface</a:t>
            </a:r>
          </a:p>
          <a:p>
            <a:pPr lvl="1">
              <a:buFont typeface="Arial" pitchFamily="34" charset="0"/>
              <a:buChar char="•"/>
              <a:defRPr/>
            </a:pPr>
            <a:r>
              <a:rPr lang="en-US" sz="1200" dirty="0" smtClean="0">
                <a:ea typeface="+mn-ea"/>
                <a:cs typeface="+mn-cs"/>
              </a:rPr>
              <a:t> Two 128-bit direct I/O interfaces</a:t>
            </a:r>
          </a:p>
          <a:p>
            <a:pPr lvl="1">
              <a:buFont typeface="Arial" pitchFamily="34" charset="0"/>
              <a:buChar char="•"/>
              <a:defRPr/>
            </a:pPr>
            <a:r>
              <a:rPr lang="en-US" sz="1200" dirty="0" smtClean="0">
                <a:ea typeface="+mn-ea"/>
                <a:cs typeface="+mn-cs"/>
              </a:rPr>
              <a:t> Runs in parallel with DSP</a:t>
            </a:r>
          </a:p>
          <a:p>
            <a:pPr lvl="1">
              <a:buFont typeface="Arial" pitchFamily="34" charset="0"/>
              <a:buChar char="•"/>
              <a:defRPr/>
            </a:pPr>
            <a:r>
              <a:rPr lang="en-US" sz="1200" dirty="0" smtClean="0">
                <a:ea typeface="+mn-ea"/>
                <a:cs typeface="+mn-cs"/>
              </a:rPr>
              <a:t> Internal debug logging</a:t>
            </a:r>
            <a:endParaRPr lang="en-US" sz="1200" dirty="0" smtClean="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2" cstate="print"/>
          <a:srcRect/>
          <a:stretch>
            <a:fillRect/>
          </a:stretch>
        </p:blipFill>
        <p:spPr bwMode="auto">
          <a:xfrm>
            <a:off x="1121569" y="1137183"/>
            <a:ext cx="6684169" cy="4439706"/>
          </a:xfrm>
          <a:prstGeom prst="rect">
            <a:avLst/>
          </a:prstGeom>
          <a:noFill/>
          <a:ln w="9525" algn="ctr">
            <a:noFill/>
            <a:miter lim="800000"/>
            <a:headEnd/>
            <a:tailEnd/>
          </a:ln>
        </p:spPr>
      </p:pic>
      <p:sp>
        <p:nvSpPr>
          <p:cNvPr id="103427" name="Rectangle 2"/>
          <p:cNvSpPr>
            <a:spLocks noGrp="1" noChangeArrowheads="1"/>
          </p:cNvSpPr>
          <p:nvPr>
            <p:ph type="title"/>
          </p:nvPr>
        </p:nvSpPr>
        <p:spPr/>
        <p:txBody>
          <a:bodyPr/>
          <a:lstStyle/>
          <a:p>
            <a:pPr eaLnBrk="1" hangingPunct="1"/>
            <a:r>
              <a:rPr lang="en-US" sz="4000" b="0" dirty="0" err="1" smtClean="0"/>
              <a:t>Viterbi</a:t>
            </a:r>
            <a:r>
              <a:rPr lang="en-US" sz="4000" b="0" dirty="0" smtClean="0"/>
              <a:t> Decoder Coprocessor (VCP2)</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3"/>
          <p:cNvSpPr>
            <a:spLocks noGrp="1"/>
          </p:cNvSpPr>
          <p:nvPr>
            <p:ph type="title" idx="4294967295"/>
          </p:nvPr>
        </p:nvSpPr>
        <p:spPr>
          <a:xfrm>
            <a:off x="0" y="76200"/>
            <a:ext cx="8229600" cy="762000"/>
          </a:xfrm>
        </p:spPr>
        <p:txBody>
          <a:bodyPr/>
          <a:lstStyle/>
          <a:p>
            <a:pPr eaLnBrk="1" hangingPunct="1"/>
            <a:r>
              <a:rPr lang="en-US" b="0" smtClean="0"/>
              <a:t>KeyStone Overview</a:t>
            </a:r>
          </a:p>
        </p:txBody>
      </p:sp>
      <p:sp>
        <p:nvSpPr>
          <p:cNvPr id="105477" name="Content Placeholder 4"/>
          <p:cNvSpPr>
            <a:spLocks noGrp="1"/>
          </p:cNvSpPr>
          <p:nvPr>
            <p:ph idx="4294967295"/>
          </p:nvPr>
        </p:nvSpPr>
        <p:spPr>
          <a:xfrm>
            <a:off x="0" y="990600"/>
            <a:ext cx="8229600" cy="5867400"/>
          </a:xfrm>
          <a:solidFill>
            <a:schemeClr val="bg1"/>
          </a:solidFill>
        </p:spPr>
        <p:txBody>
          <a:bodyPr/>
          <a:lstStyle/>
          <a:p>
            <a:pPr eaLnBrk="1" hangingPunct="1"/>
            <a:r>
              <a:rPr lang="en-US" dirty="0" smtClean="0"/>
              <a:t>KeyStone Architecture </a:t>
            </a:r>
          </a:p>
          <a:p>
            <a:pPr eaLnBrk="1" hangingPunct="1"/>
            <a:r>
              <a:rPr lang="en-US" dirty="0" smtClean="0"/>
              <a:t>CorePac &amp; Memory Subsystem</a:t>
            </a:r>
          </a:p>
          <a:p>
            <a:pPr eaLnBrk="1" hangingPunct="1"/>
            <a:r>
              <a:rPr lang="en-US" dirty="0" smtClean="0"/>
              <a:t>Interfaces and Peripherals </a:t>
            </a:r>
          </a:p>
          <a:p>
            <a:pPr eaLnBrk="1" hangingPunct="1"/>
            <a:r>
              <a:rPr lang="en-US" dirty="0" smtClean="0"/>
              <a:t>Coprocessors and Accelerators</a:t>
            </a:r>
          </a:p>
          <a:p>
            <a:pPr eaLnBrk="1" hangingPunct="1"/>
            <a:r>
              <a:rPr lang="en-US" b="1" dirty="0" smtClean="0"/>
              <a:t>Debug</a:t>
            </a:r>
          </a:p>
        </p:txBody>
      </p:sp>
      <p:sp>
        <p:nvSpPr>
          <p:cNvPr id="105475" name="Text Box 3"/>
          <p:cNvSpPr txBox="1">
            <a:spLocks noChangeArrowheads="1"/>
          </p:cNvSpPr>
          <p:nvPr/>
        </p:nvSpPr>
        <p:spPr bwMode="auto">
          <a:xfrm>
            <a:off x="38100" y="6448425"/>
            <a:ext cx="9083675" cy="366713"/>
          </a:xfrm>
          <a:prstGeom prst="rect">
            <a:avLst/>
          </a:prstGeom>
          <a:solidFill>
            <a:schemeClr val="bg1"/>
          </a:solidFill>
          <a:ln w="9525">
            <a:noFill/>
            <a:miter lim="800000"/>
            <a:headEnd/>
            <a:tailEnd/>
          </a:ln>
        </p:spPr>
        <p:txBody>
          <a:bodyPr>
            <a:spAutoFit/>
          </a:bodyPr>
          <a:lstStyle/>
          <a:p>
            <a:pPr algn="l"/>
            <a:endParaRPr lang="en-US" sz="180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0"/>
            <a:ext cx="8229600" cy="762000"/>
          </a:xfrm>
        </p:spPr>
        <p:txBody>
          <a:bodyPr/>
          <a:lstStyle/>
          <a:p>
            <a:pPr eaLnBrk="1" hangingPunct="1"/>
            <a:r>
              <a:rPr lang="en-US" b="0" smtClean="0"/>
              <a:t>Emulation Features (1/2)</a:t>
            </a:r>
          </a:p>
        </p:txBody>
      </p:sp>
      <p:sp>
        <p:nvSpPr>
          <p:cNvPr id="106499" name="Rectangle 3"/>
          <p:cNvSpPr>
            <a:spLocks noChangeArrowheads="1"/>
          </p:cNvSpPr>
          <p:nvPr/>
        </p:nvSpPr>
        <p:spPr bwMode="auto">
          <a:xfrm>
            <a:off x="304800" y="838200"/>
            <a:ext cx="8458200" cy="5562600"/>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Host tooling can halt any or all of the cores on the device.</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Each core supports a direct connection to the JTAG interface.</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Emulation has full visibility of the CorePac memory map.</a:t>
            </a:r>
            <a:br>
              <a:rPr lang="en-US">
                <a:solidFill>
                  <a:srgbClr val="000000"/>
                </a:solidFill>
                <a:latin typeface="Calibri" pitchFamily="34" charset="0"/>
                <a:cs typeface="Arial" pitchFamily="34" charset="0"/>
              </a:rPr>
            </a:br>
            <a:endParaRPr lang="en-US">
              <a:solidFill>
                <a:srgbClr val="000000"/>
              </a:solidFill>
              <a:latin typeface="Calibri" pitchFamily="34" charset="0"/>
              <a:cs typeface="Arial" pitchFamily="34" charset="0"/>
            </a:endParaRPr>
          </a:p>
          <a:p>
            <a:pPr marL="227013" indent="-22701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Real-Time Emulation allows the user to debug application code while interrupts designated as real-time continue to be serviced. </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Normal code execution runs code in the absence of a debug event halting execution with the peripheral operating in a continuous fashion.  </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Secondary code execution runs code related to the service of a real-time interrupt after a debug event has halted code execution.</a:t>
            </a:r>
          </a:p>
          <a:p>
            <a:pPr marL="574675" lvl="1" indent="-233363" algn="l">
              <a:lnSpc>
                <a:spcPct val="80000"/>
              </a:lnSpc>
              <a:spcBef>
                <a:spcPct val="20000"/>
              </a:spcBef>
              <a:buFont typeface="Arial" pitchFamily="34" charset="0"/>
              <a:buChar char="–"/>
            </a:pPr>
            <a:r>
              <a:rPr lang="en-US">
                <a:solidFill>
                  <a:srgbClr val="000000"/>
                </a:solidFill>
                <a:latin typeface="Calibri" pitchFamily="34" charset="0"/>
                <a:cs typeface="Arial" pitchFamily="34" charset="0"/>
              </a:rPr>
              <a:t>No code execution does not run code because a debug event halts code execution, and no real-time interrupt is serviced after code execution is halted.  </a:t>
            </a:r>
          </a:p>
        </p:txBody>
      </p:sp>
    </p:spTree>
    <p:custDataLst>
      <p:tags r:id="rId1"/>
    </p:custData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0"/>
            <a:ext cx="8229600" cy="762000"/>
          </a:xfrm>
        </p:spPr>
        <p:txBody>
          <a:bodyPr/>
          <a:lstStyle/>
          <a:p>
            <a:pPr eaLnBrk="1" hangingPunct="1"/>
            <a:r>
              <a:rPr lang="en-US" b="0" smtClean="0"/>
              <a:t>Emulation Features (2/2)</a:t>
            </a:r>
          </a:p>
        </p:txBody>
      </p:sp>
      <p:sp>
        <p:nvSpPr>
          <p:cNvPr id="107523" name="Rectangle 3"/>
          <p:cNvSpPr>
            <a:spLocks noChangeArrowheads="1"/>
          </p:cNvSpPr>
          <p:nvPr/>
        </p:nvSpPr>
        <p:spPr bwMode="auto">
          <a:xfrm>
            <a:off x="381000" y="728663"/>
            <a:ext cx="8382000" cy="5802312"/>
          </a:xfrm>
          <a:prstGeom prst="rect">
            <a:avLst/>
          </a:prstGeom>
          <a:noFill/>
          <a:ln w="9525">
            <a:noFill/>
            <a:miter lim="800000"/>
            <a:headEnd/>
            <a:tailEnd/>
          </a:ln>
        </p:spPr>
        <p:txBody>
          <a:bodyPr/>
          <a:lstStyle/>
          <a:p>
            <a:pPr marL="227013" indent="-22701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Advanced Event Triggering (AET) allows the user to identify events of interest:</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Utilize instruction and data bus comparators, auxiliary event detection, sequencers/state machines, and event counters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Manage breakpoints, trace acquisition, data collection via an interrupt, timing measurement, and generate external triggers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Control a state machine and the counters used to create the intermediate events (loop counts and state machines)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Allow event combining to create simple or complex triggers using modules call trigger builders</a:t>
            </a:r>
          </a:p>
          <a:p>
            <a:pPr marL="227013" indent="-22701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AET logic is provided for monitoring program, memory bus, system event activity, remembering event sequences, counting event occurrences, or measuring the interval between events.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Perform range and identity comparisons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Detect exact transactions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Detect touching of a byte or range of bytes by memory references</a:t>
            </a:r>
          </a:p>
          <a:p>
            <a:pPr marL="227013" indent="-22701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External event detectors allow monitoring of external triggers or internal states of interest (i.e</a:t>
            </a:r>
            <a:r>
              <a:rPr lang="en-US" sz="1800" dirty="0" smtClean="0">
                <a:solidFill>
                  <a:srgbClr val="000000"/>
                </a:solidFill>
                <a:latin typeface="Calibri" pitchFamily="34" charset="0"/>
                <a:cs typeface="Arial" pitchFamily="34" charset="0"/>
              </a:rPr>
              <a:t>., </a:t>
            </a:r>
            <a:r>
              <a:rPr lang="en-US" sz="1800" dirty="0">
                <a:solidFill>
                  <a:srgbClr val="000000"/>
                </a:solidFill>
                <a:latin typeface="Calibri" pitchFamily="34" charset="0"/>
                <a:cs typeface="Arial" pitchFamily="34" charset="0"/>
              </a:rPr>
              <a:t>cache miss).  </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Enables four states for the identification of a sequence of triggers</a:t>
            </a:r>
          </a:p>
          <a:p>
            <a:pPr marL="574675" lvl="1" indent="-23336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Allow specific system activity to generate breakpoints, an interrupt used for the collection of system data, or the identification of program activity that is observed through trace</a:t>
            </a:r>
          </a:p>
          <a:p>
            <a:pPr marL="227013" indent="-227013" algn="l">
              <a:lnSpc>
                <a:spcPct val="80000"/>
              </a:lnSpc>
              <a:spcBef>
                <a:spcPct val="20000"/>
              </a:spcBef>
              <a:buFont typeface="Arial" pitchFamily="34" charset="0"/>
              <a:buChar char="•"/>
            </a:pPr>
            <a:r>
              <a:rPr lang="en-US" sz="1800" dirty="0">
                <a:solidFill>
                  <a:srgbClr val="000000"/>
                </a:solidFill>
                <a:latin typeface="Calibri" pitchFamily="34" charset="0"/>
                <a:cs typeface="Arial" pitchFamily="34" charset="0"/>
              </a:rPr>
              <a:t>Any system event routed to a C66x core can be routed (through software selection) to the AET.</a:t>
            </a:r>
          </a:p>
        </p:txBody>
      </p:sp>
    </p:spTree>
    <p:custDataLst>
      <p:tags r:id="rId1"/>
    </p:custData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76200"/>
            <a:ext cx="8229600" cy="762000"/>
          </a:xfrm>
        </p:spPr>
        <p:txBody>
          <a:bodyPr/>
          <a:lstStyle/>
          <a:p>
            <a:pPr eaLnBrk="1" hangingPunct="1"/>
            <a:r>
              <a:rPr lang="en-US" b="0" smtClean="0"/>
              <a:t>Trace Subsystem (Simplified)</a:t>
            </a:r>
          </a:p>
        </p:txBody>
      </p:sp>
      <p:sp>
        <p:nvSpPr>
          <p:cNvPr id="108547" name="AutoShape 205"/>
          <p:cNvSpPr>
            <a:spLocks noChangeAspect="1" noChangeArrowheads="1" noTextEdit="1"/>
          </p:cNvSpPr>
          <p:nvPr/>
        </p:nvSpPr>
        <p:spPr bwMode="auto">
          <a:xfrm>
            <a:off x="1066800" y="990600"/>
            <a:ext cx="6858000" cy="5334000"/>
          </a:xfrm>
          <a:prstGeom prst="rect">
            <a:avLst/>
          </a:prstGeom>
          <a:noFill/>
          <a:ln w="9525">
            <a:noFill/>
            <a:miter lim="800000"/>
            <a:headEnd/>
            <a:tailEnd/>
          </a:ln>
        </p:spPr>
        <p:txBody>
          <a:bodyPr/>
          <a:lstStyle/>
          <a:p>
            <a:endParaRPr lang="en-US"/>
          </a:p>
        </p:txBody>
      </p:sp>
      <p:sp>
        <p:nvSpPr>
          <p:cNvPr id="108548" name="Rectangle 207"/>
          <p:cNvSpPr>
            <a:spLocks noChangeArrowheads="1"/>
          </p:cNvSpPr>
          <p:nvPr/>
        </p:nvSpPr>
        <p:spPr bwMode="auto">
          <a:xfrm>
            <a:off x="3890963" y="1887538"/>
            <a:ext cx="2517775" cy="2265362"/>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49" name="Rectangle 208"/>
          <p:cNvSpPr>
            <a:spLocks noChangeArrowheads="1"/>
          </p:cNvSpPr>
          <p:nvPr/>
        </p:nvSpPr>
        <p:spPr bwMode="auto">
          <a:xfrm>
            <a:off x="3890963" y="1887538"/>
            <a:ext cx="2517775" cy="22653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0" name="Rectangle 209"/>
          <p:cNvSpPr>
            <a:spLocks noChangeArrowheads="1"/>
          </p:cNvSpPr>
          <p:nvPr/>
        </p:nvSpPr>
        <p:spPr bwMode="auto">
          <a:xfrm>
            <a:off x="5005388" y="2838450"/>
            <a:ext cx="338137"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DMA</a:t>
            </a:r>
            <a:endParaRPr lang="en-US" sz="1800">
              <a:solidFill>
                <a:srgbClr val="000000"/>
              </a:solidFill>
              <a:cs typeface="Arial" pitchFamily="34" charset="0"/>
            </a:endParaRPr>
          </a:p>
        </p:txBody>
      </p:sp>
      <p:sp>
        <p:nvSpPr>
          <p:cNvPr id="108551" name="Rectangle 210"/>
          <p:cNvSpPr>
            <a:spLocks noChangeArrowheads="1"/>
          </p:cNvSpPr>
          <p:nvPr/>
        </p:nvSpPr>
        <p:spPr bwMode="auto">
          <a:xfrm>
            <a:off x="4762500" y="3021013"/>
            <a:ext cx="912813"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Switch Fabric</a:t>
            </a:r>
            <a:endParaRPr lang="en-US" sz="1800">
              <a:solidFill>
                <a:srgbClr val="000000"/>
              </a:solidFill>
              <a:cs typeface="Arial" pitchFamily="34" charset="0"/>
            </a:endParaRPr>
          </a:p>
        </p:txBody>
      </p:sp>
      <p:sp>
        <p:nvSpPr>
          <p:cNvPr id="108552" name="Rectangle 211"/>
          <p:cNvSpPr>
            <a:spLocks noChangeArrowheads="1"/>
          </p:cNvSpPr>
          <p:nvPr/>
        </p:nvSpPr>
        <p:spPr bwMode="auto">
          <a:xfrm>
            <a:off x="2632075" y="3078163"/>
            <a:ext cx="58102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53" name="Rectangle 212"/>
          <p:cNvSpPr>
            <a:spLocks noChangeArrowheads="1"/>
          </p:cNvSpPr>
          <p:nvPr/>
        </p:nvSpPr>
        <p:spPr bwMode="auto">
          <a:xfrm>
            <a:off x="2632075" y="3078163"/>
            <a:ext cx="58102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4" name="Line 214"/>
          <p:cNvSpPr>
            <a:spLocks noChangeShapeType="1"/>
          </p:cNvSpPr>
          <p:nvPr/>
        </p:nvSpPr>
        <p:spPr bwMode="auto">
          <a:xfrm flipH="1">
            <a:off x="3282950" y="3303588"/>
            <a:ext cx="538163" cy="0"/>
          </a:xfrm>
          <a:prstGeom prst="line">
            <a:avLst/>
          </a:prstGeom>
          <a:noFill/>
          <a:ln w="12700">
            <a:solidFill>
              <a:srgbClr val="000000"/>
            </a:solidFill>
            <a:round/>
            <a:headEnd/>
            <a:tailEnd/>
          </a:ln>
        </p:spPr>
        <p:txBody>
          <a:bodyPr/>
          <a:lstStyle/>
          <a:p>
            <a:endParaRPr lang="en-US"/>
          </a:p>
        </p:txBody>
      </p:sp>
      <p:sp>
        <p:nvSpPr>
          <p:cNvPr id="108555" name="Freeform 215"/>
          <p:cNvSpPr>
            <a:spLocks/>
          </p:cNvSpPr>
          <p:nvPr/>
        </p:nvSpPr>
        <p:spPr bwMode="auto">
          <a:xfrm>
            <a:off x="3811588" y="3257550"/>
            <a:ext cx="79375" cy="93663"/>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9"/>
                </a:lnTo>
                <a:lnTo>
                  <a:pt x="0" y="118"/>
                </a:lnTo>
                <a:lnTo>
                  <a:pt x="0" y="0"/>
                </a:lnTo>
                <a:close/>
              </a:path>
            </a:pathLst>
          </a:custGeom>
          <a:solidFill>
            <a:srgbClr val="000000"/>
          </a:solidFill>
          <a:ln w="9525">
            <a:noFill/>
            <a:round/>
            <a:headEnd/>
            <a:tailEnd/>
          </a:ln>
        </p:spPr>
        <p:txBody>
          <a:bodyPr/>
          <a:lstStyle/>
          <a:p>
            <a:endParaRPr lang="en-US"/>
          </a:p>
        </p:txBody>
      </p:sp>
      <p:sp>
        <p:nvSpPr>
          <p:cNvPr id="108556" name="Freeform 216"/>
          <p:cNvSpPr>
            <a:spLocks/>
          </p:cNvSpPr>
          <p:nvPr/>
        </p:nvSpPr>
        <p:spPr bwMode="auto">
          <a:xfrm>
            <a:off x="3213100" y="3257550"/>
            <a:ext cx="79375" cy="93663"/>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9"/>
                </a:lnTo>
                <a:lnTo>
                  <a:pt x="100" y="0"/>
                </a:lnTo>
                <a:lnTo>
                  <a:pt x="100" y="118"/>
                </a:lnTo>
                <a:close/>
              </a:path>
            </a:pathLst>
          </a:custGeom>
          <a:solidFill>
            <a:srgbClr val="000000"/>
          </a:solidFill>
          <a:ln w="9525">
            <a:noFill/>
            <a:round/>
            <a:headEnd/>
            <a:tailEnd/>
          </a:ln>
        </p:spPr>
        <p:txBody>
          <a:bodyPr/>
          <a:lstStyle/>
          <a:p>
            <a:endParaRPr lang="en-US"/>
          </a:p>
        </p:txBody>
      </p:sp>
      <p:sp>
        <p:nvSpPr>
          <p:cNvPr id="108557" name="Rectangle 217"/>
          <p:cNvSpPr>
            <a:spLocks noChangeArrowheads="1"/>
          </p:cNvSpPr>
          <p:nvPr/>
        </p:nvSpPr>
        <p:spPr bwMode="auto">
          <a:xfrm>
            <a:off x="2632075" y="1944688"/>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58" name="Rectangle 218"/>
          <p:cNvSpPr>
            <a:spLocks noChangeArrowheads="1"/>
          </p:cNvSpPr>
          <p:nvPr/>
        </p:nvSpPr>
        <p:spPr bwMode="auto">
          <a:xfrm>
            <a:off x="2632075" y="1944688"/>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59" name="Rectangle 219"/>
          <p:cNvSpPr>
            <a:spLocks noChangeArrowheads="1"/>
          </p:cNvSpPr>
          <p:nvPr/>
        </p:nvSpPr>
        <p:spPr bwMode="auto">
          <a:xfrm>
            <a:off x="2670175" y="2012950"/>
            <a:ext cx="492125" cy="30480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cs typeface="Arial" pitchFamily="34" charset="0"/>
              </a:rPr>
              <a:t>CorePac</a:t>
            </a:r>
          </a:p>
          <a:p>
            <a:pPr algn="ctr" eaLnBrk="0" hangingPunct="0"/>
            <a:r>
              <a:rPr lang="en-US" sz="1000">
                <a:solidFill>
                  <a:srgbClr val="000000"/>
                </a:solidFill>
                <a:cs typeface="Arial" pitchFamily="34" charset="0"/>
              </a:rPr>
              <a:t>0</a:t>
            </a:r>
          </a:p>
        </p:txBody>
      </p:sp>
      <p:sp>
        <p:nvSpPr>
          <p:cNvPr id="108560" name="Rectangle 220"/>
          <p:cNvSpPr>
            <a:spLocks noChangeArrowheads="1"/>
          </p:cNvSpPr>
          <p:nvPr/>
        </p:nvSpPr>
        <p:spPr bwMode="auto">
          <a:xfrm>
            <a:off x="3033713" y="2079625"/>
            <a:ext cx="1587" cy="27463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cs typeface="Arial" pitchFamily="34" charset="0"/>
            </a:endParaRPr>
          </a:p>
        </p:txBody>
      </p:sp>
      <p:sp>
        <p:nvSpPr>
          <p:cNvPr id="108561" name="Line 221"/>
          <p:cNvSpPr>
            <a:spLocks noChangeShapeType="1"/>
          </p:cNvSpPr>
          <p:nvPr/>
        </p:nvSpPr>
        <p:spPr bwMode="auto">
          <a:xfrm flipH="1">
            <a:off x="3282950" y="2171700"/>
            <a:ext cx="538163" cy="0"/>
          </a:xfrm>
          <a:prstGeom prst="line">
            <a:avLst/>
          </a:prstGeom>
          <a:noFill/>
          <a:ln w="12700">
            <a:solidFill>
              <a:srgbClr val="000000"/>
            </a:solidFill>
            <a:round/>
            <a:headEnd/>
            <a:tailEnd/>
          </a:ln>
        </p:spPr>
        <p:txBody>
          <a:bodyPr/>
          <a:lstStyle/>
          <a:p>
            <a:endParaRPr lang="en-US"/>
          </a:p>
        </p:txBody>
      </p:sp>
      <p:sp>
        <p:nvSpPr>
          <p:cNvPr id="108562" name="Freeform 222"/>
          <p:cNvSpPr>
            <a:spLocks/>
          </p:cNvSpPr>
          <p:nvPr/>
        </p:nvSpPr>
        <p:spPr bwMode="auto">
          <a:xfrm>
            <a:off x="3811588" y="2125663"/>
            <a:ext cx="79375" cy="93662"/>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9"/>
                </a:lnTo>
                <a:lnTo>
                  <a:pt x="0" y="118"/>
                </a:lnTo>
                <a:lnTo>
                  <a:pt x="0" y="0"/>
                </a:lnTo>
                <a:close/>
              </a:path>
            </a:pathLst>
          </a:custGeom>
          <a:solidFill>
            <a:srgbClr val="000000"/>
          </a:solidFill>
          <a:ln w="9525">
            <a:noFill/>
            <a:round/>
            <a:headEnd/>
            <a:tailEnd/>
          </a:ln>
        </p:spPr>
        <p:txBody>
          <a:bodyPr/>
          <a:lstStyle/>
          <a:p>
            <a:endParaRPr lang="en-US"/>
          </a:p>
        </p:txBody>
      </p:sp>
      <p:sp>
        <p:nvSpPr>
          <p:cNvPr id="108563" name="Freeform 223"/>
          <p:cNvSpPr>
            <a:spLocks/>
          </p:cNvSpPr>
          <p:nvPr/>
        </p:nvSpPr>
        <p:spPr bwMode="auto">
          <a:xfrm>
            <a:off x="3213100" y="2125663"/>
            <a:ext cx="79375" cy="93662"/>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9"/>
                </a:lnTo>
                <a:lnTo>
                  <a:pt x="100" y="0"/>
                </a:lnTo>
                <a:lnTo>
                  <a:pt x="100" y="118"/>
                </a:lnTo>
                <a:close/>
              </a:path>
            </a:pathLst>
          </a:custGeom>
          <a:solidFill>
            <a:srgbClr val="000000"/>
          </a:solidFill>
          <a:ln w="9525">
            <a:noFill/>
            <a:round/>
            <a:headEnd/>
            <a:tailEnd/>
          </a:ln>
        </p:spPr>
        <p:txBody>
          <a:bodyPr/>
          <a:lstStyle/>
          <a:p>
            <a:endParaRPr lang="en-US"/>
          </a:p>
        </p:txBody>
      </p:sp>
      <p:sp>
        <p:nvSpPr>
          <p:cNvPr id="108564" name="Rectangle 224"/>
          <p:cNvSpPr>
            <a:spLocks noChangeArrowheads="1"/>
          </p:cNvSpPr>
          <p:nvPr/>
        </p:nvSpPr>
        <p:spPr bwMode="auto">
          <a:xfrm>
            <a:off x="7085013" y="2454275"/>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65" name="Rectangle 225"/>
          <p:cNvSpPr>
            <a:spLocks noChangeArrowheads="1"/>
          </p:cNvSpPr>
          <p:nvPr/>
        </p:nvSpPr>
        <p:spPr bwMode="auto">
          <a:xfrm>
            <a:off x="7085013" y="2454275"/>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66" name="Rectangle 226"/>
          <p:cNvSpPr>
            <a:spLocks noChangeArrowheads="1"/>
          </p:cNvSpPr>
          <p:nvPr/>
        </p:nvSpPr>
        <p:spPr bwMode="auto">
          <a:xfrm>
            <a:off x="7297738" y="2589213"/>
            <a:ext cx="1016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a:t>
            </a:r>
            <a:endParaRPr lang="en-US" sz="1800">
              <a:solidFill>
                <a:srgbClr val="000000"/>
              </a:solidFill>
              <a:cs typeface="Arial" pitchFamily="34" charset="0"/>
            </a:endParaRPr>
          </a:p>
        </p:txBody>
      </p:sp>
      <p:sp>
        <p:nvSpPr>
          <p:cNvPr id="108567" name="Rectangle 227"/>
          <p:cNvSpPr>
            <a:spLocks noChangeArrowheads="1"/>
          </p:cNvSpPr>
          <p:nvPr/>
        </p:nvSpPr>
        <p:spPr bwMode="auto">
          <a:xfrm>
            <a:off x="7383463" y="2589213"/>
            <a:ext cx="84137"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0</a:t>
            </a:r>
            <a:endParaRPr lang="en-US" sz="1800">
              <a:solidFill>
                <a:srgbClr val="000000"/>
              </a:solidFill>
              <a:cs typeface="Arial" pitchFamily="34" charset="0"/>
            </a:endParaRPr>
          </a:p>
        </p:txBody>
      </p:sp>
      <p:sp>
        <p:nvSpPr>
          <p:cNvPr id="108568" name="Line 228"/>
          <p:cNvSpPr>
            <a:spLocks noChangeShapeType="1"/>
          </p:cNvSpPr>
          <p:nvPr/>
        </p:nvSpPr>
        <p:spPr bwMode="auto">
          <a:xfrm flipH="1">
            <a:off x="6408738" y="2681288"/>
            <a:ext cx="19050" cy="0"/>
          </a:xfrm>
          <a:prstGeom prst="line">
            <a:avLst/>
          </a:prstGeom>
          <a:noFill/>
          <a:ln w="12700">
            <a:solidFill>
              <a:srgbClr val="000000"/>
            </a:solidFill>
            <a:round/>
            <a:headEnd/>
            <a:tailEnd/>
          </a:ln>
        </p:spPr>
        <p:txBody>
          <a:bodyPr/>
          <a:lstStyle/>
          <a:p>
            <a:endParaRPr lang="en-US"/>
          </a:p>
        </p:txBody>
      </p:sp>
      <p:sp>
        <p:nvSpPr>
          <p:cNvPr id="108569" name="Freeform 229"/>
          <p:cNvSpPr>
            <a:spLocks/>
          </p:cNvSpPr>
          <p:nvPr/>
        </p:nvSpPr>
        <p:spPr bwMode="auto">
          <a:xfrm>
            <a:off x="6408738" y="2635250"/>
            <a:ext cx="79375" cy="93663"/>
          </a:xfrm>
          <a:custGeom>
            <a:avLst/>
            <a:gdLst>
              <a:gd name="T0" fmla="*/ 2147483647 w 101"/>
              <a:gd name="T1" fmla="*/ 2147483647 h 117"/>
              <a:gd name="T2" fmla="*/ 0 w 101"/>
              <a:gd name="T3" fmla="*/ 2147483647 h 117"/>
              <a:gd name="T4" fmla="*/ 2147483647 w 101"/>
              <a:gd name="T5" fmla="*/ 0 h 117"/>
              <a:gd name="T6" fmla="*/ 2147483647 w 101"/>
              <a:gd name="T7" fmla="*/ 2147483647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117"/>
                </a:moveTo>
                <a:lnTo>
                  <a:pt x="0" y="58"/>
                </a:lnTo>
                <a:lnTo>
                  <a:pt x="101" y="0"/>
                </a:lnTo>
                <a:lnTo>
                  <a:pt x="101" y="117"/>
                </a:lnTo>
                <a:close/>
              </a:path>
            </a:pathLst>
          </a:custGeom>
          <a:solidFill>
            <a:srgbClr val="000000"/>
          </a:solidFill>
          <a:ln w="9525">
            <a:noFill/>
            <a:round/>
            <a:headEnd/>
            <a:tailEnd/>
          </a:ln>
        </p:spPr>
        <p:txBody>
          <a:bodyPr/>
          <a:lstStyle/>
          <a:p>
            <a:endParaRPr lang="en-US"/>
          </a:p>
        </p:txBody>
      </p:sp>
      <p:sp>
        <p:nvSpPr>
          <p:cNvPr id="108570" name="Rectangle 230"/>
          <p:cNvSpPr>
            <a:spLocks noChangeArrowheads="1"/>
          </p:cNvSpPr>
          <p:nvPr/>
        </p:nvSpPr>
        <p:spPr bwMode="auto">
          <a:xfrm>
            <a:off x="7085013" y="3021013"/>
            <a:ext cx="58102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71" name="Rectangle 231"/>
          <p:cNvSpPr>
            <a:spLocks noChangeArrowheads="1"/>
          </p:cNvSpPr>
          <p:nvPr/>
        </p:nvSpPr>
        <p:spPr bwMode="auto">
          <a:xfrm>
            <a:off x="7085013" y="3021013"/>
            <a:ext cx="58102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72" name="Rectangle 232"/>
          <p:cNvSpPr>
            <a:spLocks noChangeArrowheads="1"/>
          </p:cNvSpPr>
          <p:nvPr/>
        </p:nvSpPr>
        <p:spPr bwMode="auto">
          <a:xfrm>
            <a:off x="7278688" y="3155950"/>
            <a:ext cx="2286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Sm</a:t>
            </a:r>
            <a:endParaRPr lang="en-US" sz="1800">
              <a:solidFill>
                <a:srgbClr val="000000"/>
              </a:solidFill>
              <a:cs typeface="Arial" pitchFamily="34" charset="0"/>
            </a:endParaRPr>
          </a:p>
        </p:txBody>
      </p:sp>
      <p:sp>
        <p:nvSpPr>
          <p:cNvPr id="108573" name="Rectangle 233"/>
          <p:cNvSpPr>
            <a:spLocks noChangeArrowheads="1"/>
          </p:cNvSpPr>
          <p:nvPr/>
        </p:nvSpPr>
        <p:spPr bwMode="auto">
          <a:xfrm>
            <a:off x="2632075" y="3643313"/>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74" name="Rectangle 234"/>
          <p:cNvSpPr>
            <a:spLocks noChangeArrowheads="1"/>
          </p:cNvSpPr>
          <p:nvPr/>
        </p:nvSpPr>
        <p:spPr bwMode="auto">
          <a:xfrm>
            <a:off x="2632075" y="3643313"/>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75" name="Rectangle 235"/>
          <p:cNvSpPr>
            <a:spLocks noChangeArrowheads="1"/>
          </p:cNvSpPr>
          <p:nvPr/>
        </p:nvSpPr>
        <p:spPr bwMode="auto">
          <a:xfrm>
            <a:off x="2735263" y="3689350"/>
            <a:ext cx="4238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Other </a:t>
            </a:r>
            <a:endParaRPr lang="en-US" sz="1800">
              <a:solidFill>
                <a:srgbClr val="000000"/>
              </a:solidFill>
              <a:cs typeface="Arial" pitchFamily="34" charset="0"/>
            </a:endParaRPr>
          </a:p>
        </p:txBody>
      </p:sp>
      <p:sp>
        <p:nvSpPr>
          <p:cNvPr id="108576" name="Rectangle 236"/>
          <p:cNvSpPr>
            <a:spLocks noChangeArrowheads="1"/>
          </p:cNvSpPr>
          <p:nvPr/>
        </p:nvSpPr>
        <p:spPr bwMode="auto">
          <a:xfrm>
            <a:off x="2667000" y="3870325"/>
            <a:ext cx="5413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Masters</a:t>
            </a:r>
            <a:endParaRPr lang="en-US" sz="1800">
              <a:solidFill>
                <a:srgbClr val="000000"/>
              </a:solidFill>
              <a:cs typeface="Arial" pitchFamily="34" charset="0"/>
            </a:endParaRPr>
          </a:p>
        </p:txBody>
      </p:sp>
      <p:sp>
        <p:nvSpPr>
          <p:cNvPr id="108577" name="Line 237"/>
          <p:cNvSpPr>
            <a:spLocks noChangeShapeType="1"/>
          </p:cNvSpPr>
          <p:nvPr/>
        </p:nvSpPr>
        <p:spPr bwMode="auto">
          <a:xfrm flipH="1">
            <a:off x="3282950" y="3870325"/>
            <a:ext cx="538163" cy="0"/>
          </a:xfrm>
          <a:prstGeom prst="line">
            <a:avLst/>
          </a:prstGeom>
          <a:noFill/>
          <a:ln w="12700">
            <a:solidFill>
              <a:srgbClr val="000000"/>
            </a:solidFill>
            <a:round/>
            <a:headEnd/>
            <a:tailEnd/>
          </a:ln>
        </p:spPr>
        <p:txBody>
          <a:bodyPr/>
          <a:lstStyle/>
          <a:p>
            <a:endParaRPr lang="en-US"/>
          </a:p>
        </p:txBody>
      </p:sp>
      <p:sp>
        <p:nvSpPr>
          <p:cNvPr id="108578" name="Freeform 238"/>
          <p:cNvSpPr>
            <a:spLocks/>
          </p:cNvSpPr>
          <p:nvPr/>
        </p:nvSpPr>
        <p:spPr bwMode="auto">
          <a:xfrm>
            <a:off x="3811588" y="3824288"/>
            <a:ext cx="79375" cy="93662"/>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8"/>
                </a:lnTo>
                <a:lnTo>
                  <a:pt x="0" y="118"/>
                </a:lnTo>
                <a:lnTo>
                  <a:pt x="0" y="0"/>
                </a:lnTo>
                <a:close/>
              </a:path>
            </a:pathLst>
          </a:custGeom>
          <a:solidFill>
            <a:srgbClr val="000000"/>
          </a:solidFill>
          <a:ln w="9525">
            <a:noFill/>
            <a:round/>
            <a:headEnd/>
            <a:tailEnd/>
          </a:ln>
        </p:spPr>
        <p:txBody>
          <a:bodyPr/>
          <a:lstStyle/>
          <a:p>
            <a:endParaRPr lang="en-US"/>
          </a:p>
        </p:txBody>
      </p:sp>
      <p:sp>
        <p:nvSpPr>
          <p:cNvPr id="108579" name="Freeform 239"/>
          <p:cNvSpPr>
            <a:spLocks/>
          </p:cNvSpPr>
          <p:nvPr/>
        </p:nvSpPr>
        <p:spPr bwMode="auto">
          <a:xfrm>
            <a:off x="3213100" y="3824288"/>
            <a:ext cx="79375" cy="93662"/>
          </a:xfrm>
          <a:custGeom>
            <a:avLst/>
            <a:gdLst>
              <a:gd name="T0" fmla="*/ 2147483647 w 100"/>
              <a:gd name="T1" fmla="*/ 2147483647 h 118"/>
              <a:gd name="T2" fmla="*/ 0 w 100"/>
              <a:gd name="T3" fmla="*/ 2147483647 h 118"/>
              <a:gd name="T4" fmla="*/ 2147483647 w 100"/>
              <a:gd name="T5" fmla="*/ 0 h 118"/>
              <a:gd name="T6" fmla="*/ 2147483647 w 100"/>
              <a:gd name="T7" fmla="*/ 2147483647 h 118"/>
              <a:gd name="T8" fmla="*/ 0 60000 65536"/>
              <a:gd name="T9" fmla="*/ 0 60000 65536"/>
              <a:gd name="T10" fmla="*/ 0 60000 65536"/>
              <a:gd name="T11" fmla="*/ 0 60000 65536"/>
              <a:gd name="T12" fmla="*/ 0 w 100"/>
              <a:gd name="T13" fmla="*/ 0 h 118"/>
              <a:gd name="T14" fmla="*/ 100 w 100"/>
              <a:gd name="T15" fmla="*/ 118 h 118"/>
            </a:gdLst>
            <a:ahLst/>
            <a:cxnLst>
              <a:cxn ang="T8">
                <a:pos x="T0" y="T1"/>
              </a:cxn>
              <a:cxn ang="T9">
                <a:pos x="T2" y="T3"/>
              </a:cxn>
              <a:cxn ang="T10">
                <a:pos x="T4" y="T5"/>
              </a:cxn>
              <a:cxn ang="T11">
                <a:pos x="T6" y="T7"/>
              </a:cxn>
            </a:cxnLst>
            <a:rect l="T12" t="T13" r="T14" b="T15"/>
            <a:pathLst>
              <a:path w="100" h="118">
                <a:moveTo>
                  <a:pt x="100" y="118"/>
                </a:moveTo>
                <a:lnTo>
                  <a:pt x="0" y="58"/>
                </a:lnTo>
                <a:lnTo>
                  <a:pt x="100" y="0"/>
                </a:lnTo>
                <a:lnTo>
                  <a:pt x="100" y="118"/>
                </a:lnTo>
                <a:close/>
              </a:path>
            </a:pathLst>
          </a:custGeom>
          <a:solidFill>
            <a:srgbClr val="000000"/>
          </a:solidFill>
          <a:ln w="9525">
            <a:noFill/>
            <a:round/>
            <a:headEnd/>
            <a:tailEnd/>
          </a:ln>
        </p:spPr>
        <p:txBody>
          <a:bodyPr/>
          <a:lstStyle/>
          <a:p>
            <a:endParaRPr lang="en-US"/>
          </a:p>
        </p:txBody>
      </p:sp>
      <p:sp>
        <p:nvSpPr>
          <p:cNvPr id="108580" name="Rectangle 240"/>
          <p:cNvSpPr>
            <a:spLocks noChangeArrowheads="1"/>
          </p:cNvSpPr>
          <p:nvPr/>
        </p:nvSpPr>
        <p:spPr bwMode="auto">
          <a:xfrm>
            <a:off x="2705100" y="1322388"/>
            <a:ext cx="458788"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1" name="Rectangle 241"/>
          <p:cNvSpPr>
            <a:spLocks noChangeArrowheads="1"/>
          </p:cNvSpPr>
          <p:nvPr/>
        </p:nvSpPr>
        <p:spPr bwMode="auto">
          <a:xfrm>
            <a:off x="2705100" y="1322388"/>
            <a:ext cx="458788"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2" name="Rectangle 242"/>
          <p:cNvSpPr>
            <a:spLocks noChangeArrowheads="1"/>
          </p:cNvSpPr>
          <p:nvPr/>
        </p:nvSpPr>
        <p:spPr bwMode="auto">
          <a:xfrm>
            <a:off x="2762250" y="1323975"/>
            <a:ext cx="296863"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ETB</a:t>
            </a:r>
            <a:endParaRPr lang="en-US" sz="1800">
              <a:solidFill>
                <a:srgbClr val="000000"/>
              </a:solidFill>
              <a:cs typeface="Arial" pitchFamily="34" charset="0"/>
            </a:endParaRPr>
          </a:p>
        </p:txBody>
      </p:sp>
      <p:sp>
        <p:nvSpPr>
          <p:cNvPr id="108583" name="Rectangle 243"/>
          <p:cNvSpPr>
            <a:spLocks noChangeArrowheads="1"/>
          </p:cNvSpPr>
          <p:nvPr/>
        </p:nvSpPr>
        <p:spPr bwMode="auto">
          <a:xfrm>
            <a:off x="3057525" y="1323975"/>
            <a:ext cx="841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0</a:t>
            </a:r>
            <a:endParaRPr lang="en-US" sz="1800">
              <a:solidFill>
                <a:srgbClr val="000000"/>
              </a:solidFill>
              <a:cs typeface="Arial" pitchFamily="34" charset="0"/>
            </a:endParaRPr>
          </a:p>
        </p:txBody>
      </p:sp>
      <p:sp>
        <p:nvSpPr>
          <p:cNvPr id="108584" name="Rectangle 244"/>
          <p:cNvSpPr>
            <a:spLocks noChangeArrowheads="1"/>
          </p:cNvSpPr>
          <p:nvPr/>
        </p:nvSpPr>
        <p:spPr bwMode="auto">
          <a:xfrm>
            <a:off x="2825750" y="1497013"/>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5" name="Rectangle 245"/>
          <p:cNvSpPr>
            <a:spLocks noChangeArrowheads="1"/>
          </p:cNvSpPr>
          <p:nvPr/>
        </p:nvSpPr>
        <p:spPr bwMode="auto">
          <a:xfrm>
            <a:off x="2825750" y="1497013"/>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6" name="Rectangle 246"/>
          <p:cNvSpPr>
            <a:spLocks noChangeArrowheads="1"/>
          </p:cNvSpPr>
          <p:nvPr/>
        </p:nvSpPr>
        <p:spPr bwMode="auto">
          <a:xfrm>
            <a:off x="2825750" y="15319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7" name="Rectangle 247"/>
          <p:cNvSpPr>
            <a:spLocks noChangeArrowheads="1"/>
          </p:cNvSpPr>
          <p:nvPr/>
        </p:nvSpPr>
        <p:spPr bwMode="auto">
          <a:xfrm>
            <a:off x="2825750" y="15319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88" name="Rectangle 248"/>
          <p:cNvSpPr>
            <a:spLocks noChangeArrowheads="1"/>
          </p:cNvSpPr>
          <p:nvPr/>
        </p:nvSpPr>
        <p:spPr bwMode="auto">
          <a:xfrm>
            <a:off x="2825750" y="1565275"/>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89" name="Rectangle 249"/>
          <p:cNvSpPr>
            <a:spLocks noChangeArrowheads="1"/>
          </p:cNvSpPr>
          <p:nvPr/>
        </p:nvSpPr>
        <p:spPr bwMode="auto">
          <a:xfrm>
            <a:off x="2825750" y="1565275"/>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0" name="Rectangle 250"/>
          <p:cNvSpPr>
            <a:spLocks noChangeArrowheads="1"/>
          </p:cNvSpPr>
          <p:nvPr/>
        </p:nvSpPr>
        <p:spPr bwMode="auto">
          <a:xfrm>
            <a:off x="2825750" y="1600200"/>
            <a:ext cx="193675" cy="3333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1" name="Rectangle 251"/>
          <p:cNvSpPr>
            <a:spLocks noChangeArrowheads="1"/>
          </p:cNvSpPr>
          <p:nvPr/>
        </p:nvSpPr>
        <p:spPr bwMode="auto">
          <a:xfrm>
            <a:off x="2825750" y="1600200"/>
            <a:ext cx="193675" cy="333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2" name="Rectangle 252"/>
          <p:cNvSpPr>
            <a:spLocks noChangeArrowheads="1"/>
          </p:cNvSpPr>
          <p:nvPr/>
        </p:nvSpPr>
        <p:spPr bwMode="auto">
          <a:xfrm>
            <a:off x="2679700" y="2511425"/>
            <a:ext cx="484188"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3" name="Rectangle 253"/>
          <p:cNvSpPr>
            <a:spLocks noChangeArrowheads="1"/>
          </p:cNvSpPr>
          <p:nvPr/>
        </p:nvSpPr>
        <p:spPr bwMode="auto">
          <a:xfrm>
            <a:off x="2679700" y="2511425"/>
            <a:ext cx="484188"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4" name="Rectangle 254"/>
          <p:cNvSpPr>
            <a:spLocks noChangeArrowheads="1"/>
          </p:cNvSpPr>
          <p:nvPr/>
        </p:nvSpPr>
        <p:spPr bwMode="auto">
          <a:xfrm>
            <a:off x="2701925" y="2525713"/>
            <a:ext cx="474663" cy="168275"/>
          </a:xfrm>
          <a:prstGeom prst="rect">
            <a:avLst/>
          </a:prstGeom>
          <a:noFill/>
          <a:ln w="9525">
            <a:noFill/>
            <a:miter lim="800000"/>
            <a:headEnd/>
            <a:tailEnd/>
          </a:ln>
        </p:spPr>
        <p:txBody>
          <a:bodyPr wrap="none" lIns="0" tIns="0" rIns="0" bIns="0">
            <a:spAutoFit/>
          </a:bodyPr>
          <a:lstStyle/>
          <a:p>
            <a:pPr algn="l" eaLnBrk="0" hangingPunct="0"/>
            <a:r>
              <a:rPr lang="en-US" sz="1100">
                <a:solidFill>
                  <a:srgbClr val="000000"/>
                </a:solidFill>
                <a:cs typeface="Arial" pitchFamily="34" charset="0"/>
              </a:rPr>
              <a:t>ETBn-1</a:t>
            </a:r>
          </a:p>
        </p:txBody>
      </p:sp>
      <p:sp>
        <p:nvSpPr>
          <p:cNvPr id="108595" name="Rectangle 257"/>
          <p:cNvSpPr>
            <a:spLocks noChangeArrowheads="1"/>
          </p:cNvSpPr>
          <p:nvPr/>
        </p:nvSpPr>
        <p:spPr bwMode="auto">
          <a:xfrm>
            <a:off x="2825750" y="2705100"/>
            <a:ext cx="193675" cy="301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6" name="Rectangle 258"/>
          <p:cNvSpPr>
            <a:spLocks noChangeArrowheads="1"/>
          </p:cNvSpPr>
          <p:nvPr/>
        </p:nvSpPr>
        <p:spPr bwMode="auto">
          <a:xfrm>
            <a:off x="2825750" y="2705100"/>
            <a:ext cx="193675" cy="3016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7" name="Rectangle 259"/>
          <p:cNvSpPr>
            <a:spLocks noChangeArrowheads="1"/>
          </p:cNvSpPr>
          <p:nvPr/>
        </p:nvSpPr>
        <p:spPr bwMode="auto">
          <a:xfrm>
            <a:off x="2825750" y="2735263"/>
            <a:ext cx="193675" cy="30162"/>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598" name="Rectangle 260"/>
          <p:cNvSpPr>
            <a:spLocks noChangeArrowheads="1"/>
          </p:cNvSpPr>
          <p:nvPr/>
        </p:nvSpPr>
        <p:spPr bwMode="auto">
          <a:xfrm>
            <a:off x="2825750" y="2735263"/>
            <a:ext cx="193675" cy="301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599" name="Rectangle 261"/>
          <p:cNvSpPr>
            <a:spLocks noChangeArrowheads="1"/>
          </p:cNvSpPr>
          <p:nvPr/>
        </p:nvSpPr>
        <p:spPr bwMode="auto">
          <a:xfrm>
            <a:off x="2825750" y="2765425"/>
            <a:ext cx="193675" cy="301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00" name="Rectangle 262"/>
          <p:cNvSpPr>
            <a:spLocks noChangeArrowheads="1"/>
          </p:cNvSpPr>
          <p:nvPr/>
        </p:nvSpPr>
        <p:spPr bwMode="auto">
          <a:xfrm>
            <a:off x="2825750" y="2765425"/>
            <a:ext cx="193675" cy="3016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01" name="Rectangle 263"/>
          <p:cNvSpPr>
            <a:spLocks noChangeArrowheads="1"/>
          </p:cNvSpPr>
          <p:nvPr/>
        </p:nvSpPr>
        <p:spPr bwMode="auto">
          <a:xfrm>
            <a:off x="2825750" y="2795588"/>
            <a:ext cx="193675" cy="30162"/>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02" name="Rectangle 264"/>
          <p:cNvSpPr>
            <a:spLocks noChangeArrowheads="1"/>
          </p:cNvSpPr>
          <p:nvPr/>
        </p:nvSpPr>
        <p:spPr bwMode="auto">
          <a:xfrm>
            <a:off x="2825750" y="2795588"/>
            <a:ext cx="193675" cy="30162"/>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03" name="Freeform 265"/>
          <p:cNvSpPr>
            <a:spLocks/>
          </p:cNvSpPr>
          <p:nvPr/>
        </p:nvSpPr>
        <p:spPr bwMode="auto">
          <a:xfrm>
            <a:off x="6388100" y="2659063"/>
            <a:ext cx="39688" cy="44450"/>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9"/>
                </a:lnTo>
                <a:lnTo>
                  <a:pt x="15" y="3"/>
                </a:lnTo>
                <a:lnTo>
                  <a:pt x="19" y="1"/>
                </a:lnTo>
                <a:lnTo>
                  <a:pt x="24" y="0"/>
                </a:lnTo>
                <a:lnTo>
                  <a:pt x="29" y="1"/>
                </a:lnTo>
                <a:lnTo>
                  <a:pt x="33" y="3"/>
                </a:lnTo>
                <a:lnTo>
                  <a:pt x="41" y="9"/>
                </a:lnTo>
                <a:lnTo>
                  <a:pt x="46" y="18"/>
                </a:lnTo>
                <a:lnTo>
                  <a:pt x="48" y="23"/>
                </a:lnTo>
                <a:lnTo>
                  <a:pt x="48" y="29"/>
                </a:lnTo>
                <a:lnTo>
                  <a:pt x="48" y="35"/>
                </a:lnTo>
                <a:lnTo>
                  <a:pt x="46" y="40"/>
                </a:lnTo>
                <a:lnTo>
                  <a:pt x="41" y="49"/>
                </a:lnTo>
                <a:lnTo>
                  <a:pt x="33" y="55"/>
                </a:lnTo>
                <a:lnTo>
                  <a:pt x="29" y="57"/>
                </a:lnTo>
                <a:lnTo>
                  <a:pt x="24" y="57"/>
                </a:lnTo>
                <a:lnTo>
                  <a:pt x="19" y="57"/>
                </a:lnTo>
                <a:lnTo>
                  <a:pt x="15" y="55"/>
                </a:lnTo>
                <a:lnTo>
                  <a:pt x="7" y="49"/>
                </a:lnTo>
                <a:lnTo>
                  <a:pt x="2" y="40"/>
                </a:lnTo>
                <a:lnTo>
                  <a:pt x="1" y="35"/>
                </a:lnTo>
                <a:lnTo>
                  <a:pt x="0" y="29"/>
                </a:lnTo>
                <a:close/>
              </a:path>
            </a:pathLst>
          </a:custGeom>
          <a:solidFill>
            <a:srgbClr val="000000"/>
          </a:solidFill>
          <a:ln w="9525">
            <a:noFill/>
            <a:round/>
            <a:headEnd/>
            <a:tailEnd/>
          </a:ln>
        </p:spPr>
        <p:txBody>
          <a:bodyPr/>
          <a:lstStyle/>
          <a:p>
            <a:endParaRPr lang="en-US"/>
          </a:p>
        </p:txBody>
      </p:sp>
      <p:sp>
        <p:nvSpPr>
          <p:cNvPr id="108604" name="Freeform 266"/>
          <p:cNvSpPr>
            <a:spLocks/>
          </p:cNvSpPr>
          <p:nvPr/>
        </p:nvSpPr>
        <p:spPr bwMode="auto">
          <a:xfrm>
            <a:off x="6388100" y="2659063"/>
            <a:ext cx="39688" cy="44450"/>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9"/>
                </a:lnTo>
                <a:lnTo>
                  <a:pt x="15" y="3"/>
                </a:lnTo>
                <a:lnTo>
                  <a:pt x="19" y="1"/>
                </a:lnTo>
                <a:lnTo>
                  <a:pt x="24" y="0"/>
                </a:lnTo>
                <a:lnTo>
                  <a:pt x="29" y="1"/>
                </a:lnTo>
                <a:lnTo>
                  <a:pt x="33" y="3"/>
                </a:lnTo>
                <a:lnTo>
                  <a:pt x="41" y="9"/>
                </a:lnTo>
                <a:lnTo>
                  <a:pt x="46" y="18"/>
                </a:lnTo>
                <a:lnTo>
                  <a:pt x="48" y="23"/>
                </a:lnTo>
                <a:lnTo>
                  <a:pt x="48" y="29"/>
                </a:lnTo>
                <a:lnTo>
                  <a:pt x="48" y="35"/>
                </a:lnTo>
                <a:lnTo>
                  <a:pt x="46" y="40"/>
                </a:lnTo>
                <a:lnTo>
                  <a:pt x="41" y="49"/>
                </a:lnTo>
                <a:lnTo>
                  <a:pt x="33" y="55"/>
                </a:lnTo>
                <a:lnTo>
                  <a:pt x="29" y="57"/>
                </a:lnTo>
                <a:lnTo>
                  <a:pt x="24" y="57"/>
                </a:lnTo>
                <a:lnTo>
                  <a:pt x="19" y="57"/>
                </a:lnTo>
                <a:lnTo>
                  <a:pt x="15" y="55"/>
                </a:lnTo>
                <a:lnTo>
                  <a:pt x="7" y="49"/>
                </a:lnTo>
                <a:lnTo>
                  <a:pt x="2" y="40"/>
                </a:lnTo>
                <a:lnTo>
                  <a:pt x="1" y="35"/>
                </a:lnTo>
                <a:lnTo>
                  <a:pt x="0" y="29"/>
                </a:lnTo>
              </a:path>
            </a:pathLst>
          </a:custGeom>
          <a:noFill/>
          <a:ln w="3175">
            <a:solidFill>
              <a:srgbClr val="000000"/>
            </a:solidFill>
            <a:prstDash val="solid"/>
            <a:round/>
            <a:headEnd/>
            <a:tailEnd/>
          </a:ln>
        </p:spPr>
        <p:txBody>
          <a:bodyPr/>
          <a:lstStyle/>
          <a:p>
            <a:endParaRPr lang="en-US"/>
          </a:p>
        </p:txBody>
      </p:sp>
      <p:sp>
        <p:nvSpPr>
          <p:cNvPr id="108605" name="Freeform 267"/>
          <p:cNvSpPr>
            <a:spLocks/>
          </p:cNvSpPr>
          <p:nvPr/>
        </p:nvSpPr>
        <p:spPr bwMode="auto">
          <a:xfrm>
            <a:off x="6388100" y="322421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8"/>
                </a:moveTo>
                <a:lnTo>
                  <a:pt x="1" y="22"/>
                </a:lnTo>
                <a:lnTo>
                  <a:pt x="2" y="18"/>
                </a:lnTo>
                <a:lnTo>
                  <a:pt x="7" y="8"/>
                </a:lnTo>
                <a:lnTo>
                  <a:pt x="15" y="2"/>
                </a:lnTo>
                <a:lnTo>
                  <a:pt x="19" y="1"/>
                </a:lnTo>
                <a:lnTo>
                  <a:pt x="24" y="0"/>
                </a:lnTo>
                <a:lnTo>
                  <a:pt x="29" y="1"/>
                </a:lnTo>
                <a:lnTo>
                  <a:pt x="33" y="2"/>
                </a:lnTo>
                <a:lnTo>
                  <a:pt x="41" y="8"/>
                </a:lnTo>
                <a:lnTo>
                  <a:pt x="46" y="18"/>
                </a:lnTo>
                <a:lnTo>
                  <a:pt x="48" y="22"/>
                </a:lnTo>
                <a:lnTo>
                  <a:pt x="48" y="28"/>
                </a:lnTo>
                <a:lnTo>
                  <a:pt x="48" y="34"/>
                </a:lnTo>
                <a:lnTo>
                  <a:pt x="46" y="39"/>
                </a:lnTo>
                <a:lnTo>
                  <a:pt x="41" y="49"/>
                </a:lnTo>
                <a:lnTo>
                  <a:pt x="33" y="54"/>
                </a:lnTo>
                <a:lnTo>
                  <a:pt x="29" y="57"/>
                </a:lnTo>
                <a:lnTo>
                  <a:pt x="24" y="57"/>
                </a:lnTo>
                <a:lnTo>
                  <a:pt x="19" y="57"/>
                </a:lnTo>
                <a:lnTo>
                  <a:pt x="15" y="54"/>
                </a:lnTo>
                <a:lnTo>
                  <a:pt x="7" y="49"/>
                </a:lnTo>
                <a:lnTo>
                  <a:pt x="2" y="39"/>
                </a:lnTo>
                <a:lnTo>
                  <a:pt x="1" y="34"/>
                </a:lnTo>
                <a:lnTo>
                  <a:pt x="0" y="28"/>
                </a:lnTo>
                <a:close/>
              </a:path>
            </a:pathLst>
          </a:custGeom>
          <a:solidFill>
            <a:srgbClr val="000000"/>
          </a:solidFill>
          <a:ln w="9525">
            <a:noFill/>
            <a:round/>
            <a:headEnd/>
            <a:tailEnd/>
          </a:ln>
        </p:spPr>
        <p:txBody>
          <a:bodyPr/>
          <a:lstStyle/>
          <a:p>
            <a:endParaRPr lang="en-US"/>
          </a:p>
        </p:txBody>
      </p:sp>
      <p:sp>
        <p:nvSpPr>
          <p:cNvPr id="108606" name="Freeform 268"/>
          <p:cNvSpPr>
            <a:spLocks/>
          </p:cNvSpPr>
          <p:nvPr/>
        </p:nvSpPr>
        <p:spPr bwMode="auto">
          <a:xfrm>
            <a:off x="6388100" y="322421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8"/>
                </a:moveTo>
                <a:lnTo>
                  <a:pt x="1" y="22"/>
                </a:lnTo>
                <a:lnTo>
                  <a:pt x="2" y="18"/>
                </a:lnTo>
                <a:lnTo>
                  <a:pt x="7" y="8"/>
                </a:lnTo>
                <a:lnTo>
                  <a:pt x="15" y="2"/>
                </a:lnTo>
                <a:lnTo>
                  <a:pt x="19" y="1"/>
                </a:lnTo>
                <a:lnTo>
                  <a:pt x="24" y="0"/>
                </a:lnTo>
                <a:lnTo>
                  <a:pt x="29" y="1"/>
                </a:lnTo>
                <a:lnTo>
                  <a:pt x="33" y="2"/>
                </a:lnTo>
                <a:lnTo>
                  <a:pt x="41" y="8"/>
                </a:lnTo>
                <a:lnTo>
                  <a:pt x="46" y="18"/>
                </a:lnTo>
                <a:lnTo>
                  <a:pt x="48" y="22"/>
                </a:lnTo>
                <a:lnTo>
                  <a:pt x="48" y="28"/>
                </a:lnTo>
                <a:lnTo>
                  <a:pt x="48" y="34"/>
                </a:lnTo>
                <a:lnTo>
                  <a:pt x="46" y="39"/>
                </a:lnTo>
                <a:lnTo>
                  <a:pt x="41" y="49"/>
                </a:lnTo>
                <a:lnTo>
                  <a:pt x="33" y="54"/>
                </a:lnTo>
                <a:lnTo>
                  <a:pt x="29" y="57"/>
                </a:lnTo>
                <a:lnTo>
                  <a:pt x="24" y="57"/>
                </a:lnTo>
                <a:lnTo>
                  <a:pt x="19" y="57"/>
                </a:lnTo>
                <a:lnTo>
                  <a:pt x="15" y="54"/>
                </a:lnTo>
                <a:lnTo>
                  <a:pt x="7" y="49"/>
                </a:lnTo>
                <a:lnTo>
                  <a:pt x="2" y="39"/>
                </a:lnTo>
                <a:lnTo>
                  <a:pt x="1" y="34"/>
                </a:lnTo>
                <a:lnTo>
                  <a:pt x="0" y="28"/>
                </a:lnTo>
              </a:path>
            </a:pathLst>
          </a:custGeom>
          <a:noFill/>
          <a:ln w="3175">
            <a:solidFill>
              <a:srgbClr val="000000"/>
            </a:solidFill>
            <a:prstDash val="solid"/>
            <a:round/>
            <a:headEnd/>
            <a:tailEnd/>
          </a:ln>
        </p:spPr>
        <p:txBody>
          <a:bodyPr/>
          <a:lstStyle/>
          <a:p>
            <a:endParaRPr lang="en-US"/>
          </a:p>
        </p:txBody>
      </p:sp>
      <p:sp>
        <p:nvSpPr>
          <p:cNvPr id="108607" name="Freeform 269"/>
          <p:cNvSpPr>
            <a:spLocks/>
          </p:cNvSpPr>
          <p:nvPr/>
        </p:nvSpPr>
        <p:spPr bwMode="auto">
          <a:xfrm>
            <a:off x="6775450" y="328136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8"/>
                </a:lnTo>
                <a:lnTo>
                  <a:pt x="15" y="2"/>
                </a:lnTo>
                <a:lnTo>
                  <a:pt x="19" y="1"/>
                </a:lnTo>
                <a:lnTo>
                  <a:pt x="24" y="0"/>
                </a:lnTo>
                <a:lnTo>
                  <a:pt x="29" y="1"/>
                </a:lnTo>
                <a:lnTo>
                  <a:pt x="33" y="2"/>
                </a:lnTo>
                <a:lnTo>
                  <a:pt x="41" y="8"/>
                </a:lnTo>
                <a:lnTo>
                  <a:pt x="46" y="18"/>
                </a:lnTo>
                <a:lnTo>
                  <a:pt x="48" y="23"/>
                </a:lnTo>
                <a:lnTo>
                  <a:pt x="48" y="29"/>
                </a:lnTo>
                <a:lnTo>
                  <a:pt x="48" y="35"/>
                </a:lnTo>
                <a:lnTo>
                  <a:pt x="46" y="39"/>
                </a:lnTo>
                <a:lnTo>
                  <a:pt x="41" y="49"/>
                </a:lnTo>
                <a:lnTo>
                  <a:pt x="33" y="55"/>
                </a:lnTo>
                <a:lnTo>
                  <a:pt x="29" y="57"/>
                </a:lnTo>
                <a:lnTo>
                  <a:pt x="24" y="57"/>
                </a:lnTo>
                <a:lnTo>
                  <a:pt x="19" y="57"/>
                </a:lnTo>
                <a:lnTo>
                  <a:pt x="15" y="55"/>
                </a:lnTo>
                <a:lnTo>
                  <a:pt x="7" y="49"/>
                </a:lnTo>
                <a:lnTo>
                  <a:pt x="2" y="39"/>
                </a:lnTo>
                <a:lnTo>
                  <a:pt x="1" y="35"/>
                </a:lnTo>
                <a:lnTo>
                  <a:pt x="0" y="29"/>
                </a:lnTo>
                <a:close/>
              </a:path>
            </a:pathLst>
          </a:custGeom>
          <a:solidFill>
            <a:srgbClr val="000000"/>
          </a:solidFill>
          <a:ln w="9525">
            <a:noFill/>
            <a:round/>
            <a:headEnd/>
            <a:tailEnd/>
          </a:ln>
        </p:spPr>
        <p:txBody>
          <a:bodyPr/>
          <a:lstStyle/>
          <a:p>
            <a:endParaRPr lang="en-US"/>
          </a:p>
        </p:txBody>
      </p:sp>
      <p:sp>
        <p:nvSpPr>
          <p:cNvPr id="108608" name="Freeform 270"/>
          <p:cNvSpPr>
            <a:spLocks/>
          </p:cNvSpPr>
          <p:nvPr/>
        </p:nvSpPr>
        <p:spPr bwMode="auto">
          <a:xfrm>
            <a:off x="6775450" y="3281363"/>
            <a:ext cx="39688" cy="46037"/>
          </a:xfrm>
          <a:custGeom>
            <a:avLst/>
            <a:gdLst>
              <a:gd name="T0" fmla="*/ 0 w 48"/>
              <a:gd name="T1" fmla="*/ 2147483647 h 57"/>
              <a:gd name="T2" fmla="*/ 2147483647 w 48"/>
              <a:gd name="T3" fmla="*/ 2147483647 h 57"/>
              <a:gd name="T4" fmla="*/ 2147483647 w 48"/>
              <a:gd name="T5" fmla="*/ 2147483647 h 57"/>
              <a:gd name="T6" fmla="*/ 2147483647 w 48"/>
              <a:gd name="T7" fmla="*/ 2147483647 h 57"/>
              <a:gd name="T8" fmla="*/ 2147483647 w 48"/>
              <a:gd name="T9" fmla="*/ 2147483647 h 57"/>
              <a:gd name="T10" fmla="*/ 2147483647 w 48"/>
              <a:gd name="T11" fmla="*/ 2147483647 h 57"/>
              <a:gd name="T12" fmla="*/ 2147483647 w 48"/>
              <a:gd name="T13" fmla="*/ 0 h 57"/>
              <a:gd name="T14" fmla="*/ 2147483647 w 48"/>
              <a:gd name="T15" fmla="*/ 2147483647 h 57"/>
              <a:gd name="T16" fmla="*/ 2147483647 w 48"/>
              <a:gd name="T17" fmla="*/ 2147483647 h 57"/>
              <a:gd name="T18" fmla="*/ 2147483647 w 48"/>
              <a:gd name="T19" fmla="*/ 2147483647 h 57"/>
              <a:gd name="T20" fmla="*/ 2147483647 w 48"/>
              <a:gd name="T21" fmla="*/ 2147483647 h 57"/>
              <a:gd name="T22" fmla="*/ 2147483647 w 48"/>
              <a:gd name="T23" fmla="*/ 2147483647 h 57"/>
              <a:gd name="T24" fmla="*/ 2147483647 w 48"/>
              <a:gd name="T25" fmla="*/ 2147483647 h 57"/>
              <a:gd name="T26" fmla="*/ 2147483647 w 48"/>
              <a:gd name="T27" fmla="*/ 2147483647 h 57"/>
              <a:gd name="T28" fmla="*/ 2147483647 w 48"/>
              <a:gd name="T29" fmla="*/ 2147483647 h 57"/>
              <a:gd name="T30" fmla="*/ 2147483647 w 48"/>
              <a:gd name="T31" fmla="*/ 2147483647 h 57"/>
              <a:gd name="T32" fmla="*/ 2147483647 w 48"/>
              <a:gd name="T33" fmla="*/ 2147483647 h 57"/>
              <a:gd name="T34" fmla="*/ 2147483647 w 48"/>
              <a:gd name="T35" fmla="*/ 2147483647 h 57"/>
              <a:gd name="T36" fmla="*/ 2147483647 w 48"/>
              <a:gd name="T37" fmla="*/ 2147483647 h 57"/>
              <a:gd name="T38" fmla="*/ 2147483647 w 48"/>
              <a:gd name="T39" fmla="*/ 2147483647 h 57"/>
              <a:gd name="T40" fmla="*/ 2147483647 w 48"/>
              <a:gd name="T41" fmla="*/ 2147483647 h 57"/>
              <a:gd name="T42" fmla="*/ 2147483647 w 48"/>
              <a:gd name="T43" fmla="*/ 2147483647 h 57"/>
              <a:gd name="T44" fmla="*/ 2147483647 w 48"/>
              <a:gd name="T45" fmla="*/ 2147483647 h 57"/>
              <a:gd name="T46" fmla="*/ 2147483647 w 48"/>
              <a:gd name="T47" fmla="*/ 2147483647 h 57"/>
              <a:gd name="T48" fmla="*/ 2147483647 w 48"/>
              <a:gd name="T49" fmla="*/ 2147483647 h 57"/>
              <a:gd name="T50" fmla="*/ 0 w 48"/>
              <a:gd name="T51" fmla="*/ 2147483647 h 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57"/>
              <a:gd name="T80" fmla="*/ 48 w 48"/>
              <a:gd name="T81" fmla="*/ 57 h 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57">
                <a:moveTo>
                  <a:pt x="0" y="29"/>
                </a:moveTo>
                <a:lnTo>
                  <a:pt x="1" y="23"/>
                </a:lnTo>
                <a:lnTo>
                  <a:pt x="2" y="18"/>
                </a:lnTo>
                <a:lnTo>
                  <a:pt x="7" y="8"/>
                </a:lnTo>
                <a:lnTo>
                  <a:pt x="15" y="2"/>
                </a:lnTo>
                <a:lnTo>
                  <a:pt x="19" y="1"/>
                </a:lnTo>
                <a:lnTo>
                  <a:pt x="24" y="0"/>
                </a:lnTo>
                <a:lnTo>
                  <a:pt x="29" y="1"/>
                </a:lnTo>
                <a:lnTo>
                  <a:pt x="33" y="2"/>
                </a:lnTo>
                <a:lnTo>
                  <a:pt x="41" y="8"/>
                </a:lnTo>
                <a:lnTo>
                  <a:pt x="46" y="18"/>
                </a:lnTo>
                <a:lnTo>
                  <a:pt x="48" y="23"/>
                </a:lnTo>
                <a:lnTo>
                  <a:pt x="48" y="29"/>
                </a:lnTo>
                <a:lnTo>
                  <a:pt x="48" y="35"/>
                </a:lnTo>
                <a:lnTo>
                  <a:pt x="46" y="39"/>
                </a:lnTo>
                <a:lnTo>
                  <a:pt x="41" y="49"/>
                </a:lnTo>
                <a:lnTo>
                  <a:pt x="33" y="55"/>
                </a:lnTo>
                <a:lnTo>
                  <a:pt x="29" y="57"/>
                </a:lnTo>
                <a:lnTo>
                  <a:pt x="24" y="57"/>
                </a:lnTo>
                <a:lnTo>
                  <a:pt x="19" y="57"/>
                </a:lnTo>
                <a:lnTo>
                  <a:pt x="15" y="55"/>
                </a:lnTo>
                <a:lnTo>
                  <a:pt x="7" y="49"/>
                </a:lnTo>
                <a:lnTo>
                  <a:pt x="2" y="39"/>
                </a:lnTo>
                <a:lnTo>
                  <a:pt x="1" y="35"/>
                </a:lnTo>
                <a:lnTo>
                  <a:pt x="0" y="29"/>
                </a:lnTo>
              </a:path>
            </a:pathLst>
          </a:custGeom>
          <a:noFill/>
          <a:ln w="3175">
            <a:solidFill>
              <a:srgbClr val="000000"/>
            </a:solidFill>
            <a:prstDash val="solid"/>
            <a:round/>
            <a:headEnd/>
            <a:tailEnd/>
          </a:ln>
        </p:spPr>
        <p:txBody>
          <a:bodyPr/>
          <a:lstStyle/>
          <a:p>
            <a:endParaRPr lang="en-US"/>
          </a:p>
        </p:txBody>
      </p:sp>
      <p:sp>
        <p:nvSpPr>
          <p:cNvPr id="108609" name="Line 271"/>
          <p:cNvSpPr>
            <a:spLocks noChangeShapeType="1"/>
          </p:cNvSpPr>
          <p:nvPr/>
        </p:nvSpPr>
        <p:spPr bwMode="auto">
          <a:xfrm>
            <a:off x="6408738" y="2681288"/>
            <a:ext cx="606425" cy="0"/>
          </a:xfrm>
          <a:prstGeom prst="line">
            <a:avLst/>
          </a:prstGeom>
          <a:noFill/>
          <a:ln w="12700">
            <a:solidFill>
              <a:srgbClr val="000000"/>
            </a:solidFill>
            <a:round/>
            <a:headEnd/>
            <a:tailEnd/>
          </a:ln>
        </p:spPr>
        <p:txBody>
          <a:bodyPr/>
          <a:lstStyle/>
          <a:p>
            <a:endParaRPr lang="en-US"/>
          </a:p>
        </p:txBody>
      </p:sp>
      <p:sp>
        <p:nvSpPr>
          <p:cNvPr id="108610" name="Freeform 272"/>
          <p:cNvSpPr>
            <a:spLocks/>
          </p:cNvSpPr>
          <p:nvPr/>
        </p:nvSpPr>
        <p:spPr bwMode="auto">
          <a:xfrm>
            <a:off x="7005638" y="2635250"/>
            <a:ext cx="79375" cy="93663"/>
          </a:xfrm>
          <a:custGeom>
            <a:avLst/>
            <a:gdLst>
              <a:gd name="T0" fmla="*/ 0 w 101"/>
              <a:gd name="T1" fmla="*/ 0 h 117"/>
              <a:gd name="T2" fmla="*/ 2147483647 w 101"/>
              <a:gd name="T3" fmla="*/ 2147483647 h 117"/>
              <a:gd name="T4" fmla="*/ 0 w 101"/>
              <a:gd name="T5" fmla="*/ 2147483647 h 117"/>
              <a:gd name="T6" fmla="*/ 0 w 101"/>
              <a:gd name="T7" fmla="*/ 0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0" y="0"/>
                </a:moveTo>
                <a:lnTo>
                  <a:pt x="101" y="58"/>
                </a:lnTo>
                <a:lnTo>
                  <a:pt x="0" y="117"/>
                </a:lnTo>
                <a:lnTo>
                  <a:pt x="0" y="0"/>
                </a:lnTo>
                <a:close/>
              </a:path>
            </a:pathLst>
          </a:custGeom>
          <a:solidFill>
            <a:srgbClr val="000000"/>
          </a:solidFill>
          <a:ln w="9525">
            <a:noFill/>
            <a:round/>
            <a:headEnd/>
            <a:tailEnd/>
          </a:ln>
        </p:spPr>
        <p:txBody>
          <a:bodyPr/>
          <a:lstStyle/>
          <a:p>
            <a:endParaRPr lang="en-US"/>
          </a:p>
        </p:txBody>
      </p:sp>
      <p:sp>
        <p:nvSpPr>
          <p:cNvPr id="108611" name="Line 273"/>
          <p:cNvSpPr>
            <a:spLocks noChangeShapeType="1"/>
          </p:cNvSpPr>
          <p:nvPr/>
        </p:nvSpPr>
        <p:spPr bwMode="auto">
          <a:xfrm flipV="1">
            <a:off x="2922588" y="2933700"/>
            <a:ext cx="0" cy="144463"/>
          </a:xfrm>
          <a:prstGeom prst="line">
            <a:avLst/>
          </a:prstGeom>
          <a:noFill/>
          <a:ln w="12700">
            <a:solidFill>
              <a:srgbClr val="000000"/>
            </a:solidFill>
            <a:round/>
            <a:headEnd/>
            <a:tailEnd/>
          </a:ln>
        </p:spPr>
        <p:txBody>
          <a:bodyPr/>
          <a:lstStyle/>
          <a:p>
            <a:endParaRPr lang="en-US"/>
          </a:p>
        </p:txBody>
      </p:sp>
      <p:sp>
        <p:nvSpPr>
          <p:cNvPr id="108612" name="Freeform 274"/>
          <p:cNvSpPr>
            <a:spLocks/>
          </p:cNvSpPr>
          <p:nvPr/>
        </p:nvSpPr>
        <p:spPr bwMode="auto">
          <a:xfrm>
            <a:off x="2882900" y="2851150"/>
            <a:ext cx="79375" cy="93663"/>
          </a:xfrm>
          <a:custGeom>
            <a:avLst/>
            <a:gdLst>
              <a:gd name="T0" fmla="*/ 0 w 102"/>
              <a:gd name="T1" fmla="*/ 2147483647 h 118"/>
              <a:gd name="T2" fmla="*/ 2147483647 w 102"/>
              <a:gd name="T3" fmla="*/ 0 h 118"/>
              <a:gd name="T4" fmla="*/ 2147483647 w 102"/>
              <a:gd name="T5" fmla="*/ 2147483647 h 118"/>
              <a:gd name="T6" fmla="*/ 0 w 102"/>
              <a:gd name="T7" fmla="*/ 2147483647 h 118"/>
              <a:gd name="T8" fmla="*/ 0 60000 65536"/>
              <a:gd name="T9" fmla="*/ 0 60000 65536"/>
              <a:gd name="T10" fmla="*/ 0 60000 65536"/>
              <a:gd name="T11" fmla="*/ 0 60000 65536"/>
              <a:gd name="T12" fmla="*/ 0 w 102"/>
              <a:gd name="T13" fmla="*/ 0 h 118"/>
              <a:gd name="T14" fmla="*/ 102 w 102"/>
              <a:gd name="T15" fmla="*/ 118 h 118"/>
            </a:gdLst>
            <a:ahLst/>
            <a:cxnLst>
              <a:cxn ang="T8">
                <a:pos x="T0" y="T1"/>
              </a:cxn>
              <a:cxn ang="T9">
                <a:pos x="T2" y="T3"/>
              </a:cxn>
              <a:cxn ang="T10">
                <a:pos x="T4" y="T5"/>
              </a:cxn>
              <a:cxn ang="T11">
                <a:pos x="T6" y="T7"/>
              </a:cxn>
            </a:cxnLst>
            <a:rect l="T12" t="T13" r="T14" b="T15"/>
            <a:pathLst>
              <a:path w="102" h="118">
                <a:moveTo>
                  <a:pt x="0" y="118"/>
                </a:moveTo>
                <a:lnTo>
                  <a:pt x="51" y="0"/>
                </a:lnTo>
                <a:lnTo>
                  <a:pt x="102" y="118"/>
                </a:lnTo>
                <a:lnTo>
                  <a:pt x="0" y="118"/>
                </a:lnTo>
                <a:close/>
              </a:path>
            </a:pathLst>
          </a:custGeom>
          <a:solidFill>
            <a:srgbClr val="000000"/>
          </a:solidFill>
          <a:ln w="9525">
            <a:noFill/>
            <a:round/>
            <a:headEnd/>
            <a:tailEnd/>
          </a:ln>
        </p:spPr>
        <p:txBody>
          <a:bodyPr/>
          <a:lstStyle/>
          <a:p>
            <a:endParaRPr lang="en-US"/>
          </a:p>
        </p:txBody>
      </p:sp>
      <p:sp>
        <p:nvSpPr>
          <p:cNvPr id="108613" name="Freeform 275"/>
          <p:cNvSpPr>
            <a:spLocks/>
          </p:cNvSpPr>
          <p:nvPr/>
        </p:nvSpPr>
        <p:spPr bwMode="auto">
          <a:xfrm>
            <a:off x="2922588" y="1743075"/>
            <a:ext cx="12700" cy="201613"/>
          </a:xfrm>
          <a:custGeom>
            <a:avLst/>
            <a:gdLst>
              <a:gd name="T0" fmla="*/ 0 w 15"/>
              <a:gd name="T1" fmla="*/ 2147483647 h 253"/>
              <a:gd name="T2" fmla="*/ 0 w 15"/>
              <a:gd name="T3" fmla="*/ 2147483647 h 253"/>
              <a:gd name="T4" fmla="*/ 2147483647 w 15"/>
              <a:gd name="T5" fmla="*/ 2147483647 h 253"/>
              <a:gd name="T6" fmla="*/ 2147483647 w 15"/>
              <a:gd name="T7" fmla="*/ 0 h 253"/>
              <a:gd name="T8" fmla="*/ 0 60000 65536"/>
              <a:gd name="T9" fmla="*/ 0 60000 65536"/>
              <a:gd name="T10" fmla="*/ 0 60000 65536"/>
              <a:gd name="T11" fmla="*/ 0 60000 65536"/>
              <a:gd name="T12" fmla="*/ 0 w 15"/>
              <a:gd name="T13" fmla="*/ 0 h 253"/>
              <a:gd name="T14" fmla="*/ 15 w 15"/>
              <a:gd name="T15" fmla="*/ 253 h 253"/>
            </a:gdLst>
            <a:ahLst/>
            <a:cxnLst>
              <a:cxn ang="T8">
                <a:pos x="T0" y="T1"/>
              </a:cxn>
              <a:cxn ang="T9">
                <a:pos x="T2" y="T3"/>
              </a:cxn>
              <a:cxn ang="T10">
                <a:pos x="T4" y="T5"/>
              </a:cxn>
              <a:cxn ang="T11">
                <a:pos x="T6" y="T7"/>
              </a:cxn>
            </a:cxnLst>
            <a:rect l="T12" t="T13" r="T14" b="T15"/>
            <a:pathLst>
              <a:path w="15" h="253">
                <a:moveTo>
                  <a:pt x="0" y="253"/>
                </a:moveTo>
                <a:lnTo>
                  <a:pt x="0" y="68"/>
                </a:lnTo>
                <a:lnTo>
                  <a:pt x="15" y="68"/>
                </a:lnTo>
                <a:lnTo>
                  <a:pt x="15" y="0"/>
                </a:lnTo>
              </a:path>
            </a:pathLst>
          </a:custGeom>
          <a:noFill/>
          <a:ln w="12700">
            <a:solidFill>
              <a:srgbClr val="000000"/>
            </a:solidFill>
            <a:prstDash val="solid"/>
            <a:round/>
            <a:headEnd/>
            <a:tailEnd/>
          </a:ln>
        </p:spPr>
        <p:txBody>
          <a:bodyPr/>
          <a:lstStyle/>
          <a:p>
            <a:endParaRPr lang="en-US"/>
          </a:p>
        </p:txBody>
      </p:sp>
      <p:sp>
        <p:nvSpPr>
          <p:cNvPr id="108614" name="Freeform 276"/>
          <p:cNvSpPr>
            <a:spLocks/>
          </p:cNvSpPr>
          <p:nvPr/>
        </p:nvSpPr>
        <p:spPr bwMode="auto">
          <a:xfrm>
            <a:off x="2894013" y="1662113"/>
            <a:ext cx="80962" cy="93662"/>
          </a:xfrm>
          <a:custGeom>
            <a:avLst/>
            <a:gdLst>
              <a:gd name="T0" fmla="*/ 0 w 102"/>
              <a:gd name="T1" fmla="*/ 2147483647 h 118"/>
              <a:gd name="T2" fmla="*/ 2147483647 w 102"/>
              <a:gd name="T3" fmla="*/ 0 h 118"/>
              <a:gd name="T4" fmla="*/ 2147483647 w 102"/>
              <a:gd name="T5" fmla="*/ 2147483647 h 118"/>
              <a:gd name="T6" fmla="*/ 0 w 102"/>
              <a:gd name="T7" fmla="*/ 2147483647 h 118"/>
              <a:gd name="T8" fmla="*/ 0 60000 65536"/>
              <a:gd name="T9" fmla="*/ 0 60000 65536"/>
              <a:gd name="T10" fmla="*/ 0 60000 65536"/>
              <a:gd name="T11" fmla="*/ 0 60000 65536"/>
              <a:gd name="T12" fmla="*/ 0 w 102"/>
              <a:gd name="T13" fmla="*/ 0 h 118"/>
              <a:gd name="T14" fmla="*/ 102 w 102"/>
              <a:gd name="T15" fmla="*/ 118 h 118"/>
            </a:gdLst>
            <a:ahLst/>
            <a:cxnLst>
              <a:cxn ang="T8">
                <a:pos x="T0" y="T1"/>
              </a:cxn>
              <a:cxn ang="T9">
                <a:pos x="T2" y="T3"/>
              </a:cxn>
              <a:cxn ang="T10">
                <a:pos x="T4" y="T5"/>
              </a:cxn>
              <a:cxn ang="T11">
                <a:pos x="T6" y="T7"/>
              </a:cxn>
            </a:cxnLst>
            <a:rect l="T12" t="T13" r="T14" b="T15"/>
            <a:pathLst>
              <a:path w="102" h="118">
                <a:moveTo>
                  <a:pt x="0" y="118"/>
                </a:moveTo>
                <a:lnTo>
                  <a:pt x="51" y="0"/>
                </a:lnTo>
                <a:lnTo>
                  <a:pt x="102" y="118"/>
                </a:lnTo>
                <a:lnTo>
                  <a:pt x="0" y="118"/>
                </a:lnTo>
                <a:close/>
              </a:path>
            </a:pathLst>
          </a:custGeom>
          <a:solidFill>
            <a:srgbClr val="000000"/>
          </a:solidFill>
          <a:ln w="9525">
            <a:noFill/>
            <a:round/>
            <a:headEnd/>
            <a:tailEnd/>
          </a:ln>
        </p:spPr>
        <p:txBody>
          <a:bodyPr/>
          <a:lstStyle/>
          <a:p>
            <a:endParaRPr lang="en-US"/>
          </a:p>
        </p:txBody>
      </p:sp>
      <p:sp>
        <p:nvSpPr>
          <p:cNvPr id="108615" name="Rectangle 277"/>
          <p:cNvSpPr>
            <a:spLocks noChangeArrowheads="1"/>
          </p:cNvSpPr>
          <p:nvPr/>
        </p:nvSpPr>
        <p:spPr bwMode="auto">
          <a:xfrm>
            <a:off x="4236244" y="4379913"/>
            <a:ext cx="816769"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16" name="Rectangle 278"/>
          <p:cNvSpPr>
            <a:spLocks noChangeArrowheads="1"/>
          </p:cNvSpPr>
          <p:nvPr/>
        </p:nvSpPr>
        <p:spPr bwMode="auto">
          <a:xfrm>
            <a:off x="4236244" y="4379913"/>
            <a:ext cx="816769"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17" name="Rectangle 279"/>
          <p:cNvSpPr>
            <a:spLocks noChangeArrowheads="1"/>
          </p:cNvSpPr>
          <p:nvPr/>
        </p:nvSpPr>
        <p:spPr bwMode="auto">
          <a:xfrm>
            <a:off x="4243388" y="4543428"/>
            <a:ext cx="800100" cy="123111"/>
          </a:xfrm>
          <a:prstGeom prst="rect">
            <a:avLst/>
          </a:prstGeom>
          <a:noFill/>
          <a:ln w="9525">
            <a:noFill/>
            <a:miter lim="800000"/>
            <a:headEnd/>
            <a:tailEnd/>
          </a:ln>
        </p:spPr>
        <p:txBody>
          <a:bodyPr wrap="square" lIns="0" tIns="0" rIns="0" bIns="0">
            <a:spAutoFit/>
          </a:bodyPr>
          <a:lstStyle/>
          <a:p>
            <a:pPr algn="ctr" eaLnBrk="0" hangingPunct="0"/>
            <a:r>
              <a:rPr lang="en-US" sz="800" dirty="0" smtClean="0">
                <a:solidFill>
                  <a:srgbClr val="000000"/>
                </a:solidFill>
                <a:cs typeface="Arial" pitchFamily="34" charset="0"/>
              </a:rPr>
              <a:t>CP_MONITOR </a:t>
            </a:r>
            <a:r>
              <a:rPr lang="en-US" sz="800" dirty="0">
                <a:solidFill>
                  <a:srgbClr val="000000"/>
                </a:solidFill>
                <a:cs typeface="Arial" pitchFamily="34" charset="0"/>
              </a:rPr>
              <a:t>0</a:t>
            </a:r>
          </a:p>
        </p:txBody>
      </p:sp>
      <p:sp>
        <p:nvSpPr>
          <p:cNvPr id="108618" name="Rectangle 285"/>
          <p:cNvSpPr>
            <a:spLocks noChangeArrowheads="1"/>
          </p:cNvSpPr>
          <p:nvPr/>
        </p:nvSpPr>
        <p:spPr bwMode="auto">
          <a:xfrm>
            <a:off x="3890963" y="1944688"/>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19" name="Rectangle 286"/>
          <p:cNvSpPr>
            <a:spLocks noChangeArrowheads="1"/>
          </p:cNvSpPr>
          <p:nvPr/>
        </p:nvSpPr>
        <p:spPr bwMode="auto">
          <a:xfrm>
            <a:off x="3890963" y="1944688"/>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0" name="Rectangle 287"/>
          <p:cNvSpPr>
            <a:spLocks noChangeArrowheads="1"/>
          </p:cNvSpPr>
          <p:nvPr/>
        </p:nvSpPr>
        <p:spPr bwMode="auto">
          <a:xfrm>
            <a:off x="3890963" y="3078163"/>
            <a:ext cx="19367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21" name="Rectangle 288"/>
          <p:cNvSpPr>
            <a:spLocks noChangeArrowheads="1"/>
          </p:cNvSpPr>
          <p:nvPr/>
        </p:nvSpPr>
        <p:spPr bwMode="auto">
          <a:xfrm>
            <a:off x="3890963" y="3078163"/>
            <a:ext cx="19367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2" name="Rectangle 289"/>
          <p:cNvSpPr>
            <a:spLocks noChangeArrowheads="1"/>
          </p:cNvSpPr>
          <p:nvPr/>
        </p:nvSpPr>
        <p:spPr bwMode="auto">
          <a:xfrm>
            <a:off x="3890963" y="3643313"/>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23" name="Rectangle 290"/>
          <p:cNvSpPr>
            <a:spLocks noChangeArrowheads="1"/>
          </p:cNvSpPr>
          <p:nvPr/>
        </p:nvSpPr>
        <p:spPr bwMode="auto">
          <a:xfrm>
            <a:off x="3890963" y="3643313"/>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24" name="Freeform 291"/>
          <p:cNvSpPr>
            <a:spLocks/>
          </p:cNvSpPr>
          <p:nvPr/>
        </p:nvSpPr>
        <p:spPr bwMode="auto">
          <a:xfrm>
            <a:off x="4084638" y="2171700"/>
            <a:ext cx="677862" cy="2112963"/>
          </a:xfrm>
          <a:custGeom>
            <a:avLst/>
            <a:gdLst>
              <a:gd name="T0" fmla="*/ 0 w 853"/>
              <a:gd name="T1" fmla="*/ 0 h 2662"/>
              <a:gd name="T2" fmla="*/ 2147483647 w 853"/>
              <a:gd name="T3" fmla="*/ 0 h 2662"/>
              <a:gd name="T4" fmla="*/ 2147483647 w 853"/>
              <a:gd name="T5" fmla="*/ 2147483647 h 2662"/>
              <a:gd name="T6" fmla="*/ 0 60000 65536"/>
              <a:gd name="T7" fmla="*/ 0 60000 65536"/>
              <a:gd name="T8" fmla="*/ 0 60000 65536"/>
              <a:gd name="T9" fmla="*/ 0 w 853"/>
              <a:gd name="T10" fmla="*/ 0 h 2662"/>
              <a:gd name="T11" fmla="*/ 853 w 853"/>
              <a:gd name="T12" fmla="*/ 2662 h 2662"/>
            </a:gdLst>
            <a:ahLst/>
            <a:cxnLst>
              <a:cxn ang="T6">
                <a:pos x="T0" y="T1"/>
              </a:cxn>
              <a:cxn ang="T7">
                <a:pos x="T2" y="T3"/>
              </a:cxn>
              <a:cxn ang="T8">
                <a:pos x="T4" y="T5"/>
              </a:cxn>
            </a:cxnLst>
            <a:rect l="T9" t="T10" r="T11" b="T12"/>
            <a:pathLst>
              <a:path w="853" h="2662">
                <a:moveTo>
                  <a:pt x="0" y="0"/>
                </a:moveTo>
                <a:lnTo>
                  <a:pt x="853" y="0"/>
                </a:lnTo>
                <a:lnTo>
                  <a:pt x="853" y="2662"/>
                </a:lnTo>
              </a:path>
            </a:pathLst>
          </a:custGeom>
          <a:noFill/>
          <a:ln w="3175">
            <a:solidFill>
              <a:srgbClr val="000000"/>
            </a:solidFill>
            <a:prstDash val="solid"/>
            <a:round/>
            <a:headEnd/>
            <a:tailEnd/>
          </a:ln>
        </p:spPr>
        <p:txBody>
          <a:bodyPr/>
          <a:lstStyle/>
          <a:p>
            <a:endParaRPr lang="en-US"/>
          </a:p>
        </p:txBody>
      </p:sp>
      <p:sp>
        <p:nvSpPr>
          <p:cNvPr id="108625" name="Freeform 292"/>
          <p:cNvSpPr>
            <a:spLocks/>
          </p:cNvSpPr>
          <p:nvPr/>
        </p:nvSpPr>
        <p:spPr bwMode="auto">
          <a:xfrm>
            <a:off x="4732338"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26" name="Freeform 293"/>
          <p:cNvSpPr>
            <a:spLocks/>
          </p:cNvSpPr>
          <p:nvPr/>
        </p:nvSpPr>
        <p:spPr bwMode="auto">
          <a:xfrm>
            <a:off x="4084638" y="3303588"/>
            <a:ext cx="581025" cy="981075"/>
          </a:xfrm>
          <a:custGeom>
            <a:avLst/>
            <a:gdLst>
              <a:gd name="T0" fmla="*/ 0 w 731"/>
              <a:gd name="T1" fmla="*/ 0 h 1235"/>
              <a:gd name="T2" fmla="*/ 2147483647 w 731"/>
              <a:gd name="T3" fmla="*/ 0 h 1235"/>
              <a:gd name="T4" fmla="*/ 2147483647 w 731"/>
              <a:gd name="T5" fmla="*/ 2147483647 h 1235"/>
              <a:gd name="T6" fmla="*/ 0 60000 65536"/>
              <a:gd name="T7" fmla="*/ 0 60000 65536"/>
              <a:gd name="T8" fmla="*/ 0 60000 65536"/>
              <a:gd name="T9" fmla="*/ 0 w 731"/>
              <a:gd name="T10" fmla="*/ 0 h 1235"/>
              <a:gd name="T11" fmla="*/ 731 w 731"/>
              <a:gd name="T12" fmla="*/ 1235 h 1235"/>
            </a:gdLst>
            <a:ahLst/>
            <a:cxnLst>
              <a:cxn ang="T6">
                <a:pos x="T0" y="T1"/>
              </a:cxn>
              <a:cxn ang="T7">
                <a:pos x="T2" y="T3"/>
              </a:cxn>
              <a:cxn ang="T8">
                <a:pos x="T4" y="T5"/>
              </a:cxn>
            </a:cxnLst>
            <a:rect l="T9" t="T10" r="T11" b="T12"/>
            <a:pathLst>
              <a:path w="731" h="1235">
                <a:moveTo>
                  <a:pt x="0" y="0"/>
                </a:moveTo>
                <a:lnTo>
                  <a:pt x="731" y="0"/>
                </a:lnTo>
                <a:lnTo>
                  <a:pt x="731" y="1235"/>
                </a:lnTo>
              </a:path>
            </a:pathLst>
          </a:custGeom>
          <a:noFill/>
          <a:ln w="3175">
            <a:solidFill>
              <a:srgbClr val="000000"/>
            </a:solidFill>
            <a:prstDash val="solid"/>
            <a:round/>
            <a:headEnd/>
            <a:tailEnd/>
          </a:ln>
        </p:spPr>
        <p:txBody>
          <a:bodyPr/>
          <a:lstStyle/>
          <a:p>
            <a:endParaRPr lang="en-US"/>
          </a:p>
        </p:txBody>
      </p:sp>
      <p:sp>
        <p:nvSpPr>
          <p:cNvPr id="108627" name="Freeform 294"/>
          <p:cNvSpPr>
            <a:spLocks/>
          </p:cNvSpPr>
          <p:nvPr/>
        </p:nvSpPr>
        <p:spPr bwMode="auto">
          <a:xfrm>
            <a:off x="4635500"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28" name="Freeform 295"/>
          <p:cNvSpPr>
            <a:spLocks/>
          </p:cNvSpPr>
          <p:nvPr/>
        </p:nvSpPr>
        <p:spPr bwMode="auto">
          <a:xfrm>
            <a:off x="4084638" y="3870325"/>
            <a:ext cx="484187" cy="414338"/>
          </a:xfrm>
          <a:custGeom>
            <a:avLst/>
            <a:gdLst>
              <a:gd name="T0" fmla="*/ 0 w 609"/>
              <a:gd name="T1" fmla="*/ 0 h 522"/>
              <a:gd name="T2" fmla="*/ 2147483647 w 609"/>
              <a:gd name="T3" fmla="*/ 0 h 522"/>
              <a:gd name="T4" fmla="*/ 2147483647 w 609"/>
              <a:gd name="T5" fmla="*/ 2147483647 h 522"/>
              <a:gd name="T6" fmla="*/ 0 60000 65536"/>
              <a:gd name="T7" fmla="*/ 0 60000 65536"/>
              <a:gd name="T8" fmla="*/ 0 60000 65536"/>
              <a:gd name="T9" fmla="*/ 0 w 609"/>
              <a:gd name="T10" fmla="*/ 0 h 522"/>
              <a:gd name="T11" fmla="*/ 609 w 609"/>
              <a:gd name="T12" fmla="*/ 522 h 522"/>
            </a:gdLst>
            <a:ahLst/>
            <a:cxnLst>
              <a:cxn ang="T6">
                <a:pos x="T0" y="T1"/>
              </a:cxn>
              <a:cxn ang="T7">
                <a:pos x="T2" y="T3"/>
              </a:cxn>
              <a:cxn ang="T8">
                <a:pos x="T4" y="T5"/>
              </a:cxn>
            </a:cxnLst>
            <a:rect l="T9" t="T10" r="T11" b="T12"/>
            <a:pathLst>
              <a:path w="609" h="522">
                <a:moveTo>
                  <a:pt x="0" y="0"/>
                </a:moveTo>
                <a:lnTo>
                  <a:pt x="609" y="0"/>
                </a:lnTo>
                <a:lnTo>
                  <a:pt x="609" y="522"/>
                </a:lnTo>
              </a:path>
            </a:pathLst>
          </a:custGeom>
          <a:noFill/>
          <a:ln w="3175">
            <a:solidFill>
              <a:srgbClr val="000000"/>
            </a:solidFill>
            <a:prstDash val="solid"/>
            <a:round/>
            <a:headEnd/>
            <a:tailEnd/>
          </a:ln>
        </p:spPr>
        <p:txBody>
          <a:bodyPr/>
          <a:lstStyle/>
          <a:p>
            <a:endParaRPr lang="en-US"/>
          </a:p>
        </p:txBody>
      </p:sp>
      <p:sp>
        <p:nvSpPr>
          <p:cNvPr id="108629" name="Freeform 296"/>
          <p:cNvSpPr>
            <a:spLocks/>
          </p:cNvSpPr>
          <p:nvPr/>
        </p:nvSpPr>
        <p:spPr bwMode="auto">
          <a:xfrm>
            <a:off x="4538663"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30" name="Rectangle 297"/>
          <p:cNvSpPr>
            <a:spLocks noChangeArrowheads="1"/>
          </p:cNvSpPr>
          <p:nvPr/>
        </p:nvSpPr>
        <p:spPr bwMode="auto">
          <a:xfrm>
            <a:off x="4906963" y="5965825"/>
            <a:ext cx="484187" cy="3397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1" name="Rectangle 298"/>
          <p:cNvSpPr>
            <a:spLocks noChangeArrowheads="1"/>
          </p:cNvSpPr>
          <p:nvPr/>
        </p:nvSpPr>
        <p:spPr bwMode="auto">
          <a:xfrm>
            <a:off x="4906963" y="5965825"/>
            <a:ext cx="484187" cy="3397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2" name="Rectangle 299"/>
          <p:cNvSpPr>
            <a:spLocks noChangeArrowheads="1"/>
          </p:cNvSpPr>
          <p:nvPr/>
        </p:nvSpPr>
        <p:spPr bwMode="auto">
          <a:xfrm>
            <a:off x="4987925" y="5946775"/>
            <a:ext cx="3810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ETBn</a:t>
            </a:r>
            <a:endParaRPr lang="en-US" sz="1800">
              <a:solidFill>
                <a:srgbClr val="000000"/>
              </a:solidFill>
              <a:cs typeface="Arial" pitchFamily="34" charset="0"/>
            </a:endParaRPr>
          </a:p>
        </p:txBody>
      </p:sp>
      <p:sp>
        <p:nvSpPr>
          <p:cNvPr id="108633" name="Rectangle 300"/>
          <p:cNvSpPr>
            <a:spLocks noChangeArrowheads="1"/>
          </p:cNvSpPr>
          <p:nvPr/>
        </p:nvSpPr>
        <p:spPr bwMode="auto">
          <a:xfrm>
            <a:off x="5053013" y="61420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4" name="Rectangle 301"/>
          <p:cNvSpPr>
            <a:spLocks noChangeArrowheads="1"/>
          </p:cNvSpPr>
          <p:nvPr/>
        </p:nvSpPr>
        <p:spPr bwMode="auto">
          <a:xfrm>
            <a:off x="5053013" y="61420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5" name="Rectangle 302"/>
          <p:cNvSpPr>
            <a:spLocks noChangeArrowheads="1"/>
          </p:cNvSpPr>
          <p:nvPr/>
        </p:nvSpPr>
        <p:spPr bwMode="auto">
          <a:xfrm>
            <a:off x="5053013" y="6175375"/>
            <a:ext cx="193675" cy="3333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6" name="Rectangle 303"/>
          <p:cNvSpPr>
            <a:spLocks noChangeArrowheads="1"/>
          </p:cNvSpPr>
          <p:nvPr/>
        </p:nvSpPr>
        <p:spPr bwMode="auto">
          <a:xfrm>
            <a:off x="5053013" y="6175375"/>
            <a:ext cx="193675" cy="333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7" name="Rectangle 304"/>
          <p:cNvSpPr>
            <a:spLocks noChangeArrowheads="1"/>
          </p:cNvSpPr>
          <p:nvPr/>
        </p:nvSpPr>
        <p:spPr bwMode="auto">
          <a:xfrm>
            <a:off x="5053013" y="6208713"/>
            <a:ext cx="193675" cy="349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38" name="Rectangle 305"/>
          <p:cNvSpPr>
            <a:spLocks noChangeArrowheads="1"/>
          </p:cNvSpPr>
          <p:nvPr/>
        </p:nvSpPr>
        <p:spPr bwMode="auto">
          <a:xfrm>
            <a:off x="5053013" y="6208713"/>
            <a:ext cx="193675" cy="349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39" name="Rectangle 306"/>
          <p:cNvSpPr>
            <a:spLocks noChangeArrowheads="1"/>
          </p:cNvSpPr>
          <p:nvPr/>
        </p:nvSpPr>
        <p:spPr bwMode="auto">
          <a:xfrm>
            <a:off x="5053013" y="6243638"/>
            <a:ext cx="193675" cy="33337"/>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0" name="Rectangle 307"/>
          <p:cNvSpPr>
            <a:spLocks noChangeArrowheads="1"/>
          </p:cNvSpPr>
          <p:nvPr/>
        </p:nvSpPr>
        <p:spPr bwMode="auto">
          <a:xfrm>
            <a:off x="5053013" y="6243638"/>
            <a:ext cx="193675" cy="333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1" name="Line 308"/>
          <p:cNvSpPr>
            <a:spLocks noChangeShapeType="1"/>
          </p:cNvSpPr>
          <p:nvPr/>
        </p:nvSpPr>
        <p:spPr bwMode="auto">
          <a:xfrm>
            <a:off x="5149850" y="5795963"/>
            <a:ext cx="0" cy="87312"/>
          </a:xfrm>
          <a:prstGeom prst="line">
            <a:avLst/>
          </a:prstGeom>
          <a:noFill/>
          <a:ln w="12700">
            <a:solidFill>
              <a:srgbClr val="000000"/>
            </a:solidFill>
            <a:round/>
            <a:headEnd/>
            <a:tailEnd/>
          </a:ln>
        </p:spPr>
        <p:txBody>
          <a:bodyPr/>
          <a:lstStyle/>
          <a:p>
            <a:endParaRPr lang="en-US"/>
          </a:p>
        </p:txBody>
      </p:sp>
      <p:sp>
        <p:nvSpPr>
          <p:cNvPr id="108642" name="Freeform 309"/>
          <p:cNvSpPr>
            <a:spLocks/>
          </p:cNvSpPr>
          <p:nvPr/>
        </p:nvSpPr>
        <p:spPr bwMode="auto">
          <a:xfrm>
            <a:off x="5108575" y="5872163"/>
            <a:ext cx="80963"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43" name="Rectangle 310"/>
          <p:cNvSpPr>
            <a:spLocks noChangeArrowheads="1"/>
          </p:cNvSpPr>
          <p:nvPr/>
        </p:nvSpPr>
        <p:spPr bwMode="auto">
          <a:xfrm>
            <a:off x="1470025" y="2454275"/>
            <a:ext cx="58102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4" name="Rectangle 311"/>
          <p:cNvSpPr>
            <a:spLocks noChangeArrowheads="1"/>
          </p:cNvSpPr>
          <p:nvPr/>
        </p:nvSpPr>
        <p:spPr bwMode="auto">
          <a:xfrm>
            <a:off x="1470025" y="2454275"/>
            <a:ext cx="58102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5" name="Rectangle 312"/>
          <p:cNvSpPr>
            <a:spLocks noChangeArrowheads="1"/>
          </p:cNvSpPr>
          <p:nvPr/>
        </p:nvSpPr>
        <p:spPr bwMode="auto">
          <a:xfrm>
            <a:off x="1614488" y="2589213"/>
            <a:ext cx="346075"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DRM</a:t>
            </a:r>
            <a:endParaRPr lang="en-US" sz="1800">
              <a:solidFill>
                <a:srgbClr val="000000"/>
              </a:solidFill>
              <a:cs typeface="Arial" pitchFamily="34" charset="0"/>
            </a:endParaRPr>
          </a:p>
        </p:txBody>
      </p:sp>
      <p:sp>
        <p:nvSpPr>
          <p:cNvPr id="108646" name="Rectangle 313"/>
          <p:cNvSpPr>
            <a:spLocks noChangeArrowheads="1"/>
          </p:cNvSpPr>
          <p:nvPr/>
        </p:nvSpPr>
        <p:spPr bwMode="auto">
          <a:xfrm>
            <a:off x="4859338" y="5343525"/>
            <a:ext cx="58102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47" name="Rectangle 314"/>
          <p:cNvSpPr>
            <a:spLocks noChangeArrowheads="1"/>
          </p:cNvSpPr>
          <p:nvPr/>
        </p:nvSpPr>
        <p:spPr bwMode="auto">
          <a:xfrm>
            <a:off x="4859338" y="5343525"/>
            <a:ext cx="58102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48" name="Rectangle 315"/>
          <p:cNvSpPr>
            <a:spLocks noChangeArrowheads="1"/>
          </p:cNvSpPr>
          <p:nvPr/>
        </p:nvSpPr>
        <p:spPr bwMode="auto">
          <a:xfrm>
            <a:off x="5013325" y="5478463"/>
            <a:ext cx="322263"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STM</a:t>
            </a:r>
            <a:endParaRPr lang="en-US" sz="1800">
              <a:solidFill>
                <a:srgbClr val="000000"/>
              </a:solidFill>
              <a:cs typeface="Arial" pitchFamily="34" charset="0"/>
            </a:endParaRPr>
          </a:p>
        </p:txBody>
      </p:sp>
      <p:sp>
        <p:nvSpPr>
          <p:cNvPr id="108649" name="Freeform 316"/>
          <p:cNvSpPr>
            <a:spLocks/>
          </p:cNvSpPr>
          <p:nvPr/>
        </p:nvSpPr>
        <p:spPr bwMode="auto">
          <a:xfrm>
            <a:off x="5053013" y="4606925"/>
            <a:ext cx="47625" cy="257175"/>
          </a:xfrm>
          <a:custGeom>
            <a:avLst/>
            <a:gdLst>
              <a:gd name="T0" fmla="*/ 0 w 61"/>
              <a:gd name="T1" fmla="*/ 0 h 324"/>
              <a:gd name="T2" fmla="*/ 2147483647 w 61"/>
              <a:gd name="T3" fmla="*/ 0 h 324"/>
              <a:gd name="T4" fmla="*/ 2147483647 w 61"/>
              <a:gd name="T5" fmla="*/ 2147483647 h 324"/>
              <a:gd name="T6" fmla="*/ 0 60000 65536"/>
              <a:gd name="T7" fmla="*/ 0 60000 65536"/>
              <a:gd name="T8" fmla="*/ 0 60000 65536"/>
              <a:gd name="T9" fmla="*/ 0 w 61"/>
              <a:gd name="T10" fmla="*/ 0 h 324"/>
              <a:gd name="T11" fmla="*/ 61 w 61"/>
              <a:gd name="T12" fmla="*/ 324 h 324"/>
            </a:gdLst>
            <a:ahLst/>
            <a:cxnLst>
              <a:cxn ang="T6">
                <a:pos x="T0" y="T1"/>
              </a:cxn>
              <a:cxn ang="T7">
                <a:pos x="T2" y="T3"/>
              </a:cxn>
              <a:cxn ang="T8">
                <a:pos x="T4" y="T5"/>
              </a:cxn>
            </a:cxnLst>
            <a:rect l="T9" t="T10" r="T11" b="T12"/>
            <a:pathLst>
              <a:path w="61" h="324">
                <a:moveTo>
                  <a:pt x="0" y="0"/>
                </a:moveTo>
                <a:lnTo>
                  <a:pt x="61" y="0"/>
                </a:lnTo>
                <a:lnTo>
                  <a:pt x="61" y="324"/>
                </a:lnTo>
              </a:path>
            </a:pathLst>
          </a:custGeom>
          <a:noFill/>
          <a:ln w="12700">
            <a:solidFill>
              <a:srgbClr val="000000"/>
            </a:solidFill>
            <a:prstDash val="solid"/>
            <a:round/>
            <a:headEnd/>
            <a:tailEnd/>
          </a:ln>
        </p:spPr>
        <p:txBody>
          <a:bodyPr/>
          <a:lstStyle/>
          <a:p>
            <a:endParaRPr lang="en-US"/>
          </a:p>
        </p:txBody>
      </p:sp>
      <p:sp>
        <p:nvSpPr>
          <p:cNvPr id="108650" name="Freeform 317"/>
          <p:cNvSpPr>
            <a:spLocks/>
          </p:cNvSpPr>
          <p:nvPr/>
        </p:nvSpPr>
        <p:spPr bwMode="auto">
          <a:xfrm>
            <a:off x="5060950" y="4852988"/>
            <a:ext cx="80963"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51" name="Freeform 318"/>
          <p:cNvSpPr>
            <a:spLocks/>
          </p:cNvSpPr>
          <p:nvPr/>
        </p:nvSpPr>
        <p:spPr bwMode="auto">
          <a:xfrm>
            <a:off x="2120900" y="2681288"/>
            <a:ext cx="801688" cy="396875"/>
          </a:xfrm>
          <a:custGeom>
            <a:avLst/>
            <a:gdLst>
              <a:gd name="T0" fmla="*/ 2147483647 w 1009"/>
              <a:gd name="T1" fmla="*/ 2147483647 h 499"/>
              <a:gd name="T2" fmla="*/ 2147483647 w 1009"/>
              <a:gd name="T3" fmla="*/ 2147483647 h 499"/>
              <a:gd name="T4" fmla="*/ 2147483647 w 1009"/>
              <a:gd name="T5" fmla="*/ 2147483647 h 499"/>
              <a:gd name="T6" fmla="*/ 2147483647 w 1009"/>
              <a:gd name="T7" fmla="*/ 0 h 499"/>
              <a:gd name="T8" fmla="*/ 0 w 1009"/>
              <a:gd name="T9" fmla="*/ 0 h 499"/>
              <a:gd name="T10" fmla="*/ 0 60000 65536"/>
              <a:gd name="T11" fmla="*/ 0 60000 65536"/>
              <a:gd name="T12" fmla="*/ 0 60000 65536"/>
              <a:gd name="T13" fmla="*/ 0 60000 65536"/>
              <a:gd name="T14" fmla="*/ 0 60000 65536"/>
              <a:gd name="T15" fmla="*/ 0 w 1009"/>
              <a:gd name="T16" fmla="*/ 0 h 499"/>
              <a:gd name="T17" fmla="*/ 1009 w 1009"/>
              <a:gd name="T18" fmla="*/ 499 h 499"/>
            </a:gdLst>
            <a:ahLst/>
            <a:cxnLst>
              <a:cxn ang="T10">
                <a:pos x="T0" y="T1"/>
              </a:cxn>
              <a:cxn ang="T11">
                <a:pos x="T2" y="T3"/>
              </a:cxn>
              <a:cxn ang="T12">
                <a:pos x="T4" y="T5"/>
              </a:cxn>
              <a:cxn ang="T13">
                <a:pos x="T6" y="T7"/>
              </a:cxn>
              <a:cxn ang="T14">
                <a:pos x="T8" y="T9"/>
              </a:cxn>
            </a:cxnLst>
            <a:rect l="T15" t="T16" r="T17" b="T18"/>
            <a:pathLst>
              <a:path w="1009" h="499">
                <a:moveTo>
                  <a:pt x="1009" y="499"/>
                </a:moveTo>
                <a:lnTo>
                  <a:pt x="1009" y="392"/>
                </a:lnTo>
                <a:lnTo>
                  <a:pt x="267" y="392"/>
                </a:lnTo>
                <a:lnTo>
                  <a:pt x="267" y="0"/>
                </a:lnTo>
                <a:lnTo>
                  <a:pt x="0" y="0"/>
                </a:lnTo>
              </a:path>
            </a:pathLst>
          </a:custGeom>
          <a:noFill/>
          <a:ln w="12700">
            <a:solidFill>
              <a:srgbClr val="000000"/>
            </a:solidFill>
            <a:prstDash val="solid"/>
            <a:round/>
            <a:headEnd/>
            <a:tailEnd/>
          </a:ln>
        </p:spPr>
        <p:txBody>
          <a:bodyPr/>
          <a:lstStyle/>
          <a:p>
            <a:endParaRPr lang="en-US"/>
          </a:p>
        </p:txBody>
      </p:sp>
      <p:sp>
        <p:nvSpPr>
          <p:cNvPr id="108652" name="Freeform 319"/>
          <p:cNvSpPr>
            <a:spLocks/>
          </p:cNvSpPr>
          <p:nvPr/>
        </p:nvSpPr>
        <p:spPr bwMode="auto">
          <a:xfrm>
            <a:off x="2051050" y="2633663"/>
            <a:ext cx="79375" cy="95250"/>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53" name="Freeform 320"/>
          <p:cNvSpPr>
            <a:spLocks/>
          </p:cNvSpPr>
          <p:nvPr/>
        </p:nvSpPr>
        <p:spPr bwMode="auto">
          <a:xfrm>
            <a:off x="2120900" y="1857375"/>
            <a:ext cx="801688" cy="711200"/>
          </a:xfrm>
          <a:custGeom>
            <a:avLst/>
            <a:gdLst>
              <a:gd name="T0" fmla="*/ 2147483647 w 1009"/>
              <a:gd name="T1" fmla="*/ 2147483647 h 894"/>
              <a:gd name="T2" fmla="*/ 2147483647 w 1009"/>
              <a:gd name="T3" fmla="*/ 0 h 894"/>
              <a:gd name="T4" fmla="*/ 2147483647 w 1009"/>
              <a:gd name="T5" fmla="*/ 0 h 894"/>
              <a:gd name="T6" fmla="*/ 2147483647 w 1009"/>
              <a:gd name="T7" fmla="*/ 2147483647 h 894"/>
              <a:gd name="T8" fmla="*/ 0 w 1009"/>
              <a:gd name="T9" fmla="*/ 2147483647 h 894"/>
              <a:gd name="T10" fmla="*/ 0 60000 65536"/>
              <a:gd name="T11" fmla="*/ 0 60000 65536"/>
              <a:gd name="T12" fmla="*/ 0 60000 65536"/>
              <a:gd name="T13" fmla="*/ 0 60000 65536"/>
              <a:gd name="T14" fmla="*/ 0 60000 65536"/>
              <a:gd name="T15" fmla="*/ 0 w 1009"/>
              <a:gd name="T16" fmla="*/ 0 h 894"/>
              <a:gd name="T17" fmla="*/ 1009 w 1009"/>
              <a:gd name="T18" fmla="*/ 894 h 894"/>
            </a:gdLst>
            <a:ahLst/>
            <a:cxnLst>
              <a:cxn ang="T10">
                <a:pos x="T0" y="T1"/>
              </a:cxn>
              <a:cxn ang="T11">
                <a:pos x="T2" y="T3"/>
              </a:cxn>
              <a:cxn ang="T12">
                <a:pos x="T4" y="T5"/>
              </a:cxn>
              <a:cxn ang="T13">
                <a:pos x="T6" y="T7"/>
              </a:cxn>
              <a:cxn ang="T14">
                <a:pos x="T8" y="T9"/>
              </a:cxn>
            </a:cxnLst>
            <a:rect l="T15" t="T16" r="T17" b="T18"/>
            <a:pathLst>
              <a:path w="1009" h="894">
                <a:moveTo>
                  <a:pt x="1009" y="109"/>
                </a:moveTo>
                <a:lnTo>
                  <a:pt x="1009" y="0"/>
                </a:lnTo>
                <a:lnTo>
                  <a:pt x="277" y="0"/>
                </a:lnTo>
                <a:lnTo>
                  <a:pt x="277" y="894"/>
                </a:lnTo>
                <a:lnTo>
                  <a:pt x="0" y="894"/>
                </a:lnTo>
              </a:path>
            </a:pathLst>
          </a:custGeom>
          <a:noFill/>
          <a:ln w="12700">
            <a:solidFill>
              <a:srgbClr val="000000"/>
            </a:solidFill>
            <a:prstDash val="solid"/>
            <a:round/>
            <a:headEnd/>
            <a:tailEnd/>
          </a:ln>
        </p:spPr>
        <p:txBody>
          <a:bodyPr/>
          <a:lstStyle/>
          <a:p>
            <a:endParaRPr lang="en-US"/>
          </a:p>
        </p:txBody>
      </p:sp>
      <p:sp>
        <p:nvSpPr>
          <p:cNvPr id="108654" name="Freeform 321"/>
          <p:cNvSpPr>
            <a:spLocks/>
          </p:cNvSpPr>
          <p:nvPr/>
        </p:nvSpPr>
        <p:spPr bwMode="auto">
          <a:xfrm>
            <a:off x="2051050" y="2520950"/>
            <a:ext cx="79375" cy="93663"/>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59"/>
                </a:lnTo>
                <a:lnTo>
                  <a:pt x="101" y="0"/>
                </a:lnTo>
                <a:lnTo>
                  <a:pt x="101" y="119"/>
                </a:lnTo>
                <a:close/>
              </a:path>
            </a:pathLst>
          </a:custGeom>
          <a:solidFill>
            <a:srgbClr val="000000"/>
          </a:solidFill>
          <a:ln w="9525">
            <a:noFill/>
            <a:round/>
            <a:headEnd/>
            <a:tailEnd/>
          </a:ln>
        </p:spPr>
        <p:txBody>
          <a:bodyPr/>
          <a:lstStyle/>
          <a:p>
            <a:endParaRPr lang="en-US"/>
          </a:p>
        </p:txBody>
      </p:sp>
      <p:sp>
        <p:nvSpPr>
          <p:cNvPr id="108655" name="Freeform 322"/>
          <p:cNvSpPr>
            <a:spLocks/>
          </p:cNvSpPr>
          <p:nvPr/>
        </p:nvSpPr>
        <p:spPr bwMode="auto">
          <a:xfrm>
            <a:off x="2120900" y="2794000"/>
            <a:ext cx="2738438" cy="2774950"/>
          </a:xfrm>
          <a:custGeom>
            <a:avLst/>
            <a:gdLst>
              <a:gd name="T0" fmla="*/ 2147483647 w 3448"/>
              <a:gd name="T1" fmla="*/ 2147483647 h 3496"/>
              <a:gd name="T2" fmla="*/ 2147483647 w 3448"/>
              <a:gd name="T3" fmla="*/ 2147483647 h 3496"/>
              <a:gd name="T4" fmla="*/ 2147483647 w 3448"/>
              <a:gd name="T5" fmla="*/ 0 h 3496"/>
              <a:gd name="T6" fmla="*/ 0 w 3448"/>
              <a:gd name="T7" fmla="*/ 0 h 3496"/>
              <a:gd name="T8" fmla="*/ 0 60000 65536"/>
              <a:gd name="T9" fmla="*/ 0 60000 65536"/>
              <a:gd name="T10" fmla="*/ 0 60000 65536"/>
              <a:gd name="T11" fmla="*/ 0 60000 65536"/>
              <a:gd name="T12" fmla="*/ 0 w 3448"/>
              <a:gd name="T13" fmla="*/ 0 h 3496"/>
              <a:gd name="T14" fmla="*/ 3448 w 3448"/>
              <a:gd name="T15" fmla="*/ 3496 h 3496"/>
            </a:gdLst>
            <a:ahLst/>
            <a:cxnLst>
              <a:cxn ang="T8">
                <a:pos x="T0" y="T1"/>
              </a:cxn>
              <a:cxn ang="T9">
                <a:pos x="T2" y="T3"/>
              </a:cxn>
              <a:cxn ang="T10">
                <a:pos x="T4" y="T5"/>
              </a:cxn>
              <a:cxn ang="T11">
                <a:pos x="T6" y="T7"/>
              </a:cxn>
            </a:cxnLst>
            <a:rect l="T12" t="T13" r="T14" b="T15"/>
            <a:pathLst>
              <a:path w="3448" h="3496">
                <a:moveTo>
                  <a:pt x="3448" y="3496"/>
                </a:moveTo>
                <a:lnTo>
                  <a:pt x="155" y="3496"/>
                </a:lnTo>
                <a:lnTo>
                  <a:pt x="155" y="0"/>
                </a:lnTo>
                <a:lnTo>
                  <a:pt x="0" y="0"/>
                </a:lnTo>
              </a:path>
            </a:pathLst>
          </a:custGeom>
          <a:noFill/>
          <a:ln w="12700">
            <a:solidFill>
              <a:srgbClr val="000000"/>
            </a:solidFill>
            <a:prstDash val="solid"/>
            <a:round/>
            <a:headEnd/>
            <a:tailEnd/>
          </a:ln>
        </p:spPr>
        <p:txBody>
          <a:bodyPr/>
          <a:lstStyle/>
          <a:p>
            <a:endParaRPr lang="en-US"/>
          </a:p>
        </p:txBody>
      </p:sp>
      <p:sp>
        <p:nvSpPr>
          <p:cNvPr id="108656" name="Freeform 323"/>
          <p:cNvSpPr>
            <a:spLocks/>
          </p:cNvSpPr>
          <p:nvPr/>
        </p:nvSpPr>
        <p:spPr bwMode="auto">
          <a:xfrm>
            <a:off x="2051050" y="2747963"/>
            <a:ext cx="79375" cy="93662"/>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57" name="Rectangle 324"/>
          <p:cNvSpPr>
            <a:spLocks noChangeArrowheads="1"/>
          </p:cNvSpPr>
          <p:nvPr/>
        </p:nvSpPr>
        <p:spPr bwMode="auto">
          <a:xfrm>
            <a:off x="1082675" y="2568575"/>
            <a:ext cx="193675" cy="22542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58" name="Rectangle 325"/>
          <p:cNvSpPr>
            <a:spLocks noChangeArrowheads="1"/>
          </p:cNvSpPr>
          <p:nvPr/>
        </p:nvSpPr>
        <p:spPr bwMode="auto">
          <a:xfrm>
            <a:off x="1082675" y="2568575"/>
            <a:ext cx="193675" cy="2254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59" name="Line 326"/>
          <p:cNvSpPr>
            <a:spLocks noChangeShapeType="1"/>
          </p:cNvSpPr>
          <p:nvPr/>
        </p:nvSpPr>
        <p:spPr bwMode="auto">
          <a:xfrm>
            <a:off x="1082675" y="2568575"/>
            <a:ext cx="193675" cy="225425"/>
          </a:xfrm>
          <a:prstGeom prst="line">
            <a:avLst/>
          </a:prstGeom>
          <a:noFill/>
          <a:ln w="7938">
            <a:solidFill>
              <a:srgbClr val="000000"/>
            </a:solidFill>
            <a:round/>
            <a:headEnd/>
            <a:tailEnd/>
          </a:ln>
        </p:spPr>
        <p:txBody>
          <a:bodyPr/>
          <a:lstStyle/>
          <a:p>
            <a:endParaRPr lang="en-US"/>
          </a:p>
        </p:txBody>
      </p:sp>
      <p:sp>
        <p:nvSpPr>
          <p:cNvPr id="108660" name="Line 327"/>
          <p:cNvSpPr>
            <a:spLocks noChangeShapeType="1"/>
          </p:cNvSpPr>
          <p:nvPr/>
        </p:nvSpPr>
        <p:spPr bwMode="auto">
          <a:xfrm flipH="1">
            <a:off x="1082675" y="2568575"/>
            <a:ext cx="193675" cy="225425"/>
          </a:xfrm>
          <a:prstGeom prst="line">
            <a:avLst/>
          </a:prstGeom>
          <a:noFill/>
          <a:ln w="7938">
            <a:solidFill>
              <a:srgbClr val="000000"/>
            </a:solidFill>
            <a:round/>
            <a:headEnd/>
            <a:tailEnd/>
          </a:ln>
        </p:spPr>
        <p:txBody>
          <a:bodyPr/>
          <a:lstStyle/>
          <a:p>
            <a:endParaRPr lang="en-US"/>
          </a:p>
        </p:txBody>
      </p:sp>
      <p:sp>
        <p:nvSpPr>
          <p:cNvPr id="108661" name="Line 328"/>
          <p:cNvSpPr>
            <a:spLocks noChangeShapeType="1"/>
          </p:cNvSpPr>
          <p:nvPr/>
        </p:nvSpPr>
        <p:spPr bwMode="auto">
          <a:xfrm flipH="1">
            <a:off x="1346200" y="2681288"/>
            <a:ext cx="123825" cy="0"/>
          </a:xfrm>
          <a:prstGeom prst="line">
            <a:avLst/>
          </a:prstGeom>
          <a:noFill/>
          <a:ln w="12700">
            <a:solidFill>
              <a:srgbClr val="000000"/>
            </a:solidFill>
            <a:round/>
            <a:headEnd/>
            <a:tailEnd/>
          </a:ln>
        </p:spPr>
        <p:txBody>
          <a:bodyPr/>
          <a:lstStyle/>
          <a:p>
            <a:endParaRPr lang="en-US"/>
          </a:p>
        </p:txBody>
      </p:sp>
      <p:sp>
        <p:nvSpPr>
          <p:cNvPr id="108662" name="Freeform 329"/>
          <p:cNvSpPr>
            <a:spLocks/>
          </p:cNvSpPr>
          <p:nvPr/>
        </p:nvSpPr>
        <p:spPr bwMode="auto">
          <a:xfrm>
            <a:off x="1276350" y="2633663"/>
            <a:ext cx="79375" cy="95250"/>
          </a:xfrm>
          <a:custGeom>
            <a:avLst/>
            <a:gdLst>
              <a:gd name="T0" fmla="*/ 2147483647 w 101"/>
              <a:gd name="T1" fmla="*/ 2147483647 h 119"/>
              <a:gd name="T2" fmla="*/ 0 w 101"/>
              <a:gd name="T3" fmla="*/ 2147483647 h 119"/>
              <a:gd name="T4" fmla="*/ 2147483647 w 101"/>
              <a:gd name="T5" fmla="*/ 0 h 119"/>
              <a:gd name="T6" fmla="*/ 2147483647 w 101"/>
              <a:gd name="T7" fmla="*/ 2147483647 h 119"/>
              <a:gd name="T8" fmla="*/ 0 60000 65536"/>
              <a:gd name="T9" fmla="*/ 0 60000 65536"/>
              <a:gd name="T10" fmla="*/ 0 60000 65536"/>
              <a:gd name="T11" fmla="*/ 0 60000 65536"/>
              <a:gd name="T12" fmla="*/ 0 w 101"/>
              <a:gd name="T13" fmla="*/ 0 h 119"/>
              <a:gd name="T14" fmla="*/ 101 w 101"/>
              <a:gd name="T15" fmla="*/ 119 h 119"/>
            </a:gdLst>
            <a:ahLst/>
            <a:cxnLst>
              <a:cxn ang="T8">
                <a:pos x="T0" y="T1"/>
              </a:cxn>
              <a:cxn ang="T9">
                <a:pos x="T2" y="T3"/>
              </a:cxn>
              <a:cxn ang="T10">
                <a:pos x="T4" y="T5"/>
              </a:cxn>
              <a:cxn ang="T11">
                <a:pos x="T6" y="T7"/>
              </a:cxn>
            </a:cxnLst>
            <a:rect l="T12" t="T13" r="T14" b="T15"/>
            <a:pathLst>
              <a:path w="101" h="119">
                <a:moveTo>
                  <a:pt x="101" y="119"/>
                </a:moveTo>
                <a:lnTo>
                  <a:pt x="0" y="60"/>
                </a:lnTo>
                <a:lnTo>
                  <a:pt x="101" y="0"/>
                </a:lnTo>
                <a:lnTo>
                  <a:pt x="101" y="119"/>
                </a:lnTo>
                <a:close/>
              </a:path>
            </a:pathLst>
          </a:custGeom>
          <a:solidFill>
            <a:srgbClr val="000000"/>
          </a:solidFill>
          <a:ln w="9525">
            <a:noFill/>
            <a:round/>
            <a:headEnd/>
            <a:tailEnd/>
          </a:ln>
        </p:spPr>
        <p:txBody>
          <a:bodyPr/>
          <a:lstStyle/>
          <a:p>
            <a:endParaRPr lang="en-US"/>
          </a:p>
        </p:txBody>
      </p:sp>
      <p:sp>
        <p:nvSpPr>
          <p:cNvPr id="108663" name="Rectangle 330"/>
          <p:cNvSpPr>
            <a:spLocks noChangeArrowheads="1"/>
          </p:cNvSpPr>
          <p:nvPr/>
        </p:nvSpPr>
        <p:spPr bwMode="auto">
          <a:xfrm>
            <a:off x="6215063" y="3021013"/>
            <a:ext cx="193675" cy="452437"/>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64" name="Rectangle 331"/>
          <p:cNvSpPr>
            <a:spLocks noChangeArrowheads="1"/>
          </p:cNvSpPr>
          <p:nvPr/>
        </p:nvSpPr>
        <p:spPr bwMode="auto">
          <a:xfrm>
            <a:off x="6215063" y="3021013"/>
            <a:ext cx="193675" cy="452437"/>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65" name="Rectangle 332"/>
          <p:cNvSpPr>
            <a:spLocks noChangeArrowheads="1"/>
          </p:cNvSpPr>
          <p:nvPr/>
        </p:nvSpPr>
        <p:spPr bwMode="auto">
          <a:xfrm>
            <a:off x="6215063" y="2454275"/>
            <a:ext cx="193675"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66" name="Rectangle 333"/>
          <p:cNvSpPr>
            <a:spLocks noChangeArrowheads="1"/>
          </p:cNvSpPr>
          <p:nvPr/>
        </p:nvSpPr>
        <p:spPr bwMode="auto">
          <a:xfrm>
            <a:off x="6215063" y="2454275"/>
            <a:ext cx="193675"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67" name="Freeform 334"/>
          <p:cNvSpPr>
            <a:spLocks/>
          </p:cNvSpPr>
          <p:nvPr/>
        </p:nvSpPr>
        <p:spPr bwMode="auto">
          <a:xfrm>
            <a:off x="4859338" y="2643188"/>
            <a:ext cx="1355725" cy="1641475"/>
          </a:xfrm>
          <a:custGeom>
            <a:avLst/>
            <a:gdLst>
              <a:gd name="T0" fmla="*/ 2147483647 w 1708"/>
              <a:gd name="T1" fmla="*/ 2147483647 h 2068"/>
              <a:gd name="T2" fmla="*/ 2147483647 w 1708"/>
              <a:gd name="T3" fmla="*/ 2147483647 h 2068"/>
              <a:gd name="T4" fmla="*/ 2147483647 w 1708"/>
              <a:gd name="T5" fmla="*/ 2147483647 h 2068"/>
              <a:gd name="T6" fmla="*/ 2147483647 w 1708"/>
              <a:gd name="T7" fmla="*/ 2147483647 h 2068"/>
              <a:gd name="T8" fmla="*/ 2147483647 w 1708"/>
              <a:gd name="T9" fmla="*/ 2147483647 h 2068"/>
              <a:gd name="T10" fmla="*/ 2147483647 w 1708"/>
              <a:gd name="T11" fmla="*/ 2147483647 h 2068"/>
              <a:gd name="T12" fmla="*/ 2147483647 w 1708"/>
              <a:gd name="T13" fmla="*/ 2147483647 h 2068"/>
              <a:gd name="T14" fmla="*/ 2147483647 w 1708"/>
              <a:gd name="T15" fmla="*/ 2147483647 h 2068"/>
              <a:gd name="T16" fmla="*/ 2147483647 w 1708"/>
              <a:gd name="T17" fmla="*/ 2147483647 h 2068"/>
              <a:gd name="T18" fmla="*/ 2147483647 w 1708"/>
              <a:gd name="T19" fmla="*/ 0 h 2068"/>
              <a:gd name="T20" fmla="*/ 2147483647 w 1708"/>
              <a:gd name="T21" fmla="*/ 2147483647 h 2068"/>
              <a:gd name="T22" fmla="*/ 2147483647 w 1708"/>
              <a:gd name="T23" fmla="*/ 2147483647 h 2068"/>
              <a:gd name="T24" fmla="*/ 2147483647 w 1708"/>
              <a:gd name="T25" fmla="*/ 2147483647 h 2068"/>
              <a:gd name="T26" fmla="*/ 2147483647 w 1708"/>
              <a:gd name="T27" fmla="*/ 2147483647 h 2068"/>
              <a:gd name="T28" fmla="*/ 2147483647 w 1708"/>
              <a:gd name="T29" fmla="*/ 2147483647 h 2068"/>
              <a:gd name="T30" fmla="*/ 2147483647 w 1708"/>
              <a:gd name="T31" fmla="*/ 2147483647 h 2068"/>
              <a:gd name="T32" fmla="*/ 2147483647 w 1708"/>
              <a:gd name="T33" fmla="*/ 2147483647 h 2068"/>
              <a:gd name="T34" fmla="*/ 2147483647 w 1708"/>
              <a:gd name="T35" fmla="*/ 2147483647 h 2068"/>
              <a:gd name="T36" fmla="*/ 0 w 1708"/>
              <a:gd name="T37" fmla="*/ 2147483647 h 2068"/>
              <a:gd name="T38" fmla="*/ 0 w 1708"/>
              <a:gd name="T39" fmla="*/ 2147483647 h 20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08"/>
              <a:gd name="T61" fmla="*/ 0 h 2068"/>
              <a:gd name="T62" fmla="*/ 1708 w 1708"/>
              <a:gd name="T63" fmla="*/ 2068 h 20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08" h="2068">
                <a:moveTo>
                  <a:pt x="1708" y="48"/>
                </a:moveTo>
                <a:lnTo>
                  <a:pt x="956" y="48"/>
                </a:lnTo>
                <a:lnTo>
                  <a:pt x="955" y="38"/>
                </a:lnTo>
                <a:lnTo>
                  <a:pt x="953" y="30"/>
                </a:lnTo>
                <a:lnTo>
                  <a:pt x="949" y="22"/>
                </a:lnTo>
                <a:lnTo>
                  <a:pt x="944" y="15"/>
                </a:lnTo>
                <a:lnTo>
                  <a:pt x="938" y="9"/>
                </a:lnTo>
                <a:lnTo>
                  <a:pt x="931" y="4"/>
                </a:lnTo>
                <a:lnTo>
                  <a:pt x="923" y="1"/>
                </a:lnTo>
                <a:lnTo>
                  <a:pt x="915" y="0"/>
                </a:lnTo>
                <a:lnTo>
                  <a:pt x="907" y="1"/>
                </a:lnTo>
                <a:lnTo>
                  <a:pt x="900" y="4"/>
                </a:lnTo>
                <a:lnTo>
                  <a:pt x="893" y="9"/>
                </a:lnTo>
                <a:lnTo>
                  <a:pt x="887" y="15"/>
                </a:lnTo>
                <a:lnTo>
                  <a:pt x="882" y="22"/>
                </a:lnTo>
                <a:lnTo>
                  <a:pt x="878" y="30"/>
                </a:lnTo>
                <a:lnTo>
                  <a:pt x="876" y="38"/>
                </a:lnTo>
                <a:lnTo>
                  <a:pt x="875" y="48"/>
                </a:lnTo>
                <a:lnTo>
                  <a:pt x="0" y="48"/>
                </a:lnTo>
                <a:lnTo>
                  <a:pt x="0" y="2068"/>
                </a:lnTo>
              </a:path>
            </a:pathLst>
          </a:custGeom>
          <a:noFill/>
          <a:ln w="3175">
            <a:solidFill>
              <a:srgbClr val="000000"/>
            </a:solidFill>
            <a:prstDash val="solid"/>
            <a:round/>
            <a:headEnd/>
            <a:tailEnd/>
          </a:ln>
        </p:spPr>
        <p:txBody>
          <a:bodyPr/>
          <a:lstStyle/>
          <a:p>
            <a:endParaRPr lang="en-US"/>
          </a:p>
        </p:txBody>
      </p:sp>
      <p:sp>
        <p:nvSpPr>
          <p:cNvPr id="108668" name="Freeform 335"/>
          <p:cNvSpPr>
            <a:spLocks/>
          </p:cNvSpPr>
          <p:nvPr/>
        </p:nvSpPr>
        <p:spPr bwMode="auto">
          <a:xfrm>
            <a:off x="4829175"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69" name="Rectangle 336"/>
          <p:cNvSpPr>
            <a:spLocks noChangeArrowheads="1"/>
          </p:cNvSpPr>
          <p:nvPr/>
        </p:nvSpPr>
        <p:spPr bwMode="auto">
          <a:xfrm>
            <a:off x="5246688" y="4379913"/>
            <a:ext cx="868362" cy="454025"/>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70" name="Rectangle 337"/>
          <p:cNvSpPr>
            <a:spLocks noChangeArrowheads="1"/>
          </p:cNvSpPr>
          <p:nvPr/>
        </p:nvSpPr>
        <p:spPr bwMode="auto">
          <a:xfrm>
            <a:off x="5246688" y="4379913"/>
            <a:ext cx="861218" cy="454025"/>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71" name="Rectangle 338"/>
          <p:cNvSpPr>
            <a:spLocks noChangeArrowheads="1"/>
          </p:cNvSpPr>
          <p:nvPr/>
        </p:nvSpPr>
        <p:spPr bwMode="auto">
          <a:xfrm>
            <a:off x="5250656" y="4558510"/>
            <a:ext cx="850107" cy="123111"/>
          </a:xfrm>
          <a:prstGeom prst="rect">
            <a:avLst/>
          </a:prstGeom>
          <a:noFill/>
          <a:ln w="9525">
            <a:noFill/>
            <a:miter lim="800000"/>
            <a:headEnd/>
            <a:tailEnd/>
          </a:ln>
        </p:spPr>
        <p:txBody>
          <a:bodyPr wrap="square" lIns="0" tIns="0" rIns="0" bIns="0">
            <a:spAutoFit/>
          </a:bodyPr>
          <a:lstStyle/>
          <a:p>
            <a:pPr algn="ctr" eaLnBrk="0" hangingPunct="0"/>
            <a:r>
              <a:rPr lang="en-US" sz="800" dirty="0" smtClean="0">
                <a:solidFill>
                  <a:srgbClr val="000000"/>
                </a:solidFill>
                <a:cs typeface="Arial" pitchFamily="34" charset="0"/>
              </a:rPr>
              <a:t>CP_MONITOR_M</a:t>
            </a:r>
            <a:endParaRPr lang="en-US" sz="800" dirty="0">
              <a:solidFill>
                <a:srgbClr val="000000"/>
              </a:solidFill>
              <a:cs typeface="Arial" pitchFamily="34" charset="0"/>
            </a:endParaRPr>
          </a:p>
        </p:txBody>
      </p:sp>
      <p:sp>
        <p:nvSpPr>
          <p:cNvPr id="108672" name="Freeform 344"/>
          <p:cNvSpPr>
            <a:spLocks/>
          </p:cNvSpPr>
          <p:nvPr/>
        </p:nvSpPr>
        <p:spPr bwMode="auto">
          <a:xfrm>
            <a:off x="4084638" y="2066925"/>
            <a:ext cx="1500187" cy="2217738"/>
          </a:xfrm>
          <a:custGeom>
            <a:avLst/>
            <a:gdLst>
              <a:gd name="T0" fmla="*/ 0 w 1890"/>
              <a:gd name="T1" fmla="*/ 0 h 2793"/>
              <a:gd name="T2" fmla="*/ 2147483647 w 1890"/>
              <a:gd name="T3" fmla="*/ 0 h 2793"/>
              <a:gd name="T4" fmla="*/ 2147483647 w 1890"/>
              <a:gd name="T5" fmla="*/ 2147483647 h 2793"/>
              <a:gd name="T6" fmla="*/ 0 60000 65536"/>
              <a:gd name="T7" fmla="*/ 0 60000 65536"/>
              <a:gd name="T8" fmla="*/ 0 60000 65536"/>
              <a:gd name="T9" fmla="*/ 0 w 1890"/>
              <a:gd name="T10" fmla="*/ 0 h 2793"/>
              <a:gd name="T11" fmla="*/ 1890 w 1890"/>
              <a:gd name="T12" fmla="*/ 2793 h 2793"/>
            </a:gdLst>
            <a:ahLst/>
            <a:cxnLst>
              <a:cxn ang="T6">
                <a:pos x="T0" y="T1"/>
              </a:cxn>
              <a:cxn ang="T7">
                <a:pos x="T2" y="T3"/>
              </a:cxn>
              <a:cxn ang="T8">
                <a:pos x="T4" y="T5"/>
              </a:cxn>
            </a:cxnLst>
            <a:rect l="T9" t="T10" r="T11" b="T12"/>
            <a:pathLst>
              <a:path w="1890" h="2793">
                <a:moveTo>
                  <a:pt x="0" y="0"/>
                </a:moveTo>
                <a:lnTo>
                  <a:pt x="1890" y="0"/>
                </a:lnTo>
                <a:lnTo>
                  <a:pt x="1890" y="2793"/>
                </a:lnTo>
              </a:path>
            </a:pathLst>
          </a:custGeom>
          <a:noFill/>
          <a:ln w="3175">
            <a:solidFill>
              <a:srgbClr val="000000"/>
            </a:solidFill>
            <a:prstDash val="solid"/>
            <a:round/>
            <a:headEnd/>
            <a:tailEnd/>
          </a:ln>
        </p:spPr>
        <p:txBody>
          <a:bodyPr/>
          <a:lstStyle/>
          <a:p>
            <a:endParaRPr lang="en-US"/>
          </a:p>
        </p:txBody>
      </p:sp>
      <p:sp>
        <p:nvSpPr>
          <p:cNvPr id="108673" name="Freeform 345"/>
          <p:cNvSpPr>
            <a:spLocks/>
          </p:cNvSpPr>
          <p:nvPr/>
        </p:nvSpPr>
        <p:spPr bwMode="auto">
          <a:xfrm>
            <a:off x="5554663" y="4276725"/>
            <a:ext cx="60325"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4" name="Freeform 346"/>
          <p:cNvSpPr>
            <a:spLocks/>
          </p:cNvSpPr>
          <p:nvPr/>
        </p:nvSpPr>
        <p:spPr bwMode="auto">
          <a:xfrm>
            <a:off x="4084638" y="3167063"/>
            <a:ext cx="1452562" cy="1117600"/>
          </a:xfrm>
          <a:custGeom>
            <a:avLst/>
            <a:gdLst>
              <a:gd name="T0" fmla="*/ 0 w 1829"/>
              <a:gd name="T1" fmla="*/ 2147483647 h 1408"/>
              <a:gd name="T2" fmla="*/ 2147483647 w 1829"/>
              <a:gd name="T3" fmla="*/ 2147483647 h 1408"/>
              <a:gd name="T4" fmla="*/ 2147483647 w 1829"/>
              <a:gd name="T5" fmla="*/ 2147483647 h 1408"/>
              <a:gd name="T6" fmla="*/ 2147483647 w 1829"/>
              <a:gd name="T7" fmla="*/ 2147483647 h 1408"/>
              <a:gd name="T8" fmla="*/ 2147483647 w 1829"/>
              <a:gd name="T9" fmla="*/ 2147483647 h 1408"/>
              <a:gd name="T10" fmla="*/ 2147483647 w 1829"/>
              <a:gd name="T11" fmla="*/ 2147483647 h 1408"/>
              <a:gd name="T12" fmla="*/ 2147483647 w 1829"/>
              <a:gd name="T13" fmla="*/ 2147483647 h 1408"/>
              <a:gd name="T14" fmla="*/ 2147483647 w 1829"/>
              <a:gd name="T15" fmla="*/ 2147483647 h 1408"/>
              <a:gd name="T16" fmla="*/ 2147483647 w 1829"/>
              <a:gd name="T17" fmla="*/ 2147483647 h 1408"/>
              <a:gd name="T18" fmla="*/ 2147483647 w 1829"/>
              <a:gd name="T19" fmla="*/ 0 h 1408"/>
              <a:gd name="T20" fmla="*/ 2147483647 w 1829"/>
              <a:gd name="T21" fmla="*/ 2147483647 h 1408"/>
              <a:gd name="T22" fmla="*/ 2147483647 w 1829"/>
              <a:gd name="T23" fmla="*/ 2147483647 h 1408"/>
              <a:gd name="T24" fmla="*/ 2147483647 w 1829"/>
              <a:gd name="T25" fmla="*/ 2147483647 h 1408"/>
              <a:gd name="T26" fmla="*/ 2147483647 w 1829"/>
              <a:gd name="T27" fmla="*/ 2147483647 h 1408"/>
              <a:gd name="T28" fmla="*/ 2147483647 w 1829"/>
              <a:gd name="T29" fmla="*/ 2147483647 h 1408"/>
              <a:gd name="T30" fmla="*/ 2147483647 w 1829"/>
              <a:gd name="T31" fmla="*/ 2147483647 h 1408"/>
              <a:gd name="T32" fmla="*/ 2147483647 w 1829"/>
              <a:gd name="T33" fmla="*/ 2147483647 h 1408"/>
              <a:gd name="T34" fmla="*/ 2147483647 w 1829"/>
              <a:gd name="T35" fmla="*/ 2147483647 h 1408"/>
              <a:gd name="T36" fmla="*/ 2147483647 w 1829"/>
              <a:gd name="T37" fmla="*/ 2147483647 h 1408"/>
              <a:gd name="T38" fmla="*/ 2147483647 w 1829"/>
              <a:gd name="T39" fmla="*/ 2147483647 h 1408"/>
              <a:gd name="T40" fmla="*/ 2147483647 w 1829"/>
              <a:gd name="T41" fmla="*/ 2147483647 h 1408"/>
              <a:gd name="T42" fmla="*/ 2147483647 w 1829"/>
              <a:gd name="T43" fmla="*/ 2147483647 h 1408"/>
              <a:gd name="T44" fmla="*/ 2147483647 w 1829"/>
              <a:gd name="T45" fmla="*/ 2147483647 h 1408"/>
              <a:gd name="T46" fmla="*/ 2147483647 w 1829"/>
              <a:gd name="T47" fmla="*/ 2147483647 h 1408"/>
              <a:gd name="T48" fmla="*/ 2147483647 w 1829"/>
              <a:gd name="T49" fmla="*/ 2147483647 h 1408"/>
              <a:gd name="T50" fmla="*/ 2147483647 w 1829"/>
              <a:gd name="T51" fmla="*/ 2147483647 h 1408"/>
              <a:gd name="T52" fmla="*/ 2147483647 w 1829"/>
              <a:gd name="T53" fmla="*/ 2147483647 h 1408"/>
              <a:gd name="T54" fmla="*/ 2147483647 w 1829"/>
              <a:gd name="T55" fmla="*/ 0 h 1408"/>
              <a:gd name="T56" fmla="*/ 2147483647 w 1829"/>
              <a:gd name="T57" fmla="*/ 2147483647 h 1408"/>
              <a:gd name="T58" fmla="*/ 2147483647 w 1829"/>
              <a:gd name="T59" fmla="*/ 2147483647 h 1408"/>
              <a:gd name="T60" fmla="*/ 2147483647 w 1829"/>
              <a:gd name="T61" fmla="*/ 2147483647 h 1408"/>
              <a:gd name="T62" fmla="*/ 2147483647 w 1829"/>
              <a:gd name="T63" fmla="*/ 2147483647 h 1408"/>
              <a:gd name="T64" fmla="*/ 2147483647 w 1829"/>
              <a:gd name="T65" fmla="*/ 2147483647 h 1408"/>
              <a:gd name="T66" fmla="*/ 2147483647 w 1829"/>
              <a:gd name="T67" fmla="*/ 2147483647 h 1408"/>
              <a:gd name="T68" fmla="*/ 2147483647 w 1829"/>
              <a:gd name="T69" fmla="*/ 2147483647 h 1408"/>
              <a:gd name="T70" fmla="*/ 2147483647 w 1829"/>
              <a:gd name="T71" fmla="*/ 2147483647 h 1408"/>
              <a:gd name="T72" fmla="*/ 2147483647 w 1829"/>
              <a:gd name="T73" fmla="*/ 2147483647 h 1408"/>
              <a:gd name="T74" fmla="*/ 2147483647 w 1829"/>
              <a:gd name="T75" fmla="*/ 2147483647 h 1408"/>
              <a:gd name="T76" fmla="*/ 2147483647 w 1829"/>
              <a:gd name="T77" fmla="*/ 2147483647 h 14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29"/>
              <a:gd name="T118" fmla="*/ 0 h 1408"/>
              <a:gd name="T119" fmla="*/ 1829 w 1829"/>
              <a:gd name="T120" fmla="*/ 1408 h 14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29" h="1408">
                <a:moveTo>
                  <a:pt x="0" y="48"/>
                </a:moveTo>
                <a:lnTo>
                  <a:pt x="813" y="48"/>
                </a:lnTo>
                <a:lnTo>
                  <a:pt x="814" y="38"/>
                </a:lnTo>
                <a:lnTo>
                  <a:pt x="816" y="30"/>
                </a:lnTo>
                <a:lnTo>
                  <a:pt x="820" y="22"/>
                </a:lnTo>
                <a:lnTo>
                  <a:pt x="825" y="14"/>
                </a:lnTo>
                <a:lnTo>
                  <a:pt x="831" y="9"/>
                </a:lnTo>
                <a:lnTo>
                  <a:pt x="838" y="4"/>
                </a:lnTo>
                <a:lnTo>
                  <a:pt x="845" y="1"/>
                </a:lnTo>
                <a:lnTo>
                  <a:pt x="853" y="0"/>
                </a:lnTo>
                <a:lnTo>
                  <a:pt x="862" y="1"/>
                </a:lnTo>
                <a:lnTo>
                  <a:pt x="870" y="4"/>
                </a:lnTo>
                <a:lnTo>
                  <a:pt x="876" y="9"/>
                </a:lnTo>
                <a:lnTo>
                  <a:pt x="882" y="14"/>
                </a:lnTo>
                <a:lnTo>
                  <a:pt x="887" y="22"/>
                </a:lnTo>
                <a:lnTo>
                  <a:pt x="891" y="30"/>
                </a:lnTo>
                <a:lnTo>
                  <a:pt x="893" y="38"/>
                </a:lnTo>
                <a:lnTo>
                  <a:pt x="894" y="48"/>
                </a:lnTo>
                <a:lnTo>
                  <a:pt x="935" y="48"/>
                </a:lnTo>
                <a:lnTo>
                  <a:pt x="936" y="38"/>
                </a:lnTo>
                <a:lnTo>
                  <a:pt x="938" y="30"/>
                </a:lnTo>
                <a:lnTo>
                  <a:pt x="942" y="22"/>
                </a:lnTo>
                <a:lnTo>
                  <a:pt x="947" y="14"/>
                </a:lnTo>
                <a:lnTo>
                  <a:pt x="953" y="9"/>
                </a:lnTo>
                <a:lnTo>
                  <a:pt x="960" y="4"/>
                </a:lnTo>
                <a:lnTo>
                  <a:pt x="967" y="1"/>
                </a:lnTo>
                <a:lnTo>
                  <a:pt x="975" y="0"/>
                </a:lnTo>
                <a:lnTo>
                  <a:pt x="984" y="1"/>
                </a:lnTo>
                <a:lnTo>
                  <a:pt x="992" y="4"/>
                </a:lnTo>
                <a:lnTo>
                  <a:pt x="998" y="9"/>
                </a:lnTo>
                <a:lnTo>
                  <a:pt x="1004" y="14"/>
                </a:lnTo>
                <a:lnTo>
                  <a:pt x="1009" y="22"/>
                </a:lnTo>
                <a:lnTo>
                  <a:pt x="1013" y="30"/>
                </a:lnTo>
                <a:lnTo>
                  <a:pt x="1015" y="38"/>
                </a:lnTo>
                <a:lnTo>
                  <a:pt x="1016" y="48"/>
                </a:lnTo>
                <a:lnTo>
                  <a:pt x="1829" y="48"/>
                </a:lnTo>
                <a:lnTo>
                  <a:pt x="1829" y="1408"/>
                </a:lnTo>
              </a:path>
            </a:pathLst>
          </a:custGeom>
          <a:noFill/>
          <a:ln w="3175">
            <a:solidFill>
              <a:srgbClr val="000000"/>
            </a:solidFill>
            <a:prstDash val="solid"/>
            <a:round/>
            <a:headEnd/>
            <a:tailEnd/>
          </a:ln>
        </p:spPr>
        <p:txBody>
          <a:bodyPr/>
          <a:lstStyle/>
          <a:p>
            <a:endParaRPr lang="en-US"/>
          </a:p>
        </p:txBody>
      </p:sp>
      <p:sp>
        <p:nvSpPr>
          <p:cNvPr id="108675" name="Freeform 347"/>
          <p:cNvSpPr>
            <a:spLocks/>
          </p:cNvSpPr>
          <p:nvPr/>
        </p:nvSpPr>
        <p:spPr bwMode="auto">
          <a:xfrm>
            <a:off x="5507038" y="4276725"/>
            <a:ext cx="58737"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6" name="Freeform 348"/>
          <p:cNvSpPr>
            <a:spLocks/>
          </p:cNvSpPr>
          <p:nvPr/>
        </p:nvSpPr>
        <p:spPr bwMode="auto">
          <a:xfrm>
            <a:off x="4084638" y="3776663"/>
            <a:ext cx="1355725" cy="508000"/>
          </a:xfrm>
          <a:custGeom>
            <a:avLst/>
            <a:gdLst>
              <a:gd name="T0" fmla="*/ 0 w 1707"/>
              <a:gd name="T1" fmla="*/ 2147483647 h 641"/>
              <a:gd name="T2" fmla="*/ 2147483647 w 1707"/>
              <a:gd name="T3" fmla="*/ 2147483647 h 641"/>
              <a:gd name="T4" fmla="*/ 2147483647 w 1707"/>
              <a:gd name="T5" fmla="*/ 2147483647 h 641"/>
              <a:gd name="T6" fmla="*/ 2147483647 w 1707"/>
              <a:gd name="T7" fmla="*/ 2147483647 h 641"/>
              <a:gd name="T8" fmla="*/ 2147483647 w 1707"/>
              <a:gd name="T9" fmla="*/ 2147483647 h 641"/>
              <a:gd name="T10" fmla="*/ 2147483647 w 1707"/>
              <a:gd name="T11" fmla="*/ 2147483647 h 641"/>
              <a:gd name="T12" fmla="*/ 2147483647 w 1707"/>
              <a:gd name="T13" fmla="*/ 2147483647 h 641"/>
              <a:gd name="T14" fmla="*/ 2147483647 w 1707"/>
              <a:gd name="T15" fmla="*/ 2147483647 h 641"/>
              <a:gd name="T16" fmla="*/ 2147483647 w 1707"/>
              <a:gd name="T17" fmla="*/ 2147483647 h 641"/>
              <a:gd name="T18" fmla="*/ 2147483647 w 1707"/>
              <a:gd name="T19" fmla="*/ 0 h 641"/>
              <a:gd name="T20" fmla="*/ 2147483647 w 1707"/>
              <a:gd name="T21" fmla="*/ 2147483647 h 641"/>
              <a:gd name="T22" fmla="*/ 2147483647 w 1707"/>
              <a:gd name="T23" fmla="*/ 2147483647 h 641"/>
              <a:gd name="T24" fmla="*/ 2147483647 w 1707"/>
              <a:gd name="T25" fmla="*/ 2147483647 h 641"/>
              <a:gd name="T26" fmla="*/ 2147483647 w 1707"/>
              <a:gd name="T27" fmla="*/ 2147483647 h 641"/>
              <a:gd name="T28" fmla="*/ 2147483647 w 1707"/>
              <a:gd name="T29" fmla="*/ 2147483647 h 641"/>
              <a:gd name="T30" fmla="*/ 2147483647 w 1707"/>
              <a:gd name="T31" fmla="*/ 2147483647 h 641"/>
              <a:gd name="T32" fmla="*/ 2147483647 w 1707"/>
              <a:gd name="T33" fmla="*/ 2147483647 h 641"/>
              <a:gd name="T34" fmla="*/ 2147483647 w 1707"/>
              <a:gd name="T35" fmla="*/ 2147483647 h 641"/>
              <a:gd name="T36" fmla="*/ 2147483647 w 1707"/>
              <a:gd name="T37" fmla="*/ 2147483647 h 641"/>
              <a:gd name="T38" fmla="*/ 2147483647 w 1707"/>
              <a:gd name="T39" fmla="*/ 2147483647 h 641"/>
              <a:gd name="T40" fmla="*/ 2147483647 w 1707"/>
              <a:gd name="T41" fmla="*/ 2147483647 h 641"/>
              <a:gd name="T42" fmla="*/ 2147483647 w 1707"/>
              <a:gd name="T43" fmla="*/ 2147483647 h 641"/>
              <a:gd name="T44" fmla="*/ 2147483647 w 1707"/>
              <a:gd name="T45" fmla="*/ 2147483647 h 641"/>
              <a:gd name="T46" fmla="*/ 2147483647 w 1707"/>
              <a:gd name="T47" fmla="*/ 2147483647 h 641"/>
              <a:gd name="T48" fmla="*/ 2147483647 w 1707"/>
              <a:gd name="T49" fmla="*/ 2147483647 h 641"/>
              <a:gd name="T50" fmla="*/ 2147483647 w 1707"/>
              <a:gd name="T51" fmla="*/ 2147483647 h 641"/>
              <a:gd name="T52" fmla="*/ 2147483647 w 1707"/>
              <a:gd name="T53" fmla="*/ 2147483647 h 641"/>
              <a:gd name="T54" fmla="*/ 2147483647 w 1707"/>
              <a:gd name="T55" fmla="*/ 0 h 641"/>
              <a:gd name="T56" fmla="*/ 2147483647 w 1707"/>
              <a:gd name="T57" fmla="*/ 2147483647 h 641"/>
              <a:gd name="T58" fmla="*/ 2147483647 w 1707"/>
              <a:gd name="T59" fmla="*/ 2147483647 h 641"/>
              <a:gd name="T60" fmla="*/ 2147483647 w 1707"/>
              <a:gd name="T61" fmla="*/ 2147483647 h 641"/>
              <a:gd name="T62" fmla="*/ 2147483647 w 1707"/>
              <a:gd name="T63" fmla="*/ 2147483647 h 641"/>
              <a:gd name="T64" fmla="*/ 2147483647 w 1707"/>
              <a:gd name="T65" fmla="*/ 2147483647 h 641"/>
              <a:gd name="T66" fmla="*/ 2147483647 w 1707"/>
              <a:gd name="T67" fmla="*/ 2147483647 h 641"/>
              <a:gd name="T68" fmla="*/ 2147483647 w 1707"/>
              <a:gd name="T69" fmla="*/ 2147483647 h 641"/>
              <a:gd name="T70" fmla="*/ 2147483647 w 1707"/>
              <a:gd name="T71" fmla="*/ 2147483647 h 641"/>
              <a:gd name="T72" fmla="*/ 2147483647 w 1707"/>
              <a:gd name="T73" fmla="*/ 2147483647 h 641"/>
              <a:gd name="T74" fmla="*/ 2147483647 w 1707"/>
              <a:gd name="T75" fmla="*/ 2147483647 h 641"/>
              <a:gd name="T76" fmla="*/ 2147483647 w 1707"/>
              <a:gd name="T77" fmla="*/ 2147483647 h 641"/>
              <a:gd name="T78" fmla="*/ 2147483647 w 1707"/>
              <a:gd name="T79" fmla="*/ 2147483647 h 641"/>
              <a:gd name="T80" fmla="*/ 2147483647 w 1707"/>
              <a:gd name="T81" fmla="*/ 2147483647 h 641"/>
              <a:gd name="T82" fmla="*/ 2147483647 w 1707"/>
              <a:gd name="T83" fmla="*/ 2147483647 h 641"/>
              <a:gd name="T84" fmla="*/ 2147483647 w 1707"/>
              <a:gd name="T85" fmla="*/ 2147483647 h 641"/>
              <a:gd name="T86" fmla="*/ 2147483647 w 1707"/>
              <a:gd name="T87" fmla="*/ 2147483647 h 641"/>
              <a:gd name="T88" fmla="*/ 2147483647 w 1707"/>
              <a:gd name="T89" fmla="*/ 2147483647 h 641"/>
              <a:gd name="T90" fmla="*/ 2147483647 w 1707"/>
              <a:gd name="T91" fmla="*/ 0 h 641"/>
              <a:gd name="T92" fmla="*/ 2147483647 w 1707"/>
              <a:gd name="T93" fmla="*/ 2147483647 h 641"/>
              <a:gd name="T94" fmla="*/ 2147483647 w 1707"/>
              <a:gd name="T95" fmla="*/ 2147483647 h 641"/>
              <a:gd name="T96" fmla="*/ 2147483647 w 1707"/>
              <a:gd name="T97" fmla="*/ 2147483647 h 641"/>
              <a:gd name="T98" fmla="*/ 2147483647 w 1707"/>
              <a:gd name="T99" fmla="*/ 2147483647 h 641"/>
              <a:gd name="T100" fmla="*/ 2147483647 w 1707"/>
              <a:gd name="T101" fmla="*/ 2147483647 h 641"/>
              <a:gd name="T102" fmla="*/ 2147483647 w 1707"/>
              <a:gd name="T103" fmla="*/ 2147483647 h 641"/>
              <a:gd name="T104" fmla="*/ 2147483647 w 1707"/>
              <a:gd name="T105" fmla="*/ 2147483647 h 641"/>
              <a:gd name="T106" fmla="*/ 2147483647 w 1707"/>
              <a:gd name="T107" fmla="*/ 2147483647 h 641"/>
              <a:gd name="T108" fmla="*/ 2147483647 w 1707"/>
              <a:gd name="T109" fmla="*/ 2147483647 h 641"/>
              <a:gd name="T110" fmla="*/ 2147483647 w 1707"/>
              <a:gd name="T111" fmla="*/ 2147483647 h 641"/>
              <a:gd name="T112" fmla="*/ 2147483647 w 1707"/>
              <a:gd name="T113" fmla="*/ 2147483647 h 6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07"/>
              <a:gd name="T172" fmla="*/ 0 h 641"/>
              <a:gd name="T173" fmla="*/ 1707 w 1707"/>
              <a:gd name="T174" fmla="*/ 641 h 6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07" h="641">
                <a:moveTo>
                  <a:pt x="0" y="48"/>
                </a:moveTo>
                <a:lnTo>
                  <a:pt x="691" y="48"/>
                </a:lnTo>
                <a:lnTo>
                  <a:pt x="692" y="38"/>
                </a:lnTo>
                <a:lnTo>
                  <a:pt x="694" y="30"/>
                </a:lnTo>
                <a:lnTo>
                  <a:pt x="698" y="22"/>
                </a:lnTo>
                <a:lnTo>
                  <a:pt x="703" y="15"/>
                </a:lnTo>
                <a:lnTo>
                  <a:pt x="709" y="9"/>
                </a:lnTo>
                <a:lnTo>
                  <a:pt x="716" y="4"/>
                </a:lnTo>
                <a:lnTo>
                  <a:pt x="723" y="1"/>
                </a:lnTo>
                <a:lnTo>
                  <a:pt x="731" y="0"/>
                </a:lnTo>
                <a:lnTo>
                  <a:pt x="740" y="1"/>
                </a:lnTo>
                <a:lnTo>
                  <a:pt x="748" y="4"/>
                </a:lnTo>
                <a:lnTo>
                  <a:pt x="754" y="9"/>
                </a:lnTo>
                <a:lnTo>
                  <a:pt x="760" y="15"/>
                </a:lnTo>
                <a:lnTo>
                  <a:pt x="765" y="22"/>
                </a:lnTo>
                <a:lnTo>
                  <a:pt x="769" y="30"/>
                </a:lnTo>
                <a:lnTo>
                  <a:pt x="771" y="38"/>
                </a:lnTo>
                <a:lnTo>
                  <a:pt x="772" y="48"/>
                </a:lnTo>
                <a:lnTo>
                  <a:pt x="813" y="48"/>
                </a:lnTo>
                <a:lnTo>
                  <a:pt x="814" y="38"/>
                </a:lnTo>
                <a:lnTo>
                  <a:pt x="816" y="30"/>
                </a:lnTo>
                <a:lnTo>
                  <a:pt x="820" y="22"/>
                </a:lnTo>
                <a:lnTo>
                  <a:pt x="825" y="15"/>
                </a:lnTo>
                <a:lnTo>
                  <a:pt x="831" y="9"/>
                </a:lnTo>
                <a:lnTo>
                  <a:pt x="838" y="4"/>
                </a:lnTo>
                <a:lnTo>
                  <a:pt x="845" y="1"/>
                </a:lnTo>
                <a:lnTo>
                  <a:pt x="853" y="0"/>
                </a:lnTo>
                <a:lnTo>
                  <a:pt x="862" y="1"/>
                </a:lnTo>
                <a:lnTo>
                  <a:pt x="870" y="4"/>
                </a:lnTo>
                <a:lnTo>
                  <a:pt x="876" y="9"/>
                </a:lnTo>
                <a:lnTo>
                  <a:pt x="882" y="15"/>
                </a:lnTo>
                <a:lnTo>
                  <a:pt x="887" y="22"/>
                </a:lnTo>
                <a:lnTo>
                  <a:pt x="891" y="30"/>
                </a:lnTo>
                <a:lnTo>
                  <a:pt x="893" y="38"/>
                </a:lnTo>
                <a:lnTo>
                  <a:pt x="894" y="48"/>
                </a:lnTo>
                <a:lnTo>
                  <a:pt x="935" y="48"/>
                </a:lnTo>
                <a:lnTo>
                  <a:pt x="936" y="38"/>
                </a:lnTo>
                <a:lnTo>
                  <a:pt x="938" y="30"/>
                </a:lnTo>
                <a:lnTo>
                  <a:pt x="942" y="22"/>
                </a:lnTo>
                <a:lnTo>
                  <a:pt x="947" y="15"/>
                </a:lnTo>
                <a:lnTo>
                  <a:pt x="953" y="9"/>
                </a:lnTo>
                <a:lnTo>
                  <a:pt x="960" y="4"/>
                </a:lnTo>
                <a:lnTo>
                  <a:pt x="967" y="1"/>
                </a:lnTo>
                <a:lnTo>
                  <a:pt x="975" y="0"/>
                </a:lnTo>
                <a:lnTo>
                  <a:pt x="984" y="1"/>
                </a:lnTo>
                <a:lnTo>
                  <a:pt x="992" y="4"/>
                </a:lnTo>
                <a:lnTo>
                  <a:pt x="998" y="9"/>
                </a:lnTo>
                <a:lnTo>
                  <a:pt x="1004" y="15"/>
                </a:lnTo>
                <a:lnTo>
                  <a:pt x="1009" y="22"/>
                </a:lnTo>
                <a:lnTo>
                  <a:pt x="1013" y="30"/>
                </a:lnTo>
                <a:lnTo>
                  <a:pt x="1015" y="38"/>
                </a:lnTo>
                <a:lnTo>
                  <a:pt x="1016" y="48"/>
                </a:lnTo>
                <a:lnTo>
                  <a:pt x="1707" y="48"/>
                </a:lnTo>
                <a:lnTo>
                  <a:pt x="1707" y="641"/>
                </a:lnTo>
              </a:path>
            </a:pathLst>
          </a:custGeom>
          <a:noFill/>
          <a:ln w="3175">
            <a:solidFill>
              <a:srgbClr val="000000"/>
            </a:solidFill>
            <a:prstDash val="solid"/>
            <a:round/>
            <a:headEnd/>
            <a:tailEnd/>
          </a:ln>
        </p:spPr>
        <p:txBody>
          <a:bodyPr/>
          <a:lstStyle/>
          <a:p>
            <a:endParaRPr lang="en-US"/>
          </a:p>
        </p:txBody>
      </p:sp>
      <p:sp>
        <p:nvSpPr>
          <p:cNvPr id="108677" name="Freeform 349"/>
          <p:cNvSpPr>
            <a:spLocks/>
          </p:cNvSpPr>
          <p:nvPr/>
        </p:nvSpPr>
        <p:spPr bwMode="auto">
          <a:xfrm>
            <a:off x="5410200" y="4276725"/>
            <a:ext cx="58738"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78" name="Freeform 350"/>
          <p:cNvSpPr>
            <a:spLocks/>
          </p:cNvSpPr>
          <p:nvPr/>
        </p:nvSpPr>
        <p:spPr bwMode="auto">
          <a:xfrm>
            <a:off x="5730875" y="3248025"/>
            <a:ext cx="484188" cy="1036638"/>
          </a:xfrm>
          <a:custGeom>
            <a:avLst/>
            <a:gdLst>
              <a:gd name="T0" fmla="*/ 2147483647 w 610"/>
              <a:gd name="T1" fmla="*/ 0 h 1307"/>
              <a:gd name="T2" fmla="*/ 0 w 610"/>
              <a:gd name="T3" fmla="*/ 0 h 1307"/>
              <a:gd name="T4" fmla="*/ 0 w 610"/>
              <a:gd name="T5" fmla="*/ 2147483647 h 1307"/>
              <a:gd name="T6" fmla="*/ 0 60000 65536"/>
              <a:gd name="T7" fmla="*/ 0 60000 65536"/>
              <a:gd name="T8" fmla="*/ 0 60000 65536"/>
              <a:gd name="T9" fmla="*/ 0 w 610"/>
              <a:gd name="T10" fmla="*/ 0 h 1307"/>
              <a:gd name="T11" fmla="*/ 610 w 610"/>
              <a:gd name="T12" fmla="*/ 1307 h 1307"/>
            </a:gdLst>
            <a:ahLst/>
            <a:cxnLst>
              <a:cxn ang="T6">
                <a:pos x="T0" y="T1"/>
              </a:cxn>
              <a:cxn ang="T7">
                <a:pos x="T2" y="T3"/>
              </a:cxn>
              <a:cxn ang="T8">
                <a:pos x="T4" y="T5"/>
              </a:cxn>
            </a:cxnLst>
            <a:rect l="T9" t="T10" r="T11" b="T12"/>
            <a:pathLst>
              <a:path w="610" h="1307">
                <a:moveTo>
                  <a:pt x="610" y="0"/>
                </a:moveTo>
                <a:lnTo>
                  <a:pt x="0" y="0"/>
                </a:lnTo>
                <a:lnTo>
                  <a:pt x="0" y="1307"/>
                </a:lnTo>
              </a:path>
            </a:pathLst>
          </a:custGeom>
          <a:noFill/>
          <a:ln w="3175">
            <a:solidFill>
              <a:srgbClr val="000000"/>
            </a:solidFill>
            <a:prstDash val="solid"/>
            <a:round/>
            <a:headEnd/>
            <a:tailEnd/>
          </a:ln>
        </p:spPr>
        <p:txBody>
          <a:bodyPr/>
          <a:lstStyle/>
          <a:p>
            <a:endParaRPr lang="en-US"/>
          </a:p>
        </p:txBody>
      </p:sp>
      <p:sp>
        <p:nvSpPr>
          <p:cNvPr id="108679" name="Freeform 351"/>
          <p:cNvSpPr>
            <a:spLocks/>
          </p:cNvSpPr>
          <p:nvPr/>
        </p:nvSpPr>
        <p:spPr bwMode="auto">
          <a:xfrm>
            <a:off x="5700713" y="4276725"/>
            <a:ext cx="58737" cy="103188"/>
          </a:xfrm>
          <a:custGeom>
            <a:avLst/>
            <a:gdLst>
              <a:gd name="T0" fmla="*/ 2147483647 w 75"/>
              <a:gd name="T1" fmla="*/ 0 h 130"/>
              <a:gd name="T2" fmla="*/ 2147483647 w 75"/>
              <a:gd name="T3" fmla="*/ 2147483647 h 130"/>
              <a:gd name="T4" fmla="*/ 0 w 75"/>
              <a:gd name="T5" fmla="*/ 0 h 130"/>
              <a:gd name="T6" fmla="*/ 2147483647 w 75"/>
              <a:gd name="T7" fmla="*/ 0 h 130"/>
              <a:gd name="T8" fmla="*/ 0 60000 65536"/>
              <a:gd name="T9" fmla="*/ 0 60000 65536"/>
              <a:gd name="T10" fmla="*/ 0 60000 65536"/>
              <a:gd name="T11" fmla="*/ 0 60000 65536"/>
              <a:gd name="T12" fmla="*/ 0 w 75"/>
              <a:gd name="T13" fmla="*/ 0 h 130"/>
              <a:gd name="T14" fmla="*/ 75 w 75"/>
              <a:gd name="T15" fmla="*/ 130 h 130"/>
            </a:gdLst>
            <a:ahLst/>
            <a:cxnLst>
              <a:cxn ang="T8">
                <a:pos x="T0" y="T1"/>
              </a:cxn>
              <a:cxn ang="T9">
                <a:pos x="T2" y="T3"/>
              </a:cxn>
              <a:cxn ang="T10">
                <a:pos x="T4" y="T5"/>
              </a:cxn>
              <a:cxn ang="T11">
                <a:pos x="T6" y="T7"/>
              </a:cxn>
            </a:cxnLst>
            <a:rect l="T12" t="T13" r="T14" b="T15"/>
            <a:pathLst>
              <a:path w="75" h="130">
                <a:moveTo>
                  <a:pt x="75" y="0"/>
                </a:moveTo>
                <a:lnTo>
                  <a:pt x="37" y="130"/>
                </a:lnTo>
                <a:lnTo>
                  <a:pt x="0" y="0"/>
                </a:lnTo>
                <a:lnTo>
                  <a:pt x="75" y="0"/>
                </a:lnTo>
                <a:close/>
              </a:path>
            </a:pathLst>
          </a:custGeom>
          <a:solidFill>
            <a:srgbClr val="000000"/>
          </a:solidFill>
          <a:ln w="9525">
            <a:noFill/>
            <a:round/>
            <a:headEnd/>
            <a:tailEnd/>
          </a:ln>
        </p:spPr>
        <p:txBody>
          <a:bodyPr/>
          <a:lstStyle/>
          <a:p>
            <a:endParaRPr lang="en-US"/>
          </a:p>
        </p:txBody>
      </p:sp>
      <p:sp>
        <p:nvSpPr>
          <p:cNvPr id="108680" name="Freeform 352"/>
          <p:cNvSpPr>
            <a:spLocks/>
          </p:cNvSpPr>
          <p:nvPr/>
        </p:nvSpPr>
        <p:spPr bwMode="auto">
          <a:xfrm>
            <a:off x="5197475" y="4606925"/>
            <a:ext cx="49213" cy="257175"/>
          </a:xfrm>
          <a:custGeom>
            <a:avLst/>
            <a:gdLst>
              <a:gd name="T0" fmla="*/ 2147483647 w 61"/>
              <a:gd name="T1" fmla="*/ 0 h 324"/>
              <a:gd name="T2" fmla="*/ 0 w 61"/>
              <a:gd name="T3" fmla="*/ 0 h 324"/>
              <a:gd name="T4" fmla="*/ 0 w 61"/>
              <a:gd name="T5" fmla="*/ 2147483647 h 324"/>
              <a:gd name="T6" fmla="*/ 0 60000 65536"/>
              <a:gd name="T7" fmla="*/ 0 60000 65536"/>
              <a:gd name="T8" fmla="*/ 0 60000 65536"/>
              <a:gd name="T9" fmla="*/ 0 w 61"/>
              <a:gd name="T10" fmla="*/ 0 h 324"/>
              <a:gd name="T11" fmla="*/ 61 w 61"/>
              <a:gd name="T12" fmla="*/ 324 h 324"/>
            </a:gdLst>
            <a:ahLst/>
            <a:cxnLst>
              <a:cxn ang="T6">
                <a:pos x="T0" y="T1"/>
              </a:cxn>
              <a:cxn ang="T7">
                <a:pos x="T2" y="T3"/>
              </a:cxn>
              <a:cxn ang="T8">
                <a:pos x="T4" y="T5"/>
              </a:cxn>
            </a:cxnLst>
            <a:rect l="T9" t="T10" r="T11" b="T12"/>
            <a:pathLst>
              <a:path w="61" h="324">
                <a:moveTo>
                  <a:pt x="61" y="0"/>
                </a:moveTo>
                <a:lnTo>
                  <a:pt x="0" y="0"/>
                </a:lnTo>
                <a:lnTo>
                  <a:pt x="0" y="324"/>
                </a:lnTo>
              </a:path>
            </a:pathLst>
          </a:custGeom>
          <a:noFill/>
          <a:ln w="12700">
            <a:solidFill>
              <a:srgbClr val="000000"/>
            </a:solidFill>
            <a:prstDash val="solid"/>
            <a:round/>
            <a:headEnd/>
            <a:tailEnd/>
          </a:ln>
        </p:spPr>
        <p:txBody>
          <a:bodyPr/>
          <a:lstStyle/>
          <a:p>
            <a:endParaRPr lang="en-US"/>
          </a:p>
        </p:txBody>
      </p:sp>
      <p:sp>
        <p:nvSpPr>
          <p:cNvPr id="108681" name="Freeform 353"/>
          <p:cNvSpPr>
            <a:spLocks/>
          </p:cNvSpPr>
          <p:nvPr/>
        </p:nvSpPr>
        <p:spPr bwMode="auto">
          <a:xfrm>
            <a:off x="5157788" y="4852988"/>
            <a:ext cx="80962" cy="93662"/>
          </a:xfrm>
          <a:custGeom>
            <a:avLst/>
            <a:gdLst>
              <a:gd name="T0" fmla="*/ 2147483647 w 101"/>
              <a:gd name="T1" fmla="*/ 0 h 118"/>
              <a:gd name="T2" fmla="*/ 2147483647 w 101"/>
              <a:gd name="T3" fmla="*/ 2147483647 h 118"/>
              <a:gd name="T4" fmla="*/ 0 w 101"/>
              <a:gd name="T5" fmla="*/ 0 h 118"/>
              <a:gd name="T6" fmla="*/ 2147483647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101" y="0"/>
                </a:moveTo>
                <a:lnTo>
                  <a:pt x="50" y="118"/>
                </a:lnTo>
                <a:lnTo>
                  <a:pt x="0" y="0"/>
                </a:lnTo>
                <a:lnTo>
                  <a:pt x="101" y="0"/>
                </a:lnTo>
                <a:close/>
              </a:path>
            </a:pathLst>
          </a:custGeom>
          <a:solidFill>
            <a:srgbClr val="000000"/>
          </a:solidFill>
          <a:ln w="9525">
            <a:noFill/>
            <a:round/>
            <a:headEnd/>
            <a:tailEnd/>
          </a:ln>
        </p:spPr>
        <p:txBody>
          <a:bodyPr/>
          <a:lstStyle/>
          <a:p>
            <a:endParaRPr lang="en-US"/>
          </a:p>
        </p:txBody>
      </p:sp>
      <p:sp>
        <p:nvSpPr>
          <p:cNvPr id="108682" name="Rectangle 354"/>
          <p:cNvSpPr>
            <a:spLocks noChangeArrowheads="1"/>
          </p:cNvSpPr>
          <p:nvPr/>
        </p:nvSpPr>
        <p:spPr bwMode="auto">
          <a:xfrm>
            <a:off x="4859338" y="4946650"/>
            <a:ext cx="581025" cy="227013"/>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83" name="Rectangle 355"/>
          <p:cNvSpPr>
            <a:spLocks noChangeArrowheads="1"/>
          </p:cNvSpPr>
          <p:nvPr/>
        </p:nvSpPr>
        <p:spPr bwMode="auto">
          <a:xfrm>
            <a:off x="4859338" y="4946650"/>
            <a:ext cx="581025" cy="227013"/>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84" name="Rectangle 356"/>
          <p:cNvSpPr>
            <a:spLocks noChangeArrowheads="1"/>
          </p:cNvSpPr>
          <p:nvPr/>
        </p:nvSpPr>
        <p:spPr bwMode="auto">
          <a:xfrm>
            <a:off x="4884738" y="4968875"/>
            <a:ext cx="538162" cy="184150"/>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TeraNet</a:t>
            </a:r>
            <a:endParaRPr lang="en-US" sz="1800">
              <a:solidFill>
                <a:srgbClr val="000000"/>
              </a:solidFill>
              <a:cs typeface="Arial" pitchFamily="34" charset="0"/>
            </a:endParaRPr>
          </a:p>
        </p:txBody>
      </p:sp>
      <p:sp>
        <p:nvSpPr>
          <p:cNvPr id="108685" name="Line 357"/>
          <p:cNvSpPr>
            <a:spLocks noChangeShapeType="1"/>
          </p:cNvSpPr>
          <p:nvPr/>
        </p:nvSpPr>
        <p:spPr bwMode="auto">
          <a:xfrm>
            <a:off x="5149850" y="5173663"/>
            <a:ext cx="0" cy="87312"/>
          </a:xfrm>
          <a:prstGeom prst="line">
            <a:avLst/>
          </a:prstGeom>
          <a:noFill/>
          <a:ln w="12700">
            <a:solidFill>
              <a:srgbClr val="000000"/>
            </a:solidFill>
            <a:round/>
            <a:headEnd/>
            <a:tailEnd/>
          </a:ln>
        </p:spPr>
        <p:txBody>
          <a:bodyPr/>
          <a:lstStyle/>
          <a:p>
            <a:endParaRPr lang="en-US"/>
          </a:p>
        </p:txBody>
      </p:sp>
      <p:sp>
        <p:nvSpPr>
          <p:cNvPr id="108686" name="Freeform 358"/>
          <p:cNvSpPr>
            <a:spLocks/>
          </p:cNvSpPr>
          <p:nvPr/>
        </p:nvSpPr>
        <p:spPr bwMode="auto">
          <a:xfrm>
            <a:off x="5108575" y="5249863"/>
            <a:ext cx="80963" cy="93662"/>
          </a:xfrm>
          <a:custGeom>
            <a:avLst/>
            <a:gdLst>
              <a:gd name="T0" fmla="*/ 2147483647 w 101"/>
              <a:gd name="T1" fmla="*/ 0 h 117"/>
              <a:gd name="T2" fmla="*/ 2147483647 w 101"/>
              <a:gd name="T3" fmla="*/ 2147483647 h 117"/>
              <a:gd name="T4" fmla="*/ 0 w 101"/>
              <a:gd name="T5" fmla="*/ 0 h 117"/>
              <a:gd name="T6" fmla="*/ 2147483647 w 101"/>
              <a:gd name="T7" fmla="*/ 0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0"/>
                </a:moveTo>
                <a:lnTo>
                  <a:pt x="50" y="117"/>
                </a:lnTo>
                <a:lnTo>
                  <a:pt x="0" y="0"/>
                </a:lnTo>
                <a:lnTo>
                  <a:pt x="101" y="0"/>
                </a:lnTo>
                <a:close/>
              </a:path>
            </a:pathLst>
          </a:custGeom>
          <a:solidFill>
            <a:srgbClr val="000000"/>
          </a:solidFill>
          <a:ln w="9525">
            <a:noFill/>
            <a:round/>
            <a:headEnd/>
            <a:tailEnd/>
          </a:ln>
        </p:spPr>
        <p:txBody>
          <a:bodyPr/>
          <a:lstStyle/>
          <a:p>
            <a:endParaRPr lang="en-US"/>
          </a:p>
        </p:txBody>
      </p:sp>
      <p:sp>
        <p:nvSpPr>
          <p:cNvPr id="108687" name="Rectangle 359"/>
          <p:cNvSpPr>
            <a:spLocks noChangeArrowheads="1"/>
          </p:cNvSpPr>
          <p:nvPr/>
        </p:nvSpPr>
        <p:spPr bwMode="auto">
          <a:xfrm>
            <a:off x="6215063" y="3587750"/>
            <a:ext cx="19367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88" name="Rectangle 360"/>
          <p:cNvSpPr>
            <a:spLocks noChangeArrowheads="1"/>
          </p:cNvSpPr>
          <p:nvPr/>
        </p:nvSpPr>
        <p:spPr bwMode="auto">
          <a:xfrm>
            <a:off x="6215063" y="3587750"/>
            <a:ext cx="19367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89" name="Rectangle 361"/>
          <p:cNvSpPr>
            <a:spLocks noChangeArrowheads="1"/>
          </p:cNvSpPr>
          <p:nvPr/>
        </p:nvSpPr>
        <p:spPr bwMode="auto">
          <a:xfrm>
            <a:off x="7085013" y="3587750"/>
            <a:ext cx="581025" cy="452438"/>
          </a:xfrm>
          <a:prstGeom prst="rect">
            <a:avLst/>
          </a:prstGeom>
          <a:solidFill>
            <a:srgbClr val="E6E6E6"/>
          </a:solidFill>
          <a:ln w="9525">
            <a:noFill/>
            <a:miter lim="800000"/>
            <a:headEnd/>
            <a:tailEnd/>
          </a:ln>
        </p:spPr>
        <p:txBody>
          <a:bodyPr/>
          <a:lstStyle/>
          <a:p>
            <a:pPr algn="l" eaLnBrk="0" hangingPunct="0"/>
            <a:endParaRPr lang="en-US" sz="1800">
              <a:solidFill>
                <a:srgbClr val="000000"/>
              </a:solidFill>
              <a:cs typeface="Arial" pitchFamily="34" charset="0"/>
            </a:endParaRPr>
          </a:p>
        </p:txBody>
      </p:sp>
      <p:sp>
        <p:nvSpPr>
          <p:cNvPr id="108690" name="Rectangle 362"/>
          <p:cNvSpPr>
            <a:spLocks noChangeArrowheads="1"/>
          </p:cNvSpPr>
          <p:nvPr/>
        </p:nvSpPr>
        <p:spPr bwMode="auto">
          <a:xfrm>
            <a:off x="7085013" y="3587750"/>
            <a:ext cx="581025" cy="452438"/>
          </a:xfrm>
          <a:prstGeom prst="rect">
            <a:avLst/>
          </a:prstGeom>
          <a:noFill/>
          <a:ln w="7938">
            <a:solidFill>
              <a:srgbClr val="000000"/>
            </a:solidFill>
            <a:miter lim="800000"/>
            <a:headEnd/>
            <a:tailEnd/>
          </a:ln>
        </p:spPr>
        <p:txBody>
          <a:bodyPr/>
          <a:lstStyle/>
          <a:p>
            <a:pPr algn="l" eaLnBrk="0" hangingPunct="0"/>
            <a:endParaRPr lang="en-US" sz="1800">
              <a:solidFill>
                <a:srgbClr val="000000"/>
              </a:solidFill>
              <a:cs typeface="Arial" pitchFamily="34" charset="0"/>
            </a:endParaRPr>
          </a:p>
        </p:txBody>
      </p:sp>
      <p:sp>
        <p:nvSpPr>
          <p:cNvPr id="108691" name="Rectangle 363"/>
          <p:cNvSpPr>
            <a:spLocks noChangeArrowheads="1"/>
          </p:cNvSpPr>
          <p:nvPr/>
        </p:nvSpPr>
        <p:spPr bwMode="auto">
          <a:xfrm>
            <a:off x="7215188" y="3632200"/>
            <a:ext cx="4238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Other </a:t>
            </a:r>
            <a:endParaRPr lang="en-US" sz="1800">
              <a:solidFill>
                <a:srgbClr val="000000"/>
              </a:solidFill>
              <a:cs typeface="Arial" pitchFamily="34" charset="0"/>
            </a:endParaRPr>
          </a:p>
        </p:txBody>
      </p:sp>
      <p:sp>
        <p:nvSpPr>
          <p:cNvPr id="108692" name="Rectangle 364"/>
          <p:cNvSpPr>
            <a:spLocks noChangeArrowheads="1"/>
          </p:cNvSpPr>
          <p:nvPr/>
        </p:nvSpPr>
        <p:spPr bwMode="auto">
          <a:xfrm>
            <a:off x="7181850" y="3813175"/>
            <a:ext cx="455613"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Slaves</a:t>
            </a:r>
            <a:endParaRPr lang="en-US" sz="1800">
              <a:solidFill>
                <a:srgbClr val="000000"/>
              </a:solidFill>
              <a:cs typeface="Arial" pitchFamily="34" charset="0"/>
            </a:endParaRPr>
          </a:p>
        </p:txBody>
      </p:sp>
      <p:sp>
        <p:nvSpPr>
          <p:cNvPr id="108693" name="Line 365"/>
          <p:cNvSpPr>
            <a:spLocks noChangeShapeType="1"/>
          </p:cNvSpPr>
          <p:nvPr/>
        </p:nvSpPr>
        <p:spPr bwMode="auto">
          <a:xfrm flipH="1">
            <a:off x="6478588" y="3813175"/>
            <a:ext cx="606425" cy="0"/>
          </a:xfrm>
          <a:prstGeom prst="line">
            <a:avLst/>
          </a:prstGeom>
          <a:noFill/>
          <a:ln w="12700">
            <a:solidFill>
              <a:srgbClr val="000000"/>
            </a:solidFill>
            <a:round/>
            <a:headEnd/>
            <a:tailEnd/>
          </a:ln>
        </p:spPr>
        <p:txBody>
          <a:bodyPr/>
          <a:lstStyle/>
          <a:p>
            <a:endParaRPr lang="en-US"/>
          </a:p>
        </p:txBody>
      </p:sp>
      <p:sp>
        <p:nvSpPr>
          <p:cNvPr id="108694" name="Freeform 366"/>
          <p:cNvSpPr>
            <a:spLocks/>
          </p:cNvSpPr>
          <p:nvPr/>
        </p:nvSpPr>
        <p:spPr bwMode="auto">
          <a:xfrm>
            <a:off x="6408738" y="3767138"/>
            <a:ext cx="79375" cy="93662"/>
          </a:xfrm>
          <a:custGeom>
            <a:avLst/>
            <a:gdLst>
              <a:gd name="T0" fmla="*/ 2147483647 w 101"/>
              <a:gd name="T1" fmla="*/ 2147483647 h 117"/>
              <a:gd name="T2" fmla="*/ 0 w 101"/>
              <a:gd name="T3" fmla="*/ 2147483647 h 117"/>
              <a:gd name="T4" fmla="*/ 2147483647 w 101"/>
              <a:gd name="T5" fmla="*/ 0 h 117"/>
              <a:gd name="T6" fmla="*/ 2147483647 w 101"/>
              <a:gd name="T7" fmla="*/ 2147483647 h 117"/>
              <a:gd name="T8" fmla="*/ 0 60000 65536"/>
              <a:gd name="T9" fmla="*/ 0 60000 65536"/>
              <a:gd name="T10" fmla="*/ 0 60000 65536"/>
              <a:gd name="T11" fmla="*/ 0 60000 65536"/>
              <a:gd name="T12" fmla="*/ 0 w 101"/>
              <a:gd name="T13" fmla="*/ 0 h 117"/>
              <a:gd name="T14" fmla="*/ 101 w 101"/>
              <a:gd name="T15" fmla="*/ 117 h 117"/>
            </a:gdLst>
            <a:ahLst/>
            <a:cxnLst>
              <a:cxn ang="T8">
                <a:pos x="T0" y="T1"/>
              </a:cxn>
              <a:cxn ang="T9">
                <a:pos x="T2" y="T3"/>
              </a:cxn>
              <a:cxn ang="T10">
                <a:pos x="T4" y="T5"/>
              </a:cxn>
              <a:cxn ang="T11">
                <a:pos x="T6" y="T7"/>
              </a:cxn>
            </a:cxnLst>
            <a:rect l="T12" t="T13" r="T14" b="T15"/>
            <a:pathLst>
              <a:path w="101" h="117">
                <a:moveTo>
                  <a:pt x="101" y="117"/>
                </a:moveTo>
                <a:lnTo>
                  <a:pt x="0" y="58"/>
                </a:lnTo>
                <a:lnTo>
                  <a:pt x="101" y="0"/>
                </a:lnTo>
                <a:lnTo>
                  <a:pt x="101" y="117"/>
                </a:lnTo>
                <a:close/>
              </a:path>
            </a:pathLst>
          </a:custGeom>
          <a:solidFill>
            <a:srgbClr val="000000"/>
          </a:solidFill>
          <a:ln w="9525">
            <a:noFill/>
            <a:round/>
            <a:headEnd/>
            <a:tailEnd/>
          </a:ln>
        </p:spPr>
        <p:txBody>
          <a:bodyPr/>
          <a:lstStyle/>
          <a:p>
            <a:endParaRPr lang="en-US"/>
          </a:p>
        </p:txBody>
      </p:sp>
      <p:sp>
        <p:nvSpPr>
          <p:cNvPr id="108695" name="Line 367"/>
          <p:cNvSpPr>
            <a:spLocks noChangeShapeType="1"/>
          </p:cNvSpPr>
          <p:nvPr/>
        </p:nvSpPr>
        <p:spPr bwMode="auto">
          <a:xfrm>
            <a:off x="6408738" y="3248025"/>
            <a:ext cx="606425" cy="0"/>
          </a:xfrm>
          <a:prstGeom prst="line">
            <a:avLst/>
          </a:prstGeom>
          <a:noFill/>
          <a:ln w="12700">
            <a:solidFill>
              <a:srgbClr val="000000"/>
            </a:solidFill>
            <a:round/>
            <a:headEnd/>
            <a:tailEnd/>
          </a:ln>
        </p:spPr>
        <p:txBody>
          <a:bodyPr/>
          <a:lstStyle/>
          <a:p>
            <a:endParaRPr lang="en-US"/>
          </a:p>
        </p:txBody>
      </p:sp>
      <p:sp>
        <p:nvSpPr>
          <p:cNvPr id="108696" name="Freeform 368"/>
          <p:cNvSpPr>
            <a:spLocks/>
          </p:cNvSpPr>
          <p:nvPr/>
        </p:nvSpPr>
        <p:spPr bwMode="auto">
          <a:xfrm>
            <a:off x="7005638" y="3201988"/>
            <a:ext cx="79375" cy="92075"/>
          </a:xfrm>
          <a:custGeom>
            <a:avLst/>
            <a:gdLst>
              <a:gd name="T0" fmla="*/ 0 w 101"/>
              <a:gd name="T1" fmla="*/ 0 h 118"/>
              <a:gd name="T2" fmla="*/ 2147483647 w 101"/>
              <a:gd name="T3" fmla="*/ 2147483647 h 118"/>
              <a:gd name="T4" fmla="*/ 0 w 101"/>
              <a:gd name="T5" fmla="*/ 2147483647 h 118"/>
              <a:gd name="T6" fmla="*/ 0 w 101"/>
              <a:gd name="T7" fmla="*/ 0 h 118"/>
              <a:gd name="T8" fmla="*/ 0 60000 65536"/>
              <a:gd name="T9" fmla="*/ 0 60000 65536"/>
              <a:gd name="T10" fmla="*/ 0 60000 65536"/>
              <a:gd name="T11" fmla="*/ 0 60000 65536"/>
              <a:gd name="T12" fmla="*/ 0 w 101"/>
              <a:gd name="T13" fmla="*/ 0 h 118"/>
              <a:gd name="T14" fmla="*/ 101 w 101"/>
              <a:gd name="T15" fmla="*/ 118 h 118"/>
            </a:gdLst>
            <a:ahLst/>
            <a:cxnLst>
              <a:cxn ang="T8">
                <a:pos x="T0" y="T1"/>
              </a:cxn>
              <a:cxn ang="T9">
                <a:pos x="T2" y="T3"/>
              </a:cxn>
              <a:cxn ang="T10">
                <a:pos x="T4" y="T5"/>
              </a:cxn>
              <a:cxn ang="T11">
                <a:pos x="T6" y="T7"/>
              </a:cxn>
            </a:cxnLst>
            <a:rect l="T12" t="T13" r="T14" b="T15"/>
            <a:pathLst>
              <a:path w="101" h="118">
                <a:moveTo>
                  <a:pt x="0" y="0"/>
                </a:moveTo>
                <a:lnTo>
                  <a:pt x="101" y="58"/>
                </a:lnTo>
                <a:lnTo>
                  <a:pt x="0" y="118"/>
                </a:lnTo>
                <a:lnTo>
                  <a:pt x="0" y="0"/>
                </a:lnTo>
                <a:close/>
              </a:path>
            </a:pathLst>
          </a:custGeom>
          <a:solidFill>
            <a:srgbClr val="000000"/>
          </a:solidFill>
          <a:ln w="9525">
            <a:noFill/>
            <a:round/>
            <a:headEnd/>
            <a:tailEnd/>
          </a:ln>
        </p:spPr>
        <p:txBody>
          <a:bodyPr/>
          <a:lstStyle/>
          <a:p>
            <a:endParaRPr lang="en-US"/>
          </a:p>
        </p:txBody>
      </p:sp>
      <p:sp>
        <p:nvSpPr>
          <p:cNvPr id="108697" name="Rectangle 369"/>
          <p:cNvSpPr>
            <a:spLocks noChangeArrowheads="1"/>
          </p:cNvSpPr>
          <p:nvPr/>
        </p:nvSpPr>
        <p:spPr bwMode="auto">
          <a:xfrm>
            <a:off x="6272213" y="4311650"/>
            <a:ext cx="16811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VBUS command signals </a:t>
            </a:r>
            <a:endParaRPr lang="en-US" sz="1800">
              <a:solidFill>
                <a:srgbClr val="000000"/>
              </a:solidFill>
              <a:cs typeface="Arial" pitchFamily="34" charset="0"/>
            </a:endParaRPr>
          </a:p>
        </p:txBody>
      </p:sp>
      <p:sp>
        <p:nvSpPr>
          <p:cNvPr id="108698" name="Rectangle 370"/>
          <p:cNvSpPr>
            <a:spLocks noChangeArrowheads="1"/>
          </p:cNvSpPr>
          <p:nvPr/>
        </p:nvSpPr>
        <p:spPr bwMode="auto">
          <a:xfrm>
            <a:off x="6164263" y="4492625"/>
            <a:ext cx="101441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exported to CP</a:t>
            </a:r>
            <a:endParaRPr lang="en-US" sz="1800">
              <a:solidFill>
                <a:srgbClr val="000000"/>
              </a:solidFill>
              <a:cs typeface="Arial" pitchFamily="34" charset="0"/>
            </a:endParaRPr>
          </a:p>
        </p:txBody>
      </p:sp>
      <p:sp>
        <p:nvSpPr>
          <p:cNvPr id="108699" name="Rectangle 371"/>
          <p:cNvSpPr>
            <a:spLocks noChangeArrowheads="1"/>
          </p:cNvSpPr>
          <p:nvPr/>
        </p:nvSpPr>
        <p:spPr bwMode="auto">
          <a:xfrm>
            <a:off x="7024688" y="4492625"/>
            <a:ext cx="84137"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_</a:t>
            </a:r>
            <a:endParaRPr lang="en-US" sz="1800">
              <a:solidFill>
                <a:srgbClr val="000000"/>
              </a:solidFill>
              <a:cs typeface="Arial" pitchFamily="34" charset="0"/>
            </a:endParaRPr>
          </a:p>
        </p:txBody>
      </p:sp>
      <p:sp>
        <p:nvSpPr>
          <p:cNvPr id="108700" name="Rectangle 372"/>
          <p:cNvSpPr>
            <a:spLocks noChangeArrowheads="1"/>
          </p:cNvSpPr>
          <p:nvPr/>
        </p:nvSpPr>
        <p:spPr bwMode="auto">
          <a:xfrm>
            <a:off x="7204075" y="4492625"/>
            <a:ext cx="79692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MONITORs</a:t>
            </a:r>
            <a:endParaRPr lang="en-US" sz="1800">
              <a:solidFill>
                <a:srgbClr val="000000"/>
              </a:solidFill>
              <a:cs typeface="Arial" pitchFamily="34" charset="0"/>
            </a:endParaRPr>
          </a:p>
        </p:txBody>
      </p:sp>
      <p:sp>
        <p:nvSpPr>
          <p:cNvPr id="108701" name="Line 373"/>
          <p:cNvSpPr>
            <a:spLocks noChangeShapeType="1"/>
          </p:cNvSpPr>
          <p:nvPr/>
        </p:nvSpPr>
        <p:spPr bwMode="auto">
          <a:xfrm flipH="1" flipV="1">
            <a:off x="5929313" y="4341813"/>
            <a:ext cx="212725" cy="95250"/>
          </a:xfrm>
          <a:prstGeom prst="line">
            <a:avLst/>
          </a:prstGeom>
          <a:noFill/>
          <a:ln w="12700">
            <a:solidFill>
              <a:srgbClr val="0000FF"/>
            </a:solidFill>
            <a:round/>
            <a:headEnd/>
            <a:tailEnd/>
          </a:ln>
        </p:spPr>
        <p:txBody>
          <a:bodyPr/>
          <a:lstStyle/>
          <a:p>
            <a:endParaRPr lang="en-US"/>
          </a:p>
        </p:txBody>
      </p:sp>
      <p:sp>
        <p:nvSpPr>
          <p:cNvPr id="108702" name="Freeform 374"/>
          <p:cNvSpPr>
            <a:spLocks/>
          </p:cNvSpPr>
          <p:nvPr/>
        </p:nvSpPr>
        <p:spPr bwMode="auto">
          <a:xfrm>
            <a:off x="5827713" y="4295775"/>
            <a:ext cx="125412" cy="93663"/>
          </a:xfrm>
          <a:custGeom>
            <a:avLst/>
            <a:gdLst>
              <a:gd name="T0" fmla="*/ 2147483647 w 160"/>
              <a:gd name="T1" fmla="*/ 2147483647 h 119"/>
              <a:gd name="T2" fmla="*/ 0 w 160"/>
              <a:gd name="T3" fmla="*/ 0 h 119"/>
              <a:gd name="T4" fmla="*/ 2147483647 w 160"/>
              <a:gd name="T5" fmla="*/ 2147483647 h 119"/>
              <a:gd name="T6" fmla="*/ 2147483647 w 160"/>
              <a:gd name="T7" fmla="*/ 2147483647 h 119"/>
              <a:gd name="T8" fmla="*/ 0 60000 65536"/>
              <a:gd name="T9" fmla="*/ 0 60000 65536"/>
              <a:gd name="T10" fmla="*/ 0 60000 65536"/>
              <a:gd name="T11" fmla="*/ 0 60000 65536"/>
              <a:gd name="T12" fmla="*/ 0 w 160"/>
              <a:gd name="T13" fmla="*/ 0 h 119"/>
              <a:gd name="T14" fmla="*/ 160 w 160"/>
              <a:gd name="T15" fmla="*/ 119 h 119"/>
            </a:gdLst>
            <a:ahLst/>
            <a:cxnLst>
              <a:cxn ang="T8">
                <a:pos x="T0" y="T1"/>
              </a:cxn>
              <a:cxn ang="T9">
                <a:pos x="T2" y="T3"/>
              </a:cxn>
              <a:cxn ang="T10">
                <a:pos x="T4" y="T5"/>
              </a:cxn>
              <a:cxn ang="T11">
                <a:pos x="T6" y="T7"/>
              </a:cxn>
            </a:cxnLst>
            <a:rect l="T12" t="T13" r="T14" b="T15"/>
            <a:pathLst>
              <a:path w="160" h="119">
                <a:moveTo>
                  <a:pt x="123" y="119"/>
                </a:moveTo>
                <a:lnTo>
                  <a:pt x="0" y="0"/>
                </a:lnTo>
                <a:lnTo>
                  <a:pt x="160" y="9"/>
                </a:lnTo>
                <a:lnTo>
                  <a:pt x="123" y="119"/>
                </a:lnTo>
                <a:close/>
              </a:path>
            </a:pathLst>
          </a:custGeom>
          <a:solidFill>
            <a:srgbClr val="0000FF"/>
          </a:solidFill>
          <a:ln w="9525">
            <a:noFill/>
            <a:round/>
            <a:headEnd/>
            <a:tailEnd/>
          </a:ln>
        </p:spPr>
        <p:txBody>
          <a:bodyPr/>
          <a:lstStyle/>
          <a:p>
            <a:endParaRPr lang="en-US"/>
          </a:p>
        </p:txBody>
      </p:sp>
      <p:sp>
        <p:nvSpPr>
          <p:cNvPr id="108703" name="Rectangle 375"/>
          <p:cNvSpPr>
            <a:spLocks noChangeArrowheads="1"/>
          </p:cNvSpPr>
          <p:nvPr/>
        </p:nvSpPr>
        <p:spPr bwMode="auto">
          <a:xfrm>
            <a:off x="6383338" y="4991100"/>
            <a:ext cx="1528762"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Trace Logs generated </a:t>
            </a:r>
            <a:endParaRPr lang="en-US" sz="1800">
              <a:solidFill>
                <a:srgbClr val="000000"/>
              </a:solidFill>
              <a:cs typeface="Arial" pitchFamily="34" charset="0"/>
            </a:endParaRPr>
          </a:p>
        </p:txBody>
      </p:sp>
      <p:sp>
        <p:nvSpPr>
          <p:cNvPr id="108704" name="Rectangle 376"/>
          <p:cNvSpPr>
            <a:spLocks noChangeArrowheads="1"/>
          </p:cNvSpPr>
          <p:nvPr/>
        </p:nvSpPr>
        <p:spPr bwMode="auto">
          <a:xfrm>
            <a:off x="6343650" y="5172075"/>
            <a:ext cx="157797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through dedicated SCR</a:t>
            </a:r>
            <a:endParaRPr lang="en-US" sz="1800">
              <a:solidFill>
                <a:srgbClr val="000000"/>
              </a:solidFill>
              <a:cs typeface="Arial" pitchFamily="34" charset="0"/>
            </a:endParaRPr>
          </a:p>
        </p:txBody>
      </p:sp>
      <p:sp>
        <p:nvSpPr>
          <p:cNvPr id="108705" name="Line 377"/>
          <p:cNvSpPr>
            <a:spLocks noChangeShapeType="1"/>
          </p:cNvSpPr>
          <p:nvPr/>
        </p:nvSpPr>
        <p:spPr bwMode="auto">
          <a:xfrm flipH="1" flipV="1">
            <a:off x="5376863" y="4921250"/>
            <a:ext cx="838200" cy="252413"/>
          </a:xfrm>
          <a:prstGeom prst="line">
            <a:avLst/>
          </a:prstGeom>
          <a:noFill/>
          <a:ln w="12700">
            <a:solidFill>
              <a:srgbClr val="0000FF"/>
            </a:solidFill>
            <a:round/>
            <a:headEnd/>
            <a:tailEnd/>
          </a:ln>
        </p:spPr>
        <p:txBody>
          <a:bodyPr/>
          <a:lstStyle/>
          <a:p>
            <a:endParaRPr lang="en-US"/>
          </a:p>
        </p:txBody>
      </p:sp>
      <p:sp>
        <p:nvSpPr>
          <p:cNvPr id="108706" name="Freeform 378"/>
          <p:cNvSpPr>
            <a:spLocks/>
          </p:cNvSpPr>
          <p:nvPr/>
        </p:nvSpPr>
        <p:spPr bwMode="auto">
          <a:xfrm>
            <a:off x="5270500" y="4879975"/>
            <a:ext cx="125413" cy="90488"/>
          </a:xfrm>
          <a:custGeom>
            <a:avLst/>
            <a:gdLst>
              <a:gd name="T0" fmla="*/ 2147483647 w 158"/>
              <a:gd name="T1" fmla="*/ 2147483647 h 115"/>
              <a:gd name="T2" fmla="*/ 0 w 158"/>
              <a:gd name="T3" fmla="*/ 2147483647 h 115"/>
              <a:gd name="T4" fmla="*/ 2147483647 w 158"/>
              <a:gd name="T5" fmla="*/ 0 h 115"/>
              <a:gd name="T6" fmla="*/ 2147483647 w 158"/>
              <a:gd name="T7" fmla="*/ 2147483647 h 115"/>
              <a:gd name="T8" fmla="*/ 0 60000 65536"/>
              <a:gd name="T9" fmla="*/ 0 60000 65536"/>
              <a:gd name="T10" fmla="*/ 0 60000 65536"/>
              <a:gd name="T11" fmla="*/ 0 60000 65536"/>
              <a:gd name="T12" fmla="*/ 0 w 158"/>
              <a:gd name="T13" fmla="*/ 0 h 115"/>
              <a:gd name="T14" fmla="*/ 158 w 158"/>
              <a:gd name="T15" fmla="*/ 115 h 115"/>
            </a:gdLst>
            <a:ahLst/>
            <a:cxnLst>
              <a:cxn ang="T8">
                <a:pos x="T0" y="T1"/>
              </a:cxn>
              <a:cxn ang="T9">
                <a:pos x="T2" y="T3"/>
              </a:cxn>
              <a:cxn ang="T10">
                <a:pos x="T4" y="T5"/>
              </a:cxn>
              <a:cxn ang="T11">
                <a:pos x="T6" y="T7"/>
              </a:cxn>
            </a:cxnLst>
            <a:rect l="T12" t="T13" r="T14" b="T15"/>
            <a:pathLst>
              <a:path w="158" h="115">
                <a:moveTo>
                  <a:pt x="134" y="115"/>
                </a:moveTo>
                <a:lnTo>
                  <a:pt x="0" y="13"/>
                </a:lnTo>
                <a:lnTo>
                  <a:pt x="158" y="0"/>
                </a:lnTo>
                <a:lnTo>
                  <a:pt x="134" y="115"/>
                </a:lnTo>
                <a:close/>
              </a:path>
            </a:pathLst>
          </a:custGeom>
          <a:solidFill>
            <a:srgbClr val="0000FF"/>
          </a:solidFill>
          <a:ln w="9525">
            <a:noFill/>
            <a:round/>
            <a:headEnd/>
            <a:tailEnd/>
          </a:ln>
        </p:spPr>
        <p:txBody>
          <a:bodyPr/>
          <a:lstStyle/>
          <a:p>
            <a:endParaRPr lang="en-US"/>
          </a:p>
        </p:txBody>
      </p:sp>
      <p:sp>
        <p:nvSpPr>
          <p:cNvPr id="108707" name="Rectangle 379"/>
          <p:cNvSpPr>
            <a:spLocks noChangeArrowheads="1"/>
          </p:cNvSpPr>
          <p:nvPr/>
        </p:nvSpPr>
        <p:spPr bwMode="auto">
          <a:xfrm>
            <a:off x="2847975" y="5048250"/>
            <a:ext cx="5413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CP</a:t>
            </a:r>
            <a:endParaRPr lang="en-US" sz="1800">
              <a:solidFill>
                <a:srgbClr val="000000"/>
              </a:solidFill>
              <a:cs typeface="Arial" pitchFamily="34" charset="0"/>
            </a:endParaRPr>
          </a:p>
        </p:txBody>
      </p:sp>
      <p:sp>
        <p:nvSpPr>
          <p:cNvPr id="108708" name="Rectangle 380"/>
          <p:cNvSpPr>
            <a:spLocks noChangeArrowheads="1"/>
          </p:cNvSpPr>
          <p:nvPr/>
        </p:nvSpPr>
        <p:spPr bwMode="auto">
          <a:xfrm>
            <a:off x="3308350" y="5048250"/>
            <a:ext cx="84138"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_</a:t>
            </a:r>
            <a:endParaRPr lang="en-US" sz="1800">
              <a:solidFill>
                <a:srgbClr val="000000"/>
              </a:solidFill>
              <a:cs typeface="Arial" pitchFamily="34" charset="0"/>
            </a:endParaRPr>
          </a:p>
        </p:txBody>
      </p:sp>
      <p:sp>
        <p:nvSpPr>
          <p:cNvPr id="108709" name="Rectangle 381"/>
          <p:cNvSpPr>
            <a:spLocks noChangeArrowheads="1"/>
          </p:cNvSpPr>
          <p:nvPr/>
        </p:nvSpPr>
        <p:spPr bwMode="auto">
          <a:xfrm>
            <a:off x="3379788" y="5048250"/>
            <a:ext cx="1025525"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 per </a:t>
            </a:r>
            <a:endParaRPr lang="en-US" sz="1800">
              <a:solidFill>
                <a:srgbClr val="000000"/>
              </a:solidFill>
              <a:cs typeface="Arial" pitchFamily="34" charset="0"/>
            </a:endParaRPr>
          </a:p>
        </p:txBody>
      </p:sp>
      <p:sp>
        <p:nvSpPr>
          <p:cNvPr id="108710" name="Rectangle 382"/>
          <p:cNvSpPr>
            <a:spLocks noChangeArrowheads="1"/>
          </p:cNvSpPr>
          <p:nvPr/>
        </p:nvSpPr>
        <p:spPr bwMode="auto">
          <a:xfrm>
            <a:off x="2808288" y="5229225"/>
            <a:ext cx="169545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monitored slave endpoint</a:t>
            </a:r>
            <a:endParaRPr lang="en-US" sz="1800">
              <a:solidFill>
                <a:srgbClr val="000000"/>
              </a:solidFill>
              <a:cs typeface="Arial" pitchFamily="34" charset="0"/>
            </a:endParaRPr>
          </a:p>
        </p:txBody>
      </p:sp>
      <p:sp>
        <p:nvSpPr>
          <p:cNvPr id="108711" name="Line 383"/>
          <p:cNvSpPr>
            <a:spLocks noChangeShapeType="1"/>
          </p:cNvSpPr>
          <p:nvPr/>
        </p:nvSpPr>
        <p:spPr bwMode="auto">
          <a:xfrm flipV="1">
            <a:off x="3987800" y="4791075"/>
            <a:ext cx="198438" cy="155575"/>
          </a:xfrm>
          <a:prstGeom prst="line">
            <a:avLst/>
          </a:prstGeom>
          <a:noFill/>
          <a:ln w="12700">
            <a:solidFill>
              <a:srgbClr val="0000FF"/>
            </a:solidFill>
            <a:round/>
            <a:headEnd/>
            <a:tailEnd/>
          </a:ln>
        </p:spPr>
        <p:txBody>
          <a:bodyPr/>
          <a:lstStyle/>
          <a:p>
            <a:endParaRPr lang="en-US"/>
          </a:p>
        </p:txBody>
      </p:sp>
      <p:sp>
        <p:nvSpPr>
          <p:cNvPr id="108712" name="Freeform 384"/>
          <p:cNvSpPr>
            <a:spLocks/>
          </p:cNvSpPr>
          <p:nvPr/>
        </p:nvSpPr>
        <p:spPr bwMode="auto">
          <a:xfrm>
            <a:off x="4156075" y="4719638"/>
            <a:ext cx="122238" cy="117475"/>
          </a:xfrm>
          <a:custGeom>
            <a:avLst/>
            <a:gdLst>
              <a:gd name="T0" fmla="*/ 0 w 154"/>
              <a:gd name="T1" fmla="*/ 2147483647 h 148"/>
              <a:gd name="T2" fmla="*/ 2147483647 w 154"/>
              <a:gd name="T3" fmla="*/ 0 h 148"/>
              <a:gd name="T4" fmla="*/ 2147483647 w 154"/>
              <a:gd name="T5" fmla="*/ 2147483647 h 148"/>
              <a:gd name="T6" fmla="*/ 0 w 154"/>
              <a:gd name="T7" fmla="*/ 2147483647 h 148"/>
              <a:gd name="T8" fmla="*/ 0 60000 65536"/>
              <a:gd name="T9" fmla="*/ 0 60000 65536"/>
              <a:gd name="T10" fmla="*/ 0 60000 65536"/>
              <a:gd name="T11" fmla="*/ 0 60000 65536"/>
              <a:gd name="T12" fmla="*/ 0 w 154"/>
              <a:gd name="T13" fmla="*/ 0 h 148"/>
              <a:gd name="T14" fmla="*/ 154 w 154"/>
              <a:gd name="T15" fmla="*/ 148 h 148"/>
            </a:gdLst>
            <a:ahLst/>
            <a:cxnLst>
              <a:cxn ang="T8">
                <a:pos x="T0" y="T1"/>
              </a:cxn>
              <a:cxn ang="T9">
                <a:pos x="T2" y="T3"/>
              </a:cxn>
              <a:cxn ang="T10">
                <a:pos x="T4" y="T5"/>
              </a:cxn>
              <a:cxn ang="T11">
                <a:pos x="T6" y="T7"/>
              </a:cxn>
            </a:cxnLst>
            <a:rect l="T12" t="T13" r="T14" b="T15"/>
            <a:pathLst>
              <a:path w="154" h="148">
                <a:moveTo>
                  <a:pt x="0" y="49"/>
                </a:moveTo>
                <a:lnTo>
                  <a:pt x="154" y="0"/>
                </a:lnTo>
                <a:lnTo>
                  <a:pt x="56" y="148"/>
                </a:lnTo>
                <a:lnTo>
                  <a:pt x="0" y="49"/>
                </a:lnTo>
                <a:close/>
              </a:path>
            </a:pathLst>
          </a:custGeom>
          <a:solidFill>
            <a:srgbClr val="0000FF"/>
          </a:solidFill>
          <a:ln w="9525">
            <a:noFill/>
            <a:round/>
            <a:headEnd/>
            <a:tailEnd/>
          </a:ln>
        </p:spPr>
        <p:txBody>
          <a:bodyPr/>
          <a:lstStyle/>
          <a:p>
            <a:endParaRPr lang="en-US"/>
          </a:p>
        </p:txBody>
      </p:sp>
      <p:sp>
        <p:nvSpPr>
          <p:cNvPr id="108713" name="Rectangle 385"/>
          <p:cNvSpPr>
            <a:spLocks noChangeArrowheads="1"/>
          </p:cNvSpPr>
          <p:nvPr/>
        </p:nvSpPr>
        <p:spPr bwMode="auto">
          <a:xfrm>
            <a:off x="3937000" y="1027113"/>
            <a:ext cx="198755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Embedded Trace Buffer </a:t>
            </a:r>
            <a:endParaRPr lang="en-US" sz="1800">
              <a:solidFill>
                <a:srgbClr val="000000"/>
              </a:solidFill>
              <a:cs typeface="Arial" pitchFamily="34" charset="0"/>
            </a:endParaRPr>
          </a:p>
        </p:txBody>
      </p:sp>
      <p:sp>
        <p:nvSpPr>
          <p:cNvPr id="108714" name="Rectangle 386"/>
          <p:cNvSpPr>
            <a:spLocks noChangeArrowheads="1"/>
          </p:cNvSpPr>
          <p:nvPr/>
        </p:nvSpPr>
        <p:spPr bwMode="auto">
          <a:xfrm>
            <a:off x="4511675" y="1208088"/>
            <a:ext cx="860425" cy="184150"/>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per CorePac</a:t>
            </a:r>
            <a:endParaRPr lang="en-US" sz="1800">
              <a:solidFill>
                <a:srgbClr val="000000"/>
              </a:solidFill>
              <a:cs typeface="Arial" pitchFamily="34" charset="0"/>
            </a:endParaRPr>
          </a:p>
        </p:txBody>
      </p:sp>
      <p:sp>
        <p:nvSpPr>
          <p:cNvPr id="108715" name="Line 387"/>
          <p:cNvSpPr>
            <a:spLocks noChangeShapeType="1"/>
          </p:cNvSpPr>
          <p:nvPr/>
        </p:nvSpPr>
        <p:spPr bwMode="auto">
          <a:xfrm flipH="1">
            <a:off x="3367088" y="1208088"/>
            <a:ext cx="620712" cy="193675"/>
          </a:xfrm>
          <a:prstGeom prst="line">
            <a:avLst/>
          </a:prstGeom>
          <a:noFill/>
          <a:ln w="12700">
            <a:solidFill>
              <a:srgbClr val="0000FF"/>
            </a:solidFill>
            <a:round/>
            <a:headEnd/>
            <a:tailEnd/>
          </a:ln>
        </p:spPr>
        <p:txBody>
          <a:bodyPr/>
          <a:lstStyle/>
          <a:p>
            <a:endParaRPr lang="en-US"/>
          </a:p>
        </p:txBody>
      </p:sp>
      <p:sp>
        <p:nvSpPr>
          <p:cNvPr id="108716" name="Freeform 388"/>
          <p:cNvSpPr>
            <a:spLocks/>
          </p:cNvSpPr>
          <p:nvPr/>
        </p:nvSpPr>
        <p:spPr bwMode="auto">
          <a:xfrm>
            <a:off x="3260725" y="1354138"/>
            <a:ext cx="127000" cy="90487"/>
          </a:xfrm>
          <a:custGeom>
            <a:avLst/>
            <a:gdLst>
              <a:gd name="T0" fmla="*/ 2147483647 w 158"/>
              <a:gd name="T1" fmla="*/ 2147483647 h 114"/>
              <a:gd name="T2" fmla="*/ 0 w 158"/>
              <a:gd name="T3" fmla="*/ 2147483647 h 114"/>
              <a:gd name="T4" fmla="*/ 2147483647 w 158"/>
              <a:gd name="T5" fmla="*/ 0 h 114"/>
              <a:gd name="T6" fmla="*/ 2147483647 w 158"/>
              <a:gd name="T7" fmla="*/ 2147483647 h 114"/>
              <a:gd name="T8" fmla="*/ 0 60000 65536"/>
              <a:gd name="T9" fmla="*/ 0 60000 65536"/>
              <a:gd name="T10" fmla="*/ 0 60000 65536"/>
              <a:gd name="T11" fmla="*/ 0 60000 65536"/>
              <a:gd name="T12" fmla="*/ 0 w 158"/>
              <a:gd name="T13" fmla="*/ 0 h 114"/>
              <a:gd name="T14" fmla="*/ 158 w 158"/>
              <a:gd name="T15" fmla="*/ 114 h 114"/>
            </a:gdLst>
            <a:ahLst/>
            <a:cxnLst>
              <a:cxn ang="T8">
                <a:pos x="T0" y="T1"/>
              </a:cxn>
              <a:cxn ang="T9">
                <a:pos x="T2" y="T3"/>
              </a:cxn>
              <a:cxn ang="T10">
                <a:pos x="T4" y="T5"/>
              </a:cxn>
              <a:cxn ang="T11">
                <a:pos x="T6" y="T7"/>
              </a:cxn>
            </a:cxnLst>
            <a:rect l="T12" t="T13" r="T14" b="T15"/>
            <a:pathLst>
              <a:path w="158" h="114">
                <a:moveTo>
                  <a:pt x="158" y="114"/>
                </a:moveTo>
                <a:lnTo>
                  <a:pt x="0" y="102"/>
                </a:lnTo>
                <a:lnTo>
                  <a:pt x="133" y="0"/>
                </a:lnTo>
                <a:lnTo>
                  <a:pt x="158" y="114"/>
                </a:lnTo>
                <a:close/>
              </a:path>
            </a:pathLst>
          </a:custGeom>
          <a:solidFill>
            <a:srgbClr val="0000FF"/>
          </a:solidFill>
          <a:ln w="9525">
            <a:noFill/>
            <a:round/>
            <a:headEnd/>
            <a:tailEnd/>
          </a:ln>
        </p:spPr>
        <p:txBody>
          <a:bodyPr/>
          <a:lstStyle/>
          <a:p>
            <a:endParaRPr lang="en-US"/>
          </a:p>
        </p:txBody>
      </p:sp>
      <p:sp>
        <p:nvSpPr>
          <p:cNvPr id="108717" name="Line 389"/>
          <p:cNvSpPr>
            <a:spLocks noChangeShapeType="1"/>
          </p:cNvSpPr>
          <p:nvPr/>
        </p:nvSpPr>
        <p:spPr bwMode="auto">
          <a:xfrm flipH="1">
            <a:off x="3324225" y="1208088"/>
            <a:ext cx="663575" cy="1139825"/>
          </a:xfrm>
          <a:prstGeom prst="line">
            <a:avLst/>
          </a:prstGeom>
          <a:noFill/>
          <a:ln w="12700">
            <a:solidFill>
              <a:srgbClr val="0000FF"/>
            </a:solidFill>
            <a:round/>
            <a:headEnd/>
            <a:tailEnd/>
          </a:ln>
        </p:spPr>
        <p:txBody>
          <a:bodyPr/>
          <a:lstStyle/>
          <a:p>
            <a:endParaRPr lang="en-US"/>
          </a:p>
        </p:txBody>
      </p:sp>
      <p:sp>
        <p:nvSpPr>
          <p:cNvPr id="108718" name="Freeform 390"/>
          <p:cNvSpPr>
            <a:spLocks/>
          </p:cNvSpPr>
          <p:nvPr/>
        </p:nvSpPr>
        <p:spPr bwMode="auto">
          <a:xfrm>
            <a:off x="3260725" y="2311400"/>
            <a:ext cx="101600" cy="142875"/>
          </a:xfrm>
          <a:custGeom>
            <a:avLst/>
            <a:gdLst>
              <a:gd name="T0" fmla="*/ 2147483647 w 127"/>
              <a:gd name="T1" fmla="*/ 2147483647 h 179"/>
              <a:gd name="T2" fmla="*/ 0 w 127"/>
              <a:gd name="T3" fmla="*/ 2147483647 h 179"/>
              <a:gd name="T4" fmla="*/ 2147483647 w 127"/>
              <a:gd name="T5" fmla="*/ 0 h 179"/>
              <a:gd name="T6" fmla="*/ 2147483647 w 127"/>
              <a:gd name="T7" fmla="*/ 2147483647 h 179"/>
              <a:gd name="T8" fmla="*/ 0 60000 65536"/>
              <a:gd name="T9" fmla="*/ 0 60000 65536"/>
              <a:gd name="T10" fmla="*/ 0 60000 65536"/>
              <a:gd name="T11" fmla="*/ 0 60000 65536"/>
              <a:gd name="T12" fmla="*/ 0 w 127"/>
              <a:gd name="T13" fmla="*/ 0 h 179"/>
              <a:gd name="T14" fmla="*/ 127 w 127"/>
              <a:gd name="T15" fmla="*/ 179 h 179"/>
            </a:gdLst>
            <a:ahLst/>
            <a:cxnLst>
              <a:cxn ang="T8">
                <a:pos x="T0" y="T1"/>
              </a:cxn>
              <a:cxn ang="T9">
                <a:pos x="T2" y="T3"/>
              </a:cxn>
              <a:cxn ang="T10">
                <a:pos x="T4" y="T5"/>
              </a:cxn>
              <a:cxn ang="T11">
                <a:pos x="T6" y="T7"/>
              </a:cxn>
            </a:cxnLst>
            <a:rect l="T12" t="T13" r="T14" b="T15"/>
            <a:pathLst>
              <a:path w="127" h="179">
                <a:moveTo>
                  <a:pt x="127" y="66"/>
                </a:moveTo>
                <a:lnTo>
                  <a:pt x="0" y="179"/>
                </a:lnTo>
                <a:lnTo>
                  <a:pt x="44" y="0"/>
                </a:lnTo>
                <a:lnTo>
                  <a:pt x="127" y="66"/>
                </a:lnTo>
                <a:close/>
              </a:path>
            </a:pathLst>
          </a:custGeom>
          <a:solidFill>
            <a:srgbClr val="0000FF"/>
          </a:solidFill>
          <a:ln w="9525">
            <a:noFill/>
            <a:round/>
            <a:headEnd/>
            <a:tailEnd/>
          </a:ln>
        </p:spPr>
        <p:txBody>
          <a:bodyPr/>
          <a:lstStyle/>
          <a:p>
            <a:endParaRPr lang="en-US"/>
          </a:p>
        </p:txBody>
      </p:sp>
      <p:sp>
        <p:nvSpPr>
          <p:cNvPr id="108719" name="Rectangle 391"/>
          <p:cNvSpPr>
            <a:spLocks noChangeArrowheads="1"/>
          </p:cNvSpPr>
          <p:nvPr/>
        </p:nvSpPr>
        <p:spPr bwMode="auto">
          <a:xfrm>
            <a:off x="6419850" y="5784850"/>
            <a:ext cx="175895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One Embedded Trace for </a:t>
            </a:r>
            <a:endParaRPr lang="en-US" sz="1800">
              <a:solidFill>
                <a:srgbClr val="000000"/>
              </a:solidFill>
              <a:cs typeface="Arial" pitchFamily="34" charset="0"/>
            </a:endParaRPr>
          </a:p>
        </p:txBody>
      </p:sp>
      <p:sp>
        <p:nvSpPr>
          <p:cNvPr id="108720" name="Rectangle 392"/>
          <p:cNvSpPr>
            <a:spLocks noChangeArrowheads="1"/>
          </p:cNvSpPr>
          <p:nvPr/>
        </p:nvSpPr>
        <p:spPr bwMode="auto">
          <a:xfrm>
            <a:off x="6751638" y="5965825"/>
            <a:ext cx="939800" cy="182563"/>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System Trace</a:t>
            </a:r>
            <a:endParaRPr lang="en-US" sz="1800">
              <a:solidFill>
                <a:srgbClr val="000000"/>
              </a:solidFill>
              <a:cs typeface="Arial" pitchFamily="34" charset="0"/>
            </a:endParaRPr>
          </a:p>
        </p:txBody>
      </p:sp>
      <p:sp>
        <p:nvSpPr>
          <p:cNvPr id="108721" name="Line 393"/>
          <p:cNvSpPr>
            <a:spLocks noChangeShapeType="1"/>
          </p:cNvSpPr>
          <p:nvPr/>
        </p:nvSpPr>
        <p:spPr bwMode="auto">
          <a:xfrm flipH="1">
            <a:off x="5595938" y="5965825"/>
            <a:ext cx="715962" cy="147638"/>
          </a:xfrm>
          <a:prstGeom prst="line">
            <a:avLst/>
          </a:prstGeom>
          <a:noFill/>
          <a:ln w="12700">
            <a:solidFill>
              <a:srgbClr val="0000FF"/>
            </a:solidFill>
            <a:round/>
            <a:headEnd/>
            <a:tailEnd/>
          </a:ln>
        </p:spPr>
        <p:txBody>
          <a:bodyPr/>
          <a:lstStyle/>
          <a:p>
            <a:endParaRPr lang="en-US"/>
          </a:p>
        </p:txBody>
      </p:sp>
      <p:sp>
        <p:nvSpPr>
          <p:cNvPr id="108722" name="Freeform 394"/>
          <p:cNvSpPr>
            <a:spLocks/>
          </p:cNvSpPr>
          <p:nvPr/>
        </p:nvSpPr>
        <p:spPr bwMode="auto">
          <a:xfrm>
            <a:off x="5487988" y="6065838"/>
            <a:ext cx="125412" cy="92075"/>
          </a:xfrm>
          <a:custGeom>
            <a:avLst/>
            <a:gdLst>
              <a:gd name="T0" fmla="*/ 2147483647 w 158"/>
              <a:gd name="T1" fmla="*/ 2147483647 h 116"/>
              <a:gd name="T2" fmla="*/ 0 w 158"/>
              <a:gd name="T3" fmla="*/ 2147483647 h 116"/>
              <a:gd name="T4" fmla="*/ 2147483647 w 158"/>
              <a:gd name="T5" fmla="*/ 0 h 116"/>
              <a:gd name="T6" fmla="*/ 2147483647 w 158"/>
              <a:gd name="T7" fmla="*/ 2147483647 h 116"/>
              <a:gd name="T8" fmla="*/ 0 60000 65536"/>
              <a:gd name="T9" fmla="*/ 0 60000 65536"/>
              <a:gd name="T10" fmla="*/ 0 60000 65536"/>
              <a:gd name="T11" fmla="*/ 0 60000 65536"/>
              <a:gd name="T12" fmla="*/ 0 w 158"/>
              <a:gd name="T13" fmla="*/ 0 h 116"/>
              <a:gd name="T14" fmla="*/ 158 w 158"/>
              <a:gd name="T15" fmla="*/ 116 h 116"/>
            </a:gdLst>
            <a:ahLst/>
            <a:cxnLst>
              <a:cxn ang="T8">
                <a:pos x="T0" y="T1"/>
              </a:cxn>
              <a:cxn ang="T9">
                <a:pos x="T2" y="T3"/>
              </a:cxn>
              <a:cxn ang="T10">
                <a:pos x="T4" y="T5"/>
              </a:cxn>
              <a:cxn ang="T11">
                <a:pos x="T6" y="T7"/>
              </a:cxn>
            </a:cxnLst>
            <a:rect l="T12" t="T13" r="T14" b="T15"/>
            <a:pathLst>
              <a:path w="158" h="116">
                <a:moveTo>
                  <a:pt x="158" y="116"/>
                </a:moveTo>
                <a:lnTo>
                  <a:pt x="0" y="88"/>
                </a:lnTo>
                <a:lnTo>
                  <a:pt x="141" y="0"/>
                </a:lnTo>
                <a:lnTo>
                  <a:pt x="158" y="116"/>
                </a:lnTo>
                <a:close/>
              </a:path>
            </a:pathLst>
          </a:custGeom>
          <a:solidFill>
            <a:srgbClr val="0000FF"/>
          </a:solidFill>
          <a:ln w="9525">
            <a:noFill/>
            <a:round/>
            <a:headEnd/>
            <a:tailEnd/>
          </a:ln>
        </p:spPr>
        <p:txBody>
          <a:bodyPr/>
          <a:lstStyle/>
          <a:p>
            <a:endParaRPr lang="en-US"/>
          </a:p>
        </p:txBody>
      </p:sp>
      <p:sp>
        <p:nvSpPr>
          <p:cNvPr id="108723" name="Freeform 395"/>
          <p:cNvSpPr>
            <a:spLocks/>
          </p:cNvSpPr>
          <p:nvPr/>
        </p:nvSpPr>
        <p:spPr bwMode="auto">
          <a:xfrm>
            <a:off x="2147888" y="2398713"/>
            <a:ext cx="96837" cy="565150"/>
          </a:xfrm>
          <a:custGeom>
            <a:avLst/>
            <a:gdLst>
              <a:gd name="T0" fmla="*/ 2147483647 w 122"/>
              <a:gd name="T1" fmla="*/ 2147483647 h 714"/>
              <a:gd name="T2" fmla="*/ 2147483647 w 122"/>
              <a:gd name="T3" fmla="*/ 2147483647 h 714"/>
              <a:gd name="T4" fmla="*/ 2147483647 w 122"/>
              <a:gd name="T5" fmla="*/ 2147483647 h 714"/>
              <a:gd name="T6" fmla="*/ 2147483647 w 122"/>
              <a:gd name="T7" fmla="*/ 2147483647 h 714"/>
              <a:gd name="T8" fmla="*/ 2147483647 w 122"/>
              <a:gd name="T9" fmla="*/ 2147483647 h 714"/>
              <a:gd name="T10" fmla="*/ 2147483647 w 122"/>
              <a:gd name="T11" fmla="*/ 2147483647 h 714"/>
              <a:gd name="T12" fmla="*/ 2147483647 w 122"/>
              <a:gd name="T13" fmla="*/ 2147483647 h 714"/>
              <a:gd name="T14" fmla="*/ 2147483647 w 122"/>
              <a:gd name="T15" fmla="*/ 2147483647 h 714"/>
              <a:gd name="T16" fmla="*/ 2147483647 w 122"/>
              <a:gd name="T17" fmla="*/ 2147483647 h 714"/>
              <a:gd name="T18" fmla="*/ 2147483647 w 122"/>
              <a:gd name="T19" fmla="*/ 2147483647 h 714"/>
              <a:gd name="T20" fmla="*/ 2147483647 w 122"/>
              <a:gd name="T21" fmla="*/ 2147483647 h 714"/>
              <a:gd name="T22" fmla="*/ 2147483647 w 122"/>
              <a:gd name="T23" fmla="*/ 2147483647 h 714"/>
              <a:gd name="T24" fmla="*/ 2147483647 w 122"/>
              <a:gd name="T25" fmla="*/ 2147483647 h 714"/>
              <a:gd name="T26" fmla="*/ 2147483647 w 122"/>
              <a:gd name="T27" fmla="*/ 2147483647 h 714"/>
              <a:gd name="T28" fmla="*/ 2147483647 w 122"/>
              <a:gd name="T29" fmla="*/ 2147483647 h 714"/>
              <a:gd name="T30" fmla="*/ 0 w 122"/>
              <a:gd name="T31" fmla="*/ 2147483647 h 714"/>
              <a:gd name="T32" fmla="*/ 0 w 122"/>
              <a:gd name="T33" fmla="*/ 2147483647 h 714"/>
              <a:gd name="T34" fmla="*/ 2147483647 w 122"/>
              <a:gd name="T35" fmla="*/ 2147483647 h 714"/>
              <a:gd name="T36" fmla="*/ 2147483647 w 122"/>
              <a:gd name="T37" fmla="*/ 2147483647 h 714"/>
              <a:gd name="T38" fmla="*/ 2147483647 w 122"/>
              <a:gd name="T39" fmla="*/ 2147483647 h 714"/>
              <a:gd name="T40" fmla="*/ 2147483647 w 122"/>
              <a:gd name="T41" fmla="*/ 2147483647 h 714"/>
              <a:gd name="T42" fmla="*/ 2147483647 w 122"/>
              <a:gd name="T43" fmla="*/ 2147483647 h 714"/>
              <a:gd name="T44" fmla="*/ 2147483647 w 122"/>
              <a:gd name="T45" fmla="*/ 2147483647 h 714"/>
              <a:gd name="T46" fmla="*/ 2147483647 w 122"/>
              <a:gd name="T47" fmla="*/ 2147483647 h 714"/>
              <a:gd name="T48" fmla="*/ 2147483647 w 122"/>
              <a:gd name="T49" fmla="*/ 2147483647 h 714"/>
              <a:gd name="T50" fmla="*/ 2147483647 w 122"/>
              <a:gd name="T51" fmla="*/ 2147483647 h 714"/>
              <a:gd name="T52" fmla="*/ 2147483647 w 122"/>
              <a:gd name="T53" fmla="*/ 2147483647 h 714"/>
              <a:gd name="T54" fmla="*/ 2147483647 w 122"/>
              <a:gd name="T55" fmla="*/ 2147483647 h 714"/>
              <a:gd name="T56" fmla="*/ 2147483647 w 122"/>
              <a:gd name="T57" fmla="*/ 2147483647 h 714"/>
              <a:gd name="T58" fmla="*/ 2147483647 w 122"/>
              <a:gd name="T59" fmla="*/ 2147483647 h 714"/>
              <a:gd name="T60" fmla="*/ 2147483647 w 122"/>
              <a:gd name="T61" fmla="*/ 2147483647 h 714"/>
              <a:gd name="T62" fmla="*/ 2147483647 w 122"/>
              <a:gd name="T63" fmla="*/ 2147483647 h 7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
              <a:gd name="T97" fmla="*/ 0 h 714"/>
              <a:gd name="T98" fmla="*/ 122 w 122"/>
              <a:gd name="T99" fmla="*/ 714 h 7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 h="714">
                <a:moveTo>
                  <a:pt x="122" y="357"/>
                </a:moveTo>
                <a:lnTo>
                  <a:pt x="122" y="320"/>
                </a:lnTo>
                <a:lnTo>
                  <a:pt x="121" y="285"/>
                </a:lnTo>
                <a:lnTo>
                  <a:pt x="119" y="251"/>
                </a:lnTo>
                <a:lnTo>
                  <a:pt x="117" y="218"/>
                </a:lnTo>
                <a:lnTo>
                  <a:pt x="115" y="187"/>
                </a:lnTo>
                <a:lnTo>
                  <a:pt x="112" y="157"/>
                </a:lnTo>
                <a:lnTo>
                  <a:pt x="108" y="130"/>
                </a:lnTo>
                <a:lnTo>
                  <a:pt x="104" y="105"/>
                </a:lnTo>
                <a:lnTo>
                  <a:pt x="100" y="82"/>
                </a:lnTo>
                <a:lnTo>
                  <a:pt x="96" y="61"/>
                </a:lnTo>
                <a:lnTo>
                  <a:pt x="91" y="43"/>
                </a:lnTo>
                <a:lnTo>
                  <a:pt x="84" y="29"/>
                </a:lnTo>
                <a:lnTo>
                  <a:pt x="79" y="17"/>
                </a:lnTo>
                <a:lnTo>
                  <a:pt x="73" y="7"/>
                </a:lnTo>
                <a:lnTo>
                  <a:pt x="67" y="2"/>
                </a:lnTo>
                <a:lnTo>
                  <a:pt x="61" y="0"/>
                </a:lnTo>
                <a:lnTo>
                  <a:pt x="55" y="2"/>
                </a:lnTo>
                <a:lnTo>
                  <a:pt x="49" y="7"/>
                </a:lnTo>
                <a:lnTo>
                  <a:pt x="43" y="17"/>
                </a:lnTo>
                <a:lnTo>
                  <a:pt x="38" y="29"/>
                </a:lnTo>
                <a:lnTo>
                  <a:pt x="32" y="43"/>
                </a:lnTo>
                <a:lnTo>
                  <a:pt x="26" y="61"/>
                </a:lnTo>
                <a:lnTo>
                  <a:pt x="22" y="82"/>
                </a:lnTo>
                <a:lnTo>
                  <a:pt x="18" y="105"/>
                </a:lnTo>
                <a:lnTo>
                  <a:pt x="14" y="130"/>
                </a:lnTo>
                <a:lnTo>
                  <a:pt x="10" y="157"/>
                </a:lnTo>
                <a:lnTo>
                  <a:pt x="7" y="187"/>
                </a:lnTo>
                <a:lnTo>
                  <a:pt x="5" y="218"/>
                </a:lnTo>
                <a:lnTo>
                  <a:pt x="3" y="251"/>
                </a:lnTo>
                <a:lnTo>
                  <a:pt x="1" y="285"/>
                </a:lnTo>
                <a:lnTo>
                  <a:pt x="0" y="320"/>
                </a:lnTo>
                <a:lnTo>
                  <a:pt x="0" y="357"/>
                </a:lnTo>
                <a:lnTo>
                  <a:pt x="0" y="394"/>
                </a:lnTo>
                <a:lnTo>
                  <a:pt x="1" y="429"/>
                </a:lnTo>
                <a:lnTo>
                  <a:pt x="3" y="463"/>
                </a:lnTo>
                <a:lnTo>
                  <a:pt x="5" y="496"/>
                </a:lnTo>
                <a:lnTo>
                  <a:pt x="7" y="527"/>
                </a:lnTo>
                <a:lnTo>
                  <a:pt x="10" y="557"/>
                </a:lnTo>
                <a:lnTo>
                  <a:pt x="14" y="584"/>
                </a:lnTo>
                <a:lnTo>
                  <a:pt x="18" y="609"/>
                </a:lnTo>
                <a:lnTo>
                  <a:pt x="22" y="633"/>
                </a:lnTo>
                <a:lnTo>
                  <a:pt x="26" y="653"/>
                </a:lnTo>
                <a:lnTo>
                  <a:pt x="32" y="671"/>
                </a:lnTo>
                <a:lnTo>
                  <a:pt x="38" y="686"/>
                </a:lnTo>
                <a:lnTo>
                  <a:pt x="43" y="698"/>
                </a:lnTo>
                <a:lnTo>
                  <a:pt x="49" y="706"/>
                </a:lnTo>
                <a:lnTo>
                  <a:pt x="55" y="712"/>
                </a:lnTo>
                <a:lnTo>
                  <a:pt x="61" y="714"/>
                </a:lnTo>
                <a:lnTo>
                  <a:pt x="67" y="712"/>
                </a:lnTo>
                <a:lnTo>
                  <a:pt x="73" y="706"/>
                </a:lnTo>
                <a:lnTo>
                  <a:pt x="79" y="698"/>
                </a:lnTo>
                <a:lnTo>
                  <a:pt x="84" y="686"/>
                </a:lnTo>
                <a:lnTo>
                  <a:pt x="91" y="671"/>
                </a:lnTo>
                <a:lnTo>
                  <a:pt x="96" y="653"/>
                </a:lnTo>
                <a:lnTo>
                  <a:pt x="100" y="633"/>
                </a:lnTo>
                <a:lnTo>
                  <a:pt x="104" y="609"/>
                </a:lnTo>
                <a:lnTo>
                  <a:pt x="108" y="584"/>
                </a:lnTo>
                <a:lnTo>
                  <a:pt x="112" y="557"/>
                </a:lnTo>
                <a:lnTo>
                  <a:pt x="115" y="527"/>
                </a:lnTo>
                <a:lnTo>
                  <a:pt x="117" y="496"/>
                </a:lnTo>
                <a:lnTo>
                  <a:pt x="119" y="463"/>
                </a:lnTo>
                <a:lnTo>
                  <a:pt x="121" y="429"/>
                </a:lnTo>
                <a:lnTo>
                  <a:pt x="122" y="394"/>
                </a:lnTo>
                <a:lnTo>
                  <a:pt x="122" y="357"/>
                </a:lnTo>
              </a:path>
            </a:pathLst>
          </a:custGeom>
          <a:noFill/>
          <a:ln w="23813">
            <a:solidFill>
              <a:srgbClr val="0000FF"/>
            </a:solidFill>
            <a:prstDash val="solid"/>
            <a:round/>
            <a:headEnd/>
            <a:tailEnd/>
          </a:ln>
        </p:spPr>
        <p:txBody>
          <a:bodyPr/>
          <a:lstStyle/>
          <a:p>
            <a:endParaRPr lang="en-US"/>
          </a:p>
        </p:txBody>
      </p:sp>
      <p:sp>
        <p:nvSpPr>
          <p:cNvPr id="108724" name="Rectangle 396"/>
          <p:cNvSpPr>
            <a:spLocks noChangeArrowheads="1"/>
          </p:cNvSpPr>
          <p:nvPr/>
        </p:nvSpPr>
        <p:spPr bwMode="auto">
          <a:xfrm>
            <a:off x="1381125" y="1185863"/>
            <a:ext cx="4318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Trace </a:t>
            </a:r>
            <a:endParaRPr lang="en-US" sz="1800">
              <a:solidFill>
                <a:srgbClr val="000000"/>
              </a:solidFill>
              <a:cs typeface="Arial" pitchFamily="34" charset="0"/>
            </a:endParaRPr>
          </a:p>
        </p:txBody>
      </p:sp>
      <p:sp>
        <p:nvSpPr>
          <p:cNvPr id="108725" name="Rectangle 397"/>
          <p:cNvSpPr>
            <a:spLocks noChangeArrowheads="1"/>
          </p:cNvSpPr>
          <p:nvPr/>
        </p:nvSpPr>
        <p:spPr bwMode="auto">
          <a:xfrm>
            <a:off x="1208088" y="1366838"/>
            <a:ext cx="490537"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Stream</a:t>
            </a:r>
            <a:endParaRPr lang="en-US" sz="1800">
              <a:solidFill>
                <a:srgbClr val="000000"/>
              </a:solidFill>
              <a:cs typeface="Arial" pitchFamily="34" charset="0"/>
            </a:endParaRPr>
          </a:p>
        </p:txBody>
      </p:sp>
      <p:sp>
        <p:nvSpPr>
          <p:cNvPr id="108726" name="Rectangle 398"/>
          <p:cNvSpPr>
            <a:spLocks noChangeArrowheads="1"/>
          </p:cNvSpPr>
          <p:nvPr/>
        </p:nvSpPr>
        <p:spPr bwMode="auto">
          <a:xfrm>
            <a:off x="1677988" y="1366838"/>
            <a:ext cx="508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a:t>
            </a:r>
            <a:endParaRPr lang="en-US" sz="1800">
              <a:solidFill>
                <a:srgbClr val="000000"/>
              </a:solidFill>
              <a:cs typeface="Arial" pitchFamily="34" charset="0"/>
            </a:endParaRPr>
          </a:p>
        </p:txBody>
      </p:sp>
      <p:sp>
        <p:nvSpPr>
          <p:cNvPr id="108727" name="Rectangle 399"/>
          <p:cNvSpPr>
            <a:spLocks noChangeArrowheads="1"/>
          </p:cNvSpPr>
          <p:nvPr/>
        </p:nvSpPr>
        <p:spPr bwMode="auto">
          <a:xfrm>
            <a:off x="1720850" y="1366838"/>
            <a:ext cx="7620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s</a:t>
            </a:r>
            <a:endParaRPr lang="en-US" sz="1800">
              <a:solidFill>
                <a:srgbClr val="000000"/>
              </a:solidFill>
              <a:cs typeface="Arial" pitchFamily="34" charset="0"/>
            </a:endParaRPr>
          </a:p>
        </p:txBody>
      </p:sp>
      <p:sp>
        <p:nvSpPr>
          <p:cNvPr id="108728" name="Rectangle 400"/>
          <p:cNvSpPr>
            <a:spLocks noChangeArrowheads="1"/>
          </p:cNvSpPr>
          <p:nvPr/>
        </p:nvSpPr>
        <p:spPr bwMode="auto">
          <a:xfrm>
            <a:off x="1785938" y="1366838"/>
            <a:ext cx="93662"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 </a:t>
            </a:r>
            <a:endParaRPr lang="en-US" sz="1800">
              <a:solidFill>
                <a:srgbClr val="000000"/>
              </a:solidFill>
              <a:cs typeface="Arial" pitchFamily="34" charset="0"/>
            </a:endParaRPr>
          </a:p>
        </p:txBody>
      </p:sp>
      <p:sp>
        <p:nvSpPr>
          <p:cNvPr id="108729" name="Rectangle 401"/>
          <p:cNvSpPr>
            <a:spLocks noChangeArrowheads="1"/>
          </p:cNvSpPr>
          <p:nvPr/>
        </p:nvSpPr>
        <p:spPr bwMode="auto">
          <a:xfrm>
            <a:off x="1257300" y="1547813"/>
            <a:ext cx="717550"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Optionally </a:t>
            </a:r>
            <a:endParaRPr lang="en-US" sz="1800">
              <a:solidFill>
                <a:srgbClr val="000000"/>
              </a:solidFill>
              <a:cs typeface="Arial" pitchFamily="34" charset="0"/>
            </a:endParaRPr>
          </a:p>
        </p:txBody>
      </p:sp>
      <p:sp>
        <p:nvSpPr>
          <p:cNvPr id="108730" name="Rectangle 402"/>
          <p:cNvSpPr>
            <a:spLocks noChangeArrowheads="1"/>
          </p:cNvSpPr>
          <p:nvPr/>
        </p:nvSpPr>
        <p:spPr bwMode="auto">
          <a:xfrm>
            <a:off x="1287463" y="1728788"/>
            <a:ext cx="608012" cy="182562"/>
          </a:xfrm>
          <a:prstGeom prst="rect">
            <a:avLst/>
          </a:prstGeom>
          <a:noFill/>
          <a:ln w="9525">
            <a:noFill/>
            <a:miter lim="800000"/>
            <a:headEnd/>
            <a:tailEnd/>
          </a:ln>
        </p:spPr>
        <p:txBody>
          <a:bodyPr wrap="none" lIns="0" tIns="0" rIns="0" bIns="0">
            <a:spAutoFit/>
          </a:bodyPr>
          <a:lstStyle/>
          <a:p>
            <a:pPr algn="l" eaLnBrk="0" hangingPunct="0"/>
            <a:r>
              <a:rPr lang="en-US" sz="1200">
                <a:solidFill>
                  <a:srgbClr val="000000"/>
                </a:solidFill>
                <a:cs typeface="Arial" pitchFamily="34" charset="0"/>
              </a:rPr>
              <a:t>Exported</a:t>
            </a:r>
            <a:endParaRPr lang="en-US" sz="1800">
              <a:solidFill>
                <a:srgbClr val="000000"/>
              </a:solidFill>
              <a:cs typeface="Arial" pitchFamily="34" charset="0"/>
            </a:endParaRPr>
          </a:p>
        </p:txBody>
      </p:sp>
      <p:sp>
        <p:nvSpPr>
          <p:cNvPr id="108731" name="Line 403"/>
          <p:cNvSpPr>
            <a:spLocks noChangeShapeType="1"/>
          </p:cNvSpPr>
          <p:nvPr/>
        </p:nvSpPr>
        <p:spPr bwMode="auto">
          <a:xfrm>
            <a:off x="1857375" y="1774825"/>
            <a:ext cx="233363" cy="446088"/>
          </a:xfrm>
          <a:prstGeom prst="line">
            <a:avLst/>
          </a:prstGeom>
          <a:noFill/>
          <a:ln w="12700">
            <a:solidFill>
              <a:srgbClr val="0000FF"/>
            </a:solidFill>
            <a:round/>
            <a:headEnd/>
            <a:tailEnd/>
          </a:ln>
        </p:spPr>
        <p:txBody>
          <a:bodyPr/>
          <a:lstStyle/>
          <a:p>
            <a:endParaRPr lang="en-US"/>
          </a:p>
        </p:txBody>
      </p:sp>
      <p:sp>
        <p:nvSpPr>
          <p:cNvPr id="108732" name="Freeform 404"/>
          <p:cNvSpPr>
            <a:spLocks/>
          </p:cNvSpPr>
          <p:nvPr/>
        </p:nvSpPr>
        <p:spPr bwMode="auto">
          <a:xfrm>
            <a:off x="2051050" y="2185988"/>
            <a:ext cx="96838" cy="144462"/>
          </a:xfrm>
          <a:custGeom>
            <a:avLst/>
            <a:gdLst>
              <a:gd name="T0" fmla="*/ 2147483647 w 122"/>
              <a:gd name="T1" fmla="*/ 0 h 182"/>
              <a:gd name="T2" fmla="*/ 2147483647 w 122"/>
              <a:gd name="T3" fmla="*/ 2147483647 h 182"/>
              <a:gd name="T4" fmla="*/ 0 w 122"/>
              <a:gd name="T5" fmla="*/ 2147483647 h 182"/>
              <a:gd name="T6" fmla="*/ 2147483647 w 122"/>
              <a:gd name="T7" fmla="*/ 0 h 182"/>
              <a:gd name="T8" fmla="*/ 0 60000 65536"/>
              <a:gd name="T9" fmla="*/ 0 60000 65536"/>
              <a:gd name="T10" fmla="*/ 0 60000 65536"/>
              <a:gd name="T11" fmla="*/ 0 60000 65536"/>
              <a:gd name="T12" fmla="*/ 0 w 122"/>
              <a:gd name="T13" fmla="*/ 0 h 182"/>
              <a:gd name="T14" fmla="*/ 122 w 122"/>
              <a:gd name="T15" fmla="*/ 182 h 182"/>
            </a:gdLst>
            <a:ahLst/>
            <a:cxnLst>
              <a:cxn ang="T8">
                <a:pos x="T0" y="T1"/>
              </a:cxn>
              <a:cxn ang="T9">
                <a:pos x="T2" y="T3"/>
              </a:cxn>
              <a:cxn ang="T10">
                <a:pos x="T4" y="T5"/>
              </a:cxn>
              <a:cxn ang="T11">
                <a:pos x="T6" y="T7"/>
              </a:cxn>
            </a:cxnLst>
            <a:rect l="T12" t="T13" r="T14" b="T15"/>
            <a:pathLst>
              <a:path w="122" h="182">
                <a:moveTo>
                  <a:pt x="86" y="0"/>
                </a:moveTo>
                <a:lnTo>
                  <a:pt x="122" y="182"/>
                </a:lnTo>
                <a:lnTo>
                  <a:pt x="0" y="62"/>
                </a:lnTo>
                <a:lnTo>
                  <a:pt x="86" y="0"/>
                </a:lnTo>
                <a:close/>
              </a:path>
            </a:pathLst>
          </a:custGeom>
          <a:solidFill>
            <a:srgbClr val="0000FF"/>
          </a:solidFill>
          <a:ln w="9525">
            <a:noFill/>
            <a:round/>
            <a:headEnd/>
            <a:tailEnd/>
          </a:ln>
        </p:spPr>
        <p:txBody>
          <a:bodyPr/>
          <a:lstStyle/>
          <a:p>
            <a:endParaRPr lang="en-US"/>
          </a:p>
        </p:txBody>
      </p:sp>
      <p:sp>
        <p:nvSpPr>
          <p:cNvPr id="108733" name="Rectangle 405"/>
          <p:cNvSpPr>
            <a:spLocks noChangeArrowheads="1"/>
          </p:cNvSpPr>
          <p:nvPr/>
        </p:nvSpPr>
        <p:spPr bwMode="auto">
          <a:xfrm>
            <a:off x="2655888" y="3178175"/>
            <a:ext cx="492125" cy="30480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cs typeface="Arial" pitchFamily="34" charset="0"/>
              </a:rPr>
              <a:t>CorePac</a:t>
            </a:r>
          </a:p>
          <a:p>
            <a:pPr algn="ctr" eaLnBrk="0" hangingPunct="0"/>
            <a:r>
              <a:rPr lang="en-US" sz="1000">
                <a:solidFill>
                  <a:srgbClr val="000000"/>
                </a:solidFill>
                <a:cs typeface="Arial" pitchFamily="34" charset="0"/>
              </a:rPr>
              <a:t>n</a:t>
            </a:r>
          </a:p>
        </p:txBody>
      </p:sp>
    </p:spTree>
    <p:custDataLst>
      <p:tags r:id="rId1"/>
    </p:custData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2227" name="Rectangle 16"/>
          <p:cNvSpPr>
            <a:spLocks noChangeArrowheads="1"/>
          </p:cNvSpPr>
          <p:nvPr/>
        </p:nvSpPr>
        <p:spPr bwMode="auto">
          <a:xfrm>
            <a:off x="5400675" y="1257300"/>
            <a:ext cx="3629025"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2228" name="AutoShape 7"/>
          <p:cNvSpPr>
            <a:spLocks noChangeArrowheads="1"/>
          </p:cNvSpPr>
          <p:nvPr/>
        </p:nvSpPr>
        <p:spPr bwMode="auto">
          <a:xfrm>
            <a:off x="5410200" y="1600200"/>
            <a:ext cx="3581400" cy="4876800"/>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2229" name="Rectangle 2"/>
          <p:cNvSpPr>
            <a:spLocks noGrp="1" noChangeArrowheads="1"/>
          </p:cNvSpPr>
          <p:nvPr>
            <p:ph type="title" idx="4294967295"/>
          </p:nvPr>
        </p:nvSpPr>
        <p:spPr>
          <a:xfrm>
            <a:off x="0" y="76200"/>
            <a:ext cx="8229600" cy="762000"/>
          </a:xfrm>
        </p:spPr>
        <p:txBody>
          <a:bodyPr/>
          <a:lstStyle/>
          <a:p>
            <a:pPr eaLnBrk="1" hangingPunct="1"/>
            <a:r>
              <a:rPr lang="en-US" b="0" smtClean="0"/>
              <a:t>Memory Expansion</a:t>
            </a:r>
          </a:p>
        </p:txBody>
      </p:sp>
      <p:sp>
        <p:nvSpPr>
          <p:cNvPr id="52230" name="Rectangle 11"/>
          <p:cNvSpPr>
            <a:spLocks noChangeArrowheads="1"/>
          </p:cNvSpPr>
          <p:nvPr/>
        </p:nvSpPr>
        <p:spPr bwMode="auto">
          <a:xfrm>
            <a:off x="5405438" y="914400"/>
            <a:ext cx="3632200"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2231" name="Rectangle 59"/>
          <p:cNvSpPr>
            <a:spLocks noChangeArrowheads="1"/>
          </p:cNvSpPr>
          <p:nvPr/>
        </p:nvSpPr>
        <p:spPr bwMode="auto">
          <a:xfrm>
            <a:off x="5410200" y="1682750"/>
            <a:ext cx="3581400" cy="4646613"/>
          </a:xfrm>
          <a:prstGeom prst="rect">
            <a:avLst/>
          </a:prstGeom>
          <a:noFill/>
          <a:ln w="9525">
            <a:noFill/>
            <a:miter lim="800000"/>
            <a:headEnd/>
            <a:tailEnd/>
          </a:ln>
        </p:spPr>
        <p:txBody>
          <a:bodyPr>
            <a:spAutoFit/>
          </a:bodyPr>
          <a:lstStyle/>
          <a:p>
            <a:pPr marL="117475" indent="-117475" algn="l">
              <a:lnSpc>
                <a:spcPct val="85000"/>
              </a:lnSpc>
              <a:spcBef>
                <a:spcPct val="65000"/>
              </a:spcBef>
              <a:buFontTx/>
              <a:buChar char="•"/>
            </a:pPr>
            <a:r>
              <a:rPr lang="en-US" sz="1300">
                <a:solidFill>
                  <a:srgbClr val="000000"/>
                </a:solidFill>
                <a:latin typeface="Calibri" pitchFamily="34" charset="0"/>
              </a:rPr>
              <a:t>Multicore Shared Memory Controller (MSMC)</a:t>
            </a:r>
          </a:p>
          <a:p>
            <a:pPr marL="339725" lvl="1" indent="-107950" algn="l">
              <a:lnSpc>
                <a:spcPct val="85000"/>
              </a:lnSpc>
              <a:spcBef>
                <a:spcPct val="20000"/>
              </a:spcBef>
              <a:buFontTx/>
              <a:buChar char="•"/>
            </a:pPr>
            <a:r>
              <a:rPr lang="en-US" altLang="en-US" sz="1200">
                <a:solidFill>
                  <a:srgbClr val="000000"/>
                </a:solidFill>
                <a:latin typeface="Calibri" pitchFamily="34" charset="0"/>
              </a:rPr>
              <a:t>Arbitrates CorePac and SoC master access to shared memory</a:t>
            </a:r>
          </a:p>
          <a:p>
            <a:pPr marL="339725" lvl="1" indent="-107950" algn="l">
              <a:lnSpc>
                <a:spcPct val="85000"/>
              </a:lnSpc>
              <a:spcBef>
                <a:spcPct val="20000"/>
              </a:spcBef>
              <a:buFontTx/>
              <a:buChar char="•"/>
            </a:pPr>
            <a:r>
              <a:rPr lang="en-US" sz="1200">
                <a:solidFill>
                  <a:srgbClr val="000000"/>
                </a:solidFill>
                <a:latin typeface="Calibri" pitchFamily="34" charset="0"/>
              </a:rPr>
              <a:t>Provides a direct connection to the DDR3 EMIF</a:t>
            </a:r>
          </a:p>
          <a:p>
            <a:pPr marL="339725" lvl="1" indent="-107950" algn="l">
              <a:lnSpc>
                <a:spcPct val="85000"/>
              </a:lnSpc>
              <a:spcBef>
                <a:spcPct val="20000"/>
              </a:spcBef>
              <a:buFontTx/>
              <a:buChar char="•"/>
            </a:pPr>
            <a:r>
              <a:rPr lang="en-US" sz="1200">
                <a:solidFill>
                  <a:srgbClr val="000000"/>
                </a:solidFill>
                <a:latin typeface="Calibri" pitchFamily="34" charset="0"/>
              </a:rPr>
              <a:t>Provides CorePac access to coprocessors and IO peripherals</a:t>
            </a:r>
          </a:p>
          <a:p>
            <a:pPr marL="339725" lvl="1" indent="-107950" algn="l">
              <a:lnSpc>
                <a:spcPct val="85000"/>
              </a:lnSpc>
              <a:spcBef>
                <a:spcPct val="20000"/>
              </a:spcBef>
              <a:buFontTx/>
              <a:buChar char="•"/>
            </a:pPr>
            <a:r>
              <a:rPr lang="en-US" sz="1200">
                <a:solidFill>
                  <a:srgbClr val="000000"/>
                </a:solidFill>
                <a:latin typeface="Calibri" pitchFamily="34" charset="0"/>
              </a:rPr>
              <a:t>Memory protection and address extension to 64 GB (36 bits)</a:t>
            </a:r>
          </a:p>
          <a:p>
            <a:pPr marL="339725" lvl="1" indent="-107950" algn="l">
              <a:lnSpc>
                <a:spcPct val="85000"/>
              </a:lnSpc>
              <a:spcBef>
                <a:spcPct val="20000"/>
              </a:spcBef>
              <a:buFontTx/>
              <a:buChar char="•"/>
            </a:pPr>
            <a:r>
              <a:rPr lang="en-US" sz="1200">
                <a:solidFill>
                  <a:srgbClr val="000000"/>
                </a:solidFill>
                <a:latin typeface="Calibri" pitchFamily="34" charset="0"/>
              </a:rPr>
              <a:t>Provides multi-stream pre-fetching capability</a:t>
            </a:r>
            <a:br>
              <a:rPr lang="en-US" sz="1200">
                <a:solidFill>
                  <a:srgbClr val="000000"/>
                </a:solidFill>
                <a:latin typeface="Calibri" pitchFamily="34" charset="0"/>
              </a:rPr>
            </a:br>
            <a:endParaRPr lang="en-US" sz="600">
              <a:solidFill>
                <a:srgbClr val="000000"/>
              </a:solidFill>
              <a:latin typeface="Calibri" pitchFamily="34" charset="0"/>
            </a:endParaRPr>
          </a:p>
          <a:p>
            <a:pPr marL="117475" indent="-117475" algn="l">
              <a:lnSpc>
                <a:spcPct val="85000"/>
              </a:lnSpc>
              <a:spcBef>
                <a:spcPct val="20000"/>
              </a:spcBef>
              <a:buFontTx/>
              <a:buChar char="•"/>
            </a:pPr>
            <a:r>
              <a:rPr lang="en-US" sz="130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200">
                <a:solidFill>
                  <a:srgbClr val="000000"/>
                </a:solidFill>
                <a:latin typeface="Calibri" pitchFamily="34" charset="0"/>
              </a:rPr>
              <a:t>Support for 1x 16-bit, 1x 32-bit, and 1x 64-bit modes</a:t>
            </a:r>
          </a:p>
          <a:p>
            <a:pPr marL="339725" lvl="1" indent="-107950" algn="l">
              <a:lnSpc>
                <a:spcPct val="85000"/>
              </a:lnSpc>
              <a:spcBef>
                <a:spcPct val="20000"/>
              </a:spcBef>
              <a:buFontTx/>
              <a:buChar char="•"/>
            </a:pPr>
            <a:r>
              <a:rPr lang="en-US" sz="1200">
                <a:solidFill>
                  <a:srgbClr val="000000"/>
                </a:solidFill>
                <a:latin typeface="Calibri" pitchFamily="34" charset="0"/>
              </a:rPr>
              <a:t>Supports up to 1600 MHz</a:t>
            </a:r>
          </a:p>
          <a:p>
            <a:pPr marL="339725" lvl="1" indent="-107950" algn="l">
              <a:lnSpc>
                <a:spcPct val="85000"/>
              </a:lnSpc>
              <a:spcBef>
                <a:spcPct val="20000"/>
              </a:spcBef>
              <a:buFontTx/>
              <a:buChar char="•"/>
            </a:pPr>
            <a:r>
              <a:rPr lang="en-US" sz="120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20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200">
                <a:solidFill>
                  <a:srgbClr val="000000"/>
                </a:solidFill>
                <a:latin typeface="Calibri" pitchFamily="34" charset="0"/>
              </a:rPr>
              <a:t>Error detection and correction</a:t>
            </a:r>
            <a:br>
              <a:rPr lang="en-US" sz="1200">
                <a:solidFill>
                  <a:srgbClr val="000000"/>
                </a:solidFill>
                <a:latin typeface="Calibri" pitchFamily="34" charset="0"/>
              </a:rPr>
            </a:br>
            <a:endParaRPr lang="en-US" sz="600">
              <a:solidFill>
                <a:srgbClr val="000000"/>
              </a:solidFill>
              <a:latin typeface="Calibri" pitchFamily="34" charset="0"/>
            </a:endParaRPr>
          </a:p>
          <a:p>
            <a:pPr marL="117475" indent="-117475" algn="l">
              <a:lnSpc>
                <a:spcPct val="85000"/>
              </a:lnSpc>
              <a:spcBef>
                <a:spcPct val="20000"/>
              </a:spcBef>
              <a:buFontTx/>
              <a:buChar char="•"/>
            </a:pPr>
            <a:r>
              <a:rPr lang="en-US" sz="1300">
                <a:solidFill>
                  <a:srgbClr val="000000"/>
                </a:solidFill>
                <a:latin typeface="Calibri" pitchFamily="34" charset="0"/>
              </a:rPr>
              <a:t>EMIF-16 (Media Applications Only)</a:t>
            </a:r>
          </a:p>
          <a:p>
            <a:pPr marL="339725" lvl="1" indent="-107950" algn="l">
              <a:lnSpc>
                <a:spcPct val="85000"/>
              </a:lnSpc>
              <a:spcBef>
                <a:spcPct val="20000"/>
              </a:spcBef>
              <a:buFontTx/>
              <a:buChar char="•"/>
            </a:pPr>
            <a:r>
              <a:rPr lang="en-US" sz="1200">
                <a:solidFill>
                  <a:srgbClr val="000000"/>
                </a:solidFill>
                <a:latin typeface="Calibri" pitchFamily="34" charset="0"/>
              </a:rPr>
              <a:t>Three modes:</a:t>
            </a:r>
          </a:p>
          <a:p>
            <a:pPr marL="1143000" lvl="2" indent="-228600" algn="l">
              <a:lnSpc>
                <a:spcPct val="85000"/>
              </a:lnSpc>
              <a:spcBef>
                <a:spcPct val="20000"/>
              </a:spcBef>
              <a:buFontTx/>
              <a:buChar char="•"/>
            </a:pPr>
            <a:r>
              <a:rPr lang="en-US" sz="1200">
                <a:solidFill>
                  <a:srgbClr val="000000"/>
                </a:solidFill>
                <a:latin typeface="Calibri" pitchFamily="34" charset="0"/>
              </a:rPr>
              <a:t>Synchronized SRAM</a:t>
            </a:r>
          </a:p>
          <a:p>
            <a:pPr marL="1143000" lvl="2" indent="-228600" algn="l">
              <a:lnSpc>
                <a:spcPct val="85000"/>
              </a:lnSpc>
              <a:spcBef>
                <a:spcPct val="20000"/>
              </a:spcBef>
              <a:buFontTx/>
              <a:buChar char="•"/>
            </a:pPr>
            <a:r>
              <a:rPr lang="en-US" sz="1200">
                <a:solidFill>
                  <a:srgbClr val="000000"/>
                </a:solidFill>
                <a:latin typeface="Calibri" pitchFamily="34" charset="0"/>
              </a:rPr>
              <a:t>NAND flash</a:t>
            </a:r>
          </a:p>
          <a:p>
            <a:pPr marL="1143000" lvl="2" indent="-228600" algn="l">
              <a:lnSpc>
                <a:spcPct val="85000"/>
              </a:lnSpc>
              <a:spcBef>
                <a:spcPct val="20000"/>
              </a:spcBef>
              <a:buFontTx/>
              <a:buChar char="•"/>
            </a:pPr>
            <a:r>
              <a:rPr lang="en-US" sz="1200">
                <a:solidFill>
                  <a:srgbClr val="000000"/>
                </a:solidFill>
                <a:latin typeface="Calibri" pitchFamily="34" charset="0"/>
              </a:rPr>
              <a:t>NOR flash</a:t>
            </a:r>
          </a:p>
          <a:p>
            <a:pPr marL="339725" lvl="1" indent="-107950" algn="l">
              <a:lnSpc>
                <a:spcPct val="85000"/>
              </a:lnSpc>
              <a:spcBef>
                <a:spcPct val="20000"/>
              </a:spcBef>
              <a:buFontTx/>
              <a:buChar char="•"/>
            </a:pPr>
            <a:r>
              <a:rPr lang="en-US" sz="1200">
                <a:solidFill>
                  <a:srgbClr val="000000"/>
                </a:solidFill>
                <a:latin typeface="Calibri" pitchFamily="34" charset="0"/>
              </a:rPr>
              <a:t>Can be used to connect asynchronous memory (e.g., NAND flash) up to 256 MB.</a:t>
            </a:r>
          </a:p>
        </p:txBody>
      </p:sp>
      <p:grpSp>
        <p:nvGrpSpPr>
          <p:cNvPr id="52232" name="Group 419"/>
          <p:cNvGrpSpPr>
            <a:grpSpLocks noChangeAspect="1"/>
          </p:cNvGrpSpPr>
          <p:nvPr/>
        </p:nvGrpSpPr>
        <p:grpSpPr bwMode="auto">
          <a:xfrm>
            <a:off x="0" y="914400"/>
            <a:ext cx="5349875" cy="5440363"/>
            <a:chOff x="0" y="552"/>
            <a:chExt cx="3479" cy="3538"/>
          </a:xfrm>
        </p:grpSpPr>
        <p:sp>
          <p:nvSpPr>
            <p:cNvPr id="52233"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2234" name="Group 620"/>
            <p:cNvGrpSpPr>
              <a:grpSpLocks/>
            </p:cNvGrpSpPr>
            <p:nvPr/>
          </p:nvGrpSpPr>
          <p:grpSpPr bwMode="auto">
            <a:xfrm>
              <a:off x="162" y="563"/>
              <a:ext cx="3306" cy="3350"/>
              <a:chOff x="162" y="563"/>
              <a:chExt cx="3306" cy="3350"/>
            </a:xfrm>
          </p:grpSpPr>
          <p:sp>
            <p:nvSpPr>
              <p:cNvPr id="52443"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2444"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2445"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2446"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2447"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48"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49"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2450"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2451"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452"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2453"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2454"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455"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2456"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2457"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58"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59"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60"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2461"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462"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63"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2464"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465"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2466"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2467"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2468"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2469"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70"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2471"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2472"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2473"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2474"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75"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2476"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477"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2478"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479"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80"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2481"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482"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83"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2484"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485"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86"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2487"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2488"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2489"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2490"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91"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2492"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2493"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94"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2495"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2496"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97"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2498"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99"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2500"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01"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2502"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2503"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2504"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2505"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2506"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2507"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2508"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2509"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2510"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2511"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2512"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2513"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2514"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515"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2516"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2517"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18"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19"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20"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521"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22"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2523"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24"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25"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2526"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27"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28"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529"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530"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31"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532"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33"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534"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535"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36"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537"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538"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539"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540"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41"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42"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2543"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2544"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2545"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2546"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47"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2548"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2549"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2550"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51"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2552"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2553"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2554"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2555"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2556"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2557"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2558"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59"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2560"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61"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2562"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2563"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564"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2565"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2566"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67"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68"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569"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2570"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71"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572"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573"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574"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575"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2576"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2577"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2578"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579"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2580"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2581"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2582"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2583"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584"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2585"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2586"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2587"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2588"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589"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2590"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591"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592"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2593"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2594"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595"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2596"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2597"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2598"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599"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600"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2601"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2602"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2603"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2604"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2605"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2606"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2607"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2608"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2609"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2610"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2611"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2612"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2613"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2614"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2615"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2616"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2617"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2618"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2619"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2620"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2621"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2622"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2623"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2624"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2625"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2626"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2627"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2628"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2629"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2630"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2631"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2632"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2633"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2634"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2635"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2636"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2637"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2638"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639"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640"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2235" name="Group 821"/>
            <p:cNvGrpSpPr>
              <a:grpSpLocks/>
            </p:cNvGrpSpPr>
            <p:nvPr/>
          </p:nvGrpSpPr>
          <p:grpSpPr bwMode="auto">
            <a:xfrm>
              <a:off x="11" y="762"/>
              <a:ext cx="3452" cy="3328"/>
              <a:chOff x="11" y="762"/>
              <a:chExt cx="3452" cy="3328"/>
            </a:xfrm>
          </p:grpSpPr>
          <p:sp>
            <p:nvSpPr>
              <p:cNvPr id="52243"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2244"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2245"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246"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47"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2248"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2249"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2250"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251"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52"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2253"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2254"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2255"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256"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2257"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2258"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2259"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2260"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2261"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2262"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263"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264"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2265"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266"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2267"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268"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269"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270"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2271"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2272"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2273"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2274"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275"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276"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2277"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2278"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2279"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2280"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2281"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282"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2283"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284"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285"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2286"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2287"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288"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2289"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2290"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291"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2292"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2293"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2294"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295"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296"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2297"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2298"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2299"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2300"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2301"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2302"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2303"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2304"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2305"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2306"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2307"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2308"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2309"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2310"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2311"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2312"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313"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314"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15"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316"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17"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318"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19"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2320"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21"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22"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323"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2324"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25"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326"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2327"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328"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329"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2330"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2331"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332"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333"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2334"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2335"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336"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2337"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2338"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2339"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2340"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341"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2342"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2343"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2344"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2345"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2346"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2347"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48"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2349"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2350"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2351"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2352"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2353"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2354"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2355"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2356"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2357"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2358"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2359"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2360"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2361"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2362"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63"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2364"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2365"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66"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2367"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68"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69"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370"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2371"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2372"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2373"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374"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2375"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2376"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2377"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2378"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2379"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2380"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381"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2382"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383"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2384"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2385"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386"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2387"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2388"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2389"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390"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2391"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2392"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2393"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2394"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2395"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2396"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2397"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398"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399"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0"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1"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2"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3"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4"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5"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2406"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2407"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2408"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2409"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2410"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2411"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2412"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2413"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2414"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2415"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2416"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2417"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18"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2419"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2420"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2421"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22"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2423"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2424"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425"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2426"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2427"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2428"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2429"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2430"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2431"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2432"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2433"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2434"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2435"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2436"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2437"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2438"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2439"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2440"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2441"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2442"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2236"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2237"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2238"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2239"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2240"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2241"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2242"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0" y="76200"/>
            <a:ext cx="8229600" cy="762000"/>
          </a:xfrm>
        </p:spPr>
        <p:txBody>
          <a:bodyPr/>
          <a:lstStyle/>
          <a:p>
            <a:pPr eaLnBrk="1" hangingPunct="1"/>
            <a:r>
              <a:rPr lang="en-US" b="0" smtClean="0"/>
              <a:t>Trace Features</a:t>
            </a:r>
          </a:p>
        </p:txBody>
      </p:sp>
      <p:sp>
        <p:nvSpPr>
          <p:cNvPr id="109571" name="Rectangle 3"/>
          <p:cNvSpPr>
            <a:spLocks noGrp="1" noChangeArrowheads="1"/>
          </p:cNvSpPr>
          <p:nvPr>
            <p:ph type="body" idx="4294967295"/>
          </p:nvPr>
        </p:nvSpPr>
        <p:spPr>
          <a:xfrm>
            <a:off x="0" y="838200"/>
            <a:ext cx="8382000" cy="5486400"/>
          </a:xfrm>
        </p:spPr>
        <p:txBody>
          <a:bodyPr/>
          <a:lstStyle/>
          <a:p>
            <a:pPr marL="227013" indent="-227013" eaLnBrk="1" hangingPunct="1">
              <a:lnSpc>
                <a:spcPct val="80000"/>
              </a:lnSpc>
            </a:pPr>
            <a:r>
              <a:rPr lang="en-US" sz="1400" smtClean="0"/>
              <a:t>Trace Pin Support for XDS560T Trace</a:t>
            </a:r>
          </a:p>
          <a:p>
            <a:pPr marL="227013" indent="-227013" eaLnBrk="1" hangingPunct="1">
              <a:lnSpc>
                <a:spcPct val="80000"/>
              </a:lnSpc>
            </a:pPr>
            <a:r>
              <a:rPr lang="en-US" sz="1400" smtClean="0"/>
              <a:t>On-Chip Embedded Trace Buffers</a:t>
            </a:r>
          </a:p>
          <a:p>
            <a:pPr marL="574675" lvl="1" indent="-233363" eaLnBrk="1" hangingPunct="1">
              <a:lnSpc>
                <a:spcPct val="80000"/>
              </a:lnSpc>
            </a:pPr>
            <a:r>
              <a:rPr lang="en-US" sz="1400" smtClean="0"/>
              <a:t>4 KB (Core) /32 KB (STM) on-chip receiver</a:t>
            </a:r>
          </a:p>
          <a:p>
            <a:pPr marL="574675" lvl="1" indent="-233363" eaLnBrk="1" hangingPunct="1">
              <a:lnSpc>
                <a:spcPct val="80000"/>
              </a:lnSpc>
            </a:pPr>
            <a:r>
              <a:rPr lang="en-US" sz="1400" smtClean="0"/>
              <a:t>One ETB per core for Trace and one for STM</a:t>
            </a:r>
          </a:p>
          <a:p>
            <a:pPr marL="574675" lvl="1" indent="-233363" eaLnBrk="1" hangingPunct="1">
              <a:lnSpc>
                <a:spcPct val="80000"/>
              </a:lnSpc>
            </a:pPr>
            <a:r>
              <a:rPr lang="en-US" sz="1400" smtClean="0"/>
              <a:t>Snapshot and circular buffer mode</a:t>
            </a:r>
          </a:p>
          <a:p>
            <a:pPr marL="574675" lvl="1" indent="-233363" eaLnBrk="1" hangingPunct="1">
              <a:lnSpc>
                <a:spcPct val="80000"/>
              </a:lnSpc>
            </a:pPr>
            <a:r>
              <a:rPr lang="en-US" sz="1400" smtClean="0"/>
              <a:t>Simultaneous write (sink) and read (drain) capability</a:t>
            </a:r>
          </a:p>
          <a:p>
            <a:pPr marL="574675" lvl="1" indent="-233363" eaLnBrk="1" hangingPunct="1">
              <a:lnSpc>
                <a:spcPct val="80000"/>
              </a:lnSpc>
            </a:pPr>
            <a:r>
              <a:rPr lang="en-US" sz="1400" smtClean="0"/>
              <a:t>Can be used in CoreSight ETB mode</a:t>
            </a:r>
          </a:p>
          <a:p>
            <a:pPr marL="227013" indent="-227013" eaLnBrk="1" hangingPunct="1">
              <a:lnSpc>
                <a:spcPct val="80000"/>
              </a:lnSpc>
            </a:pPr>
            <a:r>
              <a:rPr lang="en-US" sz="1400" smtClean="0"/>
              <a:t>C66x CPU Trace:</a:t>
            </a:r>
          </a:p>
          <a:p>
            <a:pPr marL="574675" lvl="1" indent="-233363" eaLnBrk="1" hangingPunct="1">
              <a:lnSpc>
                <a:spcPct val="80000"/>
              </a:lnSpc>
            </a:pPr>
            <a:r>
              <a:rPr lang="en-US" sz="1400" smtClean="0"/>
              <a:t>Trace targets the debug of unstable code: </a:t>
            </a:r>
          </a:p>
          <a:p>
            <a:pPr marL="854075" lvl="2" indent="-165100" eaLnBrk="1" hangingPunct="1">
              <a:lnSpc>
                <a:spcPct val="80000"/>
              </a:lnSpc>
            </a:pPr>
            <a:r>
              <a:rPr lang="en-US" sz="1400" smtClean="0"/>
              <a:t>Provides for the recording of program flow, memory references, cache statistics, and application specific data with a time stamp, performance analysis, and quality assurance.</a:t>
            </a:r>
          </a:p>
          <a:p>
            <a:pPr marL="854075" lvl="2" indent="-165100" eaLnBrk="1" hangingPunct="1">
              <a:lnSpc>
                <a:spcPct val="80000"/>
              </a:lnSpc>
            </a:pPr>
            <a:r>
              <a:rPr lang="en-US" sz="1400" smtClean="0"/>
              <a:t>Bus snoopers to collect and export trace data using hardware dedicated to the trace function.</a:t>
            </a:r>
          </a:p>
          <a:p>
            <a:pPr marL="854075" lvl="2" indent="-165100" eaLnBrk="1" hangingPunct="1">
              <a:lnSpc>
                <a:spcPct val="80000"/>
              </a:lnSpc>
            </a:pPr>
            <a:r>
              <a:rPr lang="en-US" sz="1400" smtClean="0"/>
              <a:t>All or a percentage of the debug port pins can be allocated to trace for any of the cores (or a mix).</a:t>
            </a:r>
          </a:p>
          <a:p>
            <a:pPr marL="574675" lvl="1" indent="-233363" eaLnBrk="1" hangingPunct="1">
              <a:lnSpc>
                <a:spcPct val="80000"/>
              </a:lnSpc>
            </a:pPr>
            <a:r>
              <a:rPr lang="en-US" sz="1400" smtClean="0"/>
              <a:t>Program flow and timing can be traced at the same rate generated by the CPU.</a:t>
            </a:r>
          </a:p>
          <a:p>
            <a:pPr marL="574675" lvl="1" indent="-233363" eaLnBrk="1" hangingPunct="1">
              <a:lnSpc>
                <a:spcPct val="80000"/>
              </a:lnSpc>
            </a:pPr>
            <a:r>
              <a:rPr lang="en-US" sz="1400" smtClean="0"/>
              <a:t>Event trace provides a log of user-selectable system events.  Event trace can also be used in conjunction with profiling tools.</a:t>
            </a:r>
          </a:p>
          <a:p>
            <a:pPr marL="574675" lvl="1" indent="-233363" eaLnBrk="1" hangingPunct="1">
              <a:lnSpc>
                <a:spcPct val="80000"/>
              </a:lnSpc>
            </a:pPr>
            <a:r>
              <a:rPr lang="en-US" sz="1400" smtClean="0"/>
              <a:t>Data references must be restricted however as the export mechanism is limited to a number of pins, which is insufficient to sustain tracing of all memory references.</a:t>
            </a:r>
          </a:p>
          <a:p>
            <a:pPr marL="854075" lvl="2" indent="-165100" eaLnBrk="1" hangingPunct="1">
              <a:lnSpc>
                <a:spcPct val="80000"/>
              </a:lnSpc>
            </a:pPr>
            <a:r>
              <a:rPr lang="en-US" sz="1400" smtClean="0"/>
              <a:t>The Advanced Event Triggering facilities provide a means to restrict the trace data exported to data of interest to maintain the non-intrusive aspect of trace.</a:t>
            </a:r>
          </a:p>
          <a:p>
            <a:pPr marL="854075" lvl="2" indent="-165100" eaLnBrk="1" hangingPunct="1">
              <a:lnSpc>
                <a:spcPct val="80000"/>
              </a:lnSpc>
            </a:pPr>
            <a:r>
              <a:rPr lang="en-US" sz="1400" smtClean="0"/>
              <a:t>Error indications are embedded in the debug stream in the event the export logic is unable to keep up with the data rate generated by the collection logic.</a:t>
            </a:r>
          </a:p>
          <a:p>
            <a:pPr marL="854075" lvl="2" indent="-165100" eaLnBrk="1" hangingPunct="1">
              <a:lnSpc>
                <a:spcPct val="80000"/>
              </a:lnSpc>
            </a:pPr>
            <a:r>
              <a:rPr lang="en-US" sz="1400" smtClean="0"/>
              <a:t>The user can optionally select the export of all specified trace data.</a:t>
            </a:r>
          </a:p>
          <a:p>
            <a:pPr marL="1201738" lvl="3" indent="-233363" eaLnBrk="1" hangingPunct="1">
              <a:lnSpc>
                <a:spcPct val="80000"/>
              </a:lnSpc>
            </a:pPr>
            <a:r>
              <a:rPr lang="en-US" sz="1400" smtClean="0"/>
              <a:t>In this case, the CPU is stalled to avoid the loss of trace data</a:t>
            </a:r>
          </a:p>
          <a:p>
            <a:pPr marL="1201738" lvl="3" indent="-233363" eaLnBrk="1" hangingPunct="1">
              <a:lnSpc>
                <a:spcPct val="80000"/>
              </a:lnSpc>
            </a:pPr>
            <a:r>
              <a:rPr lang="en-US" sz="1400" smtClean="0"/>
              <a:t>The user is notified that trace stalls have occurred although the number of stalls and their location is not recorded.</a:t>
            </a:r>
          </a:p>
        </p:txBody>
      </p:sp>
      <p:sp>
        <p:nvSpPr>
          <p:cNvPr id="4" name="Rectangle 6"/>
          <p:cNvSpPr txBox="1">
            <a:spLocks noChangeArrowheads="1"/>
          </p:cNvSpPr>
          <p:nvPr/>
        </p:nvSpPr>
        <p:spPr bwMode="auto">
          <a:xfrm>
            <a:off x="265113" y="6172200"/>
            <a:ext cx="8621712" cy="304800"/>
          </a:xfrm>
          <a:prstGeom prst="rect">
            <a:avLst/>
          </a:prstGeom>
          <a:noFill/>
          <a:ln w="9525">
            <a:noFill/>
            <a:miter lim="800000"/>
            <a:headEnd/>
            <a:tailEnd/>
          </a:ln>
        </p:spPr>
        <p:txBody>
          <a:bodyPr/>
          <a:lstStyle/>
          <a:p>
            <a:pPr marL="227013" indent="-227013" algn="l">
              <a:spcBef>
                <a:spcPct val="20000"/>
              </a:spcBef>
              <a:defRPr/>
            </a:pPr>
            <a:r>
              <a:rPr lang="en-US" sz="1400" kern="0" dirty="0">
                <a:solidFill>
                  <a:srgbClr val="000000"/>
                </a:solidFill>
                <a:latin typeface="Calibri"/>
                <a:cs typeface="Arial" charset="0"/>
              </a:rPr>
              <a:t>For more information on these features, please refer to Debug/Trace User Guide for your selected </a:t>
            </a:r>
            <a:r>
              <a:rPr lang="en-US" sz="1400" kern="0" dirty="0" err="1">
                <a:solidFill>
                  <a:srgbClr val="000000"/>
                </a:solidFill>
                <a:latin typeface="Calibri"/>
                <a:cs typeface="Arial" charset="0"/>
              </a:rPr>
              <a:t>KeyStone</a:t>
            </a:r>
            <a:r>
              <a:rPr lang="en-US" sz="1400" kern="0" dirty="0">
                <a:solidFill>
                  <a:srgbClr val="000000"/>
                </a:solidFill>
                <a:latin typeface="Calibri"/>
                <a:cs typeface="Arial" charset="0"/>
              </a:rPr>
              <a:t> device.</a:t>
            </a:r>
          </a:p>
        </p:txBody>
      </p:sp>
    </p:spTree>
    <p:custDataLst>
      <p:tags r:id="rId1"/>
    </p:custData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110597"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11060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11060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11060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2587625"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110633"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110634"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110654"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110657" name="Group 84"/>
          <p:cNvGrpSpPr>
            <a:grpSpLocks/>
          </p:cNvGrpSpPr>
          <p:nvPr/>
        </p:nvGrpSpPr>
        <p:grpSpPr bwMode="auto">
          <a:xfrm>
            <a:off x="266700" y="3429000"/>
            <a:ext cx="2209800" cy="533400"/>
            <a:chOff x="624" y="2976"/>
            <a:chExt cx="1392" cy="384"/>
          </a:xfrm>
        </p:grpSpPr>
        <p:grpSp>
          <p:nvGrpSpPr>
            <p:cNvPr id="110896"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0897"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10919" name="Group 92"/>
              <p:cNvGrpSpPr>
                <a:grpSpLocks/>
              </p:cNvGrpSpPr>
              <p:nvPr/>
            </p:nvGrpSpPr>
            <p:grpSpPr bwMode="auto">
              <a:xfrm>
                <a:off x="960" y="2976"/>
                <a:ext cx="240" cy="288"/>
                <a:chOff x="864" y="2064"/>
                <a:chExt cx="240" cy="384"/>
              </a:xfrm>
            </p:grpSpPr>
            <p:grpSp>
              <p:nvGrpSpPr>
                <p:cNvPr id="110920"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10921"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10922"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10923"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10898"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10905" name="Group 107"/>
              <p:cNvGrpSpPr>
                <a:grpSpLocks/>
              </p:cNvGrpSpPr>
              <p:nvPr/>
            </p:nvGrpSpPr>
            <p:grpSpPr bwMode="auto">
              <a:xfrm>
                <a:off x="960" y="3360"/>
                <a:ext cx="240" cy="288"/>
                <a:chOff x="864" y="2064"/>
                <a:chExt cx="240" cy="384"/>
              </a:xfrm>
            </p:grpSpPr>
            <p:grpSp>
              <p:nvGrpSpPr>
                <p:cNvPr id="110906"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110907"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110908"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110909"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110899"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110677"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110698"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110708"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110889"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110709"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110884"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11071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110879"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10714" name="Group 206"/>
          <p:cNvGrpSpPr>
            <a:grpSpLocks/>
          </p:cNvGrpSpPr>
          <p:nvPr/>
        </p:nvGrpSpPr>
        <p:grpSpPr bwMode="auto">
          <a:xfrm>
            <a:off x="7210425" y="5735638"/>
            <a:ext cx="1404938" cy="941387"/>
            <a:chOff x="5016" y="2113"/>
            <a:chExt cx="885" cy="593"/>
          </a:xfrm>
        </p:grpSpPr>
        <p:grpSp>
          <p:nvGrpSpPr>
            <p:cNvPr id="110856"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57"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58"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59"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60"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10715" name="Group 228"/>
          <p:cNvGrpSpPr>
            <a:grpSpLocks/>
          </p:cNvGrpSpPr>
          <p:nvPr/>
        </p:nvGrpSpPr>
        <p:grpSpPr bwMode="auto">
          <a:xfrm>
            <a:off x="7234238" y="5248275"/>
            <a:ext cx="1993900" cy="514350"/>
            <a:chOff x="4554" y="3906"/>
            <a:chExt cx="1256" cy="324"/>
          </a:xfrm>
        </p:grpSpPr>
        <p:grpSp>
          <p:nvGrpSpPr>
            <p:cNvPr id="110841"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10842"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10844"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10730"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10801"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1080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0" y="76200"/>
            <a:ext cx="8229600" cy="762000"/>
          </a:xfrm>
        </p:spPr>
        <p:txBody>
          <a:bodyPr/>
          <a:lstStyle/>
          <a:p>
            <a:pPr eaLnBrk="1" hangingPunct="1"/>
            <a:r>
              <a:rPr lang="en-US" b="0" smtClean="0"/>
              <a:t>CP Tracer Module Features (1/2)</a:t>
            </a:r>
          </a:p>
        </p:txBody>
      </p:sp>
      <p:sp>
        <p:nvSpPr>
          <p:cNvPr id="111619" name="Rectangle 3"/>
          <p:cNvSpPr>
            <a:spLocks noGrp="1" noChangeArrowheads="1"/>
          </p:cNvSpPr>
          <p:nvPr>
            <p:ph type="body" idx="4294967295"/>
          </p:nvPr>
        </p:nvSpPr>
        <p:spPr>
          <a:xfrm>
            <a:off x="0" y="990600"/>
            <a:ext cx="8229600" cy="5486400"/>
          </a:xfrm>
        </p:spPr>
        <p:txBody>
          <a:bodyPr/>
          <a:lstStyle/>
          <a:p>
            <a:pPr marL="227013" indent="-227013" eaLnBrk="1" hangingPunct="1">
              <a:lnSpc>
                <a:spcPct val="80000"/>
              </a:lnSpc>
            </a:pPr>
            <a:r>
              <a:rPr lang="en-US" sz="1400" dirty="0" smtClean="0"/>
              <a:t>Transaction trace (output to STM)</a:t>
            </a:r>
          </a:p>
          <a:p>
            <a:pPr marL="227013" indent="-227013" eaLnBrk="1" hangingPunct="1">
              <a:lnSpc>
                <a:spcPct val="80000"/>
              </a:lnSpc>
            </a:pPr>
            <a:r>
              <a:rPr lang="en-US" sz="1400" dirty="0" smtClean="0"/>
              <a:t>Ability to 'see' the transactions for each master to selected slave interfaces through tracing of key transaction points:</a:t>
            </a:r>
          </a:p>
          <a:p>
            <a:pPr marL="574675" lvl="1" indent="-233363" eaLnBrk="1" hangingPunct="1">
              <a:lnSpc>
                <a:spcPct val="80000"/>
              </a:lnSpc>
            </a:pPr>
            <a:r>
              <a:rPr lang="en-US" sz="1400" dirty="0" smtClean="0"/>
              <a:t>Arbitration Won (Event B)</a:t>
            </a:r>
          </a:p>
          <a:p>
            <a:pPr marL="574675" lvl="1" indent="-233363" eaLnBrk="1" hangingPunct="1">
              <a:lnSpc>
                <a:spcPct val="80000"/>
              </a:lnSpc>
            </a:pPr>
            <a:r>
              <a:rPr lang="en-US" sz="1400" dirty="0" smtClean="0"/>
              <a:t>Transaction Complete (Event C, E)</a:t>
            </a:r>
          </a:p>
          <a:p>
            <a:pPr marL="227013" indent="-227013" eaLnBrk="1" hangingPunct="1">
              <a:lnSpc>
                <a:spcPct val="80000"/>
              </a:lnSpc>
            </a:pPr>
            <a:r>
              <a:rPr lang="en-US" sz="1400" dirty="0" smtClean="0"/>
              <a:t>Two filtering functions for transaction traces to bring out the specific transactions:</a:t>
            </a:r>
          </a:p>
          <a:p>
            <a:pPr marL="574675" lvl="1" indent="-233363" eaLnBrk="1" hangingPunct="1">
              <a:lnSpc>
                <a:spcPct val="80000"/>
              </a:lnSpc>
            </a:pPr>
            <a:r>
              <a:rPr lang="en-US" sz="1400" dirty="0" smtClean="0"/>
              <a:t>Transaction-qualifier-filtering: read/write</a:t>
            </a:r>
          </a:p>
          <a:p>
            <a:pPr marL="574675" lvl="1" indent="-233363" eaLnBrk="1" hangingPunct="1">
              <a:lnSpc>
                <a:spcPct val="80000"/>
              </a:lnSpc>
            </a:pPr>
            <a:r>
              <a:rPr lang="en-US" sz="1400" dirty="0" smtClean="0"/>
              <a:t>Address-range-based filtering</a:t>
            </a:r>
          </a:p>
          <a:p>
            <a:pPr marL="227013" indent="-227013" eaLnBrk="1" hangingPunct="1">
              <a:lnSpc>
                <a:spcPct val="80000"/>
              </a:lnSpc>
            </a:pPr>
            <a:r>
              <a:rPr lang="en-US" sz="1400" dirty="0" smtClean="0"/>
              <a:t>Statistics counters:</a:t>
            </a:r>
          </a:p>
          <a:p>
            <a:pPr marL="574675" lvl="1" indent="-233363" eaLnBrk="1" hangingPunct="1">
              <a:lnSpc>
                <a:spcPct val="80000"/>
              </a:lnSpc>
            </a:pPr>
            <a:r>
              <a:rPr lang="en-US" sz="1400" dirty="0" smtClean="0"/>
              <a:t>Throughput counts represent the total number of bytes forwarded to the target slave during a specified time duration. </a:t>
            </a:r>
          </a:p>
          <a:p>
            <a:pPr marL="854075" lvl="2" indent="-165100" eaLnBrk="1" hangingPunct="1">
              <a:lnSpc>
                <a:spcPct val="80000"/>
              </a:lnSpc>
            </a:pPr>
            <a:r>
              <a:rPr lang="en-US" sz="1400" dirty="0" smtClean="0"/>
              <a:t>Counter accumulates the byte-count presented at the initiation of a new transfer. </a:t>
            </a:r>
          </a:p>
          <a:p>
            <a:pPr marL="854075" lvl="2" indent="-165100" eaLnBrk="1" hangingPunct="1">
              <a:lnSpc>
                <a:spcPct val="80000"/>
              </a:lnSpc>
            </a:pPr>
            <a:r>
              <a:rPr lang="en-US" sz="1400" dirty="0" smtClean="0"/>
              <a:t>Can be used to calculate the effective throughput in terms of bytes-per-second at a given memory slave interface.</a:t>
            </a:r>
          </a:p>
          <a:p>
            <a:pPr marL="854075" lvl="2" indent="-165100" eaLnBrk="1" hangingPunct="1">
              <a:lnSpc>
                <a:spcPct val="80000"/>
              </a:lnSpc>
            </a:pPr>
            <a:r>
              <a:rPr lang="en-US" sz="1400" dirty="0" smtClean="0"/>
              <a:t>Can be used to track the bandwidth consumed by the system masters. (#bytes/time)</a:t>
            </a:r>
          </a:p>
          <a:p>
            <a:pPr marL="574675" lvl="1" indent="-233363" eaLnBrk="1" hangingPunct="1">
              <a:lnSpc>
                <a:spcPct val="80000"/>
              </a:lnSpc>
            </a:pPr>
            <a:r>
              <a:rPr lang="en-US" sz="1400" dirty="0" smtClean="0"/>
              <a:t>Each CP Tracer provides two independent throughput counters. </a:t>
            </a:r>
          </a:p>
          <a:p>
            <a:pPr marL="854075" lvl="2" indent="-165100" eaLnBrk="1" hangingPunct="1">
              <a:lnSpc>
                <a:spcPct val="80000"/>
              </a:lnSpc>
            </a:pPr>
            <a:r>
              <a:rPr lang="en-US" sz="1400" dirty="0" smtClean="0"/>
              <a:t>Each can be used to track the total number of bytes forwarded from a group of masters. </a:t>
            </a:r>
          </a:p>
          <a:p>
            <a:pPr marL="854075" lvl="2" indent="-165100" eaLnBrk="1" hangingPunct="1">
              <a:lnSpc>
                <a:spcPct val="80000"/>
              </a:lnSpc>
            </a:pPr>
            <a:r>
              <a:rPr lang="en-US" sz="1400" dirty="0" smtClean="0"/>
              <a:t>Each system master can be assigned to either / both /none of the two masters groups for throughput collection. </a:t>
            </a:r>
          </a:p>
          <a:p>
            <a:pPr marL="854075" lvl="2" indent="-165100" eaLnBrk="1" hangingPunct="1">
              <a:lnSpc>
                <a:spcPct val="80000"/>
              </a:lnSpc>
            </a:pPr>
            <a:r>
              <a:rPr lang="en-US" sz="1400" dirty="0" smtClean="0"/>
              <a:t>CP Tracer also provides address range based filtering and transaction qualifier based filtering functions to further narrow the interested transactions.</a:t>
            </a:r>
          </a:p>
          <a:p>
            <a:pPr marL="574675" lvl="1" indent="-233363" eaLnBrk="1" hangingPunct="1">
              <a:lnSpc>
                <a:spcPct val="80000"/>
              </a:lnSpc>
            </a:pPr>
            <a:r>
              <a:rPr lang="en-US" sz="1400" dirty="0" smtClean="0"/>
              <a:t>Accumulated Wait time counter</a:t>
            </a:r>
          </a:p>
          <a:p>
            <a:pPr marL="854075" lvl="2" indent="-165100" eaLnBrk="1" hangingPunct="1">
              <a:lnSpc>
                <a:spcPct val="80000"/>
              </a:lnSpc>
            </a:pPr>
            <a:r>
              <a:rPr lang="en-US" sz="1400" dirty="0" smtClean="0"/>
              <a:t>Provides an indication of how busy the bus is and how many cycles elapsed with at least one bus master waiting for access to the bus</a:t>
            </a:r>
          </a:p>
          <a:p>
            <a:pPr marL="574675" lvl="1" indent="-233363" eaLnBrk="1" hangingPunct="1">
              <a:lnSpc>
                <a:spcPct val="80000"/>
              </a:lnSpc>
            </a:pPr>
            <a:r>
              <a:rPr lang="en-US" sz="1400" dirty="0" smtClean="0"/>
              <a:t>Num Grant counter</a:t>
            </a:r>
          </a:p>
          <a:p>
            <a:pPr marL="854075" lvl="2" indent="-165100" eaLnBrk="1" hangingPunct="1">
              <a:lnSpc>
                <a:spcPct val="80000"/>
              </a:lnSpc>
            </a:pPr>
            <a:r>
              <a:rPr lang="en-US" sz="1400" dirty="0" smtClean="0"/>
              <a:t>Provides an indication of the number of bus grants.  The average transaction size can be determined by looking at throughput / num Grant</a:t>
            </a: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0" y="76200"/>
            <a:ext cx="8229600" cy="762000"/>
          </a:xfrm>
        </p:spPr>
        <p:txBody>
          <a:bodyPr/>
          <a:lstStyle/>
          <a:p>
            <a:pPr eaLnBrk="1" hangingPunct="1"/>
            <a:r>
              <a:rPr lang="en-US" b="0" smtClean="0"/>
              <a:t>CP Tracer Module Features (2/2)</a:t>
            </a:r>
          </a:p>
        </p:txBody>
      </p:sp>
      <p:sp>
        <p:nvSpPr>
          <p:cNvPr id="112643" name="Rectangle 3"/>
          <p:cNvSpPr>
            <a:spLocks noGrp="1" noChangeArrowheads="1"/>
          </p:cNvSpPr>
          <p:nvPr>
            <p:ph type="body" idx="4294967295"/>
          </p:nvPr>
        </p:nvSpPr>
        <p:spPr>
          <a:xfrm>
            <a:off x="0" y="990600"/>
            <a:ext cx="8229600" cy="5334000"/>
          </a:xfrm>
        </p:spPr>
        <p:txBody>
          <a:bodyPr/>
          <a:lstStyle/>
          <a:p>
            <a:pPr marL="227013" indent="-227013" eaLnBrk="1" hangingPunct="1">
              <a:lnSpc>
                <a:spcPct val="80000"/>
              </a:lnSpc>
            </a:pPr>
            <a:r>
              <a:rPr lang="en-US" sz="1600" smtClean="0"/>
              <a:t>Sliding Time Window:</a:t>
            </a:r>
          </a:p>
          <a:p>
            <a:pPr marL="574675" lvl="1" indent="-233363" eaLnBrk="1" hangingPunct="1">
              <a:lnSpc>
                <a:spcPct val="80000"/>
              </a:lnSpc>
            </a:pPr>
            <a:r>
              <a:rPr lang="en-US" sz="1600" smtClean="0"/>
              <a:t>Specifies the measurement interval for all the CBA statistic counters implemented in the CP Tracer module. </a:t>
            </a:r>
          </a:p>
          <a:p>
            <a:pPr marL="574675" lvl="1" indent="-233363" eaLnBrk="1" hangingPunct="1">
              <a:lnSpc>
                <a:spcPct val="80000"/>
              </a:lnSpc>
            </a:pPr>
            <a:r>
              <a:rPr lang="en-US" sz="1600" smtClean="0"/>
              <a:t>When the sliding window timer expires, the counter values are loaded into the respective registers and the count starts again. </a:t>
            </a:r>
          </a:p>
          <a:p>
            <a:pPr marL="574675" lvl="1" indent="-233363" eaLnBrk="1" hangingPunct="1">
              <a:lnSpc>
                <a:spcPct val="80000"/>
              </a:lnSpc>
            </a:pPr>
            <a:r>
              <a:rPr lang="en-US" sz="1600" smtClean="0"/>
              <a:t>If enabled, an interrupt is also generated when the sliding time window expires.</a:t>
            </a:r>
          </a:p>
          <a:p>
            <a:pPr marL="574675" lvl="1" indent="-233363" eaLnBrk="1" hangingPunct="1">
              <a:lnSpc>
                <a:spcPct val="80000"/>
              </a:lnSpc>
            </a:pPr>
            <a:r>
              <a:rPr lang="en-US" sz="1600" smtClean="0"/>
              <a:t>The host CPU and/or EDMA can read the statistics counters upon assertion of the interrupt. </a:t>
            </a:r>
          </a:p>
          <a:p>
            <a:pPr marL="574675" lvl="1" indent="-233363" eaLnBrk="1" hangingPunct="1">
              <a:lnSpc>
                <a:spcPct val="80000"/>
              </a:lnSpc>
            </a:pPr>
            <a:r>
              <a:rPr lang="en-US" sz="1600" smtClean="0"/>
              <a:t>If enabled, the counter values can also be exported to STM automatically after the sliding time window is expired.</a:t>
            </a:r>
          </a:p>
          <a:p>
            <a:pPr marL="227013" indent="-227013" eaLnBrk="1" hangingPunct="1">
              <a:lnSpc>
                <a:spcPct val="80000"/>
              </a:lnSpc>
            </a:pPr>
            <a:r>
              <a:rPr lang="en-US" sz="1600" smtClean="0"/>
              <a:t>Cross-trigger generation: can assert EMU0/1 when a qualified event occurs </a:t>
            </a:r>
          </a:p>
          <a:p>
            <a:pPr marL="574675" lvl="1" indent="-233363" eaLnBrk="1" hangingPunct="1">
              <a:lnSpc>
                <a:spcPct val="80000"/>
              </a:lnSpc>
            </a:pPr>
            <a:r>
              <a:rPr lang="en-US" sz="1600" smtClean="0"/>
              <a:t>External trigger to start/stop monitoring. </a:t>
            </a:r>
          </a:p>
          <a:p>
            <a:pPr marL="574675" lvl="1" indent="-233363" eaLnBrk="1" hangingPunct="1">
              <a:lnSpc>
                <a:spcPct val="80000"/>
              </a:lnSpc>
            </a:pPr>
            <a:r>
              <a:rPr lang="en-US" sz="1600" smtClean="0"/>
              <a:t>The EMU0 trigger line is coupled to trace start. The EMU1 trigger line is coupled to trace stop.</a:t>
            </a:r>
          </a:p>
          <a:p>
            <a:pPr marL="574675" lvl="1" indent="-233363" eaLnBrk="1" hangingPunct="1">
              <a:lnSpc>
                <a:spcPct val="80000"/>
              </a:lnSpc>
            </a:pPr>
            <a:r>
              <a:rPr lang="en-US" sz="1600" smtClean="0"/>
              <a:t>Both EMU0 and EMU1 are sourced from any of the CorePac cores. </a:t>
            </a:r>
          </a:p>
          <a:p>
            <a:pPr marL="574675" lvl="1" indent="-233363" eaLnBrk="1" hangingPunct="1">
              <a:lnSpc>
                <a:spcPct val="80000"/>
              </a:lnSpc>
            </a:pPr>
            <a:r>
              <a:rPr lang="en-US" sz="1600" smtClean="0"/>
              <a:t>It can also be controlled from an external source via the EMU0 and EMU1 pins on the device.</a:t>
            </a:r>
          </a:p>
          <a:p>
            <a:pPr marL="574675" lvl="1" indent="-233363" eaLnBrk="1" hangingPunct="1">
              <a:lnSpc>
                <a:spcPct val="80000"/>
              </a:lnSpc>
            </a:pPr>
            <a:r>
              <a:rPr lang="en-US" sz="1600" smtClean="0"/>
              <a:t>The EMU0 trigger enables the EMU01_TraceEnableStatus bit of the Transaction Qualifier register, the EMU1 trigger disables this bit.</a:t>
            </a:r>
          </a:p>
          <a:p>
            <a:pPr marL="227013" indent="-227013" eaLnBrk="1" hangingPunct="1">
              <a:lnSpc>
                <a:spcPct val="80000"/>
              </a:lnSpc>
            </a:pPr>
            <a:r>
              <a:rPr lang="en-US" altLang="ja-JP" sz="1600" smtClean="0">
                <a:ea typeface="MS PGothic" pitchFamily="34" charset="-128"/>
              </a:rPr>
              <a:t>STM Trace Export Enables</a:t>
            </a:r>
          </a:p>
          <a:p>
            <a:pPr marL="574675" lvl="1" indent="-233363" eaLnBrk="1" hangingPunct="1">
              <a:lnSpc>
                <a:spcPct val="80000"/>
              </a:lnSpc>
            </a:pPr>
            <a:r>
              <a:rPr lang="en-US" altLang="ja-JP" sz="1600" smtClean="0">
                <a:ea typeface="MS PGothic" pitchFamily="34" charset="-128"/>
              </a:rPr>
              <a:t>Status message</a:t>
            </a:r>
          </a:p>
          <a:p>
            <a:pPr marL="574675" lvl="1" indent="-233363" eaLnBrk="1" hangingPunct="1">
              <a:lnSpc>
                <a:spcPct val="80000"/>
              </a:lnSpc>
            </a:pPr>
            <a:r>
              <a:rPr lang="en-US" altLang="ja-JP" sz="1600" smtClean="0">
                <a:ea typeface="MS PGothic" pitchFamily="34" charset="-128"/>
              </a:rPr>
              <a:t>Event message</a:t>
            </a:r>
          </a:p>
          <a:p>
            <a:pPr marL="574675" lvl="1" indent="-233363" eaLnBrk="1" hangingPunct="1">
              <a:lnSpc>
                <a:spcPct val="80000"/>
              </a:lnSpc>
            </a:pPr>
            <a:r>
              <a:rPr lang="en-US" altLang="ja-JP" sz="1600" smtClean="0">
                <a:ea typeface="MS PGothic" pitchFamily="34" charset="-128"/>
              </a:rPr>
              <a:t>Statistics message</a:t>
            </a:r>
            <a:endParaRPr lang="en-US" sz="1600" smtClean="0"/>
          </a:p>
        </p:txBody>
      </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smtClean="0"/>
              <a:t>For More Information</a:t>
            </a:r>
          </a:p>
        </p:txBody>
      </p:sp>
      <p:sp>
        <p:nvSpPr>
          <p:cNvPr id="113667" name="Rectangle 3"/>
          <p:cNvSpPr>
            <a:spLocks noGrp="1"/>
          </p:cNvSpPr>
          <p:nvPr>
            <p:ph idx="1"/>
          </p:nvPr>
        </p:nvSpPr>
        <p:spPr/>
        <p:txBody>
          <a:bodyPr/>
          <a:lstStyle/>
          <a:p>
            <a:r>
              <a:rPr lang="en-US" smtClean="0"/>
              <a:t>For more information, refer to the</a:t>
            </a:r>
            <a:br>
              <a:rPr lang="en-US" smtClean="0"/>
            </a:br>
            <a:r>
              <a:rPr lang="en-US" smtClean="0"/>
              <a:t> </a:t>
            </a:r>
            <a:r>
              <a:rPr lang="en-US" smtClean="0">
                <a:hlinkClick r:id="rId4"/>
              </a:rPr>
              <a:t>C66x Getting Started </a:t>
            </a:r>
            <a:r>
              <a:rPr lang="en-US" smtClean="0"/>
              <a:t>page to locate the data manual for your KeyStone device.</a:t>
            </a:r>
          </a:p>
          <a:p>
            <a:r>
              <a:rPr lang="en-US" smtClean="0"/>
              <a:t>View the complete </a:t>
            </a:r>
            <a:r>
              <a:rPr lang="en-US" smtClean="0">
                <a:hlinkClick r:id="rId5"/>
              </a:rPr>
              <a:t>C66x Multicore SOC Online Training for KeyStone Devices</a:t>
            </a:r>
            <a:r>
              <a:rPr lang="en-US" smtClean="0"/>
              <a:t>, including details on the individual modules.</a:t>
            </a:r>
          </a:p>
          <a:p>
            <a:r>
              <a:rPr lang="en-US" smtClean="0"/>
              <a:t>For questions regarding topics covered in this training, visit the support forums at the</a:t>
            </a:r>
            <a:br>
              <a:rPr lang="en-US" smtClean="0"/>
            </a:b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p:cNvSpPr>
            <a:spLocks noGrp="1" noChangeArrowheads="1"/>
          </p:cNvSpPr>
          <p:nvPr>
            <p:ph type="title" idx="4294967295"/>
          </p:nvPr>
        </p:nvSpPr>
        <p:spPr>
          <a:xfrm>
            <a:off x="0" y="76200"/>
            <a:ext cx="8229600" cy="762000"/>
          </a:xfrm>
        </p:spPr>
        <p:txBody>
          <a:bodyPr/>
          <a:lstStyle/>
          <a:p>
            <a:pPr eaLnBrk="1" hangingPunct="1"/>
            <a:r>
              <a:rPr lang="en-US" b="0" smtClean="0"/>
              <a:t>Multicore Navigator</a:t>
            </a:r>
          </a:p>
        </p:txBody>
      </p:sp>
      <p:sp>
        <p:nvSpPr>
          <p:cNvPr id="53251" name="Rectangle 67"/>
          <p:cNvSpPr>
            <a:spLocks noChangeArrowheads="1"/>
          </p:cNvSpPr>
          <p:nvPr/>
        </p:nvSpPr>
        <p:spPr bwMode="auto">
          <a:xfrm>
            <a:off x="5257800" y="2895600"/>
            <a:ext cx="3581400" cy="244475"/>
          </a:xfrm>
          <a:prstGeom prst="rect">
            <a:avLst/>
          </a:prstGeom>
          <a:noFill/>
          <a:ln w="9525">
            <a:noFill/>
            <a:miter lim="800000"/>
            <a:headEnd/>
            <a:tailEnd/>
          </a:ln>
        </p:spPr>
        <p:txBody>
          <a:bodyPr>
            <a:spAutoFit/>
          </a:bodyPr>
          <a:lstStyle/>
          <a:p>
            <a:pPr marL="457200" indent="-457200" algn="l">
              <a:spcAft>
                <a:spcPct val="10000"/>
              </a:spcAft>
              <a:buFont typeface="Wingdings" pitchFamily="2" charset="2"/>
              <a:buChar char="Ø"/>
            </a:pPr>
            <a:endParaRPr lang="en-US" sz="1000" b="1">
              <a:solidFill>
                <a:srgbClr val="000000"/>
              </a:solidFill>
            </a:endParaRPr>
          </a:p>
        </p:txBody>
      </p:sp>
      <p:sp>
        <p:nvSpPr>
          <p:cNvPr id="53252" name="AutoShape 6"/>
          <p:cNvSpPr>
            <a:spLocks noChangeArrowheads="1"/>
          </p:cNvSpPr>
          <p:nvPr/>
        </p:nvSpPr>
        <p:spPr bwMode="auto">
          <a:xfrm>
            <a:off x="5410200" y="1943100"/>
            <a:ext cx="3630613" cy="3659188"/>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latin typeface="Calibri" pitchFamily="34" charset="0"/>
            </a:endParaRPr>
          </a:p>
        </p:txBody>
      </p:sp>
      <p:sp>
        <p:nvSpPr>
          <p:cNvPr id="53253" name="Rectangle 63"/>
          <p:cNvSpPr>
            <a:spLocks noChangeArrowheads="1"/>
          </p:cNvSpPr>
          <p:nvPr/>
        </p:nvSpPr>
        <p:spPr bwMode="auto">
          <a:xfrm>
            <a:off x="5441950" y="2112963"/>
            <a:ext cx="3549650" cy="3198812"/>
          </a:xfrm>
          <a:prstGeom prst="rect">
            <a:avLst/>
          </a:prstGeom>
          <a:noFill/>
          <a:ln w="9525">
            <a:noFill/>
            <a:miter lim="800000"/>
            <a:headEnd/>
            <a:tailEnd/>
          </a:ln>
        </p:spPr>
        <p:txBody>
          <a:bodyPr>
            <a:spAutoFit/>
          </a:bodyPr>
          <a:lstStyle/>
          <a:p>
            <a:pPr marL="117475" indent="-117475" algn="l">
              <a:lnSpc>
                <a:spcPct val="85000"/>
              </a:lnSpc>
              <a:spcBef>
                <a:spcPct val="30000"/>
              </a:spcBef>
            </a:pPr>
            <a:r>
              <a:rPr lang="en-US" sz="1600" dirty="0">
                <a:solidFill>
                  <a:srgbClr val="000000"/>
                </a:solidFill>
                <a:latin typeface="Calibri" pitchFamily="34" charset="0"/>
              </a:rPr>
              <a:t>Queue Manager and Packet DMA</a:t>
            </a:r>
          </a:p>
          <a:p>
            <a:pPr marL="117475" indent="-117475" algn="l">
              <a:lnSpc>
                <a:spcPct val="85000"/>
              </a:lnSpc>
              <a:spcBef>
                <a:spcPct val="30000"/>
              </a:spcBef>
              <a:buFontTx/>
              <a:buChar char="•"/>
            </a:pPr>
            <a:r>
              <a:rPr lang="en-US" sz="1400" dirty="0">
                <a:solidFill>
                  <a:srgbClr val="000000"/>
                </a:solidFill>
                <a:latin typeface="Calibri" pitchFamily="34" charset="0"/>
              </a:rPr>
              <a:t>Low-overhead processing and routing of packet traffic</a:t>
            </a:r>
          </a:p>
          <a:p>
            <a:pPr marL="117475" indent="-117475" algn="l">
              <a:lnSpc>
                <a:spcPct val="85000"/>
              </a:lnSpc>
              <a:spcBef>
                <a:spcPct val="30000"/>
              </a:spcBef>
              <a:buFontTx/>
              <a:buChar char="•"/>
            </a:pPr>
            <a:r>
              <a:rPr lang="en-US" sz="1400" dirty="0">
                <a:solidFill>
                  <a:srgbClr val="000000"/>
                </a:solidFill>
                <a:latin typeface="Calibri" pitchFamily="34" charset="0"/>
              </a:rPr>
              <a:t>Simplified resource management </a:t>
            </a:r>
          </a:p>
          <a:p>
            <a:pPr marL="117475" indent="-117475" algn="l">
              <a:lnSpc>
                <a:spcPct val="85000"/>
              </a:lnSpc>
              <a:spcBef>
                <a:spcPct val="30000"/>
              </a:spcBef>
              <a:buFontTx/>
              <a:buChar char="•"/>
            </a:pPr>
            <a:r>
              <a:rPr lang="en-US" sz="1400" dirty="0">
                <a:solidFill>
                  <a:srgbClr val="000000"/>
                </a:solidFill>
                <a:latin typeface="Calibri" pitchFamily="34" charset="0"/>
              </a:rPr>
              <a:t>Effective inter-processor communications</a:t>
            </a:r>
          </a:p>
          <a:p>
            <a:pPr marL="117475" indent="-117475" algn="l">
              <a:lnSpc>
                <a:spcPct val="85000"/>
              </a:lnSpc>
              <a:spcBef>
                <a:spcPct val="30000"/>
              </a:spcBef>
              <a:buFontTx/>
              <a:buChar char="•"/>
            </a:pPr>
            <a:r>
              <a:rPr lang="en-US" sz="1400" dirty="0">
                <a:solidFill>
                  <a:srgbClr val="000000"/>
                </a:solidFill>
                <a:latin typeface="Calibri" pitchFamily="34" charset="0"/>
              </a:rPr>
              <a:t>Abstracts physical implementation from application host software</a:t>
            </a:r>
          </a:p>
          <a:p>
            <a:pPr marL="117475" indent="-117475" algn="l">
              <a:lnSpc>
                <a:spcPct val="85000"/>
              </a:lnSpc>
              <a:spcBef>
                <a:spcPct val="30000"/>
              </a:spcBef>
              <a:buFontTx/>
              <a:buChar char="•"/>
            </a:pPr>
            <a:r>
              <a:rPr lang="en-US" sz="1400" dirty="0">
                <a:solidFill>
                  <a:srgbClr val="000000"/>
                </a:solidFill>
                <a:latin typeface="Calibri" pitchFamily="34" charset="0"/>
              </a:rPr>
              <a:t>Virtualization to enable dynamic load balancing and provide seamless access to resources on different cores</a:t>
            </a:r>
          </a:p>
          <a:p>
            <a:pPr marL="117475" indent="-117475" algn="l">
              <a:lnSpc>
                <a:spcPct val="85000"/>
              </a:lnSpc>
              <a:spcBef>
                <a:spcPct val="30000"/>
              </a:spcBef>
              <a:buFontTx/>
              <a:buChar char="•"/>
            </a:pPr>
            <a:r>
              <a:rPr lang="en-US" sz="1400" dirty="0" smtClean="0">
                <a:solidFill>
                  <a:srgbClr val="000000"/>
                </a:solidFill>
                <a:latin typeface="Calibri" pitchFamily="34" charset="0"/>
              </a:rPr>
              <a:t>8K </a:t>
            </a:r>
            <a:r>
              <a:rPr lang="en-US" sz="1400" dirty="0">
                <a:solidFill>
                  <a:srgbClr val="000000"/>
                </a:solidFill>
                <a:latin typeface="Calibri" pitchFamily="34" charset="0"/>
              </a:rPr>
              <a:t>hardware queues and </a:t>
            </a:r>
            <a:r>
              <a:rPr lang="en-US" sz="1400" dirty="0" smtClean="0">
                <a:solidFill>
                  <a:srgbClr val="000000"/>
                </a:solidFill>
                <a:latin typeface="Calibri" pitchFamily="34" charset="0"/>
              </a:rPr>
              <a:t>16K </a:t>
            </a:r>
            <a:r>
              <a:rPr lang="en-US" sz="1400" dirty="0">
                <a:solidFill>
                  <a:srgbClr val="000000"/>
                </a:solidFill>
                <a:latin typeface="Calibri" pitchFamily="34" charset="0"/>
              </a:rPr>
              <a:t>descriptors</a:t>
            </a:r>
          </a:p>
          <a:p>
            <a:pPr marL="574675" lvl="1" indent="-117475" algn="l">
              <a:lnSpc>
                <a:spcPct val="85000"/>
              </a:lnSpc>
              <a:spcBef>
                <a:spcPct val="30000"/>
              </a:spcBef>
              <a:buFontTx/>
              <a:buChar char="•"/>
            </a:pPr>
            <a:r>
              <a:rPr lang="en-US" sz="1400" dirty="0">
                <a:solidFill>
                  <a:srgbClr val="000000"/>
                </a:solidFill>
                <a:latin typeface="Calibri" pitchFamily="34" charset="0"/>
              </a:rPr>
              <a:t>More descriptors can reside in any shared memory</a:t>
            </a:r>
          </a:p>
          <a:p>
            <a:pPr marL="117475" indent="-117475" algn="l">
              <a:lnSpc>
                <a:spcPct val="85000"/>
              </a:lnSpc>
              <a:spcBef>
                <a:spcPct val="30000"/>
              </a:spcBef>
              <a:buFontTx/>
              <a:buChar char="•"/>
            </a:pPr>
            <a:r>
              <a:rPr lang="en-US" sz="1400" dirty="0">
                <a:solidFill>
                  <a:srgbClr val="000000"/>
                </a:solidFill>
                <a:latin typeface="Calibri" pitchFamily="34" charset="0"/>
              </a:rPr>
              <a:t>10 </a:t>
            </a:r>
            <a:r>
              <a:rPr lang="en-US" sz="1400" dirty="0" err="1">
                <a:solidFill>
                  <a:srgbClr val="000000"/>
                </a:solidFill>
                <a:latin typeface="Calibri" pitchFamily="34" charset="0"/>
              </a:rPr>
              <a:t>Gbps</a:t>
            </a:r>
            <a:r>
              <a:rPr lang="en-US" sz="1400" dirty="0">
                <a:solidFill>
                  <a:srgbClr val="000000"/>
                </a:solidFill>
                <a:latin typeface="Calibri" pitchFamily="34" charset="0"/>
              </a:rPr>
              <a:t> pre-fetching capability</a:t>
            </a:r>
          </a:p>
        </p:txBody>
      </p:sp>
      <p:sp>
        <p:nvSpPr>
          <p:cNvPr id="53254" name="Rectangle 16"/>
          <p:cNvSpPr>
            <a:spLocks noChangeArrowheads="1"/>
          </p:cNvSpPr>
          <p:nvPr/>
        </p:nvSpPr>
        <p:spPr bwMode="auto">
          <a:xfrm>
            <a:off x="5400675" y="1257300"/>
            <a:ext cx="3629025"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3255" name="PPTShape_0"/>
          <p:cNvSpPr>
            <a:spLocks noChangeArrowheads="1"/>
          </p:cNvSpPr>
          <p:nvPr/>
        </p:nvSpPr>
        <p:spPr bwMode="auto">
          <a:xfrm>
            <a:off x="5402263" y="1600200"/>
            <a:ext cx="3629025"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3256" name="Rectangle 11"/>
          <p:cNvSpPr>
            <a:spLocks noChangeArrowheads="1"/>
          </p:cNvSpPr>
          <p:nvPr/>
        </p:nvSpPr>
        <p:spPr bwMode="auto">
          <a:xfrm>
            <a:off x="5405438" y="914400"/>
            <a:ext cx="3632200" cy="342900"/>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grpSp>
        <p:nvGrpSpPr>
          <p:cNvPr id="53257" name="Group 419"/>
          <p:cNvGrpSpPr>
            <a:grpSpLocks noChangeAspect="1"/>
          </p:cNvGrpSpPr>
          <p:nvPr/>
        </p:nvGrpSpPr>
        <p:grpSpPr bwMode="auto">
          <a:xfrm>
            <a:off x="0" y="914400"/>
            <a:ext cx="5349875" cy="5440363"/>
            <a:chOff x="0" y="552"/>
            <a:chExt cx="3479" cy="3538"/>
          </a:xfrm>
        </p:grpSpPr>
        <p:sp>
          <p:nvSpPr>
            <p:cNvPr id="53258"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3259" name="Group 620"/>
            <p:cNvGrpSpPr>
              <a:grpSpLocks/>
            </p:cNvGrpSpPr>
            <p:nvPr/>
          </p:nvGrpSpPr>
          <p:grpSpPr bwMode="auto">
            <a:xfrm>
              <a:off x="162" y="563"/>
              <a:ext cx="3306" cy="3350"/>
              <a:chOff x="162" y="563"/>
              <a:chExt cx="3306" cy="3350"/>
            </a:xfrm>
          </p:grpSpPr>
          <p:sp>
            <p:nvSpPr>
              <p:cNvPr id="53468"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3469"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3470"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3471"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3472"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73"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74"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3475"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3476"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77"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3478"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3479"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480"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3481"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3482"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83"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84"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85"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3486"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487"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88"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3489"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490"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3491"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3492"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3493"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3494"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95"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3496"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3497"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3498"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3499"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00"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3501"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502"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3503"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504"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05"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3506"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507"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08"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3509"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510"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11"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3512"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3513"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3514"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3515"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16"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3517"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3518"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19"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3520"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3521"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22"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3523"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24"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3525"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26"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3527"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3528"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3529"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3530"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3531"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3532"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3533"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3534"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3535"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3536"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3537"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3538"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3539"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540"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3541"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3542"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43"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44"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545"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546"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547"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3548"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3549"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3550"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3551"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52"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53"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54"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555"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556"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557"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3558"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3559"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3560"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561"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3562"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3563"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564"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565"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66"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67"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3568"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3569"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3570"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3571"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72"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3573"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3574"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3575"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76"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3577"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3578"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3579"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580"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3581"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3582"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3583"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84"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3585"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86"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3587"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3588"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589"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3590"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3591"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92"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93"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594"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595"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596"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597"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98"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599"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600"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3601"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3602"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603"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04"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3605"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606"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3607"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608"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09"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3610"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3611"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3612"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3613"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614"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3615"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616"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617"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3618"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3619"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20"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3621"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3622"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3623"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624"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625"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3626"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3627"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3628"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3629"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3630"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3631"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3632"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3633"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3634"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3635"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3636"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3637"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3638"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3639"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3640"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3641"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3642"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3643"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3644"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3645"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3646"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3647"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3648"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3649"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3650"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3651"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3652"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3653"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3654"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3655"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3656"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3657"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3658"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3659"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3660"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3661"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3662"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3663"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664"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665"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3260" name="Group 821"/>
            <p:cNvGrpSpPr>
              <a:grpSpLocks/>
            </p:cNvGrpSpPr>
            <p:nvPr/>
          </p:nvGrpSpPr>
          <p:grpSpPr bwMode="auto">
            <a:xfrm>
              <a:off x="11" y="762"/>
              <a:ext cx="3452" cy="3328"/>
              <a:chOff x="11" y="762"/>
              <a:chExt cx="3452" cy="3328"/>
            </a:xfrm>
          </p:grpSpPr>
          <p:sp>
            <p:nvSpPr>
              <p:cNvPr id="53268"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3269" name="Rectangle 622"/>
              <p:cNvSpPr>
                <a:spLocks noChangeArrowheads="1"/>
              </p:cNvSpPr>
              <p:nvPr/>
            </p:nvSpPr>
            <p:spPr bwMode="auto">
              <a:xfrm>
                <a:off x="2537" y="2552"/>
                <a:ext cx="926" cy="37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3270"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71"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72"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3273"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3274"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3275"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76"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77"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3278"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3279"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3280"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281"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3282"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3283"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3284"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3285"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3286"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3287"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288"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289"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3290"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291"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292"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293"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294"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295"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3296"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3297"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3298"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3299"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300"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301"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3302"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3303"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3304"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3305"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3306"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307"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3308"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309"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310"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3311"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3312"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313"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3314"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3315"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316"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3317"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3318"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3319"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20"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21"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3322"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3323"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3324"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325"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3326"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3327"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3328"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3329"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3330"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3331"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3332"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3333"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3334"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3335"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3336"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3337"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38"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39"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340"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3341"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342"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43"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344"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345"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46"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347"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48"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349"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350"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3351"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3352"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3353"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54"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355"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3356"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357"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3358"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3359"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3360"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361"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362"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3363"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3364"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3365"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366"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3367"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3368"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369"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3370"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3371"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3372"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73"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3374"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3375"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3376"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3377"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3378"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3379"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3380"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3381"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3382"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3383"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3384"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3385"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3386"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3387"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88"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3389"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3390"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91"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3392"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93"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94"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395"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3396"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3397"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3398"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399"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3400"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3401"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3402"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3403"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3404"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3405"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06"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3407"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408"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3409"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3410"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11"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3412"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3413"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3414"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15"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3416"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3417"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3418"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3419"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3420"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3421"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3422"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3"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4"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5"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6"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7"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8"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29"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30"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3431"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3432"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3433"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3434"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3435"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3436"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3437"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3438"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3439"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3440"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3441"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3442"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43"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3444"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3445"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3446"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47"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3448"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3449"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3450"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3451"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3452"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3453"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3454"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3455"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3456"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3457"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3458"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3459"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3460"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3461"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3462"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3463"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3464"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3465"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3466"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3467"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3261"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3262"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3263"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3264"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3265"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3266"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3267"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p:cNvSpPr>
            <a:spLocks noGrp="1" noChangeArrowheads="1"/>
          </p:cNvSpPr>
          <p:nvPr>
            <p:ph type="title" idx="4294967295"/>
          </p:nvPr>
        </p:nvSpPr>
        <p:spPr>
          <a:xfrm>
            <a:off x="0" y="76200"/>
            <a:ext cx="8229600" cy="762000"/>
          </a:xfrm>
        </p:spPr>
        <p:txBody>
          <a:bodyPr/>
          <a:lstStyle/>
          <a:p>
            <a:pPr eaLnBrk="1" hangingPunct="1"/>
            <a:r>
              <a:rPr lang="en-US" b="0" smtClean="0"/>
              <a:t>Network Coprocessor</a:t>
            </a:r>
          </a:p>
        </p:txBody>
      </p:sp>
      <p:sp>
        <p:nvSpPr>
          <p:cNvPr id="54275" name="AutoShape 6"/>
          <p:cNvSpPr>
            <a:spLocks noChangeArrowheads="1"/>
          </p:cNvSpPr>
          <p:nvPr/>
        </p:nvSpPr>
        <p:spPr bwMode="auto">
          <a:xfrm>
            <a:off x="5410200" y="2035175"/>
            <a:ext cx="3630613" cy="4365625"/>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4276" name="Rectangle 63"/>
          <p:cNvSpPr>
            <a:spLocks noChangeArrowheads="1"/>
          </p:cNvSpPr>
          <p:nvPr/>
        </p:nvSpPr>
        <p:spPr bwMode="auto">
          <a:xfrm>
            <a:off x="5486400" y="2095500"/>
            <a:ext cx="3505200" cy="4127500"/>
          </a:xfrm>
          <a:prstGeom prst="rect">
            <a:avLst/>
          </a:prstGeom>
          <a:noFill/>
          <a:ln w="9525">
            <a:noFill/>
            <a:miter lim="800000"/>
            <a:headEnd/>
            <a:tailEnd/>
          </a:ln>
        </p:spPr>
        <p:txBody>
          <a:bodyPr>
            <a:spAutoFit/>
          </a:bodyPr>
          <a:lstStyle/>
          <a:p>
            <a:pPr marL="117475" indent="-117475" algn="l">
              <a:lnSpc>
                <a:spcPct val="85000"/>
              </a:lnSpc>
              <a:spcBef>
                <a:spcPct val="30000"/>
              </a:spcBef>
              <a:buFontTx/>
              <a:buChar char="•"/>
            </a:pPr>
            <a:r>
              <a:rPr lang="en-US" sz="1400" dirty="0">
                <a:solidFill>
                  <a:srgbClr val="000000"/>
                </a:solidFill>
                <a:latin typeface="Calibri" pitchFamily="34" charset="0"/>
              </a:rPr>
              <a:t>Packet Accelerator (PA)</a:t>
            </a:r>
          </a:p>
          <a:p>
            <a:pPr marL="339725" lvl="1" indent="-107950" algn="l">
              <a:lnSpc>
                <a:spcPct val="85000"/>
              </a:lnSpc>
              <a:spcBef>
                <a:spcPct val="30000"/>
              </a:spcBef>
              <a:buFontTx/>
              <a:buChar char="•"/>
            </a:pPr>
            <a:r>
              <a:rPr lang="en-US" sz="1100" dirty="0">
                <a:solidFill>
                  <a:srgbClr val="000000"/>
                </a:solidFill>
                <a:latin typeface="Calibri" pitchFamily="34" charset="0"/>
              </a:rPr>
              <a:t>Support for single or multiple IP addresses</a:t>
            </a:r>
          </a:p>
          <a:p>
            <a:pPr marL="339725" lvl="1" indent="-107950" algn="l">
              <a:lnSpc>
                <a:spcPct val="85000"/>
              </a:lnSpc>
              <a:spcBef>
                <a:spcPct val="30000"/>
              </a:spcBef>
              <a:buFontTx/>
              <a:buChar char="•"/>
            </a:pPr>
            <a:r>
              <a:rPr lang="en-US" sz="1100" dirty="0">
                <a:solidFill>
                  <a:srgbClr val="000000"/>
                </a:solidFill>
                <a:latin typeface="Calibri" pitchFamily="34" charset="0"/>
              </a:rPr>
              <a:t>1 </a:t>
            </a:r>
            <a:r>
              <a:rPr lang="en-US" sz="1100" dirty="0" err="1">
                <a:solidFill>
                  <a:srgbClr val="000000"/>
                </a:solidFill>
                <a:latin typeface="Calibri" pitchFamily="34" charset="0"/>
              </a:rPr>
              <a:t>Gbps</a:t>
            </a:r>
            <a:r>
              <a:rPr lang="en-US" sz="1100" dirty="0">
                <a:solidFill>
                  <a:srgbClr val="000000"/>
                </a:solidFill>
                <a:latin typeface="Calibri" pitchFamily="34" charset="0"/>
              </a:rPr>
              <a:t> wire-speed throughput at </a:t>
            </a:r>
            <a:r>
              <a:rPr lang="en-US" sz="1100" dirty="0" smtClean="0">
                <a:solidFill>
                  <a:srgbClr val="000000"/>
                </a:solidFill>
                <a:latin typeface="Calibri" pitchFamily="34" charset="0"/>
              </a:rPr>
              <a:t>1.5 </a:t>
            </a:r>
            <a:r>
              <a:rPr lang="en-US" sz="1100" dirty="0" err="1" smtClean="0">
                <a:solidFill>
                  <a:srgbClr val="000000"/>
                </a:solidFill>
                <a:latin typeface="Calibri" pitchFamily="34" charset="0"/>
              </a:rPr>
              <a:t>Mpps</a:t>
            </a:r>
            <a:endParaRPr lang="en-US" sz="1100" dirty="0">
              <a:solidFill>
                <a:srgbClr val="000000"/>
              </a:solidFill>
              <a:latin typeface="Calibri" pitchFamily="34" charset="0"/>
            </a:endParaRPr>
          </a:p>
          <a:p>
            <a:pPr marL="339725" lvl="1" indent="-107950" algn="l">
              <a:lnSpc>
                <a:spcPct val="85000"/>
              </a:lnSpc>
              <a:spcBef>
                <a:spcPct val="30000"/>
              </a:spcBef>
              <a:buFontTx/>
              <a:buChar char="•"/>
            </a:pPr>
            <a:r>
              <a:rPr lang="en-US" sz="1100" dirty="0">
                <a:solidFill>
                  <a:srgbClr val="000000"/>
                </a:solidFill>
                <a:latin typeface="Calibri" pitchFamily="34" charset="0"/>
              </a:rPr>
              <a:t>UDP Checksum processing</a:t>
            </a:r>
          </a:p>
          <a:p>
            <a:pPr marL="339725" lvl="1" indent="-107950" algn="l">
              <a:lnSpc>
                <a:spcPct val="85000"/>
              </a:lnSpc>
              <a:spcBef>
                <a:spcPct val="30000"/>
              </a:spcBef>
              <a:buFontTx/>
              <a:buChar char="•"/>
            </a:pPr>
            <a:r>
              <a:rPr lang="en-US" sz="1100" dirty="0">
                <a:solidFill>
                  <a:srgbClr val="000000"/>
                </a:solidFill>
                <a:latin typeface="Calibri" pitchFamily="34" charset="0"/>
              </a:rPr>
              <a:t>IPSec ESP and AH tunnels with fast path fully offloaded</a:t>
            </a:r>
          </a:p>
          <a:p>
            <a:pPr marL="339725" lvl="1" indent="-107950" algn="l">
              <a:lnSpc>
                <a:spcPct val="85000"/>
              </a:lnSpc>
              <a:spcBef>
                <a:spcPct val="30000"/>
              </a:spcBef>
              <a:buFontTx/>
              <a:buChar char="•"/>
            </a:pPr>
            <a:r>
              <a:rPr lang="en-US" sz="1100" dirty="0">
                <a:solidFill>
                  <a:srgbClr val="000000"/>
                </a:solidFill>
                <a:latin typeface="Calibri" pitchFamily="34" charset="0"/>
              </a:rPr>
              <a:t>L2 support: Ethernet, </a:t>
            </a:r>
            <a:r>
              <a:rPr lang="en-US" sz="1100" dirty="0" err="1">
                <a:solidFill>
                  <a:srgbClr val="000000"/>
                </a:solidFill>
                <a:latin typeface="Calibri" pitchFamily="34" charset="0"/>
              </a:rPr>
              <a:t>Ethertype</a:t>
            </a:r>
            <a:r>
              <a:rPr lang="en-US" sz="1100" dirty="0">
                <a:solidFill>
                  <a:srgbClr val="000000"/>
                </a:solidFill>
                <a:latin typeface="Calibri" pitchFamily="34" charset="0"/>
              </a:rPr>
              <a:t>, and VLAN</a:t>
            </a:r>
          </a:p>
          <a:p>
            <a:pPr marL="339725" lvl="1" indent="-107950" algn="l">
              <a:lnSpc>
                <a:spcPct val="85000"/>
              </a:lnSpc>
              <a:spcBef>
                <a:spcPct val="30000"/>
              </a:spcBef>
              <a:buFontTx/>
              <a:buChar char="•"/>
            </a:pPr>
            <a:r>
              <a:rPr lang="en-US" sz="1100" dirty="0">
                <a:solidFill>
                  <a:srgbClr val="000000"/>
                </a:solidFill>
                <a:latin typeface="Calibri" pitchFamily="34" charset="0"/>
              </a:rPr>
              <a:t>L3/L4 Support: IPv4/IPv6 and UDP port-based raw Ethernet or IPv4/6 and SCTP port-based routing</a:t>
            </a:r>
          </a:p>
          <a:p>
            <a:pPr marL="339725" lvl="1" indent="-107950" algn="l">
              <a:lnSpc>
                <a:spcPct val="85000"/>
              </a:lnSpc>
              <a:spcBef>
                <a:spcPct val="30000"/>
              </a:spcBef>
              <a:buFontTx/>
              <a:buChar char="•"/>
            </a:pPr>
            <a:r>
              <a:rPr lang="en-US" sz="1100" dirty="0">
                <a:solidFill>
                  <a:srgbClr val="000000"/>
                </a:solidFill>
                <a:latin typeface="Calibri" pitchFamily="34" charset="0"/>
              </a:rPr>
              <a:t>Multicast to multiple queues</a:t>
            </a:r>
          </a:p>
          <a:p>
            <a:pPr marL="339725" lvl="1" indent="-107950" algn="l">
              <a:lnSpc>
                <a:spcPct val="85000"/>
              </a:lnSpc>
              <a:spcBef>
                <a:spcPct val="30000"/>
              </a:spcBef>
              <a:buFontTx/>
              <a:buChar char="•"/>
            </a:pPr>
            <a:r>
              <a:rPr lang="en-US" sz="1100" dirty="0" err="1">
                <a:solidFill>
                  <a:srgbClr val="000000"/>
                </a:solidFill>
                <a:latin typeface="Calibri" pitchFamily="34" charset="0"/>
              </a:rPr>
              <a:t>QoS</a:t>
            </a:r>
            <a:r>
              <a:rPr lang="en-US" sz="1100" dirty="0">
                <a:solidFill>
                  <a:srgbClr val="000000"/>
                </a:solidFill>
                <a:latin typeface="Calibri" pitchFamily="34" charset="0"/>
              </a:rPr>
              <a:t> capability:  Per channel/flow to individual queue towards DSP cores and support for TX traffic shaping per device</a:t>
            </a:r>
          </a:p>
          <a:p>
            <a:pPr marL="117475" indent="-117475" algn="l">
              <a:lnSpc>
                <a:spcPct val="85000"/>
              </a:lnSpc>
              <a:spcBef>
                <a:spcPct val="30000"/>
              </a:spcBef>
              <a:buFontTx/>
              <a:buChar char="•"/>
            </a:pPr>
            <a:r>
              <a:rPr lang="en-US" sz="1400" dirty="0">
                <a:solidFill>
                  <a:srgbClr val="000000"/>
                </a:solidFill>
                <a:latin typeface="Calibri" pitchFamily="34" charset="0"/>
              </a:rPr>
              <a:t>Security Accelerator (SA)</a:t>
            </a:r>
          </a:p>
          <a:p>
            <a:pPr marL="339725" lvl="1" indent="-107950" algn="l">
              <a:lnSpc>
                <a:spcPct val="85000"/>
              </a:lnSpc>
              <a:spcBef>
                <a:spcPct val="30000"/>
              </a:spcBef>
              <a:buFontTx/>
              <a:buChar char="•"/>
            </a:pPr>
            <a:r>
              <a:rPr lang="en-US" sz="1100" dirty="0">
                <a:solidFill>
                  <a:srgbClr val="000000"/>
                </a:solidFill>
                <a:latin typeface="Calibri" pitchFamily="34" charset="0"/>
              </a:rPr>
              <a:t>Support for IPSec, SRTP, 3GPP and </a:t>
            </a:r>
            <a:r>
              <a:rPr lang="en-US" sz="1100" dirty="0" err="1">
                <a:solidFill>
                  <a:srgbClr val="000000"/>
                </a:solidFill>
                <a:latin typeface="Calibri" pitchFamily="34" charset="0"/>
              </a:rPr>
              <a:t>WiMAX</a:t>
            </a:r>
            <a:r>
              <a:rPr lang="en-US" sz="1100" dirty="0">
                <a:solidFill>
                  <a:srgbClr val="000000"/>
                </a:solidFill>
                <a:latin typeface="Calibri" pitchFamily="34" charset="0"/>
              </a:rPr>
              <a:t> Air Interface, and SSL/TLS security</a:t>
            </a:r>
          </a:p>
          <a:p>
            <a:pPr marL="339725" lvl="1" indent="-107950" algn="l">
              <a:lnSpc>
                <a:spcPct val="85000"/>
              </a:lnSpc>
              <a:spcBef>
                <a:spcPct val="30000"/>
              </a:spcBef>
              <a:buFontTx/>
              <a:buChar char="•"/>
            </a:pPr>
            <a:r>
              <a:rPr lang="en-US" sz="1100" dirty="0">
                <a:solidFill>
                  <a:srgbClr val="000000"/>
                </a:solidFill>
                <a:latin typeface="Calibri" pitchFamily="34" charset="0"/>
              </a:rPr>
              <a:t>Support for simultaneous wire-speed security processing on 1 </a:t>
            </a:r>
            <a:r>
              <a:rPr lang="en-US" sz="1100" dirty="0" err="1">
                <a:solidFill>
                  <a:srgbClr val="000000"/>
                </a:solidFill>
                <a:latin typeface="Calibri" pitchFamily="34" charset="0"/>
              </a:rPr>
              <a:t>Gbps</a:t>
            </a:r>
            <a:r>
              <a:rPr lang="en-US" sz="1100" dirty="0">
                <a:solidFill>
                  <a:srgbClr val="000000"/>
                </a:solidFill>
                <a:latin typeface="Calibri" pitchFamily="34" charset="0"/>
              </a:rPr>
              <a:t> Ethernet transmit and receive traffic.</a:t>
            </a:r>
          </a:p>
          <a:p>
            <a:pPr marL="339725" lvl="1" indent="-107950" algn="l">
              <a:lnSpc>
                <a:spcPct val="85000"/>
              </a:lnSpc>
              <a:spcBef>
                <a:spcPct val="30000"/>
              </a:spcBef>
              <a:buFontTx/>
              <a:buChar char="•"/>
            </a:pPr>
            <a:r>
              <a:rPr lang="en-US" sz="1100" dirty="0">
                <a:solidFill>
                  <a:srgbClr val="000000"/>
                </a:solidFill>
                <a:latin typeface="Calibri" pitchFamily="34" charset="0"/>
              </a:rPr>
              <a:t>Encryption Modes:  ECB, CBC, CTR, F8, A5/3, CCM, GCM, HMAC, CMAC, and GMAC</a:t>
            </a:r>
          </a:p>
          <a:p>
            <a:pPr marL="339725" lvl="1" indent="-107950" algn="l">
              <a:lnSpc>
                <a:spcPct val="85000"/>
              </a:lnSpc>
              <a:spcBef>
                <a:spcPct val="30000"/>
              </a:spcBef>
              <a:buFontTx/>
              <a:buChar char="•"/>
            </a:pPr>
            <a:r>
              <a:rPr lang="en-US" sz="1100" dirty="0">
                <a:solidFill>
                  <a:srgbClr val="000000"/>
                </a:solidFill>
                <a:latin typeface="Calibri" pitchFamily="34" charset="0"/>
              </a:rPr>
              <a:t>Encryption Algorithms:  AES, DES, 3DES, Kasumi, SNOW 3g, SHA-1, SHA-2, and MD5</a:t>
            </a:r>
          </a:p>
        </p:txBody>
      </p:sp>
      <p:sp>
        <p:nvSpPr>
          <p:cNvPr id="54277"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4278"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4279"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4280"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4281" name="Group 419"/>
          <p:cNvGrpSpPr>
            <a:grpSpLocks noChangeAspect="1"/>
          </p:cNvGrpSpPr>
          <p:nvPr/>
        </p:nvGrpSpPr>
        <p:grpSpPr bwMode="auto">
          <a:xfrm>
            <a:off x="0" y="914400"/>
            <a:ext cx="5349875" cy="5440363"/>
            <a:chOff x="0" y="552"/>
            <a:chExt cx="3479" cy="3538"/>
          </a:xfrm>
        </p:grpSpPr>
        <p:sp>
          <p:nvSpPr>
            <p:cNvPr id="54282"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4283" name="Group 620"/>
            <p:cNvGrpSpPr>
              <a:grpSpLocks/>
            </p:cNvGrpSpPr>
            <p:nvPr/>
          </p:nvGrpSpPr>
          <p:grpSpPr bwMode="auto">
            <a:xfrm>
              <a:off x="162" y="563"/>
              <a:ext cx="3306" cy="3350"/>
              <a:chOff x="162" y="563"/>
              <a:chExt cx="3306" cy="3350"/>
            </a:xfrm>
          </p:grpSpPr>
          <p:sp>
            <p:nvSpPr>
              <p:cNvPr id="54492"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4493"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4494"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4495"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4496"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97"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98"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4499"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4500"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01"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4502"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4503"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04"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4505"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4506"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07"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08"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09"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4510"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511"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12"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4513"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514"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4515"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4516"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4517"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4518"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19"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4520"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4521"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4522"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4523"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24"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4525"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526"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4527"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528"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29"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4530"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531"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32"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4533"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534"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35"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4536"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4537"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4538"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4539"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40"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4541"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4542"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43"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4544"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4545"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46"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4547"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48"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4549"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50"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4551"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4552"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4553"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4554"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4555"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4556"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4557"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4558"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4559"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4560"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4561"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4562"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4563"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564"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4565"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4566"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567"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68"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569"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4570"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71"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4572"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4573"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4574"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4575"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576"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77"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578"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579"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580"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581"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4582"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4583"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4584"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585"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4586"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4587"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4588"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589"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590"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591"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4592"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4593"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4594"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4595"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596"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4597"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4598"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4599"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600"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4601"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4602"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4603"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4604"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4605"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4606"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4607"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608"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4609"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610"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4611"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4612"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613"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4614"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4615"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616"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617"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618"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4619"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620"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621"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622"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623"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624"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25"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4626"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27"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28"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629"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30"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4631"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32"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33"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4634"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4635"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4636"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637"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638"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4639"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640"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41"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642"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4643"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44"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4645"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4646"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4647"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648"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649"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4650"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4651"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4652"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4653"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4654"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4655"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4656"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4657"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4658"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4659"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4660"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4661"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4662"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4663"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4664"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4665"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4666"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4667"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4668"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4669"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4670"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4671"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4672"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4673"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4674"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4675"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4676"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4677"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4678"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4679"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4680"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4681"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4682"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4683"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4684"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4685"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4686"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4687"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688"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689"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4284" name="Group 821"/>
            <p:cNvGrpSpPr>
              <a:grpSpLocks/>
            </p:cNvGrpSpPr>
            <p:nvPr/>
          </p:nvGrpSpPr>
          <p:grpSpPr bwMode="auto">
            <a:xfrm>
              <a:off x="11" y="762"/>
              <a:ext cx="3452" cy="3328"/>
              <a:chOff x="11" y="762"/>
              <a:chExt cx="3452" cy="3328"/>
            </a:xfrm>
          </p:grpSpPr>
          <p:sp>
            <p:nvSpPr>
              <p:cNvPr id="54292"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4293"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4294"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295"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296"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4297"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4298"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4299"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00"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01"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4302"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4303"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4304"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05"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4306"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4307"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4308"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4309"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4310"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4311"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12"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13"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4314"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15"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4316"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317"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4318"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319"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4320"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4321"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4322"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4323"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324"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325"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4326"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4327"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4328"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4329"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330"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31"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4332"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333"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334"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4335"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336"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337"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4338"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4339"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340"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4341"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4342"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4343"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44"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45"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4346"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4347"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4348"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4349"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4350"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4351"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4352"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4353"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4354"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4355"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4356" name="Rectangle 685"/>
              <p:cNvSpPr>
                <a:spLocks noChangeArrowheads="1"/>
              </p:cNvSpPr>
              <p:nvPr/>
            </p:nvSpPr>
            <p:spPr bwMode="auto">
              <a:xfrm>
                <a:off x="2170" y="3020"/>
                <a:ext cx="1293" cy="88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4357"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4358"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359"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4360"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4361"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62"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63"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364"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4365"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366"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67"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68"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4369"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70"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371"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72"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4373"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374"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4375"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4376"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4377"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78"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4379"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4380"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381"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4382"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383"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4384"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385"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386"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4387"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4388"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4389"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390"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4391"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4392"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4393"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4394"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4395"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4396"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397"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4398"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399"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4400"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4401"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402"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4403"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4404"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4405"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4406"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4407"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4408"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4409"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4410"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4411"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2"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4413"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4414"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5"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4416"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7"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8"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19"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4420"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4421"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4422"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23"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4424"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4425"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4426"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4427"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4428"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4429"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30"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4431"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432"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4433"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4434"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35"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4436"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4437"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4438"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39"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4440"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4441"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4442"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4443"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4444"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4445"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4446"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47"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48"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49"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0"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1"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2"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3"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4"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4455"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4456"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4457"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4458"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4459"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4460"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4461"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4462"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4463"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4464"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4465"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4466"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67"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4468"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4469"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4470"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71"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4472"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4473"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4474"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4475"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4476"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4477"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4478"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4479"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4480"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4481"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4482"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4483"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4484"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4485"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4486"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4487"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4488"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4489"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4490"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4491"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4285"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4286"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4287"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4288"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4289"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4290"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4291"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smtClean="0"/>
              <a:t>External Interfaces</a:t>
            </a:r>
          </a:p>
        </p:txBody>
      </p:sp>
      <p:sp>
        <p:nvSpPr>
          <p:cNvPr id="55299" name="Rectangle 4"/>
          <p:cNvSpPr>
            <a:spLocks noGrp="1" noChangeArrowheads="1"/>
          </p:cNvSpPr>
          <p:nvPr>
            <p:ph type="body" sz="half" idx="4294967295"/>
          </p:nvPr>
        </p:nvSpPr>
        <p:spPr>
          <a:xfrm>
            <a:off x="5464175" y="2400300"/>
            <a:ext cx="3451225" cy="3352800"/>
          </a:xfrm>
        </p:spPr>
        <p:txBody>
          <a:bodyPr/>
          <a:lstStyle/>
          <a:p>
            <a:pPr marL="227013" indent="-227013" eaLnBrk="1" hangingPunct="1">
              <a:lnSpc>
                <a:spcPct val="80000"/>
              </a:lnSpc>
              <a:spcBef>
                <a:spcPct val="0"/>
              </a:spcBef>
              <a:spcAft>
                <a:spcPct val="10000"/>
              </a:spcAft>
            </a:pPr>
            <a:r>
              <a:rPr lang="en-US" sz="1800" smtClean="0"/>
              <a:t>SGMII allows two 10/100/1000 Ethernet interfaces </a:t>
            </a:r>
          </a:p>
          <a:p>
            <a:pPr marL="227013" indent="-227013" eaLnBrk="1" hangingPunct="1">
              <a:lnSpc>
                <a:spcPct val="80000"/>
              </a:lnSpc>
              <a:spcBef>
                <a:spcPct val="0"/>
              </a:spcBef>
              <a:spcAft>
                <a:spcPct val="10000"/>
              </a:spcAft>
            </a:pPr>
            <a:r>
              <a:rPr lang="en-US" sz="1800" smtClean="0"/>
              <a:t>Four high-bandwidth Serial RapidIO (SRIO) lanes for inter-DSP applications</a:t>
            </a:r>
          </a:p>
          <a:p>
            <a:pPr marL="227013" indent="-227013" eaLnBrk="1" hangingPunct="1">
              <a:lnSpc>
                <a:spcPct val="80000"/>
              </a:lnSpc>
              <a:spcBef>
                <a:spcPct val="0"/>
              </a:spcBef>
              <a:spcAft>
                <a:spcPct val="10000"/>
              </a:spcAft>
            </a:pPr>
            <a:r>
              <a:rPr lang="en-US" sz="1800" smtClean="0"/>
              <a:t>SPI for boot operations</a:t>
            </a:r>
          </a:p>
          <a:p>
            <a:pPr marL="227013" indent="-227013" eaLnBrk="1" hangingPunct="1">
              <a:lnSpc>
                <a:spcPct val="80000"/>
              </a:lnSpc>
              <a:spcBef>
                <a:spcPct val="0"/>
              </a:spcBef>
              <a:spcAft>
                <a:spcPct val="10000"/>
              </a:spcAft>
            </a:pPr>
            <a:r>
              <a:rPr lang="en-US" sz="1800" smtClean="0"/>
              <a:t>UART for development/testing</a:t>
            </a:r>
          </a:p>
          <a:p>
            <a:pPr marL="227013" indent="-227013" eaLnBrk="1" hangingPunct="1">
              <a:lnSpc>
                <a:spcPct val="80000"/>
              </a:lnSpc>
              <a:spcBef>
                <a:spcPct val="0"/>
              </a:spcBef>
              <a:spcAft>
                <a:spcPct val="10000"/>
              </a:spcAft>
            </a:pPr>
            <a:r>
              <a:rPr lang="en-US" sz="1800" smtClean="0"/>
              <a:t>Two PCIe at 5 Gbps </a:t>
            </a:r>
          </a:p>
          <a:p>
            <a:pPr marL="227013" indent="-227013" eaLnBrk="1" hangingPunct="1">
              <a:lnSpc>
                <a:spcPct val="80000"/>
              </a:lnSpc>
              <a:spcBef>
                <a:spcPct val="0"/>
              </a:spcBef>
              <a:spcAft>
                <a:spcPct val="10000"/>
              </a:spcAft>
            </a:pPr>
            <a:r>
              <a:rPr lang="en-US" altLang="zh-CN" sz="1800" smtClean="0">
                <a:ea typeface="宋体" pitchFamily="2" charset="-122"/>
              </a:rPr>
              <a:t>I</a:t>
            </a:r>
            <a:r>
              <a:rPr lang="en-US" altLang="zh-CN" sz="1800" baseline="30000" smtClean="0">
                <a:ea typeface="宋体" pitchFamily="2" charset="-122"/>
              </a:rPr>
              <a:t>2</a:t>
            </a:r>
            <a:r>
              <a:rPr lang="en-US" altLang="zh-CN" sz="1800" smtClean="0">
                <a:ea typeface="宋体" pitchFamily="2" charset="-122"/>
              </a:rPr>
              <a:t>C</a:t>
            </a:r>
            <a:r>
              <a:rPr lang="en-US" sz="1800" smtClean="0"/>
              <a:t> for EPROM at 400 Kbps</a:t>
            </a:r>
          </a:p>
          <a:p>
            <a:pPr marL="227013" indent="-227013" eaLnBrk="1" hangingPunct="1">
              <a:lnSpc>
                <a:spcPct val="80000"/>
              </a:lnSpc>
              <a:spcBef>
                <a:spcPct val="0"/>
              </a:spcBef>
              <a:spcAft>
                <a:spcPct val="10000"/>
              </a:spcAft>
            </a:pPr>
            <a:r>
              <a:rPr lang="en-US" sz="1800" smtClean="0"/>
              <a:t>Application-specific Interfaces:</a:t>
            </a:r>
          </a:p>
          <a:p>
            <a:pPr marL="523875" lvl="1" indent="-227013" eaLnBrk="1" hangingPunct="1">
              <a:lnSpc>
                <a:spcPct val="80000"/>
              </a:lnSpc>
              <a:spcBef>
                <a:spcPct val="0"/>
              </a:spcBef>
              <a:spcAft>
                <a:spcPct val="10000"/>
              </a:spcAft>
            </a:pPr>
            <a:r>
              <a:rPr lang="en-US" sz="1600" smtClean="0"/>
              <a:t>Antenna Interface 2 (AIF2) for wireless applications</a:t>
            </a:r>
          </a:p>
          <a:p>
            <a:pPr marL="523875" lvl="1" indent="-227013" eaLnBrk="1" hangingPunct="1">
              <a:lnSpc>
                <a:spcPct val="80000"/>
              </a:lnSpc>
              <a:spcBef>
                <a:spcPct val="0"/>
              </a:spcBef>
              <a:spcAft>
                <a:spcPct val="10000"/>
              </a:spcAft>
            </a:pPr>
            <a:r>
              <a:rPr lang="en-US" sz="1600" smtClean="0"/>
              <a:t>Telecommunications Serial Port (TSIP) x2 for media applications</a:t>
            </a:r>
          </a:p>
        </p:txBody>
      </p:sp>
      <p:sp>
        <p:nvSpPr>
          <p:cNvPr id="55300" name="AutoShape 5"/>
          <p:cNvSpPr>
            <a:spLocks noChangeArrowheads="1"/>
          </p:cNvSpPr>
          <p:nvPr/>
        </p:nvSpPr>
        <p:spPr bwMode="auto">
          <a:xfrm>
            <a:off x="5422900" y="2303463"/>
            <a:ext cx="3568700" cy="3449637"/>
          </a:xfrm>
          <a:prstGeom prst="roundRect">
            <a:avLst>
              <a:gd name="adj" fmla="val 8954"/>
            </a:avLst>
          </a:prstGeom>
          <a:noFill/>
          <a:ln w="19050" algn="ctr">
            <a:solidFill>
              <a:schemeClr val="tx1"/>
            </a:solidFill>
            <a:round/>
            <a:headEnd/>
            <a:tailEnd/>
          </a:ln>
        </p:spPr>
        <p:txBody>
          <a:bodyPr wrap="none" anchor="ctr"/>
          <a:lstStyle/>
          <a:p>
            <a:endParaRPr lang="en-US">
              <a:solidFill>
                <a:srgbClr val="000000"/>
              </a:solidFill>
            </a:endParaRPr>
          </a:p>
        </p:txBody>
      </p:sp>
      <p:sp>
        <p:nvSpPr>
          <p:cNvPr id="553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Memory Expansion</a:t>
            </a:r>
          </a:p>
        </p:txBody>
      </p:sp>
      <p:sp>
        <p:nvSpPr>
          <p:cNvPr id="5530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Multicore Navigator</a:t>
            </a:r>
          </a:p>
        </p:txBody>
      </p:sp>
      <p:sp>
        <p:nvSpPr>
          <p:cNvPr id="5530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CorePac &amp; Memory Subsystem</a:t>
            </a:r>
          </a:p>
        </p:txBody>
      </p:sp>
      <p:sp>
        <p:nvSpPr>
          <p:cNvPr id="55304" name="Rectangle 19"/>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External Interfaces</a:t>
            </a:r>
          </a:p>
        </p:txBody>
      </p:sp>
      <p:sp>
        <p:nvSpPr>
          <p:cNvPr id="55305"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a:solidFill>
                  <a:srgbClr val="000000"/>
                </a:solidFill>
                <a:latin typeface="Calibri" pitchFamily="34" charset="0"/>
              </a:rPr>
              <a:t>Network Coprocessor</a:t>
            </a:r>
          </a:p>
        </p:txBody>
      </p:sp>
      <p:grpSp>
        <p:nvGrpSpPr>
          <p:cNvPr id="55306" name="Group 419"/>
          <p:cNvGrpSpPr>
            <a:grpSpLocks noChangeAspect="1"/>
          </p:cNvGrpSpPr>
          <p:nvPr/>
        </p:nvGrpSpPr>
        <p:grpSpPr bwMode="auto">
          <a:xfrm>
            <a:off x="0" y="914400"/>
            <a:ext cx="5349875" cy="5440363"/>
            <a:chOff x="0" y="552"/>
            <a:chExt cx="3479" cy="3538"/>
          </a:xfrm>
        </p:grpSpPr>
        <p:sp>
          <p:nvSpPr>
            <p:cNvPr id="553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55308" name="Group 620"/>
            <p:cNvGrpSpPr>
              <a:grpSpLocks/>
            </p:cNvGrpSpPr>
            <p:nvPr/>
          </p:nvGrpSpPr>
          <p:grpSpPr bwMode="auto">
            <a:xfrm>
              <a:off x="162" y="563"/>
              <a:ext cx="3306" cy="3350"/>
              <a:chOff x="162" y="563"/>
              <a:chExt cx="3306" cy="3350"/>
            </a:xfrm>
          </p:grpSpPr>
          <p:sp>
            <p:nvSpPr>
              <p:cNvPr id="555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55518" name="Rectangle 421"/>
              <p:cNvSpPr>
                <a:spLocks noChangeArrowheads="1"/>
              </p:cNvSpPr>
              <p:nvPr/>
            </p:nvSpPr>
            <p:spPr bwMode="auto">
              <a:xfrm>
                <a:off x="619" y="2912"/>
                <a:ext cx="1514" cy="995"/>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5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5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555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555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555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555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555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555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555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5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5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555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555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5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555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5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555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55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55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55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555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555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55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555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555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55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555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55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5556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555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55570"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5557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5557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5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555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555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55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555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555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555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555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555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55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55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555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555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555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555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5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5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5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5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5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5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55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5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5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5600"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56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6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6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6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56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56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6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56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56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6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6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56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556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556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556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56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556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56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56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556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556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556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556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556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6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556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556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6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56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6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6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6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6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56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556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56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6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556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6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6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556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6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6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556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6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6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556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6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56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6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556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6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6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556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556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556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556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556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556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556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556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556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556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556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556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556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556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556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556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556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556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56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556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556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556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556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556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556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557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557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557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557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557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557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557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57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557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557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557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557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557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7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7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55309" name="Group 821"/>
            <p:cNvGrpSpPr>
              <a:grpSpLocks/>
            </p:cNvGrpSpPr>
            <p:nvPr/>
          </p:nvGrpSpPr>
          <p:grpSpPr bwMode="auto">
            <a:xfrm>
              <a:off x="11" y="762"/>
              <a:ext cx="3452" cy="3328"/>
              <a:chOff x="11" y="762"/>
              <a:chExt cx="3452" cy="3328"/>
            </a:xfrm>
          </p:grpSpPr>
          <p:sp>
            <p:nvSpPr>
              <p:cNvPr id="553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553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3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553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553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553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553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553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553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553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3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553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553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53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3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3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553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553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553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553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553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553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3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3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553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553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3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553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553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5536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6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553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553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553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3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53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553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553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553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553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553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553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53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553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53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553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553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3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3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3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53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3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3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3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3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3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3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54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554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54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4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54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554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54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54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54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554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4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54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554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554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554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4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554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554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4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554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554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554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554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54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554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554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4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554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554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554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554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554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54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554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554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554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554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5543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5544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554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554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554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554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554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554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554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554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554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554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4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554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554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554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554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554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554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554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554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4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554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554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554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554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554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554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554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554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554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55486"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SRAM</a:t>
                </a:r>
                <a:endParaRPr lang="en-US" sz="1800">
                  <a:solidFill>
                    <a:srgbClr val="000000"/>
                  </a:solidFill>
                </a:endParaRPr>
              </a:p>
            </p:txBody>
          </p:sp>
          <p:sp>
            <p:nvSpPr>
              <p:cNvPr id="554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554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554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554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554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554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554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554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4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554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554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54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555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555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555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555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555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555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555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555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555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555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555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555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5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555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555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553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553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553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553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553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553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553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11.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12.xml><?xml version="1.0" encoding="utf-8"?>
<p:tagLst xmlns:a="http://schemas.openxmlformats.org/drawingml/2006/main" xmlns:r="http://schemas.openxmlformats.org/officeDocument/2006/relationships" xmlns:p="http://schemas.openxmlformats.org/presentationml/2006/main">
  <p:tag name="ELAPSEDTIME" val="33.067"/>
  <p:tag name="ARTICULATE_SLIDE_PAUSE" val="0"/>
  <p:tag name="ARTICULATE_NAV_LEVEL" val="2"/>
  <p:tag name="ARTICULATE_PLAYLIST_ID" val="-1"/>
  <p:tag name="ARTICULATE_LOCK_SLIDE" val="0"/>
  <p:tag name="ARTICULATE_SLIDE_GUID" val="037e8c89-4052-4885-bed1-6f217d75cb0a"/>
  <p:tag name="ARTICULATE_SLIDE_NAV" val="12"/>
</p:tagLst>
</file>

<file path=ppt/tags/tag1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1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31.291"/>
  <p:tag name="ARTICULATE_SLIDE_PAUSE" val="0"/>
  <p:tag name="ARTICULATE_NAV_LEVEL" val="2"/>
  <p:tag name="ARTICULATE_PLAYLIST_ID" val="-1"/>
  <p:tag name="ARTICULATE_LOCK_SLIDE" val="0"/>
  <p:tag name="ARTICULATE_SLIDE_GUID" val="15cc27ac-f87f-4ba7-ad9d-c5deade3cad2"/>
  <p:tag name="ARTICULATE_SLIDE_NAV" val="15"/>
</p:tagLst>
</file>

<file path=ppt/tags/tag16.xml><?xml version="1.0" encoding="utf-8"?>
<p:tagLst xmlns:a="http://schemas.openxmlformats.org/drawingml/2006/main" xmlns:r="http://schemas.openxmlformats.org/officeDocument/2006/relationships" xmlns:p="http://schemas.openxmlformats.org/presentationml/2006/main">
  <p:tag name="ELAPSEDTIME" val="32.234"/>
  <p:tag name="ARTICULATE_SLIDE_PAUSE" val="0"/>
  <p:tag name="ARTICULATE_NAV_LEVEL" val="2"/>
  <p:tag name="ARTICULATE_PLAYLIST_ID" val="-1"/>
  <p:tag name="ARTICULATE_LOCK_SLIDE" val="0"/>
  <p:tag name="ARTICULATE_SLIDE_GUID" val="736186d9-eed1-4da3-9026-9d3140cbd789"/>
  <p:tag name="ARTICULATE_SLIDE_NAV" val="16"/>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27.713"/>
  <p:tag name="ARTICULATE_SLIDE_PAUSE" val="0"/>
  <p:tag name="ARTICULATE_NAV_LEVEL" val="2"/>
  <p:tag name="ARTICULATE_PLAYLIST_ID" val="-1"/>
  <p:tag name="ARTICULATE_LOCK_SLIDE" val="0"/>
  <p:tag name="ARTICULATE_SLIDE_GUID" val="6c8f92dd-13bc-40e4-b266-ce79bdaf044b"/>
  <p:tag name="ARTICULATE_SLIDE_NAV" val="18"/>
</p:tagLst>
</file>

<file path=ppt/tags/tag19.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567"/>
  <p:tag name="ARTICULATE_SLIDE_PAUSE" val="0"/>
  <p:tag name="ARTICULATE_NAV_LEVEL" val="2"/>
  <p:tag name="ARTICULATE_PLAYLIST_ID" val="-1"/>
  <p:tag name="ARTICULATE_LOCK_SLIDE" val="0"/>
  <p:tag name="ARTICULATE_SLIDE_GUID" val="f14cf365-1546-4dae-af66-643550a09d7a"/>
  <p:tag name="ARTICULATE_SLIDE_NAV" val="21"/>
</p:tagLst>
</file>

<file path=ppt/tags/tag21.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1.mp3"/>
  <p:tag name="AUDIO_ID" val="967"/>
  <p:tag name="ELAPSEDTIME" val="75.697"/>
  <p:tag name="ARTICULATE_TITLE_TAG" val="KeyStone C6655/57: Device Features"/>
  <p:tag name="ARTICULATE_SLIDE_PAUSE" val="0"/>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2f810d4b-2ee3-4d43-8f84-f7b6d20a4d95"/>
  <p:tag name="ARTICULATE_SLIDE_NAV" val="4"/>
  <p:tag name="AUDIO_IMPORT" val="C:\Data\Keystone Training\GAUSS\Online Training\Audio\DR000423.mp3"/>
  <p:tag name="AUDIO_ID" val="968"/>
  <p:tag name="ELAPSEDTIME" val="40.197"/>
  <p:tag name="ARTICULATE_TITLE_TAG" val="KeyStone C6654: Power Optimized"/>
  <p:tag name="ARTICULATE_SLIDE_PAUSE" val="0"/>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AUDIO_IMPORT" val="C:\Data\Keystone Training\GAUSS\Online Training\Audio\DR000424.mp3"/>
  <p:tag name="AUDIO_ID" val="969"/>
  <p:tag name="ELAPSEDTIME" val="88.812"/>
  <p:tag name="ARTICULATE_SLIDE_PAUSE" val="0"/>
  <p:tag name="ARTICULATE_NAV_LEVEL" val="1"/>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26.xml><?xml version="1.0" encoding="utf-8"?>
<p:tagLst xmlns:a="http://schemas.openxmlformats.org/drawingml/2006/main" xmlns:r="http://schemas.openxmlformats.org/officeDocument/2006/relationships" xmlns:p="http://schemas.openxmlformats.org/presentationml/2006/main">
  <p:tag name="ELAPSEDTIME" val="52.895"/>
  <p:tag name="ARTICULATE_SLIDE_PAUSE" val="0"/>
  <p:tag name="ARTICULATE_NAV_LEVEL" val="2"/>
  <p:tag name="ARTICULATE_PLAYLIST_ID" val="-1"/>
  <p:tag name="ARTICULATE_LOCK_SLIDE" val="0"/>
  <p:tag name="ARTICULATE_SLIDE_GUID" val="5d0ff3c0-7cdb-4d0c-8cbb-3ea5d5edb411"/>
  <p:tag name="ARTICULATE_SLIDE_NAV" val="29"/>
</p:tagLst>
</file>

<file path=ppt/tags/tag27.xml><?xml version="1.0" encoding="utf-8"?>
<p:tagLst xmlns:a="http://schemas.openxmlformats.org/drawingml/2006/main" xmlns:r="http://schemas.openxmlformats.org/officeDocument/2006/relationships" xmlns:p="http://schemas.openxmlformats.org/presentationml/2006/main">
  <p:tag name="ELAPSEDTIME" val="3.473"/>
</p:tagLst>
</file>

<file path=ppt/tags/tag28.xml><?xml version="1.0" encoding="utf-8"?>
<p:tagLst xmlns:a="http://schemas.openxmlformats.org/drawingml/2006/main" xmlns:r="http://schemas.openxmlformats.org/officeDocument/2006/relationships" xmlns:p="http://schemas.openxmlformats.org/presentationml/2006/main">
  <p:tag name="ELAPSEDTIME" val="131.208"/>
</p:tagLst>
</file>

<file path=ppt/tags/tag29.xml><?xml version="1.0" encoding="utf-8"?>
<p:tagLst xmlns:a="http://schemas.openxmlformats.org/drawingml/2006/main" xmlns:r="http://schemas.openxmlformats.org/officeDocument/2006/relationships" xmlns:p="http://schemas.openxmlformats.org/presentationml/2006/main">
  <p:tag name="ELAPSEDTIME" val="82.885"/>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ELAPSEDTIME" val="67.63"/>
  <p:tag name="ARTICULATE_SLIDE_PAUSE" val="0"/>
  <p:tag name="ARTICULATE_NAV_LEVEL" val="3"/>
  <p:tag name="ARTICULATE_PLAYLIST_ID" val="-1"/>
  <p:tag name="ARTICULATE_LOCK_SLIDE" val="0"/>
  <p:tag name="ARTICULATE_SLIDE_GUID" val="b7c88f9f-f82c-4c73-b81d-81ddad795993"/>
  <p:tag name="ARTICULATE_SLIDE_NAV" val="31"/>
</p:tagLst>
</file>

<file path=ppt/tags/tag31.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32.xml><?xml version="1.0" encoding="utf-8"?>
<p:tagLst xmlns:a="http://schemas.openxmlformats.org/drawingml/2006/main" xmlns:r="http://schemas.openxmlformats.org/officeDocument/2006/relationships" xmlns:p="http://schemas.openxmlformats.org/presentationml/2006/main">
  <p:tag name="ELAPSEDTIME" val="159.552"/>
  <p:tag name="ARTICULATE_SLIDE_PAUSE" val="0"/>
  <p:tag name="ARTICULATE_NAV_LEVEL" val="2"/>
  <p:tag name="ARTICULATE_PLAYLIST_ID" val="-1"/>
  <p:tag name="ARTICULATE_LOCK_SLIDE" val="0"/>
  <p:tag name="ARTICULATE_SLIDE_GUID" val="f4ad093c-57fb-48c2-8218-8faabd2ff141"/>
  <p:tag name="ARTICULATE_SLIDE_NAV" val="44"/>
</p:tagLst>
</file>

<file path=ppt/tags/tag33.xml><?xml version="1.0" encoding="utf-8"?>
<p:tagLst xmlns:a="http://schemas.openxmlformats.org/drawingml/2006/main" xmlns:r="http://schemas.openxmlformats.org/officeDocument/2006/relationships" xmlns:p="http://schemas.openxmlformats.org/presentationml/2006/main">
  <p:tag name="ELAPSEDTIME" val="18.125"/>
  <p:tag name="ARTICULATE_SLIDE_PAUSE" val="0"/>
  <p:tag name="ARTICULATE_NAV_LEVEL" val="2"/>
  <p:tag name="ARTICULATE_PLAYLIST_ID" val="-1"/>
  <p:tag name="ARTICULATE_LOCK_SLIDE" val="0"/>
  <p:tag name="ARTICULATE_SLIDE_GUID" val="588382cb-7f91-4888-ab75-41a2df744d24"/>
  <p:tag name="ARTICULATE_SLIDE_NAV" val="45"/>
</p:tagLst>
</file>

<file path=ppt/tags/tag34.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3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36.xml><?xml version="1.0" encoding="utf-8"?>
<p:tagLst xmlns:a="http://schemas.openxmlformats.org/drawingml/2006/main" xmlns:r="http://schemas.openxmlformats.org/officeDocument/2006/relationships" xmlns:p="http://schemas.openxmlformats.org/presentationml/2006/main">
  <p:tag name="ELAPSEDTIME" val="52.895"/>
  <p:tag name="ARTICULATE_SLIDE_PAUSE" val="0"/>
  <p:tag name="ARTICULATE_NAV_LEVEL" val="2"/>
  <p:tag name="ARTICULATE_PLAYLIST_ID" val="-1"/>
  <p:tag name="ARTICULATE_LOCK_SLIDE" val="0"/>
  <p:tag name="ARTICULATE_SLIDE_GUID" val="5d0ff3c0-7cdb-4d0c-8cbb-3ea5d5edb411"/>
  <p:tag name="ARTICULATE_SLIDE_NAV" val="29"/>
</p:tagLst>
</file>

<file path=ppt/tags/tag37.xml><?xml version="1.0" encoding="utf-8"?>
<p:tagLst xmlns:a="http://schemas.openxmlformats.org/drawingml/2006/main" xmlns:r="http://schemas.openxmlformats.org/officeDocument/2006/relationships" xmlns:p="http://schemas.openxmlformats.org/presentationml/2006/main">
  <p:tag name="ELAPSEDTIME" val="20.505"/>
  <p:tag name="ARTICULATE_SLIDE_PAUSE" val="0"/>
  <p:tag name="ARTICULATE_NAV_LEVEL" val="3"/>
  <p:tag name="ARTICULATE_PLAYLIST_ID" val="-1"/>
  <p:tag name="ARTICULATE_LOCK_SLIDE" val="0"/>
  <p:tag name="ARTICULATE_SLIDE_GUID" val="682c950b-9967-4e62-91be-54a21df83053"/>
  <p:tag name="ARTICULATE_SLIDE_NAV" val="34"/>
</p:tagLst>
</file>

<file path=ppt/tags/tag38.xml><?xml version="1.0" encoding="utf-8"?>
<p:tagLst xmlns:a="http://schemas.openxmlformats.org/drawingml/2006/main" xmlns:r="http://schemas.openxmlformats.org/officeDocument/2006/relationships" xmlns:p="http://schemas.openxmlformats.org/presentationml/2006/main">
  <p:tag name="ELAPSEDTIME" val="46.416"/>
  <p:tag name="ARTICULATE_SLIDE_PAUSE" val="0"/>
  <p:tag name="ARTICULATE_NAV_LEVEL" val="3"/>
  <p:tag name="ARTICULATE_PLAYLIST_ID" val="-1"/>
  <p:tag name="ARTICULATE_LOCK_SLIDE" val="0"/>
  <p:tag name="ARTICULATE_SLIDE_GUID" val="76cbbbc3-4d4b-45d3-8f93-566d82101e56"/>
  <p:tag name="ARTICULATE_SLIDE_NAV" val="33"/>
</p:tagLst>
</file>

<file path=ppt/tags/tag39.xml><?xml version="1.0" encoding="utf-8"?>
<p:tagLst xmlns:a="http://schemas.openxmlformats.org/drawingml/2006/main" xmlns:r="http://schemas.openxmlformats.org/officeDocument/2006/relationships" xmlns:p="http://schemas.openxmlformats.org/presentationml/2006/main">
  <p:tag name="ELAPSEDTIME" val="67.734"/>
  <p:tag name="ARTICULATE_SLIDE_PAUSE" val="0"/>
  <p:tag name="ARTICULATE_NAV_LEVEL" val="2"/>
  <p:tag name="ARTICULATE_PLAYLIST_ID" val="-1"/>
  <p:tag name="ARTICULATE_LOCK_SLIDE" val="0"/>
  <p:tag name="ARTICULATE_SLIDE_GUID" val="3a6348f0-9065-44ed-9ef5-07a8f947d241"/>
  <p:tag name="ARTICULATE_SLIDE_NAV" val="4"/>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ELAPSEDTIME" val="43.203"/>
  <p:tag name="ARTICULATE_SLIDE_PAUSE" val="0"/>
  <p:tag name="ARTICULATE_NAV_LEVEL" val="2"/>
  <p:tag name="ARTICULATE_PLAYLIST_ID" val="-1"/>
  <p:tag name="ARTICULATE_LOCK_SLIDE" val="0"/>
  <p:tag name="ARTICULATE_SLIDE_GUID" val="a66d1d92-ca33-485c-af3f-e6f73879ab69"/>
  <p:tag name="ARTICULATE_SLIDE_NAV" val="5"/>
</p:tagLst>
</file>

<file path=ppt/tags/tag41.xml><?xml version="1.0" encoding="utf-8"?>
<p:tagLst xmlns:a="http://schemas.openxmlformats.org/drawingml/2006/main" xmlns:r="http://schemas.openxmlformats.org/officeDocument/2006/relationships" xmlns:p="http://schemas.openxmlformats.org/presentationml/2006/main">
  <p:tag name="ELAPSEDTIME" val="114.651"/>
  <p:tag name="ARTICULATE_SLIDE_GUID" val="9c1b52c1-f6fe-4841-939b-c5fc2a8768ca"/>
  <p:tag name="ARTICULATE_SLIDE_PAUSE" val="0"/>
  <p:tag name="ARTICULATE_NAV_LEVEL" val="2"/>
  <p:tag name="ARTICULATE_PLAYLIST_ID" val="-1"/>
  <p:tag name="ARTICULATE_VIEW_MODE" val="2"/>
  <p:tag name="ARTICULATE_LOCK_SLIDE" val="0"/>
  <p:tag name="ARTICULATE_SLIDE_NAV" val="4"/>
</p:tagLst>
</file>

<file path=ppt/tags/tag42.xml><?xml version="1.0" encoding="utf-8"?>
<p:tagLst xmlns:a="http://schemas.openxmlformats.org/drawingml/2006/main" xmlns:r="http://schemas.openxmlformats.org/officeDocument/2006/relationships" xmlns:p="http://schemas.openxmlformats.org/presentationml/2006/main">
  <p:tag name="ELAPSEDTIME" val="80.062"/>
  <p:tag name="ARTICULATE_SLIDE_GUID" val="03003622-e8e1-4342-af29-c6aeee52c5e6"/>
  <p:tag name="ARTICULATE_SLIDE_PAUSE" val="0"/>
  <p:tag name="ARTICULATE_NAV_LEVEL" val="2"/>
  <p:tag name="ARTICULATE_PLAYLIST_ID" val="-1"/>
  <p:tag name="ARTICULATE_LOCK_SLIDE" val="0"/>
  <p:tag name="ARTICULATE_SLIDE_NAV" val="7"/>
</p:tagLst>
</file>

<file path=ppt/tags/tag43.xml><?xml version="1.0" encoding="utf-8"?>
<p:tagLst xmlns:a="http://schemas.openxmlformats.org/drawingml/2006/main" xmlns:r="http://schemas.openxmlformats.org/officeDocument/2006/relationships" xmlns:p="http://schemas.openxmlformats.org/presentationml/2006/main">
  <p:tag name="ELAPSEDTIME" val="134.239"/>
  <p:tag name="ARTICULATE_SLIDE_GUID" val="ce994255-30c0-40c2-b5c6-79a92920a44f"/>
  <p:tag name="ARTICULATE_SLIDE_PAUSE" val="0"/>
  <p:tag name="ARTICULATE_NAV_LEVEL" val="2"/>
  <p:tag name="ARTICULATE_PLAYLIST_ID" val="-1"/>
  <p:tag name="ARTICULATE_LOCK_SLIDE" val="0"/>
  <p:tag name="ARTICULATE_SLIDE_NAV" val="8"/>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TCP3E Overview"/>
  <p:tag name="ELAPSEDTIME" val="69.036"/>
  <p:tag name="ARTICULATE_SLIDE_GUID" val="8844c34b-d239-4bbf-8a6c-8fc1f47f3b41"/>
  <p:tag name="ARTICULATE_SLIDE_PAUSE" val="0"/>
  <p:tag name="ARTICULATE_NAV_LEVEL" val="2"/>
  <p:tag name="ARTICULATE_PLAYLIST_ID" val="-1"/>
  <p:tag name="ARTICULATE_LOCK_SLIDE" val="0"/>
  <p:tag name="ARTICULATE_SLIDE_NAV" val="4"/>
</p:tagLst>
</file>

<file path=ppt/tags/tag4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AG4iKncu_files\slide0001_image001.png"/>
</p:tagLst>
</file>

<file path=ppt/tags/tag46.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47.xml><?xml version="1.0" encoding="utf-8"?>
<p:tagLst xmlns:a="http://schemas.openxmlformats.org/drawingml/2006/main" xmlns:r="http://schemas.openxmlformats.org/officeDocument/2006/relationships" xmlns:p="http://schemas.openxmlformats.org/presentationml/2006/main">
  <p:tag name="AUDIO_IMPORT" val="F:\MM\ShNy Internal Training\Day2\MP3\02b NySh_TCP3E_John.mp3"/>
  <p:tag name="AUDIO_ID" val="273"/>
  <p:tag name="ELAPSEDTIME" val="71.104"/>
  <p:tag name="ARTICULATE_SLIDE_GUID" val="88ec1a7a-dcd9-4723-bbf7-f4f79cac722f"/>
  <p:tag name="ARTICULATE_SLIDE_PAUSE" val="0"/>
  <p:tag name="ARTICULATE_NAV_LEVEL" val="2"/>
  <p:tag name="ARTICULATE_PLAYLIST_ID" val="-1"/>
  <p:tag name="ARTICULATE_LOCK_SLIDE" val="0"/>
  <p:tag name="ARTICULATE_SLIDE_NAV" val="5"/>
</p:tagLst>
</file>

<file path=ppt/tags/tag48.xml><?xml version="1.0" encoding="utf-8"?>
<p:tagLst xmlns:a="http://schemas.openxmlformats.org/drawingml/2006/main" xmlns:r="http://schemas.openxmlformats.org/officeDocument/2006/relationships" xmlns:p="http://schemas.openxmlformats.org/presentationml/2006/main">
  <p:tag name="ELAPSEDTIME" val="100.411"/>
  <p:tag name="ARTICULATE_SLIDE_PAUSE" val="0"/>
  <p:tag name="ARTICULATE_NAV_LEVEL" val="2"/>
  <p:tag name="ARTICULATE_PLAYLIST_ID" val="-1"/>
  <p:tag name="ARTICULATE_LOCK_SLIDE" val="0"/>
  <p:tag name="ARTICULATE_SLIDE_GUID" val="b88c6bd1-55bb-47f0-abf1-c0c473b9dae2"/>
  <p:tag name="ARTICULATE_SLIDE_NAV" val="46"/>
</p:tagLst>
</file>

<file path=ppt/tags/tag4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ELAPSEDTIME" val="39.755"/>
  <p:tag name="ARTICULATE_SLIDE_PAUSE" val="0"/>
  <p:tag name="ARTICULATE_NAV_LEVEL" val="2"/>
  <p:tag name="ARTICULATE_PLAYLIST_ID" val="-1"/>
  <p:tag name="ARTICULATE_LOCK_SLIDE" val="0"/>
  <p:tag name="ARTICULATE_SLIDE_GUID" val="6f194eed-775e-400e-96e7-2079d5a103da"/>
  <p:tag name="ARTICULATE_SLIDE_NAV" val="57"/>
</p:tagLst>
</file>

<file path=ppt/tags/tag51.xml><?xml version="1.0" encoding="utf-8"?>
<p:tagLst xmlns:a="http://schemas.openxmlformats.org/drawingml/2006/main" xmlns:r="http://schemas.openxmlformats.org/officeDocument/2006/relationships" xmlns:p="http://schemas.openxmlformats.org/presentationml/2006/main">
  <p:tag name="ELAPSEDTIME" val="15.541"/>
  <p:tag name="ARTICULATE_SLIDE_PAUSE" val="0"/>
  <p:tag name="ARTICULATE_NAV_LEVEL" val="2"/>
  <p:tag name="ARTICULATE_PLAYLIST_ID" val="-1"/>
  <p:tag name="ARTICULATE_LOCK_SLIDE" val="0"/>
  <p:tag name="ARTICULATE_SLIDE_GUID" val="7b46a980-9cb0-475a-9dbc-c8dbdd9a57a7"/>
  <p:tag name="ARTICULATE_SLIDE_NAV" val="58"/>
</p:tagLst>
</file>

<file path=ppt/tags/tag52.xml><?xml version="1.0" encoding="utf-8"?>
<p:tagLst xmlns:a="http://schemas.openxmlformats.org/drawingml/2006/main" xmlns:r="http://schemas.openxmlformats.org/officeDocument/2006/relationships" xmlns:p="http://schemas.openxmlformats.org/presentationml/2006/main">
  <p:tag name="ELAPSEDTIME" val="55.218"/>
  <p:tag name="ARTICULATE_SLIDE_PAUSE" val="0"/>
  <p:tag name="ARTICULATE_NAV_LEVEL" val="2"/>
  <p:tag name="ARTICULATE_PLAYLIST_ID" val="-1"/>
  <p:tag name="ARTICULATE_LOCK_SLIDE" val="0"/>
  <p:tag name="ARTICULATE_SLIDE_GUID" val="7cf1bedc-6c64-485b-8af5-a0970fea505e"/>
  <p:tag name="ARTICULATE_SLIDE_NAV" val="59"/>
</p:tagLst>
</file>

<file path=ppt/tags/tag53.xml><?xml version="1.0" encoding="utf-8"?>
<p:tagLst xmlns:a="http://schemas.openxmlformats.org/drawingml/2006/main" xmlns:r="http://schemas.openxmlformats.org/officeDocument/2006/relationships" xmlns:p="http://schemas.openxmlformats.org/presentationml/2006/main">
  <p:tag name="ELAPSEDTIME" val="31.239"/>
  <p:tag name="ARTICULATE_SLIDE_PAUSE" val="0"/>
  <p:tag name="ARTICULATE_NAV_LEVEL" val="2"/>
  <p:tag name="ARTICULATE_PLAYLIST_ID" val="-1"/>
  <p:tag name="ARTICULATE_LOCK_SLIDE" val="0"/>
  <p:tag name="ARTICULATE_SLIDE_GUID" val="c7402b2b-5377-49df-9af1-5b9348507856"/>
  <p:tag name="ARTICULATE_SLIDE_NAV" val="60"/>
</p:tagLst>
</file>

<file path=ppt/tags/tag5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ags/tag5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 name="ARTICULATE_LOCK_SLIDE" val="0"/>
  <p:tag name="ARTICULATE_SLIDE_GUID" val="a64e4c54-7b8a-4567-9e7a-7c692788abbd"/>
  <p:tag name="ARTICULATE_SLIDE_NAV" val="62"/>
</p:tagLst>
</file>

<file path=ppt/tags/tag56.xml><?xml version="1.0" encoding="utf-8"?>
<p:tagLst xmlns:a="http://schemas.openxmlformats.org/drawingml/2006/main" xmlns:r="http://schemas.openxmlformats.org/officeDocument/2006/relationships" xmlns:p="http://schemas.openxmlformats.org/presentationml/2006/main">
  <p:tag name="ELAPSEDTIME" val="35.89"/>
  <p:tag name="ARTICULATE_SLIDE_PAUSE" val="0"/>
  <p:tag name="ARTICULATE_NAV_LEVEL" val="2"/>
  <p:tag name="ARTICULATE_PLAYLIST_ID" val="-1"/>
  <p:tag name="ARTICULATE_LOCK_SLIDE" val="0"/>
  <p:tag name="ARTICULATE_SLIDE_GUID" val="4b43ff75-32f9-4679-b736-cd4ecada20ea"/>
  <p:tag name="ARTICULATE_SLIDE_NAV" val="63"/>
</p:tagLst>
</file>

<file path=ppt/tags/tag57.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ags/tag6.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45.947"/>
  <p:tag name="ARTICULATE_TITLE_TAG" val="KeyStone Device Features"/>
  <p:tag name="ARTICULATE_SLIDE_PAUSE" val="0"/>
  <p:tag name="ARTICULATE_NAV_LEVEL" val="2"/>
  <p:tag name="ARTICULATE_PLAYLIST_ID" val="-1"/>
  <p:tag name="ARTICULATE_LOCK_SLIDE" val="0"/>
  <p:tag name="ARTICULATE_SLIDE_GUID" val="2f810d4b-2ee3-4d43-8f84-f7b6d20a4d95"/>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4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3.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36598</TotalTime>
  <Words>8192</Words>
  <Application>Microsoft Office PowerPoint</Application>
  <PresentationFormat>On-screen Show (4:3)</PresentationFormat>
  <Paragraphs>3113</Paragraphs>
  <Slides>64</Slides>
  <Notes>50</Notes>
  <HiddenSlides>1</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67" baseType="lpstr">
      <vt:lpstr>13_KeyStoneOLT</vt:lpstr>
      <vt:lpstr>14_KeyStoneOLT</vt:lpstr>
      <vt:lpstr>Visio</vt:lpstr>
      <vt:lpstr>Multicore Applications Team</vt:lpstr>
      <vt:lpstr>KeyStone Overview</vt:lpstr>
      <vt:lpstr>Enhanced DSP core</vt:lpstr>
      <vt:lpstr>Slide 4</vt:lpstr>
      <vt:lpstr>CorePac &amp; Memory Subsystem</vt:lpstr>
      <vt:lpstr>Memory Expansion</vt:lpstr>
      <vt:lpstr>Multicore Navigator</vt:lpstr>
      <vt:lpstr>Network Coprocessor</vt:lpstr>
      <vt:lpstr>External Interfaces</vt:lpstr>
      <vt:lpstr>TeraNet Switch Fabric</vt:lpstr>
      <vt:lpstr>Diagnostic Enhancements</vt:lpstr>
      <vt:lpstr>HyperLink Bus</vt:lpstr>
      <vt:lpstr>Miscellaneous Elements</vt:lpstr>
      <vt:lpstr>Device-Specific: Wireless Applications</vt:lpstr>
      <vt:lpstr>Device-Specific: Media Applications</vt:lpstr>
      <vt:lpstr>Low-Power Low-Cost  KeyStone C665x sub-family</vt:lpstr>
      <vt:lpstr>Slide 17</vt:lpstr>
      <vt:lpstr>Slide 18</vt:lpstr>
      <vt:lpstr>KeyStone C665x: Key HW Variations</vt:lpstr>
      <vt:lpstr>KeyStone Overview</vt:lpstr>
      <vt:lpstr>KeyStone Memory Topology</vt:lpstr>
      <vt:lpstr>MSMC Block Diagram</vt:lpstr>
      <vt:lpstr>C66x TeraNet Data Connections</vt:lpstr>
      <vt:lpstr>Multicore Navigator Overview</vt:lpstr>
      <vt:lpstr>Navigator Architecture</vt:lpstr>
      <vt:lpstr>Queue Manager Subsystem (QMSS)</vt:lpstr>
      <vt:lpstr>Packet DMA Topology</vt:lpstr>
      <vt:lpstr>Queues/Descriptors/Packets</vt:lpstr>
      <vt:lpstr>XMC – External Memory Controller </vt:lpstr>
      <vt:lpstr>The MPAX Registers</vt:lpstr>
      <vt:lpstr>The MAR Registers</vt:lpstr>
      <vt:lpstr>KeyStone Overview</vt:lpstr>
      <vt:lpstr>EDMA</vt:lpstr>
      <vt:lpstr>Interfaces Overview</vt:lpstr>
      <vt:lpstr>Ethernet Switch: Overview</vt:lpstr>
      <vt:lpstr>Serial RapidIO (SRIO)</vt:lpstr>
      <vt:lpstr>PCIe Interface</vt:lpstr>
      <vt:lpstr>HyperLink Bus</vt:lpstr>
      <vt:lpstr>AIF 2.0</vt:lpstr>
      <vt:lpstr>Other Peripherals &amp; System Elements (1/3)</vt:lpstr>
      <vt:lpstr>Other Peripherals &amp; System Elements (2/3)</vt:lpstr>
      <vt:lpstr>Other Peripherals &amp; System Elements (3/3)</vt:lpstr>
      <vt:lpstr>Coprocessors and Accelerators</vt:lpstr>
      <vt:lpstr>Network Coprocessor (NETCP) Overview</vt:lpstr>
      <vt:lpstr>Network Coprocessor (Logical)</vt:lpstr>
      <vt:lpstr>Session Identification</vt:lpstr>
      <vt:lpstr>FFTC</vt:lpstr>
      <vt:lpstr>FFTC Features</vt:lpstr>
      <vt:lpstr>Turbo CoProcessor 3 Decoder (TCP3D)</vt:lpstr>
      <vt:lpstr>TCP3D Key Features (1/2)</vt:lpstr>
      <vt:lpstr>TCP3D Key Features (2/2)</vt:lpstr>
      <vt:lpstr>Turbo CoProcessor 3 Encoder (TCP3E)</vt:lpstr>
      <vt:lpstr>TCP3E Features Supported</vt:lpstr>
      <vt:lpstr>Bit Rate Coprocessor (BCP)</vt:lpstr>
      <vt:lpstr>Viterbi Decoder Coprocessor (VCP2)</vt:lpstr>
      <vt:lpstr>KeyStone Overview</vt:lpstr>
      <vt:lpstr>Emulation Features (1/2)</vt:lpstr>
      <vt:lpstr>Emulation Features (2/2)</vt:lpstr>
      <vt:lpstr>Trace Subsystem (Simplified)</vt:lpstr>
      <vt:lpstr>Trace Features</vt:lpstr>
      <vt:lpstr>KeyStone CP Tracer Modules</vt:lpstr>
      <vt:lpstr>CP Tracer Module Features (1/2)</vt:lpstr>
      <vt:lpstr>CP Tracer Module Features (2/2)</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1197</cp:revision>
  <dcterms:created xsi:type="dcterms:W3CDTF">2007-12-19T20:51:45Z</dcterms:created>
  <dcterms:modified xsi:type="dcterms:W3CDTF">2012-04-19T13:34:19Z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E12BDE43-69F5-4C29-B10A-ECF84ACA79F9</vt:lpwstr>
  </property>
  <property fmtid="{D5CDD505-2E9C-101B-9397-08002B2CF9AE}" pid="6" name="ArticulateProjectFull">
    <vt:lpwstr>\\gtsnowball\Custpgms\TRAINING\Learning_Objects\Binders\2011\Motorola C66x 10-19-11\01 KeyStone Overview_Ran.ppta</vt:lpwstr>
  </property>
</Properties>
</file>