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57"/>
  </p:notesMasterIdLst>
  <p:handoutMasterIdLst>
    <p:handoutMasterId r:id="rId58"/>
  </p:handoutMasterIdLst>
  <p:sldIdLst>
    <p:sldId id="830" r:id="rId6"/>
    <p:sldId id="934" r:id="rId7"/>
    <p:sldId id="918" r:id="rId8"/>
    <p:sldId id="946" r:id="rId9"/>
    <p:sldId id="945" r:id="rId10"/>
    <p:sldId id="932" r:id="rId11"/>
    <p:sldId id="947" r:id="rId12"/>
    <p:sldId id="933" r:id="rId13"/>
    <p:sldId id="836" r:id="rId14"/>
    <p:sldId id="838" r:id="rId15"/>
    <p:sldId id="948" r:id="rId16"/>
    <p:sldId id="949" r:id="rId17"/>
    <p:sldId id="950" r:id="rId18"/>
    <p:sldId id="951" r:id="rId19"/>
    <p:sldId id="952" r:id="rId20"/>
    <p:sldId id="953" r:id="rId21"/>
    <p:sldId id="954" r:id="rId22"/>
    <p:sldId id="881" r:id="rId23"/>
    <p:sldId id="886" r:id="rId24"/>
    <p:sldId id="882" r:id="rId25"/>
    <p:sldId id="883" r:id="rId26"/>
    <p:sldId id="884" r:id="rId27"/>
    <p:sldId id="917" r:id="rId28"/>
    <p:sldId id="955" r:id="rId29"/>
    <p:sldId id="956" r:id="rId30"/>
    <p:sldId id="894" r:id="rId31"/>
    <p:sldId id="887" r:id="rId32"/>
    <p:sldId id="920" r:id="rId33"/>
    <p:sldId id="901" r:id="rId34"/>
    <p:sldId id="907" r:id="rId35"/>
    <p:sldId id="915" r:id="rId36"/>
    <p:sldId id="902" r:id="rId37"/>
    <p:sldId id="936" r:id="rId38"/>
    <p:sldId id="921" r:id="rId39"/>
    <p:sldId id="922" r:id="rId40"/>
    <p:sldId id="923" r:id="rId41"/>
    <p:sldId id="924" r:id="rId42"/>
    <p:sldId id="925" r:id="rId43"/>
    <p:sldId id="926" r:id="rId44"/>
    <p:sldId id="927" r:id="rId45"/>
    <p:sldId id="928" r:id="rId46"/>
    <p:sldId id="929" r:id="rId47"/>
    <p:sldId id="930" r:id="rId48"/>
    <p:sldId id="938" r:id="rId49"/>
    <p:sldId id="937" r:id="rId50"/>
    <p:sldId id="957" r:id="rId51"/>
    <p:sldId id="958" r:id="rId52"/>
    <p:sldId id="941" r:id="rId53"/>
    <p:sldId id="942" r:id="rId54"/>
    <p:sldId id="943" r:id="rId55"/>
    <p:sldId id="866" r:id="rId56"/>
  </p:sldIdLst>
  <p:sldSz cx="9144000" cy="6858000" type="screen4x3"/>
  <p:notesSz cx="7010400" cy="9296400"/>
  <p:custDataLst>
    <p:tags r:id="rId59"/>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93932" autoAdjust="0"/>
  </p:normalViewPr>
  <p:slideViewPr>
    <p:cSldViewPr snapToGrid="0">
      <p:cViewPr varScale="1">
        <p:scale>
          <a:sx n="99" d="100"/>
          <a:sy n="99" d="100"/>
        </p:scale>
        <p:origin x="-282"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8/6/2013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D3C2F1B-7A00-4E70-8896-FBAB1A03BE5E}" type="slidenum">
              <a:rPr lang="en-US">
                <a:solidFill>
                  <a:prstClr val="black"/>
                </a:solidFill>
              </a:rPr>
              <a:pPr/>
              <a:t>1</a:t>
            </a:fld>
            <a:endParaRPr lang="en-US" dirty="0">
              <a:solidFill>
                <a:prstClr val="black"/>
              </a:solidFill>
            </a:endParaRPr>
          </a:p>
        </p:txBody>
      </p:sp>
      <p:sp>
        <p:nvSpPr>
          <p:cNvPr id="224258" name="Rectangle 2"/>
          <p:cNvSpPr>
            <a:spLocks noGrp="1" noRot="1" noChangeAspect="1" noChangeArrowheads="1" noTextEdit="1"/>
          </p:cNvSpPr>
          <p:nvPr>
            <p:ph type="sldImg"/>
          </p:nvPr>
        </p:nvSpPr>
        <p:spPr>
          <a:ln cap="flat"/>
        </p:spPr>
      </p:sp>
      <p:sp>
        <p:nvSpPr>
          <p:cNvPr id="224259"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27</a:t>
            </a:fld>
            <a:endParaRPr lang="en-US" dirty="0" smtClean="0">
              <a:solidFill>
                <a:srgbClr val="000000"/>
              </a:solidFill>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28</a:t>
            </a:fld>
            <a:endParaRPr lang="en-US" dirty="0" smtClean="0">
              <a:solidFill>
                <a:srgbClr val="000000"/>
              </a:solidFill>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33</a:t>
            </a:fld>
            <a:endParaRPr lang="en-US" dirty="0" smtClean="0">
              <a:solidFill>
                <a:srgbClr val="000000"/>
              </a:solidFill>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44</a:t>
            </a:fld>
            <a:endParaRPr lang="en-US" dirty="0" smtClean="0">
              <a:solidFill>
                <a:srgbClr val="000000"/>
              </a:solidFill>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45</a:t>
            </a:fld>
            <a:endParaRPr lang="en-US" dirty="0" smtClean="0">
              <a:solidFill>
                <a:srgbClr val="000000"/>
              </a:solidFill>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48</a:t>
            </a:fld>
            <a:endParaRPr lang="en-US" dirty="0" smtClean="0">
              <a:solidFill>
                <a:srgbClr val="000000"/>
              </a:solidFill>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49</a:t>
            </a:fld>
            <a:endParaRPr lang="en-US" dirty="0" smtClean="0">
              <a:solidFill>
                <a:srgbClr val="000000"/>
              </a:solidFill>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pPr/>
              <a:t>51</a:t>
            </a:fld>
            <a:endParaRPr lang="en-US" dirty="0" smtClean="0"/>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8</a:t>
            </a:fld>
            <a:endParaRPr lang="en-US" dirty="0" smtClean="0">
              <a:solidFill>
                <a:srgbClr val="000000"/>
              </a:solidFill>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8/6/2013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8/6/2013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3" r:id="rId3"/>
    <p:sldLayoutId id="2147485974"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hyperlink" Target="http://processors.wiki.ti.com/index.php/TransportNetLib_UsersGuide" TargetMode="Externa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ctrTitle"/>
          </p:nvPr>
        </p:nvSpPr>
        <p:spPr>
          <a:xfrm>
            <a:off x="609600" y="838200"/>
            <a:ext cx="7772400" cy="2743200"/>
          </a:xfrm>
        </p:spPr>
        <p:txBody>
          <a:bodyPr/>
          <a:lstStyle/>
          <a:p>
            <a:pPr>
              <a:lnSpc>
                <a:spcPct val="105000"/>
              </a:lnSpc>
            </a:pPr>
            <a:r>
              <a:rPr lang="en-US" sz="5400" b="0" dirty="0" smtClean="0"/>
              <a:t>Intro to:   </a:t>
            </a:r>
            <a:br>
              <a:rPr lang="en-US" sz="5400" b="0" dirty="0" smtClean="0"/>
            </a:br>
            <a:r>
              <a:rPr lang="en-US" sz="5400" b="0" dirty="0" smtClean="0"/>
              <a:t>Inter-Processor Communications (IPC)</a:t>
            </a:r>
            <a:endParaRPr lang="en-US" sz="5400" b="0" dirty="0"/>
          </a:p>
        </p:txBody>
      </p:sp>
    </p:spTree>
    <p:custDataLst>
      <p:tags r:id="rId1"/>
    </p:custData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69895"/>
            <a:ext cx="8374380" cy="1392369"/>
          </a:xfrm>
          <a:prstGeom prst="rect">
            <a:avLst/>
          </a:prstGeom>
          <a:noFill/>
        </p:spPr>
        <p:txBody>
          <a:bodyPr wrap="square" rtlCol="0" anchor="ctr" anchorCtr="0">
            <a:spAutoFit/>
          </a:bodyPr>
          <a:lstStyle/>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MessageQ uses the modules below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41960" y="2103120"/>
            <a:ext cx="8328660" cy="54102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6898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6974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7051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3005773"/>
          <a:ext cx="8283575" cy="3482975"/>
        </p:xfrm>
        <a:graphic>
          <a:graphicData uri="http://schemas.openxmlformats.org/presentationml/2006/ole">
            <p:oleObj spid="_x0000_s1026" name="Visio" r:id="rId4" imgW="8282738" imgH="3482116" progId="Visio.Drawing.11">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3810"/>
            <a:ext cx="8229600" cy="762000"/>
          </a:xfrm>
        </p:spPr>
        <p:txBody>
          <a:bodyPr wrap="none" anchorCtr="1"/>
          <a:lstStyle/>
          <a:p>
            <a:r>
              <a:rPr lang="en-US" dirty="0" smtClean="0"/>
              <a:t>Using Notify – Concepts</a:t>
            </a:r>
          </a:p>
        </p:txBody>
      </p:sp>
      <p:sp>
        <p:nvSpPr>
          <p:cNvPr id="6" name="TextBox 5"/>
          <p:cNvSpPr txBox="1"/>
          <p:nvPr/>
        </p:nvSpPr>
        <p:spPr>
          <a:xfrm>
            <a:off x="200025" y="1417075"/>
            <a:ext cx="8267700" cy="1397306"/>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In addition to moving MessageQ messages, Notify:</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Can be used independently of MessageQ</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Is a simpler form of IPC communication</a:t>
            </a:r>
          </a:p>
        </p:txBody>
      </p:sp>
      <p:grpSp>
        <p:nvGrpSpPr>
          <p:cNvPr id="2" name="Group 76"/>
          <p:cNvGrpSpPr/>
          <p:nvPr/>
        </p:nvGrpSpPr>
        <p:grpSpPr>
          <a:xfrm>
            <a:off x="2333625" y="317182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dirty="0" smtClean="0">
                  <a:solidFill>
                    <a:srgbClr val="000000"/>
                  </a:solidFill>
                  <a:latin typeface="Calibri" pitchFamily="34" charset="0"/>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lnSpc>
                  <a:spcPct val="80000"/>
                </a:lnSpc>
                <a:spcBef>
                  <a:spcPct val="50000"/>
                </a:spcBef>
              </a:pPr>
              <a:endParaRPr lang="en-US" sz="2800" dirty="0" smtClean="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Comprised of </a:t>
            </a:r>
            <a:r>
              <a:rPr lang="en-US" dirty="0" smtClean="0">
                <a:solidFill>
                  <a:srgbClr val="1F497D"/>
                </a:solidFill>
                <a:latin typeface="Calibri" pitchFamily="34" charset="0"/>
              </a:rPr>
              <a:t>SENDER</a:t>
            </a:r>
            <a:r>
              <a:rPr lang="en-US" dirty="0" smtClean="0">
                <a:solidFill>
                  <a:schemeClr val="dk1"/>
                </a:solidFill>
                <a:latin typeface="Calibri" pitchFamily="34" charset="0"/>
              </a:rPr>
              <a:t> and </a:t>
            </a:r>
            <a:r>
              <a:rPr lang="en-US" dirty="0" smtClean="0">
                <a:solidFill>
                  <a:srgbClr val="1F497D"/>
                </a:solidFill>
                <a:latin typeface="Calibri" pitchFamily="34" charset="0"/>
              </a:rPr>
              <a:t>RECEIVER</a:t>
            </a:r>
            <a:r>
              <a:rPr lang="en-US" dirty="0" smtClean="0">
                <a:latin typeface="Calibri" pitchFamily="34" charset="0"/>
              </a:rPr>
              <a:t>.</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t>
            </a:r>
            <a:r>
              <a:rPr lang="en-US" b="0" dirty="0" smtClean="0">
                <a:solidFill>
                  <a:schemeClr val="dk1"/>
                </a:solidFill>
                <a:effectLst/>
                <a:latin typeface="Calibri" pitchFamily="34" charset="0"/>
              </a:rPr>
              <a:t>API requires the following information:</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Destination (</a:t>
            </a:r>
            <a:r>
              <a:rPr lang="en-US" dirty="0" smtClean="0">
                <a:solidFill>
                  <a:srgbClr val="1F497D"/>
                </a:solidFill>
                <a:latin typeface="Calibri" pitchFamily="34" charset="0"/>
              </a:rPr>
              <a:t>SENDER</a:t>
            </a:r>
            <a:r>
              <a:rPr lang="en-US" dirty="0" smtClean="0">
                <a:solidFill>
                  <a:schemeClr val="dk1"/>
                </a:solidFill>
                <a:latin typeface="Calibri" pitchFamily="34" charset="0"/>
              </a:rPr>
              <a:t> ID is implicit)</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16-bit Line ID </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Event ID</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payload (For example, a pointer to message handle)</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API generates an interrupt (an event) in the destination.</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effectLst/>
                <a:latin typeface="Calibri" pitchFamily="34" charset="0"/>
              </a:rPr>
              <a:t>Based on Line ID and Event ID, the </a:t>
            </a:r>
            <a:r>
              <a:rPr lang="en-US" dirty="0" smtClean="0">
                <a:solidFill>
                  <a:srgbClr val="1F497D"/>
                </a:solidFill>
                <a:latin typeface="Calibri" pitchFamily="34" charset="0"/>
              </a:rPr>
              <a:t>RECEIVER</a:t>
            </a:r>
            <a:r>
              <a:rPr lang="en-US" b="0" dirty="0" smtClean="0">
                <a:solidFill>
                  <a:schemeClr val="dk1"/>
                </a:solidFill>
                <a:effectLst/>
                <a:latin typeface="Calibri" pitchFamily="34" charset="0"/>
              </a:rPr>
              <a:t> schedules a pre-defined call-back function.</a:t>
            </a:r>
          </a:p>
          <a:p>
            <a:pPr marL="342900" indent="-342900" algn="l">
              <a:lnSpc>
                <a:spcPct val="90000"/>
              </a:lnSpc>
              <a:spcBef>
                <a:spcPts val="1200"/>
              </a:spcBef>
              <a:buClr>
                <a:schemeClr val="tx2"/>
              </a:buClr>
              <a:buSzPct val="75000"/>
              <a:buFont typeface="Wingdings"/>
              <a:buChar char=""/>
            </a:pPr>
            <a:endParaRPr lang="en-US" b="0" dirty="0" smtClean="0">
              <a:solidFill>
                <a:schemeClr val="dk1"/>
              </a:solidFill>
              <a:latin typeface="Calibri"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1093153"/>
          <a:ext cx="8855075" cy="5311775"/>
        </p:xfrm>
        <a:graphic>
          <a:graphicData uri="http://schemas.openxmlformats.org/presentationml/2006/ole">
            <p:oleObj spid="_x0000_s50178" name="Visio" r:id="rId4" imgW="8854417" imgH="5311032" progId="Visio.Drawing.11">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interrupts generated for shared memory transport?</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The IPC hardware registers are a set of 32-bit registers that generate interrupts.  There is one register for each core.</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the notify parameters stored?</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does the notify know to send the message to the correct destination?</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MultiProc and name server keep track of the core ID.</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No. Most of the configuration is done by the system.</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000" b="0" dirty="0">
                <a:solidFill>
                  <a:schemeClr val="tx2"/>
                </a:solidFill>
                <a:latin typeface="Arial Narrow" pitchFamily="34" charset="0"/>
                <a:cs typeface="Courier New" pitchFamily="49" charset="0"/>
              </a:rPr>
              <a:t>/*</a:t>
            </a:r>
          </a:p>
          <a:p>
            <a:pPr algn="l"/>
            <a:r>
              <a:rPr lang="en-US" sz="2000" b="0" dirty="0">
                <a:solidFill>
                  <a:schemeClr val="tx2"/>
                </a:solidFill>
                <a:latin typeface="Arial Narrow" pitchFamily="34" charset="0"/>
                <a:cs typeface="Courier New" pitchFamily="49" charset="0"/>
              </a:rPr>
              <a:t> *  ======== cbFxn ========</a:t>
            </a:r>
          </a:p>
          <a:p>
            <a:pPr algn="l"/>
            <a:r>
              <a:rPr lang="en-US" sz="2000" b="0" dirty="0">
                <a:solidFill>
                  <a:schemeClr val="tx2"/>
                </a:solidFill>
                <a:latin typeface="Arial Narrow" pitchFamily="34" charset="0"/>
                <a:cs typeface="Courier New" pitchFamily="49" charset="0"/>
              </a:rPr>
              <a:t> *  This </a:t>
            </a:r>
            <a:r>
              <a:rPr lang="en-US" sz="2000" b="0" dirty="0" smtClean="0">
                <a:solidFill>
                  <a:schemeClr val="tx2"/>
                </a:solidFill>
                <a:latin typeface="Arial Narrow" pitchFamily="34" charset="0"/>
                <a:cs typeface="Courier New" pitchFamily="49" charset="0"/>
              </a:rPr>
              <a:t>fxn </a:t>
            </a:r>
            <a:r>
              <a:rPr lang="en-US" sz="2000" b="0" dirty="0">
                <a:solidFill>
                  <a:schemeClr val="tx2"/>
                </a:solidFill>
                <a:latin typeface="Arial Narrow" pitchFamily="34" charset="0"/>
                <a:cs typeface="Courier New" pitchFamily="49" charset="0"/>
              </a:rPr>
              <a:t>was registered with Notify. It is called when any event </a:t>
            </a:r>
            <a:r>
              <a:rPr lang="en-US" sz="2000" b="0" dirty="0" smtClean="0">
                <a:solidFill>
                  <a:schemeClr val="tx2"/>
                </a:solidFill>
                <a:latin typeface="Arial Narrow" pitchFamily="34" charset="0"/>
                <a:cs typeface="Courier New" pitchFamily="49" charset="0"/>
              </a:rPr>
              <a:t>is sent </a:t>
            </a:r>
            <a:r>
              <a:rPr lang="en-US" sz="2000" b="0" dirty="0">
                <a:solidFill>
                  <a:schemeClr val="tx2"/>
                </a:solidFill>
                <a:latin typeface="Arial Narrow" pitchFamily="34" charset="0"/>
                <a:cs typeface="Courier New" pitchFamily="49" charset="0"/>
              </a:rPr>
              <a:t>to </a:t>
            </a:r>
            <a:r>
              <a:rPr lang="en-US" sz="2000" b="0" dirty="0" smtClean="0">
                <a:solidFill>
                  <a:schemeClr val="tx2"/>
                </a:solidFill>
                <a:latin typeface="Arial Narrow" pitchFamily="34" charset="0"/>
                <a:cs typeface="Courier New" pitchFamily="49" charset="0"/>
              </a:rPr>
              <a:t>this CPU.</a:t>
            </a:r>
            <a:endParaRPr lang="en-US" sz="2000" b="0" dirty="0">
              <a:solidFill>
                <a:schemeClr val="tx2"/>
              </a:solidFill>
              <a:latin typeface="Arial Narrow" pitchFamily="34" charset="0"/>
              <a:cs typeface="Courier New" pitchFamily="49" charset="0"/>
            </a:endParaRPr>
          </a:p>
          <a:p>
            <a:pPr algn="l"/>
            <a:r>
              <a:rPr lang="en-US" sz="2000" b="0" dirty="0">
                <a:solidFill>
                  <a:schemeClr val="tx2"/>
                </a:solidFill>
                <a:latin typeface="Arial Narrow" pitchFamily="34" charset="0"/>
                <a:cs typeface="Courier New" pitchFamily="49" charset="0"/>
              </a:rPr>
              <a:t> */</a:t>
            </a:r>
          </a:p>
          <a:p>
            <a:pPr algn="l"/>
            <a:r>
              <a:rPr lang="en-US" sz="2000" dirty="0" smtClean="0">
                <a:latin typeface="Arial Narrow" pitchFamily="34" charset="0"/>
                <a:cs typeface="Courier New" pitchFamily="49" charset="0"/>
              </a:rPr>
              <a:t>Uint32 recvProcId ;</a:t>
            </a:r>
          </a:p>
          <a:p>
            <a:pPr algn="l"/>
            <a:r>
              <a:rPr lang="en-US" sz="2000" dirty="0" smtClean="0">
                <a:latin typeface="Arial Narrow" pitchFamily="34" charset="0"/>
                <a:cs typeface="Courier New" pitchFamily="49" charset="0"/>
              </a:rPr>
              <a:t>Uint32 seq    ;</a:t>
            </a:r>
            <a:endParaRPr lang="en-US" sz="2000" b="0" dirty="0" smtClean="0">
              <a:latin typeface="Arial Narrow" pitchFamily="34" charset="0"/>
              <a:cs typeface="Courier New" pitchFamily="49" charset="0"/>
            </a:endParaRPr>
          </a:p>
          <a:p>
            <a:pPr algn="l"/>
            <a:r>
              <a:rPr lang="en-US" sz="2000" b="0" dirty="0" smtClean="0">
                <a:latin typeface="Arial Narrow" pitchFamily="34" charset="0"/>
                <a:cs typeface="Courier New" pitchFamily="49" charset="0"/>
              </a:rPr>
              <a:t>void cbFxn(UInt16 </a:t>
            </a:r>
            <a:r>
              <a:rPr lang="en-US" sz="2000" b="0" dirty="0">
                <a:latin typeface="Arial Narrow" pitchFamily="34" charset="0"/>
                <a:cs typeface="Courier New" pitchFamily="49" charset="0"/>
              </a:rPr>
              <a:t>procId, UInt16 </a:t>
            </a:r>
            <a:r>
              <a:rPr lang="en-US" sz="2000" b="0" dirty="0" smtClean="0">
                <a:latin typeface="Arial Narrow" pitchFamily="34" charset="0"/>
                <a:cs typeface="Courier New" pitchFamily="49" charset="0"/>
              </a:rPr>
              <a:t>lineId, UInt32 </a:t>
            </a:r>
            <a:r>
              <a:rPr lang="en-US" sz="2000" b="0" dirty="0">
                <a:latin typeface="Arial Narrow" pitchFamily="34" charset="0"/>
                <a:cs typeface="Courier New" pitchFamily="49" charset="0"/>
              </a:rPr>
              <a:t>eventId, UArg arg, UInt32 payload)</a:t>
            </a:r>
          </a:p>
          <a:p>
            <a:pPr algn="l"/>
            <a:r>
              <a:rPr lang="en-US" sz="2000" b="0" dirty="0">
                <a:latin typeface="Arial Narrow" pitchFamily="34" charset="0"/>
                <a:cs typeface="Courier New" pitchFamily="49" charset="0"/>
              </a:rPr>
              <a:t>{</a:t>
            </a:r>
          </a:p>
          <a:p>
            <a:pPr algn="l"/>
            <a:r>
              <a:rPr lang="en-US" sz="2000" b="0" dirty="0">
                <a:latin typeface="Arial Narrow" pitchFamily="34" charset="0"/>
                <a:cs typeface="Courier New" pitchFamily="49" charset="0"/>
              </a:rPr>
              <a:t>    </a:t>
            </a:r>
            <a:r>
              <a:rPr lang="en-US" sz="2000" b="0" dirty="0">
                <a:solidFill>
                  <a:schemeClr val="tx2"/>
                </a:solidFill>
                <a:latin typeface="Arial Narrow" pitchFamily="34" charset="0"/>
                <a:cs typeface="Courier New" pitchFamily="49" charset="0"/>
              </a:rPr>
              <a:t>/* The payload is a sequence number. */</a:t>
            </a:r>
          </a:p>
          <a:p>
            <a:pPr algn="l"/>
            <a:r>
              <a:rPr lang="en-US" sz="2000" b="0" dirty="0">
                <a:latin typeface="Arial Narrow" pitchFamily="34" charset="0"/>
                <a:cs typeface="Courier New" pitchFamily="49" charset="0"/>
              </a:rPr>
              <a:t>    recvProcId = procId;</a:t>
            </a:r>
          </a:p>
          <a:p>
            <a:pPr algn="l"/>
            <a:r>
              <a:rPr lang="en-US" sz="2000" b="0" dirty="0">
                <a:latin typeface="Arial Narrow" pitchFamily="34" charset="0"/>
                <a:cs typeface="Courier New" pitchFamily="49" charset="0"/>
              </a:rPr>
              <a:t>    seq = payload;</a:t>
            </a:r>
          </a:p>
          <a:p>
            <a:pPr algn="l"/>
            <a:r>
              <a:rPr lang="en-US" sz="2000" b="0" dirty="0">
                <a:latin typeface="Arial Narrow" pitchFamily="34" charset="0"/>
                <a:cs typeface="Courier New" pitchFamily="49" charset="0"/>
              </a:rPr>
              <a:t>    Semaphore_post(semHandle);</a:t>
            </a:r>
          </a:p>
          <a:p>
            <a:pPr algn="l"/>
            <a:r>
              <a:rPr lang="en-US" sz="2000" b="0" dirty="0">
                <a:latin typeface="Arial Narrow" pitchFamily="34" charset="0"/>
                <a:cs typeface="Courier New" pitchFamily="49" charset="0"/>
              </a:rPr>
              <a:t>}</a:t>
            </a:r>
            <a:endParaRPr kumimoji="0" lang="en-US" sz="2000" b="0" i="0" u="none" strike="noStrike" cap="none" normalizeH="0" baseline="0" dirty="0" smtClean="0">
              <a:ln>
                <a:noFill/>
              </a:ln>
              <a:solidFill>
                <a:schemeClr val="tx1"/>
              </a:solidFill>
              <a:effectLst/>
              <a:latin typeface="Arial Narrow"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872490"/>
            <a:ext cx="8807796" cy="2804361"/>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When there is a need to allocate memory that is accessible by multiple cores, s</a:t>
            </a:r>
            <a:r>
              <a:rPr lang="en-US" dirty="0" smtClean="0">
                <a:solidFill>
                  <a:srgbClr val="000000"/>
                </a:solidFill>
                <a:latin typeface="Calibri" pitchFamily="34" charset="0"/>
              </a:rPr>
              <a:t>hared memory is used.</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However</a:t>
            </a:r>
            <a:r>
              <a:rPr lang="en-US" dirty="0" smtClean="0">
                <a:solidFill>
                  <a:srgbClr val="000000"/>
                </a:solidFill>
                <a:latin typeface="Calibri" pitchFamily="34" charset="0"/>
              </a:rPr>
              <a:t>, the MPAX register for each core m</a:t>
            </a:r>
            <a:r>
              <a:rPr lang="en-US" b="0" dirty="0" smtClean="0">
                <a:solidFill>
                  <a:srgbClr val="000000"/>
                </a:solidFill>
                <a:latin typeface="Calibri" pitchFamily="34" charset="0"/>
              </a:rPr>
              <a:t>ight assign a different logical address to </a:t>
            </a:r>
            <a:r>
              <a:rPr lang="en-US" dirty="0" smtClean="0">
                <a:solidFill>
                  <a:srgbClr val="000000"/>
                </a:solidFill>
                <a:latin typeface="Calibri" pitchFamily="34" charset="0"/>
              </a:rPr>
              <a:t>the same physical shared memory address.</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The Shared Region module provides a translation look-up table that resolves the logical/physical address </a:t>
            </a:r>
            <a:r>
              <a:rPr lang="en-US" dirty="0" smtClean="0">
                <a:latin typeface="Calibri" pitchFamily="34" charset="0"/>
              </a:rPr>
              <a:t>issue</a:t>
            </a:r>
          </a:p>
        </p:txBody>
      </p:sp>
      <p:pic>
        <p:nvPicPr>
          <p:cNvPr id="51202" name="Picture 2"/>
          <p:cNvPicPr>
            <a:picLocks noChangeAspect="1" noChangeArrowheads="1"/>
          </p:cNvPicPr>
          <p:nvPr/>
        </p:nvPicPr>
        <p:blipFill>
          <a:blip r:embed="rId3" cstate="print"/>
          <a:srcRect/>
          <a:stretch>
            <a:fillRect/>
          </a:stretch>
        </p:blipFill>
        <p:spPr bwMode="auto">
          <a:xfrm>
            <a:off x="548638" y="3527312"/>
            <a:ext cx="7041081" cy="307842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564" y="775276"/>
            <a:ext cx="8807796" cy="4998779"/>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Messages are created and freed, but not necessarily in consecutive order:</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HeapMP provides a dynamic heap utility that supports create and free based on double link list architecture.</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ListMP provides a double link list utility that makes it easy to create and free messages for static memory. It is used by the HeapMP for dynamic cases.</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To protect the above utilities from race conditions (e.g., multiple cores try to create messages at the same time):</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GateMP provides hardware semaphore protection.</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GateMP can also be used by non-IPC applications to assign hardware semaphores.</a:t>
            </a:r>
            <a:endParaRPr lang="en-US" b="0" dirty="0" smtClean="0">
              <a:solidFill>
                <a:srgbClr val="000000"/>
              </a:solidFill>
              <a:latin typeface="Calibri" pitchFamily="34" charset="0"/>
            </a:endParaRPr>
          </a:p>
        </p:txBody>
      </p:sp>
      <p:sp>
        <p:nvSpPr>
          <p:cNvPr id="5" name="Rectangle 6"/>
          <p:cNvSpPr txBox="1">
            <a:spLocks noChangeArrowheads="1"/>
          </p:cNvSpPr>
          <p:nvPr/>
        </p:nvSpPr>
        <p:spPr bwMode="auto">
          <a:xfrm>
            <a:off x="0" y="0"/>
            <a:ext cx="9144000" cy="714375"/>
          </a:xfrm>
          <a:prstGeom prst="rect">
            <a:avLst/>
          </a:prstGeom>
          <a:noFill/>
          <a:ln w="9525">
            <a:noFill/>
            <a:miter lim="800000"/>
            <a:headEnd/>
            <a:tailEnd/>
          </a:ln>
        </p:spPr>
        <p:txBody>
          <a:bodyPr vert="horz" wrap="none" lIns="91440" tIns="45720" rIns="91440" bIns="45720" numCol="1"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rPr>
              <a:t>Data Passing Using Shared Memory (2/2)</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1232535"/>
            <a:ext cx="8174000" cy="4726305"/>
          </a:xfrm>
          <a:prstGeom prst="rect">
            <a:avLst/>
          </a:prstGeom>
          <a:noFill/>
        </p:spPr>
        <p:txBody>
          <a:bodyPr wrap="square" rtlCol="0" anchor="ctr" anchorCtr="0">
            <a:noAutofit/>
          </a:bodyPr>
          <a:lstStyle/>
          <a:p>
            <a:pPr marL="342900" indent="-342900" algn="l">
              <a:lnSpc>
                <a:spcPct val="90000"/>
              </a:lnSpc>
              <a:spcBef>
                <a:spcPts val="1200"/>
              </a:spcBef>
              <a:buClr>
                <a:schemeClr val="tx2"/>
              </a:buClr>
              <a:buSzPct val="75000"/>
              <a:buFont typeface="Wingdings"/>
              <a:buChar char=""/>
            </a:pPr>
            <a:r>
              <a:rPr lang="en-US" sz="1800" dirty="0" smtClean="0">
                <a:solidFill>
                  <a:schemeClr val="dk1"/>
                </a:solidFill>
                <a:latin typeface="Calibri" pitchFamily="34" charset="0"/>
              </a:rPr>
              <a:t>SINGLE reader, multiple WRITERS model (READER owns queue/mailbox)</a:t>
            </a:r>
            <a:endParaRPr lang="en-US" sz="1800" dirty="0" smtClean="0">
              <a:solidFill>
                <a:schemeClr val="dk1"/>
              </a:solidFill>
              <a:effectLst/>
              <a:latin typeface="Calibri" pitchFamily="34" charset="0"/>
            </a:endParaRP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Supports structured sending/receiving of variable-length messages, which can include (pointers to) data</a:t>
            </a:r>
          </a:p>
          <a:p>
            <a:pPr marL="342900"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Uses all of the IPC services layers along with IPC Configuration &amp; Initialization</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APIs do not change if the message is </a:t>
            </a:r>
            <a:r>
              <a:rPr lang="en-US" sz="1600" dirty="0" smtClean="0">
                <a:solidFill>
                  <a:schemeClr val="dk1"/>
                </a:solidFill>
                <a:latin typeface="Calibri" pitchFamily="34" charset="0"/>
              </a:rPr>
              <a:t>between two threads:</a:t>
            </a:r>
            <a:endParaRPr lang="en-US" sz="1600" b="0" dirty="0" smtClean="0">
              <a:solidFill>
                <a:schemeClr val="dk1"/>
              </a:solidFill>
              <a:latin typeface="Calibri" pitchFamily="34" charset="0"/>
            </a:endParaRPr>
          </a:p>
          <a:p>
            <a:pPr marL="800100" lvl="1"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On the same core </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a:t>
            </a:r>
            <a:r>
              <a:rPr lang="en-US" sz="1600" b="0" dirty="0" smtClean="0">
                <a:solidFill>
                  <a:schemeClr val="dk1"/>
                </a:solidFill>
                <a:latin typeface="Calibri" pitchFamily="34" charset="0"/>
              </a:rPr>
              <a:t>ifferent cores</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different devices</a:t>
            </a:r>
            <a:r>
              <a:rPr lang="en-US" sz="1600" b="0" dirty="0" smtClean="0">
                <a:solidFill>
                  <a:schemeClr val="dk1"/>
                </a:solidFill>
                <a:latin typeface="Calibri" pitchFamily="34" charset="0"/>
              </a:rPr>
              <a:t> </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APIs do NOT change based on transport – only the CFG (init) code</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Shared memory</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SRIO</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How does the writer connect with the reader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MultiProc and name server keep track of queue names and core IDs.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do we mean when we refer to structured messages with variable size?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Each message has a standard header and data. The header specifies the size of payload.</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How and where are messages allocated?</a:t>
            </a:r>
          </a:p>
          <a:p>
            <a:pPr marL="800100" lvl="1" indent="-342900" algn="l">
              <a:lnSpc>
                <a:spcPct val="90000"/>
              </a:lnSpc>
              <a:spcBef>
                <a:spcPts val="1200"/>
              </a:spcBef>
              <a:buClr>
                <a:schemeClr val="tx2"/>
              </a:buClr>
              <a:buSzPct val="75000"/>
              <a:buFont typeface="Calibri" pitchFamily="34" charset="0"/>
              <a:buChar char="A"/>
            </a:pPr>
            <a:r>
              <a:rPr lang="en-US" sz="16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If there are multiple writers, how does the system prevent race conditions (e.g., two writers attempting to allocate the same memory)?</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GateMP provides hardware semaphore API to prevent race conditions.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facilitates the moving of a message to the receiver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This is done by Notify API using the transport layer.</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No. Most of the configuration is done by the system.  More details later.</a:t>
            </a:r>
          </a:p>
          <a:p>
            <a:pPr marL="342900" indent="-342900" algn="l">
              <a:lnSpc>
                <a:spcPct val="90000"/>
              </a:lnSpc>
              <a:spcBef>
                <a:spcPts val="1200"/>
              </a:spcBef>
              <a:buClr>
                <a:schemeClr val="tx2"/>
              </a:buClr>
              <a:buSzPct val="75000"/>
              <a:buFont typeface="Wingdings"/>
              <a:buChar char=""/>
            </a:pPr>
            <a:endParaRPr lang="en-US" sz="1600" b="0" dirty="0" smtClean="0">
              <a:solidFill>
                <a:schemeClr val="dk1"/>
              </a:solidFill>
              <a:effectLst/>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b="1" kern="1200" dirty="0" smtClean="0"/>
              <a:t>Motivation</a:t>
            </a:r>
            <a:endParaRPr lang="en-US" sz="2800" b="1" kern="1200" dirty="0" smtClean="0"/>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Pktio</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4014281" y="1018162"/>
            <a:ext cx="4302868"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4649822" y="63354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2875808" y="132024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619601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879040"/>
            <a:ext cx="8573437" cy="1286506"/>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begins by opening MessageQ created by </a:t>
            </a:r>
            <a:r>
              <a:rPr lang="en-US" dirty="0" smtClean="0">
                <a:solidFill>
                  <a:schemeClr val="tx2"/>
                </a:solidFill>
                <a:effectLst/>
                <a:latin typeface="Calibri" pitchFamily="34" charset="0"/>
              </a:rPr>
              <a:t>READER</a:t>
            </a:r>
            <a:r>
              <a:rPr lang="en-US" b="0" dirty="0" smtClean="0">
                <a:effectLst/>
                <a:latin typeface="Calibri" pitchFamily="34" charset="0"/>
              </a:rPr>
              <a:t>.</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WRITER</a:t>
            </a:r>
            <a:r>
              <a:rPr lang="en-US"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19839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84842"/>
            <a:ext cx="8514510" cy="1735860"/>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Once </a:t>
            </a: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msg in MessageQ,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is unblocked.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optionally delete the created MessageQ, if desired.</a:t>
            </a:r>
            <a:endParaRPr lang="en-US"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API calls use the MessageQ module in IPC.</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User must also configure MultiProc and SharedRegion modules.</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other configuration/setup is performed automatically</a:t>
            </a:r>
            <a:br>
              <a:rPr lang="en-US" b="0" dirty="0" smtClean="0">
                <a:solidFill>
                  <a:srgbClr val="000000"/>
                </a:solidFill>
                <a:latin typeface="Calibri" pitchFamily="34" charset="0"/>
              </a:rPr>
            </a:br>
            <a:r>
              <a:rPr lang="en-US" b="0" dirty="0" smtClean="0">
                <a:solidFill>
                  <a:srgbClr val="000000"/>
                </a:solidFill>
                <a:latin typeface="Calibri" pitchFamily="34" charset="0"/>
              </a:rPr>
              <a:t>by MessageQ.</a:t>
            </a:r>
          </a:p>
        </p:txBody>
      </p:sp>
      <p:grpSp>
        <p:nvGrpSpPr>
          <p:cNvPr id="2" name="Group 73"/>
          <p:cNvGrpSpPr/>
          <p:nvPr/>
        </p:nvGrpSpPr>
        <p:grpSpPr>
          <a:xfrm>
            <a:off x="338468" y="242794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48" name="Rounded Rectangle 47"/>
            <p:cNvSpPr/>
            <p:nvPr/>
          </p:nvSpPr>
          <p:spPr bwMode="auto">
            <a:xfrm>
              <a:off x="32004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4" name="Shape 53"/>
            <p:cNvCxnSpPr>
              <a:stCxn id="48" idx="2"/>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stCxn id="48" idx="2"/>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stCxn id="48" idx="2"/>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stCxn id="34" idx="3"/>
              <a:endCxn id="49" idx="1"/>
            </p:cNvCxnSpPr>
            <p:nvPr/>
          </p:nvCxnSpPr>
          <p:spPr bwMode="auto">
            <a:xfrm>
              <a:off x="2362200" y="4876800"/>
              <a:ext cx="212896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Static</a:t>
            </a:r>
          </a:p>
        </p:txBody>
      </p:sp>
      <p:sp>
        <p:nvSpPr>
          <p:cNvPr id="6" name="TextBox 5"/>
          <p:cNvSpPr txBox="1"/>
          <p:nvPr/>
        </p:nvSpPr>
        <p:spPr>
          <a:xfrm>
            <a:off x="228600" y="687067"/>
            <a:ext cx="7619778" cy="1762021"/>
          </a:xfrm>
          <a:prstGeom prst="rect">
            <a:avLst/>
          </a:prstGeom>
          <a:noFill/>
        </p:spPr>
        <p:txBody>
          <a:bodyPr wrap="none" rtlCol="0" anchor="ctr" anchorCtr="0">
            <a:spAutoFit/>
          </a:bodyPr>
          <a:lstStyle/>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CorePacs; Linked list is defined </a:t>
            </a:r>
            <a:r>
              <a:rPr lang="en-US" b="0" dirty="0" smtClean="0">
                <a:solidFill>
                  <a:schemeClr val="tx2"/>
                </a:solidFill>
                <a:latin typeface="Calibri" pitchFamily="34" charset="0"/>
              </a:rPr>
              <a:t>STATICALLY</a:t>
            </a:r>
            <a:r>
              <a:rPr lang="en-US" b="0" dirty="0" smtClean="0">
                <a:latin typeface="Calibri" pitchFamily="34" charset="0"/>
              </a:rPr>
              <a:t>.</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handles address translation and cache coherency.</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GateMP protects read/write accesses.</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is typically used by MessageQ not by itself.</a:t>
            </a:r>
          </a:p>
        </p:txBody>
      </p:sp>
      <p:sp>
        <p:nvSpPr>
          <p:cNvPr id="38" name="Rectangle 37"/>
          <p:cNvSpPr/>
          <p:nvPr/>
        </p:nvSpPr>
        <p:spPr bwMode="auto">
          <a:xfrm>
            <a:off x="393402" y="2493500"/>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42" name="Rounded Rectangle 41"/>
          <p:cNvSpPr/>
          <p:nvPr/>
        </p:nvSpPr>
        <p:spPr bwMode="auto">
          <a:xfrm>
            <a:off x="5458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44" name="Rounded Rectangle 43"/>
          <p:cNvSpPr/>
          <p:nvPr/>
        </p:nvSpPr>
        <p:spPr bwMode="auto">
          <a:xfrm>
            <a:off x="545802" y="454187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45" name="Straight Arrow Connector 44"/>
          <p:cNvCxnSpPr>
            <a:stCxn id="42" idx="2"/>
            <a:endCxn id="44" idx="0"/>
          </p:cNvCxnSpPr>
          <p:nvPr/>
        </p:nvCxnSpPr>
        <p:spPr bwMode="auto">
          <a:xfrm>
            <a:off x="1422102" y="400847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48" name="Folded Corner 47"/>
          <p:cNvSpPr/>
          <p:nvPr/>
        </p:nvSpPr>
        <p:spPr bwMode="auto">
          <a:xfrm>
            <a:off x="3191536" y="263687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9" name="TextBox 48"/>
          <p:cNvSpPr txBox="1"/>
          <p:nvPr/>
        </p:nvSpPr>
        <p:spPr>
          <a:xfrm>
            <a:off x="1388637" y="408467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0" name="Rounded Rectangle 49"/>
          <p:cNvSpPr/>
          <p:nvPr/>
        </p:nvSpPr>
        <p:spPr bwMode="auto">
          <a:xfrm>
            <a:off x="31366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51" name="Rounded Rectangle 50"/>
          <p:cNvSpPr/>
          <p:nvPr/>
        </p:nvSpPr>
        <p:spPr bwMode="auto">
          <a:xfrm>
            <a:off x="4427366" y="45418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2" name="TextBox 51"/>
          <p:cNvSpPr txBox="1"/>
          <p:nvPr/>
        </p:nvSpPr>
        <p:spPr>
          <a:xfrm>
            <a:off x="3323767" y="445503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3" name="Rounded Rectangle 52"/>
          <p:cNvSpPr/>
          <p:nvPr/>
        </p:nvSpPr>
        <p:spPr bwMode="auto">
          <a:xfrm>
            <a:off x="4427366" y="51514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4" name="Rounded Rectangle 53"/>
          <p:cNvSpPr/>
          <p:nvPr/>
        </p:nvSpPr>
        <p:spPr bwMode="auto">
          <a:xfrm>
            <a:off x="4427366" y="576107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5" name="Shape 54"/>
          <p:cNvCxnSpPr>
            <a:stCxn id="50" idx="2"/>
            <a:endCxn id="54" idx="1"/>
          </p:cNvCxnSpPr>
          <p:nvPr/>
        </p:nvCxnSpPr>
        <p:spPr bwMode="auto">
          <a:xfrm rot="16200000" flipH="1">
            <a:off x="3229534" y="479183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6" name="Shape 55"/>
          <p:cNvCxnSpPr>
            <a:stCxn id="50" idx="2"/>
            <a:endCxn id="53" idx="1"/>
          </p:cNvCxnSpPr>
          <p:nvPr/>
        </p:nvCxnSpPr>
        <p:spPr bwMode="auto">
          <a:xfrm rot="16200000" flipH="1">
            <a:off x="3534334" y="448703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7" name="Shape 56"/>
          <p:cNvCxnSpPr>
            <a:stCxn id="50" idx="2"/>
            <a:endCxn id="51" idx="1"/>
          </p:cNvCxnSpPr>
          <p:nvPr/>
        </p:nvCxnSpPr>
        <p:spPr bwMode="auto">
          <a:xfrm rot="16200000" flipH="1">
            <a:off x="3839134" y="418223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8" name="Straight Arrow Connector 57"/>
          <p:cNvCxnSpPr>
            <a:stCxn id="44" idx="3"/>
            <a:endCxn id="51" idx="1"/>
          </p:cNvCxnSpPr>
          <p:nvPr/>
        </p:nvCxnSpPr>
        <p:spPr bwMode="auto">
          <a:xfrm>
            <a:off x="2298402" y="477047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flipH="1">
            <a:off x="2146002" y="309407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60" name="Straight Arrow Connector 59"/>
          <p:cNvCxnSpPr/>
          <p:nvPr/>
        </p:nvCxnSpPr>
        <p:spPr bwMode="auto">
          <a:xfrm>
            <a:off x="4008470" y="309407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7" name="Rounded Rectangle 66"/>
          <p:cNvSpPr/>
          <p:nvPr/>
        </p:nvSpPr>
        <p:spPr bwMode="auto">
          <a:xfrm>
            <a:off x="2831802" y="515147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Dynamic</a:t>
            </a:r>
          </a:p>
        </p:txBody>
      </p:sp>
      <p:sp>
        <p:nvSpPr>
          <p:cNvPr id="6" name="TextBox 5"/>
          <p:cNvSpPr txBox="1"/>
          <p:nvPr/>
        </p:nvSpPr>
        <p:spPr>
          <a:xfrm>
            <a:off x="76200" y="762000"/>
            <a:ext cx="8400120"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CPUs. Linked list is defined </a:t>
            </a:r>
            <a:r>
              <a:rPr lang="en-US" b="0" dirty="0" smtClean="0">
                <a:solidFill>
                  <a:schemeClr val="tx2"/>
                </a:solidFill>
                <a:latin typeface="Calibri" pitchFamily="34" charset="0"/>
              </a:rPr>
              <a:t>DYNAMICALLY</a:t>
            </a:r>
            <a:r>
              <a:rPr lang="en-US" b="0" dirty="0" smtClean="0">
                <a:solidFill>
                  <a:srgbClr val="000000"/>
                </a:solidFill>
                <a:latin typeface="Calibri" pitchFamily="34" charset="0"/>
              </a:rPr>
              <a:t> (via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Same as previous, except linked lists are allocated from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Typically not used alone – but as a building block for MessageQ</a:t>
            </a:r>
          </a:p>
        </p:txBody>
      </p:sp>
      <p:grpSp>
        <p:nvGrpSpPr>
          <p:cNvPr id="2" name="Group 37"/>
          <p:cNvGrpSpPr/>
          <p:nvPr/>
        </p:nvGrpSpPr>
        <p:grpSpPr>
          <a:xfrm>
            <a:off x="393402" y="2472068"/>
            <a:ext cx="8382000" cy="3886200"/>
            <a:chOff x="457200" y="2578398"/>
            <a:chExt cx="8382000" cy="3886200"/>
          </a:xfrm>
        </p:grpSpPr>
        <p:sp>
          <p:nvSpPr>
            <p:cNvPr id="34" name="Rectangle 33"/>
            <p:cNvSpPr/>
            <p:nvPr/>
          </p:nvSpPr>
          <p:spPr bwMode="auto">
            <a:xfrm>
              <a:off x="457200" y="2578398"/>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grpSp>
          <p:nvGrpSpPr>
            <p:cNvPr id="3" name="Group 31"/>
            <p:cNvGrpSpPr/>
            <p:nvPr/>
          </p:nvGrpSpPr>
          <p:grpSpPr>
            <a:xfrm>
              <a:off x="609600" y="2743200"/>
              <a:ext cx="8077200" cy="3581400"/>
              <a:chOff x="609600" y="2743200"/>
              <a:chExt cx="8077200" cy="3581400"/>
            </a:xfrm>
          </p:grpSpPr>
          <p:sp>
            <p:nvSpPr>
              <p:cNvPr id="21" name="Rounded Rectangle 20"/>
              <p:cNvSpPr/>
              <p:nvPr/>
            </p:nvSpPr>
            <p:spPr bwMode="auto">
              <a:xfrm>
                <a:off x="6096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22" name="Rounded Rectangle 21"/>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24" name="Straight Arrow Connector 23"/>
              <p:cNvCxnSpPr>
                <a:stCxn id="21" idx="2"/>
                <a:endCxn id="22" idx="0"/>
              </p:cNvCxnSpPr>
              <p:nvPr/>
            </p:nvCxnSpPr>
            <p:spPr bwMode="auto">
              <a:xfrm>
                <a:off x="1485900" y="411480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6" name="Folded Corner 25"/>
              <p:cNvSpPr/>
              <p:nvPr/>
            </p:nvSpPr>
            <p:spPr bwMode="auto">
              <a:xfrm>
                <a:off x="3255334" y="274320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30" name="TextBox 29"/>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6" name="Rounded Rectangle 15"/>
              <p:cNvSpPr/>
              <p:nvPr/>
            </p:nvSpPr>
            <p:spPr bwMode="auto">
              <a:xfrm>
                <a:off x="32004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17" name="Rounded Rectangle 16"/>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19" name="TextBox 18"/>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23" name="Rounded Rectangle 22"/>
              <p:cNvSpPr/>
              <p:nvPr/>
            </p:nvSpPr>
            <p:spPr bwMode="auto">
              <a:xfrm>
                <a:off x="4491164" y="52578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27" name="Rounded Rectangle 26"/>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35" name="Shape 34"/>
              <p:cNvCxnSpPr>
                <a:stCxn id="16" idx="2"/>
                <a:endCxn id="27" idx="1"/>
              </p:cNvCxnSpPr>
              <p:nvPr/>
            </p:nvCxnSpPr>
            <p:spPr bwMode="auto">
              <a:xfrm rot="16200000" flipH="1">
                <a:off x="3293332" y="489816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16" idx="2"/>
                <a:endCxn id="23" idx="1"/>
              </p:cNvCxnSpPr>
              <p:nvPr/>
            </p:nvCxnSpPr>
            <p:spPr bwMode="auto">
              <a:xfrm rot="16200000" flipH="1">
                <a:off x="3598132" y="459336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9" name="Shape 38"/>
              <p:cNvCxnSpPr>
                <a:stCxn id="16" idx="2"/>
                <a:endCxn id="17" idx="1"/>
              </p:cNvCxnSpPr>
              <p:nvPr/>
            </p:nvCxnSpPr>
            <p:spPr bwMode="auto">
              <a:xfrm rot="16200000" flipH="1">
                <a:off x="3902932" y="428856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1" name="Straight Arrow Connector 40"/>
              <p:cNvCxnSpPr>
                <a:stCxn id="22" idx="3"/>
                <a:endCxn id="17" idx="1"/>
              </p:cNvCxnSpPr>
              <p:nvPr/>
            </p:nvCxnSpPr>
            <p:spPr bwMode="auto">
              <a:xfrm>
                <a:off x="2362200" y="487680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3" name="Straight Arrow Connector 42"/>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3" name="Rounded Rectangle 32"/>
              <p:cNvSpPr/>
              <p:nvPr/>
            </p:nvSpPr>
            <p:spPr bwMode="auto">
              <a:xfrm>
                <a:off x="6400800" y="3657600"/>
                <a:ext cx="22860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36" name="Shape 35"/>
              <p:cNvCxnSpPr>
                <a:stCxn id="33" idx="2"/>
                <a:endCxn id="17" idx="3"/>
              </p:cNvCxnSpPr>
              <p:nvPr/>
            </p:nvCxnSpPr>
            <p:spPr bwMode="auto">
              <a:xfrm rot="5400000">
                <a:off x="6705600" y="4038600"/>
                <a:ext cx="7620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0" name="Shape 39"/>
              <p:cNvCxnSpPr>
                <a:stCxn id="33" idx="2"/>
                <a:endCxn id="23" idx="3"/>
              </p:cNvCxnSpPr>
              <p:nvPr/>
            </p:nvCxnSpPr>
            <p:spPr bwMode="auto">
              <a:xfrm rot="5400000">
                <a:off x="6400800" y="4343400"/>
                <a:ext cx="13716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4" name="Shape 43"/>
              <p:cNvCxnSpPr>
                <a:stCxn id="33" idx="2"/>
                <a:endCxn id="27" idx="3"/>
              </p:cNvCxnSpPr>
              <p:nvPr/>
            </p:nvCxnSpPr>
            <p:spPr bwMode="auto">
              <a:xfrm rot="5400000">
                <a:off x="6096000" y="4648200"/>
                <a:ext cx="19812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45" name="TextBox 44"/>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50" name="Straight Arrow Connector 49"/>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1" name="Rounded Rectangle 30"/>
              <p:cNvSpPr/>
              <p:nvPr/>
            </p:nvSpPr>
            <p:spPr bwMode="auto">
              <a:xfrm>
                <a:off x="28956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gr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0"/>
            <a:ext cx="8229600" cy="762000"/>
          </a:xfrm>
        </p:spPr>
        <p:txBody>
          <a:bodyPr wrap="none" anchorCtr="1"/>
          <a:lstStyle/>
          <a:p>
            <a:r>
              <a:rPr lang="en-US" dirty="0" smtClean="0"/>
              <a:t>MessageQ – Miscellaneous Notes</a:t>
            </a:r>
          </a:p>
        </p:txBody>
      </p:sp>
      <p:sp>
        <p:nvSpPr>
          <p:cNvPr id="6" name="TextBox 5"/>
          <p:cNvSpPr txBox="1"/>
          <p:nvPr/>
        </p:nvSpPr>
        <p:spPr>
          <a:xfrm>
            <a:off x="653045" y="1030732"/>
            <a:ext cx="7698005" cy="4979825"/>
          </a:xfrm>
          <a:prstGeom prst="rect">
            <a:avLst/>
          </a:prstGeom>
          <a:noFill/>
        </p:spPr>
        <p:txBody>
          <a:bodyPr wrap="none" rtlCol="0" anchor="ctr" anchorCtr="0">
            <a:spAutoFit/>
          </a:bodyPr>
          <a:lstStyle/>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O/S independent:</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If one CorePac is running LINUX and using SysLink,</a:t>
            </a:r>
            <a:br>
              <a:rPr lang="en-US" dirty="0" smtClean="0">
                <a:solidFill>
                  <a:srgbClr val="000000"/>
                </a:solidFill>
                <a:latin typeface="Calibri" pitchFamily="34" charset="0"/>
              </a:rPr>
            </a:br>
            <a:r>
              <a:rPr lang="en-US" dirty="0" smtClean="0">
                <a:solidFill>
                  <a:srgbClr val="000000"/>
                </a:solidFill>
                <a:latin typeface="Calibri" pitchFamily="34" charset="0"/>
              </a:rPr>
              <a:t>the API calls do not change.</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SysLink is runtime software that provides connectivity</a:t>
            </a:r>
            <a:br>
              <a:rPr lang="en-US" dirty="0" smtClean="0">
                <a:solidFill>
                  <a:srgbClr val="000000"/>
                </a:solidFill>
                <a:latin typeface="Calibri" pitchFamily="34" charset="0"/>
              </a:rPr>
            </a:br>
            <a:r>
              <a:rPr lang="en-US" dirty="0" smtClean="0">
                <a:solidFill>
                  <a:srgbClr val="000000"/>
                </a:solidFill>
                <a:latin typeface="Calibri" pitchFamily="34" charset="0"/>
              </a:rPr>
              <a:t>between processors (running Linux, SYSBIOS, etc.)</a:t>
            </a:r>
            <a:endParaRPr lang="en-US" b="0" dirty="0" smtClean="0">
              <a:solidFill>
                <a:srgbClr val="000000"/>
              </a:solidFill>
              <a:latin typeface="Calibri" pitchFamily="34" charset="0"/>
            </a:endParaRP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Messages can be allocated statically or dynamically.</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Timeouts are allowed when a task receives a message.</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User can specify three priority levels:</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Normal</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High</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Urgent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For the DSP, All structures and function descriptions are exposed to the user and can be found within the release:</a:t>
            </a:r>
          </a:p>
          <a:p>
            <a:pPr eaLnBrk="1" hangingPunct="1">
              <a:buNone/>
            </a:pPr>
            <a:endParaRPr lang="en-US" sz="2800" dirty="0" smtClean="0"/>
          </a:p>
          <a:p>
            <a:pPr lvl="1" eaLnBrk="1" hangingPunct="1">
              <a:buNone/>
            </a:pPr>
            <a:r>
              <a:rPr lang="en-US" sz="1800" b="1" dirty="0" smtClean="0">
                <a:latin typeface="Courier New" pitchFamily="49" charset="0"/>
                <a:cs typeface="Courier New" pitchFamily="49" charset="0"/>
              </a:rPr>
              <a:t>\ipc_U_ZZ_YY_XX\docs\doxygen\html\_message_q_8h.html</a:t>
            </a:r>
          </a:p>
          <a:p>
            <a:pPr lvl="1" eaLnBrk="1" hangingPunct="1">
              <a:buNone/>
            </a:pPr>
            <a:endParaRPr lang="en-US" sz="1800" b="1" dirty="0" smtClean="0">
              <a:latin typeface="Courier New" pitchFamily="49"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 IPC User Guide (for DSP and ARM) is in</a:t>
            </a:r>
          </a:p>
          <a:p>
            <a:pPr eaLnBrk="1" hangingPunct="1">
              <a:lnSpc>
                <a:spcPct val="90000"/>
              </a:lnSpc>
              <a:spcBef>
                <a:spcPts val="1200"/>
              </a:spcBef>
              <a:buClr>
                <a:srgbClr val="1F497D"/>
              </a:buClr>
              <a:buSzPct val="75000"/>
              <a:buFont typeface="Wingdings"/>
              <a:buChar char=""/>
            </a:pPr>
            <a:endParaRPr lang="en-US" sz="2400" b="1" kern="1200" dirty="0" smtClean="0">
              <a:solidFill>
                <a:srgbClr val="000000"/>
              </a:solidFill>
              <a:latin typeface="Calibri" pitchFamily="34"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1800" b="1" dirty="0" smtClean="0">
                <a:latin typeface="Courier New" pitchFamily="49" charset="0"/>
                <a:cs typeface="Courier New" pitchFamily="49" charset="0"/>
              </a:rPr>
              <a:t>\MCSDK_3_00_XX\ipc_3_XX_XX_XX\docs\IPC_Users_Guide.pdf</a:t>
            </a:r>
            <a:endParaRPr lang="en-US" sz="1800" dirty="0" smtClean="0"/>
          </a:p>
          <a:p>
            <a:pPr eaLnBrk="1" hangingPunct="1"/>
            <a:endParaRPr lang="en-US" sz="2800" dirty="0" smtClean="0"/>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9396" y="444767"/>
            <a:ext cx="8229600" cy="607596"/>
          </a:xfrm>
        </p:spPr>
        <p:txBody>
          <a:bodyPr/>
          <a:lstStyle/>
          <a:p>
            <a:pPr eaLnBrk="1" hangingPunct="1"/>
            <a:r>
              <a:rPr lang="en-US" dirty="0" smtClean="0"/>
              <a:t>IPC Device to Device Using SRIO</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(1/3)</a:t>
            </a:r>
          </a:p>
        </p:txBody>
      </p:sp>
      <p:sp>
        <p:nvSpPr>
          <p:cNvPr id="6" name="TextBox 5"/>
          <p:cNvSpPr txBox="1"/>
          <p:nvPr/>
        </p:nvSpPr>
        <p:spPr>
          <a:xfrm>
            <a:off x="0" y="853441"/>
            <a:ext cx="8151142" cy="1575816"/>
          </a:xfrm>
          <a:prstGeom prst="rect">
            <a:avLst/>
          </a:prstGeom>
          <a:noFill/>
        </p:spPr>
        <p:txBody>
          <a:bodyPr wrap="none" rtlCol="0" anchor="ctr" anchorCtr="0">
            <a:spAutoFit/>
          </a:bodyPr>
          <a:lstStyle/>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The </a:t>
            </a:r>
            <a:r>
              <a:rPr lang="en-US" dirty="0" smtClean="0">
                <a:solidFill>
                  <a:schemeClr val="tx2"/>
                </a:solidFill>
                <a:latin typeface="Calibri" pitchFamily="34" charset="0"/>
              </a:rPr>
              <a:t>SRIO</a:t>
            </a:r>
            <a:r>
              <a:rPr lang="en-US" b="0" dirty="0" smtClean="0">
                <a:solidFill>
                  <a:schemeClr val="dk1"/>
                </a:solidFill>
                <a:latin typeface="Calibri" pitchFamily="34" charset="0"/>
              </a:rPr>
              <a:t> (Type 11) transport enables MessageQ to send data</a:t>
            </a:r>
            <a:br>
              <a:rPr lang="en-US" b="0" dirty="0" smtClean="0">
                <a:solidFill>
                  <a:schemeClr val="dk1"/>
                </a:solidFill>
                <a:latin typeface="Calibri" pitchFamily="34" charset="0"/>
              </a:rPr>
            </a:br>
            <a:r>
              <a:rPr lang="en-US" b="0" dirty="0" smtClean="0">
                <a:solidFill>
                  <a:schemeClr val="dk1"/>
                </a:solidFill>
                <a:latin typeface="Calibri" pitchFamily="34" charset="0"/>
              </a:rPr>
              <a:t>between tasks, cores and devices via the SRIO IP block.</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Refer to the MCSDK examples for setup code required to use</a:t>
            </a:r>
            <a:br>
              <a:rPr lang="en-US" b="0" dirty="0" smtClean="0">
                <a:solidFill>
                  <a:schemeClr val="dk1"/>
                </a:solidFill>
                <a:latin typeface="Calibri" pitchFamily="34" charset="0"/>
              </a:rPr>
            </a:br>
            <a:r>
              <a:rPr lang="en-US" b="0" dirty="0" smtClean="0">
                <a:solidFill>
                  <a:schemeClr val="dk1"/>
                </a:solidFill>
                <a:latin typeface="Calibri" pitchFamily="34" charset="0"/>
              </a:rPr>
              <a:t>MessageQ over this transport.</a:t>
            </a:r>
          </a:p>
        </p:txBody>
      </p:sp>
      <p:sp>
        <p:nvSpPr>
          <p:cNvPr id="53" name="Rectangle 52"/>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54" name="Straight Arrow Connector 53"/>
          <p:cNvCxnSpPr>
            <a:stCxn id="55" idx="2"/>
            <a:endCxn id="58"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56" name="TextBox 55"/>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57" name="TextBox 56"/>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58" name="TextBox 57"/>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63" name="Rectangle 62"/>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73" name="Straight Arrow Connector 72"/>
          <p:cNvCxnSpPr>
            <a:stCxn id="68" idx="0"/>
            <a:endCxn id="71"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66" name="TextBox 65"/>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68" name="TextBox 67"/>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71" name="TextBox 70"/>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75" name="Rounded Rectangle 74"/>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76" name="Rounded Rectangle 75"/>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78" name="Shape 77"/>
          <p:cNvCxnSpPr>
            <a:stCxn id="58" idx="2"/>
            <a:endCxn id="75"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25" name="Straight Arrow Connector 24"/>
          <p:cNvCxnSpPr/>
          <p:nvPr/>
        </p:nvCxnSpPr>
        <p:spPr bwMode="auto">
          <a:xfrm>
            <a:off x="4841287" y="4317741"/>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Architecture Support for IPC</a:t>
            </a:r>
            <a:endParaRPr lang="en-US" dirty="0" smtClean="0"/>
          </a:p>
        </p:txBody>
      </p:sp>
      <p:sp>
        <p:nvSpPr>
          <p:cNvPr id="22" name="TextBox 21"/>
          <p:cNvSpPr txBox="1"/>
          <p:nvPr/>
        </p:nvSpPr>
        <p:spPr>
          <a:xfrm>
            <a:off x="0" y="2009325"/>
            <a:ext cx="8790291" cy="1735860"/>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Shared memory – MSMC memory or DDR</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IPC registers set provides hardware interrupt to cores </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Multicore navigator</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Various peripherals for communication between devices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(2/3)</a:t>
            </a:r>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From a messageQ standpoint, the SRIO transport works the same as the QMSS transport. At the transport level, it is also somewhat the same.</a:t>
            </a:r>
          </a:p>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The SRIO transport copies the messageQ message into the SRIO data buffer. </a:t>
            </a:r>
          </a:p>
          <a:p>
            <a:pPr marL="34290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It will then pop a SRIO descriptor and put a pointer to the SRIO data buffer into the descriptor.  </a:t>
            </a:r>
          </a:p>
        </p:txBody>
      </p:sp>
      <p:sp>
        <p:nvSpPr>
          <p:cNvPr id="22" name="Rectangle 21"/>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3" name="Straight Arrow Connector 22"/>
          <p:cNvCxnSpPr>
            <a:stCxn id="24" idx="2"/>
            <a:endCxn id="27"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5" name="TextBox 24"/>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6" name="TextBox 25"/>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7" name="TextBox 26"/>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8" name="Rectangle 27"/>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9" name="Straight Arrow Connector 28"/>
          <p:cNvCxnSpPr>
            <a:stCxn id="32" idx="0"/>
            <a:endCxn id="33"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1" name="TextBox 30"/>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2" name="TextBox 31"/>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3" name="TextBox 32"/>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4" name="Rounded Rectangle 33"/>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5" name="Rounded Rectangle 34"/>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6" name="Shape 35"/>
          <p:cNvCxnSpPr>
            <a:stCxn id="27" idx="2"/>
            <a:endCxn id="34"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39" name="Straight Arrow Connector 38"/>
          <p:cNvCxnSpPr/>
          <p:nvPr/>
        </p:nvCxnSpPr>
        <p:spPr bwMode="auto">
          <a:xfrm>
            <a:off x="4984283" y="4310513"/>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(3/3)</a:t>
            </a:r>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transport then passes the descriptor to the SRIO LLD via the Srio_sockSend API.  </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SRIO then sends and receives the buffer via the SRIO PKTDMA.</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message is then queued on the Receiver side.</a:t>
            </a:r>
          </a:p>
        </p:txBody>
      </p:sp>
      <p:sp>
        <p:nvSpPr>
          <p:cNvPr id="21" name="Rectangle 20"/>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2" name="Straight Arrow Connector 21"/>
          <p:cNvCxnSpPr>
            <a:stCxn id="23" idx="2"/>
            <a:endCxn id="26"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4" name="TextBox 23"/>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5" name="TextBox 24"/>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6" name="TextBox 25"/>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7" name="Rectangle 26"/>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8" name="Straight Arrow Connector 27"/>
          <p:cNvCxnSpPr>
            <a:stCxn id="31" idx="0"/>
            <a:endCxn id="32"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0" name="TextBox 29"/>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1" name="TextBox 30"/>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2" name="TextBox 31"/>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3" name="Rounded Rectangle 32"/>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4" name="Rounded Rectangle 33"/>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5" name="Shape 34"/>
          <p:cNvCxnSpPr>
            <a:stCxn id="26" idx="2"/>
            <a:endCxn id="33"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39" name="Straight Arrow Connector 38"/>
          <p:cNvCxnSpPr/>
          <p:nvPr/>
        </p:nvCxnSpPr>
        <p:spPr bwMode="auto">
          <a:xfrm>
            <a:off x="4849529" y="4349015"/>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11160" y="5036442"/>
            <a:ext cx="4798503" cy="1415772"/>
          </a:xfrm>
          <a:prstGeom prst="rect">
            <a:avLst/>
          </a:prstGeom>
          <a:solidFill>
            <a:schemeClr val="accent1">
              <a:lumMod val="20000"/>
              <a:lumOff val="80000"/>
            </a:schemeClr>
          </a:solidFill>
        </p:spPr>
        <p:txBody>
          <a:bodyPr wrap="square" rtlCol="0">
            <a:spAutoFit/>
          </a:bodyPr>
          <a:lstStyle/>
          <a:p>
            <a:pPr algn="ctr"/>
            <a:r>
              <a:rPr lang="en-US" sz="1600" b="1" dirty="0" smtClean="0"/>
              <a:t>Benchmark Details</a:t>
            </a:r>
          </a:p>
          <a:p>
            <a:pPr indent="-182880" algn="l">
              <a:spcBef>
                <a:spcPts val="0"/>
              </a:spcBef>
              <a:buClr>
                <a:srgbClr val="1F497D"/>
              </a:buClr>
              <a:buFont typeface="Arial" pitchFamily="34" charset="0"/>
              <a:buChar char="•"/>
            </a:pPr>
            <a:r>
              <a:rPr lang="en-US" sz="1400" dirty="0" smtClean="0"/>
              <a:t>IPC Benchmark Examples from MCSDK</a:t>
            </a:r>
          </a:p>
          <a:p>
            <a:pPr indent="-182880" algn="l">
              <a:spcBef>
                <a:spcPts val="0"/>
              </a:spcBef>
              <a:buClr>
                <a:srgbClr val="1F497D"/>
              </a:buClr>
              <a:buFont typeface="Arial" pitchFamily="34" charset="0"/>
              <a:buChar char="•"/>
            </a:pPr>
            <a:r>
              <a:rPr lang="en-US" sz="1400" dirty="0" smtClean="0"/>
              <a:t>CPU Clock – 1 GHz</a:t>
            </a:r>
          </a:p>
          <a:p>
            <a:pPr indent="-182880" algn="l">
              <a:spcBef>
                <a:spcPts val="0"/>
              </a:spcBef>
              <a:buClr>
                <a:srgbClr val="1F497D"/>
              </a:buClr>
              <a:buFont typeface="Arial" pitchFamily="34" charset="0"/>
              <a:buChar char="•"/>
            </a:pPr>
            <a:r>
              <a:rPr lang="en-US" sz="1400" dirty="0" smtClean="0"/>
              <a:t>Header Size– 32 bytes</a:t>
            </a:r>
          </a:p>
          <a:p>
            <a:pPr indent="-182880" algn="l">
              <a:spcBef>
                <a:spcPts val="0"/>
              </a:spcBef>
              <a:buClr>
                <a:srgbClr val="1F497D"/>
              </a:buClr>
              <a:buFont typeface="Arial" pitchFamily="34" charset="0"/>
              <a:buChar char="•"/>
            </a:pPr>
            <a:r>
              <a:rPr lang="en-US" sz="1400" dirty="0" smtClean="0"/>
              <a:t>SRIO – Loopback Mode</a:t>
            </a:r>
          </a:p>
          <a:p>
            <a:pPr indent="-182880" algn="l">
              <a:spcBef>
                <a:spcPts val="0"/>
              </a:spcBef>
              <a:buClr>
                <a:srgbClr val="1F497D"/>
              </a:buClr>
              <a:buFont typeface="Arial" pitchFamily="34" charset="0"/>
              <a:buChar char="•"/>
            </a:pPr>
            <a:r>
              <a:rPr lang="en-US" sz="1400" dirty="0" smtClean="0"/>
              <a:t>Messages allocated up front</a:t>
            </a:r>
            <a:endParaRPr lang="en-US" sz="1800" dirty="0"/>
          </a:p>
        </p:txBody>
      </p:sp>
      <p:cxnSp>
        <p:nvCxnSpPr>
          <p:cNvPr id="6" name="Straight Connector 5"/>
          <p:cNvCxnSpPr/>
          <p:nvPr/>
        </p:nvCxnSpPr>
        <p:spPr bwMode="auto">
          <a:xfrm>
            <a:off x="906011" y="1979802"/>
            <a:ext cx="4609265" cy="30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726422" y="1468074"/>
            <a:ext cx="0" cy="354015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1078756" y="1354659"/>
            <a:ext cx="1529585" cy="584775"/>
          </a:xfrm>
          <a:prstGeom prst="rect">
            <a:avLst/>
          </a:prstGeom>
          <a:noFill/>
        </p:spPr>
        <p:txBody>
          <a:bodyPr wrap="none" rtlCol="0">
            <a:spAutoFit/>
          </a:bodyPr>
          <a:lstStyle/>
          <a:p>
            <a:r>
              <a:rPr lang="en-US" sz="1600" dirty="0" smtClean="0"/>
              <a:t>Message Size </a:t>
            </a:r>
          </a:p>
          <a:p>
            <a:pPr algn="ctr"/>
            <a:r>
              <a:rPr lang="en-US" sz="1600" dirty="0" smtClean="0"/>
              <a:t>(Bytes)</a:t>
            </a:r>
            <a:endParaRPr lang="en-US" sz="1600" dirty="0"/>
          </a:p>
        </p:txBody>
      </p:sp>
      <p:cxnSp>
        <p:nvCxnSpPr>
          <p:cNvPr id="12" name="Straight Connector 11"/>
          <p:cNvCxnSpPr/>
          <p:nvPr/>
        </p:nvCxnSpPr>
        <p:spPr bwMode="auto">
          <a:xfrm>
            <a:off x="4112003" y="1461083"/>
            <a:ext cx="0" cy="353875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528315" y="1402341"/>
            <a:ext cx="0" cy="355776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TextBox 14"/>
          <p:cNvSpPr txBox="1"/>
          <p:nvPr/>
        </p:nvSpPr>
        <p:spPr>
          <a:xfrm>
            <a:off x="2935936" y="1333849"/>
            <a:ext cx="951863" cy="584775"/>
          </a:xfrm>
          <a:prstGeom prst="rect">
            <a:avLst/>
          </a:prstGeom>
          <a:noFill/>
        </p:spPr>
        <p:txBody>
          <a:bodyPr wrap="none" rtlCol="0">
            <a:spAutoFit/>
          </a:bodyPr>
          <a:lstStyle/>
          <a:p>
            <a:pPr algn="ctr"/>
            <a:r>
              <a:rPr lang="en-US" sz="1600" dirty="0" smtClean="0"/>
              <a:t>Shared</a:t>
            </a:r>
          </a:p>
          <a:p>
            <a:r>
              <a:rPr lang="en-US" sz="1600" dirty="0" smtClean="0"/>
              <a:t>Memory</a:t>
            </a:r>
            <a:endParaRPr lang="en-US" sz="1600" dirty="0"/>
          </a:p>
        </p:txBody>
      </p:sp>
      <p:sp>
        <p:nvSpPr>
          <p:cNvPr id="17" name="TextBox 16"/>
          <p:cNvSpPr txBox="1"/>
          <p:nvPr/>
        </p:nvSpPr>
        <p:spPr>
          <a:xfrm>
            <a:off x="4362482" y="1503453"/>
            <a:ext cx="686406" cy="338554"/>
          </a:xfrm>
          <a:prstGeom prst="rect">
            <a:avLst/>
          </a:prstGeom>
          <a:noFill/>
        </p:spPr>
        <p:txBody>
          <a:bodyPr wrap="none" rtlCol="0">
            <a:spAutoFit/>
          </a:bodyPr>
          <a:lstStyle/>
          <a:p>
            <a:pPr algn="ctr"/>
            <a:r>
              <a:rPr lang="en-US" sz="1600" dirty="0" smtClean="0"/>
              <a:t>SRIO</a:t>
            </a:r>
            <a:endParaRPr lang="en-US" sz="1600" dirty="0"/>
          </a:p>
        </p:txBody>
      </p:sp>
      <p:cxnSp>
        <p:nvCxnSpPr>
          <p:cNvPr id="19" name="Straight Connector 18"/>
          <p:cNvCxnSpPr/>
          <p:nvPr/>
        </p:nvCxnSpPr>
        <p:spPr bwMode="auto">
          <a:xfrm>
            <a:off x="922789" y="2885813"/>
            <a:ext cx="4611737" cy="113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TextBox 19"/>
          <p:cNvSpPr txBox="1"/>
          <p:nvPr/>
        </p:nvSpPr>
        <p:spPr>
          <a:xfrm>
            <a:off x="2742920" y="755009"/>
            <a:ext cx="3557384" cy="461665"/>
          </a:xfrm>
          <a:prstGeom prst="rect">
            <a:avLst/>
          </a:prstGeom>
          <a:noFill/>
        </p:spPr>
        <p:txBody>
          <a:bodyPr wrap="none" rtlCol="0">
            <a:spAutoFit/>
          </a:bodyPr>
          <a:lstStyle/>
          <a:p>
            <a:r>
              <a:rPr lang="en-US" dirty="0" smtClean="0"/>
              <a:t>Throughput (Mb/second)</a:t>
            </a:r>
            <a:endParaRPr lang="en-US" dirty="0"/>
          </a:p>
        </p:txBody>
      </p:sp>
      <p:sp>
        <p:nvSpPr>
          <p:cNvPr id="21" name="TextBox 20"/>
          <p:cNvSpPr txBox="1"/>
          <p:nvPr/>
        </p:nvSpPr>
        <p:spPr>
          <a:xfrm>
            <a:off x="1575758" y="2189526"/>
            <a:ext cx="527709" cy="461665"/>
          </a:xfrm>
          <a:prstGeom prst="rect">
            <a:avLst/>
          </a:prstGeom>
          <a:noFill/>
        </p:spPr>
        <p:txBody>
          <a:bodyPr wrap="none" rtlCol="0">
            <a:spAutoFit/>
          </a:bodyPr>
          <a:lstStyle/>
          <a:p>
            <a:r>
              <a:rPr lang="en-US" dirty="0" smtClean="0"/>
              <a:t>48</a:t>
            </a:r>
            <a:endParaRPr lang="en-US" dirty="0"/>
          </a:p>
        </p:txBody>
      </p:sp>
      <p:sp>
        <p:nvSpPr>
          <p:cNvPr id="22" name="TextBox 21"/>
          <p:cNvSpPr txBox="1"/>
          <p:nvPr/>
        </p:nvSpPr>
        <p:spPr>
          <a:xfrm>
            <a:off x="1575758" y="3113714"/>
            <a:ext cx="699230" cy="461665"/>
          </a:xfrm>
          <a:prstGeom prst="rect">
            <a:avLst/>
          </a:prstGeom>
          <a:noFill/>
        </p:spPr>
        <p:txBody>
          <a:bodyPr wrap="none" rtlCol="0">
            <a:spAutoFit/>
          </a:bodyPr>
          <a:lstStyle/>
          <a:p>
            <a:r>
              <a:rPr lang="en-US" dirty="0" smtClean="0"/>
              <a:t>256	</a:t>
            </a:r>
            <a:endParaRPr lang="en-US" dirty="0"/>
          </a:p>
        </p:txBody>
      </p:sp>
      <p:sp>
        <p:nvSpPr>
          <p:cNvPr id="23" name="TextBox 22"/>
          <p:cNvSpPr txBox="1"/>
          <p:nvPr/>
        </p:nvSpPr>
        <p:spPr>
          <a:xfrm>
            <a:off x="3015254" y="2182535"/>
            <a:ext cx="784189" cy="461665"/>
          </a:xfrm>
          <a:prstGeom prst="rect">
            <a:avLst/>
          </a:prstGeom>
          <a:noFill/>
        </p:spPr>
        <p:txBody>
          <a:bodyPr wrap="none" rtlCol="0">
            <a:spAutoFit/>
          </a:bodyPr>
          <a:lstStyle/>
          <a:p>
            <a:r>
              <a:rPr lang="en-US" dirty="0" smtClean="0"/>
              <a:t>23.8</a:t>
            </a:r>
            <a:endParaRPr lang="en-US" dirty="0"/>
          </a:p>
        </p:txBody>
      </p:sp>
      <p:sp>
        <p:nvSpPr>
          <p:cNvPr id="25" name="TextBox 24"/>
          <p:cNvSpPr txBox="1"/>
          <p:nvPr/>
        </p:nvSpPr>
        <p:spPr>
          <a:xfrm>
            <a:off x="4476887" y="2185331"/>
            <a:ext cx="612668" cy="461665"/>
          </a:xfrm>
          <a:prstGeom prst="rect">
            <a:avLst/>
          </a:prstGeom>
          <a:noFill/>
        </p:spPr>
        <p:txBody>
          <a:bodyPr wrap="none" rtlCol="0">
            <a:spAutoFit/>
          </a:bodyPr>
          <a:lstStyle/>
          <a:p>
            <a:r>
              <a:rPr lang="en-US" dirty="0" smtClean="0"/>
              <a:t>4.1</a:t>
            </a:r>
            <a:endParaRPr lang="en-US" dirty="0"/>
          </a:p>
        </p:txBody>
      </p:sp>
      <p:sp>
        <p:nvSpPr>
          <p:cNvPr id="26" name="TextBox 25"/>
          <p:cNvSpPr txBox="1"/>
          <p:nvPr/>
        </p:nvSpPr>
        <p:spPr>
          <a:xfrm>
            <a:off x="2945798" y="3131890"/>
            <a:ext cx="955711" cy="461665"/>
          </a:xfrm>
          <a:prstGeom prst="rect">
            <a:avLst/>
          </a:prstGeom>
          <a:noFill/>
        </p:spPr>
        <p:txBody>
          <a:bodyPr wrap="none" rtlCol="0">
            <a:spAutoFit/>
          </a:bodyPr>
          <a:lstStyle/>
          <a:p>
            <a:r>
              <a:rPr lang="en-US" dirty="0" smtClean="0"/>
              <a:t>125.8</a:t>
            </a:r>
            <a:endParaRPr lang="en-US" dirty="0"/>
          </a:p>
        </p:txBody>
      </p:sp>
      <p:sp>
        <p:nvSpPr>
          <p:cNvPr id="28" name="TextBox 27"/>
          <p:cNvSpPr txBox="1"/>
          <p:nvPr/>
        </p:nvSpPr>
        <p:spPr>
          <a:xfrm>
            <a:off x="4366458" y="3115435"/>
            <a:ext cx="784189" cy="461665"/>
          </a:xfrm>
          <a:prstGeom prst="rect">
            <a:avLst/>
          </a:prstGeom>
          <a:noFill/>
        </p:spPr>
        <p:txBody>
          <a:bodyPr wrap="none" rtlCol="0">
            <a:spAutoFit/>
          </a:bodyPr>
          <a:lstStyle/>
          <a:p>
            <a:r>
              <a:rPr lang="en-US" dirty="0" smtClean="0"/>
              <a:t>21.2</a:t>
            </a:r>
            <a:endParaRPr lang="en-US" dirty="0"/>
          </a:p>
        </p:txBody>
      </p:sp>
      <p:cxnSp>
        <p:nvCxnSpPr>
          <p:cNvPr id="30" name="Straight Connector 29"/>
          <p:cNvCxnSpPr/>
          <p:nvPr/>
        </p:nvCxnSpPr>
        <p:spPr bwMode="auto">
          <a:xfrm>
            <a:off x="932576" y="3801612"/>
            <a:ext cx="4601950" cy="36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1405635" y="4079847"/>
            <a:ext cx="870751" cy="461665"/>
          </a:xfrm>
          <a:prstGeom prst="rect">
            <a:avLst/>
          </a:prstGeom>
          <a:noFill/>
        </p:spPr>
        <p:txBody>
          <a:bodyPr wrap="none" rtlCol="0">
            <a:spAutoFit/>
          </a:bodyPr>
          <a:lstStyle/>
          <a:p>
            <a:r>
              <a:rPr lang="en-US" dirty="0" smtClean="0"/>
              <a:t>1024</a:t>
            </a:r>
            <a:endParaRPr lang="en-US" dirty="0"/>
          </a:p>
        </p:txBody>
      </p:sp>
      <p:sp>
        <p:nvSpPr>
          <p:cNvPr id="36" name="TextBox 35"/>
          <p:cNvSpPr txBox="1"/>
          <p:nvPr/>
        </p:nvSpPr>
        <p:spPr>
          <a:xfrm>
            <a:off x="2947196" y="4098023"/>
            <a:ext cx="955711" cy="461665"/>
          </a:xfrm>
          <a:prstGeom prst="rect">
            <a:avLst/>
          </a:prstGeom>
          <a:noFill/>
        </p:spPr>
        <p:txBody>
          <a:bodyPr wrap="none" rtlCol="0">
            <a:spAutoFit/>
          </a:bodyPr>
          <a:lstStyle/>
          <a:p>
            <a:r>
              <a:rPr lang="en-US" dirty="0" smtClean="0"/>
              <a:t>503.2</a:t>
            </a:r>
            <a:endParaRPr lang="en-US" dirty="0"/>
          </a:p>
        </p:txBody>
      </p:sp>
      <p:sp>
        <p:nvSpPr>
          <p:cNvPr id="38" name="TextBox 37"/>
          <p:cNvSpPr txBox="1"/>
          <p:nvPr/>
        </p:nvSpPr>
        <p:spPr>
          <a:xfrm>
            <a:off x="4641286" y="4136848"/>
            <a:ext cx="287258" cy="461665"/>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Pktio</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MsgCom Library</a:t>
            </a:r>
          </a:p>
        </p:txBody>
      </p:sp>
      <p:sp>
        <p:nvSpPr>
          <p:cNvPr id="11267" name="Rectangle 3"/>
          <p:cNvSpPr>
            <a:spLocks noGrp="1" noChangeArrowheads="1"/>
          </p:cNvSpPr>
          <p:nvPr>
            <p:ph idx="1"/>
          </p:nvPr>
        </p:nvSpPr>
        <p:spPr>
          <a:xfrm>
            <a:off x="333375" y="1047750"/>
            <a:ext cx="8467725" cy="4946650"/>
          </a:xfrm>
        </p:spPr>
        <p:txBody>
          <a:bodyPr/>
          <a:lstStyle/>
          <a:p>
            <a:r>
              <a:rPr lang="en-US" dirty="0"/>
              <a:t>Purpose: To exchange messages between a reader and writer.</a:t>
            </a:r>
          </a:p>
          <a:p>
            <a:r>
              <a:rPr lang="en-US" dirty="0"/>
              <a:t>Read/write applications can reside:</a:t>
            </a:r>
          </a:p>
          <a:p>
            <a:pPr lvl="1"/>
            <a:r>
              <a:rPr lang="en-US" dirty="0"/>
              <a:t>On the same DSP core</a:t>
            </a:r>
          </a:p>
          <a:p>
            <a:pPr lvl="1"/>
            <a:r>
              <a:rPr lang="en-US" dirty="0"/>
              <a:t>On different DSP cores</a:t>
            </a:r>
          </a:p>
          <a:p>
            <a:pPr lvl="1"/>
            <a:r>
              <a:rPr lang="en-US" dirty="0"/>
              <a:t>On both the ARM and DSP core</a:t>
            </a:r>
          </a:p>
          <a:p>
            <a:r>
              <a:rPr lang="en-US" dirty="0"/>
              <a:t>Channel and </a:t>
            </a:r>
            <a:r>
              <a:rPr lang="en-US" dirty="0" smtClean="0"/>
              <a:t>interrupt-based </a:t>
            </a:r>
            <a:r>
              <a:rPr lang="en-US" dirty="0"/>
              <a:t>communication:</a:t>
            </a:r>
          </a:p>
          <a:p>
            <a:pPr lvl="1"/>
            <a:r>
              <a:rPr lang="en-US" dirty="0"/>
              <a:t>Channel is defined by the reader (message destination) side</a:t>
            </a:r>
          </a:p>
          <a:p>
            <a:pPr lvl="1"/>
            <a:r>
              <a:rPr lang="en-US" dirty="0"/>
              <a:t>Supports multiple writers (message sources)</a:t>
            </a:r>
          </a:p>
        </p:txBody>
      </p:sp>
    </p:spTree>
    <p:extLst>
      <p:ext uri="{BB962C8B-B14F-4D97-AF65-F5344CB8AC3E}">
        <p14:creationId xmlns="" xmlns:p14="http://schemas.microsoft.com/office/powerpoint/2010/main" val="29499415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Channel Types</a:t>
            </a:r>
          </a:p>
        </p:txBody>
      </p:sp>
      <p:sp>
        <p:nvSpPr>
          <p:cNvPr id="11267" name="Rectangle 3"/>
          <p:cNvSpPr>
            <a:spLocks noGrp="1" noChangeArrowheads="1"/>
          </p:cNvSpPr>
          <p:nvPr>
            <p:ph idx="1"/>
          </p:nvPr>
        </p:nvSpPr>
        <p:spPr>
          <a:xfrm>
            <a:off x="333375" y="1047750"/>
            <a:ext cx="8467725" cy="5440832"/>
          </a:xfrm>
        </p:spPr>
        <p:txBody>
          <a:bodyPr/>
          <a:lstStyle/>
          <a:p>
            <a:r>
              <a:rPr lang="en-US" sz="2800" dirty="0"/>
              <a:t>Simple Queue Channels: Messages are placed directly into a destination hardware queue that is associated with a reader. </a:t>
            </a:r>
          </a:p>
          <a:p>
            <a:r>
              <a:rPr lang="en-US" sz="2800" dirty="0"/>
              <a:t>Virtual Channels: Multiple virtual channels are associated with the same hardware queue.</a:t>
            </a:r>
          </a:p>
          <a:p>
            <a:r>
              <a:rPr lang="en-US" sz="2800" dirty="0"/>
              <a:t>Queue DMA Channels: Messages are copied using infrastructure PKTDMA between the writer and the reader.</a:t>
            </a:r>
          </a:p>
          <a:p>
            <a:r>
              <a:rPr lang="en-US" sz="2800" dirty="0"/>
              <a:t>Proxy Queue </a:t>
            </a:r>
            <a:r>
              <a:rPr lang="en-US" sz="2800" dirty="0" smtClean="0"/>
              <a:t>Channels: </a:t>
            </a:r>
            <a:r>
              <a:rPr lang="en-US" sz="2800" dirty="0"/>
              <a:t>Indirect channels work over BSD sockets; Enable communications between </a:t>
            </a:r>
            <a:r>
              <a:rPr lang="en-US" sz="2800" dirty="0" smtClean="0"/>
              <a:t>Writer </a:t>
            </a:r>
            <a:r>
              <a:rPr lang="en-US" sz="2800" dirty="0"/>
              <a:t>and </a:t>
            </a:r>
            <a:r>
              <a:rPr lang="en-US" sz="2800" dirty="0" smtClean="0"/>
              <a:t>Reader </a:t>
            </a:r>
            <a:r>
              <a:rPr lang="en-US" sz="2800" dirty="0"/>
              <a:t>that are not connected to the same </a:t>
            </a:r>
            <a:r>
              <a:rPr lang="en-US" sz="2800" dirty="0" smtClean="0"/>
              <a:t>instance of Multicore Navigator</a:t>
            </a:r>
            <a:r>
              <a:rPr lang="en-US" sz="2800" dirty="0"/>
              <a:t>.</a:t>
            </a:r>
          </a:p>
        </p:txBody>
      </p:sp>
    </p:spTree>
    <p:extLst>
      <p:ext uri="{BB962C8B-B14F-4D97-AF65-F5344CB8AC3E}">
        <p14:creationId xmlns="" xmlns:p14="http://schemas.microsoft.com/office/powerpoint/2010/main" val="3570460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Interrupt Types</a:t>
            </a:r>
          </a:p>
        </p:txBody>
      </p:sp>
      <p:sp>
        <p:nvSpPr>
          <p:cNvPr id="11267" name="Rectangle 3"/>
          <p:cNvSpPr>
            <a:spLocks noGrp="1" noChangeArrowheads="1"/>
          </p:cNvSpPr>
          <p:nvPr>
            <p:ph idx="1"/>
          </p:nvPr>
        </p:nvSpPr>
        <p:spPr>
          <a:xfrm>
            <a:off x="333375" y="1047750"/>
            <a:ext cx="8467725" cy="4946650"/>
          </a:xfrm>
        </p:spPr>
        <p:txBody>
          <a:bodyPr/>
          <a:lstStyle/>
          <a:p>
            <a:r>
              <a:rPr lang="en-US" dirty="0"/>
              <a:t>No interrupt: Reader polls until a message arrives.</a:t>
            </a:r>
          </a:p>
          <a:p>
            <a:r>
              <a:rPr lang="en-US" dirty="0"/>
              <a:t>Direct </a:t>
            </a:r>
            <a:r>
              <a:rPr lang="en-US" dirty="0" smtClean="0"/>
              <a:t>Interrupt:</a:t>
            </a:r>
          </a:p>
          <a:p>
            <a:pPr lvl="1"/>
            <a:r>
              <a:rPr lang="en-US" dirty="0" smtClean="0"/>
              <a:t>Low-delay system</a:t>
            </a:r>
          </a:p>
          <a:p>
            <a:pPr lvl="1"/>
            <a:r>
              <a:rPr lang="en-US" dirty="0" smtClean="0"/>
              <a:t>Special </a:t>
            </a:r>
            <a:r>
              <a:rPr lang="en-US" dirty="0"/>
              <a:t>queues must be used.</a:t>
            </a:r>
          </a:p>
          <a:p>
            <a:r>
              <a:rPr lang="en-US" dirty="0"/>
              <a:t>Accumulated </a:t>
            </a:r>
            <a:r>
              <a:rPr lang="en-US" dirty="0" smtClean="0"/>
              <a:t>Interrupts:</a:t>
            </a:r>
          </a:p>
          <a:p>
            <a:pPr lvl="1"/>
            <a:r>
              <a:rPr lang="en-US" dirty="0" smtClean="0"/>
              <a:t>Special </a:t>
            </a:r>
            <a:r>
              <a:rPr lang="en-US" dirty="0"/>
              <a:t>queues are </a:t>
            </a:r>
            <a:r>
              <a:rPr lang="en-US" dirty="0" smtClean="0"/>
              <a:t>used.</a:t>
            </a:r>
          </a:p>
          <a:p>
            <a:pPr lvl="1"/>
            <a:r>
              <a:rPr lang="en-US" dirty="0" smtClean="0"/>
              <a:t>Reader </a:t>
            </a:r>
            <a:r>
              <a:rPr lang="en-US" dirty="0"/>
              <a:t>receives an interrupt when the number of messages crosses a defined threshold.</a:t>
            </a:r>
          </a:p>
        </p:txBody>
      </p:sp>
    </p:spTree>
    <p:extLst>
      <p:ext uri="{BB962C8B-B14F-4D97-AF65-F5344CB8AC3E}">
        <p14:creationId xmlns="" xmlns:p14="http://schemas.microsoft.com/office/powerpoint/2010/main" val="1343013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Blocking and Non-Blocking</a:t>
            </a:r>
          </a:p>
        </p:txBody>
      </p:sp>
      <p:sp>
        <p:nvSpPr>
          <p:cNvPr id="11267" name="Rectangle 3"/>
          <p:cNvSpPr>
            <a:spLocks noGrp="1" noChangeArrowheads="1"/>
          </p:cNvSpPr>
          <p:nvPr>
            <p:ph idx="1"/>
          </p:nvPr>
        </p:nvSpPr>
        <p:spPr>
          <a:xfrm>
            <a:off x="333375" y="959969"/>
            <a:ext cx="8467725" cy="5470093"/>
          </a:xfrm>
        </p:spPr>
        <p:txBody>
          <a:bodyPr/>
          <a:lstStyle/>
          <a:p>
            <a:r>
              <a:rPr lang="en-US" dirty="0"/>
              <a:t>Blocking: </a:t>
            </a:r>
            <a:r>
              <a:rPr lang="en-US" dirty="0" smtClean="0"/>
              <a:t>Reader </a:t>
            </a:r>
            <a:r>
              <a:rPr lang="en-US" dirty="0"/>
              <a:t>can be blocked until message is available</a:t>
            </a:r>
            <a:r>
              <a:rPr lang="en-US" dirty="0" smtClean="0"/>
              <a:t>.</a:t>
            </a:r>
          </a:p>
          <a:p>
            <a:pPr lvl="1"/>
            <a:r>
              <a:rPr lang="en-US" dirty="0" smtClean="0"/>
              <a:t>Blocked by software semaphore which BIOS assigns on DSP side</a:t>
            </a:r>
          </a:p>
          <a:p>
            <a:pPr lvl="1"/>
            <a:r>
              <a:rPr lang="en-US" dirty="0" smtClean="0"/>
              <a:t>Also utilizes software semaphore on ARM side, taken care of by Job Scheduler (JOSH)</a:t>
            </a:r>
          </a:p>
          <a:p>
            <a:pPr lvl="1"/>
            <a:r>
              <a:rPr lang="en-US" dirty="0" smtClean="0"/>
              <a:t>Implementation of software semaphore occurs in OSAL layer on both ARM and DSP.</a:t>
            </a:r>
            <a:endParaRPr lang="en-US" dirty="0"/>
          </a:p>
          <a:p>
            <a:r>
              <a:rPr lang="en-US" dirty="0" smtClean="0"/>
              <a:t>Non-blocking:</a:t>
            </a:r>
          </a:p>
          <a:p>
            <a:pPr lvl="1"/>
            <a:r>
              <a:rPr lang="en-US" dirty="0" smtClean="0"/>
              <a:t>Reader </a:t>
            </a:r>
            <a:r>
              <a:rPr lang="en-US" dirty="0"/>
              <a:t>polls for a </a:t>
            </a:r>
            <a:r>
              <a:rPr lang="en-US" dirty="0" smtClean="0"/>
              <a:t>message.</a:t>
            </a:r>
          </a:p>
          <a:p>
            <a:pPr lvl="1"/>
            <a:r>
              <a:rPr lang="en-US" dirty="0" smtClean="0"/>
              <a:t>If </a:t>
            </a:r>
            <a:r>
              <a:rPr lang="en-US" dirty="0"/>
              <a:t>there is no message, it continues execution.</a:t>
            </a:r>
          </a:p>
        </p:txBody>
      </p:sp>
    </p:spTree>
    <p:extLst>
      <p:ext uri="{BB962C8B-B14F-4D97-AF65-F5344CB8AC3E}">
        <p14:creationId xmlns="" xmlns:p14="http://schemas.microsoft.com/office/powerpoint/2010/main" val="24350155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1: Generic Channel Communication</a:t>
            </a:r>
            <a:r>
              <a:rPr lang="en-US" sz="3200" b="1" dirty="0" smtClean="0"/>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70902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67976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69398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algn="l"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Multicore Navigator does it – magic!</a:t>
            </a:r>
          </a:p>
          <a:p>
            <a:pPr marL="228600" indent="-228600" algn="l" fontAlgn="base">
              <a:spcBef>
                <a:spcPct val="0"/>
              </a:spcBef>
              <a:spcAft>
                <a:spcPct val="0"/>
              </a:spcAft>
              <a:buAutoNum type="arabicPeriod"/>
            </a:pPr>
            <a:r>
              <a:rPr lang="en-US" sz="1400" dirty="0" smtClean="0">
                <a:solidFill>
                  <a:srgbClr val="000000"/>
                </a:solidFill>
                <a:latin typeface="+mj-lt"/>
              </a:rPr>
              <a:t>When Reader calls “get,” it receives the message.</a:t>
            </a:r>
          </a:p>
          <a:p>
            <a:pPr marL="228600" indent="-228600" algn="l" fontAlgn="base">
              <a:spcBef>
                <a:spcPct val="0"/>
              </a:spcBef>
              <a:spcAft>
                <a:spcPct val="0"/>
              </a:spcAft>
              <a:buAutoNum type="arabicPeriod"/>
            </a:pPr>
            <a:r>
              <a:rPr lang="en-US" sz="1400" dirty="0" smtClean="0">
                <a:solidFill>
                  <a:srgbClr val="000000"/>
                </a:solidFill>
                <a:latin typeface="+mj-lt"/>
              </a:rPr>
              <a:t>Reader must “free” the message after it is done reading.</a:t>
            </a:r>
            <a:endParaRPr lang="en-US" sz="1400" dirty="0">
              <a:solidFill>
                <a:srgbClr val="000000"/>
              </a:solidFill>
              <a:latin typeface="+mj-lt"/>
            </a:endParaRPr>
          </a:p>
        </p:txBody>
      </p:sp>
    </p:spTree>
    <p:extLst>
      <p:ext uri="{BB962C8B-B14F-4D97-AF65-F5344CB8AC3E}">
        <p14:creationId xmlns="" xmlns:p14="http://schemas.microsoft.com/office/powerpoint/2010/main" val="202818991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120770" y="34504"/>
            <a:ext cx="8902460" cy="1609725"/>
          </a:xfrm>
        </p:spPr>
        <p:txBody>
          <a:bodyPr>
            <a:normAutofit fontScale="90000"/>
          </a:bodyPr>
          <a:lstStyle/>
          <a:p>
            <a:r>
              <a:rPr lang="en-US" sz="4000" b="1" dirty="0" smtClean="0"/>
              <a:t>Case 2: Low-Latency Channel Communication</a:t>
            </a:r>
            <a:br>
              <a:rPr lang="en-US" sz="4000" b="1" dirty="0" smtClean="0"/>
            </a:br>
            <a:r>
              <a:rPr lang="en-US" sz="4000" b="1" dirty="0" smtClean="0"/>
              <a:t>Single and Virtual Channel</a:t>
            </a:r>
            <a:r>
              <a:rPr lang="en-US" sz="3200" b="1" dirty="0" smtClean="0"/>
              <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Multicore Navigator generates an interrupt . The ISR posts the semaphore to the correct channel.</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starts processing the message.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07085" y="2857500"/>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07085" y="2705100"/>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 xmlns:p14="http://schemas.microsoft.com/office/powerpoint/2010/main" val="319382399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2238" y="423511"/>
            <a:ext cx="8229600" cy="762000"/>
          </a:xfrm>
        </p:spPr>
        <p:txBody>
          <a:bodyPr wrap="none" anchorCtr="1"/>
          <a:lstStyle/>
          <a:p>
            <a:r>
              <a:rPr lang="en-US" dirty="0" smtClean="0"/>
              <a:t>IPC Challenges</a:t>
            </a:r>
            <a:endParaRPr lang="en-US" dirty="0" smtClean="0"/>
          </a:p>
        </p:txBody>
      </p:sp>
      <p:sp>
        <p:nvSpPr>
          <p:cNvPr id="22" name="TextBox 21"/>
          <p:cNvSpPr txBox="1"/>
          <p:nvPr/>
        </p:nvSpPr>
        <p:spPr>
          <a:xfrm>
            <a:off x="152400" y="1675040"/>
            <a:ext cx="8790291" cy="3520964"/>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Multiple cores cooperation – needs a smart way to exchange data and messages </a:t>
            </a:r>
          </a:p>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Scaling the problem up – 2 to 12 cores in a device, ability to connect multiple devices</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Efficient scheme (does not cost a lot in terms of cpu cycles) </a:t>
            </a:r>
          </a:p>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Easy to use, clear and standard APIs</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The usual trade-offs –performances (speed, flexibility) versus cost (complexity, more resources)</a:t>
            </a:r>
            <a:endParaRPr lang="en-US" b="0" dirty="0" smtClean="0">
              <a:latin typeface="Calibri" pitchFamily="34" charset="0"/>
            </a:endParaRPr>
          </a:p>
          <a:p>
            <a:pPr marL="342900" indent="-342900" algn="l">
              <a:lnSpc>
                <a:spcPct val="80000"/>
              </a:lnSpc>
              <a:spcBef>
                <a:spcPts val="1200"/>
              </a:spcBef>
              <a:spcAft>
                <a:spcPts val="0"/>
              </a:spcAft>
              <a:buClr>
                <a:schemeClr val="tx2"/>
              </a:buClr>
              <a:buSzPct val="75000"/>
            </a:pPr>
            <a:endParaRPr lang="en-US"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3: Reduce Context Switching </a:t>
            </a:r>
            <a:br>
              <a:rPr lang="en-US" sz="36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203132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lgn="l">
              <a:buAutoNum type="arabicPeriod"/>
            </a:pPr>
            <a:r>
              <a:rPr lang="en-US" sz="1400" dirty="0" smtClean="0">
                <a:solidFill>
                  <a:srgbClr val="000000"/>
                </a:solidFill>
                <a:latin typeface="+mj-lt"/>
              </a:rPr>
              <a:t>When Writer has information to write, it looks for the channel (find).</a:t>
            </a:r>
          </a:p>
          <a:p>
            <a:pPr marL="228600" indent="-228600" algn="l">
              <a:buAutoNum type="arabicPeriod"/>
            </a:pPr>
            <a:r>
              <a:rPr lang="en-US" sz="1400" dirty="0" smtClean="0">
                <a:solidFill>
                  <a:srgbClr val="000000"/>
                </a:solidFill>
                <a:latin typeface="+mj-lt"/>
              </a:rPr>
              <a:t>Writer asks for buffer and writes the message into the buffer.</a:t>
            </a:r>
          </a:p>
          <a:p>
            <a:pPr marL="228600" indent="-228600" algn="l">
              <a:buAutoNum type="arabicPeriod"/>
            </a:pPr>
            <a:r>
              <a:rPr lang="en-US" sz="1400" dirty="0" smtClean="0">
                <a:solidFill>
                  <a:srgbClr val="000000"/>
                </a:solidFill>
                <a:latin typeface="+mj-lt"/>
              </a:rPr>
              <a:t>Writer does a “put” to the buffer. Multicore Navigator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j-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05774" y="2728806"/>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536882"/>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347199050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600" b="1" dirty="0" smtClean="0"/>
              <a:t>Case 4: Generic Channel Communication</a:t>
            </a:r>
            <a:br>
              <a:rPr lang="en-US" sz="36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2677656"/>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ahead of time with a given name (e.g., MyCh5).</a:t>
            </a:r>
          </a:p>
          <a:p>
            <a:pPr marL="228600" indent="-228600" algn="l">
              <a:buAutoNum type="arabicPeriod"/>
            </a:pPr>
            <a:r>
              <a:rPr lang="en-US" sz="1400" dirty="0" smtClean="0">
                <a:solidFill>
                  <a:srgbClr val="000000"/>
                </a:solidFill>
                <a:latin typeface="+mn-lt"/>
              </a:rPr>
              <a:t>When Writer has information to write, it looks for the channel (find). The kernel is aware of the user space handle.</a:t>
            </a:r>
          </a:p>
          <a:p>
            <a:pPr marL="228600" indent="-228600" algn="l">
              <a:buAutoNum type="arabicPeriod"/>
            </a:pPr>
            <a:r>
              <a:rPr lang="en-US" sz="1400" dirty="0" smtClean="0">
                <a:solidFill>
                  <a:srgbClr val="000000"/>
                </a:solidFill>
                <a:latin typeface="+mn-lt"/>
              </a:rPr>
              <a:t>Writer asks for a buffer. The kernel dedicates a descriptor to the channel and provides Writer with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sends it to the appropriate core.</a:t>
            </a:r>
          </a:p>
          <a:p>
            <a:pPr marL="228600" indent="-228600" algn="l">
              <a:buAutoNum type="arabicPeriod"/>
            </a:pPr>
            <a:r>
              <a:rPr lang="en-US" sz="1400" dirty="0" smtClean="0">
                <a:solidFill>
                  <a:srgbClr val="000000"/>
                </a:solidFill>
                <a:latin typeface="+mn-lt"/>
              </a:rPr>
              <a:t>When Reader calls “get,” it receives the message.</a:t>
            </a:r>
          </a:p>
          <a:p>
            <a:pPr marL="228600" indent="-228600" algn="l">
              <a:buAutoNum type="arabicPeriod"/>
            </a:pPr>
            <a:r>
              <a:rPr lang="en-US" sz="1400" dirty="0" smtClean="0">
                <a:solidFill>
                  <a:srgbClr val="000000"/>
                </a:solidFill>
                <a:latin typeface="+mn-lt"/>
              </a:rPr>
              <a:t>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26679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401361862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sp>
        <p:nvSpPr>
          <p:cNvPr id="234" name="Title 233"/>
          <p:cNvSpPr>
            <a:spLocks noGrp="1"/>
          </p:cNvSpPr>
          <p:nvPr>
            <p:ph type="title"/>
          </p:nvPr>
        </p:nvSpPr>
        <p:spPr>
          <a:xfrm>
            <a:off x="231775" y="0"/>
            <a:ext cx="8458200" cy="1609725"/>
          </a:xfrm>
        </p:spPr>
        <p:txBody>
          <a:bodyPr/>
          <a:lstStyle/>
          <a:p>
            <a:r>
              <a:rPr lang="en-US" sz="3400" b="1" dirty="0" smtClean="0"/>
              <a:t>Case 5: Low-Latency Channel Communication</a:t>
            </a:r>
            <a:br>
              <a:rPr lang="en-US" sz="34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974787" y="3741042"/>
            <a:ext cx="7159925"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a pending queue. The channel is created ahead of time with a given name (e.g., MyCh6).</a:t>
            </a:r>
          </a:p>
          <a:p>
            <a:pPr marL="228600" indent="-228600" algn="l">
              <a:buAutoNum type="arabicPeriod"/>
            </a:pPr>
            <a:r>
              <a:rPr lang="en-US" sz="1400" dirty="0" smtClean="0">
                <a:solidFill>
                  <a:srgbClr val="000000"/>
                </a:solidFill>
                <a:latin typeface="+mn-lt"/>
              </a:rPr>
              <a:t>Reader waits for the message by pending on a (software) semaphore.</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Kernel dedicates a descriptor to the channel and provides Writer with a pointer to a buffer associated with the descriptor. Writer writes message 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moves it to the right queue, and generates an interrupt. The ISR posts the semaphore to the correct channel.</a:t>
            </a:r>
          </a:p>
          <a:p>
            <a:pPr marL="228600" indent="-228600" algn="l">
              <a:buAutoNum type="arabicPeriod"/>
            </a:pPr>
            <a:r>
              <a:rPr lang="en-US" sz="1400" dirty="0" smtClean="0">
                <a:solidFill>
                  <a:srgbClr val="000000"/>
                </a:solidFill>
                <a:latin typeface="+mn-lt"/>
              </a:rPr>
              <a:t>Reader starts processing the message.</a:t>
            </a:r>
          </a:p>
          <a:p>
            <a:pPr marL="228600" indent="-228600" algn="l">
              <a:buAutoNum type="arabicPeriod"/>
            </a:pPr>
            <a:r>
              <a:rPr lang="en-US" sz="14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smtClean="0">
                <a:solidFill>
                  <a:srgbClr val="000000"/>
                </a:solidFill>
                <a:latin typeface="+mn-lt"/>
                <a:cs typeface="Calibri" pitchFamily="34" charset="0"/>
              </a:rPr>
              <a:t>MyCh6                      </a:t>
            </a:r>
            <a:endParaRPr lang="en-US" sz="1000" b="1" dirty="0">
              <a:solidFill>
                <a:srgbClr val="000000"/>
              </a:solidFill>
              <a:latin typeface="+mn-lt"/>
              <a:cs typeface="Calibri" pitchFamily="34" charset="0"/>
            </a:endParaRP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32836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7588426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600" b="1" dirty="0" smtClean="0"/>
              <a:t>Case 6: Reduce Context Switching </a:t>
            </a:r>
            <a:br>
              <a:rPr lang="en-US" sz="36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659762"/>
            <a:ext cx="6934200"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one of the accumulator queues. The channel is created ahead of time with a given name (e.g., MyCh7). </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The kernel dedicates a descriptor to the channel and gives Writer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n-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 xmlns:p14="http://schemas.microsoft.com/office/powerpoint/2010/main" val="106730347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on msgCom</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lvl="1" eaLnBrk="1" hangingPunct="1">
              <a:buNone/>
            </a:pPr>
            <a:endParaRPr lang="en-US" sz="1800" b="1" dirty="0" smtClean="0">
              <a:latin typeface="Courier New" pitchFamily="49"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 msgCom  is part of the SysLib module in the release. User Guide (for DSP and ARM) is in</a:t>
            </a:r>
          </a:p>
          <a:p>
            <a:pPr eaLnBrk="1" hangingPunct="1">
              <a:lnSpc>
                <a:spcPct val="90000"/>
              </a:lnSpc>
              <a:spcBef>
                <a:spcPts val="1200"/>
              </a:spcBef>
              <a:buClr>
                <a:srgbClr val="1F497D"/>
              </a:buClr>
              <a:buSzPct val="75000"/>
              <a:buFont typeface="Wingdings"/>
              <a:buChar char=""/>
            </a:pPr>
            <a:endParaRPr lang="en-US" sz="2400" b="1" kern="1200" dirty="0" smtClean="0">
              <a:solidFill>
                <a:srgbClr val="000000"/>
              </a:solidFill>
              <a:latin typeface="Calibri" pitchFamily="34"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1800" b="1" dirty="0" smtClean="0">
                <a:latin typeface="Courier New" pitchFamily="49" charset="0"/>
                <a:cs typeface="Courier New" pitchFamily="49" charset="0"/>
              </a:rPr>
              <a:t>\MCSDK_3_00_XX\syslib_3_XX_XX_XX\docs\docs\Syslib_User_Guide.pdf</a:t>
            </a:r>
            <a:endParaRPr lang="en-US" sz="1800" dirty="0" smtClean="0"/>
          </a:p>
          <a:p>
            <a:pPr eaLnBrk="1" hangingPunct="1"/>
            <a:endParaRPr lang="en-US" sz="2800" dirty="0" smtClean="0"/>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Pktio</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126958"/>
          </a:xfrm>
        </p:spPr>
        <p:txBody>
          <a:bodyPr/>
          <a:lstStyle/>
          <a:p>
            <a:r>
              <a:rPr lang="en-US" sz="3600" dirty="0" smtClean="0"/>
              <a:t>PKTIO and Usage of the Navigator queues (1/2)</a:t>
            </a:r>
            <a:endParaRPr lang="en-US" sz="3600" dirty="0" smtClean="0"/>
          </a:p>
        </p:txBody>
      </p:sp>
      <p:sp>
        <p:nvSpPr>
          <p:cNvPr id="11267" name="Rectangle 3"/>
          <p:cNvSpPr>
            <a:spLocks noGrp="1" noChangeArrowheads="1"/>
          </p:cNvSpPr>
          <p:nvPr>
            <p:ph idx="1"/>
          </p:nvPr>
        </p:nvSpPr>
        <p:spPr>
          <a:xfrm>
            <a:off x="333375" y="1665171"/>
            <a:ext cx="8467725" cy="4764891"/>
          </a:xfrm>
        </p:spPr>
        <p:txBody>
          <a:bodyPr/>
          <a:lstStyle/>
          <a:p>
            <a:r>
              <a:rPr lang="en-US" sz="2800" dirty="0" smtClean="0"/>
              <a:t>The Navigator has a set of hardware queues (8k, 16k) that can be used to move messages (descriptors) between cores</a:t>
            </a:r>
          </a:p>
          <a:p>
            <a:r>
              <a:rPr lang="en-US" sz="2800" dirty="0" smtClean="0"/>
              <a:t>Receive queue can be associated with a core. The core can poll the queue to see if a message arrive. A writer core can send a message (push a descriptor) to the receive queue</a:t>
            </a:r>
          </a:p>
          <a:p>
            <a:r>
              <a:rPr lang="en-US" sz="2800" dirty="0" smtClean="0"/>
              <a:t>More sophisticated queues enable sending interrupt to the receive core</a:t>
            </a:r>
          </a:p>
          <a:p>
            <a:pPr>
              <a:buNone/>
            </a:pPr>
            <a:endParaRPr lang="en-US" sz="2800" dirty="0"/>
          </a:p>
        </p:txBody>
      </p:sp>
    </p:spTree>
    <p:extLst>
      <p:ext uri="{BB962C8B-B14F-4D97-AF65-F5344CB8AC3E}">
        <p14:creationId xmlns="" xmlns:p14="http://schemas.microsoft.com/office/powerpoint/2010/main" val="24350155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126958"/>
          </a:xfrm>
        </p:spPr>
        <p:txBody>
          <a:bodyPr/>
          <a:lstStyle/>
          <a:p>
            <a:r>
              <a:rPr lang="en-US" sz="3600" dirty="0" smtClean="0"/>
              <a:t>PKTIO and Usage of the Navigator queues (2/2)</a:t>
            </a:r>
            <a:endParaRPr lang="en-US" sz="3600" dirty="0" smtClean="0"/>
          </a:p>
        </p:txBody>
      </p:sp>
      <p:sp>
        <p:nvSpPr>
          <p:cNvPr id="11267" name="Rectangle 3"/>
          <p:cNvSpPr>
            <a:spLocks noGrp="1" noChangeArrowheads="1"/>
          </p:cNvSpPr>
          <p:nvPr>
            <p:ph idx="1"/>
          </p:nvPr>
        </p:nvSpPr>
        <p:spPr>
          <a:xfrm>
            <a:off x="333375" y="1665171"/>
            <a:ext cx="8467725" cy="4764891"/>
          </a:xfrm>
        </p:spPr>
        <p:txBody>
          <a:bodyPr/>
          <a:lstStyle/>
          <a:p>
            <a:r>
              <a:rPr lang="en-US" sz="2800" dirty="0" smtClean="0"/>
              <a:t>On the DSP side, QMSS LLD provides API for sending messages (push and pop descriptors to and from queues)</a:t>
            </a:r>
          </a:p>
          <a:p>
            <a:r>
              <a:rPr lang="en-US" sz="2800" dirty="0" smtClean="0"/>
              <a:t>On the ARM –LINUX side, the PKTIO  provides library (netapi) with API to send and receive messages</a:t>
            </a:r>
          </a:p>
          <a:p>
            <a:endParaRPr lang="en-US" sz="2800" dirty="0"/>
          </a:p>
        </p:txBody>
      </p:sp>
    </p:spTree>
    <p:extLst>
      <p:ext uri="{BB962C8B-B14F-4D97-AF65-F5344CB8AC3E}">
        <p14:creationId xmlns="" xmlns:p14="http://schemas.microsoft.com/office/powerpoint/2010/main" val="2435015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on Pktio</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lvl="1" eaLnBrk="1" hangingPunct="1">
              <a:buNone/>
            </a:pPr>
            <a:endParaRPr lang="en-US" sz="1800" b="1" dirty="0" smtClean="0">
              <a:latin typeface="Courier New" pitchFamily="49"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PKTIO is part of  Linux library TransportNetLib library that supports multiple connectivity methods, within and outside of the device    </a:t>
            </a:r>
          </a:p>
          <a:p>
            <a:pPr eaLnBrk="1" hangingPunct="1">
              <a:lnSpc>
                <a:spcPct val="90000"/>
              </a:lnSpc>
              <a:spcBef>
                <a:spcPts val="1200"/>
              </a:spcBef>
              <a:buClr>
                <a:srgbClr val="1F497D"/>
              </a:buClr>
              <a:buSzPct val="75000"/>
              <a:buFont typeface="Wingdings"/>
              <a:buChar char=""/>
            </a:pPr>
            <a:r>
              <a:rPr lang="en-US" sz="2400" b="1" kern="1200" dirty="0" smtClean="0">
                <a:solidFill>
                  <a:srgbClr val="000000"/>
                </a:solidFill>
                <a:latin typeface="Calibri" pitchFamily="34" charset="0"/>
                <a:cs typeface="Courier New" pitchFamily="49" charset="0"/>
              </a:rPr>
              <a:t>User guide can be found at </a:t>
            </a:r>
            <a:r>
              <a:rPr lang="en-US" sz="2000" dirty="0" smtClean="0">
                <a:hlinkClick r:id="rId4"/>
              </a:rPr>
              <a:t>http://processors.wiki.ti.com/index.php/TransportNetLib_UsersGuide</a:t>
            </a:r>
            <a:endParaRPr lang="en-US" sz="2000" dirty="0" smtClean="0"/>
          </a:p>
          <a:p>
            <a:pPr eaLnBrk="1" hangingPunct="1">
              <a:lnSpc>
                <a:spcPct val="90000"/>
              </a:lnSpc>
              <a:spcBef>
                <a:spcPts val="1200"/>
              </a:spcBef>
              <a:buClr>
                <a:srgbClr val="1F497D"/>
              </a:buClr>
              <a:buSzPct val="75000"/>
              <a:buFont typeface="Wingdings"/>
              <a:buChar char=""/>
            </a:pPr>
            <a:r>
              <a:rPr lang="en-US" sz="2800" dirty="0" smtClean="0"/>
              <a:t>DSP support for the PKTIO is part of the QMSS LLD, information of the QMSS LLD can be found at </a:t>
            </a:r>
            <a:r>
              <a:rPr lang="en-US" sz="2000" dirty="0" smtClean="0"/>
              <a:t>MCSDK_3_00_xx\pdk_keystone2_x_xx_xx_xx\packages\ti\drv\qmss\docs\doxygen\html</a:t>
            </a:r>
          </a:p>
          <a:p>
            <a:pPr eaLnBrk="1" hangingPunct="1">
              <a:lnSpc>
                <a:spcPct val="90000"/>
              </a:lnSpc>
              <a:spcBef>
                <a:spcPts val="1200"/>
              </a:spcBef>
              <a:buClr>
                <a:srgbClr val="1F497D"/>
              </a:buClr>
              <a:buSzPct val="75000"/>
              <a:buFont typeface="Wingdings"/>
              <a:buChar char=""/>
            </a:pPr>
            <a:endParaRPr lang="en-US" sz="2000" dirty="0" smtClean="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Pktio</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IPC Offering </a:t>
            </a:r>
            <a:endParaRPr lang="en-US" dirty="0" smtClean="0"/>
          </a:p>
        </p:txBody>
      </p:sp>
      <p:pic>
        <p:nvPicPr>
          <p:cNvPr id="49154" name="Picture 2"/>
          <p:cNvPicPr>
            <a:picLocks noChangeAspect="1" noChangeArrowheads="1"/>
          </p:cNvPicPr>
          <p:nvPr/>
        </p:nvPicPr>
        <p:blipFill>
          <a:blip r:embed="rId3" cstate="print"/>
          <a:srcRect/>
          <a:stretch>
            <a:fillRect/>
          </a:stretch>
        </p:blipFill>
        <p:spPr bwMode="auto">
          <a:xfrm>
            <a:off x="900113" y="938213"/>
            <a:ext cx="7343775" cy="49815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Examples and Demos</a:t>
            </a:r>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the MCSDK 2 release at </a:t>
            </a:r>
            <a:r>
              <a:rPr lang="en-US" sz="2000" dirty="0" smtClean="0"/>
              <a:t>mcsdk_2_X_X_X\pdk_C6678_1_1_2_5\packages\ti\transport\ipc\examples</a:t>
            </a:r>
          </a:p>
          <a:p>
            <a:r>
              <a:rPr lang="en-US" sz="3000" dirty="0" smtClean="0"/>
              <a:t>msgCom project (on ARM and DSP) is part of KeyStone II Lab Book </a:t>
            </a:r>
            <a:endParaRPr lang="en-US" sz="3000" dirty="0"/>
          </a:p>
        </p:txBody>
      </p:sp>
    </p:spTree>
    <p:extLst>
      <p:ext uri="{BB962C8B-B14F-4D97-AF65-F5344CB8AC3E}">
        <p14:creationId xmlns="" xmlns:p14="http://schemas.microsoft.com/office/powerpoint/2010/main" val="13430130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hangingPunct="0">
              <a:lnSpc>
                <a:spcPct val="80000"/>
              </a:lnSpc>
              <a:spcBef>
                <a:spcPct val="50000"/>
              </a:spcBef>
              <a:defRPr/>
            </a:pPr>
            <a:r>
              <a:rPr lang="en-US" sz="17200" b="0" dirty="0">
                <a:solidFill>
                  <a:srgbClr val="FF0000"/>
                </a:solidFill>
                <a:latin typeface="TILogo" pitchFamily="2" charset="0"/>
              </a:rPr>
              <a:t>ti</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517330" y="1232033"/>
          <a:ext cx="7198045" cy="5178291"/>
        </p:xfrm>
        <a:graphic>
          <a:graphicData uri="http://schemas.openxmlformats.org/presentationml/2006/ole">
            <p:oleObj spid="_x0000_s9217" name="Visio" r:id="rId3" imgW="8288132" imgH="5963205" progId="Visio.Drawing.11">
              <p:embed/>
            </p:oleObj>
          </a:graphicData>
        </a:graphic>
      </p:graphicFrame>
      <p:sp>
        <p:nvSpPr>
          <p:cNvPr id="4" name="Title 3"/>
          <p:cNvSpPr>
            <a:spLocks noGrp="1"/>
          </p:cNvSpPr>
          <p:nvPr>
            <p:ph type="title"/>
          </p:nvPr>
        </p:nvSpPr>
        <p:spPr/>
        <p:txBody>
          <a:bodyPr/>
          <a:lstStyle/>
          <a:p>
            <a:r>
              <a:rPr lang="en-US" sz="3600" dirty="0" smtClean="0"/>
              <a:t>KeyStone Technologies</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KeyStone Technologies (2)</a:t>
            </a:r>
            <a:endParaRPr lang="en-US" sz="3600" dirty="0"/>
          </a:p>
        </p:txBody>
      </p:sp>
      <p:sp>
        <p:nvSpPr>
          <p:cNvPr id="4" name="Content Placeholder 3"/>
          <p:cNvSpPr>
            <a:spLocks noGrp="1"/>
          </p:cNvSpPr>
          <p:nvPr>
            <p:ph idx="1"/>
          </p:nvPr>
        </p:nvSpPr>
        <p:spPr/>
        <p:txBody>
          <a:bodyPr/>
          <a:lstStyle/>
          <a:p>
            <a:r>
              <a:rPr lang="en-US" sz="2800" dirty="0" smtClean="0"/>
              <a:t>IPCv3 – BIOS and Linux (user domain) library based on shared memory</a:t>
            </a:r>
          </a:p>
          <a:p>
            <a:pPr lvl="1"/>
            <a:r>
              <a:rPr lang="en-US" sz="2400" dirty="0" smtClean="0"/>
              <a:t>Designed  for moving messages and short data</a:t>
            </a:r>
          </a:p>
          <a:p>
            <a:r>
              <a:rPr lang="en-US" sz="2800" dirty="0" smtClean="0"/>
              <a:t>PKTIO – Linux (user domain) library facilitate simple interface to the Navigator queues</a:t>
            </a:r>
            <a:endParaRPr lang="en-US" sz="2400" dirty="0" smtClean="0"/>
          </a:p>
          <a:p>
            <a:r>
              <a:rPr lang="en-US" sz="2800" dirty="0" smtClean="0"/>
              <a:t>QMSS LLD – the complement of PKTIO on the DSP</a:t>
            </a:r>
          </a:p>
          <a:p>
            <a:pPr lvl="1"/>
            <a:r>
              <a:rPr lang="en-US" sz="2400" dirty="0" smtClean="0"/>
              <a:t>Both were designed for simple data move from sender to reader queue</a:t>
            </a:r>
          </a:p>
          <a:p>
            <a:r>
              <a:rPr lang="en-US" sz="2800" dirty="0" smtClean="0"/>
              <a:t>MsgCom – BIOS and Linux (user domain) library based on the multicore navigator queues and logic </a:t>
            </a:r>
          </a:p>
          <a:p>
            <a:pPr lvl="1"/>
            <a:r>
              <a:rPr lang="en-US" sz="2400" dirty="0" smtClean="0"/>
              <a:t>Supports many features of data move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Pktio</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 Transports</a:t>
            </a:r>
          </a:p>
        </p:txBody>
      </p:sp>
      <p:sp>
        <p:nvSpPr>
          <p:cNvPr id="22" name="TextBox 21"/>
          <p:cNvSpPr txBox="1"/>
          <p:nvPr/>
        </p:nvSpPr>
        <p:spPr>
          <a:xfrm>
            <a:off x="7620" y="716079"/>
            <a:ext cx="8046720" cy="395173"/>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dk1"/>
                    </a:solidFill>
                    <a:effectLst/>
                    <a:latin typeface="Calibri" pitchFamily="34" charset="0"/>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446567" y="1054053"/>
            <a:ext cx="6167586" cy="978729"/>
          </a:xfrm>
          <a:prstGeom prst="rect">
            <a:avLst/>
          </a:prstGeom>
          <a:noFill/>
        </p:spPr>
        <p:txBody>
          <a:bodyPr wrap="none" rtlCol="0" anchor="ctr" anchorCtr="0">
            <a:spAutoFit/>
          </a:bodyPr>
          <a:lstStyle/>
          <a:p>
            <a:pPr marL="233363" indent="-233363" algn="l">
              <a:lnSpc>
                <a:spcPct val="120000"/>
              </a:lnSpc>
              <a:buFont typeface="Arial" pitchFamily="34" charset="0"/>
              <a:buChar char="•"/>
            </a:pPr>
            <a:r>
              <a:rPr lang="en-US" b="0" dirty="0" smtClean="0">
                <a:solidFill>
                  <a:schemeClr val="tx2"/>
                </a:solidFill>
                <a:effectLst/>
                <a:latin typeface="Calibri" pitchFamily="34" charset="0"/>
              </a:rPr>
              <a:t>CorePac </a:t>
            </a:r>
            <a:r>
              <a:rPr lang="en-US" b="0" dirty="0" smtClean="0">
                <a:solidFill>
                  <a:schemeClr val="tx2"/>
                </a:solidFill>
                <a:effectLst/>
                <a:latin typeface="Calibri" pitchFamily="34" charset="0"/>
                <a:sym typeface="Wingdings"/>
              </a:rPr>
              <a:t> </a:t>
            </a:r>
            <a:r>
              <a:rPr lang="en-US" b="0" dirty="0" smtClean="0">
                <a:solidFill>
                  <a:schemeClr val="tx2"/>
                </a:solidFill>
                <a:effectLst/>
                <a:latin typeface="Calibri" pitchFamily="34" charset="0"/>
              </a:rPr>
              <a:t>CorePac   </a:t>
            </a:r>
            <a:r>
              <a:rPr lang="en-US" b="0" dirty="0" smtClean="0">
                <a:solidFill>
                  <a:schemeClr val="dk1"/>
                </a:solidFill>
                <a:effectLst/>
                <a:latin typeface="Calibri" pitchFamily="34" charset="0"/>
              </a:rPr>
              <a:t>(Shared Memory Model)</a:t>
            </a:r>
          </a:p>
          <a:p>
            <a:pPr marL="233363" indent="-233363" algn="l">
              <a:lnSpc>
                <a:spcPct val="120000"/>
              </a:lnSpc>
              <a:buFont typeface="Arial" pitchFamily="34" charset="0"/>
              <a:buChar char="•"/>
            </a:pPr>
            <a:r>
              <a:rPr lang="en-US" b="0" dirty="0" smtClean="0">
                <a:solidFill>
                  <a:schemeClr val="tx2"/>
                </a:solidFill>
                <a:latin typeface="Calibri" pitchFamily="34" charset="0"/>
              </a:rPr>
              <a:t>Device </a:t>
            </a:r>
            <a:r>
              <a:rPr lang="en-US" b="0" dirty="0" smtClean="0">
                <a:solidFill>
                  <a:schemeClr val="tx2"/>
                </a:solidFill>
                <a:latin typeface="Calibri" pitchFamily="34" charset="0"/>
                <a:sym typeface="Wingdings"/>
              </a:rPr>
              <a:t> </a:t>
            </a:r>
            <a:r>
              <a:rPr lang="en-US" b="0" dirty="0" smtClean="0">
                <a:solidFill>
                  <a:schemeClr val="tx2"/>
                </a:solidFill>
                <a:latin typeface="Calibri" pitchFamily="34" charset="0"/>
              </a:rPr>
              <a:t>Device  </a:t>
            </a:r>
            <a:r>
              <a:rPr lang="en-US" b="0" dirty="0" smtClean="0">
                <a:solidFill>
                  <a:schemeClr val="dk1"/>
                </a:solidFill>
                <a:latin typeface="Calibri" pitchFamily="34" charset="0"/>
              </a:rPr>
              <a:t>(Serial Rapid I/O)</a:t>
            </a:r>
            <a:endParaRPr lang="en-US" b="0" dirty="0" smtClean="0">
              <a:solidFill>
                <a:schemeClr val="dk1"/>
              </a:solidFill>
              <a:effectLst/>
              <a:latin typeface="Calibri" pitchFamily="34" charset="0"/>
            </a:endParaRPr>
          </a:p>
        </p:txBody>
      </p:sp>
      <p:sp>
        <p:nvSpPr>
          <p:cNvPr id="104" name="TextBox 103"/>
          <p:cNvSpPr txBox="1"/>
          <p:nvPr/>
        </p:nvSpPr>
        <p:spPr>
          <a:xfrm>
            <a:off x="-2405" y="2045484"/>
            <a:ext cx="8731108" cy="445635"/>
          </a:xfrm>
          <a:prstGeom prst="rect">
            <a:avLst/>
          </a:prstGeom>
          <a:noFill/>
        </p:spPr>
        <p:txBody>
          <a:bodyPr wrap="non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Chosen at configuration; </a:t>
            </a:r>
            <a:r>
              <a:rPr lang="en-US" b="0" i="1" u="sng" dirty="0" smtClean="0">
                <a:latin typeface="Calibri" pitchFamily="34" charset="0"/>
              </a:rPr>
              <a:t>Same code</a:t>
            </a:r>
            <a:r>
              <a:rPr lang="en-US" b="0" dirty="0" smtClean="0">
                <a:latin typeface="Calibri" pitchFamily="34" charset="0"/>
              </a:rPr>
              <a:t> regardless of thread location</a:t>
            </a:r>
            <a:r>
              <a:rPr lang="en-US" sz="2800" b="0" dirty="0" smtClean="0">
                <a:latin typeface="Calibri" pitchFamily="34" charset="0"/>
              </a:rPr>
              <a:t>.</a:t>
            </a:r>
            <a:endParaRPr lang="en-US" b="0" i="1" dirty="0" smtClean="0">
              <a:latin typeface="Calibri" pitchFamily="34"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1.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3.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4.xml><?xml version="1.0" encoding="utf-8"?>
<p:tagLst xmlns:a="http://schemas.openxmlformats.org/drawingml/2006/main" xmlns:r="http://schemas.openxmlformats.org/officeDocument/2006/relationships" xmlns:p="http://schemas.openxmlformats.org/presentationml/2006/main">
  <p:tag name="NO LOGOS" val="true"/>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45717</TotalTime>
  <Words>3557</Words>
  <Application>Microsoft Office PowerPoint</Application>
  <PresentationFormat>On-screen Show (4:3)</PresentationFormat>
  <Paragraphs>617</Paragraphs>
  <Slides>51</Slides>
  <Notes>42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54" baseType="lpstr">
      <vt:lpstr>13_KeyStoneOLT</vt:lpstr>
      <vt:lpstr>Visio</vt:lpstr>
      <vt:lpstr>Microsoft Visio Drawing</vt:lpstr>
      <vt:lpstr>Intro to:    Inter-Processor Communications (IPC)</vt:lpstr>
      <vt:lpstr>Agenda</vt:lpstr>
      <vt:lpstr>Architecture Support for IPC</vt:lpstr>
      <vt:lpstr>IPC Challenges</vt:lpstr>
      <vt:lpstr>IPC Offering </vt:lpstr>
      <vt:lpstr>KeyStone Technologies</vt:lpstr>
      <vt:lpstr>KeyStone Technologies (2)</vt:lpstr>
      <vt:lpstr>Agenda</vt:lpstr>
      <vt:lpstr>IPC Library – Transports</vt:lpstr>
      <vt:lpstr>IPC Services</vt:lpstr>
      <vt:lpstr>Using Notify – Concepts</vt:lpstr>
      <vt:lpstr>Notify Model</vt:lpstr>
      <vt:lpstr>Notify Model</vt:lpstr>
      <vt:lpstr>Notify Implementation</vt:lpstr>
      <vt:lpstr>Example Callback Function</vt:lpstr>
      <vt:lpstr>Data Passing Using Shared Memory (1/2)</vt:lpstr>
      <vt:lpstr>Slide 17</vt:lpstr>
      <vt:lpstr>MessageQ – Highest Layer API</vt:lpstr>
      <vt:lpstr>MessageQ and Messages</vt:lpstr>
      <vt:lpstr>Using MessageQ (1/3)</vt:lpstr>
      <vt:lpstr>Using MessageQ (2/3)</vt:lpstr>
      <vt:lpstr>Using MessageQ (3/3)</vt:lpstr>
      <vt:lpstr>MessageQ – Configuration</vt:lpstr>
      <vt:lpstr>Data Passing – Static</vt:lpstr>
      <vt:lpstr>Data Passing – Dynamic</vt:lpstr>
      <vt:lpstr>MessageQ – Miscellaneous Notes</vt:lpstr>
      <vt:lpstr>More Information About MessageQ</vt:lpstr>
      <vt:lpstr>IPC Device to Device Using SRIO</vt:lpstr>
      <vt:lpstr>IPC Transports – SRIO (1/3)</vt:lpstr>
      <vt:lpstr>IPC Transports – SRIO (2/3)</vt:lpstr>
      <vt:lpstr>IPC Transports – SRIO (3/3)</vt:lpstr>
      <vt:lpstr>IPC Transport Details</vt:lpstr>
      <vt:lpstr>Agenda</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More Information on msgCom</vt:lpstr>
      <vt:lpstr>Agenda</vt:lpstr>
      <vt:lpstr>PKTIO and Usage of the Navigator queues (1/2)</vt:lpstr>
      <vt:lpstr>PKTIO and Usage of the Navigator queues (2/2)</vt:lpstr>
      <vt:lpstr>More Information on Pktio</vt:lpstr>
      <vt:lpstr>Agenda</vt:lpstr>
      <vt:lpstr>Examples and Demos</vt:lpstr>
      <vt:lpstr>Slide 51</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1952</cp:revision>
  <dcterms:created xsi:type="dcterms:W3CDTF">2007-12-19T20:51:45Z</dcterms:created>
  <dcterms:modified xsi:type="dcterms:W3CDTF">2013-08-07T14:46:50Z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E95BB4F0-F112-4E30-95EF-EBF022D08B6C</vt:lpwstr>
  </property>
  <property fmtid="{D5CDD505-2E9C-101B-9397-08002B2CF9AE}" pid="6" name="ArticulateProjectFull">
    <vt:lpwstr>C:\Data\Keystone Training\BINDERS\slides\KeyStone Intro to IPC.ppta</vt:lpwstr>
  </property>
</Properties>
</file>