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71" r:id="rId3"/>
    <p:sldId id="338" r:id="rId4"/>
    <p:sldId id="349" r:id="rId5"/>
    <p:sldId id="378" r:id="rId6"/>
    <p:sldId id="376" r:id="rId7"/>
    <p:sldId id="352" r:id="rId8"/>
    <p:sldId id="353" r:id="rId9"/>
    <p:sldId id="37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79" r:id="rId19"/>
    <p:sldId id="365" r:id="rId20"/>
    <p:sldId id="366" r:id="rId21"/>
    <p:sldId id="367" r:id="rId22"/>
    <p:sldId id="380" r:id="rId23"/>
    <p:sldId id="369" r:id="rId24"/>
    <p:sldId id="370" r:id="rId25"/>
    <p:sldId id="371" r:id="rId26"/>
    <p:sldId id="372" r:id="rId27"/>
    <p:sldId id="347" r:id="rId28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718" autoAdjust="0"/>
  </p:normalViewPr>
  <p:slideViewPr>
    <p:cSldViewPr snapToGrid="0">
      <p:cViewPr>
        <p:scale>
          <a:sx n="130" d="100"/>
          <a:sy n="130" d="100"/>
        </p:scale>
        <p:origin x="-1380" y="-156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1744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970734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2" tIns="46121" rIns="92242" bIns="46121" anchor="b"/>
          <a:lstStyle/>
          <a:p>
            <a:pPr defTabSz="92090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20905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1850" cy="34813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5532"/>
          </a:xfrm>
          <a:noFill/>
          <a:ln/>
        </p:spPr>
        <p:txBody>
          <a:bodyPr lIns="93461" tIns="46733" rIns="93461" bIns="4673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product/am5k2e02" TargetMode="External"/><Relationship Id="rId3" Type="http://schemas.openxmlformats.org/officeDocument/2006/relationships/hyperlink" Target="http://www.ti.com/lit/SPRS865" TargetMode="External"/><Relationship Id="rId7" Type="http://schemas.openxmlformats.org/officeDocument/2006/relationships/hyperlink" Target="http://www.ti.com/product/am5k2e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product/66ak2e02" TargetMode="External"/><Relationship Id="rId5" Type="http://schemas.openxmlformats.org/officeDocument/2006/relationships/hyperlink" Target="http://www.ti.com/product/66ak2e05" TargetMode="External"/><Relationship Id="rId4" Type="http://schemas.openxmlformats.org/officeDocument/2006/relationships/hyperlink" Target="http://www.ti.com/lit/SPRS864" TargetMode="External"/><Relationship Id="rId9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Introduction to K2E Devices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Ran Katzur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66AK2E05 Key </a:t>
            </a:r>
            <a:r>
              <a:rPr lang="en-US" dirty="0" smtClean="0"/>
              <a:t>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12035"/>
            <a:ext cx="3721893" cy="5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Powerful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microcomputer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with DSP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coprocessor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Subsystem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 Ethernet ports: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2x 10G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8x 1G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760830"/>
            <a:ext cx="7848600" cy="13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Fast hard-disk storage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Imaging, including analytics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Example: Defense communication systems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90339" y="2222602"/>
            <a:ext cx="4343400" cy="399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-US" sz="24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SOC solution</a:t>
            </a: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High-speed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communication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disk bandwidth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for data storage</a:t>
            </a: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enables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on-the-fly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data processing</a:t>
            </a:r>
            <a:endParaRPr lang="en-US" sz="24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bility to scale up using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yperLink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or scale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power (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compared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to other solutions)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29498261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4994" name="Visio" r:id="rId3" imgW="8321715" imgH="6803957" progId="Visio.Drawing.11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023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</a:t>
            </a:r>
            <a:r>
              <a:rPr lang="en-US" dirty="0" smtClean="0"/>
              <a:t>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8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version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 66AK2E05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connectivity,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but does not have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USB 3.0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enables fast disk storage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76671" y="871728"/>
            <a:ext cx="37673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Grid and Smart Metering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Building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Aerospace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Fieldbus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protocols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Medical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imaging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1772777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6018" name="Visio" r:id="rId3" imgW="8321715" imgH="6803957" progId="Visio.Drawing.11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13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ARM-only TI multicore device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Coprocessor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3-port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Switch Subsystem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 2x USB 3.0 to support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solid-state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3" y="870510"/>
            <a:ext cx="3584448" cy="37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Networking: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Enterprise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Service Provider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Center/Cloud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Fieldbus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protocols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industrial applications  that do not require DSP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</a:t>
            </a:r>
            <a:r>
              <a:rPr lang="en-US" sz="4000" dirty="0" smtClean="0"/>
              <a:t>Wins 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2" y="870510"/>
            <a:ext cx="3723437" cy="54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 Munitions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 efficiency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performance processing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Large amount of internal memory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ARM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instructions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Flight Control Panel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High-performance, Linux-based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processor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memory and internal bus utilization (MSMC,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TeraNet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 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Open-source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applications available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Support for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endian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3457263"/>
              </p:ext>
            </p:extLst>
          </p:nvPr>
        </p:nvGraphicFramePr>
        <p:xfrm>
          <a:off x="1143000" y="885825"/>
          <a:ext cx="6591300" cy="5384800"/>
        </p:xfrm>
        <a:graphic>
          <a:graphicData uri="http://schemas.openxmlformats.org/presentationml/2006/ole">
            <p:oleObj spid="_x0000_s87042" name="Visio" r:id="rId3" imgW="8321715" imgH="680395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0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KeyStone Device Overview</a:t>
            </a:r>
            <a:endParaRPr lang="en-US" sz="2800" dirty="0"/>
          </a:p>
          <a:p>
            <a:r>
              <a:rPr lang="en-US" sz="2800" dirty="0" smtClean="0"/>
              <a:t>Introducing K2E (Edison)</a:t>
            </a:r>
            <a:endParaRPr lang="en-US" sz="2800" dirty="0" smtClean="0"/>
          </a:p>
          <a:p>
            <a:r>
              <a:rPr lang="en-US" sz="2800" dirty="0" smtClean="0"/>
              <a:t>K2E Device </a:t>
            </a:r>
            <a:r>
              <a:rPr lang="en-US" sz="2800" dirty="0" smtClean="0"/>
              <a:t>Summary</a:t>
            </a:r>
          </a:p>
          <a:p>
            <a:r>
              <a:rPr lang="en-US" sz="2800" dirty="0" smtClean="0"/>
              <a:t>For More Information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 Key Features/Applications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2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version of AM5K2E04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Dual-ARM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NETCP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not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included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Supports low-end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applications of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AM5K2E04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3442245"/>
              </p:ext>
            </p:extLst>
          </p:nvPr>
        </p:nvGraphicFramePr>
        <p:xfrm>
          <a:off x="1143000" y="885825"/>
          <a:ext cx="6591300" cy="5387975"/>
        </p:xfrm>
        <a:graphic>
          <a:graphicData uri="http://schemas.openxmlformats.org/presentationml/2006/ole">
            <p:oleObj spid="_x0000_s88066" name="Visio" r:id="rId3" imgW="8321715" imgH="6803957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7442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K2E </a:t>
            </a:r>
            <a:r>
              <a:rPr lang="en-US" dirty="0" smtClean="0"/>
              <a:t>Device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K2H </a:t>
            </a:r>
            <a:r>
              <a:rPr lang="en-US" dirty="0" smtClean="0"/>
              <a:t>and K2E </a:t>
            </a:r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698992"/>
              </p:ext>
            </p:extLst>
          </p:nvPr>
        </p:nvGraphicFramePr>
        <p:xfrm>
          <a:off x="1199693" y="1777586"/>
          <a:ext cx="6620256" cy="372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625"/>
                <a:gridCol w="2041800"/>
                <a:gridCol w="2325831"/>
              </a:tblGrid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Up to 8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or 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Maximum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lock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1.2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External Memory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and DDRB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only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MSMC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Memory (Shared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L2)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PLL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 lanes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20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Gbaud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16K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Hyperlink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Links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 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0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TSIP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USB 3.0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Secure Mode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MDIO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55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</a:t>
            </a:r>
            <a:r>
              <a:rPr lang="en-US" sz="4000" dirty="0" smtClean="0"/>
              <a:t>Features Summary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Powerful </a:t>
            </a:r>
            <a:r>
              <a:rPr lang="en-US" sz="2400" kern="1200" dirty="0" smtClean="0">
                <a:ea typeface="+mn-ea"/>
              </a:rPr>
              <a:t>Quad-ARM A15CorePac with DSP CorePac support, as </a:t>
            </a:r>
            <a:r>
              <a:rPr lang="en-US" sz="2400" kern="1200" dirty="0" smtClean="0">
                <a:ea typeface="+mn-ea"/>
              </a:rPr>
              <a:t>needed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Robust Ethernet options: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Up to 2 ports 10G and 8 ports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Multiple </a:t>
            </a:r>
            <a:r>
              <a:rPr lang="en-US" sz="2000" kern="1200" dirty="0" smtClean="0">
                <a:ea typeface="+mn-ea"/>
              </a:rPr>
              <a:t>MDIOs support </a:t>
            </a:r>
            <a:r>
              <a:rPr lang="en-US" sz="2000" kern="1200" dirty="0" smtClean="0">
                <a:ea typeface="+mn-ea"/>
              </a:rPr>
              <a:t>multiple physical Ethernet interfaces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external data </a:t>
            </a:r>
            <a:r>
              <a:rPr lang="en-US" sz="2400" kern="1200" dirty="0" smtClean="0">
                <a:ea typeface="+mn-ea"/>
              </a:rPr>
              <a:t>movement:</a:t>
            </a:r>
            <a:endParaRPr lang="en-US" sz="24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Standard high-bit rate interfaces: Ethernet and PCIe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EDMA and Multicore Navigator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internal traffic, priorities, arbitrations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TeraNet bus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MSMC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Fast (</a:t>
            </a:r>
            <a:r>
              <a:rPr lang="en-US" sz="2400" kern="1200" dirty="0" smtClean="0">
                <a:ea typeface="+mn-ea"/>
              </a:rPr>
              <a:t>1600 MHz), </a:t>
            </a:r>
            <a:r>
              <a:rPr lang="en-US" sz="2400" kern="1200" dirty="0" smtClean="0">
                <a:ea typeface="+mn-ea"/>
              </a:rPr>
              <a:t>wide (72 bits</a:t>
            </a:r>
            <a:r>
              <a:rPr lang="en-US" sz="2400" kern="1200" dirty="0" smtClean="0">
                <a:ea typeface="+mn-ea"/>
              </a:rPr>
              <a:t>), </a:t>
            </a:r>
            <a:r>
              <a:rPr lang="en-US" sz="2400" kern="1200" dirty="0" smtClean="0">
                <a:ea typeface="+mn-ea"/>
              </a:rPr>
              <a:t>and large (8G) external memory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1728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Typical K2E Application Requirements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Small</a:t>
            </a:r>
            <a:r>
              <a:rPr lang="en-US" sz="2400" kern="1200" dirty="0" smtClean="0">
                <a:ea typeface="+mn-ea"/>
              </a:rPr>
              <a:t>, </a:t>
            </a:r>
            <a:r>
              <a:rPr lang="en-US" sz="2400" kern="1200" dirty="0" smtClean="0">
                <a:ea typeface="+mn-ea"/>
              </a:rPr>
              <a:t>medium, </a:t>
            </a:r>
            <a:r>
              <a:rPr lang="en-US" sz="2400" kern="1200" dirty="0" smtClean="0">
                <a:ea typeface="+mn-ea"/>
              </a:rPr>
              <a:t>or large I/O bandwidth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</a:t>
            </a:r>
            <a:r>
              <a:rPr lang="en-US" sz="2400" kern="1200" dirty="0" smtClean="0">
                <a:ea typeface="+mn-ea"/>
              </a:rPr>
              <a:t>signal processing calculations, fixed point or floating point or </a:t>
            </a:r>
            <a:r>
              <a:rPr lang="en-US" sz="2400" kern="1200" dirty="0" smtClean="0">
                <a:ea typeface="+mn-ea"/>
              </a:rPr>
              <a:t>both</a:t>
            </a:r>
            <a:endParaRPr lang="en-US" sz="2400" kern="1200" dirty="0" smtClean="0">
              <a:ea typeface="+mn-ea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</a:t>
            </a:r>
            <a:r>
              <a:rPr lang="en-US" sz="2400" kern="1200" dirty="0" smtClean="0">
                <a:ea typeface="+mn-ea"/>
              </a:rPr>
              <a:t>micro-controller </a:t>
            </a:r>
            <a:r>
              <a:rPr lang="en-US" sz="2400" kern="1200" dirty="0" smtClean="0">
                <a:ea typeface="+mn-ea"/>
              </a:rPr>
              <a:t>applications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Within the processor(s)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Within the device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External to the device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 to performance ratio is important</a:t>
            </a:r>
            <a:endParaRPr lang="en-US" sz="2400" kern="1200" dirty="0" smtClean="0">
              <a:ea typeface="+mn-e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1425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</a:t>
            </a:r>
            <a:r>
              <a:rPr lang="en-US" sz="4000" dirty="0" smtClean="0"/>
              <a:t>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MCSDK _03_01_XX supports K2E and K2L </a:t>
            </a:r>
            <a:r>
              <a:rPr lang="en-US" sz="2400" dirty="0" smtClean="0"/>
              <a:t>(also, K2K </a:t>
            </a:r>
            <a:r>
              <a:rPr lang="en-US" sz="2400" dirty="0" smtClean="0"/>
              <a:t>and K2H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Contiguous memory </a:t>
            </a:r>
            <a:r>
              <a:rPr lang="en-US" sz="2400" kern="1200" dirty="0" smtClean="0">
                <a:ea typeface="+mn-ea"/>
              </a:rPr>
              <a:t>(</a:t>
            </a:r>
            <a:r>
              <a:rPr lang="en-US" sz="2400" kern="1200" dirty="0" err="1" smtClean="0">
                <a:ea typeface="+mn-ea"/>
              </a:rPr>
              <a:t>cmem</a:t>
            </a:r>
            <a:r>
              <a:rPr lang="en-US" sz="2400" kern="1200" dirty="0" smtClean="0">
                <a:ea typeface="+mn-ea"/>
              </a:rPr>
              <a:t>) allocation for </a:t>
            </a:r>
            <a:r>
              <a:rPr lang="en-US" sz="2400" kern="1200" dirty="0" smtClean="0">
                <a:ea typeface="+mn-ea"/>
              </a:rPr>
              <a:t>ARM User </a:t>
            </a:r>
            <a:r>
              <a:rPr lang="en-US" sz="2400" kern="1200" dirty="0" smtClean="0">
                <a:ea typeface="+mn-ea"/>
              </a:rPr>
              <a:t>Space enables </a:t>
            </a:r>
            <a:r>
              <a:rPr lang="en-US" sz="2400" kern="1200" dirty="0" smtClean="0">
                <a:ea typeface="+mn-ea"/>
              </a:rPr>
              <a:t>internal and external </a:t>
            </a:r>
            <a:r>
              <a:rPr lang="en-US" sz="2400" kern="1200" dirty="0" smtClean="0">
                <a:ea typeface="+mn-ea"/>
              </a:rPr>
              <a:t>DMA-based communication.</a:t>
            </a:r>
            <a:endParaRPr lang="en-US" sz="2400" kern="1200" dirty="0" smtClean="0">
              <a:ea typeface="+mn-ea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User </a:t>
            </a:r>
            <a:r>
              <a:rPr lang="en-US" sz="2400" kern="1200" dirty="0" smtClean="0">
                <a:ea typeface="+mn-ea"/>
              </a:rPr>
              <a:t>Space </a:t>
            </a:r>
            <a:r>
              <a:rPr lang="en-US" sz="2400" kern="1200" dirty="0" smtClean="0">
                <a:ea typeface="+mn-ea"/>
              </a:rPr>
              <a:t>IO </a:t>
            </a:r>
            <a:r>
              <a:rPr lang="en-US" sz="2400" kern="1200" dirty="0" smtClean="0">
                <a:ea typeface="+mn-ea"/>
              </a:rPr>
              <a:t>(UIO) driver support </a:t>
            </a:r>
            <a:r>
              <a:rPr lang="en-US" sz="2400" kern="1200" dirty="0" smtClean="0">
                <a:ea typeface="+mn-ea"/>
              </a:rPr>
              <a:t>for </a:t>
            </a:r>
            <a:r>
              <a:rPr lang="en-US" sz="2400" kern="1200" dirty="0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interface, interrupt </a:t>
            </a:r>
            <a:r>
              <a:rPr lang="en-US" sz="2400" kern="1200" dirty="0" smtClean="0">
                <a:ea typeface="+mn-ea"/>
              </a:rPr>
              <a:t>handling, </a:t>
            </a:r>
            <a:r>
              <a:rPr lang="en-US" sz="2400" kern="1200" dirty="0" smtClean="0">
                <a:ea typeface="+mn-ea"/>
              </a:rPr>
              <a:t>and chip power control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TSIP </a:t>
            </a:r>
            <a:r>
              <a:rPr lang="en-US" sz="2400" kern="1200" dirty="0" smtClean="0">
                <a:ea typeface="+mn-ea"/>
              </a:rPr>
              <a:t>LLD: 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drv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tsip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err="1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LLD: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\runtime\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mmap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Automatic setting of DEVM frequency based on the chip EFUSE value instead of environment variable in </a:t>
            </a:r>
            <a:r>
              <a:rPr lang="en-US" sz="2400" kern="1200" dirty="0" err="1" smtClean="0">
                <a:ea typeface="+mn-ea"/>
              </a:rPr>
              <a:t>Uboot</a:t>
            </a:r>
            <a:endParaRPr lang="en-US" sz="2400" kern="1200" dirty="0" smtClean="0"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32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Datasheets: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66AK2E05/02: </a:t>
            </a:r>
            <a:r>
              <a:rPr lang="en-US" sz="2000" kern="1200" dirty="0" smtClean="0">
                <a:hlinkClick r:id="rId3"/>
              </a:rPr>
              <a:t>http://www.ti.com/lit/SPRS865</a:t>
            </a:r>
            <a:r>
              <a:rPr lang="en-US" sz="2000" kern="12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AM5K2E04/02: </a:t>
            </a:r>
            <a:r>
              <a:rPr lang="en-US" sz="2000" kern="1200" dirty="0" smtClean="0">
                <a:hlinkClick r:id="rId4"/>
              </a:rPr>
              <a:t>http://www.ti.com/lit/SPRS864</a:t>
            </a:r>
            <a:r>
              <a:rPr lang="en-US" sz="2000" kern="1200" dirty="0" smtClean="0"/>
              <a:t>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Product </a:t>
            </a:r>
            <a:r>
              <a:rPr lang="en-US" sz="2400" kern="1200" dirty="0" smtClean="0">
                <a:ea typeface="+mn-ea"/>
              </a:rPr>
              <a:t>Folders:</a:t>
            </a:r>
            <a:endParaRPr lang="en-US" sz="24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66AK2E05: </a:t>
            </a:r>
            <a:r>
              <a:rPr lang="en-US" sz="2000" dirty="0" smtClean="0">
                <a:hlinkClick r:id="rId5"/>
              </a:rPr>
              <a:t>http://www.ti.com/product/66ak2e05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66AK2E02</a:t>
            </a:r>
            <a:r>
              <a:rPr lang="en-US" sz="2000" kern="1200" dirty="0" smtClean="0">
                <a:ea typeface="+mn-ea"/>
              </a:rPr>
              <a:t>: </a:t>
            </a:r>
            <a:r>
              <a:rPr lang="en-US" sz="2000" dirty="0" smtClean="0">
                <a:hlinkClick r:id="rId6"/>
              </a:rPr>
              <a:t>http://www.ti.com/product/66ak2e02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AM5K2E04: </a:t>
            </a:r>
            <a:r>
              <a:rPr lang="en-US" sz="2000" dirty="0" smtClean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www.ti.com/product/am5k2e04</a:t>
            </a:r>
            <a:r>
              <a:rPr lang="en-US" sz="20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AM5K2E02: </a:t>
            </a:r>
            <a:r>
              <a:rPr lang="en-US" sz="2000" dirty="0" smtClean="0">
                <a:hlinkClick r:id="rId8"/>
              </a:rPr>
              <a:t>http://</a:t>
            </a:r>
            <a:r>
              <a:rPr lang="en-US" sz="2000" dirty="0" smtClean="0">
                <a:hlinkClick r:id="rId8"/>
              </a:rPr>
              <a:t>www.ti.com/product/am5k2e02</a:t>
            </a:r>
            <a:endParaRPr lang="en-US" sz="2400" dirty="0" smtClean="0">
              <a:hlinkClick r:id="rId6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For questions regarding topics covered in this training, visit the support forums at the </a:t>
            </a:r>
            <a:r>
              <a:rPr lang="en-US" sz="2400" kern="1200" dirty="0" smtClean="0">
                <a:ea typeface="+mn-ea"/>
                <a:hlinkClick r:id="rId9"/>
              </a:rPr>
              <a:t>TI E2E Community</a:t>
            </a:r>
            <a:r>
              <a:rPr lang="en-US" sz="2400" kern="1200" dirty="0" smtClean="0">
                <a:ea typeface="+mn-ea"/>
              </a:rPr>
              <a:t> website.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KeyStone Device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63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</a:t>
            </a:r>
            <a:r>
              <a:rPr lang="en-US" sz="4000" dirty="0" smtClean="0"/>
              <a:t>II: K2H/K2K Devices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10219" y="872102"/>
            <a:ext cx="3833775" cy="52476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performance ARM + 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Memory Subsystem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Multi-bank shared memory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32- to 36- (40) bit translation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access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Error detect/protect/correct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Multicore Navigator: HW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NETCP: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bit-rate peripherals: SRIO, PCIe, Ethernet, TSIP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TeraNet: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Non-blocking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Fast and wide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HyperLink: 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Lots of connectivity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Func Diagram KII P1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70507"/>
            <a:ext cx="5338440" cy="544982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74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5"/>
          <p:cNvGrpSpPr/>
          <p:nvPr/>
        </p:nvGrpSpPr>
        <p:grpSpPr>
          <a:xfrm>
            <a:off x="0" y="834890"/>
            <a:ext cx="5350025" cy="5442739"/>
            <a:chOff x="0" y="914400"/>
            <a:chExt cx="5350025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6" name="Rectangle 3"/>
          <p:cNvSpPr txBox="1">
            <a:spLocks noChangeArrowheads="1"/>
          </p:cNvSpPr>
          <p:nvPr/>
        </p:nvSpPr>
        <p:spPr bwMode="auto">
          <a:xfrm>
            <a:off x="548619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I: C667x Devices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5414096" y="842836"/>
            <a:ext cx="3678699" cy="3496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end of the market for signal processing: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Amazing performance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Challenges for broad market: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consumption 10-15W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Prices reflect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Keystone I: C665x </a:t>
            </a: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Devices (Gauss)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614982" y="3697290"/>
              <a:ext cx="11750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Cores 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@ 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850 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618073" y="756344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Few, more generic,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CP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TSIP,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but McBSP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Maintains </a:t>
            </a:r>
            <a:r>
              <a:rPr lang="en-US" sz="2000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US" sz="2000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advantages of KeyStone </a:t>
            </a:r>
            <a:endParaRPr lang="en-US" sz="2000" b="1" dirty="0" smtClean="0">
              <a:solidFill>
                <a:srgbClr val="DE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56359" y="3388031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applications: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Sealed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box, power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requirements that can be achieved with 1-2 DSP cores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requirement for accelerators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TSIP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 DDR requirements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9681246"/>
              </p:ext>
            </p:extLst>
          </p:nvPr>
        </p:nvGraphicFramePr>
        <p:xfrm>
          <a:off x="1141413" y="885825"/>
          <a:ext cx="6591300" cy="5391150"/>
        </p:xfrm>
        <a:graphic>
          <a:graphicData uri="http://schemas.openxmlformats.org/presentationml/2006/ole">
            <p:oleObj spid="_x0000_s82946" name="Visio" r:id="rId3" imgW="8321715" imgH="6803957" progId="Visio.Drawing.11">
              <p:embed/>
            </p:oleObj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Embedded Processing Domain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04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4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7525081"/>
              </p:ext>
            </p:extLst>
          </p:nvPr>
        </p:nvGraphicFramePr>
        <p:xfrm>
          <a:off x="1143000" y="890025"/>
          <a:ext cx="6599238" cy="5395714"/>
        </p:xfrm>
        <a:graphic>
          <a:graphicData uri="http://schemas.openxmlformats.org/presentationml/2006/ole">
            <p:oleObj spid="_x0000_s83970" name="Visio" r:id="rId3" imgW="8321715" imgH="6803957" progId="Visio.Drawing.11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91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Introducing K2E (Edison)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14633</TotalTime>
  <Words>1051</Words>
  <Application>Microsoft Office PowerPoint</Application>
  <PresentationFormat>On-screen Show (4:3)</PresentationFormat>
  <Paragraphs>394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FinalPowerpoint</vt:lpstr>
      <vt:lpstr>Microsoft Visio Drawing</vt:lpstr>
      <vt:lpstr>Introduction to K2E Devices</vt:lpstr>
      <vt:lpstr>Agenda</vt:lpstr>
      <vt:lpstr>KeyStone Device Overview</vt:lpstr>
      <vt:lpstr>Keystone II: K2H/K2K Devices</vt:lpstr>
      <vt:lpstr>Slide 5</vt:lpstr>
      <vt:lpstr>Slide 6</vt:lpstr>
      <vt:lpstr>Slide 7</vt:lpstr>
      <vt:lpstr>TI Embedded Processing Devices </vt:lpstr>
      <vt:lpstr>Introducing K2E (Edison)</vt:lpstr>
      <vt:lpstr>66AK2E05 Key Features</vt:lpstr>
      <vt:lpstr>66AK2E05 Applications</vt:lpstr>
      <vt:lpstr>TI Embedded Processing Devices</vt:lpstr>
      <vt:lpstr>66AK2E02 Key Features</vt:lpstr>
      <vt:lpstr>66AK2E02 Applications </vt:lpstr>
      <vt:lpstr>TI Embedded Processing Devices </vt:lpstr>
      <vt:lpstr>AM5K2E04 Key Features</vt:lpstr>
      <vt:lpstr>AM5K2E04 Applications </vt:lpstr>
      <vt:lpstr>AM5K2E04 Wins </vt:lpstr>
      <vt:lpstr>TI Embedded Processing Devices</vt:lpstr>
      <vt:lpstr>AM5K2E02 Key Features/Applications</vt:lpstr>
      <vt:lpstr>TI Embedded Processing Devices</vt:lpstr>
      <vt:lpstr>K2E Device Summary</vt:lpstr>
      <vt:lpstr>Comparing K2H and K2E Architecture</vt:lpstr>
      <vt:lpstr>K2E Features Summary</vt:lpstr>
      <vt:lpstr>Typical K2E Application Requirements</vt:lpstr>
      <vt:lpstr>K2E Software Support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Robert J. Hillard</cp:lastModifiedBy>
  <cp:revision>326</cp:revision>
  <dcterms:created xsi:type="dcterms:W3CDTF">2007-12-19T20:51:45Z</dcterms:created>
  <dcterms:modified xsi:type="dcterms:W3CDTF">2014-09-05T02:17:43Z</dcterms:modified>
</cp:coreProperties>
</file>