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9" r:id="rId3"/>
  </p:sldMasterIdLst>
  <p:notesMasterIdLst>
    <p:notesMasterId r:id="rId66"/>
  </p:notesMasterIdLst>
  <p:sldIdLst>
    <p:sldId id="458" r:id="rId4"/>
    <p:sldId id="452" r:id="rId5"/>
    <p:sldId id="459" r:id="rId6"/>
    <p:sldId id="329" r:id="rId7"/>
    <p:sldId id="330" r:id="rId8"/>
    <p:sldId id="331" r:id="rId9"/>
    <p:sldId id="341" r:id="rId10"/>
    <p:sldId id="337" r:id="rId11"/>
    <p:sldId id="394" r:id="rId12"/>
    <p:sldId id="395" r:id="rId13"/>
    <p:sldId id="437" r:id="rId14"/>
    <p:sldId id="460" r:id="rId15"/>
    <p:sldId id="336" r:id="rId16"/>
    <p:sldId id="332" r:id="rId17"/>
    <p:sldId id="343" r:id="rId18"/>
    <p:sldId id="344" r:id="rId19"/>
    <p:sldId id="350" r:id="rId20"/>
    <p:sldId id="352" r:id="rId21"/>
    <p:sldId id="351" r:id="rId22"/>
    <p:sldId id="353" r:id="rId23"/>
    <p:sldId id="355" r:id="rId24"/>
    <p:sldId id="346" r:id="rId25"/>
    <p:sldId id="347" r:id="rId26"/>
    <p:sldId id="461" r:id="rId27"/>
    <p:sldId id="348" r:id="rId28"/>
    <p:sldId id="357" r:id="rId29"/>
    <p:sldId id="438" r:id="rId30"/>
    <p:sldId id="358" r:id="rId31"/>
    <p:sldId id="359" r:id="rId32"/>
    <p:sldId id="360" r:id="rId33"/>
    <p:sldId id="443" r:id="rId34"/>
    <p:sldId id="361" r:id="rId35"/>
    <p:sldId id="428" r:id="rId36"/>
    <p:sldId id="429" r:id="rId37"/>
    <p:sldId id="430" r:id="rId38"/>
    <p:sldId id="442" r:id="rId39"/>
    <p:sldId id="462" r:id="rId40"/>
    <p:sldId id="408" r:id="rId41"/>
    <p:sldId id="409" r:id="rId42"/>
    <p:sldId id="364" r:id="rId43"/>
    <p:sldId id="426" r:id="rId44"/>
    <p:sldId id="365" r:id="rId45"/>
    <p:sldId id="463" r:id="rId46"/>
    <p:sldId id="415" r:id="rId47"/>
    <p:sldId id="416" r:id="rId48"/>
    <p:sldId id="417" r:id="rId49"/>
    <p:sldId id="418" r:id="rId50"/>
    <p:sldId id="326" r:id="rId51"/>
    <p:sldId id="432" r:id="rId52"/>
    <p:sldId id="433" r:id="rId53"/>
    <p:sldId id="431" r:id="rId54"/>
    <p:sldId id="464" r:id="rId55"/>
    <p:sldId id="435" r:id="rId56"/>
    <p:sldId id="413" r:id="rId57"/>
    <p:sldId id="445" r:id="rId58"/>
    <p:sldId id="444" r:id="rId59"/>
    <p:sldId id="446" r:id="rId60"/>
    <p:sldId id="447" r:id="rId61"/>
    <p:sldId id="448" r:id="rId62"/>
    <p:sldId id="449" r:id="rId63"/>
    <p:sldId id="450" r:id="rId64"/>
    <p:sldId id="451" r:id="rId65"/>
  </p:sldIdLst>
  <p:sldSz cx="9144000" cy="6858000" type="screen4x3"/>
  <p:notesSz cx="7315200" cy="96012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gs" Target="tags/tag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9/25/2013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18</a:t>
            </a:fld>
            <a:endParaRPr lang="en-US" dirty="0" smtClean="0"/>
          </a:p>
        </p:txBody>
      </p:sp>
      <p:sp>
        <p:nvSpPr>
          <p:cNvPr id="35843" name="Rectangle 2"/>
          <p:cNvSpPr>
            <a:spLocks noGrp="1" noRot="1" noChangeAspect="1" noChangeArrowheads="1" noTextEdit="1"/>
          </p:cNvSpPr>
          <p:nvPr>
            <p:ph type="sldImg"/>
          </p:nvPr>
        </p:nvSpPr>
        <p:spPr>
          <a:xfrm>
            <a:off x="1255713" y="719138"/>
            <a:ext cx="4802187" cy="36004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9"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www.ti.com/lit/ug/spnu118l/spnu118l.pdf"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ti.com/lit/SPRUGY5" TargetMode="Externa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e2e.ti.com/" TargetMode="External"/><Relationship Id="rId4" Type="http://schemas.openxmlformats.org/officeDocument/2006/relationships/hyperlink" Target="http://www.ti.com/lit/SPRUHJ3"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r>
              <a:rPr lang="en-US" dirty="0" err="1" smtClean="0"/>
              <a:t>Bootloader</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a:t>
            </a:r>
            <a:r>
              <a:rPr lang="en-US" dirty="0" smtClean="0"/>
              <a:t>SPRP805</a:t>
            </a:r>
            <a:endParaRPr lang="en-US" dirty="0" smtClean="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1441650375"/>
              </p:ext>
            </p:extLst>
          </p:nvPr>
        </p:nvGraphicFramePr>
        <p:xfrm>
          <a:off x="685800" y="2362204"/>
          <a:ext cx="7315200" cy="3270730"/>
        </p:xfrm>
        <a:graphic>
          <a:graphicData uri="http://schemas.openxmlformats.org/drawingml/2006/table">
            <a:tbl>
              <a:tblPr firstRow="1" firstCol="1" lastRow="1" lastCol="1" bandRow="1" bandCol="1">
                <a:tableStyleId>{17292A2E-F333-43FB-9621-5CBBE7FDCDCB}</a:tableStyleId>
              </a:tblPr>
              <a:tblGrid>
                <a:gridCol w="731520"/>
                <a:gridCol w="731520"/>
                <a:gridCol w="731520"/>
                <a:gridCol w="731520"/>
                <a:gridCol w="731520"/>
                <a:gridCol w="731520"/>
                <a:gridCol w="731520"/>
                <a:gridCol w="731520"/>
                <a:gridCol w="731520"/>
                <a:gridCol w="731520"/>
              </a:tblGrid>
              <a:tr h="303803">
                <a:tc gridSpan="10">
                  <a:txBody>
                    <a:bodyPr/>
                    <a:lstStyle/>
                    <a:p>
                      <a:pPr marL="0" marR="0" algn="ctr">
                        <a:spcBef>
                          <a:spcPts val="0"/>
                        </a:spcBef>
                        <a:spcAft>
                          <a:spcPts val="0"/>
                        </a:spcAft>
                      </a:pPr>
                      <a:r>
                        <a:rPr lang="en-US" sz="1400" dirty="0" smtClean="0">
                          <a:effectLst/>
                        </a:rPr>
                        <a:t>PLL Clock Configuration for KeyStone Devices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410">
                <a:tc rowSpan="2">
                  <a:txBody>
                    <a:bodyPr/>
                    <a:lstStyle/>
                    <a:p>
                      <a:pPr marL="0" marR="0">
                        <a:spcBef>
                          <a:spcPts val="0"/>
                        </a:spcBef>
                        <a:spcAft>
                          <a:spcPts val="0"/>
                        </a:spcAft>
                      </a:pPr>
                      <a:r>
                        <a:rPr lang="en-US" sz="1000" b="1" dirty="0">
                          <a:effectLst/>
                        </a:rPr>
                        <a:t>Boot PLL Select [2:0]</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1000" b="1" dirty="0">
                          <a:effectLst/>
                        </a:rPr>
                        <a:t>Input Clock Freq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800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1000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Core </a:t>
                      </a:r>
                      <a:r>
                        <a:rPr lang="en-US" sz="1000" b="1" dirty="0">
                          <a:effectLst/>
                        </a:rPr>
                        <a:t>= 1200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1400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5209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66.67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80.00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100.00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156.25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383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312.50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127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223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122.88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rgbClr val="DE0000"/>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solidFill>
                  <a:srgbClr val="DE0000"/>
                </a:solidFill>
                <a:latin typeface="+mj-lt"/>
                <a:ea typeface="+mj-ea"/>
                <a:cs typeface="+mj-cs"/>
              </a:rPr>
              <a:t>Diagram</a:t>
            </a:r>
            <a:endParaRPr kumimoji="0" lang="en-US" sz="3200" b="1" i="0" u="none" strike="noStrike" kern="0" cap="none" spc="0" normalizeH="0" baseline="0" noProof="0" dirty="0">
              <a:ln>
                <a:noFill/>
              </a:ln>
              <a:solidFill>
                <a:srgbClr val="DE0000"/>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41" name="Slide Number Placeholder 40"/>
          <p:cNvSpPr>
            <a:spLocks noGrp="1"/>
          </p:cNvSpPr>
          <p:nvPr>
            <p:ph type="sldNum" sz="quarter" idx="4"/>
          </p:nvPr>
        </p:nvSpPr>
        <p:spPr/>
        <p:txBody>
          <a:bodyPr/>
          <a:lstStyle/>
          <a:p>
            <a:fld id="{3144B24B-BAB1-431A-82C6-36E096187F50}" type="slidenum">
              <a:rPr lang="en-US" smtClean="0"/>
              <a:pPr/>
              <a:t>11</a:t>
            </a:fld>
            <a:endParaRPr lang="en-US"/>
          </a:p>
        </p:txBody>
      </p:sp>
    </p:spTree>
    <p:extLst>
      <p:ext uri="{BB962C8B-B14F-4D97-AF65-F5344CB8AC3E}">
        <p14:creationId xmlns:p14="http://schemas.microsoft.com/office/powerpoint/2010/main" xmlns="" val="272949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Modes</a:t>
            </a:r>
            <a:endParaRPr lang="en-US" dirty="0" smtClean="0"/>
          </a:p>
        </p:txBody>
      </p:sp>
      <p:sp>
        <p:nvSpPr>
          <p:cNvPr id="3" name="Subtitle 2"/>
          <p:cNvSpPr>
            <a:spLocks noGrp="1"/>
          </p:cNvSpPr>
          <p:nvPr>
            <p:ph type="subTitle" idx="1"/>
          </p:nvPr>
        </p:nvSpPr>
        <p:spPr/>
        <p:txBody>
          <a:bodyPr/>
          <a:lstStyle/>
          <a:p>
            <a:r>
              <a:rPr lang="en-US" dirty="0" smtClean="0"/>
              <a:t>KeyStone </a:t>
            </a:r>
            <a:r>
              <a:rPr lang="en-US" dirty="0" err="1" smtClean="0"/>
              <a:t>Bootloader</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KeyStone Boot Mode Categories</a:t>
            </a:r>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Various </a:t>
            </a:r>
            <a:r>
              <a:rPr lang="en-US" sz="2400" dirty="0"/>
              <a:t>boot modes </a:t>
            </a:r>
            <a:r>
              <a:rPr lang="en-US" sz="2400" dirty="0" smtClean="0"/>
              <a:t>are supported on KeyStone devices.</a:t>
            </a:r>
            <a:endParaRPr lang="en-US" sz="2400" dirty="0"/>
          </a:p>
          <a:p>
            <a:pPr eaLnBrk="1" hangingPunct="1"/>
            <a:r>
              <a:rPr lang="en-US" sz="2400" dirty="0" smtClean="0"/>
              <a:t>Boot modes are broadly divided into three categories:</a:t>
            </a:r>
          </a:p>
          <a:p>
            <a:pPr lvl="1" eaLnBrk="1" hangingPunct="1"/>
            <a:r>
              <a:rPr lang="en-US" sz="2400" dirty="0" smtClean="0"/>
              <a:t>Memory boot,</a:t>
            </a:r>
            <a:r>
              <a:rPr lang="en-US" sz="2400" b="1" dirty="0" smtClean="0"/>
              <a:t> </a:t>
            </a:r>
            <a:r>
              <a:rPr lang="en-US" sz="2400" dirty="0" smtClean="0"/>
              <a:t>where the application code is stored in a slow external memory and DSP acts as a master and drives the boot process</a:t>
            </a:r>
          </a:p>
          <a:p>
            <a:pPr lvl="1" eaLnBrk="1" hangingPunct="1"/>
            <a:r>
              <a:rPr lang="en-US" sz="2400" dirty="0" smtClean="0"/>
              <a:t>Host boot, where host that can write directly to memory and has knowledge of the boot device memory map</a:t>
            </a:r>
          </a:p>
          <a:p>
            <a:pPr lvl="1" eaLnBrk="1" hangingPunct="1"/>
            <a:r>
              <a:rPr lang="en-US" sz="2400" dirty="0" smtClean="0"/>
              <a:t>Host boot, where host is unaware of the memory structure of the boot device and CPU moves the data into memory</a:t>
            </a:r>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KeyStone </a:t>
            </a:r>
            <a:r>
              <a:rPr lang="en-US" sz="3200" dirty="0" smtClean="0"/>
              <a:t>Boot </a:t>
            </a:r>
            <a:r>
              <a:rPr lang="en-US" sz="3200" dirty="0" smtClean="0"/>
              <a:t>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Master Mode: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Examples: I2C master mode, SPI boot, EMIF 16 boot</a:t>
            </a:r>
          </a:p>
          <a:p>
            <a:pPr eaLnBrk="1" hangingPunct="1"/>
            <a:r>
              <a:rPr lang="en-US" sz="2400" dirty="0" smtClean="0"/>
              <a:t>Slave Mode Direct IO: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Examples: HyperLink boot, PCIe boot, SRIO Direct IO boot</a:t>
            </a:r>
          </a:p>
          <a:p>
            <a:pPr eaLnBrk="1" hangingPunct="1"/>
            <a:r>
              <a:rPr lang="en-US" sz="2400" dirty="0" smtClean="0"/>
              <a:t>Slave Mode Messaging: CPU configures a peripheral and manages the protocol</a:t>
            </a:r>
          </a:p>
          <a:p>
            <a:pPr lvl="1" eaLnBrk="1" hangingPunct="1"/>
            <a:r>
              <a:rPr lang="en-US" sz="2000" dirty="0" smtClean="0"/>
              <a:t>Ethernet-based, where CPU manages the packets</a:t>
            </a:r>
          </a:p>
          <a:p>
            <a:pPr lvl="1" eaLnBrk="1" hangingPunct="1"/>
            <a:r>
              <a:rPr lang="en-US" sz="2000" dirty="0" smtClean="0"/>
              <a:t>SRIO packet-based,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Boot Process Memory Usage</a:t>
            </a:r>
          </a:p>
        </p:txBody>
      </p:sp>
      <p:sp>
        <p:nvSpPr>
          <p:cNvPr id="7171" name="Text Placeholder 2"/>
          <p:cNvSpPr>
            <a:spLocks noGrp="1"/>
          </p:cNvSpPr>
          <p:nvPr>
            <p:ph type="body" sz="half" idx="1"/>
          </p:nvPr>
        </p:nvSpPr>
        <p:spPr>
          <a:xfrm>
            <a:off x="381000" y="838201"/>
            <a:ext cx="8505825" cy="838199"/>
          </a:xfrm>
        </p:spPr>
        <p:txBody>
          <a:bodyPr/>
          <a:lstStyle/>
          <a:p>
            <a:pPr eaLnBrk="1" hangingPunct="1">
              <a:buNone/>
            </a:pPr>
            <a:r>
              <a:rPr lang="en-US" sz="2800" dirty="0" smtClean="0"/>
              <a:t>DSP boot uses part of L2 for the boot process</a:t>
            </a:r>
          </a:p>
          <a:p>
            <a:pPr lvl="1" eaLnBrk="1" hangingPunct="1"/>
            <a:r>
              <a:rPr lang="en-US" sz="2000" dirty="0" smtClean="0"/>
              <a:t>Address depends on the device; For C6678, address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740245"/>
            <a:ext cx="5029200" cy="4579941"/>
          </a:xfrm>
          <a:prstGeom prst="rect">
            <a:avLst/>
          </a:prstGeom>
          <a:noFill/>
          <a:ln w="9525">
            <a:noFill/>
            <a:miter lim="800000"/>
            <a:headEnd/>
            <a:tailEnd/>
          </a:ln>
        </p:spPr>
      </p:pic>
      <p:sp>
        <p:nvSpPr>
          <p:cNvPr id="5" name="Right Arrow 4"/>
          <p:cNvSpPr/>
          <p:nvPr/>
        </p:nvSpPr>
        <p:spPr bwMode="auto">
          <a:xfrm>
            <a:off x="762000" y="190626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Magic Address</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NOTE: This address is usually where L2 cache is located.</a:t>
            </a:r>
          </a:p>
          <a:p>
            <a:pPr eaLnBrk="1" hangingPunct="1"/>
            <a:r>
              <a:rPr lang="en-US" sz="2400" dirty="0" smtClean="0"/>
              <a:t>Magic Address: The address where the core goes after the boot process begins (from idle, after it gets an interrupt)</a:t>
            </a:r>
          </a:p>
          <a:p>
            <a:pPr lvl="1" eaLnBrk="1" hangingPunct="1"/>
            <a:r>
              <a:rPr lang="en-US" sz="2000" dirty="0" smtClean="0"/>
              <a:t>The last 4 bytes of L2; For C6678, it is 0x0087 FFFC (local)</a:t>
            </a:r>
          </a:p>
          <a:p>
            <a:pPr eaLnBrk="1" hangingPunct="1"/>
            <a:r>
              <a:rPr lang="en-US" sz="2400" dirty="0" smtClean="0"/>
              <a:t>The boot process must enter the start address for the Magic Address location before generating interrupt for all the cores</a:t>
            </a:r>
          </a:p>
          <a:p>
            <a:pPr lvl="1" eaLnBrk="1" hangingPunct="1"/>
            <a:r>
              <a:rPr lang="en-US" sz="2000" dirty="0" smtClean="0"/>
              <a:t>Obviously, the boot process uses the global magic address location (of all other cores)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(more on this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 13 bits of the DEVSTAT register during POR (Power On Reset).</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49936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Mode Pins</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9</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6</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4</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PLL Mult</a:t>
                      </a:r>
                      <a:endParaRPr kumimoji="0" lang="en-US" sz="17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I2C/SPI Ext Dev Cfg</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Device Configuration</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Device</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1775" y="-76200"/>
            <a:ext cx="8458200" cy="814388"/>
          </a:xfrm>
        </p:spPr>
        <p:txBody>
          <a:bodyPr/>
          <a:lstStyle/>
          <a:p>
            <a:pPr eaLnBrk="1" hangingPunct="1"/>
            <a:r>
              <a:rPr lang="en-US" sz="3600" dirty="0" smtClean="0"/>
              <a:t>KeyStone I ROM Boot Modes</a:t>
            </a:r>
          </a:p>
        </p:txBody>
      </p:sp>
      <p:sp>
        <p:nvSpPr>
          <p:cNvPr id="8197" name="Rectangle 3"/>
          <p:cNvSpPr>
            <a:spLocks noGrp="1" noChangeArrowheads="1"/>
          </p:cNvSpPr>
          <p:nvPr>
            <p:ph type="body" sz="half" idx="1"/>
          </p:nvPr>
        </p:nvSpPr>
        <p:spPr>
          <a:xfrm>
            <a:off x="404301" y="914400"/>
            <a:ext cx="4040187" cy="2231841"/>
          </a:xfrm>
        </p:spPr>
        <p:txBody>
          <a:bodyPr/>
          <a:lstStyle/>
          <a:p>
            <a:pPr eaLnBrk="1" hangingPunct="1"/>
            <a:r>
              <a:rPr lang="en-US" sz="1600" dirty="0" smtClean="0"/>
              <a:t>I2C Boot</a:t>
            </a:r>
          </a:p>
          <a:p>
            <a:pPr lvl="1" eaLnBrk="1" hangingPunct="1"/>
            <a:r>
              <a:rPr lang="en-US" sz="1400" dirty="0" smtClean="0"/>
              <a:t>Master Boot (from I2C EEPROM)</a:t>
            </a:r>
          </a:p>
          <a:p>
            <a:pPr lvl="1" eaLnBrk="1" hangingPunct="1"/>
            <a:r>
              <a:rPr lang="en-US" sz="1400" dirty="0" smtClean="0"/>
              <a:t>Master-Broadcast Boot(Master Boot followed by broadcast to slave cores)</a:t>
            </a:r>
          </a:p>
          <a:p>
            <a:pPr lvl="1" eaLnBrk="1" hangingPunct="1"/>
            <a:r>
              <a:rPr lang="en-US" sz="1400" dirty="0" smtClean="0"/>
              <a:t>Passive Boot (external I2C host)</a:t>
            </a:r>
          </a:p>
          <a:p>
            <a:pPr eaLnBrk="1" hangingPunct="1"/>
            <a:r>
              <a:rPr lang="en-US" sz="1600" dirty="0" smtClean="0"/>
              <a:t>SPI Boot (from SPI flash)</a:t>
            </a:r>
          </a:p>
          <a:p>
            <a:pPr eaLnBrk="1" hangingPunct="1"/>
            <a:r>
              <a:rPr lang="en-US" sz="1600" dirty="0" smtClean="0"/>
              <a:t>SRIO Boot (from external host connected through SRIO)</a:t>
            </a:r>
          </a:p>
        </p:txBody>
      </p:sp>
      <p:sp>
        <p:nvSpPr>
          <p:cNvPr id="5" name="TextBox 4"/>
          <p:cNvSpPr txBox="1"/>
          <p:nvPr/>
        </p:nvSpPr>
        <p:spPr>
          <a:xfrm>
            <a:off x="0" y="6309486"/>
            <a:ext cx="8839200" cy="490096"/>
          </a:xfrm>
          <a:prstGeom prst="rect">
            <a:avLst/>
          </a:prstGeom>
          <a:solidFill>
            <a:schemeClr val="bg1"/>
          </a:solidFill>
        </p:spPr>
        <p:txBody>
          <a:bodyPr wrap="square" rtlCol="0">
            <a:no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17514" y="914400"/>
            <a:ext cx="4573587"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 (boot from NOR Flash) </a:t>
            </a:r>
          </a:p>
          <a:p>
            <a:pPr marL="342900" lvl="0" indent="-342900" fontAlgn="base">
              <a:spcBef>
                <a:spcPct val="20000"/>
              </a:spcBef>
              <a:spcAft>
                <a:spcPct val="0"/>
              </a:spcAft>
              <a:buFont typeface="Arial" pitchFamily="34" charset="0"/>
              <a:buChar char="•"/>
              <a:defRPr/>
            </a:pPr>
            <a:r>
              <a:rPr lang="en-US" sz="1600" kern="0" dirty="0" smtClean="0"/>
              <a:t>EMIF16 NAND Boot (boot from NAND Flash)</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609600"/>
            <a:ext cx="8077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smtClean="0"/>
              <a:t>To identify the boot modes available for your device, refer to the data manual.</a:t>
            </a:r>
          </a:p>
        </p:txBody>
      </p:sp>
      <p:sp>
        <p:nvSpPr>
          <p:cNvPr id="9" name="Slide Number Placeholder 8"/>
          <p:cNvSpPr>
            <a:spLocks noGrp="1"/>
          </p:cNvSpPr>
          <p:nvPr>
            <p:ph type="sldNum" sz="quarter" idx="4"/>
          </p:nvPr>
        </p:nvSpPr>
        <p:spPr/>
        <p:txBody>
          <a:bodyPr/>
          <a:lstStyle/>
          <a:p>
            <a:fld id="{3144B24B-BAB1-431A-82C6-36E096187F50}" type="slidenum">
              <a:rPr lang="en-US" smtClean="0"/>
              <a:pPr/>
              <a:t>18</a:t>
            </a:fld>
            <a:endParaRPr lang="en-US"/>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
        <p:nvSpPr>
          <p:cNvPr id="6" name="Slide Number Placeholder 5"/>
          <p:cNvSpPr>
            <a:spLocks noGrp="1"/>
          </p:cNvSpPr>
          <p:nvPr>
            <p:ph type="sldNum" sz="quarter" idx="4"/>
          </p:nvPr>
        </p:nvSpPr>
        <p:spPr/>
        <p:txBody>
          <a:bodyPr/>
          <a:lstStyle/>
          <a:p>
            <a:fld id="{3144B24B-BAB1-431A-82C6-36E096187F5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dirty="0" smtClean="0"/>
              <a:t>Boot Modes</a:t>
            </a:r>
          </a:p>
          <a:p>
            <a:pPr eaLnBrk="1" hangingPunct="1"/>
            <a:r>
              <a:rPr lang="en-US" sz="2800" dirty="0" smtClean="0"/>
              <a:t>File Formats </a:t>
            </a:r>
          </a:p>
          <a:p>
            <a:pPr eaLnBrk="1" hangingPunct="1"/>
            <a:r>
              <a:rPr lang="en-US" sz="2800" dirty="0" smtClean="0"/>
              <a:t>Boot Mode Details</a:t>
            </a:r>
          </a:p>
          <a:p>
            <a:pPr eaLnBrk="1" hangingPunct="1"/>
            <a:r>
              <a:rPr lang="en-US" sz="2800" dirty="0" smtClean="0"/>
              <a:t>Second Stage Boot</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a:t>
            </a:r>
          </a:p>
        </p:txBody>
      </p:sp>
      <p:sp>
        <p:nvSpPr>
          <p:cNvPr id="3" name="Text Placeholder 2"/>
          <p:cNvSpPr>
            <a:spLocks noGrp="1"/>
          </p:cNvSpPr>
          <p:nvPr>
            <p:ph type="body" sz="half" idx="1"/>
          </p:nvPr>
        </p:nvSpPr>
        <p:spPr>
          <a:xfrm>
            <a:off x="333375" y="990600"/>
            <a:ext cx="7591425" cy="5334000"/>
          </a:xfrm>
        </p:spPr>
        <p:txBody>
          <a:bodyPr/>
          <a:lstStyle/>
          <a:p>
            <a:r>
              <a:rPr lang="en-US" sz="2000" dirty="0" smtClean="0"/>
              <a:t>KeyStone II device boot methods:</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pPr lvl="1"/>
            <a:r>
              <a:rPr lang="en-US" sz="2000" dirty="0" smtClean="0"/>
              <a:t>ARM Master boot</a:t>
            </a:r>
          </a:p>
          <a:p>
            <a:r>
              <a:rPr lang="en-US" sz="2000" dirty="0" smtClean="0"/>
              <a:t>The various boot modes available depend on the device used. To select the boot mode for your device, refer to the data manual for the different options available.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 xmlns:p14="http://schemas.microsoft.com/office/powerpoint/2010/main" val="189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Strap Selection</a:t>
            </a:r>
            <a:endParaRPr lang="en-US" sz="3600" dirty="0"/>
          </a:p>
        </p:txBody>
      </p:sp>
      <p:graphicFrame>
        <p:nvGraphicFramePr>
          <p:cNvPr id="5" name="Table 4"/>
          <p:cNvGraphicFramePr>
            <a:graphicFrameLocks noGrp="1"/>
          </p:cNvGraphicFramePr>
          <p:nvPr>
            <p:extLst>
              <p:ext uri="{D42A27DB-BD31-4B8C-83A1-F6EECF244321}">
                <p14:modId xmlns="" xmlns:p14="http://schemas.microsoft.com/office/powerpoint/2010/main" val="3216633071"/>
              </p:ext>
            </p:extLst>
          </p:nvPr>
        </p:nvGraphicFramePr>
        <p:xfrm>
          <a:off x="304799" y="1066800"/>
          <a:ext cx="8479788" cy="5153204"/>
        </p:xfrm>
        <a:graphic>
          <a:graphicData uri="http://schemas.openxmlformats.org/drawingml/2006/table">
            <a:tbl>
              <a:tblPr firstRow="1" firstCol="1" bandRow="1">
                <a:tableStyleId>{5C22544A-7EE6-4342-B048-85BDC9FD1C3A}</a:tableStyleId>
              </a:tblPr>
              <a:tblGrid>
                <a:gridCol w="457201"/>
                <a:gridCol w="231413"/>
                <a:gridCol w="149587"/>
                <a:gridCol w="194720"/>
                <a:gridCol w="110080"/>
                <a:gridCol w="234227"/>
                <a:gridCol w="146773"/>
                <a:gridCol w="457200"/>
                <a:gridCol w="1066800"/>
                <a:gridCol w="1113194"/>
                <a:gridCol w="344307"/>
                <a:gridCol w="344307"/>
                <a:gridCol w="344307"/>
                <a:gridCol w="131042"/>
                <a:gridCol w="213265"/>
                <a:gridCol w="344307"/>
                <a:gridCol w="344307"/>
                <a:gridCol w="344307"/>
                <a:gridCol w="344307"/>
                <a:gridCol w="344307"/>
                <a:gridCol w="1219830"/>
              </a:tblGrid>
              <a:tr h="218556">
                <a:tc gridSpan="21">
                  <a:txBody>
                    <a:bodyPr/>
                    <a:lstStyle/>
                    <a:p>
                      <a:pPr marL="0" marR="0" algn="ctr">
                        <a:spcBef>
                          <a:spcPts val="0"/>
                        </a:spcBef>
                        <a:spcAft>
                          <a:spcPts val="0"/>
                        </a:spcAft>
                      </a:pPr>
                      <a:r>
                        <a:rPr lang="en-US" sz="1400" dirty="0">
                          <a:effectLst/>
                        </a:rPr>
                        <a:t>DEVSTAT Boot Mode Pins ROM Mapping</a:t>
                      </a:r>
                      <a:endParaRPr lang="en-US" sz="1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1000" dirty="0">
                          <a:effectLst/>
                        </a:rPr>
                        <a:t>16</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14</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13</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9</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8</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gridSpan="2">
                  <a:txBody>
                    <a:bodyPr/>
                    <a:lstStyle/>
                    <a:p>
                      <a:pPr marL="0" marR="0" algn="ctr">
                        <a:spcBef>
                          <a:spcPts val="0"/>
                        </a:spcBef>
                        <a:spcAft>
                          <a:spcPts val="0"/>
                        </a:spcAft>
                      </a:pPr>
                      <a:r>
                        <a:rPr lang="en-US" sz="1000" dirty="0">
                          <a:effectLst/>
                        </a:rPr>
                        <a:t>Arm en</a:t>
                      </a:r>
                      <a:endParaRPr lang="en-US" sz="1000" dirty="0">
                        <a:effectLst/>
                        <a:latin typeface="Times New Roman"/>
                        <a:ea typeface="Times New Roman"/>
                      </a:endParaRPr>
                    </a:p>
                  </a:txBody>
                  <a:tcPr marL="68580" marR="68580" marT="0" marB="0" vert="vert"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a:txBody>
                    <a:bodyPr/>
                    <a:lstStyle/>
                    <a:p>
                      <a:pPr marL="0" marR="0" algn="ctr">
                        <a:spcBef>
                          <a:spcPts val="0"/>
                        </a:spcBef>
                        <a:spcAft>
                          <a:spcPts val="0"/>
                        </a:spcAft>
                      </a:pPr>
                      <a:r>
                        <a:rPr lang="en-US" sz="1000" dirty="0">
                          <a:effectLst/>
                        </a:rPr>
                        <a:t>Sys en</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1000" dirty="0">
                          <a:effectLst/>
                        </a:rPr>
                        <a:t>Boot Master</a:t>
                      </a:r>
                      <a:endParaRPr lang="en-US" sz="1000" dirty="0">
                        <a:effectLst/>
                        <a:latin typeface="Times New Roman"/>
                        <a:ea typeface="Times New Roman"/>
                      </a:endParaRPr>
                    </a:p>
                  </a:txBody>
                  <a:tcPr marL="68580" marR="68580" marT="0" marB="0" vert="vert" anchor="ct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Sleep</a:t>
                      </a:r>
                      <a:endParaRPr lang="en-US" sz="1000" dirty="0">
                        <a:effectLst/>
                        <a:latin typeface="Times New Roman"/>
                        <a:ea typeface="Times New Roman"/>
                      </a:endParaRPr>
                    </a:p>
                  </a:txBody>
                  <a:tcPr marL="68580" marR="68580" marT="0" marB="0" anchor="ctr"/>
                </a:tc>
              </a:tr>
              <a:tr h="218556">
                <a:tc gridSpan="3">
                  <a:txBody>
                    <a:bodyPr/>
                    <a:lstStyle/>
                    <a:p>
                      <a:pPr marL="0" marR="0" algn="ctr">
                        <a:spcBef>
                          <a:spcPts val="0"/>
                        </a:spcBef>
                        <a:spcAft>
                          <a:spcPts val="0"/>
                        </a:spcAft>
                      </a:pPr>
                      <a:r>
                        <a:rPr lang="en-US" sz="1000" dirty="0">
                          <a:effectLst/>
                        </a:rPr>
                        <a:t>Slave Addr</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Slave</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Bus Address</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2" gridSpan="3">
                  <a:txBody>
                    <a:bodyPr/>
                    <a:lstStyle/>
                    <a:p>
                      <a:pPr marL="0" marR="0" algn="ctr">
                        <a:spcBef>
                          <a:spcPts val="0"/>
                        </a:spcBef>
                        <a:spcAft>
                          <a:spcPts val="0"/>
                        </a:spcAft>
                      </a:pPr>
                      <a:r>
                        <a:rPr lang="en-US" sz="1000" dirty="0">
                          <a:effectLst/>
                        </a:rPr>
                        <a:t>Param Idx / Offset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Master</a:t>
                      </a:r>
                      <a:endParaRPr lang="en-US" sz="10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anchor="ctr"/>
                </a:tc>
                <a:tc gridSpan="4">
                  <a:txBody>
                    <a:bodyPr/>
                    <a:lstStyle/>
                    <a:p>
                      <a:pPr marL="0" marR="0" algn="ctr">
                        <a:spcBef>
                          <a:spcPts val="0"/>
                        </a:spcBef>
                        <a:spcAft>
                          <a:spcPts val="0"/>
                        </a:spcAft>
                      </a:pPr>
                      <a:r>
                        <a:rPr lang="en-US" sz="1000" dirty="0">
                          <a:effectLst/>
                        </a:rPr>
                        <a:t>csel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Npin</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SPI</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1000" dirty="0">
                          <a:effectLst/>
                        </a:rPr>
                        <a:t>base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gridSpan="2">
                  <a:txBody>
                    <a:bodyPr/>
                    <a:lstStyle/>
                    <a:p>
                      <a:pPr marL="0" marR="0" algn="ctr">
                        <a:spcBef>
                          <a:spcPts val="0"/>
                        </a:spcBef>
                        <a:spcAft>
                          <a:spcPts val="0"/>
                        </a:spcAft>
                      </a:pPr>
                      <a:r>
                        <a:rPr lang="en-US" sz="1000" dirty="0">
                          <a:effectLst/>
                        </a:rPr>
                        <a:t>wait</a:t>
                      </a:r>
                      <a:endParaRPr lang="en-US" sz="1000" dirty="0">
                        <a:effectLst/>
                        <a:latin typeface="Times New Roman"/>
                        <a:ea typeface="Times New Roman"/>
                      </a:endParaRPr>
                    </a:p>
                  </a:txBody>
                  <a:tcPr marL="68580" marR="68580" marT="0" marB="0" vert="vert" anchor="ct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XIP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XIP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gridSpan="6">
                  <a:txBody>
                    <a:bodyPr/>
                    <a:lstStyle/>
                    <a:p>
                      <a:pPr marL="0" marR="0" algn="ctr">
                        <a:spcBef>
                          <a:spcPts val="0"/>
                        </a:spcBef>
                        <a:spcAft>
                          <a:spcPts val="0"/>
                        </a:spcAft>
                      </a:pPr>
                      <a:r>
                        <a:rPr lang="en-US" sz="1000" dirty="0">
                          <a:effectLst/>
                        </a:rPr>
                        <a:t>First Block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Clear</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lane</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SRIO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SRIO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Pa clk</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Ext Con</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Ethernet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rsvd</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Ethernet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gridSpan="7">
                  <a:txBody>
                    <a:bodyPr/>
                    <a:lstStyle/>
                    <a:p>
                      <a:pPr marL="0" marR="0" algn="ctr">
                        <a:spcBef>
                          <a:spcPts val="0"/>
                        </a:spcBef>
                        <a:spcAft>
                          <a:spcPts val="0"/>
                        </a:spcAft>
                      </a:pPr>
                      <a:r>
                        <a:rPr lang="en-US" sz="1000" dirty="0">
                          <a:effectLst/>
                        </a:rPr>
                        <a:t>Bar Config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PCIe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PCIe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Hyperlink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Hyperlink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UART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UART (GEM Master)</a:t>
                      </a:r>
                      <a:endParaRPr lang="en-US" sz="1000" dirty="0">
                        <a:effectLst/>
                        <a:latin typeface="Times New Roman"/>
                        <a:ea typeface="Times New Roman"/>
                      </a:endParaRPr>
                    </a:p>
                  </a:txBody>
                  <a:tcPr marL="68580" marR="68580" marT="0" marB="0" anchor="ctr"/>
                </a:tc>
              </a:tr>
            </a:tbl>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a:p>
        </p:txBody>
      </p:sp>
    </p:spTree>
    <p:extLst>
      <p:ext uri="{BB962C8B-B14F-4D97-AF65-F5344CB8AC3E}">
        <p14:creationId xmlns="" xmlns:p14="http://schemas.microsoft.com/office/powerpoint/2010/main" val="417126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Process Triggers</a:t>
            </a:r>
            <a:endParaRPr lang="en-US" sz="3600"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 xmlns:p14="http://schemas.microsoft.com/office/powerpoint/2010/main" val="40225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Reset Types</a:t>
            </a:r>
            <a:endParaRPr lang="en-US" sz="4000"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extLst>
      <p:ext uri="{BB962C8B-B14F-4D97-AF65-F5344CB8AC3E}">
        <p14:creationId xmlns="" xmlns:p14="http://schemas.microsoft.com/office/powerpoint/2010/main" val="344439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Formats</a:t>
            </a:r>
            <a:endParaRPr lang="en-US" dirty="0" smtClean="0"/>
          </a:p>
        </p:txBody>
      </p:sp>
      <p:sp>
        <p:nvSpPr>
          <p:cNvPr id="3" name="Subtitle 2"/>
          <p:cNvSpPr>
            <a:spLocks noGrp="1"/>
          </p:cNvSpPr>
          <p:nvPr>
            <p:ph type="subTitle" idx="1"/>
          </p:nvPr>
        </p:nvSpPr>
        <p:spPr/>
        <p:txBody>
          <a:bodyPr/>
          <a:lstStyle/>
          <a:p>
            <a:r>
              <a:rPr lang="en-US" dirty="0" smtClean="0"/>
              <a:t>KeyStone </a:t>
            </a:r>
            <a:r>
              <a:rPr lang="en-US" dirty="0" err="1" smtClean="0"/>
              <a:t>Bootloader</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used for configuration and is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 boot modes </a:t>
            </a:r>
            <a:r>
              <a:rPr lang="en-US" sz="2800" dirty="0" smtClean="0"/>
              <a:t>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extLst>
      <p:ext uri="{BB962C8B-B14F-4D97-AF65-F5344CB8AC3E}">
        <p14:creationId xmlns="" xmlns:p14="http://schemas.microsoft.com/office/powerpoint/2010/main" val="415806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reserved L2 of Core 0.</a:t>
            </a:r>
          </a:p>
          <a:p>
            <a:r>
              <a:rPr lang="en-US" sz="2400" dirty="0" smtClean="0"/>
              <a:t>The first 10 bytes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
        <p:nvSpPr>
          <p:cNvPr id="5" name="Slide Number Placeholder 4"/>
          <p:cNvSpPr>
            <a:spLocks noGrp="1"/>
          </p:cNvSpPr>
          <p:nvPr>
            <p:ph type="sldNum" sz="quarter" idx="4"/>
          </p:nvPr>
        </p:nvSpPr>
        <p:spPr/>
        <p:txBody>
          <a:bodyPr/>
          <a:lstStyle/>
          <a:p>
            <a:fld id="{3144B24B-BAB1-431A-82C6-36E096187F50}" type="slidenum">
              <a:rPr lang="en-US" smtClean="0"/>
              <a:pPr/>
              <a:t>26</a:t>
            </a:fld>
            <a:endParaRPr lang="en-US"/>
          </a:p>
        </p:txBody>
      </p:sp>
    </p:spTree>
    <p:extLst>
      <p:ext uri="{BB962C8B-B14F-4D97-AF65-F5344CB8AC3E}">
        <p14:creationId xmlns="" xmlns:p14="http://schemas.microsoft.com/office/powerpoint/2010/main" val="15118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48" name="TextBox 47"/>
          <p:cNvSpPr txBox="1"/>
          <p:nvPr/>
        </p:nvSpPr>
        <p:spPr>
          <a:xfrm>
            <a:off x="238716" y="1123176"/>
            <a:ext cx="4485684" cy="5139869"/>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(For example, SPI).</a:t>
            </a:r>
          </a:p>
          <a:p>
            <a:pPr marL="342900" indent="-342900">
              <a:buAutoNum type="arabicPeriod"/>
            </a:pPr>
            <a:r>
              <a:rPr lang="en-US" sz="1600" dirty="0" smtClean="0"/>
              <a:t>The RBL then copies the default SPI Boot Parameter Table to the reserved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(The colors on the graphic are meant to show that these sections are completely separate in the device memory map)</a:t>
            </a:r>
            <a:endParaRPr lang="en-US" sz="1200" dirty="0"/>
          </a:p>
        </p:txBody>
      </p:sp>
      <p:grpSp>
        <p:nvGrpSpPr>
          <p:cNvPr id="40" name="Group 39"/>
          <p:cNvGrpSpPr/>
          <p:nvPr/>
        </p:nvGrpSpPr>
        <p:grpSpPr>
          <a:xfrm>
            <a:off x="4976604" y="894464"/>
            <a:ext cx="4442525" cy="5430136"/>
            <a:chOff x="4976604" y="1019216"/>
            <a:chExt cx="4442525" cy="5430136"/>
          </a:xfrm>
        </p:grpSpPr>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grpSp>
      <p:sp>
        <p:nvSpPr>
          <p:cNvPr id="44" name="Slide Number Placeholder 43"/>
          <p:cNvSpPr>
            <a:spLocks noGrp="1"/>
          </p:cNvSpPr>
          <p:nvPr>
            <p:ph type="sldNum" sz="quarter" idx="4"/>
          </p:nvPr>
        </p:nvSpPr>
        <p:spPr/>
        <p:txBody>
          <a:bodyPr/>
          <a:lstStyle/>
          <a:p>
            <a:fld id="{3144B24B-BAB1-431A-82C6-36E096187F50}" type="slidenum">
              <a:rPr lang="en-US" smtClean="0"/>
              <a:pPr/>
              <a:t>27</a:t>
            </a:fld>
            <a:endParaRPr lang="en-US"/>
          </a:p>
        </p:txBody>
      </p:sp>
    </p:spTree>
    <p:extLst>
      <p:ext uri="{BB962C8B-B14F-4D97-AF65-F5344CB8AC3E}">
        <p14:creationId xmlns:p14="http://schemas.microsoft.com/office/powerpoint/2010/main" xmlns="" val="69212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code and data sections</a:t>
            </a:r>
          </a:p>
          <a:p>
            <a:r>
              <a:rPr lang="en-US" sz="2400" dirty="0" smtClean="0"/>
              <a:t>The block is loaded from the host or external memory to the internal memory or DDR by the RBL.</a:t>
            </a:r>
          </a:p>
          <a:p>
            <a:r>
              <a:rPr lang="en-US" sz="2400" dirty="0" smtClean="0"/>
              <a:t>The first 8 bytes of each section in the Boot Table form the section’s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extLst>
      <p:ext uri="{BB962C8B-B14F-4D97-AF65-F5344CB8AC3E}">
        <p14:creationId xmlns="" xmlns:p14="http://schemas.microsoft.com/office/powerpoint/2010/main" val="29467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Overview</a:t>
            </a:r>
            <a:endParaRPr lang="en-US" dirty="0" smtClean="0"/>
          </a:p>
        </p:txBody>
      </p:sp>
      <p:sp>
        <p:nvSpPr>
          <p:cNvPr id="3" name="Subtitle 2"/>
          <p:cNvSpPr>
            <a:spLocks noGrp="1"/>
          </p:cNvSpPr>
          <p:nvPr>
            <p:ph type="subTitle" idx="1"/>
          </p:nvPr>
        </p:nvSpPr>
        <p:spPr/>
        <p:txBody>
          <a:bodyPr/>
          <a:lstStyle/>
          <a:p>
            <a:r>
              <a:rPr lang="en-US" dirty="0" smtClean="0"/>
              <a:t>KeyStone </a:t>
            </a:r>
            <a:r>
              <a:rPr lang="en-US" dirty="0" err="1" smtClean="0"/>
              <a:t>Bootloader</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loads the code and sets the MMR configurations</a:t>
            </a:r>
          </a:p>
          <a:p>
            <a:r>
              <a:rPr lang="en-US" sz="2800" dirty="0" smtClean="0"/>
              <a:t>TI provides a set of tools to help. For example, for DSP code, Hex6x:</a:t>
            </a:r>
          </a:p>
          <a:p>
            <a:pPr lvl="2"/>
            <a:r>
              <a:rPr lang="en-US" sz="2000" dirty="0" smtClean="0"/>
              <a:t>Converts DSP .out format into hex ASCII format</a:t>
            </a:r>
          </a:p>
          <a:p>
            <a:pPr lvl="2"/>
            <a:r>
              <a:rPr lang="en-US" sz="2000" dirty="0" smtClean="0"/>
              <a:t>Hex6x is described in TI Assembly Language Tools User’s Guide  </a:t>
            </a:r>
            <a:r>
              <a:rPr lang="en-US" sz="2000" dirty="0" smtClean="0">
                <a:hlinkClick r:id="rId2"/>
              </a:rPr>
              <a:t>http://www.cs.cmu.edu/afs/cs/academic/class/15745-s05/www/c6xref/assembly.pdf</a:t>
            </a:r>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31</a:t>
            </a:fld>
            <a:endParaRPr lang="en-US"/>
          </a:p>
        </p:txBody>
      </p:sp>
    </p:spTree>
    <p:extLst>
      <p:ext uri="{BB962C8B-B14F-4D97-AF65-F5344CB8AC3E}">
        <p14:creationId xmlns="" xmlns:p14="http://schemas.microsoft.com/office/powerpoint/2010/main" val="41721765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9525"/>
            <a:ext cx="8458200" cy="814388"/>
          </a:xfrm>
        </p:spPr>
        <p:txBody>
          <a:bodyPr/>
          <a:lstStyle/>
          <a:p>
            <a:r>
              <a:rPr lang="en-US" sz="3600" dirty="0" smtClean="0"/>
              <a:t>KeyStone II ARM Boot BLOB Image Formats</a:t>
            </a:r>
            <a:endParaRPr lang="en-US" sz="3600" dirty="0"/>
          </a:p>
        </p:txBody>
      </p:sp>
      <p:sp>
        <p:nvSpPr>
          <p:cNvPr id="3" name="Text Placeholder 2"/>
          <p:cNvSpPr>
            <a:spLocks noGrp="1"/>
          </p:cNvSpPr>
          <p:nvPr>
            <p:ph type="body" sz="half" idx="1"/>
          </p:nvPr>
        </p:nvSpPr>
        <p:spPr>
          <a:xfrm>
            <a:off x="333375" y="609600"/>
            <a:ext cx="8353425" cy="5672137"/>
          </a:xfrm>
        </p:spPr>
        <p:txBody>
          <a:bodyPr/>
          <a:lstStyle/>
          <a:p>
            <a:r>
              <a:rPr lang="en-US" sz="2200" dirty="0" smtClean="0"/>
              <a:t>BLOB = Binary Large Object</a:t>
            </a:r>
          </a:p>
          <a:p>
            <a:r>
              <a:rPr lang="en-US" sz="2200" dirty="0" smtClean="0"/>
              <a:t>Treats the executable as a data byte stream</a:t>
            </a:r>
          </a:p>
          <a:p>
            <a:r>
              <a:rPr lang="en-US" sz="2200" dirty="0" smtClean="0"/>
              <a:t>The BLOB will cover the entire memory location used by the application</a:t>
            </a:r>
          </a:p>
          <a:p>
            <a:r>
              <a:rPr lang="en-US" sz="2200" dirty="0" smtClean="0"/>
              <a:t>When the BLOB is received, the RBL loads it in the base of MSMC.</a:t>
            </a:r>
          </a:p>
          <a:p>
            <a:pPr lvl="1"/>
            <a:r>
              <a:rPr lang="en-US" sz="1800" dirty="0" smtClean="0"/>
              <a:t>Future devices may use other addresses</a:t>
            </a:r>
          </a:p>
          <a:p>
            <a:pPr lvl="1"/>
            <a:r>
              <a:rPr lang="en-US" sz="1800" dirty="0" smtClean="0"/>
              <a:t>If the code needs to be placed in other memories (For example, DDR), “self-relocating code” must be used.</a:t>
            </a:r>
          </a:p>
          <a:p>
            <a:r>
              <a:rPr lang="en-US" sz="2200" dirty="0" smtClean="0"/>
              <a:t>BLOB format is used for PCIe boot, UART boot, Ethernet boot</a:t>
            </a:r>
          </a:p>
          <a:p>
            <a:r>
              <a:rPr lang="en-US" sz="2200" dirty="0" smtClean="0"/>
              <a:t>Once the BLOB loading is complete, the RBL jumps the Core 0 PC to base of MSMC and starts executing.</a:t>
            </a:r>
          </a:p>
          <a:p>
            <a:r>
              <a:rPr lang="en-US" sz="2200" dirty="0" smtClean="0"/>
              <a:t>Magic address of the ARM:</a:t>
            </a:r>
          </a:p>
          <a:p>
            <a:pPr lvl="1"/>
            <a:r>
              <a:rPr lang="en-US" sz="1800" dirty="0" smtClean="0"/>
              <a:t>Core 0: 0x0C5A D000</a:t>
            </a:r>
          </a:p>
          <a:p>
            <a:pPr lvl="1"/>
            <a:r>
              <a:rPr lang="en-US" sz="1800" dirty="0" smtClean="0"/>
              <a:t>Core 1: 0x0C5A D004</a:t>
            </a:r>
          </a:p>
          <a:p>
            <a:pPr lvl="1"/>
            <a:r>
              <a:rPr lang="en-US" sz="1800" dirty="0" smtClean="0"/>
              <a:t>Core 2: 0x0C5A 0008</a:t>
            </a:r>
          </a:p>
          <a:p>
            <a:pPr lvl="1"/>
            <a:r>
              <a:rPr lang="en-US" sz="1800" dirty="0" smtClean="0"/>
              <a:t>Core 3: 0x0C5A D00C</a:t>
            </a:r>
          </a:p>
          <a:p>
            <a:pPr lvl="1">
              <a:buNone/>
            </a:pPr>
            <a:r>
              <a:rPr lang="en-US" sz="2000" dirty="0" smtClean="0"/>
              <a:t> </a:t>
            </a:r>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32</a:t>
            </a:fld>
            <a:endParaRPr lang="en-US"/>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BLOB 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b="1" dirty="0" err="1" smtClean="0"/>
              <a:t>armhex</a:t>
            </a:r>
            <a:r>
              <a:rPr lang="en-US" sz="2400" dirty="0" smtClean="0"/>
              <a:t> converts the .out file into an ASCII hex file.</a:t>
            </a:r>
          </a:p>
          <a:p>
            <a:pPr lvl="1"/>
            <a:r>
              <a:rPr lang="en-US" sz="2000" dirty="0" smtClean="0"/>
              <a:t>Located in ccs_v5_4_x\ccsv5\tools\compiler\arm_X.X.X\bin</a:t>
            </a:r>
          </a:p>
          <a:p>
            <a:pPr lvl="1"/>
            <a:r>
              <a:rPr lang="en-US" sz="2000" dirty="0" smtClean="0"/>
              <a:t>Usage of armhex is described in the ARM Assembly Language Tools User’s Guide </a:t>
            </a:r>
            <a:r>
              <a:rPr lang="en-US" sz="2000" dirty="0" smtClean="0">
                <a:hlinkClick r:id="rId2"/>
              </a:rPr>
              <a:t>http://www.ti.com/lit/ug/spnu118l/spnu118l.pdf</a:t>
            </a:r>
            <a:endParaRPr lang="en-US" sz="2000" dirty="0" smtClean="0"/>
          </a:p>
          <a:p>
            <a:r>
              <a:rPr lang="en-US" sz="2400" b="1" dirty="0" smtClean="0"/>
              <a:t>b2ccs.exe</a:t>
            </a:r>
            <a:r>
              <a:rPr lang="en-US" sz="2400" dirty="0" smtClean="0"/>
              <a:t> converts the ASCII hex file into a CCS .</a:t>
            </a:r>
            <a:r>
              <a:rPr lang="en-US" sz="2400" dirty="0" err="1" smtClean="0"/>
              <a:t>dat</a:t>
            </a:r>
            <a:r>
              <a:rPr lang="en-US" sz="2400" dirty="0" smtClean="0"/>
              <a:t> format.</a:t>
            </a:r>
          </a:p>
          <a:p>
            <a:pPr lvl="1"/>
            <a:r>
              <a:rPr lang="en-US" sz="2000" dirty="0" smtClean="0"/>
              <a:t>CCS uses the .</a:t>
            </a:r>
            <a:r>
              <a:rPr lang="en-US" sz="2000" dirty="0" err="1" smtClean="0"/>
              <a:t>dat</a:t>
            </a:r>
            <a:r>
              <a:rPr lang="en-US" sz="2000" dirty="0" smtClean="0"/>
              <a:t> format to load data via the CCS memory browser</a:t>
            </a:r>
          </a:p>
          <a:p>
            <a:pPr lvl="1"/>
            <a:r>
              <a:rPr lang="en-US" sz="2000" dirty="0" smtClean="0"/>
              <a:t>Acts as intermediate format for boot</a:t>
            </a:r>
          </a:p>
          <a:p>
            <a:r>
              <a:rPr lang="en-US" sz="2400" b="1" dirty="0" smtClean="0"/>
              <a:t>ccs2bin.exe</a:t>
            </a:r>
            <a:r>
              <a:rPr lang="en-US" sz="2400" dirty="0" smtClean="0"/>
              <a:t> converts the CCS .dat format to a BLOB.</a:t>
            </a:r>
          </a:p>
          <a:p>
            <a:pPr>
              <a:buNone/>
            </a:pPr>
            <a:endParaRPr lang="en-US" sz="2400" dirty="0" smtClean="0"/>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GPH Formats</a:t>
            </a:r>
            <a:endParaRPr lang="en-US" sz="3600" dirty="0"/>
          </a:p>
        </p:txBody>
      </p:sp>
      <p:sp>
        <p:nvSpPr>
          <p:cNvPr id="3" name="Text Placeholder 2"/>
          <p:cNvSpPr>
            <a:spLocks noGrp="1"/>
          </p:cNvSpPr>
          <p:nvPr>
            <p:ph type="body" sz="half" idx="1"/>
          </p:nvPr>
        </p:nvSpPr>
        <p:spPr>
          <a:xfrm>
            <a:off x="304800" y="1066800"/>
            <a:ext cx="8353425" cy="5638800"/>
          </a:xfrm>
        </p:spPr>
        <p:txBody>
          <a:bodyPr/>
          <a:lstStyle/>
          <a:p>
            <a:r>
              <a:rPr lang="en-US" sz="2400" dirty="0" smtClean="0"/>
              <a:t>Similar to boot table for DSP boot but without start address;  Used by EMIF NOR and NAND boot, SPI boot, I2C boot</a:t>
            </a:r>
          </a:p>
          <a:p>
            <a:r>
              <a:rPr lang="en-US" sz="2400" dirty="0" smtClean="0"/>
              <a:t>GPH (General Purpose Header) format:</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a:p>
            <a:r>
              <a:rPr lang="en-US" sz="2400" dirty="0" smtClean="0"/>
              <a:t>During boot, once the end of table is reached, RBL jumps to the base address of the last block.</a:t>
            </a:r>
          </a:p>
        </p:txBody>
      </p:sp>
      <p:sp>
        <p:nvSpPr>
          <p:cNvPr id="4" name="Slide Number Placeholder 3"/>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GPH Format Tools</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b="1" dirty="0" err="1" smtClean="0"/>
              <a:t>armhex</a:t>
            </a:r>
            <a:r>
              <a:rPr lang="en-US" sz="2400" dirty="0" smtClean="0"/>
              <a:t> converts DSP .out file to ASCII hex file.</a:t>
            </a:r>
          </a:p>
          <a:p>
            <a:r>
              <a:rPr lang="en-US" sz="2400" b="1" dirty="0" smtClean="0"/>
              <a:t>B2css</a:t>
            </a:r>
            <a:r>
              <a:rPr lang="en-US" sz="2400" dirty="0" smtClean="0"/>
              <a:t> converts the ASCII hex file to CCS .</a:t>
            </a:r>
            <a:r>
              <a:rPr lang="en-US" sz="2400" dirty="0" err="1" smtClean="0"/>
              <a:t>dat</a:t>
            </a:r>
            <a:r>
              <a:rPr lang="en-US" sz="2400" dirty="0" smtClean="0"/>
              <a:t> format.</a:t>
            </a:r>
          </a:p>
          <a:p>
            <a:r>
              <a:rPr lang="en-US" sz="2400" b="1" dirty="0" err="1" smtClean="0"/>
              <a:t>ccsAddGphd</a:t>
            </a:r>
            <a:r>
              <a:rPr lang="en-US" sz="2400" dirty="0" err="1" smtClean="0"/>
              <a:t>r</a:t>
            </a:r>
            <a:r>
              <a:rPr lang="en-US" sz="2400" dirty="0" smtClean="0"/>
              <a:t> adds a general purpose header to the CCS .dat file and also updates the CCS .dat header to account for the added 8 bytes of length.</a:t>
            </a:r>
          </a:p>
          <a:p>
            <a:r>
              <a:rPr lang="en-US" sz="2400" b="1" dirty="0" err="1" smtClean="0"/>
              <a:t>ccsAddGptlr</a:t>
            </a:r>
            <a:r>
              <a:rPr lang="en-US" sz="2400" dirty="0" smtClean="0"/>
              <a:t> adds a general purpose tail to the CCS .dat file and also updates the CCS .dat header to account for the added 8 bytes of length.</a:t>
            </a:r>
          </a:p>
          <a:p>
            <a:r>
              <a:rPr lang="en-US" sz="2400" b="1" dirty="0" err="1" smtClean="0"/>
              <a:t>Catccs</a:t>
            </a:r>
            <a:r>
              <a:rPr lang="en-US" sz="2400" dirty="0" smtClean="0"/>
              <a:t> combines two CCS format files into a single file, for two stage boot for example</a:t>
            </a:r>
          </a:p>
          <a:p>
            <a:pPr>
              <a:buNone/>
            </a:pPr>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390650" y="990600"/>
            <a:ext cx="6076950" cy="5321575"/>
          </a:xfrm>
          <a:prstGeom prst="rect">
            <a:avLst/>
          </a:prstGeom>
          <a:noFill/>
          <a:ln w="9525">
            <a:noFill/>
            <a:miter lim="800000"/>
            <a:headEnd/>
            <a:tailEnd/>
          </a:ln>
        </p:spPr>
      </p:pic>
      <p:sp>
        <p:nvSpPr>
          <p:cNvPr id="3" name="Title 2"/>
          <p:cNvSpPr>
            <a:spLocks noGrp="1"/>
          </p:cNvSpPr>
          <p:nvPr>
            <p:ph type="title"/>
          </p:nvPr>
        </p:nvSpPr>
        <p:spPr>
          <a:xfrm>
            <a:off x="228600" y="0"/>
            <a:ext cx="8610600" cy="1066800"/>
          </a:xfrm>
        </p:spPr>
        <p:txBody>
          <a:bodyPr/>
          <a:lstStyle/>
          <a:p>
            <a:r>
              <a:rPr lang="en-US" sz="3600" dirty="0" smtClean="0"/>
              <a:t>Hex Converter out for 8-bit SPI boot</a:t>
            </a:r>
            <a:br>
              <a:rPr lang="en-US" sz="3600" dirty="0" smtClean="0"/>
            </a:br>
            <a:r>
              <a:rPr lang="en-US" sz="2800" dirty="0" smtClean="0"/>
              <a:t>ARM Assembly Language Tools User’s Guide, Chapter 12</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Boot Mode Details</a:t>
            </a:r>
          </a:p>
        </p:txBody>
      </p:sp>
      <p:sp>
        <p:nvSpPr>
          <p:cNvPr id="3" name="Subtitle 2"/>
          <p:cNvSpPr>
            <a:spLocks noGrp="1"/>
          </p:cNvSpPr>
          <p:nvPr>
            <p:ph type="subTitle" idx="1"/>
          </p:nvPr>
        </p:nvSpPr>
        <p:spPr/>
        <p:txBody>
          <a:bodyPr/>
          <a:lstStyle/>
          <a:p>
            <a:r>
              <a:rPr lang="en-US" dirty="0" smtClean="0"/>
              <a:t>KeyStone </a:t>
            </a:r>
            <a:r>
              <a:rPr lang="en-US" dirty="0" err="1" smtClean="0"/>
              <a:t>Bootloader</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r>
              <a:rPr lang="en-US" sz="2000" dirty="0" smtClean="0"/>
              <a:t>Same as I2C mode; instead of pages, the NOR flash is selected based on the chip select</a:t>
            </a:r>
          </a:p>
          <a:p>
            <a:pPr eaLnBrk="1" hangingPunct="1"/>
            <a:r>
              <a:rPr lang="en-US" sz="2400" dirty="0" smtClean="0"/>
              <a:t>Ethernet Boot: </a:t>
            </a:r>
            <a:r>
              <a:rPr lang="en-US" sz="2000" dirty="0" smtClean="0"/>
              <a:t>Configure the SERDES and NETCP if available, but not the PHY</a:t>
            </a:r>
          </a:p>
          <a:p>
            <a:pPr eaLnBrk="1" hangingPunct="1"/>
            <a:r>
              <a:rPr lang="en-US" sz="2400" dirty="0" smtClean="0"/>
              <a:t>SRIO BOOT: </a:t>
            </a:r>
            <a:r>
              <a:rPr lang="en-US" sz="2000" dirty="0" smtClean="0"/>
              <a:t>Supports direct IO (slave mode) and Type 11 messages (similar to Ethernet)</a:t>
            </a:r>
          </a:p>
          <a:p>
            <a:pPr eaLnBrk="1" hangingPunct="1"/>
            <a:r>
              <a:rPr lang="en-US" sz="2400" dirty="0" smtClean="0"/>
              <a:t>PCI Boot: </a:t>
            </a:r>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 </a:t>
            </a:r>
            <a:r>
              <a:rPr lang="en-US" sz="2000" dirty="0" err="1" smtClean="0"/>
              <a:t>HyperlLnk</a:t>
            </a:r>
            <a:r>
              <a:rPr lang="en-US" sz="2000" dirty="0" smtClean="0"/>
              <a:t> interrupt is connected to DSP Core 0</a:t>
            </a:r>
          </a:p>
          <a:p>
            <a:pPr eaLnBrk="1" hangingPunct="1"/>
            <a:endParaRPr lang="en-US" sz="2400" dirty="0" smtClean="0"/>
          </a:p>
          <a:p>
            <a:pPr marL="0"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 xmlns:p14="http://schemas.microsoft.com/office/powerpoint/2010/main" val="290211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Gel Routine at Connect</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a:t>
            </a:r>
            <a:r>
              <a:rPr lang="en-US" sz="3600" dirty="0" smtClean="0"/>
              <a:t>Process: </a:t>
            </a:r>
            <a:r>
              <a:rPr lang="en-US" sz="3600" dirty="0"/>
              <a:t>I2C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4833937"/>
          </a:xfrm>
        </p:spPr>
        <p:txBody>
          <a:bodyPr/>
          <a:lstStyle/>
          <a:p>
            <a:r>
              <a:rPr lang="en-US" sz="2800" dirty="0" smtClean="0"/>
              <a:t>PLLs are bypassed in this mode.</a:t>
            </a:r>
          </a:p>
          <a:p>
            <a:r>
              <a:rPr lang="en-US" sz="2800" dirty="0" smtClean="0"/>
              <a:t>The application to be loaded is converted into a GP header format table and loaded in the EEPROM.</a:t>
            </a:r>
          </a:p>
          <a:p>
            <a:r>
              <a:rPr lang="en-US" sz="2800" dirty="0" smtClean="0"/>
              <a:t>Generally, a two-stage bootloader process is carried out.</a:t>
            </a:r>
          </a:p>
          <a:p>
            <a:r>
              <a:rPr lang="en-US" sz="2800" dirty="0" smtClean="0"/>
              <a:t>First stage loads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40</a:t>
            </a:fld>
            <a:endParaRPr lang="en-US"/>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 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
        <p:nvSpPr>
          <p:cNvPr id="4" name="Slide Number Placeholder 3"/>
          <p:cNvSpPr>
            <a:spLocks noGrp="1"/>
          </p:cNvSpPr>
          <p:nvPr>
            <p:ph type="sldNum" sz="quarter" idx="4"/>
          </p:nvPr>
        </p:nvSpPr>
        <p:spPr/>
        <p:txBody>
          <a:bodyPr/>
          <a:lstStyle/>
          <a:p>
            <a:fld id="{3144B24B-BAB1-431A-82C6-36E096187F50}" type="slidenum">
              <a:rPr lang="en-US" smtClean="0"/>
              <a:pPr/>
              <a:t>41</a:t>
            </a:fld>
            <a:endParaRPr lang="en-US"/>
          </a:p>
        </p:txBody>
      </p:sp>
    </p:spTree>
    <p:extLst>
      <p:ext uri="{BB962C8B-B14F-4D97-AF65-F5344CB8AC3E}">
        <p14:creationId xmlns="" xmlns:p14="http://schemas.microsoft.com/office/powerpoint/2010/main" val="4141167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04800" y="990600"/>
            <a:ext cx="7896225" cy="5334000"/>
          </a:xfrm>
        </p:spPr>
        <p:txBody>
          <a:bodyPr/>
          <a:lstStyle/>
          <a:p>
            <a:r>
              <a:rPr lang="en-US" sz="2400" dirty="0" smtClean="0"/>
              <a:t>SPI Boot: </a:t>
            </a:r>
            <a:r>
              <a:rPr lang="en-US" sz="2000" dirty="0" smtClean="0"/>
              <a:t>PLLs </a:t>
            </a:r>
            <a:r>
              <a:rPr lang="en-US" sz="2000" dirty="0"/>
              <a:t>are bypassed in this mode</a:t>
            </a:r>
            <a:r>
              <a:rPr lang="en-US" sz="2000" dirty="0" smtClean="0"/>
              <a:t>. GP format</a:t>
            </a:r>
          </a:p>
          <a:p>
            <a:r>
              <a:rPr lang="en-US" sz="2400" dirty="0" smtClean="0"/>
              <a:t>Ethernet Boot: </a:t>
            </a:r>
            <a:r>
              <a:rPr lang="en-US" sz="2000" dirty="0" smtClean="0"/>
              <a:t>Does not initialize the PHY, need IP address, BLOB format to MCMS memory</a:t>
            </a:r>
          </a:p>
          <a:p>
            <a:r>
              <a:rPr lang="en-US" sz="2400" dirty="0" smtClean="0"/>
              <a:t>SRIO Boot: </a:t>
            </a:r>
            <a:r>
              <a:rPr lang="en-US" sz="2000" dirty="0" smtClean="0"/>
              <a:t>GP format in messaging mode, BLOB in direct IO mode</a:t>
            </a:r>
          </a:p>
          <a:p>
            <a:r>
              <a:rPr lang="en-US" sz="2400" dirty="0" smtClean="0"/>
              <a:t>PCI boot: </a:t>
            </a:r>
            <a:r>
              <a:rPr lang="en-US" sz="2000" dirty="0" smtClean="0"/>
              <a:t>BLOB format, BAR and SERDES are configured, EP mode</a:t>
            </a:r>
          </a:p>
          <a:p>
            <a:r>
              <a:rPr lang="en-US" sz="2400" dirty="0" smtClean="0"/>
              <a:t>HyperLink Boot: </a:t>
            </a:r>
            <a:r>
              <a:rPr lang="en-US" sz="2000" dirty="0" smtClean="0"/>
              <a:t>BLOB format, configure interrupt to the ARM</a:t>
            </a:r>
          </a:p>
          <a:p>
            <a:r>
              <a:rPr lang="en-US" sz="2400" dirty="0" smtClean="0"/>
              <a:t>NAND Boot: </a:t>
            </a:r>
            <a:r>
              <a:rPr lang="en-US" sz="2000" dirty="0" smtClean="0"/>
              <a:t>GP format, similar to I2C or SPI</a:t>
            </a:r>
          </a:p>
          <a:p>
            <a:r>
              <a:rPr lang="en-US" sz="2400" dirty="0" smtClean="0"/>
              <a:t>UART Boot: </a:t>
            </a:r>
            <a:r>
              <a:rPr lang="en-US" sz="2000" dirty="0" smtClean="0"/>
              <a:t>BLOB format, uses XMODEM protocol</a:t>
            </a:r>
          </a:p>
          <a:p>
            <a:pPr lvl="1"/>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 xmlns:p14="http://schemas.microsoft.com/office/powerpoint/2010/main" val="684164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Second Stage Boot</a:t>
            </a:r>
          </a:p>
        </p:txBody>
      </p:sp>
      <p:sp>
        <p:nvSpPr>
          <p:cNvPr id="3" name="Subtitle 2"/>
          <p:cNvSpPr>
            <a:spLocks noGrp="1"/>
          </p:cNvSpPr>
          <p:nvPr>
            <p:ph type="subTitle" idx="1"/>
          </p:nvPr>
        </p:nvSpPr>
        <p:spPr/>
        <p:txBody>
          <a:bodyPr/>
          <a:lstStyle/>
          <a:p>
            <a:r>
              <a:rPr lang="en-US" dirty="0" smtClean="0"/>
              <a:t>KeyStone </a:t>
            </a:r>
            <a:r>
              <a:rPr lang="en-US" dirty="0" err="1" smtClean="0"/>
              <a:t>Bootloader</a:t>
            </a:r>
            <a:endParaRPr lang="en-US" dirty="0"/>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0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
        <p:nvSpPr>
          <p:cNvPr id="4" name="Slide Number Placeholder 3"/>
          <p:cNvSpPr>
            <a:spLocks noGrp="1"/>
          </p:cNvSpPr>
          <p:nvPr>
            <p:ph type="sldNum" sz="quarter" idx="4"/>
          </p:nvPr>
        </p:nvSpPr>
        <p:spPr/>
        <p:txBody>
          <a:bodyPr/>
          <a:lstStyle/>
          <a:p>
            <a:fld id="{3144B24B-BAB1-431A-82C6-36E096187F50}"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 xmlns:p14="http://schemas.microsoft.com/office/powerpoint/2010/main" val="2999717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2"/>
            <a:ext cx="8310563" cy="4833937"/>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 0 is the master core.</a:t>
            </a:r>
          </a:p>
          <a:p>
            <a:r>
              <a:rPr lang="en-US" sz="2400" dirty="0" smtClean="0"/>
              <a:t>During the boot process, the other ARM cores (if available) are shut down.</a:t>
            </a:r>
          </a:p>
          <a:p>
            <a:r>
              <a:rPr lang="en-US" sz="2400" dirty="0" smtClean="0"/>
              <a:t>The application that is running in ARM Core 0 needs to update the ARM magic address and then </a:t>
            </a:r>
            <a:r>
              <a:rPr lang="en-US" sz="2400" dirty="0"/>
              <a:t>power up the other ARM cores in the </a:t>
            </a:r>
            <a:r>
              <a:rPr lang="en-US" sz="2400" dirty="0" smtClean="0"/>
              <a:t>ARM CorePac cluster. </a:t>
            </a:r>
          </a:p>
          <a:p>
            <a:r>
              <a:rPr lang="en-US" sz="2400" dirty="0" smtClean="0"/>
              <a:t>Once powered up, the other ARM cores will start executing from the address specified in the ARM magic address.</a:t>
            </a:r>
          </a:p>
          <a:p>
            <a:r>
              <a:rPr lang="en-US" sz="2400" dirty="0" smtClean="0"/>
              <a:t>To boot the DSP cores, the MPM utility is used:</a:t>
            </a:r>
          </a:p>
          <a:p>
            <a:pPr lvl="1"/>
            <a:r>
              <a:rPr lang="en-US" sz="2000" dirty="0" smtClean="0"/>
              <a:t>The </a:t>
            </a:r>
            <a:r>
              <a:rPr lang="en-US" sz="2000" b="1" dirty="0" smtClean="0"/>
              <a:t>multi-proc manager</a:t>
            </a:r>
            <a:r>
              <a:rPr lang="en-US" sz="2000" dirty="0" smtClean="0"/>
              <a:t> (</a:t>
            </a:r>
            <a:r>
              <a:rPr lang="en-US" sz="2000" b="1" dirty="0" smtClean="0"/>
              <a:t>MPM</a:t>
            </a:r>
            <a:r>
              <a:rPr lang="en-US" sz="2000" dirty="0" smtClean="0"/>
              <a:t>) provides services to load, run, and manage slave processors.</a:t>
            </a:r>
          </a:p>
          <a:p>
            <a:pPr lvl="1"/>
            <a:r>
              <a:rPr lang="en-US" sz="2000" dirty="0" smtClean="0"/>
              <a:t>MPM must be used to load the DSP code if IPCv3 is used.</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48</a:t>
            </a:fld>
            <a:endParaRPr lang="en-US"/>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facilitates loading images and more.</a:t>
            </a:r>
          </a:p>
          <a:p>
            <a:r>
              <a:rPr lang="en-US" sz="2800" dirty="0" smtClean="0"/>
              <a:t>In addition to configuring the hardware, the</a:t>
            </a:r>
            <a:br>
              <a:rPr lang="en-US" sz="2800" dirty="0" smtClean="0"/>
            </a:br>
            <a:r>
              <a:rPr lang="en-US" sz="2800" dirty="0" smtClean="0"/>
              <a:t>U-Boot enables the user to do the following:</a:t>
            </a:r>
          </a:p>
          <a:p>
            <a:pPr lvl="1"/>
            <a:r>
              <a:rPr lang="en-US" sz="2400" dirty="0" smtClean="0"/>
              <a:t>Read and write to arbitrary memory locations</a:t>
            </a:r>
          </a:p>
          <a:p>
            <a:pPr lvl="1"/>
            <a:r>
              <a:rPr lang="en-US" sz="2400" dirty="0" smtClean="0"/>
              <a:t>Load image into RAM</a:t>
            </a:r>
          </a:p>
          <a:p>
            <a:pPr lvl="1"/>
            <a:r>
              <a:rPr lang="en-US" sz="2400" dirty="0" smtClean="0"/>
              <a:t>Copy data into the flash</a:t>
            </a:r>
          </a:p>
          <a:p>
            <a:pPr lvl="1"/>
            <a:r>
              <a:rPr lang="en-US" sz="2400" dirty="0" smtClean="0"/>
              <a:t>Provide starting address for the code</a:t>
            </a:r>
          </a:p>
          <a:p>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49</a:t>
            </a:fld>
            <a:endParaRPr lang="en-US"/>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45378"/>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Gel Routine During Load</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Loader(2/2)</a:t>
            </a:r>
            <a:endParaRPr lang="en-US" sz="3600" dirty="0"/>
          </a:p>
        </p:txBody>
      </p:sp>
      <p:sp>
        <p:nvSpPr>
          <p:cNvPr id="3" name="Text Placeholder 2"/>
          <p:cNvSpPr>
            <a:spLocks noGrp="1"/>
          </p:cNvSpPr>
          <p:nvPr>
            <p:ph type="body" sz="half" idx="1"/>
          </p:nvPr>
        </p:nvSpPr>
        <p:spPr>
          <a:xfrm>
            <a:off x="333375" y="1066800"/>
            <a:ext cx="7972425" cy="5214937"/>
          </a:xfrm>
        </p:spPr>
        <p:txBody>
          <a:bodyPr/>
          <a:lstStyle/>
          <a:p>
            <a:r>
              <a:rPr lang="en-US" sz="2800" dirty="0" smtClean="0"/>
              <a:t>U-Boot monitor application enables control of the  U-Boot from an external terminal.</a:t>
            </a:r>
          </a:p>
          <a:p>
            <a:r>
              <a:rPr lang="en-US" sz="2800" dirty="0" smtClean="0"/>
              <a:t>The user can define a set of parameters (environment variables) that control the BOOT process. These parameters are stored in flash. </a:t>
            </a:r>
          </a:p>
          <a:p>
            <a:pPr lvl="1"/>
            <a:r>
              <a:rPr lang="en-US" sz="2400" dirty="0" err="1" smtClean="0"/>
              <a:t>Setenv</a:t>
            </a:r>
            <a:r>
              <a:rPr lang="en-US" sz="2400" dirty="0" smtClean="0"/>
              <a:t> defines an environment variable</a:t>
            </a:r>
          </a:p>
          <a:p>
            <a:pPr lvl="1"/>
            <a:r>
              <a:rPr lang="en-US" sz="2400" dirty="0" err="1" smtClean="0"/>
              <a:t>Printenv</a:t>
            </a:r>
            <a:r>
              <a:rPr lang="en-US" sz="2400" dirty="0" smtClean="0"/>
              <a:t> shows the current parameters (environment variables)</a:t>
            </a:r>
          </a:p>
          <a:p>
            <a:pPr lvl="1"/>
            <a:r>
              <a:rPr lang="en-US" sz="2400" dirty="0" err="1" smtClean="0"/>
              <a:t>Saveenv</a:t>
            </a:r>
            <a:r>
              <a:rPr lang="en-US" sz="2400" dirty="0" smtClean="0"/>
              <a:t> saves the new setting into the flash</a:t>
            </a:r>
          </a:p>
          <a:p>
            <a:r>
              <a:rPr lang="en-US" sz="2800" dirty="0" smtClean="0"/>
              <a:t>The next slide shows an example </a:t>
            </a:r>
            <a:r>
              <a:rPr lang="en-US" sz="2800" dirty="0" err="1" smtClean="0"/>
              <a:t>printenv</a:t>
            </a:r>
            <a:r>
              <a:rPr lang="en-US" sz="2800" dirty="0" smtClean="0"/>
              <a:t> result</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50</a:t>
            </a:fld>
            <a:endParaRPr lang="en-US"/>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52936"/>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fld id="{3144B24B-BAB1-431A-82C6-36E096187F5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a:t>
            </a:r>
            <a:r>
              <a:rPr lang="en-US" dirty="0" smtClean="0"/>
              <a:t>to:</a:t>
            </a:r>
          </a:p>
          <a:p>
            <a:pPr lvl="1"/>
            <a:r>
              <a:rPr lang="en-US" u="sng" dirty="0" smtClean="0">
                <a:solidFill>
                  <a:schemeClr val="accent5">
                    <a:lumMod val="50000"/>
                  </a:schemeClr>
                </a:solidFill>
                <a:hlinkClick r:id="rId3"/>
              </a:rPr>
              <a:t>DSP </a:t>
            </a:r>
            <a:r>
              <a:rPr lang="en-US" u="sng" dirty="0" err="1" smtClean="0">
                <a:solidFill>
                  <a:schemeClr val="accent5">
                    <a:lumMod val="50000"/>
                  </a:schemeClr>
                </a:solidFill>
                <a:hlinkClick r:id="rId3"/>
              </a:rPr>
              <a:t>Bootloader</a:t>
            </a:r>
            <a:r>
              <a:rPr lang="en-US" u="sng" dirty="0" smtClean="0">
                <a:solidFill>
                  <a:schemeClr val="accent5">
                    <a:lumMod val="50000"/>
                  </a:schemeClr>
                </a:solidFill>
                <a:hlinkClick r:id="rId3"/>
              </a:rPr>
              <a:t> for KeyStone Architecture </a:t>
            </a:r>
            <a:r>
              <a:rPr lang="en-US" u="sng" dirty="0" smtClean="0">
                <a:solidFill>
                  <a:schemeClr val="accent5">
                    <a:lumMod val="50000"/>
                  </a:schemeClr>
                </a:solidFill>
                <a:hlinkClick r:id="rId3"/>
              </a:rPr>
              <a:t>User’s </a:t>
            </a:r>
            <a:r>
              <a:rPr lang="en-US" u="sng" dirty="0" smtClean="0">
                <a:solidFill>
                  <a:schemeClr val="accent5">
                    <a:lumMod val="50000"/>
                  </a:schemeClr>
                </a:solidFill>
                <a:hlinkClick r:id="rId3"/>
              </a:rPr>
              <a:t>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ARM </a:t>
            </a:r>
            <a:r>
              <a:rPr lang="en-US" u="sng" dirty="0" err="1" smtClean="0">
                <a:solidFill>
                  <a:schemeClr val="accent5">
                    <a:lumMod val="50000"/>
                  </a:schemeClr>
                </a:solidFill>
                <a:hlinkClick r:id="rId4"/>
              </a:rPr>
              <a:t>Bootloader</a:t>
            </a:r>
            <a:r>
              <a:rPr lang="en-US" u="sng" dirty="0" smtClean="0">
                <a:solidFill>
                  <a:schemeClr val="accent5">
                    <a:lumMod val="50000"/>
                  </a:schemeClr>
                </a:solidFill>
                <a:hlinkClick r:id="rId4"/>
              </a:rPr>
              <a:t> User Guide for KeyStone II Devices</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52</a:t>
            </a:fld>
            <a:endParaRPr lang="en-US"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4"/>
          </p:nvPr>
        </p:nvSpPr>
        <p:spPr/>
        <p:txBody>
          <a:bodyPr/>
          <a:lstStyle/>
          <a:p>
            <a:fld id="{3144B24B-BAB1-431A-82C6-36E096187F50}"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54</a:t>
            </a:fld>
            <a:endParaRPr lang="en-US"/>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 xmlns:p14="http://schemas.microsoft.com/office/powerpoint/2010/main"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 xmlns:p14="http://schemas.microsoft.com/office/powerpoint/2010/main"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Slide Number Placeholder 7"/>
          <p:cNvSpPr>
            <a:spLocks noGrp="1"/>
          </p:cNvSpPr>
          <p:nvPr>
            <p:ph type="sldNum" sz="quarter" idx="4"/>
          </p:nvPr>
        </p:nvSpPr>
        <p:spPr/>
        <p:txBody>
          <a:bodyPr/>
          <a:lstStyle/>
          <a:p>
            <a:fld id="{3144B24B-BAB1-431A-82C6-36E096187F50}"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 xmlns:p14="http://schemas.microsoft.com/office/powerpoint/2010/main"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 xmlns:p14="http://schemas.microsoft.com/office/powerpoint/2010/main"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4"/>
          </p:nvPr>
        </p:nvSpPr>
        <p:spPr/>
        <p:txBody>
          <a:bodyPr/>
          <a:lstStyle/>
          <a:p>
            <a:fld id="{3144B24B-BAB1-431A-82C6-36E096187F50}"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417" imgH="5947923" progId="Visio.Drawing.11">
              <p:embed/>
            </p:oleObj>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
        <p:nvSpPr>
          <p:cNvPr id="11" name="Slide Number Placeholder 10"/>
          <p:cNvSpPr>
            <a:spLocks noGrp="1"/>
          </p:cNvSpPr>
          <p:nvPr>
            <p:ph type="sldNum" sz="quarter" idx="4"/>
          </p:nvPr>
        </p:nvSpPr>
        <p:spPr/>
        <p:txBody>
          <a:bodyPr/>
          <a:lstStyle/>
          <a:p>
            <a:fld id="{3144B24B-BAB1-431A-82C6-36E096187F50}"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000" dirty="0" smtClean="0"/>
              <a:t>Software </a:t>
            </a:r>
            <a:r>
              <a:rPr lang="en-US" sz="2000" dirty="0"/>
              <a:t>code used for </a:t>
            </a:r>
            <a:r>
              <a:rPr lang="en-US" sz="2000" dirty="0" smtClean="0"/>
              <a:t>device </a:t>
            </a:r>
            <a:r>
              <a:rPr lang="en-US" sz="2000" dirty="0"/>
              <a:t>startup</a:t>
            </a:r>
            <a:r>
              <a:rPr lang="en-US" sz="2000" dirty="0" smtClean="0"/>
              <a:t>.</a:t>
            </a:r>
          </a:p>
          <a:p>
            <a:pPr eaLnBrk="1" hangingPunct="1"/>
            <a:r>
              <a:rPr lang="en-US" sz="2000" dirty="0" smtClean="0"/>
              <a:t>Transfers application code from memory or host to high-speed internal memory or DDR3.</a:t>
            </a:r>
            <a:endParaRPr lang="en-US" sz="2000" dirty="0"/>
          </a:p>
          <a:p>
            <a:pPr eaLnBrk="1" hangingPunct="1"/>
            <a:r>
              <a:rPr lang="en-US" sz="2000" dirty="0" smtClean="0"/>
              <a:t>Burned in ROM (non-modifiable) during manufacture</a:t>
            </a:r>
          </a:p>
          <a:p>
            <a:pPr eaLnBrk="1" hangingPunct="1"/>
            <a:r>
              <a:rPr lang="en-US" sz="2000" dirty="0" smtClean="0"/>
              <a:t>Base address of 0x20B00000 (DSP), 0x00000000 (ARM)</a:t>
            </a:r>
          </a:p>
        </p:txBody>
      </p:sp>
      <p:grpSp>
        <p:nvGrpSpPr>
          <p:cNvPr id="2" name="Group 16"/>
          <p:cNvGrpSpPr/>
          <p:nvPr/>
        </p:nvGrpSpPr>
        <p:grpSpPr>
          <a:xfrm>
            <a:off x="304800" y="3231258"/>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RBL can be executed by either</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C66x core or the ARM core. The boot behavior varies depending on the core type that initiates the boot process.</a:t>
            </a:r>
          </a:p>
        </p:txBody>
      </p:sp>
      <p:sp>
        <p:nvSpPr>
          <p:cNvPr id="19" name="Slide Number Placeholder 18"/>
          <p:cNvSpPr>
            <a:spLocks noGrp="1"/>
          </p:cNvSpPr>
          <p:nvPr>
            <p:ph type="sldNum" sz="quarter" idx="4"/>
          </p:nvPr>
        </p:nvSpPr>
        <p:spPr/>
        <p:txBody>
          <a:bodyPr/>
          <a:lstStyle/>
          <a:p>
            <a:fld id="{3144B24B-BAB1-431A-82C6-36E096187F5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 booting method: </a:t>
            </a:r>
          </a:p>
          <a:p>
            <a:pPr lvl="1"/>
            <a:r>
              <a:rPr lang="en-US" dirty="0" smtClean="0"/>
              <a:t>Which CPU (ARM 0 or DSP Core 0) manages the boot</a:t>
            </a:r>
          </a:p>
          <a:p>
            <a:pPr lvl="2"/>
            <a:r>
              <a:rPr lang="en-US" dirty="0" smtClean="0"/>
              <a:t>All other cores are in idle state, waiting for interrupt</a:t>
            </a:r>
          </a:p>
          <a:p>
            <a:pPr lvl="1"/>
            <a:r>
              <a:rPr lang="en-US" dirty="0" smtClean="0"/>
              <a:t>Which boot mode to use	 </a:t>
            </a:r>
          </a:p>
          <a:p>
            <a:r>
              <a:rPr lang="en-US" sz="3000" dirty="0" smtClean="0"/>
              <a:t>Update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 xmlns:p14="http://schemas.microsoft.com/office/powerpoint/2010/main" val="335536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PLL settings are user-configured to ensure proper operation of the selected device</a:t>
            </a:r>
          </a:p>
          <a:p>
            <a:r>
              <a:rPr lang="en-US" sz="2800" dirty="0" smtClean="0"/>
              <a:t>The KeyStone Data Manual for each device includes one or more PLL tables:</a:t>
            </a:r>
          </a:p>
          <a:p>
            <a:pPr lvl="1"/>
            <a:r>
              <a:rPr lang="en-US" dirty="0" smtClean="0"/>
              <a:t>System PLL settings configure the system clock.</a:t>
            </a:r>
          </a:p>
          <a:p>
            <a:pPr lvl="1"/>
            <a:r>
              <a:rPr lang="en-US" dirty="0" smtClean="0"/>
              <a:t>ARM PLL settings configure the ARM clock speed.</a:t>
            </a:r>
          </a:p>
          <a:p>
            <a:pPr lvl="1"/>
            <a:r>
              <a:rPr lang="en-US" dirty="0" smtClean="0"/>
              <a:t>PA PLL settings configure PA (Packet Accelerator) clock.</a:t>
            </a: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 xmlns:p14="http://schemas.microsoft.com/office/powerpoint/2010/main" val="2633229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9840</TotalTime>
  <Words>5357</Words>
  <Application>Microsoft Office PowerPoint</Application>
  <PresentationFormat>On-screen Show (4:3)</PresentationFormat>
  <Paragraphs>1193</Paragraphs>
  <Slides>62</Slides>
  <Notes>23</Notes>
  <HiddenSlides>11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62</vt:i4>
      </vt:variant>
    </vt:vector>
  </HeadingPairs>
  <TitlesOfParts>
    <vt:vector size="66" baseType="lpstr">
      <vt:lpstr>77_KeyStoneOLT</vt:lpstr>
      <vt:lpstr>78_KeyStoneOLT</vt:lpstr>
      <vt:lpstr>79_KeyStoneOLT</vt:lpstr>
      <vt:lpstr>Visio</vt:lpstr>
      <vt:lpstr>KeyStone Bootloader</vt:lpstr>
      <vt:lpstr>Agenda</vt:lpstr>
      <vt:lpstr>Boot Overview</vt:lpstr>
      <vt:lpstr>Gel Routine at Connect</vt:lpstr>
      <vt:lpstr>Gel Routine During Load</vt:lpstr>
      <vt:lpstr>Generic Boot Procedure</vt:lpstr>
      <vt:lpstr>ROM Boot Loader (RBL): Definition</vt:lpstr>
      <vt:lpstr>Boot Process Requirements</vt:lpstr>
      <vt:lpstr>KeyStone PLL Settings</vt:lpstr>
      <vt:lpstr>Example of PLL Configuration</vt:lpstr>
      <vt:lpstr>Slide 11</vt:lpstr>
      <vt:lpstr>Boot Modes</vt:lpstr>
      <vt:lpstr>KeyStone Boot Mode Categories</vt:lpstr>
      <vt:lpstr>KeyStone Boot Modes </vt:lpstr>
      <vt:lpstr>Boot Process Memory Usage</vt:lpstr>
      <vt:lpstr>Magic Address</vt:lpstr>
      <vt:lpstr>KeyStone I Boot Configuration Pins</vt:lpstr>
      <vt:lpstr>KeyStone I ROM Boot Modes</vt:lpstr>
      <vt:lpstr>KeyStone I Boot Device</vt:lpstr>
      <vt:lpstr>KeyStone II Boot Modes</vt:lpstr>
      <vt:lpstr>KeyStone II Boot Strap Selection</vt:lpstr>
      <vt:lpstr>BOOT Process Triggers</vt:lpstr>
      <vt:lpstr>Reset Types</vt:lpstr>
      <vt:lpstr>File Formats</vt:lpstr>
      <vt:lpstr>KeyStone I Boot Formats</vt:lpstr>
      <vt:lpstr>Boot Parameter Format</vt:lpstr>
      <vt:lpstr>Boot Parameter Table Setup</vt:lpstr>
      <vt:lpstr>Boot Image Format</vt:lpstr>
      <vt:lpstr>Register Configuration Format</vt:lpstr>
      <vt:lpstr>Slave Direct IO Modes</vt:lpstr>
      <vt:lpstr>KeyStone I Additional Utilities</vt:lpstr>
      <vt:lpstr>KeyStone II ARM Boot BLOB Image Formats</vt:lpstr>
      <vt:lpstr>KeyStone II BLOB Generation Tools</vt:lpstr>
      <vt:lpstr>KeyStone II ARM GPH Formats</vt:lpstr>
      <vt:lpstr>KeyStone II GPH Format Tools</vt:lpstr>
      <vt:lpstr>Hex Converter out for 8-bit SPI boot ARM Assembly Language Tools User’s Guide, Chapter 12</vt:lpstr>
      <vt:lpstr>Boot Mode Details</vt:lpstr>
      <vt:lpstr>KeyStone I: I2C Master Boot</vt:lpstr>
      <vt:lpstr>KeyStone I Boot Modes Summary</vt:lpstr>
      <vt:lpstr>KeyStone II Boot Loading Process: I2C Boot</vt:lpstr>
      <vt:lpstr>KeyStone II Boot Loading Process: XIP boot</vt:lpstr>
      <vt:lpstr>KeyStone II Boot Summary</vt:lpstr>
      <vt:lpstr>Second Stage Boot</vt:lpstr>
      <vt:lpstr>Second Stage Boot Load Process</vt:lpstr>
      <vt:lpstr>Second Stage Boot Load Specifics</vt:lpstr>
      <vt:lpstr>Intermediate Boot Loader (IBL)</vt:lpstr>
      <vt:lpstr>KeyStone I Booting Multiple Cores</vt:lpstr>
      <vt:lpstr>KeyStone II Booting Multiple cores</vt:lpstr>
      <vt:lpstr>U-Boot Universal Boot Loader (1/2)</vt:lpstr>
      <vt:lpstr>U-Boot Universal Boot Loader(2/2)</vt:lpstr>
      <vt:lpstr>Slide 51</vt:lpstr>
      <vt:lpstr>For More Information</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61</vt:lpstr>
      <vt:lpstr>Boot Configuration HyperLink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Robert J. Hillard</cp:lastModifiedBy>
  <cp:revision>491</cp:revision>
  <cp:lastPrinted>2012-04-30T19:42:21Z</cp:lastPrinted>
  <dcterms:created xsi:type="dcterms:W3CDTF">2012-02-07T21:35:06Z</dcterms:created>
  <dcterms:modified xsi:type="dcterms:W3CDTF">2013-09-26T01:41:03Z</dcterms:modified>
</cp:coreProperties>
</file>