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30" r:id="rId2"/>
    <p:sldId id="329" r:id="rId3"/>
    <p:sldId id="331" r:id="rId4"/>
    <p:sldId id="298" r:id="rId5"/>
    <p:sldId id="299" r:id="rId6"/>
    <p:sldId id="332" r:id="rId7"/>
    <p:sldId id="268" r:id="rId8"/>
    <p:sldId id="269" r:id="rId9"/>
    <p:sldId id="260" r:id="rId10"/>
    <p:sldId id="261" r:id="rId11"/>
    <p:sldId id="262" r:id="rId12"/>
    <p:sldId id="263" r:id="rId13"/>
    <p:sldId id="303" r:id="rId14"/>
    <p:sldId id="304" r:id="rId15"/>
    <p:sldId id="305" r:id="rId16"/>
    <p:sldId id="333" r:id="rId17"/>
    <p:sldId id="265" r:id="rId18"/>
    <p:sldId id="266" r:id="rId19"/>
    <p:sldId id="267" r:id="rId20"/>
    <p:sldId id="334" r:id="rId21"/>
    <p:sldId id="264" r:id="rId22"/>
    <p:sldId id="313" r:id="rId23"/>
    <p:sldId id="314" r:id="rId24"/>
    <p:sldId id="315" r:id="rId25"/>
    <p:sldId id="335" r:id="rId26"/>
    <p:sldId id="310" r:id="rId27"/>
    <p:sldId id="336" r:id="rId28"/>
    <p:sldId id="317" r:id="rId29"/>
    <p:sldId id="316" r:id="rId30"/>
    <p:sldId id="337" r:id="rId31"/>
    <p:sldId id="322" r:id="rId32"/>
    <p:sldId id="320" r:id="rId33"/>
    <p:sldId id="328" r:id="rId34"/>
    <p:sldId id="338" r:id="rId35"/>
    <p:sldId id="325" r:id="rId36"/>
    <p:sldId id="339" r:id="rId37"/>
    <p:sldId id="327" r:id="rId38"/>
    <p:sldId id="293" r:id="rId39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128" d="100"/>
          <a:sy n="128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9/25/2013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1744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495800"/>
            <a:ext cx="6324600" cy="4419600"/>
          </a:xfrm>
          <a:noFill/>
        </p:spPr>
        <p:txBody>
          <a:bodyPr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2800" cy="3467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4414838"/>
            <a:ext cx="5137150" cy="4183062"/>
          </a:xfrm>
          <a:noFill/>
        </p:spPr>
        <p:txBody>
          <a:bodyPr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hyperlink" Target="http://e2e.t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jpeg"/><Relationship Id="rId4" Type="http://schemas.openxmlformats.org/officeDocument/2006/relationships/hyperlink" Target="http://www.ti.com/lit/ug/sprugh7/sprugh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br>
              <a:rPr lang="en-US" dirty="0" smtClean="0"/>
            </a:br>
            <a:r>
              <a:rPr lang="en-US" dirty="0" smtClean="0"/>
              <a:t>C66x CorePac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SPRP806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b="4094"/>
          <a:stretch>
            <a:fillRect/>
          </a:stretch>
        </p:blipFill>
        <p:spPr bwMode="auto">
          <a:xfrm>
            <a:off x="533400" y="914400"/>
            <a:ext cx="8100757" cy="533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6" name="Picture 5" descr="M_Instruc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667870"/>
            <a:ext cx="7315200" cy="61783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 bwMode="auto">
          <a:xfrm>
            <a:off x="204787" y="838200"/>
            <a:ext cx="8024813" cy="59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C66x CorePac Improvements Over C64x+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Wider internal bus</a:t>
            </a:r>
          </a:p>
          <a:p>
            <a:pPr lvl="1"/>
            <a:r>
              <a:rPr lang="en-US" dirty="0" smtClean="0"/>
              <a:t>64 bit for the .L and .S functional units</a:t>
            </a:r>
          </a:p>
          <a:p>
            <a:pPr lvl="1"/>
            <a:r>
              <a:rPr lang="en-US" dirty="0" smtClean="0"/>
              <a:t>128 bit for the .M functional unit</a:t>
            </a:r>
          </a:p>
          <a:p>
            <a:r>
              <a:rPr lang="en-US" dirty="0" smtClean="0"/>
              <a:t>Wider </a:t>
            </a:r>
            <a:r>
              <a:rPr lang="en-US" dirty="0" err="1" smtClean="0"/>
              <a:t>crosspath</a:t>
            </a:r>
            <a:endParaRPr lang="en-US" dirty="0" smtClean="0"/>
          </a:p>
          <a:p>
            <a:pPr lvl="1"/>
            <a:r>
              <a:rPr lang="en-US" dirty="0" smtClean="0"/>
              <a:t>64 bit for each direction</a:t>
            </a:r>
          </a:p>
          <a:p>
            <a:r>
              <a:rPr lang="en-US" dirty="0" smtClean="0"/>
              <a:t>4x number of multipliers</a:t>
            </a:r>
          </a:p>
          <a:p>
            <a:pPr lvl="1"/>
            <a:r>
              <a:rPr lang="en-US" dirty="0" smtClean="0"/>
              <a:t>More SIMD instructions</a:t>
            </a:r>
          </a:p>
          <a:p>
            <a:r>
              <a:rPr lang="en-US" dirty="0" smtClean="0"/>
              <a:t>Enhanced instruction set</a:t>
            </a:r>
          </a:p>
          <a:p>
            <a:pPr lvl="1"/>
            <a:r>
              <a:rPr lang="en-US" dirty="0" smtClean="0"/>
              <a:t>More than 100 new instructions added (compared to C64+)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Enhanced C66x Instruction Set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SIMD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QMPY32: 4-way SIMD of MYP32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DDOTP4H: 2-way SIMD of DOTP4H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DPACKL2: SIMD version of PACKL2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DAVGU4: Average of 8 Packed Unsigned bytes </a:t>
            </a:r>
          </a:p>
          <a:p>
            <a:r>
              <a:rPr lang="en-US" dirty="0" smtClean="0"/>
              <a:t>New floating-point instructions: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MPYDP: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FMPYDP: Fast Double-Precision Multiplication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DINTSP: 2-Way SIMD Convert 32-bits Unsigned Integer to Single-Precision Floating Point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New C66x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MFENCE (Memory Fence) stalls the instruction fetch pipeline until memory system is done.</a:t>
            </a:r>
          </a:p>
          <a:p>
            <a:r>
              <a:rPr lang="en-US" dirty="0" smtClean="0"/>
              <a:t>RCPSP (Single-Precision </a:t>
            </a:r>
            <a:r>
              <a:rPr lang="en-US" dirty="0"/>
              <a:t>Floating-Point Reciprocal </a:t>
            </a:r>
            <a:r>
              <a:rPr lang="en-US" dirty="0" smtClean="0"/>
              <a:t>Approximation)</a:t>
            </a:r>
          </a:p>
          <a:p>
            <a:r>
              <a:rPr lang="en-US" dirty="0" smtClean="0"/>
              <a:t>RSQRSP (Single-Precision </a:t>
            </a:r>
            <a:r>
              <a:rPr lang="en-US" dirty="0"/>
              <a:t>Floating-Point Square-Root Reciprocal </a:t>
            </a:r>
            <a:r>
              <a:rPr lang="en-US" dirty="0" smtClean="0"/>
              <a:t>Approximation)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Single Instruction Multiple Data (SIMD)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ADDDP: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DADD2: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additions of two sets of four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rounded to four packed 16-bit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FMPYDP: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QMPY32: 4-Way SIMD Multiply, Packed Signed 32-bit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This instruction performs four multiplications of two sets of four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four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This results in a 2x1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unit = .M1 or .M2</a:t>
            </a: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Core cycles per second (1.25 G)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Total multiplications per second = 40 G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units: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Software pipeline enables efficient instruction scheduling to maximize functional unit throughput.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C66x CorePac in KeyStone</a:t>
            </a:r>
          </a:p>
          <a:p>
            <a:r>
              <a:rPr lang="en-US" dirty="0" smtClean="0"/>
              <a:t>C66x CorePac Features</a:t>
            </a:r>
          </a:p>
          <a:p>
            <a:r>
              <a:rPr lang="en-US" dirty="0" smtClean="0"/>
              <a:t>Interface to the SOC</a:t>
            </a:r>
          </a:p>
          <a:p>
            <a:r>
              <a:rPr lang="en-US" dirty="0" smtClean="0"/>
              <a:t>Interrupt Controller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Debug and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</a:t>
              </a:r>
              <a:r>
                <a:rPr lang="en-US" sz="2000" dirty="0" smtClean="0">
                  <a:latin typeface="+mj-lt"/>
                </a:rPr>
                <a:t>x64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42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32-bit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 write-back invalidate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128-bit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C66 Core Data Move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Internal Move</a:t>
            </a:r>
          </a:p>
          <a:p>
            <a:pPr lvl="1" eaLnBrk="1" hangingPunct="1"/>
            <a:r>
              <a:rPr lang="en-US" sz="2000" dirty="0" smtClean="0"/>
              <a:t>For L1 cache – Coherency between L1 and L2</a:t>
            </a:r>
          </a:p>
          <a:p>
            <a:pPr lvl="1" eaLnBrk="1" hangingPunct="1"/>
            <a:r>
              <a:rPr lang="en-US" sz="2000" dirty="0" smtClean="0"/>
              <a:t>IDMA channel 1  - L1 (P, D) and L2 data move</a:t>
            </a:r>
          </a:p>
          <a:p>
            <a:pPr lvl="1" eaLnBrk="1" hangingPunct="1"/>
            <a:r>
              <a:rPr lang="en-US" sz="2000" dirty="0" smtClean="0"/>
              <a:t>IDMA channel 0 – MMR configuration 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eaLnBrk="1" hangingPunct="1"/>
            <a:r>
              <a:rPr lang="en-US" sz="2400" dirty="0" smtClean="0"/>
              <a:t>External Move</a:t>
            </a:r>
          </a:p>
          <a:p>
            <a:pPr lvl="1" eaLnBrk="1" hangingPunct="1"/>
            <a:r>
              <a:rPr lang="en-US" sz="2000" dirty="0" smtClean="0"/>
              <a:t>CPU can read and write</a:t>
            </a:r>
          </a:p>
          <a:p>
            <a:pPr lvl="1" eaLnBrk="1" hangingPunct="1"/>
            <a:r>
              <a:rPr lang="en-US" sz="2000" dirty="0" smtClean="0"/>
              <a:t> Prefetch mechanism</a:t>
            </a:r>
          </a:p>
          <a:p>
            <a:pPr lvl="2" eaLnBrk="1" hangingPunct="1"/>
            <a:r>
              <a:rPr lang="en-US" sz="1600" dirty="0" smtClean="0"/>
              <a:t>8 data registers, 128 bytes each</a:t>
            </a:r>
            <a:br>
              <a:rPr lang="en-US" sz="1600" dirty="0" smtClean="0"/>
            </a:br>
            <a:r>
              <a:rPr lang="en-US" sz="1600" dirty="0" smtClean="0"/>
              <a:t>NOTE: Can be controlled as 2 by 64 if request comes from L1</a:t>
            </a:r>
          </a:p>
          <a:p>
            <a:pPr lvl="2" eaLnBrk="1" hangingPunct="1"/>
            <a:r>
              <a:rPr lang="en-US" sz="1600" dirty="0" smtClean="0"/>
              <a:t>4 program registers, 128 bytes each</a:t>
            </a:r>
          </a:p>
          <a:p>
            <a:pPr lvl="2" eaLnBrk="1" hangingPunct="1"/>
            <a:r>
              <a:rPr lang="en-US" sz="1600" dirty="0" smtClean="0"/>
              <a:t>No hardware coherency</a:t>
            </a:r>
          </a:p>
          <a:p>
            <a:pPr eaLnBrk="1" hangingPunct="1"/>
            <a:r>
              <a:rPr lang="en-US" sz="2400" dirty="0" smtClean="0"/>
              <a:t>Bandwidth management through configurable priority scheme between DSP, IDMA, CFG, and the slave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</a:t>
            </a:r>
            <a:br>
              <a:rPr lang="en-US" dirty="0" smtClean="0"/>
            </a:br>
            <a:r>
              <a:rPr lang="en-US" dirty="0" smtClean="0"/>
              <a:t>Pipeline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Hardware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4 fetch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2 decode phases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 to 6 execution phases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Software pipeline is supported by code generation tools.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SPLOOP supports the software pipeline: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Decreases code size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Reduces power consumption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Enables interrupts during long loops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 to the SOC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045" t="1326" r="2406" b="2652"/>
          <a:stretch>
            <a:fillRect/>
          </a:stretch>
        </p:blipFill>
        <p:spPr bwMode="auto">
          <a:xfrm>
            <a:off x="393770" y="806604"/>
            <a:ext cx="5016430" cy="549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Core Access Summary</a:t>
            </a:r>
          </a:p>
        </p:txBody>
      </p:sp>
      <p:sp>
        <p:nvSpPr>
          <p:cNvPr id="6" name="Rectangle 171"/>
          <p:cNvSpPr txBox="1">
            <a:spLocks noChangeArrowheads="1"/>
          </p:cNvSpPr>
          <p:nvPr/>
        </p:nvSpPr>
        <p:spPr bwMode="auto">
          <a:xfrm>
            <a:off x="5486400" y="990600"/>
            <a:ext cx="3500432" cy="479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Master port into the MSMC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from the TeraNet</a:t>
            </a:r>
            <a:r>
              <a:rPr lang="en-US" sz="2000" kern="0" dirty="0" smtClean="0">
                <a:latin typeface="+mn-lt"/>
              </a:rPr>
              <a:t> (Switched Central Resource)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0" dirty="0" smtClean="0">
                <a:latin typeface="+mn-lt"/>
              </a:rPr>
              <a:t>Interface to the configuration bus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MSMC arbitrates between all cores and TeraNet requests, MSM memory, and DDR(s)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MSM memory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I: 4x 64-bit banks</a:t>
            </a:r>
          </a:p>
          <a:p>
            <a:pPr marL="227013" lvl="0" indent="-227013"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+mn-lt"/>
              </a:rPr>
              <a:t>KeyStone II: 8x 64-bit banks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 translate between physical and logical addresses: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in KeyStone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486400" y="3505200"/>
            <a:ext cx="3276600" cy="1143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 Core Interrupt 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0549" r="6593" b="3902"/>
          <a:stretch>
            <a:fillRect/>
          </a:stretch>
        </p:blipFill>
        <p:spPr bwMode="auto">
          <a:xfrm>
            <a:off x="343661" y="1142999"/>
            <a:ext cx="4914139" cy="49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71"/>
          <p:cNvSpPr txBox="1">
            <a:spLocks noChangeArrowheads="1"/>
          </p:cNvSpPr>
          <p:nvPr/>
        </p:nvSpPr>
        <p:spPr bwMode="auto">
          <a:xfrm>
            <a:off x="5491168" y="1066800"/>
            <a:ext cx="3271832" cy="448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 maskable hardware interrupts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NMI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Reset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signal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128 input events 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Interrupt controller maps 128 signals into 12 interrupts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Routing into the C66x 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58" y="1046307"/>
            <a:ext cx="6204142" cy="202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64" y="3040566"/>
            <a:ext cx="5896136" cy="32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644" t="4324" r="2588"/>
          <a:stretch>
            <a:fillRect/>
          </a:stretch>
        </p:blipFill>
        <p:spPr bwMode="auto">
          <a:xfrm>
            <a:off x="1600200" y="845854"/>
            <a:ext cx="5943327" cy="59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System Event Mapping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 and Trace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C66x Core Power Down 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9144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Power-Down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How/When Applied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SPLOOP instruction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calling the IDLE instruction and then providing a mechanism (e.g., interrupt) for waking up </a:t>
                      </a:r>
                    </a:p>
                    <a:p>
                      <a:r>
                        <a:rPr lang="en-US" baseline="0" dirty="0" smtClean="0"/>
                        <a:t>NOTE: External DMA transfer wakes up L1D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Control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caches are disabled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Dynamic – retention until access algorithm is used (e.g., low voltage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power until a block of memory is read)</a:t>
                      </a:r>
                    </a:p>
                    <a:p>
                      <a:pPr marL="274320" indent="-27432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Static – the same as L1D (during IDLE)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DSP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C66x CorePac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 by PDC and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C66x CorePac Trace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Collect and export trace data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post-mortem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Export via JTAG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Load to memory and export via transport (Ethernet)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en-US" sz="2400" dirty="0" smtClean="0">
                <a:latin typeface="+mj-lt"/>
              </a:rPr>
              <a:t>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Trace Buffer (4K per core)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AET (Advanced Event Triggering)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Program flow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Data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Timing</a:t>
            </a:r>
          </a:p>
          <a:p>
            <a:pPr marL="514350" indent="-514350"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Events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</a:t>
            </a:r>
            <a:br>
              <a:rPr lang="en-US" dirty="0" smtClean="0"/>
            </a:b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C66x CorePac User’s Guide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and C66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56466"/>
            <a:ext cx="3527425" cy="554619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  <a:buSzPct val="100000"/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0" y="84006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CorePac Block Diagram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9144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endParaRPr lang="en-US" dirty="0" smtClean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algn="ctr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Single Cycle</a:t>
            </a:r>
            <a:endParaRPr lang="en-US" dirty="0">
              <a:latin typeface="+mj-lt"/>
            </a:endParaRP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 smtClean="0">
                <a:latin typeface="+mj-lt"/>
              </a:rPr>
              <a:t>Cache/RAM</a:t>
            </a:r>
            <a:endParaRPr lang="en-US" dirty="0">
              <a:latin typeface="+mj-lt"/>
            </a:endParaRPr>
          </a:p>
        </p:txBody>
      </p:sp>
      <p:grpSp>
        <p:nvGrpSpPr>
          <p:cNvPr id="4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dirty="0">
                  <a:latin typeface="+mj-lt"/>
                </a:rPr>
                <a:t>Reg A</a:t>
              </a: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+mj-lt"/>
                </a:rPr>
                <a:t> Reg B</a:t>
              </a:r>
            </a:p>
          </p:txBody>
        </p:sp>
      </p:grpSp>
      <p:grpSp>
        <p:nvGrpSpPr>
          <p:cNvPr id="6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(L1P)</a:t>
              </a:r>
            </a:p>
            <a:p>
              <a:pPr marL="168275" indent="-168275" algn="ctr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Single Cycle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Level 2</a:t>
              </a:r>
            </a:p>
            <a:p>
              <a:pPr marL="284163" indent="-168275" algn="ctr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Memory (L2)</a:t>
              </a:r>
              <a:endPara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Program/Data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Cache/RAM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7800" y="762000"/>
            <a:ext cx="3505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sz="2000" dirty="0" smtClean="0">
                <a:latin typeface="+mn-lt"/>
              </a:rPr>
              <a:t>The C66x CorePac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DSP Core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Two register sets</a:t>
            </a:r>
          </a:p>
          <a:p>
            <a:pPr marL="574675" lvl="1" indent="-233363">
              <a:lnSpc>
                <a:spcPct val="90000"/>
              </a:lnSpc>
              <a:spcAft>
                <a:spcPct val="1000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/>
            </a:pPr>
            <a:r>
              <a:rPr lang="en-US" sz="2000" dirty="0" smtClean="0">
                <a:latin typeface="+mn-lt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n-lt"/>
              </a:rPr>
              <a:t>L2 memory (Cache/RAM)</a:t>
            </a: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2743200" y="5326566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Interrupt </a:t>
            </a:r>
          </a:p>
          <a:p>
            <a:pPr algn="ctr"/>
            <a:r>
              <a:rPr lang="en-US" sz="2000" dirty="0" smtClean="0">
                <a:solidFill>
                  <a:srgbClr val="F8F8F8"/>
                </a:solidFill>
                <a:latin typeface="+mj-lt"/>
              </a:rPr>
              <a:t>Controller </a:t>
            </a:r>
            <a:endParaRPr lang="en-US" sz="2000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CorePac Features: DSP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CorePac Overview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958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40501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4778298" y="1371600"/>
            <a:ext cx="4038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VLIW (Very Large Instruction Word) architecture:</a:t>
            </a:r>
          </a:p>
          <a:p>
            <a:pPr lvl="1"/>
            <a:r>
              <a:rPr lang="en-US" sz="2000" dirty="0" smtClean="0"/>
              <a:t>Two (almost independent) sides, A and B</a:t>
            </a:r>
          </a:p>
          <a:p>
            <a:pPr lvl="1"/>
            <a:r>
              <a:rPr lang="en-US" sz="2000" dirty="0" smtClean="0"/>
              <a:t>8 functional units: M, L, S, D </a:t>
            </a:r>
          </a:p>
          <a:p>
            <a:pPr lvl="1"/>
            <a:r>
              <a:rPr lang="en-US" sz="2000" dirty="0" smtClean="0"/>
              <a:t>Up to 8 instructions sustained dispatch rate </a:t>
            </a:r>
          </a:p>
          <a:p>
            <a:r>
              <a:rPr lang="en-US" sz="2000" dirty="0" smtClean="0"/>
              <a:t>Very extensive instruction set:</a:t>
            </a:r>
          </a:p>
          <a:p>
            <a:pPr lvl="1"/>
            <a:r>
              <a:rPr lang="en-US" sz="2000" dirty="0" smtClean="0"/>
              <a:t>Fixed-point and floating-point instructions</a:t>
            </a:r>
          </a:p>
          <a:p>
            <a:pPr lvl="1"/>
            <a:r>
              <a:rPr lang="en-US" sz="2000" dirty="0" smtClean="0"/>
              <a:t>More than 300 instructions</a:t>
            </a:r>
          </a:p>
          <a:p>
            <a:pPr lvl="1"/>
            <a:r>
              <a:rPr lang="en-US" sz="2000" dirty="0" smtClean="0"/>
              <a:t>Native (32 bit), Compact </a:t>
            </a:r>
            <a:br>
              <a:rPr lang="en-US" sz="2000" dirty="0" smtClean="0"/>
            </a:br>
            <a:r>
              <a:rPr lang="en-US" sz="2000" dirty="0" smtClean="0"/>
              <a:t>(16 bit), and mixed instruction modes 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309732"/>
            <a:ext cx="8991600" cy="505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5" name="Picture 4" descr="Projects.jpg">
            <a:hlinkClick r:id="rId4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S_PUBLISH" val="No"/>
  <p:tag name="ARTICULATE_TEMPLATE" val="Corporate Communications"/>
  <p:tag name="PRESENTER_PREVIEW_MODE" val="0"/>
  <p:tag name="ARTICULATE_AUDIO_TEMP" val="C:\Users\a0850458\AppData\Local\Temp\articulate\presenter\ae\audio\20120103111801\"/>
  <p:tag name="ARTICULATE_PRESENTER_VERSION" val="6"/>
  <p:tag name="PRESENTATION_PLAYLIST_COUNT" val="0"/>
  <p:tag name="PRESENTATION_PRESENTER_SLIDE_LEVEL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TIMELINE" val="10.41/18.09/24.05/37.18/41.02/48.13/54.61/59.75/61.25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PAUSE" val="0"/>
  <p:tag name="ARTICULATE_NAV_LEVEL" val="2"/>
  <p:tag name="ARTICULATE_PLAYLIST_ID" val="-1"/>
  <p:tag name="ARTICULATE_LOCK_SLID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PAUSE" val="0"/>
  <p:tag name="ARTICULATE_NAV_LEVEL" val="2"/>
  <p:tag name="ARTICULATE_PLAYLIST_ID" val="-1"/>
  <p:tag name="ARTICULATE_LOCK_SLID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PAUSE" val="0"/>
  <p:tag name="ARTICULATE_NAV_LEVEL" val="2"/>
  <p:tag name="ARTICULATE_PLAYLIST_ID" val="-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PAUSE" val="0"/>
  <p:tag name="ARTICULATE_NAV_LEVEL" val="2"/>
  <p:tag name="ARTICULATE_PLAYLIST_ID" val="-1"/>
  <p:tag name="ARTICULATE_LOCK_SLI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1.348"/>
  <p:tag name="ARTICULATE_SLIDE_PAUSE" val="0"/>
  <p:tag name="ARTICULATE_NAV_LEVEL" val="2"/>
  <p:tag name="ARTICULATE_PLAYLIST_ID" val="-1"/>
  <p:tag name="ARTICULATE_LOCK_SLID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ELAPSEDTIME" val="92.13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572"/>
  <p:tag name="ARTICULATE_SLIDE_PAUSE" val="0"/>
  <p:tag name="ARTICULATE_NAV_LEVEL" val="2"/>
  <p:tag name="ARTICULATE_PLAYLIST_ID" val="-1"/>
  <p:tag name="ARTICULATE_LOCK_SLID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61.739"/>
  <p:tag name="ARTICULATE_SLIDE_PAUSE" val="0"/>
  <p:tag name="ARTICULATE_NAV_LEVEL" val="1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TIMELINE" val="6.42/42.10/68.00/92.61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</TotalTime>
  <Words>1519</Words>
  <Application>Microsoft Office PowerPoint</Application>
  <PresentationFormat>On-screen Show (4:3)</PresentationFormat>
  <Paragraphs>426</Paragraphs>
  <Slides>38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77_KeyStoneOLT</vt:lpstr>
      <vt:lpstr>KeyStone  C66x CorePac Overview</vt:lpstr>
      <vt:lpstr>Agenda</vt:lpstr>
      <vt:lpstr>C66x CorePac in KeyStone</vt:lpstr>
      <vt:lpstr>KeyStone and C66 CorePac</vt:lpstr>
      <vt:lpstr>C66x CorePac Block Diagram</vt:lpstr>
      <vt:lpstr>C66x CorePac Features: DSP Core</vt:lpstr>
      <vt:lpstr>C66x DSP Core Architecture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C66x CorePac Improvements Over C64x+</vt:lpstr>
      <vt:lpstr>Enhanced C66x Instruction Set  </vt:lpstr>
      <vt:lpstr>Interesting New C66x Instructions</vt:lpstr>
      <vt:lpstr>C66x CorePac Features: Single Instruction Multiple Data (SIMD)</vt:lpstr>
      <vt:lpstr>C66x SIMD Instructions: Examples</vt:lpstr>
      <vt:lpstr>C66x SIMD Instruction: CMATMPY</vt:lpstr>
      <vt:lpstr>Feeding the Functional Units</vt:lpstr>
      <vt:lpstr>C66x CorePac Features: Memory Access</vt:lpstr>
      <vt:lpstr>Internal Buses</vt:lpstr>
      <vt:lpstr>Cache Sizes and More</vt:lpstr>
      <vt:lpstr>C66 Core Data Move </vt:lpstr>
      <vt:lpstr>The MAR Registers</vt:lpstr>
      <vt:lpstr>C66x CorePac Features: Pipeline Support</vt:lpstr>
      <vt:lpstr>Pipeline Features</vt:lpstr>
      <vt:lpstr>Interface to the SOC</vt:lpstr>
      <vt:lpstr>Slide 28</vt:lpstr>
      <vt:lpstr>The MPAX Registers</vt:lpstr>
      <vt:lpstr>Interrupt Controller</vt:lpstr>
      <vt:lpstr>C66 Core Interrupt Controller</vt:lpstr>
      <vt:lpstr>Event Routing into the C66x Core</vt:lpstr>
      <vt:lpstr>System Event Mapping</vt:lpstr>
      <vt:lpstr>Debug and Trace</vt:lpstr>
      <vt:lpstr>C66x Core Power Down Controller</vt:lpstr>
      <vt:lpstr>Power Management</vt:lpstr>
      <vt:lpstr>C66x CorePac Trace Features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Robert J. Hillard</cp:lastModifiedBy>
  <cp:revision>377</cp:revision>
  <dcterms:created xsi:type="dcterms:W3CDTF">2011-10-05T14:30:29Z</dcterms:created>
  <dcterms:modified xsi:type="dcterms:W3CDTF">2013-09-26T01:05:21Z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01 Introduction to Corepac</vt:lpwstr>
  </property>
  <property fmtid="{D5CDD505-2E9C-101B-9397-08002B2CF9AE}" pid="4" name="ArticulateGUID">
    <vt:lpwstr>7827E646-B1C1-4499-BF7D-BF220E8D2998</vt:lpwstr>
  </property>
  <property fmtid="{D5CDD505-2E9C-101B-9397-08002B2CF9AE}" pid="5" name="ArticulateProjectFull">
    <vt:lpwstr>C:\TEMP\TEMPLATE CONVERSION\KeyStone C66x CorePac.ppta</vt:lpwstr>
  </property>
</Properties>
</file>