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3"/>
  </p:notesMasterIdLst>
  <p:handoutMasterIdLst>
    <p:handoutMasterId r:id="rId54"/>
  </p:handoutMasterIdLst>
  <p:sldIdLst>
    <p:sldId id="963" r:id="rId6"/>
    <p:sldId id="961" r:id="rId7"/>
    <p:sldId id="964" r:id="rId8"/>
    <p:sldId id="946" r:id="rId9"/>
    <p:sldId id="959" r:id="rId10"/>
    <p:sldId id="945" r:id="rId11"/>
    <p:sldId id="947" r:id="rId12"/>
    <p:sldId id="960" r:id="rId13"/>
    <p:sldId id="966" r:id="rId14"/>
    <p:sldId id="836" r:id="rId15"/>
    <p:sldId id="838" r:id="rId16"/>
    <p:sldId id="948" r:id="rId17"/>
    <p:sldId id="949" r:id="rId18"/>
    <p:sldId id="950" r:id="rId19"/>
    <p:sldId id="951" r:id="rId20"/>
    <p:sldId id="952" r:id="rId21"/>
    <p:sldId id="953" r:id="rId22"/>
    <p:sldId id="965" r:id="rId23"/>
    <p:sldId id="881" r:id="rId24"/>
    <p:sldId id="886" r:id="rId25"/>
    <p:sldId id="882" r:id="rId26"/>
    <p:sldId id="883" r:id="rId27"/>
    <p:sldId id="884" r:id="rId28"/>
    <p:sldId id="917" r:id="rId29"/>
    <p:sldId id="955" r:id="rId30"/>
    <p:sldId id="956" r:id="rId31"/>
    <p:sldId id="887" r:id="rId32"/>
    <p:sldId id="967" r:id="rId33"/>
    <p:sldId id="901" r:id="rId34"/>
    <p:sldId id="907" r:id="rId35"/>
    <p:sldId id="915" r:id="rId36"/>
    <p:sldId id="902" r:id="rId37"/>
    <p:sldId id="968" r:id="rId38"/>
    <p:sldId id="921" r:id="rId39"/>
    <p:sldId id="922" r:id="rId40"/>
    <p:sldId id="923" r:id="rId41"/>
    <p:sldId id="924" r:id="rId42"/>
    <p:sldId id="925" r:id="rId43"/>
    <p:sldId id="926" r:id="rId44"/>
    <p:sldId id="927" r:id="rId45"/>
    <p:sldId id="928" r:id="rId46"/>
    <p:sldId id="929" r:id="rId47"/>
    <p:sldId id="930" r:id="rId48"/>
    <p:sldId id="969" r:id="rId49"/>
    <p:sldId id="943" r:id="rId50"/>
    <p:sldId id="970" r:id="rId51"/>
    <p:sldId id="866" r:id="rId52"/>
  </p:sldIdLst>
  <p:sldSz cx="9144000" cy="6858000" type="screen4x3"/>
  <p:notesSz cx="7315200" cy="9601200"/>
  <p:custDataLst>
    <p:tags r:id="rId55"/>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CC"/>
    <a:srgbClr val="4F81BD"/>
    <a:srgbClr val="FFFF99"/>
    <a:srgbClr val="1F497D"/>
    <a:srgbClr val="FFCCFF"/>
    <a:srgbClr val="FFFF66"/>
    <a:srgbClr val="CCCC00"/>
    <a:srgbClr val="66FF66"/>
    <a:srgbClr val="00CC00"/>
    <a:srgbClr val="0033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125" d="100"/>
          <a:sy n="125" d="100"/>
        </p:scale>
        <p:origin x="-1224"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4142962" y="0"/>
            <a:ext cx="3170583" cy="480388"/>
          </a:xfrm>
          <a:prstGeom prst="rect">
            <a:avLst/>
          </a:prstGeom>
          <a:noFill/>
          <a:ln w="9525">
            <a:noFill/>
            <a:miter lim="800000"/>
            <a:headEnd/>
            <a:tailEnd/>
          </a:ln>
        </p:spPr>
        <p:txBody>
          <a:bodyPr vert="horz" wrap="square" lIns="94482" tIns="47241" rIns="94482" bIns="47241" numCol="1" anchor="t" anchorCtr="0" compatLnSpc="1">
            <a:prstTxWarp prst="textNoShape">
              <a:avLst/>
            </a:prstTxWarp>
          </a:bodyPr>
          <a:lstStyle>
            <a:lvl1pPr defTabSz="944060">
              <a:defRPr sz="1200">
                <a:latin typeface="Arial" charset="0"/>
              </a:defRPr>
            </a:lvl1pPr>
          </a:lstStyle>
          <a:p>
            <a:pPr>
              <a:defRPr/>
            </a:pPr>
            <a:fld id="{289FDC66-27A5-4579-BABF-D16C8BCC835C}" type="datetimeFigureOut">
              <a:rPr lang="en-US"/>
              <a:pPr>
                <a:defRPr/>
              </a:pPr>
              <a:t>9/19/2013</a:t>
            </a:fld>
            <a:endParaRPr lang="en-US" dirty="0"/>
          </a:p>
        </p:txBody>
      </p:sp>
      <p:sp>
        <p:nvSpPr>
          <p:cNvPr id="4" name="Footer Placeholder 3"/>
          <p:cNvSpPr>
            <a:spLocks noGrp="1"/>
          </p:cNvSpPr>
          <p:nvPr>
            <p:ph type="ftr" sz="quarter" idx="2"/>
          </p:nvPr>
        </p:nvSpPr>
        <p:spPr bwMode="auto">
          <a:xfrm>
            <a:off x="0"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4142962" y="9119173"/>
            <a:ext cx="3170583" cy="480388"/>
          </a:xfrm>
          <a:prstGeom prst="rect">
            <a:avLst/>
          </a:prstGeom>
          <a:noFill/>
          <a:ln w="9525">
            <a:noFill/>
            <a:miter lim="800000"/>
            <a:headEnd/>
            <a:tailEnd/>
          </a:ln>
        </p:spPr>
        <p:txBody>
          <a:bodyPr vert="horz" wrap="square" lIns="94482" tIns="47241" rIns="94482" bIns="47241" numCol="1" anchor="b" anchorCtr="0" compatLnSpc="1">
            <a:prstTxWarp prst="textNoShape">
              <a:avLst/>
            </a:prstTxWarp>
          </a:bodyPr>
          <a:lstStyle>
            <a:lvl1pPr defTabSz="944060">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4144617" y="0"/>
            <a:ext cx="3168927" cy="480388"/>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lvl1pPr defTabSz="944060">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p:spPr>
        <p:txBody>
          <a:bodyPr vert="horz" wrap="square" lIns="95360" tIns="47681" rIns="95360" bIns="4768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algn="l" defTabSz="944060">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4144617" y="9120813"/>
            <a:ext cx="3168927" cy="478748"/>
          </a:xfrm>
          <a:prstGeom prst="rect">
            <a:avLst/>
          </a:prstGeom>
          <a:noFill/>
          <a:ln w="9525">
            <a:noFill/>
            <a:miter lim="800000"/>
            <a:headEnd/>
            <a:tailEnd/>
          </a:ln>
        </p:spPr>
        <p:txBody>
          <a:bodyPr vert="horz" wrap="square" lIns="95360" tIns="47681" rIns="95360" bIns="47681" numCol="1" anchor="b" anchorCtr="0" compatLnSpc="1">
            <a:prstTxWarp prst="textNoShape">
              <a:avLst/>
            </a:prstTxWarp>
          </a:bodyPr>
          <a:lstStyle>
            <a:lvl1pPr defTabSz="944060">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a:t>
            </a:fld>
            <a:endParaRPr lang="en-US" dirty="0" smtClean="0">
              <a:solidFill>
                <a:srgbClr val="000000"/>
              </a:solidFill>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16</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43567"/>
            <a:fld id="{A9C92054-1BD5-4B92-94B7-517672C0FAF0}" type="slidenum">
              <a:rPr lang="en-US" smtClean="0">
                <a:solidFill>
                  <a:srgbClr val="000000"/>
                </a:solidFill>
                <a:latin typeface="Arial" pitchFamily="34" charset="0"/>
              </a:rPr>
              <a:pPr defTabSz="943567"/>
              <a:t>27</a:t>
            </a:fld>
            <a:endParaRPr lang="en-US" dirty="0" smtClean="0">
              <a:solidFill>
                <a:srgbClr val="000000"/>
              </a:solidFill>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32</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8501" indent="-228501"/>
            <a:r>
              <a:rPr lang="en-US" dirty="0" smtClean="0"/>
              <a:t>Notes:</a:t>
            </a:r>
          </a:p>
          <a:p>
            <a:pPr marL="228501" indent="-228501">
              <a:buFontTx/>
              <a:buChar char="-"/>
            </a:pPr>
            <a:r>
              <a:rPr lang="en-US" dirty="0" smtClean="0"/>
              <a:t>All naming is illustrative.</a:t>
            </a:r>
          </a:p>
          <a:p>
            <a:pPr marL="228501" indent="-228501"/>
            <a:endParaRPr lang="en-US" dirty="0" smtClean="0"/>
          </a:p>
          <a:p>
            <a:pPr marL="228501" indent="-228501"/>
            <a:r>
              <a:rPr lang="en-US" dirty="0" smtClean="0"/>
              <a:t>Open Items: </a:t>
            </a:r>
          </a:p>
          <a:p>
            <a:pPr marL="228501" indent="-228501">
              <a:buFontTx/>
              <a:buChar char="-"/>
            </a:pPr>
            <a:r>
              <a:rPr lang="en-US" dirty="0" smtClean="0"/>
              <a:t>Recycling policies on Tx Completion queues</a:t>
            </a:r>
          </a:p>
          <a:p>
            <a:pPr marL="228501" indent="-228501">
              <a:buFontTx/>
              <a:buChar char="-"/>
            </a:pPr>
            <a:r>
              <a:rPr lang="en-US" dirty="0" smtClean="0"/>
              <a:t>API Naming convention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47</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283535" y="2130425"/>
            <a:ext cx="8562753" cy="1470025"/>
          </a:xfrm>
        </p:spPr>
        <p:txBody>
          <a:bodyPr/>
          <a:lstStyle>
            <a:lvl1pPr algn="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5" name="Rectangle 4"/>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283535" y="2130425"/>
            <a:ext cx="8562753" cy="1470025"/>
          </a:xfrm>
        </p:spPr>
        <p:txBody>
          <a:bodyPr/>
          <a:lstStyle>
            <a:lvl1pPr algn="l">
              <a:defRPr/>
            </a:lvl1pPr>
          </a:lstStyle>
          <a:p>
            <a:r>
              <a:rPr lang="en-US" dirty="0" smtClean="0"/>
              <a:t>Click to edit Section title style</a:t>
            </a:r>
            <a:endParaRPr lang="en-US" dirty="0"/>
          </a:p>
        </p:txBody>
      </p:sp>
      <p:sp>
        <p:nvSpPr>
          <p:cNvPr id="3" name="Subtitle 2"/>
          <p:cNvSpPr>
            <a:spLocks noGrp="1"/>
          </p:cNvSpPr>
          <p:nvPr>
            <p:ph type="subTitle" idx="1"/>
          </p:nvPr>
        </p:nvSpPr>
        <p:spPr>
          <a:xfrm>
            <a:off x="311888" y="3886200"/>
            <a:ext cx="8527312" cy="1752600"/>
          </a:xfrm>
        </p:spPr>
        <p:txBody>
          <a:bodyPr/>
          <a:lstStyle>
            <a:lvl1pPr marL="0" indent="0" algn="l">
              <a:buNone/>
              <a:defRPr sz="2000" b="1" i="0"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9/19/2013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9/19/2013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7" cstate="print"/>
          <a:srcRect/>
          <a:stretch>
            <a:fillRect/>
          </a:stretch>
        </p:blipFill>
        <p:spPr bwMode="auto">
          <a:xfrm>
            <a:off x="6675438" y="6440488"/>
            <a:ext cx="1874837" cy="2317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971" r:id="rId1"/>
    <p:sldLayoutId id="2147485972" r:id="rId2"/>
    <p:sldLayoutId id="2147485975" r:id="rId3"/>
    <p:sldLayoutId id="2147485973" r:id="rId4"/>
    <p:sldLayoutId id="2147485974" r:id="rId5"/>
  </p:sldLayoutIdLst>
  <p:txStyles>
    <p:titleStyle>
      <a:lvl1pPr algn="ctr" rtl="0" eaLnBrk="0" fontAlgn="base" hangingPunct="0">
        <a:spcBef>
          <a:spcPct val="0"/>
        </a:spcBef>
        <a:spcAft>
          <a:spcPct val="0"/>
        </a:spcAft>
        <a:defRPr sz="4400" b="1" baseline="0">
          <a:solidFill>
            <a:srgbClr val="DE0000"/>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5.xml"/><Relationship Id="rId4" Type="http://schemas.openxmlformats.org/officeDocument/2006/relationships/hyperlink" Target="http://e2e.ti.com/"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IPC   </a:t>
            </a:r>
            <a:br>
              <a:rPr lang="en-US" dirty="0" smtClean="0"/>
            </a:br>
            <a:r>
              <a:rPr lang="en-US" dirty="0" smtClean="0"/>
              <a:t>Inter-Processor Communications</a:t>
            </a:r>
            <a:endParaRPr lang="en-US" dirty="0"/>
          </a:p>
        </p:txBody>
      </p:sp>
      <p:sp>
        <p:nvSpPr>
          <p:cNvPr id="3" name="Subtitle 2"/>
          <p:cNvSpPr>
            <a:spLocks noGrp="1"/>
          </p:cNvSpPr>
          <p:nvPr>
            <p:ph type="subTitle" idx="1"/>
          </p:nvPr>
        </p:nvSpPr>
        <p:spPr>
          <a:xfrm>
            <a:off x="311888" y="3886200"/>
            <a:ext cx="8527312" cy="1790700"/>
          </a:xfrm>
        </p:spPr>
        <p:txBody>
          <a:bodyPr/>
          <a:lstStyle/>
          <a:p>
            <a:r>
              <a:rPr lang="en-US" dirty="0" smtClean="0"/>
              <a:t>KeyStone Training</a:t>
            </a:r>
          </a:p>
          <a:p>
            <a:r>
              <a:rPr lang="en-US" dirty="0" smtClean="0"/>
              <a:t>Multicore Applications</a:t>
            </a:r>
          </a:p>
          <a:p>
            <a:r>
              <a:rPr lang="en-US" dirty="0" smtClean="0"/>
              <a:t>Literature Number: SPRP809</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Transports</a:t>
            </a:r>
          </a:p>
        </p:txBody>
      </p:sp>
      <p:sp>
        <p:nvSpPr>
          <p:cNvPr id="22" name="TextBox 21"/>
          <p:cNvSpPr txBox="1"/>
          <p:nvPr/>
        </p:nvSpPr>
        <p:spPr>
          <a:xfrm>
            <a:off x="236220" y="7922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1"/>
              </a:buClr>
              <a:buSzPct val="100000"/>
              <a:buFont typeface="Arial" pitchFamily="34" charset="0"/>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non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675167" y="1130253"/>
            <a:ext cx="6392776" cy="978729"/>
          </a:xfrm>
          <a:prstGeom prst="rect">
            <a:avLst/>
          </a:prstGeom>
          <a:noFill/>
        </p:spPr>
        <p:txBody>
          <a:bodyPr wrap="none" rtlCol="0" anchor="ctr" anchorCtr="0">
            <a:spAutoFit/>
          </a:bodyPr>
          <a:lstStyle/>
          <a:p>
            <a:pPr marL="233363" indent="-233363" algn="l">
              <a:lnSpc>
                <a:spcPct val="120000"/>
              </a:lnSpc>
              <a:buClr>
                <a:schemeClr val="tx1"/>
              </a:buClr>
              <a:buFont typeface="Calibri"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Clr>
                <a:schemeClr val="tx1"/>
              </a:buClr>
              <a:buFont typeface="Calibri"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 – KeyStone I</a:t>
            </a:r>
            <a:endParaRPr lang="en-US" b="0" dirty="0" smtClean="0">
              <a:solidFill>
                <a:schemeClr val="dk1"/>
              </a:solidFill>
              <a:effectLst/>
              <a:latin typeface="Calibri" pitchFamily="34" charset="0"/>
            </a:endParaRPr>
          </a:p>
        </p:txBody>
      </p:sp>
      <p:sp>
        <p:nvSpPr>
          <p:cNvPr id="104" name="TextBox 103"/>
          <p:cNvSpPr txBox="1"/>
          <p:nvPr/>
        </p:nvSpPr>
        <p:spPr>
          <a:xfrm>
            <a:off x="226195" y="21216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1"/>
              </a:buClr>
              <a:buSzPct val="100000"/>
              <a:buFont typeface="Arial" pitchFamily="34" charset="0"/>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17016"/>
            <a:ext cx="8374380" cy="1421928"/>
          </a:xfrm>
          <a:prstGeom prst="rect">
            <a:avLst/>
          </a:prstGeom>
          <a:noFill/>
        </p:spPr>
        <p:txBody>
          <a:bodyPr wrap="square" rtlCol="0" anchor="ctr" anchorCtr="0">
            <a:spAutoFit/>
          </a:bodyPr>
          <a:lstStyle/>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MessageQ uses the modules below.</a:t>
            </a:r>
          </a:p>
          <a:p>
            <a:pPr marL="342900" indent="-342900" algn="l">
              <a:lnSpc>
                <a:spcPct val="120000"/>
              </a:lnSpc>
              <a:buClr>
                <a:schemeClr val="tx1"/>
              </a:buClr>
              <a:buSzPct val="100000"/>
              <a:buFont typeface="Arial" pitchFamily="34" charset="0"/>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19100" y="1996440"/>
            <a:ext cx="8328660" cy="4953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5298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5374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5450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5527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28533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15799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291274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1"/>
              </a:buClr>
              <a:buSzPct val="75000"/>
              <a:buFont typeface="Calibri" pitchFamily="34" charset="0"/>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9026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 They are all “under the hood”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762000"/>
            <a:ext cx="8807796" cy="3131619"/>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SzPct val="100000"/>
              <a:buFont typeface="Arial" pitchFamily="34" charset="0"/>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DSP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Solution: Maintain a shared memory area in the default mapping (Until future release, when the shared memory module will do the translation automatically)</a:t>
            </a:r>
            <a:endParaRPr lang="en-US" dirty="0" smtClean="0">
              <a:latin typeface="Calibri" pitchFamily="34" charset="0"/>
            </a:endParaRPr>
          </a:p>
        </p:txBody>
      </p:sp>
      <p:grpSp>
        <p:nvGrpSpPr>
          <p:cNvPr id="27" name="Group 26"/>
          <p:cNvGrpSpPr/>
          <p:nvPr/>
        </p:nvGrpSpPr>
        <p:grpSpPr>
          <a:xfrm>
            <a:off x="2148840" y="3947160"/>
            <a:ext cx="4069080" cy="2278380"/>
            <a:chOff x="2148840" y="4023360"/>
            <a:chExt cx="4069080" cy="2278380"/>
          </a:xfrm>
        </p:grpSpPr>
        <p:sp>
          <p:nvSpPr>
            <p:cNvPr id="5" name="Rectangle 4"/>
            <p:cNvSpPr/>
            <p:nvPr/>
          </p:nvSpPr>
          <p:spPr bwMode="auto">
            <a:xfrm>
              <a:off x="214884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Proc 0</a:t>
              </a:r>
            </a:p>
          </p:txBody>
        </p:sp>
        <p:sp>
          <p:nvSpPr>
            <p:cNvPr id="8" name="Rectangle 7"/>
            <p:cNvSpPr/>
            <p:nvPr/>
          </p:nvSpPr>
          <p:spPr bwMode="auto">
            <a:xfrm>
              <a:off x="5288280" y="4053840"/>
              <a:ext cx="929640" cy="96012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Proc 1</a:t>
              </a:r>
            </a:p>
          </p:txBody>
        </p:sp>
        <p:sp>
          <p:nvSpPr>
            <p:cNvPr id="9" name="Oval 8"/>
            <p:cNvSpPr/>
            <p:nvPr/>
          </p:nvSpPr>
          <p:spPr bwMode="auto">
            <a:xfrm>
              <a:off x="3726180" y="4023360"/>
              <a:ext cx="914400" cy="102108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Shared Memory Region</a:t>
              </a:r>
              <a:br>
                <a:rPr kumimoji="0" lang="en-US" sz="1200" b="0" i="0" u="none" strike="noStrike" cap="none" normalizeH="0" baseline="0" dirty="0" smtClean="0">
                  <a:ln>
                    <a:noFill/>
                  </a:ln>
                  <a:solidFill>
                    <a:schemeClr val="tx1"/>
                  </a:solidFill>
                  <a:effectLst/>
                  <a:latin typeface="+mn-lt"/>
                </a:rPr>
              </a:br>
              <a:r>
                <a:rPr kumimoji="0" lang="en-US" sz="1200" b="0" i="0" u="none" strike="noStrike" cap="none" normalizeH="0" baseline="0" dirty="0" smtClean="0">
                  <a:ln>
                    <a:noFill/>
                  </a:ln>
                  <a:solidFill>
                    <a:schemeClr val="tx1"/>
                  </a:solidFill>
                  <a:effectLst/>
                  <a:latin typeface="+mn-lt"/>
                </a:rPr>
                <a:t>(DDR2)</a:t>
              </a:r>
            </a:p>
          </p:txBody>
        </p:sp>
        <p:cxnSp>
          <p:nvCxnSpPr>
            <p:cNvPr id="11" name="Straight Arrow Connector 10"/>
            <p:cNvCxnSpPr>
              <a:stCxn id="5" idx="3"/>
              <a:endCxn id="9" idx="2"/>
            </p:cNvCxnSpPr>
            <p:nvPr/>
          </p:nvCxnSpPr>
          <p:spPr bwMode="auto">
            <a:xfrm>
              <a:off x="3078480" y="4533900"/>
              <a:ext cx="6477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4632960" y="4533900"/>
              <a:ext cx="65532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6" name="Oval 15"/>
            <p:cNvSpPr/>
            <p:nvPr/>
          </p:nvSpPr>
          <p:spPr bwMode="auto">
            <a:xfrm>
              <a:off x="2156460" y="537972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Proc 0</a:t>
              </a:r>
              <a:r>
                <a:rPr kumimoji="0" lang="en-US" sz="1200" b="0" i="0" u="none" strike="noStrike" cap="none" normalizeH="0" dirty="0" smtClean="0">
                  <a:ln>
                    <a:noFill/>
                  </a:ln>
                  <a:solidFill>
                    <a:schemeClr val="tx1"/>
                  </a:solidFill>
                  <a:effectLst/>
                  <a:latin typeface="+mn-lt"/>
                </a:rPr>
                <a:t> Local Memory Region</a:t>
              </a:r>
              <a:endParaRPr kumimoji="0" lang="en-US" sz="1200" b="0" i="0" u="none" strike="noStrike" cap="none" normalizeH="0" baseline="0" dirty="0" smtClean="0">
                <a:ln>
                  <a:noFill/>
                </a:ln>
                <a:solidFill>
                  <a:schemeClr val="tx1"/>
                </a:solidFill>
                <a:effectLst/>
                <a:latin typeface="+mn-lt"/>
              </a:endParaRPr>
            </a:p>
          </p:txBody>
        </p:sp>
        <p:sp>
          <p:nvSpPr>
            <p:cNvPr id="18" name="Oval 17"/>
            <p:cNvSpPr/>
            <p:nvPr/>
          </p:nvSpPr>
          <p:spPr bwMode="auto">
            <a:xfrm>
              <a:off x="5311140" y="5372100"/>
              <a:ext cx="906780" cy="9220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Proc 1</a:t>
              </a:r>
              <a:r>
                <a:rPr kumimoji="0" lang="en-US" sz="1200" b="0" i="0" u="none" strike="noStrike" cap="none" normalizeH="0" dirty="0" smtClean="0">
                  <a:ln>
                    <a:noFill/>
                  </a:ln>
                  <a:solidFill>
                    <a:schemeClr val="tx1"/>
                  </a:solidFill>
                  <a:effectLst/>
                  <a:latin typeface="+mn-lt"/>
                </a:rPr>
                <a:t> Local Memory Region</a:t>
              </a:r>
              <a:endParaRPr kumimoji="0" lang="en-US" sz="1200" b="0" i="0" u="none" strike="noStrike" cap="none" normalizeH="0" baseline="0" dirty="0" smtClean="0">
                <a:ln>
                  <a:noFill/>
                </a:ln>
                <a:solidFill>
                  <a:schemeClr val="tx1"/>
                </a:solidFill>
                <a:effectLst/>
                <a:latin typeface="+mn-lt"/>
              </a:endParaRPr>
            </a:p>
          </p:txBody>
        </p:sp>
        <p:cxnSp>
          <p:nvCxnSpPr>
            <p:cNvPr id="20" name="Straight Arrow Connector 19"/>
            <p:cNvCxnSpPr>
              <a:stCxn id="5" idx="2"/>
              <a:endCxn id="16" idx="0"/>
            </p:cNvCxnSpPr>
            <p:nvPr/>
          </p:nvCxnSpPr>
          <p:spPr bwMode="auto">
            <a:xfrm flipH="1">
              <a:off x="2609850" y="5013960"/>
              <a:ext cx="3810" cy="36576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Arrow Connector 23"/>
            <p:cNvCxnSpPr>
              <a:stCxn id="8" idx="2"/>
              <a:endCxn id="18" idx="0"/>
            </p:cNvCxnSpPr>
            <p:nvPr/>
          </p:nvCxnSpPr>
          <p:spPr bwMode="auto">
            <a:xfrm>
              <a:off x="5753100" y="5013960"/>
              <a:ext cx="11430" cy="358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3021576" y="4343400"/>
              <a:ext cx="691215" cy="215444"/>
            </a:xfrm>
            <a:prstGeom prst="rect">
              <a:avLst/>
            </a:prstGeom>
            <a:noFill/>
          </p:spPr>
          <p:txBody>
            <a:bodyPr wrap="none" rtlCol="0">
              <a:spAutoFit/>
            </a:bodyPr>
            <a:lstStyle/>
            <a:p>
              <a:r>
                <a:rPr lang="en-US" sz="800" dirty="0" smtClean="0">
                  <a:latin typeface="+mn-lt"/>
                </a:rPr>
                <a:t>0x80000000</a:t>
              </a:r>
              <a:endParaRPr lang="en-US" sz="800" dirty="0">
                <a:latin typeface="+mn-lt"/>
              </a:endParaRPr>
            </a:p>
          </p:txBody>
        </p:sp>
        <p:sp>
          <p:nvSpPr>
            <p:cNvPr id="26" name="TextBox 25"/>
            <p:cNvSpPr txBox="1"/>
            <p:nvPr/>
          </p:nvSpPr>
          <p:spPr>
            <a:xfrm>
              <a:off x="4659876" y="4343400"/>
              <a:ext cx="691215" cy="215444"/>
            </a:xfrm>
            <a:prstGeom prst="rect">
              <a:avLst/>
            </a:prstGeom>
            <a:noFill/>
          </p:spPr>
          <p:txBody>
            <a:bodyPr wrap="none" rtlCol="0">
              <a:spAutoFit/>
            </a:bodyPr>
            <a:lstStyle/>
            <a:p>
              <a:r>
                <a:rPr lang="en-US" sz="800" dirty="0" smtClean="0">
                  <a:latin typeface="+mn-lt"/>
                </a:rPr>
                <a:t>0x90000000</a:t>
              </a:r>
              <a:endParaRPr lang="en-US" sz="800" dirty="0">
                <a:latin typeface="+mn-lt"/>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76200"/>
            <a:ext cx="8877300" cy="762000"/>
          </a:xfrm>
        </p:spPr>
        <p:txBody>
          <a:bodyPr/>
          <a:lstStyle/>
          <a:p>
            <a:r>
              <a:rPr lang="en-US" sz="4000" dirty="0" smtClean="0"/>
              <a:t>Data Passing Using Shared Memory (2/2)</a:t>
            </a:r>
            <a:endParaRPr lang="en-US" sz="4000" dirty="0"/>
          </a:p>
        </p:txBody>
      </p:sp>
      <p:sp>
        <p:nvSpPr>
          <p:cNvPr id="4" name="TextBox 3"/>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a:p>
            <a:pPr marL="342900" indent="-342900" algn="l">
              <a:lnSpc>
                <a:spcPct val="90000"/>
              </a:lnSpc>
              <a:spcBef>
                <a:spcPts val="1200"/>
              </a:spcBef>
              <a:buSzPct val="100000"/>
              <a:buFont typeface="Arial" pitchFamily="34" charset="0"/>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SzPct val="100000"/>
              <a:buFont typeface="Calibri" pitchFamily="34" charset="0"/>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SzPct val="100000"/>
              <a:buFont typeface="Calibri" pitchFamily="34" charset="0"/>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828675"/>
            <a:ext cx="8174000" cy="5412105"/>
          </a:xfrm>
          <a:prstGeom prst="rect">
            <a:avLst/>
          </a:prstGeom>
          <a:noFill/>
        </p:spPr>
        <p:txBody>
          <a:bodyPr wrap="square" rtlCol="0" anchor="t" anchorCtr="0">
            <a:noAutofit/>
          </a:bodyPr>
          <a:lstStyle/>
          <a:p>
            <a:pPr marL="342900" indent="-342900" algn="l">
              <a:lnSpc>
                <a:spcPct val="90000"/>
              </a:lnSpc>
              <a:spcBef>
                <a:spcPts val="1200"/>
              </a:spcBef>
              <a:buSzPct val="100000"/>
              <a:buFont typeface="Arial" pitchFamily="34" charset="0"/>
              <a:buChar char="•"/>
            </a:pPr>
            <a:r>
              <a:rPr lang="en-US" sz="2000" dirty="0" smtClean="0">
                <a:solidFill>
                  <a:schemeClr val="dk1"/>
                </a:solidFill>
                <a:latin typeface="Calibri" pitchFamily="34" charset="0"/>
              </a:rPr>
              <a:t>SINGLE reader, multiple WRITERS model (READER owns queue/mailbox)</a:t>
            </a:r>
            <a:endParaRPr lang="en-US" sz="2000" dirty="0" smtClean="0">
              <a:solidFill>
                <a:schemeClr val="dk1"/>
              </a:solidFill>
              <a:effectLst/>
              <a:latin typeface="Calibri" pitchFamily="34" charset="0"/>
            </a:endParaRPr>
          </a:p>
          <a:p>
            <a:pPr marL="342900" indent="-342900" algn="l">
              <a:lnSpc>
                <a:spcPct val="90000"/>
              </a:lnSpc>
              <a:spcBef>
                <a:spcPts val="1200"/>
              </a:spcBef>
              <a:buSzPct val="100000"/>
              <a:buFont typeface="Arial" pitchFamily="34" charset="0"/>
              <a:buChar char="•"/>
            </a:pPr>
            <a:r>
              <a:rPr lang="en-US" sz="20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SzPct val="100000"/>
              <a:buFont typeface="Arial" pitchFamily="34" charset="0"/>
              <a:buChar char="•"/>
            </a:pPr>
            <a:r>
              <a:rPr lang="en-US" sz="20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SzPct val="100000"/>
              <a:buFont typeface="Arial" pitchFamily="34" charset="0"/>
              <a:buChar char="•"/>
            </a:pPr>
            <a:r>
              <a:rPr lang="en-US" sz="2000" b="0" dirty="0" smtClean="0">
                <a:solidFill>
                  <a:schemeClr val="dk1"/>
                </a:solidFill>
                <a:latin typeface="Calibri" pitchFamily="34" charset="0"/>
              </a:rPr>
              <a:t>APIs do not change if the message is </a:t>
            </a:r>
            <a:r>
              <a:rPr lang="en-US" sz="2000" dirty="0" smtClean="0">
                <a:solidFill>
                  <a:schemeClr val="dk1"/>
                </a:solidFill>
                <a:latin typeface="Calibri" pitchFamily="34" charset="0"/>
              </a:rPr>
              <a:t>between two threads:</a:t>
            </a:r>
            <a:endParaRPr lang="en-US" sz="2000" b="0" dirty="0" smtClean="0">
              <a:solidFill>
                <a:schemeClr val="dk1"/>
              </a:solidFill>
              <a:latin typeface="Calibri" pitchFamily="34" charset="0"/>
            </a:endParaRPr>
          </a:p>
          <a:p>
            <a:pPr marL="800100" lvl="1" indent="-342900" algn="l">
              <a:lnSpc>
                <a:spcPct val="90000"/>
              </a:lnSpc>
              <a:spcBef>
                <a:spcPts val="1200"/>
              </a:spcBef>
              <a:buSzPct val="100000"/>
              <a:buFont typeface="Calibri" pitchFamily="34" charset="0"/>
              <a:buChar char="–"/>
            </a:pPr>
            <a:r>
              <a:rPr lang="en-US" sz="2000" b="0" dirty="0" smtClean="0">
                <a:solidFill>
                  <a:schemeClr val="dk1"/>
                </a:solidFill>
                <a:latin typeface="Calibri" pitchFamily="34" charset="0"/>
              </a:rPr>
              <a:t>On the same core </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On two d</a:t>
            </a:r>
            <a:r>
              <a:rPr lang="en-US" sz="2000" b="0" dirty="0" smtClean="0">
                <a:solidFill>
                  <a:schemeClr val="dk1"/>
                </a:solidFill>
                <a:latin typeface="Calibri" pitchFamily="34" charset="0"/>
              </a:rPr>
              <a:t>ifferent cores</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On two different devices</a:t>
            </a:r>
            <a:r>
              <a:rPr lang="en-US" sz="2000" b="0" dirty="0" smtClean="0">
                <a:solidFill>
                  <a:schemeClr val="dk1"/>
                </a:solidFill>
                <a:latin typeface="Calibri" pitchFamily="34" charset="0"/>
              </a:rPr>
              <a:t> </a:t>
            </a:r>
          </a:p>
          <a:p>
            <a:pPr marL="342900" indent="-342900" algn="l">
              <a:lnSpc>
                <a:spcPct val="90000"/>
              </a:lnSpc>
              <a:spcBef>
                <a:spcPts val="1200"/>
              </a:spcBef>
              <a:buSzPct val="100000"/>
              <a:buFont typeface="Arial" pitchFamily="34" charset="0"/>
              <a:buChar char="•"/>
            </a:pPr>
            <a:r>
              <a:rPr lang="en-US" sz="2000" b="0" dirty="0" smtClean="0">
                <a:solidFill>
                  <a:schemeClr val="dk1"/>
                </a:solidFill>
                <a:effectLst/>
                <a:latin typeface="Calibri" pitchFamily="34" charset="0"/>
              </a:rPr>
              <a:t>APIs do NOT change based on transport; only the CFG (init) code</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Shared memory</a:t>
            </a:r>
          </a:p>
          <a:p>
            <a:pPr marL="800100" lvl="1" indent="-342900" algn="l">
              <a:lnSpc>
                <a:spcPct val="90000"/>
              </a:lnSpc>
              <a:spcBef>
                <a:spcPts val="1200"/>
              </a:spcBef>
              <a:buSzPct val="100000"/>
              <a:buFont typeface="Calibri" pitchFamily="34" charset="0"/>
              <a:buChar char="–"/>
            </a:pPr>
            <a:r>
              <a:rPr lang="en-US" sz="20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SzPct val="75000"/>
            </a:pPr>
            <a:r>
              <a:rPr lang="en-US" sz="2800" kern="1200" dirty="0" smtClean="0"/>
              <a:t>Basic Concepts </a:t>
            </a:r>
          </a:p>
          <a:p>
            <a:pPr eaLnBrk="1" hangingPunct="1">
              <a:lnSpc>
                <a:spcPct val="80000"/>
              </a:lnSpc>
              <a:spcBef>
                <a:spcPts val="1200"/>
              </a:spcBef>
              <a:spcAft>
                <a:spcPts val="0"/>
              </a:spcAft>
              <a:buSzPct val="75000"/>
            </a:pPr>
            <a:r>
              <a:rPr lang="en-US" sz="2800" kern="1200" dirty="0" smtClean="0"/>
              <a:t>IPC Library </a:t>
            </a:r>
          </a:p>
          <a:p>
            <a:pPr eaLnBrk="1" hangingPunct="1">
              <a:lnSpc>
                <a:spcPct val="80000"/>
              </a:lnSpc>
              <a:spcBef>
                <a:spcPts val="1200"/>
              </a:spcBef>
              <a:spcAft>
                <a:spcPts val="0"/>
              </a:spcAft>
              <a:buSzPct val="75000"/>
            </a:pPr>
            <a:r>
              <a:rPr lang="en-US" sz="2800" kern="1200" dirty="0" err="1" smtClean="0"/>
              <a:t>MsgCom</a:t>
            </a:r>
            <a:r>
              <a:rPr lang="en-US" sz="2800" kern="1200" dirty="0" smtClean="0"/>
              <a:t> Library</a:t>
            </a:r>
          </a:p>
          <a:p>
            <a:pPr eaLnBrk="1" hangingPunct="1">
              <a:lnSpc>
                <a:spcPct val="80000"/>
              </a:lnSpc>
              <a:spcBef>
                <a:spcPts val="1200"/>
              </a:spcBef>
              <a:spcAft>
                <a:spcPts val="0"/>
              </a:spcAft>
              <a:buSzPct val="75000"/>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96450" y="840105"/>
            <a:ext cx="8497030" cy="546163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8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8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5020121" y="1033402"/>
            <a:ext cx="4009579"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0" tIns="45720" rIns="4572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5655662" y="64878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SzPct val="100000"/>
              <a:buFont typeface="Arial" pitchFamily="34" charset="0"/>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1"/>
              </a:buClr>
              <a:buSzPct val="100000"/>
              <a:buFont typeface="Arial" pitchFamily="34" charset="0"/>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3881648" y="133548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595217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783035"/>
            <a:ext cx="7888570" cy="1219436"/>
          </a:xfrm>
          <a:prstGeom prst="rect">
            <a:avLst/>
          </a:prstGeom>
          <a:noFill/>
        </p:spPr>
        <p:txBody>
          <a:bodyPr wrap="none" rtlCol="0" anchor="ctr" anchorCtr="0">
            <a:spAutoFit/>
          </a:bodyPr>
          <a:lstStyle/>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begins by opening MessageQ created by </a:t>
            </a:r>
            <a:r>
              <a:rPr lang="en-US" sz="2200" dirty="0" smtClean="0">
                <a:solidFill>
                  <a:schemeClr val="tx2"/>
                </a:solidFill>
                <a:effectLst/>
                <a:latin typeface="Calibri" pitchFamily="34" charset="0"/>
              </a:rPr>
              <a:t>READER</a:t>
            </a:r>
            <a:r>
              <a:rPr lang="en-US" sz="2200" b="0" dirty="0" smtClean="0">
                <a:effectLst/>
                <a:latin typeface="Calibri" pitchFamily="34" charset="0"/>
              </a:rPr>
              <a:t>.</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WRITER</a:t>
            </a:r>
            <a:r>
              <a:rPr lang="en-US" sz="2200"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03075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62108"/>
            <a:ext cx="7825284" cy="1644168"/>
          </a:xfrm>
          <a:prstGeom prst="rect">
            <a:avLst/>
          </a:prstGeom>
          <a:noFill/>
        </p:spPr>
        <p:txBody>
          <a:bodyPr wrap="none" rtlCol="0" anchor="ctr" anchorCtr="0">
            <a:spAutoFit/>
          </a:bodyPr>
          <a:lstStyle/>
          <a:p>
            <a:pPr marL="342900" indent="-342900" algn="l">
              <a:lnSpc>
                <a:spcPct val="80000"/>
              </a:lnSpc>
              <a:spcBef>
                <a:spcPts val="1200"/>
              </a:spcBef>
              <a:buClr>
                <a:schemeClr val="tx1"/>
              </a:buClr>
              <a:buSzPct val="100000"/>
              <a:buFont typeface="Arial" pitchFamily="34" charset="0"/>
              <a:buChar char="•"/>
            </a:pPr>
            <a:r>
              <a:rPr lang="en-US" sz="2200" b="0" dirty="0" smtClean="0">
                <a:solidFill>
                  <a:schemeClr val="dk1"/>
                </a:solidFill>
                <a:effectLst/>
                <a:latin typeface="Calibri" pitchFamily="34" charset="0"/>
              </a:rPr>
              <a:t>Once </a:t>
            </a:r>
            <a:r>
              <a:rPr lang="en-US" sz="2200" dirty="0" smtClean="0">
                <a:solidFill>
                  <a:schemeClr val="tx2"/>
                </a:solidFill>
                <a:effectLst/>
                <a:latin typeface="Calibri" pitchFamily="34" charset="0"/>
              </a:rPr>
              <a:t>WRITER</a:t>
            </a:r>
            <a:r>
              <a:rPr lang="en-US" sz="2200" b="0" dirty="0" smtClean="0">
                <a:solidFill>
                  <a:schemeClr val="dk1"/>
                </a:solidFill>
                <a:effectLst/>
                <a:latin typeface="Calibri" pitchFamily="34" charset="0"/>
              </a:rPr>
              <a:t> puts msg in MessageQ, </a:t>
            </a:r>
            <a:r>
              <a:rPr lang="en-US" sz="2200" dirty="0" smtClean="0">
                <a:solidFill>
                  <a:schemeClr val="tx2"/>
                </a:solidFill>
                <a:effectLst/>
                <a:latin typeface="Calibri" pitchFamily="34" charset="0"/>
              </a:rPr>
              <a:t>READER</a:t>
            </a:r>
            <a:r>
              <a:rPr lang="en-US" sz="2200" b="0" dirty="0" smtClean="0">
                <a:solidFill>
                  <a:schemeClr val="dk1"/>
                </a:solidFill>
                <a:effectLst/>
                <a:latin typeface="Calibri" pitchFamily="34" charset="0"/>
              </a:rPr>
              <a:t> is unblocked.</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READER</a:t>
            </a:r>
            <a:r>
              <a:rPr lang="en-US" sz="2200"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effectLst/>
                <a:latin typeface="Calibri" pitchFamily="34" charset="0"/>
              </a:rPr>
              <a:t>READER</a:t>
            </a:r>
            <a:r>
              <a:rPr lang="en-US" sz="2200"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1"/>
              </a:buClr>
              <a:buSzPct val="100000"/>
              <a:buFont typeface="Arial" pitchFamily="34" charset="0"/>
              <a:buChar char="•"/>
            </a:pPr>
            <a:r>
              <a:rPr lang="en-US" sz="2200" dirty="0" smtClean="0">
                <a:solidFill>
                  <a:schemeClr val="tx2"/>
                </a:solidFill>
                <a:latin typeface="Calibri" pitchFamily="34" charset="0"/>
              </a:rPr>
              <a:t>READER</a:t>
            </a:r>
            <a:r>
              <a:rPr lang="en-US" sz="2200" b="0" dirty="0" smtClean="0">
                <a:solidFill>
                  <a:schemeClr val="dk1"/>
                </a:solidFill>
                <a:latin typeface="Calibri" pitchFamily="34" charset="0"/>
              </a:rPr>
              <a:t> can optionally delete the created MessageQ, if desired.</a:t>
            </a:r>
            <a:endParaRPr lang="en-US" sz="2200"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32126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Static</a:t>
            </a:r>
          </a:p>
        </p:txBody>
      </p:sp>
      <p:sp>
        <p:nvSpPr>
          <p:cNvPr id="6" name="TextBox 5"/>
          <p:cNvSpPr txBox="1"/>
          <p:nvPr/>
        </p:nvSpPr>
        <p:spPr>
          <a:xfrm>
            <a:off x="342900" y="664144"/>
            <a:ext cx="8420100" cy="1807867"/>
          </a:xfrm>
          <a:prstGeom prst="rect">
            <a:avLst/>
          </a:prstGeom>
          <a:noFill/>
        </p:spPr>
        <p:txBody>
          <a:bodyPr wrap="square" rtlCol="0" anchor="ctr" anchorCtr="0">
            <a:spAutoFit/>
          </a:bodyPr>
          <a:lstStyle/>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ListMP is typically used by </a:t>
            </a:r>
            <a:r>
              <a:rPr lang="en-US" b="0" dirty="0" err="1" smtClean="0">
                <a:solidFill>
                  <a:srgbClr val="000000"/>
                </a:solidFill>
                <a:latin typeface="Calibri" pitchFamily="34" charset="0"/>
              </a:rPr>
              <a:t>MessageQ</a:t>
            </a:r>
            <a:r>
              <a:rPr lang="en-US" b="0" dirty="0" smtClean="0">
                <a:solidFill>
                  <a:srgbClr val="000000"/>
                </a:solidFill>
                <a:latin typeface="Calibri" pitchFamily="34" charset="0"/>
              </a:rPr>
              <a:t>, not by itself.</a:t>
            </a:r>
          </a:p>
        </p:txBody>
      </p:sp>
      <p:grpSp>
        <p:nvGrpSpPr>
          <p:cNvPr id="118" name="Group 117"/>
          <p:cNvGrpSpPr/>
          <p:nvPr/>
        </p:nvGrpSpPr>
        <p:grpSpPr>
          <a:xfrm>
            <a:off x="401022" y="2426348"/>
            <a:ext cx="8382000" cy="3886200"/>
            <a:chOff x="401022" y="2403488"/>
            <a:chExt cx="8382000" cy="3886200"/>
          </a:xfrm>
        </p:grpSpPr>
        <p:sp>
          <p:nvSpPr>
            <p:cNvPr id="93" name="Rectangle 92"/>
            <p:cNvSpPr/>
            <p:nvPr/>
          </p:nvSpPr>
          <p:spPr bwMode="auto">
            <a:xfrm>
              <a:off x="401022" y="2403488"/>
              <a:ext cx="8382000" cy="38862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95" name="Rounded Rectangle 94"/>
            <p:cNvSpPr/>
            <p:nvPr/>
          </p:nvSpPr>
          <p:spPr bwMode="auto">
            <a:xfrm>
              <a:off x="553422" y="348269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96" name="Rounded Rectangle 95"/>
            <p:cNvSpPr/>
            <p:nvPr/>
          </p:nvSpPr>
          <p:spPr bwMode="auto">
            <a:xfrm>
              <a:off x="553422" y="447329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97" name="Straight Arrow Connector 96"/>
            <p:cNvCxnSpPr>
              <a:stCxn id="95" idx="2"/>
              <a:endCxn id="96" idx="0"/>
            </p:cNvCxnSpPr>
            <p:nvPr/>
          </p:nvCxnSpPr>
          <p:spPr bwMode="auto">
            <a:xfrm>
              <a:off x="1429722" y="393989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98" name="Folded Corner 97"/>
            <p:cNvSpPr/>
            <p:nvPr/>
          </p:nvSpPr>
          <p:spPr bwMode="auto">
            <a:xfrm>
              <a:off x="3199156" y="256829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99" name="TextBox 98"/>
            <p:cNvSpPr txBox="1"/>
            <p:nvPr/>
          </p:nvSpPr>
          <p:spPr>
            <a:xfrm>
              <a:off x="1396257" y="401609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00" name="Rounded Rectangle 99"/>
            <p:cNvSpPr/>
            <p:nvPr/>
          </p:nvSpPr>
          <p:spPr bwMode="auto">
            <a:xfrm>
              <a:off x="3144222" y="348269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01" name="Rounded Rectangle 100"/>
            <p:cNvSpPr/>
            <p:nvPr/>
          </p:nvSpPr>
          <p:spPr bwMode="auto">
            <a:xfrm>
              <a:off x="4434986" y="447329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02" name="TextBox 101"/>
            <p:cNvSpPr txBox="1"/>
            <p:nvPr/>
          </p:nvSpPr>
          <p:spPr>
            <a:xfrm>
              <a:off x="3331387" y="438645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03" name="Rounded Rectangle 102"/>
            <p:cNvSpPr/>
            <p:nvPr/>
          </p:nvSpPr>
          <p:spPr bwMode="auto">
            <a:xfrm>
              <a:off x="4434986" y="508289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104" name="Rounded Rectangle 103"/>
            <p:cNvSpPr/>
            <p:nvPr/>
          </p:nvSpPr>
          <p:spPr bwMode="auto">
            <a:xfrm>
              <a:off x="4434986" y="569249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105" name="Shape 104"/>
            <p:cNvCxnSpPr>
              <a:stCxn id="100" idx="2"/>
              <a:endCxn id="104" idx="1"/>
            </p:cNvCxnSpPr>
            <p:nvPr/>
          </p:nvCxnSpPr>
          <p:spPr bwMode="auto">
            <a:xfrm rot="16200000" flipH="1">
              <a:off x="3237154" y="472325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6" name="Shape 105"/>
            <p:cNvCxnSpPr>
              <a:stCxn id="100" idx="2"/>
              <a:endCxn id="103" idx="1"/>
            </p:cNvCxnSpPr>
            <p:nvPr/>
          </p:nvCxnSpPr>
          <p:spPr bwMode="auto">
            <a:xfrm rot="16200000" flipH="1">
              <a:off x="3541954" y="441845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7" name="Shape 106"/>
            <p:cNvCxnSpPr>
              <a:stCxn id="100" idx="2"/>
              <a:endCxn id="101" idx="1"/>
            </p:cNvCxnSpPr>
            <p:nvPr/>
          </p:nvCxnSpPr>
          <p:spPr bwMode="auto">
            <a:xfrm rot="16200000" flipH="1">
              <a:off x="3846754" y="411365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8" name="Straight Arrow Connector 107"/>
            <p:cNvCxnSpPr>
              <a:stCxn id="96" idx="3"/>
              <a:endCxn id="101" idx="1"/>
            </p:cNvCxnSpPr>
            <p:nvPr/>
          </p:nvCxnSpPr>
          <p:spPr bwMode="auto">
            <a:xfrm>
              <a:off x="2306022" y="470189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9" name="Straight Arrow Connector 108"/>
            <p:cNvCxnSpPr/>
            <p:nvPr/>
          </p:nvCxnSpPr>
          <p:spPr bwMode="auto">
            <a:xfrm flipH="1">
              <a:off x="2153622" y="302549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110" name="Straight Arrow Connector 109"/>
            <p:cNvCxnSpPr/>
            <p:nvPr/>
          </p:nvCxnSpPr>
          <p:spPr bwMode="auto">
            <a:xfrm>
              <a:off x="4016090" y="302549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17" name="Rounded Rectangle 116"/>
            <p:cNvSpPr/>
            <p:nvPr/>
          </p:nvSpPr>
          <p:spPr bwMode="auto">
            <a:xfrm>
              <a:off x="2839422" y="508289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Dynamic</a:t>
            </a:r>
          </a:p>
        </p:txBody>
      </p:sp>
      <p:sp>
        <p:nvSpPr>
          <p:cNvPr id="6" name="TextBox 5"/>
          <p:cNvSpPr txBox="1"/>
          <p:nvPr/>
        </p:nvSpPr>
        <p:spPr>
          <a:xfrm>
            <a:off x="3810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chemeClr val="tx1"/>
              </a:buClr>
              <a:buSzPct val="100000"/>
              <a:buFont typeface="Arial" pitchFamily="34" charset="0"/>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401022" y="242634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rgbClr val="FFFFC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For the DSP, all structures and function descriptions are exposed to the user and can be found within the release:</a:t>
            </a:r>
          </a:p>
          <a:p>
            <a:pPr lvl="1" eaLnBrk="1" hangingPunct="1">
              <a:buClr>
                <a:schemeClr val="tx1"/>
              </a:buClr>
              <a:buSzPct val="100000"/>
              <a:buNone/>
            </a:pPr>
            <a:r>
              <a:rPr lang="en-US" sz="1800" b="1" dirty="0" smtClean="0">
                <a:latin typeface="Courier New" pitchFamily="49" charset="0"/>
                <a:cs typeface="Courier New" pitchFamily="49" charset="0"/>
              </a:rPr>
              <a:t>\ipc_U_ZZ_YY_XX\docs\doxygen\html\_message_q_8h.html</a:t>
            </a:r>
          </a:p>
          <a:p>
            <a:pPr lvl="1" eaLnBrk="1" hangingPunct="1">
              <a:buClr>
                <a:schemeClr val="tx1"/>
              </a:buClr>
              <a:buSzPct val="100000"/>
              <a:buFont typeface="Arial" pitchFamily="34" charset="0"/>
              <a:buChar char="•"/>
            </a:pPr>
            <a:endParaRPr lang="en-US" sz="1800" b="1" dirty="0" smtClean="0">
              <a:latin typeface="Courier New" pitchFamily="49" charset="0"/>
              <a:cs typeface="Courier New" pitchFamily="49" charset="0"/>
            </a:endParaRPr>
          </a:p>
          <a:p>
            <a:pPr eaLnBrk="1" hangingPunct="1">
              <a:lnSpc>
                <a:spcPct val="90000"/>
              </a:lnSpc>
              <a:spcBef>
                <a:spcPts val="1200"/>
              </a:spcBef>
              <a:buClr>
                <a:schemeClr val="tx1"/>
              </a:buClr>
              <a:buSzPct val="100000"/>
            </a:pPr>
            <a:r>
              <a:rPr lang="en-US" sz="2400" kern="1200" dirty="0" smtClean="0">
                <a:solidFill>
                  <a:srgbClr val="000000"/>
                </a:solidFill>
                <a:latin typeface="Calibri" pitchFamily="34" charset="0"/>
              </a:rPr>
              <a:t> IPC User Guide (for DSP and ARM)</a:t>
            </a: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chemeClr val="tx1"/>
              </a:buClr>
              <a:buSzPct val="100000"/>
              <a:buNone/>
            </a:pPr>
            <a:r>
              <a:rPr lang="en-US" sz="1800" b="1" dirty="0" smtClean="0">
                <a:latin typeface="Courier New" pitchFamily="49" charset="0"/>
                <a:cs typeface="Courier New" pitchFamily="49" charset="0"/>
              </a:rPr>
              <a:t>	\MCSDK_3_00_XX\ipc_3_XX_XX_XX\docs\IPC_Users_Guide.pdf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Device-to-Device Using SRIO</a:t>
            </a:r>
            <a:endParaRPr lang="en-US" dirty="0"/>
          </a:p>
        </p:txBody>
      </p:sp>
      <p:sp>
        <p:nvSpPr>
          <p:cNvPr id="3" name="Subtitle 2"/>
          <p:cNvSpPr>
            <a:spLocks noGrp="1"/>
          </p:cNvSpPr>
          <p:nvPr>
            <p:ph type="subTitle" idx="1"/>
          </p:nvPr>
        </p:nvSpPr>
        <p:spPr/>
        <p:txBody>
          <a:bodyPr/>
          <a:lstStyle/>
          <a:p>
            <a:r>
              <a:rPr lang="en-US" dirty="0" smtClean="0"/>
              <a:t>Currently available only on KeyStone I devices</a:t>
            </a:r>
            <a:endParaRPr lang="en-US" dirty="0"/>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(1/3) </a:t>
            </a:r>
            <a:r>
              <a:rPr lang="en-US" sz="3600" i="1" dirty="0" smtClean="0"/>
              <a:t>KeyStone I Only</a:t>
            </a:r>
          </a:p>
        </p:txBody>
      </p:sp>
      <p:sp>
        <p:nvSpPr>
          <p:cNvPr id="6" name="TextBox 5"/>
          <p:cNvSpPr txBox="1"/>
          <p:nvPr/>
        </p:nvSpPr>
        <p:spPr>
          <a:xfrm>
            <a:off x="35814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1"/>
              </a:buClr>
              <a:buSzPct val="100000"/>
              <a:buFont typeface="Arial" pitchFamily="34" charset="0"/>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grpSp>
        <p:nvGrpSpPr>
          <p:cNvPr id="27" name="Group 26"/>
          <p:cNvGrpSpPr/>
          <p:nvPr/>
        </p:nvGrpSpPr>
        <p:grpSpPr>
          <a:xfrm>
            <a:off x="381000" y="2689860"/>
            <a:ext cx="8382000" cy="3581400"/>
            <a:chOff x="381000" y="2689860"/>
            <a:chExt cx="8382000" cy="3581400"/>
          </a:xfrm>
        </p:grpSpPr>
        <p:sp>
          <p:nvSpPr>
            <p:cNvPr id="53" name="Rectangle 52"/>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Basic Concepts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(2/3) </a:t>
            </a:r>
            <a:r>
              <a:rPr lang="en-US" sz="3600" i="1" dirty="0" smtClean="0"/>
              <a:t>KeyStone I Only</a:t>
            </a:r>
            <a:endParaRPr lang="en-US" sz="3600" dirty="0" smtClean="0"/>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1"/>
              </a:buClr>
              <a:buSzPct val="100000"/>
              <a:buFont typeface="Arial" pitchFamily="34" charset="0"/>
              <a:buChar char="•"/>
            </a:pPr>
            <a:r>
              <a:rPr lang="en-US" sz="2000" dirty="0" smtClean="0">
                <a:solidFill>
                  <a:schemeClr val="dk1"/>
                </a:solidFill>
                <a:latin typeface="Calibri" pitchFamily="34" charset="0"/>
              </a:rPr>
              <a:t>It will then pop a SRIO descriptor and put a pointer to the SRIO data buffer into the descriptor.  </a:t>
            </a:r>
          </a:p>
        </p:txBody>
      </p:sp>
      <p:grpSp>
        <p:nvGrpSpPr>
          <p:cNvPr id="42" name="Group 41"/>
          <p:cNvGrpSpPr/>
          <p:nvPr/>
        </p:nvGrpSpPr>
        <p:grpSpPr>
          <a:xfrm>
            <a:off x="381000" y="2689860"/>
            <a:ext cx="8382000" cy="3581400"/>
            <a:chOff x="381000" y="2689860"/>
            <a:chExt cx="8382000" cy="3581400"/>
          </a:xfrm>
        </p:grpSpPr>
        <p:sp>
          <p:nvSpPr>
            <p:cNvPr id="22" name="Rectangle 21"/>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1" name="Straight Arrow Connector 40"/>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SRIO (3/3) </a:t>
            </a:r>
            <a:r>
              <a:rPr lang="en-US" sz="3600" i="1" dirty="0" smtClean="0"/>
              <a:t>KeyStone I Only</a:t>
            </a:r>
            <a:endParaRPr lang="en-US" sz="3600" dirty="0" smtClean="0"/>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1"/>
              </a:buClr>
              <a:buSzPct val="100000"/>
              <a:buFont typeface="Arial" pitchFamily="34" charset="0"/>
              <a:buChar char="•"/>
            </a:pPr>
            <a:r>
              <a:rPr lang="en-US" dirty="0" smtClean="0">
                <a:solidFill>
                  <a:schemeClr val="dk1"/>
                </a:solidFill>
                <a:latin typeface="Calibri" pitchFamily="34" charset="0"/>
              </a:rPr>
              <a:t>The message is then queued on the Receiver side.</a:t>
            </a:r>
          </a:p>
        </p:txBody>
      </p:sp>
      <p:grpSp>
        <p:nvGrpSpPr>
          <p:cNvPr id="43" name="Group 42"/>
          <p:cNvGrpSpPr/>
          <p:nvPr/>
        </p:nvGrpSpPr>
        <p:grpSpPr>
          <a:xfrm>
            <a:off x="381000" y="2689860"/>
            <a:ext cx="8382000" cy="3581400"/>
            <a:chOff x="381000" y="2689860"/>
            <a:chExt cx="8382000" cy="3581400"/>
          </a:xfrm>
        </p:grpSpPr>
        <p:sp>
          <p:nvSpPr>
            <p:cNvPr id="21" name="Rectangle 20"/>
            <p:cNvSpPr/>
            <p:nvPr/>
          </p:nvSpPr>
          <p:spPr bwMode="auto">
            <a:xfrm>
              <a:off x="381000" y="26898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4838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1452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7566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366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49758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6898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5163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7229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3325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49758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1470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6616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3980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58902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3144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1982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42" name="Straight Arrow Connector 41"/>
            <p:cNvCxnSpPr/>
            <p:nvPr/>
          </p:nvCxnSpPr>
          <p:spPr bwMode="auto">
            <a:xfrm>
              <a:off x="4724400" y="4168140"/>
              <a:ext cx="4030980" cy="22860"/>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72120" y="3680082"/>
            <a:ext cx="4798503" cy="1938992"/>
          </a:xfrm>
          <a:prstGeom prst="rect">
            <a:avLst/>
          </a:prstGeom>
          <a:solidFill>
            <a:schemeClr val="accent1">
              <a:lumMod val="20000"/>
              <a:lumOff val="80000"/>
            </a:schemeClr>
          </a:solidFill>
        </p:spPr>
        <p:txBody>
          <a:bodyPr wrap="square" rtlCol="0">
            <a:spAutoFit/>
          </a:bodyPr>
          <a:lstStyle/>
          <a:p>
            <a:pPr algn="ctr"/>
            <a:r>
              <a:rPr lang="en-US" sz="2000" b="1" dirty="0" smtClean="0">
                <a:latin typeface="+mn-lt"/>
              </a:rPr>
              <a:t>Benchmark Details</a:t>
            </a:r>
          </a:p>
          <a:p>
            <a:pPr indent="-182880" algn="l">
              <a:spcBef>
                <a:spcPts val="0"/>
              </a:spcBef>
              <a:buClr>
                <a:schemeClr val="tx1"/>
              </a:buClr>
              <a:buFont typeface="Arial" pitchFamily="34" charset="0"/>
              <a:buChar char="•"/>
            </a:pPr>
            <a:r>
              <a:rPr lang="en-US" sz="2000" dirty="0" smtClean="0">
                <a:latin typeface="+mn-lt"/>
              </a:rPr>
              <a:t>IPC benchmark examples from MCSDK</a:t>
            </a:r>
          </a:p>
          <a:p>
            <a:pPr indent="-182880" algn="l">
              <a:spcBef>
                <a:spcPts val="0"/>
              </a:spcBef>
              <a:buClr>
                <a:schemeClr val="tx1"/>
              </a:buClr>
              <a:buFont typeface="Arial" pitchFamily="34" charset="0"/>
              <a:buChar char="•"/>
            </a:pPr>
            <a:r>
              <a:rPr lang="en-US" sz="2000" dirty="0" smtClean="0">
                <a:latin typeface="+mn-lt"/>
              </a:rPr>
              <a:t>CPU Clock = 1 GHz</a:t>
            </a:r>
          </a:p>
          <a:p>
            <a:pPr indent="-182880" algn="l">
              <a:spcBef>
                <a:spcPts val="0"/>
              </a:spcBef>
              <a:buClr>
                <a:schemeClr val="tx1"/>
              </a:buClr>
              <a:buFont typeface="Arial" pitchFamily="34" charset="0"/>
              <a:buChar char="•"/>
            </a:pPr>
            <a:r>
              <a:rPr lang="en-US" sz="2000" dirty="0" smtClean="0">
                <a:latin typeface="+mn-lt"/>
              </a:rPr>
              <a:t>Header Size = 32 bytes</a:t>
            </a:r>
          </a:p>
          <a:p>
            <a:pPr indent="-182880" algn="l">
              <a:spcBef>
                <a:spcPts val="0"/>
              </a:spcBef>
              <a:buClr>
                <a:schemeClr val="tx1"/>
              </a:buClr>
              <a:buFont typeface="Arial" pitchFamily="34" charset="0"/>
              <a:buChar char="•"/>
            </a:pPr>
            <a:r>
              <a:rPr lang="en-US" sz="2000" dirty="0" smtClean="0">
                <a:latin typeface="+mn-lt"/>
              </a:rPr>
              <a:t>SRIO in loopback Mode</a:t>
            </a:r>
          </a:p>
          <a:p>
            <a:pPr indent="-182880" algn="l">
              <a:spcBef>
                <a:spcPts val="0"/>
              </a:spcBef>
              <a:buClr>
                <a:schemeClr val="tx1"/>
              </a:buClr>
              <a:buFont typeface="Arial" pitchFamily="34" charset="0"/>
              <a:buChar char="•"/>
            </a:pPr>
            <a:r>
              <a:rPr lang="en-US" sz="2000" dirty="0" smtClean="0">
                <a:latin typeface="+mn-lt"/>
              </a:rPr>
              <a:t>Messages allocated up front</a:t>
            </a:r>
            <a:endParaRPr lang="en-US" sz="2000" dirty="0">
              <a:latin typeface="+mn-lt"/>
            </a:endParaRPr>
          </a:p>
        </p:txBody>
      </p:sp>
      <p:graphicFrame>
        <p:nvGraphicFramePr>
          <p:cNvPr id="27" name="Table 26"/>
          <p:cNvGraphicFramePr>
            <a:graphicFrameLocks noGrp="1"/>
          </p:cNvGraphicFramePr>
          <p:nvPr/>
        </p:nvGraphicFramePr>
        <p:xfrm>
          <a:off x="1447800" y="113030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rowSpan="2">
                  <a:txBody>
                    <a:bodyPr/>
                    <a:lstStyle/>
                    <a:p>
                      <a:pPr algn="ctr"/>
                      <a:r>
                        <a:rPr lang="en-US" dirty="0" smtClean="0"/>
                        <a:t>Message Size</a:t>
                      </a:r>
                      <a:endParaRPr lang="en-US" dirty="0"/>
                    </a:p>
                  </a:txBody>
                  <a:tcPr/>
                </a:tc>
                <a:tc>
                  <a:txBody>
                    <a:bodyPr/>
                    <a:lstStyle/>
                    <a:p>
                      <a:pPr algn="ctr"/>
                      <a:r>
                        <a:rPr lang="en-US" dirty="0" smtClean="0"/>
                        <a:t>Shared Memory</a:t>
                      </a:r>
                      <a:endParaRPr lang="en-US" dirty="0"/>
                    </a:p>
                  </a:txBody>
                  <a:tcPr/>
                </a:tc>
                <a:tc>
                  <a:txBody>
                    <a:bodyPr/>
                    <a:lstStyle/>
                    <a:p>
                      <a:pPr algn="ctr"/>
                      <a:r>
                        <a:rPr lang="en-US" dirty="0" smtClean="0"/>
                        <a:t>SRIO</a:t>
                      </a:r>
                      <a:endParaRPr lang="en-US" dirty="0"/>
                    </a:p>
                  </a:txBody>
                  <a:tcPr>
                    <a:solidFill>
                      <a:srgbClr val="4F81BD"/>
                    </a:solidFill>
                  </a:tcPr>
                </a:tc>
              </a:tr>
              <a:tr h="370840">
                <a:tc vMerge="1">
                  <a:txBody>
                    <a:bodyPr/>
                    <a:lstStyle/>
                    <a:p>
                      <a:pPr algn="ctr"/>
                      <a:endParaRPr lang="en-US" dirty="0"/>
                    </a:p>
                  </a:txBody>
                  <a:tcPr/>
                </a:tc>
                <a:tc gridSpan="2">
                  <a:txBody>
                    <a:bodyPr/>
                    <a:lstStyle/>
                    <a:p>
                      <a:pPr marL="0" algn="ctr" defTabSz="914400" rtl="0" eaLnBrk="1" latinLnBrk="0" hangingPunct="1"/>
                      <a:r>
                        <a:rPr lang="en-US" sz="1800" b="1" kern="1200" dirty="0" smtClean="0">
                          <a:solidFill>
                            <a:schemeClr val="lt1"/>
                          </a:solidFill>
                          <a:latin typeface="+mn-lt"/>
                          <a:ea typeface="+mn-ea"/>
                          <a:cs typeface="+mn-cs"/>
                        </a:rPr>
                        <a:t>Throughput (Mb/second)</a:t>
                      </a:r>
                    </a:p>
                  </a:txBody>
                  <a:tcPr>
                    <a:solidFill>
                      <a:srgbClr val="4F81BD"/>
                    </a:solidFill>
                  </a:tcPr>
                </a:tc>
                <a:tc hMerge="1">
                  <a:txBody>
                    <a:bodyPr/>
                    <a:lstStyle/>
                    <a:p>
                      <a:pPr algn="ctr"/>
                      <a:endParaRPr lang="en-US" dirty="0"/>
                    </a:p>
                  </a:txBody>
                  <a:tcPr/>
                </a:tc>
              </a:tr>
              <a:tr h="370840">
                <a:tc>
                  <a:txBody>
                    <a:bodyPr/>
                    <a:lstStyle/>
                    <a:p>
                      <a:pPr algn="ctr"/>
                      <a:r>
                        <a:rPr lang="en-US" dirty="0" smtClean="0"/>
                        <a:t>48</a:t>
                      </a:r>
                      <a:endParaRPr lang="en-US" dirty="0"/>
                    </a:p>
                  </a:txBody>
                  <a:tcPr/>
                </a:tc>
                <a:tc>
                  <a:txBody>
                    <a:bodyPr/>
                    <a:lstStyle/>
                    <a:p>
                      <a:pPr algn="ctr"/>
                      <a:r>
                        <a:rPr lang="en-US" dirty="0" smtClean="0"/>
                        <a:t>23.8</a:t>
                      </a:r>
                      <a:endParaRPr lang="en-US" dirty="0"/>
                    </a:p>
                  </a:txBody>
                  <a:tcPr/>
                </a:tc>
                <a:tc>
                  <a:txBody>
                    <a:bodyPr/>
                    <a:lstStyle/>
                    <a:p>
                      <a:pPr algn="ctr"/>
                      <a:r>
                        <a:rPr lang="en-US" dirty="0" smtClean="0"/>
                        <a:t>4.1</a:t>
                      </a:r>
                      <a:endParaRPr lang="en-US" dirty="0"/>
                    </a:p>
                  </a:txBody>
                  <a:tcPr/>
                </a:tc>
              </a:tr>
              <a:tr h="370840">
                <a:tc>
                  <a:txBody>
                    <a:bodyPr/>
                    <a:lstStyle/>
                    <a:p>
                      <a:pPr algn="ctr"/>
                      <a:r>
                        <a:rPr lang="en-US" dirty="0" smtClean="0"/>
                        <a:t>256</a:t>
                      </a:r>
                      <a:endParaRPr lang="en-US" dirty="0"/>
                    </a:p>
                  </a:txBody>
                  <a:tcPr/>
                </a:tc>
                <a:tc>
                  <a:txBody>
                    <a:bodyPr/>
                    <a:lstStyle/>
                    <a:p>
                      <a:pPr algn="ctr"/>
                      <a:r>
                        <a:rPr lang="en-US" dirty="0" smtClean="0"/>
                        <a:t>125.8</a:t>
                      </a:r>
                      <a:endParaRPr lang="en-US" dirty="0"/>
                    </a:p>
                  </a:txBody>
                  <a:tcPr/>
                </a:tc>
                <a:tc>
                  <a:txBody>
                    <a:bodyPr/>
                    <a:lstStyle/>
                    <a:p>
                      <a:pPr algn="ctr"/>
                      <a:r>
                        <a:rPr lang="en-US" dirty="0" smtClean="0"/>
                        <a:t>21.2</a:t>
                      </a:r>
                      <a:endParaRPr lang="en-US" dirty="0"/>
                    </a:p>
                  </a:txBody>
                  <a:tcPr/>
                </a:tc>
              </a:tr>
              <a:tr h="370840">
                <a:tc>
                  <a:txBody>
                    <a:bodyPr/>
                    <a:lstStyle/>
                    <a:p>
                      <a:pPr algn="ctr"/>
                      <a:r>
                        <a:rPr lang="en-US" dirty="0" smtClean="0"/>
                        <a:t>1024</a:t>
                      </a:r>
                      <a:endParaRPr lang="en-US" dirty="0"/>
                    </a:p>
                  </a:txBody>
                  <a:tcPr/>
                </a:tc>
                <a:tc>
                  <a:txBody>
                    <a:bodyPr/>
                    <a:lstStyle/>
                    <a:p>
                      <a:pPr algn="ctr"/>
                      <a:r>
                        <a:rPr lang="en-US" dirty="0" smtClean="0"/>
                        <a:t>503.2</a:t>
                      </a:r>
                      <a:endParaRPr lang="en-US" dirty="0"/>
                    </a:p>
                  </a:txBody>
                  <a:tcPr/>
                </a:tc>
                <a:tc>
                  <a:txBody>
                    <a:bodyPr/>
                    <a:lstStyle/>
                    <a:p>
                      <a:pPr algn="ctr"/>
                      <a:r>
                        <a:rPr lang="en-US"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MsgCom</a:t>
            </a:r>
            <a:r>
              <a:rPr lang="en-US" dirty="0" smtClean="0"/>
              <a:t>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pPr>
              <a:buClr>
                <a:schemeClr val="tx1"/>
              </a:buClr>
              <a:buSzPct val="100000"/>
            </a:pPr>
            <a:r>
              <a:rPr lang="en-US" dirty="0"/>
              <a:t>Purpose: </a:t>
            </a:r>
            <a:r>
              <a:rPr lang="en-US" dirty="0" smtClean="0"/>
              <a:t>Fast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p14="http://schemas.microsoft.com/office/powerpoint/2010/main" xmlns="" val="294994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a:t>
            </a:r>
          </a:p>
          <a:p>
            <a:pPr lvl="1"/>
            <a:r>
              <a:rPr lang="en-US" sz="2200" dirty="0" smtClean="0"/>
              <a:t>Indirect </a:t>
            </a:r>
            <a:r>
              <a:rPr lang="en-US" sz="2200" dirty="0"/>
              <a:t>channels work over BSD </a:t>
            </a:r>
            <a:r>
              <a:rPr lang="en-US" sz="2200" dirty="0" smtClean="0"/>
              <a:t>sockets</a:t>
            </a:r>
          </a:p>
          <a:p>
            <a:pPr lvl="1"/>
            <a:r>
              <a:rPr lang="en-US" sz="2200" dirty="0" smtClean="0"/>
              <a:t>Enables </a:t>
            </a:r>
            <a:r>
              <a:rPr lang="en-US" sz="2200" dirty="0"/>
              <a:t>communications between </a:t>
            </a:r>
            <a:r>
              <a:rPr lang="en-US" sz="2200" dirty="0" smtClean="0"/>
              <a:t>writer </a:t>
            </a:r>
            <a:r>
              <a:rPr lang="en-US" sz="2200" dirty="0"/>
              <a:t>and </a:t>
            </a:r>
            <a:r>
              <a:rPr lang="en-US" sz="2200" dirty="0" smtClean="0"/>
              <a:t>reader </a:t>
            </a:r>
            <a:r>
              <a:rPr lang="en-US" sz="2200" dirty="0"/>
              <a:t>that are not connected to the same </a:t>
            </a:r>
            <a:r>
              <a:rPr lang="en-US" sz="2200" dirty="0" smtClean="0"/>
              <a:t>instance of Multicore Navigator</a:t>
            </a:r>
          </a:p>
          <a:p>
            <a:pPr lvl="1"/>
            <a:r>
              <a:rPr lang="en-US" sz="2200" dirty="0" smtClean="0"/>
              <a:t>Not yet implemented in current release</a:t>
            </a:r>
            <a:endParaRPr lang="en-US" sz="2200" dirty="0"/>
          </a:p>
        </p:txBody>
      </p:sp>
    </p:spTree>
    <p:extLst>
      <p:ext uri="{BB962C8B-B14F-4D97-AF65-F5344CB8AC3E}">
        <p14:creationId xmlns:p14="http://schemas.microsoft.com/office/powerpoint/2010/main" xmlns="" val="3570460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8456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p14="http://schemas.microsoft.com/office/powerpoint/2010/main" xmlns="" val="2435015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p14="http://schemas.microsoft.com/office/powerpoint/2010/main" xmlns="" val="20281899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p14="http://schemas.microsoft.com/office/powerpoint/2010/main" xmlns="" val="31938239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Cooperation between multiple cores requires a smart way to exchange data and messages.</a:t>
            </a:r>
          </a:p>
          <a:p>
            <a:pPr marL="342900" indent="-342900" algn="l">
              <a:lnSpc>
                <a:spcPct val="80000"/>
              </a:lnSpc>
              <a:spcBef>
                <a:spcPts val="1200"/>
              </a:spcBef>
              <a:spcAft>
                <a:spcPts val="0"/>
              </a:spcAft>
              <a:buSzPct val="100000"/>
              <a:buFont typeface="Arial" pitchFamily="34" charset="0"/>
              <a:buChar char="•"/>
            </a:pPr>
            <a:r>
              <a:rPr lang="en-US" b="0" dirty="0" smtClean="0">
                <a:latin typeface="Calibri" pitchFamily="34" charset="0"/>
              </a:rPr>
              <a:t>Must scale from 2 to 12 cores in a single device … with the ability to connect multiple devices.</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Efficient scheme required to avoid high cost in terms of CPU cycles</a:t>
            </a:r>
          </a:p>
          <a:p>
            <a:pPr marL="342900" indent="-342900" algn="l">
              <a:lnSpc>
                <a:spcPct val="80000"/>
              </a:lnSpc>
              <a:spcBef>
                <a:spcPts val="1200"/>
              </a:spcBef>
              <a:spcAft>
                <a:spcPts val="0"/>
              </a:spcAft>
              <a:buSzPct val="100000"/>
              <a:buFont typeface="Arial" pitchFamily="34" charset="0"/>
              <a:buChar char="•"/>
            </a:pPr>
            <a:r>
              <a:rPr lang="en-US" b="0" dirty="0" smtClean="0">
                <a:latin typeface="Calibri" pitchFamily="34" charset="0"/>
              </a:rPr>
              <a:t>Easy to use, clear and standardized APIs</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The usual trade-offs; Performance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347199050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40136186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1724" y="6327755"/>
            <a:ext cx="8959395" cy="530245"/>
          </a:xfrm>
          <a:prstGeom prst="rect">
            <a:avLst/>
          </a:prstGeom>
          <a:solidFill>
            <a:schemeClr val="bg1"/>
          </a:solidFill>
        </p:spPr>
        <p:txBody>
          <a:bodyPr wrap="square" rtlCol="0">
            <a:no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p14="http://schemas.microsoft.com/office/powerpoint/2010/main" xmlns="" val="7588426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1724" y="6327755"/>
            <a:ext cx="8959395" cy="530245"/>
          </a:xfrm>
          <a:prstGeom prst="rect">
            <a:avLst/>
          </a:prstGeom>
          <a:solidFill>
            <a:schemeClr val="bg1"/>
          </a:solidFill>
        </p:spPr>
        <p:txBody>
          <a:bodyPr wrap="square" rtlCol="0">
            <a:no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p14="http://schemas.microsoft.com/office/powerpoint/2010/main" xmlns="" val="10673034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Demonstrations &amp; Examples</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2.x release at </a:t>
            </a:r>
            <a:r>
              <a:rPr lang="en-US" sz="2000" dirty="0" smtClean="0"/>
              <a:t>mcsdk_2_X_X_X\pdk_C6678_1_1_2_5\packages\ti\transport\ipc\examples</a:t>
            </a:r>
          </a:p>
          <a:p>
            <a:r>
              <a:rPr lang="en-US" sz="3000" dirty="0" err="1" smtClean="0"/>
              <a:t>MsgCom</a:t>
            </a:r>
            <a:r>
              <a:rPr lang="en-US" sz="3000" dirty="0" smtClean="0"/>
              <a:t> project (on ARM and DSP) is part of KeyStone II Lab Book</a:t>
            </a:r>
            <a:endParaRPr lang="en-US" sz="3000" dirty="0"/>
          </a:p>
        </p:txBody>
      </p:sp>
    </p:spTree>
    <p:extLst>
      <p:ext uri="{BB962C8B-B14F-4D97-AF65-F5344CB8AC3E}">
        <p14:creationId xmlns:p14="http://schemas.microsoft.com/office/powerpoint/2010/main" xmlns="" val="13430130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a:t>
            </a:r>
            <a:endParaRPr lang="en-US" dirty="0"/>
          </a:p>
        </p:txBody>
      </p:sp>
      <p:sp>
        <p:nvSpPr>
          <p:cNvPr id="3" name="Content Placeholder 2"/>
          <p:cNvSpPr>
            <a:spLocks noGrp="1"/>
          </p:cNvSpPr>
          <p:nvPr>
            <p:ph idx="1"/>
          </p:nvPr>
        </p:nvSpPr>
        <p:spPr/>
        <p:txBody>
          <a:bodyPr/>
          <a:lstStyle/>
          <a:p>
            <a:r>
              <a:rPr lang="en-US" dirty="0" smtClean="0"/>
              <a:t>Device-specific Data Manuals for the KeyStone </a:t>
            </a:r>
            <a:r>
              <a:rPr lang="en-US" dirty="0" err="1" smtClean="0"/>
              <a:t>SoCs</a:t>
            </a:r>
            <a:r>
              <a:rPr lang="en-US" dirty="0" smtClean="0"/>
              <a:t> can be found at </a:t>
            </a:r>
            <a:r>
              <a:rPr lang="en-US" dirty="0" smtClean="0">
                <a:hlinkClick r:id="rId2"/>
              </a:rPr>
              <a:t>TI.com/multicore</a:t>
            </a:r>
            <a:r>
              <a:rPr lang="en-US" dirty="0" smtClean="0"/>
              <a:t>.</a:t>
            </a:r>
          </a:p>
          <a:p>
            <a:r>
              <a:rPr lang="en-US" dirty="0" smtClean="0"/>
              <a:t>For articles related to IPC,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381000" y="2009325"/>
            <a:ext cx="8409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Shared memory: MSMC memory or DDR</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Multicore Navigator</a:t>
            </a:r>
          </a:p>
          <a:p>
            <a:pPr marL="342900" indent="-342900" algn="l">
              <a:lnSpc>
                <a:spcPct val="80000"/>
              </a:lnSpc>
              <a:spcBef>
                <a:spcPts val="1200"/>
              </a:spcBef>
              <a:spcAft>
                <a:spcPts val="0"/>
              </a:spcAft>
              <a:buSzPct val="100000"/>
              <a:buFont typeface="Arial" pitchFamily="34" charset="0"/>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4" name="Object 3"/>
          <p:cNvGraphicFramePr>
            <a:graphicFrameLocks noChangeAspect="1"/>
          </p:cNvGraphicFramePr>
          <p:nvPr/>
        </p:nvGraphicFramePr>
        <p:xfrm>
          <a:off x="787400" y="1011238"/>
          <a:ext cx="7569200" cy="4833937"/>
        </p:xfrm>
        <a:graphic>
          <a:graphicData uri="http://schemas.openxmlformats.org/presentationml/2006/ole">
            <p:oleObj spid="_x0000_s11265"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IPC Methodology: IPCv3</a:t>
            </a:r>
            <a:endParaRPr lang="en-US" sz="3600" dirty="0"/>
          </a:p>
        </p:txBody>
      </p:sp>
      <p:sp>
        <p:nvSpPr>
          <p:cNvPr id="4" name="Content Placeholder 3"/>
          <p:cNvSpPr>
            <a:spLocks noGrp="1"/>
          </p:cNvSpPr>
          <p:nvPr>
            <p:ph idx="1"/>
          </p:nvPr>
        </p:nvSpPr>
        <p:spPr>
          <a:xfrm>
            <a:off x="457200" y="1790299"/>
            <a:ext cx="8229600" cy="4332170"/>
          </a:xfrm>
        </p:spPr>
        <p:txBody>
          <a:bodyPr/>
          <a:lstStyle/>
          <a:p>
            <a:pPr>
              <a:buSzPct val="100000"/>
            </a:pPr>
            <a:r>
              <a:rPr lang="en-US" sz="2800" dirty="0" smtClean="0"/>
              <a:t>IPCv3 library based on shared memory</a:t>
            </a:r>
          </a:p>
          <a:p>
            <a:pPr lvl="1"/>
            <a:r>
              <a:rPr lang="en-US" sz="2000" dirty="0" smtClean="0"/>
              <a:t>DSP: Must build with BIOS</a:t>
            </a:r>
          </a:p>
          <a:p>
            <a:pPr lvl="1"/>
            <a:r>
              <a:rPr lang="en-US" sz="2000" dirty="0" smtClean="0"/>
              <a:t>ARM: Linux from user mode</a:t>
            </a:r>
          </a:p>
          <a:p>
            <a:pPr lvl="1"/>
            <a:r>
              <a:rPr lang="en-US" sz="2000" dirty="0" smtClean="0"/>
              <a:t>Designed for moving messages and short data</a:t>
            </a:r>
          </a:p>
          <a:p>
            <a:pPr lvl="1"/>
            <a:r>
              <a:rPr lang="en-US" sz="2000" dirty="0" smtClean="0"/>
              <a:t>Called “the control path” because messageQ is the “slow” path for data and Notify is limited to 32 bit messages </a:t>
            </a:r>
          </a:p>
          <a:p>
            <a:pPr lvl="1"/>
            <a:r>
              <a:rPr lang="en-US" sz="2000" dirty="0" smtClean="0"/>
              <a:t>Requires SYS/BIOS on the DSP side</a:t>
            </a:r>
          </a:p>
          <a:p>
            <a:pPr lvl="1"/>
            <a:r>
              <a:rPr lang="en-US" sz="2000" dirty="0" smtClean="0"/>
              <a:t>Compatible with legacy devices (same API)</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IPC Methodology: </a:t>
            </a:r>
            <a:r>
              <a:rPr lang="en-US" sz="3600" dirty="0" err="1" smtClean="0"/>
              <a:t>MsgCom</a:t>
            </a:r>
            <a:endParaRPr lang="en-US" sz="3600" dirty="0"/>
          </a:p>
        </p:txBody>
      </p:sp>
      <p:sp>
        <p:nvSpPr>
          <p:cNvPr id="4" name="Content Placeholder 3"/>
          <p:cNvSpPr>
            <a:spLocks noGrp="1"/>
          </p:cNvSpPr>
          <p:nvPr>
            <p:ph idx="1"/>
          </p:nvPr>
        </p:nvSpPr>
        <p:spPr>
          <a:xfrm>
            <a:off x="449580" y="1474269"/>
            <a:ext cx="8229600" cy="3764280"/>
          </a:xfrm>
        </p:spPr>
        <p:txBody>
          <a:bodyPr/>
          <a:lstStyle/>
          <a:p>
            <a:r>
              <a:rPr lang="en-US" sz="2800" dirty="0" err="1" smtClean="0"/>
              <a:t>MsgCom</a:t>
            </a:r>
            <a:r>
              <a:rPr lang="en-US" sz="2800" dirty="0" smtClean="0"/>
              <a:t> library based on the Multicore Navigator queues and logic </a:t>
            </a:r>
          </a:p>
          <a:p>
            <a:pPr lvl="1"/>
            <a:r>
              <a:rPr lang="en-US" sz="2000" dirty="0" smtClean="0"/>
              <a:t>DSP: Can work even without operating system</a:t>
            </a:r>
          </a:p>
          <a:p>
            <a:pPr lvl="1"/>
            <a:r>
              <a:rPr lang="en-US" sz="2000" dirty="0" smtClean="0"/>
              <a:t>ARM: Linux library from user mode</a:t>
            </a:r>
          </a:p>
          <a:p>
            <a:pPr lvl="1"/>
            <a:r>
              <a:rPr lang="en-US" sz="2000" dirty="0" smtClean="0"/>
              <a:t>Fast data movement between ARM-DSP and DSP-DSP with minimum intervention of the CPU</a:t>
            </a:r>
          </a:p>
          <a:p>
            <a:pPr lvl="1"/>
            <a:r>
              <a:rPr lang="en-US" sz="2000" dirty="0" smtClean="0"/>
              <a:t>Does not require SYS/BIOS</a:t>
            </a:r>
          </a:p>
          <a:p>
            <a:pPr lvl="1"/>
            <a:r>
              <a:rPr lang="en-US" sz="2000" dirty="0" smtClean="0"/>
              <a:t>Supports many features of data movement</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IPC Library</a:t>
            </a:r>
            <a:endParaRPr lang="en-US" dirty="0"/>
          </a:p>
        </p:txBody>
      </p:sp>
      <p:sp>
        <p:nvSpPr>
          <p:cNvPr id="3" name="Subtitle 2"/>
          <p:cNvSpPr>
            <a:spLocks noGrp="1"/>
          </p:cNvSpPr>
          <p:nvPr>
            <p:ph type="subTitle" idx="1"/>
          </p:nvPr>
        </p:nvSpPr>
        <p:spPr/>
        <p:txBody>
          <a:bodyPr/>
          <a:lstStyle/>
          <a:p>
            <a:r>
              <a:rPr lang="en-US" dirty="0" smtClean="0"/>
              <a:t>KeyStone IPC</a:t>
            </a:r>
            <a:endParaRPr lang="en-US" dirty="0"/>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3.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4.xml><?xml version="1.0" encoding="utf-8"?>
<p:tagLst xmlns:a="http://schemas.openxmlformats.org/drawingml/2006/main" xmlns:r="http://schemas.openxmlformats.org/officeDocument/2006/relationships" xmlns:p="http://schemas.openxmlformats.org/presentationml/2006/main">
  <p:tag name="NO LOGOS" val="true"/>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3.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customXml/itemProps4.xml><?xml version="1.0" encoding="utf-8"?>
<ds:datastoreItem xmlns:ds="http://schemas.openxmlformats.org/officeDocument/2006/customXml" ds:itemID="{9247FEFF-82D0-4BBE-AA2E-6E8C28F7BB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47500</TotalTime>
  <Words>3441</Words>
  <Application>Microsoft Office PowerPoint</Application>
  <PresentationFormat>On-screen Show (4:3)</PresentationFormat>
  <Paragraphs>574</Paragraphs>
  <Slides>47</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13_KeyStoneOLT</vt:lpstr>
      <vt:lpstr>Visio</vt:lpstr>
      <vt:lpstr>KeyStone IPC    Inter-Processor Communications</vt:lpstr>
      <vt:lpstr>Agenda</vt:lpstr>
      <vt:lpstr>IPC Basic Concepts</vt:lpstr>
      <vt:lpstr>IPC Challenges</vt:lpstr>
      <vt:lpstr>Architecture Support for IPC</vt:lpstr>
      <vt:lpstr>IPC Offering </vt:lpstr>
      <vt:lpstr>KeyStone IPC Methodology: IPCv3</vt:lpstr>
      <vt:lpstr>KeyStone IPC Methodology: MsgCom</vt:lpstr>
      <vt:lpstr>IPC Library</vt:lpstr>
      <vt:lpstr>IPC Library: Transports</vt:lpstr>
      <vt:lpstr>IPC Services</vt:lpstr>
      <vt:lpstr>Using Notify – Concepts</vt:lpstr>
      <vt:lpstr>Notify Model</vt:lpstr>
      <vt:lpstr>Notify Model</vt:lpstr>
      <vt:lpstr>Notify Implementation</vt:lpstr>
      <vt:lpstr>Example Callback Function</vt:lpstr>
      <vt:lpstr>Data Passing Using Shared Memory (1/2)</vt:lpstr>
      <vt:lpstr>Data Passing Using Shared Memory (2/2)</vt:lpstr>
      <vt:lpstr>MessageQ – Highest Layer API</vt:lpstr>
      <vt:lpstr>MessageQ and Messages</vt:lpstr>
      <vt:lpstr>Using MessageQ (1/3)</vt:lpstr>
      <vt:lpstr>Using MessageQ (2/3)</vt:lpstr>
      <vt:lpstr>Using MessageQ (3/3)</vt:lpstr>
      <vt:lpstr>MessageQ – Configuration</vt:lpstr>
      <vt:lpstr>Data Passing: Static</vt:lpstr>
      <vt:lpstr>Data Passing: Dynamic</vt:lpstr>
      <vt:lpstr>More Information About MessageQ</vt:lpstr>
      <vt:lpstr>IPC Device-to-Device Using SRIO</vt:lpstr>
      <vt:lpstr>IPC Transports: SRIO (1/3) KeyStone I Only</vt:lpstr>
      <vt:lpstr>IPC Transports: SRIO (2/3) KeyStone I Only</vt:lpstr>
      <vt:lpstr>IPC Transports: SRIO (3/3) KeyStone I Only</vt:lpstr>
      <vt:lpstr>IPC Transport Details</vt:lpstr>
      <vt:lpstr>MsgCom Library</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Demonstrations &amp; Examples</vt:lpstr>
      <vt:lpstr>Examples and Demos</vt:lpstr>
      <vt:lpstr>For More Information</vt:lpstr>
      <vt:lpstr>Slide 47</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Robert J. Hillard</cp:lastModifiedBy>
  <cp:revision>2009</cp:revision>
  <dcterms:created xsi:type="dcterms:W3CDTF">2007-12-19T20:51:45Z</dcterms:created>
  <dcterms:modified xsi:type="dcterms:W3CDTF">2013-09-19T21:33:45Z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A6AB9268-2D42-4BBA-A8D5-B08A0DCCC222</vt:lpwstr>
  </property>
  <property fmtid="{D5CDD505-2E9C-101B-9397-08002B2CF9AE}" pid="6" name="ArticulateProjectFull">
    <vt:lpwstr>C:\TEMP\TEMPLATE CONVERSION\KeyStone IPC v2.ppta</vt:lpwstr>
  </property>
</Properties>
</file>