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60"/>
  </p:notesMasterIdLst>
  <p:sldIdLst>
    <p:sldId id="546" r:id="rId5"/>
    <p:sldId id="543" r:id="rId6"/>
    <p:sldId id="403" r:id="rId7"/>
    <p:sldId id="547" r:id="rId8"/>
    <p:sldId id="405" r:id="rId9"/>
    <p:sldId id="485" r:id="rId10"/>
    <p:sldId id="487" r:id="rId11"/>
    <p:sldId id="489" r:id="rId12"/>
    <p:sldId id="490" r:id="rId13"/>
    <p:sldId id="491" r:id="rId14"/>
    <p:sldId id="488" r:id="rId15"/>
    <p:sldId id="548" r:id="rId16"/>
    <p:sldId id="494" r:id="rId17"/>
    <p:sldId id="495" r:id="rId18"/>
    <p:sldId id="496" r:id="rId19"/>
    <p:sldId id="497" r:id="rId20"/>
    <p:sldId id="498" r:id="rId21"/>
    <p:sldId id="500" r:id="rId22"/>
    <p:sldId id="501" r:id="rId23"/>
    <p:sldId id="503" r:id="rId24"/>
    <p:sldId id="510" r:id="rId25"/>
    <p:sldId id="511" r:id="rId26"/>
    <p:sldId id="508" r:id="rId27"/>
    <p:sldId id="509" r:id="rId28"/>
    <p:sldId id="512" r:id="rId29"/>
    <p:sldId id="513" r:id="rId30"/>
    <p:sldId id="514" r:id="rId31"/>
    <p:sldId id="515" r:id="rId32"/>
    <p:sldId id="516" r:id="rId33"/>
    <p:sldId id="549" r:id="rId34"/>
    <p:sldId id="518" r:id="rId35"/>
    <p:sldId id="524" r:id="rId36"/>
    <p:sldId id="528" r:id="rId37"/>
    <p:sldId id="525" r:id="rId38"/>
    <p:sldId id="526" r:id="rId39"/>
    <p:sldId id="550" r:id="rId40"/>
    <p:sldId id="415" r:id="rId41"/>
    <p:sldId id="535" r:id="rId42"/>
    <p:sldId id="536" r:id="rId43"/>
    <p:sldId id="537" r:id="rId44"/>
    <p:sldId id="551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552" r:id="rId56"/>
    <p:sldId id="477" r:id="rId57"/>
    <p:sldId id="527" r:id="rId58"/>
    <p:sldId id="392" r:id="rId59"/>
  </p:sldIdLst>
  <p:sldSz cx="9144000" cy="6858000" type="screen4x3"/>
  <p:notesSz cx="7010400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DE0000"/>
    <a:srgbClr val="FFFF99"/>
    <a:srgbClr val="FFFF66"/>
    <a:srgbClr val="0000FF"/>
    <a:srgbClr val="000099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>
        <p:scale>
          <a:sx n="130" d="100"/>
          <a:sy n="130" d="100"/>
        </p:scale>
        <p:origin x="-2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1744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0263" cy="34813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4650"/>
          </a:xfrm>
          <a:noFill/>
          <a:ln/>
        </p:spPr>
        <p:txBody>
          <a:bodyPr lIns="93125" tIns="46566" rIns="93125" bIns="46566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/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26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27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32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34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7" descr="ti_logo_powerpoint_1_line.pn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6" r:id="rId2"/>
    <p:sldLayoutId id="2147483840" r:id="rId3"/>
    <p:sldLayoutId id="2147483841" r:id="rId4"/>
    <p:sldLayoutId id="2147483842" r:id="rId5"/>
    <p:sldLayoutId id="2147483843" r:id="rId6"/>
    <p:sldLayoutId id="214748384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SPRP812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4876799" cy="556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Load Balancing - OpenEM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starts processing Event A, which includes data and an algorithm.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sends a descriptor to the Multicore Navigator, indicating that it has started processing Event A.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decides which event Core 1 will process next. While the Core 1 is busy processing the current event, the hardware loads data for the Event C to Core 1 L2 memory.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When Core 1 completes processing for Event A, the data for Event C is already loaded to L2 memory and the algorithm for Event C is available in a separate descriptor.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0200" y="838200"/>
          <a:ext cx="3054350" cy="5638800"/>
        </p:xfrm>
        <a:graphic>
          <a:graphicData uri="http://schemas.openxmlformats.org/presentationml/2006/ole">
            <p:oleObj spid="_x0000_s233473" name="Visio" r:id="rId5" imgW="3054933" imgH="622543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Cases: Observations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67725" cy="4191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Most of the setup is predetermined during the configuration and initialization phase of execution.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Navigator is designed to minimize the run-time load on the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“Fire and forget “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Navigator moves data and signals between different type of cores. For example, C66x CorePac to ARM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Understanding Multicore Navigator:</a:t>
            </a:r>
            <a:br>
              <a:rPr lang="en-US" dirty="0" smtClean="0"/>
            </a:br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Navigator Components</a:t>
            </a:r>
            <a:endParaRPr lang="en-US" b="0" dirty="0" smtClean="0"/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181600" y="835839"/>
            <a:ext cx="3366294" cy="535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The Queue Manager Subsystem (QMSS) is a centralized hardware unit that monitors core activity and manages the queues. 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Multiple Packet DMA (PKTDMA) engines use descriptors between transmit and receive queues packets that are dedicated to “routing” peripherals or to the Multicore Navigator  infrastructure.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+mj-lt"/>
              </a:rPr>
            </a:b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NOTE: </a:t>
            </a:r>
            <a:r>
              <a:rPr lang="en-US" sz="2000" dirty="0" smtClean="0">
                <a:latin typeface="+mj-lt"/>
              </a:rPr>
              <a:t>PKTDMA was previously  called CPPI (Communication Peripheral Port Interface)</a:t>
            </a:r>
          </a:p>
        </p:txBody>
      </p:sp>
      <p:grpSp>
        <p:nvGrpSpPr>
          <p:cNvPr id="2" name="Group 333"/>
          <p:cNvGrpSpPr/>
          <p:nvPr/>
        </p:nvGrpSpPr>
        <p:grpSpPr>
          <a:xfrm>
            <a:off x="152400" y="1143000"/>
            <a:ext cx="4953000" cy="4876800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DMA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Queue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Manager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SRAM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L2 Memory </a:t>
              </a:r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560342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DDR3 EMIF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304800" y="-381000"/>
          <a:ext cx="8534400" cy="6466766"/>
        </p:xfrm>
        <a:graphic>
          <a:graphicData uri="http://schemas.openxmlformats.org/presentationml/2006/ole">
            <p:oleObj spid="_x0000_s180226" name="Visio" r:id="rId5" imgW="7349996" imgH="5155358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 Architecture (KeyStone 1)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033463"/>
            <a:ext cx="48482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Queue Manager and 8192 queue headers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Load Balancing and Traffic Shaping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 provides firmware code to the APDSP; The user does not develop any firmware code.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Internal RAM: A hardware link list  for descriptor indices (16K entries)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Infrastructure PKTDMA supports internal traffic (core to core)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4582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II QMSS Architecture</a:t>
            </a: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524000" y="633966"/>
          <a:ext cx="6400800" cy="5690634"/>
        </p:xfrm>
        <a:graphic>
          <a:graphicData uri="http://schemas.openxmlformats.org/presentationml/2006/ole">
            <p:oleObj spid="_x0000_s181250" name="Visio" r:id="rId4" imgW="4510659" imgH="4009263" progId="Visio.Drawing.11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11422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7620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HyperLink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76200"/>
            <a:ext cx="84582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Additional Queue Mapping for KeyStone II</a:t>
            </a:r>
          </a:p>
        </p:txBody>
      </p:sp>
      <p:graphicFrame>
        <p:nvGraphicFramePr>
          <p:cNvPr id="38046" name="Group 158"/>
          <p:cNvGraphicFramePr>
            <a:graphicFrameLocks noGrp="1"/>
          </p:cNvGraphicFramePr>
          <p:nvPr>
            <p:ph sz="half" idx="4294967295"/>
          </p:nvPr>
        </p:nvGraphicFramePr>
        <p:xfrm>
          <a:off x="246062" y="2362200"/>
          <a:ext cx="8669338" cy="2940052"/>
        </p:xfrm>
        <a:graphic>
          <a:graphicData uri="http://schemas.openxmlformats.org/drawingml/2006/table">
            <a:tbl>
              <a:tblPr/>
              <a:tblGrid>
                <a:gridCol w="1373188"/>
                <a:gridCol w="742950"/>
                <a:gridCol w="1541462"/>
                <a:gridCol w="5011738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8192 to 8703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Purpose, or Accumulator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8704 to 8735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 interrupt controller queue pend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8744 to 8851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Hyperlink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8844 to 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8864 to 8871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BCP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8872 to 8887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FFTC_C, _D, _E and _F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8992 to 9023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QMSS Tx queues for pktDMA2 (Infrastructure pktDMA 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9024 to 16383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26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allocated in memory regions. Indices to descriptors are in the internal or external link 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20 memory regions may be defined for descriptor storage (LL2, MSMC, DDR).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512K descriptors can be supported in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All Multicore Navigator descriptor memory regions are divided into </a:t>
            </a:r>
            <a:r>
              <a:rPr lang="en-US" sz="2400" i="1" dirty="0" smtClean="0"/>
              <a:t>equal-sized</a:t>
            </a:r>
            <a:r>
              <a:rPr lang="en-US" sz="2400" dirty="0" smtClean="0"/>
              <a:t> descriptors.  For 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209800"/>
          <a:ext cx="2863850" cy="4006850"/>
        </p:xfrm>
        <a:graphic>
          <a:graphicData uri="http://schemas.openxmlformats.org/presentationml/2006/ole">
            <p:oleObj spid="_x0000_s182274" name="Visio" r:id="rId5" imgW="1695012" imgH="2372475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258532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Memory regions are </a:t>
            </a:r>
            <a:r>
              <a:rPr lang="en-US" i="1" u="sng" dirty="0"/>
              <a:t>always</a:t>
            </a:r>
            <a:r>
              <a:rPr lang="en-US" dirty="0"/>
              <a:t> aligned to</a:t>
            </a:r>
            <a:br>
              <a:rPr lang="en-US" dirty="0"/>
            </a:br>
            <a:r>
              <a:rPr lang="en-US" dirty="0"/>
              <a:t>16-byte boundaries and descriptors are </a:t>
            </a:r>
            <a:r>
              <a:rPr lang="en-US" i="1" u="sng" dirty="0"/>
              <a:t>always</a:t>
            </a:r>
            <a:r>
              <a:rPr lang="en-US" dirty="0"/>
              <a:t> multiples of 16 bytes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The number of descriptors in a region is always power of 2 (at least 32).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423555"/>
            <a:ext cx="8467725" cy="472007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purpose of this lesson is to enable you to do the following:</a:t>
            </a:r>
          </a:p>
          <a:p>
            <a:r>
              <a:rPr lang="en-US" sz="1800" dirty="0" smtClean="0"/>
              <a:t>Explain the advantages of using Multicore Navigator.</a:t>
            </a:r>
          </a:p>
          <a:p>
            <a:r>
              <a:rPr lang="en-US" sz="1800" dirty="0" smtClean="0"/>
              <a:t>Explain the functional role of descriptors and queues in the Multicore Navigator.</a:t>
            </a:r>
          </a:p>
          <a:p>
            <a:r>
              <a:rPr lang="en-US" sz="1800" dirty="0" smtClean="0"/>
              <a:t>Describe Multicore Navigator architecture and explain the purpose of the Queue Manager Subsystem and Packet DMA.</a:t>
            </a:r>
          </a:p>
          <a:p>
            <a:r>
              <a:rPr lang="en-US" sz="1800" dirty="0" smtClean="0"/>
              <a:t>Identify Multicore Navigator parameters that are configured during initialization and how they impact run-time operations.</a:t>
            </a:r>
          </a:p>
          <a:p>
            <a:r>
              <a:rPr lang="en-US" sz="1800" dirty="0" smtClean="0"/>
              <a:t>Identify the TI software resources that assist with configuration and usage of the Multicore Navigator.</a:t>
            </a:r>
          </a:p>
          <a:p>
            <a:r>
              <a:rPr lang="en-US" sz="1800" dirty="0" smtClean="0"/>
              <a:t>Apply your knowledge of Multicore Navigator architecture, functions, and configuration to make decisions in your application development.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Two descriptor types are used within Multicore Navigator: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Host</a:t>
            </a:r>
            <a:r>
              <a:rPr lang="en-US" sz="2000" dirty="0" smtClean="0"/>
              <a:t> type provide flexibility, but are more difficult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Contains a header with a pointer to the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 be linked together; Packet length is the sum of payload (buffer) sizes.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Monolithic</a:t>
            </a:r>
            <a:r>
              <a:rPr lang="en-US" sz="2000" dirty="0" smtClean="0"/>
              <a:t> type are less flexible, but easier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Descriptor contains the header </a:t>
            </a:r>
            <a:r>
              <a:rPr lang="en-US" sz="1800" u="sng" dirty="0" smtClean="0"/>
              <a:t>and</a:t>
            </a:r>
            <a:r>
              <a:rPr lang="en-US" sz="1800" dirty="0" smtClean="0"/>
              <a:t>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Cannot be linked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1843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184323" name="Visio" r:id="rId6" imgW="1037630" imgH="1265992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descriptors are created, they are loaded with pre-defined information and are pushed into the Free Descriptor Queue(s) – one of the general purpose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 master (core or PKTDMA) needs to use a descriptor, it pops it from a FDQ.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descriptor can be pushed into any one of the 8192 queues (in KeyStone I devices).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16K descriptors; Each can be in any queue. How much hardware is needed for the queues?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TI implementation uses the following elements to manage descriptors and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link list (Link RAM) indexes all descriptors.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queue header points to the top descriptor in the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NULL value indicates the last descriptor in the queue.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When a descriptor pointer is pushed or popped, an index is derived from the queue push/pop pointer.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descriptor is </a:t>
            </a:r>
            <a:r>
              <a:rPr lang="en-US" sz="2000" i="1" dirty="0" smtClean="0"/>
              <a:t>pushed</a:t>
            </a:r>
            <a:r>
              <a:rPr lang="en-US" sz="2000" dirty="0" smtClean="0"/>
              <a:t> onto a queue, the queue manager converts the address to an index. The descriptor is added to the queue by threading the indexed entry of the Link RAM into the queue’s linked list.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queue is </a:t>
            </a:r>
            <a:r>
              <a:rPr lang="en-US" sz="2000" i="1" dirty="0" smtClean="0"/>
              <a:t>popped</a:t>
            </a:r>
            <a:r>
              <a:rPr lang="en-US" sz="2000" dirty="0" smtClean="0"/>
              <a:t>, the queue manager converts the index back into an address. The Link RAM is then rethreaded to remove this index.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(1)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Queue </a:t>
            </a:r>
            <a:r>
              <a:rPr lang="en-US" sz="2400" dirty="0"/>
              <a:t>M</a:t>
            </a:r>
            <a:r>
              <a:rPr lang="en-US" sz="2400" dirty="0" smtClean="0"/>
              <a:t>anager </a:t>
            </a:r>
            <a:r>
              <a:rPr lang="en-US" sz="2400" dirty="0"/>
              <a:t>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Descriptor 0 is pushed into a queue.</a:t>
            </a: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731963"/>
          <a:ext cx="8124825" cy="3767137"/>
        </p:xfrm>
        <a:graphic>
          <a:graphicData uri="http://schemas.openxmlformats.org/presentationml/2006/ole">
            <p:oleObj spid="_x0000_s186370" name="Visio" r:id="rId5" imgW="5925366" imgH="2748064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(2)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Now Descriptor 31 is pushed into the same queue.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533400" y="1958975"/>
          <a:ext cx="7696200" cy="3568700"/>
        </p:xfrm>
        <a:graphic>
          <a:graphicData uri="http://schemas.openxmlformats.org/presentationml/2006/ole">
            <p:oleObj spid="_x0000_s187394" name="Visio" r:id="rId5" imgW="5925366" imgH="2748064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0" y="258763"/>
            <a:ext cx="3810000" cy="1189037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Descriptor Queuing: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Explicit and Implicit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14463"/>
            <a:ext cx="3324225" cy="48339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this is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188418" name="Visio" r:id="rId5" imgW="6359200" imgH="7829415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1341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 and  Accumulators Queues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991225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Running in the background, they interrupt a core with a list of popped descriptor addresses (the list is in accumulation memory).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 channel is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</a:t>
            </a:r>
            <a:r>
              <a:rPr lang="en-US" sz="1800" dirty="0" smtClean="0">
                <a:solidFill>
                  <a:srgbClr val="FF0000"/>
                </a:solidFill>
              </a:rPr>
              <a:t>any </a:t>
            </a:r>
            <a:r>
              <a:rPr lang="en-US" sz="1800" dirty="0" smtClean="0"/>
              <a:t>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152400"/>
          <a:ext cx="2338387" cy="2890838"/>
        </p:xfrm>
        <a:graphic>
          <a:graphicData uri="http://schemas.openxmlformats.org/presentationml/2006/ole">
            <p:oleObj spid="_x0000_s189442" name="Visio" r:id="rId4" imgW="1772072" imgH="2191155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429000"/>
          <a:ext cx="2284412" cy="2824162"/>
        </p:xfrm>
        <a:graphic>
          <a:graphicData uri="http://schemas.openxmlformats.org/presentationml/2006/ole">
            <p:oleObj spid="_x0000_s189443" name="Visio" r:id="rId5" imgW="1772072" imgH="2191155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Topology</a:t>
            </a:r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441950"/>
            <a:ext cx="8458200" cy="111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NETCP </a:t>
            </a:r>
            <a:r>
              <a:rPr lang="en-US" sz="1400" dirty="0"/>
              <a:t>and SRIO instances for all KeyStone devices.</a:t>
            </a:r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FFTC </a:t>
            </a:r>
            <a:r>
              <a:rPr lang="en-US" sz="1400" dirty="0"/>
              <a:t>(A and B</a:t>
            </a:r>
            <a:r>
              <a:rPr lang="en-US" sz="1400" dirty="0" smtClean="0"/>
              <a:t>), BCP, and AIF2 </a:t>
            </a:r>
            <a:r>
              <a:rPr lang="en-US" sz="1400" dirty="0"/>
              <a:t>instances are only in KeyStone devices for wireless applications.</a:t>
            </a:r>
          </a:p>
          <a:p>
            <a:endParaRPr lang="en-US" sz="1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06413" y="809625"/>
            <a:ext cx="7553816" cy="4600575"/>
            <a:chOff x="506413" y="885825"/>
            <a:chExt cx="7553816" cy="4600575"/>
          </a:xfrm>
        </p:grpSpPr>
        <p:sp>
          <p:nvSpPr>
            <p:cNvPr id="18434" name="Rectangle 9"/>
            <p:cNvSpPr>
              <a:spLocks noChangeArrowheads="1"/>
            </p:cNvSpPr>
            <p:nvPr/>
          </p:nvSpPr>
          <p:spPr bwMode="auto">
            <a:xfrm>
              <a:off x="1050925" y="885825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6" name="Rectangle 3"/>
            <p:cNvSpPr>
              <a:spLocks noChangeArrowheads="1"/>
            </p:cNvSpPr>
            <p:nvPr/>
          </p:nvSpPr>
          <p:spPr bwMode="auto">
            <a:xfrm>
              <a:off x="3581400" y="1524000"/>
              <a:ext cx="1752600" cy="304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3962400" y="3581400"/>
              <a:ext cx="990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143000" y="48768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6629400" y="20574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0" name="Text Box 17"/>
            <p:cNvSpPr txBox="1">
              <a:spLocks noChangeArrowheads="1"/>
            </p:cNvSpPr>
            <p:nvPr/>
          </p:nvSpPr>
          <p:spPr bwMode="auto">
            <a:xfrm>
              <a:off x="1384300" y="1608138"/>
              <a:ext cx="925513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66294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533400" y="1295400"/>
              <a:ext cx="1524000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6400800" y="3733800"/>
              <a:ext cx="16002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4" name="Rectangle 11"/>
            <p:cNvSpPr>
              <a:spLocks noChangeArrowheads="1"/>
            </p:cNvSpPr>
            <p:nvPr/>
          </p:nvSpPr>
          <p:spPr bwMode="auto">
            <a:xfrm>
              <a:off x="6400800" y="13716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838200" y="41910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1143000" y="49530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4006850" y="3800475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1400" dirty="0"/>
                <a:t>PKTDMA</a:t>
              </a:r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6705600" y="21336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6705600" y="44958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925513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51" name="Text Box 18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4636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Queue Manager</a:t>
              </a:r>
            </a:p>
          </p:txBody>
        </p: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6467475" y="1447800"/>
              <a:ext cx="619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SRIO</a:t>
              </a:r>
            </a:p>
          </p:txBody>
        </p:sp>
        <p:sp>
          <p:nvSpPr>
            <p:cNvPr id="18453" name="Text Box 20"/>
            <p:cNvSpPr txBox="1">
              <a:spLocks noChangeArrowheads="1"/>
            </p:cNvSpPr>
            <p:nvPr/>
          </p:nvSpPr>
          <p:spPr bwMode="auto">
            <a:xfrm>
              <a:off x="6400800" y="3749675"/>
              <a:ext cx="165942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Network </a:t>
              </a:r>
              <a:r>
                <a:rPr lang="en-US" sz="1200" dirty="0" smtClean="0"/>
                <a:t>Coprocessor</a:t>
              </a:r>
              <a:br>
                <a:rPr lang="en-US" sz="1200" dirty="0" smtClean="0"/>
              </a:br>
              <a:r>
                <a:rPr lang="en-US" sz="1200" dirty="0" smtClean="0"/>
                <a:t>(NETCP)</a:t>
              </a:r>
              <a:endParaRPr lang="en-US" sz="1200" dirty="0"/>
            </a:p>
          </p:txBody>
        </p:sp>
        <p:sp>
          <p:nvSpPr>
            <p:cNvPr id="18454" name="Text Box 21"/>
            <p:cNvSpPr txBox="1">
              <a:spLocks noChangeArrowheads="1"/>
            </p:cNvSpPr>
            <p:nvPr/>
          </p:nvSpPr>
          <p:spPr bwMode="auto">
            <a:xfrm>
              <a:off x="506413" y="1341438"/>
              <a:ext cx="9302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FFTC (A)</a:t>
              </a:r>
            </a:p>
          </p:txBody>
        </p:sp>
        <p:sp>
          <p:nvSpPr>
            <p:cNvPr id="18455" name="Text Box 22"/>
            <p:cNvSpPr txBox="1">
              <a:spLocks noChangeArrowheads="1"/>
            </p:cNvSpPr>
            <p:nvPr/>
          </p:nvSpPr>
          <p:spPr bwMode="auto">
            <a:xfrm>
              <a:off x="838200" y="4267200"/>
              <a:ext cx="460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AIF</a:t>
              </a:r>
            </a:p>
          </p:txBody>
        </p:sp>
        <p:sp>
          <p:nvSpPr>
            <p:cNvPr id="18456" name="Rectangle 23"/>
            <p:cNvSpPr>
              <a:spLocks noChangeArrowheads="1"/>
            </p:cNvSpPr>
            <p:nvPr/>
          </p:nvSpPr>
          <p:spPr bwMode="auto">
            <a:xfrm>
              <a:off x="3962400" y="1905000"/>
              <a:ext cx="9906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3962400" y="2057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>
              <a:off x="3962400" y="2209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9" name="Line 26"/>
            <p:cNvSpPr>
              <a:spLocks noChangeShapeType="1"/>
            </p:cNvSpPr>
            <p:nvPr/>
          </p:nvSpPr>
          <p:spPr bwMode="auto">
            <a:xfrm>
              <a:off x="3962400" y="23622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0" name="Line 27"/>
            <p:cNvSpPr>
              <a:spLocks noChangeShapeType="1"/>
            </p:cNvSpPr>
            <p:nvPr/>
          </p:nvSpPr>
          <p:spPr bwMode="auto">
            <a:xfrm>
              <a:off x="3962400" y="2514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1" name="Line 28"/>
            <p:cNvSpPr>
              <a:spLocks noChangeShapeType="1"/>
            </p:cNvSpPr>
            <p:nvPr/>
          </p:nvSpPr>
          <p:spPr bwMode="auto">
            <a:xfrm>
              <a:off x="3962400" y="2667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2" name="Line 29"/>
            <p:cNvSpPr>
              <a:spLocks noChangeShapeType="1"/>
            </p:cNvSpPr>
            <p:nvPr/>
          </p:nvSpPr>
          <p:spPr bwMode="auto">
            <a:xfrm>
              <a:off x="3962400" y="2819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3" name="Line 30"/>
            <p:cNvSpPr>
              <a:spLocks noChangeShapeType="1"/>
            </p:cNvSpPr>
            <p:nvPr/>
          </p:nvSpPr>
          <p:spPr bwMode="auto">
            <a:xfrm>
              <a:off x="3962400" y="3200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4" name="Text Box 31"/>
            <p:cNvSpPr txBox="1">
              <a:spLocks noChangeArrowheads="1"/>
            </p:cNvSpPr>
            <p:nvPr/>
          </p:nvSpPr>
          <p:spPr bwMode="auto">
            <a:xfrm>
              <a:off x="4038600" y="3178175"/>
              <a:ext cx="41275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8192</a:t>
              </a:r>
            </a:p>
          </p:txBody>
        </p:sp>
        <p:sp>
          <p:nvSpPr>
            <p:cNvPr id="18465" name="Text Box 32"/>
            <p:cNvSpPr txBox="1">
              <a:spLocks noChangeArrowheads="1"/>
            </p:cNvSpPr>
            <p:nvPr/>
          </p:nvSpPr>
          <p:spPr bwMode="auto">
            <a:xfrm>
              <a:off x="4038600" y="26670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8466" name="Text Box 33"/>
            <p:cNvSpPr txBox="1">
              <a:spLocks noChangeArrowheads="1"/>
            </p:cNvSpPr>
            <p:nvPr/>
          </p:nvSpPr>
          <p:spPr bwMode="auto">
            <a:xfrm>
              <a:off x="4038600" y="25146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8467" name="Text Box 34"/>
            <p:cNvSpPr txBox="1">
              <a:spLocks noChangeArrowheads="1"/>
            </p:cNvSpPr>
            <p:nvPr/>
          </p:nvSpPr>
          <p:spPr bwMode="auto">
            <a:xfrm>
              <a:off x="4038600" y="23622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8468" name="Text Box 35"/>
            <p:cNvSpPr txBox="1">
              <a:spLocks noChangeArrowheads="1"/>
            </p:cNvSpPr>
            <p:nvPr/>
          </p:nvSpPr>
          <p:spPr bwMode="auto">
            <a:xfrm>
              <a:off x="4038600" y="22098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8469" name="Text Box 36"/>
            <p:cNvSpPr txBox="1">
              <a:spLocks noChangeArrowheads="1"/>
            </p:cNvSpPr>
            <p:nvPr/>
          </p:nvSpPr>
          <p:spPr bwMode="auto">
            <a:xfrm>
              <a:off x="4038600" y="20574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8470" name="Text Box 37"/>
            <p:cNvSpPr txBox="1">
              <a:spLocks noChangeArrowheads="1"/>
            </p:cNvSpPr>
            <p:nvPr/>
          </p:nvSpPr>
          <p:spPr bwMode="auto">
            <a:xfrm>
              <a:off x="4038600" y="19050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8471" name="Text Box 38"/>
            <p:cNvSpPr txBox="1">
              <a:spLocks noChangeArrowheads="1"/>
            </p:cNvSpPr>
            <p:nvPr/>
          </p:nvSpPr>
          <p:spPr bwMode="auto">
            <a:xfrm>
              <a:off x="4038600" y="2681288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8472" name="Text Box 39"/>
            <p:cNvSpPr txBox="1">
              <a:spLocks noChangeArrowheads="1"/>
            </p:cNvSpPr>
            <p:nvPr/>
          </p:nvSpPr>
          <p:spPr bwMode="auto">
            <a:xfrm>
              <a:off x="4038600" y="2819400"/>
              <a:ext cx="247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8473" name="Text Box 40"/>
            <p:cNvSpPr txBox="1">
              <a:spLocks noChangeArrowheads="1"/>
            </p:cNvSpPr>
            <p:nvPr/>
          </p:nvSpPr>
          <p:spPr bwMode="auto">
            <a:xfrm>
              <a:off x="4038600" y="2743200"/>
              <a:ext cx="247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8474" name="Text Box 41"/>
            <p:cNvSpPr txBox="1">
              <a:spLocks noChangeArrowheads="1"/>
            </p:cNvSpPr>
            <p:nvPr/>
          </p:nvSpPr>
          <p:spPr bwMode="auto">
            <a:xfrm>
              <a:off x="3276600" y="1219200"/>
              <a:ext cx="2413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Queue Manager Subsystem</a:t>
              </a:r>
            </a:p>
          </p:txBody>
        </p:sp>
        <p:sp>
          <p:nvSpPr>
            <p:cNvPr id="18475" name="Line 43"/>
            <p:cNvSpPr>
              <a:spLocks noChangeShapeType="1"/>
            </p:cNvSpPr>
            <p:nvPr/>
          </p:nvSpPr>
          <p:spPr bwMode="auto">
            <a:xfrm>
              <a:off x="1752600" y="2209800"/>
              <a:ext cx="1828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5334000" y="4114800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 flipV="1">
              <a:off x="2133600" y="4267200"/>
              <a:ext cx="1447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 flipV="1">
              <a:off x="5334000" y="2286000"/>
              <a:ext cx="1295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0" name="Text Box 21"/>
            <p:cNvSpPr txBox="1">
              <a:spLocks noChangeArrowheads="1"/>
            </p:cNvSpPr>
            <p:nvPr/>
          </p:nvSpPr>
          <p:spPr bwMode="auto">
            <a:xfrm>
              <a:off x="1009650" y="900113"/>
              <a:ext cx="92868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FFTC (B)</a:t>
              </a:r>
            </a:p>
          </p:txBody>
        </p:sp>
        <p:sp>
          <p:nvSpPr>
            <p:cNvPr id="18481" name="Line 43"/>
            <p:cNvSpPr>
              <a:spLocks noChangeShapeType="1"/>
            </p:cNvSpPr>
            <p:nvPr/>
          </p:nvSpPr>
          <p:spPr bwMode="auto">
            <a:xfrm>
              <a:off x="2286000" y="1752600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1143000" y="34290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838200" y="27432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1143000" y="35052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838200" y="2819400"/>
              <a:ext cx="5549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BCP</a:t>
              </a:r>
              <a:endParaRPr lang="en-US" sz="1400" dirty="0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2133600" y="3276600"/>
              <a:ext cx="1447800" cy="382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flow channels. RX flow defines behavior of the receive side of the navigator.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channel triggering via Rx Streaming I/F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core control programmed via “Rx Flow”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2x128-bit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Wired together for loopback within the QMSS PKTDMA instance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Packet-based; So neither the Rx or Tx cores care about payload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Understanding Multicore Navigator:</a:t>
            </a:r>
            <a:br>
              <a:rPr lang="en-US" dirty="0" smtClean="0"/>
            </a:br>
            <a:r>
              <a:rPr lang="en-US" dirty="0" smtClean="0"/>
              <a:t>Implementation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7000"/>
            <a:ext cx="9144000" cy="787400"/>
          </a:xfrm>
        </p:spPr>
        <p:txBody>
          <a:bodyPr/>
          <a:lstStyle/>
          <a:p>
            <a:r>
              <a:rPr lang="en-US" sz="3200" dirty="0" smtClean="0"/>
              <a:t>Example 1: Send Data to Peripheral or Coprocessor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" y="1295400"/>
            <a:ext cx="2819399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When a core has data to send, it pops a descriptor from FDQ, loads it with information and the buffer with data, and pushes it into a TX queue.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TX queue generates a pending signal that wakes up the PKTDMA in the peripheral.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PKTDMA reads the information in the descriptor and the data in the attached buffer.</a:t>
            </a:r>
          </a:p>
        </p:txBody>
      </p:sp>
      <p:graphicFrame>
        <p:nvGraphicFramePr>
          <p:cNvPr id="20377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66624" y="871850"/>
          <a:ext cx="6077376" cy="4267200"/>
        </p:xfrm>
        <a:graphic>
          <a:graphicData uri="http://schemas.openxmlformats.org/presentationml/2006/ole">
            <p:oleObj spid="_x0000_s190466" name="Visio" r:id="rId3" imgW="9341737" imgH="6559685" progId="Visio.Drawing.11">
              <p:embed/>
            </p:oleObj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5217225"/>
            <a:ext cx="739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latin typeface="+mn-lt"/>
              </a:rPr>
              <a:t>The peripheral converts the data to bit stream and sends it to the destination as defined by the descriptor information.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PKTDMA recycles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descriptor and the buffer by pushing the descriptor into a FDQ that is specified in the descriptor information.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52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Example 2: Receive Data from Peripheral or Coprocessor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95400" y="2729497"/>
            <a:ext cx="6691314" cy="4138028"/>
            <a:chOff x="720" y="1660"/>
            <a:chExt cx="4311" cy="2666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8" name="Freeform 4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177" y="3871"/>
                </a:cxn>
                <a:cxn ang="0">
                  <a:pos x="166" y="5609"/>
                </a:cxn>
                <a:cxn ang="0">
                  <a:pos x="385" y="5958"/>
                </a:cxn>
                <a:cxn ang="0">
                  <a:pos x="899" y="7496"/>
                </a:cxn>
                <a:cxn ang="0">
                  <a:pos x="1195" y="7262"/>
                </a:cxn>
                <a:cxn ang="0">
                  <a:pos x="1905" y="7986"/>
                </a:cxn>
                <a:cxn ang="0">
                  <a:pos x="2135" y="7391"/>
                </a:cxn>
                <a:cxn ang="0">
                  <a:pos x="3014" y="6887"/>
                </a:cxn>
                <a:cxn ang="0">
                  <a:pos x="3120" y="5879"/>
                </a:cxn>
                <a:cxn ang="0">
                  <a:pos x="3489" y="4209"/>
                </a:cxn>
                <a:cxn ang="0">
                  <a:pos x="3347" y="3503"/>
                </a:cxn>
                <a:cxn ang="0">
                  <a:pos x="3256" y="1977"/>
                </a:cxn>
                <a:cxn ang="0">
                  <a:pos x="3044" y="1775"/>
                </a:cxn>
                <a:cxn ang="0">
                  <a:pos x="2226" y="523"/>
                </a:cxn>
                <a:cxn ang="0">
                  <a:pos x="1907" y="1127"/>
                </a:cxn>
                <a:cxn ang="0">
                  <a:pos x="1018" y="537"/>
                </a:cxn>
                <a:cxn ang="0">
                  <a:pos x="770" y="1343"/>
                </a:cxn>
                <a:cxn ang="0">
                  <a:pos x="109" y="2887"/>
                </a:cxn>
                <a:cxn ang="0">
                  <a:pos x="177" y="3871"/>
                </a:cxn>
              </a:cxnLst>
              <a:rect l="0" t="0" r="r" b="b"/>
              <a:pathLst>
                <a:path w="3549" h="8344">
                  <a:moveTo>
                    <a:pt x="177" y="3871"/>
                  </a:moveTo>
                  <a:cubicBezTo>
                    <a:pt x="6" y="4342"/>
                    <a:pt x="0" y="5120"/>
                    <a:pt x="166" y="5609"/>
                  </a:cubicBezTo>
                  <a:cubicBezTo>
                    <a:pt x="225" y="5785"/>
                    <a:pt x="302" y="5906"/>
                    <a:pt x="385" y="5958"/>
                  </a:cubicBezTo>
                  <a:cubicBezTo>
                    <a:pt x="378" y="6787"/>
                    <a:pt x="608" y="7475"/>
                    <a:pt x="899" y="7496"/>
                  </a:cubicBezTo>
                  <a:cubicBezTo>
                    <a:pt x="1004" y="7503"/>
                    <a:pt x="1107" y="7422"/>
                    <a:pt x="1195" y="7262"/>
                  </a:cubicBezTo>
                  <a:cubicBezTo>
                    <a:pt x="1321" y="8020"/>
                    <a:pt x="1639" y="8344"/>
                    <a:pt x="1905" y="7986"/>
                  </a:cubicBezTo>
                  <a:cubicBezTo>
                    <a:pt x="2000" y="7857"/>
                    <a:pt x="2080" y="7650"/>
                    <a:pt x="2135" y="7391"/>
                  </a:cubicBezTo>
                  <a:cubicBezTo>
                    <a:pt x="2426" y="7943"/>
                    <a:pt x="2820" y="7718"/>
                    <a:pt x="3014" y="6887"/>
                  </a:cubicBezTo>
                  <a:cubicBezTo>
                    <a:pt x="3084" y="6588"/>
                    <a:pt x="3120" y="6237"/>
                    <a:pt x="3120" y="5879"/>
                  </a:cubicBezTo>
                  <a:cubicBezTo>
                    <a:pt x="3384" y="5708"/>
                    <a:pt x="3549" y="4960"/>
                    <a:pt x="3489" y="4209"/>
                  </a:cubicBezTo>
                  <a:cubicBezTo>
                    <a:pt x="3467" y="3939"/>
                    <a:pt x="3418" y="3693"/>
                    <a:pt x="3347" y="3503"/>
                  </a:cubicBezTo>
                  <a:cubicBezTo>
                    <a:pt x="3470" y="3010"/>
                    <a:pt x="3429" y="2327"/>
                    <a:pt x="3256" y="1977"/>
                  </a:cubicBezTo>
                  <a:cubicBezTo>
                    <a:pt x="3194" y="1851"/>
                    <a:pt x="3120" y="1781"/>
                    <a:pt x="3044" y="1775"/>
                  </a:cubicBezTo>
                  <a:cubicBezTo>
                    <a:pt x="2940" y="785"/>
                    <a:pt x="2573" y="225"/>
                    <a:pt x="2226" y="523"/>
                  </a:cubicBezTo>
                  <a:cubicBezTo>
                    <a:pt x="2101" y="630"/>
                    <a:pt x="1990" y="840"/>
                    <a:pt x="1907" y="1127"/>
                  </a:cubicBezTo>
                  <a:cubicBezTo>
                    <a:pt x="1719" y="265"/>
                    <a:pt x="1321" y="0"/>
                    <a:pt x="1018" y="537"/>
                  </a:cubicBezTo>
                  <a:cubicBezTo>
                    <a:pt x="909" y="730"/>
                    <a:pt x="823" y="1011"/>
                    <a:pt x="770" y="1343"/>
                  </a:cubicBezTo>
                  <a:cubicBezTo>
                    <a:pt x="438" y="1249"/>
                    <a:pt x="142" y="1940"/>
                    <a:pt x="109" y="2887"/>
                  </a:cubicBezTo>
                  <a:cubicBezTo>
                    <a:pt x="97" y="3227"/>
                    <a:pt x="120" y="3570"/>
                    <a:pt x="177" y="3871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9" name="Freeform 5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56" y="1237"/>
                </a:cxn>
                <a:cxn ang="0">
                  <a:pos x="53" y="1792"/>
                </a:cxn>
                <a:cxn ang="0">
                  <a:pos x="123" y="1903"/>
                </a:cxn>
                <a:cxn ang="0">
                  <a:pos x="287" y="2395"/>
                </a:cxn>
                <a:cxn ang="0">
                  <a:pos x="381" y="2320"/>
                </a:cxn>
                <a:cxn ang="0">
                  <a:pos x="607" y="2551"/>
                </a:cxn>
                <a:cxn ang="0">
                  <a:pos x="681" y="2361"/>
                </a:cxn>
                <a:cxn ang="0">
                  <a:pos x="961" y="2200"/>
                </a:cxn>
                <a:cxn ang="0">
                  <a:pos x="995" y="1878"/>
                </a:cxn>
                <a:cxn ang="0">
                  <a:pos x="1113" y="1345"/>
                </a:cxn>
                <a:cxn ang="0">
                  <a:pos x="1067" y="1119"/>
                </a:cxn>
                <a:cxn ang="0">
                  <a:pos x="1038" y="632"/>
                </a:cxn>
                <a:cxn ang="0">
                  <a:pos x="971" y="567"/>
                </a:cxn>
                <a:cxn ang="0">
                  <a:pos x="710" y="167"/>
                </a:cxn>
                <a:cxn ang="0">
                  <a:pos x="608" y="360"/>
                </a:cxn>
                <a:cxn ang="0">
                  <a:pos x="324" y="172"/>
                </a:cxn>
                <a:cxn ang="0">
                  <a:pos x="245" y="429"/>
                </a:cxn>
                <a:cxn ang="0">
                  <a:pos x="35" y="922"/>
                </a:cxn>
                <a:cxn ang="0">
                  <a:pos x="56" y="1237"/>
                </a:cxn>
              </a:cxnLst>
              <a:rect l="0" t="0" r="r" b="b"/>
              <a:pathLst>
                <a:path w="1132" h="2666">
                  <a:moveTo>
                    <a:pt x="56" y="1237"/>
                  </a:moveTo>
                  <a:cubicBezTo>
                    <a:pt x="2" y="1387"/>
                    <a:pt x="0" y="1636"/>
                    <a:pt x="53" y="1792"/>
                  </a:cubicBezTo>
                  <a:cubicBezTo>
                    <a:pt x="72" y="1848"/>
                    <a:pt x="96" y="1887"/>
                    <a:pt x="123" y="1903"/>
                  </a:cubicBezTo>
                  <a:cubicBezTo>
                    <a:pt x="120" y="2168"/>
                    <a:pt x="194" y="2388"/>
                    <a:pt x="287" y="2395"/>
                  </a:cubicBezTo>
                  <a:cubicBezTo>
                    <a:pt x="320" y="2397"/>
                    <a:pt x="353" y="2371"/>
                    <a:pt x="381" y="2320"/>
                  </a:cubicBezTo>
                  <a:cubicBezTo>
                    <a:pt x="421" y="2562"/>
                    <a:pt x="523" y="2666"/>
                    <a:pt x="607" y="2551"/>
                  </a:cubicBezTo>
                  <a:cubicBezTo>
                    <a:pt x="638" y="2510"/>
                    <a:pt x="663" y="2444"/>
                    <a:pt x="681" y="2361"/>
                  </a:cubicBezTo>
                  <a:cubicBezTo>
                    <a:pt x="774" y="2537"/>
                    <a:pt x="899" y="2466"/>
                    <a:pt x="961" y="2200"/>
                  </a:cubicBezTo>
                  <a:cubicBezTo>
                    <a:pt x="983" y="2105"/>
                    <a:pt x="995" y="1993"/>
                    <a:pt x="995" y="1878"/>
                  </a:cubicBezTo>
                  <a:cubicBezTo>
                    <a:pt x="1079" y="1824"/>
                    <a:pt x="1132" y="1585"/>
                    <a:pt x="1113" y="1345"/>
                  </a:cubicBezTo>
                  <a:cubicBezTo>
                    <a:pt x="1106" y="1258"/>
                    <a:pt x="1090" y="1180"/>
                    <a:pt x="1067" y="1119"/>
                  </a:cubicBezTo>
                  <a:cubicBezTo>
                    <a:pt x="1107" y="962"/>
                    <a:pt x="1093" y="744"/>
                    <a:pt x="1038" y="632"/>
                  </a:cubicBezTo>
                  <a:cubicBezTo>
                    <a:pt x="1018" y="592"/>
                    <a:pt x="995" y="569"/>
                    <a:pt x="971" y="567"/>
                  </a:cubicBezTo>
                  <a:cubicBezTo>
                    <a:pt x="937" y="251"/>
                    <a:pt x="820" y="72"/>
                    <a:pt x="710" y="167"/>
                  </a:cubicBezTo>
                  <a:cubicBezTo>
                    <a:pt x="670" y="202"/>
                    <a:pt x="634" y="269"/>
                    <a:pt x="608" y="360"/>
                  </a:cubicBezTo>
                  <a:cubicBezTo>
                    <a:pt x="548" y="85"/>
                    <a:pt x="421" y="0"/>
                    <a:pt x="324" y="172"/>
                  </a:cubicBezTo>
                  <a:cubicBezTo>
                    <a:pt x="290" y="233"/>
                    <a:pt x="262" y="323"/>
                    <a:pt x="245" y="429"/>
                  </a:cubicBezTo>
                  <a:cubicBezTo>
                    <a:pt x="139" y="399"/>
                    <a:pt x="45" y="620"/>
                    <a:pt x="35" y="922"/>
                  </a:cubicBezTo>
                  <a:cubicBezTo>
                    <a:pt x="31" y="1031"/>
                    <a:pt x="38" y="1141"/>
                    <a:pt x="56" y="1237"/>
                  </a:cubicBezTo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463" y="1743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462" y="1743"/>
              <a:ext cx="1104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2341" y="2114"/>
              <a:ext cx="1878" cy="246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2255" y="2327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2256" y="2463"/>
              <a:ext cx="2243" cy="260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7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 Free Desc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36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4"/>
                    <a:pt x="344" y="0"/>
                    <a:pt x="768" y="0"/>
                  </a:cubicBezTo>
                  <a:cubicBezTo>
                    <a:pt x="1192" y="0"/>
                    <a:pt x="1536" y="344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4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245"/>
                </a:cxn>
                <a:cxn ang="0">
                  <a:pos x="245" y="0"/>
                </a:cxn>
                <a:cxn ang="0">
                  <a:pos x="490" y="245"/>
                </a:cxn>
                <a:cxn ang="0">
                  <a:pos x="490" y="245"/>
                </a:cxn>
                <a:cxn ang="0">
                  <a:pos x="245" y="490"/>
                </a:cxn>
                <a:cxn ang="0">
                  <a:pos x="0" y="245"/>
                </a:cxn>
              </a:cxnLst>
              <a:rect l="0" t="0" r="r" b="b"/>
              <a:pathLst>
                <a:path w="490" h="490">
                  <a:moveTo>
                    <a:pt x="0" y="245"/>
                  </a:moveTo>
                  <a:cubicBezTo>
                    <a:pt x="0" y="110"/>
                    <a:pt x="109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245"/>
                    <a:pt x="490" y="245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09" y="490"/>
                    <a:pt x="0" y="381"/>
                    <a:pt x="0" y="245"/>
                  </a:cubicBezTo>
                </a:path>
              </a:pathLst>
            </a:custGeom>
            <a:noFill/>
            <a:ln w="15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1862" y="2315"/>
              <a:ext cx="3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 rot="16200000">
              <a:off x="1966" y="3133"/>
              <a:ext cx="112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 rot="16200000">
              <a:off x="1983" y="3084"/>
              <a:ext cx="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 rot="16200000">
              <a:off x="1989" y="3059"/>
              <a:ext cx="6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 rot="16200000">
              <a:off x="1986" y="3030"/>
              <a:ext cx="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 rot="16200000">
              <a:off x="1978" y="2997"/>
              <a:ext cx="8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1776" y="1805"/>
              <a:ext cx="55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Peripheral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2968" y="3031"/>
              <a:ext cx="5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3144" y="2091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3164" y="2673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5" name="Slide Number Placeholder 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Word About 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Tx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Tx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p:oleObj spid="_x0000_s195586" name="Visio" r:id="rId5" imgW="2866263" imgH="3232023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33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3: Core-to-Core (Infrastructure) (1/2)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730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0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1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2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3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1344" y="1903"/>
              <a:ext cx="11" cy="146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1488" y="1903"/>
              <a:ext cx="9" cy="131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1425" y="163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1420" y="1637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1286" y="1643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1281" y="163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1632" y="1807"/>
              <a:ext cx="597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1551" y="1774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9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1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8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2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5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6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8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0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3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4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Slide Number Placeholder 1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  Core-to-Core (Infrastructure) (2/2)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grpSp>
        <p:nvGrpSpPr>
          <p:cNvPr id="124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25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Line 26"/>
            <p:cNvSpPr>
              <a:spLocks noChangeShapeType="1"/>
            </p:cNvSpPr>
            <p:nvPr/>
          </p:nvSpPr>
          <p:spPr bwMode="auto">
            <a:xfrm>
              <a:off x="1344" y="1903"/>
              <a:ext cx="11" cy="146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Line 28"/>
            <p:cNvSpPr>
              <a:spLocks noChangeShapeType="1"/>
            </p:cNvSpPr>
            <p:nvPr/>
          </p:nvSpPr>
          <p:spPr bwMode="auto">
            <a:xfrm>
              <a:off x="1488" y="1903"/>
              <a:ext cx="9" cy="131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Rectangle 41"/>
            <p:cNvSpPr>
              <a:spLocks noChangeArrowheads="1"/>
            </p:cNvSpPr>
            <p:nvPr/>
          </p:nvSpPr>
          <p:spPr bwMode="auto">
            <a:xfrm>
              <a:off x="1425" y="163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Rectangle 42"/>
            <p:cNvSpPr>
              <a:spLocks noChangeArrowheads="1"/>
            </p:cNvSpPr>
            <p:nvPr/>
          </p:nvSpPr>
          <p:spPr bwMode="auto">
            <a:xfrm>
              <a:off x="1420" y="1637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Rectangle 43"/>
            <p:cNvSpPr>
              <a:spLocks noChangeArrowheads="1"/>
            </p:cNvSpPr>
            <p:nvPr/>
          </p:nvSpPr>
          <p:spPr bwMode="auto">
            <a:xfrm>
              <a:off x="1286" y="1643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Rectangle 44"/>
            <p:cNvSpPr>
              <a:spLocks noChangeArrowheads="1"/>
            </p:cNvSpPr>
            <p:nvPr/>
          </p:nvSpPr>
          <p:spPr bwMode="auto">
            <a:xfrm>
              <a:off x="1281" y="163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45"/>
            <p:cNvSpPr>
              <a:spLocks/>
            </p:cNvSpPr>
            <p:nvPr/>
          </p:nvSpPr>
          <p:spPr bwMode="auto">
            <a:xfrm>
              <a:off x="1632" y="1807"/>
              <a:ext cx="597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46"/>
            <p:cNvSpPr>
              <a:spLocks/>
            </p:cNvSpPr>
            <p:nvPr/>
          </p:nvSpPr>
          <p:spPr bwMode="auto">
            <a:xfrm>
              <a:off x="1551" y="1774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7" name="Slide Number Placeholder 1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Using Multicore Navigator:</a:t>
            </a:r>
            <a:br>
              <a:rPr lang="en-US" dirty="0" smtClean="0"/>
            </a:b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Using the Multicore Navigator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Configuration and 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QMSS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PKTDMA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Run-time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Push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Pop descriptors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LLD functions (QMSS and CPPI) are used for both configuration and run-time operations.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Ram: </a:t>
            </a:r>
            <a:r>
              <a:rPr lang="en-US" sz="2400" dirty="0" smtClean="0"/>
              <a:t>Up to two Link 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</a:t>
            </a:r>
            <a:r>
              <a:rPr lang="en-US" sz="2400" dirty="0" smtClean="0"/>
              <a:t>: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Configuration: base address, start index in the LINK RAM, size and number of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Understanding Multicore Navigator:</a:t>
            </a:r>
            <a:br>
              <a:rPr lang="en-US" dirty="0" smtClean="0"/>
            </a:br>
            <a:r>
              <a:rPr lang="en-US" dirty="0" smtClean="0"/>
              <a:t>Functional Overview and Use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Information about the Navigator Configuration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QMSS LLDs are described in the file: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1400" b="1" dirty="0" smtClean="0"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\pdk_C6678_X_X_X_X\packages\ti\drv\qmss\docs\doxygen\html\group___q_m_s_s___l_l_d___f_u_n_c_t_i_o_n.html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4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PKTDMA (CPPI)  LLDs are described in the file: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\pdk_C6678_X_X_X_X\packages\ti\drv</a:t>
            </a:r>
            <a:r>
              <a:rPr lang="da-DK" sz="1600" dirty="0" smtClean="0">
                <a:latin typeface="Arial Narrow" pitchFamily="34" charset="0"/>
              </a:rPr>
              <a:t>\cppi\docs\doxygen\html\group___c_p_p_i___l_l_d___f_u_n_c_t_i_o_n.html</a:t>
            </a:r>
          </a:p>
          <a:p>
            <a:pPr eaLnBrk="1" hangingPunct="1">
              <a:lnSpc>
                <a:spcPct val="90000"/>
              </a:lnSpc>
              <a:buNone/>
            </a:pPr>
            <a:endParaRPr lang="da-DK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sz="2400" dirty="0" smtClean="0"/>
              <a:t>Information on how to use these LLDs and how to configure the Multicore Navigator are provided in the release examples.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Using Multicore Navigator:</a:t>
            </a:r>
            <a:br>
              <a:rPr lang="en-US" dirty="0" smtClean="0"/>
            </a:br>
            <a:r>
              <a:rPr lang="en-US" dirty="0" smtClean="0"/>
              <a:t>LLD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The LLD provide an abstraction of register-level details.</a:t>
            </a:r>
            <a:br>
              <a:rPr lang="en-US" sz="2400" dirty="0" smtClean="0"/>
            </a:b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manages/selects resources to be used.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LLD manages/selects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minimal amount of memory is allocated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QMSS LLD is a standalone driver for Queue Manager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slides do not present the full set of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Qmss_init(parms, queue_mapping);</a:t>
            </a:r>
          </a:p>
          <a:p>
            <a:pPr lvl="1" eaLnBrk="1" hangingPunct="1"/>
            <a:r>
              <a:rPr lang="en-US" dirty="0" smtClean="0"/>
              <a:t>Configures Link RAM, # descriptors, queue mapping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Qmss_exit();</a:t>
            </a:r>
          </a:p>
          <a:p>
            <a:pPr lvl="1" eaLnBrk="1" hangingPunct="1"/>
            <a:r>
              <a:rPr lang="en-US" dirty="0" smtClean="0"/>
              <a:t>De-initializes the QMSS LLD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More QMSS configuration APIs: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Qmss_start( );</a:t>
            </a:r>
          </a:p>
          <a:p>
            <a:pPr lvl="1" eaLnBrk="1" hangingPunct="1"/>
            <a:r>
              <a:rPr lang="en-US" dirty="0" smtClean="0"/>
              <a:t>Called once on every core to initialize config parms on those cores.</a:t>
            </a:r>
          </a:p>
          <a:p>
            <a:pPr lvl="1" eaLnBrk="1" hangingPunct="1"/>
            <a:r>
              <a:rPr lang="en-US" dirty="0" smtClean="0"/>
              <a:t>Must be called immediately following </a:t>
            </a:r>
            <a:r>
              <a:rPr lang="en-US" dirty="0" smtClean="0">
                <a:solidFill>
                  <a:srgbClr val="0000FF"/>
                </a:solidFill>
              </a:rPr>
              <a:t>Qmss_init()</a:t>
            </a:r>
          </a:p>
          <a:p>
            <a:pPr lvl="1" eaLnBrk="1" hangingPunct="1"/>
            <a:endParaRPr lang="en-US" sz="14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1" eaLnBrk="1" hangingPunct="1"/>
            <a:r>
              <a:rPr lang="en-US" dirty="0" smtClean="0"/>
              <a:t>Configures a single memory region.</a:t>
            </a:r>
          </a:p>
          <a:p>
            <a:pPr lvl="1" eaLnBrk="1" hangingPunct="1"/>
            <a:r>
              <a:rPr lang="en-US" dirty="0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allocate and release queues: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1" eaLnBrk="1" hangingPunct="1"/>
            <a:r>
              <a:rPr lang="en-US" dirty="0" smtClean="0"/>
              <a:t>Once “open”, the DSP may push and pop to the queue.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refers to an enum (tx queue, general purpose, etc.).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que</a:t>
            </a:r>
            <a:r>
              <a:rPr lang="en-US" dirty="0" smtClean="0"/>
              <a:t> refers to the requested queue number.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flag</a:t>
            </a:r>
            <a:r>
              <a:rPr lang="en-US" dirty="0" smtClean="0"/>
              <a:t> is returned true if the queue is already allocated.</a:t>
            </a:r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Qmss_queueClose(queue_handle);</a:t>
            </a:r>
          </a:p>
          <a:p>
            <a:pPr lvl="1" eaLnBrk="1" hangingPunct="1"/>
            <a:r>
              <a:rPr lang="en-US" dirty="0" smtClean="0"/>
              <a:t>Releases the handle, preventing further use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762000"/>
            <a:ext cx="8467725" cy="5715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Queue management APIs: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1" eaLnBrk="1" hangingPunct="1"/>
            <a:r>
              <a:rPr lang="en-US" dirty="0" smtClean="0"/>
              <a:t>Pushes a descriptor address to the handle’s queue</a:t>
            </a:r>
          </a:p>
          <a:p>
            <a:pPr lvl="1" eaLnBrk="1" hangingPunct="1"/>
            <a:r>
              <a:rPr lang="en-US" dirty="0" smtClean="0"/>
              <a:t>Other APIs are available for pushing sideband info</a:t>
            </a:r>
            <a:endParaRPr lang="en-US" sz="2000" u="sng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1" eaLnBrk="1" hangingPunct="1"/>
            <a:r>
              <a:rPr lang="en-US" dirty="0" smtClean="0"/>
              <a:t>Pops a descriptor address from the handle’s queue</a:t>
            </a:r>
            <a:endParaRPr lang="en-US" sz="2000" u="sng" dirty="0" smtClean="0"/>
          </a:p>
          <a:p>
            <a:pPr eaLnBrk="1" hangingPunct="1"/>
            <a:r>
              <a:rPr lang="en-US" sz="2900" dirty="0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1" eaLnBrk="1" hangingPunct="1"/>
            <a:r>
              <a:rPr lang="en-US" dirty="0" smtClean="0"/>
              <a:t>Returns the number of descriptors in the queue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 functions are available to program, enable, and disable an accumulator: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1" eaLnBrk="1" hangingPunct="1"/>
            <a:r>
              <a:rPr lang="en-US" dirty="0" smtClean="0"/>
              <a:t>Programs/enables one accumulator channel (high or low)</a:t>
            </a:r>
          </a:p>
          <a:p>
            <a:pPr lvl="1" eaLnBrk="1" hangingPunct="1"/>
            <a:r>
              <a:rPr lang="en-US" dirty="0" smtClean="0"/>
              <a:t>Setup of the ISR is done outside the LLD using INTC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1" eaLnBrk="1" hangingPunct="1"/>
            <a:r>
              <a:rPr lang="en-US" dirty="0" smtClean="0"/>
              <a:t>Disables one accumulator channel (high or 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globally: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Cppi_init(pktdma_global_parms);</a:t>
            </a:r>
          </a:p>
          <a:p>
            <a:pPr lvl="1" eaLnBrk="1" hangingPunct="1"/>
            <a:r>
              <a:rPr lang="en-US" dirty="0" smtClean="0"/>
              <a:t>Configures the LLD for one PKTDMA instance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lvl="1" eaLnBrk="1" hangingPunct="1"/>
            <a:r>
              <a:rPr lang="en-US" dirty="0" smtClean="0"/>
              <a:t>Must be called once </a:t>
            </a:r>
            <a:r>
              <a:rPr lang="en-US" u="sng" dirty="0" smtClean="0"/>
              <a:t>for each</a:t>
            </a:r>
            <a:r>
              <a:rPr lang="en-US" dirty="0" smtClean="0"/>
              <a:t> PKTDMA to be used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Cppi_exit();</a:t>
            </a:r>
          </a:p>
          <a:p>
            <a:pPr lvl="1" eaLnBrk="1" hangingPunct="1"/>
            <a:r>
              <a:rPr lang="en-US" dirty="0" smtClean="0"/>
              <a:t>Deinitializes the CPPI LLD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838200"/>
            <a:ext cx="8467725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More handles to manage when using the PKTDMA LLD.</a:t>
            </a:r>
            <a:br>
              <a:rPr lang="en-US" sz="2400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Returns a handle for </a:t>
            </a:r>
            <a:r>
              <a:rPr lang="en-US" u="sng" dirty="0" smtClean="0"/>
              <a:t>one</a:t>
            </a:r>
            <a:r>
              <a:rPr lang="en-US" dirty="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Called once for each PKTDMA required</a:t>
            </a:r>
            <a:br>
              <a:rPr lang="en-US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cfg refers to the setup parameters for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flag is returned true if the channel is already allocated.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Releases the handle, thus preventing further use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Motivation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Multicore Navigator is designed to enable the following:</a:t>
            </a:r>
          </a:p>
          <a:p>
            <a:pPr eaLnBrk="1" hangingPunct="1"/>
            <a:r>
              <a:rPr lang="en-US" sz="2400" dirty="0" smtClean="0"/>
              <a:t>Efficient transport of data and signaling</a:t>
            </a:r>
          </a:p>
          <a:p>
            <a:pPr eaLnBrk="1" hangingPunct="1"/>
            <a:r>
              <a:rPr lang="en-US" sz="2400" dirty="0" smtClean="0"/>
              <a:t>Offload non-critical processing from the cores, including:</a:t>
            </a:r>
          </a:p>
          <a:p>
            <a:pPr lvl="1" eaLnBrk="1" hangingPunct="1"/>
            <a:r>
              <a:rPr lang="en-US" sz="2000" dirty="0" smtClean="0"/>
              <a:t>Routine data into the device and out of the device</a:t>
            </a:r>
          </a:p>
          <a:p>
            <a:pPr lvl="1" eaLnBrk="1" hangingPunct="1"/>
            <a:r>
              <a:rPr lang="en-US" sz="2000" dirty="0" smtClean="0"/>
              <a:t>Inter-core communication</a:t>
            </a:r>
          </a:p>
          <a:p>
            <a:pPr lvl="2" eaLnBrk="1" hangingPunct="1"/>
            <a:r>
              <a:rPr lang="en-US" sz="1600" dirty="0" smtClean="0"/>
              <a:t>Signaling</a:t>
            </a:r>
          </a:p>
          <a:p>
            <a:pPr lvl="2" eaLnBrk="1" hangingPunct="1"/>
            <a:r>
              <a:rPr lang="en-US" sz="1600" dirty="0" smtClean="0"/>
              <a:t>Data movement “loose link”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Minimize core intervention: Fire and forget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Load balancing through a centralized logic control that monitors execution status in all cores</a:t>
            </a:r>
          </a:p>
          <a:p>
            <a:pPr eaLnBrk="1" hangingPunct="1"/>
            <a:r>
              <a:rPr lang="en-US" sz="2400" dirty="0" smtClean="0"/>
              <a:t>A standard KeyStone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the Rx channel counterpart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control Rx and Tx channel use: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dirty="0" smtClean="0"/>
              <a:t>Allows the channel to begin operation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dirty="0" smtClean="0"/>
              <a:t>Allows for an immediate, hard stop</a:t>
            </a:r>
          </a:p>
          <a:p>
            <a:pPr lvl="2" eaLnBrk="1" hangingPunct="1"/>
            <a:r>
              <a:rPr lang="en-US" dirty="0" smtClean="0"/>
              <a:t>Usually not recommended unless following a pause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dirty="0" smtClean="0"/>
              <a:t>Allows for a graceful stop at next end-of-packet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dirty="0" smtClean="0"/>
              <a:t>Allows for a coordinated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Using Multicore Navigator:</a:t>
            </a:r>
            <a:br>
              <a:rPr lang="en-US" dirty="0" smtClean="0"/>
            </a:br>
            <a:r>
              <a:rPr lang="en-US" dirty="0" smtClean="0"/>
              <a:t>Project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Several examples use the Multicore 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pdk_C6678_X_X_X_X\packages\ti\drv\exampleProjects\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Examples that use Multicore Navigator: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QMSS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CPPI (PKTDMA)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NETCP: PA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94562" name="Visio" r:id="rId5" imgW="7349777" imgH="5155389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2474260"/>
            <a:ext cx="585866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smtClean="0"/>
              <a:t>TeraNet</a:t>
            </a:r>
            <a:endParaRPr lang="en-US" sz="13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to Multicore Navigator User Guide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http://www.ti.com/lit/SPRUGR9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 </a:t>
            </a: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Basic 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67725" cy="4953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dirty="0" smtClean="0"/>
              <a:t>Data and/or signaling is carried in software structures called </a:t>
            </a:r>
            <a:r>
              <a:rPr lang="en-US" sz="2800" b="1" dirty="0" smtClean="0"/>
              <a:t>Descriptors</a:t>
            </a:r>
            <a:r>
              <a:rPr lang="en-US" sz="2800" dirty="0" smtClean="0"/>
              <a:t>: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Contain information and data</a:t>
            </a:r>
          </a:p>
          <a:p>
            <a:pPr lvl="1" eaLnBrk="1" hangingPunct="1"/>
            <a:r>
              <a:rPr lang="en-US" sz="2400" dirty="0" smtClean="0"/>
              <a:t>Allocated in device memory</a:t>
            </a:r>
            <a:endParaRPr lang="en-US" dirty="0" smtClean="0"/>
          </a:p>
          <a:p>
            <a:pPr eaLnBrk="1" hangingPunct="1"/>
            <a:r>
              <a:rPr lang="en-US" sz="2800" dirty="0" smtClean="0"/>
              <a:t>Descriptors are pushed and popped to and from hardware </a:t>
            </a:r>
            <a:r>
              <a:rPr lang="en-US" sz="2800" b="1" dirty="0" smtClean="0"/>
              <a:t>Queues: 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Cores retrieve descriptors out of queues to load data</a:t>
            </a:r>
          </a:p>
          <a:p>
            <a:pPr lvl="1" eaLnBrk="1" hangingPunct="1"/>
            <a:r>
              <a:rPr lang="en-US" sz="2400" dirty="0" smtClean="0"/>
              <a:t>Cores get data from descriptors</a:t>
            </a:r>
          </a:p>
          <a:p>
            <a:pPr eaLnBrk="1" hangingPunct="1"/>
            <a:r>
              <a:rPr lang="en-US" sz="2800" dirty="0" smtClean="0"/>
              <a:t>When descriptors are created, they are pushed into special storage queues called Free Descriptor Queues (FDQ).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5029199" cy="54102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routing data out via a peripheral: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If the destination is not yet defined, Core 1 defines the destination and adds more information to the descriptor (as needed).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pushes the descriptor to a (dedicated TX)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sends the data via the peripheral to the destination.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The used descriptor is recycled back to the FDQ.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57800" y="914400"/>
          <a:ext cx="3756025" cy="5197475"/>
        </p:xfrm>
        <a:graphic>
          <a:graphicData uri="http://schemas.openxmlformats.org/presentationml/2006/ole">
            <p:oleObj spid="_x0000_s291841" name="Visio" r:id="rId5" imgW="4441796" imgH="519673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762000"/>
            <a:ext cx="4648199" cy="5715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Getting data from a peripheral to a pre-defined core destination: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Peripheral receives external data with protocol-specific destination routing information.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inside the peripheral gets a descriptor from FDQ and loads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Based on Receive Flow “rules” and protocol routing information, Multicore Navigator hardware pushes the descriptor into a queue associated with the destination (Core 1)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At this point, the destination (Core 1) pops the descriptor from the queue, reads the data, and recycles the descriptor back to the FDQ.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02175" y="914400"/>
          <a:ext cx="4441825" cy="5653087"/>
        </p:xfrm>
        <a:graphic>
          <a:graphicData uri="http://schemas.openxmlformats.org/presentationml/2006/ole">
            <p:oleObj spid="_x0000_s192513" name="Visio" r:id="rId5" imgW="4441796" imgH="611113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4495800" cy="5638800"/>
          </a:xfrm>
        </p:spPr>
        <p:txBody>
          <a:bodyPr/>
          <a:lstStyle/>
          <a:p>
            <a:pPr marL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data from one core to another core.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If the destination is not yet defined, Core 1 defines the destination and adds more information to the descriptor, as needed.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pushes the descriptor to a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The hardware sends the data to a queue that is associated with Core 2.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At this point, Core 2 pops the descriptor from the queue, reads the data, and recycles the descriptor to the FDQ.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0" y="762000"/>
          <a:ext cx="4441825" cy="5483225"/>
        </p:xfrm>
        <a:graphic>
          <a:graphicData uri="http://schemas.openxmlformats.org/presentationml/2006/ole">
            <p:oleObj spid="_x0000_s245761" name="Visio" r:id="rId5" imgW="4441796" imgH="5482347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81378</TotalTime>
  <Words>3378</Words>
  <Application>Microsoft Office PowerPoint</Application>
  <PresentationFormat>On-screen Show (4:3)</PresentationFormat>
  <Paragraphs>710</Paragraphs>
  <Slides>55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KeyStoneOLT</vt:lpstr>
      <vt:lpstr>Visio</vt:lpstr>
      <vt:lpstr>KeyStone Multicore Navigator</vt:lpstr>
      <vt:lpstr>Objectives</vt:lpstr>
      <vt:lpstr>Agenda</vt:lpstr>
      <vt:lpstr>Understanding Multicore Navigator: Functional Overview and Use Cases</vt:lpstr>
      <vt:lpstr>Motivation</vt:lpstr>
      <vt:lpstr>Basic Elements</vt:lpstr>
      <vt:lpstr>Typical Use Cases (1)</vt:lpstr>
      <vt:lpstr>Typical Use Cases (2)</vt:lpstr>
      <vt:lpstr>Typical Use Cases (3)</vt:lpstr>
      <vt:lpstr>Typical Use Cases (4)</vt:lpstr>
      <vt:lpstr>Typical Use Cases: Observations</vt:lpstr>
      <vt:lpstr>Understanding Multicore Navigator: System Architecture</vt:lpstr>
      <vt:lpstr>KeyStone Navigator Components</vt:lpstr>
      <vt:lpstr>QMSS Architecture (KeyStone 1)</vt:lpstr>
      <vt:lpstr>KeyStone II QMSS Architecture</vt:lpstr>
      <vt:lpstr>QMSS: Queue Mapping</vt:lpstr>
      <vt:lpstr>Additional Queue Mapping for KeyStone II</vt:lpstr>
      <vt:lpstr>QMSS: Descriptors</vt:lpstr>
      <vt:lpstr>QMSS: Descriptor Memory Regions</vt:lpstr>
      <vt:lpstr>QMSS: Descriptor Types</vt:lpstr>
      <vt:lpstr>Descriptors and Queues</vt:lpstr>
      <vt:lpstr>Descriptors and Queues (2)</vt:lpstr>
      <vt:lpstr>QMSS: Descriptor Queuing (1)</vt:lpstr>
      <vt:lpstr>QMSS: Descriptor Queuing (2)</vt:lpstr>
      <vt:lpstr>Descriptor Queuing: Explicit and Implicit</vt:lpstr>
      <vt:lpstr>Descriptor and  Accumulators Queues</vt:lpstr>
      <vt:lpstr>Packet DMA Topology</vt:lpstr>
      <vt:lpstr>Packet DMA (PKTDMA)</vt:lpstr>
      <vt:lpstr>Packet DMA (PKTDMA) Features</vt:lpstr>
      <vt:lpstr>Understanding Multicore Navigator: Implementation Examples</vt:lpstr>
      <vt:lpstr>Example 1: Send Data to Peripheral or Coprocessor</vt:lpstr>
      <vt:lpstr>Example 2: Receive Data from Peripheral or Coprocessor</vt:lpstr>
      <vt:lpstr>A Word About Infrastructure Packet DMA</vt:lpstr>
      <vt:lpstr>Example 3: Core-to-Core (Infrastructure) (1/2)</vt:lpstr>
      <vt:lpstr>Example 3  Core-to-Core (Infrastructure) (2/2)</vt:lpstr>
      <vt:lpstr>Using Multicore Navigator: Configuration</vt:lpstr>
      <vt:lpstr>Using the Multicore Navigator</vt:lpstr>
      <vt:lpstr>What Needs to Be Configured?</vt:lpstr>
      <vt:lpstr>What Needs to Be Configured?</vt:lpstr>
      <vt:lpstr>Information about the Navigator Configuration</vt:lpstr>
      <vt:lpstr>Using Multicore Navigator: LLD Support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Using Multicore Navigator: Project Examples</vt:lpstr>
      <vt:lpstr>Examples</vt:lpstr>
      <vt:lpstr>Multicore Navigator Architecture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Robert J. Hillard</cp:lastModifiedBy>
  <cp:revision>1217</cp:revision>
  <cp:lastPrinted>1601-01-01T00:00:00Z</cp:lastPrinted>
  <dcterms:created xsi:type="dcterms:W3CDTF">1601-01-01T00:00:00Z</dcterms:created>
  <dcterms:modified xsi:type="dcterms:W3CDTF">2013-09-27T04:28:19Z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Path">
    <vt:lpwstr>04 KeyStone MC Navigator</vt:lpwstr>
  </property>
  <property fmtid="{D5CDD505-2E9C-101B-9397-08002B2CF9AE}" pid="7" name="ArticulateGUID">
    <vt:lpwstr>97C141AA-5F04-49AF-AF2E-15800F34C05B</vt:lpwstr>
  </property>
  <property fmtid="{D5CDD505-2E9C-101B-9397-08002B2CF9AE}" pid="8" name="ArticulateProjectFull">
    <vt:lpwstr>C:\TEMP\TEMPLATE CONVERSION\KeyStone Multicore Navigator.ppta</vt:lpwstr>
  </property>
</Properties>
</file>