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notesSlides/notesSlide34.xml" ContentType="application/vnd.openxmlformats-officedocument.presentationml.notesSlide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tags/tag52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notesSlides/notesSlide31.xml" ContentType="application/vnd.openxmlformats-officedocument.presentationml.notesSlide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58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32.xml" ContentType="application/vnd.openxmlformats-officedocument.presentationml.notesSlide+xml"/>
  <Override PartName="/ppt/tags/tag54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tags/tag59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notesSlides/notesSlide26.xml" ContentType="application/vnd.openxmlformats-officedocument.presentationml.notesSlide+xml"/>
  <Override PartName="/ppt/tags/tag48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5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2" r:id="rId5"/>
  </p:sldMasterIdLst>
  <p:notesMasterIdLst>
    <p:notesMasterId r:id="rId51"/>
  </p:notesMasterIdLst>
  <p:handoutMasterIdLst>
    <p:handoutMasterId r:id="rId52"/>
  </p:handoutMasterIdLst>
  <p:sldIdLst>
    <p:sldId id="1022" r:id="rId6"/>
    <p:sldId id="1018" r:id="rId7"/>
    <p:sldId id="1024" r:id="rId8"/>
    <p:sldId id="976" r:id="rId9"/>
    <p:sldId id="836" r:id="rId10"/>
    <p:sldId id="837" r:id="rId11"/>
    <p:sldId id="838" r:id="rId12"/>
    <p:sldId id="992" r:id="rId13"/>
    <p:sldId id="993" r:id="rId14"/>
    <p:sldId id="991" r:id="rId15"/>
    <p:sldId id="985" r:id="rId16"/>
    <p:sldId id="977" r:id="rId17"/>
    <p:sldId id="989" r:id="rId18"/>
    <p:sldId id="988" r:id="rId19"/>
    <p:sldId id="1019" r:id="rId20"/>
    <p:sldId id="1025" r:id="rId21"/>
    <p:sldId id="998" r:id="rId22"/>
    <p:sldId id="999" r:id="rId23"/>
    <p:sldId id="1000" r:id="rId24"/>
    <p:sldId id="1001" r:id="rId25"/>
    <p:sldId id="995" r:id="rId26"/>
    <p:sldId id="996" r:id="rId27"/>
    <p:sldId id="997" r:id="rId28"/>
    <p:sldId id="1002" r:id="rId29"/>
    <p:sldId id="1003" r:id="rId30"/>
    <p:sldId id="1004" r:id="rId31"/>
    <p:sldId id="1005" r:id="rId32"/>
    <p:sldId id="1026" r:id="rId33"/>
    <p:sldId id="970" r:id="rId34"/>
    <p:sldId id="971" r:id="rId35"/>
    <p:sldId id="974" r:id="rId36"/>
    <p:sldId id="972" r:id="rId37"/>
    <p:sldId id="973" r:id="rId38"/>
    <p:sldId id="1006" r:id="rId39"/>
    <p:sldId id="1007" r:id="rId40"/>
    <p:sldId id="1020" r:id="rId41"/>
    <p:sldId id="1021" r:id="rId42"/>
    <p:sldId id="1008" r:id="rId43"/>
    <p:sldId id="1009" r:id="rId44"/>
    <p:sldId id="1010" r:id="rId45"/>
    <p:sldId id="1011" r:id="rId46"/>
    <p:sldId id="1012" r:id="rId47"/>
    <p:sldId id="1013" r:id="rId48"/>
    <p:sldId id="1014" r:id="rId49"/>
    <p:sldId id="1015" r:id="rId50"/>
  </p:sldIdLst>
  <p:sldSz cx="9144000" cy="6858000" type="screen4x3"/>
  <p:notesSz cx="7315200" cy="9601200"/>
  <p:custDataLst>
    <p:tags r:id="rId53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DE0000"/>
    <a:srgbClr val="FFFF99"/>
    <a:srgbClr val="FFFF66"/>
    <a:srgbClr val="CCCC00"/>
    <a:srgbClr val="66FF66"/>
    <a:srgbClr val="00CC00"/>
    <a:srgbClr val="003300"/>
    <a:srgbClr val="217BFF"/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777" autoAdjust="0"/>
    <p:restoredTop sz="95078" autoAdjust="0"/>
  </p:normalViewPr>
  <p:slideViewPr>
    <p:cSldViewPr snapToGrid="0">
      <p:cViewPr>
        <p:scale>
          <a:sx n="120" d="100"/>
          <a:sy n="120" d="100"/>
        </p:scale>
        <p:origin x="-1374" y="-384"/>
      </p:cViewPr>
      <p:guideLst>
        <p:guide orient="horz" pos="2160"/>
        <p:guide pos="41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gs" Target="tags/tag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289FDC66-27A5-4579-BABF-D16C8BCC835C}" type="datetimeFigureOut">
              <a:rPr lang="en-US"/>
              <a:pPr>
                <a:defRPr/>
              </a:pPr>
              <a:t>9/19/2013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EBDB6E16-9802-4E15-B604-546218923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7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1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7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9AF68C97-DBEA-40B2-91B6-F690EAC6B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2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0DAD587A-7352-4D26-9C1C-2AE9861C8ACA}" type="slidenum">
              <a:rPr lang="en-US" sz="1200">
                <a:solidFill>
                  <a:srgbClr val="000000"/>
                </a:solidFill>
              </a:rPr>
              <a:pPr defTabSz="951801"/>
              <a:t>15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17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We added ARM A15 Core into the mix.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helps the customer to implement additional blocks of their system.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integration helps them to reduce the power foot print of the system and also able to provide a cheaper solution by reducing a bill of materials.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Another key addition is the 10 Giga bit </a:t>
            </a:r>
            <a:r>
              <a:rPr lang="en-US" baseline="0" dirty="0" err="1" smtClean="0">
                <a:latin typeface="Arial" pitchFamily="34" charset="0"/>
              </a:rPr>
              <a:t>ethernet</a:t>
            </a:r>
            <a:r>
              <a:rPr lang="en-US" baseline="0" dirty="0" smtClean="0">
                <a:latin typeface="Arial" pitchFamily="34" charset="0"/>
              </a:rPr>
              <a:t> SS that can help to provide high packet based data rate.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As we move along opening these blocks we can also see that we increased the instances of some of these peripherals to further enhance the </a:t>
            </a:r>
            <a:r>
              <a:rPr lang="en-US" baseline="0" dirty="0" err="1" smtClean="0">
                <a:latin typeface="Arial" pitchFamily="34" charset="0"/>
              </a:rPr>
              <a:t>SoC</a:t>
            </a:r>
            <a:r>
              <a:rPr lang="en-US" baseline="0" dirty="0" smtClean="0">
                <a:latin typeface="Arial" pitchFamily="34" charset="0"/>
              </a:rPr>
              <a:t> experience for the customers.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as we proceed through the presentation, I will emphasize on some key design features or enhancements that we made in KS II as opposed to KS I.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18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Contains an ARM cluster with one, two or 4 ARMs in it.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Running at 1.4GHz.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Two levels of memory just like DSP.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But L2 is shared for cache coherency.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Connected to the MSMC through ACE also provided </a:t>
            </a:r>
            <a:r>
              <a:rPr lang="en-US" baseline="0" dirty="0" err="1" smtClean="0">
                <a:latin typeface="Arial" pitchFamily="34" charset="0"/>
              </a:rPr>
              <a:t>cachec</a:t>
            </a:r>
            <a:r>
              <a:rPr lang="en-US" baseline="0" dirty="0" smtClean="0">
                <a:latin typeface="Arial" pitchFamily="34" charset="0"/>
              </a:rPr>
              <a:t> coherency with other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Power management.(Wait for Interrupt/ Wait for Event).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19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is another block in the architecture which got a face lift in KS II.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Increased the SRAM in some devices to 6MB.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this memory is shared across DSP and ARM.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controller provides access to the DDR3 through EMIF.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Address extension to 64GB.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ARM cache coherency with EDMA and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Depending of the device variation we have 2 – 8 SRAM banks.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Key improvement is CPU/1 frequency.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20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Based on the device selected, we might have 1 or 2 DDR3 interface.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First DDR3 interface supports 8GB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Second DDR3 interface supports 2GB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Each interface is 72b EMIF controller with 8b EC.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Separate access for ARM and peripheral masters and also provides additional bandwidth.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No Cache coherency in the second DDR3 interface.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21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Enhanced QMSS.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Some variations will have two QM wit 2 Infrastructure DMAs.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As usual each peripheral that supports </a:t>
            </a:r>
            <a:r>
              <a:rPr lang="en-US" sz="1000" dirty="0" err="1" smtClean="0">
                <a:latin typeface="Arial" pitchFamily="34" charset="0"/>
              </a:rPr>
              <a:t>packetization</a:t>
            </a:r>
            <a:r>
              <a:rPr lang="en-US" sz="1000" dirty="0" smtClean="0">
                <a:latin typeface="Arial" pitchFamily="34" charset="0"/>
              </a:rPr>
              <a:t> has a </a:t>
            </a:r>
            <a:r>
              <a:rPr lang="en-US" sz="1000" dirty="0" err="1" smtClean="0">
                <a:latin typeface="Arial" pitchFamily="34" charset="0"/>
              </a:rPr>
              <a:t>PktDMA</a:t>
            </a:r>
            <a:r>
              <a:rPr lang="en-US" sz="100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Off loads most of the routing from the cores.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Can also be used for dynamic load balancing by providing specialized PDSP (More friendlier than KS I).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endParaRPr lang="en-US" sz="1000" dirty="0" smtClean="0">
              <a:latin typeface="Arial" pitchFamily="34" charset="0"/>
            </a:endParaRP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23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Same as KS I except we have a 5 port switch inside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instead of a 3 port switch.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Some device variation we might have 2 instance of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to increase the supported BW.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PA and SA are same.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24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XGMII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SRIO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PCIe</a:t>
            </a:r>
            <a:endParaRPr lang="en-US" baseline="0" dirty="0" smtClean="0">
              <a:latin typeface="Arial" pitchFamily="34" charset="0"/>
            </a:endParaRP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SPI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UART for debug.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USB – for connecting to solid state devices.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I2C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GPIO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EMIF16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25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Have two instances in some variations.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TI propriety.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988CB972-FC31-4983-92CF-C8764C1C5C6B}" type="slidenum">
              <a:rPr lang="en-US" sz="1200">
                <a:solidFill>
                  <a:srgbClr val="000000"/>
                </a:solidFill>
              </a:rPr>
              <a:pPr defTabSz="951801"/>
              <a:t>26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2 </a:t>
            </a: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Semaphore help to manage shared memory access.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Secure Mode. – provides secure boot.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Provides access to secure memory from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Disabling debug and JTAG capabilities 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One Time programming memory for customer to burn the security keys.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Power management.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PLL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Timers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IPC interrupts</a:t>
            </a:r>
            <a:r>
              <a:rPr lang="en-US" baseline="0" dirty="0" smtClean="0">
                <a:latin typeface="Arial" pitchFamily="34" charset="0"/>
              </a:rPr>
              <a:t> for core to core messaging.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B673D4D-4313-4E0B-8CE5-CCF6D5CA5B11}" type="slidenum">
              <a:rPr lang="en-US" sz="1200">
                <a:solidFill>
                  <a:srgbClr val="000000"/>
                </a:solidFill>
              </a:rPr>
              <a:pPr defTabSz="951801"/>
              <a:t>27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3</a:t>
            </a:r>
            <a:r>
              <a:rPr lang="en-US" baseline="0" dirty="0" smtClean="0">
                <a:latin typeface="Arial" pitchFamily="34" charset="0"/>
              </a:rPr>
              <a:t> interrupt controllers each one connected to specific </a:t>
            </a:r>
            <a:r>
              <a:rPr lang="en-US" baseline="0" dirty="0" err="1" smtClean="0">
                <a:latin typeface="Arial" pitchFamily="34" charset="0"/>
              </a:rPr>
              <a:t>corePacs</a:t>
            </a:r>
            <a:r>
              <a:rPr lang="en-US" baseline="0" dirty="0" smtClean="0">
                <a:latin typeface="Arial" pitchFamily="34" charset="0"/>
              </a:rPr>
              <a:t> or peripherals in the system. Apart from each </a:t>
            </a:r>
            <a:r>
              <a:rPr lang="en-US" baseline="0" dirty="0" err="1" smtClean="0">
                <a:latin typeface="Arial" pitchFamily="34" charset="0"/>
              </a:rPr>
              <a:t>corePac</a:t>
            </a:r>
            <a:r>
              <a:rPr lang="en-US" baseline="0" dirty="0" smtClean="0">
                <a:latin typeface="Arial" pitchFamily="34" charset="0"/>
              </a:rPr>
              <a:t> have a interrupt controller we have a centralized </a:t>
            </a:r>
            <a:r>
              <a:rPr lang="en-US" baseline="0" dirty="0" err="1" smtClean="0">
                <a:latin typeface="Arial" pitchFamily="34" charset="0"/>
              </a:rPr>
              <a:t>controleer</a:t>
            </a:r>
            <a:r>
              <a:rPr lang="en-US" baseline="0" dirty="0" smtClean="0">
                <a:latin typeface="Arial" pitchFamily="34" charset="0"/>
              </a:rPr>
              <a:t> to map events generated in one block to another block in the system.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29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r>
              <a:rPr lang="en-US" sz="1000" dirty="0" smtClean="0">
                <a:latin typeface="Arial" pitchFamily="34" charset="0"/>
              </a:rPr>
              <a:t>NEW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10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11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68" tIns="47684" rIns="95368" bIns="47684"/>
          <a:lstStyle/>
          <a:p>
            <a:pPr eaLnBrk="1" hangingPunct="1"/>
            <a:r>
              <a:rPr lang="en-US" smtClean="0">
                <a:latin typeface="Arial" pitchFamily="34" charset="0"/>
              </a:rPr>
              <a:t>CPT see physical addresses.  In MSMC, one CPT per bank.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535" y="2130425"/>
            <a:ext cx="8562753" cy="1470025"/>
          </a:xfrm>
        </p:spPr>
        <p:txBody>
          <a:bodyPr/>
          <a:lstStyle>
            <a:lvl1pPr algn="l">
              <a:defRPr>
                <a:solidFill>
                  <a:srgbClr val="DE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888" y="3886200"/>
            <a:ext cx="8527312" cy="1752600"/>
          </a:xfrm>
        </p:spPr>
        <p:txBody>
          <a:bodyPr/>
          <a:lstStyle>
            <a:lvl1pPr marL="0" indent="0" algn="l">
              <a:buNone/>
              <a:defRPr sz="2000" b="1" i="0"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535" y="2130425"/>
            <a:ext cx="8562753" cy="1470025"/>
          </a:xfrm>
        </p:spPr>
        <p:txBody>
          <a:bodyPr/>
          <a:lstStyle>
            <a:lvl1pPr algn="l">
              <a:defRPr>
                <a:solidFill>
                  <a:srgbClr val="DE0000"/>
                </a:solidFill>
              </a:defRPr>
            </a:lvl1pPr>
          </a:lstStyle>
          <a:p>
            <a:r>
              <a:rPr lang="en-US" dirty="0" smtClean="0"/>
              <a:t>Click to edit </a:t>
            </a:r>
            <a:r>
              <a:rPr lang="en-US" dirty="0" smtClean="0"/>
              <a:t>Section </a:t>
            </a: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888" y="3886200"/>
            <a:ext cx="8527312" cy="1752600"/>
          </a:xfrm>
        </p:spPr>
        <p:txBody>
          <a:bodyPr/>
          <a:lstStyle>
            <a:lvl1pPr marL="0" indent="0" algn="l">
              <a:buNone/>
              <a:defRPr sz="2000" b="1" i="0"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i_logo_powerpoint_1_line.pn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971" r:id="rId1"/>
    <p:sldLayoutId id="2147486018" r:id="rId2"/>
    <p:sldLayoutId id="2147486024" r:id="rId3"/>
    <p:sldLayoutId id="2147486025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DE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3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hyperlink" Target="http://e2e.ti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Relationship Id="rId6" Type="http://schemas.openxmlformats.org/officeDocument/2006/relationships/hyperlink" Target="http://focus.ti.com/docs/training/catalog/events/event.jhtml?sku=OLT110027" TargetMode="External"/><Relationship Id="rId5" Type="http://schemas.openxmlformats.org/officeDocument/2006/relationships/hyperlink" Target="http://processors.wiki.ti.com/index.php/Keystone_Device_Architecture" TargetMode="External"/><Relationship Id="rId4" Type="http://schemas.openxmlformats.org/officeDocument/2006/relationships/hyperlink" Target="http://www.ti.com/multico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</a:t>
            </a:r>
            <a:r>
              <a:rPr lang="en-US" dirty="0" err="1" smtClean="0"/>
              <a:t>SoC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Architecture </a:t>
            </a:r>
            <a:r>
              <a:rPr lang="en-US" dirty="0" smtClean="0"/>
              <a:t>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888" y="3886200"/>
            <a:ext cx="8527312" cy="1790700"/>
          </a:xfrm>
        </p:spPr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</a:t>
            </a:r>
            <a:r>
              <a:rPr lang="en-US" smtClean="0"/>
              <a:t>: </a:t>
            </a:r>
            <a:r>
              <a:rPr lang="en-US" smtClean="0"/>
              <a:t>SPRP816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KeyStone I </a:t>
            </a:r>
            <a:r>
              <a:rPr lang="en-US" sz="4000" dirty="0" smtClean="0"/>
              <a:t>External </a:t>
            </a:r>
            <a:r>
              <a:rPr lang="en-US" sz="4000" dirty="0" smtClean="0"/>
              <a:t>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39624" y="946950"/>
            <a:ext cx="3577155" cy="554131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SGMII ports support 10/100/1000 Ethernet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4x high-bandwidth</a:t>
            </a:r>
            <a:br>
              <a:rPr lang="en-US" sz="2000" dirty="0" smtClean="0"/>
            </a:br>
            <a:r>
              <a:rPr lang="en-US" sz="2000" dirty="0" smtClean="0"/>
              <a:t>Serial RapidIO (SRIO) lanes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PCIe at 5 Gbps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SPI for boot operations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2000" dirty="0" smtClean="0"/>
              <a:t>I2C</a:t>
            </a:r>
            <a:r>
              <a:rPr lang="en-US" sz="2000" dirty="0" smtClean="0"/>
              <a:t> for EPROM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GPIO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Device-specific Interfaces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Wireless Applications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General Purpose Applications</a:t>
            </a:r>
          </a:p>
        </p:txBody>
      </p:sp>
      <p:grpSp>
        <p:nvGrpSpPr>
          <p:cNvPr id="397" name="Group 396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01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3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4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6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7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48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9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5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6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2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7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4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165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166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8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9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0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1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2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4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5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6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1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2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3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8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TeraNet Switch Fabric</a:t>
            </a:r>
          </a:p>
        </p:txBody>
      </p:sp>
      <p:sp>
        <p:nvSpPr>
          <p:cNvPr id="1458" name="Rectangle 4"/>
          <p:cNvSpPr txBox="1">
            <a:spLocks noChangeArrowheads="1"/>
          </p:cNvSpPr>
          <p:nvPr/>
        </p:nvSpPr>
        <p:spPr bwMode="auto">
          <a:xfrm>
            <a:off x="5426826" y="940044"/>
            <a:ext cx="3717174" cy="492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non-blocking switch fabric that enables fast and contention-free internal data movement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Provides a configured way – within hardware – to manage traffic queues and ensure priority jobs are getting accomplished while minimizing the involvement of the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Facilitates high-bandwidth communications between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cores, subsystems, peripherals, and memory</a:t>
            </a:r>
          </a:p>
        </p:txBody>
      </p:sp>
      <p:grpSp>
        <p:nvGrpSpPr>
          <p:cNvPr id="398" name="Group 397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3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6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7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9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0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1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6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8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9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63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7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5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00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401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02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4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6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1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2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7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8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9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5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46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538" name="Elbow Connector 180"/>
          <p:cNvCxnSpPr>
            <a:cxnSpLocks noChangeShapeType="1"/>
            <a:stCxn id="22567" idx="3"/>
            <a:endCxn id="65672" idx="2"/>
          </p:cNvCxnSpPr>
          <p:nvPr/>
        </p:nvCxnSpPr>
        <p:spPr bwMode="auto">
          <a:xfrm flipV="1">
            <a:off x="4479925" y="2033588"/>
            <a:ext cx="612775" cy="123507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39" name="Elbow Connector 180"/>
          <p:cNvCxnSpPr>
            <a:cxnSpLocks noChangeShapeType="1"/>
            <a:stCxn id="22627" idx="3"/>
            <a:endCxn id="65671" idx="2"/>
          </p:cNvCxnSpPr>
          <p:nvPr/>
        </p:nvCxnSpPr>
        <p:spPr bwMode="auto">
          <a:xfrm flipV="1">
            <a:off x="4521200" y="2032000"/>
            <a:ext cx="419100" cy="115093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40" name="Elbow Connector 180"/>
          <p:cNvCxnSpPr>
            <a:cxnSpLocks noChangeShapeType="1"/>
            <a:stCxn id="22631" idx="3"/>
            <a:endCxn id="65670" idx="2"/>
          </p:cNvCxnSpPr>
          <p:nvPr/>
        </p:nvCxnSpPr>
        <p:spPr bwMode="auto">
          <a:xfrm flipV="1">
            <a:off x="4556125" y="2032000"/>
            <a:ext cx="238125" cy="1065213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22533" name="Rectangle 25"/>
          <p:cNvSpPr>
            <a:spLocks noChangeArrowheads="1"/>
          </p:cNvSpPr>
          <p:nvPr/>
        </p:nvSpPr>
        <p:spPr bwMode="auto">
          <a:xfrm>
            <a:off x="4100513" y="5595938"/>
            <a:ext cx="765175" cy="142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QMSS</a:t>
            </a:r>
          </a:p>
        </p:txBody>
      </p:sp>
      <p:sp>
        <p:nvSpPr>
          <p:cNvPr id="65542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593710" y="169863"/>
            <a:ext cx="8121650" cy="4778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TeraNet Data Connections</a:t>
            </a:r>
          </a:p>
        </p:txBody>
      </p:sp>
      <p:sp>
        <p:nvSpPr>
          <p:cNvPr id="22535" name="Rectangle 27"/>
          <p:cNvSpPr>
            <a:spLocks noChangeArrowheads="1"/>
          </p:cNvSpPr>
          <p:nvPr/>
        </p:nvSpPr>
        <p:spPr bwMode="auto">
          <a:xfrm>
            <a:off x="4413250" y="1084263"/>
            <a:ext cx="3371850" cy="950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latin typeface="+mj-lt"/>
              </a:rPr>
              <a:t>MSMC</a:t>
            </a:r>
          </a:p>
        </p:txBody>
      </p:sp>
      <p:sp>
        <p:nvSpPr>
          <p:cNvPr id="22536" name="Rectangle 29"/>
          <p:cNvSpPr>
            <a:spLocks noChangeArrowheads="1"/>
          </p:cNvSpPr>
          <p:nvPr/>
        </p:nvSpPr>
        <p:spPr bwMode="auto">
          <a:xfrm>
            <a:off x="4413250" y="11699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>
                <a:latin typeface="+mj-lt"/>
              </a:rPr>
              <a:t>DDR3</a:t>
            </a:r>
          </a:p>
        </p:txBody>
      </p:sp>
      <p:sp>
        <p:nvSpPr>
          <p:cNvPr id="22537" name="Rectangle 30"/>
          <p:cNvSpPr>
            <a:spLocks noChangeArrowheads="1"/>
          </p:cNvSpPr>
          <p:nvPr/>
        </p:nvSpPr>
        <p:spPr bwMode="auto">
          <a:xfrm>
            <a:off x="4413250" y="14747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Ins="0" anchor="ctr"/>
          <a:lstStyle/>
          <a:p>
            <a:pPr>
              <a:defRPr/>
            </a:pPr>
            <a:r>
              <a:rPr lang="en-US" sz="1200" dirty="0">
                <a:latin typeface="+mj-lt"/>
              </a:rPr>
              <a:t>Shared L2 </a:t>
            </a:r>
          </a:p>
        </p:txBody>
      </p:sp>
      <p:sp>
        <p:nvSpPr>
          <p:cNvPr id="65546" name="Line 31"/>
          <p:cNvSpPr>
            <a:spLocks noChangeShapeType="1"/>
          </p:cNvSpPr>
          <p:nvPr/>
        </p:nvSpPr>
        <p:spPr bwMode="auto">
          <a:xfrm>
            <a:off x="3117850" y="13223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7" name="Line 32"/>
          <p:cNvSpPr>
            <a:spLocks noChangeShapeType="1"/>
          </p:cNvSpPr>
          <p:nvPr/>
        </p:nvSpPr>
        <p:spPr bwMode="auto">
          <a:xfrm>
            <a:off x="3117850" y="15890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8" name="Rectangle 34"/>
          <p:cNvSpPr>
            <a:spLocks noChangeArrowheads="1"/>
          </p:cNvSpPr>
          <p:nvPr/>
        </p:nvSpPr>
        <p:spPr bwMode="auto">
          <a:xfrm>
            <a:off x="4413250" y="14747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49" name="Rectangle 35"/>
          <p:cNvSpPr>
            <a:spLocks noChangeArrowheads="1"/>
          </p:cNvSpPr>
          <p:nvPr/>
        </p:nvSpPr>
        <p:spPr bwMode="auto">
          <a:xfrm>
            <a:off x="4413250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2" name="Rectangle 36"/>
          <p:cNvSpPr>
            <a:spLocks noChangeArrowheads="1"/>
          </p:cNvSpPr>
          <p:nvPr/>
        </p:nvSpPr>
        <p:spPr bwMode="auto">
          <a:xfrm>
            <a:off x="3717925" y="311626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551" name="Line 37"/>
          <p:cNvSpPr>
            <a:spLocks noChangeShapeType="1"/>
          </p:cNvSpPr>
          <p:nvPr/>
        </p:nvSpPr>
        <p:spPr bwMode="auto">
          <a:xfrm flipV="1">
            <a:off x="2894013" y="3268663"/>
            <a:ext cx="6715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44" name="Rectangle 38"/>
          <p:cNvSpPr>
            <a:spLocks noChangeArrowheads="1"/>
          </p:cNvSpPr>
          <p:nvPr/>
        </p:nvSpPr>
        <p:spPr bwMode="auto">
          <a:xfrm>
            <a:off x="3565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5" name="Rectangle 40"/>
          <p:cNvSpPr>
            <a:spLocks noChangeArrowheads="1"/>
          </p:cNvSpPr>
          <p:nvPr/>
        </p:nvSpPr>
        <p:spPr bwMode="auto">
          <a:xfrm>
            <a:off x="4100513" y="5768975"/>
            <a:ext cx="75565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46" name="Rectangle 41"/>
          <p:cNvSpPr>
            <a:spLocks noChangeArrowheads="1"/>
          </p:cNvSpPr>
          <p:nvPr/>
        </p:nvSpPr>
        <p:spPr bwMode="auto">
          <a:xfrm>
            <a:off x="4100513" y="5597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7" name="Rectangle 42"/>
          <p:cNvSpPr>
            <a:spLocks noChangeArrowheads="1"/>
          </p:cNvSpPr>
          <p:nvPr/>
        </p:nvSpPr>
        <p:spPr bwMode="auto">
          <a:xfrm>
            <a:off x="4214813" y="44370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TAC_BE</a:t>
            </a:r>
          </a:p>
        </p:txBody>
      </p:sp>
      <p:sp>
        <p:nvSpPr>
          <p:cNvPr id="22548" name="Rectangle 43"/>
          <p:cNvSpPr>
            <a:spLocks noChangeArrowheads="1"/>
          </p:cNvSpPr>
          <p:nvPr/>
        </p:nvSpPr>
        <p:spPr bwMode="auto">
          <a:xfrm>
            <a:off x="4214813" y="44370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9" name="Rectangle 44"/>
          <p:cNvSpPr>
            <a:spLocks noChangeArrowheads="1"/>
          </p:cNvSpPr>
          <p:nvPr/>
        </p:nvSpPr>
        <p:spPr bwMode="auto">
          <a:xfrm>
            <a:off x="465138" y="2978150"/>
            <a:ext cx="927100" cy="295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550" name="Rectangle 45"/>
          <p:cNvSpPr>
            <a:spLocks noChangeArrowheads="1"/>
          </p:cNvSpPr>
          <p:nvPr/>
        </p:nvSpPr>
        <p:spPr bwMode="auto">
          <a:xfrm>
            <a:off x="427038" y="56229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51" name="Rectangle 46"/>
          <p:cNvSpPr>
            <a:spLocks noChangeArrowheads="1"/>
          </p:cNvSpPr>
          <p:nvPr/>
        </p:nvSpPr>
        <p:spPr bwMode="auto">
          <a:xfrm>
            <a:off x="427038" y="54213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 dirty="0" smtClean="0">
                <a:latin typeface="+mj-lt"/>
              </a:rPr>
              <a:t>QMSS</a:t>
            </a:r>
            <a:endParaRPr lang="en-US" sz="800" dirty="0">
              <a:latin typeface="+mj-lt"/>
            </a:endParaRPr>
          </a:p>
        </p:txBody>
      </p:sp>
      <p:sp>
        <p:nvSpPr>
          <p:cNvPr id="22552" name="Rectangle 47"/>
          <p:cNvSpPr>
            <a:spLocks noChangeArrowheads="1"/>
          </p:cNvSpPr>
          <p:nvPr/>
        </p:nvSpPr>
        <p:spPr bwMode="auto">
          <a:xfrm>
            <a:off x="1255713" y="31210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3" name="Rectangle 48"/>
          <p:cNvSpPr>
            <a:spLocks noChangeArrowheads="1"/>
          </p:cNvSpPr>
          <p:nvPr/>
        </p:nvSpPr>
        <p:spPr bwMode="auto">
          <a:xfrm>
            <a:off x="1243013" y="56229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4" name="Rectangle 49"/>
          <p:cNvSpPr>
            <a:spLocks noChangeArrowheads="1"/>
          </p:cNvSpPr>
          <p:nvPr/>
        </p:nvSpPr>
        <p:spPr bwMode="auto">
          <a:xfrm>
            <a:off x="1246188" y="542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63" name="Line 50"/>
          <p:cNvSpPr>
            <a:spLocks noChangeShapeType="1"/>
          </p:cNvSpPr>
          <p:nvPr/>
        </p:nvSpPr>
        <p:spPr bwMode="auto">
          <a:xfrm>
            <a:off x="1401763" y="3187700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4" name="Line 51"/>
          <p:cNvSpPr>
            <a:spLocks noChangeShapeType="1"/>
          </p:cNvSpPr>
          <p:nvPr/>
        </p:nvSpPr>
        <p:spPr bwMode="auto">
          <a:xfrm>
            <a:off x="1382713" y="56943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5" name="Line 52"/>
          <p:cNvSpPr>
            <a:spLocks noChangeShapeType="1"/>
          </p:cNvSpPr>
          <p:nvPr/>
        </p:nvSpPr>
        <p:spPr bwMode="auto">
          <a:xfrm>
            <a:off x="1382713" y="54784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58" name="Rectangle 53"/>
          <p:cNvSpPr>
            <a:spLocks noChangeArrowheads="1"/>
          </p:cNvSpPr>
          <p:nvPr/>
        </p:nvSpPr>
        <p:spPr bwMode="auto">
          <a:xfrm>
            <a:off x="360363" y="1970088"/>
            <a:ext cx="6858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16ch QDMA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046163" y="1970088"/>
            <a:ext cx="381000" cy="114300"/>
            <a:chOff x="864" y="2064"/>
            <a:chExt cx="240" cy="96"/>
          </a:xfrm>
        </p:grpSpPr>
        <p:sp>
          <p:nvSpPr>
            <p:cNvPr id="22702" name="Rectangle 55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3" name="Rectangle 56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TC0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046163" y="2084388"/>
            <a:ext cx="381000" cy="114300"/>
            <a:chOff x="864" y="2064"/>
            <a:chExt cx="240" cy="96"/>
          </a:xfrm>
        </p:grpSpPr>
        <p:sp>
          <p:nvSpPr>
            <p:cNvPr id="22700" name="Rectangle 58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1" name="Rectangle 59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TC1</a:t>
              </a:r>
            </a:p>
          </p:txBody>
        </p:sp>
      </p:grpSp>
      <p:sp>
        <p:nvSpPr>
          <p:cNvPr id="65569" name="Rectangle 60"/>
          <p:cNvSpPr>
            <a:spLocks noChangeArrowheads="1"/>
          </p:cNvSpPr>
          <p:nvPr/>
        </p:nvSpPr>
        <p:spPr bwMode="auto">
          <a:xfrm>
            <a:off x="7618413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0" name="Freeform 61"/>
          <p:cNvSpPr>
            <a:spLocks/>
          </p:cNvSpPr>
          <p:nvPr/>
        </p:nvSpPr>
        <p:spPr bwMode="auto">
          <a:xfrm>
            <a:off x="1960563" y="768350"/>
            <a:ext cx="6000750" cy="515938"/>
          </a:xfrm>
          <a:custGeom>
            <a:avLst/>
            <a:gdLst>
              <a:gd name="T0" fmla="*/ 2147483647 w 3780"/>
              <a:gd name="T1" fmla="*/ 2147483647 h 432"/>
              <a:gd name="T2" fmla="*/ 2147483647 w 3780"/>
              <a:gd name="T3" fmla="*/ 2147483647 h 432"/>
              <a:gd name="T4" fmla="*/ 2147483647 w 3780"/>
              <a:gd name="T5" fmla="*/ 0 h 432"/>
              <a:gd name="T6" fmla="*/ 0 w 3780"/>
              <a:gd name="T7" fmla="*/ 0 h 432"/>
              <a:gd name="T8" fmla="*/ 2147483647 w 3780"/>
              <a:gd name="T9" fmla="*/ 2147483647 h 432"/>
              <a:gd name="T10" fmla="*/ 2147483647 w 3780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80"/>
              <a:gd name="T19" fmla="*/ 0 h 432"/>
              <a:gd name="T20" fmla="*/ 3780 w 3780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80" h="432">
                <a:moveTo>
                  <a:pt x="3660" y="432"/>
                </a:moveTo>
                <a:lnTo>
                  <a:pt x="3780" y="432"/>
                </a:lnTo>
                <a:lnTo>
                  <a:pt x="3780" y="0"/>
                </a:lnTo>
                <a:lnTo>
                  <a:pt x="0" y="0"/>
                </a:lnTo>
                <a:lnTo>
                  <a:pt x="6" y="396"/>
                </a:lnTo>
                <a:lnTo>
                  <a:pt x="438" y="3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1" name="Rectangle 62"/>
          <p:cNvSpPr>
            <a:spLocks noChangeArrowheads="1"/>
          </p:cNvSpPr>
          <p:nvPr/>
        </p:nvSpPr>
        <p:spPr bwMode="auto">
          <a:xfrm>
            <a:off x="7618413" y="1751013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2" name="Line 63"/>
          <p:cNvSpPr>
            <a:spLocks noChangeShapeType="1"/>
          </p:cNvSpPr>
          <p:nvPr/>
        </p:nvSpPr>
        <p:spPr bwMode="auto">
          <a:xfrm>
            <a:off x="7770813" y="18653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3" name="Text Box 64"/>
          <p:cNvSpPr txBox="1">
            <a:spLocks noChangeArrowheads="1"/>
          </p:cNvSpPr>
          <p:nvPr/>
        </p:nvSpPr>
        <p:spPr bwMode="auto">
          <a:xfrm>
            <a:off x="8164790" y="1712913"/>
            <a:ext cx="595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+mj-lt"/>
              </a:rPr>
              <a:t>DDR3</a:t>
            </a:r>
          </a:p>
        </p:txBody>
      </p:sp>
      <p:sp>
        <p:nvSpPr>
          <p:cNvPr id="22566" name="Text Box 67"/>
          <p:cNvSpPr txBox="1">
            <a:spLocks noChangeArrowheads="1"/>
          </p:cNvSpPr>
          <p:nvPr/>
        </p:nvSpPr>
        <p:spPr bwMode="auto">
          <a:xfrm>
            <a:off x="4272230" y="2600325"/>
            <a:ext cx="404278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>
                <a:latin typeface="+mj-lt"/>
              </a:rPr>
              <a:t>XMC</a:t>
            </a:r>
          </a:p>
        </p:txBody>
      </p:sp>
      <p:sp>
        <p:nvSpPr>
          <p:cNvPr id="22567" name="Rectangle 68"/>
          <p:cNvSpPr>
            <a:spLocks noChangeArrowheads="1"/>
          </p:cNvSpPr>
          <p:nvPr/>
        </p:nvSpPr>
        <p:spPr bwMode="auto">
          <a:xfrm>
            <a:off x="4327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6" name="Line 69"/>
          <p:cNvSpPr>
            <a:spLocks noChangeShapeType="1"/>
          </p:cNvSpPr>
          <p:nvPr/>
        </p:nvSpPr>
        <p:spPr bwMode="auto">
          <a:xfrm>
            <a:off x="2820988" y="2271713"/>
            <a:ext cx="0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7" name="Line 70"/>
          <p:cNvSpPr>
            <a:spLocks noChangeShapeType="1"/>
          </p:cNvSpPr>
          <p:nvPr/>
        </p:nvSpPr>
        <p:spPr bwMode="auto">
          <a:xfrm flipV="1">
            <a:off x="3030538" y="260826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436563" y="5921375"/>
            <a:ext cx="914400" cy="152400"/>
            <a:chOff x="528" y="3744"/>
            <a:chExt cx="576" cy="144"/>
          </a:xfrm>
        </p:grpSpPr>
        <p:sp>
          <p:nvSpPr>
            <p:cNvPr id="22698" name="Rectangle 80"/>
            <p:cNvSpPr>
              <a:spLocks noChangeArrowheads="1"/>
            </p:cNvSpPr>
            <p:nvPr/>
          </p:nvSpPr>
          <p:spPr bwMode="auto">
            <a:xfrm>
              <a:off x="528" y="3744"/>
              <a:ext cx="57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1000">
                  <a:latin typeface="+mj-lt"/>
                </a:rPr>
                <a:t>DebugSS     </a:t>
              </a:r>
            </a:p>
          </p:txBody>
        </p:sp>
        <p:sp>
          <p:nvSpPr>
            <p:cNvPr id="22699" name="Rectangle 81"/>
            <p:cNvSpPr>
              <a:spLocks noChangeArrowheads="1"/>
            </p:cNvSpPr>
            <p:nvPr/>
          </p:nvSpPr>
          <p:spPr bwMode="auto">
            <a:xfrm>
              <a:off x="1008" y="3744"/>
              <a:ext cx="9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9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</p:grpSp>
      <p:sp>
        <p:nvSpPr>
          <p:cNvPr id="65579" name="Line 83"/>
          <p:cNvSpPr>
            <a:spLocks noChangeShapeType="1"/>
          </p:cNvSpPr>
          <p:nvPr/>
        </p:nvSpPr>
        <p:spPr bwMode="auto">
          <a:xfrm flipV="1">
            <a:off x="1379538" y="6007100"/>
            <a:ext cx="12668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5" name="Group 85"/>
          <p:cNvGrpSpPr>
            <a:grpSpLocks/>
          </p:cNvGrpSpPr>
          <p:nvPr/>
        </p:nvGrpSpPr>
        <p:grpSpPr bwMode="auto">
          <a:xfrm>
            <a:off x="1379538" y="3757613"/>
            <a:ext cx="1295400" cy="300037"/>
            <a:chOff x="1200" y="3024"/>
            <a:chExt cx="816" cy="216"/>
          </a:xfrm>
        </p:grpSpPr>
        <p:sp>
          <p:nvSpPr>
            <p:cNvPr id="65702" name="Line 86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3" name="Line 87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4" name="Line 88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5" name="Line 89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3" name="Rectangle 91"/>
          <p:cNvSpPr>
            <a:spLocks noChangeArrowheads="1"/>
          </p:cNvSpPr>
          <p:nvPr/>
        </p:nvSpPr>
        <p:spPr bwMode="auto">
          <a:xfrm>
            <a:off x="465138" y="369093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QDMA</a:t>
            </a:r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998538" y="3690938"/>
            <a:ext cx="381000" cy="400050"/>
            <a:chOff x="864" y="2064"/>
            <a:chExt cx="240" cy="384"/>
          </a:xfrm>
        </p:grpSpPr>
        <p:grpSp>
          <p:nvGrpSpPr>
            <p:cNvPr id="7" name="Group 93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92" name="Rectangle 94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3" name="Rectangle 95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TC2</a:t>
                </a:r>
              </a:p>
            </p:txBody>
          </p:sp>
        </p:grpSp>
        <p:grpSp>
          <p:nvGrpSpPr>
            <p:cNvPr id="8" name="Group 96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90" name="Rectangle 97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1" name="Rectangle 98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TC3</a:t>
                </a:r>
              </a:p>
            </p:txBody>
          </p:sp>
        </p:grpSp>
        <p:grpSp>
          <p:nvGrpSpPr>
            <p:cNvPr id="9" name="Group 99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88" name="Rectangle 100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9" name="Rectangle 101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TC4</a:t>
                </a:r>
              </a:p>
            </p:txBody>
          </p:sp>
        </p:grpSp>
        <p:grpSp>
          <p:nvGrpSpPr>
            <p:cNvPr id="10" name="Group 102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86" name="Rectangle 103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7" name="Rectangle 104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TC5</a:t>
                </a:r>
              </a:p>
            </p:txBody>
          </p:sp>
        </p:grpSp>
      </p:grpSp>
      <p:sp>
        <p:nvSpPr>
          <p:cNvPr id="22575" name="Rectangle 106"/>
          <p:cNvSpPr>
            <a:spLocks noChangeArrowheads="1"/>
          </p:cNvSpPr>
          <p:nvPr/>
        </p:nvSpPr>
        <p:spPr bwMode="auto">
          <a:xfrm>
            <a:off x="617538" y="382428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QDMA</a:t>
            </a:r>
          </a:p>
        </p:txBody>
      </p: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1150938" y="3824288"/>
            <a:ext cx="381000" cy="400050"/>
            <a:chOff x="864" y="2064"/>
            <a:chExt cx="240" cy="384"/>
          </a:xfrm>
        </p:grpSpPr>
        <p:grpSp>
          <p:nvGrpSpPr>
            <p:cNvPr id="12" name="Group 108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80" name="Rectangle 109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1" name="Rectangle 110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TC6</a:t>
                </a:r>
              </a:p>
            </p:txBody>
          </p:sp>
        </p:grpSp>
        <p:grpSp>
          <p:nvGrpSpPr>
            <p:cNvPr id="13" name="Group 111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78" name="Rectangle 112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9" name="Rectangle 113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TC7</a:t>
                </a:r>
              </a:p>
            </p:txBody>
          </p:sp>
        </p:grpSp>
        <p:grpSp>
          <p:nvGrpSpPr>
            <p:cNvPr id="14" name="Group 114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76" name="Rectangle 115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7" name="Rectangle 116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TC8</a:t>
                </a:r>
              </a:p>
            </p:txBody>
          </p:sp>
        </p:grpSp>
        <p:grpSp>
          <p:nvGrpSpPr>
            <p:cNvPr id="15" name="Group 117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74" name="Rectangle 118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5" name="Rectangle 119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TC9</a:t>
                </a:r>
              </a:p>
            </p:txBody>
          </p:sp>
        </p:grpSp>
      </p:grpSp>
      <p:grpSp>
        <p:nvGrpSpPr>
          <p:cNvPr id="16" name="Group 120"/>
          <p:cNvGrpSpPr>
            <a:grpSpLocks/>
          </p:cNvGrpSpPr>
          <p:nvPr/>
        </p:nvGrpSpPr>
        <p:grpSpPr bwMode="auto">
          <a:xfrm>
            <a:off x="1531938" y="3883025"/>
            <a:ext cx="1143000" cy="300038"/>
            <a:chOff x="1200" y="3024"/>
            <a:chExt cx="816" cy="216"/>
          </a:xfrm>
        </p:grpSpPr>
        <p:sp>
          <p:nvSpPr>
            <p:cNvPr id="65674" name="Line 121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5" name="Line 122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6" name="Line 123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7" name="Line 124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8" name="Rectangle 131"/>
          <p:cNvSpPr>
            <a:spLocks noChangeArrowheads="1"/>
          </p:cNvSpPr>
          <p:nvPr/>
        </p:nvSpPr>
        <p:spPr bwMode="auto">
          <a:xfrm>
            <a:off x="465138" y="3324225"/>
            <a:ext cx="9144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Network 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Coprocessor</a:t>
            </a:r>
          </a:p>
        </p:txBody>
      </p:sp>
      <p:sp>
        <p:nvSpPr>
          <p:cNvPr id="22579" name="Rectangle 132"/>
          <p:cNvSpPr>
            <a:spLocks noChangeArrowheads="1"/>
          </p:cNvSpPr>
          <p:nvPr/>
        </p:nvSpPr>
        <p:spPr bwMode="auto">
          <a:xfrm>
            <a:off x="1227138" y="3324225"/>
            <a:ext cx="15240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88" name="Line 139"/>
          <p:cNvSpPr>
            <a:spLocks noChangeShapeType="1"/>
          </p:cNvSpPr>
          <p:nvPr/>
        </p:nvSpPr>
        <p:spPr bwMode="auto">
          <a:xfrm>
            <a:off x="1379538" y="3400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89" name="Line 176"/>
          <p:cNvSpPr>
            <a:spLocks noChangeShapeType="1"/>
          </p:cNvSpPr>
          <p:nvPr/>
        </p:nvSpPr>
        <p:spPr bwMode="auto">
          <a:xfrm flipV="1">
            <a:off x="3084513" y="5673725"/>
            <a:ext cx="10064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0" name="Line 177"/>
          <p:cNvSpPr>
            <a:spLocks noChangeShapeType="1"/>
          </p:cNvSpPr>
          <p:nvPr/>
        </p:nvSpPr>
        <p:spPr bwMode="auto">
          <a:xfrm>
            <a:off x="3094038" y="5838825"/>
            <a:ext cx="996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3" name="Rectangle 178"/>
          <p:cNvSpPr>
            <a:spLocks noChangeArrowheads="1"/>
          </p:cNvSpPr>
          <p:nvPr/>
        </p:nvSpPr>
        <p:spPr bwMode="auto">
          <a:xfrm>
            <a:off x="436563" y="174148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22584" name="Rectangle 179"/>
          <p:cNvSpPr>
            <a:spLocks noChangeArrowheads="1"/>
          </p:cNvSpPr>
          <p:nvPr/>
        </p:nvSpPr>
        <p:spPr bwMode="auto">
          <a:xfrm>
            <a:off x="1274763" y="17414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93" name="Line 180"/>
          <p:cNvSpPr>
            <a:spLocks noChangeShapeType="1"/>
          </p:cNvSpPr>
          <p:nvPr/>
        </p:nvSpPr>
        <p:spPr bwMode="auto">
          <a:xfrm>
            <a:off x="1427163" y="181768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4" name="Line 181"/>
          <p:cNvSpPr>
            <a:spLocks noChangeShapeType="1"/>
          </p:cNvSpPr>
          <p:nvPr/>
        </p:nvSpPr>
        <p:spPr bwMode="auto">
          <a:xfrm>
            <a:off x="1427163" y="20272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5" name="Line 182"/>
          <p:cNvSpPr>
            <a:spLocks noChangeShapeType="1"/>
          </p:cNvSpPr>
          <p:nvPr/>
        </p:nvSpPr>
        <p:spPr bwMode="auto">
          <a:xfrm>
            <a:off x="1427163" y="21510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8" name="Rectangle 242"/>
          <p:cNvSpPr>
            <a:spLocks noChangeArrowheads="1"/>
          </p:cNvSpPr>
          <p:nvPr/>
        </p:nvSpPr>
        <p:spPr bwMode="auto">
          <a:xfrm>
            <a:off x="4389438" y="8842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65597" name="Rectangle 243"/>
          <p:cNvSpPr>
            <a:spLocks noChangeArrowheads="1"/>
          </p:cNvSpPr>
          <p:nvPr/>
        </p:nvSpPr>
        <p:spPr bwMode="auto">
          <a:xfrm>
            <a:off x="4389438" y="884238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98" name="Line 244"/>
          <p:cNvSpPr>
            <a:spLocks noChangeShapeType="1"/>
          </p:cNvSpPr>
          <p:nvPr/>
        </p:nvSpPr>
        <p:spPr bwMode="auto">
          <a:xfrm>
            <a:off x="3113088" y="960438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1" name="Rectangle 250"/>
          <p:cNvSpPr>
            <a:spLocks noChangeArrowheads="1"/>
          </p:cNvSpPr>
          <p:nvPr/>
        </p:nvSpPr>
        <p:spPr bwMode="auto">
          <a:xfrm>
            <a:off x="446088" y="52387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AIF / PktDMA</a:t>
            </a:r>
          </a:p>
        </p:txBody>
      </p:sp>
      <p:sp>
        <p:nvSpPr>
          <p:cNvPr id="22592" name="Rectangle 251"/>
          <p:cNvSpPr>
            <a:spLocks noChangeArrowheads="1"/>
          </p:cNvSpPr>
          <p:nvPr/>
        </p:nvSpPr>
        <p:spPr bwMode="auto">
          <a:xfrm>
            <a:off x="1252538" y="52387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01" name="Line 252"/>
          <p:cNvSpPr>
            <a:spLocks noChangeShapeType="1"/>
          </p:cNvSpPr>
          <p:nvPr/>
        </p:nvSpPr>
        <p:spPr bwMode="auto">
          <a:xfrm>
            <a:off x="1392238" y="532447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2" name="Line 253"/>
          <p:cNvSpPr>
            <a:spLocks noChangeShapeType="1"/>
          </p:cNvSpPr>
          <p:nvPr/>
        </p:nvSpPr>
        <p:spPr bwMode="auto">
          <a:xfrm>
            <a:off x="1370013" y="45259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3" name="Line 254"/>
          <p:cNvSpPr>
            <a:spLocks noChangeShapeType="1"/>
          </p:cNvSpPr>
          <p:nvPr/>
        </p:nvSpPr>
        <p:spPr bwMode="auto">
          <a:xfrm>
            <a:off x="1360488" y="47783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4" name="Line 255"/>
          <p:cNvSpPr>
            <a:spLocks noChangeShapeType="1"/>
          </p:cNvSpPr>
          <p:nvPr/>
        </p:nvSpPr>
        <p:spPr bwMode="auto">
          <a:xfrm>
            <a:off x="1350963" y="50625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7" name="Rectangle 256"/>
          <p:cNvSpPr>
            <a:spLocks noChangeArrowheads="1"/>
          </p:cNvSpPr>
          <p:nvPr/>
        </p:nvSpPr>
        <p:spPr bwMode="auto">
          <a:xfrm>
            <a:off x="446088" y="49720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598" name="Rectangle 257"/>
          <p:cNvSpPr>
            <a:spLocks noChangeArrowheads="1"/>
          </p:cNvSpPr>
          <p:nvPr/>
        </p:nvSpPr>
        <p:spPr bwMode="auto">
          <a:xfrm>
            <a:off x="1252538" y="4972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99" name="Rectangle 258"/>
          <p:cNvSpPr>
            <a:spLocks noChangeArrowheads="1"/>
          </p:cNvSpPr>
          <p:nvPr/>
        </p:nvSpPr>
        <p:spPr bwMode="auto">
          <a:xfrm>
            <a:off x="446088" y="46974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00" name="Rectangle 259"/>
          <p:cNvSpPr>
            <a:spLocks noChangeArrowheads="1"/>
          </p:cNvSpPr>
          <p:nvPr/>
        </p:nvSpPr>
        <p:spPr bwMode="auto">
          <a:xfrm>
            <a:off x="1252538" y="469741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1" name="Rectangle 260"/>
          <p:cNvSpPr>
            <a:spLocks noChangeArrowheads="1"/>
          </p:cNvSpPr>
          <p:nvPr/>
        </p:nvSpPr>
        <p:spPr bwMode="auto">
          <a:xfrm>
            <a:off x="446088" y="44545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TAC_FE</a:t>
            </a:r>
          </a:p>
        </p:txBody>
      </p:sp>
      <p:sp>
        <p:nvSpPr>
          <p:cNvPr id="22602" name="Rectangle 261"/>
          <p:cNvSpPr>
            <a:spLocks noChangeArrowheads="1"/>
          </p:cNvSpPr>
          <p:nvPr/>
        </p:nvSpPr>
        <p:spPr bwMode="auto">
          <a:xfrm>
            <a:off x="1252538" y="4454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3" name="Rectangle 262"/>
          <p:cNvSpPr>
            <a:spLocks noChangeArrowheads="1"/>
          </p:cNvSpPr>
          <p:nvPr/>
        </p:nvSpPr>
        <p:spPr bwMode="auto">
          <a:xfrm>
            <a:off x="3538538" y="356076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604" name="Rectangle 263"/>
          <p:cNvSpPr>
            <a:spLocks noChangeArrowheads="1"/>
          </p:cNvSpPr>
          <p:nvPr/>
        </p:nvSpPr>
        <p:spPr bwMode="auto">
          <a:xfrm>
            <a:off x="3548063" y="35607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3" name="Line 264"/>
          <p:cNvSpPr>
            <a:spLocks noChangeShapeType="1"/>
          </p:cNvSpPr>
          <p:nvPr/>
        </p:nvSpPr>
        <p:spPr bwMode="auto">
          <a:xfrm>
            <a:off x="3113088" y="3613150"/>
            <a:ext cx="4349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06" name="Rectangle 265"/>
          <p:cNvSpPr>
            <a:spLocks noChangeArrowheads="1"/>
          </p:cNvSpPr>
          <p:nvPr/>
        </p:nvSpPr>
        <p:spPr bwMode="auto">
          <a:xfrm>
            <a:off x="4100513" y="57673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07" name="Rectangle 268"/>
          <p:cNvSpPr>
            <a:spLocks noChangeArrowheads="1"/>
          </p:cNvSpPr>
          <p:nvPr/>
        </p:nvSpPr>
        <p:spPr bwMode="auto">
          <a:xfrm>
            <a:off x="4214813" y="46434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08" name="Rectangle 269"/>
          <p:cNvSpPr>
            <a:spLocks noChangeArrowheads="1"/>
          </p:cNvSpPr>
          <p:nvPr/>
        </p:nvSpPr>
        <p:spPr bwMode="auto">
          <a:xfrm>
            <a:off x="4214813" y="46434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7" name="Line 270"/>
          <p:cNvSpPr>
            <a:spLocks noChangeShapeType="1"/>
          </p:cNvSpPr>
          <p:nvPr/>
        </p:nvSpPr>
        <p:spPr bwMode="auto">
          <a:xfrm>
            <a:off x="3113088" y="471963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0" name="Rectangle 275"/>
          <p:cNvSpPr>
            <a:spLocks noChangeArrowheads="1"/>
          </p:cNvSpPr>
          <p:nvPr/>
        </p:nvSpPr>
        <p:spPr bwMode="auto">
          <a:xfrm>
            <a:off x="4224338" y="41560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11" name="Rectangle 276"/>
          <p:cNvSpPr>
            <a:spLocks noChangeArrowheads="1"/>
          </p:cNvSpPr>
          <p:nvPr/>
        </p:nvSpPr>
        <p:spPr bwMode="auto">
          <a:xfrm>
            <a:off x="4205288" y="415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0" name="Line 277"/>
          <p:cNvSpPr>
            <a:spLocks noChangeShapeType="1"/>
          </p:cNvSpPr>
          <p:nvPr/>
        </p:nvSpPr>
        <p:spPr bwMode="auto">
          <a:xfrm>
            <a:off x="3113088" y="424180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21" name="Line 279"/>
          <p:cNvSpPr>
            <a:spLocks noChangeShapeType="1"/>
          </p:cNvSpPr>
          <p:nvPr/>
        </p:nvSpPr>
        <p:spPr bwMode="auto">
          <a:xfrm>
            <a:off x="3122613" y="390048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4" name="Rectangle 281"/>
          <p:cNvSpPr>
            <a:spLocks noChangeArrowheads="1"/>
          </p:cNvSpPr>
          <p:nvPr/>
        </p:nvSpPr>
        <p:spPr bwMode="auto">
          <a:xfrm>
            <a:off x="4233863" y="38052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TCP3e_W/R</a:t>
            </a:r>
          </a:p>
        </p:txBody>
      </p:sp>
      <p:sp>
        <p:nvSpPr>
          <p:cNvPr id="22615" name="Rectangle 282"/>
          <p:cNvSpPr>
            <a:spLocks noChangeArrowheads="1"/>
          </p:cNvSpPr>
          <p:nvPr/>
        </p:nvSpPr>
        <p:spPr bwMode="auto">
          <a:xfrm>
            <a:off x="4214813" y="38052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4" name="Line 283"/>
          <p:cNvSpPr>
            <a:spLocks noChangeShapeType="1"/>
          </p:cNvSpPr>
          <p:nvPr/>
        </p:nvSpPr>
        <p:spPr bwMode="auto">
          <a:xfrm>
            <a:off x="3122613" y="5175250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7" name="Rectangle 286"/>
          <p:cNvSpPr>
            <a:spLocks noChangeArrowheads="1"/>
          </p:cNvSpPr>
          <p:nvPr/>
        </p:nvSpPr>
        <p:spPr bwMode="auto">
          <a:xfrm>
            <a:off x="4233863" y="5099050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18" name="Rectangle 287"/>
          <p:cNvSpPr>
            <a:spLocks noChangeArrowheads="1"/>
          </p:cNvSpPr>
          <p:nvPr/>
        </p:nvSpPr>
        <p:spPr bwMode="auto">
          <a:xfrm>
            <a:off x="4233863" y="5099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0" name="Rectangle 353"/>
          <p:cNvSpPr>
            <a:spLocks noChangeArrowheads="1"/>
          </p:cNvSpPr>
          <p:nvPr/>
        </p:nvSpPr>
        <p:spPr bwMode="auto">
          <a:xfrm>
            <a:off x="1255713" y="29781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29" name="Line 354"/>
          <p:cNvSpPr>
            <a:spLocks noChangeShapeType="1"/>
          </p:cNvSpPr>
          <p:nvPr/>
        </p:nvSpPr>
        <p:spPr bwMode="auto">
          <a:xfrm>
            <a:off x="1392238" y="304482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2" name="Text Box 363"/>
          <p:cNvSpPr txBox="1">
            <a:spLocks noChangeArrowheads="1"/>
          </p:cNvSpPr>
          <p:nvPr/>
        </p:nvSpPr>
        <p:spPr bwMode="auto">
          <a:xfrm>
            <a:off x="541631" y="2160588"/>
            <a:ext cx="593432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EDMA_0</a:t>
            </a:r>
          </a:p>
        </p:txBody>
      </p:sp>
      <p:sp>
        <p:nvSpPr>
          <p:cNvPr id="22623" name="Text Box 364"/>
          <p:cNvSpPr txBox="1">
            <a:spLocks noChangeArrowheads="1"/>
          </p:cNvSpPr>
          <p:nvPr/>
        </p:nvSpPr>
        <p:spPr bwMode="auto">
          <a:xfrm>
            <a:off x="713831" y="4186238"/>
            <a:ext cx="679994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EDMA_1,2</a:t>
            </a:r>
          </a:p>
        </p:txBody>
      </p:sp>
      <p:sp>
        <p:nvSpPr>
          <p:cNvPr id="22624" name="Rectangle 365"/>
          <p:cNvSpPr>
            <a:spLocks noChangeArrowheads="1"/>
          </p:cNvSpPr>
          <p:nvPr/>
        </p:nvSpPr>
        <p:spPr bwMode="auto">
          <a:xfrm>
            <a:off x="3759200" y="303053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3" name="Line 366"/>
          <p:cNvSpPr>
            <a:spLocks noChangeShapeType="1"/>
          </p:cNvSpPr>
          <p:nvPr/>
        </p:nvSpPr>
        <p:spPr bwMode="auto">
          <a:xfrm flipV="1">
            <a:off x="2901950" y="3182938"/>
            <a:ext cx="704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6" name="Rectangle 367"/>
          <p:cNvSpPr>
            <a:spLocks noChangeArrowheads="1"/>
          </p:cNvSpPr>
          <p:nvPr/>
        </p:nvSpPr>
        <p:spPr bwMode="auto">
          <a:xfrm>
            <a:off x="3606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7" name="Rectangle 368"/>
          <p:cNvSpPr>
            <a:spLocks noChangeArrowheads="1"/>
          </p:cNvSpPr>
          <p:nvPr/>
        </p:nvSpPr>
        <p:spPr bwMode="auto">
          <a:xfrm>
            <a:off x="4368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28" name="Rectangle 373"/>
          <p:cNvSpPr>
            <a:spLocks noChangeArrowheads="1"/>
          </p:cNvSpPr>
          <p:nvPr/>
        </p:nvSpPr>
        <p:spPr bwMode="auto">
          <a:xfrm>
            <a:off x="3800475" y="294481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7" name="Line 374"/>
          <p:cNvSpPr>
            <a:spLocks noChangeShapeType="1"/>
          </p:cNvSpPr>
          <p:nvPr/>
        </p:nvSpPr>
        <p:spPr bwMode="auto">
          <a:xfrm flipV="1">
            <a:off x="2870200" y="3097213"/>
            <a:ext cx="7778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0" name="Rectangle 375"/>
          <p:cNvSpPr>
            <a:spLocks noChangeArrowheads="1"/>
          </p:cNvSpPr>
          <p:nvPr/>
        </p:nvSpPr>
        <p:spPr bwMode="auto">
          <a:xfrm>
            <a:off x="364807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1" name="Rectangle 376"/>
          <p:cNvSpPr>
            <a:spLocks noChangeArrowheads="1"/>
          </p:cNvSpPr>
          <p:nvPr/>
        </p:nvSpPr>
        <p:spPr bwMode="auto">
          <a:xfrm>
            <a:off x="440372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32" name="Rectangle 381"/>
          <p:cNvSpPr>
            <a:spLocks noChangeArrowheads="1"/>
          </p:cNvSpPr>
          <p:nvPr/>
        </p:nvSpPr>
        <p:spPr bwMode="auto">
          <a:xfrm>
            <a:off x="3841750" y="285908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L2 0-3</a:t>
            </a:r>
          </a:p>
        </p:txBody>
      </p:sp>
      <p:sp>
        <p:nvSpPr>
          <p:cNvPr id="65641" name="Line 382"/>
          <p:cNvSpPr>
            <a:spLocks noChangeShapeType="1"/>
          </p:cNvSpPr>
          <p:nvPr/>
        </p:nvSpPr>
        <p:spPr bwMode="auto">
          <a:xfrm flipV="1">
            <a:off x="2887663" y="3011488"/>
            <a:ext cx="801687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4" name="Rectangle 383"/>
          <p:cNvSpPr>
            <a:spLocks noChangeArrowheads="1"/>
          </p:cNvSpPr>
          <p:nvPr/>
        </p:nvSpPr>
        <p:spPr bwMode="auto">
          <a:xfrm>
            <a:off x="3689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5" name="Rectangle 384"/>
          <p:cNvSpPr>
            <a:spLocks noChangeArrowheads="1"/>
          </p:cNvSpPr>
          <p:nvPr/>
        </p:nvSpPr>
        <p:spPr bwMode="auto">
          <a:xfrm>
            <a:off x="4451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44" name="Rectangle 173"/>
          <p:cNvSpPr>
            <a:spLocks noChangeArrowheads="1"/>
          </p:cNvSpPr>
          <p:nvPr/>
        </p:nvSpPr>
        <p:spPr bwMode="auto">
          <a:xfrm>
            <a:off x="5329238" y="2209801"/>
            <a:ext cx="3464718" cy="18466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Facilitates high-bandwidth communication links between DSP cores, subsystems, peripherals, and memories.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Supports parallel orthogonal communication links</a:t>
            </a:r>
            <a:endParaRPr lang="en-US" sz="2000" dirty="0" smtClean="0"/>
          </a:p>
        </p:txBody>
      </p:sp>
      <p:sp>
        <p:nvSpPr>
          <p:cNvPr id="22637" name="Rectangle 28"/>
          <p:cNvSpPr>
            <a:spLocks noChangeArrowheads="1"/>
          </p:cNvSpPr>
          <p:nvPr/>
        </p:nvSpPr>
        <p:spPr bwMode="auto">
          <a:xfrm rot="5400000">
            <a:off x="2066925" y="1470025"/>
            <a:ext cx="1711325" cy="587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CPUCLK/2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800" dirty="0">
                <a:latin typeface="+mj-lt"/>
              </a:rPr>
              <a:t>256bit TeraNet</a:t>
            </a:r>
          </a:p>
        </p:txBody>
      </p:sp>
      <p:sp>
        <p:nvSpPr>
          <p:cNvPr id="65646" name="Line 175"/>
          <p:cNvSpPr>
            <a:spLocks noChangeShapeType="1"/>
          </p:cNvSpPr>
          <p:nvPr/>
        </p:nvSpPr>
        <p:spPr bwMode="auto">
          <a:xfrm>
            <a:off x="3103563" y="450373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47" name="Line 255"/>
          <p:cNvSpPr>
            <a:spLocks noChangeShapeType="1"/>
          </p:cNvSpPr>
          <p:nvPr/>
        </p:nvSpPr>
        <p:spPr bwMode="auto">
          <a:xfrm>
            <a:off x="1392238" y="5127625"/>
            <a:ext cx="1262062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0" name="Rectangle 256"/>
          <p:cNvSpPr>
            <a:spLocks noChangeArrowheads="1"/>
          </p:cNvSpPr>
          <p:nvPr/>
        </p:nvSpPr>
        <p:spPr bwMode="auto">
          <a:xfrm>
            <a:off x="487363" y="50371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641" name="Rectangle 257"/>
          <p:cNvSpPr>
            <a:spLocks noChangeArrowheads="1"/>
          </p:cNvSpPr>
          <p:nvPr/>
        </p:nvSpPr>
        <p:spPr bwMode="auto">
          <a:xfrm>
            <a:off x="1293813" y="50371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42" name="Rectangle 275"/>
          <p:cNvSpPr>
            <a:spLocks noChangeArrowheads="1"/>
          </p:cNvSpPr>
          <p:nvPr/>
        </p:nvSpPr>
        <p:spPr bwMode="auto">
          <a:xfrm>
            <a:off x="4297363" y="421322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43" name="Rectangle 276"/>
          <p:cNvSpPr>
            <a:spLocks noChangeArrowheads="1"/>
          </p:cNvSpPr>
          <p:nvPr/>
        </p:nvSpPr>
        <p:spPr bwMode="auto">
          <a:xfrm>
            <a:off x="4278313" y="42132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2" name="Line 277"/>
          <p:cNvSpPr>
            <a:spLocks noChangeShapeType="1"/>
          </p:cNvSpPr>
          <p:nvPr/>
        </p:nvSpPr>
        <p:spPr bwMode="auto">
          <a:xfrm>
            <a:off x="3186113" y="429895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5" name="Rectangle 268"/>
          <p:cNvSpPr>
            <a:spLocks noChangeArrowheads="1"/>
          </p:cNvSpPr>
          <p:nvPr/>
        </p:nvSpPr>
        <p:spPr bwMode="auto">
          <a:xfrm>
            <a:off x="4303713" y="47005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46" name="Rectangle 269"/>
          <p:cNvSpPr>
            <a:spLocks noChangeArrowheads="1"/>
          </p:cNvSpPr>
          <p:nvPr/>
        </p:nvSpPr>
        <p:spPr bwMode="auto">
          <a:xfrm>
            <a:off x="4303713" y="47005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5" name="Line 270"/>
          <p:cNvSpPr>
            <a:spLocks noChangeShapeType="1"/>
          </p:cNvSpPr>
          <p:nvPr/>
        </p:nvSpPr>
        <p:spPr bwMode="auto">
          <a:xfrm>
            <a:off x="3201988" y="477678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56" name="Line 283"/>
          <p:cNvSpPr>
            <a:spLocks noChangeShapeType="1"/>
          </p:cNvSpPr>
          <p:nvPr/>
        </p:nvSpPr>
        <p:spPr bwMode="auto">
          <a:xfrm>
            <a:off x="3187700" y="5224463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9" name="Rectangle 286"/>
          <p:cNvSpPr>
            <a:spLocks noChangeArrowheads="1"/>
          </p:cNvSpPr>
          <p:nvPr/>
        </p:nvSpPr>
        <p:spPr bwMode="auto">
          <a:xfrm>
            <a:off x="4298950" y="51482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0" name="Rectangle 287"/>
          <p:cNvSpPr>
            <a:spLocks noChangeArrowheads="1"/>
          </p:cNvSpPr>
          <p:nvPr/>
        </p:nvSpPr>
        <p:spPr bwMode="auto">
          <a:xfrm>
            <a:off x="4298950" y="51482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9" name="Line 283"/>
          <p:cNvSpPr>
            <a:spLocks noChangeShapeType="1"/>
          </p:cNvSpPr>
          <p:nvPr/>
        </p:nvSpPr>
        <p:spPr bwMode="auto">
          <a:xfrm>
            <a:off x="3252788" y="5273675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2" name="Rectangle 286"/>
          <p:cNvSpPr>
            <a:spLocks noChangeArrowheads="1"/>
          </p:cNvSpPr>
          <p:nvPr/>
        </p:nvSpPr>
        <p:spPr bwMode="auto">
          <a:xfrm>
            <a:off x="4364038" y="51974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3" name="Rectangle 287"/>
          <p:cNvSpPr>
            <a:spLocks noChangeArrowheads="1"/>
          </p:cNvSpPr>
          <p:nvPr/>
        </p:nvSpPr>
        <p:spPr bwMode="auto">
          <a:xfrm>
            <a:off x="4364038" y="51974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2" name="Line 283"/>
          <p:cNvSpPr>
            <a:spLocks noChangeShapeType="1"/>
          </p:cNvSpPr>
          <p:nvPr/>
        </p:nvSpPr>
        <p:spPr bwMode="auto">
          <a:xfrm>
            <a:off x="3233738" y="5322888"/>
            <a:ext cx="1204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5" name="Rectangle 286"/>
          <p:cNvSpPr>
            <a:spLocks noChangeArrowheads="1"/>
          </p:cNvSpPr>
          <p:nvPr/>
        </p:nvSpPr>
        <p:spPr bwMode="auto">
          <a:xfrm>
            <a:off x="4429125" y="52466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6" name="Rectangle 287"/>
          <p:cNvSpPr>
            <a:spLocks noChangeArrowheads="1"/>
          </p:cNvSpPr>
          <p:nvPr/>
        </p:nvSpPr>
        <p:spPr bwMode="auto">
          <a:xfrm>
            <a:off x="4429125" y="52466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5" name="Line 254"/>
          <p:cNvSpPr>
            <a:spLocks noChangeShapeType="1"/>
          </p:cNvSpPr>
          <p:nvPr/>
        </p:nvSpPr>
        <p:spPr bwMode="auto">
          <a:xfrm>
            <a:off x="1425575" y="4827588"/>
            <a:ext cx="123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8" name="Rectangle 258"/>
          <p:cNvSpPr>
            <a:spLocks noChangeArrowheads="1"/>
          </p:cNvSpPr>
          <p:nvPr/>
        </p:nvSpPr>
        <p:spPr bwMode="auto">
          <a:xfrm>
            <a:off x="511175" y="47466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59" name="Rectangle 259"/>
          <p:cNvSpPr>
            <a:spLocks noChangeArrowheads="1"/>
          </p:cNvSpPr>
          <p:nvPr/>
        </p:nvSpPr>
        <p:spPr bwMode="auto">
          <a:xfrm>
            <a:off x="1317625" y="47466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60" name="Rectangle 33"/>
          <p:cNvSpPr>
            <a:spLocks noChangeArrowheads="1"/>
          </p:cNvSpPr>
          <p:nvPr/>
        </p:nvSpPr>
        <p:spPr bwMode="auto">
          <a:xfrm rot="5400000">
            <a:off x="1335088" y="4229100"/>
            <a:ext cx="3254375" cy="593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CPUCLK/3 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128bit  TeraNet</a:t>
            </a:r>
          </a:p>
        </p:txBody>
      </p:sp>
      <p:sp>
        <p:nvSpPr>
          <p:cNvPr id="65669" name="Rectangle 65"/>
          <p:cNvSpPr>
            <a:spLocks noChangeArrowheads="1"/>
          </p:cNvSpPr>
          <p:nvPr/>
        </p:nvSpPr>
        <p:spPr bwMode="auto">
          <a:xfrm>
            <a:off x="45656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0" name="Rectangle 65"/>
          <p:cNvSpPr>
            <a:spLocks noChangeArrowheads="1"/>
          </p:cNvSpPr>
          <p:nvPr/>
        </p:nvSpPr>
        <p:spPr bwMode="auto">
          <a:xfrm>
            <a:off x="47180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1" name="Rectangle 65"/>
          <p:cNvSpPr>
            <a:spLocks noChangeArrowheads="1"/>
          </p:cNvSpPr>
          <p:nvPr/>
        </p:nvSpPr>
        <p:spPr bwMode="auto">
          <a:xfrm>
            <a:off x="486410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2" name="Rectangle 65"/>
          <p:cNvSpPr>
            <a:spLocks noChangeArrowheads="1"/>
          </p:cNvSpPr>
          <p:nvPr/>
        </p:nvSpPr>
        <p:spPr bwMode="auto">
          <a:xfrm>
            <a:off x="5016500" y="1804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cxnSp>
        <p:nvCxnSpPr>
          <p:cNvPr id="65673" name="Shape 178"/>
          <p:cNvCxnSpPr>
            <a:cxnSpLocks noChangeShapeType="1"/>
            <a:stCxn id="22635" idx="3"/>
            <a:endCxn id="65669" idx="2"/>
          </p:cNvCxnSpPr>
          <p:nvPr/>
        </p:nvCxnSpPr>
        <p:spPr bwMode="auto">
          <a:xfrm flipV="1">
            <a:off x="4603750" y="2032000"/>
            <a:ext cx="38100" cy="97948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HyperLink Bus</a:t>
            </a:r>
          </a:p>
        </p:txBody>
      </p:sp>
      <p:sp>
        <p:nvSpPr>
          <p:cNvPr id="1194" name="Rectangle 5"/>
          <p:cNvSpPr txBox="1">
            <a:spLocks noChangeArrowheads="1"/>
          </p:cNvSpPr>
          <p:nvPr/>
        </p:nvSpPr>
        <p:spPr bwMode="auto">
          <a:xfrm>
            <a:off x="5424494" y="853169"/>
            <a:ext cx="3606013" cy="22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Provides the capability to expand the device to include hardware acceleration or other auxiliary processors</a:t>
            </a:r>
          </a:p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Supports four lanes with up to 12.5 </a:t>
            </a:r>
            <a:r>
              <a:rPr lang="en-US" sz="2000" kern="0" dirty="0" err="1" smtClean="0">
                <a:latin typeface="+mn-lt"/>
              </a:rPr>
              <a:t>Gbaud</a:t>
            </a:r>
            <a:r>
              <a:rPr lang="en-US" sz="2000" kern="0" dirty="0" smtClean="0">
                <a:latin typeface="+mn-lt"/>
              </a:rPr>
              <a:t> per lane</a:t>
            </a:r>
          </a:p>
        </p:txBody>
      </p:sp>
      <p:grpSp>
        <p:nvGrpSpPr>
          <p:cNvPr id="402" name="Group 401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1193" name="Left Arrow 839"/>
            <p:cNvSpPr>
              <a:spLocks noChangeArrowheads="1"/>
            </p:cNvSpPr>
            <p:nvPr/>
          </p:nvSpPr>
          <p:spPr bwMode="auto">
            <a:xfrm>
              <a:off x="4736" y="3589338"/>
              <a:ext cx="998537" cy="396875"/>
            </a:xfrm>
            <a:prstGeom prst="leftArrow">
              <a:avLst>
                <a:gd name="adj1" fmla="val 50000"/>
                <a:gd name="adj2" fmla="val 49924"/>
              </a:avLst>
            </a:prstGeom>
            <a:solidFill>
              <a:srgbClr val="FFFF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4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6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7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3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1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9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7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Miscellaneous Elements</a:t>
            </a:r>
          </a:p>
        </p:txBody>
      </p:sp>
      <p:sp>
        <p:nvSpPr>
          <p:cNvPr id="1212" name="Rectangle 5"/>
          <p:cNvSpPr txBox="1">
            <a:spLocks noChangeArrowheads="1"/>
          </p:cNvSpPr>
          <p:nvPr/>
        </p:nvSpPr>
        <p:spPr bwMode="auto">
          <a:xfrm>
            <a:off x="5432356" y="847991"/>
            <a:ext cx="3711644" cy="514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Boot ROM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Semaphore module provides atomic access to shared chip-level resources.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 Management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on-chip PLLs: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PLL1 for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CorePacs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except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PLL2 for DDR3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PLL3 for Packet Acceleration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EDMA controllers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Eight 64-bit timers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Inter-Processor Communication (IPC) Registers</a:t>
            </a:r>
          </a:p>
        </p:txBody>
      </p:sp>
      <p:grpSp>
        <p:nvGrpSpPr>
          <p:cNvPr id="406" name="Group 405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7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6" name="Rectangle 471"/>
            <p:cNvSpPr>
              <a:spLocks noChangeArrowheads="1"/>
            </p:cNvSpPr>
            <p:nvPr/>
          </p:nvSpPr>
          <p:spPr bwMode="auto">
            <a:xfrm>
              <a:off x="545920" y="2558196"/>
              <a:ext cx="373687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Power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7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8" name="Rectangle 476"/>
            <p:cNvSpPr>
              <a:spLocks noChangeArrowheads="1"/>
            </p:cNvSpPr>
            <p:nvPr/>
          </p:nvSpPr>
          <p:spPr bwMode="auto">
            <a:xfrm>
              <a:off x="464417" y="2078435"/>
              <a:ext cx="57975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Boot ROM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99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0" name="Rectangle 478"/>
            <p:cNvSpPr>
              <a:spLocks noChangeArrowheads="1"/>
            </p:cNvSpPr>
            <p:nvPr/>
          </p:nvSpPr>
          <p:spPr bwMode="auto">
            <a:xfrm>
              <a:off x="416297" y="2310627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Semaphore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01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2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3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4" name="Rectangle 678"/>
            <p:cNvSpPr>
              <a:spLocks noChangeArrowheads="1"/>
            </p:cNvSpPr>
            <p:nvPr/>
          </p:nvSpPr>
          <p:spPr bwMode="auto">
            <a:xfrm>
              <a:off x="1110296" y="3120992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05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Rectangle 744"/>
            <p:cNvSpPr>
              <a:spLocks noChangeArrowheads="1"/>
            </p:cNvSpPr>
            <p:nvPr/>
          </p:nvSpPr>
          <p:spPr bwMode="auto">
            <a:xfrm>
              <a:off x="613584" y="2922629"/>
              <a:ext cx="25681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PLL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7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8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9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0" name="Rectangle 748"/>
            <p:cNvSpPr>
              <a:spLocks noChangeArrowheads="1"/>
            </p:cNvSpPr>
            <p:nvPr/>
          </p:nvSpPr>
          <p:spPr bwMode="auto">
            <a:xfrm>
              <a:off x="555148" y="3277836"/>
              <a:ext cx="36446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EDMA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Rectangle 755"/>
            <p:cNvSpPr>
              <a:spLocks noChangeArrowheads="1"/>
            </p:cNvSpPr>
            <p:nvPr/>
          </p:nvSpPr>
          <p:spPr bwMode="auto">
            <a:xfrm>
              <a:off x="1110296" y="3468511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15" name="Rectangle 472"/>
            <p:cNvSpPr>
              <a:spLocks noChangeArrowheads="1"/>
            </p:cNvSpPr>
            <p:nvPr/>
          </p:nvSpPr>
          <p:spPr bwMode="auto">
            <a:xfrm>
              <a:off x="380851" y="2665834"/>
              <a:ext cx="713542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Management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2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3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4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48619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Diagnostic Enhancements</a:t>
            </a:r>
          </a:p>
        </p:txBody>
      </p:sp>
      <p:sp>
        <p:nvSpPr>
          <p:cNvPr id="1188" name="Rectangle 5"/>
          <p:cNvSpPr txBox="1">
            <a:spLocks noChangeArrowheads="1"/>
          </p:cNvSpPr>
          <p:nvPr/>
        </p:nvSpPr>
        <p:spPr bwMode="auto">
          <a:xfrm>
            <a:off x="5414156" y="852039"/>
            <a:ext cx="3586162" cy="518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Embedded Trace Buffers (ETB) enhance the diagnostic capabilities of the </a:t>
            </a:r>
            <a:r>
              <a:rPr lang="en-US" sz="2000" kern="0" dirty="0" err="1" smtClean="0">
                <a:latin typeface="+mn-lt"/>
              </a:rPr>
              <a:t>CorePac</a:t>
            </a:r>
            <a:r>
              <a:rPr lang="en-US" sz="2000" kern="0" dirty="0" smtClean="0">
                <a:latin typeface="+mn-lt"/>
              </a:rPr>
              <a:t>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CP Monitor enables diagnostic capabilities on data traffic through the TeraNet switch fabric.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Automatic statistics collection and exporting (non-intrusive)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individual events for better debugging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transactions to both memory end point and Memory-Mapped Registers (MMR)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Configurable monitor filtering capability based on address and transaction type</a:t>
            </a:r>
          </a:p>
        </p:txBody>
      </p:sp>
      <p:grpSp>
        <p:nvGrpSpPr>
          <p:cNvPr id="2" name="Group 398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0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8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5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7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0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0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1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4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7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8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2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3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5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8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2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0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3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8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69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0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1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2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7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9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0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3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6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4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II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ARM Cortex-A15 CorePac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Performance/Throughput </a:t>
            </a:r>
            <a:r>
              <a:rPr lang="en-US" dirty="0" smtClean="0"/>
              <a:t>Improvements</a:t>
            </a:r>
            <a:endParaRPr lang="en-US" dirty="0" smtClean="0"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Device Architecture</a:t>
            </a:r>
          </a:p>
        </p:txBody>
      </p:sp>
      <p:sp>
        <p:nvSpPr>
          <p:cNvPr id="103427" name="Rectangle 14"/>
          <p:cNvSpPr>
            <a:spLocks noChangeArrowheads="1"/>
          </p:cNvSpPr>
          <p:nvPr/>
        </p:nvSpPr>
        <p:spPr bwMode="auto">
          <a:xfrm>
            <a:off x="5403850" y="307234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HyperLink Bus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8" name="PPTShape_0"/>
          <p:cNvSpPr>
            <a:spLocks noChangeArrowheads="1"/>
          </p:cNvSpPr>
          <p:nvPr/>
        </p:nvSpPr>
        <p:spPr bwMode="auto">
          <a:xfrm>
            <a:off x="5400675" y="279770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External Interfaces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9" name="Rectangle 11"/>
          <p:cNvSpPr>
            <a:spLocks noChangeArrowheads="1"/>
          </p:cNvSpPr>
          <p:nvPr/>
        </p:nvSpPr>
        <p:spPr bwMode="auto">
          <a:xfrm>
            <a:off x="5403850" y="2519890"/>
            <a:ext cx="3629025" cy="274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10 Gigabit Ethernet (10 GBE)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0" name="Rectangle 19"/>
          <p:cNvSpPr>
            <a:spLocks noChangeArrowheads="1"/>
          </p:cNvSpPr>
          <p:nvPr/>
        </p:nvSpPr>
        <p:spPr bwMode="auto">
          <a:xfrm>
            <a:off x="5402263" y="1971399"/>
            <a:ext cx="3629025" cy="27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Network Coprocessor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1" name="Rectangle 16"/>
          <p:cNvSpPr>
            <a:spLocks noChangeArrowheads="1"/>
          </p:cNvSpPr>
          <p:nvPr/>
        </p:nvSpPr>
        <p:spPr bwMode="auto">
          <a:xfrm>
            <a:off x="5400675" y="1143528"/>
            <a:ext cx="3629025" cy="274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ARM A15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2" name="PPTShape_1"/>
          <p:cNvSpPr>
            <a:spLocks noChangeArrowheads="1"/>
          </p:cNvSpPr>
          <p:nvPr/>
        </p:nvSpPr>
        <p:spPr bwMode="auto">
          <a:xfrm>
            <a:off x="5402263" y="1418165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Memory Subsytem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3" name="PPTShape_2"/>
          <p:cNvSpPr>
            <a:spLocks noChangeArrowheads="1"/>
          </p:cNvSpPr>
          <p:nvPr/>
        </p:nvSpPr>
        <p:spPr bwMode="auto">
          <a:xfrm>
            <a:off x="5400675" y="86254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C66x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4" name="PPTShape_3"/>
          <p:cNvSpPr>
            <a:spLocks noChangeArrowheads="1"/>
          </p:cNvSpPr>
          <p:nvPr/>
        </p:nvSpPr>
        <p:spPr bwMode="auto">
          <a:xfrm>
            <a:off x="5400675" y="2239706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TeraNet Switch Fabric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5" name="PPTShape_4"/>
          <p:cNvSpPr>
            <a:spLocks noChangeArrowheads="1"/>
          </p:cNvSpPr>
          <p:nvPr/>
        </p:nvSpPr>
        <p:spPr bwMode="auto">
          <a:xfrm>
            <a:off x="5402263" y="170074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Multicore Navigator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05" name="PPTShape_5"/>
          <p:cNvSpPr>
            <a:spLocks noChangeArrowheads="1"/>
          </p:cNvSpPr>
          <p:nvPr/>
        </p:nvSpPr>
        <p:spPr bwMode="auto">
          <a:xfrm>
            <a:off x="5400674" y="335176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Miscellaneous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4" name="Picture 13" descr="Func Diagram KII P00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3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0467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825"/>
          <p:cNvSpPr txBox="1">
            <a:spLocks noChangeArrowheads="1"/>
          </p:cNvSpPr>
          <p:nvPr/>
        </p:nvSpPr>
        <p:spPr bwMode="auto">
          <a:xfrm>
            <a:off x="341313" y="993775"/>
            <a:ext cx="2293937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ARM Cortex-A15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43277" y="862539"/>
            <a:ext cx="3800723" cy="545080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Single, Dual, or Quad-ARM A15 CorePac operating at up to 1.4 GHz.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Full implementation of ARMv7-A architecture instruction set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Integrated Neon and Vector</a:t>
            </a:r>
            <a:br>
              <a:rPr lang="en-US" sz="1500" dirty="0" smtClean="0"/>
            </a:br>
            <a:r>
              <a:rPr lang="en-US" sz="1500" dirty="0" smtClean="0"/>
              <a:t>Floating-Point Unit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L1 Memory: 32KB L1 per ARM A15 for caching program and data </a:t>
            </a:r>
          </a:p>
          <a:p>
            <a:pPr marL="227013" lvl="1" indent="-227013" eaLnBrk="1" hangingPunct="1">
              <a:spcBef>
                <a:spcPct val="0"/>
              </a:spcBef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ea typeface="+mn-ea"/>
                <a:cs typeface="+mn-cs"/>
              </a:rPr>
              <a:t>L2 Memory: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Shared L2 Cache Memory with full cache coherency using Snoop Control Unit (SCU)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4 MB L2 Cache is shared between the 1 to 4 ARM A15 core(s).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The AMBA 4.0 AXI Coherency Extension (ACE) master port is connected directly to the MSMC2 for short-path access to shared MSMC SRAM.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The ACE also provides IO-coherent access to the shared memory and external memory connected through the EMIF.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Cluster-level and core-level power management and low-power standby modes (also known as WFI/WFE modes)</a:t>
            </a:r>
          </a:p>
        </p:txBody>
      </p:sp>
      <p:pic>
        <p:nvPicPr>
          <p:cNvPr id="7" name="Picture 6" descr="Func Diagram KII P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4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4692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558" y="20543"/>
            <a:ext cx="8963025" cy="83819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KeyStone II Memory Subsystem: MSM/MSMC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64956" y="821577"/>
            <a:ext cx="3757612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(MSM SRAM)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2-6 MB shared among the C66x and ARM A15 CorePacs.</a:t>
            </a:r>
            <a:endParaRPr lang="en-US" altLang="en-US" sz="15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May contain program and data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Controller (MSMC version 2.0)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Arbitrates access of C66x and ARM A15 </a:t>
            </a:r>
            <a:r>
              <a:rPr lang="en-US" altLang="en-US" sz="1500" dirty="0" err="1" smtClean="0">
                <a:latin typeface="+mn-lt"/>
              </a:rPr>
              <a:t>CorePac</a:t>
            </a:r>
            <a:r>
              <a:rPr lang="en-US" altLang="en-US" sz="1500" dirty="0" smtClean="0">
                <a:latin typeface="+mn-lt"/>
              </a:rPr>
              <a:t> and </a:t>
            </a:r>
            <a:r>
              <a:rPr lang="en-US" altLang="en-US" sz="1500" dirty="0" err="1" smtClean="0">
                <a:latin typeface="+mn-lt"/>
              </a:rPr>
              <a:t>SoC</a:t>
            </a:r>
            <a:r>
              <a:rPr lang="en-US" altLang="en-US" sz="1500" dirty="0" smtClean="0">
                <a:latin typeface="+mn-lt"/>
              </a:rPr>
              <a:t> masters to shared and external memory through DDR3 EMIF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Provides error detection and correction for all shared memory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Memory </a:t>
            </a:r>
            <a:r>
              <a:rPr lang="en-US" sz="1500" dirty="0">
                <a:latin typeface="+mn-lt"/>
              </a:rPr>
              <a:t>protection and address extension to 64 GB (36 bits)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>
                <a:latin typeface="+mn-lt"/>
              </a:rPr>
              <a:t>Provides </a:t>
            </a:r>
            <a:r>
              <a:rPr lang="en-US" sz="1500" dirty="0" smtClean="0">
                <a:latin typeface="+mn-lt"/>
              </a:rPr>
              <a:t>multi-stream pre-fetching capability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Support for ARM coherency with EDMA/peripheral masters in DDR3A and MSMC SRAM space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8 SRAM banks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Runs at the DSP frequency, thereby increasing memory access by fourfold compared to previous MSMC v1.0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4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515681" y="1143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Agenda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831580"/>
            <a:ext cx="8189140" cy="54292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eaLnBrk="1" hangingPunct="1"/>
            <a:r>
              <a:rPr lang="en-US" sz="2800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lvl="1" eaLnBrk="1" hangingPunct="1"/>
            <a:r>
              <a:rPr lang="en-US" sz="2400" dirty="0" smtClean="0"/>
              <a:t>Device-Specific  Offerings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9025" y="76200"/>
            <a:ext cx="8674873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Memory Subsystem: DDR3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93533" y="876678"/>
            <a:ext cx="3661303" cy="524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1900" dirty="0" smtClean="0">
                <a:latin typeface="+mn-lt"/>
              </a:rPr>
              <a:t>Up to two DDR3 subsystem(s)</a:t>
            </a:r>
            <a:br>
              <a:rPr lang="en-US" sz="1900" dirty="0" smtClean="0">
                <a:latin typeface="+mn-lt"/>
              </a:rPr>
            </a:br>
            <a:r>
              <a:rPr lang="en-US" sz="1900" dirty="0" smtClean="0">
                <a:latin typeface="+mn-lt"/>
              </a:rPr>
              <a:t>per device: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The first DDR3 subsystem (DDR3A) supports up to 8 </a:t>
            </a:r>
            <a:r>
              <a:rPr lang="en-US" sz="1900" dirty="0">
                <a:latin typeface="+mn-lt"/>
              </a:rPr>
              <a:t>GB memory </a:t>
            </a:r>
            <a:r>
              <a:rPr lang="en-US" sz="1900" dirty="0" smtClean="0">
                <a:latin typeface="+mn-lt"/>
              </a:rPr>
              <a:t>addresses and is connected to the CorePac(s) through the MSMC.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When present, the second DDR3 subsystem (DDR3B) supports up to 2GB memory address and is connected directly to the TeraNet.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Each DDR consists of a 64b/72b EMIF controller: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dirty="0" smtClean="0">
                <a:latin typeface="+mn-lt"/>
              </a:rPr>
              <a:t>Supports 16-bit, 32-bit, and 64-bit modes .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b="1" dirty="0" smtClean="0">
                <a:latin typeface="+mn-lt"/>
              </a:rPr>
              <a:t>Operates at up to 1600 MT/s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dirty="0" smtClean="0">
                <a:latin typeface="+mn-lt"/>
              </a:rPr>
              <a:t>Supports power down of unused pins when using 16-bit or 32-bit width</a:t>
            </a:r>
            <a:endParaRPr lang="en-US" sz="19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4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6801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Multicore Navigator</a:t>
            </a:r>
          </a:p>
        </p:txBody>
      </p:sp>
      <p:sp>
        <p:nvSpPr>
          <p:cNvPr id="53251" name="Rectangle 67"/>
          <p:cNvSpPr>
            <a:spLocks noChangeArrowheads="1"/>
          </p:cNvSpPr>
          <p:nvPr/>
        </p:nvSpPr>
        <p:spPr bwMode="auto">
          <a:xfrm>
            <a:off x="5257800" y="2895600"/>
            <a:ext cx="3581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Aft>
                <a:spcPct val="10000"/>
              </a:spcAft>
              <a:buFont typeface="Wingdings" pitchFamily="2" charset="2"/>
              <a:buChar char="Ø"/>
            </a:pP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3253" name="Rectangle 63"/>
          <p:cNvSpPr>
            <a:spLocks noChangeArrowheads="1"/>
          </p:cNvSpPr>
          <p:nvPr/>
        </p:nvSpPr>
        <p:spPr bwMode="auto">
          <a:xfrm>
            <a:off x="5445919" y="798243"/>
            <a:ext cx="3594894" cy="537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Consists of the following: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2x Queue Manager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Multiple, dedicated Packet DMA engines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2x infrastructure DMAs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Provides seamless inter-core communications (messages and data exchanges) between cores, IP, and peripherals. “Fire and forget.”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Supports up to 16K hardware queues and 1M descriptors (32K internal).</a:t>
            </a:r>
          </a:p>
        </p:txBody>
      </p:sp>
      <p:pic>
        <p:nvPicPr>
          <p:cNvPr id="7" name="Picture 6" descr="Func Diagram KII P04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4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123824"/>
            <a:ext cx="8791575" cy="108477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</a:t>
            </a:r>
            <a:br>
              <a:rPr lang="en-US" sz="4000" dirty="0" smtClean="0"/>
            </a:br>
            <a:r>
              <a:rPr lang="en-US" sz="4000" dirty="0" smtClean="0"/>
              <a:t>Multicore Navigator Architecture</a:t>
            </a:r>
          </a:p>
        </p:txBody>
      </p:sp>
      <p:pic>
        <p:nvPicPr>
          <p:cNvPr id="58413" name="Picture 4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6788" y="1514475"/>
            <a:ext cx="72104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15210" y="1478748"/>
            <a:ext cx="126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TeraNet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23857" y="76200"/>
            <a:ext cx="9048584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Network Coprocessor (NETCP)</a:t>
            </a:r>
          </a:p>
        </p:txBody>
      </p:sp>
      <p:sp>
        <p:nvSpPr>
          <p:cNvPr id="54276" name="Rectangle 63"/>
          <p:cNvSpPr>
            <a:spLocks noChangeArrowheads="1"/>
          </p:cNvSpPr>
          <p:nvPr/>
        </p:nvSpPr>
        <p:spPr bwMode="auto">
          <a:xfrm>
            <a:off x="5374478" y="874170"/>
            <a:ext cx="3733802" cy="5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Consists of one or two Network Coprocessor(s)  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Provides hardware accelerators to perform L2, L3, and L4 processing and encryption that was previously done in software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Packet </a:t>
            </a:r>
            <a:r>
              <a:rPr lang="en-US" sz="1600" dirty="0">
                <a:latin typeface="+mn-lt"/>
              </a:rPr>
              <a:t>Accelerator (PA</a:t>
            </a:r>
            <a:r>
              <a:rPr lang="en-US" sz="16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Single IP address option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UDP (and TCP) checksum and selected CRCs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L2/L3/L4 support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Quality of Service (QoS)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Multicast to multiple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Timestamps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Security </a:t>
            </a:r>
            <a:r>
              <a:rPr lang="en-US" sz="1600" dirty="0">
                <a:latin typeface="+mn-lt"/>
              </a:rPr>
              <a:t>Accelerator (SA</a:t>
            </a:r>
            <a:r>
              <a:rPr lang="en-US" sz="16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Hardware encryption, decryption, and authentication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Supports IPsec ESP, IPsec AH, SRTP, and 3GPP protocols</a:t>
            </a:r>
            <a:endParaRPr lang="en-US" sz="1600" dirty="0">
              <a:latin typeface="+mn-lt"/>
            </a:endParaRP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2x 5-port Ethernet switches (depending on number of instances of NETCP) with 4-8 ports connecting to 4-8 SGMII ports and one port connecting to the Packet and Security Accelerators.</a:t>
            </a:r>
          </a:p>
        </p:txBody>
      </p:sp>
      <p:pic>
        <p:nvPicPr>
          <p:cNvPr id="5" name="Picture 4" descr="Func Diagram KII P05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5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KeyStone II 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2492" y="869401"/>
            <a:ext cx="3742932" cy="5365236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8x SGMII ports support 10/100/1000M Ethernet through</a:t>
            </a:r>
            <a:br>
              <a:rPr lang="en-US" sz="1800" b="1" dirty="0" smtClean="0"/>
            </a:br>
            <a:r>
              <a:rPr lang="en-US" sz="1800" b="1" dirty="0" smtClean="0"/>
              <a:t>1-2x 5-port Ethernet switch(</a:t>
            </a:r>
            <a:r>
              <a:rPr lang="en-US" sz="1800" b="1" dirty="0" err="1" smtClean="0"/>
              <a:t>es</a:t>
            </a:r>
            <a:r>
              <a:rPr lang="en-US" sz="1800" b="1" dirty="0" smtClean="0"/>
              <a:t>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XGMII ports support up to 10G Ethernet through a 3-port Ethernet switch.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4x high-bandwidth Serial RapidIO (SRIO v2.1) lanes for inter-DSP applications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PCIe at 5 Gbps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3x SPI modules with up to four chip selects per module.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USB 3.0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1800" b="1" dirty="0" smtClean="0"/>
              <a:t>3x I2C</a:t>
            </a:r>
            <a:r>
              <a:rPr lang="en-US" sz="1800" b="1" dirty="0" smtClean="0"/>
              <a:t>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32 GPIO pins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EMIF 16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Device-specific interfaces</a:t>
            </a:r>
          </a:p>
          <a:p>
            <a:pPr marL="523875" lvl="1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endParaRPr lang="en-US" sz="1600" dirty="0" smtClean="0"/>
          </a:p>
        </p:txBody>
      </p:sp>
      <p:pic>
        <p:nvPicPr>
          <p:cNvPr id="5" name="Picture 4" descr="Func Diagram KII P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0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HyperLink Bus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52247" y="864884"/>
            <a:ext cx="3770321" cy="2719421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TI-propriety, high-speed interconnects termed HyperLink.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Up to 2x HyperLink modules with 4 lanes each.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the capability to expand the device to include hardware acceleration or other auxiliary processors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Supports up to 12.5 Gbaud per lane</a:t>
            </a:r>
          </a:p>
        </p:txBody>
      </p:sp>
      <p:pic>
        <p:nvPicPr>
          <p:cNvPr id="5" name="Picture 4" descr="Func Diagram KII P07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1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Miscellaneous Elements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9244" y="799298"/>
            <a:ext cx="3764755" cy="5513920"/>
          </a:xfrm>
        </p:spPr>
        <p:txBody>
          <a:bodyPr/>
          <a:lstStyle/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ARM- and DSP-driven Boot ROM: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C66x CorePacs support booting from SRIO, PCIe, I2C Master, I2C Slave, SPI, Ethernet, XIP, and HyperLink. 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ARM CorePacs support booting from UART, NAND, XIP, SPI, Ethernet, PCIe, I2C, SRIO and HyperLink.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dirty="0" smtClean="0"/>
              <a:t>Support varies by peripheral availability</a:t>
            </a:r>
            <a:endParaRPr lang="en-US" sz="1200" b="1" kern="1200" dirty="0" smtClean="0">
              <a:ea typeface="+mn-ea"/>
              <a:cs typeface="+mn-cs"/>
            </a:endParaRP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Semaphore module provides atomic access to shared chip-level resources.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Secure Mode (1-time burn security key)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Power Management: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power- and clock-switching of individual IPs and CorePac(s).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Supports Dynamic Power Switching (DPS):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Power-state hibernation modes 1 and 2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each C66x CorePac, each ARM core, and/or the entire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Reset isolation capability on select peripherals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SmartReflex Class 0 and Class 3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Up to 5 on-chip PLLs: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Main PLL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DDR3A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DDR3B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Packet Accelerator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5x EDMA controllers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20x 64-bit timers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Inter-Processor Communication (IPC) Registers</a:t>
            </a:r>
          </a:p>
        </p:txBody>
      </p:sp>
      <p:pic>
        <p:nvPicPr>
          <p:cNvPr id="5" name="Picture 4" descr="Func Diagram KII P09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6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" y="6311847"/>
            <a:ext cx="9040632" cy="5302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685" y="76200"/>
            <a:ext cx="8722581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Central Interrupt Controller</a:t>
            </a:r>
          </a:p>
        </p:txBody>
      </p:sp>
      <p:grpSp>
        <p:nvGrpSpPr>
          <p:cNvPr id="2" name="Group 151"/>
          <p:cNvGrpSpPr/>
          <p:nvPr>
            <p:custDataLst>
              <p:tags r:id="rId2"/>
            </p:custDataLst>
          </p:nvPr>
        </p:nvGrpSpPr>
        <p:grpSpPr>
          <a:xfrm>
            <a:off x="1521179" y="962526"/>
            <a:ext cx="5829522" cy="5729025"/>
            <a:chOff x="1521179" y="962526"/>
            <a:chExt cx="5829522" cy="5729025"/>
          </a:xfrm>
        </p:grpSpPr>
        <p:grpSp>
          <p:nvGrpSpPr>
            <p:cNvPr id="3" name="Group 148"/>
            <p:cNvGrpSpPr/>
            <p:nvPr/>
          </p:nvGrpSpPr>
          <p:grpSpPr>
            <a:xfrm>
              <a:off x="6982372" y="4774131"/>
              <a:ext cx="368329" cy="1676940"/>
              <a:chOff x="6982372" y="4774131"/>
              <a:chExt cx="368329" cy="1676940"/>
            </a:xfrm>
          </p:grpSpPr>
          <p:cxnSp>
            <p:nvCxnSpPr>
              <p:cNvPr id="90" name="Straight Arrow Connector 89"/>
              <p:cNvCxnSpPr/>
              <p:nvPr/>
            </p:nvCxnSpPr>
            <p:spPr bwMode="auto">
              <a:xfrm>
                <a:off x="6982372" y="4782697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5" name="Straight Arrow Connector 94"/>
              <p:cNvCxnSpPr/>
              <p:nvPr/>
            </p:nvCxnSpPr>
            <p:spPr bwMode="auto">
              <a:xfrm>
                <a:off x="6990393" y="50794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6" name="Straight Arrow Connector 95"/>
              <p:cNvCxnSpPr/>
              <p:nvPr/>
            </p:nvCxnSpPr>
            <p:spPr bwMode="auto">
              <a:xfrm>
                <a:off x="6988789" y="5357011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7" name="Straight Arrow Connector 96"/>
              <p:cNvCxnSpPr/>
              <p:nvPr/>
            </p:nvCxnSpPr>
            <p:spPr bwMode="auto">
              <a:xfrm>
                <a:off x="6987185" y="5634544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8" name="Straight Arrow Connector 97"/>
              <p:cNvCxnSpPr/>
              <p:nvPr/>
            </p:nvCxnSpPr>
            <p:spPr bwMode="auto">
              <a:xfrm>
                <a:off x="6987186" y="5865546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9" name="Straight Arrow Connector 98"/>
              <p:cNvCxnSpPr/>
              <p:nvPr/>
            </p:nvCxnSpPr>
            <p:spPr bwMode="auto">
              <a:xfrm>
                <a:off x="6985582" y="61430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100" name="Straight Arrow Connector 99"/>
              <p:cNvCxnSpPr/>
              <p:nvPr/>
            </p:nvCxnSpPr>
            <p:spPr bwMode="auto">
              <a:xfrm>
                <a:off x="7003229" y="6449483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>
                <a:off x="7324824" y="4774131"/>
                <a:ext cx="19251" cy="167335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Rectangle 6"/>
            <p:cNvSpPr/>
            <p:nvPr/>
          </p:nvSpPr>
          <p:spPr bwMode="auto">
            <a:xfrm>
              <a:off x="3478171" y="1145137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CIC0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78171" y="2948300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478170" y="4742916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CIC2</a:t>
              </a:r>
            </a:p>
          </p:txBody>
        </p:sp>
        <p:grpSp>
          <p:nvGrpSpPr>
            <p:cNvPr id="4" name="Group 126"/>
            <p:cNvGrpSpPr/>
            <p:nvPr/>
          </p:nvGrpSpPr>
          <p:grpSpPr>
            <a:xfrm>
              <a:off x="1521179" y="962526"/>
              <a:ext cx="1914890" cy="4660605"/>
              <a:chOff x="1521179" y="962526"/>
              <a:chExt cx="1914890" cy="466060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521179" y="3586247"/>
                <a:ext cx="1128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Events</a:t>
                </a:r>
                <a:endParaRPr lang="en-US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3108960" y="962526"/>
                <a:ext cx="35920" cy="466060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2649224" y="3837061"/>
                <a:ext cx="48711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3136339" y="383706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3127448" y="193847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3143461" y="5612082"/>
                <a:ext cx="292608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sp>
          <p:nvSpPr>
            <p:cNvPr id="38" name="Rectangle 37"/>
            <p:cNvSpPr/>
            <p:nvPr/>
          </p:nvSpPr>
          <p:spPr bwMode="auto">
            <a:xfrm>
              <a:off x="5930815" y="1136589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CorePac0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5929391" y="1588093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CorePac1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927967" y="2022506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CorePac2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926542" y="2456917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CorePac3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5" name="Group 67"/>
            <p:cNvGrpSpPr/>
            <p:nvPr/>
          </p:nvGrpSpPr>
          <p:grpSpPr>
            <a:xfrm>
              <a:off x="5929390" y="2925507"/>
              <a:ext cx="1063952" cy="1670706"/>
              <a:chOff x="4570576" y="2814409"/>
              <a:chExt cx="1063952" cy="1670706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4574849" y="2814409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4573426" y="324882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CorePac5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4572001" y="3683233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CorePac6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570576" y="412619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CorePac7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1" name="Group 66"/>
            <p:cNvGrpSpPr/>
            <p:nvPr/>
          </p:nvGrpSpPr>
          <p:grpSpPr>
            <a:xfrm>
              <a:off x="5925114" y="4697406"/>
              <a:ext cx="1066802" cy="1991102"/>
              <a:chOff x="4566300" y="4611946"/>
              <a:chExt cx="1066802" cy="1991102"/>
            </a:xfrm>
          </p:grpSpPr>
          <p:sp>
            <p:nvSpPr>
              <p:cNvPr id="55" name="Rectangle 54"/>
              <p:cNvSpPr/>
              <p:nvPr/>
            </p:nvSpPr>
            <p:spPr bwMode="auto">
              <a:xfrm>
                <a:off x="4569149" y="4611946"/>
                <a:ext cx="1059679" cy="2249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HyperLink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4567725" y="4892519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CC0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4566300" y="516456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CC1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4573423" y="5436604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CC2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4571999" y="571719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CC3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4570574" y="5980687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4569152" y="6244124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ARM A15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CorePac</a:t>
                </a:r>
              </a:p>
            </p:txBody>
          </p:sp>
        </p:grpSp>
        <p:grpSp>
          <p:nvGrpSpPr>
            <p:cNvPr id="12" name="Group 125"/>
            <p:cNvGrpSpPr/>
            <p:nvPr/>
          </p:nvGrpSpPr>
          <p:grpSpPr>
            <a:xfrm>
              <a:off x="3109633" y="976755"/>
              <a:ext cx="4205567" cy="3421990"/>
              <a:chOff x="3109633" y="976755"/>
              <a:chExt cx="4205567" cy="3421990"/>
            </a:xfrm>
          </p:grpSpPr>
          <p:cxnSp>
            <p:nvCxnSpPr>
              <p:cNvPr id="51" name="Straight Connector 50"/>
              <p:cNvCxnSpPr/>
              <p:nvPr/>
            </p:nvCxnSpPr>
            <p:spPr bwMode="auto">
              <a:xfrm>
                <a:off x="3109633" y="976755"/>
                <a:ext cx="4187952" cy="502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Arrow Connector 53"/>
              <p:cNvCxnSpPr/>
              <p:nvPr/>
            </p:nvCxnSpPr>
            <p:spPr bwMode="auto">
              <a:xfrm>
                <a:off x="7004826" y="1359356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7284720" y="980171"/>
                <a:ext cx="30480" cy="341857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Straight Arrow Connector 58"/>
              <p:cNvCxnSpPr/>
              <p:nvPr/>
            </p:nvCxnSpPr>
            <p:spPr bwMode="auto">
              <a:xfrm>
                <a:off x="7012847" y="177163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 bwMode="auto">
              <a:xfrm>
                <a:off x="7020868" y="218392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>
                <a:off x="7009639" y="262507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0" name="Straight Arrow Connector 69"/>
              <p:cNvCxnSpPr/>
              <p:nvPr/>
            </p:nvCxnSpPr>
            <p:spPr bwMode="auto">
              <a:xfrm>
                <a:off x="7012851" y="311913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 bwMode="auto">
              <a:xfrm>
                <a:off x="7020872" y="353141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6" name="Straight Arrow Connector 85"/>
              <p:cNvCxnSpPr/>
              <p:nvPr/>
            </p:nvCxnSpPr>
            <p:spPr bwMode="auto">
              <a:xfrm>
                <a:off x="7028893" y="3943695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7" name="Straight Arrow Connector 86"/>
              <p:cNvCxnSpPr/>
              <p:nvPr/>
            </p:nvCxnSpPr>
            <p:spPr bwMode="auto">
              <a:xfrm>
                <a:off x="7036914" y="438485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</p:grpSp>
        <p:grpSp>
          <p:nvGrpSpPr>
            <p:cNvPr id="13" name="Group 127"/>
            <p:cNvGrpSpPr/>
            <p:nvPr/>
          </p:nvGrpSpPr>
          <p:grpSpPr>
            <a:xfrm>
              <a:off x="4403571" y="1323522"/>
              <a:ext cx="1486128" cy="1323425"/>
              <a:chOff x="4403571" y="1323522"/>
              <a:chExt cx="1486128" cy="1323425"/>
            </a:xfrm>
          </p:grpSpPr>
          <p:cxnSp>
            <p:nvCxnSpPr>
              <p:cNvPr id="108" name="Straight Arrow Connector 107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09" name="Straight Arrow Connector 108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0" name="Straight Arrow Connector 109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1" name="Straight Arrow Connector 110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5" name="Group 128"/>
            <p:cNvGrpSpPr/>
            <p:nvPr/>
          </p:nvGrpSpPr>
          <p:grpSpPr>
            <a:xfrm>
              <a:off x="4401967" y="3092922"/>
              <a:ext cx="1486128" cy="1323425"/>
              <a:chOff x="4403571" y="1323522"/>
              <a:chExt cx="1486128" cy="1323425"/>
            </a:xfrm>
          </p:grpSpPr>
          <p:cxnSp>
            <p:nvCxnSpPr>
              <p:cNvPr id="130" name="Straight Arrow Connector 129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1" name="Straight Arrow Connector 130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3" name="Straight Arrow Connector 132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6" name="Group 149"/>
            <p:cNvGrpSpPr/>
            <p:nvPr/>
          </p:nvGrpSpPr>
          <p:grpSpPr>
            <a:xfrm>
              <a:off x="1674939" y="4814217"/>
              <a:ext cx="4233749" cy="1877334"/>
              <a:chOff x="1674939" y="4814217"/>
              <a:chExt cx="4233749" cy="1877334"/>
            </a:xfrm>
          </p:grpSpPr>
          <p:sp>
            <p:nvSpPr>
              <p:cNvPr id="103" name="Rectangle 102"/>
              <p:cNvSpPr/>
              <p:nvPr/>
            </p:nvSpPr>
            <p:spPr bwMode="auto">
              <a:xfrm>
                <a:off x="1674939" y="6332627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600" dirty="0" smtClean="0"/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Peripherals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 bwMode="auto">
              <a:xfrm>
                <a:off x="4414789" y="61761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6" name="Straight Arrow Connector 135"/>
              <p:cNvCxnSpPr/>
              <p:nvPr/>
            </p:nvCxnSpPr>
            <p:spPr bwMode="auto">
              <a:xfrm>
                <a:off x="4413189" y="56355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7" name="Straight Arrow Connector 136"/>
              <p:cNvCxnSpPr/>
              <p:nvPr/>
            </p:nvCxnSpPr>
            <p:spPr bwMode="auto">
              <a:xfrm>
                <a:off x="4411589" y="53548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409989" y="48142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9" name="Straight Arrow Connector 138"/>
              <p:cNvCxnSpPr/>
              <p:nvPr/>
            </p:nvCxnSpPr>
            <p:spPr bwMode="auto">
              <a:xfrm>
                <a:off x="4409989" y="50933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4421214" y="591306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1" name="Straight Arrow Connector 140"/>
              <p:cNvCxnSpPr/>
              <p:nvPr/>
            </p:nvCxnSpPr>
            <p:spPr bwMode="auto">
              <a:xfrm>
                <a:off x="2744864" y="6546717"/>
                <a:ext cx="316382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4" name="Straight Arrow Connector 143"/>
              <p:cNvCxnSpPr/>
              <p:nvPr/>
            </p:nvCxnSpPr>
            <p:spPr bwMode="auto">
              <a:xfrm>
                <a:off x="4421214" y="6365442"/>
                <a:ext cx="73152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5139890" y="6352672"/>
                <a:ext cx="0" cy="18288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28859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</a:t>
            </a:r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Device-Specific  </a:t>
            </a:r>
            <a:r>
              <a:rPr lang="en-US" dirty="0" smtClean="0"/>
              <a:t>Offerings</a:t>
            </a:r>
            <a:endParaRPr lang="en-US" dirty="0" smtClean="0"/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9025" y="76200"/>
            <a:ext cx="8817997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Device-Specific: C6670 for Wireless Apps</a:t>
            </a:r>
          </a:p>
        </p:txBody>
      </p:sp>
      <p:sp>
        <p:nvSpPr>
          <p:cNvPr id="103439" name="Rectangle 5"/>
          <p:cNvSpPr txBox="1">
            <a:spLocks noChangeArrowheads="1"/>
          </p:cNvSpPr>
          <p:nvPr/>
        </p:nvSpPr>
        <p:spPr bwMode="auto">
          <a:xfrm>
            <a:off x="5422915" y="927316"/>
            <a:ext cx="3614737" cy="51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FFT Coprocessor (FFTC)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Decoder/Encoder Coprocessor (TCP3d/3e)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4x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Bit-rate Coprocessor (BCP)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Rake Search Accelerator (RSA)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6x Antenna Interface 2 (AIF2)</a:t>
            </a:r>
          </a:p>
        </p:txBody>
      </p:sp>
      <p:grpSp>
        <p:nvGrpSpPr>
          <p:cNvPr id="414" name="Group 413"/>
          <p:cNvGrpSpPr/>
          <p:nvPr/>
        </p:nvGrpSpPr>
        <p:grpSpPr>
          <a:xfrm>
            <a:off x="0" y="834890"/>
            <a:ext cx="5349875" cy="5440363"/>
            <a:chOff x="0" y="914400"/>
            <a:chExt cx="5349875" cy="5440363"/>
          </a:xfrm>
        </p:grpSpPr>
        <p:grpSp>
          <p:nvGrpSpPr>
            <p:cNvPr id="2" name="Group 828"/>
            <p:cNvGrpSpPr/>
            <p:nvPr/>
          </p:nvGrpSpPr>
          <p:grpSpPr>
            <a:xfrm>
              <a:off x="0" y="914400"/>
              <a:ext cx="5349875" cy="5440363"/>
              <a:chOff x="0" y="914400"/>
              <a:chExt cx="5349875" cy="5440363"/>
            </a:xfrm>
          </p:grpSpPr>
          <p:sp>
            <p:nvSpPr>
              <p:cNvPr id="830" name="AutoShape 426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914400"/>
                <a:ext cx="5349875" cy="5440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" name="Group 628"/>
              <p:cNvGrpSpPr>
                <a:grpSpLocks/>
              </p:cNvGrpSpPr>
              <p:nvPr/>
            </p:nvGrpSpPr>
            <p:grpSpPr bwMode="auto">
              <a:xfrm>
                <a:off x="247650" y="930275"/>
                <a:ext cx="5084763" cy="5151438"/>
                <a:chOff x="156" y="586"/>
                <a:chExt cx="3203" cy="3245"/>
              </a:xfrm>
            </p:grpSpPr>
            <p:sp>
              <p:nvSpPr>
                <p:cNvPr id="1051" name="Rectangle 428"/>
                <p:cNvSpPr>
                  <a:spLocks noChangeArrowheads="1"/>
                </p:cNvSpPr>
                <p:nvPr/>
              </p:nvSpPr>
              <p:spPr bwMode="auto">
                <a:xfrm>
                  <a:off x="156" y="586"/>
                  <a:ext cx="3203" cy="3245"/>
                </a:xfrm>
                <a:prstGeom prst="rect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2" name="Rectangle 429"/>
                <p:cNvSpPr>
                  <a:spLocks noChangeArrowheads="1"/>
                </p:cNvSpPr>
                <p:nvPr/>
              </p:nvSpPr>
              <p:spPr bwMode="auto">
                <a:xfrm>
                  <a:off x="569" y="2868"/>
                  <a:ext cx="1471" cy="958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3" name="Rectangle 430"/>
                <p:cNvSpPr>
                  <a:spLocks noChangeArrowheads="1"/>
                </p:cNvSpPr>
                <p:nvPr/>
              </p:nvSpPr>
              <p:spPr bwMode="auto">
                <a:xfrm>
                  <a:off x="2572" y="621"/>
                  <a:ext cx="782" cy="167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4" name="Rectangle 431"/>
                <p:cNvSpPr>
                  <a:spLocks noChangeArrowheads="1"/>
                </p:cNvSpPr>
                <p:nvPr/>
              </p:nvSpPr>
              <p:spPr bwMode="auto">
                <a:xfrm>
                  <a:off x="1098" y="2180"/>
                  <a:ext cx="1074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4 Cores @ 1.0 GHz / 1.2 GHz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5" name="Rectangle 432"/>
                <p:cNvSpPr>
                  <a:spLocks noChangeArrowheads="1"/>
                </p:cNvSpPr>
                <p:nvPr/>
              </p:nvSpPr>
              <p:spPr bwMode="auto">
                <a:xfrm>
                  <a:off x="1320" y="1253"/>
                  <a:ext cx="730" cy="72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6" name="Rectangle 433"/>
                <p:cNvSpPr>
                  <a:spLocks noChangeArrowheads="1"/>
                </p:cNvSpPr>
                <p:nvPr/>
              </p:nvSpPr>
              <p:spPr bwMode="auto">
                <a:xfrm>
                  <a:off x="1288" y="1295"/>
                  <a:ext cx="736" cy="72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7" name="Rectangle 434"/>
                <p:cNvSpPr>
                  <a:spLocks noChangeArrowheads="1"/>
                </p:cNvSpPr>
                <p:nvPr/>
              </p:nvSpPr>
              <p:spPr bwMode="auto">
                <a:xfrm>
                  <a:off x="1288" y="1295"/>
                  <a:ext cx="736" cy="72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8" name="Rectangle 435"/>
                <p:cNvSpPr>
                  <a:spLocks noChangeArrowheads="1"/>
                </p:cNvSpPr>
                <p:nvPr/>
              </p:nvSpPr>
              <p:spPr bwMode="auto">
                <a:xfrm>
                  <a:off x="1262" y="1342"/>
                  <a:ext cx="731" cy="72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9" name="Rectangle 436"/>
                <p:cNvSpPr>
                  <a:spLocks noChangeArrowheads="1"/>
                </p:cNvSpPr>
                <p:nvPr/>
              </p:nvSpPr>
              <p:spPr bwMode="auto">
                <a:xfrm>
                  <a:off x="1262" y="1342"/>
                  <a:ext cx="731" cy="72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0" name="Rectangle 437"/>
                <p:cNvSpPr>
                  <a:spLocks noChangeArrowheads="1"/>
                </p:cNvSpPr>
                <p:nvPr/>
              </p:nvSpPr>
              <p:spPr bwMode="auto">
                <a:xfrm>
                  <a:off x="1231" y="1383"/>
                  <a:ext cx="730" cy="72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1" name="Rectangle 438"/>
                <p:cNvSpPr>
                  <a:spLocks noChangeArrowheads="1"/>
                </p:cNvSpPr>
                <p:nvPr/>
              </p:nvSpPr>
              <p:spPr bwMode="auto">
                <a:xfrm>
                  <a:off x="1231" y="1383"/>
                  <a:ext cx="730" cy="72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4" name="Rectangle 441"/>
                <p:cNvSpPr>
                  <a:spLocks noChangeArrowheads="1"/>
                </p:cNvSpPr>
                <p:nvPr/>
              </p:nvSpPr>
              <p:spPr bwMode="auto">
                <a:xfrm>
                  <a:off x="2728" y="1880"/>
                  <a:ext cx="418" cy="145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5" name="Rectangle 442"/>
                <p:cNvSpPr>
                  <a:spLocks noChangeArrowheads="1"/>
                </p:cNvSpPr>
                <p:nvPr/>
              </p:nvSpPr>
              <p:spPr bwMode="auto">
                <a:xfrm>
                  <a:off x="2707" y="1859"/>
                  <a:ext cx="413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6" name="Rectangle 443"/>
                <p:cNvSpPr>
                  <a:spLocks noChangeArrowheads="1"/>
                </p:cNvSpPr>
                <p:nvPr/>
              </p:nvSpPr>
              <p:spPr bwMode="auto">
                <a:xfrm>
                  <a:off x="2807" y="1885"/>
                  <a:ext cx="207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FFTC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7" name="Rectangle 444"/>
                <p:cNvSpPr>
                  <a:spLocks noChangeArrowheads="1"/>
                </p:cNvSpPr>
                <p:nvPr/>
              </p:nvSpPr>
              <p:spPr bwMode="auto">
                <a:xfrm>
                  <a:off x="2728" y="1452"/>
                  <a:ext cx="418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8" name="Rectangle 445"/>
                <p:cNvSpPr>
                  <a:spLocks noChangeArrowheads="1"/>
                </p:cNvSpPr>
                <p:nvPr/>
              </p:nvSpPr>
              <p:spPr bwMode="auto">
                <a:xfrm>
                  <a:off x="2707" y="1432"/>
                  <a:ext cx="413" cy="145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9" name="Rectangle 446"/>
                <p:cNvSpPr>
                  <a:spLocks noChangeArrowheads="1"/>
                </p:cNvSpPr>
                <p:nvPr/>
              </p:nvSpPr>
              <p:spPr bwMode="auto">
                <a:xfrm>
                  <a:off x="2787" y="1459"/>
                  <a:ext cx="255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TCP3d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0" name="Rectangle 447"/>
                <p:cNvSpPr>
                  <a:spLocks noChangeArrowheads="1"/>
                </p:cNvSpPr>
                <p:nvPr/>
              </p:nvSpPr>
              <p:spPr bwMode="auto">
                <a:xfrm>
                  <a:off x="2228" y="607"/>
                  <a:ext cx="236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C6670</a:t>
                  </a:r>
                  <a:endParaRPr lang="en-US" sz="10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1" name="Rectangle 448"/>
                <p:cNvSpPr>
                  <a:spLocks noChangeArrowheads="1"/>
                </p:cNvSpPr>
                <p:nvPr/>
              </p:nvSpPr>
              <p:spPr bwMode="auto">
                <a:xfrm>
                  <a:off x="1247" y="659"/>
                  <a:ext cx="381" cy="360"/>
                </a:xfrm>
                <a:prstGeom prst="rect">
                  <a:avLst/>
                </a:prstGeom>
                <a:noFill/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2" name="Rectangle 449"/>
                <p:cNvSpPr>
                  <a:spLocks noChangeArrowheads="1"/>
                </p:cNvSpPr>
                <p:nvPr/>
              </p:nvSpPr>
              <p:spPr bwMode="auto">
                <a:xfrm>
                  <a:off x="1346" y="936"/>
                  <a:ext cx="225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MSMC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3" name="Rectangle 450"/>
                <p:cNvSpPr>
                  <a:spLocks noChangeArrowheads="1"/>
                </p:cNvSpPr>
                <p:nvPr/>
              </p:nvSpPr>
              <p:spPr bwMode="auto">
                <a:xfrm>
                  <a:off x="1309" y="701"/>
                  <a:ext cx="261" cy="214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4" name="Rectangle 451"/>
                <p:cNvSpPr>
                  <a:spLocks noChangeArrowheads="1"/>
                </p:cNvSpPr>
                <p:nvPr/>
              </p:nvSpPr>
              <p:spPr bwMode="auto">
                <a:xfrm>
                  <a:off x="1372" y="707"/>
                  <a:ext cx="136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2MB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5" name="Rectangle 452"/>
                <p:cNvSpPr>
                  <a:spLocks noChangeArrowheads="1"/>
                </p:cNvSpPr>
                <p:nvPr/>
              </p:nvSpPr>
              <p:spPr bwMode="auto">
                <a:xfrm>
                  <a:off x="1362" y="769"/>
                  <a:ext cx="15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MSM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6" name="Rectangle 453"/>
                <p:cNvSpPr>
                  <a:spLocks noChangeArrowheads="1"/>
                </p:cNvSpPr>
                <p:nvPr/>
              </p:nvSpPr>
              <p:spPr bwMode="auto">
                <a:xfrm>
                  <a:off x="1341" y="841"/>
                  <a:ext cx="19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SRAM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7" name="Rectangle 454"/>
                <p:cNvSpPr>
                  <a:spLocks noChangeArrowheads="1"/>
                </p:cNvSpPr>
                <p:nvPr/>
              </p:nvSpPr>
              <p:spPr bwMode="auto">
                <a:xfrm>
                  <a:off x="308" y="737"/>
                  <a:ext cx="412" cy="18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8" name="Rectangle 455"/>
                <p:cNvSpPr>
                  <a:spLocks noChangeArrowheads="1"/>
                </p:cNvSpPr>
                <p:nvPr/>
              </p:nvSpPr>
              <p:spPr bwMode="auto">
                <a:xfrm>
                  <a:off x="423" y="759"/>
                  <a:ext cx="225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64-Bit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9" name="Rectangle 456"/>
                <p:cNvSpPr>
                  <a:spLocks noChangeArrowheads="1"/>
                </p:cNvSpPr>
                <p:nvPr/>
              </p:nvSpPr>
              <p:spPr bwMode="auto">
                <a:xfrm>
                  <a:off x="344" y="821"/>
                  <a:ext cx="371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DDR3 EMIF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0" name="Rectangle 457"/>
                <p:cNvSpPr>
                  <a:spLocks noChangeArrowheads="1"/>
                </p:cNvSpPr>
                <p:nvPr/>
              </p:nvSpPr>
              <p:spPr bwMode="auto">
                <a:xfrm>
                  <a:off x="2707" y="989"/>
                  <a:ext cx="413" cy="1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>
                    <a:defRPr/>
                  </a:pP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1" name="Rectangle 460"/>
                <p:cNvSpPr>
                  <a:spLocks noChangeArrowheads="1"/>
                </p:cNvSpPr>
                <p:nvPr/>
              </p:nvSpPr>
              <p:spPr bwMode="auto">
                <a:xfrm>
                  <a:off x="2707" y="781"/>
                  <a:ext cx="413" cy="14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>
                    <a:defRPr/>
                  </a:pP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2" name="Rectangle 462"/>
                <p:cNvSpPr>
                  <a:spLocks noChangeArrowheads="1"/>
                </p:cNvSpPr>
                <p:nvPr/>
              </p:nvSpPr>
              <p:spPr bwMode="auto">
                <a:xfrm>
                  <a:off x="2707" y="1650"/>
                  <a:ext cx="413" cy="141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3" name="Rectangle 463"/>
                <p:cNvSpPr>
                  <a:spLocks noChangeArrowheads="1"/>
                </p:cNvSpPr>
                <p:nvPr/>
              </p:nvSpPr>
              <p:spPr bwMode="auto">
                <a:xfrm>
                  <a:off x="2792" y="1672"/>
                  <a:ext cx="250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TCP3e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4" name="Rectangle 465"/>
                <p:cNvSpPr>
                  <a:spLocks noChangeArrowheads="1"/>
                </p:cNvSpPr>
                <p:nvPr/>
              </p:nvSpPr>
              <p:spPr bwMode="auto">
                <a:xfrm>
                  <a:off x="3184" y="1478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x2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5" name="Rectangle 467"/>
                <p:cNvSpPr>
                  <a:spLocks noChangeArrowheads="1"/>
                </p:cNvSpPr>
                <p:nvPr/>
              </p:nvSpPr>
              <p:spPr bwMode="auto">
                <a:xfrm>
                  <a:off x="3184" y="189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24211D"/>
                      </a:solidFill>
                    </a:rPr>
                    <a:t>x2</a:t>
                  </a:r>
                  <a:endParaRPr lang="en-US" sz="1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6" name="Freeform 470"/>
                <p:cNvSpPr>
                  <a:spLocks/>
                </p:cNvSpPr>
                <p:nvPr/>
              </p:nvSpPr>
              <p:spPr bwMode="auto">
                <a:xfrm>
                  <a:off x="2634" y="1024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7" name="Freeform 471"/>
                <p:cNvSpPr>
                  <a:spLocks/>
                </p:cNvSpPr>
                <p:nvPr/>
              </p:nvSpPr>
              <p:spPr bwMode="auto">
                <a:xfrm>
                  <a:off x="2640" y="1055"/>
                  <a:ext cx="5" cy="16"/>
                </a:xfrm>
                <a:custGeom>
                  <a:avLst/>
                  <a:gdLst>
                    <a:gd name="T0" fmla="*/ 0 w 5"/>
                    <a:gd name="T1" fmla="*/ 16 h 16"/>
                    <a:gd name="T2" fmla="*/ 5 w 5"/>
                    <a:gd name="T3" fmla="*/ 16 h 16"/>
                    <a:gd name="T4" fmla="*/ 5 w 5"/>
                    <a:gd name="T5" fmla="*/ 11 h 16"/>
                    <a:gd name="T6" fmla="*/ 5 w 5"/>
                    <a:gd name="T7" fmla="*/ 11 h 16"/>
                    <a:gd name="T8" fmla="*/ 5 w 5"/>
                    <a:gd name="T9" fmla="*/ 5 h 16"/>
                    <a:gd name="T10" fmla="*/ 5 w 5"/>
                    <a:gd name="T11" fmla="*/ 5 h 16"/>
                    <a:gd name="T12" fmla="*/ 5 w 5"/>
                    <a:gd name="T13" fmla="*/ 0 h 16"/>
                    <a:gd name="T14" fmla="*/ 5 w 5"/>
                    <a:gd name="T15" fmla="*/ 0 h 16"/>
                    <a:gd name="T16" fmla="*/ 0 w 5"/>
                    <a:gd name="T17" fmla="*/ 0 h 16"/>
                    <a:gd name="T18" fmla="*/ 0 w 5"/>
                    <a:gd name="T19" fmla="*/ 16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6"/>
                    <a:gd name="T32" fmla="*/ 5 w 5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6">
                      <a:moveTo>
                        <a:pt x="0" y="16"/>
                      </a:moveTo>
                      <a:lnTo>
                        <a:pt x="5" y="16"/>
                      </a:lnTo>
                      <a:lnTo>
                        <a:pt x="5" y="11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8" name="Rectangle 472"/>
                <p:cNvSpPr>
                  <a:spLocks noChangeArrowheads="1"/>
                </p:cNvSpPr>
                <p:nvPr/>
              </p:nvSpPr>
              <p:spPr bwMode="auto">
                <a:xfrm>
                  <a:off x="2488" y="1055"/>
                  <a:ext cx="152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9" name="Freeform 473"/>
                <p:cNvSpPr>
                  <a:spLocks/>
                </p:cNvSpPr>
                <p:nvPr/>
              </p:nvSpPr>
              <p:spPr bwMode="auto">
                <a:xfrm>
                  <a:off x="2426" y="1024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0" name="Freeform 474"/>
                <p:cNvSpPr>
                  <a:spLocks/>
                </p:cNvSpPr>
                <p:nvPr/>
              </p:nvSpPr>
              <p:spPr bwMode="auto">
                <a:xfrm>
                  <a:off x="2478" y="1055"/>
                  <a:ext cx="10" cy="16"/>
                </a:xfrm>
                <a:custGeom>
                  <a:avLst/>
                  <a:gdLst>
                    <a:gd name="T0" fmla="*/ 10 w 10"/>
                    <a:gd name="T1" fmla="*/ 0 h 16"/>
                    <a:gd name="T2" fmla="*/ 5 w 10"/>
                    <a:gd name="T3" fmla="*/ 0 h 16"/>
                    <a:gd name="T4" fmla="*/ 5 w 10"/>
                    <a:gd name="T5" fmla="*/ 0 h 16"/>
                    <a:gd name="T6" fmla="*/ 5 w 10"/>
                    <a:gd name="T7" fmla="*/ 5 h 16"/>
                    <a:gd name="T8" fmla="*/ 0 w 10"/>
                    <a:gd name="T9" fmla="*/ 5 h 16"/>
                    <a:gd name="T10" fmla="*/ 5 w 10"/>
                    <a:gd name="T11" fmla="*/ 11 h 16"/>
                    <a:gd name="T12" fmla="*/ 5 w 10"/>
                    <a:gd name="T13" fmla="*/ 11 h 16"/>
                    <a:gd name="T14" fmla="*/ 5 w 10"/>
                    <a:gd name="T15" fmla="*/ 16 h 16"/>
                    <a:gd name="T16" fmla="*/ 10 w 10"/>
                    <a:gd name="T17" fmla="*/ 16 h 16"/>
                    <a:gd name="T18" fmla="*/ 10 w 10"/>
                    <a:gd name="T19" fmla="*/ 0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6"/>
                    <a:gd name="T32" fmla="*/ 10 w 10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6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5"/>
                      </a:lnTo>
                      <a:lnTo>
                        <a:pt x="5" y="11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1" name="Rectangle 475"/>
                <p:cNvSpPr>
                  <a:spLocks noChangeArrowheads="1"/>
                </p:cNvSpPr>
                <p:nvPr/>
              </p:nvSpPr>
              <p:spPr bwMode="auto">
                <a:xfrm>
                  <a:off x="2718" y="642"/>
                  <a:ext cx="541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Coprocessors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92" name="Freeform 476"/>
                <p:cNvSpPr>
                  <a:spLocks/>
                </p:cNvSpPr>
                <p:nvPr/>
              </p:nvSpPr>
              <p:spPr bwMode="auto">
                <a:xfrm>
                  <a:off x="2634" y="1243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3" name="Freeform 477"/>
                <p:cNvSpPr>
                  <a:spLocks/>
                </p:cNvSpPr>
                <p:nvPr/>
              </p:nvSpPr>
              <p:spPr bwMode="auto">
                <a:xfrm>
                  <a:off x="2640" y="1269"/>
                  <a:ext cx="5" cy="15"/>
                </a:xfrm>
                <a:custGeom>
                  <a:avLst/>
                  <a:gdLst>
                    <a:gd name="T0" fmla="*/ 0 w 5"/>
                    <a:gd name="T1" fmla="*/ 15 h 15"/>
                    <a:gd name="T2" fmla="*/ 5 w 5"/>
                    <a:gd name="T3" fmla="*/ 15 h 15"/>
                    <a:gd name="T4" fmla="*/ 5 w 5"/>
                    <a:gd name="T5" fmla="*/ 15 h 15"/>
                    <a:gd name="T6" fmla="*/ 5 w 5"/>
                    <a:gd name="T7" fmla="*/ 10 h 15"/>
                    <a:gd name="T8" fmla="*/ 5 w 5"/>
                    <a:gd name="T9" fmla="*/ 10 h 15"/>
                    <a:gd name="T10" fmla="*/ 5 w 5"/>
                    <a:gd name="T11" fmla="*/ 5 h 15"/>
                    <a:gd name="T12" fmla="*/ 5 w 5"/>
                    <a:gd name="T13" fmla="*/ 5 h 15"/>
                    <a:gd name="T14" fmla="*/ 5 w 5"/>
                    <a:gd name="T15" fmla="*/ 0 h 15"/>
                    <a:gd name="T16" fmla="*/ 0 w 5"/>
                    <a:gd name="T17" fmla="*/ 0 h 15"/>
                    <a:gd name="T18" fmla="*/ 0 w 5"/>
                    <a:gd name="T19" fmla="*/ 15 h 1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5"/>
                    <a:gd name="T32" fmla="*/ 5 w 5"/>
                    <a:gd name="T33" fmla="*/ 15 h 1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5">
                      <a:moveTo>
                        <a:pt x="0" y="15"/>
                      </a:moveTo>
                      <a:lnTo>
                        <a:pt x="5" y="15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4" name="Rectangle 478"/>
                <p:cNvSpPr>
                  <a:spLocks noChangeArrowheads="1"/>
                </p:cNvSpPr>
                <p:nvPr/>
              </p:nvSpPr>
              <p:spPr bwMode="auto">
                <a:xfrm>
                  <a:off x="2488" y="1269"/>
                  <a:ext cx="152" cy="1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95" name="Freeform 479"/>
                <p:cNvSpPr>
                  <a:spLocks/>
                </p:cNvSpPr>
                <p:nvPr/>
              </p:nvSpPr>
              <p:spPr bwMode="auto">
                <a:xfrm>
                  <a:off x="2426" y="1243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6" name="Freeform 480"/>
                <p:cNvSpPr>
                  <a:spLocks/>
                </p:cNvSpPr>
                <p:nvPr/>
              </p:nvSpPr>
              <p:spPr bwMode="auto">
                <a:xfrm>
                  <a:off x="2478" y="1269"/>
                  <a:ext cx="10" cy="15"/>
                </a:xfrm>
                <a:custGeom>
                  <a:avLst/>
                  <a:gdLst>
                    <a:gd name="T0" fmla="*/ 10 w 10"/>
                    <a:gd name="T1" fmla="*/ 0 h 15"/>
                    <a:gd name="T2" fmla="*/ 5 w 10"/>
                    <a:gd name="T3" fmla="*/ 0 h 15"/>
                    <a:gd name="T4" fmla="*/ 5 w 10"/>
                    <a:gd name="T5" fmla="*/ 5 h 15"/>
                    <a:gd name="T6" fmla="*/ 5 w 10"/>
                    <a:gd name="T7" fmla="*/ 5 h 15"/>
                    <a:gd name="T8" fmla="*/ 0 w 10"/>
                    <a:gd name="T9" fmla="*/ 10 h 15"/>
                    <a:gd name="T10" fmla="*/ 5 w 10"/>
                    <a:gd name="T11" fmla="*/ 10 h 15"/>
                    <a:gd name="T12" fmla="*/ 5 w 10"/>
                    <a:gd name="T13" fmla="*/ 15 h 15"/>
                    <a:gd name="T14" fmla="*/ 5 w 10"/>
                    <a:gd name="T15" fmla="*/ 15 h 15"/>
                    <a:gd name="T16" fmla="*/ 10 w 10"/>
                    <a:gd name="T17" fmla="*/ 15 h 15"/>
                    <a:gd name="T18" fmla="*/ 10 w 10"/>
                    <a:gd name="T19" fmla="*/ 0 h 1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5"/>
                    <a:gd name="T32" fmla="*/ 10 w 10"/>
                    <a:gd name="T33" fmla="*/ 15 h 1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5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15"/>
                      </a:lnTo>
                      <a:lnTo>
                        <a:pt x="10" y="15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7" name="Freeform 481"/>
                <p:cNvSpPr>
                  <a:spLocks/>
                </p:cNvSpPr>
                <p:nvPr/>
              </p:nvSpPr>
              <p:spPr bwMode="auto">
                <a:xfrm>
                  <a:off x="2634" y="1680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7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7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8" name="Freeform 482"/>
                <p:cNvSpPr>
                  <a:spLocks/>
                </p:cNvSpPr>
                <p:nvPr/>
              </p:nvSpPr>
              <p:spPr bwMode="auto">
                <a:xfrm>
                  <a:off x="2640" y="1706"/>
                  <a:ext cx="5" cy="16"/>
                </a:xfrm>
                <a:custGeom>
                  <a:avLst/>
                  <a:gdLst>
                    <a:gd name="T0" fmla="*/ 0 w 5"/>
                    <a:gd name="T1" fmla="*/ 16 h 16"/>
                    <a:gd name="T2" fmla="*/ 5 w 5"/>
                    <a:gd name="T3" fmla="*/ 16 h 16"/>
                    <a:gd name="T4" fmla="*/ 5 w 5"/>
                    <a:gd name="T5" fmla="*/ 16 h 16"/>
                    <a:gd name="T6" fmla="*/ 5 w 5"/>
                    <a:gd name="T7" fmla="*/ 11 h 16"/>
                    <a:gd name="T8" fmla="*/ 5 w 5"/>
                    <a:gd name="T9" fmla="*/ 11 h 16"/>
                    <a:gd name="T10" fmla="*/ 5 w 5"/>
                    <a:gd name="T11" fmla="*/ 5 h 16"/>
                    <a:gd name="T12" fmla="*/ 5 w 5"/>
                    <a:gd name="T13" fmla="*/ 5 h 16"/>
                    <a:gd name="T14" fmla="*/ 5 w 5"/>
                    <a:gd name="T15" fmla="*/ 5 h 16"/>
                    <a:gd name="T16" fmla="*/ 0 w 5"/>
                    <a:gd name="T17" fmla="*/ 0 h 16"/>
                    <a:gd name="T18" fmla="*/ 0 w 5"/>
                    <a:gd name="T19" fmla="*/ 16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6"/>
                    <a:gd name="T32" fmla="*/ 5 w 5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6">
                      <a:moveTo>
                        <a:pt x="0" y="16"/>
                      </a:moveTo>
                      <a:lnTo>
                        <a:pt x="5" y="16"/>
                      </a:lnTo>
                      <a:lnTo>
                        <a:pt x="5" y="11"/>
                      </a:lnTo>
                      <a:lnTo>
                        <a:pt x="5" y="5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9" name="Rectangle 483"/>
                <p:cNvSpPr>
                  <a:spLocks noChangeArrowheads="1"/>
                </p:cNvSpPr>
                <p:nvPr/>
              </p:nvSpPr>
              <p:spPr bwMode="auto">
                <a:xfrm>
                  <a:off x="2488" y="1706"/>
                  <a:ext cx="152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0" name="Freeform 484"/>
                <p:cNvSpPr>
                  <a:spLocks/>
                </p:cNvSpPr>
                <p:nvPr/>
              </p:nvSpPr>
              <p:spPr bwMode="auto">
                <a:xfrm>
                  <a:off x="2426" y="1680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7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7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1" name="Freeform 485"/>
                <p:cNvSpPr>
                  <a:spLocks/>
                </p:cNvSpPr>
                <p:nvPr/>
              </p:nvSpPr>
              <p:spPr bwMode="auto">
                <a:xfrm>
                  <a:off x="2478" y="1706"/>
                  <a:ext cx="10" cy="16"/>
                </a:xfrm>
                <a:custGeom>
                  <a:avLst/>
                  <a:gdLst>
                    <a:gd name="T0" fmla="*/ 10 w 10"/>
                    <a:gd name="T1" fmla="*/ 0 h 16"/>
                    <a:gd name="T2" fmla="*/ 5 w 10"/>
                    <a:gd name="T3" fmla="*/ 5 h 16"/>
                    <a:gd name="T4" fmla="*/ 5 w 10"/>
                    <a:gd name="T5" fmla="*/ 5 h 16"/>
                    <a:gd name="T6" fmla="*/ 5 w 10"/>
                    <a:gd name="T7" fmla="*/ 5 h 16"/>
                    <a:gd name="T8" fmla="*/ 0 w 10"/>
                    <a:gd name="T9" fmla="*/ 11 h 16"/>
                    <a:gd name="T10" fmla="*/ 5 w 10"/>
                    <a:gd name="T11" fmla="*/ 11 h 16"/>
                    <a:gd name="T12" fmla="*/ 5 w 10"/>
                    <a:gd name="T13" fmla="*/ 16 h 16"/>
                    <a:gd name="T14" fmla="*/ 5 w 10"/>
                    <a:gd name="T15" fmla="*/ 16 h 16"/>
                    <a:gd name="T16" fmla="*/ 10 w 10"/>
                    <a:gd name="T17" fmla="*/ 16 h 16"/>
                    <a:gd name="T18" fmla="*/ 10 w 10"/>
                    <a:gd name="T19" fmla="*/ 0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6"/>
                    <a:gd name="T32" fmla="*/ 10 w 10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6">
                      <a:moveTo>
                        <a:pt x="10" y="0"/>
                      </a:moveTo>
                      <a:lnTo>
                        <a:pt x="5" y="5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2" name="Freeform 486"/>
                <p:cNvSpPr>
                  <a:spLocks/>
                </p:cNvSpPr>
                <p:nvPr/>
              </p:nvSpPr>
              <p:spPr bwMode="auto">
                <a:xfrm>
                  <a:off x="2634" y="1899"/>
                  <a:ext cx="68" cy="68"/>
                </a:xfrm>
                <a:custGeom>
                  <a:avLst/>
                  <a:gdLst>
                    <a:gd name="T0" fmla="*/ 0 w 68"/>
                    <a:gd name="T1" fmla="*/ 68 h 68"/>
                    <a:gd name="T2" fmla="*/ 68 w 68"/>
                    <a:gd name="T3" fmla="*/ 31 h 68"/>
                    <a:gd name="T4" fmla="*/ 0 w 68"/>
                    <a:gd name="T5" fmla="*/ 0 h 68"/>
                    <a:gd name="T6" fmla="*/ 0 w 68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0" y="68"/>
                      </a:moveTo>
                      <a:lnTo>
                        <a:pt x="68" y="31"/>
                      </a:lnTo>
                      <a:lnTo>
                        <a:pt x="0" y="0"/>
                      </a:lnTo>
                      <a:lnTo>
                        <a:pt x="0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3" name="Freeform 487"/>
                <p:cNvSpPr>
                  <a:spLocks/>
                </p:cNvSpPr>
                <p:nvPr/>
              </p:nvSpPr>
              <p:spPr bwMode="auto">
                <a:xfrm>
                  <a:off x="2640" y="1925"/>
                  <a:ext cx="5" cy="16"/>
                </a:xfrm>
                <a:custGeom>
                  <a:avLst/>
                  <a:gdLst>
                    <a:gd name="T0" fmla="*/ 0 w 5"/>
                    <a:gd name="T1" fmla="*/ 16 h 16"/>
                    <a:gd name="T2" fmla="*/ 5 w 5"/>
                    <a:gd name="T3" fmla="*/ 16 h 16"/>
                    <a:gd name="T4" fmla="*/ 5 w 5"/>
                    <a:gd name="T5" fmla="*/ 10 h 16"/>
                    <a:gd name="T6" fmla="*/ 5 w 5"/>
                    <a:gd name="T7" fmla="*/ 10 h 16"/>
                    <a:gd name="T8" fmla="*/ 5 w 5"/>
                    <a:gd name="T9" fmla="*/ 5 h 16"/>
                    <a:gd name="T10" fmla="*/ 5 w 5"/>
                    <a:gd name="T11" fmla="*/ 5 h 16"/>
                    <a:gd name="T12" fmla="*/ 5 w 5"/>
                    <a:gd name="T13" fmla="*/ 5 h 16"/>
                    <a:gd name="T14" fmla="*/ 5 w 5"/>
                    <a:gd name="T15" fmla="*/ 0 h 16"/>
                    <a:gd name="T16" fmla="*/ 0 w 5"/>
                    <a:gd name="T17" fmla="*/ 0 h 16"/>
                    <a:gd name="T18" fmla="*/ 0 w 5"/>
                    <a:gd name="T19" fmla="*/ 16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6"/>
                    <a:gd name="T32" fmla="*/ 5 w 5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6">
                      <a:moveTo>
                        <a:pt x="0" y="16"/>
                      </a:moveTo>
                      <a:lnTo>
                        <a:pt x="5" y="16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4" name="Rectangle 488"/>
                <p:cNvSpPr>
                  <a:spLocks noChangeArrowheads="1"/>
                </p:cNvSpPr>
                <p:nvPr/>
              </p:nvSpPr>
              <p:spPr bwMode="auto">
                <a:xfrm>
                  <a:off x="2488" y="1925"/>
                  <a:ext cx="152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5" name="Freeform 489"/>
                <p:cNvSpPr>
                  <a:spLocks/>
                </p:cNvSpPr>
                <p:nvPr/>
              </p:nvSpPr>
              <p:spPr bwMode="auto">
                <a:xfrm>
                  <a:off x="2426" y="1899"/>
                  <a:ext cx="68" cy="68"/>
                </a:xfrm>
                <a:custGeom>
                  <a:avLst/>
                  <a:gdLst>
                    <a:gd name="T0" fmla="*/ 68 w 68"/>
                    <a:gd name="T1" fmla="*/ 68 h 68"/>
                    <a:gd name="T2" fmla="*/ 0 w 68"/>
                    <a:gd name="T3" fmla="*/ 31 h 68"/>
                    <a:gd name="T4" fmla="*/ 68 w 68"/>
                    <a:gd name="T5" fmla="*/ 0 h 68"/>
                    <a:gd name="T6" fmla="*/ 68 w 68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68"/>
                      </a:moveTo>
                      <a:lnTo>
                        <a:pt x="0" y="31"/>
                      </a:lnTo>
                      <a:lnTo>
                        <a:pt x="68" y="0"/>
                      </a:lnTo>
                      <a:lnTo>
                        <a:pt x="68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6" name="Freeform 490"/>
                <p:cNvSpPr>
                  <a:spLocks/>
                </p:cNvSpPr>
                <p:nvPr/>
              </p:nvSpPr>
              <p:spPr bwMode="auto">
                <a:xfrm>
                  <a:off x="2478" y="1925"/>
                  <a:ext cx="10" cy="16"/>
                </a:xfrm>
                <a:custGeom>
                  <a:avLst/>
                  <a:gdLst>
                    <a:gd name="T0" fmla="*/ 10 w 10"/>
                    <a:gd name="T1" fmla="*/ 0 h 16"/>
                    <a:gd name="T2" fmla="*/ 5 w 10"/>
                    <a:gd name="T3" fmla="*/ 0 h 16"/>
                    <a:gd name="T4" fmla="*/ 5 w 10"/>
                    <a:gd name="T5" fmla="*/ 5 h 16"/>
                    <a:gd name="T6" fmla="*/ 5 w 10"/>
                    <a:gd name="T7" fmla="*/ 5 h 16"/>
                    <a:gd name="T8" fmla="*/ 0 w 10"/>
                    <a:gd name="T9" fmla="*/ 5 h 16"/>
                    <a:gd name="T10" fmla="*/ 5 w 10"/>
                    <a:gd name="T11" fmla="*/ 10 h 16"/>
                    <a:gd name="T12" fmla="*/ 5 w 10"/>
                    <a:gd name="T13" fmla="*/ 10 h 16"/>
                    <a:gd name="T14" fmla="*/ 5 w 10"/>
                    <a:gd name="T15" fmla="*/ 16 h 16"/>
                    <a:gd name="T16" fmla="*/ 10 w 10"/>
                    <a:gd name="T17" fmla="*/ 16 h 16"/>
                    <a:gd name="T18" fmla="*/ 10 w 10"/>
                    <a:gd name="T19" fmla="*/ 0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6"/>
                    <a:gd name="T32" fmla="*/ 10 w 10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6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5"/>
                      </a:lnTo>
                      <a:lnTo>
                        <a:pt x="5" y="10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7" name="Rectangle 491"/>
                <p:cNvSpPr>
                  <a:spLocks noChangeArrowheads="1"/>
                </p:cNvSpPr>
                <p:nvPr/>
              </p:nvSpPr>
              <p:spPr bwMode="auto">
                <a:xfrm>
                  <a:off x="2770" y="1234"/>
                  <a:ext cx="412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8" name="Rectangle 492"/>
                <p:cNvSpPr>
                  <a:spLocks noChangeArrowheads="1"/>
                </p:cNvSpPr>
                <p:nvPr/>
              </p:nvSpPr>
              <p:spPr bwMode="auto">
                <a:xfrm>
                  <a:off x="2749" y="1213"/>
                  <a:ext cx="412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9" name="Rectangle 493"/>
                <p:cNvSpPr>
                  <a:spLocks noChangeArrowheads="1"/>
                </p:cNvSpPr>
                <p:nvPr/>
              </p:nvSpPr>
              <p:spPr bwMode="auto">
                <a:xfrm>
                  <a:off x="2728" y="1192"/>
                  <a:ext cx="412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0" name="Rectangle 494"/>
                <p:cNvSpPr>
                  <a:spLocks noChangeArrowheads="1"/>
                </p:cNvSpPr>
                <p:nvPr/>
              </p:nvSpPr>
              <p:spPr bwMode="auto">
                <a:xfrm>
                  <a:off x="2707" y="1176"/>
                  <a:ext cx="413" cy="141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1" name="Rectangle 495"/>
                <p:cNvSpPr>
                  <a:spLocks noChangeArrowheads="1"/>
                </p:cNvSpPr>
                <p:nvPr/>
              </p:nvSpPr>
              <p:spPr bwMode="auto">
                <a:xfrm>
                  <a:off x="2803" y="1198"/>
                  <a:ext cx="210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VCP2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2" name="Rectangle 497"/>
                <p:cNvSpPr>
                  <a:spLocks noChangeArrowheads="1"/>
                </p:cNvSpPr>
                <p:nvPr/>
              </p:nvSpPr>
              <p:spPr bwMode="auto">
                <a:xfrm>
                  <a:off x="3215" y="1259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x4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3" name="Freeform 498"/>
                <p:cNvSpPr>
                  <a:spLocks/>
                </p:cNvSpPr>
                <p:nvPr/>
              </p:nvSpPr>
              <p:spPr bwMode="auto">
                <a:xfrm>
                  <a:off x="2634" y="1470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4" name="Rectangle 500"/>
                <p:cNvSpPr>
                  <a:spLocks noChangeArrowheads="1"/>
                </p:cNvSpPr>
                <p:nvPr/>
              </p:nvSpPr>
              <p:spPr bwMode="auto">
                <a:xfrm>
                  <a:off x="2488" y="1496"/>
                  <a:ext cx="152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5" name="Freeform 501"/>
                <p:cNvSpPr>
                  <a:spLocks/>
                </p:cNvSpPr>
                <p:nvPr/>
              </p:nvSpPr>
              <p:spPr bwMode="auto">
                <a:xfrm>
                  <a:off x="2426" y="1470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6" name="Freeform 503"/>
                <p:cNvSpPr>
                  <a:spLocks/>
                </p:cNvSpPr>
                <p:nvPr/>
              </p:nvSpPr>
              <p:spPr bwMode="auto">
                <a:xfrm>
                  <a:off x="1153" y="784"/>
                  <a:ext cx="89" cy="89"/>
                </a:xfrm>
                <a:custGeom>
                  <a:avLst/>
                  <a:gdLst>
                    <a:gd name="T0" fmla="*/ 89 w 89"/>
                    <a:gd name="T1" fmla="*/ 47 h 89"/>
                    <a:gd name="T2" fmla="*/ 0 w 89"/>
                    <a:gd name="T3" fmla="*/ 89 h 89"/>
                    <a:gd name="T4" fmla="*/ 0 w 89"/>
                    <a:gd name="T5" fmla="*/ 0 h 89"/>
                    <a:gd name="T6" fmla="*/ 89 w 89"/>
                    <a:gd name="T7" fmla="*/ 47 h 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9"/>
                    <a:gd name="T14" fmla="*/ 89 w 89"/>
                    <a:gd name="T15" fmla="*/ 89 h 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9">
                      <a:moveTo>
                        <a:pt x="89" y="47"/>
                      </a:moveTo>
                      <a:lnTo>
                        <a:pt x="0" y="89"/>
                      </a:lnTo>
                      <a:lnTo>
                        <a:pt x="0" y="0"/>
                      </a:lnTo>
                      <a:lnTo>
                        <a:pt x="89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7" name="Freeform 504"/>
                <p:cNvSpPr>
                  <a:spLocks/>
                </p:cNvSpPr>
                <p:nvPr/>
              </p:nvSpPr>
              <p:spPr bwMode="auto">
                <a:xfrm>
                  <a:off x="1153" y="810"/>
                  <a:ext cx="21" cy="37"/>
                </a:xfrm>
                <a:custGeom>
                  <a:avLst/>
                  <a:gdLst>
                    <a:gd name="T0" fmla="*/ 0 w 21"/>
                    <a:gd name="T1" fmla="*/ 37 h 37"/>
                    <a:gd name="T2" fmla="*/ 5 w 21"/>
                    <a:gd name="T3" fmla="*/ 37 h 37"/>
                    <a:gd name="T4" fmla="*/ 10 w 21"/>
                    <a:gd name="T5" fmla="*/ 37 h 37"/>
                    <a:gd name="T6" fmla="*/ 10 w 21"/>
                    <a:gd name="T7" fmla="*/ 37 h 37"/>
                    <a:gd name="T8" fmla="*/ 15 w 21"/>
                    <a:gd name="T9" fmla="*/ 32 h 37"/>
                    <a:gd name="T10" fmla="*/ 15 w 21"/>
                    <a:gd name="T11" fmla="*/ 32 h 37"/>
                    <a:gd name="T12" fmla="*/ 15 w 21"/>
                    <a:gd name="T13" fmla="*/ 26 h 37"/>
                    <a:gd name="T14" fmla="*/ 21 w 21"/>
                    <a:gd name="T15" fmla="*/ 21 h 37"/>
                    <a:gd name="T16" fmla="*/ 21 w 21"/>
                    <a:gd name="T17" fmla="*/ 21 h 37"/>
                    <a:gd name="T18" fmla="*/ 21 w 21"/>
                    <a:gd name="T19" fmla="*/ 16 h 37"/>
                    <a:gd name="T20" fmla="*/ 15 w 21"/>
                    <a:gd name="T21" fmla="*/ 16 h 37"/>
                    <a:gd name="T22" fmla="*/ 15 w 21"/>
                    <a:gd name="T23" fmla="*/ 11 h 37"/>
                    <a:gd name="T24" fmla="*/ 15 w 21"/>
                    <a:gd name="T25" fmla="*/ 6 h 37"/>
                    <a:gd name="T26" fmla="*/ 10 w 21"/>
                    <a:gd name="T27" fmla="*/ 6 h 37"/>
                    <a:gd name="T28" fmla="*/ 10 w 21"/>
                    <a:gd name="T29" fmla="*/ 6 h 37"/>
                    <a:gd name="T30" fmla="*/ 5 w 21"/>
                    <a:gd name="T31" fmla="*/ 6 h 37"/>
                    <a:gd name="T32" fmla="*/ 0 w 21"/>
                    <a:gd name="T33" fmla="*/ 0 h 37"/>
                    <a:gd name="T34" fmla="*/ 0 w 21"/>
                    <a:gd name="T35" fmla="*/ 37 h 3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1"/>
                    <a:gd name="T55" fmla="*/ 0 h 37"/>
                    <a:gd name="T56" fmla="*/ 21 w 21"/>
                    <a:gd name="T57" fmla="*/ 37 h 3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1" h="37">
                      <a:moveTo>
                        <a:pt x="0" y="37"/>
                      </a:moveTo>
                      <a:lnTo>
                        <a:pt x="5" y="37"/>
                      </a:lnTo>
                      <a:lnTo>
                        <a:pt x="10" y="37"/>
                      </a:lnTo>
                      <a:lnTo>
                        <a:pt x="15" y="32"/>
                      </a:lnTo>
                      <a:lnTo>
                        <a:pt x="15" y="26"/>
                      </a:lnTo>
                      <a:lnTo>
                        <a:pt x="21" y="21"/>
                      </a:lnTo>
                      <a:lnTo>
                        <a:pt x="21" y="16"/>
                      </a:lnTo>
                      <a:lnTo>
                        <a:pt x="15" y="16"/>
                      </a:lnTo>
                      <a:lnTo>
                        <a:pt x="15" y="11"/>
                      </a:lnTo>
                      <a:lnTo>
                        <a:pt x="15" y="6"/>
                      </a:lnTo>
                      <a:lnTo>
                        <a:pt x="10" y="6"/>
                      </a:lnTo>
                      <a:lnTo>
                        <a:pt x="5" y="6"/>
                      </a:lnTo>
                      <a:lnTo>
                        <a:pt x="0" y="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8" name="Rectangle 505"/>
                <p:cNvSpPr>
                  <a:spLocks noChangeArrowheads="1"/>
                </p:cNvSpPr>
                <p:nvPr/>
              </p:nvSpPr>
              <p:spPr bwMode="auto">
                <a:xfrm>
                  <a:off x="814" y="810"/>
                  <a:ext cx="339" cy="3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9" name="Freeform 506"/>
                <p:cNvSpPr>
                  <a:spLocks/>
                </p:cNvSpPr>
                <p:nvPr/>
              </p:nvSpPr>
              <p:spPr bwMode="auto">
                <a:xfrm>
                  <a:off x="725" y="784"/>
                  <a:ext cx="89" cy="89"/>
                </a:xfrm>
                <a:custGeom>
                  <a:avLst/>
                  <a:gdLst>
                    <a:gd name="T0" fmla="*/ 0 w 89"/>
                    <a:gd name="T1" fmla="*/ 47 h 89"/>
                    <a:gd name="T2" fmla="*/ 89 w 89"/>
                    <a:gd name="T3" fmla="*/ 89 h 89"/>
                    <a:gd name="T4" fmla="*/ 89 w 89"/>
                    <a:gd name="T5" fmla="*/ 0 h 89"/>
                    <a:gd name="T6" fmla="*/ 0 w 89"/>
                    <a:gd name="T7" fmla="*/ 47 h 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9"/>
                    <a:gd name="T14" fmla="*/ 89 w 89"/>
                    <a:gd name="T15" fmla="*/ 89 h 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9">
                      <a:moveTo>
                        <a:pt x="0" y="47"/>
                      </a:moveTo>
                      <a:lnTo>
                        <a:pt x="89" y="89"/>
                      </a:lnTo>
                      <a:lnTo>
                        <a:pt x="89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0" name="Freeform 507"/>
                <p:cNvSpPr>
                  <a:spLocks/>
                </p:cNvSpPr>
                <p:nvPr/>
              </p:nvSpPr>
              <p:spPr bwMode="auto">
                <a:xfrm>
                  <a:off x="798" y="810"/>
                  <a:ext cx="16" cy="37"/>
                </a:xfrm>
                <a:custGeom>
                  <a:avLst/>
                  <a:gdLst>
                    <a:gd name="T0" fmla="*/ 16 w 16"/>
                    <a:gd name="T1" fmla="*/ 0 h 37"/>
                    <a:gd name="T2" fmla="*/ 11 w 16"/>
                    <a:gd name="T3" fmla="*/ 6 h 37"/>
                    <a:gd name="T4" fmla="*/ 11 w 16"/>
                    <a:gd name="T5" fmla="*/ 6 h 37"/>
                    <a:gd name="T6" fmla="*/ 5 w 16"/>
                    <a:gd name="T7" fmla="*/ 6 h 37"/>
                    <a:gd name="T8" fmla="*/ 5 w 16"/>
                    <a:gd name="T9" fmla="*/ 6 h 37"/>
                    <a:gd name="T10" fmla="*/ 0 w 16"/>
                    <a:gd name="T11" fmla="*/ 11 h 37"/>
                    <a:gd name="T12" fmla="*/ 0 w 16"/>
                    <a:gd name="T13" fmla="*/ 16 h 37"/>
                    <a:gd name="T14" fmla="*/ 0 w 16"/>
                    <a:gd name="T15" fmla="*/ 16 h 37"/>
                    <a:gd name="T16" fmla="*/ 0 w 16"/>
                    <a:gd name="T17" fmla="*/ 21 h 37"/>
                    <a:gd name="T18" fmla="*/ 0 w 16"/>
                    <a:gd name="T19" fmla="*/ 21 h 37"/>
                    <a:gd name="T20" fmla="*/ 0 w 16"/>
                    <a:gd name="T21" fmla="*/ 26 h 37"/>
                    <a:gd name="T22" fmla="*/ 0 w 16"/>
                    <a:gd name="T23" fmla="*/ 32 h 37"/>
                    <a:gd name="T24" fmla="*/ 5 w 16"/>
                    <a:gd name="T25" fmla="*/ 32 h 37"/>
                    <a:gd name="T26" fmla="*/ 5 w 16"/>
                    <a:gd name="T27" fmla="*/ 37 h 37"/>
                    <a:gd name="T28" fmla="*/ 11 w 16"/>
                    <a:gd name="T29" fmla="*/ 37 h 37"/>
                    <a:gd name="T30" fmla="*/ 11 w 16"/>
                    <a:gd name="T31" fmla="*/ 37 h 37"/>
                    <a:gd name="T32" fmla="*/ 16 w 16"/>
                    <a:gd name="T33" fmla="*/ 37 h 37"/>
                    <a:gd name="T34" fmla="*/ 16 w 16"/>
                    <a:gd name="T35" fmla="*/ 0 h 3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37"/>
                    <a:gd name="T56" fmla="*/ 16 w 16"/>
                    <a:gd name="T57" fmla="*/ 37 h 3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37">
                      <a:moveTo>
                        <a:pt x="16" y="0"/>
                      </a:moveTo>
                      <a:lnTo>
                        <a:pt x="11" y="6"/>
                      </a:lnTo>
                      <a:lnTo>
                        <a:pt x="5" y="6"/>
                      </a:lnTo>
                      <a:lnTo>
                        <a:pt x="0" y="11"/>
                      </a:lnTo>
                      <a:lnTo>
                        <a:pt x="0" y="16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5" y="32"/>
                      </a:lnTo>
                      <a:lnTo>
                        <a:pt x="5" y="37"/>
                      </a:lnTo>
                      <a:lnTo>
                        <a:pt x="11" y="37"/>
                      </a:lnTo>
                      <a:lnTo>
                        <a:pt x="16" y="37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1" name="Rectangle 508"/>
                <p:cNvSpPr>
                  <a:spLocks noChangeArrowheads="1"/>
                </p:cNvSpPr>
                <p:nvPr/>
              </p:nvSpPr>
              <p:spPr bwMode="auto">
                <a:xfrm>
                  <a:off x="235" y="1602"/>
                  <a:ext cx="407" cy="172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2" name="Rectangle 509"/>
                <p:cNvSpPr>
                  <a:spLocks noChangeArrowheads="1"/>
                </p:cNvSpPr>
                <p:nvPr/>
              </p:nvSpPr>
              <p:spPr bwMode="auto">
                <a:xfrm>
                  <a:off x="344" y="1613"/>
                  <a:ext cx="219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Power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3" name="Rectangle 510"/>
                <p:cNvSpPr>
                  <a:spLocks noChangeArrowheads="1"/>
                </p:cNvSpPr>
                <p:nvPr/>
              </p:nvSpPr>
              <p:spPr bwMode="auto">
                <a:xfrm>
                  <a:off x="240" y="1680"/>
                  <a:ext cx="418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Management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4" name="Rectangle 511"/>
                <p:cNvSpPr>
                  <a:spLocks noChangeArrowheads="1"/>
                </p:cNvSpPr>
                <p:nvPr/>
              </p:nvSpPr>
              <p:spPr bwMode="auto">
                <a:xfrm>
                  <a:off x="230" y="1138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6" name="Rectangle 513"/>
                <p:cNvSpPr>
                  <a:spLocks noChangeArrowheads="1"/>
                </p:cNvSpPr>
                <p:nvPr/>
              </p:nvSpPr>
              <p:spPr bwMode="auto">
                <a:xfrm>
                  <a:off x="230" y="1289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7" name="Rectangle 514"/>
                <p:cNvSpPr>
                  <a:spLocks noChangeArrowheads="1"/>
                </p:cNvSpPr>
                <p:nvPr/>
              </p:nvSpPr>
              <p:spPr bwMode="auto">
                <a:xfrm>
                  <a:off x="292" y="1311"/>
                  <a:ext cx="339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Boot ROM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8" name="Rectangle 515"/>
                <p:cNvSpPr>
                  <a:spLocks noChangeArrowheads="1"/>
                </p:cNvSpPr>
                <p:nvPr/>
              </p:nvSpPr>
              <p:spPr bwMode="auto">
                <a:xfrm>
                  <a:off x="230" y="1446"/>
                  <a:ext cx="412" cy="10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9" name="Rectangle 516"/>
                <p:cNvSpPr>
                  <a:spLocks noChangeArrowheads="1"/>
                </p:cNvSpPr>
                <p:nvPr/>
              </p:nvSpPr>
              <p:spPr bwMode="auto">
                <a:xfrm>
                  <a:off x="261" y="1456"/>
                  <a:ext cx="376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Semaphore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30" name="Line 517"/>
                <p:cNvSpPr>
                  <a:spLocks noChangeShapeType="1"/>
                </p:cNvSpPr>
                <p:nvPr/>
              </p:nvSpPr>
              <p:spPr bwMode="auto">
                <a:xfrm flipH="1">
                  <a:off x="657" y="1191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" name="Freeform 518"/>
                <p:cNvSpPr>
                  <a:spLocks/>
                </p:cNvSpPr>
                <p:nvPr/>
              </p:nvSpPr>
              <p:spPr bwMode="auto">
                <a:xfrm>
                  <a:off x="819" y="1170"/>
                  <a:ext cx="42" cy="41"/>
                </a:xfrm>
                <a:custGeom>
                  <a:avLst/>
                  <a:gdLst>
                    <a:gd name="T0" fmla="*/ 42 w 42"/>
                    <a:gd name="T1" fmla="*/ 21 h 41"/>
                    <a:gd name="T2" fmla="*/ 0 w 42"/>
                    <a:gd name="T3" fmla="*/ 41 h 41"/>
                    <a:gd name="T4" fmla="*/ 0 w 42"/>
                    <a:gd name="T5" fmla="*/ 0 h 41"/>
                    <a:gd name="T6" fmla="*/ 42 w 42"/>
                    <a:gd name="T7" fmla="*/ 21 h 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1"/>
                    <a:gd name="T14" fmla="*/ 42 w 42"/>
                    <a:gd name="T15" fmla="*/ 41 h 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1">
                      <a:moveTo>
                        <a:pt x="42" y="21"/>
                      </a:moveTo>
                      <a:lnTo>
                        <a:pt x="0" y="41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" name="Freeform 519"/>
                <p:cNvSpPr>
                  <a:spLocks/>
                </p:cNvSpPr>
                <p:nvPr/>
              </p:nvSpPr>
              <p:spPr bwMode="auto">
                <a:xfrm>
                  <a:off x="657" y="1170"/>
                  <a:ext cx="42" cy="41"/>
                </a:xfrm>
                <a:custGeom>
                  <a:avLst/>
                  <a:gdLst>
                    <a:gd name="T0" fmla="*/ 0 w 42"/>
                    <a:gd name="T1" fmla="*/ 21 h 41"/>
                    <a:gd name="T2" fmla="*/ 42 w 42"/>
                    <a:gd name="T3" fmla="*/ 41 h 41"/>
                    <a:gd name="T4" fmla="*/ 42 w 42"/>
                    <a:gd name="T5" fmla="*/ 0 h 41"/>
                    <a:gd name="T6" fmla="*/ 0 w 42"/>
                    <a:gd name="T7" fmla="*/ 21 h 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1"/>
                    <a:gd name="T14" fmla="*/ 42 w 42"/>
                    <a:gd name="T15" fmla="*/ 41 h 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1">
                      <a:moveTo>
                        <a:pt x="0" y="21"/>
                      </a:moveTo>
                      <a:lnTo>
                        <a:pt x="42" y="41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3" name="Line 520"/>
                <p:cNvSpPr>
                  <a:spLocks noChangeShapeType="1"/>
                </p:cNvSpPr>
                <p:nvPr/>
              </p:nvSpPr>
              <p:spPr bwMode="auto">
                <a:xfrm flipH="1">
                  <a:off x="657" y="1347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4" name="Freeform 521"/>
                <p:cNvSpPr>
                  <a:spLocks/>
                </p:cNvSpPr>
                <p:nvPr/>
              </p:nvSpPr>
              <p:spPr bwMode="auto">
                <a:xfrm>
                  <a:off x="819" y="1321"/>
                  <a:ext cx="42" cy="47"/>
                </a:xfrm>
                <a:custGeom>
                  <a:avLst/>
                  <a:gdLst>
                    <a:gd name="T0" fmla="*/ 42 w 42"/>
                    <a:gd name="T1" fmla="*/ 26 h 47"/>
                    <a:gd name="T2" fmla="*/ 0 w 42"/>
                    <a:gd name="T3" fmla="*/ 47 h 47"/>
                    <a:gd name="T4" fmla="*/ 0 w 42"/>
                    <a:gd name="T5" fmla="*/ 0 h 47"/>
                    <a:gd name="T6" fmla="*/ 42 w 42"/>
                    <a:gd name="T7" fmla="*/ 26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42" y="26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42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5" name="Freeform 522"/>
                <p:cNvSpPr>
                  <a:spLocks/>
                </p:cNvSpPr>
                <p:nvPr/>
              </p:nvSpPr>
              <p:spPr bwMode="auto">
                <a:xfrm>
                  <a:off x="657" y="1321"/>
                  <a:ext cx="42" cy="47"/>
                </a:xfrm>
                <a:custGeom>
                  <a:avLst/>
                  <a:gdLst>
                    <a:gd name="T0" fmla="*/ 0 w 42"/>
                    <a:gd name="T1" fmla="*/ 26 h 47"/>
                    <a:gd name="T2" fmla="*/ 42 w 42"/>
                    <a:gd name="T3" fmla="*/ 47 h 47"/>
                    <a:gd name="T4" fmla="*/ 42 w 42"/>
                    <a:gd name="T5" fmla="*/ 0 h 47"/>
                    <a:gd name="T6" fmla="*/ 0 w 42"/>
                    <a:gd name="T7" fmla="*/ 26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6"/>
                      </a:moveTo>
                      <a:lnTo>
                        <a:pt x="42" y="47"/>
                      </a:lnTo>
                      <a:lnTo>
                        <a:pt x="42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6" name="Line 523"/>
                <p:cNvSpPr>
                  <a:spLocks noChangeShapeType="1"/>
                </p:cNvSpPr>
                <p:nvPr/>
              </p:nvSpPr>
              <p:spPr bwMode="auto">
                <a:xfrm flipH="1">
                  <a:off x="657" y="1680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7" name="Freeform 524"/>
                <p:cNvSpPr>
                  <a:spLocks/>
                </p:cNvSpPr>
                <p:nvPr/>
              </p:nvSpPr>
              <p:spPr bwMode="auto">
                <a:xfrm>
                  <a:off x="819" y="1659"/>
                  <a:ext cx="42" cy="47"/>
                </a:xfrm>
                <a:custGeom>
                  <a:avLst/>
                  <a:gdLst>
                    <a:gd name="T0" fmla="*/ 42 w 42"/>
                    <a:gd name="T1" fmla="*/ 21 h 47"/>
                    <a:gd name="T2" fmla="*/ 0 w 42"/>
                    <a:gd name="T3" fmla="*/ 47 h 47"/>
                    <a:gd name="T4" fmla="*/ 0 w 42"/>
                    <a:gd name="T5" fmla="*/ 0 h 47"/>
                    <a:gd name="T6" fmla="*/ 42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42" y="21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8" name="Freeform 525"/>
                <p:cNvSpPr>
                  <a:spLocks/>
                </p:cNvSpPr>
                <p:nvPr/>
              </p:nvSpPr>
              <p:spPr bwMode="auto">
                <a:xfrm>
                  <a:off x="657" y="1659"/>
                  <a:ext cx="42" cy="47"/>
                </a:xfrm>
                <a:custGeom>
                  <a:avLst/>
                  <a:gdLst>
                    <a:gd name="T0" fmla="*/ 0 w 42"/>
                    <a:gd name="T1" fmla="*/ 21 h 47"/>
                    <a:gd name="T2" fmla="*/ 42 w 42"/>
                    <a:gd name="T3" fmla="*/ 47 h 47"/>
                    <a:gd name="T4" fmla="*/ 42 w 42"/>
                    <a:gd name="T5" fmla="*/ 0 h 47"/>
                    <a:gd name="T6" fmla="*/ 0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1"/>
                      </a:moveTo>
                      <a:lnTo>
                        <a:pt x="42" y="47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9" name="Rectangle 526"/>
                <p:cNvSpPr>
                  <a:spLocks noChangeArrowheads="1"/>
                </p:cNvSpPr>
                <p:nvPr/>
              </p:nvSpPr>
              <p:spPr bwMode="auto">
                <a:xfrm>
                  <a:off x="428" y="638"/>
                  <a:ext cx="760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Memory Subsystem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0" name="Freeform 527"/>
                <p:cNvSpPr>
                  <a:spLocks/>
                </p:cNvSpPr>
                <p:nvPr/>
              </p:nvSpPr>
              <p:spPr bwMode="auto">
                <a:xfrm>
                  <a:off x="1148" y="946"/>
                  <a:ext cx="88" cy="88"/>
                </a:xfrm>
                <a:custGeom>
                  <a:avLst/>
                  <a:gdLst>
                    <a:gd name="T0" fmla="*/ 88 w 88"/>
                    <a:gd name="T1" fmla="*/ 47 h 88"/>
                    <a:gd name="T2" fmla="*/ 0 w 88"/>
                    <a:gd name="T3" fmla="*/ 88 h 88"/>
                    <a:gd name="T4" fmla="*/ 0 w 88"/>
                    <a:gd name="T5" fmla="*/ 0 h 88"/>
                    <a:gd name="T6" fmla="*/ 88 w 88"/>
                    <a:gd name="T7" fmla="*/ 47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"/>
                    <a:gd name="T13" fmla="*/ 0 h 88"/>
                    <a:gd name="T14" fmla="*/ 88 w 88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" h="88">
                      <a:moveTo>
                        <a:pt x="88" y="47"/>
                      </a:moveTo>
                      <a:lnTo>
                        <a:pt x="0" y="88"/>
                      </a:lnTo>
                      <a:lnTo>
                        <a:pt x="0" y="0"/>
                      </a:lnTo>
                      <a:lnTo>
                        <a:pt x="88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1" name="Freeform 528"/>
                <p:cNvSpPr>
                  <a:spLocks/>
                </p:cNvSpPr>
                <p:nvPr/>
              </p:nvSpPr>
              <p:spPr bwMode="auto">
                <a:xfrm>
                  <a:off x="1148" y="972"/>
                  <a:ext cx="20" cy="36"/>
                </a:xfrm>
                <a:custGeom>
                  <a:avLst/>
                  <a:gdLst>
                    <a:gd name="T0" fmla="*/ 0 w 20"/>
                    <a:gd name="T1" fmla="*/ 36 h 36"/>
                    <a:gd name="T2" fmla="*/ 5 w 20"/>
                    <a:gd name="T3" fmla="*/ 36 h 36"/>
                    <a:gd name="T4" fmla="*/ 10 w 20"/>
                    <a:gd name="T5" fmla="*/ 36 h 36"/>
                    <a:gd name="T6" fmla="*/ 10 w 20"/>
                    <a:gd name="T7" fmla="*/ 31 h 36"/>
                    <a:gd name="T8" fmla="*/ 15 w 20"/>
                    <a:gd name="T9" fmla="*/ 31 h 36"/>
                    <a:gd name="T10" fmla="*/ 15 w 20"/>
                    <a:gd name="T11" fmla="*/ 31 h 36"/>
                    <a:gd name="T12" fmla="*/ 15 w 20"/>
                    <a:gd name="T13" fmla="*/ 26 h 36"/>
                    <a:gd name="T14" fmla="*/ 20 w 20"/>
                    <a:gd name="T15" fmla="*/ 21 h 36"/>
                    <a:gd name="T16" fmla="*/ 20 w 20"/>
                    <a:gd name="T17" fmla="*/ 21 h 36"/>
                    <a:gd name="T18" fmla="*/ 20 w 20"/>
                    <a:gd name="T19" fmla="*/ 15 h 36"/>
                    <a:gd name="T20" fmla="*/ 15 w 20"/>
                    <a:gd name="T21" fmla="*/ 10 h 36"/>
                    <a:gd name="T22" fmla="*/ 15 w 20"/>
                    <a:gd name="T23" fmla="*/ 10 h 36"/>
                    <a:gd name="T24" fmla="*/ 15 w 20"/>
                    <a:gd name="T25" fmla="*/ 5 h 36"/>
                    <a:gd name="T26" fmla="*/ 10 w 20"/>
                    <a:gd name="T27" fmla="*/ 5 h 36"/>
                    <a:gd name="T28" fmla="*/ 10 w 20"/>
                    <a:gd name="T29" fmla="*/ 5 h 36"/>
                    <a:gd name="T30" fmla="*/ 5 w 20"/>
                    <a:gd name="T31" fmla="*/ 0 h 36"/>
                    <a:gd name="T32" fmla="*/ 0 w 20"/>
                    <a:gd name="T33" fmla="*/ 0 h 36"/>
                    <a:gd name="T34" fmla="*/ 0 w 20"/>
                    <a:gd name="T35" fmla="*/ 36 h 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0"/>
                    <a:gd name="T55" fmla="*/ 0 h 36"/>
                    <a:gd name="T56" fmla="*/ 20 w 20"/>
                    <a:gd name="T57" fmla="*/ 36 h 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0" h="36">
                      <a:moveTo>
                        <a:pt x="0" y="36"/>
                      </a:moveTo>
                      <a:lnTo>
                        <a:pt x="5" y="36"/>
                      </a:lnTo>
                      <a:lnTo>
                        <a:pt x="10" y="36"/>
                      </a:lnTo>
                      <a:lnTo>
                        <a:pt x="10" y="31"/>
                      </a:lnTo>
                      <a:lnTo>
                        <a:pt x="15" y="31"/>
                      </a:lnTo>
                      <a:lnTo>
                        <a:pt x="15" y="26"/>
                      </a:lnTo>
                      <a:lnTo>
                        <a:pt x="20" y="21"/>
                      </a:lnTo>
                      <a:lnTo>
                        <a:pt x="20" y="15"/>
                      </a:lnTo>
                      <a:lnTo>
                        <a:pt x="15" y="10"/>
                      </a:lnTo>
                      <a:lnTo>
                        <a:pt x="15" y="5"/>
                      </a:lnTo>
                      <a:lnTo>
                        <a:pt x="10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2" name="Rectangle 529"/>
                <p:cNvSpPr>
                  <a:spLocks noChangeArrowheads="1"/>
                </p:cNvSpPr>
                <p:nvPr/>
              </p:nvSpPr>
              <p:spPr bwMode="auto">
                <a:xfrm>
                  <a:off x="1111" y="972"/>
                  <a:ext cx="37" cy="3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3" name="Freeform 530"/>
                <p:cNvSpPr>
                  <a:spLocks/>
                </p:cNvSpPr>
                <p:nvPr/>
              </p:nvSpPr>
              <p:spPr bwMode="auto">
                <a:xfrm>
                  <a:off x="1022" y="946"/>
                  <a:ext cx="89" cy="88"/>
                </a:xfrm>
                <a:custGeom>
                  <a:avLst/>
                  <a:gdLst>
                    <a:gd name="T0" fmla="*/ 0 w 89"/>
                    <a:gd name="T1" fmla="*/ 47 h 88"/>
                    <a:gd name="T2" fmla="*/ 89 w 89"/>
                    <a:gd name="T3" fmla="*/ 88 h 88"/>
                    <a:gd name="T4" fmla="*/ 89 w 89"/>
                    <a:gd name="T5" fmla="*/ 0 h 88"/>
                    <a:gd name="T6" fmla="*/ 0 w 89"/>
                    <a:gd name="T7" fmla="*/ 47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8"/>
                    <a:gd name="T14" fmla="*/ 89 w 89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8">
                      <a:moveTo>
                        <a:pt x="0" y="47"/>
                      </a:moveTo>
                      <a:lnTo>
                        <a:pt x="89" y="88"/>
                      </a:lnTo>
                      <a:lnTo>
                        <a:pt x="89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4" name="Freeform 531"/>
                <p:cNvSpPr>
                  <a:spLocks/>
                </p:cNvSpPr>
                <p:nvPr/>
              </p:nvSpPr>
              <p:spPr bwMode="auto">
                <a:xfrm>
                  <a:off x="1095" y="972"/>
                  <a:ext cx="16" cy="36"/>
                </a:xfrm>
                <a:custGeom>
                  <a:avLst/>
                  <a:gdLst>
                    <a:gd name="T0" fmla="*/ 16 w 16"/>
                    <a:gd name="T1" fmla="*/ 0 h 36"/>
                    <a:gd name="T2" fmla="*/ 11 w 16"/>
                    <a:gd name="T3" fmla="*/ 0 h 36"/>
                    <a:gd name="T4" fmla="*/ 11 w 16"/>
                    <a:gd name="T5" fmla="*/ 5 h 36"/>
                    <a:gd name="T6" fmla="*/ 6 w 16"/>
                    <a:gd name="T7" fmla="*/ 5 h 36"/>
                    <a:gd name="T8" fmla="*/ 6 w 16"/>
                    <a:gd name="T9" fmla="*/ 5 h 36"/>
                    <a:gd name="T10" fmla="*/ 0 w 16"/>
                    <a:gd name="T11" fmla="*/ 10 h 36"/>
                    <a:gd name="T12" fmla="*/ 0 w 16"/>
                    <a:gd name="T13" fmla="*/ 10 h 36"/>
                    <a:gd name="T14" fmla="*/ 0 w 16"/>
                    <a:gd name="T15" fmla="*/ 15 h 36"/>
                    <a:gd name="T16" fmla="*/ 0 w 16"/>
                    <a:gd name="T17" fmla="*/ 21 h 36"/>
                    <a:gd name="T18" fmla="*/ 0 w 16"/>
                    <a:gd name="T19" fmla="*/ 21 h 36"/>
                    <a:gd name="T20" fmla="*/ 0 w 16"/>
                    <a:gd name="T21" fmla="*/ 26 h 36"/>
                    <a:gd name="T22" fmla="*/ 0 w 16"/>
                    <a:gd name="T23" fmla="*/ 31 h 36"/>
                    <a:gd name="T24" fmla="*/ 6 w 16"/>
                    <a:gd name="T25" fmla="*/ 31 h 36"/>
                    <a:gd name="T26" fmla="*/ 6 w 16"/>
                    <a:gd name="T27" fmla="*/ 31 h 36"/>
                    <a:gd name="T28" fmla="*/ 11 w 16"/>
                    <a:gd name="T29" fmla="*/ 36 h 36"/>
                    <a:gd name="T30" fmla="*/ 11 w 16"/>
                    <a:gd name="T31" fmla="*/ 36 h 36"/>
                    <a:gd name="T32" fmla="*/ 16 w 16"/>
                    <a:gd name="T33" fmla="*/ 36 h 36"/>
                    <a:gd name="T34" fmla="*/ 16 w 16"/>
                    <a:gd name="T35" fmla="*/ 0 h 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36"/>
                    <a:gd name="T56" fmla="*/ 16 w 16"/>
                    <a:gd name="T57" fmla="*/ 36 h 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36">
                      <a:moveTo>
                        <a:pt x="16" y="0"/>
                      </a:moveTo>
                      <a:lnTo>
                        <a:pt x="11" y="0"/>
                      </a:lnTo>
                      <a:lnTo>
                        <a:pt x="11" y="5"/>
                      </a:lnTo>
                      <a:lnTo>
                        <a:pt x="6" y="5"/>
                      </a:lnTo>
                      <a:lnTo>
                        <a:pt x="0" y="10"/>
                      </a:lnTo>
                      <a:lnTo>
                        <a:pt x="0" y="15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1"/>
                      </a:lnTo>
                      <a:lnTo>
                        <a:pt x="6" y="31"/>
                      </a:lnTo>
                      <a:lnTo>
                        <a:pt x="11" y="36"/>
                      </a:lnTo>
                      <a:lnTo>
                        <a:pt x="16" y="36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5" name="Rectangle 532"/>
                <p:cNvSpPr>
                  <a:spLocks noChangeArrowheads="1"/>
                </p:cNvSpPr>
                <p:nvPr/>
              </p:nvSpPr>
              <p:spPr bwMode="auto">
                <a:xfrm>
                  <a:off x="1810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6" name="Rectangle 533"/>
                <p:cNvSpPr>
                  <a:spLocks noChangeArrowheads="1"/>
                </p:cNvSpPr>
                <p:nvPr/>
              </p:nvSpPr>
              <p:spPr bwMode="auto">
                <a:xfrm>
                  <a:off x="1810" y="2967"/>
                  <a:ext cx="162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7" name="Rectangle 534"/>
                <p:cNvSpPr>
                  <a:spLocks noChangeArrowheads="1"/>
                </p:cNvSpPr>
                <p:nvPr/>
              </p:nvSpPr>
              <p:spPr bwMode="auto">
                <a:xfrm rot="-5400000">
                  <a:off x="1854" y="3302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8" name="Rectangle 535"/>
                <p:cNvSpPr>
                  <a:spLocks noChangeArrowheads="1"/>
                </p:cNvSpPr>
                <p:nvPr/>
              </p:nvSpPr>
              <p:spPr bwMode="auto">
                <a:xfrm rot="-5400000">
                  <a:off x="1852" y="3248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9" name="Rectangle 536"/>
                <p:cNvSpPr>
                  <a:spLocks noChangeArrowheads="1"/>
                </p:cNvSpPr>
                <p:nvPr/>
              </p:nvSpPr>
              <p:spPr bwMode="auto">
                <a:xfrm rot="-5400000">
                  <a:off x="1870" y="3208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0" name="Rectangle 537"/>
                <p:cNvSpPr>
                  <a:spLocks noChangeArrowheads="1"/>
                </p:cNvSpPr>
                <p:nvPr/>
              </p:nvSpPr>
              <p:spPr bwMode="auto">
                <a:xfrm rot="-5400000">
                  <a:off x="1849" y="3161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O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1" name="Rectangle 538"/>
                <p:cNvSpPr>
                  <a:spLocks noChangeArrowheads="1"/>
                </p:cNvSpPr>
                <p:nvPr/>
              </p:nvSpPr>
              <p:spPr bwMode="auto">
                <a:xfrm rot="-5400000">
                  <a:off x="1870" y="312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2" name="Rectangle 539"/>
                <p:cNvSpPr>
                  <a:spLocks noChangeArrowheads="1"/>
                </p:cNvSpPr>
                <p:nvPr/>
              </p:nvSpPr>
              <p:spPr bwMode="auto">
                <a:xfrm rot="-5400000">
                  <a:off x="1870" y="309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3" name="Rectangle 540"/>
                <p:cNvSpPr>
                  <a:spLocks noChangeArrowheads="1"/>
                </p:cNvSpPr>
                <p:nvPr/>
              </p:nvSpPr>
              <p:spPr bwMode="auto">
                <a:xfrm rot="-5400000">
                  <a:off x="1855" y="301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x4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4" name="Rectangle 542"/>
                <p:cNvSpPr>
                  <a:spLocks noChangeArrowheads="1"/>
                </p:cNvSpPr>
                <p:nvPr/>
              </p:nvSpPr>
              <p:spPr bwMode="auto">
                <a:xfrm>
                  <a:off x="1028" y="2967"/>
                  <a:ext cx="156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5" name="Rectangle 543"/>
                <p:cNvSpPr>
                  <a:spLocks noChangeArrowheads="1"/>
                </p:cNvSpPr>
                <p:nvPr/>
              </p:nvSpPr>
              <p:spPr bwMode="auto">
                <a:xfrm>
                  <a:off x="1028" y="2967"/>
                  <a:ext cx="156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6" name="Rectangle 544"/>
                <p:cNvSpPr>
                  <a:spLocks noChangeArrowheads="1"/>
                </p:cNvSpPr>
                <p:nvPr/>
              </p:nvSpPr>
              <p:spPr bwMode="auto">
                <a:xfrm rot="-5400000">
                  <a:off x="1070" y="3291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7" name="Rectangle 545"/>
                <p:cNvSpPr>
                  <a:spLocks noChangeArrowheads="1"/>
                </p:cNvSpPr>
                <p:nvPr/>
              </p:nvSpPr>
              <p:spPr bwMode="auto">
                <a:xfrm rot="-5400000">
                  <a:off x="1068" y="3237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8" name="Rectangle 546"/>
                <p:cNvSpPr>
                  <a:spLocks noChangeArrowheads="1"/>
                </p:cNvSpPr>
                <p:nvPr/>
              </p:nvSpPr>
              <p:spPr bwMode="auto">
                <a:xfrm rot="-5400000">
                  <a:off x="1086" y="3198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9" name="Rectangle 547"/>
                <p:cNvSpPr>
                  <a:spLocks noChangeArrowheads="1"/>
                </p:cNvSpPr>
                <p:nvPr/>
              </p:nvSpPr>
              <p:spPr bwMode="auto">
                <a:xfrm rot="-5400000">
                  <a:off x="1076" y="316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0" name="Rectangle 548"/>
                <p:cNvSpPr>
                  <a:spLocks noChangeArrowheads="1"/>
                </p:cNvSpPr>
                <p:nvPr/>
              </p:nvSpPr>
              <p:spPr bwMode="auto">
                <a:xfrm rot="-5400000">
                  <a:off x="1086" y="313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1" name="Rectangle 549"/>
                <p:cNvSpPr>
                  <a:spLocks noChangeArrowheads="1"/>
                </p:cNvSpPr>
                <p:nvPr/>
              </p:nvSpPr>
              <p:spPr bwMode="auto">
                <a:xfrm rot="-5400000">
                  <a:off x="1086" y="310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2" name="Rectangle 550"/>
                <p:cNvSpPr>
                  <a:spLocks noChangeArrowheads="1"/>
                </p:cNvSpPr>
                <p:nvPr/>
              </p:nvSpPr>
              <p:spPr bwMode="auto">
                <a:xfrm rot="-5400000">
                  <a:off x="1071" y="302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x2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3" name="Rectangle 552"/>
                <p:cNvSpPr>
                  <a:spLocks noChangeArrowheads="1"/>
                </p:cNvSpPr>
                <p:nvPr/>
              </p:nvSpPr>
              <p:spPr bwMode="auto">
                <a:xfrm>
                  <a:off x="1221" y="2967"/>
                  <a:ext cx="156" cy="531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4" name="Rectangle 553"/>
                <p:cNvSpPr>
                  <a:spLocks noChangeArrowheads="1"/>
                </p:cNvSpPr>
                <p:nvPr/>
              </p:nvSpPr>
              <p:spPr bwMode="auto">
                <a:xfrm rot="-5400000">
                  <a:off x="1257" y="3243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U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5" name="Rectangle 554"/>
                <p:cNvSpPr>
                  <a:spLocks noChangeArrowheads="1"/>
                </p:cNvSpPr>
                <p:nvPr/>
              </p:nvSpPr>
              <p:spPr bwMode="auto">
                <a:xfrm rot="-5400000">
                  <a:off x="1259" y="3187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6" name="Rectangle 555"/>
                <p:cNvSpPr>
                  <a:spLocks noChangeArrowheads="1"/>
                </p:cNvSpPr>
                <p:nvPr/>
              </p:nvSpPr>
              <p:spPr bwMode="auto">
                <a:xfrm rot="-5400000">
                  <a:off x="1257" y="3128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7" name="Rectangle 556"/>
                <p:cNvSpPr>
                  <a:spLocks noChangeArrowheads="1"/>
                </p:cNvSpPr>
                <p:nvPr/>
              </p:nvSpPr>
              <p:spPr bwMode="auto">
                <a:xfrm rot="-5400000">
                  <a:off x="1262" y="3070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8" name="Rectangle 557"/>
                <p:cNvSpPr>
                  <a:spLocks noChangeArrowheads="1"/>
                </p:cNvSpPr>
                <p:nvPr/>
              </p:nvSpPr>
              <p:spPr bwMode="auto">
                <a:xfrm>
                  <a:off x="1612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9" name="Rectangle 558"/>
                <p:cNvSpPr>
                  <a:spLocks noChangeArrowheads="1"/>
                </p:cNvSpPr>
                <p:nvPr/>
              </p:nvSpPr>
              <p:spPr bwMode="auto">
                <a:xfrm>
                  <a:off x="1612" y="2967"/>
                  <a:ext cx="162" cy="531"/>
                </a:xfrm>
                <a:prstGeom prst="rect">
                  <a:avLst/>
                </a:prstGeom>
                <a:solidFill>
                  <a:srgbClr val="FFFF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0" name="Rectangle 559"/>
                <p:cNvSpPr>
                  <a:spLocks noChangeArrowheads="1"/>
                </p:cNvSpPr>
                <p:nvPr/>
              </p:nvSpPr>
              <p:spPr bwMode="auto">
                <a:xfrm rot="-5400000">
                  <a:off x="1655" y="3291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1" name="Rectangle 560"/>
                <p:cNvSpPr>
                  <a:spLocks noChangeArrowheads="1"/>
                </p:cNvSpPr>
                <p:nvPr/>
              </p:nvSpPr>
              <p:spPr bwMode="auto">
                <a:xfrm rot="-5400000">
                  <a:off x="1671" y="325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2" name="Rectangle 561"/>
                <p:cNvSpPr>
                  <a:spLocks noChangeArrowheads="1"/>
                </p:cNvSpPr>
                <p:nvPr/>
              </p:nvSpPr>
              <p:spPr bwMode="auto">
                <a:xfrm rot="-5400000">
                  <a:off x="1658" y="3211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F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3" name="Rectangle 562"/>
                <p:cNvSpPr>
                  <a:spLocks noChangeArrowheads="1"/>
                </p:cNvSpPr>
                <p:nvPr/>
              </p:nvSpPr>
              <p:spPr bwMode="auto">
                <a:xfrm rot="-5400000">
                  <a:off x="1661" y="3167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4" name="Rectangle 564"/>
                <p:cNvSpPr>
                  <a:spLocks noChangeArrowheads="1"/>
                </p:cNvSpPr>
                <p:nvPr/>
              </p:nvSpPr>
              <p:spPr bwMode="auto">
                <a:xfrm rot="-5400000">
                  <a:off x="1656" y="3031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x6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5" name="Rectangle 565"/>
                <p:cNvSpPr>
                  <a:spLocks noChangeArrowheads="1"/>
                </p:cNvSpPr>
                <p:nvPr/>
              </p:nvSpPr>
              <p:spPr bwMode="auto">
                <a:xfrm>
                  <a:off x="1419" y="2967"/>
                  <a:ext cx="156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6" name="Rectangle 566"/>
                <p:cNvSpPr>
                  <a:spLocks noChangeArrowheads="1"/>
                </p:cNvSpPr>
                <p:nvPr/>
              </p:nvSpPr>
              <p:spPr bwMode="auto">
                <a:xfrm>
                  <a:off x="1419" y="2967"/>
                  <a:ext cx="156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7" name="Rectangle 567"/>
                <p:cNvSpPr>
                  <a:spLocks noChangeArrowheads="1"/>
                </p:cNvSpPr>
                <p:nvPr/>
              </p:nvSpPr>
              <p:spPr bwMode="auto">
                <a:xfrm rot="-5400000">
                  <a:off x="1457" y="3198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S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8" name="Rectangle 568"/>
                <p:cNvSpPr>
                  <a:spLocks noChangeArrowheads="1"/>
                </p:cNvSpPr>
                <p:nvPr/>
              </p:nvSpPr>
              <p:spPr bwMode="auto">
                <a:xfrm rot="-5400000">
                  <a:off x="1457" y="3140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9" name="Rectangle 569"/>
                <p:cNvSpPr>
                  <a:spLocks noChangeArrowheads="1"/>
                </p:cNvSpPr>
                <p:nvPr/>
              </p:nvSpPr>
              <p:spPr bwMode="auto">
                <a:xfrm rot="-5400000">
                  <a:off x="1473" y="3104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0" name="Rectangle 570"/>
                <p:cNvSpPr>
                  <a:spLocks noChangeArrowheads="1"/>
                </p:cNvSpPr>
                <p:nvPr/>
              </p:nvSpPr>
              <p:spPr bwMode="auto">
                <a:xfrm>
                  <a:off x="829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1" name="Rectangle 571"/>
                <p:cNvSpPr>
                  <a:spLocks noChangeArrowheads="1"/>
                </p:cNvSpPr>
                <p:nvPr/>
              </p:nvSpPr>
              <p:spPr bwMode="auto">
                <a:xfrm>
                  <a:off x="829" y="2967"/>
                  <a:ext cx="162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2" name="Rectangle 572"/>
                <p:cNvSpPr>
                  <a:spLocks noChangeArrowheads="1"/>
                </p:cNvSpPr>
                <p:nvPr/>
              </p:nvSpPr>
              <p:spPr bwMode="auto">
                <a:xfrm rot="-5400000">
                  <a:off x="888" y="3203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3" name="Rectangle 573"/>
                <p:cNvSpPr>
                  <a:spLocks noChangeArrowheads="1"/>
                </p:cNvSpPr>
                <p:nvPr/>
              </p:nvSpPr>
              <p:spPr bwMode="auto">
                <a:xfrm rot="-5400000">
                  <a:off x="870" y="3133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4" name="Rectangle 574"/>
                <p:cNvSpPr>
                  <a:spLocks noChangeArrowheads="1"/>
                </p:cNvSpPr>
                <p:nvPr/>
              </p:nvSpPr>
              <p:spPr bwMode="auto">
                <a:xfrm rot="-5400000">
                  <a:off x="862" y="3192"/>
                  <a:ext cx="58" cy="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 b="1">
                      <a:solidFill>
                        <a:srgbClr val="000000"/>
                      </a:solidFill>
                    </a:rPr>
                    <a:t>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5" name="Freeform 575"/>
                <p:cNvSpPr>
                  <a:spLocks/>
                </p:cNvSpPr>
                <p:nvPr/>
              </p:nvSpPr>
              <p:spPr bwMode="auto">
                <a:xfrm>
                  <a:off x="1810" y="2461"/>
                  <a:ext cx="68" cy="68"/>
                </a:xfrm>
                <a:custGeom>
                  <a:avLst/>
                  <a:gdLst>
                    <a:gd name="T0" fmla="*/ 68 w 68"/>
                    <a:gd name="T1" fmla="*/ 68 h 68"/>
                    <a:gd name="T2" fmla="*/ 31 w 68"/>
                    <a:gd name="T3" fmla="*/ 0 h 68"/>
                    <a:gd name="T4" fmla="*/ 0 w 68"/>
                    <a:gd name="T5" fmla="*/ 68 h 68"/>
                    <a:gd name="T6" fmla="*/ 68 w 68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68"/>
                      </a:moveTo>
                      <a:lnTo>
                        <a:pt x="31" y="0"/>
                      </a:lnTo>
                      <a:lnTo>
                        <a:pt x="0" y="68"/>
                      </a:lnTo>
                      <a:lnTo>
                        <a:pt x="68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6" name="Freeform 576"/>
                <p:cNvSpPr>
                  <a:spLocks/>
                </p:cNvSpPr>
                <p:nvPr/>
              </p:nvSpPr>
              <p:spPr bwMode="auto">
                <a:xfrm>
                  <a:off x="1836" y="2513"/>
                  <a:ext cx="16" cy="11"/>
                </a:xfrm>
                <a:custGeom>
                  <a:avLst/>
                  <a:gdLst>
                    <a:gd name="T0" fmla="*/ 16 w 16"/>
                    <a:gd name="T1" fmla="*/ 11 h 11"/>
                    <a:gd name="T2" fmla="*/ 16 w 16"/>
                    <a:gd name="T3" fmla="*/ 6 h 11"/>
                    <a:gd name="T4" fmla="*/ 11 w 16"/>
                    <a:gd name="T5" fmla="*/ 6 h 11"/>
                    <a:gd name="T6" fmla="*/ 11 w 16"/>
                    <a:gd name="T7" fmla="*/ 0 h 11"/>
                    <a:gd name="T8" fmla="*/ 5 w 16"/>
                    <a:gd name="T9" fmla="*/ 0 h 11"/>
                    <a:gd name="T10" fmla="*/ 5 w 16"/>
                    <a:gd name="T11" fmla="*/ 0 h 11"/>
                    <a:gd name="T12" fmla="*/ 5 w 16"/>
                    <a:gd name="T13" fmla="*/ 6 h 11"/>
                    <a:gd name="T14" fmla="*/ 0 w 16"/>
                    <a:gd name="T15" fmla="*/ 6 h 11"/>
                    <a:gd name="T16" fmla="*/ 0 w 16"/>
                    <a:gd name="T17" fmla="*/ 11 h 11"/>
                    <a:gd name="T18" fmla="*/ 16 w 16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11"/>
                    <a:gd name="T32" fmla="*/ 16 w 16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11">
                      <a:moveTo>
                        <a:pt x="16" y="11"/>
                      </a:moveTo>
                      <a:lnTo>
                        <a:pt x="16" y="6"/>
                      </a:lnTo>
                      <a:lnTo>
                        <a:pt x="11" y="6"/>
                      </a:lnTo>
                      <a:lnTo>
                        <a:pt x="11" y="0"/>
                      </a:lnTo>
                      <a:lnTo>
                        <a:pt x="5" y="0"/>
                      </a:lnTo>
                      <a:lnTo>
                        <a:pt x="5" y="6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6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7" name="Rectangle 577"/>
                <p:cNvSpPr>
                  <a:spLocks noChangeArrowheads="1"/>
                </p:cNvSpPr>
                <p:nvPr/>
              </p:nvSpPr>
              <p:spPr bwMode="auto">
                <a:xfrm>
                  <a:off x="1836" y="2524"/>
                  <a:ext cx="16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8" name="Freeform 578"/>
                <p:cNvSpPr>
                  <a:spLocks/>
                </p:cNvSpPr>
                <p:nvPr/>
              </p:nvSpPr>
              <p:spPr bwMode="auto">
                <a:xfrm>
                  <a:off x="1810" y="2888"/>
                  <a:ext cx="68" cy="68"/>
                </a:xfrm>
                <a:custGeom>
                  <a:avLst/>
                  <a:gdLst>
                    <a:gd name="T0" fmla="*/ 68 w 68"/>
                    <a:gd name="T1" fmla="*/ 0 h 68"/>
                    <a:gd name="T2" fmla="*/ 31 w 68"/>
                    <a:gd name="T3" fmla="*/ 68 h 68"/>
                    <a:gd name="T4" fmla="*/ 0 w 68"/>
                    <a:gd name="T5" fmla="*/ 0 h 68"/>
                    <a:gd name="T6" fmla="*/ 68 w 68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0"/>
                      </a:moveTo>
                      <a:lnTo>
                        <a:pt x="31" y="68"/>
                      </a:lnTo>
                      <a:lnTo>
                        <a:pt x="0" y="0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9" name="Freeform 579"/>
                <p:cNvSpPr>
                  <a:spLocks/>
                </p:cNvSpPr>
                <p:nvPr/>
              </p:nvSpPr>
              <p:spPr bwMode="auto">
                <a:xfrm>
                  <a:off x="1836" y="2899"/>
                  <a:ext cx="16" cy="5"/>
                </a:xfrm>
                <a:custGeom>
                  <a:avLst/>
                  <a:gdLst>
                    <a:gd name="T0" fmla="*/ 0 w 16"/>
                    <a:gd name="T1" fmla="*/ 0 h 5"/>
                    <a:gd name="T2" fmla="*/ 0 w 16"/>
                    <a:gd name="T3" fmla="*/ 0 h 5"/>
                    <a:gd name="T4" fmla="*/ 5 w 16"/>
                    <a:gd name="T5" fmla="*/ 5 h 5"/>
                    <a:gd name="T6" fmla="*/ 5 w 16"/>
                    <a:gd name="T7" fmla="*/ 5 h 5"/>
                    <a:gd name="T8" fmla="*/ 5 w 16"/>
                    <a:gd name="T9" fmla="*/ 5 h 5"/>
                    <a:gd name="T10" fmla="*/ 11 w 16"/>
                    <a:gd name="T11" fmla="*/ 5 h 5"/>
                    <a:gd name="T12" fmla="*/ 11 w 16"/>
                    <a:gd name="T13" fmla="*/ 5 h 5"/>
                    <a:gd name="T14" fmla="*/ 16 w 16"/>
                    <a:gd name="T15" fmla="*/ 0 h 5"/>
                    <a:gd name="T16" fmla="*/ 16 w 16"/>
                    <a:gd name="T17" fmla="*/ 0 h 5"/>
                    <a:gd name="T18" fmla="*/ 0 w 16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5"/>
                    <a:gd name="T32" fmla="*/ 16 w 16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5" y="5"/>
                      </a:lnTo>
                      <a:lnTo>
                        <a:pt x="11" y="5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0" name="Freeform 580"/>
                <p:cNvSpPr>
                  <a:spLocks/>
                </p:cNvSpPr>
                <p:nvPr/>
              </p:nvSpPr>
              <p:spPr bwMode="auto">
                <a:xfrm>
                  <a:off x="1612" y="2461"/>
                  <a:ext cx="73" cy="68"/>
                </a:xfrm>
                <a:custGeom>
                  <a:avLst/>
                  <a:gdLst>
                    <a:gd name="T0" fmla="*/ 73 w 73"/>
                    <a:gd name="T1" fmla="*/ 68 h 68"/>
                    <a:gd name="T2" fmla="*/ 36 w 73"/>
                    <a:gd name="T3" fmla="*/ 0 h 68"/>
                    <a:gd name="T4" fmla="*/ 0 w 73"/>
                    <a:gd name="T5" fmla="*/ 68 h 68"/>
                    <a:gd name="T6" fmla="*/ 73 w 73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68"/>
                      </a:moveTo>
                      <a:lnTo>
                        <a:pt x="36" y="0"/>
                      </a:lnTo>
                      <a:lnTo>
                        <a:pt x="0" y="68"/>
                      </a:lnTo>
                      <a:lnTo>
                        <a:pt x="73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1" name="Freeform 581"/>
                <p:cNvSpPr>
                  <a:spLocks/>
                </p:cNvSpPr>
                <p:nvPr/>
              </p:nvSpPr>
              <p:spPr bwMode="auto">
                <a:xfrm>
                  <a:off x="1638" y="2513"/>
                  <a:ext cx="16" cy="11"/>
                </a:xfrm>
                <a:custGeom>
                  <a:avLst/>
                  <a:gdLst>
                    <a:gd name="T0" fmla="*/ 16 w 16"/>
                    <a:gd name="T1" fmla="*/ 11 h 11"/>
                    <a:gd name="T2" fmla="*/ 16 w 16"/>
                    <a:gd name="T3" fmla="*/ 6 h 11"/>
                    <a:gd name="T4" fmla="*/ 16 w 16"/>
                    <a:gd name="T5" fmla="*/ 6 h 11"/>
                    <a:gd name="T6" fmla="*/ 10 w 16"/>
                    <a:gd name="T7" fmla="*/ 0 h 11"/>
                    <a:gd name="T8" fmla="*/ 10 w 16"/>
                    <a:gd name="T9" fmla="*/ 0 h 11"/>
                    <a:gd name="T10" fmla="*/ 5 w 16"/>
                    <a:gd name="T11" fmla="*/ 0 h 11"/>
                    <a:gd name="T12" fmla="*/ 5 w 16"/>
                    <a:gd name="T13" fmla="*/ 6 h 11"/>
                    <a:gd name="T14" fmla="*/ 0 w 16"/>
                    <a:gd name="T15" fmla="*/ 6 h 11"/>
                    <a:gd name="T16" fmla="*/ 0 w 16"/>
                    <a:gd name="T17" fmla="*/ 11 h 11"/>
                    <a:gd name="T18" fmla="*/ 16 w 16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11"/>
                    <a:gd name="T32" fmla="*/ 16 w 16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11">
                      <a:moveTo>
                        <a:pt x="16" y="11"/>
                      </a:moveTo>
                      <a:lnTo>
                        <a:pt x="16" y="6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5" y="6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6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2" name="Rectangle 582"/>
                <p:cNvSpPr>
                  <a:spLocks noChangeArrowheads="1"/>
                </p:cNvSpPr>
                <p:nvPr/>
              </p:nvSpPr>
              <p:spPr bwMode="auto">
                <a:xfrm>
                  <a:off x="1638" y="2524"/>
                  <a:ext cx="16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93" name="Freeform 583"/>
                <p:cNvSpPr>
                  <a:spLocks/>
                </p:cNvSpPr>
                <p:nvPr/>
              </p:nvSpPr>
              <p:spPr bwMode="auto">
                <a:xfrm>
                  <a:off x="1612" y="2888"/>
                  <a:ext cx="73" cy="68"/>
                </a:xfrm>
                <a:custGeom>
                  <a:avLst/>
                  <a:gdLst>
                    <a:gd name="T0" fmla="*/ 73 w 73"/>
                    <a:gd name="T1" fmla="*/ 0 h 68"/>
                    <a:gd name="T2" fmla="*/ 36 w 73"/>
                    <a:gd name="T3" fmla="*/ 68 h 68"/>
                    <a:gd name="T4" fmla="*/ 0 w 73"/>
                    <a:gd name="T5" fmla="*/ 0 h 68"/>
                    <a:gd name="T6" fmla="*/ 73 w 73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0"/>
                      </a:moveTo>
                      <a:lnTo>
                        <a:pt x="36" y="68"/>
                      </a:lnTo>
                      <a:lnTo>
                        <a:pt x="0" y="0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4" name="Freeform 584"/>
                <p:cNvSpPr>
                  <a:spLocks/>
                </p:cNvSpPr>
                <p:nvPr/>
              </p:nvSpPr>
              <p:spPr bwMode="auto">
                <a:xfrm>
                  <a:off x="1638" y="2899"/>
                  <a:ext cx="16" cy="5"/>
                </a:xfrm>
                <a:custGeom>
                  <a:avLst/>
                  <a:gdLst>
                    <a:gd name="T0" fmla="*/ 0 w 16"/>
                    <a:gd name="T1" fmla="*/ 0 h 5"/>
                    <a:gd name="T2" fmla="*/ 0 w 16"/>
                    <a:gd name="T3" fmla="*/ 0 h 5"/>
                    <a:gd name="T4" fmla="*/ 5 w 16"/>
                    <a:gd name="T5" fmla="*/ 5 h 5"/>
                    <a:gd name="T6" fmla="*/ 5 w 16"/>
                    <a:gd name="T7" fmla="*/ 5 h 5"/>
                    <a:gd name="T8" fmla="*/ 10 w 16"/>
                    <a:gd name="T9" fmla="*/ 5 h 5"/>
                    <a:gd name="T10" fmla="*/ 10 w 16"/>
                    <a:gd name="T11" fmla="*/ 5 h 5"/>
                    <a:gd name="T12" fmla="*/ 16 w 16"/>
                    <a:gd name="T13" fmla="*/ 5 h 5"/>
                    <a:gd name="T14" fmla="*/ 16 w 16"/>
                    <a:gd name="T15" fmla="*/ 0 h 5"/>
                    <a:gd name="T16" fmla="*/ 16 w 16"/>
                    <a:gd name="T17" fmla="*/ 0 h 5"/>
                    <a:gd name="T18" fmla="*/ 0 w 16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5"/>
                    <a:gd name="T32" fmla="*/ 16 w 16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5" y="5"/>
                      </a:lnTo>
                      <a:lnTo>
                        <a:pt x="10" y="5"/>
                      </a:ln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5" name="Line 585"/>
                <p:cNvSpPr>
                  <a:spLocks noChangeShapeType="1"/>
                </p:cNvSpPr>
                <p:nvPr/>
              </p:nvSpPr>
              <p:spPr bwMode="auto">
                <a:xfrm>
                  <a:off x="1492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6" name="Freeform 586"/>
                <p:cNvSpPr>
                  <a:spLocks/>
                </p:cNvSpPr>
                <p:nvPr/>
              </p:nvSpPr>
              <p:spPr bwMode="auto">
                <a:xfrm>
                  <a:off x="1471" y="2461"/>
                  <a:ext cx="47" cy="42"/>
                </a:xfrm>
                <a:custGeom>
                  <a:avLst/>
                  <a:gdLst>
                    <a:gd name="T0" fmla="*/ 21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1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7" name="Freeform 587"/>
                <p:cNvSpPr>
                  <a:spLocks/>
                </p:cNvSpPr>
                <p:nvPr/>
              </p:nvSpPr>
              <p:spPr bwMode="auto">
                <a:xfrm>
                  <a:off x="1471" y="2914"/>
                  <a:ext cx="47" cy="42"/>
                </a:xfrm>
                <a:custGeom>
                  <a:avLst/>
                  <a:gdLst>
                    <a:gd name="T0" fmla="*/ 21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1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8" name="Line 588"/>
                <p:cNvSpPr>
                  <a:spLocks noChangeShapeType="1"/>
                </p:cNvSpPr>
                <p:nvPr/>
              </p:nvSpPr>
              <p:spPr bwMode="auto">
                <a:xfrm>
                  <a:off x="1304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9" name="Freeform 589"/>
                <p:cNvSpPr>
                  <a:spLocks/>
                </p:cNvSpPr>
                <p:nvPr/>
              </p:nvSpPr>
              <p:spPr bwMode="auto">
                <a:xfrm>
                  <a:off x="1278" y="2461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0" name="Freeform 590"/>
                <p:cNvSpPr>
                  <a:spLocks/>
                </p:cNvSpPr>
                <p:nvPr/>
              </p:nvSpPr>
              <p:spPr bwMode="auto">
                <a:xfrm>
                  <a:off x="1278" y="2914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1" name="Freeform 591"/>
                <p:cNvSpPr>
                  <a:spLocks/>
                </p:cNvSpPr>
                <p:nvPr/>
              </p:nvSpPr>
              <p:spPr bwMode="auto">
                <a:xfrm>
                  <a:off x="1069" y="2461"/>
                  <a:ext cx="68" cy="68"/>
                </a:xfrm>
                <a:custGeom>
                  <a:avLst/>
                  <a:gdLst>
                    <a:gd name="T0" fmla="*/ 68 w 68"/>
                    <a:gd name="T1" fmla="*/ 68 h 68"/>
                    <a:gd name="T2" fmla="*/ 37 w 68"/>
                    <a:gd name="T3" fmla="*/ 0 h 68"/>
                    <a:gd name="T4" fmla="*/ 0 w 68"/>
                    <a:gd name="T5" fmla="*/ 68 h 68"/>
                    <a:gd name="T6" fmla="*/ 68 w 68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68"/>
                      </a:moveTo>
                      <a:lnTo>
                        <a:pt x="37" y="0"/>
                      </a:lnTo>
                      <a:lnTo>
                        <a:pt x="0" y="68"/>
                      </a:lnTo>
                      <a:lnTo>
                        <a:pt x="68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2" name="Freeform 592"/>
                <p:cNvSpPr>
                  <a:spLocks/>
                </p:cNvSpPr>
                <p:nvPr/>
              </p:nvSpPr>
              <p:spPr bwMode="auto">
                <a:xfrm>
                  <a:off x="1095" y="2513"/>
                  <a:ext cx="16" cy="11"/>
                </a:xfrm>
                <a:custGeom>
                  <a:avLst/>
                  <a:gdLst>
                    <a:gd name="T0" fmla="*/ 16 w 16"/>
                    <a:gd name="T1" fmla="*/ 11 h 11"/>
                    <a:gd name="T2" fmla="*/ 16 w 16"/>
                    <a:gd name="T3" fmla="*/ 6 h 11"/>
                    <a:gd name="T4" fmla="*/ 11 w 16"/>
                    <a:gd name="T5" fmla="*/ 6 h 11"/>
                    <a:gd name="T6" fmla="*/ 11 w 16"/>
                    <a:gd name="T7" fmla="*/ 0 h 11"/>
                    <a:gd name="T8" fmla="*/ 11 w 16"/>
                    <a:gd name="T9" fmla="*/ 0 h 11"/>
                    <a:gd name="T10" fmla="*/ 6 w 16"/>
                    <a:gd name="T11" fmla="*/ 0 h 11"/>
                    <a:gd name="T12" fmla="*/ 6 w 16"/>
                    <a:gd name="T13" fmla="*/ 6 h 11"/>
                    <a:gd name="T14" fmla="*/ 0 w 16"/>
                    <a:gd name="T15" fmla="*/ 6 h 11"/>
                    <a:gd name="T16" fmla="*/ 0 w 16"/>
                    <a:gd name="T17" fmla="*/ 11 h 11"/>
                    <a:gd name="T18" fmla="*/ 16 w 16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11"/>
                    <a:gd name="T32" fmla="*/ 16 w 16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11">
                      <a:moveTo>
                        <a:pt x="16" y="11"/>
                      </a:moveTo>
                      <a:lnTo>
                        <a:pt x="16" y="6"/>
                      </a:lnTo>
                      <a:lnTo>
                        <a:pt x="11" y="6"/>
                      </a:lnTo>
                      <a:lnTo>
                        <a:pt x="11" y="0"/>
                      </a:lnTo>
                      <a:lnTo>
                        <a:pt x="6" y="0"/>
                      </a:lnTo>
                      <a:lnTo>
                        <a:pt x="6" y="6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6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3" name="Rectangle 593"/>
                <p:cNvSpPr>
                  <a:spLocks noChangeArrowheads="1"/>
                </p:cNvSpPr>
                <p:nvPr/>
              </p:nvSpPr>
              <p:spPr bwMode="auto">
                <a:xfrm>
                  <a:off x="1095" y="2524"/>
                  <a:ext cx="16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04" name="Freeform 594"/>
                <p:cNvSpPr>
                  <a:spLocks/>
                </p:cNvSpPr>
                <p:nvPr/>
              </p:nvSpPr>
              <p:spPr bwMode="auto">
                <a:xfrm>
                  <a:off x="1069" y="2888"/>
                  <a:ext cx="68" cy="68"/>
                </a:xfrm>
                <a:custGeom>
                  <a:avLst/>
                  <a:gdLst>
                    <a:gd name="T0" fmla="*/ 68 w 68"/>
                    <a:gd name="T1" fmla="*/ 0 h 68"/>
                    <a:gd name="T2" fmla="*/ 37 w 68"/>
                    <a:gd name="T3" fmla="*/ 68 h 68"/>
                    <a:gd name="T4" fmla="*/ 0 w 68"/>
                    <a:gd name="T5" fmla="*/ 0 h 68"/>
                    <a:gd name="T6" fmla="*/ 68 w 68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0"/>
                      </a:moveTo>
                      <a:lnTo>
                        <a:pt x="37" y="68"/>
                      </a:lnTo>
                      <a:lnTo>
                        <a:pt x="0" y="0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5" name="Freeform 595"/>
                <p:cNvSpPr>
                  <a:spLocks/>
                </p:cNvSpPr>
                <p:nvPr/>
              </p:nvSpPr>
              <p:spPr bwMode="auto">
                <a:xfrm>
                  <a:off x="1095" y="2899"/>
                  <a:ext cx="16" cy="5"/>
                </a:xfrm>
                <a:custGeom>
                  <a:avLst/>
                  <a:gdLst>
                    <a:gd name="T0" fmla="*/ 0 w 16"/>
                    <a:gd name="T1" fmla="*/ 0 h 5"/>
                    <a:gd name="T2" fmla="*/ 0 w 16"/>
                    <a:gd name="T3" fmla="*/ 0 h 5"/>
                    <a:gd name="T4" fmla="*/ 6 w 16"/>
                    <a:gd name="T5" fmla="*/ 5 h 5"/>
                    <a:gd name="T6" fmla="*/ 6 w 16"/>
                    <a:gd name="T7" fmla="*/ 5 h 5"/>
                    <a:gd name="T8" fmla="*/ 11 w 16"/>
                    <a:gd name="T9" fmla="*/ 5 h 5"/>
                    <a:gd name="T10" fmla="*/ 11 w 16"/>
                    <a:gd name="T11" fmla="*/ 5 h 5"/>
                    <a:gd name="T12" fmla="*/ 11 w 16"/>
                    <a:gd name="T13" fmla="*/ 5 h 5"/>
                    <a:gd name="T14" fmla="*/ 16 w 16"/>
                    <a:gd name="T15" fmla="*/ 0 h 5"/>
                    <a:gd name="T16" fmla="*/ 16 w 16"/>
                    <a:gd name="T17" fmla="*/ 0 h 5"/>
                    <a:gd name="T18" fmla="*/ 0 w 16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5"/>
                    <a:gd name="T32" fmla="*/ 16 w 16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" y="5"/>
                      </a:lnTo>
                      <a:lnTo>
                        <a:pt x="11" y="5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6" name="Line 596"/>
                <p:cNvSpPr>
                  <a:spLocks noChangeShapeType="1"/>
                </p:cNvSpPr>
                <p:nvPr/>
              </p:nvSpPr>
              <p:spPr bwMode="auto">
                <a:xfrm>
                  <a:off x="908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7" name="Freeform 597"/>
                <p:cNvSpPr>
                  <a:spLocks/>
                </p:cNvSpPr>
                <p:nvPr/>
              </p:nvSpPr>
              <p:spPr bwMode="auto">
                <a:xfrm>
                  <a:off x="887" y="2461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8" name="Freeform 598"/>
                <p:cNvSpPr>
                  <a:spLocks/>
                </p:cNvSpPr>
                <p:nvPr/>
              </p:nvSpPr>
              <p:spPr bwMode="auto">
                <a:xfrm>
                  <a:off x="887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9" name="Line 599"/>
                <p:cNvSpPr>
                  <a:spLocks noChangeShapeType="1"/>
                </p:cNvSpPr>
                <p:nvPr/>
              </p:nvSpPr>
              <p:spPr bwMode="auto">
                <a:xfrm>
                  <a:off x="203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0" name="Line 600"/>
                <p:cNvSpPr>
                  <a:spLocks noChangeShapeType="1"/>
                </p:cNvSpPr>
                <p:nvPr/>
              </p:nvSpPr>
              <p:spPr bwMode="auto">
                <a:xfrm>
                  <a:off x="308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1" name="Line 601"/>
                <p:cNvSpPr>
                  <a:spLocks noChangeShapeType="1"/>
                </p:cNvSpPr>
                <p:nvPr/>
              </p:nvSpPr>
              <p:spPr bwMode="auto">
                <a:xfrm>
                  <a:off x="412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2" name="Line 602"/>
                <p:cNvSpPr>
                  <a:spLocks noChangeShapeType="1"/>
                </p:cNvSpPr>
                <p:nvPr/>
              </p:nvSpPr>
              <p:spPr bwMode="auto">
                <a:xfrm>
                  <a:off x="516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3" name="Line 603"/>
                <p:cNvSpPr>
                  <a:spLocks noChangeShapeType="1"/>
                </p:cNvSpPr>
                <p:nvPr/>
              </p:nvSpPr>
              <p:spPr bwMode="auto">
                <a:xfrm>
                  <a:off x="621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4" name="Line 604"/>
                <p:cNvSpPr>
                  <a:spLocks noChangeShapeType="1"/>
                </p:cNvSpPr>
                <p:nvPr/>
              </p:nvSpPr>
              <p:spPr bwMode="auto">
                <a:xfrm>
                  <a:off x="725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5" name="Line 605"/>
                <p:cNvSpPr>
                  <a:spLocks noChangeShapeType="1"/>
                </p:cNvSpPr>
                <p:nvPr/>
              </p:nvSpPr>
              <p:spPr bwMode="auto">
                <a:xfrm>
                  <a:off x="829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6" name="Line 606"/>
                <p:cNvSpPr>
                  <a:spLocks noChangeShapeType="1"/>
                </p:cNvSpPr>
                <p:nvPr/>
              </p:nvSpPr>
              <p:spPr bwMode="auto">
                <a:xfrm>
                  <a:off x="934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7" name="Line 607"/>
                <p:cNvSpPr>
                  <a:spLocks noChangeShapeType="1"/>
                </p:cNvSpPr>
                <p:nvPr/>
              </p:nvSpPr>
              <p:spPr bwMode="auto">
                <a:xfrm>
                  <a:off x="1038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8" name="Line 608"/>
                <p:cNvSpPr>
                  <a:spLocks noChangeShapeType="1"/>
                </p:cNvSpPr>
                <p:nvPr/>
              </p:nvSpPr>
              <p:spPr bwMode="auto">
                <a:xfrm>
                  <a:off x="1142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9" name="Line 609"/>
                <p:cNvSpPr>
                  <a:spLocks noChangeShapeType="1"/>
                </p:cNvSpPr>
                <p:nvPr/>
              </p:nvSpPr>
              <p:spPr bwMode="auto">
                <a:xfrm>
                  <a:off x="1247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0" name="Line 610"/>
                <p:cNvSpPr>
                  <a:spLocks noChangeShapeType="1"/>
                </p:cNvSpPr>
                <p:nvPr/>
              </p:nvSpPr>
              <p:spPr bwMode="auto">
                <a:xfrm>
                  <a:off x="1351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1" name="Line 611"/>
                <p:cNvSpPr>
                  <a:spLocks noChangeShapeType="1"/>
                </p:cNvSpPr>
                <p:nvPr/>
              </p:nvSpPr>
              <p:spPr bwMode="auto">
                <a:xfrm>
                  <a:off x="1455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2" name="Line 612"/>
                <p:cNvSpPr>
                  <a:spLocks noChangeShapeType="1"/>
                </p:cNvSpPr>
                <p:nvPr/>
              </p:nvSpPr>
              <p:spPr bwMode="auto">
                <a:xfrm>
                  <a:off x="1560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3" name="Line 613"/>
                <p:cNvSpPr>
                  <a:spLocks noChangeShapeType="1"/>
                </p:cNvSpPr>
                <p:nvPr/>
              </p:nvSpPr>
              <p:spPr bwMode="auto">
                <a:xfrm>
                  <a:off x="1659" y="628"/>
                  <a:ext cx="1" cy="63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4" name="Line 614"/>
                <p:cNvSpPr>
                  <a:spLocks noChangeShapeType="1"/>
                </p:cNvSpPr>
                <p:nvPr/>
              </p:nvSpPr>
              <p:spPr bwMode="auto">
                <a:xfrm>
                  <a:off x="1659" y="732"/>
                  <a:ext cx="1" cy="63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5" name="Line 615"/>
                <p:cNvSpPr>
                  <a:spLocks noChangeShapeType="1"/>
                </p:cNvSpPr>
                <p:nvPr/>
              </p:nvSpPr>
              <p:spPr bwMode="auto">
                <a:xfrm>
                  <a:off x="1659" y="836"/>
                  <a:ext cx="1" cy="63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6" name="Line 616"/>
                <p:cNvSpPr>
                  <a:spLocks noChangeShapeType="1"/>
                </p:cNvSpPr>
                <p:nvPr/>
              </p:nvSpPr>
              <p:spPr bwMode="auto">
                <a:xfrm>
                  <a:off x="1659" y="941"/>
                  <a:ext cx="1" cy="62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7" name="Freeform 617"/>
                <p:cNvSpPr>
                  <a:spLocks/>
                </p:cNvSpPr>
                <p:nvPr/>
              </p:nvSpPr>
              <p:spPr bwMode="auto">
                <a:xfrm>
                  <a:off x="1607" y="1045"/>
                  <a:ext cx="52" cy="15"/>
                </a:xfrm>
                <a:custGeom>
                  <a:avLst/>
                  <a:gdLst>
                    <a:gd name="T0" fmla="*/ 52 w 52"/>
                    <a:gd name="T1" fmla="*/ 0 h 15"/>
                    <a:gd name="T2" fmla="*/ 52 w 52"/>
                    <a:gd name="T3" fmla="*/ 15 h 15"/>
                    <a:gd name="T4" fmla="*/ 52 w 52"/>
                    <a:gd name="T5" fmla="*/ 15 h 15"/>
                    <a:gd name="T6" fmla="*/ 0 w 52"/>
                    <a:gd name="T7" fmla="*/ 15 h 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2"/>
                    <a:gd name="T13" fmla="*/ 0 h 15"/>
                    <a:gd name="T14" fmla="*/ 52 w 52"/>
                    <a:gd name="T15" fmla="*/ 15 h 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2" h="15">
                      <a:moveTo>
                        <a:pt x="52" y="0"/>
                      </a:moveTo>
                      <a:lnTo>
                        <a:pt x="52" y="15"/>
                      </a:lnTo>
                      <a:lnTo>
                        <a:pt x="0" y="15"/>
                      </a:lnTo>
                    </a:path>
                  </a:pathLst>
                </a:custGeom>
                <a:noFill/>
                <a:ln w="0">
                  <a:solidFill>
                    <a:srgbClr val="24211D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8" name="Line 618"/>
                <p:cNvSpPr>
                  <a:spLocks noChangeShapeType="1"/>
                </p:cNvSpPr>
                <p:nvPr/>
              </p:nvSpPr>
              <p:spPr bwMode="auto">
                <a:xfrm flipH="1">
                  <a:off x="1502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9" name="Line 619"/>
                <p:cNvSpPr>
                  <a:spLocks noChangeShapeType="1"/>
                </p:cNvSpPr>
                <p:nvPr/>
              </p:nvSpPr>
              <p:spPr bwMode="auto">
                <a:xfrm flipH="1">
                  <a:off x="1398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0" name="Line 620"/>
                <p:cNvSpPr>
                  <a:spLocks noChangeShapeType="1"/>
                </p:cNvSpPr>
                <p:nvPr/>
              </p:nvSpPr>
              <p:spPr bwMode="auto">
                <a:xfrm flipH="1">
                  <a:off x="1294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" name="Line 621"/>
                <p:cNvSpPr>
                  <a:spLocks noChangeShapeType="1"/>
                </p:cNvSpPr>
                <p:nvPr/>
              </p:nvSpPr>
              <p:spPr bwMode="auto">
                <a:xfrm flipH="1">
                  <a:off x="1189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2" name="Line 622"/>
                <p:cNvSpPr>
                  <a:spLocks noChangeShapeType="1"/>
                </p:cNvSpPr>
                <p:nvPr/>
              </p:nvSpPr>
              <p:spPr bwMode="auto">
                <a:xfrm flipH="1">
                  <a:off x="1085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" name="Line 623"/>
                <p:cNvSpPr>
                  <a:spLocks noChangeShapeType="1"/>
                </p:cNvSpPr>
                <p:nvPr/>
              </p:nvSpPr>
              <p:spPr bwMode="auto">
                <a:xfrm flipH="1">
                  <a:off x="981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4" name="Line 624"/>
                <p:cNvSpPr>
                  <a:spLocks noChangeShapeType="1"/>
                </p:cNvSpPr>
                <p:nvPr/>
              </p:nvSpPr>
              <p:spPr bwMode="auto">
                <a:xfrm flipH="1">
                  <a:off x="876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5" name="Line 625"/>
                <p:cNvSpPr>
                  <a:spLocks noChangeShapeType="1"/>
                </p:cNvSpPr>
                <p:nvPr/>
              </p:nvSpPr>
              <p:spPr bwMode="auto">
                <a:xfrm flipH="1">
                  <a:off x="772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6" name="Line 626"/>
                <p:cNvSpPr>
                  <a:spLocks noChangeShapeType="1"/>
                </p:cNvSpPr>
                <p:nvPr/>
              </p:nvSpPr>
              <p:spPr bwMode="auto">
                <a:xfrm flipH="1">
                  <a:off x="668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7" name="Line 627"/>
                <p:cNvSpPr>
                  <a:spLocks noChangeShapeType="1"/>
                </p:cNvSpPr>
                <p:nvPr/>
              </p:nvSpPr>
              <p:spPr bwMode="auto">
                <a:xfrm flipH="1">
                  <a:off x="563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" name="Group 829"/>
              <p:cNvGrpSpPr>
                <a:grpSpLocks/>
              </p:cNvGrpSpPr>
              <p:nvPr/>
            </p:nvGrpSpPr>
            <p:grpSpPr bwMode="auto">
              <a:xfrm>
                <a:off x="15875" y="981075"/>
                <a:ext cx="5308600" cy="5373688"/>
                <a:chOff x="10" y="618"/>
                <a:chExt cx="3344" cy="3385"/>
              </a:xfrm>
            </p:grpSpPr>
            <p:sp>
              <p:nvSpPr>
                <p:cNvPr id="853" name="Line 629"/>
                <p:cNvSpPr>
                  <a:spLocks noChangeShapeType="1"/>
                </p:cNvSpPr>
                <p:nvPr/>
              </p:nvSpPr>
              <p:spPr bwMode="auto">
                <a:xfrm flipH="1">
                  <a:off x="459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4" name="Line 630"/>
                <p:cNvSpPr>
                  <a:spLocks noChangeShapeType="1"/>
                </p:cNvSpPr>
                <p:nvPr/>
              </p:nvSpPr>
              <p:spPr bwMode="auto">
                <a:xfrm flipH="1">
                  <a:off x="355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5" name="Line 631"/>
                <p:cNvSpPr>
                  <a:spLocks noChangeShapeType="1"/>
                </p:cNvSpPr>
                <p:nvPr/>
              </p:nvSpPr>
              <p:spPr bwMode="auto">
                <a:xfrm flipH="1">
                  <a:off x="250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6" name="Freeform 632"/>
                <p:cNvSpPr>
                  <a:spLocks/>
                </p:cNvSpPr>
                <p:nvPr/>
              </p:nvSpPr>
              <p:spPr bwMode="auto">
                <a:xfrm>
                  <a:off x="203" y="1003"/>
                  <a:ext cx="11" cy="57"/>
                </a:xfrm>
                <a:custGeom>
                  <a:avLst/>
                  <a:gdLst>
                    <a:gd name="T0" fmla="*/ 11 w 11"/>
                    <a:gd name="T1" fmla="*/ 57 h 57"/>
                    <a:gd name="T2" fmla="*/ 0 w 11"/>
                    <a:gd name="T3" fmla="*/ 57 h 57"/>
                    <a:gd name="T4" fmla="*/ 0 w 11"/>
                    <a:gd name="T5" fmla="*/ 57 h 57"/>
                    <a:gd name="T6" fmla="*/ 0 w 11"/>
                    <a:gd name="T7" fmla="*/ 0 h 5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57"/>
                    <a:gd name="T14" fmla="*/ 11 w 11"/>
                    <a:gd name="T15" fmla="*/ 57 h 5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24211D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7" name="Line 633"/>
                <p:cNvSpPr>
                  <a:spLocks noChangeShapeType="1"/>
                </p:cNvSpPr>
                <p:nvPr/>
              </p:nvSpPr>
              <p:spPr bwMode="auto">
                <a:xfrm flipV="1">
                  <a:off x="203" y="899"/>
                  <a:ext cx="1" cy="62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8" name="Line 634"/>
                <p:cNvSpPr>
                  <a:spLocks noChangeShapeType="1"/>
                </p:cNvSpPr>
                <p:nvPr/>
              </p:nvSpPr>
              <p:spPr bwMode="auto">
                <a:xfrm flipV="1">
                  <a:off x="203" y="795"/>
                  <a:ext cx="1" cy="62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9" name="Line 635"/>
                <p:cNvSpPr>
                  <a:spLocks noChangeShapeType="1"/>
                </p:cNvSpPr>
                <p:nvPr/>
              </p:nvSpPr>
              <p:spPr bwMode="auto">
                <a:xfrm flipV="1">
                  <a:off x="203" y="691"/>
                  <a:ext cx="1" cy="62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0" name="Line 636"/>
                <p:cNvSpPr>
                  <a:spLocks noChangeShapeType="1"/>
                </p:cNvSpPr>
                <p:nvPr/>
              </p:nvSpPr>
              <p:spPr bwMode="auto">
                <a:xfrm flipV="1">
                  <a:off x="203" y="618"/>
                  <a:ext cx="1" cy="3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" name="Freeform 637"/>
                <p:cNvSpPr>
                  <a:spLocks/>
                </p:cNvSpPr>
                <p:nvPr/>
              </p:nvSpPr>
              <p:spPr bwMode="auto">
                <a:xfrm>
                  <a:off x="1153" y="1623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2" name="Freeform 638"/>
                <p:cNvSpPr>
                  <a:spLocks/>
                </p:cNvSpPr>
                <p:nvPr/>
              </p:nvSpPr>
              <p:spPr bwMode="auto">
                <a:xfrm>
                  <a:off x="1158" y="1654"/>
                  <a:ext cx="10" cy="16"/>
                </a:xfrm>
                <a:custGeom>
                  <a:avLst/>
                  <a:gdLst>
                    <a:gd name="T0" fmla="*/ 0 w 10"/>
                    <a:gd name="T1" fmla="*/ 16 h 16"/>
                    <a:gd name="T2" fmla="*/ 5 w 10"/>
                    <a:gd name="T3" fmla="*/ 10 h 16"/>
                    <a:gd name="T4" fmla="*/ 5 w 10"/>
                    <a:gd name="T5" fmla="*/ 10 h 16"/>
                    <a:gd name="T6" fmla="*/ 10 w 10"/>
                    <a:gd name="T7" fmla="*/ 10 h 16"/>
                    <a:gd name="T8" fmla="*/ 10 w 10"/>
                    <a:gd name="T9" fmla="*/ 5 h 16"/>
                    <a:gd name="T10" fmla="*/ 10 w 10"/>
                    <a:gd name="T11" fmla="*/ 5 h 16"/>
                    <a:gd name="T12" fmla="*/ 5 w 10"/>
                    <a:gd name="T13" fmla="*/ 0 h 16"/>
                    <a:gd name="T14" fmla="*/ 5 w 10"/>
                    <a:gd name="T15" fmla="*/ 0 h 16"/>
                    <a:gd name="T16" fmla="*/ 0 w 10"/>
                    <a:gd name="T17" fmla="*/ 0 h 16"/>
                    <a:gd name="T18" fmla="*/ 0 w 10"/>
                    <a:gd name="T19" fmla="*/ 16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6"/>
                    <a:gd name="T32" fmla="*/ 10 w 10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6">
                      <a:moveTo>
                        <a:pt x="0" y="16"/>
                      </a:moveTo>
                      <a:lnTo>
                        <a:pt x="5" y="10"/>
                      </a:lnTo>
                      <a:lnTo>
                        <a:pt x="10" y="10"/>
                      </a:lnTo>
                      <a:lnTo>
                        <a:pt x="10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3" name="Rectangle 639"/>
                <p:cNvSpPr>
                  <a:spLocks noChangeArrowheads="1"/>
                </p:cNvSpPr>
                <p:nvPr/>
              </p:nvSpPr>
              <p:spPr bwMode="auto">
                <a:xfrm>
                  <a:off x="1080" y="1654"/>
                  <a:ext cx="78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4" name="Freeform 640"/>
                <p:cNvSpPr>
                  <a:spLocks/>
                </p:cNvSpPr>
                <p:nvPr/>
              </p:nvSpPr>
              <p:spPr bwMode="auto">
                <a:xfrm>
                  <a:off x="1022" y="1623"/>
                  <a:ext cx="63" cy="73"/>
                </a:xfrm>
                <a:custGeom>
                  <a:avLst/>
                  <a:gdLst>
                    <a:gd name="T0" fmla="*/ 63 w 63"/>
                    <a:gd name="T1" fmla="*/ 73 h 73"/>
                    <a:gd name="T2" fmla="*/ 0 w 63"/>
                    <a:gd name="T3" fmla="*/ 36 h 73"/>
                    <a:gd name="T4" fmla="*/ 63 w 63"/>
                    <a:gd name="T5" fmla="*/ 0 h 73"/>
                    <a:gd name="T6" fmla="*/ 63 w 63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"/>
                    <a:gd name="T13" fmla="*/ 0 h 73"/>
                    <a:gd name="T14" fmla="*/ 63 w 63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" h="73">
                      <a:moveTo>
                        <a:pt x="63" y="73"/>
                      </a:moveTo>
                      <a:lnTo>
                        <a:pt x="0" y="36"/>
                      </a:lnTo>
                      <a:lnTo>
                        <a:pt x="63" y="0"/>
                      </a:lnTo>
                      <a:lnTo>
                        <a:pt x="63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5" name="Freeform 641"/>
                <p:cNvSpPr>
                  <a:spLocks/>
                </p:cNvSpPr>
                <p:nvPr/>
              </p:nvSpPr>
              <p:spPr bwMode="auto">
                <a:xfrm>
                  <a:off x="1075" y="1654"/>
                  <a:ext cx="5" cy="16"/>
                </a:xfrm>
                <a:custGeom>
                  <a:avLst/>
                  <a:gdLst>
                    <a:gd name="T0" fmla="*/ 5 w 5"/>
                    <a:gd name="T1" fmla="*/ 0 h 16"/>
                    <a:gd name="T2" fmla="*/ 5 w 5"/>
                    <a:gd name="T3" fmla="*/ 0 h 16"/>
                    <a:gd name="T4" fmla="*/ 0 w 5"/>
                    <a:gd name="T5" fmla="*/ 0 h 16"/>
                    <a:gd name="T6" fmla="*/ 0 w 5"/>
                    <a:gd name="T7" fmla="*/ 5 h 16"/>
                    <a:gd name="T8" fmla="*/ 0 w 5"/>
                    <a:gd name="T9" fmla="*/ 5 h 16"/>
                    <a:gd name="T10" fmla="*/ 0 w 5"/>
                    <a:gd name="T11" fmla="*/ 10 h 16"/>
                    <a:gd name="T12" fmla="*/ 0 w 5"/>
                    <a:gd name="T13" fmla="*/ 10 h 16"/>
                    <a:gd name="T14" fmla="*/ 5 w 5"/>
                    <a:gd name="T15" fmla="*/ 10 h 16"/>
                    <a:gd name="T16" fmla="*/ 5 w 5"/>
                    <a:gd name="T17" fmla="*/ 16 h 16"/>
                    <a:gd name="T18" fmla="*/ 5 w 5"/>
                    <a:gd name="T19" fmla="*/ 0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6"/>
                    <a:gd name="T32" fmla="*/ 5 w 5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6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16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6" name="Rectangle 642"/>
                <p:cNvSpPr>
                  <a:spLocks noChangeArrowheads="1"/>
                </p:cNvSpPr>
                <p:nvPr/>
              </p:nvSpPr>
              <p:spPr bwMode="auto">
                <a:xfrm>
                  <a:off x="2457" y="2513"/>
                  <a:ext cx="897" cy="365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7" name="Rectangle 643"/>
                <p:cNvSpPr>
                  <a:spLocks noChangeArrowheads="1"/>
                </p:cNvSpPr>
                <p:nvPr/>
              </p:nvSpPr>
              <p:spPr bwMode="auto">
                <a:xfrm>
                  <a:off x="2963" y="2644"/>
                  <a:ext cx="360" cy="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8" name="Rectangle 644"/>
                <p:cNvSpPr>
                  <a:spLocks noChangeArrowheads="1"/>
                </p:cNvSpPr>
                <p:nvPr/>
              </p:nvSpPr>
              <p:spPr bwMode="auto">
                <a:xfrm>
                  <a:off x="2963" y="2644"/>
                  <a:ext cx="360" cy="19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9" name="Rectangle 645"/>
                <p:cNvSpPr>
                  <a:spLocks noChangeArrowheads="1"/>
                </p:cNvSpPr>
                <p:nvPr/>
              </p:nvSpPr>
              <p:spPr bwMode="auto">
                <a:xfrm>
                  <a:off x="3015" y="2654"/>
                  <a:ext cx="287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Packet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0" name="Rectangle 646"/>
                <p:cNvSpPr>
                  <a:spLocks noChangeArrowheads="1"/>
                </p:cNvSpPr>
                <p:nvPr/>
              </p:nvSpPr>
              <p:spPr bwMode="auto">
                <a:xfrm>
                  <a:off x="3052" y="2742"/>
                  <a:ext cx="20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DMA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1" name="Rectangle 647"/>
                <p:cNvSpPr>
                  <a:spLocks noChangeArrowheads="1"/>
                </p:cNvSpPr>
                <p:nvPr/>
              </p:nvSpPr>
              <p:spPr bwMode="auto">
                <a:xfrm>
                  <a:off x="2537" y="2534"/>
                  <a:ext cx="752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Multicore Navigator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2" name="Rectangle 648"/>
                <p:cNvSpPr>
                  <a:spLocks noChangeArrowheads="1"/>
                </p:cNvSpPr>
                <p:nvPr/>
              </p:nvSpPr>
              <p:spPr bwMode="auto">
                <a:xfrm>
                  <a:off x="2488" y="2644"/>
                  <a:ext cx="439" cy="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3" name="Rectangle 649"/>
                <p:cNvSpPr>
                  <a:spLocks noChangeArrowheads="1"/>
                </p:cNvSpPr>
                <p:nvPr/>
              </p:nvSpPr>
              <p:spPr bwMode="auto">
                <a:xfrm>
                  <a:off x="2488" y="2644"/>
                  <a:ext cx="439" cy="19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4" name="Rectangle 650"/>
                <p:cNvSpPr>
                  <a:spLocks noChangeArrowheads="1"/>
                </p:cNvSpPr>
                <p:nvPr/>
              </p:nvSpPr>
              <p:spPr bwMode="auto">
                <a:xfrm>
                  <a:off x="2572" y="2649"/>
                  <a:ext cx="282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Queue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5" name="Rectangle 651"/>
                <p:cNvSpPr>
                  <a:spLocks noChangeArrowheads="1"/>
                </p:cNvSpPr>
                <p:nvPr/>
              </p:nvSpPr>
              <p:spPr bwMode="auto">
                <a:xfrm>
                  <a:off x="2540" y="2737"/>
                  <a:ext cx="355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Manager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6" name="Line 652"/>
                <p:cNvSpPr>
                  <a:spLocks noChangeShapeType="1"/>
                </p:cNvSpPr>
                <p:nvPr/>
              </p:nvSpPr>
              <p:spPr bwMode="auto">
                <a:xfrm>
                  <a:off x="1941" y="2774"/>
                  <a:ext cx="1" cy="18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7" name="Freeform 653"/>
                <p:cNvSpPr>
                  <a:spLocks/>
                </p:cNvSpPr>
                <p:nvPr/>
              </p:nvSpPr>
              <p:spPr bwMode="auto">
                <a:xfrm>
                  <a:off x="1920" y="2914"/>
                  <a:ext cx="41" cy="42"/>
                </a:xfrm>
                <a:custGeom>
                  <a:avLst/>
                  <a:gdLst>
                    <a:gd name="T0" fmla="*/ 21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1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1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8" name="Line 654"/>
                <p:cNvSpPr>
                  <a:spLocks noChangeShapeType="1"/>
                </p:cNvSpPr>
                <p:nvPr/>
              </p:nvSpPr>
              <p:spPr bwMode="auto">
                <a:xfrm flipV="1">
                  <a:off x="1742" y="2696"/>
                  <a:ext cx="1" cy="26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9" name="Freeform 655"/>
                <p:cNvSpPr>
                  <a:spLocks/>
                </p:cNvSpPr>
                <p:nvPr/>
              </p:nvSpPr>
              <p:spPr bwMode="auto">
                <a:xfrm>
                  <a:off x="1721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0 w 42"/>
                    <a:gd name="T3" fmla="*/ 0 h 42"/>
                    <a:gd name="T4" fmla="*/ 42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0" y="0"/>
                      </a:lnTo>
                      <a:lnTo>
                        <a:pt x="42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0" name="Line 656"/>
                <p:cNvSpPr>
                  <a:spLocks noChangeShapeType="1"/>
                </p:cNvSpPr>
                <p:nvPr/>
              </p:nvSpPr>
              <p:spPr bwMode="auto">
                <a:xfrm>
                  <a:off x="1742" y="2696"/>
                  <a:ext cx="705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1" name="Freeform 657"/>
                <p:cNvSpPr>
                  <a:spLocks/>
                </p:cNvSpPr>
                <p:nvPr/>
              </p:nvSpPr>
              <p:spPr bwMode="auto">
                <a:xfrm>
                  <a:off x="2405" y="2675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0 h 42"/>
                    <a:gd name="T4" fmla="*/ 0 w 42"/>
                    <a:gd name="T5" fmla="*/ 42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2" name="Line 658"/>
                <p:cNvSpPr>
                  <a:spLocks noChangeShapeType="1"/>
                </p:cNvSpPr>
                <p:nvPr/>
              </p:nvSpPr>
              <p:spPr bwMode="auto">
                <a:xfrm>
                  <a:off x="1941" y="2774"/>
                  <a:ext cx="506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3" name="Freeform 659"/>
                <p:cNvSpPr>
                  <a:spLocks/>
                </p:cNvSpPr>
                <p:nvPr/>
              </p:nvSpPr>
              <p:spPr bwMode="auto">
                <a:xfrm>
                  <a:off x="2405" y="2753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0 h 42"/>
                    <a:gd name="T4" fmla="*/ 0 w 42"/>
                    <a:gd name="T5" fmla="*/ 42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4" name="Rectangle 660"/>
                <p:cNvSpPr>
                  <a:spLocks noChangeArrowheads="1"/>
                </p:cNvSpPr>
                <p:nvPr/>
              </p:nvSpPr>
              <p:spPr bwMode="auto">
                <a:xfrm>
                  <a:off x="631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5" name="Rectangle 661"/>
                <p:cNvSpPr>
                  <a:spLocks noChangeArrowheads="1"/>
                </p:cNvSpPr>
                <p:nvPr/>
              </p:nvSpPr>
              <p:spPr bwMode="auto">
                <a:xfrm>
                  <a:off x="631" y="2967"/>
                  <a:ext cx="162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92" name="Line 668"/>
                <p:cNvSpPr>
                  <a:spLocks noChangeShapeType="1"/>
                </p:cNvSpPr>
                <p:nvPr/>
              </p:nvSpPr>
              <p:spPr bwMode="auto">
                <a:xfrm>
                  <a:off x="709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" name="Freeform 669"/>
                <p:cNvSpPr>
                  <a:spLocks/>
                </p:cNvSpPr>
                <p:nvPr/>
              </p:nvSpPr>
              <p:spPr bwMode="auto">
                <a:xfrm>
                  <a:off x="689" y="2461"/>
                  <a:ext cx="41" cy="42"/>
                </a:xfrm>
                <a:custGeom>
                  <a:avLst/>
                  <a:gdLst>
                    <a:gd name="T0" fmla="*/ 20 w 41"/>
                    <a:gd name="T1" fmla="*/ 0 h 42"/>
                    <a:gd name="T2" fmla="*/ 41 w 41"/>
                    <a:gd name="T3" fmla="*/ 42 h 42"/>
                    <a:gd name="T4" fmla="*/ 0 w 41"/>
                    <a:gd name="T5" fmla="*/ 42 h 42"/>
                    <a:gd name="T6" fmla="*/ 20 w 41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0"/>
                      </a:moveTo>
                      <a:lnTo>
                        <a:pt x="41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4" name="Freeform 670"/>
                <p:cNvSpPr>
                  <a:spLocks/>
                </p:cNvSpPr>
                <p:nvPr/>
              </p:nvSpPr>
              <p:spPr bwMode="auto">
                <a:xfrm>
                  <a:off x="689" y="2914"/>
                  <a:ext cx="41" cy="42"/>
                </a:xfrm>
                <a:custGeom>
                  <a:avLst/>
                  <a:gdLst>
                    <a:gd name="T0" fmla="*/ 20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0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5" name="Line 671"/>
                <p:cNvSpPr>
                  <a:spLocks noChangeShapeType="1"/>
                </p:cNvSpPr>
                <p:nvPr/>
              </p:nvSpPr>
              <p:spPr bwMode="auto">
                <a:xfrm>
                  <a:off x="1888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6" name="Freeform 672"/>
                <p:cNvSpPr>
                  <a:spLocks/>
                </p:cNvSpPr>
                <p:nvPr/>
              </p:nvSpPr>
              <p:spPr bwMode="auto">
                <a:xfrm>
                  <a:off x="1862" y="3508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7" name="Freeform 673"/>
                <p:cNvSpPr>
                  <a:spLocks/>
                </p:cNvSpPr>
                <p:nvPr/>
              </p:nvSpPr>
              <p:spPr bwMode="auto">
                <a:xfrm>
                  <a:off x="1862" y="3961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8" name="Line 674"/>
                <p:cNvSpPr>
                  <a:spLocks noChangeShapeType="1"/>
                </p:cNvSpPr>
                <p:nvPr/>
              </p:nvSpPr>
              <p:spPr bwMode="auto">
                <a:xfrm>
                  <a:off x="1695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9" name="Freeform 675"/>
                <p:cNvSpPr>
                  <a:spLocks/>
                </p:cNvSpPr>
                <p:nvPr/>
              </p:nvSpPr>
              <p:spPr bwMode="auto">
                <a:xfrm>
                  <a:off x="1675" y="3508"/>
                  <a:ext cx="41" cy="42"/>
                </a:xfrm>
                <a:custGeom>
                  <a:avLst/>
                  <a:gdLst>
                    <a:gd name="T0" fmla="*/ 20 w 41"/>
                    <a:gd name="T1" fmla="*/ 0 h 42"/>
                    <a:gd name="T2" fmla="*/ 41 w 41"/>
                    <a:gd name="T3" fmla="*/ 42 h 42"/>
                    <a:gd name="T4" fmla="*/ 0 w 41"/>
                    <a:gd name="T5" fmla="*/ 42 h 42"/>
                    <a:gd name="T6" fmla="*/ 20 w 41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0"/>
                      </a:moveTo>
                      <a:lnTo>
                        <a:pt x="41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0" name="Freeform 676"/>
                <p:cNvSpPr>
                  <a:spLocks/>
                </p:cNvSpPr>
                <p:nvPr/>
              </p:nvSpPr>
              <p:spPr bwMode="auto">
                <a:xfrm>
                  <a:off x="1675" y="3961"/>
                  <a:ext cx="41" cy="42"/>
                </a:xfrm>
                <a:custGeom>
                  <a:avLst/>
                  <a:gdLst>
                    <a:gd name="T0" fmla="*/ 20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0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" name="Line 677"/>
                <p:cNvSpPr>
                  <a:spLocks noChangeShapeType="1"/>
                </p:cNvSpPr>
                <p:nvPr/>
              </p:nvSpPr>
              <p:spPr bwMode="auto">
                <a:xfrm>
                  <a:off x="1492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2" name="Freeform 678"/>
                <p:cNvSpPr>
                  <a:spLocks/>
                </p:cNvSpPr>
                <p:nvPr/>
              </p:nvSpPr>
              <p:spPr bwMode="auto">
                <a:xfrm>
                  <a:off x="1471" y="3508"/>
                  <a:ext cx="47" cy="42"/>
                </a:xfrm>
                <a:custGeom>
                  <a:avLst/>
                  <a:gdLst>
                    <a:gd name="T0" fmla="*/ 21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1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" name="Freeform 679"/>
                <p:cNvSpPr>
                  <a:spLocks/>
                </p:cNvSpPr>
                <p:nvPr/>
              </p:nvSpPr>
              <p:spPr bwMode="auto">
                <a:xfrm>
                  <a:off x="1471" y="3961"/>
                  <a:ext cx="47" cy="42"/>
                </a:xfrm>
                <a:custGeom>
                  <a:avLst/>
                  <a:gdLst>
                    <a:gd name="T0" fmla="*/ 21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1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" name="Line 680"/>
                <p:cNvSpPr>
                  <a:spLocks noChangeShapeType="1"/>
                </p:cNvSpPr>
                <p:nvPr/>
              </p:nvSpPr>
              <p:spPr bwMode="auto">
                <a:xfrm>
                  <a:off x="1304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5" name="Freeform 681"/>
                <p:cNvSpPr>
                  <a:spLocks/>
                </p:cNvSpPr>
                <p:nvPr/>
              </p:nvSpPr>
              <p:spPr bwMode="auto">
                <a:xfrm>
                  <a:off x="1278" y="3508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6" name="Freeform 682"/>
                <p:cNvSpPr>
                  <a:spLocks/>
                </p:cNvSpPr>
                <p:nvPr/>
              </p:nvSpPr>
              <p:spPr bwMode="auto">
                <a:xfrm>
                  <a:off x="1278" y="3961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7" name="Line 683"/>
                <p:cNvSpPr>
                  <a:spLocks noChangeShapeType="1"/>
                </p:cNvSpPr>
                <p:nvPr/>
              </p:nvSpPr>
              <p:spPr bwMode="auto">
                <a:xfrm>
                  <a:off x="1106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8" name="Freeform 684"/>
                <p:cNvSpPr>
                  <a:spLocks/>
                </p:cNvSpPr>
                <p:nvPr/>
              </p:nvSpPr>
              <p:spPr bwMode="auto">
                <a:xfrm>
                  <a:off x="1080" y="3508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9" name="Freeform 685"/>
                <p:cNvSpPr>
                  <a:spLocks/>
                </p:cNvSpPr>
                <p:nvPr/>
              </p:nvSpPr>
              <p:spPr bwMode="auto">
                <a:xfrm>
                  <a:off x="1080" y="3961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0" name="Line 686"/>
                <p:cNvSpPr>
                  <a:spLocks noChangeShapeType="1"/>
                </p:cNvSpPr>
                <p:nvPr/>
              </p:nvSpPr>
              <p:spPr bwMode="auto">
                <a:xfrm>
                  <a:off x="908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1" name="Freeform 687"/>
                <p:cNvSpPr>
                  <a:spLocks/>
                </p:cNvSpPr>
                <p:nvPr/>
              </p:nvSpPr>
              <p:spPr bwMode="auto">
                <a:xfrm>
                  <a:off x="887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2" name="Freeform 688"/>
                <p:cNvSpPr>
                  <a:spLocks/>
                </p:cNvSpPr>
                <p:nvPr/>
              </p:nvSpPr>
              <p:spPr bwMode="auto">
                <a:xfrm>
                  <a:off x="887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3" name="Line 689"/>
                <p:cNvSpPr>
                  <a:spLocks noChangeShapeType="1"/>
                </p:cNvSpPr>
                <p:nvPr/>
              </p:nvSpPr>
              <p:spPr bwMode="auto">
                <a:xfrm>
                  <a:off x="709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4" name="Freeform 690"/>
                <p:cNvSpPr>
                  <a:spLocks/>
                </p:cNvSpPr>
                <p:nvPr/>
              </p:nvSpPr>
              <p:spPr bwMode="auto">
                <a:xfrm>
                  <a:off x="689" y="3508"/>
                  <a:ext cx="41" cy="42"/>
                </a:xfrm>
                <a:custGeom>
                  <a:avLst/>
                  <a:gdLst>
                    <a:gd name="T0" fmla="*/ 20 w 41"/>
                    <a:gd name="T1" fmla="*/ 0 h 42"/>
                    <a:gd name="T2" fmla="*/ 41 w 41"/>
                    <a:gd name="T3" fmla="*/ 42 h 42"/>
                    <a:gd name="T4" fmla="*/ 0 w 41"/>
                    <a:gd name="T5" fmla="*/ 42 h 42"/>
                    <a:gd name="T6" fmla="*/ 20 w 41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0"/>
                      </a:moveTo>
                      <a:lnTo>
                        <a:pt x="41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5" name="Freeform 691"/>
                <p:cNvSpPr>
                  <a:spLocks/>
                </p:cNvSpPr>
                <p:nvPr/>
              </p:nvSpPr>
              <p:spPr bwMode="auto">
                <a:xfrm>
                  <a:off x="689" y="3961"/>
                  <a:ext cx="41" cy="42"/>
                </a:xfrm>
                <a:custGeom>
                  <a:avLst/>
                  <a:gdLst>
                    <a:gd name="T0" fmla="*/ 20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0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6" name="Rectangle 692"/>
                <p:cNvSpPr>
                  <a:spLocks noChangeArrowheads="1"/>
                </p:cNvSpPr>
                <p:nvPr/>
              </p:nvSpPr>
              <p:spPr bwMode="auto">
                <a:xfrm>
                  <a:off x="266" y="1862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17" name="Rectangle 693"/>
                <p:cNvSpPr>
                  <a:spLocks noChangeArrowheads="1"/>
                </p:cNvSpPr>
                <p:nvPr/>
              </p:nvSpPr>
              <p:spPr bwMode="auto">
                <a:xfrm>
                  <a:off x="250" y="1847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18" name="Line 694"/>
                <p:cNvSpPr>
                  <a:spLocks noChangeShapeType="1"/>
                </p:cNvSpPr>
                <p:nvPr/>
              </p:nvSpPr>
              <p:spPr bwMode="auto">
                <a:xfrm flipH="1">
                  <a:off x="683" y="1904"/>
                  <a:ext cx="17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9" name="Freeform 695"/>
                <p:cNvSpPr>
                  <a:spLocks/>
                </p:cNvSpPr>
                <p:nvPr/>
              </p:nvSpPr>
              <p:spPr bwMode="auto">
                <a:xfrm>
                  <a:off x="819" y="1883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42 h 42"/>
                    <a:gd name="T4" fmla="*/ 0 w 42"/>
                    <a:gd name="T5" fmla="*/ 0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42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0" name="Freeform 696"/>
                <p:cNvSpPr>
                  <a:spLocks/>
                </p:cNvSpPr>
                <p:nvPr/>
              </p:nvSpPr>
              <p:spPr bwMode="auto">
                <a:xfrm>
                  <a:off x="683" y="1883"/>
                  <a:ext cx="47" cy="42"/>
                </a:xfrm>
                <a:custGeom>
                  <a:avLst/>
                  <a:gdLst>
                    <a:gd name="T0" fmla="*/ 0 w 47"/>
                    <a:gd name="T1" fmla="*/ 21 h 42"/>
                    <a:gd name="T2" fmla="*/ 47 w 47"/>
                    <a:gd name="T3" fmla="*/ 42 h 42"/>
                    <a:gd name="T4" fmla="*/ 47 w 47"/>
                    <a:gd name="T5" fmla="*/ 0 h 42"/>
                    <a:gd name="T6" fmla="*/ 0 w 47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0" y="21"/>
                      </a:moveTo>
                      <a:lnTo>
                        <a:pt x="47" y="42"/>
                      </a:lnTo>
                      <a:lnTo>
                        <a:pt x="47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1" name="Rectangle 698"/>
                <p:cNvSpPr>
                  <a:spLocks noChangeArrowheads="1"/>
                </p:cNvSpPr>
                <p:nvPr/>
              </p:nvSpPr>
              <p:spPr bwMode="auto">
                <a:xfrm>
                  <a:off x="699" y="1966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x3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2" name="Rectangle 699"/>
                <p:cNvSpPr>
                  <a:spLocks noChangeArrowheads="1"/>
                </p:cNvSpPr>
                <p:nvPr/>
              </p:nvSpPr>
              <p:spPr bwMode="auto">
                <a:xfrm>
                  <a:off x="1279" y="1862"/>
                  <a:ext cx="303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32KB </a:t>
                  </a:r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L1P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3" name="Rectangle 700"/>
                <p:cNvSpPr>
                  <a:spLocks noChangeArrowheads="1"/>
                </p:cNvSpPr>
                <p:nvPr/>
              </p:nvSpPr>
              <p:spPr bwMode="auto">
                <a:xfrm>
                  <a:off x="1242" y="1930"/>
                  <a:ext cx="359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Cache/RAM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4" name="Rectangle 701"/>
                <p:cNvSpPr>
                  <a:spLocks noChangeArrowheads="1"/>
                </p:cNvSpPr>
                <p:nvPr/>
              </p:nvSpPr>
              <p:spPr bwMode="auto">
                <a:xfrm>
                  <a:off x="1634" y="1868"/>
                  <a:ext cx="306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32KB </a:t>
                  </a:r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L1D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5" name="Rectangle 702"/>
                <p:cNvSpPr>
                  <a:spLocks noChangeArrowheads="1"/>
                </p:cNvSpPr>
                <p:nvPr/>
              </p:nvSpPr>
              <p:spPr bwMode="auto">
                <a:xfrm>
                  <a:off x="1608" y="1930"/>
                  <a:ext cx="359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Cache/RAM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6" name="Rectangle 703"/>
                <p:cNvSpPr>
                  <a:spLocks noChangeArrowheads="1"/>
                </p:cNvSpPr>
                <p:nvPr/>
              </p:nvSpPr>
              <p:spPr bwMode="auto">
                <a:xfrm>
                  <a:off x="1246" y="2024"/>
                  <a:ext cx="71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1024KB L2 </a:t>
                  </a:r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Cache/RAM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7" name="Line 704"/>
                <p:cNvSpPr>
                  <a:spLocks noChangeShapeType="1"/>
                </p:cNvSpPr>
                <p:nvPr/>
              </p:nvSpPr>
              <p:spPr bwMode="auto">
                <a:xfrm>
                  <a:off x="1231" y="1842"/>
                  <a:ext cx="730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8" name="Line 705"/>
                <p:cNvSpPr>
                  <a:spLocks noChangeShapeType="1"/>
                </p:cNvSpPr>
                <p:nvPr/>
              </p:nvSpPr>
              <p:spPr bwMode="auto">
                <a:xfrm>
                  <a:off x="1231" y="2008"/>
                  <a:ext cx="730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9" name="Line 706"/>
                <p:cNvSpPr>
                  <a:spLocks noChangeShapeType="1"/>
                </p:cNvSpPr>
                <p:nvPr/>
              </p:nvSpPr>
              <p:spPr bwMode="auto">
                <a:xfrm>
                  <a:off x="1596" y="1842"/>
                  <a:ext cx="1" cy="166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0" name="Line 707"/>
                <p:cNvSpPr>
                  <a:spLocks noChangeShapeType="1"/>
                </p:cNvSpPr>
                <p:nvPr/>
              </p:nvSpPr>
              <p:spPr bwMode="auto">
                <a:xfrm>
                  <a:off x="16" y="1191"/>
                  <a:ext cx="20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1" name="Freeform 708"/>
                <p:cNvSpPr>
                  <a:spLocks/>
                </p:cNvSpPr>
                <p:nvPr/>
              </p:nvSpPr>
              <p:spPr bwMode="auto">
                <a:xfrm>
                  <a:off x="16" y="1170"/>
                  <a:ext cx="41" cy="47"/>
                </a:xfrm>
                <a:custGeom>
                  <a:avLst/>
                  <a:gdLst>
                    <a:gd name="T0" fmla="*/ 0 w 41"/>
                    <a:gd name="T1" fmla="*/ 21 h 47"/>
                    <a:gd name="T2" fmla="*/ 41 w 41"/>
                    <a:gd name="T3" fmla="*/ 0 h 47"/>
                    <a:gd name="T4" fmla="*/ 41 w 41"/>
                    <a:gd name="T5" fmla="*/ 47 h 47"/>
                    <a:gd name="T6" fmla="*/ 0 w 41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7"/>
                    <a:gd name="T14" fmla="*/ 41 w 41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7">
                      <a:moveTo>
                        <a:pt x="0" y="21"/>
                      </a:moveTo>
                      <a:lnTo>
                        <a:pt x="41" y="0"/>
                      </a:lnTo>
                      <a:lnTo>
                        <a:pt x="41" y="47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" name="Freeform 709"/>
                <p:cNvSpPr>
                  <a:spLocks/>
                </p:cNvSpPr>
                <p:nvPr/>
              </p:nvSpPr>
              <p:spPr bwMode="auto">
                <a:xfrm>
                  <a:off x="183" y="1170"/>
                  <a:ext cx="41" cy="47"/>
                </a:xfrm>
                <a:custGeom>
                  <a:avLst/>
                  <a:gdLst>
                    <a:gd name="T0" fmla="*/ 41 w 41"/>
                    <a:gd name="T1" fmla="*/ 21 h 47"/>
                    <a:gd name="T2" fmla="*/ 0 w 41"/>
                    <a:gd name="T3" fmla="*/ 0 h 47"/>
                    <a:gd name="T4" fmla="*/ 0 w 41"/>
                    <a:gd name="T5" fmla="*/ 47 h 47"/>
                    <a:gd name="T6" fmla="*/ 41 w 41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7"/>
                    <a:gd name="T14" fmla="*/ 41 w 41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7">
                      <a:moveTo>
                        <a:pt x="41" y="21"/>
                      </a:move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41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3" name="Rectangle 710"/>
                <p:cNvSpPr>
                  <a:spLocks noChangeArrowheads="1"/>
                </p:cNvSpPr>
                <p:nvPr/>
              </p:nvSpPr>
              <p:spPr bwMode="auto">
                <a:xfrm>
                  <a:off x="1690" y="1040"/>
                  <a:ext cx="412" cy="145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4" name="Line 711"/>
                <p:cNvSpPr>
                  <a:spLocks noChangeShapeType="1"/>
                </p:cNvSpPr>
                <p:nvPr/>
              </p:nvSpPr>
              <p:spPr bwMode="auto">
                <a:xfrm>
                  <a:off x="1894" y="1040"/>
                  <a:ext cx="1" cy="145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5" name="Rectangle 712"/>
                <p:cNvSpPr>
                  <a:spLocks noChangeArrowheads="1"/>
                </p:cNvSpPr>
                <p:nvPr/>
              </p:nvSpPr>
              <p:spPr bwMode="auto">
                <a:xfrm>
                  <a:off x="1669" y="1066"/>
                  <a:ext cx="412" cy="145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6" name="Rectangle 713"/>
                <p:cNvSpPr>
                  <a:spLocks noChangeArrowheads="1"/>
                </p:cNvSpPr>
                <p:nvPr/>
              </p:nvSpPr>
              <p:spPr bwMode="auto">
                <a:xfrm>
                  <a:off x="1706" y="1102"/>
                  <a:ext cx="162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RSA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7" name="Line 714"/>
                <p:cNvSpPr>
                  <a:spLocks noChangeShapeType="1"/>
                </p:cNvSpPr>
                <p:nvPr/>
              </p:nvSpPr>
              <p:spPr bwMode="auto">
                <a:xfrm>
                  <a:off x="1727" y="1211"/>
                  <a:ext cx="1" cy="12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8" name="Freeform 715"/>
                <p:cNvSpPr>
                  <a:spLocks/>
                </p:cNvSpPr>
                <p:nvPr/>
              </p:nvSpPr>
              <p:spPr bwMode="auto">
                <a:xfrm>
                  <a:off x="1706" y="1305"/>
                  <a:ext cx="36" cy="31"/>
                </a:xfrm>
                <a:custGeom>
                  <a:avLst/>
                  <a:gdLst>
                    <a:gd name="T0" fmla="*/ 36 w 36"/>
                    <a:gd name="T1" fmla="*/ 0 h 31"/>
                    <a:gd name="T2" fmla="*/ 21 w 36"/>
                    <a:gd name="T3" fmla="*/ 31 h 31"/>
                    <a:gd name="T4" fmla="*/ 0 w 36"/>
                    <a:gd name="T5" fmla="*/ 0 h 31"/>
                    <a:gd name="T6" fmla="*/ 36 w 36"/>
                    <a:gd name="T7" fmla="*/ 0 h 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"/>
                    <a:gd name="T13" fmla="*/ 0 h 31"/>
                    <a:gd name="T14" fmla="*/ 36 w 36"/>
                    <a:gd name="T15" fmla="*/ 31 h 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" h="31">
                      <a:moveTo>
                        <a:pt x="36" y="0"/>
                      </a:moveTo>
                      <a:lnTo>
                        <a:pt x="21" y="31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9" name="Rectangle 716"/>
                <p:cNvSpPr>
                  <a:spLocks noChangeArrowheads="1"/>
                </p:cNvSpPr>
                <p:nvPr/>
              </p:nvSpPr>
              <p:spPr bwMode="auto">
                <a:xfrm>
                  <a:off x="1914" y="1102"/>
                  <a:ext cx="162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RSA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40" name="Line 717"/>
                <p:cNvSpPr>
                  <a:spLocks noChangeShapeType="1"/>
                </p:cNvSpPr>
                <p:nvPr/>
              </p:nvSpPr>
              <p:spPr bwMode="auto">
                <a:xfrm>
                  <a:off x="1878" y="1066"/>
                  <a:ext cx="1" cy="145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1" name="Line 718"/>
                <p:cNvSpPr>
                  <a:spLocks noChangeShapeType="1"/>
                </p:cNvSpPr>
                <p:nvPr/>
              </p:nvSpPr>
              <p:spPr bwMode="auto">
                <a:xfrm>
                  <a:off x="1914" y="1211"/>
                  <a:ext cx="1" cy="12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2" name="Freeform 719"/>
                <p:cNvSpPr>
                  <a:spLocks/>
                </p:cNvSpPr>
                <p:nvPr/>
              </p:nvSpPr>
              <p:spPr bwMode="auto">
                <a:xfrm>
                  <a:off x="1899" y="1305"/>
                  <a:ext cx="36" cy="31"/>
                </a:xfrm>
                <a:custGeom>
                  <a:avLst/>
                  <a:gdLst>
                    <a:gd name="T0" fmla="*/ 36 w 36"/>
                    <a:gd name="T1" fmla="*/ 0 h 31"/>
                    <a:gd name="T2" fmla="*/ 15 w 36"/>
                    <a:gd name="T3" fmla="*/ 31 h 31"/>
                    <a:gd name="T4" fmla="*/ 0 w 36"/>
                    <a:gd name="T5" fmla="*/ 0 h 31"/>
                    <a:gd name="T6" fmla="*/ 36 w 36"/>
                    <a:gd name="T7" fmla="*/ 0 h 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"/>
                    <a:gd name="T13" fmla="*/ 0 h 31"/>
                    <a:gd name="T14" fmla="*/ 36 w 36"/>
                    <a:gd name="T15" fmla="*/ 31 h 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" h="31">
                      <a:moveTo>
                        <a:pt x="36" y="0"/>
                      </a:moveTo>
                      <a:lnTo>
                        <a:pt x="15" y="31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" name="Line 720"/>
                <p:cNvSpPr>
                  <a:spLocks noChangeShapeType="1"/>
                </p:cNvSpPr>
                <p:nvPr/>
              </p:nvSpPr>
              <p:spPr bwMode="auto">
                <a:xfrm>
                  <a:off x="2019" y="1211"/>
                  <a:ext cx="1" cy="8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" name="Freeform 721"/>
                <p:cNvSpPr>
                  <a:spLocks/>
                </p:cNvSpPr>
                <p:nvPr/>
              </p:nvSpPr>
              <p:spPr bwMode="auto">
                <a:xfrm>
                  <a:off x="1998" y="1263"/>
                  <a:ext cx="36" cy="32"/>
                </a:xfrm>
                <a:custGeom>
                  <a:avLst/>
                  <a:gdLst>
                    <a:gd name="T0" fmla="*/ 36 w 36"/>
                    <a:gd name="T1" fmla="*/ 0 h 32"/>
                    <a:gd name="T2" fmla="*/ 21 w 36"/>
                    <a:gd name="T3" fmla="*/ 32 h 32"/>
                    <a:gd name="T4" fmla="*/ 0 w 36"/>
                    <a:gd name="T5" fmla="*/ 0 h 32"/>
                    <a:gd name="T6" fmla="*/ 36 w 36"/>
                    <a:gd name="T7" fmla="*/ 0 h 3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"/>
                    <a:gd name="T13" fmla="*/ 0 h 32"/>
                    <a:gd name="T14" fmla="*/ 36 w 36"/>
                    <a:gd name="T15" fmla="*/ 32 h 3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" h="32">
                      <a:moveTo>
                        <a:pt x="36" y="0"/>
                      </a:moveTo>
                      <a:lnTo>
                        <a:pt x="21" y="32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" name="Line 722"/>
                <p:cNvSpPr>
                  <a:spLocks noChangeShapeType="1"/>
                </p:cNvSpPr>
                <p:nvPr/>
              </p:nvSpPr>
              <p:spPr bwMode="auto">
                <a:xfrm>
                  <a:off x="1831" y="1211"/>
                  <a:ext cx="1" cy="8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" name="Freeform 723"/>
                <p:cNvSpPr>
                  <a:spLocks/>
                </p:cNvSpPr>
                <p:nvPr/>
              </p:nvSpPr>
              <p:spPr bwMode="auto">
                <a:xfrm>
                  <a:off x="1810" y="1263"/>
                  <a:ext cx="37" cy="32"/>
                </a:xfrm>
                <a:custGeom>
                  <a:avLst/>
                  <a:gdLst>
                    <a:gd name="T0" fmla="*/ 37 w 37"/>
                    <a:gd name="T1" fmla="*/ 0 h 32"/>
                    <a:gd name="T2" fmla="*/ 21 w 37"/>
                    <a:gd name="T3" fmla="*/ 32 h 32"/>
                    <a:gd name="T4" fmla="*/ 0 w 37"/>
                    <a:gd name="T5" fmla="*/ 0 h 32"/>
                    <a:gd name="T6" fmla="*/ 37 w 37"/>
                    <a:gd name="T7" fmla="*/ 0 h 3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7"/>
                    <a:gd name="T13" fmla="*/ 0 h 32"/>
                    <a:gd name="T14" fmla="*/ 37 w 37"/>
                    <a:gd name="T15" fmla="*/ 32 h 3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7" h="32">
                      <a:moveTo>
                        <a:pt x="37" y="0"/>
                      </a:moveTo>
                      <a:lnTo>
                        <a:pt x="21" y="32"/>
                      </a:lnTo>
                      <a:lnTo>
                        <a:pt x="0" y="0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8" name="Rectangle 725"/>
                <p:cNvSpPr>
                  <a:spLocks noChangeArrowheads="1"/>
                </p:cNvSpPr>
                <p:nvPr/>
              </p:nvSpPr>
              <p:spPr bwMode="auto">
                <a:xfrm>
                  <a:off x="2149" y="1196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x2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49" name="Line 726"/>
                <p:cNvSpPr>
                  <a:spLocks noChangeShapeType="1"/>
                </p:cNvSpPr>
                <p:nvPr/>
              </p:nvSpPr>
              <p:spPr bwMode="auto">
                <a:xfrm>
                  <a:off x="16" y="826"/>
                  <a:ext cx="28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" name="Freeform 727"/>
                <p:cNvSpPr>
                  <a:spLocks/>
                </p:cNvSpPr>
                <p:nvPr/>
              </p:nvSpPr>
              <p:spPr bwMode="auto">
                <a:xfrm>
                  <a:off x="16" y="805"/>
                  <a:ext cx="41" cy="42"/>
                </a:xfrm>
                <a:custGeom>
                  <a:avLst/>
                  <a:gdLst>
                    <a:gd name="T0" fmla="*/ 0 w 41"/>
                    <a:gd name="T1" fmla="*/ 21 h 42"/>
                    <a:gd name="T2" fmla="*/ 41 w 41"/>
                    <a:gd name="T3" fmla="*/ 0 h 42"/>
                    <a:gd name="T4" fmla="*/ 41 w 41"/>
                    <a:gd name="T5" fmla="*/ 42 h 42"/>
                    <a:gd name="T6" fmla="*/ 0 w 41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0" y="21"/>
                      </a:moveTo>
                      <a:lnTo>
                        <a:pt x="41" y="0"/>
                      </a:lnTo>
                      <a:lnTo>
                        <a:pt x="4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1" name="Freeform 728"/>
                <p:cNvSpPr>
                  <a:spLocks/>
                </p:cNvSpPr>
                <p:nvPr/>
              </p:nvSpPr>
              <p:spPr bwMode="auto">
                <a:xfrm>
                  <a:off x="256" y="805"/>
                  <a:ext cx="41" cy="42"/>
                </a:xfrm>
                <a:custGeom>
                  <a:avLst/>
                  <a:gdLst>
                    <a:gd name="T0" fmla="*/ 41 w 41"/>
                    <a:gd name="T1" fmla="*/ 21 h 42"/>
                    <a:gd name="T2" fmla="*/ 0 w 41"/>
                    <a:gd name="T3" fmla="*/ 0 h 42"/>
                    <a:gd name="T4" fmla="*/ 0 w 41"/>
                    <a:gd name="T5" fmla="*/ 42 h 42"/>
                    <a:gd name="T6" fmla="*/ 41 w 41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41" y="21"/>
                      </a:move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41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2" name="Freeform 729"/>
                <p:cNvSpPr>
                  <a:spLocks/>
                </p:cNvSpPr>
                <p:nvPr/>
              </p:nvSpPr>
              <p:spPr bwMode="auto">
                <a:xfrm>
                  <a:off x="1393" y="1024"/>
                  <a:ext cx="88" cy="94"/>
                </a:xfrm>
                <a:custGeom>
                  <a:avLst/>
                  <a:gdLst>
                    <a:gd name="T0" fmla="*/ 42 w 88"/>
                    <a:gd name="T1" fmla="*/ 0 h 94"/>
                    <a:gd name="T2" fmla="*/ 88 w 88"/>
                    <a:gd name="T3" fmla="*/ 94 h 94"/>
                    <a:gd name="T4" fmla="*/ 0 w 88"/>
                    <a:gd name="T5" fmla="*/ 94 h 94"/>
                    <a:gd name="T6" fmla="*/ 42 w 88"/>
                    <a:gd name="T7" fmla="*/ 0 h 9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"/>
                    <a:gd name="T13" fmla="*/ 0 h 94"/>
                    <a:gd name="T14" fmla="*/ 88 w 88"/>
                    <a:gd name="T15" fmla="*/ 94 h 9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" h="94">
                      <a:moveTo>
                        <a:pt x="42" y="0"/>
                      </a:moveTo>
                      <a:lnTo>
                        <a:pt x="88" y="94"/>
                      </a:lnTo>
                      <a:lnTo>
                        <a:pt x="0" y="94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3" name="Freeform 730"/>
                <p:cNvSpPr>
                  <a:spLocks/>
                </p:cNvSpPr>
                <p:nvPr/>
              </p:nvSpPr>
              <p:spPr bwMode="auto">
                <a:xfrm>
                  <a:off x="1419" y="1097"/>
                  <a:ext cx="36" cy="15"/>
                </a:xfrm>
                <a:custGeom>
                  <a:avLst/>
                  <a:gdLst>
                    <a:gd name="T0" fmla="*/ 36 w 36"/>
                    <a:gd name="T1" fmla="*/ 15 h 15"/>
                    <a:gd name="T2" fmla="*/ 36 w 36"/>
                    <a:gd name="T3" fmla="*/ 15 h 15"/>
                    <a:gd name="T4" fmla="*/ 31 w 36"/>
                    <a:gd name="T5" fmla="*/ 10 h 15"/>
                    <a:gd name="T6" fmla="*/ 31 w 36"/>
                    <a:gd name="T7" fmla="*/ 10 h 15"/>
                    <a:gd name="T8" fmla="*/ 31 w 36"/>
                    <a:gd name="T9" fmla="*/ 5 h 15"/>
                    <a:gd name="T10" fmla="*/ 26 w 36"/>
                    <a:gd name="T11" fmla="*/ 5 h 15"/>
                    <a:gd name="T12" fmla="*/ 26 w 36"/>
                    <a:gd name="T13" fmla="*/ 0 h 15"/>
                    <a:gd name="T14" fmla="*/ 21 w 36"/>
                    <a:gd name="T15" fmla="*/ 0 h 15"/>
                    <a:gd name="T16" fmla="*/ 16 w 36"/>
                    <a:gd name="T17" fmla="*/ 0 h 15"/>
                    <a:gd name="T18" fmla="*/ 16 w 36"/>
                    <a:gd name="T19" fmla="*/ 0 h 15"/>
                    <a:gd name="T20" fmla="*/ 10 w 36"/>
                    <a:gd name="T21" fmla="*/ 0 h 15"/>
                    <a:gd name="T22" fmla="*/ 5 w 36"/>
                    <a:gd name="T23" fmla="*/ 5 h 15"/>
                    <a:gd name="T24" fmla="*/ 5 w 36"/>
                    <a:gd name="T25" fmla="*/ 5 h 15"/>
                    <a:gd name="T26" fmla="*/ 5 w 36"/>
                    <a:gd name="T27" fmla="*/ 10 h 15"/>
                    <a:gd name="T28" fmla="*/ 0 w 36"/>
                    <a:gd name="T29" fmla="*/ 10 h 15"/>
                    <a:gd name="T30" fmla="*/ 0 w 36"/>
                    <a:gd name="T31" fmla="*/ 15 h 15"/>
                    <a:gd name="T32" fmla="*/ 0 w 36"/>
                    <a:gd name="T33" fmla="*/ 15 h 15"/>
                    <a:gd name="T34" fmla="*/ 36 w 36"/>
                    <a:gd name="T35" fmla="*/ 15 h 1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6"/>
                    <a:gd name="T55" fmla="*/ 0 h 15"/>
                    <a:gd name="T56" fmla="*/ 36 w 36"/>
                    <a:gd name="T57" fmla="*/ 15 h 1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6" h="15">
                      <a:moveTo>
                        <a:pt x="36" y="15"/>
                      </a:moveTo>
                      <a:lnTo>
                        <a:pt x="36" y="15"/>
                      </a:lnTo>
                      <a:lnTo>
                        <a:pt x="31" y="10"/>
                      </a:lnTo>
                      <a:lnTo>
                        <a:pt x="31" y="5"/>
                      </a:lnTo>
                      <a:lnTo>
                        <a:pt x="26" y="5"/>
                      </a:lnTo>
                      <a:lnTo>
                        <a:pt x="26" y="0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5" y="5"/>
                      </a:lnTo>
                      <a:lnTo>
                        <a:pt x="5" y="10"/>
                      </a:lnTo>
                      <a:lnTo>
                        <a:pt x="0" y="10"/>
                      </a:lnTo>
                      <a:lnTo>
                        <a:pt x="0" y="15"/>
                      </a:lnTo>
                      <a:lnTo>
                        <a:pt x="36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4" name="Rectangle 731"/>
                <p:cNvSpPr>
                  <a:spLocks noChangeArrowheads="1"/>
                </p:cNvSpPr>
                <p:nvPr/>
              </p:nvSpPr>
              <p:spPr bwMode="auto">
                <a:xfrm>
                  <a:off x="1419" y="1112"/>
                  <a:ext cx="36" cy="53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5" name="Freeform 732"/>
                <p:cNvSpPr>
                  <a:spLocks/>
                </p:cNvSpPr>
                <p:nvPr/>
              </p:nvSpPr>
              <p:spPr bwMode="auto">
                <a:xfrm>
                  <a:off x="1393" y="1159"/>
                  <a:ext cx="88" cy="94"/>
                </a:xfrm>
                <a:custGeom>
                  <a:avLst/>
                  <a:gdLst>
                    <a:gd name="T0" fmla="*/ 42 w 88"/>
                    <a:gd name="T1" fmla="*/ 94 h 94"/>
                    <a:gd name="T2" fmla="*/ 88 w 88"/>
                    <a:gd name="T3" fmla="*/ 0 h 94"/>
                    <a:gd name="T4" fmla="*/ 0 w 88"/>
                    <a:gd name="T5" fmla="*/ 0 h 94"/>
                    <a:gd name="T6" fmla="*/ 42 w 88"/>
                    <a:gd name="T7" fmla="*/ 94 h 9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"/>
                    <a:gd name="T13" fmla="*/ 0 h 94"/>
                    <a:gd name="T14" fmla="*/ 88 w 88"/>
                    <a:gd name="T15" fmla="*/ 94 h 9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" h="94">
                      <a:moveTo>
                        <a:pt x="42" y="94"/>
                      </a:moveTo>
                      <a:lnTo>
                        <a:pt x="88" y="0"/>
                      </a:lnTo>
                      <a:lnTo>
                        <a:pt x="0" y="0"/>
                      </a:lnTo>
                      <a:lnTo>
                        <a:pt x="42" y="9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6" name="Freeform 733"/>
                <p:cNvSpPr>
                  <a:spLocks/>
                </p:cNvSpPr>
                <p:nvPr/>
              </p:nvSpPr>
              <p:spPr bwMode="auto">
                <a:xfrm>
                  <a:off x="1419" y="1165"/>
                  <a:ext cx="36" cy="15"/>
                </a:xfrm>
                <a:custGeom>
                  <a:avLst/>
                  <a:gdLst>
                    <a:gd name="T0" fmla="*/ 0 w 36"/>
                    <a:gd name="T1" fmla="*/ 0 h 15"/>
                    <a:gd name="T2" fmla="*/ 0 w 36"/>
                    <a:gd name="T3" fmla="*/ 0 h 15"/>
                    <a:gd name="T4" fmla="*/ 0 w 36"/>
                    <a:gd name="T5" fmla="*/ 5 h 15"/>
                    <a:gd name="T6" fmla="*/ 5 w 36"/>
                    <a:gd name="T7" fmla="*/ 5 h 15"/>
                    <a:gd name="T8" fmla="*/ 5 w 36"/>
                    <a:gd name="T9" fmla="*/ 10 h 15"/>
                    <a:gd name="T10" fmla="*/ 5 w 36"/>
                    <a:gd name="T11" fmla="*/ 10 h 15"/>
                    <a:gd name="T12" fmla="*/ 10 w 36"/>
                    <a:gd name="T13" fmla="*/ 15 h 15"/>
                    <a:gd name="T14" fmla="*/ 16 w 36"/>
                    <a:gd name="T15" fmla="*/ 15 h 15"/>
                    <a:gd name="T16" fmla="*/ 16 w 36"/>
                    <a:gd name="T17" fmla="*/ 15 h 15"/>
                    <a:gd name="T18" fmla="*/ 21 w 36"/>
                    <a:gd name="T19" fmla="*/ 15 h 15"/>
                    <a:gd name="T20" fmla="*/ 26 w 36"/>
                    <a:gd name="T21" fmla="*/ 15 h 15"/>
                    <a:gd name="T22" fmla="*/ 26 w 36"/>
                    <a:gd name="T23" fmla="*/ 10 h 15"/>
                    <a:gd name="T24" fmla="*/ 31 w 36"/>
                    <a:gd name="T25" fmla="*/ 10 h 15"/>
                    <a:gd name="T26" fmla="*/ 31 w 36"/>
                    <a:gd name="T27" fmla="*/ 5 h 15"/>
                    <a:gd name="T28" fmla="*/ 31 w 36"/>
                    <a:gd name="T29" fmla="*/ 5 h 15"/>
                    <a:gd name="T30" fmla="*/ 36 w 36"/>
                    <a:gd name="T31" fmla="*/ 0 h 15"/>
                    <a:gd name="T32" fmla="*/ 36 w 36"/>
                    <a:gd name="T33" fmla="*/ 0 h 15"/>
                    <a:gd name="T34" fmla="*/ 0 w 36"/>
                    <a:gd name="T35" fmla="*/ 0 h 1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6"/>
                    <a:gd name="T55" fmla="*/ 0 h 15"/>
                    <a:gd name="T56" fmla="*/ 36 w 36"/>
                    <a:gd name="T57" fmla="*/ 15 h 1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6" h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5" y="5"/>
                      </a:lnTo>
                      <a:lnTo>
                        <a:pt x="5" y="10"/>
                      </a:lnTo>
                      <a:lnTo>
                        <a:pt x="10" y="15"/>
                      </a:lnTo>
                      <a:lnTo>
                        <a:pt x="16" y="15"/>
                      </a:lnTo>
                      <a:lnTo>
                        <a:pt x="21" y="15"/>
                      </a:lnTo>
                      <a:lnTo>
                        <a:pt x="26" y="15"/>
                      </a:lnTo>
                      <a:lnTo>
                        <a:pt x="26" y="10"/>
                      </a:lnTo>
                      <a:lnTo>
                        <a:pt x="31" y="10"/>
                      </a:lnTo>
                      <a:lnTo>
                        <a:pt x="31" y="5"/>
                      </a:lnTo>
                      <a:lnTo>
                        <a:pt x="3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7" name="Rectangle 734"/>
                <p:cNvSpPr>
                  <a:spLocks noChangeArrowheads="1"/>
                </p:cNvSpPr>
                <p:nvPr/>
              </p:nvSpPr>
              <p:spPr bwMode="auto">
                <a:xfrm>
                  <a:off x="235" y="1826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8" name="Rectangle 735"/>
                <p:cNvSpPr>
                  <a:spLocks noChangeArrowheads="1"/>
                </p:cNvSpPr>
                <p:nvPr/>
              </p:nvSpPr>
              <p:spPr bwMode="auto">
                <a:xfrm>
                  <a:off x="386" y="1842"/>
                  <a:ext cx="151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PLL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9" name="Rectangle 736"/>
                <p:cNvSpPr>
                  <a:spLocks noChangeArrowheads="1"/>
                </p:cNvSpPr>
                <p:nvPr/>
              </p:nvSpPr>
              <p:spPr bwMode="auto">
                <a:xfrm>
                  <a:off x="266" y="2086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0" name="Rectangle 737"/>
                <p:cNvSpPr>
                  <a:spLocks noChangeArrowheads="1"/>
                </p:cNvSpPr>
                <p:nvPr/>
              </p:nvSpPr>
              <p:spPr bwMode="auto">
                <a:xfrm>
                  <a:off x="250" y="2066"/>
                  <a:ext cx="412" cy="10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1" name="Rectangle 738"/>
                <p:cNvSpPr>
                  <a:spLocks noChangeArrowheads="1"/>
                </p:cNvSpPr>
                <p:nvPr/>
              </p:nvSpPr>
              <p:spPr bwMode="auto">
                <a:xfrm>
                  <a:off x="235" y="2050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2" name="Rectangle 739"/>
                <p:cNvSpPr>
                  <a:spLocks noChangeArrowheads="1"/>
                </p:cNvSpPr>
                <p:nvPr/>
              </p:nvSpPr>
              <p:spPr bwMode="auto">
                <a:xfrm>
                  <a:off x="349" y="2066"/>
                  <a:ext cx="214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EDMA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3" name="Freeform 740"/>
                <p:cNvSpPr>
                  <a:spLocks/>
                </p:cNvSpPr>
                <p:nvPr/>
              </p:nvSpPr>
              <p:spPr bwMode="auto">
                <a:xfrm>
                  <a:off x="798" y="2092"/>
                  <a:ext cx="63" cy="72"/>
                </a:xfrm>
                <a:custGeom>
                  <a:avLst/>
                  <a:gdLst>
                    <a:gd name="T0" fmla="*/ 0 w 63"/>
                    <a:gd name="T1" fmla="*/ 72 h 72"/>
                    <a:gd name="T2" fmla="*/ 63 w 63"/>
                    <a:gd name="T3" fmla="*/ 36 h 72"/>
                    <a:gd name="T4" fmla="*/ 0 w 63"/>
                    <a:gd name="T5" fmla="*/ 0 h 72"/>
                    <a:gd name="T6" fmla="*/ 0 w 63"/>
                    <a:gd name="T7" fmla="*/ 72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"/>
                    <a:gd name="T13" fmla="*/ 0 h 72"/>
                    <a:gd name="T14" fmla="*/ 63 w 63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" h="72">
                      <a:moveTo>
                        <a:pt x="0" y="72"/>
                      </a:moveTo>
                      <a:lnTo>
                        <a:pt x="63" y="36"/>
                      </a:lnTo>
                      <a:lnTo>
                        <a:pt x="0" y="0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" name="Freeform 741"/>
                <p:cNvSpPr>
                  <a:spLocks/>
                </p:cNvSpPr>
                <p:nvPr/>
              </p:nvSpPr>
              <p:spPr bwMode="auto">
                <a:xfrm>
                  <a:off x="803" y="2123"/>
                  <a:ext cx="6" cy="10"/>
                </a:xfrm>
                <a:custGeom>
                  <a:avLst/>
                  <a:gdLst>
                    <a:gd name="T0" fmla="*/ 0 w 6"/>
                    <a:gd name="T1" fmla="*/ 10 h 10"/>
                    <a:gd name="T2" fmla="*/ 0 w 6"/>
                    <a:gd name="T3" fmla="*/ 10 h 10"/>
                    <a:gd name="T4" fmla="*/ 6 w 6"/>
                    <a:gd name="T5" fmla="*/ 10 h 10"/>
                    <a:gd name="T6" fmla="*/ 6 w 6"/>
                    <a:gd name="T7" fmla="*/ 5 h 10"/>
                    <a:gd name="T8" fmla="*/ 6 w 6"/>
                    <a:gd name="T9" fmla="*/ 5 h 10"/>
                    <a:gd name="T10" fmla="*/ 6 w 6"/>
                    <a:gd name="T11" fmla="*/ 0 h 10"/>
                    <a:gd name="T12" fmla="*/ 6 w 6"/>
                    <a:gd name="T13" fmla="*/ 0 h 10"/>
                    <a:gd name="T14" fmla="*/ 0 w 6"/>
                    <a:gd name="T15" fmla="*/ 0 h 10"/>
                    <a:gd name="T16" fmla="*/ 0 w 6"/>
                    <a:gd name="T17" fmla="*/ 0 h 10"/>
                    <a:gd name="T18" fmla="*/ 0 w 6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"/>
                    <a:gd name="T31" fmla="*/ 0 h 10"/>
                    <a:gd name="T32" fmla="*/ 6 w 6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6" y="10"/>
                      </a:lnTo>
                      <a:lnTo>
                        <a:pt x="6" y="5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5" name="Rectangle 742"/>
                <p:cNvSpPr>
                  <a:spLocks noChangeArrowheads="1"/>
                </p:cNvSpPr>
                <p:nvPr/>
              </p:nvSpPr>
              <p:spPr bwMode="auto">
                <a:xfrm>
                  <a:off x="746" y="2123"/>
                  <a:ext cx="57" cy="10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6" name="Freeform 743"/>
                <p:cNvSpPr>
                  <a:spLocks/>
                </p:cNvSpPr>
                <p:nvPr/>
              </p:nvSpPr>
              <p:spPr bwMode="auto">
                <a:xfrm>
                  <a:off x="689" y="2092"/>
                  <a:ext cx="67" cy="72"/>
                </a:xfrm>
                <a:custGeom>
                  <a:avLst/>
                  <a:gdLst>
                    <a:gd name="T0" fmla="*/ 67 w 67"/>
                    <a:gd name="T1" fmla="*/ 72 h 72"/>
                    <a:gd name="T2" fmla="*/ 0 w 67"/>
                    <a:gd name="T3" fmla="*/ 36 h 72"/>
                    <a:gd name="T4" fmla="*/ 67 w 67"/>
                    <a:gd name="T5" fmla="*/ 0 h 72"/>
                    <a:gd name="T6" fmla="*/ 67 w 67"/>
                    <a:gd name="T7" fmla="*/ 72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72"/>
                    <a:gd name="T14" fmla="*/ 67 w 67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72">
                      <a:moveTo>
                        <a:pt x="67" y="72"/>
                      </a:moveTo>
                      <a:lnTo>
                        <a:pt x="0" y="36"/>
                      </a:lnTo>
                      <a:lnTo>
                        <a:pt x="67" y="0"/>
                      </a:lnTo>
                      <a:lnTo>
                        <a:pt x="67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7" name="Freeform 744"/>
                <p:cNvSpPr>
                  <a:spLocks/>
                </p:cNvSpPr>
                <p:nvPr/>
              </p:nvSpPr>
              <p:spPr bwMode="auto">
                <a:xfrm>
                  <a:off x="741" y="2123"/>
                  <a:ext cx="5" cy="10"/>
                </a:xfrm>
                <a:custGeom>
                  <a:avLst/>
                  <a:gdLst>
                    <a:gd name="T0" fmla="*/ 5 w 5"/>
                    <a:gd name="T1" fmla="*/ 0 h 10"/>
                    <a:gd name="T2" fmla="*/ 5 w 5"/>
                    <a:gd name="T3" fmla="*/ 0 h 10"/>
                    <a:gd name="T4" fmla="*/ 0 w 5"/>
                    <a:gd name="T5" fmla="*/ 0 h 10"/>
                    <a:gd name="T6" fmla="*/ 0 w 5"/>
                    <a:gd name="T7" fmla="*/ 0 h 10"/>
                    <a:gd name="T8" fmla="*/ 0 w 5"/>
                    <a:gd name="T9" fmla="*/ 5 h 10"/>
                    <a:gd name="T10" fmla="*/ 0 w 5"/>
                    <a:gd name="T11" fmla="*/ 5 h 10"/>
                    <a:gd name="T12" fmla="*/ 0 w 5"/>
                    <a:gd name="T13" fmla="*/ 10 h 10"/>
                    <a:gd name="T14" fmla="*/ 5 w 5"/>
                    <a:gd name="T15" fmla="*/ 10 h 10"/>
                    <a:gd name="T16" fmla="*/ 5 w 5"/>
                    <a:gd name="T17" fmla="*/ 10 h 10"/>
                    <a:gd name="T18" fmla="*/ 5 w 5"/>
                    <a:gd name="T19" fmla="*/ 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0"/>
                    <a:gd name="T32" fmla="*/ 5 w 5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8" name="Rectangle 746"/>
                <p:cNvSpPr>
                  <a:spLocks noChangeArrowheads="1"/>
                </p:cNvSpPr>
                <p:nvPr/>
              </p:nvSpPr>
              <p:spPr bwMode="auto">
                <a:xfrm>
                  <a:off x="699" y="218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x3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9" name="Freeform 747"/>
                <p:cNvSpPr>
                  <a:spLocks/>
                </p:cNvSpPr>
                <p:nvPr/>
              </p:nvSpPr>
              <p:spPr bwMode="auto">
                <a:xfrm>
                  <a:off x="2634" y="2118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0" name="Freeform 748"/>
                <p:cNvSpPr>
                  <a:spLocks/>
                </p:cNvSpPr>
                <p:nvPr/>
              </p:nvSpPr>
              <p:spPr bwMode="auto">
                <a:xfrm>
                  <a:off x="2640" y="2144"/>
                  <a:ext cx="5" cy="15"/>
                </a:xfrm>
                <a:custGeom>
                  <a:avLst/>
                  <a:gdLst>
                    <a:gd name="T0" fmla="*/ 0 w 5"/>
                    <a:gd name="T1" fmla="*/ 15 h 15"/>
                    <a:gd name="T2" fmla="*/ 5 w 5"/>
                    <a:gd name="T3" fmla="*/ 15 h 15"/>
                    <a:gd name="T4" fmla="*/ 5 w 5"/>
                    <a:gd name="T5" fmla="*/ 15 h 15"/>
                    <a:gd name="T6" fmla="*/ 5 w 5"/>
                    <a:gd name="T7" fmla="*/ 10 h 15"/>
                    <a:gd name="T8" fmla="*/ 5 w 5"/>
                    <a:gd name="T9" fmla="*/ 10 h 15"/>
                    <a:gd name="T10" fmla="*/ 5 w 5"/>
                    <a:gd name="T11" fmla="*/ 5 h 15"/>
                    <a:gd name="T12" fmla="*/ 5 w 5"/>
                    <a:gd name="T13" fmla="*/ 5 h 15"/>
                    <a:gd name="T14" fmla="*/ 5 w 5"/>
                    <a:gd name="T15" fmla="*/ 0 h 15"/>
                    <a:gd name="T16" fmla="*/ 0 w 5"/>
                    <a:gd name="T17" fmla="*/ 0 h 15"/>
                    <a:gd name="T18" fmla="*/ 0 w 5"/>
                    <a:gd name="T19" fmla="*/ 15 h 1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5"/>
                    <a:gd name="T32" fmla="*/ 5 w 5"/>
                    <a:gd name="T33" fmla="*/ 15 h 1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5">
                      <a:moveTo>
                        <a:pt x="0" y="15"/>
                      </a:moveTo>
                      <a:lnTo>
                        <a:pt x="5" y="15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1" name="Rectangle 749"/>
                <p:cNvSpPr>
                  <a:spLocks noChangeArrowheads="1"/>
                </p:cNvSpPr>
                <p:nvPr/>
              </p:nvSpPr>
              <p:spPr bwMode="auto">
                <a:xfrm>
                  <a:off x="2488" y="2144"/>
                  <a:ext cx="152" cy="1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72" name="Freeform 750"/>
                <p:cNvSpPr>
                  <a:spLocks/>
                </p:cNvSpPr>
                <p:nvPr/>
              </p:nvSpPr>
              <p:spPr bwMode="auto">
                <a:xfrm>
                  <a:off x="2426" y="2118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3" name="Freeform 751"/>
                <p:cNvSpPr>
                  <a:spLocks/>
                </p:cNvSpPr>
                <p:nvPr/>
              </p:nvSpPr>
              <p:spPr bwMode="auto">
                <a:xfrm>
                  <a:off x="2478" y="2144"/>
                  <a:ext cx="10" cy="15"/>
                </a:xfrm>
                <a:custGeom>
                  <a:avLst/>
                  <a:gdLst>
                    <a:gd name="T0" fmla="*/ 10 w 10"/>
                    <a:gd name="T1" fmla="*/ 0 h 15"/>
                    <a:gd name="T2" fmla="*/ 5 w 10"/>
                    <a:gd name="T3" fmla="*/ 0 h 15"/>
                    <a:gd name="T4" fmla="*/ 5 w 10"/>
                    <a:gd name="T5" fmla="*/ 5 h 15"/>
                    <a:gd name="T6" fmla="*/ 5 w 10"/>
                    <a:gd name="T7" fmla="*/ 5 h 15"/>
                    <a:gd name="T8" fmla="*/ 0 w 10"/>
                    <a:gd name="T9" fmla="*/ 10 h 15"/>
                    <a:gd name="T10" fmla="*/ 5 w 10"/>
                    <a:gd name="T11" fmla="*/ 10 h 15"/>
                    <a:gd name="T12" fmla="*/ 5 w 10"/>
                    <a:gd name="T13" fmla="*/ 15 h 15"/>
                    <a:gd name="T14" fmla="*/ 5 w 10"/>
                    <a:gd name="T15" fmla="*/ 15 h 15"/>
                    <a:gd name="T16" fmla="*/ 10 w 10"/>
                    <a:gd name="T17" fmla="*/ 15 h 15"/>
                    <a:gd name="T18" fmla="*/ 10 w 10"/>
                    <a:gd name="T19" fmla="*/ 0 h 1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5"/>
                    <a:gd name="T32" fmla="*/ 10 w 10"/>
                    <a:gd name="T33" fmla="*/ 15 h 1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5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15"/>
                      </a:lnTo>
                      <a:lnTo>
                        <a:pt x="10" y="15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2" name="Line 760"/>
                <p:cNvSpPr>
                  <a:spLocks noChangeShapeType="1"/>
                </p:cNvSpPr>
                <p:nvPr/>
              </p:nvSpPr>
              <p:spPr bwMode="auto">
                <a:xfrm>
                  <a:off x="2829" y="2237"/>
                  <a:ext cx="1" cy="26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761"/>
                <p:cNvSpPr>
                  <a:spLocks/>
                </p:cNvSpPr>
                <p:nvPr/>
              </p:nvSpPr>
              <p:spPr bwMode="auto">
                <a:xfrm>
                  <a:off x="2812" y="2237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" name="Freeform 762"/>
                <p:cNvSpPr>
                  <a:spLocks/>
                </p:cNvSpPr>
                <p:nvPr/>
              </p:nvSpPr>
              <p:spPr bwMode="auto">
                <a:xfrm>
                  <a:off x="2812" y="24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" name="Line 763"/>
                <p:cNvSpPr>
                  <a:spLocks noChangeShapeType="1"/>
                </p:cNvSpPr>
                <p:nvPr/>
              </p:nvSpPr>
              <p:spPr bwMode="auto">
                <a:xfrm flipH="1">
                  <a:off x="657" y="1498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" name="Freeform 764"/>
                <p:cNvSpPr>
                  <a:spLocks/>
                </p:cNvSpPr>
                <p:nvPr/>
              </p:nvSpPr>
              <p:spPr bwMode="auto">
                <a:xfrm>
                  <a:off x="819" y="1477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42 h 42"/>
                    <a:gd name="T4" fmla="*/ 0 w 42"/>
                    <a:gd name="T5" fmla="*/ 0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42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" name="Freeform 765"/>
                <p:cNvSpPr>
                  <a:spLocks/>
                </p:cNvSpPr>
                <p:nvPr/>
              </p:nvSpPr>
              <p:spPr bwMode="auto">
                <a:xfrm>
                  <a:off x="657" y="1477"/>
                  <a:ext cx="42" cy="42"/>
                </a:xfrm>
                <a:custGeom>
                  <a:avLst/>
                  <a:gdLst>
                    <a:gd name="T0" fmla="*/ 0 w 42"/>
                    <a:gd name="T1" fmla="*/ 21 h 42"/>
                    <a:gd name="T2" fmla="*/ 42 w 42"/>
                    <a:gd name="T3" fmla="*/ 42 h 42"/>
                    <a:gd name="T4" fmla="*/ 42 w 42"/>
                    <a:gd name="T5" fmla="*/ 0 h 42"/>
                    <a:gd name="T6" fmla="*/ 0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0" y="21"/>
                      </a:moveTo>
                      <a:lnTo>
                        <a:pt x="42" y="42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8" name="Rectangle 766"/>
                <p:cNvSpPr>
                  <a:spLocks noChangeArrowheads="1"/>
                </p:cNvSpPr>
                <p:nvPr/>
              </p:nvSpPr>
              <p:spPr bwMode="auto">
                <a:xfrm>
                  <a:off x="94" y="2326"/>
                  <a:ext cx="506" cy="12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89" name="Rectangle 767"/>
                <p:cNvSpPr>
                  <a:spLocks noChangeArrowheads="1"/>
                </p:cNvSpPr>
                <p:nvPr/>
              </p:nvSpPr>
              <p:spPr bwMode="auto">
                <a:xfrm>
                  <a:off x="143" y="2346"/>
                  <a:ext cx="394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HyperLink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90" name="Line 768"/>
                <p:cNvSpPr>
                  <a:spLocks noChangeShapeType="1"/>
                </p:cNvSpPr>
                <p:nvPr/>
              </p:nvSpPr>
              <p:spPr bwMode="auto">
                <a:xfrm flipH="1">
                  <a:off x="10" y="2284"/>
                  <a:ext cx="110" cy="104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Line 769"/>
                <p:cNvSpPr>
                  <a:spLocks noChangeShapeType="1"/>
                </p:cNvSpPr>
                <p:nvPr/>
              </p:nvSpPr>
              <p:spPr bwMode="auto">
                <a:xfrm flipH="1" flipV="1">
                  <a:off x="10" y="2388"/>
                  <a:ext cx="110" cy="99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2" name="Line 770"/>
                <p:cNvSpPr>
                  <a:spLocks noChangeShapeType="1"/>
                </p:cNvSpPr>
                <p:nvPr/>
              </p:nvSpPr>
              <p:spPr bwMode="auto">
                <a:xfrm flipV="1">
                  <a:off x="120" y="2289"/>
                  <a:ext cx="1" cy="37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3" name="Line 771"/>
                <p:cNvSpPr>
                  <a:spLocks noChangeShapeType="1"/>
                </p:cNvSpPr>
                <p:nvPr/>
              </p:nvSpPr>
              <p:spPr bwMode="auto">
                <a:xfrm flipV="1">
                  <a:off x="120" y="2451"/>
                  <a:ext cx="1" cy="36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" name="Rectangle 772"/>
                <p:cNvSpPr>
                  <a:spLocks noChangeArrowheads="1"/>
                </p:cNvSpPr>
                <p:nvPr/>
              </p:nvSpPr>
              <p:spPr bwMode="auto">
                <a:xfrm>
                  <a:off x="600" y="2336"/>
                  <a:ext cx="1815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95" name="Line 773"/>
                <p:cNvSpPr>
                  <a:spLocks noChangeShapeType="1"/>
                </p:cNvSpPr>
                <p:nvPr/>
              </p:nvSpPr>
              <p:spPr bwMode="auto">
                <a:xfrm flipH="1">
                  <a:off x="1012" y="2326"/>
                  <a:ext cx="1283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6" name="Rectangle 774"/>
                <p:cNvSpPr>
                  <a:spLocks noChangeArrowheads="1"/>
                </p:cNvSpPr>
                <p:nvPr/>
              </p:nvSpPr>
              <p:spPr bwMode="auto">
                <a:xfrm>
                  <a:off x="2295" y="810"/>
                  <a:ext cx="120" cy="1521"/>
                </a:xfrm>
                <a:prstGeom prst="rect">
                  <a:avLst/>
                </a:prstGeom>
                <a:solidFill>
                  <a:srgbClr val="C1C0B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97" name="Rectangle 775"/>
                <p:cNvSpPr>
                  <a:spLocks noChangeArrowheads="1"/>
                </p:cNvSpPr>
                <p:nvPr/>
              </p:nvSpPr>
              <p:spPr bwMode="auto">
                <a:xfrm>
                  <a:off x="2295" y="816"/>
                  <a:ext cx="120" cy="15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98" name="Line 776"/>
                <p:cNvSpPr>
                  <a:spLocks noChangeShapeType="1"/>
                </p:cNvSpPr>
                <p:nvPr/>
              </p:nvSpPr>
              <p:spPr bwMode="auto">
                <a:xfrm>
                  <a:off x="2415" y="816"/>
                  <a:ext cx="1" cy="1635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9" name="Line 777"/>
                <p:cNvSpPr>
                  <a:spLocks noChangeShapeType="1"/>
                </p:cNvSpPr>
                <p:nvPr/>
              </p:nvSpPr>
              <p:spPr bwMode="auto">
                <a:xfrm>
                  <a:off x="2290" y="816"/>
                  <a:ext cx="1" cy="1510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0" name="Line 778"/>
                <p:cNvSpPr>
                  <a:spLocks noChangeShapeType="1"/>
                </p:cNvSpPr>
                <p:nvPr/>
              </p:nvSpPr>
              <p:spPr bwMode="auto">
                <a:xfrm>
                  <a:off x="2295" y="810"/>
                  <a:ext cx="125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1" name="Rectangle 779"/>
                <p:cNvSpPr>
                  <a:spLocks noChangeArrowheads="1"/>
                </p:cNvSpPr>
                <p:nvPr/>
              </p:nvSpPr>
              <p:spPr bwMode="auto">
                <a:xfrm>
                  <a:off x="887" y="935"/>
                  <a:ext cx="120" cy="140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2" name="Line 780"/>
                <p:cNvSpPr>
                  <a:spLocks noChangeShapeType="1"/>
                </p:cNvSpPr>
                <p:nvPr/>
              </p:nvSpPr>
              <p:spPr bwMode="auto">
                <a:xfrm>
                  <a:off x="1007" y="935"/>
                  <a:ext cx="1" cy="139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3" name="Line 781"/>
                <p:cNvSpPr>
                  <a:spLocks noChangeShapeType="1"/>
                </p:cNvSpPr>
                <p:nvPr/>
              </p:nvSpPr>
              <p:spPr bwMode="auto">
                <a:xfrm>
                  <a:off x="882" y="935"/>
                  <a:ext cx="1" cy="139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" name="Line 782"/>
                <p:cNvSpPr>
                  <a:spLocks noChangeShapeType="1"/>
                </p:cNvSpPr>
                <p:nvPr/>
              </p:nvSpPr>
              <p:spPr bwMode="auto">
                <a:xfrm>
                  <a:off x="882" y="935"/>
                  <a:ext cx="125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5" name="Rectangle 783"/>
                <p:cNvSpPr>
                  <a:spLocks noChangeArrowheads="1"/>
                </p:cNvSpPr>
                <p:nvPr/>
              </p:nvSpPr>
              <p:spPr bwMode="auto">
                <a:xfrm>
                  <a:off x="1388" y="2341"/>
                  <a:ext cx="32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24211D"/>
                      </a:solidFill>
                    </a:rPr>
                    <a:t>TeraNet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6" name="Line 784"/>
                <p:cNvSpPr>
                  <a:spLocks noChangeShapeType="1"/>
                </p:cNvSpPr>
                <p:nvPr/>
              </p:nvSpPr>
              <p:spPr bwMode="auto">
                <a:xfrm flipH="1">
                  <a:off x="120" y="2326"/>
                  <a:ext cx="762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7" name="Line 785"/>
                <p:cNvSpPr>
                  <a:spLocks noChangeShapeType="1"/>
                </p:cNvSpPr>
                <p:nvPr/>
              </p:nvSpPr>
              <p:spPr bwMode="auto">
                <a:xfrm flipH="1">
                  <a:off x="120" y="2451"/>
                  <a:ext cx="2295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8" name="Rectangle 786"/>
                <p:cNvSpPr>
                  <a:spLocks noChangeArrowheads="1"/>
                </p:cNvSpPr>
                <p:nvPr/>
              </p:nvSpPr>
              <p:spPr bwMode="auto">
                <a:xfrm>
                  <a:off x="2102" y="2967"/>
                  <a:ext cx="1252" cy="859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9" name="Line 787"/>
                <p:cNvSpPr>
                  <a:spLocks noChangeShapeType="1"/>
                </p:cNvSpPr>
                <p:nvPr/>
              </p:nvSpPr>
              <p:spPr bwMode="auto">
                <a:xfrm flipH="1">
                  <a:off x="2379" y="3326"/>
                  <a:ext cx="15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0" name="Freeform 788"/>
                <p:cNvSpPr>
                  <a:spLocks/>
                </p:cNvSpPr>
                <p:nvPr/>
              </p:nvSpPr>
              <p:spPr bwMode="auto">
                <a:xfrm>
                  <a:off x="2488" y="3305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42 h 42"/>
                    <a:gd name="T4" fmla="*/ 0 w 42"/>
                    <a:gd name="T5" fmla="*/ 0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42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1" name="Freeform 789"/>
                <p:cNvSpPr>
                  <a:spLocks/>
                </p:cNvSpPr>
                <p:nvPr/>
              </p:nvSpPr>
              <p:spPr bwMode="auto">
                <a:xfrm>
                  <a:off x="2379" y="3305"/>
                  <a:ext cx="47" cy="42"/>
                </a:xfrm>
                <a:custGeom>
                  <a:avLst/>
                  <a:gdLst>
                    <a:gd name="T0" fmla="*/ 0 w 47"/>
                    <a:gd name="T1" fmla="*/ 21 h 42"/>
                    <a:gd name="T2" fmla="*/ 47 w 47"/>
                    <a:gd name="T3" fmla="*/ 42 h 42"/>
                    <a:gd name="T4" fmla="*/ 47 w 47"/>
                    <a:gd name="T5" fmla="*/ 0 h 42"/>
                    <a:gd name="T6" fmla="*/ 0 w 47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0" y="21"/>
                      </a:moveTo>
                      <a:lnTo>
                        <a:pt x="47" y="42"/>
                      </a:lnTo>
                      <a:lnTo>
                        <a:pt x="47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2" name="Rectangle 790"/>
                <p:cNvSpPr>
                  <a:spLocks noChangeArrowheads="1"/>
                </p:cNvSpPr>
                <p:nvPr/>
              </p:nvSpPr>
              <p:spPr bwMode="auto">
                <a:xfrm>
                  <a:off x="2454" y="3685"/>
                  <a:ext cx="837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Network Coprocessor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3" name="Rectangle 791"/>
                <p:cNvSpPr>
                  <a:spLocks noChangeArrowheads="1"/>
                </p:cNvSpPr>
                <p:nvPr/>
              </p:nvSpPr>
              <p:spPr bwMode="auto">
                <a:xfrm>
                  <a:off x="2540" y="3118"/>
                  <a:ext cx="157" cy="40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4" name="Rectangle 792"/>
                <p:cNvSpPr>
                  <a:spLocks noChangeArrowheads="1"/>
                </p:cNvSpPr>
                <p:nvPr/>
              </p:nvSpPr>
              <p:spPr bwMode="auto">
                <a:xfrm>
                  <a:off x="2540" y="3118"/>
                  <a:ext cx="157" cy="40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5" name="Rectangle 793"/>
                <p:cNvSpPr>
                  <a:spLocks noChangeArrowheads="1"/>
                </p:cNvSpPr>
                <p:nvPr/>
              </p:nvSpPr>
              <p:spPr bwMode="auto">
                <a:xfrm rot="-5400000">
                  <a:off x="2579" y="3348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6" name="Rectangle 794"/>
                <p:cNvSpPr>
                  <a:spLocks noChangeArrowheads="1"/>
                </p:cNvSpPr>
                <p:nvPr/>
              </p:nvSpPr>
              <p:spPr bwMode="auto">
                <a:xfrm rot="-5400000">
                  <a:off x="2574" y="3291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w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7" name="Rectangle 795"/>
                <p:cNvSpPr>
                  <a:spLocks noChangeArrowheads="1"/>
                </p:cNvSpPr>
                <p:nvPr/>
              </p:nvSpPr>
              <p:spPr bwMode="auto">
                <a:xfrm rot="-5400000">
                  <a:off x="2595" y="324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8" name="Rectangle 796"/>
                <p:cNvSpPr>
                  <a:spLocks noChangeArrowheads="1"/>
                </p:cNvSpPr>
                <p:nvPr/>
              </p:nvSpPr>
              <p:spPr bwMode="auto">
                <a:xfrm rot="-5400000">
                  <a:off x="2592" y="3225"/>
                  <a:ext cx="63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9" name="Rectangle 797"/>
                <p:cNvSpPr>
                  <a:spLocks noChangeArrowheads="1"/>
                </p:cNvSpPr>
                <p:nvPr/>
              </p:nvSpPr>
              <p:spPr bwMode="auto">
                <a:xfrm rot="-5400000">
                  <a:off x="2585" y="319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0" name="Rectangle 798"/>
                <p:cNvSpPr>
                  <a:spLocks noChangeArrowheads="1"/>
                </p:cNvSpPr>
                <p:nvPr/>
              </p:nvSpPr>
              <p:spPr bwMode="auto">
                <a:xfrm rot="-5400000">
                  <a:off x="2582" y="3142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h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1" name="Rectangle 799"/>
                <p:cNvSpPr>
                  <a:spLocks noChangeArrowheads="1"/>
                </p:cNvSpPr>
                <p:nvPr/>
              </p:nvSpPr>
              <p:spPr bwMode="auto">
                <a:xfrm>
                  <a:off x="2170" y="3034"/>
                  <a:ext cx="204" cy="406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2" name="Rectangle 800"/>
                <p:cNvSpPr>
                  <a:spLocks noChangeArrowheads="1"/>
                </p:cNvSpPr>
                <p:nvPr/>
              </p:nvSpPr>
              <p:spPr bwMode="auto">
                <a:xfrm rot="-5400000">
                  <a:off x="2188" y="3301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3" name="Rectangle 801"/>
                <p:cNvSpPr>
                  <a:spLocks noChangeArrowheads="1"/>
                </p:cNvSpPr>
                <p:nvPr/>
              </p:nvSpPr>
              <p:spPr bwMode="auto">
                <a:xfrm rot="-5400000">
                  <a:off x="2201" y="3257"/>
                  <a:ext cx="63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4" name="Rectangle 802"/>
                <p:cNvSpPr>
                  <a:spLocks noChangeArrowheads="1"/>
                </p:cNvSpPr>
                <p:nvPr/>
              </p:nvSpPr>
              <p:spPr bwMode="auto">
                <a:xfrm rot="-5400000">
                  <a:off x="2191" y="3220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h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5" name="Rectangle 803"/>
                <p:cNvSpPr>
                  <a:spLocks noChangeArrowheads="1"/>
                </p:cNvSpPr>
                <p:nvPr/>
              </p:nvSpPr>
              <p:spPr bwMode="auto">
                <a:xfrm rot="-5400000">
                  <a:off x="2194" y="3177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6" name="Rectangle 804"/>
                <p:cNvSpPr>
                  <a:spLocks noChangeArrowheads="1"/>
                </p:cNvSpPr>
                <p:nvPr/>
              </p:nvSpPr>
              <p:spPr bwMode="auto">
                <a:xfrm rot="-5400000">
                  <a:off x="2199" y="3135"/>
                  <a:ext cx="6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7" name="Rectangle 805"/>
                <p:cNvSpPr>
                  <a:spLocks noChangeArrowheads="1"/>
                </p:cNvSpPr>
                <p:nvPr/>
              </p:nvSpPr>
              <p:spPr bwMode="auto">
                <a:xfrm rot="-5400000">
                  <a:off x="2191" y="3095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n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8" name="Rectangle 806"/>
                <p:cNvSpPr>
                  <a:spLocks noChangeArrowheads="1"/>
                </p:cNvSpPr>
                <p:nvPr/>
              </p:nvSpPr>
              <p:spPr bwMode="auto">
                <a:xfrm rot="-5400000">
                  <a:off x="2194" y="305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9" name="Rectangle 807"/>
                <p:cNvSpPr>
                  <a:spLocks noChangeArrowheads="1"/>
                </p:cNvSpPr>
                <p:nvPr/>
              </p:nvSpPr>
              <p:spPr bwMode="auto">
                <a:xfrm rot="-5400000">
                  <a:off x="2201" y="3012"/>
                  <a:ext cx="63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0" name="Rectangle 808"/>
                <p:cNvSpPr>
                  <a:spLocks noChangeArrowheads="1"/>
                </p:cNvSpPr>
                <p:nvPr/>
              </p:nvSpPr>
              <p:spPr bwMode="auto">
                <a:xfrm rot="-5400000">
                  <a:off x="2276" y="3264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1" name="Rectangle 809"/>
                <p:cNvSpPr>
                  <a:spLocks noChangeArrowheads="1"/>
                </p:cNvSpPr>
                <p:nvPr/>
              </p:nvSpPr>
              <p:spPr bwMode="auto">
                <a:xfrm rot="-5400000">
                  <a:off x="2271" y="3207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w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2" name="Rectangle 810"/>
                <p:cNvSpPr>
                  <a:spLocks noChangeArrowheads="1"/>
                </p:cNvSpPr>
                <p:nvPr/>
              </p:nvSpPr>
              <p:spPr bwMode="auto">
                <a:xfrm rot="-5400000">
                  <a:off x="2292" y="3166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3" name="Rectangle 811"/>
                <p:cNvSpPr>
                  <a:spLocks noChangeArrowheads="1"/>
                </p:cNvSpPr>
                <p:nvPr/>
              </p:nvSpPr>
              <p:spPr bwMode="auto">
                <a:xfrm rot="-5400000">
                  <a:off x="2289" y="3142"/>
                  <a:ext cx="63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4" name="Rectangle 812"/>
                <p:cNvSpPr>
                  <a:spLocks noChangeArrowheads="1"/>
                </p:cNvSpPr>
                <p:nvPr/>
              </p:nvSpPr>
              <p:spPr bwMode="auto">
                <a:xfrm rot="-5400000">
                  <a:off x="2282" y="3109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5" name="Rectangle 813"/>
                <p:cNvSpPr>
                  <a:spLocks noChangeArrowheads="1"/>
                </p:cNvSpPr>
                <p:nvPr/>
              </p:nvSpPr>
              <p:spPr bwMode="auto">
                <a:xfrm rot="-5400000">
                  <a:off x="2279" y="3059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h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6" name="Rectangle 814"/>
                <p:cNvSpPr>
                  <a:spLocks noChangeArrowheads="1"/>
                </p:cNvSpPr>
                <p:nvPr/>
              </p:nvSpPr>
              <p:spPr bwMode="auto">
                <a:xfrm>
                  <a:off x="2175" y="3550"/>
                  <a:ext cx="199" cy="2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7" name="Rectangle 815"/>
                <p:cNvSpPr>
                  <a:spLocks noChangeArrowheads="1"/>
                </p:cNvSpPr>
                <p:nvPr/>
              </p:nvSpPr>
              <p:spPr bwMode="auto">
                <a:xfrm>
                  <a:off x="2175" y="3550"/>
                  <a:ext cx="199" cy="20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8" name="Rectangle 816"/>
                <p:cNvSpPr>
                  <a:spLocks noChangeArrowheads="1"/>
                </p:cNvSpPr>
                <p:nvPr/>
              </p:nvSpPr>
              <p:spPr bwMode="auto">
                <a:xfrm rot="-5400000">
                  <a:off x="2210" y="3655"/>
                  <a:ext cx="73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9" name="Rectangle 817"/>
                <p:cNvSpPr>
                  <a:spLocks noChangeArrowheads="1"/>
                </p:cNvSpPr>
                <p:nvPr/>
              </p:nvSpPr>
              <p:spPr bwMode="auto">
                <a:xfrm rot="-5400000">
                  <a:off x="2208" y="3611"/>
                  <a:ext cx="78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G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0" name="Rectangle 818"/>
                <p:cNvSpPr>
                  <a:spLocks noChangeArrowheads="1"/>
                </p:cNvSpPr>
                <p:nvPr/>
              </p:nvSpPr>
              <p:spPr bwMode="auto">
                <a:xfrm rot="-5400000">
                  <a:off x="2205" y="3561"/>
                  <a:ext cx="84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M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1" name="Rectangle 819"/>
                <p:cNvSpPr>
                  <a:spLocks noChangeArrowheads="1"/>
                </p:cNvSpPr>
                <p:nvPr/>
              </p:nvSpPr>
              <p:spPr bwMode="auto">
                <a:xfrm rot="-5400000">
                  <a:off x="2223" y="3527"/>
                  <a:ext cx="47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2" name="Rectangle 820"/>
                <p:cNvSpPr>
                  <a:spLocks noChangeArrowheads="1"/>
                </p:cNvSpPr>
                <p:nvPr/>
              </p:nvSpPr>
              <p:spPr bwMode="auto">
                <a:xfrm rot="-5400000">
                  <a:off x="2223" y="3506"/>
                  <a:ext cx="47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5" name="Line 823"/>
                <p:cNvSpPr>
                  <a:spLocks noChangeShapeType="1"/>
                </p:cNvSpPr>
                <p:nvPr/>
              </p:nvSpPr>
              <p:spPr bwMode="auto">
                <a:xfrm>
                  <a:off x="2269" y="3446"/>
                  <a:ext cx="1" cy="9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824"/>
                <p:cNvSpPr>
                  <a:spLocks/>
                </p:cNvSpPr>
                <p:nvPr/>
              </p:nvSpPr>
              <p:spPr bwMode="auto">
                <a:xfrm>
                  <a:off x="2248" y="3446"/>
                  <a:ext cx="37" cy="36"/>
                </a:xfrm>
                <a:custGeom>
                  <a:avLst/>
                  <a:gdLst>
                    <a:gd name="T0" fmla="*/ 37 w 37"/>
                    <a:gd name="T1" fmla="*/ 36 h 36"/>
                    <a:gd name="T2" fmla="*/ 21 w 37"/>
                    <a:gd name="T3" fmla="*/ 0 h 36"/>
                    <a:gd name="T4" fmla="*/ 0 w 37"/>
                    <a:gd name="T5" fmla="*/ 36 h 36"/>
                    <a:gd name="T6" fmla="*/ 37 w 37"/>
                    <a:gd name="T7" fmla="*/ 36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7"/>
                    <a:gd name="T13" fmla="*/ 0 h 36"/>
                    <a:gd name="T14" fmla="*/ 37 w 37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7" h="36">
                      <a:moveTo>
                        <a:pt x="37" y="36"/>
                      </a:moveTo>
                      <a:lnTo>
                        <a:pt x="21" y="0"/>
                      </a:lnTo>
                      <a:lnTo>
                        <a:pt x="0" y="36"/>
                      </a:lnTo>
                      <a:lnTo>
                        <a:pt x="37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825"/>
                <p:cNvSpPr>
                  <a:spLocks/>
                </p:cNvSpPr>
                <p:nvPr/>
              </p:nvSpPr>
              <p:spPr bwMode="auto">
                <a:xfrm>
                  <a:off x="2248" y="3508"/>
                  <a:ext cx="37" cy="31"/>
                </a:xfrm>
                <a:custGeom>
                  <a:avLst/>
                  <a:gdLst>
                    <a:gd name="T0" fmla="*/ 37 w 37"/>
                    <a:gd name="T1" fmla="*/ 0 h 31"/>
                    <a:gd name="T2" fmla="*/ 21 w 37"/>
                    <a:gd name="T3" fmla="*/ 31 h 31"/>
                    <a:gd name="T4" fmla="*/ 0 w 37"/>
                    <a:gd name="T5" fmla="*/ 0 h 31"/>
                    <a:gd name="T6" fmla="*/ 37 w 37"/>
                    <a:gd name="T7" fmla="*/ 0 h 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7"/>
                    <a:gd name="T13" fmla="*/ 0 h 31"/>
                    <a:gd name="T14" fmla="*/ 37 w 37"/>
                    <a:gd name="T15" fmla="*/ 31 h 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7" h="31">
                      <a:moveTo>
                        <a:pt x="37" y="0"/>
                      </a:moveTo>
                      <a:lnTo>
                        <a:pt x="21" y="31"/>
                      </a:lnTo>
                      <a:lnTo>
                        <a:pt x="0" y="0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Rectangle 826"/>
                <p:cNvSpPr>
                  <a:spLocks noChangeArrowheads="1"/>
                </p:cNvSpPr>
                <p:nvPr/>
              </p:nvSpPr>
              <p:spPr bwMode="auto">
                <a:xfrm>
                  <a:off x="2885" y="3342"/>
                  <a:ext cx="407" cy="192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33" name="Line 830"/>
              <p:cNvSpPr>
                <a:spLocks noChangeShapeType="1"/>
              </p:cNvSpPr>
              <p:nvPr/>
            </p:nvSpPr>
            <p:spPr bwMode="auto">
              <a:xfrm flipH="1">
                <a:off x="4297363" y="5453063"/>
                <a:ext cx="265113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4" name="Freeform 831"/>
              <p:cNvSpPr>
                <a:spLocks/>
              </p:cNvSpPr>
              <p:nvPr/>
            </p:nvSpPr>
            <p:spPr bwMode="auto">
              <a:xfrm>
                <a:off x="4497388" y="5419725"/>
                <a:ext cx="65088" cy="66675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42 h 42"/>
                  <a:gd name="T4" fmla="*/ 0 w 41"/>
                  <a:gd name="T5" fmla="*/ 0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5" name="Freeform 832"/>
              <p:cNvSpPr>
                <a:spLocks/>
              </p:cNvSpPr>
              <p:nvPr/>
            </p:nvSpPr>
            <p:spPr bwMode="auto">
              <a:xfrm>
                <a:off x="4297363" y="5419725"/>
                <a:ext cx="66675" cy="66675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6" name="Line 833"/>
              <p:cNvSpPr>
                <a:spLocks noChangeShapeType="1"/>
              </p:cNvSpPr>
              <p:nvPr/>
            </p:nvSpPr>
            <p:spPr bwMode="auto">
              <a:xfrm flipH="1">
                <a:off x="4297363" y="5097463"/>
                <a:ext cx="274638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7" name="Freeform 834"/>
              <p:cNvSpPr>
                <a:spLocks/>
              </p:cNvSpPr>
              <p:nvPr/>
            </p:nvSpPr>
            <p:spPr bwMode="auto">
              <a:xfrm>
                <a:off x="4497388" y="5064125"/>
                <a:ext cx="74613" cy="66675"/>
              </a:xfrm>
              <a:custGeom>
                <a:avLst/>
                <a:gdLst>
                  <a:gd name="T0" fmla="*/ 47 w 47"/>
                  <a:gd name="T1" fmla="*/ 21 h 42"/>
                  <a:gd name="T2" fmla="*/ 0 w 47"/>
                  <a:gd name="T3" fmla="*/ 42 h 42"/>
                  <a:gd name="T4" fmla="*/ 0 w 47"/>
                  <a:gd name="T5" fmla="*/ 0 h 42"/>
                  <a:gd name="T6" fmla="*/ 47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47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7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8" name="Freeform 835"/>
              <p:cNvSpPr>
                <a:spLocks/>
              </p:cNvSpPr>
              <p:nvPr/>
            </p:nvSpPr>
            <p:spPr bwMode="auto">
              <a:xfrm>
                <a:off x="4297363" y="5064125"/>
                <a:ext cx="66675" cy="66675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" name="Line 839"/>
              <p:cNvSpPr>
                <a:spLocks noChangeShapeType="1"/>
              </p:cNvSpPr>
              <p:nvPr/>
            </p:nvSpPr>
            <p:spPr bwMode="auto">
              <a:xfrm flipV="1">
                <a:off x="3609975" y="5983288"/>
                <a:ext cx="1588" cy="3714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3" name="Freeform 840"/>
              <p:cNvSpPr>
                <a:spLocks/>
              </p:cNvSpPr>
              <p:nvPr/>
            </p:nvSpPr>
            <p:spPr bwMode="auto">
              <a:xfrm>
                <a:off x="3578225" y="6288088"/>
                <a:ext cx="65088" cy="66675"/>
              </a:xfrm>
              <a:custGeom>
                <a:avLst/>
                <a:gdLst>
                  <a:gd name="T0" fmla="*/ 20 w 41"/>
                  <a:gd name="T1" fmla="*/ 42 h 42"/>
                  <a:gd name="T2" fmla="*/ 0 w 41"/>
                  <a:gd name="T3" fmla="*/ 0 h 42"/>
                  <a:gd name="T4" fmla="*/ 41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0" y="0"/>
                    </a:lnTo>
                    <a:lnTo>
                      <a:pt x="41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4" name="Freeform 841"/>
              <p:cNvSpPr>
                <a:spLocks/>
              </p:cNvSpPr>
              <p:nvPr/>
            </p:nvSpPr>
            <p:spPr bwMode="auto">
              <a:xfrm>
                <a:off x="3578225" y="5983288"/>
                <a:ext cx="65088" cy="73025"/>
              </a:xfrm>
              <a:custGeom>
                <a:avLst/>
                <a:gdLst>
                  <a:gd name="T0" fmla="*/ 20 w 41"/>
                  <a:gd name="T1" fmla="*/ 0 h 46"/>
                  <a:gd name="T2" fmla="*/ 0 w 41"/>
                  <a:gd name="T3" fmla="*/ 46 h 46"/>
                  <a:gd name="T4" fmla="*/ 41 w 41"/>
                  <a:gd name="T5" fmla="*/ 46 h 46"/>
                  <a:gd name="T6" fmla="*/ 20 w 41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6"/>
                  <a:gd name="T14" fmla="*/ 41 w 41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6">
                    <a:moveTo>
                      <a:pt x="20" y="0"/>
                    </a:moveTo>
                    <a:lnTo>
                      <a:pt x="0" y="46"/>
                    </a:lnTo>
                    <a:lnTo>
                      <a:pt x="41" y="46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5" name="Rectangle 842"/>
              <p:cNvSpPr>
                <a:spLocks noChangeArrowheads="1"/>
              </p:cNvSpPr>
              <p:nvPr/>
            </p:nvSpPr>
            <p:spPr bwMode="auto">
              <a:xfrm>
                <a:off x="4579938" y="4940300"/>
                <a:ext cx="646113" cy="306388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48" name="Rectangle 462"/>
              <p:cNvSpPr>
                <a:spLocks noChangeArrowheads="1"/>
              </p:cNvSpPr>
              <p:nvPr/>
            </p:nvSpPr>
            <p:spPr bwMode="auto">
              <a:xfrm>
                <a:off x="4299739" y="3301213"/>
                <a:ext cx="436567" cy="223838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49" name="Rectangle 463"/>
              <p:cNvSpPr>
                <a:spLocks noChangeArrowheads="1"/>
              </p:cNvSpPr>
              <p:nvPr/>
            </p:nvSpPr>
            <p:spPr bwMode="auto">
              <a:xfrm>
                <a:off x="4399709" y="3336098"/>
                <a:ext cx="27090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 smtClean="0">
                    <a:solidFill>
                      <a:srgbClr val="000000"/>
                    </a:solidFill>
                  </a:rPr>
                  <a:t>BCP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" name="Line 760"/>
              <p:cNvSpPr>
                <a:spLocks noChangeShapeType="1"/>
              </p:cNvSpPr>
              <p:nvPr/>
            </p:nvSpPr>
            <p:spPr bwMode="auto">
              <a:xfrm>
                <a:off x="4857750" y="3264694"/>
                <a:ext cx="1590" cy="71834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1" name="Freeform 761"/>
              <p:cNvSpPr>
                <a:spLocks/>
              </p:cNvSpPr>
              <p:nvPr/>
            </p:nvSpPr>
            <p:spPr bwMode="auto">
              <a:xfrm>
                <a:off x="4824414" y="3224990"/>
                <a:ext cx="66675" cy="66675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2" name="Freeform 762"/>
              <p:cNvSpPr>
                <a:spLocks/>
              </p:cNvSpPr>
              <p:nvPr/>
            </p:nvSpPr>
            <p:spPr bwMode="auto">
              <a:xfrm>
                <a:off x="4831558" y="3916358"/>
                <a:ext cx="66675" cy="66675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8" name="Freeform 470"/>
            <p:cNvSpPr>
              <a:spLocks/>
            </p:cNvSpPr>
            <p:nvPr/>
          </p:nvSpPr>
          <p:spPr bwMode="auto">
            <a:xfrm>
              <a:off x="4183851" y="1313640"/>
              <a:ext cx="107950" cy="115888"/>
            </a:xfrm>
            <a:custGeom>
              <a:avLst/>
              <a:gdLst>
                <a:gd name="T0" fmla="*/ 0 w 68"/>
                <a:gd name="T1" fmla="*/ 73 h 73"/>
                <a:gd name="T2" fmla="*/ 68 w 68"/>
                <a:gd name="T3" fmla="*/ 36 h 73"/>
                <a:gd name="T4" fmla="*/ 0 w 68"/>
                <a:gd name="T5" fmla="*/ 0 h 73"/>
                <a:gd name="T6" fmla="*/ 0 w 68"/>
                <a:gd name="T7" fmla="*/ 73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73"/>
                <a:gd name="T14" fmla="*/ 68 w 68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73">
                  <a:moveTo>
                    <a:pt x="0" y="73"/>
                  </a:moveTo>
                  <a:lnTo>
                    <a:pt x="68" y="36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Rectangle 472"/>
            <p:cNvSpPr>
              <a:spLocks noChangeArrowheads="1"/>
            </p:cNvSpPr>
            <p:nvPr/>
          </p:nvSpPr>
          <p:spPr bwMode="auto">
            <a:xfrm>
              <a:off x="3952076" y="1362853"/>
              <a:ext cx="241300" cy="254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0" name="Freeform 473"/>
            <p:cNvSpPr>
              <a:spLocks/>
            </p:cNvSpPr>
            <p:nvPr/>
          </p:nvSpPr>
          <p:spPr bwMode="auto">
            <a:xfrm>
              <a:off x="3853651" y="1313640"/>
              <a:ext cx="107950" cy="115888"/>
            </a:xfrm>
            <a:custGeom>
              <a:avLst/>
              <a:gdLst>
                <a:gd name="T0" fmla="*/ 68 w 68"/>
                <a:gd name="T1" fmla="*/ 73 h 73"/>
                <a:gd name="T2" fmla="*/ 0 w 68"/>
                <a:gd name="T3" fmla="*/ 36 h 73"/>
                <a:gd name="T4" fmla="*/ 68 w 68"/>
                <a:gd name="T5" fmla="*/ 0 h 73"/>
                <a:gd name="T6" fmla="*/ 68 w 68"/>
                <a:gd name="T7" fmla="*/ 73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73"/>
                <a:gd name="T14" fmla="*/ 68 w 68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73">
                  <a:moveTo>
                    <a:pt x="68" y="73"/>
                  </a:moveTo>
                  <a:lnTo>
                    <a:pt x="0" y="36"/>
                  </a:lnTo>
                  <a:lnTo>
                    <a:pt x="68" y="0"/>
                  </a:lnTo>
                  <a:lnTo>
                    <a:pt x="68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7" name="Rectangle 642"/>
            <p:cNvSpPr>
              <a:spLocks noChangeArrowheads="1"/>
            </p:cNvSpPr>
            <p:nvPr/>
          </p:nvSpPr>
          <p:spPr bwMode="auto">
            <a:xfrm rot="16200000">
              <a:off x="963391" y="5063295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448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9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5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53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57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8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2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24" name="Rectangle 696"/>
            <p:cNvSpPr>
              <a:spLocks noChangeArrowheads="1"/>
            </p:cNvSpPr>
            <p:nvPr/>
          </p:nvSpPr>
          <p:spPr bwMode="auto">
            <a:xfrm rot="16200000">
              <a:off x="3625850" y="5667375"/>
              <a:ext cx="115888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x2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9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0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11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12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I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CorePac &amp; Memory Subsystem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Internal Communications and Transport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External Interfaces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Coprocessors and Accelerators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Miscellaneous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9270" y="76200"/>
            <a:ext cx="8865704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Device-Specific: C667x General Purpose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422107" y="940877"/>
            <a:ext cx="3721893" cy="355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Telecommunications Serial Port (TSIP)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(EMIF16):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Connects memory up to 256 MB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Three modes: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Synchronized SRAM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NAND flash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NOR flash</a:t>
            </a:r>
          </a:p>
        </p:txBody>
      </p:sp>
      <p:grpSp>
        <p:nvGrpSpPr>
          <p:cNvPr id="358" name="Group 357"/>
          <p:cNvGrpSpPr/>
          <p:nvPr/>
        </p:nvGrpSpPr>
        <p:grpSpPr>
          <a:xfrm>
            <a:off x="0" y="834890"/>
            <a:ext cx="5349875" cy="5440363"/>
            <a:chOff x="0" y="914400"/>
            <a:chExt cx="5349875" cy="5440363"/>
          </a:xfrm>
        </p:grpSpPr>
        <p:grpSp>
          <p:nvGrpSpPr>
            <p:cNvPr id="2" name="Group 365"/>
            <p:cNvGrpSpPr>
              <a:grpSpLocks noChangeAspect="1"/>
            </p:cNvGrpSpPr>
            <p:nvPr/>
          </p:nvGrpSpPr>
          <p:grpSpPr bwMode="auto">
            <a:xfrm>
              <a:off x="0" y="914400"/>
              <a:ext cx="5349875" cy="5440363"/>
              <a:chOff x="0" y="576"/>
              <a:chExt cx="3370" cy="3427"/>
            </a:xfrm>
          </p:grpSpPr>
          <p:sp>
            <p:nvSpPr>
              <p:cNvPr id="104465" name="AutoShape 364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576"/>
                <a:ext cx="3370" cy="3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" name="Group 566"/>
              <p:cNvGrpSpPr>
                <a:grpSpLocks/>
              </p:cNvGrpSpPr>
              <p:nvPr/>
            </p:nvGrpSpPr>
            <p:grpSpPr bwMode="auto">
              <a:xfrm>
                <a:off x="10" y="586"/>
                <a:ext cx="3349" cy="3417"/>
                <a:chOff x="10" y="586"/>
                <a:chExt cx="3349" cy="3417"/>
              </a:xfrm>
            </p:grpSpPr>
            <p:sp>
              <p:nvSpPr>
                <p:cNvPr id="104618" name="Rectangle 366"/>
                <p:cNvSpPr>
                  <a:spLocks noChangeArrowheads="1"/>
                </p:cNvSpPr>
                <p:nvPr/>
              </p:nvSpPr>
              <p:spPr bwMode="auto">
                <a:xfrm>
                  <a:off x="156" y="586"/>
                  <a:ext cx="3203" cy="3245"/>
                </a:xfrm>
                <a:prstGeom prst="rect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19" name="Rectangle 367"/>
                <p:cNvSpPr>
                  <a:spLocks noChangeArrowheads="1"/>
                </p:cNvSpPr>
                <p:nvPr/>
              </p:nvSpPr>
              <p:spPr bwMode="auto">
                <a:xfrm>
                  <a:off x="412" y="2862"/>
                  <a:ext cx="1643" cy="964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0" name="Rectangle 368"/>
                <p:cNvSpPr>
                  <a:spLocks noChangeArrowheads="1"/>
                </p:cNvSpPr>
                <p:nvPr/>
              </p:nvSpPr>
              <p:spPr bwMode="auto">
                <a:xfrm>
                  <a:off x="1224" y="2169"/>
                  <a:ext cx="1143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1 to 8 Cores @ up to 1.25 GHz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1" name="Rectangle 369"/>
                <p:cNvSpPr>
                  <a:spLocks noChangeArrowheads="1"/>
                </p:cNvSpPr>
                <p:nvPr/>
              </p:nvSpPr>
              <p:spPr bwMode="auto">
                <a:xfrm>
                  <a:off x="235" y="1602"/>
                  <a:ext cx="407" cy="172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2" name="Rectangle 370"/>
                <p:cNvSpPr>
                  <a:spLocks noChangeArrowheads="1"/>
                </p:cNvSpPr>
                <p:nvPr/>
              </p:nvSpPr>
              <p:spPr bwMode="auto">
                <a:xfrm>
                  <a:off x="344" y="1613"/>
                  <a:ext cx="219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Power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3" name="Rectangle 371"/>
                <p:cNvSpPr>
                  <a:spLocks noChangeArrowheads="1"/>
                </p:cNvSpPr>
                <p:nvPr/>
              </p:nvSpPr>
              <p:spPr bwMode="auto">
                <a:xfrm>
                  <a:off x="240" y="1680"/>
                  <a:ext cx="418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Management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4" name="Rectangle 372"/>
                <p:cNvSpPr>
                  <a:spLocks noChangeArrowheads="1"/>
                </p:cNvSpPr>
                <p:nvPr/>
              </p:nvSpPr>
              <p:spPr bwMode="auto">
                <a:xfrm>
                  <a:off x="230" y="1138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6" name="Rectangle 374"/>
                <p:cNvSpPr>
                  <a:spLocks noChangeArrowheads="1"/>
                </p:cNvSpPr>
                <p:nvPr/>
              </p:nvSpPr>
              <p:spPr bwMode="auto">
                <a:xfrm>
                  <a:off x="230" y="1289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7" name="Rectangle 375"/>
                <p:cNvSpPr>
                  <a:spLocks noChangeArrowheads="1"/>
                </p:cNvSpPr>
                <p:nvPr/>
              </p:nvSpPr>
              <p:spPr bwMode="auto">
                <a:xfrm>
                  <a:off x="292" y="1311"/>
                  <a:ext cx="339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Boot ROM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8" name="Rectangle 376"/>
                <p:cNvSpPr>
                  <a:spLocks noChangeArrowheads="1"/>
                </p:cNvSpPr>
                <p:nvPr/>
              </p:nvSpPr>
              <p:spPr bwMode="auto">
                <a:xfrm>
                  <a:off x="230" y="1446"/>
                  <a:ext cx="412" cy="10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9" name="Rectangle 377"/>
                <p:cNvSpPr>
                  <a:spLocks noChangeArrowheads="1"/>
                </p:cNvSpPr>
                <p:nvPr/>
              </p:nvSpPr>
              <p:spPr bwMode="auto">
                <a:xfrm>
                  <a:off x="261" y="1456"/>
                  <a:ext cx="376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Semaphore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30" name="Line 378"/>
                <p:cNvSpPr>
                  <a:spLocks noChangeShapeType="1"/>
                </p:cNvSpPr>
                <p:nvPr/>
              </p:nvSpPr>
              <p:spPr bwMode="auto">
                <a:xfrm flipH="1">
                  <a:off x="657" y="1191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1" name="Freeform 379"/>
                <p:cNvSpPr>
                  <a:spLocks/>
                </p:cNvSpPr>
                <p:nvPr/>
              </p:nvSpPr>
              <p:spPr bwMode="auto">
                <a:xfrm>
                  <a:off x="819" y="1170"/>
                  <a:ext cx="42" cy="41"/>
                </a:xfrm>
                <a:custGeom>
                  <a:avLst/>
                  <a:gdLst>
                    <a:gd name="T0" fmla="*/ 42 w 42"/>
                    <a:gd name="T1" fmla="*/ 21 h 41"/>
                    <a:gd name="T2" fmla="*/ 0 w 42"/>
                    <a:gd name="T3" fmla="*/ 41 h 41"/>
                    <a:gd name="T4" fmla="*/ 0 w 42"/>
                    <a:gd name="T5" fmla="*/ 0 h 41"/>
                    <a:gd name="T6" fmla="*/ 42 w 42"/>
                    <a:gd name="T7" fmla="*/ 21 h 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1"/>
                    <a:gd name="T14" fmla="*/ 42 w 42"/>
                    <a:gd name="T15" fmla="*/ 41 h 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1">
                      <a:moveTo>
                        <a:pt x="42" y="21"/>
                      </a:moveTo>
                      <a:lnTo>
                        <a:pt x="0" y="41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2" name="Freeform 380"/>
                <p:cNvSpPr>
                  <a:spLocks/>
                </p:cNvSpPr>
                <p:nvPr/>
              </p:nvSpPr>
              <p:spPr bwMode="auto">
                <a:xfrm>
                  <a:off x="657" y="1170"/>
                  <a:ext cx="42" cy="41"/>
                </a:xfrm>
                <a:custGeom>
                  <a:avLst/>
                  <a:gdLst>
                    <a:gd name="T0" fmla="*/ 0 w 42"/>
                    <a:gd name="T1" fmla="*/ 21 h 41"/>
                    <a:gd name="T2" fmla="*/ 42 w 42"/>
                    <a:gd name="T3" fmla="*/ 41 h 41"/>
                    <a:gd name="T4" fmla="*/ 42 w 42"/>
                    <a:gd name="T5" fmla="*/ 0 h 41"/>
                    <a:gd name="T6" fmla="*/ 0 w 42"/>
                    <a:gd name="T7" fmla="*/ 21 h 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1"/>
                    <a:gd name="T14" fmla="*/ 42 w 42"/>
                    <a:gd name="T15" fmla="*/ 41 h 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1">
                      <a:moveTo>
                        <a:pt x="0" y="21"/>
                      </a:moveTo>
                      <a:lnTo>
                        <a:pt x="42" y="41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3" name="Line 381"/>
                <p:cNvSpPr>
                  <a:spLocks noChangeShapeType="1"/>
                </p:cNvSpPr>
                <p:nvPr/>
              </p:nvSpPr>
              <p:spPr bwMode="auto">
                <a:xfrm flipH="1">
                  <a:off x="657" y="1347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4" name="Freeform 382"/>
                <p:cNvSpPr>
                  <a:spLocks/>
                </p:cNvSpPr>
                <p:nvPr/>
              </p:nvSpPr>
              <p:spPr bwMode="auto">
                <a:xfrm>
                  <a:off x="819" y="1321"/>
                  <a:ext cx="42" cy="47"/>
                </a:xfrm>
                <a:custGeom>
                  <a:avLst/>
                  <a:gdLst>
                    <a:gd name="T0" fmla="*/ 42 w 42"/>
                    <a:gd name="T1" fmla="*/ 26 h 47"/>
                    <a:gd name="T2" fmla="*/ 0 w 42"/>
                    <a:gd name="T3" fmla="*/ 47 h 47"/>
                    <a:gd name="T4" fmla="*/ 0 w 42"/>
                    <a:gd name="T5" fmla="*/ 0 h 47"/>
                    <a:gd name="T6" fmla="*/ 42 w 42"/>
                    <a:gd name="T7" fmla="*/ 26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42" y="26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42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5" name="Freeform 383"/>
                <p:cNvSpPr>
                  <a:spLocks/>
                </p:cNvSpPr>
                <p:nvPr/>
              </p:nvSpPr>
              <p:spPr bwMode="auto">
                <a:xfrm>
                  <a:off x="657" y="1321"/>
                  <a:ext cx="42" cy="47"/>
                </a:xfrm>
                <a:custGeom>
                  <a:avLst/>
                  <a:gdLst>
                    <a:gd name="T0" fmla="*/ 0 w 42"/>
                    <a:gd name="T1" fmla="*/ 26 h 47"/>
                    <a:gd name="T2" fmla="*/ 42 w 42"/>
                    <a:gd name="T3" fmla="*/ 47 h 47"/>
                    <a:gd name="T4" fmla="*/ 42 w 42"/>
                    <a:gd name="T5" fmla="*/ 0 h 47"/>
                    <a:gd name="T6" fmla="*/ 0 w 42"/>
                    <a:gd name="T7" fmla="*/ 26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6"/>
                      </a:moveTo>
                      <a:lnTo>
                        <a:pt x="42" y="47"/>
                      </a:lnTo>
                      <a:lnTo>
                        <a:pt x="42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6" name="Line 384"/>
                <p:cNvSpPr>
                  <a:spLocks noChangeShapeType="1"/>
                </p:cNvSpPr>
                <p:nvPr/>
              </p:nvSpPr>
              <p:spPr bwMode="auto">
                <a:xfrm flipH="1">
                  <a:off x="657" y="1680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7" name="Freeform 385"/>
                <p:cNvSpPr>
                  <a:spLocks/>
                </p:cNvSpPr>
                <p:nvPr/>
              </p:nvSpPr>
              <p:spPr bwMode="auto">
                <a:xfrm>
                  <a:off x="819" y="1659"/>
                  <a:ext cx="42" cy="47"/>
                </a:xfrm>
                <a:custGeom>
                  <a:avLst/>
                  <a:gdLst>
                    <a:gd name="T0" fmla="*/ 42 w 42"/>
                    <a:gd name="T1" fmla="*/ 21 h 47"/>
                    <a:gd name="T2" fmla="*/ 0 w 42"/>
                    <a:gd name="T3" fmla="*/ 47 h 47"/>
                    <a:gd name="T4" fmla="*/ 0 w 42"/>
                    <a:gd name="T5" fmla="*/ 0 h 47"/>
                    <a:gd name="T6" fmla="*/ 42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42" y="21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8" name="Freeform 386"/>
                <p:cNvSpPr>
                  <a:spLocks/>
                </p:cNvSpPr>
                <p:nvPr/>
              </p:nvSpPr>
              <p:spPr bwMode="auto">
                <a:xfrm>
                  <a:off x="657" y="1659"/>
                  <a:ext cx="42" cy="47"/>
                </a:xfrm>
                <a:custGeom>
                  <a:avLst/>
                  <a:gdLst>
                    <a:gd name="T0" fmla="*/ 0 w 42"/>
                    <a:gd name="T1" fmla="*/ 21 h 47"/>
                    <a:gd name="T2" fmla="*/ 42 w 42"/>
                    <a:gd name="T3" fmla="*/ 47 h 47"/>
                    <a:gd name="T4" fmla="*/ 42 w 42"/>
                    <a:gd name="T5" fmla="*/ 0 h 47"/>
                    <a:gd name="T6" fmla="*/ 0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1"/>
                      </a:moveTo>
                      <a:lnTo>
                        <a:pt x="42" y="47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9" name="Rectangle 387"/>
                <p:cNvSpPr>
                  <a:spLocks noChangeArrowheads="1"/>
                </p:cNvSpPr>
                <p:nvPr/>
              </p:nvSpPr>
              <p:spPr bwMode="auto">
                <a:xfrm>
                  <a:off x="1841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0" name="Rectangle 388"/>
                <p:cNvSpPr>
                  <a:spLocks noChangeArrowheads="1"/>
                </p:cNvSpPr>
                <p:nvPr/>
              </p:nvSpPr>
              <p:spPr bwMode="auto">
                <a:xfrm>
                  <a:off x="1841" y="2967"/>
                  <a:ext cx="162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1" name="Rectangle 389"/>
                <p:cNvSpPr>
                  <a:spLocks noChangeArrowheads="1"/>
                </p:cNvSpPr>
                <p:nvPr/>
              </p:nvSpPr>
              <p:spPr bwMode="auto">
                <a:xfrm rot="-5400000">
                  <a:off x="1880" y="3302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2" name="Rectangle 390"/>
                <p:cNvSpPr>
                  <a:spLocks noChangeArrowheads="1"/>
                </p:cNvSpPr>
                <p:nvPr/>
              </p:nvSpPr>
              <p:spPr bwMode="auto">
                <a:xfrm rot="-5400000">
                  <a:off x="1878" y="3248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3" name="Rectangle 391"/>
                <p:cNvSpPr>
                  <a:spLocks noChangeArrowheads="1"/>
                </p:cNvSpPr>
                <p:nvPr/>
              </p:nvSpPr>
              <p:spPr bwMode="auto">
                <a:xfrm rot="-5400000">
                  <a:off x="1896" y="3208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4" name="Rectangle 392"/>
                <p:cNvSpPr>
                  <a:spLocks noChangeArrowheads="1"/>
                </p:cNvSpPr>
                <p:nvPr/>
              </p:nvSpPr>
              <p:spPr bwMode="auto">
                <a:xfrm rot="-5400000">
                  <a:off x="1875" y="3161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O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5" name="Rectangle 393"/>
                <p:cNvSpPr>
                  <a:spLocks noChangeArrowheads="1"/>
                </p:cNvSpPr>
                <p:nvPr/>
              </p:nvSpPr>
              <p:spPr bwMode="auto">
                <a:xfrm rot="-5400000">
                  <a:off x="1896" y="312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6" name="Rectangle 394"/>
                <p:cNvSpPr>
                  <a:spLocks noChangeArrowheads="1"/>
                </p:cNvSpPr>
                <p:nvPr/>
              </p:nvSpPr>
              <p:spPr bwMode="auto">
                <a:xfrm rot="-5400000">
                  <a:off x="1896" y="309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7" name="Rectangle 395"/>
                <p:cNvSpPr>
                  <a:spLocks noChangeArrowheads="1"/>
                </p:cNvSpPr>
                <p:nvPr/>
              </p:nvSpPr>
              <p:spPr bwMode="auto">
                <a:xfrm rot="-5400000">
                  <a:off x="1881" y="301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x4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8" name="Rectangle 397"/>
                <p:cNvSpPr>
                  <a:spLocks noChangeArrowheads="1"/>
                </p:cNvSpPr>
                <p:nvPr/>
              </p:nvSpPr>
              <p:spPr bwMode="auto">
                <a:xfrm>
                  <a:off x="1059" y="2967"/>
                  <a:ext cx="151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9" name="Rectangle 398"/>
                <p:cNvSpPr>
                  <a:spLocks noChangeArrowheads="1"/>
                </p:cNvSpPr>
                <p:nvPr/>
              </p:nvSpPr>
              <p:spPr bwMode="auto">
                <a:xfrm>
                  <a:off x="1059" y="2967"/>
                  <a:ext cx="151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0" name="Rectangle 399"/>
                <p:cNvSpPr>
                  <a:spLocks noChangeArrowheads="1"/>
                </p:cNvSpPr>
                <p:nvPr/>
              </p:nvSpPr>
              <p:spPr bwMode="auto">
                <a:xfrm rot="-5400000">
                  <a:off x="1101" y="3291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1" name="Rectangle 400"/>
                <p:cNvSpPr>
                  <a:spLocks noChangeArrowheads="1"/>
                </p:cNvSpPr>
                <p:nvPr/>
              </p:nvSpPr>
              <p:spPr bwMode="auto">
                <a:xfrm rot="-5400000">
                  <a:off x="1099" y="3237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2" name="Rectangle 401"/>
                <p:cNvSpPr>
                  <a:spLocks noChangeArrowheads="1"/>
                </p:cNvSpPr>
                <p:nvPr/>
              </p:nvSpPr>
              <p:spPr bwMode="auto">
                <a:xfrm rot="-5400000">
                  <a:off x="1117" y="3198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3" name="Rectangle 402"/>
                <p:cNvSpPr>
                  <a:spLocks noChangeArrowheads="1"/>
                </p:cNvSpPr>
                <p:nvPr/>
              </p:nvSpPr>
              <p:spPr bwMode="auto">
                <a:xfrm rot="-5400000">
                  <a:off x="1107" y="316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4" name="Rectangle 403"/>
                <p:cNvSpPr>
                  <a:spLocks noChangeArrowheads="1"/>
                </p:cNvSpPr>
                <p:nvPr/>
              </p:nvSpPr>
              <p:spPr bwMode="auto">
                <a:xfrm rot="-5400000">
                  <a:off x="1117" y="313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5" name="Rectangle 404"/>
                <p:cNvSpPr>
                  <a:spLocks noChangeArrowheads="1"/>
                </p:cNvSpPr>
                <p:nvPr/>
              </p:nvSpPr>
              <p:spPr bwMode="auto">
                <a:xfrm rot="-5400000">
                  <a:off x="1117" y="310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6" name="Rectangle 405"/>
                <p:cNvSpPr>
                  <a:spLocks noChangeArrowheads="1"/>
                </p:cNvSpPr>
                <p:nvPr/>
              </p:nvSpPr>
              <p:spPr bwMode="auto">
                <a:xfrm rot="-5400000">
                  <a:off x="1102" y="302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7" name="Rectangle 407"/>
                <p:cNvSpPr>
                  <a:spLocks noChangeArrowheads="1"/>
                </p:cNvSpPr>
                <p:nvPr/>
              </p:nvSpPr>
              <p:spPr bwMode="auto">
                <a:xfrm>
                  <a:off x="1252" y="2967"/>
                  <a:ext cx="156" cy="531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8" name="Rectangle 408"/>
                <p:cNvSpPr>
                  <a:spLocks noChangeArrowheads="1"/>
                </p:cNvSpPr>
                <p:nvPr/>
              </p:nvSpPr>
              <p:spPr bwMode="auto">
                <a:xfrm rot="-5400000">
                  <a:off x="1288" y="3243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U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9" name="Rectangle 409"/>
                <p:cNvSpPr>
                  <a:spLocks noChangeArrowheads="1"/>
                </p:cNvSpPr>
                <p:nvPr/>
              </p:nvSpPr>
              <p:spPr bwMode="auto">
                <a:xfrm rot="-5400000">
                  <a:off x="1290" y="3187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0" name="Rectangle 410"/>
                <p:cNvSpPr>
                  <a:spLocks noChangeArrowheads="1"/>
                </p:cNvSpPr>
                <p:nvPr/>
              </p:nvSpPr>
              <p:spPr bwMode="auto">
                <a:xfrm rot="-5400000">
                  <a:off x="1288" y="3128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1" name="Rectangle 411"/>
                <p:cNvSpPr>
                  <a:spLocks noChangeArrowheads="1"/>
                </p:cNvSpPr>
                <p:nvPr/>
              </p:nvSpPr>
              <p:spPr bwMode="auto">
                <a:xfrm rot="-5400000">
                  <a:off x="1293" y="3070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2" name="Rectangle 412"/>
                <p:cNvSpPr>
                  <a:spLocks noChangeArrowheads="1"/>
                </p:cNvSpPr>
                <p:nvPr/>
              </p:nvSpPr>
              <p:spPr bwMode="auto">
                <a:xfrm>
                  <a:off x="1643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3" name="Rectangle 413"/>
                <p:cNvSpPr>
                  <a:spLocks noChangeArrowheads="1"/>
                </p:cNvSpPr>
                <p:nvPr/>
              </p:nvSpPr>
              <p:spPr bwMode="auto">
                <a:xfrm>
                  <a:off x="1643" y="2967"/>
                  <a:ext cx="162" cy="531"/>
                </a:xfrm>
                <a:prstGeom prst="rect">
                  <a:avLst/>
                </a:prstGeom>
                <a:solidFill>
                  <a:srgbClr val="FFFF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4" name="Rectangle 414"/>
                <p:cNvSpPr>
                  <a:spLocks noChangeArrowheads="1"/>
                </p:cNvSpPr>
                <p:nvPr/>
              </p:nvSpPr>
              <p:spPr bwMode="auto">
                <a:xfrm rot="-5400000">
                  <a:off x="1685" y="3294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5" name="Rectangle 415"/>
                <p:cNvSpPr>
                  <a:spLocks noChangeArrowheads="1"/>
                </p:cNvSpPr>
                <p:nvPr/>
              </p:nvSpPr>
              <p:spPr bwMode="auto">
                <a:xfrm rot="-5400000">
                  <a:off x="1682" y="3245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6" name="Rectangle 416"/>
                <p:cNvSpPr>
                  <a:spLocks noChangeArrowheads="1"/>
                </p:cNvSpPr>
                <p:nvPr/>
              </p:nvSpPr>
              <p:spPr bwMode="auto">
                <a:xfrm rot="-5400000">
                  <a:off x="1698" y="3203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7" name="Rectangle 417"/>
                <p:cNvSpPr>
                  <a:spLocks noChangeArrowheads="1"/>
                </p:cNvSpPr>
                <p:nvPr/>
              </p:nvSpPr>
              <p:spPr bwMode="auto">
                <a:xfrm rot="-5400000">
                  <a:off x="1682" y="3166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8" name="Rectangle 418"/>
                <p:cNvSpPr>
                  <a:spLocks noChangeArrowheads="1"/>
                </p:cNvSpPr>
                <p:nvPr/>
              </p:nvSpPr>
              <p:spPr bwMode="auto">
                <a:xfrm rot="-5400000">
                  <a:off x="1698" y="313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9" name="Rectangle 419"/>
                <p:cNvSpPr>
                  <a:spLocks noChangeArrowheads="1"/>
                </p:cNvSpPr>
                <p:nvPr/>
              </p:nvSpPr>
              <p:spPr bwMode="auto">
                <a:xfrm rot="-5400000">
                  <a:off x="1698" y="310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0" name="Rectangle 421"/>
                <p:cNvSpPr>
                  <a:spLocks noChangeArrowheads="1"/>
                </p:cNvSpPr>
                <p:nvPr/>
              </p:nvSpPr>
              <p:spPr bwMode="auto">
                <a:xfrm rot="-5400000">
                  <a:off x="1683" y="302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1" name="Rectangle 422"/>
                <p:cNvSpPr>
                  <a:spLocks noChangeArrowheads="1"/>
                </p:cNvSpPr>
                <p:nvPr/>
              </p:nvSpPr>
              <p:spPr bwMode="auto">
                <a:xfrm>
                  <a:off x="1450" y="2967"/>
                  <a:ext cx="157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2" name="Rectangle 423"/>
                <p:cNvSpPr>
                  <a:spLocks noChangeArrowheads="1"/>
                </p:cNvSpPr>
                <p:nvPr/>
              </p:nvSpPr>
              <p:spPr bwMode="auto">
                <a:xfrm>
                  <a:off x="1450" y="2967"/>
                  <a:ext cx="157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3" name="Rectangle 424"/>
                <p:cNvSpPr>
                  <a:spLocks noChangeArrowheads="1"/>
                </p:cNvSpPr>
                <p:nvPr/>
              </p:nvSpPr>
              <p:spPr bwMode="auto">
                <a:xfrm rot="-5400000">
                  <a:off x="1489" y="3198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4" name="Rectangle 425"/>
                <p:cNvSpPr>
                  <a:spLocks noChangeArrowheads="1"/>
                </p:cNvSpPr>
                <p:nvPr/>
              </p:nvSpPr>
              <p:spPr bwMode="auto">
                <a:xfrm rot="-5400000">
                  <a:off x="1489" y="3140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5" name="Rectangle 426"/>
                <p:cNvSpPr>
                  <a:spLocks noChangeArrowheads="1"/>
                </p:cNvSpPr>
                <p:nvPr/>
              </p:nvSpPr>
              <p:spPr bwMode="auto">
                <a:xfrm rot="-5400000">
                  <a:off x="1505" y="3104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6" name="Rectangle 427"/>
                <p:cNvSpPr>
                  <a:spLocks noChangeArrowheads="1"/>
                </p:cNvSpPr>
                <p:nvPr/>
              </p:nvSpPr>
              <p:spPr bwMode="auto">
                <a:xfrm>
                  <a:off x="861" y="2967"/>
                  <a:ext cx="161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7" name="Rectangle 428"/>
                <p:cNvSpPr>
                  <a:spLocks noChangeArrowheads="1"/>
                </p:cNvSpPr>
                <p:nvPr/>
              </p:nvSpPr>
              <p:spPr bwMode="auto">
                <a:xfrm>
                  <a:off x="861" y="2967"/>
                  <a:ext cx="161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8" name="Rectangle 429"/>
                <p:cNvSpPr>
                  <a:spLocks noChangeArrowheads="1"/>
                </p:cNvSpPr>
                <p:nvPr/>
              </p:nvSpPr>
              <p:spPr bwMode="auto">
                <a:xfrm rot="-5400000">
                  <a:off x="914" y="3203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9" name="Rectangle 430"/>
                <p:cNvSpPr>
                  <a:spLocks noChangeArrowheads="1"/>
                </p:cNvSpPr>
                <p:nvPr/>
              </p:nvSpPr>
              <p:spPr bwMode="auto">
                <a:xfrm rot="-5400000">
                  <a:off x="896" y="3133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80" name="Rectangle 431"/>
                <p:cNvSpPr>
                  <a:spLocks noChangeArrowheads="1"/>
                </p:cNvSpPr>
                <p:nvPr/>
              </p:nvSpPr>
              <p:spPr bwMode="auto">
                <a:xfrm rot="-5400000">
                  <a:off x="894" y="3192"/>
                  <a:ext cx="58" cy="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 b="1">
                      <a:solidFill>
                        <a:srgbClr val="000000"/>
                      </a:solidFill>
                    </a:rPr>
                    <a:t>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81" name="Freeform 432"/>
                <p:cNvSpPr>
                  <a:spLocks/>
                </p:cNvSpPr>
                <p:nvPr/>
              </p:nvSpPr>
              <p:spPr bwMode="auto">
                <a:xfrm>
                  <a:off x="1836" y="2461"/>
                  <a:ext cx="73" cy="68"/>
                </a:xfrm>
                <a:custGeom>
                  <a:avLst/>
                  <a:gdLst>
                    <a:gd name="T0" fmla="*/ 73 w 73"/>
                    <a:gd name="T1" fmla="*/ 68 h 68"/>
                    <a:gd name="T2" fmla="*/ 37 w 73"/>
                    <a:gd name="T3" fmla="*/ 0 h 68"/>
                    <a:gd name="T4" fmla="*/ 0 w 73"/>
                    <a:gd name="T5" fmla="*/ 68 h 68"/>
                    <a:gd name="T6" fmla="*/ 73 w 73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68"/>
                      </a:moveTo>
                      <a:lnTo>
                        <a:pt x="37" y="0"/>
                      </a:lnTo>
                      <a:lnTo>
                        <a:pt x="0" y="68"/>
                      </a:lnTo>
                      <a:lnTo>
                        <a:pt x="73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2" name="Freeform 433"/>
                <p:cNvSpPr>
                  <a:spLocks/>
                </p:cNvSpPr>
                <p:nvPr/>
              </p:nvSpPr>
              <p:spPr bwMode="auto">
                <a:xfrm>
                  <a:off x="1868" y="2513"/>
                  <a:ext cx="15" cy="11"/>
                </a:xfrm>
                <a:custGeom>
                  <a:avLst/>
                  <a:gdLst>
                    <a:gd name="T0" fmla="*/ 15 w 15"/>
                    <a:gd name="T1" fmla="*/ 11 h 11"/>
                    <a:gd name="T2" fmla="*/ 10 w 15"/>
                    <a:gd name="T3" fmla="*/ 6 h 11"/>
                    <a:gd name="T4" fmla="*/ 10 w 15"/>
                    <a:gd name="T5" fmla="*/ 6 h 11"/>
                    <a:gd name="T6" fmla="*/ 10 w 15"/>
                    <a:gd name="T7" fmla="*/ 0 h 11"/>
                    <a:gd name="T8" fmla="*/ 5 w 15"/>
                    <a:gd name="T9" fmla="*/ 0 h 11"/>
                    <a:gd name="T10" fmla="*/ 5 w 15"/>
                    <a:gd name="T11" fmla="*/ 0 h 11"/>
                    <a:gd name="T12" fmla="*/ 0 w 15"/>
                    <a:gd name="T13" fmla="*/ 6 h 11"/>
                    <a:gd name="T14" fmla="*/ 0 w 15"/>
                    <a:gd name="T15" fmla="*/ 6 h 11"/>
                    <a:gd name="T16" fmla="*/ 0 w 15"/>
                    <a:gd name="T17" fmla="*/ 11 h 11"/>
                    <a:gd name="T18" fmla="*/ 15 w 15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5"/>
                    <a:gd name="T31" fmla="*/ 0 h 11"/>
                    <a:gd name="T32" fmla="*/ 15 w 15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5" h="11">
                      <a:moveTo>
                        <a:pt x="15" y="11"/>
                      </a:moveTo>
                      <a:lnTo>
                        <a:pt x="10" y="6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5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3" name="Rectangle 434"/>
                <p:cNvSpPr>
                  <a:spLocks noChangeArrowheads="1"/>
                </p:cNvSpPr>
                <p:nvPr/>
              </p:nvSpPr>
              <p:spPr bwMode="auto">
                <a:xfrm>
                  <a:off x="1868" y="2524"/>
                  <a:ext cx="15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84" name="Freeform 435"/>
                <p:cNvSpPr>
                  <a:spLocks/>
                </p:cNvSpPr>
                <p:nvPr/>
              </p:nvSpPr>
              <p:spPr bwMode="auto">
                <a:xfrm>
                  <a:off x="1836" y="2888"/>
                  <a:ext cx="73" cy="68"/>
                </a:xfrm>
                <a:custGeom>
                  <a:avLst/>
                  <a:gdLst>
                    <a:gd name="T0" fmla="*/ 73 w 73"/>
                    <a:gd name="T1" fmla="*/ 0 h 68"/>
                    <a:gd name="T2" fmla="*/ 37 w 73"/>
                    <a:gd name="T3" fmla="*/ 68 h 68"/>
                    <a:gd name="T4" fmla="*/ 0 w 73"/>
                    <a:gd name="T5" fmla="*/ 0 h 68"/>
                    <a:gd name="T6" fmla="*/ 73 w 73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0"/>
                      </a:moveTo>
                      <a:lnTo>
                        <a:pt x="37" y="68"/>
                      </a:lnTo>
                      <a:lnTo>
                        <a:pt x="0" y="0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5" name="Freeform 436"/>
                <p:cNvSpPr>
                  <a:spLocks/>
                </p:cNvSpPr>
                <p:nvPr/>
              </p:nvSpPr>
              <p:spPr bwMode="auto">
                <a:xfrm>
                  <a:off x="1868" y="2899"/>
                  <a:ext cx="15" cy="5"/>
                </a:xfrm>
                <a:custGeom>
                  <a:avLst/>
                  <a:gdLst>
                    <a:gd name="T0" fmla="*/ 0 w 15"/>
                    <a:gd name="T1" fmla="*/ 0 h 5"/>
                    <a:gd name="T2" fmla="*/ 0 w 15"/>
                    <a:gd name="T3" fmla="*/ 0 h 5"/>
                    <a:gd name="T4" fmla="*/ 0 w 15"/>
                    <a:gd name="T5" fmla="*/ 5 h 5"/>
                    <a:gd name="T6" fmla="*/ 5 w 15"/>
                    <a:gd name="T7" fmla="*/ 5 h 5"/>
                    <a:gd name="T8" fmla="*/ 5 w 15"/>
                    <a:gd name="T9" fmla="*/ 5 h 5"/>
                    <a:gd name="T10" fmla="*/ 10 w 15"/>
                    <a:gd name="T11" fmla="*/ 5 h 5"/>
                    <a:gd name="T12" fmla="*/ 10 w 15"/>
                    <a:gd name="T13" fmla="*/ 5 h 5"/>
                    <a:gd name="T14" fmla="*/ 10 w 15"/>
                    <a:gd name="T15" fmla="*/ 0 h 5"/>
                    <a:gd name="T16" fmla="*/ 15 w 15"/>
                    <a:gd name="T17" fmla="*/ 0 h 5"/>
                    <a:gd name="T18" fmla="*/ 0 w 15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5"/>
                    <a:gd name="T31" fmla="*/ 0 h 5"/>
                    <a:gd name="T32" fmla="*/ 15 w 15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5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5" y="5"/>
                      </a:lnTo>
                      <a:lnTo>
                        <a:pt x="10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6" name="Line 437"/>
                <p:cNvSpPr>
                  <a:spLocks noChangeShapeType="1"/>
                </p:cNvSpPr>
                <p:nvPr/>
              </p:nvSpPr>
              <p:spPr bwMode="auto">
                <a:xfrm>
                  <a:off x="1523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7" name="Freeform 438"/>
                <p:cNvSpPr>
                  <a:spLocks/>
                </p:cNvSpPr>
                <p:nvPr/>
              </p:nvSpPr>
              <p:spPr bwMode="auto">
                <a:xfrm>
                  <a:off x="1502" y="2461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8" name="Freeform 439"/>
                <p:cNvSpPr>
                  <a:spLocks/>
                </p:cNvSpPr>
                <p:nvPr/>
              </p:nvSpPr>
              <p:spPr bwMode="auto">
                <a:xfrm>
                  <a:off x="1502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9" name="Line 440"/>
                <p:cNvSpPr>
                  <a:spLocks noChangeShapeType="1"/>
                </p:cNvSpPr>
                <p:nvPr/>
              </p:nvSpPr>
              <p:spPr bwMode="auto">
                <a:xfrm>
                  <a:off x="1330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0" name="Freeform 441"/>
                <p:cNvSpPr>
                  <a:spLocks/>
                </p:cNvSpPr>
                <p:nvPr/>
              </p:nvSpPr>
              <p:spPr bwMode="auto">
                <a:xfrm>
                  <a:off x="1309" y="2461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1" name="Freeform 442"/>
                <p:cNvSpPr>
                  <a:spLocks/>
                </p:cNvSpPr>
                <p:nvPr/>
              </p:nvSpPr>
              <p:spPr bwMode="auto">
                <a:xfrm>
                  <a:off x="1309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2" name="Freeform 443"/>
                <p:cNvSpPr>
                  <a:spLocks/>
                </p:cNvSpPr>
                <p:nvPr/>
              </p:nvSpPr>
              <p:spPr bwMode="auto">
                <a:xfrm>
                  <a:off x="1095" y="2461"/>
                  <a:ext cx="73" cy="68"/>
                </a:xfrm>
                <a:custGeom>
                  <a:avLst/>
                  <a:gdLst>
                    <a:gd name="T0" fmla="*/ 73 w 73"/>
                    <a:gd name="T1" fmla="*/ 68 h 68"/>
                    <a:gd name="T2" fmla="*/ 37 w 73"/>
                    <a:gd name="T3" fmla="*/ 0 h 68"/>
                    <a:gd name="T4" fmla="*/ 0 w 73"/>
                    <a:gd name="T5" fmla="*/ 68 h 68"/>
                    <a:gd name="T6" fmla="*/ 73 w 73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68"/>
                      </a:moveTo>
                      <a:lnTo>
                        <a:pt x="37" y="0"/>
                      </a:lnTo>
                      <a:lnTo>
                        <a:pt x="0" y="68"/>
                      </a:lnTo>
                      <a:lnTo>
                        <a:pt x="73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3" name="Freeform 444"/>
                <p:cNvSpPr>
                  <a:spLocks/>
                </p:cNvSpPr>
                <p:nvPr/>
              </p:nvSpPr>
              <p:spPr bwMode="auto">
                <a:xfrm>
                  <a:off x="1127" y="2513"/>
                  <a:ext cx="15" cy="11"/>
                </a:xfrm>
                <a:custGeom>
                  <a:avLst/>
                  <a:gdLst>
                    <a:gd name="T0" fmla="*/ 15 w 15"/>
                    <a:gd name="T1" fmla="*/ 11 h 11"/>
                    <a:gd name="T2" fmla="*/ 10 w 15"/>
                    <a:gd name="T3" fmla="*/ 6 h 11"/>
                    <a:gd name="T4" fmla="*/ 10 w 15"/>
                    <a:gd name="T5" fmla="*/ 6 h 11"/>
                    <a:gd name="T6" fmla="*/ 10 w 15"/>
                    <a:gd name="T7" fmla="*/ 0 h 11"/>
                    <a:gd name="T8" fmla="*/ 5 w 15"/>
                    <a:gd name="T9" fmla="*/ 0 h 11"/>
                    <a:gd name="T10" fmla="*/ 5 w 15"/>
                    <a:gd name="T11" fmla="*/ 0 h 11"/>
                    <a:gd name="T12" fmla="*/ 0 w 15"/>
                    <a:gd name="T13" fmla="*/ 6 h 11"/>
                    <a:gd name="T14" fmla="*/ 0 w 15"/>
                    <a:gd name="T15" fmla="*/ 6 h 11"/>
                    <a:gd name="T16" fmla="*/ 0 w 15"/>
                    <a:gd name="T17" fmla="*/ 11 h 11"/>
                    <a:gd name="T18" fmla="*/ 15 w 15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5"/>
                    <a:gd name="T31" fmla="*/ 0 h 11"/>
                    <a:gd name="T32" fmla="*/ 15 w 15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5" h="11">
                      <a:moveTo>
                        <a:pt x="15" y="11"/>
                      </a:moveTo>
                      <a:lnTo>
                        <a:pt x="10" y="6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5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4" name="Rectangle 445"/>
                <p:cNvSpPr>
                  <a:spLocks noChangeArrowheads="1"/>
                </p:cNvSpPr>
                <p:nvPr/>
              </p:nvSpPr>
              <p:spPr bwMode="auto">
                <a:xfrm>
                  <a:off x="1127" y="2524"/>
                  <a:ext cx="15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95" name="Freeform 446"/>
                <p:cNvSpPr>
                  <a:spLocks/>
                </p:cNvSpPr>
                <p:nvPr/>
              </p:nvSpPr>
              <p:spPr bwMode="auto">
                <a:xfrm>
                  <a:off x="1095" y="2888"/>
                  <a:ext cx="73" cy="68"/>
                </a:xfrm>
                <a:custGeom>
                  <a:avLst/>
                  <a:gdLst>
                    <a:gd name="T0" fmla="*/ 73 w 73"/>
                    <a:gd name="T1" fmla="*/ 0 h 68"/>
                    <a:gd name="T2" fmla="*/ 37 w 73"/>
                    <a:gd name="T3" fmla="*/ 68 h 68"/>
                    <a:gd name="T4" fmla="*/ 0 w 73"/>
                    <a:gd name="T5" fmla="*/ 0 h 68"/>
                    <a:gd name="T6" fmla="*/ 73 w 73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0"/>
                      </a:moveTo>
                      <a:lnTo>
                        <a:pt x="37" y="68"/>
                      </a:lnTo>
                      <a:lnTo>
                        <a:pt x="0" y="0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6" name="Freeform 447"/>
                <p:cNvSpPr>
                  <a:spLocks/>
                </p:cNvSpPr>
                <p:nvPr/>
              </p:nvSpPr>
              <p:spPr bwMode="auto">
                <a:xfrm>
                  <a:off x="1127" y="2899"/>
                  <a:ext cx="15" cy="5"/>
                </a:xfrm>
                <a:custGeom>
                  <a:avLst/>
                  <a:gdLst>
                    <a:gd name="T0" fmla="*/ 0 w 15"/>
                    <a:gd name="T1" fmla="*/ 0 h 5"/>
                    <a:gd name="T2" fmla="*/ 0 w 15"/>
                    <a:gd name="T3" fmla="*/ 0 h 5"/>
                    <a:gd name="T4" fmla="*/ 0 w 15"/>
                    <a:gd name="T5" fmla="*/ 5 h 5"/>
                    <a:gd name="T6" fmla="*/ 5 w 15"/>
                    <a:gd name="T7" fmla="*/ 5 h 5"/>
                    <a:gd name="T8" fmla="*/ 5 w 15"/>
                    <a:gd name="T9" fmla="*/ 5 h 5"/>
                    <a:gd name="T10" fmla="*/ 10 w 15"/>
                    <a:gd name="T11" fmla="*/ 5 h 5"/>
                    <a:gd name="T12" fmla="*/ 10 w 15"/>
                    <a:gd name="T13" fmla="*/ 5 h 5"/>
                    <a:gd name="T14" fmla="*/ 10 w 15"/>
                    <a:gd name="T15" fmla="*/ 0 h 5"/>
                    <a:gd name="T16" fmla="*/ 15 w 15"/>
                    <a:gd name="T17" fmla="*/ 0 h 5"/>
                    <a:gd name="T18" fmla="*/ 0 w 15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5"/>
                    <a:gd name="T31" fmla="*/ 0 h 5"/>
                    <a:gd name="T32" fmla="*/ 15 w 15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5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5" y="5"/>
                      </a:lnTo>
                      <a:lnTo>
                        <a:pt x="10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7" name="Line 448"/>
                <p:cNvSpPr>
                  <a:spLocks noChangeShapeType="1"/>
                </p:cNvSpPr>
                <p:nvPr/>
              </p:nvSpPr>
              <p:spPr bwMode="auto">
                <a:xfrm>
                  <a:off x="939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8" name="Freeform 449"/>
                <p:cNvSpPr>
                  <a:spLocks/>
                </p:cNvSpPr>
                <p:nvPr/>
              </p:nvSpPr>
              <p:spPr bwMode="auto">
                <a:xfrm>
                  <a:off x="918" y="2461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9" name="Freeform 450"/>
                <p:cNvSpPr>
                  <a:spLocks/>
                </p:cNvSpPr>
                <p:nvPr/>
              </p:nvSpPr>
              <p:spPr bwMode="auto">
                <a:xfrm>
                  <a:off x="918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0" name="Freeform 451"/>
                <p:cNvSpPr>
                  <a:spLocks/>
                </p:cNvSpPr>
                <p:nvPr/>
              </p:nvSpPr>
              <p:spPr bwMode="auto">
                <a:xfrm>
                  <a:off x="1262" y="1769"/>
                  <a:ext cx="63" cy="73"/>
                </a:xfrm>
                <a:custGeom>
                  <a:avLst/>
                  <a:gdLst>
                    <a:gd name="T0" fmla="*/ 0 w 63"/>
                    <a:gd name="T1" fmla="*/ 73 h 73"/>
                    <a:gd name="T2" fmla="*/ 63 w 63"/>
                    <a:gd name="T3" fmla="*/ 36 h 73"/>
                    <a:gd name="T4" fmla="*/ 0 w 63"/>
                    <a:gd name="T5" fmla="*/ 0 h 73"/>
                    <a:gd name="T6" fmla="*/ 0 w 63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"/>
                    <a:gd name="T13" fmla="*/ 0 h 73"/>
                    <a:gd name="T14" fmla="*/ 63 w 63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" h="73">
                      <a:moveTo>
                        <a:pt x="0" y="73"/>
                      </a:moveTo>
                      <a:lnTo>
                        <a:pt x="63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1" name="Freeform 452"/>
                <p:cNvSpPr>
                  <a:spLocks/>
                </p:cNvSpPr>
                <p:nvPr/>
              </p:nvSpPr>
              <p:spPr bwMode="auto">
                <a:xfrm>
                  <a:off x="1268" y="1800"/>
                  <a:ext cx="5" cy="10"/>
                </a:xfrm>
                <a:custGeom>
                  <a:avLst/>
                  <a:gdLst>
                    <a:gd name="T0" fmla="*/ 0 w 5"/>
                    <a:gd name="T1" fmla="*/ 10 h 10"/>
                    <a:gd name="T2" fmla="*/ 0 w 5"/>
                    <a:gd name="T3" fmla="*/ 10 h 10"/>
                    <a:gd name="T4" fmla="*/ 5 w 5"/>
                    <a:gd name="T5" fmla="*/ 10 h 10"/>
                    <a:gd name="T6" fmla="*/ 5 w 5"/>
                    <a:gd name="T7" fmla="*/ 10 h 10"/>
                    <a:gd name="T8" fmla="*/ 5 w 5"/>
                    <a:gd name="T9" fmla="*/ 5 h 10"/>
                    <a:gd name="T10" fmla="*/ 5 w 5"/>
                    <a:gd name="T11" fmla="*/ 5 h 10"/>
                    <a:gd name="T12" fmla="*/ 5 w 5"/>
                    <a:gd name="T13" fmla="*/ 0 h 10"/>
                    <a:gd name="T14" fmla="*/ 0 w 5"/>
                    <a:gd name="T15" fmla="*/ 0 h 10"/>
                    <a:gd name="T16" fmla="*/ 0 w 5"/>
                    <a:gd name="T17" fmla="*/ 0 h 10"/>
                    <a:gd name="T18" fmla="*/ 0 w 5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0"/>
                    <a:gd name="T32" fmla="*/ 5 w 5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2" name="Rectangle 453"/>
                <p:cNvSpPr>
                  <a:spLocks noChangeArrowheads="1"/>
                </p:cNvSpPr>
                <p:nvPr/>
              </p:nvSpPr>
              <p:spPr bwMode="auto">
                <a:xfrm>
                  <a:off x="1085" y="1800"/>
                  <a:ext cx="183" cy="10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3" name="Freeform 454"/>
                <p:cNvSpPr>
                  <a:spLocks/>
                </p:cNvSpPr>
                <p:nvPr/>
              </p:nvSpPr>
              <p:spPr bwMode="auto">
                <a:xfrm>
                  <a:off x="1022" y="1769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4" name="Freeform 455"/>
                <p:cNvSpPr>
                  <a:spLocks/>
                </p:cNvSpPr>
                <p:nvPr/>
              </p:nvSpPr>
              <p:spPr bwMode="auto">
                <a:xfrm>
                  <a:off x="1075" y="1800"/>
                  <a:ext cx="10" cy="10"/>
                </a:xfrm>
                <a:custGeom>
                  <a:avLst/>
                  <a:gdLst>
                    <a:gd name="T0" fmla="*/ 10 w 10"/>
                    <a:gd name="T1" fmla="*/ 0 h 10"/>
                    <a:gd name="T2" fmla="*/ 5 w 10"/>
                    <a:gd name="T3" fmla="*/ 0 h 10"/>
                    <a:gd name="T4" fmla="*/ 5 w 10"/>
                    <a:gd name="T5" fmla="*/ 0 h 10"/>
                    <a:gd name="T6" fmla="*/ 5 w 10"/>
                    <a:gd name="T7" fmla="*/ 5 h 10"/>
                    <a:gd name="T8" fmla="*/ 0 w 10"/>
                    <a:gd name="T9" fmla="*/ 5 h 10"/>
                    <a:gd name="T10" fmla="*/ 5 w 10"/>
                    <a:gd name="T11" fmla="*/ 10 h 10"/>
                    <a:gd name="T12" fmla="*/ 5 w 10"/>
                    <a:gd name="T13" fmla="*/ 10 h 10"/>
                    <a:gd name="T14" fmla="*/ 5 w 10"/>
                    <a:gd name="T15" fmla="*/ 10 h 10"/>
                    <a:gd name="T16" fmla="*/ 10 w 10"/>
                    <a:gd name="T17" fmla="*/ 10 h 10"/>
                    <a:gd name="T18" fmla="*/ 10 w 10"/>
                    <a:gd name="T19" fmla="*/ 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0"/>
                    <a:gd name="T32" fmla="*/ 10 w 10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0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5"/>
                      </a:lnTo>
                      <a:lnTo>
                        <a:pt x="5" y="10"/>
                      </a:lnTo>
                      <a:lnTo>
                        <a:pt x="10" y="1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5" name="Rectangle 456"/>
                <p:cNvSpPr>
                  <a:spLocks noChangeArrowheads="1"/>
                </p:cNvSpPr>
                <p:nvPr/>
              </p:nvSpPr>
              <p:spPr bwMode="auto">
                <a:xfrm>
                  <a:off x="2457" y="2513"/>
                  <a:ext cx="897" cy="365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6" name="Rectangle 457"/>
                <p:cNvSpPr>
                  <a:spLocks noChangeArrowheads="1"/>
                </p:cNvSpPr>
                <p:nvPr/>
              </p:nvSpPr>
              <p:spPr bwMode="auto">
                <a:xfrm>
                  <a:off x="2963" y="2644"/>
                  <a:ext cx="360" cy="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7" name="Rectangle 458"/>
                <p:cNvSpPr>
                  <a:spLocks noChangeArrowheads="1"/>
                </p:cNvSpPr>
                <p:nvPr/>
              </p:nvSpPr>
              <p:spPr bwMode="auto">
                <a:xfrm>
                  <a:off x="2963" y="2644"/>
                  <a:ext cx="360" cy="19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8" name="Rectangle 459"/>
                <p:cNvSpPr>
                  <a:spLocks noChangeArrowheads="1"/>
                </p:cNvSpPr>
                <p:nvPr/>
              </p:nvSpPr>
              <p:spPr bwMode="auto">
                <a:xfrm>
                  <a:off x="3015" y="2654"/>
                  <a:ext cx="287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Packet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9" name="Rectangle 460"/>
                <p:cNvSpPr>
                  <a:spLocks noChangeArrowheads="1"/>
                </p:cNvSpPr>
                <p:nvPr/>
              </p:nvSpPr>
              <p:spPr bwMode="auto">
                <a:xfrm>
                  <a:off x="3052" y="2742"/>
                  <a:ext cx="20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DMA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0" name="Rectangle 461"/>
                <p:cNvSpPr>
                  <a:spLocks noChangeArrowheads="1"/>
                </p:cNvSpPr>
                <p:nvPr/>
              </p:nvSpPr>
              <p:spPr bwMode="auto">
                <a:xfrm>
                  <a:off x="2537" y="2534"/>
                  <a:ext cx="752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Multicore Navigator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1" name="Rectangle 462"/>
                <p:cNvSpPr>
                  <a:spLocks noChangeArrowheads="1"/>
                </p:cNvSpPr>
                <p:nvPr/>
              </p:nvSpPr>
              <p:spPr bwMode="auto">
                <a:xfrm>
                  <a:off x="2488" y="2644"/>
                  <a:ext cx="439" cy="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2" name="Rectangle 463"/>
                <p:cNvSpPr>
                  <a:spLocks noChangeArrowheads="1"/>
                </p:cNvSpPr>
                <p:nvPr/>
              </p:nvSpPr>
              <p:spPr bwMode="auto">
                <a:xfrm>
                  <a:off x="2488" y="2644"/>
                  <a:ext cx="439" cy="19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3" name="Rectangle 464"/>
                <p:cNvSpPr>
                  <a:spLocks noChangeArrowheads="1"/>
                </p:cNvSpPr>
                <p:nvPr/>
              </p:nvSpPr>
              <p:spPr bwMode="auto">
                <a:xfrm>
                  <a:off x="2572" y="2649"/>
                  <a:ext cx="282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Queue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4" name="Rectangle 465"/>
                <p:cNvSpPr>
                  <a:spLocks noChangeArrowheads="1"/>
                </p:cNvSpPr>
                <p:nvPr/>
              </p:nvSpPr>
              <p:spPr bwMode="auto">
                <a:xfrm>
                  <a:off x="2540" y="2737"/>
                  <a:ext cx="355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Manager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5" name="Line 466"/>
                <p:cNvSpPr>
                  <a:spLocks noChangeShapeType="1"/>
                </p:cNvSpPr>
                <p:nvPr/>
              </p:nvSpPr>
              <p:spPr bwMode="auto">
                <a:xfrm>
                  <a:off x="1972" y="2774"/>
                  <a:ext cx="1" cy="18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16" name="Freeform 467"/>
                <p:cNvSpPr>
                  <a:spLocks/>
                </p:cNvSpPr>
                <p:nvPr/>
              </p:nvSpPr>
              <p:spPr bwMode="auto">
                <a:xfrm>
                  <a:off x="1951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17" name="Line 468"/>
                <p:cNvSpPr>
                  <a:spLocks noChangeShapeType="1"/>
                </p:cNvSpPr>
                <p:nvPr/>
              </p:nvSpPr>
              <p:spPr bwMode="auto">
                <a:xfrm>
                  <a:off x="1972" y="2774"/>
                  <a:ext cx="475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18" name="Freeform 469"/>
                <p:cNvSpPr>
                  <a:spLocks/>
                </p:cNvSpPr>
                <p:nvPr/>
              </p:nvSpPr>
              <p:spPr bwMode="auto">
                <a:xfrm>
                  <a:off x="2405" y="2753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0 h 42"/>
                    <a:gd name="T4" fmla="*/ 0 w 42"/>
                    <a:gd name="T5" fmla="*/ 42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19" name="Rectangle 470"/>
                <p:cNvSpPr>
                  <a:spLocks noChangeArrowheads="1"/>
                </p:cNvSpPr>
                <p:nvPr/>
              </p:nvSpPr>
              <p:spPr bwMode="auto">
                <a:xfrm>
                  <a:off x="662" y="2967"/>
                  <a:ext cx="157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0" name="Rectangle 471"/>
                <p:cNvSpPr>
                  <a:spLocks noChangeArrowheads="1"/>
                </p:cNvSpPr>
                <p:nvPr/>
              </p:nvSpPr>
              <p:spPr bwMode="auto">
                <a:xfrm>
                  <a:off x="662" y="2967"/>
                  <a:ext cx="157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1" name="Rectangle 472"/>
                <p:cNvSpPr>
                  <a:spLocks noChangeArrowheads="1"/>
                </p:cNvSpPr>
                <p:nvPr/>
              </p:nvSpPr>
              <p:spPr bwMode="auto">
                <a:xfrm rot="-5400000">
                  <a:off x="695" y="3229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G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2" name="Rectangle 473"/>
                <p:cNvSpPr>
                  <a:spLocks noChangeArrowheads="1"/>
                </p:cNvSpPr>
                <p:nvPr/>
              </p:nvSpPr>
              <p:spPr bwMode="auto">
                <a:xfrm rot="-5400000">
                  <a:off x="700" y="3172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3" name="Rectangle 474"/>
                <p:cNvSpPr>
                  <a:spLocks noChangeArrowheads="1"/>
                </p:cNvSpPr>
                <p:nvPr/>
              </p:nvSpPr>
              <p:spPr bwMode="auto">
                <a:xfrm rot="-5400000">
                  <a:off x="716" y="3136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4" name="Rectangle 475"/>
                <p:cNvSpPr>
                  <a:spLocks noChangeArrowheads="1"/>
                </p:cNvSpPr>
                <p:nvPr/>
              </p:nvSpPr>
              <p:spPr bwMode="auto">
                <a:xfrm rot="-5400000">
                  <a:off x="695" y="3088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O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5" name="Line 476"/>
                <p:cNvSpPr>
                  <a:spLocks noChangeShapeType="1"/>
                </p:cNvSpPr>
                <p:nvPr/>
              </p:nvSpPr>
              <p:spPr bwMode="auto">
                <a:xfrm>
                  <a:off x="736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26" name="Freeform 477"/>
                <p:cNvSpPr>
                  <a:spLocks/>
                </p:cNvSpPr>
                <p:nvPr/>
              </p:nvSpPr>
              <p:spPr bwMode="auto">
                <a:xfrm>
                  <a:off x="715" y="2461"/>
                  <a:ext cx="47" cy="42"/>
                </a:xfrm>
                <a:custGeom>
                  <a:avLst/>
                  <a:gdLst>
                    <a:gd name="T0" fmla="*/ 21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1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27" name="Freeform 478"/>
                <p:cNvSpPr>
                  <a:spLocks/>
                </p:cNvSpPr>
                <p:nvPr/>
              </p:nvSpPr>
              <p:spPr bwMode="auto">
                <a:xfrm>
                  <a:off x="715" y="2914"/>
                  <a:ext cx="47" cy="42"/>
                </a:xfrm>
                <a:custGeom>
                  <a:avLst/>
                  <a:gdLst>
                    <a:gd name="T0" fmla="*/ 21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1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28" name="Line 479"/>
                <p:cNvSpPr>
                  <a:spLocks noChangeShapeType="1"/>
                </p:cNvSpPr>
                <p:nvPr/>
              </p:nvSpPr>
              <p:spPr bwMode="auto">
                <a:xfrm>
                  <a:off x="1914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29" name="Freeform 480"/>
                <p:cNvSpPr>
                  <a:spLocks/>
                </p:cNvSpPr>
                <p:nvPr/>
              </p:nvSpPr>
              <p:spPr bwMode="auto">
                <a:xfrm>
                  <a:off x="1894" y="3508"/>
                  <a:ext cx="41" cy="42"/>
                </a:xfrm>
                <a:custGeom>
                  <a:avLst/>
                  <a:gdLst>
                    <a:gd name="T0" fmla="*/ 20 w 41"/>
                    <a:gd name="T1" fmla="*/ 0 h 42"/>
                    <a:gd name="T2" fmla="*/ 41 w 41"/>
                    <a:gd name="T3" fmla="*/ 42 h 42"/>
                    <a:gd name="T4" fmla="*/ 0 w 41"/>
                    <a:gd name="T5" fmla="*/ 42 h 42"/>
                    <a:gd name="T6" fmla="*/ 20 w 41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0"/>
                      </a:moveTo>
                      <a:lnTo>
                        <a:pt x="41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0" name="Freeform 481"/>
                <p:cNvSpPr>
                  <a:spLocks/>
                </p:cNvSpPr>
                <p:nvPr/>
              </p:nvSpPr>
              <p:spPr bwMode="auto">
                <a:xfrm>
                  <a:off x="1894" y="3961"/>
                  <a:ext cx="41" cy="42"/>
                </a:xfrm>
                <a:custGeom>
                  <a:avLst/>
                  <a:gdLst>
                    <a:gd name="T0" fmla="*/ 20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0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1" name="Line 482"/>
                <p:cNvSpPr>
                  <a:spLocks noChangeShapeType="1"/>
                </p:cNvSpPr>
                <p:nvPr/>
              </p:nvSpPr>
              <p:spPr bwMode="auto">
                <a:xfrm>
                  <a:off x="1721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2" name="Freeform 483"/>
                <p:cNvSpPr>
                  <a:spLocks/>
                </p:cNvSpPr>
                <p:nvPr/>
              </p:nvSpPr>
              <p:spPr bwMode="auto">
                <a:xfrm>
                  <a:off x="1701" y="3508"/>
                  <a:ext cx="47" cy="42"/>
                </a:xfrm>
                <a:custGeom>
                  <a:avLst/>
                  <a:gdLst>
                    <a:gd name="T0" fmla="*/ 20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0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0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3" name="Freeform 484"/>
                <p:cNvSpPr>
                  <a:spLocks/>
                </p:cNvSpPr>
                <p:nvPr/>
              </p:nvSpPr>
              <p:spPr bwMode="auto">
                <a:xfrm>
                  <a:off x="1701" y="3961"/>
                  <a:ext cx="47" cy="42"/>
                </a:xfrm>
                <a:custGeom>
                  <a:avLst/>
                  <a:gdLst>
                    <a:gd name="T0" fmla="*/ 20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0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0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4" name="Line 485"/>
                <p:cNvSpPr>
                  <a:spLocks noChangeShapeType="1"/>
                </p:cNvSpPr>
                <p:nvPr/>
              </p:nvSpPr>
              <p:spPr bwMode="auto">
                <a:xfrm>
                  <a:off x="1523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5" name="Freeform 486"/>
                <p:cNvSpPr>
                  <a:spLocks/>
                </p:cNvSpPr>
                <p:nvPr/>
              </p:nvSpPr>
              <p:spPr bwMode="auto">
                <a:xfrm>
                  <a:off x="1502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6" name="Freeform 487"/>
                <p:cNvSpPr>
                  <a:spLocks/>
                </p:cNvSpPr>
                <p:nvPr/>
              </p:nvSpPr>
              <p:spPr bwMode="auto">
                <a:xfrm>
                  <a:off x="1502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7" name="Line 488"/>
                <p:cNvSpPr>
                  <a:spLocks noChangeShapeType="1"/>
                </p:cNvSpPr>
                <p:nvPr/>
              </p:nvSpPr>
              <p:spPr bwMode="auto">
                <a:xfrm>
                  <a:off x="1330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8" name="Freeform 489"/>
                <p:cNvSpPr>
                  <a:spLocks/>
                </p:cNvSpPr>
                <p:nvPr/>
              </p:nvSpPr>
              <p:spPr bwMode="auto">
                <a:xfrm>
                  <a:off x="1309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9" name="Freeform 490"/>
                <p:cNvSpPr>
                  <a:spLocks/>
                </p:cNvSpPr>
                <p:nvPr/>
              </p:nvSpPr>
              <p:spPr bwMode="auto">
                <a:xfrm>
                  <a:off x="1309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0" name="Line 491"/>
                <p:cNvSpPr>
                  <a:spLocks noChangeShapeType="1"/>
                </p:cNvSpPr>
                <p:nvPr/>
              </p:nvSpPr>
              <p:spPr bwMode="auto">
                <a:xfrm>
                  <a:off x="1132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1" name="Freeform 492"/>
                <p:cNvSpPr>
                  <a:spLocks/>
                </p:cNvSpPr>
                <p:nvPr/>
              </p:nvSpPr>
              <p:spPr bwMode="auto">
                <a:xfrm>
                  <a:off x="1111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2" name="Freeform 493"/>
                <p:cNvSpPr>
                  <a:spLocks/>
                </p:cNvSpPr>
                <p:nvPr/>
              </p:nvSpPr>
              <p:spPr bwMode="auto">
                <a:xfrm>
                  <a:off x="1111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3" name="Line 494"/>
                <p:cNvSpPr>
                  <a:spLocks noChangeShapeType="1"/>
                </p:cNvSpPr>
                <p:nvPr/>
              </p:nvSpPr>
              <p:spPr bwMode="auto">
                <a:xfrm>
                  <a:off x="939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4" name="Freeform 495"/>
                <p:cNvSpPr>
                  <a:spLocks/>
                </p:cNvSpPr>
                <p:nvPr/>
              </p:nvSpPr>
              <p:spPr bwMode="auto">
                <a:xfrm>
                  <a:off x="918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5" name="Freeform 496"/>
                <p:cNvSpPr>
                  <a:spLocks/>
                </p:cNvSpPr>
                <p:nvPr/>
              </p:nvSpPr>
              <p:spPr bwMode="auto">
                <a:xfrm>
                  <a:off x="918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6" name="Line 497"/>
                <p:cNvSpPr>
                  <a:spLocks noChangeShapeType="1"/>
                </p:cNvSpPr>
                <p:nvPr/>
              </p:nvSpPr>
              <p:spPr bwMode="auto">
                <a:xfrm>
                  <a:off x="736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7" name="Freeform 498"/>
                <p:cNvSpPr>
                  <a:spLocks/>
                </p:cNvSpPr>
                <p:nvPr/>
              </p:nvSpPr>
              <p:spPr bwMode="auto">
                <a:xfrm>
                  <a:off x="715" y="3508"/>
                  <a:ext cx="47" cy="42"/>
                </a:xfrm>
                <a:custGeom>
                  <a:avLst/>
                  <a:gdLst>
                    <a:gd name="T0" fmla="*/ 21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1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8" name="Freeform 499"/>
                <p:cNvSpPr>
                  <a:spLocks/>
                </p:cNvSpPr>
                <p:nvPr/>
              </p:nvSpPr>
              <p:spPr bwMode="auto">
                <a:xfrm>
                  <a:off x="715" y="3961"/>
                  <a:ext cx="47" cy="42"/>
                </a:xfrm>
                <a:custGeom>
                  <a:avLst/>
                  <a:gdLst>
                    <a:gd name="T0" fmla="*/ 21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1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9" name="Rectangle 500"/>
                <p:cNvSpPr>
                  <a:spLocks noChangeArrowheads="1"/>
                </p:cNvSpPr>
                <p:nvPr/>
              </p:nvSpPr>
              <p:spPr bwMode="auto">
                <a:xfrm>
                  <a:off x="266" y="1862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50" name="Rectangle 501"/>
                <p:cNvSpPr>
                  <a:spLocks noChangeArrowheads="1"/>
                </p:cNvSpPr>
                <p:nvPr/>
              </p:nvSpPr>
              <p:spPr bwMode="auto">
                <a:xfrm>
                  <a:off x="250" y="1847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51" name="Line 502"/>
                <p:cNvSpPr>
                  <a:spLocks noChangeShapeType="1"/>
                </p:cNvSpPr>
                <p:nvPr/>
              </p:nvSpPr>
              <p:spPr bwMode="auto">
                <a:xfrm flipH="1">
                  <a:off x="683" y="1904"/>
                  <a:ext cx="17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2" name="Freeform 503"/>
                <p:cNvSpPr>
                  <a:spLocks/>
                </p:cNvSpPr>
                <p:nvPr/>
              </p:nvSpPr>
              <p:spPr bwMode="auto">
                <a:xfrm>
                  <a:off x="819" y="1883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42 h 42"/>
                    <a:gd name="T4" fmla="*/ 0 w 42"/>
                    <a:gd name="T5" fmla="*/ 0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42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3" name="Freeform 504"/>
                <p:cNvSpPr>
                  <a:spLocks/>
                </p:cNvSpPr>
                <p:nvPr/>
              </p:nvSpPr>
              <p:spPr bwMode="auto">
                <a:xfrm>
                  <a:off x="683" y="1883"/>
                  <a:ext cx="47" cy="42"/>
                </a:xfrm>
                <a:custGeom>
                  <a:avLst/>
                  <a:gdLst>
                    <a:gd name="T0" fmla="*/ 0 w 47"/>
                    <a:gd name="T1" fmla="*/ 21 h 42"/>
                    <a:gd name="T2" fmla="*/ 47 w 47"/>
                    <a:gd name="T3" fmla="*/ 42 h 42"/>
                    <a:gd name="T4" fmla="*/ 47 w 47"/>
                    <a:gd name="T5" fmla="*/ 0 h 42"/>
                    <a:gd name="T6" fmla="*/ 0 w 47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0" y="21"/>
                      </a:moveTo>
                      <a:lnTo>
                        <a:pt x="47" y="42"/>
                      </a:lnTo>
                      <a:lnTo>
                        <a:pt x="47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4" name="Rectangle 506"/>
                <p:cNvSpPr>
                  <a:spLocks noChangeArrowheads="1"/>
                </p:cNvSpPr>
                <p:nvPr/>
              </p:nvSpPr>
              <p:spPr bwMode="auto">
                <a:xfrm>
                  <a:off x="699" y="1966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x3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55" name="Line 507"/>
                <p:cNvSpPr>
                  <a:spLocks noChangeShapeType="1"/>
                </p:cNvSpPr>
                <p:nvPr/>
              </p:nvSpPr>
              <p:spPr bwMode="auto">
                <a:xfrm>
                  <a:off x="10" y="1191"/>
                  <a:ext cx="21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6" name="Freeform 508"/>
                <p:cNvSpPr>
                  <a:spLocks/>
                </p:cNvSpPr>
                <p:nvPr/>
              </p:nvSpPr>
              <p:spPr bwMode="auto">
                <a:xfrm>
                  <a:off x="10" y="1170"/>
                  <a:ext cx="42" cy="47"/>
                </a:xfrm>
                <a:custGeom>
                  <a:avLst/>
                  <a:gdLst>
                    <a:gd name="T0" fmla="*/ 0 w 42"/>
                    <a:gd name="T1" fmla="*/ 21 h 47"/>
                    <a:gd name="T2" fmla="*/ 42 w 42"/>
                    <a:gd name="T3" fmla="*/ 0 h 47"/>
                    <a:gd name="T4" fmla="*/ 42 w 42"/>
                    <a:gd name="T5" fmla="*/ 47 h 47"/>
                    <a:gd name="T6" fmla="*/ 0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1"/>
                      </a:moveTo>
                      <a:lnTo>
                        <a:pt x="42" y="0"/>
                      </a:lnTo>
                      <a:lnTo>
                        <a:pt x="42" y="47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7" name="Freeform 509"/>
                <p:cNvSpPr>
                  <a:spLocks/>
                </p:cNvSpPr>
                <p:nvPr/>
              </p:nvSpPr>
              <p:spPr bwMode="auto">
                <a:xfrm>
                  <a:off x="177" y="1170"/>
                  <a:ext cx="47" cy="47"/>
                </a:xfrm>
                <a:custGeom>
                  <a:avLst/>
                  <a:gdLst>
                    <a:gd name="T0" fmla="*/ 47 w 47"/>
                    <a:gd name="T1" fmla="*/ 21 h 47"/>
                    <a:gd name="T2" fmla="*/ 0 w 47"/>
                    <a:gd name="T3" fmla="*/ 0 h 47"/>
                    <a:gd name="T4" fmla="*/ 0 w 47"/>
                    <a:gd name="T5" fmla="*/ 47 h 47"/>
                    <a:gd name="T6" fmla="*/ 47 w 47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7"/>
                    <a:gd name="T14" fmla="*/ 47 w 47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7">
                      <a:moveTo>
                        <a:pt x="47" y="21"/>
                      </a:move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47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8" name="Freeform 510"/>
                <p:cNvSpPr>
                  <a:spLocks/>
                </p:cNvSpPr>
                <p:nvPr/>
              </p:nvSpPr>
              <p:spPr bwMode="auto">
                <a:xfrm>
                  <a:off x="1153" y="1602"/>
                  <a:ext cx="31" cy="16"/>
                </a:xfrm>
                <a:custGeom>
                  <a:avLst/>
                  <a:gdLst>
                    <a:gd name="T0" fmla="*/ 0 w 31"/>
                    <a:gd name="T1" fmla="*/ 0 h 16"/>
                    <a:gd name="T2" fmla="*/ 0 w 31"/>
                    <a:gd name="T3" fmla="*/ 5 h 16"/>
                    <a:gd name="T4" fmla="*/ 0 w 31"/>
                    <a:gd name="T5" fmla="*/ 5 h 16"/>
                    <a:gd name="T6" fmla="*/ 0 w 31"/>
                    <a:gd name="T7" fmla="*/ 10 h 16"/>
                    <a:gd name="T8" fmla="*/ 5 w 31"/>
                    <a:gd name="T9" fmla="*/ 10 h 16"/>
                    <a:gd name="T10" fmla="*/ 5 w 31"/>
                    <a:gd name="T11" fmla="*/ 16 h 16"/>
                    <a:gd name="T12" fmla="*/ 10 w 31"/>
                    <a:gd name="T13" fmla="*/ 16 h 16"/>
                    <a:gd name="T14" fmla="*/ 10 w 31"/>
                    <a:gd name="T15" fmla="*/ 16 h 16"/>
                    <a:gd name="T16" fmla="*/ 15 w 31"/>
                    <a:gd name="T17" fmla="*/ 16 h 16"/>
                    <a:gd name="T18" fmla="*/ 21 w 31"/>
                    <a:gd name="T19" fmla="*/ 16 h 16"/>
                    <a:gd name="T20" fmla="*/ 21 w 31"/>
                    <a:gd name="T21" fmla="*/ 16 h 16"/>
                    <a:gd name="T22" fmla="*/ 26 w 31"/>
                    <a:gd name="T23" fmla="*/ 16 h 16"/>
                    <a:gd name="T24" fmla="*/ 26 w 31"/>
                    <a:gd name="T25" fmla="*/ 10 h 16"/>
                    <a:gd name="T26" fmla="*/ 31 w 31"/>
                    <a:gd name="T27" fmla="*/ 10 h 16"/>
                    <a:gd name="T28" fmla="*/ 31 w 31"/>
                    <a:gd name="T29" fmla="*/ 5 h 16"/>
                    <a:gd name="T30" fmla="*/ 31 w 31"/>
                    <a:gd name="T31" fmla="*/ 5 h 16"/>
                    <a:gd name="T32" fmla="*/ 31 w 31"/>
                    <a:gd name="T33" fmla="*/ 0 h 16"/>
                    <a:gd name="T34" fmla="*/ 0 w 31"/>
                    <a:gd name="T35" fmla="*/ 0 h 1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1"/>
                    <a:gd name="T55" fmla="*/ 0 h 16"/>
                    <a:gd name="T56" fmla="*/ 31 w 31"/>
                    <a:gd name="T57" fmla="*/ 16 h 1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1" h="16">
                      <a:moveTo>
                        <a:pt x="0" y="0"/>
                      </a:move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5" y="16"/>
                      </a:lnTo>
                      <a:lnTo>
                        <a:pt x="21" y="16"/>
                      </a:lnTo>
                      <a:lnTo>
                        <a:pt x="26" y="16"/>
                      </a:lnTo>
                      <a:lnTo>
                        <a:pt x="26" y="10"/>
                      </a:lnTo>
                      <a:lnTo>
                        <a:pt x="31" y="10"/>
                      </a:lnTo>
                      <a:lnTo>
                        <a:pt x="31" y="5"/>
                      </a:lnTo>
                      <a:lnTo>
                        <a:pt x="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9" name="Rectangle 511"/>
                <p:cNvSpPr>
                  <a:spLocks noChangeArrowheads="1"/>
                </p:cNvSpPr>
                <p:nvPr/>
              </p:nvSpPr>
              <p:spPr bwMode="auto">
                <a:xfrm>
                  <a:off x="1153" y="1154"/>
                  <a:ext cx="31" cy="4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0" name="Freeform 512"/>
                <p:cNvSpPr>
                  <a:spLocks/>
                </p:cNvSpPr>
                <p:nvPr/>
              </p:nvSpPr>
              <p:spPr bwMode="auto">
                <a:xfrm>
                  <a:off x="1122" y="1066"/>
                  <a:ext cx="93" cy="88"/>
                </a:xfrm>
                <a:custGeom>
                  <a:avLst/>
                  <a:gdLst>
                    <a:gd name="T0" fmla="*/ 46 w 93"/>
                    <a:gd name="T1" fmla="*/ 0 h 88"/>
                    <a:gd name="T2" fmla="*/ 0 w 93"/>
                    <a:gd name="T3" fmla="*/ 88 h 88"/>
                    <a:gd name="T4" fmla="*/ 93 w 93"/>
                    <a:gd name="T5" fmla="*/ 88 h 88"/>
                    <a:gd name="T6" fmla="*/ 46 w 93"/>
                    <a:gd name="T7" fmla="*/ 0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3"/>
                    <a:gd name="T13" fmla="*/ 0 h 88"/>
                    <a:gd name="T14" fmla="*/ 93 w 93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3" h="88">
                      <a:moveTo>
                        <a:pt x="46" y="0"/>
                      </a:moveTo>
                      <a:lnTo>
                        <a:pt x="0" y="88"/>
                      </a:lnTo>
                      <a:lnTo>
                        <a:pt x="93" y="88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61" name="Freeform 513"/>
                <p:cNvSpPr>
                  <a:spLocks/>
                </p:cNvSpPr>
                <p:nvPr/>
              </p:nvSpPr>
              <p:spPr bwMode="auto">
                <a:xfrm>
                  <a:off x="1153" y="1138"/>
                  <a:ext cx="31" cy="16"/>
                </a:xfrm>
                <a:custGeom>
                  <a:avLst/>
                  <a:gdLst>
                    <a:gd name="T0" fmla="*/ 31 w 31"/>
                    <a:gd name="T1" fmla="*/ 16 h 16"/>
                    <a:gd name="T2" fmla="*/ 31 w 31"/>
                    <a:gd name="T3" fmla="*/ 11 h 16"/>
                    <a:gd name="T4" fmla="*/ 31 w 31"/>
                    <a:gd name="T5" fmla="*/ 11 h 16"/>
                    <a:gd name="T6" fmla="*/ 31 w 31"/>
                    <a:gd name="T7" fmla="*/ 6 h 16"/>
                    <a:gd name="T8" fmla="*/ 26 w 31"/>
                    <a:gd name="T9" fmla="*/ 6 h 16"/>
                    <a:gd name="T10" fmla="*/ 26 w 31"/>
                    <a:gd name="T11" fmla="*/ 0 h 16"/>
                    <a:gd name="T12" fmla="*/ 21 w 31"/>
                    <a:gd name="T13" fmla="*/ 0 h 16"/>
                    <a:gd name="T14" fmla="*/ 21 w 31"/>
                    <a:gd name="T15" fmla="*/ 0 h 16"/>
                    <a:gd name="T16" fmla="*/ 15 w 31"/>
                    <a:gd name="T17" fmla="*/ 0 h 16"/>
                    <a:gd name="T18" fmla="*/ 10 w 31"/>
                    <a:gd name="T19" fmla="*/ 0 h 16"/>
                    <a:gd name="T20" fmla="*/ 10 w 31"/>
                    <a:gd name="T21" fmla="*/ 0 h 16"/>
                    <a:gd name="T22" fmla="*/ 5 w 31"/>
                    <a:gd name="T23" fmla="*/ 0 h 16"/>
                    <a:gd name="T24" fmla="*/ 5 w 31"/>
                    <a:gd name="T25" fmla="*/ 6 h 16"/>
                    <a:gd name="T26" fmla="*/ 0 w 31"/>
                    <a:gd name="T27" fmla="*/ 6 h 16"/>
                    <a:gd name="T28" fmla="*/ 0 w 31"/>
                    <a:gd name="T29" fmla="*/ 11 h 16"/>
                    <a:gd name="T30" fmla="*/ 0 w 31"/>
                    <a:gd name="T31" fmla="*/ 11 h 16"/>
                    <a:gd name="T32" fmla="*/ 0 w 31"/>
                    <a:gd name="T33" fmla="*/ 16 h 16"/>
                    <a:gd name="T34" fmla="*/ 31 w 31"/>
                    <a:gd name="T35" fmla="*/ 16 h 1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1"/>
                    <a:gd name="T55" fmla="*/ 0 h 16"/>
                    <a:gd name="T56" fmla="*/ 31 w 31"/>
                    <a:gd name="T57" fmla="*/ 16 h 1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1" h="16">
                      <a:moveTo>
                        <a:pt x="31" y="16"/>
                      </a:moveTo>
                      <a:lnTo>
                        <a:pt x="31" y="11"/>
                      </a:lnTo>
                      <a:lnTo>
                        <a:pt x="31" y="6"/>
                      </a:lnTo>
                      <a:lnTo>
                        <a:pt x="26" y="6"/>
                      </a:lnTo>
                      <a:lnTo>
                        <a:pt x="26" y="0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5" y="6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0" y="16"/>
                      </a:lnTo>
                      <a:lnTo>
                        <a:pt x="31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62" name="Rectangle 514"/>
                <p:cNvSpPr>
                  <a:spLocks noChangeArrowheads="1"/>
                </p:cNvSpPr>
                <p:nvPr/>
              </p:nvSpPr>
              <p:spPr bwMode="auto">
                <a:xfrm>
                  <a:off x="235" y="1826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3" name="Rectangle 515"/>
                <p:cNvSpPr>
                  <a:spLocks noChangeArrowheads="1"/>
                </p:cNvSpPr>
                <p:nvPr/>
              </p:nvSpPr>
              <p:spPr bwMode="auto">
                <a:xfrm>
                  <a:off x="386" y="1842"/>
                  <a:ext cx="151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PLL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4" name="Rectangle 516"/>
                <p:cNvSpPr>
                  <a:spLocks noChangeArrowheads="1"/>
                </p:cNvSpPr>
                <p:nvPr/>
              </p:nvSpPr>
              <p:spPr bwMode="auto">
                <a:xfrm>
                  <a:off x="266" y="2086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5" name="Rectangle 517"/>
                <p:cNvSpPr>
                  <a:spLocks noChangeArrowheads="1"/>
                </p:cNvSpPr>
                <p:nvPr/>
              </p:nvSpPr>
              <p:spPr bwMode="auto">
                <a:xfrm>
                  <a:off x="250" y="2066"/>
                  <a:ext cx="412" cy="10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6" name="Rectangle 518"/>
                <p:cNvSpPr>
                  <a:spLocks noChangeArrowheads="1"/>
                </p:cNvSpPr>
                <p:nvPr/>
              </p:nvSpPr>
              <p:spPr bwMode="auto">
                <a:xfrm>
                  <a:off x="235" y="2050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7" name="Rectangle 519"/>
                <p:cNvSpPr>
                  <a:spLocks noChangeArrowheads="1"/>
                </p:cNvSpPr>
                <p:nvPr/>
              </p:nvSpPr>
              <p:spPr bwMode="auto">
                <a:xfrm>
                  <a:off x="349" y="2066"/>
                  <a:ext cx="214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EDMA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8" name="Freeform 520"/>
                <p:cNvSpPr>
                  <a:spLocks/>
                </p:cNvSpPr>
                <p:nvPr/>
              </p:nvSpPr>
              <p:spPr bwMode="auto">
                <a:xfrm>
                  <a:off x="798" y="2092"/>
                  <a:ext cx="63" cy="72"/>
                </a:xfrm>
                <a:custGeom>
                  <a:avLst/>
                  <a:gdLst>
                    <a:gd name="T0" fmla="*/ 0 w 63"/>
                    <a:gd name="T1" fmla="*/ 72 h 72"/>
                    <a:gd name="T2" fmla="*/ 63 w 63"/>
                    <a:gd name="T3" fmla="*/ 36 h 72"/>
                    <a:gd name="T4" fmla="*/ 0 w 63"/>
                    <a:gd name="T5" fmla="*/ 0 h 72"/>
                    <a:gd name="T6" fmla="*/ 0 w 63"/>
                    <a:gd name="T7" fmla="*/ 72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"/>
                    <a:gd name="T13" fmla="*/ 0 h 72"/>
                    <a:gd name="T14" fmla="*/ 63 w 63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" h="72">
                      <a:moveTo>
                        <a:pt x="0" y="72"/>
                      </a:moveTo>
                      <a:lnTo>
                        <a:pt x="63" y="36"/>
                      </a:lnTo>
                      <a:lnTo>
                        <a:pt x="0" y="0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69" name="Freeform 521"/>
                <p:cNvSpPr>
                  <a:spLocks/>
                </p:cNvSpPr>
                <p:nvPr/>
              </p:nvSpPr>
              <p:spPr bwMode="auto">
                <a:xfrm>
                  <a:off x="803" y="2123"/>
                  <a:ext cx="6" cy="10"/>
                </a:xfrm>
                <a:custGeom>
                  <a:avLst/>
                  <a:gdLst>
                    <a:gd name="T0" fmla="*/ 0 w 6"/>
                    <a:gd name="T1" fmla="*/ 10 h 10"/>
                    <a:gd name="T2" fmla="*/ 0 w 6"/>
                    <a:gd name="T3" fmla="*/ 10 h 10"/>
                    <a:gd name="T4" fmla="*/ 6 w 6"/>
                    <a:gd name="T5" fmla="*/ 10 h 10"/>
                    <a:gd name="T6" fmla="*/ 6 w 6"/>
                    <a:gd name="T7" fmla="*/ 5 h 10"/>
                    <a:gd name="T8" fmla="*/ 6 w 6"/>
                    <a:gd name="T9" fmla="*/ 5 h 10"/>
                    <a:gd name="T10" fmla="*/ 6 w 6"/>
                    <a:gd name="T11" fmla="*/ 0 h 10"/>
                    <a:gd name="T12" fmla="*/ 6 w 6"/>
                    <a:gd name="T13" fmla="*/ 0 h 10"/>
                    <a:gd name="T14" fmla="*/ 0 w 6"/>
                    <a:gd name="T15" fmla="*/ 0 h 10"/>
                    <a:gd name="T16" fmla="*/ 0 w 6"/>
                    <a:gd name="T17" fmla="*/ 0 h 10"/>
                    <a:gd name="T18" fmla="*/ 0 w 6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"/>
                    <a:gd name="T31" fmla="*/ 0 h 10"/>
                    <a:gd name="T32" fmla="*/ 6 w 6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6" y="10"/>
                      </a:lnTo>
                      <a:lnTo>
                        <a:pt x="6" y="5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70" name="Rectangle 522"/>
                <p:cNvSpPr>
                  <a:spLocks noChangeArrowheads="1"/>
                </p:cNvSpPr>
                <p:nvPr/>
              </p:nvSpPr>
              <p:spPr bwMode="auto">
                <a:xfrm>
                  <a:off x="746" y="2123"/>
                  <a:ext cx="57" cy="10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71" name="Freeform 523"/>
                <p:cNvSpPr>
                  <a:spLocks/>
                </p:cNvSpPr>
                <p:nvPr/>
              </p:nvSpPr>
              <p:spPr bwMode="auto">
                <a:xfrm>
                  <a:off x="689" y="2092"/>
                  <a:ext cx="67" cy="72"/>
                </a:xfrm>
                <a:custGeom>
                  <a:avLst/>
                  <a:gdLst>
                    <a:gd name="T0" fmla="*/ 67 w 67"/>
                    <a:gd name="T1" fmla="*/ 72 h 72"/>
                    <a:gd name="T2" fmla="*/ 0 w 67"/>
                    <a:gd name="T3" fmla="*/ 36 h 72"/>
                    <a:gd name="T4" fmla="*/ 67 w 67"/>
                    <a:gd name="T5" fmla="*/ 0 h 72"/>
                    <a:gd name="T6" fmla="*/ 67 w 67"/>
                    <a:gd name="T7" fmla="*/ 72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72"/>
                    <a:gd name="T14" fmla="*/ 67 w 67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72">
                      <a:moveTo>
                        <a:pt x="67" y="72"/>
                      </a:moveTo>
                      <a:lnTo>
                        <a:pt x="0" y="36"/>
                      </a:lnTo>
                      <a:lnTo>
                        <a:pt x="67" y="0"/>
                      </a:lnTo>
                      <a:lnTo>
                        <a:pt x="67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72" name="Freeform 524"/>
                <p:cNvSpPr>
                  <a:spLocks/>
                </p:cNvSpPr>
                <p:nvPr/>
              </p:nvSpPr>
              <p:spPr bwMode="auto">
                <a:xfrm>
                  <a:off x="741" y="2123"/>
                  <a:ext cx="5" cy="10"/>
                </a:xfrm>
                <a:custGeom>
                  <a:avLst/>
                  <a:gdLst>
                    <a:gd name="T0" fmla="*/ 5 w 5"/>
                    <a:gd name="T1" fmla="*/ 0 h 10"/>
                    <a:gd name="T2" fmla="*/ 5 w 5"/>
                    <a:gd name="T3" fmla="*/ 0 h 10"/>
                    <a:gd name="T4" fmla="*/ 0 w 5"/>
                    <a:gd name="T5" fmla="*/ 0 h 10"/>
                    <a:gd name="T6" fmla="*/ 0 w 5"/>
                    <a:gd name="T7" fmla="*/ 0 h 10"/>
                    <a:gd name="T8" fmla="*/ 0 w 5"/>
                    <a:gd name="T9" fmla="*/ 5 h 10"/>
                    <a:gd name="T10" fmla="*/ 0 w 5"/>
                    <a:gd name="T11" fmla="*/ 5 h 10"/>
                    <a:gd name="T12" fmla="*/ 0 w 5"/>
                    <a:gd name="T13" fmla="*/ 10 h 10"/>
                    <a:gd name="T14" fmla="*/ 5 w 5"/>
                    <a:gd name="T15" fmla="*/ 10 h 10"/>
                    <a:gd name="T16" fmla="*/ 5 w 5"/>
                    <a:gd name="T17" fmla="*/ 10 h 10"/>
                    <a:gd name="T18" fmla="*/ 5 w 5"/>
                    <a:gd name="T19" fmla="*/ 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0"/>
                    <a:gd name="T32" fmla="*/ 5 w 5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73" name="Rectangle 526"/>
                <p:cNvSpPr>
                  <a:spLocks noChangeArrowheads="1"/>
                </p:cNvSpPr>
                <p:nvPr/>
              </p:nvSpPr>
              <p:spPr bwMode="auto">
                <a:xfrm>
                  <a:off x="699" y="218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x3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2" name="Rectangle 535"/>
                <p:cNvSpPr>
                  <a:spLocks noChangeArrowheads="1"/>
                </p:cNvSpPr>
                <p:nvPr/>
              </p:nvSpPr>
              <p:spPr bwMode="auto">
                <a:xfrm>
                  <a:off x="459" y="2967"/>
                  <a:ext cx="157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3" name="Rectangle 536"/>
                <p:cNvSpPr>
                  <a:spLocks noChangeArrowheads="1"/>
                </p:cNvSpPr>
                <p:nvPr/>
              </p:nvSpPr>
              <p:spPr bwMode="auto">
                <a:xfrm>
                  <a:off x="459" y="2967"/>
                  <a:ext cx="157" cy="531"/>
                </a:xfrm>
                <a:prstGeom prst="rect">
                  <a:avLst/>
                </a:prstGeom>
                <a:solidFill>
                  <a:srgbClr val="FFFF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4" name="Rectangle 537"/>
                <p:cNvSpPr>
                  <a:spLocks noChangeArrowheads="1"/>
                </p:cNvSpPr>
                <p:nvPr/>
              </p:nvSpPr>
              <p:spPr bwMode="auto">
                <a:xfrm rot="-5400000">
                  <a:off x="496" y="3286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5" name="Rectangle 538"/>
                <p:cNvSpPr>
                  <a:spLocks noChangeArrowheads="1"/>
                </p:cNvSpPr>
                <p:nvPr/>
              </p:nvSpPr>
              <p:spPr bwMode="auto">
                <a:xfrm rot="-5400000">
                  <a:off x="491" y="3229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M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6" name="Rectangle 539"/>
                <p:cNvSpPr>
                  <a:spLocks noChangeArrowheads="1"/>
                </p:cNvSpPr>
                <p:nvPr/>
              </p:nvSpPr>
              <p:spPr bwMode="auto">
                <a:xfrm rot="-5400000">
                  <a:off x="512" y="3182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7" name="Rectangle 540"/>
                <p:cNvSpPr>
                  <a:spLocks noChangeArrowheads="1"/>
                </p:cNvSpPr>
                <p:nvPr/>
              </p:nvSpPr>
              <p:spPr bwMode="auto">
                <a:xfrm rot="-5400000">
                  <a:off x="499" y="3143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F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8" name="Rectangle 541"/>
                <p:cNvSpPr>
                  <a:spLocks noChangeArrowheads="1"/>
                </p:cNvSpPr>
                <p:nvPr/>
              </p:nvSpPr>
              <p:spPr bwMode="auto">
                <a:xfrm rot="-5400000">
                  <a:off x="512" y="310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9" name="Rectangle 542"/>
                <p:cNvSpPr>
                  <a:spLocks noChangeArrowheads="1"/>
                </p:cNvSpPr>
                <p:nvPr/>
              </p:nvSpPr>
              <p:spPr bwMode="auto">
                <a:xfrm rot="-5400000">
                  <a:off x="502" y="3079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1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90" name="Rectangle 543"/>
                <p:cNvSpPr>
                  <a:spLocks noChangeArrowheads="1"/>
                </p:cNvSpPr>
                <p:nvPr/>
              </p:nvSpPr>
              <p:spPr bwMode="auto">
                <a:xfrm rot="-5400000">
                  <a:off x="502" y="303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6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91" name="Line 544"/>
                <p:cNvSpPr>
                  <a:spLocks noChangeShapeType="1"/>
                </p:cNvSpPr>
                <p:nvPr/>
              </p:nvSpPr>
              <p:spPr bwMode="auto">
                <a:xfrm>
                  <a:off x="537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2" name="Freeform 545"/>
                <p:cNvSpPr>
                  <a:spLocks/>
                </p:cNvSpPr>
                <p:nvPr/>
              </p:nvSpPr>
              <p:spPr bwMode="auto">
                <a:xfrm>
                  <a:off x="511" y="2461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3" name="Freeform 546"/>
                <p:cNvSpPr>
                  <a:spLocks/>
                </p:cNvSpPr>
                <p:nvPr/>
              </p:nvSpPr>
              <p:spPr bwMode="auto">
                <a:xfrm>
                  <a:off x="511" y="2914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4" name="Line 547"/>
                <p:cNvSpPr>
                  <a:spLocks noChangeShapeType="1"/>
                </p:cNvSpPr>
                <p:nvPr/>
              </p:nvSpPr>
              <p:spPr bwMode="auto">
                <a:xfrm>
                  <a:off x="537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5" name="Freeform 548"/>
                <p:cNvSpPr>
                  <a:spLocks/>
                </p:cNvSpPr>
                <p:nvPr/>
              </p:nvSpPr>
              <p:spPr bwMode="auto">
                <a:xfrm>
                  <a:off x="511" y="3508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6" name="Freeform 549"/>
                <p:cNvSpPr>
                  <a:spLocks/>
                </p:cNvSpPr>
                <p:nvPr/>
              </p:nvSpPr>
              <p:spPr bwMode="auto">
                <a:xfrm>
                  <a:off x="511" y="3961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7" name="Rectangle 550"/>
                <p:cNvSpPr>
                  <a:spLocks noChangeArrowheads="1"/>
                </p:cNvSpPr>
                <p:nvPr/>
              </p:nvSpPr>
              <p:spPr bwMode="auto">
                <a:xfrm>
                  <a:off x="2857" y="611"/>
                  <a:ext cx="495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C6671/C6672</a:t>
                  </a:r>
                  <a:br>
                    <a:rPr lang="en-US" sz="1000" b="1" dirty="0" smtClean="0">
                      <a:solidFill>
                        <a:srgbClr val="24211D"/>
                      </a:solidFill>
                    </a:rPr>
                  </a:br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C6674/C6678</a:t>
                  </a:r>
                  <a:endParaRPr lang="en-US" sz="10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98" name="Rectangle 551"/>
                <p:cNvSpPr>
                  <a:spLocks noChangeArrowheads="1"/>
                </p:cNvSpPr>
                <p:nvPr/>
              </p:nvSpPr>
              <p:spPr bwMode="auto">
                <a:xfrm>
                  <a:off x="1247" y="659"/>
                  <a:ext cx="381" cy="360"/>
                </a:xfrm>
                <a:prstGeom prst="rect">
                  <a:avLst/>
                </a:prstGeom>
                <a:noFill/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99" name="Rectangle 552"/>
                <p:cNvSpPr>
                  <a:spLocks noChangeArrowheads="1"/>
                </p:cNvSpPr>
                <p:nvPr/>
              </p:nvSpPr>
              <p:spPr bwMode="auto">
                <a:xfrm>
                  <a:off x="1309" y="701"/>
                  <a:ext cx="261" cy="214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0" name="Rectangle 553"/>
                <p:cNvSpPr>
                  <a:spLocks noChangeArrowheads="1"/>
                </p:cNvSpPr>
                <p:nvPr/>
              </p:nvSpPr>
              <p:spPr bwMode="auto">
                <a:xfrm>
                  <a:off x="1372" y="717"/>
                  <a:ext cx="136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4MB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1" name="Rectangle 554"/>
                <p:cNvSpPr>
                  <a:spLocks noChangeArrowheads="1"/>
                </p:cNvSpPr>
                <p:nvPr/>
              </p:nvSpPr>
              <p:spPr bwMode="auto">
                <a:xfrm>
                  <a:off x="1367" y="779"/>
                  <a:ext cx="15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MSM</a:t>
                  </a:r>
                  <a:endParaRPr lang="en-US" sz="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2" name="Rectangle 555"/>
                <p:cNvSpPr>
                  <a:spLocks noChangeArrowheads="1"/>
                </p:cNvSpPr>
                <p:nvPr/>
              </p:nvSpPr>
              <p:spPr bwMode="auto">
                <a:xfrm>
                  <a:off x="1346" y="841"/>
                  <a:ext cx="19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SRAM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3" name="Rectangle 556"/>
                <p:cNvSpPr>
                  <a:spLocks noChangeArrowheads="1"/>
                </p:cNvSpPr>
                <p:nvPr/>
              </p:nvSpPr>
              <p:spPr bwMode="auto">
                <a:xfrm>
                  <a:off x="308" y="737"/>
                  <a:ext cx="412" cy="18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4" name="Rectangle 557"/>
                <p:cNvSpPr>
                  <a:spLocks noChangeArrowheads="1"/>
                </p:cNvSpPr>
                <p:nvPr/>
              </p:nvSpPr>
              <p:spPr bwMode="auto">
                <a:xfrm>
                  <a:off x="423" y="759"/>
                  <a:ext cx="225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64-Bit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5" name="Rectangle 558"/>
                <p:cNvSpPr>
                  <a:spLocks noChangeArrowheads="1"/>
                </p:cNvSpPr>
                <p:nvPr/>
              </p:nvSpPr>
              <p:spPr bwMode="auto">
                <a:xfrm>
                  <a:off x="344" y="821"/>
                  <a:ext cx="371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DDR3 EMIF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6" name="Freeform 559"/>
                <p:cNvSpPr>
                  <a:spLocks/>
                </p:cNvSpPr>
                <p:nvPr/>
              </p:nvSpPr>
              <p:spPr bwMode="auto">
                <a:xfrm>
                  <a:off x="1153" y="784"/>
                  <a:ext cx="89" cy="89"/>
                </a:xfrm>
                <a:custGeom>
                  <a:avLst/>
                  <a:gdLst>
                    <a:gd name="T0" fmla="*/ 89 w 89"/>
                    <a:gd name="T1" fmla="*/ 47 h 89"/>
                    <a:gd name="T2" fmla="*/ 0 w 89"/>
                    <a:gd name="T3" fmla="*/ 89 h 89"/>
                    <a:gd name="T4" fmla="*/ 0 w 89"/>
                    <a:gd name="T5" fmla="*/ 0 h 89"/>
                    <a:gd name="T6" fmla="*/ 89 w 89"/>
                    <a:gd name="T7" fmla="*/ 47 h 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9"/>
                    <a:gd name="T14" fmla="*/ 89 w 89"/>
                    <a:gd name="T15" fmla="*/ 89 h 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9">
                      <a:moveTo>
                        <a:pt x="89" y="47"/>
                      </a:moveTo>
                      <a:lnTo>
                        <a:pt x="0" y="89"/>
                      </a:lnTo>
                      <a:lnTo>
                        <a:pt x="0" y="0"/>
                      </a:lnTo>
                      <a:lnTo>
                        <a:pt x="89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07" name="Freeform 560"/>
                <p:cNvSpPr>
                  <a:spLocks/>
                </p:cNvSpPr>
                <p:nvPr/>
              </p:nvSpPr>
              <p:spPr bwMode="auto">
                <a:xfrm>
                  <a:off x="1153" y="810"/>
                  <a:ext cx="21" cy="37"/>
                </a:xfrm>
                <a:custGeom>
                  <a:avLst/>
                  <a:gdLst>
                    <a:gd name="T0" fmla="*/ 0 w 21"/>
                    <a:gd name="T1" fmla="*/ 37 h 37"/>
                    <a:gd name="T2" fmla="*/ 5 w 21"/>
                    <a:gd name="T3" fmla="*/ 37 h 37"/>
                    <a:gd name="T4" fmla="*/ 10 w 21"/>
                    <a:gd name="T5" fmla="*/ 37 h 37"/>
                    <a:gd name="T6" fmla="*/ 10 w 21"/>
                    <a:gd name="T7" fmla="*/ 37 h 37"/>
                    <a:gd name="T8" fmla="*/ 15 w 21"/>
                    <a:gd name="T9" fmla="*/ 32 h 37"/>
                    <a:gd name="T10" fmla="*/ 15 w 21"/>
                    <a:gd name="T11" fmla="*/ 32 h 37"/>
                    <a:gd name="T12" fmla="*/ 15 w 21"/>
                    <a:gd name="T13" fmla="*/ 26 h 37"/>
                    <a:gd name="T14" fmla="*/ 21 w 21"/>
                    <a:gd name="T15" fmla="*/ 21 h 37"/>
                    <a:gd name="T16" fmla="*/ 21 w 21"/>
                    <a:gd name="T17" fmla="*/ 21 h 37"/>
                    <a:gd name="T18" fmla="*/ 21 w 21"/>
                    <a:gd name="T19" fmla="*/ 16 h 37"/>
                    <a:gd name="T20" fmla="*/ 15 w 21"/>
                    <a:gd name="T21" fmla="*/ 16 h 37"/>
                    <a:gd name="T22" fmla="*/ 15 w 21"/>
                    <a:gd name="T23" fmla="*/ 11 h 37"/>
                    <a:gd name="T24" fmla="*/ 15 w 21"/>
                    <a:gd name="T25" fmla="*/ 6 h 37"/>
                    <a:gd name="T26" fmla="*/ 10 w 21"/>
                    <a:gd name="T27" fmla="*/ 6 h 37"/>
                    <a:gd name="T28" fmla="*/ 10 w 21"/>
                    <a:gd name="T29" fmla="*/ 6 h 37"/>
                    <a:gd name="T30" fmla="*/ 5 w 21"/>
                    <a:gd name="T31" fmla="*/ 6 h 37"/>
                    <a:gd name="T32" fmla="*/ 0 w 21"/>
                    <a:gd name="T33" fmla="*/ 0 h 37"/>
                    <a:gd name="T34" fmla="*/ 0 w 21"/>
                    <a:gd name="T35" fmla="*/ 37 h 3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1"/>
                    <a:gd name="T55" fmla="*/ 0 h 37"/>
                    <a:gd name="T56" fmla="*/ 21 w 21"/>
                    <a:gd name="T57" fmla="*/ 37 h 3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1" h="37">
                      <a:moveTo>
                        <a:pt x="0" y="37"/>
                      </a:moveTo>
                      <a:lnTo>
                        <a:pt x="5" y="37"/>
                      </a:lnTo>
                      <a:lnTo>
                        <a:pt x="10" y="37"/>
                      </a:lnTo>
                      <a:lnTo>
                        <a:pt x="15" y="32"/>
                      </a:lnTo>
                      <a:lnTo>
                        <a:pt x="15" y="26"/>
                      </a:lnTo>
                      <a:lnTo>
                        <a:pt x="21" y="21"/>
                      </a:lnTo>
                      <a:lnTo>
                        <a:pt x="21" y="16"/>
                      </a:lnTo>
                      <a:lnTo>
                        <a:pt x="15" y="16"/>
                      </a:lnTo>
                      <a:lnTo>
                        <a:pt x="15" y="11"/>
                      </a:lnTo>
                      <a:lnTo>
                        <a:pt x="15" y="6"/>
                      </a:lnTo>
                      <a:lnTo>
                        <a:pt x="10" y="6"/>
                      </a:lnTo>
                      <a:lnTo>
                        <a:pt x="5" y="6"/>
                      </a:lnTo>
                      <a:lnTo>
                        <a:pt x="0" y="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08" name="Rectangle 561"/>
                <p:cNvSpPr>
                  <a:spLocks noChangeArrowheads="1"/>
                </p:cNvSpPr>
                <p:nvPr/>
              </p:nvSpPr>
              <p:spPr bwMode="auto">
                <a:xfrm>
                  <a:off x="814" y="810"/>
                  <a:ext cx="339" cy="3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9" name="Freeform 562"/>
                <p:cNvSpPr>
                  <a:spLocks/>
                </p:cNvSpPr>
                <p:nvPr/>
              </p:nvSpPr>
              <p:spPr bwMode="auto">
                <a:xfrm>
                  <a:off x="725" y="784"/>
                  <a:ext cx="89" cy="89"/>
                </a:xfrm>
                <a:custGeom>
                  <a:avLst/>
                  <a:gdLst>
                    <a:gd name="T0" fmla="*/ 0 w 89"/>
                    <a:gd name="T1" fmla="*/ 47 h 89"/>
                    <a:gd name="T2" fmla="*/ 89 w 89"/>
                    <a:gd name="T3" fmla="*/ 89 h 89"/>
                    <a:gd name="T4" fmla="*/ 89 w 89"/>
                    <a:gd name="T5" fmla="*/ 0 h 89"/>
                    <a:gd name="T6" fmla="*/ 0 w 89"/>
                    <a:gd name="T7" fmla="*/ 47 h 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9"/>
                    <a:gd name="T14" fmla="*/ 89 w 89"/>
                    <a:gd name="T15" fmla="*/ 89 h 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9">
                      <a:moveTo>
                        <a:pt x="0" y="47"/>
                      </a:moveTo>
                      <a:lnTo>
                        <a:pt x="89" y="89"/>
                      </a:lnTo>
                      <a:lnTo>
                        <a:pt x="89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10" name="Freeform 563"/>
                <p:cNvSpPr>
                  <a:spLocks/>
                </p:cNvSpPr>
                <p:nvPr/>
              </p:nvSpPr>
              <p:spPr bwMode="auto">
                <a:xfrm>
                  <a:off x="798" y="810"/>
                  <a:ext cx="16" cy="37"/>
                </a:xfrm>
                <a:custGeom>
                  <a:avLst/>
                  <a:gdLst>
                    <a:gd name="T0" fmla="*/ 16 w 16"/>
                    <a:gd name="T1" fmla="*/ 0 h 37"/>
                    <a:gd name="T2" fmla="*/ 11 w 16"/>
                    <a:gd name="T3" fmla="*/ 6 h 37"/>
                    <a:gd name="T4" fmla="*/ 11 w 16"/>
                    <a:gd name="T5" fmla="*/ 6 h 37"/>
                    <a:gd name="T6" fmla="*/ 5 w 16"/>
                    <a:gd name="T7" fmla="*/ 6 h 37"/>
                    <a:gd name="T8" fmla="*/ 5 w 16"/>
                    <a:gd name="T9" fmla="*/ 6 h 37"/>
                    <a:gd name="T10" fmla="*/ 0 w 16"/>
                    <a:gd name="T11" fmla="*/ 11 h 37"/>
                    <a:gd name="T12" fmla="*/ 0 w 16"/>
                    <a:gd name="T13" fmla="*/ 16 h 37"/>
                    <a:gd name="T14" fmla="*/ 0 w 16"/>
                    <a:gd name="T15" fmla="*/ 16 h 37"/>
                    <a:gd name="T16" fmla="*/ 0 w 16"/>
                    <a:gd name="T17" fmla="*/ 21 h 37"/>
                    <a:gd name="T18" fmla="*/ 0 w 16"/>
                    <a:gd name="T19" fmla="*/ 21 h 37"/>
                    <a:gd name="T20" fmla="*/ 0 w 16"/>
                    <a:gd name="T21" fmla="*/ 26 h 37"/>
                    <a:gd name="T22" fmla="*/ 0 w 16"/>
                    <a:gd name="T23" fmla="*/ 32 h 37"/>
                    <a:gd name="T24" fmla="*/ 5 w 16"/>
                    <a:gd name="T25" fmla="*/ 32 h 37"/>
                    <a:gd name="T26" fmla="*/ 5 w 16"/>
                    <a:gd name="T27" fmla="*/ 37 h 37"/>
                    <a:gd name="T28" fmla="*/ 11 w 16"/>
                    <a:gd name="T29" fmla="*/ 37 h 37"/>
                    <a:gd name="T30" fmla="*/ 11 w 16"/>
                    <a:gd name="T31" fmla="*/ 37 h 37"/>
                    <a:gd name="T32" fmla="*/ 16 w 16"/>
                    <a:gd name="T33" fmla="*/ 37 h 37"/>
                    <a:gd name="T34" fmla="*/ 16 w 16"/>
                    <a:gd name="T35" fmla="*/ 0 h 3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37"/>
                    <a:gd name="T56" fmla="*/ 16 w 16"/>
                    <a:gd name="T57" fmla="*/ 37 h 3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37">
                      <a:moveTo>
                        <a:pt x="16" y="0"/>
                      </a:moveTo>
                      <a:lnTo>
                        <a:pt x="11" y="6"/>
                      </a:lnTo>
                      <a:lnTo>
                        <a:pt x="5" y="6"/>
                      </a:lnTo>
                      <a:lnTo>
                        <a:pt x="0" y="11"/>
                      </a:lnTo>
                      <a:lnTo>
                        <a:pt x="0" y="16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5" y="32"/>
                      </a:lnTo>
                      <a:lnTo>
                        <a:pt x="5" y="37"/>
                      </a:lnTo>
                      <a:lnTo>
                        <a:pt x="11" y="37"/>
                      </a:lnTo>
                      <a:lnTo>
                        <a:pt x="16" y="37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12" name="Freeform 565"/>
                <p:cNvSpPr>
                  <a:spLocks/>
                </p:cNvSpPr>
                <p:nvPr/>
              </p:nvSpPr>
              <p:spPr bwMode="auto">
                <a:xfrm>
                  <a:off x="1153" y="946"/>
                  <a:ext cx="89" cy="88"/>
                </a:xfrm>
                <a:custGeom>
                  <a:avLst/>
                  <a:gdLst>
                    <a:gd name="T0" fmla="*/ 89 w 89"/>
                    <a:gd name="T1" fmla="*/ 47 h 88"/>
                    <a:gd name="T2" fmla="*/ 0 w 89"/>
                    <a:gd name="T3" fmla="*/ 88 h 88"/>
                    <a:gd name="T4" fmla="*/ 0 w 89"/>
                    <a:gd name="T5" fmla="*/ 0 h 88"/>
                    <a:gd name="T6" fmla="*/ 89 w 89"/>
                    <a:gd name="T7" fmla="*/ 47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8"/>
                    <a:gd name="T14" fmla="*/ 89 w 89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8">
                      <a:moveTo>
                        <a:pt x="89" y="47"/>
                      </a:moveTo>
                      <a:lnTo>
                        <a:pt x="0" y="88"/>
                      </a:lnTo>
                      <a:lnTo>
                        <a:pt x="0" y="0"/>
                      </a:lnTo>
                      <a:lnTo>
                        <a:pt x="89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4467" name="Freeform 567"/>
              <p:cNvSpPr>
                <a:spLocks/>
              </p:cNvSpPr>
              <p:nvPr/>
            </p:nvSpPr>
            <p:spPr bwMode="auto">
              <a:xfrm>
                <a:off x="1153" y="972"/>
                <a:ext cx="21" cy="36"/>
              </a:xfrm>
              <a:custGeom>
                <a:avLst/>
                <a:gdLst>
                  <a:gd name="T0" fmla="*/ 0 w 21"/>
                  <a:gd name="T1" fmla="*/ 36 h 36"/>
                  <a:gd name="T2" fmla="*/ 5 w 21"/>
                  <a:gd name="T3" fmla="*/ 36 h 36"/>
                  <a:gd name="T4" fmla="*/ 10 w 21"/>
                  <a:gd name="T5" fmla="*/ 36 h 36"/>
                  <a:gd name="T6" fmla="*/ 10 w 21"/>
                  <a:gd name="T7" fmla="*/ 31 h 36"/>
                  <a:gd name="T8" fmla="*/ 15 w 21"/>
                  <a:gd name="T9" fmla="*/ 31 h 36"/>
                  <a:gd name="T10" fmla="*/ 15 w 21"/>
                  <a:gd name="T11" fmla="*/ 31 h 36"/>
                  <a:gd name="T12" fmla="*/ 15 w 21"/>
                  <a:gd name="T13" fmla="*/ 26 h 36"/>
                  <a:gd name="T14" fmla="*/ 21 w 21"/>
                  <a:gd name="T15" fmla="*/ 21 h 36"/>
                  <a:gd name="T16" fmla="*/ 21 w 21"/>
                  <a:gd name="T17" fmla="*/ 21 h 36"/>
                  <a:gd name="T18" fmla="*/ 21 w 21"/>
                  <a:gd name="T19" fmla="*/ 15 h 36"/>
                  <a:gd name="T20" fmla="*/ 15 w 21"/>
                  <a:gd name="T21" fmla="*/ 10 h 36"/>
                  <a:gd name="T22" fmla="*/ 15 w 21"/>
                  <a:gd name="T23" fmla="*/ 10 h 36"/>
                  <a:gd name="T24" fmla="*/ 15 w 21"/>
                  <a:gd name="T25" fmla="*/ 5 h 36"/>
                  <a:gd name="T26" fmla="*/ 10 w 21"/>
                  <a:gd name="T27" fmla="*/ 5 h 36"/>
                  <a:gd name="T28" fmla="*/ 10 w 21"/>
                  <a:gd name="T29" fmla="*/ 5 h 36"/>
                  <a:gd name="T30" fmla="*/ 5 w 21"/>
                  <a:gd name="T31" fmla="*/ 0 h 36"/>
                  <a:gd name="T32" fmla="*/ 0 w 21"/>
                  <a:gd name="T33" fmla="*/ 0 h 36"/>
                  <a:gd name="T34" fmla="*/ 0 w 21"/>
                  <a:gd name="T35" fmla="*/ 36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6"/>
                  <a:gd name="T56" fmla="*/ 21 w 21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6">
                    <a:moveTo>
                      <a:pt x="0" y="36"/>
                    </a:moveTo>
                    <a:lnTo>
                      <a:pt x="5" y="36"/>
                    </a:lnTo>
                    <a:lnTo>
                      <a:pt x="10" y="36"/>
                    </a:lnTo>
                    <a:lnTo>
                      <a:pt x="10" y="31"/>
                    </a:lnTo>
                    <a:lnTo>
                      <a:pt x="15" y="31"/>
                    </a:lnTo>
                    <a:lnTo>
                      <a:pt x="15" y="26"/>
                    </a:lnTo>
                    <a:lnTo>
                      <a:pt x="21" y="21"/>
                    </a:lnTo>
                    <a:lnTo>
                      <a:pt x="21" y="15"/>
                    </a:lnTo>
                    <a:lnTo>
                      <a:pt x="15" y="10"/>
                    </a:lnTo>
                    <a:lnTo>
                      <a:pt x="15" y="5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68" name="Rectangle 568"/>
              <p:cNvSpPr>
                <a:spLocks noChangeArrowheads="1"/>
              </p:cNvSpPr>
              <p:nvPr/>
            </p:nvSpPr>
            <p:spPr bwMode="auto">
              <a:xfrm>
                <a:off x="1116" y="972"/>
                <a:ext cx="37" cy="3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469" name="Freeform 569"/>
              <p:cNvSpPr>
                <a:spLocks/>
              </p:cNvSpPr>
              <p:nvPr/>
            </p:nvSpPr>
            <p:spPr bwMode="auto">
              <a:xfrm>
                <a:off x="1028" y="946"/>
                <a:ext cx="88" cy="88"/>
              </a:xfrm>
              <a:custGeom>
                <a:avLst/>
                <a:gdLst>
                  <a:gd name="T0" fmla="*/ 0 w 88"/>
                  <a:gd name="T1" fmla="*/ 47 h 88"/>
                  <a:gd name="T2" fmla="*/ 88 w 88"/>
                  <a:gd name="T3" fmla="*/ 88 h 88"/>
                  <a:gd name="T4" fmla="*/ 88 w 88"/>
                  <a:gd name="T5" fmla="*/ 0 h 88"/>
                  <a:gd name="T6" fmla="*/ 0 w 88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88"/>
                  <a:gd name="T14" fmla="*/ 88 w 88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88">
                    <a:moveTo>
                      <a:pt x="0" y="47"/>
                    </a:moveTo>
                    <a:lnTo>
                      <a:pt x="88" y="88"/>
                    </a:lnTo>
                    <a:lnTo>
                      <a:pt x="88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0" name="Freeform 570"/>
              <p:cNvSpPr>
                <a:spLocks/>
              </p:cNvSpPr>
              <p:nvPr/>
            </p:nvSpPr>
            <p:spPr bwMode="auto">
              <a:xfrm>
                <a:off x="1101" y="972"/>
                <a:ext cx="15" cy="36"/>
              </a:xfrm>
              <a:custGeom>
                <a:avLst/>
                <a:gdLst>
                  <a:gd name="T0" fmla="*/ 15 w 15"/>
                  <a:gd name="T1" fmla="*/ 0 h 36"/>
                  <a:gd name="T2" fmla="*/ 10 w 15"/>
                  <a:gd name="T3" fmla="*/ 0 h 36"/>
                  <a:gd name="T4" fmla="*/ 10 w 15"/>
                  <a:gd name="T5" fmla="*/ 5 h 36"/>
                  <a:gd name="T6" fmla="*/ 5 w 15"/>
                  <a:gd name="T7" fmla="*/ 5 h 36"/>
                  <a:gd name="T8" fmla="*/ 5 w 15"/>
                  <a:gd name="T9" fmla="*/ 5 h 36"/>
                  <a:gd name="T10" fmla="*/ 0 w 15"/>
                  <a:gd name="T11" fmla="*/ 10 h 36"/>
                  <a:gd name="T12" fmla="*/ 0 w 15"/>
                  <a:gd name="T13" fmla="*/ 10 h 36"/>
                  <a:gd name="T14" fmla="*/ 0 w 15"/>
                  <a:gd name="T15" fmla="*/ 15 h 36"/>
                  <a:gd name="T16" fmla="*/ 0 w 15"/>
                  <a:gd name="T17" fmla="*/ 21 h 36"/>
                  <a:gd name="T18" fmla="*/ 0 w 15"/>
                  <a:gd name="T19" fmla="*/ 21 h 36"/>
                  <a:gd name="T20" fmla="*/ 0 w 15"/>
                  <a:gd name="T21" fmla="*/ 26 h 36"/>
                  <a:gd name="T22" fmla="*/ 0 w 15"/>
                  <a:gd name="T23" fmla="*/ 31 h 36"/>
                  <a:gd name="T24" fmla="*/ 5 w 15"/>
                  <a:gd name="T25" fmla="*/ 31 h 36"/>
                  <a:gd name="T26" fmla="*/ 5 w 15"/>
                  <a:gd name="T27" fmla="*/ 31 h 36"/>
                  <a:gd name="T28" fmla="*/ 10 w 15"/>
                  <a:gd name="T29" fmla="*/ 36 h 36"/>
                  <a:gd name="T30" fmla="*/ 10 w 15"/>
                  <a:gd name="T31" fmla="*/ 36 h 36"/>
                  <a:gd name="T32" fmla="*/ 15 w 15"/>
                  <a:gd name="T33" fmla="*/ 36 h 36"/>
                  <a:gd name="T34" fmla="*/ 15 w 15"/>
                  <a:gd name="T35" fmla="*/ 0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"/>
                  <a:gd name="T55" fmla="*/ 0 h 36"/>
                  <a:gd name="T56" fmla="*/ 15 w 15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" h="36">
                    <a:moveTo>
                      <a:pt x="15" y="0"/>
                    </a:moveTo>
                    <a:lnTo>
                      <a:pt x="10" y="0"/>
                    </a:lnTo>
                    <a:lnTo>
                      <a:pt x="10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5" y="31"/>
                    </a:lnTo>
                    <a:lnTo>
                      <a:pt x="10" y="36"/>
                    </a:lnTo>
                    <a:lnTo>
                      <a:pt x="15" y="3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1" name="Line 571"/>
              <p:cNvSpPr>
                <a:spLocks noChangeShapeType="1"/>
              </p:cNvSpPr>
              <p:nvPr/>
            </p:nvSpPr>
            <p:spPr bwMode="auto">
              <a:xfrm>
                <a:off x="203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2" name="Line 572"/>
              <p:cNvSpPr>
                <a:spLocks noChangeShapeType="1"/>
              </p:cNvSpPr>
              <p:nvPr/>
            </p:nvSpPr>
            <p:spPr bwMode="auto">
              <a:xfrm>
                <a:off x="30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3" name="Line 573"/>
              <p:cNvSpPr>
                <a:spLocks noChangeShapeType="1"/>
              </p:cNvSpPr>
              <p:nvPr/>
            </p:nvSpPr>
            <p:spPr bwMode="auto">
              <a:xfrm>
                <a:off x="41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4" name="Line 574"/>
              <p:cNvSpPr>
                <a:spLocks noChangeShapeType="1"/>
              </p:cNvSpPr>
              <p:nvPr/>
            </p:nvSpPr>
            <p:spPr bwMode="auto">
              <a:xfrm>
                <a:off x="516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5" name="Line 575"/>
              <p:cNvSpPr>
                <a:spLocks noChangeShapeType="1"/>
              </p:cNvSpPr>
              <p:nvPr/>
            </p:nvSpPr>
            <p:spPr bwMode="auto">
              <a:xfrm>
                <a:off x="62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6" name="Line 576"/>
              <p:cNvSpPr>
                <a:spLocks noChangeShapeType="1"/>
              </p:cNvSpPr>
              <p:nvPr/>
            </p:nvSpPr>
            <p:spPr bwMode="auto">
              <a:xfrm>
                <a:off x="72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7" name="Line 577"/>
              <p:cNvSpPr>
                <a:spLocks noChangeShapeType="1"/>
              </p:cNvSpPr>
              <p:nvPr/>
            </p:nvSpPr>
            <p:spPr bwMode="auto">
              <a:xfrm>
                <a:off x="829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8" name="Line 578"/>
              <p:cNvSpPr>
                <a:spLocks noChangeShapeType="1"/>
              </p:cNvSpPr>
              <p:nvPr/>
            </p:nvSpPr>
            <p:spPr bwMode="auto">
              <a:xfrm>
                <a:off x="934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9" name="Line 579"/>
              <p:cNvSpPr>
                <a:spLocks noChangeShapeType="1"/>
              </p:cNvSpPr>
              <p:nvPr/>
            </p:nvSpPr>
            <p:spPr bwMode="auto">
              <a:xfrm>
                <a:off x="103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0" name="Line 580"/>
              <p:cNvSpPr>
                <a:spLocks noChangeShapeType="1"/>
              </p:cNvSpPr>
              <p:nvPr/>
            </p:nvSpPr>
            <p:spPr bwMode="auto">
              <a:xfrm>
                <a:off x="114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1" name="Line 581"/>
              <p:cNvSpPr>
                <a:spLocks noChangeShapeType="1"/>
              </p:cNvSpPr>
              <p:nvPr/>
            </p:nvSpPr>
            <p:spPr bwMode="auto">
              <a:xfrm>
                <a:off x="1247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2" name="Line 582"/>
              <p:cNvSpPr>
                <a:spLocks noChangeShapeType="1"/>
              </p:cNvSpPr>
              <p:nvPr/>
            </p:nvSpPr>
            <p:spPr bwMode="auto">
              <a:xfrm>
                <a:off x="135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3" name="Line 583"/>
              <p:cNvSpPr>
                <a:spLocks noChangeShapeType="1"/>
              </p:cNvSpPr>
              <p:nvPr/>
            </p:nvSpPr>
            <p:spPr bwMode="auto">
              <a:xfrm>
                <a:off x="145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4" name="Line 584"/>
              <p:cNvSpPr>
                <a:spLocks noChangeShapeType="1"/>
              </p:cNvSpPr>
              <p:nvPr/>
            </p:nvSpPr>
            <p:spPr bwMode="auto">
              <a:xfrm>
                <a:off x="1560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5" name="Line 585"/>
              <p:cNvSpPr>
                <a:spLocks noChangeShapeType="1"/>
              </p:cNvSpPr>
              <p:nvPr/>
            </p:nvSpPr>
            <p:spPr bwMode="auto">
              <a:xfrm>
                <a:off x="1659" y="628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6" name="Line 586"/>
              <p:cNvSpPr>
                <a:spLocks noChangeShapeType="1"/>
              </p:cNvSpPr>
              <p:nvPr/>
            </p:nvSpPr>
            <p:spPr bwMode="auto">
              <a:xfrm>
                <a:off x="1659" y="732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7" name="Line 587"/>
              <p:cNvSpPr>
                <a:spLocks noChangeShapeType="1"/>
              </p:cNvSpPr>
              <p:nvPr/>
            </p:nvSpPr>
            <p:spPr bwMode="auto">
              <a:xfrm>
                <a:off x="1659" y="836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8" name="Line 588"/>
              <p:cNvSpPr>
                <a:spLocks noChangeShapeType="1"/>
              </p:cNvSpPr>
              <p:nvPr/>
            </p:nvSpPr>
            <p:spPr bwMode="auto">
              <a:xfrm>
                <a:off x="1659" y="94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9" name="Freeform 589"/>
              <p:cNvSpPr>
                <a:spLocks/>
              </p:cNvSpPr>
              <p:nvPr/>
            </p:nvSpPr>
            <p:spPr bwMode="auto">
              <a:xfrm>
                <a:off x="1607" y="1045"/>
                <a:ext cx="52" cy="15"/>
              </a:xfrm>
              <a:custGeom>
                <a:avLst/>
                <a:gdLst>
                  <a:gd name="T0" fmla="*/ 52 w 52"/>
                  <a:gd name="T1" fmla="*/ 0 h 15"/>
                  <a:gd name="T2" fmla="*/ 52 w 52"/>
                  <a:gd name="T3" fmla="*/ 15 h 15"/>
                  <a:gd name="T4" fmla="*/ 52 w 52"/>
                  <a:gd name="T5" fmla="*/ 15 h 15"/>
                  <a:gd name="T6" fmla="*/ 0 w 52"/>
                  <a:gd name="T7" fmla="*/ 15 h 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15"/>
                  <a:gd name="T14" fmla="*/ 52 w 52"/>
                  <a:gd name="T15" fmla="*/ 15 h 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15">
                    <a:moveTo>
                      <a:pt x="52" y="0"/>
                    </a:moveTo>
                    <a:lnTo>
                      <a:pt x="52" y="15"/>
                    </a:lnTo>
                    <a:lnTo>
                      <a:pt x="0" y="15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0" name="Line 590"/>
              <p:cNvSpPr>
                <a:spLocks noChangeShapeType="1"/>
              </p:cNvSpPr>
              <p:nvPr/>
            </p:nvSpPr>
            <p:spPr bwMode="auto">
              <a:xfrm flipH="1">
                <a:off x="150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1" name="Line 591"/>
              <p:cNvSpPr>
                <a:spLocks noChangeShapeType="1"/>
              </p:cNvSpPr>
              <p:nvPr/>
            </p:nvSpPr>
            <p:spPr bwMode="auto">
              <a:xfrm flipH="1">
                <a:off x="139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2" name="Line 592"/>
              <p:cNvSpPr>
                <a:spLocks noChangeShapeType="1"/>
              </p:cNvSpPr>
              <p:nvPr/>
            </p:nvSpPr>
            <p:spPr bwMode="auto">
              <a:xfrm flipH="1">
                <a:off x="1294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3" name="Line 593"/>
              <p:cNvSpPr>
                <a:spLocks noChangeShapeType="1"/>
              </p:cNvSpPr>
              <p:nvPr/>
            </p:nvSpPr>
            <p:spPr bwMode="auto">
              <a:xfrm flipH="1">
                <a:off x="118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4" name="Line 594"/>
              <p:cNvSpPr>
                <a:spLocks noChangeShapeType="1"/>
              </p:cNvSpPr>
              <p:nvPr/>
            </p:nvSpPr>
            <p:spPr bwMode="auto">
              <a:xfrm flipH="1">
                <a:off x="108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5" name="Line 595"/>
              <p:cNvSpPr>
                <a:spLocks noChangeShapeType="1"/>
              </p:cNvSpPr>
              <p:nvPr/>
            </p:nvSpPr>
            <p:spPr bwMode="auto">
              <a:xfrm flipH="1">
                <a:off x="981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6" name="Line 596"/>
              <p:cNvSpPr>
                <a:spLocks noChangeShapeType="1"/>
              </p:cNvSpPr>
              <p:nvPr/>
            </p:nvSpPr>
            <p:spPr bwMode="auto">
              <a:xfrm flipH="1">
                <a:off x="876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7" name="Line 597"/>
              <p:cNvSpPr>
                <a:spLocks noChangeShapeType="1"/>
              </p:cNvSpPr>
              <p:nvPr/>
            </p:nvSpPr>
            <p:spPr bwMode="auto">
              <a:xfrm flipH="1">
                <a:off x="77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8" name="Line 598"/>
              <p:cNvSpPr>
                <a:spLocks noChangeShapeType="1"/>
              </p:cNvSpPr>
              <p:nvPr/>
            </p:nvSpPr>
            <p:spPr bwMode="auto">
              <a:xfrm flipH="1">
                <a:off x="66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9" name="Line 599"/>
              <p:cNvSpPr>
                <a:spLocks noChangeShapeType="1"/>
              </p:cNvSpPr>
              <p:nvPr/>
            </p:nvSpPr>
            <p:spPr bwMode="auto">
              <a:xfrm flipH="1">
                <a:off x="563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0" name="Line 600"/>
              <p:cNvSpPr>
                <a:spLocks noChangeShapeType="1"/>
              </p:cNvSpPr>
              <p:nvPr/>
            </p:nvSpPr>
            <p:spPr bwMode="auto">
              <a:xfrm flipH="1">
                <a:off x="45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1" name="Line 601"/>
              <p:cNvSpPr>
                <a:spLocks noChangeShapeType="1"/>
              </p:cNvSpPr>
              <p:nvPr/>
            </p:nvSpPr>
            <p:spPr bwMode="auto">
              <a:xfrm flipH="1">
                <a:off x="35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2" name="Line 602"/>
              <p:cNvSpPr>
                <a:spLocks noChangeShapeType="1"/>
              </p:cNvSpPr>
              <p:nvPr/>
            </p:nvSpPr>
            <p:spPr bwMode="auto">
              <a:xfrm flipH="1">
                <a:off x="250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3" name="Freeform 603"/>
              <p:cNvSpPr>
                <a:spLocks/>
              </p:cNvSpPr>
              <p:nvPr/>
            </p:nvSpPr>
            <p:spPr bwMode="auto">
              <a:xfrm>
                <a:off x="203" y="1003"/>
                <a:ext cx="11" cy="57"/>
              </a:xfrm>
              <a:custGeom>
                <a:avLst/>
                <a:gdLst>
                  <a:gd name="T0" fmla="*/ 11 w 11"/>
                  <a:gd name="T1" fmla="*/ 57 h 57"/>
                  <a:gd name="T2" fmla="*/ 0 w 11"/>
                  <a:gd name="T3" fmla="*/ 57 h 57"/>
                  <a:gd name="T4" fmla="*/ 0 w 11"/>
                  <a:gd name="T5" fmla="*/ 57 h 57"/>
                  <a:gd name="T6" fmla="*/ 0 w 11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7"/>
                  <a:gd name="T14" fmla="*/ 11 w 11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7">
                    <a:moveTo>
                      <a:pt x="11" y="57"/>
                    </a:moveTo>
                    <a:lnTo>
                      <a:pt x="0" y="5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4" name="Line 604"/>
              <p:cNvSpPr>
                <a:spLocks noChangeShapeType="1"/>
              </p:cNvSpPr>
              <p:nvPr/>
            </p:nvSpPr>
            <p:spPr bwMode="auto">
              <a:xfrm flipV="1">
                <a:off x="203" y="899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5" name="Line 605"/>
              <p:cNvSpPr>
                <a:spLocks noChangeShapeType="1"/>
              </p:cNvSpPr>
              <p:nvPr/>
            </p:nvSpPr>
            <p:spPr bwMode="auto">
              <a:xfrm flipV="1">
                <a:off x="203" y="795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6" name="Line 606"/>
              <p:cNvSpPr>
                <a:spLocks noChangeShapeType="1"/>
              </p:cNvSpPr>
              <p:nvPr/>
            </p:nvSpPr>
            <p:spPr bwMode="auto">
              <a:xfrm flipV="1">
                <a:off x="203" y="69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7" name="Line 607"/>
              <p:cNvSpPr>
                <a:spLocks noChangeShapeType="1"/>
              </p:cNvSpPr>
              <p:nvPr/>
            </p:nvSpPr>
            <p:spPr bwMode="auto">
              <a:xfrm flipV="1">
                <a:off x="203" y="618"/>
                <a:ext cx="1" cy="3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8" name="Line 608"/>
              <p:cNvSpPr>
                <a:spLocks noChangeShapeType="1"/>
              </p:cNvSpPr>
              <p:nvPr/>
            </p:nvSpPr>
            <p:spPr bwMode="auto">
              <a:xfrm>
                <a:off x="16" y="826"/>
                <a:ext cx="28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9" name="Freeform 609"/>
              <p:cNvSpPr>
                <a:spLocks/>
              </p:cNvSpPr>
              <p:nvPr/>
            </p:nvSpPr>
            <p:spPr bwMode="auto">
              <a:xfrm>
                <a:off x="16" y="805"/>
                <a:ext cx="41" cy="42"/>
              </a:xfrm>
              <a:custGeom>
                <a:avLst/>
                <a:gdLst>
                  <a:gd name="T0" fmla="*/ 0 w 41"/>
                  <a:gd name="T1" fmla="*/ 21 h 42"/>
                  <a:gd name="T2" fmla="*/ 41 w 41"/>
                  <a:gd name="T3" fmla="*/ 0 h 42"/>
                  <a:gd name="T4" fmla="*/ 41 w 41"/>
                  <a:gd name="T5" fmla="*/ 42 h 42"/>
                  <a:gd name="T6" fmla="*/ 0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0" y="21"/>
                    </a:moveTo>
                    <a:lnTo>
                      <a:pt x="41" y="0"/>
                    </a:lnTo>
                    <a:lnTo>
                      <a:pt x="4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10" name="Freeform 610"/>
              <p:cNvSpPr>
                <a:spLocks/>
              </p:cNvSpPr>
              <p:nvPr/>
            </p:nvSpPr>
            <p:spPr bwMode="auto">
              <a:xfrm>
                <a:off x="256" y="805"/>
                <a:ext cx="41" cy="42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0 h 42"/>
                  <a:gd name="T4" fmla="*/ 0 w 41"/>
                  <a:gd name="T5" fmla="*/ 42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11" name="Rectangle 611"/>
              <p:cNvSpPr>
                <a:spLocks noChangeArrowheads="1"/>
              </p:cNvSpPr>
              <p:nvPr/>
            </p:nvSpPr>
            <p:spPr bwMode="auto">
              <a:xfrm>
                <a:off x="1351" y="936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MSMC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2" name="Rectangle 612"/>
              <p:cNvSpPr>
                <a:spLocks noChangeArrowheads="1"/>
              </p:cNvSpPr>
              <p:nvPr/>
            </p:nvSpPr>
            <p:spPr bwMode="auto">
              <a:xfrm>
                <a:off x="2113" y="665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3" name="Rectangle 613"/>
              <p:cNvSpPr>
                <a:spLocks noChangeArrowheads="1"/>
              </p:cNvSpPr>
              <p:nvPr/>
            </p:nvSpPr>
            <p:spPr bwMode="auto">
              <a:xfrm>
                <a:off x="2003" y="769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4" name="Rectangle 614"/>
              <p:cNvSpPr>
                <a:spLocks noChangeArrowheads="1"/>
              </p:cNvSpPr>
              <p:nvPr/>
            </p:nvSpPr>
            <p:spPr bwMode="auto">
              <a:xfrm>
                <a:off x="1894" y="87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5" name="Rectangle 615"/>
              <p:cNvSpPr>
                <a:spLocks noChangeArrowheads="1"/>
              </p:cNvSpPr>
              <p:nvPr/>
            </p:nvSpPr>
            <p:spPr bwMode="auto">
              <a:xfrm>
                <a:off x="1784" y="977"/>
                <a:ext cx="730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6" name="Rectangle 616"/>
              <p:cNvSpPr>
                <a:spLocks noChangeArrowheads="1"/>
              </p:cNvSpPr>
              <p:nvPr/>
            </p:nvSpPr>
            <p:spPr bwMode="auto">
              <a:xfrm>
                <a:off x="1669" y="1076"/>
                <a:ext cx="736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7" name="Rectangle 617"/>
              <p:cNvSpPr>
                <a:spLocks noChangeArrowheads="1"/>
              </p:cNvSpPr>
              <p:nvPr/>
            </p:nvSpPr>
            <p:spPr bwMode="auto">
              <a:xfrm>
                <a:off x="1560" y="1180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8" name="Rectangle 618"/>
              <p:cNvSpPr>
                <a:spLocks noChangeArrowheads="1"/>
              </p:cNvSpPr>
              <p:nvPr/>
            </p:nvSpPr>
            <p:spPr bwMode="auto">
              <a:xfrm>
                <a:off x="1450" y="1284"/>
                <a:ext cx="731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9" name="Rectangle 619"/>
              <p:cNvSpPr>
                <a:spLocks noChangeArrowheads="1"/>
              </p:cNvSpPr>
              <p:nvPr/>
            </p:nvSpPr>
            <p:spPr bwMode="auto">
              <a:xfrm>
                <a:off x="1341" y="138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26" name="Rectangle 626"/>
              <p:cNvSpPr>
                <a:spLocks noChangeArrowheads="1"/>
              </p:cNvSpPr>
              <p:nvPr/>
            </p:nvSpPr>
            <p:spPr bwMode="auto">
              <a:xfrm>
                <a:off x="1373" y="2024"/>
                <a:ext cx="674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512KB L2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27" name="Line 627"/>
              <p:cNvSpPr>
                <a:spLocks noChangeShapeType="1"/>
              </p:cNvSpPr>
              <p:nvPr/>
            </p:nvSpPr>
            <p:spPr bwMode="auto">
              <a:xfrm>
                <a:off x="1341" y="1847"/>
                <a:ext cx="735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28" name="Line 628"/>
              <p:cNvSpPr>
                <a:spLocks noChangeShapeType="1"/>
              </p:cNvSpPr>
              <p:nvPr/>
            </p:nvSpPr>
            <p:spPr bwMode="auto">
              <a:xfrm>
                <a:off x="1341" y="2013"/>
                <a:ext cx="735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29" name="Line 629"/>
              <p:cNvSpPr>
                <a:spLocks noChangeShapeType="1"/>
              </p:cNvSpPr>
              <p:nvPr/>
            </p:nvSpPr>
            <p:spPr bwMode="auto">
              <a:xfrm>
                <a:off x="1711" y="1847"/>
                <a:ext cx="1" cy="16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0" name="Freeform 630"/>
              <p:cNvSpPr>
                <a:spLocks/>
              </p:cNvSpPr>
              <p:nvPr/>
            </p:nvSpPr>
            <p:spPr bwMode="auto">
              <a:xfrm>
                <a:off x="1153" y="1586"/>
                <a:ext cx="15" cy="37"/>
              </a:xfrm>
              <a:custGeom>
                <a:avLst/>
                <a:gdLst>
                  <a:gd name="T0" fmla="*/ 15 w 15"/>
                  <a:gd name="T1" fmla="*/ 0 h 37"/>
                  <a:gd name="T2" fmla="*/ 10 w 15"/>
                  <a:gd name="T3" fmla="*/ 0 h 37"/>
                  <a:gd name="T4" fmla="*/ 10 w 15"/>
                  <a:gd name="T5" fmla="*/ 6 h 37"/>
                  <a:gd name="T6" fmla="*/ 5 w 15"/>
                  <a:gd name="T7" fmla="*/ 6 h 37"/>
                  <a:gd name="T8" fmla="*/ 5 w 15"/>
                  <a:gd name="T9" fmla="*/ 6 h 37"/>
                  <a:gd name="T10" fmla="*/ 0 w 15"/>
                  <a:gd name="T11" fmla="*/ 11 h 37"/>
                  <a:gd name="T12" fmla="*/ 0 w 15"/>
                  <a:gd name="T13" fmla="*/ 11 h 37"/>
                  <a:gd name="T14" fmla="*/ 0 w 15"/>
                  <a:gd name="T15" fmla="*/ 16 h 37"/>
                  <a:gd name="T16" fmla="*/ 0 w 15"/>
                  <a:gd name="T17" fmla="*/ 21 h 37"/>
                  <a:gd name="T18" fmla="*/ 0 w 15"/>
                  <a:gd name="T19" fmla="*/ 21 h 37"/>
                  <a:gd name="T20" fmla="*/ 0 w 15"/>
                  <a:gd name="T21" fmla="*/ 26 h 37"/>
                  <a:gd name="T22" fmla="*/ 0 w 15"/>
                  <a:gd name="T23" fmla="*/ 32 h 37"/>
                  <a:gd name="T24" fmla="*/ 5 w 15"/>
                  <a:gd name="T25" fmla="*/ 32 h 37"/>
                  <a:gd name="T26" fmla="*/ 5 w 15"/>
                  <a:gd name="T27" fmla="*/ 32 h 37"/>
                  <a:gd name="T28" fmla="*/ 10 w 15"/>
                  <a:gd name="T29" fmla="*/ 37 h 37"/>
                  <a:gd name="T30" fmla="*/ 10 w 15"/>
                  <a:gd name="T31" fmla="*/ 37 h 37"/>
                  <a:gd name="T32" fmla="*/ 15 w 15"/>
                  <a:gd name="T33" fmla="*/ 37 h 37"/>
                  <a:gd name="T34" fmla="*/ 15 w 15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"/>
                  <a:gd name="T55" fmla="*/ 0 h 37"/>
                  <a:gd name="T56" fmla="*/ 15 w 15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" h="37">
                    <a:moveTo>
                      <a:pt x="15" y="0"/>
                    </a:moveTo>
                    <a:lnTo>
                      <a:pt x="10" y="0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0" y="37"/>
                    </a:lnTo>
                    <a:lnTo>
                      <a:pt x="15" y="37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1" name="Rectangle 631"/>
              <p:cNvSpPr>
                <a:spLocks noChangeArrowheads="1"/>
              </p:cNvSpPr>
              <p:nvPr/>
            </p:nvSpPr>
            <p:spPr bwMode="auto">
              <a:xfrm>
                <a:off x="1168" y="1586"/>
                <a:ext cx="74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32" name="Freeform 632"/>
              <p:cNvSpPr>
                <a:spLocks/>
              </p:cNvSpPr>
              <p:nvPr/>
            </p:nvSpPr>
            <p:spPr bwMode="auto">
              <a:xfrm>
                <a:off x="1236" y="1560"/>
                <a:ext cx="94" cy="89"/>
              </a:xfrm>
              <a:custGeom>
                <a:avLst/>
                <a:gdLst>
                  <a:gd name="T0" fmla="*/ 94 w 94"/>
                  <a:gd name="T1" fmla="*/ 47 h 89"/>
                  <a:gd name="T2" fmla="*/ 0 w 94"/>
                  <a:gd name="T3" fmla="*/ 0 h 89"/>
                  <a:gd name="T4" fmla="*/ 0 w 94"/>
                  <a:gd name="T5" fmla="*/ 89 h 89"/>
                  <a:gd name="T6" fmla="*/ 94 w 94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"/>
                  <a:gd name="T13" fmla="*/ 0 h 89"/>
                  <a:gd name="T14" fmla="*/ 94 w 94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" h="89">
                    <a:moveTo>
                      <a:pt x="94" y="47"/>
                    </a:moveTo>
                    <a:lnTo>
                      <a:pt x="0" y="0"/>
                    </a:lnTo>
                    <a:lnTo>
                      <a:pt x="0" y="89"/>
                    </a:lnTo>
                    <a:lnTo>
                      <a:pt x="94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3" name="Freeform 633"/>
              <p:cNvSpPr>
                <a:spLocks/>
              </p:cNvSpPr>
              <p:nvPr/>
            </p:nvSpPr>
            <p:spPr bwMode="auto">
              <a:xfrm>
                <a:off x="1242" y="1586"/>
                <a:ext cx="15" cy="37"/>
              </a:xfrm>
              <a:custGeom>
                <a:avLst/>
                <a:gdLst>
                  <a:gd name="T0" fmla="*/ 0 w 15"/>
                  <a:gd name="T1" fmla="*/ 37 h 37"/>
                  <a:gd name="T2" fmla="*/ 0 w 15"/>
                  <a:gd name="T3" fmla="*/ 37 h 37"/>
                  <a:gd name="T4" fmla="*/ 5 w 15"/>
                  <a:gd name="T5" fmla="*/ 37 h 37"/>
                  <a:gd name="T6" fmla="*/ 10 w 15"/>
                  <a:gd name="T7" fmla="*/ 32 h 37"/>
                  <a:gd name="T8" fmla="*/ 10 w 15"/>
                  <a:gd name="T9" fmla="*/ 32 h 37"/>
                  <a:gd name="T10" fmla="*/ 10 w 15"/>
                  <a:gd name="T11" fmla="*/ 32 h 37"/>
                  <a:gd name="T12" fmla="*/ 15 w 15"/>
                  <a:gd name="T13" fmla="*/ 26 h 37"/>
                  <a:gd name="T14" fmla="*/ 15 w 15"/>
                  <a:gd name="T15" fmla="*/ 21 h 37"/>
                  <a:gd name="T16" fmla="*/ 15 w 15"/>
                  <a:gd name="T17" fmla="*/ 21 h 37"/>
                  <a:gd name="T18" fmla="*/ 15 w 15"/>
                  <a:gd name="T19" fmla="*/ 16 h 37"/>
                  <a:gd name="T20" fmla="*/ 15 w 15"/>
                  <a:gd name="T21" fmla="*/ 11 h 37"/>
                  <a:gd name="T22" fmla="*/ 10 w 15"/>
                  <a:gd name="T23" fmla="*/ 11 h 37"/>
                  <a:gd name="T24" fmla="*/ 10 w 15"/>
                  <a:gd name="T25" fmla="*/ 6 h 37"/>
                  <a:gd name="T26" fmla="*/ 10 w 15"/>
                  <a:gd name="T27" fmla="*/ 6 h 37"/>
                  <a:gd name="T28" fmla="*/ 5 w 15"/>
                  <a:gd name="T29" fmla="*/ 6 h 37"/>
                  <a:gd name="T30" fmla="*/ 0 w 15"/>
                  <a:gd name="T31" fmla="*/ 0 h 37"/>
                  <a:gd name="T32" fmla="*/ 0 w 15"/>
                  <a:gd name="T33" fmla="*/ 0 h 37"/>
                  <a:gd name="T34" fmla="*/ 0 w 15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"/>
                  <a:gd name="T55" fmla="*/ 0 h 37"/>
                  <a:gd name="T56" fmla="*/ 15 w 15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" h="37">
                    <a:moveTo>
                      <a:pt x="0" y="37"/>
                    </a:moveTo>
                    <a:lnTo>
                      <a:pt x="0" y="37"/>
                    </a:lnTo>
                    <a:lnTo>
                      <a:pt x="5" y="37"/>
                    </a:lnTo>
                    <a:lnTo>
                      <a:pt x="10" y="32"/>
                    </a:lnTo>
                    <a:lnTo>
                      <a:pt x="15" y="26"/>
                    </a:lnTo>
                    <a:lnTo>
                      <a:pt x="15" y="21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0" y="11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4" name="Line 634"/>
              <p:cNvSpPr>
                <a:spLocks noChangeShapeType="1"/>
              </p:cNvSpPr>
              <p:nvPr/>
            </p:nvSpPr>
            <p:spPr bwMode="auto">
              <a:xfrm flipH="1">
                <a:off x="657" y="1498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5" name="Freeform 635"/>
              <p:cNvSpPr>
                <a:spLocks/>
              </p:cNvSpPr>
              <p:nvPr/>
            </p:nvSpPr>
            <p:spPr bwMode="auto">
              <a:xfrm>
                <a:off x="819" y="1477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6" name="Freeform 636"/>
              <p:cNvSpPr>
                <a:spLocks/>
              </p:cNvSpPr>
              <p:nvPr/>
            </p:nvSpPr>
            <p:spPr bwMode="auto">
              <a:xfrm>
                <a:off x="657" y="1477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7" name="Line 637"/>
              <p:cNvSpPr>
                <a:spLocks noChangeShapeType="1"/>
              </p:cNvSpPr>
              <p:nvPr/>
            </p:nvSpPr>
            <p:spPr bwMode="auto">
              <a:xfrm>
                <a:off x="1721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8" name="Freeform 638"/>
              <p:cNvSpPr>
                <a:spLocks/>
              </p:cNvSpPr>
              <p:nvPr/>
            </p:nvSpPr>
            <p:spPr bwMode="auto">
              <a:xfrm>
                <a:off x="1701" y="2461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9" name="Freeform 639"/>
              <p:cNvSpPr>
                <a:spLocks/>
              </p:cNvSpPr>
              <p:nvPr/>
            </p:nvSpPr>
            <p:spPr bwMode="auto">
              <a:xfrm>
                <a:off x="1701" y="2914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0" name="Rectangle 640"/>
              <p:cNvSpPr>
                <a:spLocks noChangeArrowheads="1"/>
              </p:cNvSpPr>
              <p:nvPr/>
            </p:nvSpPr>
            <p:spPr bwMode="auto">
              <a:xfrm>
                <a:off x="1388" y="2341"/>
                <a:ext cx="32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TeraNet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41" name="Rectangle 641"/>
              <p:cNvSpPr>
                <a:spLocks noChangeArrowheads="1"/>
              </p:cNvSpPr>
              <p:nvPr/>
            </p:nvSpPr>
            <p:spPr bwMode="auto">
              <a:xfrm>
                <a:off x="94" y="2326"/>
                <a:ext cx="506" cy="1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43" name="Line 643"/>
              <p:cNvSpPr>
                <a:spLocks noChangeShapeType="1"/>
              </p:cNvSpPr>
              <p:nvPr/>
            </p:nvSpPr>
            <p:spPr bwMode="auto">
              <a:xfrm flipH="1">
                <a:off x="10" y="2284"/>
                <a:ext cx="110" cy="104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4" name="Line 644"/>
              <p:cNvSpPr>
                <a:spLocks noChangeShapeType="1"/>
              </p:cNvSpPr>
              <p:nvPr/>
            </p:nvSpPr>
            <p:spPr bwMode="auto">
              <a:xfrm flipH="1" flipV="1">
                <a:off x="10" y="2388"/>
                <a:ext cx="110" cy="99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5" name="Line 645"/>
              <p:cNvSpPr>
                <a:spLocks noChangeShapeType="1"/>
              </p:cNvSpPr>
              <p:nvPr/>
            </p:nvSpPr>
            <p:spPr bwMode="auto">
              <a:xfrm flipV="1">
                <a:off x="120" y="2289"/>
                <a:ext cx="1" cy="37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6" name="Line 646"/>
              <p:cNvSpPr>
                <a:spLocks noChangeShapeType="1"/>
              </p:cNvSpPr>
              <p:nvPr/>
            </p:nvSpPr>
            <p:spPr bwMode="auto">
              <a:xfrm flipV="1">
                <a:off x="120" y="2451"/>
                <a:ext cx="1" cy="36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7" name="Rectangle 647"/>
              <p:cNvSpPr>
                <a:spLocks noChangeArrowheads="1"/>
              </p:cNvSpPr>
              <p:nvPr/>
            </p:nvSpPr>
            <p:spPr bwMode="auto">
              <a:xfrm>
                <a:off x="506" y="2336"/>
                <a:ext cx="266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48" name="Line 648"/>
              <p:cNvSpPr>
                <a:spLocks noChangeShapeType="1"/>
              </p:cNvSpPr>
              <p:nvPr/>
            </p:nvSpPr>
            <p:spPr bwMode="auto">
              <a:xfrm flipH="1">
                <a:off x="934" y="2326"/>
                <a:ext cx="2107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9" name="Rectangle 649"/>
              <p:cNvSpPr>
                <a:spLocks noChangeArrowheads="1"/>
              </p:cNvSpPr>
              <p:nvPr/>
            </p:nvSpPr>
            <p:spPr bwMode="auto">
              <a:xfrm>
                <a:off x="3046" y="810"/>
                <a:ext cx="120" cy="1521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50" name="Rectangle 650"/>
              <p:cNvSpPr>
                <a:spLocks noChangeArrowheads="1"/>
              </p:cNvSpPr>
              <p:nvPr/>
            </p:nvSpPr>
            <p:spPr bwMode="auto">
              <a:xfrm>
                <a:off x="3046" y="816"/>
                <a:ext cx="120" cy="15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51" name="Line 651"/>
              <p:cNvSpPr>
                <a:spLocks noChangeShapeType="1"/>
              </p:cNvSpPr>
              <p:nvPr/>
            </p:nvSpPr>
            <p:spPr bwMode="auto">
              <a:xfrm>
                <a:off x="3166" y="816"/>
                <a:ext cx="1" cy="163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2" name="Line 652"/>
              <p:cNvSpPr>
                <a:spLocks noChangeShapeType="1"/>
              </p:cNvSpPr>
              <p:nvPr/>
            </p:nvSpPr>
            <p:spPr bwMode="auto">
              <a:xfrm>
                <a:off x="3041" y="816"/>
                <a:ext cx="1" cy="1510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3" name="Line 653"/>
              <p:cNvSpPr>
                <a:spLocks noChangeShapeType="1"/>
              </p:cNvSpPr>
              <p:nvPr/>
            </p:nvSpPr>
            <p:spPr bwMode="auto">
              <a:xfrm>
                <a:off x="3046" y="810"/>
                <a:ext cx="126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4" name="Rectangle 654"/>
              <p:cNvSpPr>
                <a:spLocks noChangeArrowheads="1"/>
              </p:cNvSpPr>
              <p:nvPr/>
            </p:nvSpPr>
            <p:spPr bwMode="auto">
              <a:xfrm>
                <a:off x="887" y="935"/>
                <a:ext cx="120" cy="14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55" name="Line 655"/>
              <p:cNvSpPr>
                <a:spLocks noChangeShapeType="1"/>
              </p:cNvSpPr>
              <p:nvPr/>
            </p:nvSpPr>
            <p:spPr bwMode="auto">
              <a:xfrm>
                <a:off x="1007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6" name="Line 656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7" name="Line 657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2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8" name="Line 658"/>
              <p:cNvSpPr>
                <a:spLocks noChangeShapeType="1"/>
              </p:cNvSpPr>
              <p:nvPr/>
            </p:nvSpPr>
            <p:spPr bwMode="auto">
              <a:xfrm flipH="1">
                <a:off x="120" y="2326"/>
                <a:ext cx="762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9" name="Line 659"/>
              <p:cNvSpPr>
                <a:spLocks noChangeShapeType="1"/>
              </p:cNvSpPr>
              <p:nvPr/>
            </p:nvSpPr>
            <p:spPr bwMode="auto">
              <a:xfrm flipH="1">
                <a:off x="120" y="2451"/>
                <a:ext cx="3046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60" name="Rectangle 660"/>
              <p:cNvSpPr>
                <a:spLocks noChangeArrowheads="1"/>
              </p:cNvSpPr>
              <p:nvPr/>
            </p:nvSpPr>
            <p:spPr bwMode="auto">
              <a:xfrm>
                <a:off x="1388" y="2341"/>
                <a:ext cx="32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TeraNet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1" name="Rectangle 661"/>
              <p:cNvSpPr>
                <a:spLocks noChangeArrowheads="1"/>
              </p:cNvSpPr>
              <p:nvPr/>
            </p:nvSpPr>
            <p:spPr bwMode="auto">
              <a:xfrm>
                <a:off x="2102" y="2967"/>
                <a:ext cx="1252" cy="859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2" name="Line 662"/>
              <p:cNvSpPr>
                <a:spLocks noChangeShapeType="1"/>
              </p:cNvSpPr>
              <p:nvPr/>
            </p:nvSpPr>
            <p:spPr bwMode="auto">
              <a:xfrm flipH="1">
                <a:off x="2379" y="3326"/>
                <a:ext cx="15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63" name="Freeform 663"/>
              <p:cNvSpPr>
                <a:spLocks/>
              </p:cNvSpPr>
              <p:nvPr/>
            </p:nvSpPr>
            <p:spPr bwMode="auto">
              <a:xfrm>
                <a:off x="2488" y="3305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64" name="Freeform 664"/>
              <p:cNvSpPr>
                <a:spLocks/>
              </p:cNvSpPr>
              <p:nvPr/>
            </p:nvSpPr>
            <p:spPr bwMode="auto">
              <a:xfrm>
                <a:off x="2379" y="3305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66" name="Rectangle 666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7" name="Rectangle 667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8" name="Rectangle 668"/>
              <p:cNvSpPr>
                <a:spLocks noChangeArrowheads="1"/>
              </p:cNvSpPr>
              <p:nvPr/>
            </p:nvSpPr>
            <p:spPr bwMode="auto">
              <a:xfrm rot="-5400000">
                <a:off x="2579" y="334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9" name="Rectangle 669"/>
              <p:cNvSpPr>
                <a:spLocks noChangeArrowheads="1"/>
              </p:cNvSpPr>
              <p:nvPr/>
            </p:nvSpPr>
            <p:spPr bwMode="auto">
              <a:xfrm rot="-5400000">
                <a:off x="2574" y="329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0" name="Rectangle 670"/>
              <p:cNvSpPr>
                <a:spLocks noChangeArrowheads="1"/>
              </p:cNvSpPr>
              <p:nvPr/>
            </p:nvSpPr>
            <p:spPr bwMode="auto">
              <a:xfrm rot="-5400000">
                <a:off x="2595" y="324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1" name="Rectangle 671"/>
              <p:cNvSpPr>
                <a:spLocks noChangeArrowheads="1"/>
              </p:cNvSpPr>
              <p:nvPr/>
            </p:nvSpPr>
            <p:spPr bwMode="auto">
              <a:xfrm rot="-5400000">
                <a:off x="2592" y="3225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2" name="Rectangle 672"/>
              <p:cNvSpPr>
                <a:spLocks noChangeArrowheads="1"/>
              </p:cNvSpPr>
              <p:nvPr/>
            </p:nvSpPr>
            <p:spPr bwMode="auto">
              <a:xfrm rot="-5400000">
                <a:off x="2585" y="319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3" name="Rectangle 673"/>
              <p:cNvSpPr>
                <a:spLocks noChangeArrowheads="1"/>
              </p:cNvSpPr>
              <p:nvPr/>
            </p:nvSpPr>
            <p:spPr bwMode="auto">
              <a:xfrm rot="-5400000">
                <a:off x="2582" y="3142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4" name="Rectangle 674"/>
              <p:cNvSpPr>
                <a:spLocks noChangeArrowheads="1"/>
              </p:cNvSpPr>
              <p:nvPr/>
            </p:nvSpPr>
            <p:spPr bwMode="auto">
              <a:xfrm>
                <a:off x="2170" y="3034"/>
                <a:ext cx="204" cy="406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5" name="Rectangle 675"/>
              <p:cNvSpPr>
                <a:spLocks noChangeArrowheads="1"/>
              </p:cNvSpPr>
              <p:nvPr/>
            </p:nvSpPr>
            <p:spPr bwMode="auto">
              <a:xfrm rot="-5400000">
                <a:off x="2188" y="330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6" name="Rectangle 676"/>
              <p:cNvSpPr>
                <a:spLocks noChangeArrowheads="1"/>
              </p:cNvSpPr>
              <p:nvPr/>
            </p:nvSpPr>
            <p:spPr bwMode="auto">
              <a:xfrm rot="-5400000">
                <a:off x="2201" y="3257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7" name="Rectangle 677"/>
              <p:cNvSpPr>
                <a:spLocks noChangeArrowheads="1"/>
              </p:cNvSpPr>
              <p:nvPr/>
            </p:nvSpPr>
            <p:spPr bwMode="auto">
              <a:xfrm rot="-5400000">
                <a:off x="2191" y="322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8" name="Rectangle 678"/>
              <p:cNvSpPr>
                <a:spLocks noChangeArrowheads="1"/>
              </p:cNvSpPr>
              <p:nvPr/>
            </p:nvSpPr>
            <p:spPr bwMode="auto">
              <a:xfrm rot="-5400000">
                <a:off x="2194" y="3177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9" name="Rectangle 679"/>
              <p:cNvSpPr>
                <a:spLocks noChangeArrowheads="1"/>
              </p:cNvSpPr>
              <p:nvPr/>
            </p:nvSpPr>
            <p:spPr bwMode="auto">
              <a:xfrm rot="-5400000">
                <a:off x="2199" y="3135"/>
                <a:ext cx="6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0" name="Rectangle 680"/>
              <p:cNvSpPr>
                <a:spLocks noChangeArrowheads="1"/>
              </p:cNvSpPr>
              <p:nvPr/>
            </p:nvSpPr>
            <p:spPr bwMode="auto">
              <a:xfrm rot="-5400000">
                <a:off x="2191" y="3095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n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1" name="Rectangle 681"/>
              <p:cNvSpPr>
                <a:spLocks noChangeArrowheads="1"/>
              </p:cNvSpPr>
              <p:nvPr/>
            </p:nvSpPr>
            <p:spPr bwMode="auto">
              <a:xfrm rot="-5400000">
                <a:off x="2194" y="305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2" name="Rectangle 682"/>
              <p:cNvSpPr>
                <a:spLocks noChangeArrowheads="1"/>
              </p:cNvSpPr>
              <p:nvPr/>
            </p:nvSpPr>
            <p:spPr bwMode="auto">
              <a:xfrm rot="-5400000">
                <a:off x="2201" y="301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3" name="Rectangle 683"/>
              <p:cNvSpPr>
                <a:spLocks noChangeArrowheads="1"/>
              </p:cNvSpPr>
              <p:nvPr/>
            </p:nvSpPr>
            <p:spPr bwMode="auto">
              <a:xfrm rot="-5400000">
                <a:off x="2276" y="3264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4" name="Rectangle 684"/>
              <p:cNvSpPr>
                <a:spLocks noChangeArrowheads="1"/>
              </p:cNvSpPr>
              <p:nvPr/>
            </p:nvSpPr>
            <p:spPr bwMode="auto">
              <a:xfrm rot="-5400000">
                <a:off x="2271" y="3207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5" name="Rectangle 685"/>
              <p:cNvSpPr>
                <a:spLocks noChangeArrowheads="1"/>
              </p:cNvSpPr>
              <p:nvPr/>
            </p:nvSpPr>
            <p:spPr bwMode="auto">
              <a:xfrm rot="-5400000">
                <a:off x="2292" y="3166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6" name="Rectangle 686"/>
              <p:cNvSpPr>
                <a:spLocks noChangeArrowheads="1"/>
              </p:cNvSpPr>
              <p:nvPr/>
            </p:nvSpPr>
            <p:spPr bwMode="auto">
              <a:xfrm rot="-5400000">
                <a:off x="2289" y="314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7" name="Rectangle 687"/>
              <p:cNvSpPr>
                <a:spLocks noChangeArrowheads="1"/>
              </p:cNvSpPr>
              <p:nvPr/>
            </p:nvSpPr>
            <p:spPr bwMode="auto">
              <a:xfrm rot="-5400000">
                <a:off x="2282" y="3109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8" name="Rectangle 688"/>
              <p:cNvSpPr>
                <a:spLocks noChangeArrowheads="1"/>
              </p:cNvSpPr>
              <p:nvPr/>
            </p:nvSpPr>
            <p:spPr bwMode="auto">
              <a:xfrm rot="-5400000">
                <a:off x="2279" y="3059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9" name="Rectangle 689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0" name="Rectangle 690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1" name="Rectangle 691"/>
              <p:cNvSpPr>
                <a:spLocks noChangeArrowheads="1"/>
              </p:cNvSpPr>
              <p:nvPr/>
            </p:nvSpPr>
            <p:spPr bwMode="auto">
              <a:xfrm rot="-5400000">
                <a:off x="2210" y="3655"/>
                <a:ext cx="73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2" name="Rectangle 692"/>
              <p:cNvSpPr>
                <a:spLocks noChangeArrowheads="1"/>
              </p:cNvSpPr>
              <p:nvPr/>
            </p:nvSpPr>
            <p:spPr bwMode="auto">
              <a:xfrm rot="-5400000">
                <a:off x="2208" y="3611"/>
                <a:ext cx="7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G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3" name="Rectangle 693"/>
              <p:cNvSpPr>
                <a:spLocks noChangeArrowheads="1"/>
              </p:cNvSpPr>
              <p:nvPr/>
            </p:nvSpPr>
            <p:spPr bwMode="auto">
              <a:xfrm rot="-5400000">
                <a:off x="2205" y="3561"/>
                <a:ext cx="8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4" name="Rectangle 694"/>
              <p:cNvSpPr>
                <a:spLocks noChangeArrowheads="1"/>
              </p:cNvSpPr>
              <p:nvPr/>
            </p:nvSpPr>
            <p:spPr bwMode="auto">
              <a:xfrm rot="-5400000">
                <a:off x="2223" y="3527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5" name="Rectangle 695"/>
              <p:cNvSpPr>
                <a:spLocks noChangeArrowheads="1"/>
              </p:cNvSpPr>
              <p:nvPr/>
            </p:nvSpPr>
            <p:spPr bwMode="auto">
              <a:xfrm rot="-5400000">
                <a:off x="2223" y="3506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6" name="Rectangle 696"/>
              <p:cNvSpPr>
                <a:spLocks noChangeArrowheads="1"/>
              </p:cNvSpPr>
              <p:nvPr/>
            </p:nvSpPr>
            <p:spPr bwMode="auto">
              <a:xfrm rot="-5400000">
                <a:off x="2284" y="3570"/>
                <a:ext cx="7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x2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7" name="Line 698"/>
              <p:cNvSpPr>
                <a:spLocks noChangeShapeType="1"/>
              </p:cNvSpPr>
              <p:nvPr/>
            </p:nvSpPr>
            <p:spPr bwMode="auto">
              <a:xfrm>
                <a:off x="2269" y="3446"/>
                <a:ext cx="1" cy="9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98" name="Freeform 699"/>
              <p:cNvSpPr>
                <a:spLocks/>
              </p:cNvSpPr>
              <p:nvPr/>
            </p:nvSpPr>
            <p:spPr bwMode="auto">
              <a:xfrm>
                <a:off x="2248" y="3446"/>
                <a:ext cx="37" cy="36"/>
              </a:xfrm>
              <a:custGeom>
                <a:avLst/>
                <a:gdLst>
                  <a:gd name="T0" fmla="*/ 37 w 37"/>
                  <a:gd name="T1" fmla="*/ 36 h 36"/>
                  <a:gd name="T2" fmla="*/ 21 w 37"/>
                  <a:gd name="T3" fmla="*/ 0 h 36"/>
                  <a:gd name="T4" fmla="*/ 0 w 37"/>
                  <a:gd name="T5" fmla="*/ 36 h 36"/>
                  <a:gd name="T6" fmla="*/ 37 w 37"/>
                  <a:gd name="T7" fmla="*/ 36 h 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6"/>
                  <a:gd name="T14" fmla="*/ 37 w 37"/>
                  <a:gd name="T15" fmla="*/ 36 h 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6">
                    <a:moveTo>
                      <a:pt x="37" y="36"/>
                    </a:moveTo>
                    <a:lnTo>
                      <a:pt x="21" y="0"/>
                    </a:lnTo>
                    <a:lnTo>
                      <a:pt x="0" y="36"/>
                    </a:lnTo>
                    <a:lnTo>
                      <a:pt x="37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99" name="Freeform 700"/>
              <p:cNvSpPr>
                <a:spLocks/>
              </p:cNvSpPr>
              <p:nvPr/>
            </p:nvSpPr>
            <p:spPr bwMode="auto">
              <a:xfrm>
                <a:off x="2248" y="3508"/>
                <a:ext cx="37" cy="31"/>
              </a:xfrm>
              <a:custGeom>
                <a:avLst/>
                <a:gdLst>
                  <a:gd name="T0" fmla="*/ 37 w 37"/>
                  <a:gd name="T1" fmla="*/ 0 h 31"/>
                  <a:gd name="T2" fmla="*/ 21 w 37"/>
                  <a:gd name="T3" fmla="*/ 31 h 31"/>
                  <a:gd name="T4" fmla="*/ 0 w 37"/>
                  <a:gd name="T5" fmla="*/ 0 h 31"/>
                  <a:gd name="T6" fmla="*/ 37 w 37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1"/>
                  <a:gd name="T14" fmla="*/ 37 w 37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1">
                    <a:moveTo>
                      <a:pt x="37" y="0"/>
                    </a:moveTo>
                    <a:lnTo>
                      <a:pt x="21" y="31"/>
                    </a:lnTo>
                    <a:lnTo>
                      <a:pt x="0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0" name="Rectangle 701"/>
              <p:cNvSpPr>
                <a:spLocks noChangeArrowheads="1"/>
              </p:cNvSpPr>
              <p:nvPr/>
            </p:nvSpPr>
            <p:spPr bwMode="auto">
              <a:xfrm>
                <a:off x="2885" y="3342"/>
                <a:ext cx="407" cy="19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03" name="Line 704"/>
              <p:cNvSpPr>
                <a:spLocks noChangeShapeType="1"/>
              </p:cNvSpPr>
              <p:nvPr/>
            </p:nvSpPr>
            <p:spPr bwMode="auto">
              <a:xfrm flipH="1">
                <a:off x="2707" y="3435"/>
                <a:ext cx="16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4" name="Freeform 705"/>
              <p:cNvSpPr>
                <a:spLocks/>
              </p:cNvSpPr>
              <p:nvPr/>
            </p:nvSpPr>
            <p:spPr bwMode="auto">
              <a:xfrm>
                <a:off x="2833" y="3414"/>
                <a:ext cx="41" cy="42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42 h 42"/>
                  <a:gd name="T4" fmla="*/ 0 w 41"/>
                  <a:gd name="T5" fmla="*/ 0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5" name="Freeform 706"/>
              <p:cNvSpPr>
                <a:spLocks/>
              </p:cNvSpPr>
              <p:nvPr/>
            </p:nvSpPr>
            <p:spPr bwMode="auto">
              <a:xfrm>
                <a:off x="2707" y="3414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6" name="Line 707"/>
              <p:cNvSpPr>
                <a:spLocks noChangeShapeType="1"/>
              </p:cNvSpPr>
              <p:nvPr/>
            </p:nvSpPr>
            <p:spPr bwMode="auto">
              <a:xfrm flipH="1">
                <a:off x="2707" y="3211"/>
                <a:ext cx="17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7" name="Freeform 708"/>
              <p:cNvSpPr>
                <a:spLocks/>
              </p:cNvSpPr>
              <p:nvPr/>
            </p:nvSpPr>
            <p:spPr bwMode="auto">
              <a:xfrm>
                <a:off x="2833" y="3190"/>
                <a:ext cx="47" cy="42"/>
              </a:xfrm>
              <a:custGeom>
                <a:avLst/>
                <a:gdLst>
                  <a:gd name="T0" fmla="*/ 47 w 47"/>
                  <a:gd name="T1" fmla="*/ 21 h 42"/>
                  <a:gd name="T2" fmla="*/ 0 w 47"/>
                  <a:gd name="T3" fmla="*/ 42 h 42"/>
                  <a:gd name="T4" fmla="*/ 0 w 47"/>
                  <a:gd name="T5" fmla="*/ 0 h 42"/>
                  <a:gd name="T6" fmla="*/ 47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47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7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8" name="Freeform 709"/>
              <p:cNvSpPr>
                <a:spLocks/>
              </p:cNvSpPr>
              <p:nvPr/>
            </p:nvSpPr>
            <p:spPr bwMode="auto">
              <a:xfrm>
                <a:off x="2707" y="3190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12" name="Line 713"/>
              <p:cNvSpPr>
                <a:spLocks noChangeShapeType="1"/>
              </p:cNvSpPr>
              <p:nvPr/>
            </p:nvSpPr>
            <p:spPr bwMode="auto">
              <a:xfrm flipV="1">
                <a:off x="2274" y="3769"/>
                <a:ext cx="1" cy="23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13" name="Freeform 714"/>
              <p:cNvSpPr>
                <a:spLocks/>
              </p:cNvSpPr>
              <p:nvPr/>
            </p:nvSpPr>
            <p:spPr bwMode="auto">
              <a:xfrm>
                <a:off x="2254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0 w 41"/>
                  <a:gd name="T3" fmla="*/ 0 h 42"/>
                  <a:gd name="T4" fmla="*/ 41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0" y="0"/>
                    </a:lnTo>
                    <a:lnTo>
                      <a:pt x="41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14" name="Freeform 715"/>
              <p:cNvSpPr>
                <a:spLocks/>
              </p:cNvSpPr>
              <p:nvPr/>
            </p:nvSpPr>
            <p:spPr bwMode="auto">
              <a:xfrm>
                <a:off x="2254" y="3769"/>
                <a:ext cx="41" cy="46"/>
              </a:xfrm>
              <a:custGeom>
                <a:avLst/>
                <a:gdLst>
                  <a:gd name="T0" fmla="*/ 20 w 41"/>
                  <a:gd name="T1" fmla="*/ 0 h 46"/>
                  <a:gd name="T2" fmla="*/ 0 w 41"/>
                  <a:gd name="T3" fmla="*/ 46 h 46"/>
                  <a:gd name="T4" fmla="*/ 41 w 41"/>
                  <a:gd name="T5" fmla="*/ 46 h 46"/>
                  <a:gd name="T6" fmla="*/ 20 w 41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6"/>
                  <a:gd name="T14" fmla="*/ 41 w 41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6">
                    <a:moveTo>
                      <a:pt x="20" y="0"/>
                    </a:moveTo>
                    <a:lnTo>
                      <a:pt x="0" y="46"/>
                    </a:lnTo>
                    <a:lnTo>
                      <a:pt x="41" y="46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15" name="Rectangle 716"/>
              <p:cNvSpPr>
                <a:spLocks noChangeArrowheads="1"/>
              </p:cNvSpPr>
              <p:nvPr/>
            </p:nvSpPr>
            <p:spPr bwMode="auto">
              <a:xfrm>
                <a:off x="2885" y="3112"/>
                <a:ext cx="407" cy="193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78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80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84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" name="Rectangle 526"/>
            <p:cNvSpPr>
              <a:spLocks noChangeArrowheads="1"/>
            </p:cNvSpPr>
            <p:nvPr/>
          </p:nvSpPr>
          <p:spPr bwMode="auto">
            <a:xfrm>
              <a:off x="679450" y="1012825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88" name="Rectangle 767"/>
            <p:cNvSpPr>
              <a:spLocks noChangeArrowheads="1"/>
            </p:cNvSpPr>
            <p:nvPr/>
          </p:nvSpPr>
          <p:spPr bwMode="auto">
            <a:xfrm>
              <a:off x="171234" y="3724289"/>
              <a:ext cx="62517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89" name="Rectangle 790"/>
            <p:cNvSpPr>
              <a:spLocks noChangeArrowheads="1"/>
            </p:cNvSpPr>
            <p:nvPr/>
          </p:nvSpPr>
          <p:spPr bwMode="auto">
            <a:xfrm>
              <a:off x="3895590" y="5849938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0" name="Rectangle 784"/>
            <p:cNvSpPr>
              <a:spLocks noChangeArrowheads="1"/>
            </p:cNvSpPr>
            <p:nvPr/>
          </p:nvSpPr>
          <p:spPr bwMode="auto">
            <a:xfrm>
              <a:off x="2397769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785"/>
            <p:cNvSpPr>
              <a:spLocks noChangeArrowheads="1"/>
            </p:cNvSpPr>
            <p:nvPr/>
          </p:nvSpPr>
          <p:spPr bwMode="auto">
            <a:xfrm>
              <a:off x="2347021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699"/>
            <p:cNvSpPr>
              <a:spLocks noChangeArrowheads="1"/>
            </p:cNvSpPr>
            <p:nvPr/>
          </p:nvSpPr>
          <p:spPr bwMode="auto">
            <a:xfrm>
              <a:off x="2197316" y="2955925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32KB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00"/>
            <p:cNvSpPr>
              <a:spLocks noChangeArrowheads="1"/>
            </p:cNvSpPr>
            <p:nvPr/>
          </p:nvSpPr>
          <p:spPr bwMode="auto">
            <a:xfrm>
              <a:off x="2138552" y="3063902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01"/>
            <p:cNvSpPr>
              <a:spLocks noChangeArrowheads="1"/>
            </p:cNvSpPr>
            <p:nvPr/>
          </p:nvSpPr>
          <p:spPr bwMode="auto">
            <a:xfrm>
              <a:off x="2760865" y="2965450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32KB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02"/>
            <p:cNvSpPr>
              <a:spLocks noChangeArrowheads="1"/>
            </p:cNvSpPr>
            <p:nvPr/>
          </p:nvSpPr>
          <p:spPr bwMode="auto">
            <a:xfrm>
              <a:off x="2719617" y="3063889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53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4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55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56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57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36212" y="183894"/>
            <a:ext cx="903268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b="1" kern="0" dirty="0" smtClean="0">
                <a:solidFill>
                  <a:srgbClr val="DE0000"/>
                </a:solidFill>
                <a:latin typeface="Calibri" pitchFamily="34" charset="0"/>
              </a:rPr>
              <a:t>Device-Specific: C665x General Purpose</a:t>
            </a:r>
            <a:endParaRPr lang="en-US" sz="4000" b="1" kern="0" dirty="0">
              <a:solidFill>
                <a:srgbClr val="DE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488590" y="876596"/>
            <a:ext cx="3655409" cy="46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j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 Coprocessor (TCP3d)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  <a:endParaRPr lang="en-US" altLang="en-US" sz="2000" b="1" kern="0" dirty="0">
              <a:solidFill>
                <a:srgbClr val="000000"/>
              </a:solidFill>
              <a:latin typeface="Calibri"/>
            </a:endParaRP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1 MB Multicore Shared Memory (MSM SRAM) 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grpSp>
        <p:nvGrpSpPr>
          <p:cNvPr id="300" name="Group 299"/>
          <p:cNvGrpSpPr/>
          <p:nvPr/>
        </p:nvGrpSpPr>
        <p:grpSpPr>
          <a:xfrm>
            <a:off x="22357" y="747613"/>
            <a:ext cx="5475288" cy="5568951"/>
            <a:chOff x="3608389" y="1082663"/>
            <a:chExt cx="5475288" cy="5568951"/>
          </a:xfrm>
        </p:grpSpPr>
        <p:sp>
          <p:nvSpPr>
            <p:cNvPr id="37482" name="AutoShape 618"/>
            <p:cNvSpPr>
              <a:spLocks noChangeAspect="1" noChangeArrowheads="1" noTextEdit="1"/>
            </p:cNvSpPr>
            <p:nvPr/>
          </p:nvSpPr>
          <p:spPr bwMode="auto">
            <a:xfrm>
              <a:off x="3608389" y="1082663"/>
              <a:ext cx="5475288" cy="5568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4" name="Rectangle 620"/>
            <p:cNvSpPr>
              <a:spLocks noChangeArrowheads="1"/>
            </p:cNvSpPr>
            <p:nvPr/>
          </p:nvSpPr>
          <p:spPr bwMode="auto">
            <a:xfrm>
              <a:off x="3854439" y="1100126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6" name="Rectangle 622"/>
            <p:cNvSpPr>
              <a:spLocks noChangeArrowheads="1"/>
            </p:cNvSpPr>
            <p:nvPr/>
          </p:nvSpPr>
          <p:spPr bwMode="auto">
            <a:xfrm>
              <a:off x="5362375" y="3689339"/>
              <a:ext cx="1821011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or 2 Cores @ up to 1.25 GHz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87" name="Rectangle 623"/>
            <p:cNvSpPr>
              <a:spLocks noChangeArrowheads="1"/>
            </p:cNvSpPr>
            <p:nvPr/>
          </p:nvSpPr>
          <p:spPr bwMode="auto">
            <a:xfrm>
              <a:off x="5753102" y="22415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8" name="Rectangle 624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9" name="Rectangle 625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0" name="Rectangle 626"/>
            <p:cNvSpPr>
              <a:spLocks noChangeArrowheads="1"/>
            </p:cNvSpPr>
            <p:nvPr/>
          </p:nvSpPr>
          <p:spPr bwMode="auto">
            <a:xfrm>
              <a:off x="5956302" y="2538401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1" name="Rectangle 627"/>
            <p:cNvSpPr>
              <a:spLocks noChangeArrowheads="1"/>
            </p:cNvSpPr>
            <p:nvPr/>
          </p:nvSpPr>
          <p:spPr bwMode="auto">
            <a:xfrm>
              <a:off x="5905502" y="2716201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5" name="Rectangle 631"/>
            <p:cNvSpPr>
              <a:spLocks noChangeArrowheads="1"/>
            </p:cNvSpPr>
            <p:nvPr/>
          </p:nvSpPr>
          <p:spPr bwMode="auto">
            <a:xfrm>
              <a:off x="8435586" y="1123939"/>
              <a:ext cx="55143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C6655/57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6" name="Rectangle 632"/>
            <p:cNvSpPr>
              <a:spLocks noChangeArrowheads="1"/>
            </p:cNvSpPr>
            <p:nvPr/>
          </p:nvSpPr>
          <p:spPr bwMode="auto">
            <a:xfrm>
              <a:off x="5634040" y="1209664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7" name="Rectangle 633"/>
            <p:cNvSpPr>
              <a:spLocks noChangeArrowheads="1"/>
            </p:cNvSpPr>
            <p:nvPr/>
          </p:nvSpPr>
          <p:spPr bwMode="auto">
            <a:xfrm>
              <a:off x="5794377" y="1665276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8" name="Rectangle 634"/>
            <p:cNvSpPr>
              <a:spLocks noChangeArrowheads="1"/>
            </p:cNvSpPr>
            <p:nvPr/>
          </p:nvSpPr>
          <p:spPr bwMode="auto">
            <a:xfrm>
              <a:off x="5735640" y="1243001"/>
              <a:ext cx="423863" cy="41275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9" name="Rectangle 635"/>
            <p:cNvSpPr>
              <a:spLocks noChangeArrowheads="1"/>
            </p:cNvSpPr>
            <p:nvPr/>
          </p:nvSpPr>
          <p:spPr bwMode="auto">
            <a:xfrm>
              <a:off x="5837240" y="1258876"/>
              <a:ext cx="2164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1MB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0" name="Rectangle 636"/>
            <p:cNvSpPr>
              <a:spLocks noChangeArrowheads="1"/>
            </p:cNvSpPr>
            <p:nvPr/>
          </p:nvSpPr>
          <p:spPr bwMode="auto">
            <a:xfrm>
              <a:off x="5829302" y="1360476"/>
              <a:ext cx="2388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1" name="Rectangle 637"/>
            <p:cNvSpPr>
              <a:spLocks noChangeArrowheads="1"/>
            </p:cNvSpPr>
            <p:nvPr/>
          </p:nvSpPr>
          <p:spPr bwMode="auto">
            <a:xfrm>
              <a:off x="5803902" y="1470041"/>
              <a:ext cx="301365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2" name="Rectangle 638"/>
            <p:cNvSpPr>
              <a:spLocks noChangeArrowheads="1"/>
            </p:cNvSpPr>
            <p:nvPr/>
          </p:nvSpPr>
          <p:spPr bwMode="auto">
            <a:xfrm>
              <a:off x="4108452" y="1344601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03" name="Rectangle 639"/>
            <p:cNvSpPr>
              <a:spLocks noChangeArrowheads="1"/>
            </p:cNvSpPr>
            <p:nvPr/>
          </p:nvSpPr>
          <p:spPr bwMode="auto">
            <a:xfrm>
              <a:off x="4294190" y="137793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4" name="Rectangle 640"/>
            <p:cNvSpPr>
              <a:spLocks noChangeArrowheads="1"/>
            </p:cNvSpPr>
            <p:nvPr/>
          </p:nvSpPr>
          <p:spPr bwMode="auto">
            <a:xfrm>
              <a:off x="4167190" y="1479539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15" name="Freeform 651"/>
            <p:cNvSpPr>
              <a:spLocks/>
            </p:cNvSpPr>
            <p:nvPr/>
          </p:nvSpPr>
          <p:spPr bwMode="auto">
            <a:xfrm>
              <a:off x="5481640" y="1420801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6" name="Freeform 652"/>
            <p:cNvSpPr>
              <a:spLocks/>
            </p:cNvSpPr>
            <p:nvPr/>
          </p:nvSpPr>
          <p:spPr bwMode="auto">
            <a:xfrm>
              <a:off x="5481640" y="1463664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7" name="Rectangle 653"/>
            <p:cNvSpPr>
              <a:spLocks noChangeArrowheads="1"/>
            </p:cNvSpPr>
            <p:nvPr/>
          </p:nvSpPr>
          <p:spPr bwMode="auto">
            <a:xfrm>
              <a:off x="4930777" y="1463664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8" name="Freeform 654"/>
            <p:cNvSpPr>
              <a:spLocks/>
            </p:cNvSpPr>
            <p:nvPr/>
          </p:nvSpPr>
          <p:spPr bwMode="auto">
            <a:xfrm>
              <a:off x="4786315" y="1420801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9" name="Freeform 655"/>
            <p:cNvSpPr>
              <a:spLocks/>
            </p:cNvSpPr>
            <p:nvPr/>
          </p:nvSpPr>
          <p:spPr bwMode="auto">
            <a:xfrm>
              <a:off x="4905377" y="1463664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0" name="Rectangle 656"/>
            <p:cNvSpPr>
              <a:spLocks noChangeArrowheads="1"/>
            </p:cNvSpPr>
            <p:nvPr/>
          </p:nvSpPr>
          <p:spPr bwMode="auto">
            <a:xfrm>
              <a:off x="4303715" y="1184264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21" name="Freeform 657"/>
            <p:cNvSpPr>
              <a:spLocks/>
            </p:cNvSpPr>
            <p:nvPr/>
          </p:nvSpPr>
          <p:spPr bwMode="auto">
            <a:xfrm>
              <a:off x="5473702" y="1684326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2" name="Freeform 658"/>
            <p:cNvSpPr>
              <a:spLocks/>
            </p:cNvSpPr>
            <p:nvPr/>
          </p:nvSpPr>
          <p:spPr bwMode="auto">
            <a:xfrm>
              <a:off x="5473702" y="1725601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3" name="Rectangle 659"/>
            <p:cNvSpPr>
              <a:spLocks noChangeArrowheads="1"/>
            </p:cNvSpPr>
            <p:nvPr/>
          </p:nvSpPr>
          <p:spPr bwMode="auto">
            <a:xfrm>
              <a:off x="5413377" y="1725601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4" name="Freeform 660"/>
            <p:cNvSpPr>
              <a:spLocks/>
            </p:cNvSpPr>
            <p:nvPr/>
          </p:nvSpPr>
          <p:spPr bwMode="auto">
            <a:xfrm>
              <a:off x="5268915" y="1684326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5" name="Freeform 661"/>
            <p:cNvSpPr>
              <a:spLocks/>
            </p:cNvSpPr>
            <p:nvPr/>
          </p:nvSpPr>
          <p:spPr bwMode="auto">
            <a:xfrm>
              <a:off x="5387977" y="1725601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51" name="Line 687"/>
            <p:cNvSpPr>
              <a:spLocks noChangeShapeType="1"/>
            </p:cNvSpPr>
            <p:nvPr/>
          </p:nvSpPr>
          <p:spPr bwMode="auto">
            <a:xfrm flipH="1">
              <a:off x="5032377" y="1870064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3" name="Freeform 699"/>
            <p:cNvSpPr>
              <a:spLocks/>
            </p:cNvSpPr>
            <p:nvPr/>
          </p:nvSpPr>
          <p:spPr bwMode="auto">
            <a:xfrm>
              <a:off x="5481640" y="2784464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4" name="Freeform 700"/>
            <p:cNvSpPr>
              <a:spLocks/>
            </p:cNvSpPr>
            <p:nvPr/>
          </p:nvSpPr>
          <p:spPr bwMode="auto">
            <a:xfrm>
              <a:off x="5489577" y="2835264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5" name="Rectangle 701"/>
            <p:cNvSpPr>
              <a:spLocks noChangeArrowheads="1"/>
            </p:cNvSpPr>
            <p:nvPr/>
          </p:nvSpPr>
          <p:spPr bwMode="auto">
            <a:xfrm>
              <a:off x="5362577" y="2835264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6" name="Freeform 702"/>
            <p:cNvSpPr>
              <a:spLocks/>
            </p:cNvSpPr>
            <p:nvPr/>
          </p:nvSpPr>
          <p:spPr bwMode="auto">
            <a:xfrm>
              <a:off x="5268915" y="2784464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7" name="Freeform 703"/>
            <p:cNvSpPr>
              <a:spLocks/>
            </p:cNvSpPr>
            <p:nvPr/>
          </p:nvSpPr>
          <p:spPr bwMode="auto">
            <a:xfrm>
              <a:off x="5354640" y="2835264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8" name="Rectangle 704"/>
            <p:cNvSpPr>
              <a:spLocks noChangeArrowheads="1"/>
            </p:cNvSpPr>
            <p:nvPr/>
          </p:nvSpPr>
          <p:spPr bwMode="auto">
            <a:xfrm>
              <a:off x="7600952" y="4222739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9" name="Rectangle 705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0" name="Rectangle 706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1" name="Rectangle 707"/>
            <p:cNvSpPr>
              <a:spLocks noChangeArrowheads="1"/>
            </p:cNvSpPr>
            <p:nvPr/>
          </p:nvSpPr>
          <p:spPr bwMode="auto">
            <a:xfrm>
              <a:off x="8507415" y="4459276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2" name="Rectangle 708"/>
            <p:cNvSpPr>
              <a:spLocks noChangeArrowheads="1"/>
            </p:cNvSpPr>
            <p:nvPr/>
          </p:nvSpPr>
          <p:spPr bwMode="auto">
            <a:xfrm>
              <a:off x="8566152" y="46021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3" name="Rectangle 709"/>
            <p:cNvSpPr>
              <a:spLocks noChangeArrowheads="1"/>
            </p:cNvSpPr>
            <p:nvPr/>
          </p:nvSpPr>
          <p:spPr bwMode="auto">
            <a:xfrm>
              <a:off x="7804152" y="426560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4" name="Rectangle 710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5" name="Rectangle 711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6" name="Rectangle 712"/>
            <p:cNvSpPr>
              <a:spLocks noChangeArrowheads="1"/>
            </p:cNvSpPr>
            <p:nvPr/>
          </p:nvSpPr>
          <p:spPr bwMode="auto">
            <a:xfrm>
              <a:off x="7794627" y="4441814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7" name="Rectangle 713"/>
            <p:cNvSpPr>
              <a:spLocks noChangeArrowheads="1"/>
            </p:cNvSpPr>
            <p:nvPr/>
          </p:nvSpPr>
          <p:spPr bwMode="auto">
            <a:xfrm>
              <a:off x="7735890" y="4586276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9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88" name="Line 724"/>
            <p:cNvSpPr>
              <a:spLocks noChangeShapeType="1"/>
            </p:cNvSpPr>
            <p:nvPr/>
          </p:nvSpPr>
          <p:spPr bwMode="auto">
            <a:xfrm>
              <a:off x="3633790" y="1481126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89" name="Freeform 725"/>
            <p:cNvSpPr>
              <a:spLocks/>
            </p:cNvSpPr>
            <p:nvPr/>
          </p:nvSpPr>
          <p:spPr bwMode="auto">
            <a:xfrm>
              <a:off x="3633790" y="1446201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0" name="Freeform 726"/>
            <p:cNvSpPr>
              <a:spLocks/>
            </p:cNvSpPr>
            <p:nvPr/>
          </p:nvSpPr>
          <p:spPr bwMode="auto">
            <a:xfrm>
              <a:off x="4024315" y="1446201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1" name="Freeform 727"/>
            <p:cNvSpPr>
              <a:spLocks/>
            </p:cNvSpPr>
            <p:nvPr/>
          </p:nvSpPr>
          <p:spPr bwMode="auto">
            <a:xfrm>
              <a:off x="5870577" y="1809739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2" name="Freeform 728"/>
            <p:cNvSpPr>
              <a:spLocks/>
            </p:cNvSpPr>
            <p:nvPr/>
          </p:nvSpPr>
          <p:spPr bwMode="auto">
            <a:xfrm>
              <a:off x="5913440" y="1928801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3" name="Rectangle 729"/>
            <p:cNvSpPr>
              <a:spLocks noChangeArrowheads="1"/>
            </p:cNvSpPr>
            <p:nvPr/>
          </p:nvSpPr>
          <p:spPr bwMode="auto">
            <a:xfrm>
              <a:off x="5913440" y="1954201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4" name="Freeform 730"/>
            <p:cNvSpPr>
              <a:spLocks/>
            </p:cNvSpPr>
            <p:nvPr/>
          </p:nvSpPr>
          <p:spPr bwMode="auto">
            <a:xfrm>
              <a:off x="5870577" y="2063739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5" name="Freeform 731"/>
            <p:cNvSpPr>
              <a:spLocks/>
            </p:cNvSpPr>
            <p:nvPr/>
          </p:nvSpPr>
          <p:spPr bwMode="auto">
            <a:xfrm>
              <a:off x="5913440" y="2063739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6" name="Rectangle 732"/>
            <p:cNvSpPr>
              <a:spLocks noChangeArrowheads="1"/>
            </p:cNvSpPr>
            <p:nvPr/>
          </p:nvSpPr>
          <p:spPr bwMode="auto">
            <a:xfrm>
              <a:off x="4014790" y="3333739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7" name="Line 733"/>
            <p:cNvSpPr>
              <a:spLocks noChangeShapeType="1"/>
            </p:cNvSpPr>
            <p:nvPr/>
          </p:nvSpPr>
          <p:spPr bwMode="auto">
            <a:xfrm flipH="1">
              <a:off x="4718052" y="3427401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8" name="Freeform 734"/>
            <p:cNvSpPr>
              <a:spLocks/>
            </p:cNvSpPr>
            <p:nvPr/>
          </p:nvSpPr>
          <p:spPr bwMode="auto">
            <a:xfrm>
              <a:off x="4938715" y="3392476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9" name="Freeform 735"/>
            <p:cNvSpPr>
              <a:spLocks/>
            </p:cNvSpPr>
            <p:nvPr/>
          </p:nvSpPr>
          <p:spPr bwMode="auto">
            <a:xfrm>
              <a:off x="4718052" y="3392476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0" name="Rectangle 736"/>
            <p:cNvSpPr>
              <a:spLocks noChangeArrowheads="1"/>
            </p:cNvSpPr>
            <p:nvPr/>
          </p:nvSpPr>
          <p:spPr bwMode="auto">
            <a:xfrm>
              <a:off x="3989390" y="3308339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1" name="Rectangle 737"/>
            <p:cNvSpPr>
              <a:spLocks noChangeArrowheads="1"/>
            </p:cNvSpPr>
            <p:nvPr/>
          </p:nvSpPr>
          <p:spPr bwMode="auto">
            <a:xfrm>
              <a:off x="4235452" y="3333739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2" name="Rectangle 738"/>
            <p:cNvSpPr>
              <a:spLocks noChangeArrowheads="1"/>
            </p:cNvSpPr>
            <p:nvPr/>
          </p:nvSpPr>
          <p:spPr bwMode="auto">
            <a:xfrm>
              <a:off x="3989390" y="3605201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3" name="Rectangle 739"/>
            <p:cNvSpPr>
              <a:spLocks noChangeArrowheads="1"/>
            </p:cNvSpPr>
            <p:nvPr/>
          </p:nvSpPr>
          <p:spPr bwMode="auto">
            <a:xfrm>
              <a:off x="4176715" y="3629014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4" name="Freeform 740"/>
            <p:cNvSpPr>
              <a:spLocks/>
            </p:cNvSpPr>
            <p:nvPr/>
          </p:nvSpPr>
          <p:spPr bwMode="auto">
            <a:xfrm>
              <a:off x="4905377" y="3630601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5" name="Freeform 741"/>
            <p:cNvSpPr>
              <a:spLocks/>
            </p:cNvSpPr>
            <p:nvPr/>
          </p:nvSpPr>
          <p:spPr bwMode="auto">
            <a:xfrm>
              <a:off x="4913315" y="3681401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6" name="Rectangle 742"/>
            <p:cNvSpPr>
              <a:spLocks noChangeArrowheads="1"/>
            </p:cNvSpPr>
            <p:nvPr/>
          </p:nvSpPr>
          <p:spPr bwMode="auto">
            <a:xfrm>
              <a:off x="4819652" y="3681401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7" name="Freeform 743"/>
            <p:cNvSpPr>
              <a:spLocks/>
            </p:cNvSpPr>
            <p:nvPr/>
          </p:nvSpPr>
          <p:spPr bwMode="auto">
            <a:xfrm>
              <a:off x="4727577" y="3630601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8" name="Freeform 744"/>
            <p:cNvSpPr>
              <a:spLocks/>
            </p:cNvSpPr>
            <p:nvPr/>
          </p:nvSpPr>
          <p:spPr bwMode="auto">
            <a:xfrm>
              <a:off x="4811715" y="3681401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10" name="Group 309"/>
            <p:cNvGrpSpPr/>
            <p:nvPr/>
          </p:nvGrpSpPr>
          <p:grpSpPr>
            <a:xfrm>
              <a:off x="7550152" y="2860664"/>
              <a:ext cx="1508126" cy="1023938"/>
              <a:chOff x="7550152" y="2868615"/>
              <a:chExt cx="1508126" cy="1023938"/>
            </a:xfrm>
          </p:grpSpPr>
          <p:sp>
            <p:nvSpPr>
              <p:cNvPr id="37485" name="Rectangle 621"/>
              <p:cNvSpPr>
                <a:spLocks noChangeArrowheads="1"/>
              </p:cNvSpPr>
              <p:nvPr/>
            </p:nvSpPr>
            <p:spPr bwMode="auto">
              <a:xfrm>
                <a:off x="7786690" y="2868615"/>
                <a:ext cx="1271588" cy="1023938"/>
              </a:xfrm>
              <a:prstGeom prst="rect">
                <a:avLst/>
              </a:prstGeom>
              <a:solidFill>
                <a:srgbClr val="DDDDDC"/>
              </a:solidFill>
              <a:ln w="9525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2" name="Rectangle 628"/>
              <p:cNvSpPr>
                <a:spLocks noChangeArrowheads="1"/>
              </p:cNvSpPr>
              <p:nvPr/>
            </p:nvSpPr>
            <p:spPr bwMode="auto">
              <a:xfrm>
                <a:off x="8040690" y="3552827"/>
                <a:ext cx="677863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3" name="Rectangle 629"/>
              <p:cNvSpPr>
                <a:spLocks noChangeArrowheads="1"/>
              </p:cNvSpPr>
              <p:nvPr/>
            </p:nvSpPr>
            <p:spPr bwMode="auto">
              <a:xfrm>
                <a:off x="8007352" y="3519490"/>
                <a:ext cx="669925" cy="236538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4" name="Rectangle 630"/>
              <p:cNvSpPr>
                <a:spLocks noChangeArrowheads="1"/>
              </p:cNvSpPr>
              <p:nvPr/>
            </p:nvSpPr>
            <p:spPr bwMode="auto">
              <a:xfrm>
                <a:off x="8154909" y="3562325"/>
                <a:ext cx="33342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VCP2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5" name="Rectangle 641"/>
              <p:cNvSpPr>
                <a:spLocks noChangeArrowheads="1"/>
              </p:cNvSpPr>
              <p:nvPr/>
            </p:nvSpPr>
            <p:spPr bwMode="auto">
              <a:xfrm>
                <a:off x="8007352" y="3171827"/>
                <a:ext cx="669925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06" name="Rectangle 642"/>
              <p:cNvSpPr>
                <a:spLocks noChangeArrowheads="1"/>
              </p:cNvSpPr>
              <p:nvPr/>
            </p:nvSpPr>
            <p:spPr bwMode="auto">
              <a:xfrm>
                <a:off x="8145411" y="3216237"/>
                <a:ext cx="4055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TCP3d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8" name="Rectangle 644"/>
              <p:cNvSpPr>
                <a:spLocks noChangeArrowheads="1"/>
              </p:cNvSpPr>
              <p:nvPr/>
            </p:nvSpPr>
            <p:spPr bwMode="auto">
              <a:xfrm>
                <a:off x="8802690" y="3578227"/>
                <a:ext cx="128588" cy="138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900" b="1" dirty="0" smtClean="0">
                    <a:solidFill>
                      <a:srgbClr val="24211D"/>
                    </a:solidFill>
                    <a:cs typeface="Arial" pitchFamily="34" charset="0"/>
                  </a:rPr>
                  <a:t>x2</a:t>
                </a:r>
                <a:endParaRPr lang="en-US" sz="18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9" name="Rectangle 645"/>
              <p:cNvSpPr>
                <a:spLocks noChangeArrowheads="1"/>
              </p:cNvSpPr>
              <p:nvPr/>
            </p:nvSpPr>
            <p:spPr bwMode="auto">
              <a:xfrm>
                <a:off x="8024815" y="2887665"/>
                <a:ext cx="859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24211D"/>
                    </a:solidFill>
                    <a:cs typeface="Arial" pitchFamily="34" charset="0"/>
                  </a:rPr>
                  <a:t>Coprocessors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10" name="Freeform 646"/>
              <p:cNvSpPr>
                <a:spLocks/>
              </p:cNvSpPr>
              <p:nvPr/>
            </p:nvSpPr>
            <p:spPr bwMode="auto">
              <a:xfrm>
                <a:off x="7888290" y="32321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1" name="Freeform 647"/>
              <p:cNvSpPr>
                <a:spLocks/>
              </p:cNvSpPr>
              <p:nvPr/>
            </p:nvSpPr>
            <p:spPr bwMode="auto">
              <a:xfrm>
                <a:off x="7896227" y="32829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2" name="Rectangle 648"/>
              <p:cNvSpPr>
                <a:spLocks noChangeArrowheads="1"/>
              </p:cNvSpPr>
              <p:nvPr/>
            </p:nvSpPr>
            <p:spPr bwMode="auto">
              <a:xfrm>
                <a:off x="7651752" y="32829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3" name="Freeform 649"/>
              <p:cNvSpPr>
                <a:spLocks/>
              </p:cNvSpPr>
              <p:nvPr/>
            </p:nvSpPr>
            <p:spPr bwMode="auto">
              <a:xfrm>
                <a:off x="7550152" y="32321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4" name="Freeform 650"/>
              <p:cNvSpPr>
                <a:spLocks/>
              </p:cNvSpPr>
              <p:nvPr/>
            </p:nvSpPr>
            <p:spPr bwMode="auto">
              <a:xfrm>
                <a:off x="7634290" y="32829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09" name="Freeform 745"/>
              <p:cNvSpPr>
                <a:spLocks/>
              </p:cNvSpPr>
              <p:nvPr/>
            </p:nvSpPr>
            <p:spPr bwMode="auto">
              <a:xfrm>
                <a:off x="7888290" y="35877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0" name="Freeform 746"/>
              <p:cNvSpPr>
                <a:spLocks/>
              </p:cNvSpPr>
              <p:nvPr/>
            </p:nvSpPr>
            <p:spPr bwMode="auto">
              <a:xfrm>
                <a:off x="7896227" y="36385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1" name="Rectangle 747"/>
              <p:cNvSpPr>
                <a:spLocks noChangeArrowheads="1"/>
              </p:cNvSpPr>
              <p:nvPr/>
            </p:nvSpPr>
            <p:spPr bwMode="auto">
              <a:xfrm>
                <a:off x="7651752" y="36385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2" name="Freeform 748"/>
              <p:cNvSpPr>
                <a:spLocks/>
              </p:cNvSpPr>
              <p:nvPr/>
            </p:nvSpPr>
            <p:spPr bwMode="auto">
              <a:xfrm>
                <a:off x="7550152" y="35877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3" name="Freeform 749"/>
              <p:cNvSpPr>
                <a:spLocks/>
              </p:cNvSpPr>
              <p:nvPr/>
            </p:nvSpPr>
            <p:spPr bwMode="auto">
              <a:xfrm>
                <a:off x="7634290" y="36385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6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614" name="Rectangle 750"/>
            <p:cNvSpPr>
              <a:spLocks noChangeArrowheads="1"/>
            </p:cNvSpPr>
            <p:nvPr/>
          </p:nvSpPr>
          <p:spPr bwMode="auto">
            <a:xfrm>
              <a:off x="3760790" y="3925876"/>
              <a:ext cx="822325" cy="203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5" name="Rectangle 751"/>
            <p:cNvSpPr>
              <a:spLocks noChangeArrowheads="1"/>
            </p:cNvSpPr>
            <p:nvPr/>
          </p:nvSpPr>
          <p:spPr bwMode="auto">
            <a:xfrm>
              <a:off x="3762377" y="3949662"/>
              <a:ext cx="62517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HyperLink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16" name="Line 752"/>
            <p:cNvSpPr>
              <a:spLocks noChangeShapeType="1"/>
            </p:cNvSpPr>
            <p:nvPr/>
          </p:nvSpPr>
          <p:spPr bwMode="auto">
            <a:xfrm flipH="1">
              <a:off x="3625852" y="3859201"/>
              <a:ext cx="177800" cy="1682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7" name="Line 753"/>
            <p:cNvSpPr>
              <a:spLocks noChangeShapeType="1"/>
            </p:cNvSpPr>
            <p:nvPr/>
          </p:nvSpPr>
          <p:spPr bwMode="auto">
            <a:xfrm flipH="1" flipV="1">
              <a:off x="3625852" y="4027476"/>
              <a:ext cx="177800" cy="1619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8" name="Line 754"/>
            <p:cNvSpPr>
              <a:spLocks noChangeShapeType="1"/>
            </p:cNvSpPr>
            <p:nvPr/>
          </p:nvSpPr>
          <p:spPr bwMode="auto">
            <a:xfrm flipV="1">
              <a:off x="3803652" y="3859201"/>
              <a:ext cx="1588" cy="5873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9" name="Line 755"/>
            <p:cNvSpPr>
              <a:spLocks noChangeShapeType="1"/>
            </p:cNvSpPr>
            <p:nvPr/>
          </p:nvSpPr>
          <p:spPr bwMode="auto">
            <a:xfrm flipV="1">
              <a:off x="3803652" y="4129076"/>
              <a:ext cx="1588" cy="603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0" name="Rectangle 756"/>
            <p:cNvSpPr>
              <a:spLocks noChangeArrowheads="1"/>
            </p:cNvSpPr>
            <p:nvPr/>
          </p:nvSpPr>
          <p:spPr bwMode="auto">
            <a:xfrm>
              <a:off x="4444778" y="3925876"/>
              <a:ext cx="3087911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1" name="Line 757"/>
            <p:cNvSpPr>
              <a:spLocks noChangeShapeType="1"/>
            </p:cNvSpPr>
            <p:nvPr/>
          </p:nvSpPr>
          <p:spPr bwMode="auto">
            <a:xfrm flipH="1">
              <a:off x="5253040" y="3925876"/>
              <a:ext cx="208438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2" name="Rectangle 758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173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3" name="Rectangle 759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9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4" name="Line 760"/>
            <p:cNvSpPr>
              <a:spLocks noChangeShapeType="1"/>
            </p:cNvSpPr>
            <p:nvPr/>
          </p:nvSpPr>
          <p:spPr bwMode="auto">
            <a:xfrm>
              <a:off x="7532690" y="1463664"/>
              <a:ext cx="1588" cy="26654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5" name="Line 761"/>
            <p:cNvSpPr>
              <a:spLocks noChangeShapeType="1"/>
            </p:cNvSpPr>
            <p:nvPr/>
          </p:nvSpPr>
          <p:spPr bwMode="auto">
            <a:xfrm>
              <a:off x="7329490" y="1463664"/>
              <a:ext cx="1588" cy="24622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6" name="Line 762"/>
            <p:cNvSpPr>
              <a:spLocks noChangeShapeType="1"/>
            </p:cNvSpPr>
            <p:nvPr/>
          </p:nvSpPr>
          <p:spPr bwMode="auto">
            <a:xfrm>
              <a:off x="7337427" y="14636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7" name="Rectangle 763"/>
            <p:cNvSpPr>
              <a:spLocks noChangeArrowheads="1"/>
            </p:cNvSpPr>
            <p:nvPr/>
          </p:nvSpPr>
          <p:spPr bwMode="auto">
            <a:xfrm>
              <a:off x="5049840" y="1666864"/>
              <a:ext cx="193675" cy="2276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8" name="Line 764"/>
            <p:cNvSpPr>
              <a:spLocks noChangeShapeType="1"/>
            </p:cNvSpPr>
            <p:nvPr/>
          </p:nvSpPr>
          <p:spPr bwMode="auto">
            <a:xfrm>
              <a:off x="5243515" y="1666864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9" name="Line 765"/>
            <p:cNvSpPr>
              <a:spLocks noChangeShapeType="1"/>
            </p:cNvSpPr>
            <p:nvPr/>
          </p:nvSpPr>
          <p:spPr bwMode="auto">
            <a:xfrm>
              <a:off x="5040315" y="1666864"/>
              <a:ext cx="1588" cy="22510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0" name="Line 766"/>
            <p:cNvSpPr>
              <a:spLocks noChangeShapeType="1"/>
            </p:cNvSpPr>
            <p:nvPr/>
          </p:nvSpPr>
          <p:spPr bwMode="auto">
            <a:xfrm>
              <a:off x="5040315" y="16668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1" name="Rectangle 767"/>
            <p:cNvSpPr>
              <a:spLocks noChangeArrowheads="1"/>
            </p:cNvSpPr>
            <p:nvPr/>
          </p:nvSpPr>
          <p:spPr bwMode="auto">
            <a:xfrm>
              <a:off x="5862640" y="3943339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2" name="Line 768"/>
            <p:cNvSpPr>
              <a:spLocks noChangeShapeType="1"/>
            </p:cNvSpPr>
            <p:nvPr/>
          </p:nvSpPr>
          <p:spPr bwMode="auto">
            <a:xfrm flipH="1">
              <a:off x="3803652" y="3925876"/>
              <a:ext cx="1236663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3" name="Line 769"/>
            <p:cNvSpPr>
              <a:spLocks noChangeShapeType="1"/>
            </p:cNvSpPr>
            <p:nvPr/>
          </p:nvSpPr>
          <p:spPr bwMode="auto">
            <a:xfrm flipH="1">
              <a:off x="3803652" y="4129076"/>
              <a:ext cx="372903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4" name="Rectangle 770"/>
            <p:cNvSpPr>
              <a:spLocks noChangeArrowheads="1"/>
            </p:cNvSpPr>
            <p:nvPr/>
          </p:nvSpPr>
          <p:spPr bwMode="auto">
            <a:xfrm>
              <a:off x="7007227" y="4967276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5" name="Rectangle 771"/>
            <p:cNvSpPr>
              <a:spLocks noChangeArrowheads="1"/>
            </p:cNvSpPr>
            <p:nvPr/>
          </p:nvSpPr>
          <p:spPr bwMode="auto">
            <a:xfrm>
              <a:off x="7083427" y="5137139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6" name="Rectangle 772"/>
            <p:cNvSpPr>
              <a:spLocks noChangeArrowheads="1"/>
            </p:cNvSpPr>
            <p:nvPr/>
          </p:nvSpPr>
          <p:spPr bwMode="auto">
            <a:xfrm>
              <a:off x="7142165" y="5153014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7" name="Rectangle 773"/>
            <p:cNvSpPr>
              <a:spLocks noChangeArrowheads="1"/>
            </p:cNvSpPr>
            <p:nvPr/>
          </p:nvSpPr>
          <p:spPr bwMode="auto">
            <a:xfrm>
              <a:off x="7261227" y="52879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8" name="Rectangle 774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9" name="Rectangle 775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0" name="Rectangle 776"/>
            <p:cNvSpPr>
              <a:spLocks noChangeArrowheads="1"/>
            </p:cNvSpPr>
            <p:nvPr/>
          </p:nvSpPr>
          <p:spPr bwMode="auto">
            <a:xfrm>
              <a:off x="7229423" y="5922951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41" name="Line 777"/>
            <p:cNvSpPr>
              <a:spLocks noChangeShapeType="1"/>
            </p:cNvSpPr>
            <p:nvPr/>
          </p:nvSpPr>
          <p:spPr bwMode="auto">
            <a:xfrm>
              <a:off x="7405690" y="5492739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2" name="Freeform 778"/>
            <p:cNvSpPr>
              <a:spLocks/>
            </p:cNvSpPr>
            <p:nvPr/>
          </p:nvSpPr>
          <p:spPr bwMode="auto">
            <a:xfrm>
              <a:off x="7380290" y="5492739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3" name="Freeform 779"/>
            <p:cNvSpPr>
              <a:spLocks/>
            </p:cNvSpPr>
            <p:nvPr/>
          </p:nvSpPr>
          <p:spPr bwMode="auto">
            <a:xfrm>
              <a:off x="7380290" y="5737214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4" name="Line 780"/>
            <p:cNvSpPr>
              <a:spLocks noChangeShapeType="1"/>
            </p:cNvSpPr>
            <p:nvPr/>
          </p:nvSpPr>
          <p:spPr bwMode="auto">
            <a:xfrm flipV="1">
              <a:off x="7405690" y="6176951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5" name="Freeform 781"/>
            <p:cNvSpPr>
              <a:spLocks/>
            </p:cNvSpPr>
            <p:nvPr/>
          </p:nvSpPr>
          <p:spPr bwMode="auto">
            <a:xfrm>
              <a:off x="7370765" y="6575414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6" name="Freeform 782"/>
            <p:cNvSpPr>
              <a:spLocks/>
            </p:cNvSpPr>
            <p:nvPr/>
          </p:nvSpPr>
          <p:spPr bwMode="auto">
            <a:xfrm>
              <a:off x="7370765" y="6176951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7" name="Freeform 783"/>
            <p:cNvSpPr>
              <a:spLocks/>
            </p:cNvSpPr>
            <p:nvPr/>
          </p:nvSpPr>
          <p:spPr bwMode="auto">
            <a:xfrm>
              <a:off x="7481890" y="4341801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8" name="Freeform 784"/>
            <p:cNvSpPr>
              <a:spLocks/>
            </p:cNvSpPr>
            <p:nvPr/>
          </p:nvSpPr>
          <p:spPr bwMode="auto">
            <a:xfrm>
              <a:off x="7489827" y="4392601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9" name="Rectangle 785"/>
            <p:cNvSpPr>
              <a:spLocks noChangeArrowheads="1"/>
            </p:cNvSpPr>
            <p:nvPr/>
          </p:nvSpPr>
          <p:spPr bwMode="auto">
            <a:xfrm>
              <a:off x="7312027" y="4392601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0" name="Freeform 786"/>
            <p:cNvSpPr>
              <a:spLocks/>
            </p:cNvSpPr>
            <p:nvPr/>
          </p:nvSpPr>
          <p:spPr bwMode="auto">
            <a:xfrm>
              <a:off x="7294565" y="4392601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1" name="Freeform 787"/>
            <p:cNvSpPr>
              <a:spLocks/>
            </p:cNvSpPr>
            <p:nvPr/>
          </p:nvSpPr>
          <p:spPr bwMode="auto">
            <a:xfrm>
              <a:off x="7253290" y="4138601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2" name="Freeform 788"/>
            <p:cNvSpPr>
              <a:spLocks/>
            </p:cNvSpPr>
            <p:nvPr/>
          </p:nvSpPr>
          <p:spPr bwMode="auto">
            <a:xfrm>
              <a:off x="72945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3" name="Rectangle 789"/>
            <p:cNvSpPr>
              <a:spLocks noChangeArrowheads="1"/>
            </p:cNvSpPr>
            <p:nvPr/>
          </p:nvSpPr>
          <p:spPr bwMode="auto">
            <a:xfrm>
              <a:off x="7294565" y="4240201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4" name="Freeform 790"/>
            <p:cNvSpPr>
              <a:spLocks/>
            </p:cNvSpPr>
            <p:nvPr/>
          </p:nvSpPr>
          <p:spPr bwMode="auto">
            <a:xfrm>
              <a:off x="7294565" y="4400539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5" name="Freeform 791"/>
            <p:cNvSpPr>
              <a:spLocks/>
            </p:cNvSpPr>
            <p:nvPr/>
          </p:nvSpPr>
          <p:spPr bwMode="auto">
            <a:xfrm>
              <a:off x="7040565" y="4138601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6" name="Freeform 792"/>
            <p:cNvSpPr>
              <a:spLocks/>
            </p:cNvSpPr>
            <p:nvPr/>
          </p:nvSpPr>
          <p:spPr bwMode="auto">
            <a:xfrm>
              <a:off x="7091365" y="4222739"/>
              <a:ext cx="17463" cy="17463"/>
            </a:xfrm>
            <a:custGeom>
              <a:avLst/>
              <a:gdLst/>
              <a:ahLst/>
              <a:cxnLst>
                <a:cxn ang="0">
                  <a:pos x="11" y="11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11" y="11"/>
                </a:cxn>
              </a:cxnLst>
              <a:rect l="0" t="0" r="r" b="b"/>
              <a:pathLst>
                <a:path w="11" h="11">
                  <a:moveTo>
                    <a:pt x="11" y="11"/>
                  </a:moveTo>
                  <a:lnTo>
                    <a:pt x="11" y="5"/>
                  </a:lnTo>
                  <a:lnTo>
                    <a:pt x="11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7" name="Rectangle 793"/>
            <p:cNvSpPr>
              <a:spLocks noChangeArrowheads="1"/>
            </p:cNvSpPr>
            <p:nvPr/>
          </p:nvSpPr>
          <p:spPr bwMode="auto">
            <a:xfrm>
              <a:off x="7091365" y="4240201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8" name="Freeform 794"/>
            <p:cNvSpPr>
              <a:spLocks/>
            </p:cNvSpPr>
            <p:nvPr/>
          </p:nvSpPr>
          <p:spPr bwMode="auto">
            <a:xfrm>
              <a:off x="7040565" y="4848214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9" name="Freeform 795"/>
            <p:cNvSpPr>
              <a:spLocks/>
            </p:cNvSpPr>
            <p:nvPr/>
          </p:nvSpPr>
          <p:spPr bwMode="auto">
            <a:xfrm>
              <a:off x="7091365" y="4857739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0" name="Rectangle 796"/>
            <p:cNvSpPr>
              <a:spLocks noChangeArrowheads="1"/>
            </p:cNvSpPr>
            <p:nvPr/>
          </p:nvSpPr>
          <p:spPr bwMode="auto">
            <a:xfrm>
              <a:off x="4514852" y="4797414"/>
              <a:ext cx="2355850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1" name="Rectangle 797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2" name="Rectangle 798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3" name="Rectangle 799"/>
            <p:cNvSpPr>
              <a:spLocks noChangeArrowheads="1"/>
            </p:cNvSpPr>
            <p:nvPr/>
          </p:nvSpPr>
          <p:spPr bwMode="auto">
            <a:xfrm rot="16200000">
              <a:off x="6654802" y="548638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4" name="Rectangle 800"/>
            <p:cNvSpPr>
              <a:spLocks noChangeArrowheads="1"/>
            </p:cNvSpPr>
            <p:nvPr/>
          </p:nvSpPr>
          <p:spPr bwMode="auto">
            <a:xfrm rot="16200000">
              <a:off x="6651627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5" name="Rectangle 801"/>
            <p:cNvSpPr>
              <a:spLocks noChangeArrowheads="1"/>
            </p:cNvSpPr>
            <p:nvPr/>
          </p:nvSpPr>
          <p:spPr bwMode="auto">
            <a:xfrm rot="16200000">
              <a:off x="6680202" y="5341926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6" name="Rectangle 802"/>
            <p:cNvSpPr>
              <a:spLocks noChangeArrowheads="1"/>
            </p:cNvSpPr>
            <p:nvPr/>
          </p:nvSpPr>
          <p:spPr bwMode="auto">
            <a:xfrm rot="16200000">
              <a:off x="6646865" y="527525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7" name="Rectangle 803"/>
            <p:cNvSpPr>
              <a:spLocks noChangeArrowheads="1"/>
            </p:cNvSpPr>
            <p:nvPr/>
          </p:nvSpPr>
          <p:spPr bwMode="auto">
            <a:xfrm rot="16200000">
              <a:off x="6680202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9" name="Rectangle 805"/>
            <p:cNvSpPr>
              <a:spLocks noChangeArrowheads="1"/>
            </p:cNvSpPr>
            <p:nvPr/>
          </p:nvSpPr>
          <p:spPr bwMode="auto">
            <a:xfrm rot="16200000">
              <a:off x="6657977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x4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71" name="Freeform 807"/>
            <p:cNvSpPr>
              <a:spLocks/>
            </p:cNvSpPr>
            <p:nvPr/>
          </p:nvSpPr>
          <p:spPr bwMode="auto">
            <a:xfrm>
              <a:off x="6659551" y="4146539"/>
              <a:ext cx="111125" cy="109538"/>
            </a:xfrm>
            <a:custGeom>
              <a:avLst/>
              <a:gdLst/>
              <a:ahLst/>
              <a:cxnLst>
                <a:cxn ang="0">
                  <a:pos x="70" y="69"/>
                </a:cxn>
                <a:cxn ang="0">
                  <a:pos x="32" y="0"/>
                </a:cxn>
                <a:cxn ang="0">
                  <a:pos x="0" y="69"/>
                </a:cxn>
                <a:cxn ang="0">
                  <a:pos x="70" y="69"/>
                </a:cxn>
              </a:cxnLst>
              <a:rect l="0" t="0" r="r" b="b"/>
              <a:pathLst>
                <a:path w="70" h="69">
                  <a:moveTo>
                    <a:pt x="70" y="69"/>
                  </a:moveTo>
                  <a:lnTo>
                    <a:pt x="32" y="0"/>
                  </a:lnTo>
                  <a:lnTo>
                    <a:pt x="0" y="69"/>
                  </a:lnTo>
                  <a:lnTo>
                    <a:pt x="7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2" name="Freeform 808"/>
            <p:cNvSpPr>
              <a:spLocks/>
            </p:cNvSpPr>
            <p:nvPr/>
          </p:nvSpPr>
          <p:spPr bwMode="auto">
            <a:xfrm>
              <a:off x="67103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3" name="Rectangle 809"/>
            <p:cNvSpPr>
              <a:spLocks noChangeArrowheads="1"/>
            </p:cNvSpPr>
            <p:nvPr/>
          </p:nvSpPr>
          <p:spPr bwMode="auto">
            <a:xfrm>
              <a:off x="670241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4" name="Freeform 810"/>
            <p:cNvSpPr>
              <a:spLocks/>
            </p:cNvSpPr>
            <p:nvPr/>
          </p:nvSpPr>
          <p:spPr bwMode="auto">
            <a:xfrm>
              <a:off x="6659551" y="4840276"/>
              <a:ext cx="111125" cy="109538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32" y="69"/>
                </a:cxn>
                <a:cxn ang="0">
                  <a:pos x="0" y="0"/>
                </a:cxn>
                <a:cxn ang="0">
                  <a:pos x="70" y="0"/>
                </a:cxn>
              </a:cxnLst>
              <a:rect l="0" t="0" r="r" b="b"/>
              <a:pathLst>
                <a:path w="70" h="69">
                  <a:moveTo>
                    <a:pt x="70" y="0"/>
                  </a:moveTo>
                  <a:lnTo>
                    <a:pt x="32" y="69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5" name="Freeform 811"/>
            <p:cNvSpPr>
              <a:spLocks/>
            </p:cNvSpPr>
            <p:nvPr/>
          </p:nvSpPr>
          <p:spPr bwMode="auto">
            <a:xfrm>
              <a:off x="6710365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6" name="Line 812"/>
            <p:cNvSpPr>
              <a:spLocks noChangeShapeType="1"/>
            </p:cNvSpPr>
            <p:nvPr/>
          </p:nvSpPr>
          <p:spPr bwMode="auto">
            <a:xfrm>
              <a:off x="6718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7" name="Freeform 813"/>
            <p:cNvSpPr>
              <a:spLocks/>
            </p:cNvSpPr>
            <p:nvPr/>
          </p:nvSpPr>
          <p:spPr bwMode="auto">
            <a:xfrm>
              <a:off x="6684965" y="5846751"/>
              <a:ext cx="76200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8" name="Freeform 814"/>
            <p:cNvSpPr>
              <a:spLocks/>
            </p:cNvSpPr>
            <p:nvPr/>
          </p:nvSpPr>
          <p:spPr bwMode="auto">
            <a:xfrm>
              <a:off x="6684965" y="6575414"/>
              <a:ext cx="76200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9" name="Rectangle 815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0" name="Rectangle 816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1" name="Rectangle 817"/>
            <p:cNvSpPr>
              <a:spLocks noChangeArrowheads="1"/>
            </p:cNvSpPr>
            <p:nvPr/>
          </p:nvSpPr>
          <p:spPr bwMode="auto">
            <a:xfrm rot="16200000">
              <a:off x="5883277" y="53752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2" name="Rectangle 818"/>
            <p:cNvSpPr>
              <a:spLocks noChangeArrowheads="1"/>
            </p:cNvSpPr>
            <p:nvPr/>
          </p:nvSpPr>
          <p:spPr bwMode="auto">
            <a:xfrm rot="16200000">
              <a:off x="5883277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3" name="Rectangle 819"/>
            <p:cNvSpPr>
              <a:spLocks noChangeArrowheads="1"/>
            </p:cNvSpPr>
            <p:nvPr/>
          </p:nvSpPr>
          <p:spPr bwMode="auto">
            <a:xfrm rot="16200000">
              <a:off x="5908677" y="5230801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5" name="Line 821"/>
            <p:cNvSpPr>
              <a:spLocks noChangeShapeType="1"/>
            </p:cNvSpPr>
            <p:nvPr/>
          </p:nvSpPr>
          <p:spPr bwMode="auto">
            <a:xfrm>
              <a:off x="594836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6" name="Freeform 822"/>
            <p:cNvSpPr>
              <a:spLocks/>
            </p:cNvSpPr>
            <p:nvPr/>
          </p:nvSpPr>
          <p:spPr bwMode="auto">
            <a:xfrm>
              <a:off x="5913439" y="4146539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7" name="Freeform 823"/>
            <p:cNvSpPr>
              <a:spLocks/>
            </p:cNvSpPr>
            <p:nvPr/>
          </p:nvSpPr>
          <p:spPr bwMode="auto">
            <a:xfrm>
              <a:off x="5913439" y="4883139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8" name="Line 824"/>
            <p:cNvSpPr>
              <a:spLocks noChangeShapeType="1"/>
            </p:cNvSpPr>
            <p:nvPr/>
          </p:nvSpPr>
          <p:spPr bwMode="auto">
            <a:xfrm>
              <a:off x="594836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9" name="Freeform 825"/>
            <p:cNvSpPr>
              <a:spLocks/>
            </p:cNvSpPr>
            <p:nvPr/>
          </p:nvSpPr>
          <p:spPr bwMode="auto">
            <a:xfrm>
              <a:off x="5913439" y="5846751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0" name="Freeform 826"/>
            <p:cNvSpPr>
              <a:spLocks/>
            </p:cNvSpPr>
            <p:nvPr/>
          </p:nvSpPr>
          <p:spPr bwMode="auto">
            <a:xfrm>
              <a:off x="5913439" y="6575414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1" name="Rectangle 827"/>
            <p:cNvSpPr>
              <a:spLocks noChangeArrowheads="1"/>
            </p:cNvSpPr>
            <p:nvPr/>
          </p:nvSpPr>
          <p:spPr bwMode="auto">
            <a:xfrm>
              <a:off x="5591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2" name="Rectangle 828"/>
            <p:cNvSpPr>
              <a:spLocks noChangeArrowheads="1"/>
            </p:cNvSpPr>
            <p:nvPr/>
          </p:nvSpPr>
          <p:spPr bwMode="auto">
            <a:xfrm rot="16200000">
              <a:off x="5626102" y="54784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3" name="Rectangle 829"/>
            <p:cNvSpPr>
              <a:spLocks noChangeArrowheads="1"/>
            </p:cNvSpPr>
            <p:nvPr/>
          </p:nvSpPr>
          <p:spPr bwMode="auto">
            <a:xfrm rot="16200000">
              <a:off x="5629277" y="53879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4" name="Rectangle 830"/>
            <p:cNvSpPr>
              <a:spLocks noChangeArrowheads="1"/>
            </p:cNvSpPr>
            <p:nvPr/>
          </p:nvSpPr>
          <p:spPr bwMode="auto">
            <a:xfrm rot="16200000">
              <a:off x="5626102" y="53006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5" name="Rectangle 831"/>
            <p:cNvSpPr>
              <a:spLocks noChangeArrowheads="1"/>
            </p:cNvSpPr>
            <p:nvPr/>
          </p:nvSpPr>
          <p:spPr bwMode="auto">
            <a:xfrm rot="16200000">
              <a:off x="5634039" y="5214926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8" name="Rectangle 834"/>
            <p:cNvSpPr>
              <a:spLocks noChangeArrowheads="1"/>
            </p:cNvSpPr>
            <p:nvPr/>
          </p:nvSpPr>
          <p:spPr bwMode="auto">
            <a:xfrm rot="16200000">
              <a:off x="5632452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0" name="Line 836"/>
            <p:cNvSpPr>
              <a:spLocks noChangeShapeType="1"/>
            </p:cNvSpPr>
            <p:nvPr/>
          </p:nvSpPr>
          <p:spPr bwMode="auto">
            <a:xfrm>
              <a:off x="5692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1" name="Freeform 837"/>
            <p:cNvSpPr>
              <a:spLocks/>
            </p:cNvSpPr>
            <p:nvPr/>
          </p:nvSpPr>
          <p:spPr bwMode="auto">
            <a:xfrm>
              <a:off x="5659439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2" name="Freeform 838"/>
            <p:cNvSpPr>
              <a:spLocks/>
            </p:cNvSpPr>
            <p:nvPr/>
          </p:nvSpPr>
          <p:spPr bwMode="auto">
            <a:xfrm>
              <a:off x="5659439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3" name="Line 839"/>
            <p:cNvSpPr>
              <a:spLocks noChangeShapeType="1"/>
            </p:cNvSpPr>
            <p:nvPr/>
          </p:nvSpPr>
          <p:spPr bwMode="auto">
            <a:xfrm>
              <a:off x="5692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4" name="Freeform 840"/>
            <p:cNvSpPr>
              <a:spLocks/>
            </p:cNvSpPr>
            <p:nvPr/>
          </p:nvSpPr>
          <p:spPr bwMode="auto">
            <a:xfrm>
              <a:off x="5659439" y="5846751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5" name="Freeform 841"/>
            <p:cNvSpPr>
              <a:spLocks/>
            </p:cNvSpPr>
            <p:nvPr/>
          </p:nvSpPr>
          <p:spPr bwMode="auto">
            <a:xfrm>
              <a:off x="5659439" y="6575414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6" name="Rectangle 842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7" name="Rectangle 843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8" name="Rectangle 844"/>
            <p:cNvSpPr>
              <a:spLocks noChangeArrowheads="1"/>
            </p:cNvSpPr>
            <p:nvPr/>
          </p:nvSpPr>
          <p:spPr bwMode="auto">
            <a:xfrm rot="16200000">
              <a:off x="6418264" y="549432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9" name="Rectangle 845"/>
            <p:cNvSpPr>
              <a:spLocks noChangeArrowheads="1"/>
            </p:cNvSpPr>
            <p:nvPr/>
          </p:nvSpPr>
          <p:spPr bwMode="auto">
            <a:xfrm rot="16200000">
              <a:off x="6415089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0" name="Rectangle 846"/>
            <p:cNvSpPr>
              <a:spLocks noChangeArrowheads="1"/>
            </p:cNvSpPr>
            <p:nvPr/>
          </p:nvSpPr>
          <p:spPr bwMode="auto">
            <a:xfrm rot="16200000">
              <a:off x="6443664" y="5349864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1" name="Rectangle 847"/>
            <p:cNvSpPr>
              <a:spLocks noChangeArrowheads="1"/>
            </p:cNvSpPr>
            <p:nvPr/>
          </p:nvSpPr>
          <p:spPr bwMode="auto">
            <a:xfrm rot="16200000">
              <a:off x="6427789" y="5300651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3" name="Rectangle 849"/>
            <p:cNvSpPr>
              <a:spLocks noChangeArrowheads="1"/>
            </p:cNvSpPr>
            <p:nvPr/>
          </p:nvSpPr>
          <p:spPr bwMode="auto">
            <a:xfrm rot="16200000">
              <a:off x="6443664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4" name="Rectangle 850"/>
            <p:cNvSpPr>
              <a:spLocks noChangeArrowheads="1"/>
            </p:cNvSpPr>
            <p:nvPr/>
          </p:nvSpPr>
          <p:spPr bwMode="auto">
            <a:xfrm rot="16200000">
              <a:off x="6421439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6" name="Freeform 852"/>
            <p:cNvSpPr>
              <a:spLocks/>
            </p:cNvSpPr>
            <p:nvPr/>
          </p:nvSpPr>
          <p:spPr bwMode="auto">
            <a:xfrm>
              <a:off x="6405564" y="4146539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7" name="Freeform 853"/>
            <p:cNvSpPr>
              <a:spLocks/>
            </p:cNvSpPr>
            <p:nvPr/>
          </p:nvSpPr>
          <p:spPr bwMode="auto">
            <a:xfrm>
              <a:off x="6456364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8" name="Rectangle 854"/>
            <p:cNvSpPr>
              <a:spLocks noChangeArrowheads="1"/>
            </p:cNvSpPr>
            <p:nvPr/>
          </p:nvSpPr>
          <p:spPr bwMode="auto">
            <a:xfrm>
              <a:off x="645636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9" name="Freeform 855"/>
            <p:cNvSpPr>
              <a:spLocks/>
            </p:cNvSpPr>
            <p:nvPr/>
          </p:nvSpPr>
          <p:spPr bwMode="auto">
            <a:xfrm>
              <a:off x="6405564" y="4840276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0" name="Freeform 856"/>
            <p:cNvSpPr>
              <a:spLocks/>
            </p:cNvSpPr>
            <p:nvPr/>
          </p:nvSpPr>
          <p:spPr bwMode="auto">
            <a:xfrm>
              <a:off x="6456364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1" name="Line 857"/>
            <p:cNvSpPr>
              <a:spLocks noChangeShapeType="1"/>
            </p:cNvSpPr>
            <p:nvPr/>
          </p:nvSpPr>
          <p:spPr bwMode="auto">
            <a:xfrm>
              <a:off x="647382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2" name="Freeform 858"/>
            <p:cNvSpPr>
              <a:spLocks/>
            </p:cNvSpPr>
            <p:nvPr/>
          </p:nvSpPr>
          <p:spPr bwMode="auto">
            <a:xfrm>
              <a:off x="6430964" y="5846751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3" name="Freeform 859"/>
            <p:cNvSpPr>
              <a:spLocks/>
            </p:cNvSpPr>
            <p:nvPr/>
          </p:nvSpPr>
          <p:spPr bwMode="auto">
            <a:xfrm>
              <a:off x="6430964" y="6575414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4" name="Rectangle 860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5" name="Rectangle 861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7" name="Rectangle 863"/>
            <p:cNvSpPr>
              <a:spLocks noChangeArrowheads="1"/>
            </p:cNvSpPr>
            <p:nvPr/>
          </p:nvSpPr>
          <p:spPr bwMode="auto">
            <a:xfrm rot="16200000">
              <a:off x="5359402" y="5308589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8" name="Rectangle 864"/>
            <p:cNvSpPr>
              <a:spLocks noChangeArrowheads="1"/>
            </p:cNvSpPr>
            <p:nvPr/>
          </p:nvSpPr>
          <p:spPr bwMode="auto">
            <a:xfrm rot="16200000">
              <a:off x="5419727" y="5267314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9" name="Line 865"/>
            <p:cNvSpPr>
              <a:spLocks noChangeShapeType="1"/>
            </p:cNvSpPr>
            <p:nvPr/>
          </p:nvSpPr>
          <p:spPr bwMode="auto">
            <a:xfrm>
              <a:off x="5438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0" name="Freeform 866"/>
            <p:cNvSpPr>
              <a:spLocks/>
            </p:cNvSpPr>
            <p:nvPr/>
          </p:nvSpPr>
          <p:spPr bwMode="auto">
            <a:xfrm>
              <a:off x="5395914" y="4146539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1" name="Freeform 867"/>
            <p:cNvSpPr>
              <a:spLocks/>
            </p:cNvSpPr>
            <p:nvPr/>
          </p:nvSpPr>
          <p:spPr bwMode="auto">
            <a:xfrm>
              <a:off x="5395914" y="4883139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2" name="Line 868"/>
            <p:cNvSpPr>
              <a:spLocks noChangeShapeType="1"/>
            </p:cNvSpPr>
            <p:nvPr/>
          </p:nvSpPr>
          <p:spPr bwMode="auto">
            <a:xfrm>
              <a:off x="5438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3" name="Freeform 869"/>
            <p:cNvSpPr>
              <a:spLocks/>
            </p:cNvSpPr>
            <p:nvPr/>
          </p:nvSpPr>
          <p:spPr bwMode="auto">
            <a:xfrm>
              <a:off x="5395914" y="5846751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4" name="Freeform 870"/>
            <p:cNvSpPr>
              <a:spLocks/>
            </p:cNvSpPr>
            <p:nvPr/>
          </p:nvSpPr>
          <p:spPr bwMode="auto">
            <a:xfrm>
              <a:off x="5395914" y="6575414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5" name="Rectangle 871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6" name="Rectangle 872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7" name="Rectangle 873"/>
            <p:cNvSpPr>
              <a:spLocks noChangeArrowheads="1"/>
            </p:cNvSpPr>
            <p:nvPr/>
          </p:nvSpPr>
          <p:spPr bwMode="auto">
            <a:xfrm rot="16200000">
              <a:off x="5108577" y="5354626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8" name="Rectangle 874"/>
            <p:cNvSpPr>
              <a:spLocks noChangeArrowheads="1"/>
            </p:cNvSpPr>
            <p:nvPr/>
          </p:nvSpPr>
          <p:spPr bwMode="auto">
            <a:xfrm rot="16200000">
              <a:off x="5111752" y="527207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9" name="Rectangle 875"/>
            <p:cNvSpPr>
              <a:spLocks noChangeArrowheads="1"/>
            </p:cNvSpPr>
            <p:nvPr/>
          </p:nvSpPr>
          <p:spPr bwMode="auto">
            <a:xfrm rot="16200000">
              <a:off x="5111752" y="51879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40" name="Line 876"/>
            <p:cNvSpPr>
              <a:spLocks noChangeShapeType="1"/>
            </p:cNvSpPr>
            <p:nvPr/>
          </p:nvSpPr>
          <p:spPr bwMode="auto">
            <a:xfrm>
              <a:off x="5176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1" name="Freeform 877"/>
            <p:cNvSpPr>
              <a:spLocks/>
            </p:cNvSpPr>
            <p:nvPr/>
          </p:nvSpPr>
          <p:spPr bwMode="auto">
            <a:xfrm>
              <a:off x="5141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2" name="Freeform 878"/>
            <p:cNvSpPr>
              <a:spLocks/>
            </p:cNvSpPr>
            <p:nvPr/>
          </p:nvSpPr>
          <p:spPr bwMode="auto">
            <a:xfrm>
              <a:off x="5141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3" name="Line 879"/>
            <p:cNvSpPr>
              <a:spLocks noChangeShapeType="1"/>
            </p:cNvSpPr>
            <p:nvPr/>
          </p:nvSpPr>
          <p:spPr bwMode="auto">
            <a:xfrm>
              <a:off x="5176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4" name="Freeform 880"/>
            <p:cNvSpPr>
              <a:spLocks/>
            </p:cNvSpPr>
            <p:nvPr/>
          </p:nvSpPr>
          <p:spPr bwMode="auto">
            <a:xfrm>
              <a:off x="5141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5" name="Freeform 881"/>
            <p:cNvSpPr>
              <a:spLocks/>
            </p:cNvSpPr>
            <p:nvPr/>
          </p:nvSpPr>
          <p:spPr bwMode="auto">
            <a:xfrm>
              <a:off x="5141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6" name="Rectangle 882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7" name="Rectangle 883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8" name="Rectangle 884"/>
            <p:cNvSpPr>
              <a:spLocks noChangeArrowheads="1"/>
            </p:cNvSpPr>
            <p:nvPr/>
          </p:nvSpPr>
          <p:spPr bwMode="auto">
            <a:xfrm rot="16200000">
              <a:off x="5998622" y="5371855"/>
              <a:ext cx="4408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err="1" smtClean="0">
                  <a:solidFill>
                    <a:srgbClr val="000000"/>
                  </a:solidFill>
                  <a:cs typeface="Arial" pitchFamily="34" charset="0"/>
                </a:rPr>
                <a:t>McBSP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4" name="Rectangle 890"/>
            <p:cNvSpPr>
              <a:spLocks noChangeArrowheads="1"/>
            </p:cNvSpPr>
            <p:nvPr/>
          </p:nvSpPr>
          <p:spPr bwMode="auto">
            <a:xfrm rot="16200000">
              <a:off x="6149977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5" name="Line 891"/>
            <p:cNvSpPr>
              <a:spLocks noChangeShapeType="1"/>
            </p:cNvSpPr>
            <p:nvPr/>
          </p:nvSpPr>
          <p:spPr bwMode="auto">
            <a:xfrm>
              <a:off x="6210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6" name="Freeform 892"/>
            <p:cNvSpPr>
              <a:spLocks/>
            </p:cNvSpPr>
            <p:nvPr/>
          </p:nvSpPr>
          <p:spPr bwMode="auto">
            <a:xfrm>
              <a:off x="6176964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7" name="Freeform 893"/>
            <p:cNvSpPr>
              <a:spLocks/>
            </p:cNvSpPr>
            <p:nvPr/>
          </p:nvSpPr>
          <p:spPr bwMode="auto">
            <a:xfrm>
              <a:off x="6176964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8" name="Line 894"/>
            <p:cNvSpPr>
              <a:spLocks noChangeShapeType="1"/>
            </p:cNvSpPr>
            <p:nvPr/>
          </p:nvSpPr>
          <p:spPr bwMode="auto">
            <a:xfrm>
              <a:off x="62182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9" name="Freeform 895"/>
            <p:cNvSpPr>
              <a:spLocks/>
            </p:cNvSpPr>
            <p:nvPr/>
          </p:nvSpPr>
          <p:spPr bwMode="auto">
            <a:xfrm>
              <a:off x="6184902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0" name="Freeform 896"/>
            <p:cNvSpPr>
              <a:spLocks/>
            </p:cNvSpPr>
            <p:nvPr/>
          </p:nvSpPr>
          <p:spPr bwMode="auto">
            <a:xfrm>
              <a:off x="6184902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1" name="Rectangle 897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2" name="Rectangle 898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3" name="Rectangle 899"/>
            <p:cNvSpPr>
              <a:spLocks noChangeArrowheads="1"/>
            </p:cNvSpPr>
            <p:nvPr/>
          </p:nvSpPr>
          <p:spPr bwMode="auto">
            <a:xfrm rot="16200000">
              <a:off x="4849814" y="538320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4" name="Rectangle 900"/>
            <p:cNvSpPr>
              <a:spLocks noChangeArrowheads="1"/>
            </p:cNvSpPr>
            <p:nvPr/>
          </p:nvSpPr>
          <p:spPr bwMode="auto">
            <a:xfrm rot="16200000">
              <a:off x="4857752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5" name="Rectangle 901"/>
            <p:cNvSpPr>
              <a:spLocks noChangeArrowheads="1"/>
            </p:cNvSpPr>
            <p:nvPr/>
          </p:nvSpPr>
          <p:spPr bwMode="auto">
            <a:xfrm rot="16200000">
              <a:off x="4883152" y="523873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6" name="Rectangle 902"/>
            <p:cNvSpPr>
              <a:spLocks noChangeArrowheads="1"/>
            </p:cNvSpPr>
            <p:nvPr/>
          </p:nvSpPr>
          <p:spPr bwMode="auto">
            <a:xfrm rot="16200000">
              <a:off x="4849814" y="5162539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7" name="Line 903"/>
            <p:cNvSpPr>
              <a:spLocks noChangeShapeType="1"/>
            </p:cNvSpPr>
            <p:nvPr/>
          </p:nvSpPr>
          <p:spPr bwMode="auto">
            <a:xfrm>
              <a:off x="4922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8" name="Freeform 904"/>
            <p:cNvSpPr>
              <a:spLocks/>
            </p:cNvSpPr>
            <p:nvPr/>
          </p:nvSpPr>
          <p:spPr bwMode="auto">
            <a:xfrm>
              <a:off x="4887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9" name="Freeform 905"/>
            <p:cNvSpPr>
              <a:spLocks/>
            </p:cNvSpPr>
            <p:nvPr/>
          </p:nvSpPr>
          <p:spPr bwMode="auto">
            <a:xfrm>
              <a:off x="4887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0" name="Line 906"/>
            <p:cNvSpPr>
              <a:spLocks noChangeShapeType="1"/>
            </p:cNvSpPr>
            <p:nvPr/>
          </p:nvSpPr>
          <p:spPr bwMode="auto">
            <a:xfrm>
              <a:off x="4922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1" name="Freeform 907"/>
            <p:cNvSpPr>
              <a:spLocks/>
            </p:cNvSpPr>
            <p:nvPr/>
          </p:nvSpPr>
          <p:spPr bwMode="auto">
            <a:xfrm>
              <a:off x="4887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2" name="Freeform 908"/>
            <p:cNvSpPr>
              <a:spLocks/>
            </p:cNvSpPr>
            <p:nvPr/>
          </p:nvSpPr>
          <p:spPr bwMode="auto">
            <a:xfrm>
              <a:off x="4887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3" name="Rectangle 909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4" name="Rectangle 910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1" name="Line 917"/>
            <p:cNvSpPr>
              <a:spLocks noChangeShapeType="1"/>
            </p:cNvSpPr>
            <p:nvPr/>
          </p:nvSpPr>
          <p:spPr bwMode="auto">
            <a:xfrm>
              <a:off x="465931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2" name="Freeform 918"/>
            <p:cNvSpPr>
              <a:spLocks/>
            </p:cNvSpPr>
            <p:nvPr/>
          </p:nvSpPr>
          <p:spPr bwMode="auto">
            <a:xfrm>
              <a:off x="4625977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3" name="Freeform 919"/>
            <p:cNvSpPr>
              <a:spLocks/>
            </p:cNvSpPr>
            <p:nvPr/>
          </p:nvSpPr>
          <p:spPr bwMode="auto">
            <a:xfrm>
              <a:off x="4625977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4" name="Line 920"/>
            <p:cNvSpPr>
              <a:spLocks noChangeShapeType="1"/>
            </p:cNvSpPr>
            <p:nvPr/>
          </p:nvSpPr>
          <p:spPr bwMode="auto">
            <a:xfrm>
              <a:off x="465931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5" name="Freeform 921"/>
            <p:cNvSpPr>
              <a:spLocks/>
            </p:cNvSpPr>
            <p:nvPr/>
          </p:nvSpPr>
          <p:spPr bwMode="auto">
            <a:xfrm>
              <a:off x="4625977" y="4146539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6" name="Freeform 922"/>
            <p:cNvSpPr>
              <a:spLocks/>
            </p:cNvSpPr>
            <p:nvPr/>
          </p:nvSpPr>
          <p:spPr bwMode="auto">
            <a:xfrm>
              <a:off x="4625977" y="4883139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7" name="Rectangle 923"/>
            <p:cNvSpPr>
              <a:spLocks noChangeArrowheads="1"/>
            </p:cNvSpPr>
            <p:nvPr/>
          </p:nvSpPr>
          <p:spPr bwMode="auto">
            <a:xfrm>
              <a:off x="3989389" y="21399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8" name="Rectangle 924"/>
            <p:cNvSpPr>
              <a:spLocks noChangeArrowheads="1"/>
            </p:cNvSpPr>
            <p:nvPr/>
          </p:nvSpPr>
          <p:spPr bwMode="auto">
            <a:xfrm>
              <a:off x="3989389" y="21320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9" name="Rectangle 925"/>
            <p:cNvSpPr>
              <a:spLocks noChangeArrowheads="1"/>
            </p:cNvSpPr>
            <p:nvPr/>
          </p:nvSpPr>
          <p:spPr bwMode="auto">
            <a:xfrm>
              <a:off x="4092536" y="2157401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0" name="Line 926"/>
            <p:cNvSpPr>
              <a:spLocks noChangeShapeType="1"/>
            </p:cNvSpPr>
            <p:nvPr/>
          </p:nvSpPr>
          <p:spPr bwMode="auto">
            <a:xfrm flipH="1">
              <a:off x="4684714" y="22082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1" name="Freeform 927"/>
            <p:cNvSpPr>
              <a:spLocks/>
            </p:cNvSpPr>
            <p:nvPr/>
          </p:nvSpPr>
          <p:spPr bwMode="auto">
            <a:xfrm>
              <a:off x="4948239" y="21748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2" name="Freeform 928"/>
            <p:cNvSpPr>
              <a:spLocks/>
            </p:cNvSpPr>
            <p:nvPr/>
          </p:nvSpPr>
          <p:spPr bwMode="auto">
            <a:xfrm>
              <a:off x="4684714" y="21748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3" name="Rectangle 929"/>
            <p:cNvSpPr>
              <a:spLocks noChangeArrowheads="1"/>
            </p:cNvSpPr>
            <p:nvPr/>
          </p:nvSpPr>
          <p:spPr bwMode="auto">
            <a:xfrm>
              <a:off x="3989389" y="19367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4" name="Rectangle 930"/>
            <p:cNvSpPr>
              <a:spLocks noChangeArrowheads="1"/>
            </p:cNvSpPr>
            <p:nvPr/>
          </p:nvSpPr>
          <p:spPr bwMode="auto">
            <a:xfrm>
              <a:off x="3989389" y="19288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5" name="Rectangle 931"/>
            <p:cNvSpPr>
              <a:spLocks noChangeArrowheads="1"/>
            </p:cNvSpPr>
            <p:nvPr/>
          </p:nvSpPr>
          <p:spPr bwMode="auto">
            <a:xfrm>
              <a:off x="4024314" y="1946263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6" name="Line 932"/>
            <p:cNvSpPr>
              <a:spLocks noChangeShapeType="1"/>
            </p:cNvSpPr>
            <p:nvPr/>
          </p:nvSpPr>
          <p:spPr bwMode="auto">
            <a:xfrm flipH="1">
              <a:off x="4684714" y="19970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7" name="Freeform 933"/>
            <p:cNvSpPr>
              <a:spLocks/>
            </p:cNvSpPr>
            <p:nvPr/>
          </p:nvSpPr>
          <p:spPr bwMode="auto">
            <a:xfrm>
              <a:off x="4948239" y="19621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8" name="Freeform 934"/>
            <p:cNvSpPr>
              <a:spLocks/>
            </p:cNvSpPr>
            <p:nvPr/>
          </p:nvSpPr>
          <p:spPr bwMode="auto">
            <a:xfrm>
              <a:off x="4684714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9" name="Line 935"/>
            <p:cNvSpPr>
              <a:spLocks noChangeShapeType="1"/>
            </p:cNvSpPr>
            <p:nvPr/>
          </p:nvSpPr>
          <p:spPr bwMode="auto">
            <a:xfrm>
              <a:off x="3641727" y="1997063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0" name="Freeform 936"/>
            <p:cNvSpPr>
              <a:spLocks/>
            </p:cNvSpPr>
            <p:nvPr/>
          </p:nvSpPr>
          <p:spPr bwMode="auto">
            <a:xfrm>
              <a:off x="3641727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1" name="Freeform 937"/>
            <p:cNvSpPr>
              <a:spLocks/>
            </p:cNvSpPr>
            <p:nvPr/>
          </p:nvSpPr>
          <p:spPr bwMode="auto">
            <a:xfrm>
              <a:off x="3905252" y="1962138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2" name="Rectangle 938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3" name="Rectangle 939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4" name="Rectangle 940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5" name="Rectangle 941"/>
            <p:cNvSpPr>
              <a:spLocks noChangeArrowheads="1"/>
            </p:cNvSpPr>
            <p:nvPr/>
          </p:nvSpPr>
          <p:spPr bwMode="auto">
            <a:xfrm>
              <a:off x="4184652" y="3036876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6" name="Rectangle 942"/>
            <p:cNvSpPr>
              <a:spLocks noChangeArrowheads="1"/>
            </p:cNvSpPr>
            <p:nvPr/>
          </p:nvSpPr>
          <p:spPr bwMode="auto">
            <a:xfrm>
              <a:off x="4025848" y="3122601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7" name="Line 943"/>
            <p:cNvSpPr>
              <a:spLocks noChangeShapeType="1"/>
            </p:cNvSpPr>
            <p:nvPr/>
          </p:nvSpPr>
          <p:spPr bwMode="auto">
            <a:xfrm flipH="1">
              <a:off x="4684714" y="3138476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8" name="Freeform 944"/>
            <p:cNvSpPr>
              <a:spLocks/>
            </p:cNvSpPr>
            <p:nvPr/>
          </p:nvSpPr>
          <p:spPr bwMode="auto">
            <a:xfrm>
              <a:off x="4948239" y="3097201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9" name="Freeform 945"/>
            <p:cNvSpPr>
              <a:spLocks/>
            </p:cNvSpPr>
            <p:nvPr/>
          </p:nvSpPr>
          <p:spPr bwMode="auto">
            <a:xfrm>
              <a:off x="4684714" y="3097201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0" name="Rectangle 946"/>
            <p:cNvSpPr>
              <a:spLocks noChangeArrowheads="1"/>
            </p:cNvSpPr>
            <p:nvPr/>
          </p:nvSpPr>
          <p:spPr bwMode="auto">
            <a:xfrm>
              <a:off x="3989389" y="23526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1" name="Rectangle 947"/>
            <p:cNvSpPr>
              <a:spLocks noChangeArrowheads="1"/>
            </p:cNvSpPr>
            <p:nvPr/>
          </p:nvSpPr>
          <p:spPr bwMode="auto">
            <a:xfrm>
              <a:off x="3989389" y="23352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2" name="Line 948"/>
            <p:cNvSpPr>
              <a:spLocks noChangeShapeType="1"/>
            </p:cNvSpPr>
            <p:nvPr/>
          </p:nvSpPr>
          <p:spPr bwMode="auto">
            <a:xfrm flipH="1">
              <a:off x="4684714" y="24114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3" name="Freeform 949"/>
            <p:cNvSpPr>
              <a:spLocks/>
            </p:cNvSpPr>
            <p:nvPr/>
          </p:nvSpPr>
          <p:spPr bwMode="auto">
            <a:xfrm>
              <a:off x="4948239" y="23780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4" name="Freeform 950"/>
            <p:cNvSpPr>
              <a:spLocks/>
            </p:cNvSpPr>
            <p:nvPr/>
          </p:nvSpPr>
          <p:spPr bwMode="auto">
            <a:xfrm>
              <a:off x="4684714" y="23780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5" name="Rectangle 951"/>
            <p:cNvSpPr>
              <a:spLocks noChangeArrowheads="1"/>
            </p:cNvSpPr>
            <p:nvPr/>
          </p:nvSpPr>
          <p:spPr bwMode="auto">
            <a:xfrm>
              <a:off x="4059185" y="2360601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16" name="Rectangle 952"/>
            <p:cNvSpPr>
              <a:spLocks noChangeArrowheads="1"/>
            </p:cNvSpPr>
            <p:nvPr/>
          </p:nvSpPr>
          <p:spPr bwMode="auto">
            <a:xfrm>
              <a:off x="3989389" y="27495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7" name="Line 953"/>
            <p:cNvSpPr>
              <a:spLocks noChangeShapeType="1"/>
            </p:cNvSpPr>
            <p:nvPr/>
          </p:nvSpPr>
          <p:spPr bwMode="auto">
            <a:xfrm flipH="1">
              <a:off x="4684714" y="28606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8" name="Freeform 954"/>
            <p:cNvSpPr>
              <a:spLocks/>
            </p:cNvSpPr>
            <p:nvPr/>
          </p:nvSpPr>
          <p:spPr bwMode="auto">
            <a:xfrm>
              <a:off x="4948239" y="28257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9" name="Freeform 955"/>
            <p:cNvSpPr>
              <a:spLocks/>
            </p:cNvSpPr>
            <p:nvPr/>
          </p:nvSpPr>
          <p:spPr bwMode="auto">
            <a:xfrm>
              <a:off x="4684714" y="28257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0" name="Rectangle 956"/>
            <p:cNvSpPr>
              <a:spLocks noChangeArrowheads="1"/>
            </p:cNvSpPr>
            <p:nvPr/>
          </p:nvSpPr>
          <p:spPr bwMode="auto">
            <a:xfrm>
              <a:off x="4125914" y="2759063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1" name="Rectangle 957"/>
            <p:cNvSpPr>
              <a:spLocks noChangeArrowheads="1"/>
            </p:cNvSpPr>
            <p:nvPr/>
          </p:nvSpPr>
          <p:spPr bwMode="auto">
            <a:xfrm>
              <a:off x="4017910" y="2843201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2" name="Rectangle 958"/>
            <p:cNvSpPr>
              <a:spLocks noChangeArrowheads="1"/>
            </p:cNvSpPr>
            <p:nvPr/>
          </p:nvSpPr>
          <p:spPr bwMode="auto">
            <a:xfrm>
              <a:off x="3989389" y="25558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3" name="Rectangle 959"/>
            <p:cNvSpPr>
              <a:spLocks noChangeArrowheads="1"/>
            </p:cNvSpPr>
            <p:nvPr/>
          </p:nvSpPr>
          <p:spPr bwMode="auto">
            <a:xfrm>
              <a:off x="3989389" y="25384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4" name="Line 960"/>
            <p:cNvSpPr>
              <a:spLocks noChangeShapeType="1"/>
            </p:cNvSpPr>
            <p:nvPr/>
          </p:nvSpPr>
          <p:spPr bwMode="auto">
            <a:xfrm flipH="1">
              <a:off x="4684714" y="26146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5" name="Freeform 961"/>
            <p:cNvSpPr>
              <a:spLocks/>
            </p:cNvSpPr>
            <p:nvPr/>
          </p:nvSpPr>
          <p:spPr bwMode="auto">
            <a:xfrm>
              <a:off x="4948239" y="25812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6" name="Freeform 962"/>
            <p:cNvSpPr>
              <a:spLocks/>
            </p:cNvSpPr>
            <p:nvPr/>
          </p:nvSpPr>
          <p:spPr bwMode="auto">
            <a:xfrm>
              <a:off x="4684714" y="25812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7" name="Rectangle 963"/>
            <p:cNvSpPr>
              <a:spLocks noChangeArrowheads="1"/>
            </p:cNvSpPr>
            <p:nvPr/>
          </p:nvSpPr>
          <p:spPr bwMode="auto">
            <a:xfrm>
              <a:off x="4184652" y="2563801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8" name="Rectangle 964"/>
            <p:cNvSpPr>
              <a:spLocks noChangeArrowheads="1"/>
            </p:cNvSpPr>
            <p:nvPr/>
          </p:nvSpPr>
          <p:spPr bwMode="auto">
            <a:xfrm>
              <a:off x="5840333" y="2257413"/>
              <a:ext cx="106118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2nd core,  C6657 only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82" name="Rectangle 1381"/>
            <p:cNvSpPr/>
            <p:nvPr/>
          </p:nvSpPr>
          <p:spPr bwMode="auto">
            <a:xfrm>
              <a:off x="3964781" y="1156480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11" name="Rectangle 716"/>
            <p:cNvSpPr>
              <a:spLocks noChangeArrowheads="1"/>
            </p:cNvSpPr>
            <p:nvPr/>
          </p:nvSpPr>
          <p:spPr bwMode="auto">
            <a:xfrm>
              <a:off x="5695898" y="3147961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2" name="Rectangle 717"/>
            <p:cNvSpPr>
              <a:spLocks noChangeArrowheads="1"/>
            </p:cNvSpPr>
            <p:nvPr/>
          </p:nvSpPr>
          <p:spPr bwMode="auto">
            <a:xfrm>
              <a:off x="5616388" y="3273427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18"/>
            <p:cNvSpPr>
              <a:spLocks noChangeArrowheads="1"/>
            </p:cNvSpPr>
            <p:nvPr/>
          </p:nvSpPr>
          <p:spPr bwMode="auto">
            <a:xfrm>
              <a:off x="6264196" y="3155898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4" name="Rectangle 719"/>
            <p:cNvSpPr>
              <a:spLocks noChangeArrowheads="1"/>
            </p:cNvSpPr>
            <p:nvPr/>
          </p:nvSpPr>
          <p:spPr bwMode="auto">
            <a:xfrm>
              <a:off x="6224441" y="3273414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Rectangle 720"/>
            <p:cNvSpPr>
              <a:spLocks noChangeArrowheads="1"/>
            </p:cNvSpPr>
            <p:nvPr/>
          </p:nvSpPr>
          <p:spPr bwMode="auto">
            <a:xfrm>
              <a:off x="5811840" y="3433751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6" name="Line 721"/>
            <p:cNvSpPr>
              <a:spLocks noChangeShapeType="1"/>
            </p:cNvSpPr>
            <p:nvPr/>
          </p:nvSpPr>
          <p:spPr bwMode="auto">
            <a:xfrm>
              <a:off x="5608640" y="3138476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Line 722"/>
            <p:cNvSpPr>
              <a:spLocks noChangeShapeType="1"/>
            </p:cNvSpPr>
            <p:nvPr/>
          </p:nvSpPr>
          <p:spPr bwMode="auto">
            <a:xfrm>
              <a:off x="5608640" y="3409939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Line 723"/>
            <p:cNvSpPr>
              <a:spLocks noChangeShapeType="1"/>
            </p:cNvSpPr>
            <p:nvPr/>
          </p:nvSpPr>
          <p:spPr bwMode="auto">
            <a:xfrm>
              <a:off x="6202365" y="3138476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466"/>
            <p:cNvSpPr>
              <a:spLocks noChangeShapeType="1"/>
            </p:cNvSpPr>
            <p:nvPr/>
          </p:nvSpPr>
          <p:spPr bwMode="auto">
            <a:xfrm>
              <a:off x="6811863" y="4666108"/>
              <a:ext cx="1588" cy="288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Freeform 467"/>
            <p:cNvSpPr>
              <a:spLocks/>
            </p:cNvSpPr>
            <p:nvPr/>
          </p:nvSpPr>
          <p:spPr bwMode="auto">
            <a:xfrm>
              <a:off x="6778526" y="4888358"/>
              <a:ext cx="66675" cy="66675"/>
            </a:xfrm>
            <a:custGeom>
              <a:avLst/>
              <a:gdLst>
                <a:gd name="T0" fmla="*/ 21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21 w 42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468"/>
            <p:cNvSpPr>
              <a:spLocks noChangeShapeType="1"/>
            </p:cNvSpPr>
            <p:nvPr/>
          </p:nvSpPr>
          <p:spPr bwMode="auto">
            <a:xfrm>
              <a:off x="6811863" y="4666108"/>
              <a:ext cx="7540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469"/>
            <p:cNvSpPr>
              <a:spLocks/>
            </p:cNvSpPr>
            <p:nvPr/>
          </p:nvSpPr>
          <p:spPr bwMode="auto">
            <a:xfrm>
              <a:off x="7499251" y="4632771"/>
              <a:ext cx="66675" cy="66675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0 h 42"/>
                <a:gd name="T4" fmla="*/ 0 w 42"/>
                <a:gd name="T5" fmla="*/ 42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911"/>
            <p:cNvSpPr>
              <a:spLocks noChangeArrowheads="1"/>
            </p:cNvSpPr>
            <p:nvPr/>
          </p:nvSpPr>
          <p:spPr bwMode="auto">
            <a:xfrm rot="16200000">
              <a:off x="4430232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174929" y="183894"/>
            <a:ext cx="884980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b="1" kern="0" dirty="0" smtClean="0">
                <a:solidFill>
                  <a:srgbClr val="DE0000"/>
                </a:solidFill>
                <a:latin typeface="Calibri" pitchFamily="34" charset="0"/>
              </a:rPr>
              <a:t>Device-Specific: C665x Power Optimized</a:t>
            </a:r>
            <a:endParaRPr lang="en-US" sz="4000" b="1" kern="0" dirty="0">
              <a:solidFill>
                <a:srgbClr val="DE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557838" y="939555"/>
            <a:ext cx="3586162" cy="264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 smtClean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sp>
        <p:nvSpPr>
          <p:cNvPr id="37482" name="AutoShape 618"/>
          <p:cNvSpPr>
            <a:spLocks noChangeAspect="1" noChangeArrowheads="1" noTextEdit="1"/>
          </p:cNvSpPr>
          <p:nvPr/>
        </p:nvSpPr>
        <p:spPr bwMode="auto">
          <a:xfrm>
            <a:off x="3608389" y="1090614"/>
            <a:ext cx="5475288" cy="556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36212" y="761138"/>
            <a:ext cx="5432425" cy="5551488"/>
            <a:chOff x="3633790" y="1108077"/>
            <a:chExt cx="5432425" cy="5551488"/>
          </a:xfrm>
        </p:grpSpPr>
        <p:sp>
          <p:nvSpPr>
            <p:cNvPr id="249" name="Rectangle 620"/>
            <p:cNvSpPr>
              <a:spLocks noChangeArrowheads="1"/>
            </p:cNvSpPr>
            <p:nvPr/>
          </p:nvSpPr>
          <p:spPr bwMode="auto">
            <a:xfrm>
              <a:off x="3862390" y="1108077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" name="Rectangle 622"/>
            <p:cNvSpPr>
              <a:spLocks noChangeArrowheads="1"/>
            </p:cNvSpPr>
            <p:nvPr/>
          </p:nvSpPr>
          <p:spPr bwMode="auto">
            <a:xfrm>
              <a:off x="5717392" y="3697290"/>
              <a:ext cx="1104470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Core @ 850 MHz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1" name="Rectangle 624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" name="Rectangle 625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4" name="Rectangle 626"/>
            <p:cNvSpPr>
              <a:spLocks noChangeArrowheads="1"/>
            </p:cNvSpPr>
            <p:nvPr/>
          </p:nvSpPr>
          <p:spPr bwMode="auto">
            <a:xfrm>
              <a:off x="5956302" y="2546352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5" name="Rectangle 627"/>
            <p:cNvSpPr>
              <a:spLocks noChangeArrowheads="1"/>
            </p:cNvSpPr>
            <p:nvPr/>
          </p:nvSpPr>
          <p:spPr bwMode="auto">
            <a:xfrm>
              <a:off x="5905502" y="2724152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6" name="Rectangle 631"/>
            <p:cNvSpPr>
              <a:spLocks noChangeArrowheads="1"/>
            </p:cNvSpPr>
            <p:nvPr/>
          </p:nvSpPr>
          <p:spPr bwMode="auto">
            <a:xfrm>
              <a:off x="8654867" y="1131890"/>
              <a:ext cx="37510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C6654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7" name="Rectangle 632"/>
            <p:cNvSpPr>
              <a:spLocks noChangeArrowheads="1"/>
            </p:cNvSpPr>
            <p:nvPr/>
          </p:nvSpPr>
          <p:spPr bwMode="auto">
            <a:xfrm>
              <a:off x="5634040" y="1217615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" name="Rectangle 633"/>
            <p:cNvSpPr>
              <a:spLocks noChangeArrowheads="1"/>
            </p:cNvSpPr>
            <p:nvPr/>
          </p:nvSpPr>
          <p:spPr bwMode="auto">
            <a:xfrm>
              <a:off x="5794377" y="144461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9" name="Rectangle 638"/>
            <p:cNvSpPr>
              <a:spLocks noChangeArrowheads="1"/>
            </p:cNvSpPr>
            <p:nvPr/>
          </p:nvSpPr>
          <p:spPr bwMode="auto">
            <a:xfrm>
              <a:off x="4108452" y="1352552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" name="Rectangle 639"/>
            <p:cNvSpPr>
              <a:spLocks noChangeArrowheads="1"/>
            </p:cNvSpPr>
            <p:nvPr/>
          </p:nvSpPr>
          <p:spPr bwMode="auto">
            <a:xfrm>
              <a:off x="4294190" y="1385890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9" name="Rectangle 640"/>
            <p:cNvSpPr>
              <a:spLocks noChangeArrowheads="1"/>
            </p:cNvSpPr>
            <p:nvPr/>
          </p:nvSpPr>
          <p:spPr bwMode="auto">
            <a:xfrm>
              <a:off x="4167190" y="1487490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0" name="Freeform 651"/>
            <p:cNvSpPr>
              <a:spLocks/>
            </p:cNvSpPr>
            <p:nvPr/>
          </p:nvSpPr>
          <p:spPr bwMode="auto">
            <a:xfrm>
              <a:off x="5481640" y="1428752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" name="Freeform 652"/>
            <p:cNvSpPr>
              <a:spLocks/>
            </p:cNvSpPr>
            <p:nvPr/>
          </p:nvSpPr>
          <p:spPr bwMode="auto">
            <a:xfrm>
              <a:off x="5481640" y="1471615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" name="Rectangle 653"/>
            <p:cNvSpPr>
              <a:spLocks noChangeArrowheads="1"/>
            </p:cNvSpPr>
            <p:nvPr/>
          </p:nvSpPr>
          <p:spPr bwMode="auto">
            <a:xfrm>
              <a:off x="4930777" y="1471615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" name="Freeform 654"/>
            <p:cNvSpPr>
              <a:spLocks/>
            </p:cNvSpPr>
            <p:nvPr/>
          </p:nvSpPr>
          <p:spPr bwMode="auto">
            <a:xfrm>
              <a:off x="4786315" y="1428752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" name="Freeform 655"/>
            <p:cNvSpPr>
              <a:spLocks/>
            </p:cNvSpPr>
            <p:nvPr/>
          </p:nvSpPr>
          <p:spPr bwMode="auto">
            <a:xfrm>
              <a:off x="4905377" y="1471615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" name="Rectangle 656"/>
            <p:cNvSpPr>
              <a:spLocks noChangeArrowheads="1"/>
            </p:cNvSpPr>
            <p:nvPr/>
          </p:nvSpPr>
          <p:spPr bwMode="auto">
            <a:xfrm>
              <a:off x="4303715" y="1192215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6" name="Freeform 657"/>
            <p:cNvSpPr>
              <a:spLocks/>
            </p:cNvSpPr>
            <p:nvPr/>
          </p:nvSpPr>
          <p:spPr bwMode="auto">
            <a:xfrm>
              <a:off x="5473702" y="1692277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" name="Freeform 658"/>
            <p:cNvSpPr>
              <a:spLocks/>
            </p:cNvSpPr>
            <p:nvPr/>
          </p:nvSpPr>
          <p:spPr bwMode="auto">
            <a:xfrm>
              <a:off x="5473702" y="1733552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" name="Rectangle 659"/>
            <p:cNvSpPr>
              <a:spLocks noChangeArrowheads="1"/>
            </p:cNvSpPr>
            <p:nvPr/>
          </p:nvSpPr>
          <p:spPr bwMode="auto">
            <a:xfrm>
              <a:off x="5413377" y="1733552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" name="Freeform 660"/>
            <p:cNvSpPr>
              <a:spLocks/>
            </p:cNvSpPr>
            <p:nvPr/>
          </p:nvSpPr>
          <p:spPr bwMode="auto">
            <a:xfrm>
              <a:off x="5268915" y="1692277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" name="Freeform 661"/>
            <p:cNvSpPr>
              <a:spLocks/>
            </p:cNvSpPr>
            <p:nvPr/>
          </p:nvSpPr>
          <p:spPr bwMode="auto">
            <a:xfrm>
              <a:off x="5387977" y="1733552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" name="Line 687"/>
            <p:cNvSpPr>
              <a:spLocks noChangeShapeType="1"/>
            </p:cNvSpPr>
            <p:nvPr/>
          </p:nvSpPr>
          <p:spPr bwMode="auto">
            <a:xfrm flipH="1">
              <a:off x="5032377" y="1878015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" name="Freeform 699"/>
            <p:cNvSpPr>
              <a:spLocks/>
            </p:cNvSpPr>
            <p:nvPr/>
          </p:nvSpPr>
          <p:spPr bwMode="auto">
            <a:xfrm>
              <a:off x="5481640" y="2792415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3" name="Freeform 700"/>
            <p:cNvSpPr>
              <a:spLocks/>
            </p:cNvSpPr>
            <p:nvPr/>
          </p:nvSpPr>
          <p:spPr bwMode="auto">
            <a:xfrm>
              <a:off x="5489577" y="2843215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4" name="Rectangle 701"/>
            <p:cNvSpPr>
              <a:spLocks noChangeArrowheads="1"/>
            </p:cNvSpPr>
            <p:nvPr/>
          </p:nvSpPr>
          <p:spPr bwMode="auto">
            <a:xfrm>
              <a:off x="5362577" y="2843215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" name="Freeform 702"/>
            <p:cNvSpPr>
              <a:spLocks/>
            </p:cNvSpPr>
            <p:nvPr/>
          </p:nvSpPr>
          <p:spPr bwMode="auto">
            <a:xfrm>
              <a:off x="5268915" y="2792415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" name="Freeform 703"/>
            <p:cNvSpPr>
              <a:spLocks/>
            </p:cNvSpPr>
            <p:nvPr/>
          </p:nvSpPr>
          <p:spPr bwMode="auto">
            <a:xfrm>
              <a:off x="5354640" y="2843215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" name="Rectangle 704"/>
            <p:cNvSpPr>
              <a:spLocks noChangeArrowheads="1"/>
            </p:cNvSpPr>
            <p:nvPr/>
          </p:nvSpPr>
          <p:spPr bwMode="auto">
            <a:xfrm>
              <a:off x="7600952" y="4230690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" name="Rectangle 705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" name="Rectangle 706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" name="Rectangle 707"/>
            <p:cNvSpPr>
              <a:spLocks noChangeArrowheads="1"/>
            </p:cNvSpPr>
            <p:nvPr/>
          </p:nvSpPr>
          <p:spPr bwMode="auto">
            <a:xfrm>
              <a:off x="8507415" y="4467227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1" name="Rectangle 708"/>
            <p:cNvSpPr>
              <a:spLocks noChangeArrowheads="1"/>
            </p:cNvSpPr>
            <p:nvPr/>
          </p:nvSpPr>
          <p:spPr bwMode="auto">
            <a:xfrm>
              <a:off x="8566152" y="46101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2" name="Rectangle 709"/>
            <p:cNvSpPr>
              <a:spLocks noChangeArrowheads="1"/>
            </p:cNvSpPr>
            <p:nvPr/>
          </p:nvSpPr>
          <p:spPr bwMode="auto">
            <a:xfrm>
              <a:off x="7804152" y="4273552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3" name="Rectangle 710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" name="Rectangle 711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" name="Rectangle 712"/>
            <p:cNvSpPr>
              <a:spLocks noChangeArrowheads="1"/>
            </p:cNvSpPr>
            <p:nvPr/>
          </p:nvSpPr>
          <p:spPr bwMode="auto">
            <a:xfrm>
              <a:off x="7794627" y="4449765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6" name="Rectangle 713"/>
            <p:cNvSpPr>
              <a:spLocks noChangeArrowheads="1"/>
            </p:cNvSpPr>
            <p:nvPr/>
          </p:nvSpPr>
          <p:spPr bwMode="auto">
            <a:xfrm>
              <a:off x="7735890" y="4594227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7" name="Line 724"/>
            <p:cNvSpPr>
              <a:spLocks noChangeShapeType="1"/>
            </p:cNvSpPr>
            <p:nvPr/>
          </p:nvSpPr>
          <p:spPr bwMode="auto">
            <a:xfrm>
              <a:off x="3633790" y="1489077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8" name="Freeform 725"/>
            <p:cNvSpPr>
              <a:spLocks/>
            </p:cNvSpPr>
            <p:nvPr/>
          </p:nvSpPr>
          <p:spPr bwMode="auto">
            <a:xfrm>
              <a:off x="3633790" y="1454152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" name="Freeform 726"/>
            <p:cNvSpPr>
              <a:spLocks/>
            </p:cNvSpPr>
            <p:nvPr/>
          </p:nvSpPr>
          <p:spPr bwMode="auto">
            <a:xfrm>
              <a:off x="4024315" y="1454152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" name="Freeform 727"/>
            <p:cNvSpPr>
              <a:spLocks/>
            </p:cNvSpPr>
            <p:nvPr/>
          </p:nvSpPr>
          <p:spPr bwMode="auto">
            <a:xfrm>
              <a:off x="5870577" y="1817690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" name="Freeform 728"/>
            <p:cNvSpPr>
              <a:spLocks/>
            </p:cNvSpPr>
            <p:nvPr/>
          </p:nvSpPr>
          <p:spPr bwMode="auto">
            <a:xfrm>
              <a:off x="5913440" y="1936752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" name="Rectangle 729"/>
            <p:cNvSpPr>
              <a:spLocks noChangeArrowheads="1"/>
            </p:cNvSpPr>
            <p:nvPr/>
          </p:nvSpPr>
          <p:spPr bwMode="auto">
            <a:xfrm>
              <a:off x="5913440" y="1962152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" name="Freeform 730"/>
            <p:cNvSpPr>
              <a:spLocks/>
            </p:cNvSpPr>
            <p:nvPr/>
          </p:nvSpPr>
          <p:spPr bwMode="auto">
            <a:xfrm>
              <a:off x="5870577" y="2071690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" name="Freeform 731"/>
            <p:cNvSpPr>
              <a:spLocks/>
            </p:cNvSpPr>
            <p:nvPr/>
          </p:nvSpPr>
          <p:spPr bwMode="auto">
            <a:xfrm>
              <a:off x="5913440" y="2071690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" name="Rectangle 732"/>
            <p:cNvSpPr>
              <a:spLocks noChangeArrowheads="1"/>
            </p:cNvSpPr>
            <p:nvPr/>
          </p:nvSpPr>
          <p:spPr bwMode="auto">
            <a:xfrm>
              <a:off x="4014790" y="3341690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733"/>
            <p:cNvSpPr>
              <a:spLocks noChangeShapeType="1"/>
            </p:cNvSpPr>
            <p:nvPr/>
          </p:nvSpPr>
          <p:spPr bwMode="auto">
            <a:xfrm flipH="1">
              <a:off x="4718052" y="3435352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" name="Freeform 734"/>
            <p:cNvSpPr>
              <a:spLocks/>
            </p:cNvSpPr>
            <p:nvPr/>
          </p:nvSpPr>
          <p:spPr bwMode="auto">
            <a:xfrm>
              <a:off x="4938715" y="3400427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" name="Freeform 735"/>
            <p:cNvSpPr>
              <a:spLocks/>
            </p:cNvSpPr>
            <p:nvPr/>
          </p:nvSpPr>
          <p:spPr bwMode="auto">
            <a:xfrm>
              <a:off x="4718052" y="3400427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" name="Rectangle 736"/>
            <p:cNvSpPr>
              <a:spLocks noChangeArrowheads="1"/>
            </p:cNvSpPr>
            <p:nvPr/>
          </p:nvSpPr>
          <p:spPr bwMode="auto">
            <a:xfrm>
              <a:off x="3989390" y="3316290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" name="Rectangle 737"/>
            <p:cNvSpPr>
              <a:spLocks noChangeArrowheads="1"/>
            </p:cNvSpPr>
            <p:nvPr/>
          </p:nvSpPr>
          <p:spPr bwMode="auto">
            <a:xfrm>
              <a:off x="4235452" y="3341690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38"/>
            <p:cNvSpPr>
              <a:spLocks noChangeArrowheads="1"/>
            </p:cNvSpPr>
            <p:nvPr/>
          </p:nvSpPr>
          <p:spPr bwMode="auto">
            <a:xfrm>
              <a:off x="3989390" y="3613152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" name="Rectangle 739"/>
            <p:cNvSpPr>
              <a:spLocks noChangeArrowheads="1"/>
            </p:cNvSpPr>
            <p:nvPr/>
          </p:nvSpPr>
          <p:spPr bwMode="auto">
            <a:xfrm>
              <a:off x="4176715" y="3636965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Freeform 740"/>
            <p:cNvSpPr>
              <a:spLocks/>
            </p:cNvSpPr>
            <p:nvPr/>
          </p:nvSpPr>
          <p:spPr bwMode="auto">
            <a:xfrm>
              <a:off x="4905377" y="3638552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" name="Freeform 741"/>
            <p:cNvSpPr>
              <a:spLocks/>
            </p:cNvSpPr>
            <p:nvPr/>
          </p:nvSpPr>
          <p:spPr bwMode="auto">
            <a:xfrm>
              <a:off x="4913315" y="3689352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Rectangle 742"/>
            <p:cNvSpPr>
              <a:spLocks noChangeArrowheads="1"/>
            </p:cNvSpPr>
            <p:nvPr/>
          </p:nvSpPr>
          <p:spPr bwMode="auto">
            <a:xfrm>
              <a:off x="4819652" y="3689352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Freeform 743"/>
            <p:cNvSpPr>
              <a:spLocks/>
            </p:cNvSpPr>
            <p:nvPr/>
          </p:nvSpPr>
          <p:spPr bwMode="auto">
            <a:xfrm>
              <a:off x="4727577" y="3638552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9" name="Freeform 744"/>
            <p:cNvSpPr>
              <a:spLocks/>
            </p:cNvSpPr>
            <p:nvPr/>
          </p:nvSpPr>
          <p:spPr bwMode="auto">
            <a:xfrm>
              <a:off x="4811715" y="3689352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0" name="Rectangle 756"/>
            <p:cNvSpPr>
              <a:spLocks noChangeArrowheads="1"/>
            </p:cNvSpPr>
            <p:nvPr/>
          </p:nvSpPr>
          <p:spPr bwMode="auto">
            <a:xfrm>
              <a:off x="5050631" y="3933827"/>
              <a:ext cx="2364582" cy="195263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1" name="Line 757"/>
            <p:cNvSpPr>
              <a:spLocks noChangeShapeType="1"/>
            </p:cNvSpPr>
            <p:nvPr/>
          </p:nvSpPr>
          <p:spPr bwMode="auto">
            <a:xfrm flipH="1" flipV="1">
              <a:off x="5253039" y="3935414"/>
              <a:ext cx="2162173" cy="791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2" name="Rectangle 763"/>
            <p:cNvSpPr>
              <a:spLocks noChangeArrowheads="1"/>
            </p:cNvSpPr>
            <p:nvPr/>
          </p:nvSpPr>
          <p:spPr bwMode="auto">
            <a:xfrm>
              <a:off x="5049840" y="1674815"/>
              <a:ext cx="193675" cy="2276475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3" name="Line 764"/>
            <p:cNvSpPr>
              <a:spLocks noChangeShapeType="1"/>
            </p:cNvSpPr>
            <p:nvPr/>
          </p:nvSpPr>
          <p:spPr bwMode="auto">
            <a:xfrm>
              <a:off x="5243515" y="1674815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4" name="Line 765"/>
            <p:cNvSpPr>
              <a:spLocks noChangeShapeType="1"/>
            </p:cNvSpPr>
            <p:nvPr/>
          </p:nvSpPr>
          <p:spPr bwMode="auto">
            <a:xfrm>
              <a:off x="5040314" y="1674815"/>
              <a:ext cx="3173" cy="2450592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5" name="Line 766"/>
            <p:cNvSpPr>
              <a:spLocks noChangeShapeType="1"/>
            </p:cNvSpPr>
            <p:nvPr/>
          </p:nvSpPr>
          <p:spPr bwMode="auto">
            <a:xfrm>
              <a:off x="5040315" y="1674815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6" name="Rectangle 767"/>
            <p:cNvSpPr>
              <a:spLocks noChangeArrowheads="1"/>
            </p:cNvSpPr>
            <p:nvPr/>
          </p:nvSpPr>
          <p:spPr bwMode="auto">
            <a:xfrm>
              <a:off x="5862640" y="3951290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7" name="Rectangle 770"/>
            <p:cNvSpPr>
              <a:spLocks noChangeArrowheads="1"/>
            </p:cNvSpPr>
            <p:nvPr/>
          </p:nvSpPr>
          <p:spPr bwMode="auto">
            <a:xfrm>
              <a:off x="7078667" y="4975227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" name="Rectangle 771"/>
            <p:cNvSpPr>
              <a:spLocks noChangeArrowheads="1"/>
            </p:cNvSpPr>
            <p:nvPr/>
          </p:nvSpPr>
          <p:spPr bwMode="auto">
            <a:xfrm>
              <a:off x="7154867" y="5145090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9" name="Rectangle 772"/>
            <p:cNvSpPr>
              <a:spLocks noChangeArrowheads="1"/>
            </p:cNvSpPr>
            <p:nvPr/>
          </p:nvSpPr>
          <p:spPr bwMode="auto">
            <a:xfrm>
              <a:off x="7213605" y="5160965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0" name="Rectangle 773"/>
            <p:cNvSpPr>
              <a:spLocks noChangeArrowheads="1"/>
            </p:cNvSpPr>
            <p:nvPr/>
          </p:nvSpPr>
          <p:spPr bwMode="auto">
            <a:xfrm>
              <a:off x="7332667" y="52959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1" name="Rectangle 774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2" name="Rectangle 775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3" name="Rectangle 776"/>
            <p:cNvSpPr>
              <a:spLocks noChangeArrowheads="1"/>
            </p:cNvSpPr>
            <p:nvPr/>
          </p:nvSpPr>
          <p:spPr bwMode="auto">
            <a:xfrm>
              <a:off x="7300863" y="5930902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4" name="Line 777"/>
            <p:cNvSpPr>
              <a:spLocks noChangeShapeType="1"/>
            </p:cNvSpPr>
            <p:nvPr/>
          </p:nvSpPr>
          <p:spPr bwMode="auto">
            <a:xfrm>
              <a:off x="7477130" y="5500690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5" name="Freeform 778"/>
            <p:cNvSpPr>
              <a:spLocks/>
            </p:cNvSpPr>
            <p:nvPr/>
          </p:nvSpPr>
          <p:spPr bwMode="auto">
            <a:xfrm>
              <a:off x="7451730" y="5500690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6" name="Freeform 779"/>
            <p:cNvSpPr>
              <a:spLocks/>
            </p:cNvSpPr>
            <p:nvPr/>
          </p:nvSpPr>
          <p:spPr bwMode="auto">
            <a:xfrm>
              <a:off x="7451730" y="5745165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7" name="Line 780"/>
            <p:cNvSpPr>
              <a:spLocks noChangeShapeType="1"/>
            </p:cNvSpPr>
            <p:nvPr/>
          </p:nvSpPr>
          <p:spPr bwMode="auto">
            <a:xfrm flipV="1">
              <a:off x="7477130" y="6184902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" name="Freeform 781"/>
            <p:cNvSpPr>
              <a:spLocks/>
            </p:cNvSpPr>
            <p:nvPr/>
          </p:nvSpPr>
          <p:spPr bwMode="auto">
            <a:xfrm>
              <a:off x="7442205" y="6583365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9" name="Freeform 782"/>
            <p:cNvSpPr>
              <a:spLocks/>
            </p:cNvSpPr>
            <p:nvPr/>
          </p:nvSpPr>
          <p:spPr bwMode="auto">
            <a:xfrm>
              <a:off x="7442205" y="6184902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0" name="Freeform 783"/>
            <p:cNvSpPr>
              <a:spLocks/>
            </p:cNvSpPr>
            <p:nvPr/>
          </p:nvSpPr>
          <p:spPr bwMode="auto">
            <a:xfrm>
              <a:off x="7481890" y="4349752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1" name="Freeform 784"/>
            <p:cNvSpPr>
              <a:spLocks/>
            </p:cNvSpPr>
            <p:nvPr/>
          </p:nvSpPr>
          <p:spPr bwMode="auto">
            <a:xfrm>
              <a:off x="7489827" y="4400552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2" name="Rectangle 785"/>
            <p:cNvSpPr>
              <a:spLocks noChangeArrowheads="1"/>
            </p:cNvSpPr>
            <p:nvPr/>
          </p:nvSpPr>
          <p:spPr bwMode="auto">
            <a:xfrm>
              <a:off x="7312027" y="4400552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3" name="Freeform 786"/>
            <p:cNvSpPr>
              <a:spLocks/>
            </p:cNvSpPr>
            <p:nvPr/>
          </p:nvSpPr>
          <p:spPr bwMode="auto">
            <a:xfrm>
              <a:off x="7294565" y="4400552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4" name="Freeform 787"/>
            <p:cNvSpPr>
              <a:spLocks/>
            </p:cNvSpPr>
            <p:nvPr/>
          </p:nvSpPr>
          <p:spPr bwMode="auto">
            <a:xfrm>
              <a:off x="7253290" y="4146552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5" name="Freeform 788"/>
            <p:cNvSpPr>
              <a:spLocks/>
            </p:cNvSpPr>
            <p:nvPr/>
          </p:nvSpPr>
          <p:spPr bwMode="auto">
            <a:xfrm>
              <a:off x="7294565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6" name="Rectangle 789"/>
            <p:cNvSpPr>
              <a:spLocks noChangeArrowheads="1"/>
            </p:cNvSpPr>
            <p:nvPr/>
          </p:nvSpPr>
          <p:spPr bwMode="auto">
            <a:xfrm>
              <a:off x="7294565" y="4248152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7" name="Freeform 790"/>
            <p:cNvSpPr>
              <a:spLocks/>
            </p:cNvSpPr>
            <p:nvPr/>
          </p:nvSpPr>
          <p:spPr bwMode="auto">
            <a:xfrm>
              <a:off x="7294565" y="4408490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" name="Freeform 791"/>
            <p:cNvSpPr>
              <a:spLocks/>
            </p:cNvSpPr>
            <p:nvPr/>
          </p:nvSpPr>
          <p:spPr bwMode="auto">
            <a:xfrm>
              <a:off x="7112005" y="4146552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9" name="Rectangle 793"/>
            <p:cNvSpPr>
              <a:spLocks noChangeArrowheads="1"/>
            </p:cNvSpPr>
            <p:nvPr/>
          </p:nvSpPr>
          <p:spPr bwMode="auto">
            <a:xfrm>
              <a:off x="7162805" y="4248152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0" name="Freeform 794"/>
            <p:cNvSpPr>
              <a:spLocks/>
            </p:cNvSpPr>
            <p:nvPr/>
          </p:nvSpPr>
          <p:spPr bwMode="auto">
            <a:xfrm>
              <a:off x="7112005" y="4856165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" name="Freeform 795"/>
            <p:cNvSpPr>
              <a:spLocks/>
            </p:cNvSpPr>
            <p:nvPr/>
          </p:nvSpPr>
          <p:spPr bwMode="auto">
            <a:xfrm>
              <a:off x="7162805" y="4865690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2" name="Rectangle 796"/>
            <p:cNvSpPr>
              <a:spLocks noChangeArrowheads="1"/>
            </p:cNvSpPr>
            <p:nvPr/>
          </p:nvSpPr>
          <p:spPr bwMode="auto">
            <a:xfrm>
              <a:off x="4914916" y="4805365"/>
              <a:ext cx="2100261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3" name="Rectangle 815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4" name="Rectangle 816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5" name="Rectangle 817"/>
            <p:cNvSpPr>
              <a:spLocks noChangeArrowheads="1"/>
            </p:cNvSpPr>
            <p:nvPr/>
          </p:nvSpPr>
          <p:spPr bwMode="auto">
            <a:xfrm rot="16200000">
              <a:off x="6283341" y="53832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6" name="Rectangle 818"/>
            <p:cNvSpPr>
              <a:spLocks noChangeArrowheads="1"/>
            </p:cNvSpPr>
            <p:nvPr/>
          </p:nvSpPr>
          <p:spPr bwMode="auto">
            <a:xfrm rot="16200000">
              <a:off x="6283341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7" name="Rectangle 819"/>
            <p:cNvSpPr>
              <a:spLocks noChangeArrowheads="1"/>
            </p:cNvSpPr>
            <p:nvPr/>
          </p:nvSpPr>
          <p:spPr bwMode="auto">
            <a:xfrm rot="16200000">
              <a:off x="6308741" y="5238752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8" name="Line 821"/>
            <p:cNvSpPr>
              <a:spLocks noChangeShapeType="1"/>
            </p:cNvSpPr>
            <p:nvPr/>
          </p:nvSpPr>
          <p:spPr bwMode="auto">
            <a:xfrm>
              <a:off x="635557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" name="Freeform 822"/>
            <p:cNvSpPr>
              <a:spLocks/>
            </p:cNvSpPr>
            <p:nvPr/>
          </p:nvSpPr>
          <p:spPr bwMode="auto">
            <a:xfrm>
              <a:off x="6320647" y="4154490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0" name="Freeform 823"/>
            <p:cNvSpPr>
              <a:spLocks/>
            </p:cNvSpPr>
            <p:nvPr/>
          </p:nvSpPr>
          <p:spPr bwMode="auto">
            <a:xfrm>
              <a:off x="6320647" y="4891090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1" name="Line 824"/>
            <p:cNvSpPr>
              <a:spLocks noChangeShapeType="1"/>
            </p:cNvSpPr>
            <p:nvPr/>
          </p:nvSpPr>
          <p:spPr bwMode="auto">
            <a:xfrm>
              <a:off x="635557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2" name="Freeform 825"/>
            <p:cNvSpPr>
              <a:spLocks/>
            </p:cNvSpPr>
            <p:nvPr/>
          </p:nvSpPr>
          <p:spPr bwMode="auto">
            <a:xfrm>
              <a:off x="6320647" y="5854702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3" name="Freeform 826"/>
            <p:cNvSpPr>
              <a:spLocks/>
            </p:cNvSpPr>
            <p:nvPr/>
          </p:nvSpPr>
          <p:spPr bwMode="auto">
            <a:xfrm>
              <a:off x="6320647" y="6583365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4" name="Rectangle 827"/>
            <p:cNvSpPr>
              <a:spLocks noChangeArrowheads="1"/>
            </p:cNvSpPr>
            <p:nvPr/>
          </p:nvSpPr>
          <p:spPr bwMode="auto">
            <a:xfrm>
              <a:off x="5998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5" name="Rectangle 828"/>
            <p:cNvSpPr>
              <a:spLocks noChangeArrowheads="1"/>
            </p:cNvSpPr>
            <p:nvPr/>
          </p:nvSpPr>
          <p:spPr bwMode="auto">
            <a:xfrm rot="16200000">
              <a:off x="6033310" y="54864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6" name="Rectangle 829"/>
            <p:cNvSpPr>
              <a:spLocks noChangeArrowheads="1"/>
            </p:cNvSpPr>
            <p:nvPr/>
          </p:nvSpPr>
          <p:spPr bwMode="auto">
            <a:xfrm rot="16200000">
              <a:off x="6036485" y="53959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7" name="Rectangle 830"/>
            <p:cNvSpPr>
              <a:spLocks noChangeArrowheads="1"/>
            </p:cNvSpPr>
            <p:nvPr/>
          </p:nvSpPr>
          <p:spPr bwMode="auto">
            <a:xfrm rot="16200000">
              <a:off x="6033310" y="53086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8" name="Rectangle 831"/>
            <p:cNvSpPr>
              <a:spLocks noChangeArrowheads="1"/>
            </p:cNvSpPr>
            <p:nvPr/>
          </p:nvSpPr>
          <p:spPr bwMode="auto">
            <a:xfrm rot="16200000">
              <a:off x="6041247" y="5222877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9" name="Rectangle 834"/>
            <p:cNvSpPr>
              <a:spLocks noChangeArrowheads="1"/>
            </p:cNvSpPr>
            <p:nvPr/>
          </p:nvSpPr>
          <p:spPr bwMode="auto">
            <a:xfrm rot="16200000">
              <a:off x="6039660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0" name="Line 836"/>
            <p:cNvSpPr>
              <a:spLocks noChangeShapeType="1"/>
            </p:cNvSpPr>
            <p:nvPr/>
          </p:nvSpPr>
          <p:spPr bwMode="auto">
            <a:xfrm>
              <a:off x="6099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1" name="Freeform 837"/>
            <p:cNvSpPr>
              <a:spLocks/>
            </p:cNvSpPr>
            <p:nvPr/>
          </p:nvSpPr>
          <p:spPr bwMode="auto">
            <a:xfrm>
              <a:off x="6066647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2" name="Freeform 838"/>
            <p:cNvSpPr>
              <a:spLocks/>
            </p:cNvSpPr>
            <p:nvPr/>
          </p:nvSpPr>
          <p:spPr bwMode="auto">
            <a:xfrm>
              <a:off x="6066647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3" name="Line 839"/>
            <p:cNvSpPr>
              <a:spLocks noChangeShapeType="1"/>
            </p:cNvSpPr>
            <p:nvPr/>
          </p:nvSpPr>
          <p:spPr bwMode="auto">
            <a:xfrm>
              <a:off x="6099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" name="Freeform 840"/>
            <p:cNvSpPr>
              <a:spLocks/>
            </p:cNvSpPr>
            <p:nvPr/>
          </p:nvSpPr>
          <p:spPr bwMode="auto">
            <a:xfrm>
              <a:off x="6066647" y="5854702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" name="Freeform 841"/>
            <p:cNvSpPr>
              <a:spLocks/>
            </p:cNvSpPr>
            <p:nvPr/>
          </p:nvSpPr>
          <p:spPr bwMode="auto">
            <a:xfrm>
              <a:off x="6066647" y="6583365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" name="Rectangle 842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" name="Rectangle 843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" name="Rectangle 844"/>
            <p:cNvSpPr>
              <a:spLocks noChangeArrowheads="1"/>
            </p:cNvSpPr>
            <p:nvPr/>
          </p:nvSpPr>
          <p:spPr bwMode="auto">
            <a:xfrm rot="16200000">
              <a:off x="6825472" y="550227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9" name="Rectangle 845"/>
            <p:cNvSpPr>
              <a:spLocks noChangeArrowheads="1"/>
            </p:cNvSpPr>
            <p:nvPr/>
          </p:nvSpPr>
          <p:spPr bwMode="auto">
            <a:xfrm rot="16200000">
              <a:off x="6822297" y="5414965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0" name="Rectangle 846"/>
            <p:cNvSpPr>
              <a:spLocks noChangeArrowheads="1"/>
            </p:cNvSpPr>
            <p:nvPr/>
          </p:nvSpPr>
          <p:spPr bwMode="auto">
            <a:xfrm rot="16200000">
              <a:off x="6850872" y="5357815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1" name="Rectangle 847"/>
            <p:cNvSpPr>
              <a:spLocks noChangeArrowheads="1"/>
            </p:cNvSpPr>
            <p:nvPr/>
          </p:nvSpPr>
          <p:spPr bwMode="auto">
            <a:xfrm rot="16200000">
              <a:off x="6834997" y="5308602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2" name="Rectangle 849"/>
            <p:cNvSpPr>
              <a:spLocks noChangeArrowheads="1"/>
            </p:cNvSpPr>
            <p:nvPr/>
          </p:nvSpPr>
          <p:spPr bwMode="auto">
            <a:xfrm rot="16200000">
              <a:off x="6850872" y="521494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3" name="Rectangle 850"/>
            <p:cNvSpPr>
              <a:spLocks noChangeArrowheads="1"/>
            </p:cNvSpPr>
            <p:nvPr/>
          </p:nvSpPr>
          <p:spPr bwMode="auto">
            <a:xfrm rot="16200000">
              <a:off x="6828647" y="5013327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4" name="Freeform 852"/>
            <p:cNvSpPr>
              <a:spLocks/>
            </p:cNvSpPr>
            <p:nvPr/>
          </p:nvSpPr>
          <p:spPr bwMode="auto">
            <a:xfrm>
              <a:off x="6812772" y="4154490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5" name="Freeform 853"/>
            <p:cNvSpPr>
              <a:spLocks/>
            </p:cNvSpPr>
            <p:nvPr/>
          </p:nvSpPr>
          <p:spPr bwMode="auto">
            <a:xfrm>
              <a:off x="6863572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6" name="Rectangle 854"/>
            <p:cNvSpPr>
              <a:spLocks noChangeArrowheads="1"/>
            </p:cNvSpPr>
            <p:nvPr/>
          </p:nvSpPr>
          <p:spPr bwMode="auto">
            <a:xfrm>
              <a:off x="6863572" y="4248152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7" name="Freeform 855"/>
            <p:cNvSpPr>
              <a:spLocks/>
            </p:cNvSpPr>
            <p:nvPr/>
          </p:nvSpPr>
          <p:spPr bwMode="auto">
            <a:xfrm>
              <a:off x="6812772" y="4848227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8" name="Freeform 856"/>
            <p:cNvSpPr>
              <a:spLocks/>
            </p:cNvSpPr>
            <p:nvPr/>
          </p:nvSpPr>
          <p:spPr bwMode="auto">
            <a:xfrm>
              <a:off x="6863572" y="4856165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9" name="Line 857"/>
            <p:cNvSpPr>
              <a:spLocks noChangeShapeType="1"/>
            </p:cNvSpPr>
            <p:nvPr/>
          </p:nvSpPr>
          <p:spPr bwMode="auto">
            <a:xfrm>
              <a:off x="688103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0" name="Freeform 858"/>
            <p:cNvSpPr>
              <a:spLocks/>
            </p:cNvSpPr>
            <p:nvPr/>
          </p:nvSpPr>
          <p:spPr bwMode="auto">
            <a:xfrm>
              <a:off x="6838172" y="5854702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1" name="Freeform 859"/>
            <p:cNvSpPr>
              <a:spLocks/>
            </p:cNvSpPr>
            <p:nvPr/>
          </p:nvSpPr>
          <p:spPr bwMode="auto">
            <a:xfrm>
              <a:off x="6838172" y="6583365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2" name="Rectangle 860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3" name="Rectangle 861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4" name="Rectangle 863"/>
            <p:cNvSpPr>
              <a:spLocks noChangeArrowheads="1"/>
            </p:cNvSpPr>
            <p:nvPr/>
          </p:nvSpPr>
          <p:spPr bwMode="auto">
            <a:xfrm rot="16200000">
              <a:off x="5766610" y="5316540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5" name="Rectangle 864"/>
            <p:cNvSpPr>
              <a:spLocks noChangeArrowheads="1"/>
            </p:cNvSpPr>
            <p:nvPr/>
          </p:nvSpPr>
          <p:spPr bwMode="auto">
            <a:xfrm rot="16200000">
              <a:off x="5826935" y="5275265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6" name="Line 865"/>
            <p:cNvSpPr>
              <a:spLocks noChangeShapeType="1"/>
            </p:cNvSpPr>
            <p:nvPr/>
          </p:nvSpPr>
          <p:spPr bwMode="auto">
            <a:xfrm>
              <a:off x="5845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7" name="Freeform 866"/>
            <p:cNvSpPr>
              <a:spLocks/>
            </p:cNvSpPr>
            <p:nvPr/>
          </p:nvSpPr>
          <p:spPr bwMode="auto">
            <a:xfrm>
              <a:off x="5803122" y="4154490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8" name="Freeform 867"/>
            <p:cNvSpPr>
              <a:spLocks/>
            </p:cNvSpPr>
            <p:nvPr/>
          </p:nvSpPr>
          <p:spPr bwMode="auto">
            <a:xfrm>
              <a:off x="5803122" y="4891090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" name="Line 868"/>
            <p:cNvSpPr>
              <a:spLocks noChangeShapeType="1"/>
            </p:cNvSpPr>
            <p:nvPr/>
          </p:nvSpPr>
          <p:spPr bwMode="auto">
            <a:xfrm>
              <a:off x="5845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0" name="Freeform 869"/>
            <p:cNvSpPr>
              <a:spLocks/>
            </p:cNvSpPr>
            <p:nvPr/>
          </p:nvSpPr>
          <p:spPr bwMode="auto">
            <a:xfrm>
              <a:off x="5803122" y="5854702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1" name="Freeform 870"/>
            <p:cNvSpPr>
              <a:spLocks/>
            </p:cNvSpPr>
            <p:nvPr/>
          </p:nvSpPr>
          <p:spPr bwMode="auto">
            <a:xfrm>
              <a:off x="5803122" y="6583365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2" name="Rectangle 871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3" name="Rectangle 872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4" name="Rectangle 873"/>
            <p:cNvSpPr>
              <a:spLocks noChangeArrowheads="1"/>
            </p:cNvSpPr>
            <p:nvPr/>
          </p:nvSpPr>
          <p:spPr bwMode="auto">
            <a:xfrm rot="16200000">
              <a:off x="5515785" y="5362577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5" name="Rectangle 874"/>
            <p:cNvSpPr>
              <a:spLocks noChangeArrowheads="1"/>
            </p:cNvSpPr>
            <p:nvPr/>
          </p:nvSpPr>
          <p:spPr bwMode="auto">
            <a:xfrm rot="16200000">
              <a:off x="5518960" y="528002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6" name="Rectangle 875"/>
            <p:cNvSpPr>
              <a:spLocks noChangeArrowheads="1"/>
            </p:cNvSpPr>
            <p:nvPr/>
          </p:nvSpPr>
          <p:spPr bwMode="auto">
            <a:xfrm rot="16200000">
              <a:off x="5518960" y="51958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7" name="Line 876"/>
            <p:cNvSpPr>
              <a:spLocks noChangeShapeType="1"/>
            </p:cNvSpPr>
            <p:nvPr/>
          </p:nvSpPr>
          <p:spPr bwMode="auto">
            <a:xfrm>
              <a:off x="5584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8" name="Freeform 877"/>
            <p:cNvSpPr>
              <a:spLocks/>
            </p:cNvSpPr>
            <p:nvPr/>
          </p:nvSpPr>
          <p:spPr bwMode="auto">
            <a:xfrm>
              <a:off x="5549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9" name="Freeform 878"/>
            <p:cNvSpPr>
              <a:spLocks/>
            </p:cNvSpPr>
            <p:nvPr/>
          </p:nvSpPr>
          <p:spPr bwMode="auto">
            <a:xfrm>
              <a:off x="5549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" name="Line 879"/>
            <p:cNvSpPr>
              <a:spLocks noChangeShapeType="1"/>
            </p:cNvSpPr>
            <p:nvPr/>
          </p:nvSpPr>
          <p:spPr bwMode="auto">
            <a:xfrm>
              <a:off x="5584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" name="Freeform 880"/>
            <p:cNvSpPr>
              <a:spLocks/>
            </p:cNvSpPr>
            <p:nvPr/>
          </p:nvSpPr>
          <p:spPr bwMode="auto">
            <a:xfrm>
              <a:off x="5549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2" name="Freeform 881"/>
            <p:cNvSpPr>
              <a:spLocks/>
            </p:cNvSpPr>
            <p:nvPr/>
          </p:nvSpPr>
          <p:spPr bwMode="auto">
            <a:xfrm>
              <a:off x="5549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" name="Rectangle 882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" name="Rectangle 883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5" name="Rectangle 884"/>
            <p:cNvSpPr>
              <a:spLocks noChangeArrowheads="1"/>
            </p:cNvSpPr>
            <p:nvPr/>
          </p:nvSpPr>
          <p:spPr bwMode="auto">
            <a:xfrm rot="16200000">
              <a:off x="6541310" y="5538790"/>
              <a:ext cx="1698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6" name="Rectangle 885"/>
            <p:cNvSpPr>
              <a:spLocks noChangeArrowheads="1"/>
            </p:cNvSpPr>
            <p:nvPr/>
          </p:nvSpPr>
          <p:spPr bwMode="auto">
            <a:xfrm rot="16200000">
              <a:off x="6563535" y="5459415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7" name="Rectangle 886"/>
            <p:cNvSpPr>
              <a:spLocks noChangeArrowheads="1"/>
            </p:cNvSpPr>
            <p:nvPr/>
          </p:nvSpPr>
          <p:spPr bwMode="auto">
            <a:xfrm rot="16200000">
              <a:off x="6550835" y="537845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B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9" name="Rectangle 887"/>
            <p:cNvSpPr>
              <a:spLocks noChangeArrowheads="1"/>
            </p:cNvSpPr>
            <p:nvPr/>
          </p:nvSpPr>
          <p:spPr bwMode="auto">
            <a:xfrm rot="16200000">
              <a:off x="6554010" y="52895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0" name="Rectangle 888"/>
            <p:cNvSpPr>
              <a:spLocks noChangeArrowheads="1"/>
            </p:cNvSpPr>
            <p:nvPr/>
          </p:nvSpPr>
          <p:spPr bwMode="auto">
            <a:xfrm rot="16200000">
              <a:off x="6554010" y="52133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1" name="Rectangle 890"/>
            <p:cNvSpPr>
              <a:spLocks noChangeArrowheads="1"/>
            </p:cNvSpPr>
            <p:nvPr/>
          </p:nvSpPr>
          <p:spPr bwMode="auto">
            <a:xfrm rot="16200000">
              <a:off x="6557185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2" name="Line 891"/>
            <p:cNvSpPr>
              <a:spLocks noChangeShapeType="1"/>
            </p:cNvSpPr>
            <p:nvPr/>
          </p:nvSpPr>
          <p:spPr bwMode="auto">
            <a:xfrm>
              <a:off x="6617510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3" name="Freeform 892"/>
            <p:cNvSpPr>
              <a:spLocks/>
            </p:cNvSpPr>
            <p:nvPr/>
          </p:nvSpPr>
          <p:spPr bwMode="auto">
            <a:xfrm>
              <a:off x="6584172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4" name="Freeform 893"/>
            <p:cNvSpPr>
              <a:spLocks/>
            </p:cNvSpPr>
            <p:nvPr/>
          </p:nvSpPr>
          <p:spPr bwMode="auto">
            <a:xfrm>
              <a:off x="6584172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5" name="Line 894"/>
            <p:cNvSpPr>
              <a:spLocks noChangeShapeType="1"/>
            </p:cNvSpPr>
            <p:nvPr/>
          </p:nvSpPr>
          <p:spPr bwMode="auto">
            <a:xfrm>
              <a:off x="66254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6" name="Freeform 895"/>
            <p:cNvSpPr>
              <a:spLocks/>
            </p:cNvSpPr>
            <p:nvPr/>
          </p:nvSpPr>
          <p:spPr bwMode="auto">
            <a:xfrm>
              <a:off x="6592110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7" name="Freeform 896"/>
            <p:cNvSpPr>
              <a:spLocks/>
            </p:cNvSpPr>
            <p:nvPr/>
          </p:nvSpPr>
          <p:spPr bwMode="auto">
            <a:xfrm>
              <a:off x="6592110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8" name="Rectangle 897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9" name="Rectangle 898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0" name="Rectangle 899"/>
            <p:cNvSpPr>
              <a:spLocks noChangeArrowheads="1"/>
            </p:cNvSpPr>
            <p:nvPr/>
          </p:nvSpPr>
          <p:spPr bwMode="auto">
            <a:xfrm rot="16200000">
              <a:off x="5257022" y="5391152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1" name="Rectangle 900"/>
            <p:cNvSpPr>
              <a:spLocks noChangeArrowheads="1"/>
            </p:cNvSpPr>
            <p:nvPr/>
          </p:nvSpPr>
          <p:spPr bwMode="auto">
            <a:xfrm rot="16200000">
              <a:off x="5264960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2" name="Rectangle 901"/>
            <p:cNvSpPr>
              <a:spLocks noChangeArrowheads="1"/>
            </p:cNvSpPr>
            <p:nvPr/>
          </p:nvSpPr>
          <p:spPr bwMode="auto">
            <a:xfrm rot="16200000">
              <a:off x="5290360" y="524669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3" name="Rectangle 902"/>
            <p:cNvSpPr>
              <a:spLocks noChangeArrowheads="1"/>
            </p:cNvSpPr>
            <p:nvPr/>
          </p:nvSpPr>
          <p:spPr bwMode="auto">
            <a:xfrm rot="16200000">
              <a:off x="5257022" y="5170490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4" name="Line 903"/>
            <p:cNvSpPr>
              <a:spLocks noChangeShapeType="1"/>
            </p:cNvSpPr>
            <p:nvPr/>
          </p:nvSpPr>
          <p:spPr bwMode="auto">
            <a:xfrm>
              <a:off x="5330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5" name="Freeform 904"/>
            <p:cNvSpPr>
              <a:spLocks/>
            </p:cNvSpPr>
            <p:nvPr/>
          </p:nvSpPr>
          <p:spPr bwMode="auto">
            <a:xfrm>
              <a:off x="5295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6" name="Freeform 905"/>
            <p:cNvSpPr>
              <a:spLocks/>
            </p:cNvSpPr>
            <p:nvPr/>
          </p:nvSpPr>
          <p:spPr bwMode="auto">
            <a:xfrm>
              <a:off x="5295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7" name="Line 906"/>
            <p:cNvSpPr>
              <a:spLocks noChangeShapeType="1"/>
            </p:cNvSpPr>
            <p:nvPr/>
          </p:nvSpPr>
          <p:spPr bwMode="auto">
            <a:xfrm>
              <a:off x="5330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8" name="Freeform 907"/>
            <p:cNvSpPr>
              <a:spLocks/>
            </p:cNvSpPr>
            <p:nvPr/>
          </p:nvSpPr>
          <p:spPr bwMode="auto">
            <a:xfrm>
              <a:off x="5295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9" name="Freeform 908"/>
            <p:cNvSpPr>
              <a:spLocks/>
            </p:cNvSpPr>
            <p:nvPr/>
          </p:nvSpPr>
          <p:spPr bwMode="auto">
            <a:xfrm>
              <a:off x="5295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0" name="Rectangle 909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1" name="Rectangle 910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2" name="Rectangle 911"/>
            <p:cNvSpPr>
              <a:spLocks noChangeArrowheads="1"/>
            </p:cNvSpPr>
            <p:nvPr/>
          </p:nvSpPr>
          <p:spPr bwMode="auto">
            <a:xfrm rot="16200000">
              <a:off x="4851635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43" name="Line 917"/>
            <p:cNvSpPr>
              <a:spLocks noChangeShapeType="1"/>
            </p:cNvSpPr>
            <p:nvPr/>
          </p:nvSpPr>
          <p:spPr bwMode="auto">
            <a:xfrm>
              <a:off x="506652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4" name="Freeform 918"/>
            <p:cNvSpPr>
              <a:spLocks/>
            </p:cNvSpPr>
            <p:nvPr/>
          </p:nvSpPr>
          <p:spPr bwMode="auto">
            <a:xfrm>
              <a:off x="5033185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5" name="Freeform 919"/>
            <p:cNvSpPr>
              <a:spLocks/>
            </p:cNvSpPr>
            <p:nvPr/>
          </p:nvSpPr>
          <p:spPr bwMode="auto">
            <a:xfrm>
              <a:off x="5033185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6" name="Line 920"/>
            <p:cNvSpPr>
              <a:spLocks noChangeShapeType="1"/>
            </p:cNvSpPr>
            <p:nvPr/>
          </p:nvSpPr>
          <p:spPr bwMode="auto">
            <a:xfrm>
              <a:off x="506652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7" name="Freeform 921"/>
            <p:cNvSpPr>
              <a:spLocks/>
            </p:cNvSpPr>
            <p:nvPr/>
          </p:nvSpPr>
          <p:spPr bwMode="auto">
            <a:xfrm>
              <a:off x="5033185" y="4154490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8" name="Freeform 922"/>
            <p:cNvSpPr>
              <a:spLocks/>
            </p:cNvSpPr>
            <p:nvPr/>
          </p:nvSpPr>
          <p:spPr bwMode="auto">
            <a:xfrm>
              <a:off x="5033185" y="4891090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9" name="Rectangle 923"/>
            <p:cNvSpPr>
              <a:spLocks noChangeArrowheads="1"/>
            </p:cNvSpPr>
            <p:nvPr/>
          </p:nvSpPr>
          <p:spPr bwMode="auto">
            <a:xfrm>
              <a:off x="3989389" y="21478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0" name="Rectangle 924"/>
            <p:cNvSpPr>
              <a:spLocks noChangeArrowheads="1"/>
            </p:cNvSpPr>
            <p:nvPr/>
          </p:nvSpPr>
          <p:spPr bwMode="auto">
            <a:xfrm>
              <a:off x="3989389" y="21399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1" name="Rectangle 925"/>
            <p:cNvSpPr>
              <a:spLocks noChangeArrowheads="1"/>
            </p:cNvSpPr>
            <p:nvPr/>
          </p:nvSpPr>
          <p:spPr bwMode="auto">
            <a:xfrm>
              <a:off x="4092536" y="2165352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2" name="Line 926"/>
            <p:cNvSpPr>
              <a:spLocks noChangeShapeType="1"/>
            </p:cNvSpPr>
            <p:nvPr/>
          </p:nvSpPr>
          <p:spPr bwMode="auto">
            <a:xfrm flipH="1">
              <a:off x="4684714" y="22161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3" name="Freeform 927"/>
            <p:cNvSpPr>
              <a:spLocks/>
            </p:cNvSpPr>
            <p:nvPr/>
          </p:nvSpPr>
          <p:spPr bwMode="auto">
            <a:xfrm>
              <a:off x="4948239" y="21828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4" name="Freeform 928"/>
            <p:cNvSpPr>
              <a:spLocks/>
            </p:cNvSpPr>
            <p:nvPr/>
          </p:nvSpPr>
          <p:spPr bwMode="auto">
            <a:xfrm>
              <a:off x="4684714" y="21828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Rectangle 929"/>
            <p:cNvSpPr>
              <a:spLocks noChangeArrowheads="1"/>
            </p:cNvSpPr>
            <p:nvPr/>
          </p:nvSpPr>
          <p:spPr bwMode="auto">
            <a:xfrm>
              <a:off x="3989389" y="19446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6" name="Rectangle 930"/>
            <p:cNvSpPr>
              <a:spLocks noChangeArrowheads="1"/>
            </p:cNvSpPr>
            <p:nvPr/>
          </p:nvSpPr>
          <p:spPr bwMode="auto">
            <a:xfrm>
              <a:off x="3989389" y="19367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7" name="Rectangle 931"/>
            <p:cNvSpPr>
              <a:spLocks noChangeArrowheads="1"/>
            </p:cNvSpPr>
            <p:nvPr/>
          </p:nvSpPr>
          <p:spPr bwMode="auto">
            <a:xfrm>
              <a:off x="4024314" y="195421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8" name="Line 932"/>
            <p:cNvSpPr>
              <a:spLocks noChangeShapeType="1"/>
            </p:cNvSpPr>
            <p:nvPr/>
          </p:nvSpPr>
          <p:spPr bwMode="auto">
            <a:xfrm flipH="1">
              <a:off x="4684714" y="20050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9" name="Freeform 933"/>
            <p:cNvSpPr>
              <a:spLocks/>
            </p:cNvSpPr>
            <p:nvPr/>
          </p:nvSpPr>
          <p:spPr bwMode="auto">
            <a:xfrm>
              <a:off x="4948239" y="19700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0" name="Freeform 934"/>
            <p:cNvSpPr>
              <a:spLocks/>
            </p:cNvSpPr>
            <p:nvPr/>
          </p:nvSpPr>
          <p:spPr bwMode="auto">
            <a:xfrm>
              <a:off x="4684714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1" name="Line 935"/>
            <p:cNvSpPr>
              <a:spLocks noChangeShapeType="1"/>
            </p:cNvSpPr>
            <p:nvPr/>
          </p:nvSpPr>
          <p:spPr bwMode="auto">
            <a:xfrm>
              <a:off x="3641727" y="2005014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2" name="Freeform 936"/>
            <p:cNvSpPr>
              <a:spLocks/>
            </p:cNvSpPr>
            <p:nvPr/>
          </p:nvSpPr>
          <p:spPr bwMode="auto">
            <a:xfrm>
              <a:off x="3641727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3" name="Freeform 937"/>
            <p:cNvSpPr>
              <a:spLocks/>
            </p:cNvSpPr>
            <p:nvPr/>
          </p:nvSpPr>
          <p:spPr bwMode="auto">
            <a:xfrm>
              <a:off x="3905252" y="1970089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4" name="Rectangle 938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5" name="Rectangle 939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6" name="Rectangle 940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7" name="Rectangle 941"/>
            <p:cNvSpPr>
              <a:spLocks noChangeArrowheads="1"/>
            </p:cNvSpPr>
            <p:nvPr/>
          </p:nvSpPr>
          <p:spPr bwMode="auto">
            <a:xfrm>
              <a:off x="4184652" y="3044827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8" name="Rectangle 942"/>
            <p:cNvSpPr>
              <a:spLocks noChangeArrowheads="1"/>
            </p:cNvSpPr>
            <p:nvPr/>
          </p:nvSpPr>
          <p:spPr bwMode="auto">
            <a:xfrm>
              <a:off x="4025848" y="3130552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9" name="Line 943"/>
            <p:cNvSpPr>
              <a:spLocks noChangeShapeType="1"/>
            </p:cNvSpPr>
            <p:nvPr/>
          </p:nvSpPr>
          <p:spPr bwMode="auto">
            <a:xfrm flipH="1">
              <a:off x="4684714" y="3146427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0" name="Freeform 944"/>
            <p:cNvSpPr>
              <a:spLocks/>
            </p:cNvSpPr>
            <p:nvPr/>
          </p:nvSpPr>
          <p:spPr bwMode="auto">
            <a:xfrm>
              <a:off x="4948239" y="3105152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1" name="Freeform 945"/>
            <p:cNvSpPr>
              <a:spLocks/>
            </p:cNvSpPr>
            <p:nvPr/>
          </p:nvSpPr>
          <p:spPr bwMode="auto">
            <a:xfrm>
              <a:off x="4684714" y="3105152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2" name="Rectangle 946"/>
            <p:cNvSpPr>
              <a:spLocks noChangeArrowheads="1"/>
            </p:cNvSpPr>
            <p:nvPr/>
          </p:nvSpPr>
          <p:spPr bwMode="auto">
            <a:xfrm>
              <a:off x="3989389" y="23606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3" name="Rectangle 947"/>
            <p:cNvSpPr>
              <a:spLocks noChangeArrowheads="1"/>
            </p:cNvSpPr>
            <p:nvPr/>
          </p:nvSpPr>
          <p:spPr bwMode="auto">
            <a:xfrm>
              <a:off x="3989389" y="23431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4" name="Line 948"/>
            <p:cNvSpPr>
              <a:spLocks noChangeShapeType="1"/>
            </p:cNvSpPr>
            <p:nvPr/>
          </p:nvSpPr>
          <p:spPr bwMode="auto">
            <a:xfrm flipH="1">
              <a:off x="4684714" y="24193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5" name="Freeform 949"/>
            <p:cNvSpPr>
              <a:spLocks/>
            </p:cNvSpPr>
            <p:nvPr/>
          </p:nvSpPr>
          <p:spPr bwMode="auto">
            <a:xfrm>
              <a:off x="4948239" y="23860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6" name="Freeform 950"/>
            <p:cNvSpPr>
              <a:spLocks/>
            </p:cNvSpPr>
            <p:nvPr/>
          </p:nvSpPr>
          <p:spPr bwMode="auto">
            <a:xfrm>
              <a:off x="4684714" y="23860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7" name="Rectangle 951"/>
            <p:cNvSpPr>
              <a:spLocks noChangeArrowheads="1"/>
            </p:cNvSpPr>
            <p:nvPr/>
          </p:nvSpPr>
          <p:spPr bwMode="auto">
            <a:xfrm>
              <a:off x="4059185" y="2368552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8" name="Rectangle 952"/>
            <p:cNvSpPr>
              <a:spLocks noChangeArrowheads="1"/>
            </p:cNvSpPr>
            <p:nvPr/>
          </p:nvSpPr>
          <p:spPr bwMode="auto">
            <a:xfrm>
              <a:off x="3989389" y="27574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9" name="Line 953"/>
            <p:cNvSpPr>
              <a:spLocks noChangeShapeType="1"/>
            </p:cNvSpPr>
            <p:nvPr/>
          </p:nvSpPr>
          <p:spPr bwMode="auto">
            <a:xfrm flipH="1">
              <a:off x="4684714" y="28686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0" name="Freeform 954"/>
            <p:cNvSpPr>
              <a:spLocks/>
            </p:cNvSpPr>
            <p:nvPr/>
          </p:nvSpPr>
          <p:spPr bwMode="auto">
            <a:xfrm>
              <a:off x="4948239" y="28336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1" name="Freeform 955"/>
            <p:cNvSpPr>
              <a:spLocks/>
            </p:cNvSpPr>
            <p:nvPr/>
          </p:nvSpPr>
          <p:spPr bwMode="auto">
            <a:xfrm>
              <a:off x="4684714" y="28336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2" name="Rectangle 956"/>
            <p:cNvSpPr>
              <a:spLocks noChangeArrowheads="1"/>
            </p:cNvSpPr>
            <p:nvPr/>
          </p:nvSpPr>
          <p:spPr bwMode="auto">
            <a:xfrm>
              <a:off x="4125914" y="2767014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3" name="Rectangle 957"/>
            <p:cNvSpPr>
              <a:spLocks noChangeArrowheads="1"/>
            </p:cNvSpPr>
            <p:nvPr/>
          </p:nvSpPr>
          <p:spPr bwMode="auto">
            <a:xfrm>
              <a:off x="4017910" y="2851152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4" name="Rectangle 958"/>
            <p:cNvSpPr>
              <a:spLocks noChangeArrowheads="1"/>
            </p:cNvSpPr>
            <p:nvPr/>
          </p:nvSpPr>
          <p:spPr bwMode="auto">
            <a:xfrm>
              <a:off x="3989389" y="25638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5" name="Rectangle 959"/>
            <p:cNvSpPr>
              <a:spLocks noChangeArrowheads="1"/>
            </p:cNvSpPr>
            <p:nvPr/>
          </p:nvSpPr>
          <p:spPr bwMode="auto">
            <a:xfrm>
              <a:off x="3989389" y="25463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" name="Line 960"/>
            <p:cNvSpPr>
              <a:spLocks noChangeShapeType="1"/>
            </p:cNvSpPr>
            <p:nvPr/>
          </p:nvSpPr>
          <p:spPr bwMode="auto">
            <a:xfrm flipH="1">
              <a:off x="4684714" y="26225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7" name="Freeform 961"/>
            <p:cNvSpPr>
              <a:spLocks/>
            </p:cNvSpPr>
            <p:nvPr/>
          </p:nvSpPr>
          <p:spPr bwMode="auto">
            <a:xfrm>
              <a:off x="4948239" y="25892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8" name="Freeform 962"/>
            <p:cNvSpPr>
              <a:spLocks/>
            </p:cNvSpPr>
            <p:nvPr/>
          </p:nvSpPr>
          <p:spPr bwMode="auto">
            <a:xfrm>
              <a:off x="4684714" y="25892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9" name="Rectangle 963"/>
            <p:cNvSpPr>
              <a:spLocks noChangeArrowheads="1"/>
            </p:cNvSpPr>
            <p:nvPr/>
          </p:nvSpPr>
          <p:spPr bwMode="auto">
            <a:xfrm>
              <a:off x="4184652" y="2571752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3964781" y="1164431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91" name="Line 757"/>
            <p:cNvSpPr>
              <a:spLocks noChangeShapeType="1"/>
            </p:cNvSpPr>
            <p:nvPr/>
          </p:nvSpPr>
          <p:spPr bwMode="auto">
            <a:xfrm flipH="1">
              <a:off x="5050630" y="4121944"/>
              <a:ext cx="2364582" cy="714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2" name="Line 766"/>
            <p:cNvSpPr>
              <a:spLocks noChangeShapeType="1"/>
            </p:cNvSpPr>
            <p:nvPr/>
          </p:nvSpPr>
          <p:spPr bwMode="auto">
            <a:xfrm>
              <a:off x="7414424" y="3934619"/>
              <a:ext cx="791" cy="182880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3" name="Line 721"/>
            <p:cNvSpPr>
              <a:spLocks noChangeShapeType="1"/>
            </p:cNvSpPr>
            <p:nvPr/>
          </p:nvSpPr>
          <p:spPr bwMode="auto">
            <a:xfrm>
              <a:off x="5608640" y="3146427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4" name="Line 722"/>
            <p:cNvSpPr>
              <a:spLocks noChangeShapeType="1"/>
            </p:cNvSpPr>
            <p:nvPr/>
          </p:nvSpPr>
          <p:spPr bwMode="auto">
            <a:xfrm>
              <a:off x="5608640" y="3417890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5" name="Line 723"/>
            <p:cNvSpPr>
              <a:spLocks noChangeShapeType="1"/>
            </p:cNvSpPr>
            <p:nvPr/>
          </p:nvSpPr>
          <p:spPr bwMode="auto">
            <a:xfrm>
              <a:off x="6202365" y="3146427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6" name="Rectangle 716"/>
            <p:cNvSpPr>
              <a:spLocks noChangeArrowheads="1"/>
            </p:cNvSpPr>
            <p:nvPr/>
          </p:nvSpPr>
          <p:spPr bwMode="auto">
            <a:xfrm>
              <a:off x="5695898" y="3155912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7" name="Rectangle 717"/>
            <p:cNvSpPr>
              <a:spLocks noChangeArrowheads="1"/>
            </p:cNvSpPr>
            <p:nvPr/>
          </p:nvSpPr>
          <p:spPr bwMode="auto">
            <a:xfrm>
              <a:off x="5616388" y="3281378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8" name="Rectangle 718"/>
            <p:cNvSpPr>
              <a:spLocks noChangeArrowheads="1"/>
            </p:cNvSpPr>
            <p:nvPr/>
          </p:nvSpPr>
          <p:spPr bwMode="auto">
            <a:xfrm>
              <a:off x="6264196" y="3163849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9" name="Rectangle 719"/>
            <p:cNvSpPr>
              <a:spLocks noChangeArrowheads="1"/>
            </p:cNvSpPr>
            <p:nvPr/>
          </p:nvSpPr>
          <p:spPr bwMode="auto">
            <a:xfrm>
              <a:off x="6224441" y="3281365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0" name="Rectangle 720"/>
            <p:cNvSpPr>
              <a:spLocks noChangeArrowheads="1"/>
            </p:cNvSpPr>
            <p:nvPr/>
          </p:nvSpPr>
          <p:spPr bwMode="auto">
            <a:xfrm>
              <a:off x="5811840" y="3441702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1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76200"/>
            <a:ext cx="8808244" cy="762000"/>
          </a:xfrm>
        </p:spPr>
        <p:txBody>
          <a:bodyPr/>
          <a:lstStyle/>
          <a:p>
            <a:r>
              <a:rPr lang="en-US" sz="3600" dirty="0" smtClean="0">
                <a:latin typeface="Calibri" pitchFamily="34" charset="0"/>
              </a:rPr>
              <a:t>KeyStone C665x: Key HW Variations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8142" y="1039814"/>
          <a:ext cx="856370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719"/>
                <a:gridCol w="2041938"/>
                <a:gridCol w="1840103"/>
                <a:gridCol w="116840"/>
                <a:gridCol w="17371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HW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C6654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C6655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CorePac</a:t>
                      </a:r>
                      <a:r>
                        <a:rPr lang="en-US" sz="1400" baseline="0" dirty="0" smtClean="0"/>
                        <a:t> Frequency (GHz)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1 @ 1.0, 1.25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 @ 0.85, 1.0, 1.25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Multicore Shared Memory (MSM)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1024KB SRAM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DDR3 Maximum Data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1066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1333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 Rapid I/O Lanes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HyperLink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Viterbi</a:t>
                      </a:r>
                      <a:r>
                        <a:rPr lang="en-US" sz="1400" dirty="0" smtClean="0"/>
                        <a:t> Coprocessor (VCP)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400" dirty="0" smtClean="0">
                          <a:solidFill>
                            <a:srgbClr val="000000"/>
                          </a:solidFill>
                        </a:rPr>
                        <a:t>Turbo Coprocessor Decoder (TCP3d)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Network Coprocessor (NETCP)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KeyStone II Part Numbering</a:t>
            </a:r>
            <a:endParaRPr lang="en-US" sz="4000" dirty="0"/>
          </a:p>
        </p:txBody>
      </p:sp>
      <p:pic>
        <p:nvPicPr>
          <p:cNvPr id="4" name="Picture 3" descr="Device Nomenclature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90833" y="1549667"/>
            <a:ext cx="8438734" cy="375866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8579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K2H Compared to K2E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82012104"/>
              </p:ext>
            </p:extLst>
          </p:nvPr>
        </p:nvGraphicFramePr>
        <p:xfrm>
          <a:off x="192505" y="1273336"/>
          <a:ext cx="8816745" cy="3315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66"/>
                <a:gridCol w="529389"/>
                <a:gridCol w="577516"/>
                <a:gridCol w="1309036"/>
                <a:gridCol w="760395"/>
                <a:gridCol w="664144"/>
                <a:gridCol w="654517"/>
                <a:gridCol w="721895"/>
                <a:gridCol w="721895"/>
                <a:gridCol w="462013"/>
                <a:gridCol w="442762"/>
                <a:gridCol w="490888"/>
                <a:gridCol w="462013"/>
                <a:gridCol w="462016"/>
              </a:tblGrid>
              <a:tr h="1444613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C66x DSP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 A15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Max Clock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Ghz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MSMC Shared Memory – MB</a:t>
                      </a:r>
                      <a:endParaRPr lang="en-US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Navigator Queues</a:t>
                      </a:r>
                      <a:endParaRPr lang="en-US" sz="18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DDR3</a:t>
                      </a:r>
                      <a:r>
                        <a:rPr lang="en-US" sz="1800" baseline="0" dirty="0" smtClean="0"/>
                        <a:t> EMIF</a:t>
                      </a:r>
                    </a:p>
                    <a:p>
                      <a:r>
                        <a:rPr lang="en-US" sz="1400" baseline="0" dirty="0" smtClean="0"/>
                        <a:t>72-bit 1600 MT/s</a:t>
                      </a:r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5-Port 1GB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3-Port 10GB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USB 3.0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HyperLink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SRIO x4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PCIe</a:t>
                      </a:r>
                      <a:r>
                        <a:rPr lang="en-US" dirty="0" smtClean="0"/>
                        <a:t> x2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TSIP</a:t>
                      </a:r>
                      <a:endParaRPr lang="en-US" dirty="0"/>
                    </a:p>
                  </a:txBody>
                  <a:tcPr vert="vert270"/>
                </a:tc>
              </a:tr>
              <a:tr h="9054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 to</a:t>
                      </a:r>
                    </a:p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</a:tr>
              <a:tr h="956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8x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31789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4525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K2K Platform Device Variations</a:t>
            </a:r>
          </a:p>
        </p:txBody>
      </p:sp>
      <p:pic>
        <p:nvPicPr>
          <p:cNvPr id="16" name="Picture 15" descr="Functional Block Diagram 663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9" y="890437"/>
            <a:ext cx="5305425" cy="5416120"/>
          </a:xfrm>
          <a:prstGeom prst="rect">
            <a:avLst/>
          </a:prstGeom>
        </p:spPr>
      </p:pic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5364960" y="824800"/>
            <a:ext cx="3779040" cy="543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K2K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TCI6634K2K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16x Rake/Search Accelerators (RSA)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it-IT" sz="1600" dirty="0" smtClean="0">
                <a:latin typeface="+mn-lt"/>
              </a:rPr>
              <a:t>6x Antenna Interface 2 (AIF2)</a:t>
            </a:r>
            <a:endParaRPr lang="en-US" sz="16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Receive Acceleration Coprocessors (RAC)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Transmit Acceleration Coprocessor (TAC)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Turbo Decoder/Encoder Coprocessors (TCP3d/3e)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</a:t>
            </a:r>
            <a:r>
              <a:rPr lang="en-US" sz="1600" dirty="0" err="1" smtClean="0">
                <a:latin typeface="+mn-lt"/>
              </a:rPr>
              <a:t>Viterbi</a:t>
            </a:r>
            <a:r>
              <a:rPr lang="en-US" sz="1600" dirty="0" smtClean="0">
                <a:latin typeface="+mn-lt"/>
              </a:rPr>
              <a:t> Coprocessors (VCP2)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6x FFT Coprocessors (FFTC)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Bit-rate Coprocessor (BCP)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451724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4525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K2K Platform Device Variations</a:t>
            </a:r>
          </a:p>
        </p:txBody>
      </p:sp>
      <p:pic>
        <p:nvPicPr>
          <p:cNvPr id="13" name="Picture 12" descr="Functional Block Diagram 6638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332" y="889652"/>
            <a:ext cx="5306193" cy="5416904"/>
          </a:xfrm>
          <a:prstGeom prst="rect">
            <a:avLst/>
          </a:prstGeom>
        </p:spPr>
      </p:pic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5364960" y="824800"/>
            <a:ext cx="3779040" cy="543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K2K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TCI6634K2K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16x Rake/Search Accelerators (RSA)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it-IT" sz="1600" dirty="0" smtClean="0">
                <a:latin typeface="+mn-lt"/>
              </a:rPr>
              <a:t>6x Antenna Interface 2 (AIF2)</a:t>
            </a:r>
            <a:endParaRPr lang="en-US" sz="16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Receive Acceleration Coprocessors (RAC)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Transmit Acceleration Coprocessor (TAC)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Turbo Decoder/Encoder Coprocessors (TCP3d/3e)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</a:t>
            </a:r>
            <a:r>
              <a:rPr lang="en-US" sz="1600" dirty="0" err="1" smtClean="0">
                <a:latin typeface="+mn-lt"/>
              </a:rPr>
              <a:t>Viterbi</a:t>
            </a:r>
            <a:r>
              <a:rPr lang="en-US" sz="1600" dirty="0" smtClean="0">
                <a:latin typeface="+mn-lt"/>
              </a:rPr>
              <a:t> Coprocessors (VCP2)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6x FFT Coprocessors (FFTC)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Bit-rate Coprocessor (BCP)</a:t>
            </a:r>
            <a:endParaRPr lang="en-US" sz="1400" dirty="0" smtClean="0">
              <a:latin typeface="+mn-lt"/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TCI6638K2K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Same as TCI6634K2K plus …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Quad-ARM A15 CorePac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451724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69109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6042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10GBE interface is NOT available.</a:t>
            </a:r>
          </a:p>
        </p:txBody>
      </p:sp>
      <p:pic>
        <p:nvPicPr>
          <p:cNvPr id="10" name="Picture 9" descr="Functional Block Diagram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9" y="853070"/>
            <a:ext cx="4538481" cy="54498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69109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6042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10GBE interface is NOT available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66AK2H06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Scaled-down version of 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Dual-ARM A15 CorePac</a:t>
            </a:r>
          </a:p>
        </p:txBody>
      </p:sp>
      <p:pic>
        <p:nvPicPr>
          <p:cNvPr id="8" name="Picture 7" descr="Functional Block Diagram 66AK2H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7" y="853069"/>
            <a:ext cx="4538481" cy="54498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Device Architecture</a:t>
            </a:r>
          </a:p>
        </p:txBody>
      </p:sp>
      <p:grpSp>
        <p:nvGrpSpPr>
          <p:cNvPr id="314" name="Group 313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1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9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0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2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3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4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6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9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2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3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4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7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8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9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1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2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4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5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0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1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3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4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7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9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0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2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3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4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0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5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1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7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1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2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3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4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5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6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3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4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46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0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8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5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4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6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688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1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2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2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6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2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3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2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7" name="Picture 6" descr="Functional Block Diagram AM5K2E04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6117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 descr="Functional Block Diagram AM5K2E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6117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</a:t>
            </a:r>
            <a:r>
              <a:rPr lang="en-US" sz="1500" dirty="0" err="1" smtClean="0">
                <a:latin typeface="+mn-lt"/>
              </a:rPr>
              <a:t>CorePac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</a:t>
            </a:r>
            <a:r>
              <a:rPr lang="en-US" sz="1500" dirty="0" err="1" smtClean="0">
                <a:latin typeface="+mn-lt"/>
              </a:rPr>
              <a:t>CorePac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AM5K2E04 with 4x PLL and a single C66x </a:t>
            </a:r>
            <a:r>
              <a:rPr lang="en-US" sz="1500" dirty="0" err="1" smtClean="0">
                <a:latin typeface="+mn-lt"/>
              </a:rPr>
              <a:t>CorePac</a:t>
            </a:r>
            <a:r>
              <a:rPr lang="en-US" sz="1500" dirty="0" smtClean="0">
                <a:latin typeface="+mn-lt"/>
              </a:rPr>
              <a:t> added</a:t>
            </a:r>
            <a:endParaRPr lang="en-US" sz="1500" dirty="0" smtClean="0">
              <a:solidFill>
                <a:srgbClr val="000000"/>
              </a:solidFill>
              <a:latin typeface="+mn-lt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7" name="Picture 6" descr="Functional Block Diagram 66AK2E05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6118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521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AM5K2E04 with 4x PLL and a single C66x CorePac added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AM5K2E02 with 4x PLL and a single-ARM A15 CorePac and a single C66x CorePac added</a:t>
            </a:r>
          </a:p>
          <a:p>
            <a:pPr marL="6858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 descr="Functional Block Diagram 66AK2E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6118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8500" y="947738"/>
          <a:ext cx="7747000" cy="5116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3213"/>
                <a:gridCol w="980673"/>
                <a:gridCol w="4113114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IP block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Cortex-A15 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Ver1.0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Ver2.0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 EMIF (64-bit)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 SRAM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DDR3A memory (max)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DDR3B memory (max)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 </a:t>
                      </a:r>
                      <a:r>
                        <a:rPr lang="en-US" sz="1100" u="none" strike="noStrike" dirty="0" err="1">
                          <a:effectLst/>
                        </a:rPr>
                        <a:t>Gbytes</a:t>
                      </a:r>
                      <a:r>
                        <a:rPr lang="en-US" sz="1100" u="none" strike="noStrike" dirty="0">
                          <a:effectLst/>
                        </a:rPr>
                        <a:t> (for ARM and DSP </a:t>
                      </a:r>
                      <a:r>
                        <a:rPr lang="en-US" sz="1100" u="none" strike="noStrike" dirty="0" smtClean="0">
                          <a:effectLst/>
                        </a:rPr>
                        <a:t>cores)</a:t>
                      </a:r>
                    </a:p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512 </a:t>
                      </a:r>
                      <a:r>
                        <a:rPr lang="en-US" sz="1100" u="none" strike="noStrike" dirty="0">
                          <a:effectLst/>
                        </a:rPr>
                        <a:t>Mbytes (system masters)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Boot ROM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256 Kbytes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OTP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 Kbits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Queue </a:t>
                      </a:r>
                      <a:r>
                        <a:rPr lang="en-US" sz="1100" u="none" strike="noStrike" dirty="0" smtClean="0">
                          <a:effectLst/>
                        </a:rPr>
                        <a:t>Manager </a:t>
                      </a:r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r>
                        <a:rPr lang="en-US" sz="1100" u="none" strike="noStrike" dirty="0" smtClean="0">
                          <a:effectLst/>
                        </a:rPr>
                        <a:t>ubsystem </a:t>
                      </a:r>
                      <a:r>
                        <a:rPr lang="en-US" sz="1100" u="none" strike="noStrike" dirty="0">
                          <a:effectLst/>
                        </a:rPr>
                        <a:t>+ PKTDMA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EDMA3TC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HyperLink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10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u="none" strike="noStrike" baseline="0" smtClean="0">
                          <a:effectLst/>
                        </a:rPr>
                        <a:t>Gigabit Ethernet (10GBE)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Timer64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USB3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to 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PLL controller + On-chip PLLs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5x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Subsystem ETB (16 KB)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DSP TETB (4 KB)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Tracer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Security Manager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90832" y="76200"/>
            <a:ext cx="8833898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KeyStone I Compared to KeyStone II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8331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Device-specific Data Manuals for the KeyStone </a:t>
            </a:r>
            <a:r>
              <a:rPr lang="en-US" sz="2800" dirty="0" err="1" smtClean="0"/>
              <a:t>SoCs</a:t>
            </a:r>
            <a:r>
              <a:rPr lang="en-US" sz="2800" dirty="0" smtClean="0"/>
              <a:t> can be found at </a:t>
            </a:r>
            <a:r>
              <a:rPr lang="en-US" sz="2800" dirty="0" smtClean="0">
                <a:hlinkClick r:id="rId4"/>
              </a:rPr>
              <a:t>TI.com/multicore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Multicore articles, tools, and software are available at </a:t>
            </a:r>
            <a:r>
              <a:rPr lang="en-US" sz="2800" dirty="0" smtClean="0">
                <a:hlinkClick r:id="rId5"/>
              </a:rPr>
              <a:t>Embedded Processors Wiki for the KeyStone Device Architecture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View the complete </a:t>
            </a:r>
            <a:r>
              <a:rPr lang="en-US" sz="2800" dirty="0" smtClean="0">
                <a:hlinkClick r:id="rId6"/>
              </a:rPr>
              <a:t>C66x Multicore SOC Online Training for KeyStone Devices</a:t>
            </a:r>
            <a:r>
              <a:rPr lang="en-US" sz="2800" dirty="0" smtClean="0"/>
              <a:t>, including details on the individual modules.</a:t>
            </a:r>
          </a:p>
          <a:p>
            <a:r>
              <a:rPr lang="en-US" sz="2800" dirty="0" smtClean="0"/>
              <a:t>For questions regarding topics covered in this training, visit the support forums at the</a:t>
            </a:r>
            <a:br>
              <a:rPr lang="en-US" sz="2800" dirty="0" smtClean="0"/>
            </a:br>
            <a:r>
              <a:rPr lang="en-US" sz="2800" dirty="0" smtClean="0">
                <a:hlinkClick r:id="rId7"/>
              </a:rPr>
              <a:t>TI E2E Community</a:t>
            </a:r>
            <a:r>
              <a:rPr lang="en-US" sz="2800" dirty="0" smtClean="0"/>
              <a:t> website.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731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59407" y="803590"/>
            <a:ext cx="3527425" cy="549384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1 to 8 C66x CorePac DSP Cores operating at up to 1.25 GHz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Fixed- and floating-point operations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Code compatible with other C64x+ and C67x+ devices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L1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L1P per core 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L1D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for L1P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Memory protection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Dedicated L2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512 KB to 1 MB Local L2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and correction for all L2 memory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Direct connection to memory subsystem</a:t>
            </a:r>
          </a:p>
        </p:txBody>
      </p:sp>
      <p:grpSp>
        <p:nvGrpSpPr>
          <p:cNvPr id="327" name="Group 326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108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39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0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1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2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3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5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6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7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8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9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50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2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3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4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755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6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7" name="Group 1086"/>
            <p:cNvGrpSpPr/>
            <p:nvPr/>
          </p:nvGrpSpPr>
          <p:grpSpPr>
            <a:xfrm>
              <a:off x="24605" y="980521"/>
              <a:ext cx="2947973" cy="810365"/>
              <a:chOff x="24605" y="980521"/>
              <a:chExt cx="2947973" cy="810365"/>
            </a:xfrm>
          </p:grpSpPr>
          <p:sp>
            <p:nvSpPr>
              <p:cNvPr id="961" name="Rectangle 426"/>
              <p:cNvSpPr>
                <a:spLocks noChangeArrowheads="1"/>
              </p:cNvSpPr>
              <p:nvPr/>
            </p:nvSpPr>
            <p:spPr bwMode="auto">
              <a:xfrm>
                <a:off x="1979155" y="1046642"/>
                <a:ext cx="604358" cy="570485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428"/>
              <p:cNvSpPr>
                <a:spLocks noChangeArrowheads="1"/>
              </p:cNvSpPr>
              <p:nvPr/>
            </p:nvSpPr>
            <p:spPr bwMode="auto">
              <a:xfrm>
                <a:off x="2079112" y="1112763"/>
                <a:ext cx="413670" cy="3382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Rectangle 431"/>
              <p:cNvSpPr>
                <a:spLocks noChangeArrowheads="1"/>
              </p:cNvSpPr>
              <p:nvPr/>
            </p:nvSpPr>
            <p:spPr bwMode="auto">
              <a:xfrm>
                <a:off x="489022" y="1171195"/>
                <a:ext cx="653567" cy="29677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4" name="Freeform 465"/>
              <p:cNvSpPr>
                <a:spLocks/>
              </p:cNvSpPr>
              <p:nvPr/>
            </p:nvSpPr>
            <p:spPr bwMode="auto">
              <a:xfrm>
                <a:off x="1822299" y="1245005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Freeform 466"/>
              <p:cNvSpPr>
                <a:spLocks/>
              </p:cNvSpPr>
              <p:nvPr/>
            </p:nvSpPr>
            <p:spPr bwMode="auto">
              <a:xfrm>
                <a:off x="1822299" y="1286522"/>
                <a:ext cx="32294" cy="58432"/>
              </a:xfrm>
              <a:custGeom>
                <a:avLst/>
                <a:gdLst>
                  <a:gd name="T0" fmla="*/ 0 w 21"/>
                  <a:gd name="T1" fmla="*/ 38 h 38"/>
                  <a:gd name="T2" fmla="*/ 5 w 21"/>
                  <a:gd name="T3" fmla="*/ 38 h 38"/>
                  <a:gd name="T4" fmla="*/ 5 w 21"/>
                  <a:gd name="T5" fmla="*/ 38 h 38"/>
                  <a:gd name="T6" fmla="*/ 11 w 21"/>
                  <a:gd name="T7" fmla="*/ 38 h 38"/>
                  <a:gd name="T8" fmla="*/ 16 w 21"/>
                  <a:gd name="T9" fmla="*/ 32 h 38"/>
                  <a:gd name="T10" fmla="*/ 16 w 21"/>
                  <a:gd name="T11" fmla="*/ 32 h 38"/>
                  <a:gd name="T12" fmla="*/ 16 w 21"/>
                  <a:gd name="T13" fmla="*/ 27 h 38"/>
                  <a:gd name="T14" fmla="*/ 16 w 21"/>
                  <a:gd name="T15" fmla="*/ 21 h 38"/>
                  <a:gd name="T16" fmla="*/ 21 w 21"/>
                  <a:gd name="T17" fmla="*/ 21 h 38"/>
                  <a:gd name="T18" fmla="*/ 16 w 21"/>
                  <a:gd name="T19" fmla="*/ 16 h 38"/>
                  <a:gd name="T20" fmla="*/ 16 w 21"/>
                  <a:gd name="T21" fmla="*/ 16 h 38"/>
                  <a:gd name="T22" fmla="*/ 16 w 21"/>
                  <a:gd name="T23" fmla="*/ 11 h 38"/>
                  <a:gd name="T24" fmla="*/ 16 w 21"/>
                  <a:gd name="T25" fmla="*/ 5 h 38"/>
                  <a:gd name="T26" fmla="*/ 11 w 21"/>
                  <a:gd name="T27" fmla="*/ 5 h 38"/>
                  <a:gd name="T28" fmla="*/ 5 w 21"/>
                  <a:gd name="T29" fmla="*/ 5 h 38"/>
                  <a:gd name="T30" fmla="*/ 5 w 21"/>
                  <a:gd name="T31" fmla="*/ 5 h 38"/>
                  <a:gd name="T32" fmla="*/ 0 w 21"/>
                  <a:gd name="T33" fmla="*/ 0 h 38"/>
                  <a:gd name="T34" fmla="*/ 0 w 21"/>
                  <a:gd name="T35" fmla="*/ 38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8"/>
                  <a:gd name="T56" fmla="*/ 21 w 21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8">
                    <a:moveTo>
                      <a:pt x="0" y="38"/>
                    </a:moveTo>
                    <a:lnTo>
                      <a:pt x="5" y="38"/>
                    </a:lnTo>
                    <a:lnTo>
                      <a:pt x="11" y="38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" name="Rectangle 467"/>
              <p:cNvSpPr>
                <a:spLocks noChangeArrowheads="1"/>
              </p:cNvSpPr>
              <p:nvPr/>
            </p:nvSpPr>
            <p:spPr bwMode="auto">
              <a:xfrm>
                <a:off x="1291756" y="1286522"/>
                <a:ext cx="530543" cy="584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7" name="Freeform 468"/>
              <p:cNvSpPr>
                <a:spLocks/>
              </p:cNvSpPr>
              <p:nvPr/>
            </p:nvSpPr>
            <p:spPr bwMode="auto">
              <a:xfrm>
                <a:off x="1151816" y="1245005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Freeform 469"/>
              <p:cNvSpPr>
                <a:spLocks/>
              </p:cNvSpPr>
              <p:nvPr/>
            </p:nvSpPr>
            <p:spPr bwMode="auto">
              <a:xfrm>
                <a:off x="1267151" y="1286522"/>
                <a:ext cx="24605" cy="58432"/>
              </a:xfrm>
              <a:custGeom>
                <a:avLst/>
                <a:gdLst>
                  <a:gd name="T0" fmla="*/ 16 w 16"/>
                  <a:gd name="T1" fmla="*/ 0 h 38"/>
                  <a:gd name="T2" fmla="*/ 11 w 16"/>
                  <a:gd name="T3" fmla="*/ 5 h 38"/>
                  <a:gd name="T4" fmla="*/ 11 w 16"/>
                  <a:gd name="T5" fmla="*/ 5 h 38"/>
                  <a:gd name="T6" fmla="*/ 5 w 16"/>
                  <a:gd name="T7" fmla="*/ 5 h 38"/>
                  <a:gd name="T8" fmla="*/ 5 w 16"/>
                  <a:gd name="T9" fmla="*/ 5 h 38"/>
                  <a:gd name="T10" fmla="*/ 0 w 16"/>
                  <a:gd name="T11" fmla="*/ 11 h 38"/>
                  <a:gd name="T12" fmla="*/ 0 w 16"/>
                  <a:gd name="T13" fmla="*/ 16 h 38"/>
                  <a:gd name="T14" fmla="*/ 0 w 16"/>
                  <a:gd name="T15" fmla="*/ 16 h 38"/>
                  <a:gd name="T16" fmla="*/ 0 w 16"/>
                  <a:gd name="T17" fmla="*/ 21 h 38"/>
                  <a:gd name="T18" fmla="*/ 0 w 16"/>
                  <a:gd name="T19" fmla="*/ 21 h 38"/>
                  <a:gd name="T20" fmla="*/ 0 w 16"/>
                  <a:gd name="T21" fmla="*/ 27 h 38"/>
                  <a:gd name="T22" fmla="*/ 0 w 16"/>
                  <a:gd name="T23" fmla="*/ 32 h 38"/>
                  <a:gd name="T24" fmla="*/ 5 w 16"/>
                  <a:gd name="T25" fmla="*/ 32 h 38"/>
                  <a:gd name="T26" fmla="*/ 5 w 16"/>
                  <a:gd name="T27" fmla="*/ 38 h 38"/>
                  <a:gd name="T28" fmla="*/ 11 w 16"/>
                  <a:gd name="T29" fmla="*/ 38 h 38"/>
                  <a:gd name="T30" fmla="*/ 11 w 16"/>
                  <a:gd name="T31" fmla="*/ 38 h 38"/>
                  <a:gd name="T32" fmla="*/ 16 w 16"/>
                  <a:gd name="T33" fmla="*/ 38 h 38"/>
                  <a:gd name="T34" fmla="*/ 16 w 16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8"/>
                  <a:gd name="T56" fmla="*/ 16 w 16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8">
                    <a:moveTo>
                      <a:pt x="16" y="0"/>
                    </a:moveTo>
                    <a:lnTo>
                      <a:pt x="11" y="5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8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" name="Rectangle 488"/>
              <p:cNvSpPr>
                <a:spLocks noChangeArrowheads="1"/>
              </p:cNvSpPr>
              <p:nvPr/>
            </p:nvSpPr>
            <p:spPr bwMode="auto">
              <a:xfrm>
                <a:off x="679710" y="1012813"/>
                <a:ext cx="12070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0" name="Freeform 489"/>
              <p:cNvSpPr>
                <a:spLocks/>
              </p:cNvSpPr>
              <p:nvPr/>
            </p:nvSpPr>
            <p:spPr bwMode="auto">
              <a:xfrm>
                <a:off x="1822299" y="1501800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Freeform 490"/>
              <p:cNvSpPr>
                <a:spLocks/>
              </p:cNvSpPr>
              <p:nvPr/>
            </p:nvSpPr>
            <p:spPr bwMode="auto">
              <a:xfrm>
                <a:off x="1822299" y="1543317"/>
                <a:ext cx="32294" cy="56895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1 w 21"/>
                  <a:gd name="T5" fmla="*/ 37 h 37"/>
                  <a:gd name="T6" fmla="*/ 11 w 21"/>
                  <a:gd name="T7" fmla="*/ 32 h 37"/>
                  <a:gd name="T8" fmla="*/ 16 w 21"/>
                  <a:gd name="T9" fmla="*/ 32 h 37"/>
                  <a:gd name="T10" fmla="*/ 16 w 21"/>
                  <a:gd name="T11" fmla="*/ 32 h 37"/>
                  <a:gd name="T12" fmla="*/ 16 w 21"/>
                  <a:gd name="T13" fmla="*/ 27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6 w 21"/>
                  <a:gd name="T21" fmla="*/ 10 h 37"/>
                  <a:gd name="T22" fmla="*/ 16 w 21"/>
                  <a:gd name="T23" fmla="*/ 10 h 37"/>
                  <a:gd name="T24" fmla="*/ 16 w 21"/>
                  <a:gd name="T25" fmla="*/ 5 h 37"/>
                  <a:gd name="T26" fmla="*/ 11 w 21"/>
                  <a:gd name="T27" fmla="*/ 5 h 37"/>
                  <a:gd name="T28" fmla="*/ 11 w 21"/>
                  <a:gd name="T29" fmla="*/ 5 h 37"/>
                  <a:gd name="T30" fmla="*/ 5 w 21"/>
                  <a:gd name="T31" fmla="*/ 0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1" y="37"/>
                    </a:lnTo>
                    <a:lnTo>
                      <a:pt x="11" y="32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" name="Rectangle 491"/>
              <p:cNvSpPr>
                <a:spLocks noChangeArrowheads="1"/>
              </p:cNvSpPr>
              <p:nvPr/>
            </p:nvSpPr>
            <p:spPr bwMode="auto">
              <a:xfrm>
                <a:off x="1763862" y="1543317"/>
                <a:ext cx="58437" cy="5689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3" name="Freeform 492"/>
              <p:cNvSpPr>
                <a:spLocks/>
              </p:cNvSpPr>
              <p:nvPr/>
            </p:nvSpPr>
            <p:spPr bwMode="auto">
              <a:xfrm>
                <a:off x="1623922" y="1501800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" name="Freeform 493"/>
              <p:cNvSpPr>
                <a:spLocks/>
              </p:cNvSpPr>
              <p:nvPr/>
            </p:nvSpPr>
            <p:spPr bwMode="auto">
              <a:xfrm>
                <a:off x="1739257" y="1543317"/>
                <a:ext cx="24605" cy="56895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0 h 37"/>
                  <a:gd name="T4" fmla="*/ 11 w 16"/>
                  <a:gd name="T5" fmla="*/ 5 h 37"/>
                  <a:gd name="T6" fmla="*/ 5 w 16"/>
                  <a:gd name="T7" fmla="*/ 5 h 37"/>
                  <a:gd name="T8" fmla="*/ 5 w 16"/>
                  <a:gd name="T9" fmla="*/ 5 h 37"/>
                  <a:gd name="T10" fmla="*/ 0 w 16"/>
                  <a:gd name="T11" fmla="*/ 10 h 37"/>
                  <a:gd name="T12" fmla="*/ 0 w 16"/>
                  <a:gd name="T13" fmla="*/ 10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7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2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5" name="Line 579"/>
              <p:cNvSpPr>
                <a:spLocks noChangeShapeType="1"/>
              </p:cNvSpPr>
              <p:nvPr/>
            </p:nvSpPr>
            <p:spPr bwMode="auto">
              <a:xfrm>
                <a:off x="322939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6" name="Line 580"/>
              <p:cNvSpPr>
                <a:spLocks noChangeShapeType="1"/>
              </p:cNvSpPr>
              <p:nvPr/>
            </p:nvSpPr>
            <p:spPr bwMode="auto">
              <a:xfrm>
                <a:off x="48902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7" name="Line 581"/>
              <p:cNvSpPr>
                <a:spLocks noChangeShapeType="1"/>
              </p:cNvSpPr>
              <p:nvPr/>
            </p:nvSpPr>
            <p:spPr bwMode="auto">
              <a:xfrm>
                <a:off x="65356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Line 582"/>
              <p:cNvSpPr>
                <a:spLocks noChangeShapeType="1"/>
              </p:cNvSpPr>
              <p:nvPr/>
            </p:nvSpPr>
            <p:spPr bwMode="auto">
              <a:xfrm>
                <a:off x="819650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9" name="Line 583"/>
              <p:cNvSpPr>
                <a:spLocks noChangeShapeType="1"/>
              </p:cNvSpPr>
              <p:nvPr/>
            </p:nvSpPr>
            <p:spPr bwMode="auto">
              <a:xfrm>
                <a:off x="985733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" name="Line 584"/>
              <p:cNvSpPr>
                <a:spLocks noChangeShapeType="1"/>
              </p:cNvSpPr>
              <p:nvPr/>
            </p:nvSpPr>
            <p:spPr bwMode="auto">
              <a:xfrm>
                <a:off x="115181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1" name="Line 585"/>
              <p:cNvSpPr>
                <a:spLocks noChangeShapeType="1"/>
              </p:cNvSpPr>
              <p:nvPr/>
            </p:nvSpPr>
            <p:spPr bwMode="auto">
              <a:xfrm>
                <a:off x="131636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Line 586"/>
              <p:cNvSpPr>
                <a:spLocks noChangeShapeType="1"/>
              </p:cNvSpPr>
              <p:nvPr/>
            </p:nvSpPr>
            <p:spPr bwMode="auto">
              <a:xfrm>
                <a:off x="1482444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Line 587"/>
              <p:cNvSpPr>
                <a:spLocks noChangeShapeType="1"/>
              </p:cNvSpPr>
              <p:nvPr/>
            </p:nvSpPr>
            <p:spPr bwMode="auto">
              <a:xfrm>
                <a:off x="164852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Line 588"/>
              <p:cNvSpPr>
                <a:spLocks noChangeShapeType="1"/>
              </p:cNvSpPr>
              <p:nvPr/>
            </p:nvSpPr>
            <p:spPr bwMode="auto">
              <a:xfrm>
                <a:off x="181307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Line 589"/>
              <p:cNvSpPr>
                <a:spLocks noChangeShapeType="1"/>
              </p:cNvSpPr>
              <p:nvPr/>
            </p:nvSpPr>
            <p:spPr bwMode="auto">
              <a:xfrm>
                <a:off x="1979155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Line 590"/>
              <p:cNvSpPr>
                <a:spLocks noChangeShapeType="1"/>
              </p:cNvSpPr>
              <p:nvPr/>
            </p:nvSpPr>
            <p:spPr bwMode="auto">
              <a:xfrm>
                <a:off x="2145238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Line 591"/>
              <p:cNvSpPr>
                <a:spLocks noChangeShapeType="1"/>
              </p:cNvSpPr>
              <p:nvPr/>
            </p:nvSpPr>
            <p:spPr bwMode="auto">
              <a:xfrm>
                <a:off x="231132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Line 592"/>
              <p:cNvSpPr>
                <a:spLocks noChangeShapeType="1"/>
              </p:cNvSpPr>
              <p:nvPr/>
            </p:nvSpPr>
            <p:spPr bwMode="auto">
              <a:xfrm>
                <a:off x="247586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" name="Line 593"/>
              <p:cNvSpPr>
                <a:spLocks noChangeShapeType="1"/>
              </p:cNvSpPr>
              <p:nvPr/>
            </p:nvSpPr>
            <p:spPr bwMode="auto">
              <a:xfrm>
                <a:off x="2634260" y="997436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0" name="Line 594"/>
              <p:cNvSpPr>
                <a:spLocks noChangeShapeType="1"/>
              </p:cNvSpPr>
              <p:nvPr/>
            </p:nvSpPr>
            <p:spPr bwMode="auto">
              <a:xfrm>
                <a:off x="2634260" y="1161969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Line 595"/>
              <p:cNvSpPr>
                <a:spLocks noChangeShapeType="1"/>
              </p:cNvSpPr>
              <p:nvPr/>
            </p:nvSpPr>
            <p:spPr bwMode="auto">
              <a:xfrm>
                <a:off x="2634260" y="1328040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Line 596"/>
              <p:cNvSpPr>
                <a:spLocks noChangeShapeType="1"/>
              </p:cNvSpPr>
              <p:nvPr/>
            </p:nvSpPr>
            <p:spPr bwMode="auto">
              <a:xfrm>
                <a:off x="2634260" y="149257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Freeform 597"/>
              <p:cNvSpPr>
                <a:spLocks/>
              </p:cNvSpPr>
              <p:nvPr/>
            </p:nvSpPr>
            <p:spPr bwMode="auto">
              <a:xfrm>
                <a:off x="2551219" y="1658644"/>
                <a:ext cx="83041" cy="24603"/>
              </a:xfrm>
              <a:custGeom>
                <a:avLst/>
                <a:gdLst>
                  <a:gd name="T0" fmla="*/ 54 w 54"/>
                  <a:gd name="T1" fmla="*/ 0 h 16"/>
                  <a:gd name="T2" fmla="*/ 54 w 54"/>
                  <a:gd name="T3" fmla="*/ 16 h 16"/>
                  <a:gd name="T4" fmla="*/ 54 w 54"/>
                  <a:gd name="T5" fmla="*/ 16 h 16"/>
                  <a:gd name="T6" fmla="*/ 0 w 54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6"/>
                  <a:gd name="T14" fmla="*/ 54 w 54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6">
                    <a:moveTo>
                      <a:pt x="54" y="0"/>
                    </a:moveTo>
                    <a:lnTo>
                      <a:pt x="54" y="16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Line 598"/>
              <p:cNvSpPr>
                <a:spLocks noChangeShapeType="1"/>
              </p:cNvSpPr>
              <p:nvPr/>
            </p:nvSpPr>
            <p:spPr bwMode="auto">
              <a:xfrm flipH="1">
                <a:off x="23851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" name="Line 599"/>
              <p:cNvSpPr>
                <a:spLocks noChangeShapeType="1"/>
              </p:cNvSpPr>
              <p:nvPr/>
            </p:nvSpPr>
            <p:spPr bwMode="auto">
              <a:xfrm flipH="1">
                <a:off x="22190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Line 600"/>
              <p:cNvSpPr>
                <a:spLocks noChangeShapeType="1"/>
              </p:cNvSpPr>
              <p:nvPr/>
            </p:nvSpPr>
            <p:spPr bwMode="auto">
              <a:xfrm flipH="1">
                <a:off x="2054508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Line 601"/>
              <p:cNvSpPr>
                <a:spLocks noChangeShapeType="1"/>
              </p:cNvSpPr>
              <p:nvPr/>
            </p:nvSpPr>
            <p:spPr bwMode="auto">
              <a:xfrm flipH="1">
                <a:off x="1888425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" name="Line 602"/>
              <p:cNvSpPr>
                <a:spLocks noChangeShapeType="1"/>
              </p:cNvSpPr>
              <p:nvPr/>
            </p:nvSpPr>
            <p:spPr bwMode="auto">
              <a:xfrm flipH="1">
                <a:off x="172234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603"/>
              <p:cNvSpPr>
                <a:spLocks noChangeShapeType="1"/>
              </p:cNvSpPr>
              <p:nvPr/>
            </p:nvSpPr>
            <p:spPr bwMode="auto">
              <a:xfrm flipH="1">
                <a:off x="155625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604"/>
              <p:cNvSpPr>
                <a:spLocks noChangeShapeType="1"/>
              </p:cNvSpPr>
              <p:nvPr/>
            </p:nvSpPr>
            <p:spPr bwMode="auto">
              <a:xfrm flipH="1">
                <a:off x="139171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Line 605"/>
              <p:cNvSpPr>
                <a:spLocks noChangeShapeType="1"/>
              </p:cNvSpPr>
              <p:nvPr/>
            </p:nvSpPr>
            <p:spPr bwMode="auto">
              <a:xfrm flipH="1">
                <a:off x="1225630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" name="Line 606"/>
              <p:cNvSpPr>
                <a:spLocks noChangeShapeType="1"/>
              </p:cNvSpPr>
              <p:nvPr/>
            </p:nvSpPr>
            <p:spPr bwMode="auto">
              <a:xfrm flipH="1">
                <a:off x="1059547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Freeform 611"/>
              <p:cNvSpPr>
                <a:spLocks/>
              </p:cNvSpPr>
              <p:nvPr/>
            </p:nvSpPr>
            <p:spPr bwMode="auto">
              <a:xfrm>
                <a:off x="322939" y="1592524"/>
                <a:ext cx="16916" cy="90724"/>
              </a:xfrm>
              <a:custGeom>
                <a:avLst/>
                <a:gdLst>
                  <a:gd name="T0" fmla="*/ 11 w 11"/>
                  <a:gd name="T1" fmla="*/ 59 h 59"/>
                  <a:gd name="T2" fmla="*/ 0 w 11"/>
                  <a:gd name="T3" fmla="*/ 59 h 59"/>
                  <a:gd name="T4" fmla="*/ 0 w 11"/>
                  <a:gd name="T5" fmla="*/ 59 h 59"/>
                  <a:gd name="T6" fmla="*/ 0 w 11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9"/>
                  <a:gd name="T14" fmla="*/ 11 w 11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9">
                    <a:moveTo>
                      <a:pt x="11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Line 612"/>
              <p:cNvSpPr>
                <a:spLocks noChangeShapeType="1"/>
              </p:cNvSpPr>
              <p:nvPr/>
            </p:nvSpPr>
            <p:spPr bwMode="auto">
              <a:xfrm flipV="1">
                <a:off x="322939" y="142645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9" name="Line 613"/>
              <p:cNvSpPr>
                <a:spLocks noChangeShapeType="1"/>
              </p:cNvSpPr>
              <p:nvPr/>
            </p:nvSpPr>
            <p:spPr bwMode="auto">
              <a:xfrm flipV="1">
                <a:off x="322939" y="1261919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Line 614"/>
              <p:cNvSpPr>
                <a:spLocks noChangeShapeType="1"/>
              </p:cNvSpPr>
              <p:nvPr/>
            </p:nvSpPr>
            <p:spPr bwMode="auto">
              <a:xfrm flipV="1">
                <a:off x="322939" y="1095848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Line 615"/>
              <p:cNvSpPr>
                <a:spLocks noChangeShapeType="1"/>
              </p:cNvSpPr>
              <p:nvPr/>
            </p:nvSpPr>
            <p:spPr bwMode="auto">
              <a:xfrm flipV="1">
                <a:off x="322939" y="980521"/>
                <a:ext cx="1538" cy="4920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Line 682"/>
              <p:cNvSpPr>
                <a:spLocks noChangeShapeType="1"/>
              </p:cNvSpPr>
              <p:nvPr/>
            </p:nvSpPr>
            <p:spPr bwMode="auto">
              <a:xfrm>
                <a:off x="24605" y="1311125"/>
                <a:ext cx="447501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" name="Freeform 683"/>
              <p:cNvSpPr>
                <a:spLocks/>
              </p:cNvSpPr>
              <p:nvPr/>
            </p:nvSpPr>
            <p:spPr bwMode="auto">
              <a:xfrm>
                <a:off x="24605" y="1278834"/>
                <a:ext cx="66126" cy="66121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0 h 43"/>
                  <a:gd name="T4" fmla="*/ 43 w 43"/>
                  <a:gd name="T5" fmla="*/ 43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0"/>
                    </a:lnTo>
                    <a:lnTo>
                      <a:pt x="43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" name="Freeform 684"/>
              <p:cNvSpPr>
                <a:spLocks/>
              </p:cNvSpPr>
              <p:nvPr/>
            </p:nvSpPr>
            <p:spPr bwMode="auto">
              <a:xfrm>
                <a:off x="405981" y="1278834"/>
                <a:ext cx="66126" cy="66121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" name="Freeform 794"/>
              <p:cNvSpPr>
                <a:spLocks/>
              </p:cNvSpPr>
              <p:nvPr/>
            </p:nvSpPr>
            <p:spPr bwMode="auto">
              <a:xfrm>
                <a:off x="2874158" y="1286522"/>
                <a:ext cx="56899" cy="24603"/>
              </a:xfrm>
              <a:custGeom>
                <a:avLst/>
                <a:gdLst>
                  <a:gd name="T0" fmla="*/ 37 w 37"/>
                  <a:gd name="T1" fmla="*/ 16 h 16"/>
                  <a:gd name="T2" fmla="*/ 37 w 37"/>
                  <a:gd name="T3" fmla="*/ 11 h 16"/>
                  <a:gd name="T4" fmla="*/ 37 w 37"/>
                  <a:gd name="T5" fmla="*/ 11 h 16"/>
                  <a:gd name="T6" fmla="*/ 37 w 37"/>
                  <a:gd name="T7" fmla="*/ 5 h 16"/>
                  <a:gd name="T8" fmla="*/ 32 w 37"/>
                  <a:gd name="T9" fmla="*/ 5 h 16"/>
                  <a:gd name="T10" fmla="*/ 32 w 37"/>
                  <a:gd name="T11" fmla="*/ 0 h 16"/>
                  <a:gd name="T12" fmla="*/ 27 w 37"/>
                  <a:gd name="T13" fmla="*/ 0 h 16"/>
                  <a:gd name="T14" fmla="*/ 21 w 37"/>
                  <a:gd name="T15" fmla="*/ 0 h 16"/>
                  <a:gd name="T16" fmla="*/ 21 w 37"/>
                  <a:gd name="T17" fmla="*/ 0 h 16"/>
                  <a:gd name="T18" fmla="*/ 16 w 37"/>
                  <a:gd name="T19" fmla="*/ 0 h 16"/>
                  <a:gd name="T20" fmla="*/ 10 w 37"/>
                  <a:gd name="T21" fmla="*/ 0 h 16"/>
                  <a:gd name="T22" fmla="*/ 10 w 37"/>
                  <a:gd name="T23" fmla="*/ 0 h 16"/>
                  <a:gd name="T24" fmla="*/ 5 w 37"/>
                  <a:gd name="T25" fmla="*/ 5 h 16"/>
                  <a:gd name="T26" fmla="*/ 5 w 37"/>
                  <a:gd name="T27" fmla="*/ 5 h 16"/>
                  <a:gd name="T28" fmla="*/ 5 w 37"/>
                  <a:gd name="T29" fmla="*/ 11 h 16"/>
                  <a:gd name="T30" fmla="*/ 0 w 37"/>
                  <a:gd name="T31" fmla="*/ 11 h 16"/>
                  <a:gd name="T32" fmla="*/ 0 w 37"/>
                  <a:gd name="T33" fmla="*/ 16 h 16"/>
                  <a:gd name="T34" fmla="*/ 37 w 37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6"/>
                  <a:gd name="T56" fmla="*/ 37 w 37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6">
                    <a:moveTo>
                      <a:pt x="37" y="16"/>
                    </a:moveTo>
                    <a:lnTo>
                      <a:pt x="37" y="11"/>
                    </a:lnTo>
                    <a:lnTo>
                      <a:pt x="37" y="5"/>
                    </a:lnTo>
                    <a:lnTo>
                      <a:pt x="32" y="5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6" name="Rectangle 795"/>
              <p:cNvSpPr>
                <a:spLocks noChangeArrowheads="1"/>
              </p:cNvSpPr>
              <p:nvPr/>
            </p:nvSpPr>
            <p:spPr bwMode="auto">
              <a:xfrm>
                <a:off x="2874158" y="1311125"/>
                <a:ext cx="56899" cy="33983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Freeform 796"/>
              <p:cNvSpPr>
                <a:spLocks/>
              </p:cNvSpPr>
              <p:nvPr/>
            </p:nvSpPr>
            <p:spPr bwMode="auto">
              <a:xfrm>
                <a:off x="2832638" y="1650956"/>
                <a:ext cx="139940" cy="139930"/>
              </a:xfrm>
              <a:custGeom>
                <a:avLst/>
                <a:gdLst>
                  <a:gd name="T0" fmla="*/ 48 w 91"/>
                  <a:gd name="T1" fmla="*/ 91 h 91"/>
                  <a:gd name="T2" fmla="*/ 91 w 91"/>
                  <a:gd name="T3" fmla="*/ 0 h 91"/>
                  <a:gd name="T4" fmla="*/ 0 w 91"/>
                  <a:gd name="T5" fmla="*/ 0 h 91"/>
                  <a:gd name="T6" fmla="*/ 48 w 91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48" y="9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48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8" name="Freeform 797"/>
              <p:cNvSpPr>
                <a:spLocks/>
              </p:cNvSpPr>
              <p:nvPr/>
            </p:nvSpPr>
            <p:spPr bwMode="auto">
              <a:xfrm>
                <a:off x="2874158" y="1650956"/>
                <a:ext cx="56899" cy="32292"/>
              </a:xfrm>
              <a:custGeom>
                <a:avLst/>
                <a:gdLst>
                  <a:gd name="T0" fmla="*/ 0 w 37"/>
                  <a:gd name="T1" fmla="*/ 0 h 21"/>
                  <a:gd name="T2" fmla="*/ 0 w 37"/>
                  <a:gd name="T3" fmla="*/ 5 h 21"/>
                  <a:gd name="T4" fmla="*/ 5 w 37"/>
                  <a:gd name="T5" fmla="*/ 10 h 21"/>
                  <a:gd name="T6" fmla="*/ 5 w 37"/>
                  <a:gd name="T7" fmla="*/ 10 h 21"/>
                  <a:gd name="T8" fmla="*/ 5 w 37"/>
                  <a:gd name="T9" fmla="*/ 16 h 21"/>
                  <a:gd name="T10" fmla="*/ 10 w 37"/>
                  <a:gd name="T11" fmla="*/ 16 h 21"/>
                  <a:gd name="T12" fmla="*/ 10 w 37"/>
                  <a:gd name="T13" fmla="*/ 21 h 21"/>
                  <a:gd name="T14" fmla="*/ 16 w 37"/>
                  <a:gd name="T15" fmla="*/ 21 h 21"/>
                  <a:gd name="T16" fmla="*/ 21 w 37"/>
                  <a:gd name="T17" fmla="*/ 21 h 21"/>
                  <a:gd name="T18" fmla="*/ 21 w 37"/>
                  <a:gd name="T19" fmla="*/ 21 h 21"/>
                  <a:gd name="T20" fmla="*/ 27 w 37"/>
                  <a:gd name="T21" fmla="*/ 21 h 21"/>
                  <a:gd name="T22" fmla="*/ 32 w 37"/>
                  <a:gd name="T23" fmla="*/ 16 h 21"/>
                  <a:gd name="T24" fmla="*/ 32 w 37"/>
                  <a:gd name="T25" fmla="*/ 16 h 21"/>
                  <a:gd name="T26" fmla="*/ 37 w 37"/>
                  <a:gd name="T27" fmla="*/ 10 h 21"/>
                  <a:gd name="T28" fmla="*/ 37 w 37"/>
                  <a:gd name="T29" fmla="*/ 10 h 21"/>
                  <a:gd name="T30" fmla="*/ 37 w 37"/>
                  <a:gd name="T31" fmla="*/ 5 h 21"/>
                  <a:gd name="T32" fmla="*/ 37 w 37"/>
                  <a:gd name="T33" fmla="*/ 0 h 21"/>
                  <a:gd name="T34" fmla="*/ 0 w 37"/>
                  <a:gd name="T35" fmla="*/ 0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21"/>
                  <a:gd name="T56" fmla="*/ 37 w 37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21">
                    <a:moveTo>
                      <a:pt x="0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27" y="21"/>
                    </a:lnTo>
                    <a:lnTo>
                      <a:pt x="32" y="16"/>
                    </a:lnTo>
                    <a:lnTo>
                      <a:pt x="37" y="10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9" name="Freeform 798"/>
              <p:cNvSpPr>
                <a:spLocks/>
              </p:cNvSpPr>
              <p:nvPr/>
            </p:nvSpPr>
            <p:spPr bwMode="auto">
              <a:xfrm>
                <a:off x="2906452" y="1286522"/>
                <a:ext cx="24605" cy="49206"/>
              </a:xfrm>
              <a:custGeom>
                <a:avLst/>
                <a:gdLst>
                  <a:gd name="T0" fmla="*/ 0 w 16"/>
                  <a:gd name="T1" fmla="*/ 32 h 32"/>
                  <a:gd name="T2" fmla="*/ 0 w 16"/>
                  <a:gd name="T3" fmla="*/ 32 h 32"/>
                  <a:gd name="T4" fmla="*/ 6 w 16"/>
                  <a:gd name="T5" fmla="*/ 32 h 32"/>
                  <a:gd name="T6" fmla="*/ 11 w 16"/>
                  <a:gd name="T7" fmla="*/ 32 h 32"/>
                  <a:gd name="T8" fmla="*/ 11 w 16"/>
                  <a:gd name="T9" fmla="*/ 27 h 32"/>
                  <a:gd name="T10" fmla="*/ 16 w 16"/>
                  <a:gd name="T11" fmla="*/ 27 h 32"/>
                  <a:gd name="T12" fmla="*/ 16 w 16"/>
                  <a:gd name="T13" fmla="*/ 21 h 32"/>
                  <a:gd name="T14" fmla="*/ 16 w 16"/>
                  <a:gd name="T15" fmla="*/ 21 h 32"/>
                  <a:gd name="T16" fmla="*/ 16 w 16"/>
                  <a:gd name="T17" fmla="*/ 16 h 32"/>
                  <a:gd name="T18" fmla="*/ 16 w 16"/>
                  <a:gd name="T19" fmla="*/ 11 h 32"/>
                  <a:gd name="T20" fmla="*/ 16 w 16"/>
                  <a:gd name="T21" fmla="*/ 11 h 32"/>
                  <a:gd name="T22" fmla="*/ 16 w 16"/>
                  <a:gd name="T23" fmla="*/ 5 h 32"/>
                  <a:gd name="T24" fmla="*/ 11 w 16"/>
                  <a:gd name="T25" fmla="*/ 5 h 32"/>
                  <a:gd name="T26" fmla="*/ 11 w 16"/>
                  <a:gd name="T27" fmla="*/ 0 h 32"/>
                  <a:gd name="T28" fmla="*/ 6 w 16"/>
                  <a:gd name="T29" fmla="*/ 0 h 32"/>
                  <a:gd name="T30" fmla="*/ 0 w 16"/>
                  <a:gd name="T31" fmla="*/ 0 h 32"/>
                  <a:gd name="T32" fmla="*/ 0 w 16"/>
                  <a:gd name="T33" fmla="*/ 0 h 32"/>
                  <a:gd name="T34" fmla="*/ 0 w 16"/>
                  <a:gd name="T35" fmla="*/ 32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0" y="32"/>
                    </a:moveTo>
                    <a:lnTo>
                      <a:pt x="0" y="32"/>
                    </a:lnTo>
                    <a:lnTo>
                      <a:pt x="6" y="32"/>
                    </a:lnTo>
                    <a:lnTo>
                      <a:pt x="11" y="32"/>
                    </a:lnTo>
                    <a:lnTo>
                      <a:pt x="11" y="27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0" name="Rectangle 799"/>
              <p:cNvSpPr>
                <a:spLocks noChangeArrowheads="1"/>
              </p:cNvSpPr>
              <p:nvPr/>
            </p:nvSpPr>
            <p:spPr bwMode="auto">
              <a:xfrm>
                <a:off x="2791117" y="1286522"/>
                <a:ext cx="115335" cy="4920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Freeform 800"/>
              <p:cNvSpPr>
                <a:spLocks/>
              </p:cNvSpPr>
              <p:nvPr/>
            </p:nvSpPr>
            <p:spPr bwMode="auto">
              <a:xfrm>
                <a:off x="2649639" y="1237316"/>
                <a:ext cx="149167" cy="147619"/>
              </a:xfrm>
              <a:custGeom>
                <a:avLst/>
                <a:gdLst>
                  <a:gd name="T0" fmla="*/ 0 w 97"/>
                  <a:gd name="T1" fmla="*/ 48 h 96"/>
                  <a:gd name="T2" fmla="*/ 97 w 97"/>
                  <a:gd name="T3" fmla="*/ 96 h 96"/>
                  <a:gd name="T4" fmla="*/ 97 w 97"/>
                  <a:gd name="T5" fmla="*/ 0 h 96"/>
                  <a:gd name="T6" fmla="*/ 0 w 97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96"/>
                  <a:gd name="T14" fmla="*/ 97 w 97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96">
                    <a:moveTo>
                      <a:pt x="0" y="48"/>
                    </a:moveTo>
                    <a:lnTo>
                      <a:pt x="97" y="96"/>
                    </a:lnTo>
                    <a:lnTo>
                      <a:pt x="97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2" name="Freeform 801"/>
              <p:cNvSpPr>
                <a:spLocks/>
              </p:cNvSpPr>
              <p:nvPr/>
            </p:nvSpPr>
            <p:spPr bwMode="auto">
              <a:xfrm>
                <a:off x="2766512" y="1286522"/>
                <a:ext cx="24605" cy="49206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0 w 16"/>
                  <a:gd name="T5" fmla="*/ 0 h 32"/>
                  <a:gd name="T6" fmla="*/ 5 w 16"/>
                  <a:gd name="T7" fmla="*/ 0 h 32"/>
                  <a:gd name="T8" fmla="*/ 5 w 16"/>
                  <a:gd name="T9" fmla="*/ 5 h 32"/>
                  <a:gd name="T10" fmla="*/ 5 w 16"/>
                  <a:gd name="T11" fmla="*/ 5 h 32"/>
                  <a:gd name="T12" fmla="*/ 0 w 16"/>
                  <a:gd name="T13" fmla="*/ 11 h 32"/>
                  <a:gd name="T14" fmla="*/ 0 w 16"/>
                  <a:gd name="T15" fmla="*/ 11 h 32"/>
                  <a:gd name="T16" fmla="*/ 0 w 16"/>
                  <a:gd name="T17" fmla="*/ 16 h 32"/>
                  <a:gd name="T18" fmla="*/ 0 w 16"/>
                  <a:gd name="T19" fmla="*/ 21 h 32"/>
                  <a:gd name="T20" fmla="*/ 0 w 16"/>
                  <a:gd name="T21" fmla="*/ 21 h 32"/>
                  <a:gd name="T22" fmla="*/ 5 w 16"/>
                  <a:gd name="T23" fmla="*/ 27 h 32"/>
                  <a:gd name="T24" fmla="*/ 5 w 16"/>
                  <a:gd name="T25" fmla="*/ 27 h 32"/>
                  <a:gd name="T26" fmla="*/ 5 w 16"/>
                  <a:gd name="T27" fmla="*/ 32 h 32"/>
                  <a:gd name="T28" fmla="*/ 10 w 16"/>
                  <a:gd name="T29" fmla="*/ 32 h 32"/>
                  <a:gd name="T30" fmla="*/ 16 w 16"/>
                  <a:gd name="T31" fmla="*/ 32 h 32"/>
                  <a:gd name="T32" fmla="*/ 16 w 16"/>
                  <a:gd name="T33" fmla="*/ 32 h 32"/>
                  <a:gd name="T34" fmla="*/ 16 w 1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5" y="27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3" name="Line 825"/>
              <p:cNvSpPr>
                <a:spLocks noChangeShapeType="1"/>
              </p:cNvSpPr>
              <p:nvPr/>
            </p:nvSpPr>
            <p:spPr bwMode="auto">
              <a:xfrm>
                <a:off x="1399403" y="1484885"/>
                <a:ext cx="198377" cy="1538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4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1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8" name="Rectangle 822"/>
            <p:cNvSpPr>
              <a:spLocks noChangeArrowheads="1"/>
            </p:cNvSpPr>
            <p:nvPr/>
          </p:nvSpPr>
          <p:spPr bwMode="auto">
            <a:xfrm>
              <a:off x="1408630" y="1492200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090" name="Group 108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5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8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Memory Subsystem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410200" y="792048"/>
            <a:ext cx="3581400" cy="5604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marL="117475" lvl="1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Shared Memory (MSM SRAM)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 to 4 MB</a:t>
            </a:r>
            <a:endParaRPr lang="en-US" altLang="en-US" sz="1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Available to all cores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Can contain program and data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All devices except C6654</a:t>
            </a:r>
          </a:p>
          <a:p>
            <a:pPr marL="117475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Shared Memory Controller (MSMC)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Arbitrates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access of CorePac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and </a:t>
            </a:r>
            <a:r>
              <a:rPr lang="en-US" altLang="en-US" sz="1400" dirty="0" err="1">
                <a:solidFill>
                  <a:srgbClr val="000000"/>
                </a:solidFill>
                <a:latin typeface="Calibri" pitchFamily="34" charset="0"/>
              </a:rPr>
              <a:t>SoC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masters to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shared memory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a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connection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the DDR3 EMIF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CorePac access to coprocessors and IO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peripherals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Provides error detection and correction for all shared memory</a:t>
            </a:r>
            <a:endParaRPr lang="en-US" sz="14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Memory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protection and address extension to 64 GB (36 bits)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multi-stream pre-fetching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capability</a:t>
            </a:r>
            <a:b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8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17475" indent="-117475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DDR3 External Memory Interface (EMIF)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Support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for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16-bit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32-bit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and (for C667x devices) 64-bit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modes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Specified at up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1600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MT/s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Supports power down of unused pins when using 16-bit or 32-bit width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 for 8 GB memory address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Error detection and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correction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28" name="Group 327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5222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5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7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70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9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9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0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1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5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9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2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1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4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4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5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5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6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8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9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0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8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2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6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054" name="Group 105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5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9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Multicore Navigator</a:t>
            </a:r>
          </a:p>
        </p:txBody>
      </p:sp>
      <p:sp>
        <p:nvSpPr>
          <p:cNvPr id="1418" name="Rectangle 63"/>
          <p:cNvSpPr>
            <a:spLocks noChangeArrowheads="1"/>
          </p:cNvSpPr>
          <p:nvPr/>
        </p:nvSpPr>
        <p:spPr bwMode="auto">
          <a:xfrm>
            <a:off x="5418096" y="697320"/>
            <a:ext cx="3594894" cy="573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Provides seamless inter-core communications (messages and data exchanges) between cores, IP, and peripherals. “Fire and forget”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Consists of a Queue Manager Subsystem (QMSS) and multiple, dedicated Packet DMA (PKTDMA) engines</a:t>
            </a:r>
          </a:p>
        </p:txBody>
      </p:sp>
      <p:grpSp>
        <p:nvGrpSpPr>
          <p:cNvPr id="334" name="Group 333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99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9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2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4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5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7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9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0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2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3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4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5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6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7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1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3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4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5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6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3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0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3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6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7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8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7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4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5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6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7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8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2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3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4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5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6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7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8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9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2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3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4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5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8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0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1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2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3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4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5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6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7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0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1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2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3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4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5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6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7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8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9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0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1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2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3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4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5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6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7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8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9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0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1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2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7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9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0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1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3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4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7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8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9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0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52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5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8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9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1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4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5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6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7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68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9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0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1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2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7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38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0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1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440" name="Group 143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4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5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67" y="0"/>
            <a:ext cx="8929315" cy="1073426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</a:t>
            </a:r>
            <a:r>
              <a:rPr lang="en-US" sz="4000" dirty="0" smtClean="0"/>
              <a:t>I</a:t>
            </a:r>
            <a:br>
              <a:rPr lang="en-US" sz="4000" dirty="0" smtClean="0"/>
            </a:br>
            <a:r>
              <a:rPr lang="en-US" sz="4000" dirty="0" smtClean="0"/>
              <a:t>Multicore </a:t>
            </a:r>
            <a:r>
              <a:rPr lang="en-US" sz="4000" dirty="0" smtClean="0"/>
              <a:t>Navigator Architecture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idx="1"/>
          </p:nvPr>
        </p:nvGraphicFramePr>
        <p:xfrm>
          <a:off x="991248" y="1134260"/>
          <a:ext cx="7309899" cy="5126691"/>
        </p:xfrm>
        <a:graphic>
          <a:graphicData uri="http://schemas.openxmlformats.org/presentationml/2006/ole">
            <p:oleObj spid="_x0000_s84994" name="Visio" r:id="rId4" imgW="7349777" imgH="5155389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Network Coprocessor </a:t>
            </a:r>
          </a:p>
        </p:txBody>
      </p:sp>
      <p:sp>
        <p:nvSpPr>
          <p:cNvPr id="1093" name="Rectangle 63"/>
          <p:cNvSpPr>
            <a:spLocks noChangeArrowheads="1"/>
          </p:cNvSpPr>
          <p:nvPr/>
        </p:nvSpPr>
        <p:spPr bwMode="auto">
          <a:xfrm>
            <a:off x="5414840" y="795136"/>
            <a:ext cx="3593987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Provides hardware accelerators to perform L2, L3, and L4 processing and encryption that was previously done in software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Packet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(PA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Single or multiple IP address option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UDP (and TCP) checksum and selected CRCs 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L2/L3/L4 support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Quality of Service (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QoS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Multicast to multiple destinations inside the device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Timestamps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Security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(SA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Hardware encryption, decryption, and authentication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Supports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ESP,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AH, SRTP, and 3GPP protocols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61" name="Group 360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665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6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70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1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2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3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4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6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7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9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0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2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3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4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5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7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8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9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0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1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2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3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4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5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6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7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8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9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0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1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2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6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7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8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2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2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7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0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9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0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9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0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2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5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0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3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2" name="Group 109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13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14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6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AUDIO_TEMP" val="C:\Users\a0850458\AppData\Local\Temp\articulate\presenter\ae\audio\20101105024425\"/>
  <p:tag name="PRESENTATION_PLAYLIST_COUNT" val="0"/>
  <p:tag name="PRESENTATION_PRESENTER_SLIDE_LEVEL" val="0"/>
  <p:tag name="ARTICULATE_TEMPLATE_GUID" val="964306da-7288-4a58-87f1-2616ae5904c9"/>
  <p:tag name="ARTICULATE_PROJECT_CHECK" val="0"/>
  <p:tag name="ARTICULATE_TEMPLATE" val="TI Master White"/>
  <p:tag name="ARTICULATE_REFERENCE_COUNT" val="2"/>
  <p:tag name="ARTICULATE_REFERENCE_TYPE_1" val="1"/>
  <p:tag name="ARTICULATE_REFERENCE_TITLE_1" val="KeyStone C66x SoC Architecture Overview Training Slides"/>
  <p:tag name="ARTICULATE_REFERENCE_1" val="C:\Data\Keystone Training\PDF\KeyStone SoC Overview.pdf"/>
  <p:tag name="ARTICULATE_REFERENCE_TYPE_2" val="0"/>
  <p:tag name="ARTICULATE_REFERENCE_TITLE_2" val="Getting Started: TMS320C66x High-Performance Multicore DSPs"/>
  <p:tag name="ARTICULATE_REFERENCE_2" val="http://focus.ti.com/dsp/docs/dspcontent.tsp?contentId=77428"/>
  <p:tag name="ARTICULATE_PRESENTER_VERSION" val="6"/>
  <p:tag name="PUBLISH_TITLE" val="KeyStone Training: C66x SOC Architecture Overview"/>
  <p:tag name="ARTICULATE_PUBLISH_PATH" val="C:\Data\Keystone Training\PUBLISH"/>
  <p:tag name="ARTICULATE_LOGO" val="TI_logo_off_white_square.jpg"/>
  <p:tag name="ARTICULATE_PRESENTER" val="(None selected)"/>
  <p:tag name="ARTICULATE_PRESENTER_GUID" val="9869030842"/>
  <p:tag name="ARTICULATE_LMS" val="0"/>
  <p:tag name="ARTICULATE_USE_PROJECT_TEMPLATE" val="1"/>
  <p:tag name="LMS_PUBLISH" val="No"/>
  <p:tag name="PRESENTER_PREVIEW_MODE" val="0"/>
  <p:tag name="PRESENTER_PREVIEW_START" val="1"/>
  <p:tag name="PLAYERLOGOHEIGHT" val="476"/>
  <p:tag name="PLAYERLOGOWIDTH" val="1357"/>
  <p:tag name="LAUNCHINNEWWINDOW" val="1"/>
  <p:tag name="LASTPUBLISHED" val="C:\Data\Keystone Training\PUBLISH\01 KeyStone Overview\launch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2.234"/>
  <p:tag name="ARTICULATE_SLIDE_PAUSE" val="0"/>
  <p:tag name="ARTICULATE_NAV_LEVEL" val="2"/>
  <p:tag name="ARTICULATE_PLAYLIST_ID" val="-1"/>
  <p:tag name="ARTICULATE_LOCK_SLIDE" val="0"/>
  <p:tag name="ARTICULATE_SLIDE_GUID" val="736186d9-eed1-4da3-9026-9d3140cbd789"/>
  <p:tag name="ARTICULATE_SLIDE_NAV" val="1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7960e40-759b-4659-a27e-243490fe0982"/>
  <p:tag name="ELAPSEDTIME" val="64.026"/>
  <p:tag name="ARTICULATE_SLIDE_NAV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1ICfQbvq_files\slide0001_image001.gi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b93dcc8-d2cf-47d6-ab77-8f0eb20e0983"/>
  <p:tag name="ELAPSEDTIME" val="113.161"/>
  <p:tag name="ARTICULATE_SLIDE_NAV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EUA74pt6_files\slide0001_image001.gi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899784b-5288-41c7-a668-ca8a49dc37fe"/>
  <p:tag name="ARTICULATE_SLIDE_PAUSE" val="0"/>
  <p:tag name="ARTICULATE_NAV_LEVEL" val="2"/>
  <p:tag name="ARTICULATE_PLAYLIST_ID" val="-1"/>
  <p:tag name="ARTICULATE_LOCK_SLIDE" val="0"/>
  <p:tag name="ELAPSEDTIME" val="122.223"/>
  <p:tag name="ARTICULATE_SLIDE_NAV" val="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6QEvAQwz_files\slide0001_image001.gi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899784b-5288-41c7-a668-ca8a49dc0992"/>
  <p:tag name="ELAPSEDTIME" val="77.843"/>
  <p:tag name="ARTICULATE_SLIDE_NAV" val="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Um7qCPA8_files\slide0001_image001.gif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37e8c89-4052-4885-bed1-6f217d75cb0a"/>
  <p:tag name="ARTICULATE_TITLE_TAG" val="Multicore Navigator Overview"/>
  <p:tag name="ARTICULATE_SLIDE_PAUSE" val="0"/>
  <p:tag name="ARTICULATE_NAV_LEVEL" val="2"/>
  <p:tag name="ARTICULATE_PLAYLIST_ID" val="-1"/>
  <p:tag name="ARTICULATE_LOCK_SLIDE" val="0"/>
  <p:tag name="ELAPSEDTIME" val="91.14"/>
  <p:tag name="ARTICULATE_SLIDE_NAV" val="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XRiccgh_files\slide0001_image001.gi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e3528923-e54b-4973-8a71-794c4b8e741f"/>
  <p:tag name="ELAPSEDTIME" val="22.229"/>
  <p:tag name="ARTICULATE_SLIDE_NAV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IiDnYktm_files\slide0001_image001.p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2f40dac-f7ba-4d1a-b4ea-301d7184245c"/>
  <p:tag name="ARTICULATE_SLIDE_PAUSE" val="0"/>
  <p:tag name="ARTICULATE_NAV_LEVEL" val="2"/>
  <p:tag name="ARTICULATE_PLAYLIST_ID" val="-1"/>
  <p:tag name="ARTICULATE_LOCK_SLIDE" val="0"/>
  <p:tag name="ELAPSEDTIME" val="43.229"/>
  <p:tag name="ARTICULATE_SLIDE_NAV" val="1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pmZdubCo_files\slide0001_image001.gif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c1b4eee-fe69-4576-9a6f-3e16f6e4d68f"/>
  <p:tag name="ARTICULATE_SLIDE_PAUSE" val="0"/>
  <p:tag name="ARTICULATE_NAV_LEVEL" val="2"/>
  <p:tag name="ARTICULATE_PLAYLIST_ID" val="-1"/>
  <p:tag name="ARTICULATE_LOCK_SLIDE" val="0"/>
  <p:tag name="ELAPSEDTIME" val="119.901"/>
  <p:tag name="ARTICULATE_SLIDE_NAV" val="1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1i6LKMk_files\slide0001_image001.g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f975581-2061-4439-b23d-9970649142ba"/>
  <p:tag name="ARTICULATE_SLIDE_PAUSE" val="0"/>
  <p:tag name="ARTICULATE_NAV_LEVEL" val="2"/>
  <p:tag name="ARTICULATE_PLAYLIST_ID" val="-1"/>
  <p:tag name="ARTICULATE_LOCK_SLIDE" val="0"/>
  <p:tag name="ELAPSEDTIME" val="31.135"/>
  <p:tag name="ARTICULATE_SLIDE_NAV" val="1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ObVZnrXM_files\slide0001_image001.gi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c8f92dd-13bc-40e4-b266-ce79bdaf044b"/>
  <p:tag name="ARTICULATE_SLIDE_PAUSE" val="0"/>
  <p:tag name="ARTICULATE_NAV_LEVEL" val="2"/>
  <p:tag name="ARTICULATE_PLAYLIST_ID" val="-1"/>
  <p:tag name="ARTICULATE_LOCK_SLIDE" val="0"/>
  <p:tag name="ELAPSEDTIME" val="143.567"/>
  <p:tag name="ARTICULATE_SLIDE_NAV" val="1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HFgiM9mL_files\slide0001_image001.gif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15cc27ac-f87f-4ba7-ad9d-c5deade31002"/>
  <p:tag name="ELAPSEDTIME" val="29.828"/>
  <p:tag name="ARTICULATE_SLIDE_NAV" val="1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.567"/>
  <p:tag name="ARTICULATE_SLIDE_PAUSE" val="0"/>
  <p:tag name="ARTICULATE_NAV_LEVEL" val="2"/>
  <p:tag name="ARTICULATE_PLAYLIST_ID" val="-1"/>
  <p:tag name="ARTICULATE_LOCK_SLIDE" val="0"/>
  <p:tag name="ARTICULATE_SLIDE_GUID" val="f14cf365-1546-4dae-af66-643550a09d7a"/>
  <p:tag name="ARTICULATE_SLIDE_NAV" val="2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1.mp3"/>
  <p:tag name="AUDIO_ID" val="967"/>
  <p:tag name="ELAPSEDTIME" val="75.697"/>
  <p:tag name="ARTICULATE_TITLE_TAG" val="KeyStone C6655/57: Device Features"/>
  <p:tag name="ARTICULATE_SLIDE_PAUSE" val="0"/>
  <p:tag name="ARTICULATE_NAV_LEVEL" val="1"/>
  <p:tag name="ARTICULATE_PLAYLIST_ID" val="-1"/>
  <p:tag name="ARTICULATE_LOCK_SLIDE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3.mp3"/>
  <p:tag name="AUDIO_ID" val="968"/>
  <p:tag name="ELAPSEDTIME" val="40.197"/>
  <p:tag name="ARTICULATE_TITLE_TAG" val="KeyStone C6654: Power Optimized"/>
  <p:tag name="ARTICULATE_SLIDE_PAUSE" val="0"/>
  <p:tag name="ARTICULATE_NAV_LEVEL" val="1"/>
  <p:tag name="ARTICULATE_PLAYLIST_ID" val="-1"/>
  <p:tag name="ARTICULATE_LOCK_SLID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5.385"/>
  <p:tag name="ARTICULATE_SLIDE_PAUSE" val="0"/>
  <p:tag name="ARTICULATE_NAV_LEVEL" val="2"/>
  <p:tag name="ARTICULATE_PLAYLIST_ID" val="-1"/>
  <p:tag name="ARTICULATE_LOCK_SLIDE" val="0"/>
  <p:tag name="ARTICULATE_SLIDE_GUID" val="0b93dcc8-d2cf-47d6-ab77-8f0eb20ec0b5"/>
  <p:tag name="ARTICULATE_SLIDE_NAV" val="1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ata\Keystone Training\GAUSS\Online Training\Audio\DR000424.mp3"/>
  <p:tag name="AUDIO_ID" val="969"/>
  <p:tag name="ELAPSEDTIME" val="88.812"/>
  <p:tag name="ARTICULATE_SLIDE_PAUSE" val="0"/>
  <p:tag name="ARTICULATE_NAV_LEVEL" val="1"/>
  <p:tag name="ARTICULATE_PLAYLIST_ID" val="-1"/>
  <p:tag name="ARTICULATE_LOCK_SLIDE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0f75017-e61d-4f99-9969-bb4fc0751518"/>
  <p:tag name="ELAPSEDTIME" val="79.697"/>
  <p:tag name="ARTICULATE_SLIDE_NAV" val="2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9uw4Tb69_files\slide0001_image001.p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b23d222e-c9bf-439a-a10e-d85839ecc5b1"/>
  <p:tag name="ELAPSEDTIME" val="109.479"/>
  <p:tag name="ARTICULATE_SLIDE_NAV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bmbJ7Xi1_files\slide0001_image001.gif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7.63"/>
  <p:tag name="ARTICULATE_TITLE_TAG" val="K2H Platform: 66AK2H06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5"/>
  <p:tag name="ARTICULATE_SLIDE_NAV" val="2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wtLEMM41_files\slide0001_image001.g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2.494"/>
  <p:tag name="ARTICULATE_SLIDE_PAUSE" val="0"/>
  <p:tag name="ARTICULATE_NAV_LEVEL" val="2"/>
  <p:tag name="ARTICULATE_PLAYLIST_ID" val="-1"/>
  <p:tag name="ARTICULATE_LOCK_SLIDE" val="0"/>
  <p:tag name="ARTICULATE_SLIDE_GUID" val="6899784b-5288-41c7-a668-ca8a49dc37fe"/>
  <p:tag name="ARTICULATE_SLIDE_NAV" val="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5hqd1H9k_files\slide0001_image001.gif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TITLE_TAG" val="K2E Platform: AM5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6"/>
  <p:tag name="ARTICULATE_SLIDE_NAV" val="2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oT8MRfZG_files\slide0001_image001.gif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479"/>
  <p:tag name="ARTICULATE_TITLE_TAG" val="K2E Platform: 66AK2E05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7"/>
  <p:tag name="ARTICULATE_SLIDE_NAV" val="2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gRz36vXi_files\slide0001_image001.gif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729"/>
  <p:tag name="ARTICULATE_TITLE_TAG" val="K2E Platform: 66A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8"/>
  <p:tag name="ARTICULATE_SLIDE_NAV" val="3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KmarR7nt_files\slide0001_image001.gif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593"/>
  <p:tag name="ARTICULATE_SLIDE_PAUSE" val="0"/>
  <p:tag name="ARTICULATE_NAV_LEVEL" val="2"/>
  <p:tag name="ARTICULATE_PLAYLIST_ID" val="-1"/>
  <p:tag name="ARTICULATE_LOCK_SLIDE" val="0"/>
  <p:tag name="ARTICULATE_SLIDE_GUID" val="f97b3f76-e0ec-4085-8db7-49e1e5741135"/>
  <p:tag name="ARTICULATE_SLIDE_NAV" val="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8ccca7a7-ed28-4d26-a8e8-6da810c791f5"/>
  <p:tag name="ELAPSEDTIME" val="19.067"/>
  <p:tag name="ARTICULATE_SLIDE_NAV" val="3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3.067"/>
  <p:tag name="ARTICULATE_SLIDE_PAUSE" val="0"/>
  <p:tag name="ARTICULATE_NAV_LEVEL" val="2"/>
  <p:tag name="ARTICULATE_PLAYLIST_ID" val="-1"/>
  <p:tag name="ARTICULATE_LOCK_SLIDE" val="0"/>
  <p:tag name="ARTICULATE_SLIDE_GUID" val="037e8c89-4052-4885-bed1-6f217d75cb0a"/>
  <p:tag name="ARTICULATE_SLIDE_NAV" val="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5.901"/>
  <p:tag name="ARTICULATE_SLIDE_PAUSE" val="0"/>
  <p:tag name="ARTICULATE_NAV_LEVEL" val="2"/>
  <p:tag name="ARTICULATE_PLAYLIST_ID" val="-1"/>
  <p:tag name="ARTICULATE_LOCK_SLIDE" val="0"/>
  <p:tag name="ARTICULATE_SLIDE_GUID" val="12f40dac-f7ba-4d1a-b4ea-301d7184245c"/>
  <p:tag name="ARTICULATE_SLIDE_NAV" val="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heme/theme1.xml><?xml version="1.0" encoding="utf-8"?>
<a:theme xmlns:a="http://schemas.openxmlformats.org/drawingml/2006/main" name="13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Content_x0020_Owner xmlns="99c847d8-566e-43ce-87b7-3c417d164c47">Ramroop, Saffie</Content_x0020_Owner>
  </documentManagement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BC1DF-22C6-4C0C-A1CC-096D390C1463}">
  <ds:schemaRefs>
    <ds:schemaRef ds:uri="http://schemas.microsoft.com/office/2006/metadata/properties"/>
    <ds:schemaRef ds:uri="99c847d8-566e-43ce-87b7-3c417d164c47"/>
  </ds:schemaRefs>
</ds:datastoreItem>
</file>

<file path=customXml/itemProps2.xml><?xml version="1.0" encoding="utf-8"?>
<ds:datastoreItem xmlns:ds="http://schemas.openxmlformats.org/officeDocument/2006/customXml" ds:itemID="{08087394-933C-48A1-8AD9-030539CA3EF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83529300-F1B4-4E63-A67B-9E50D1598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9247FEFF-82D0-4BBE-AA2E-6E8C28F7BB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48090</TotalTime>
  <Words>4315</Words>
  <Application>Microsoft Office PowerPoint</Application>
  <PresentationFormat>On-screen Show (4:3)</PresentationFormat>
  <Paragraphs>1722</Paragraphs>
  <Slides>45</Slides>
  <Notes>39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13_KeyStoneOLT</vt:lpstr>
      <vt:lpstr>Visio</vt:lpstr>
      <vt:lpstr>KeyStone SoC Architecture Overview</vt:lpstr>
      <vt:lpstr>Agenda</vt:lpstr>
      <vt:lpstr>KeyStone I Architecture</vt:lpstr>
      <vt:lpstr>KeyStone I Device Architecture</vt:lpstr>
      <vt:lpstr>KeyStone I CorePac</vt:lpstr>
      <vt:lpstr>KeyStone I Memory Subsystem</vt:lpstr>
      <vt:lpstr>KeyStone I Multicore Navigator</vt:lpstr>
      <vt:lpstr>KeyStone I Multicore Navigator Architecture</vt:lpstr>
      <vt:lpstr>KeyStone I Network Coprocessor </vt:lpstr>
      <vt:lpstr>KeyStone I External Interfaces</vt:lpstr>
      <vt:lpstr>TeraNet Switch Fabric</vt:lpstr>
      <vt:lpstr>KeyStone I TeraNet Data Connections</vt:lpstr>
      <vt:lpstr>KeyStone I HyperLink Bus</vt:lpstr>
      <vt:lpstr>KeyStone I Miscellaneous Elements</vt:lpstr>
      <vt:lpstr>Diagnostic Enhancements</vt:lpstr>
      <vt:lpstr>KeyStone II Architecture</vt:lpstr>
      <vt:lpstr>KeyStone II Device Architecture</vt:lpstr>
      <vt:lpstr> ARM Cortex-A15 CorePac</vt:lpstr>
      <vt:lpstr>KeyStone II Memory Subsystem: MSM/MSMC</vt:lpstr>
      <vt:lpstr>KeyStone II Memory Subsystem: DDR3</vt:lpstr>
      <vt:lpstr>KeyStone II Multicore Navigator</vt:lpstr>
      <vt:lpstr>KeyStone II  Multicore Navigator Architecture</vt:lpstr>
      <vt:lpstr>KeyStone II Network Coprocessor (NETCP)</vt:lpstr>
      <vt:lpstr>KeyStone II External Interfaces</vt:lpstr>
      <vt:lpstr>KeyStone II HyperLink Bus</vt:lpstr>
      <vt:lpstr>KeyStone II Miscellaneous Elements</vt:lpstr>
      <vt:lpstr>KeyStone II Central Interrupt Controller</vt:lpstr>
      <vt:lpstr>KeyStone Platform</vt:lpstr>
      <vt:lpstr>Device-Specific: C6670 for Wireless Apps</vt:lpstr>
      <vt:lpstr>Device-Specific: C667x General Purpose</vt:lpstr>
      <vt:lpstr>Slide 31</vt:lpstr>
      <vt:lpstr>Slide 32</vt:lpstr>
      <vt:lpstr>KeyStone C665x: Key HW Variations</vt:lpstr>
      <vt:lpstr>KeyStone II Part Numbering</vt:lpstr>
      <vt:lpstr>K2H Compared to K2E</vt:lpstr>
      <vt:lpstr>K2K Platform Device Variations</vt:lpstr>
      <vt:lpstr>K2K Platform Device Variations</vt:lpstr>
      <vt:lpstr>K2H Platform Device Variations</vt:lpstr>
      <vt:lpstr>K2H Platform Device Variations</vt:lpstr>
      <vt:lpstr>K2E Platform Device Variations </vt:lpstr>
      <vt:lpstr>K2E Platform Device Variations </vt:lpstr>
      <vt:lpstr>K2E Platform Device Variations </vt:lpstr>
      <vt:lpstr>K2E Platform Device Variations </vt:lpstr>
      <vt:lpstr>KeyStone I Compared to KeyStone II</vt:lpstr>
      <vt:lpstr>For More Information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Eric Wand</dc:creator>
  <cp:lastModifiedBy>Robert J. Hillard</cp:lastModifiedBy>
  <cp:revision>1635</cp:revision>
  <dcterms:created xsi:type="dcterms:W3CDTF">2007-12-19T20:51:45Z</dcterms:created>
  <dcterms:modified xsi:type="dcterms:W3CDTF">2013-09-19T20:43:34Z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Nyquist Shannon Overview 201002</vt:lpwstr>
  </property>
  <property fmtid="{D5CDD505-2E9C-101B-9397-08002B2CF9AE}" pid="4" name="ContentType">
    <vt:lpwstr>Document</vt:lpwstr>
  </property>
  <property fmtid="{D5CDD505-2E9C-101B-9397-08002B2CF9AE}" pid="5" name="ArticulateGUID">
    <vt:lpwstr>86D6E5D9-A6BF-47CC-9194-27FE0B4375E5</vt:lpwstr>
  </property>
  <property fmtid="{D5CDD505-2E9C-101B-9397-08002B2CF9AE}" pid="6" name="ArticulateProjectFull">
    <vt:lpwstr>C:\TEMP\TEMPLATE CONVERSION\KeyStone SoC Architecture.ppta</vt:lpwstr>
  </property>
</Properties>
</file>