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7" r:id="rId3"/>
    <p:sldId id="257" r:id="rId4"/>
    <p:sldId id="258" r:id="rId5"/>
    <p:sldId id="260" r:id="rId6"/>
    <p:sldId id="259" r:id="rId7"/>
    <p:sldId id="262" r:id="rId8"/>
    <p:sldId id="261" r:id="rId9"/>
    <p:sldId id="263" r:id="rId10"/>
    <p:sldId id="264" r:id="rId11"/>
    <p:sldId id="265" r:id="rId12"/>
    <p:sldId id="266" r:id="rId13"/>
    <p:sldId id="269" r:id="rId14"/>
    <p:sldId id="268"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5" r:id="rId29"/>
    <p:sldId id="286" r:id="rId30"/>
    <p:sldId id="283" r:id="rId31"/>
    <p:sldId id="288" r:id="rId32"/>
    <p:sldId id="289" r:id="rId33"/>
    <p:sldId id="291" r:id="rId34"/>
    <p:sldId id="292" r:id="rId35"/>
    <p:sldId id="284" r:id="rId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9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A8D95BE-E14C-467F-A67C-48C86BDD77B3}" type="datetimeFigureOut">
              <a:rPr lang="en-US" smtClean="0"/>
              <a:t>10/2/2014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A252619E-E502-4CBD-8E42-178433CFEC6E}" type="slidenum">
              <a:rPr lang="en-US" smtClean="0"/>
              <a:t>‹#›</a:t>
            </a:fld>
            <a:endParaRPr lang="en-US" dirty="0"/>
          </a:p>
        </p:txBody>
      </p:sp>
    </p:spTree>
    <p:extLst>
      <p:ext uri="{BB962C8B-B14F-4D97-AF65-F5344CB8AC3E}">
        <p14:creationId xmlns:p14="http://schemas.microsoft.com/office/powerpoint/2010/main" val="264394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AE985-CEB1-47DB-AC87-FA613AA66B3B}" type="slidenum">
              <a:rPr lang="en-US" smtClean="0"/>
              <a:pPr>
                <a:defRPr/>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09945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5740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57609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0362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6922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87696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172598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393983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34095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267388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B42D1-2EAC-4B00-930C-88285C99702C}" type="datetimeFigureOut">
              <a:rPr lang="en-US" smtClean="0"/>
              <a:t>10/1/2014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9E877C-DDF2-4CE1-8938-49E6133AE3F3}" type="slidenum">
              <a:rPr lang="en-US" smtClean="0"/>
              <a:t>‹#›</a:t>
            </a:fld>
            <a:endParaRPr lang="en-US" dirty="0"/>
          </a:p>
        </p:txBody>
      </p:sp>
    </p:spTree>
    <p:extLst>
      <p:ext uri="{BB962C8B-B14F-4D97-AF65-F5344CB8AC3E}">
        <p14:creationId xmlns:p14="http://schemas.microsoft.com/office/powerpoint/2010/main" val="93813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B42D1-2EAC-4B00-930C-88285C99702C}" type="datetimeFigureOut">
              <a:rPr lang="en-US" smtClean="0"/>
              <a:t>10/1/2014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E877C-DDF2-4CE1-8938-49E6133AE3F3}" type="slidenum">
              <a:rPr lang="en-US" smtClean="0"/>
              <a:t>‹#›</a:t>
            </a:fld>
            <a:endParaRPr lang="en-US" dirty="0"/>
          </a:p>
        </p:txBody>
      </p:sp>
    </p:spTree>
    <p:extLst>
      <p:ext uri="{BB962C8B-B14F-4D97-AF65-F5344CB8AC3E}">
        <p14:creationId xmlns:p14="http://schemas.microsoft.com/office/powerpoint/2010/main" val="24624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993775"/>
          </a:xfrm>
        </p:spPr>
        <p:txBody>
          <a:bodyPr>
            <a:normAutofit fontScale="90000"/>
          </a:bodyPr>
          <a:lstStyle/>
          <a:p>
            <a:r>
              <a:rPr lang="en-US" dirty="0" smtClean="0"/>
              <a:t>Implementation of AMAT/ProDrive Model </a:t>
            </a:r>
            <a:endParaRPr lang="en-US" dirty="0"/>
          </a:p>
        </p:txBody>
      </p:sp>
      <p:sp>
        <p:nvSpPr>
          <p:cNvPr id="3" name="Subtitle 2"/>
          <p:cNvSpPr>
            <a:spLocks noGrp="1"/>
          </p:cNvSpPr>
          <p:nvPr>
            <p:ph type="subTitle" idx="1"/>
          </p:nvPr>
        </p:nvSpPr>
        <p:spPr/>
        <p:txBody>
          <a:bodyPr/>
          <a:lstStyle/>
          <a:p>
            <a:r>
              <a:rPr lang="en-US" dirty="0" smtClean="0"/>
              <a:t>Ran Katzur  10-8-2014</a:t>
            </a:r>
            <a:endParaRPr lang="en-US" dirty="0"/>
          </a:p>
        </p:txBody>
      </p:sp>
    </p:spTree>
    <p:extLst>
      <p:ext uri="{BB962C8B-B14F-4D97-AF65-F5344CB8AC3E}">
        <p14:creationId xmlns:p14="http://schemas.microsoft.com/office/powerpoint/2010/main" val="135304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DSP Core to Thread</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smtClean="0"/>
              <a:t>DSP core gets a message from the thread with source logical address and physical logical address</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a:t>
            </a:r>
            <a:r>
              <a:rPr lang="en-US" dirty="0" smtClean="0"/>
              <a:t>completion of the transfer the DSP send a message to the thread</a:t>
            </a:r>
          </a:p>
          <a:p>
            <a:pPr marL="342900" indent="-342900">
              <a:buFontTx/>
              <a:buAutoNum type="arabicPeriod"/>
            </a:pPr>
            <a:r>
              <a:rPr lang="en-US" dirty="0" smtClean="0"/>
              <a:t>MPAX and Hyperlink configuration will be discuss later</a:t>
            </a:r>
            <a:endParaRPr lang="en-US" dirty="0" smtClean="0"/>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291280836"/>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7176"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45974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DSP Core Real-time State Machine</a:t>
            </a:r>
            <a:endParaRPr lang="en-US" dirty="0"/>
          </a:p>
        </p:txBody>
      </p:sp>
      <p:sp>
        <p:nvSpPr>
          <p:cNvPr id="3" name="TextBox 2"/>
          <p:cNvSpPr txBox="1"/>
          <p:nvPr/>
        </p:nvSpPr>
        <p:spPr>
          <a:xfrm>
            <a:off x="5715000" y="1371600"/>
            <a:ext cx="3200400" cy="5078313"/>
          </a:xfrm>
          <a:prstGeom prst="rect">
            <a:avLst/>
          </a:prstGeom>
          <a:noFill/>
        </p:spPr>
        <p:txBody>
          <a:bodyPr wrap="square" rtlCol="0">
            <a:spAutoFit/>
          </a:bodyPr>
          <a:lstStyle/>
          <a:p>
            <a:pPr marL="342900" indent="-342900">
              <a:buAutoNum type="arabicPeriod"/>
            </a:pPr>
            <a:r>
              <a:rPr lang="en-US" dirty="0" smtClean="0"/>
              <a:t>DSP wait for a new message to arrive </a:t>
            </a:r>
          </a:p>
          <a:p>
            <a:pPr marL="342900" indent="-342900">
              <a:buAutoNum type="arabicPeriod"/>
            </a:pPr>
            <a:r>
              <a:rPr lang="en-US" dirty="0" smtClean="0"/>
              <a:t>When message arrive the DSP executes the function that is associated with the message </a:t>
            </a:r>
          </a:p>
          <a:p>
            <a:pPr marL="342900" indent="-342900">
              <a:buAutoNum type="arabicPeriod"/>
            </a:pPr>
            <a:r>
              <a:rPr lang="en-US" dirty="0" smtClean="0"/>
              <a:t>Upon completion of execution the DSP sends message back to the thread, and updates the buffer number for the next message (Both directions)</a:t>
            </a:r>
          </a:p>
          <a:p>
            <a:pPr marL="342900" indent="-342900">
              <a:buAutoNum type="arabicPeriod"/>
            </a:pPr>
            <a:r>
              <a:rPr lang="en-US" dirty="0" smtClean="0"/>
              <a:t>DSP returns to the waiting state. If there is a message waiting it continue with step 2, otherwise continue waiting</a:t>
            </a:r>
          </a:p>
          <a:p>
            <a:pPr marL="342900" indent="-342900">
              <a:buAutoNum type="arabicPeriod"/>
            </a:pP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16315387"/>
              </p:ext>
            </p:extLst>
          </p:nvPr>
        </p:nvGraphicFramePr>
        <p:xfrm>
          <a:off x="762000" y="990600"/>
          <a:ext cx="4268787" cy="5386388"/>
        </p:xfrm>
        <a:graphic>
          <a:graphicData uri="http://schemas.openxmlformats.org/presentationml/2006/ole">
            <mc:AlternateContent xmlns:mc="http://schemas.openxmlformats.org/markup-compatibility/2006">
              <mc:Choice xmlns:v="urn:schemas-microsoft-com:vml" Requires="v">
                <p:oleObj spid="_x0000_s5130" name="Visio" r:id="rId3" imgW="4269451" imgH="5385611" progId="Visio.Drawing.11">
                  <p:embed/>
                </p:oleObj>
              </mc:Choice>
              <mc:Fallback>
                <p:oleObj name="Visio" r:id="rId3" imgW="4269451" imgH="5385611" progId="Visio.Drawing.11">
                  <p:embed/>
                  <p:pic>
                    <p:nvPicPr>
                      <p:cNvPr id="0" name=""/>
                      <p:cNvPicPr/>
                      <p:nvPr/>
                    </p:nvPicPr>
                    <p:blipFill>
                      <a:blip r:embed="rId4"/>
                      <a:stretch>
                        <a:fillRect/>
                      </a:stretch>
                    </p:blipFill>
                    <p:spPr>
                      <a:xfrm>
                        <a:off x="762000" y="990600"/>
                        <a:ext cx="4268787" cy="5386388"/>
                      </a:xfrm>
                      <a:prstGeom prst="rect">
                        <a:avLst/>
                      </a:prstGeom>
                    </p:spPr>
                  </p:pic>
                </p:oleObj>
              </mc:Fallback>
            </mc:AlternateContent>
          </a:graphicData>
        </a:graphic>
      </p:graphicFrame>
    </p:spTree>
    <p:extLst>
      <p:ext uri="{BB962C8B-B14F-4D97-AF65-F5344CB8AC3E}">
        <p14:creationId xmlns:p14="http://schemas.microsoft.com/office/powerpoint/2010/main" val="283934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The Thread Real-time Algorithm</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09600" y="4572000"/>
            <a:ext cx="6705600" cy="1815882"/>
          </a:xfrm>
          <a:prstGeom prst="rect">
            <a:avLst/>
          </a:prstGeom>
          <a:noFill/>
        </p:spPr>
        <p:txBody>
          <a:bodyPr wrap="square" rtlCol="0">
            <a:spAutoFit/>
          </a:bodyPr>
          <a:lstStyle/>
          <a:p>
            <a:pPr marL="342900" indent="-342900">
              <a:buAutoNum type="arabicPeriod"/>
            </a:pPr>
            <a:r>
              <a:rPr lang="en-US" sz="1400" dirty="0" smtClean="0"/>
              <a:t>Thread checks if a new message from FPGA arrived</a:t>
            </a:r>
          </a:p>
          <a:p>
            <a:pPr marL="800100" lvl="1" indent="-342900">
              <a:buFont typeface="+mj-lt"/>
              <a:buAutoNum type="alphaLcPeriod"/>
            </a:pPr>
            <a:r>
              <a:rPr lang="en-US" sz="1400" dirty="0" smtClean="0"/>
              <a:t>If a message arrived, it processes the message and then checks for new message from the DSP core</a:t>
            </a:r>
          </a:p>
          <a:p>
            <a:pPr marL="800100" lvl="1" indent="-342900">
              <a:buFont typeface="+mj-lt"/>
              <a:buAutoNum type="alphaLcPeriod"/>
            </a:pPr>
            <a:r>
              <a:rPr lang="en-US" sz="1400" dirty="0" smtClean="0"/>
              <a:t>If no message arrive, checks to see if a new message arrived from the DSP</a:t>
            </a:r>
          </a:p>
          <a:p>
            <a:pPr marL="342900" indent="-342900">
              <a:buAutoNum type="arabicPeriod"/>
            </a:pPr>
            <a:r>
              <a:rPr lang="en-US" sz="1400" dirty="0" smtClean="0"/>
              <a:t>Thread checks if a new message from DSP arrived</a:t>
            </a:r>
          </a:p>
          <a:p>
            <a:pPr marL="800100" lvl="1" indent="-342900">
              <a:buFont typeface="+mj-lt"/>
              <a:buAutoNum type="alphaLcPeriod"/>
            </a:pPr>
            <a:r>
              <a:rPr lang="en-US" sz="1400" dirty="0" smtClean="0"/>
              <a:t>If a message arrived, it processes the message and then checks for new message from the FPGA core</a:t>
            </a:r>
          </a:p>
          <a:p>
            <a:pPr marL="800100" lvl="1" indent="-342900">
              <a:buFont typeface="+mj-lt"/>
              <a:buAutoNum type="alphaLcPeriod"/>
            </a:pPr>
            <a:r>
              <a:rPr lang="en-US" sz="1400" dirty="0" smtClean="0"/>
              <a:t>If no message arrive, checks to see if a new message arrived from the FPGA</a:t>
            </a:r>
          </a:p>
        </p:txBody>
      </p:sp>
      <p:graphicFrame>
        <p:nvGraphicFramePr>
          <p:cNvPr id="2" name="Object 1"/>
          <p:cNvGraphicFramePr>
            <a:graphicFrameLocks noChangeAspect="1"/>
          </p:cNvGraphicFramePr>
          <p:nvPr>
            <p:extLst>
              <p:ext uri="{D42A27DB-BD31-4B8C-83A1-F6EECF244321}">
                <p14:modId xmlns:p14="http://schemas.microsoft.com/office/powerpoint/2010/main" val="1515665592"/>
              </p:ext>
            </p:extLst>
          </p:nvPr>
        </p:nvGraphicFramePr>
        <p:xfrm>
          <a:off x="381000" y="1524000"/>
          <a:ext cx="6477000" cy="2982544"/>
        </p:xfrm>
        <a:graphic>
          <a:graphicData uri="http://schemas.openxmlformats.org/presentationml/2006/ole">
            <mc:AlternateContent xmlns:mc="http://schemas.openxmlformats.org/markup-compatibility/2006">
              <mc:Choice xmlns:v="urn:schemas-microsoft-com:vml" Requires="v">
                <p:oleObj spid="_x0000_s8202" name="Visio" r:id="rId3" imgW="8557001" imgH="3939432" progId="Visio.Drawing.11">
                  <p:embed/>
                </p:oleObj>
              </mc:Choice>
              <mc:Fallback>
                <p:oleObj name="Visio" r:id="rId3" imgW="8557001" imgH="3939432" progId="Visio.Drawing.11">
                  <p:embed/>
                  <p:pic>
                    <p:nvPicPr>
                      <p:cNvPr id="0" name=""/>
                      <p:cNvPicPr/>
                      <p:nvPr/>
                    </p:nvPicPr>
                    <p:blipFill>
                      <a:blip r:embed="rId4"/>
                      <a:stretch>
                        <a:fillRect/>
                      </a:stretch>
                    </p:blipFill>
                    <p:spPr>
                      <a:xfrm>
                        <a:off x="381000" y="1524000"/>
                        <a:ext cx="6477000" cy="2982544"/>
                      </a:xfrm>
                      <a:prstGeom prst="rect">
                        <a:avLst/>
                      </a:prstGeom>
                    </p:spPr>
                  </p:pic>
                </p:oleObj>
              </mc:Fallback>
            </mc:AlternateContent>
          </a:graphicData>
        </a:graphic>
      </p:graphicFrame>
    </p:spTree>
    <p:extLst>
      <p:ext uri="{BB962C8B-B14F-4D97-AF65-F5344CB8AC3E}">
        <p14:creationId xmlns:p14="http://schemas.microsoft.com/office/powerpoint/2010/main" val="240417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FPGA message</a:t>
            </a:r>
            <a:r>
              <a:rPr lang="en-US" dirty="0" smtClean="0"/>
              <a:t/>
            </a:r>
            <a:br>
              <a:rPr lang="en-US" dirty="0" smtClean="0"/>
            </a:br>
            <a:r>
              <a:rPr lang="en-US" sz="3100" dirty="0" smtClean="0"/>
              <a:t>Assume ARM manages DSP Data Memory</a:t>
            </a:r>
            <a:endParaRPr lang="en-US" sz="3100" dirty="0"/>
          </a:p>
        </p:txBody>
      </p:sp>
      <p:sp>
        <p:nvSpPr>
          <p:cNvPr id="3" name="TextBox 2"/>
          <p:cNvSpPr txBox="1"/>
          <p:nvPr/>
        </p:nvSpPr>
        <p:spPr>
          <a:xfrm>
            <a:off x="637939" y="5105400"/>
            <a:ext cx="6705600" cy="738664"/>
          </a:xfrm>
          <a:prstGeom prst="rect">
            <a:avLst/>
          </a:prstGeom>
          <a:noFill/>
        </p:spPr>
        <p:txBody>
          <a:bodyPr wrap="square" rtlCol="0">
            <a:spAutoFit/>
          </a:bodyPr>
          <a:lstStyle/>
          <a:p>
            <a:pPr marL="342900" indent="-342900">
              <a:buAutoNum type="arabicPeriod"/>
            </a:pPr>
            <a:r>
              <a:rPr lang="en-US" sz="1400" dirty="0" smtClean="0"/>
              <a:t>Messages to DSP includes source logical address and scratch logical address if needed</a:t>
            </a:r>
          </a:p>
          <a:p>
            <a:pPr marL="342900" indent="-342900">
              <a:buAutoNum type="arabicPeriod"/>
            </a:pPr>
            <a:r>
              <a:rPr lang="en-US" sz="1400" dirty="0" smtClean="0"/>
              <a:t>Logical scratch address is managed by the ARM thread and is used for post processing (post mortem) </a:t>
            </a:r>
            <a:endParaRPr lang="en-US" sz="14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778530414"/>
              </p:ext>
            </p:extLst>
          </p:nvPr>
        </p:nvGraphicFramePr>
        <p:xfrm>
          <a:off x="1524000" y="1447800"/>
          <a:ext cx="4598109" cy="3284538"/>
        </p:xfrm>
        <a:graphic>
          <a:graphicData uri="http://schemas.openxmlformats.org/presentationml/2006/ole">
            <mc:AlternateContent xmlns:mc="http://schemas.openxmlformats.org/markup-compatibility/2006">
              <mc:Choice xmlns:v="urn:schemas-microsoft-com:vml" Requires="v">
                <p:oleObj spid="_x0000_s9223" name="Visio" r:id="rId3" imgW="5996681" imgH="4282332" progId="Visio.Drawing.11">
                  <p:embed/>
                </p:oleObj>
              </mc:Choice>
              <mc:Fallback>
                <p:oleObj name="Visio" r:id="rId3" imgW="5996681" imgH="4282332" progId="Visio.Drawing.11">
                  <p:embed/>
                  <p:pic>
                    <p:nvPicPr>
                      <p:cNvPr id="0" name=""/>
                      <p:cNvPicPr/>
                      <p:nvPr/>
                    </p:nvPicPr>
                    <p:blipFill>
                      <a:blip r:embed="rId4"/>
                      <a:stretch>
                        <a:fillRect/>
                      </a:stretch>
                    </p:blipFill>
                    <p:spPr>
                      <a:xfrm>
                        <a:off x="1524000" y="1447800"/>
                        <a:ext cx="4598109" cy="3284538"/>
                      </a:xfrm>
                      <a:prstGeom prst="rect">
                        <a:avLst/>
                      </a:prstGeom>
                    </p:spPr>
                  </p:pic>
                </p:oleObj>
              </mc:Fallback>
            </mc:AlternateContent>
          </a:graphicData>
        </a:graphic>
      </p:graphicFrame>
    </p:spTree>
    <p:extLst>
      <p:ext uri="{BB962C8B-B14F-4D97-AF65-F5344CB8AC3E}">
        <p14:creationId xmlns:p14="http://schemas.microsoft.com/office/powerpoint/2010/main" val="146870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Processing DSP Message</a:t>
            </a:r>
            <a:r>
              <a:rPr lang="en-US" dirty="0" smtClean="0"/>
              <a:t/>
            </a:r>
            <a:br>
              <a:rPr lang="en-US" dirty="0" smtClean="0"/>
            </a:br>
            <a:r>
              <a:rPr lang="en-US" sz="3100" dirty="0" smtClean="0"/>
              <a:t>Assume ARM manages DSP Data Memory</a:t>
            </a:r>
            <a:endParaRPr lang="en-US" sz="3100" dirty="0"/>
          </a:p>
        </p:txBody>
      </p:sp>
      <p:graphicFrame>
        <p:nvGraphicFramePr>
          <p:cNvPr id="5" name="Object 4"/>
          <p:cNvGraphicFramePr>
            <a:graphicFrameLocks noChangeAspect="1"/>
          </p:cNvGraphicFramePr>
          <p:nvPr>
            <p:extLst>
              <p:ext uri="{D42A27DB-BD31-4B8C-83A1-F6EECF244321}">
                <p14:modId xmlns:p14="http://schemas.microsoft.com/office/powerpoint/2010/main" val="1354487480"/>
              </p:ext>
            </p:extLst>
          </p:nvPr>
        </p:nvGraphicFramePr>
        <p:xfrm>
          <a:off x="1524000" y="1599513"/>
          <a:ext cx="5334000" cy="4420287"/>
        </p:xfrm>
        <a:graphic>
          <a:graphicData uri="http://schemas.openxmlformats.org/presentationml/2006/ole">
            <mc:AlternateContent xmlns:mc="http://schemas.openxmlformats.org/markup-compatibility/2006">
              <mc:Choice xmlns:v="urn:schemas-microsoft-com:vml" Requires="v">
                <p:oleObj spid="_x0000_s10249" name="Visio" r:id="rId3" imgW="5996681" imgH="4968132" progId="Visio.Drawing.11">
                  <p:embed/>
                </p:oleObj>
              </mc:Choice>
              <mc:Fallback>
                <p:oleObj name="Visio" r:id="rId3" imgW="5996681" imgH="4968132" progId="Visio.Drawing.11">
                  <p:embed/>
                  <p:pic>
                    <p:nvPicPr>
                      <p:cNvPr id="0" name=""/>
                      <p:cNvPicPr/>
                      <p:nvPr/>
                    </p:nvPicPr>
                    <p:blipFill>
                      <a:blip r:embed="rId4"/>
                      <a:stretch>
                        <a:fillRect/>
                      </a:stretch>
                    </p:blipFill>
                    <p:spPr>
                      <a:xfrm>
                        <a:off x="1524000" y="1599513"/>
                        <a:ext cx="5334000" cy="4420287"/>
                      </a:xfrm>
                      <a:prstGeom prst="rect">
                        <a:avLst/>
                      </a:prstGeom>
                    </p:spPr>
                  </p:pic>
                </p:oleObj>
              </mc:Fallback>
            </mc:AlternateContent>
          </a:graphicData>
        </a:graphic>
      </p:graphicFrame>
    </p:spTree>
    <p:extLst>
      <p:ext uri="{BB962C8B-B14F-4D97-AF65-F5344CB8AC3E}">
        <p14:creationId xmlns:p14="http://schemas.microsoft.com/office/powerpoint/2010/main" val="406632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fontScale="90000"/>
          </a:bodyPr>
          <a:lstStyle/>
          <a:p>
            <a:r>
              <a:rPr lang="en-US" sz="4000" dirty="0" smtClean="0"/>
              <a:t>Thread Post-Processing</a:t>
            </a:r>
            <a:r>
              <a:rPr lang="en-US" dirty="0" smtClean="0"/>
              <a:t/>
            </a:r>
            <a:br>
              <a:rPr lang="en-US" dirty="0" smtClean="0"/>
            </a:br>
            <a:r>
              <a:rPr lang="en-US" sz="3100" dirty="0" smtClean="0"/>
              <a:t>Assume ARM manages DSP Data Memory</a:t>
            </a:r>
            <a:endParaRPr lang="en-US" sz="3100" dirty="0"/>
          </a:p>
        </p:txBody>
      </p:sp>
      <p:graphicFrame>
        <p:nvGraphicFramePr>
          <p:cNvPr id="2" name="Object 1"/>
          <p:cNvGraphicFramePr>
            <a:graphicFrameLocks noChangeAspect="1"/>
          </p:cNvGraphicFramePr>
          <p:nvPr>
            <p:extLst>
              <p:ext uri="{D42A27DB-BD31-4B8C-83A1-F6EECF244321}">
                <p14:modId xmlns:p14="http://schemas.microsoft.com/office/powerpoint/2010/main" val="2312746304"/>
              </p:ext>
            </p:extLst>
          </p:nvPr>
        </p:nvGraphicFramePr>
        <p:xfrm>
          <a:off x="1905000" y="1600200"/>
          <a:ext cx="4863277" cy="4435475"/>
        </p:xfrm>
        <a:graphic>
          <a:graphicData uri="http://schemas.openxmlformats.org/presentationml/2006/ole">
            <mc:AlternateContent xmlns:mc="http://schemas.openxmlformats.org/markup-compatibility/2006">
              <mc:Choice xmlns:v="urn:schemas-microsoft-com:vml" Requires="v">
                <p:oleObj spid="_x0000_s11270" name="Visio" r:id="rId3" imgW="5196817" imgH="4739532" progId="Visio.Drawing.11">
                  <p:embed/>
                </p:oleObj>
              </mc:Choice>
              <mc:Fallback>
                <p:oleObj name="Visio" r:id="rId3" imgW="5196817" imgH="4739532" progId="Visio.Drawing.11">
                  <p:embed/>
                  <p:pic>
                    <p:nvPicPr>
                      <p:cNvPr id="0" name=""/>
                      <p:cNvPicPr/>
                      <p:nvPr/>
                    </p:nvPicPr>
                    <p:blipFill>
                      <a:blip r:embed="rId4"/>
                      <a:stretch>
                        <a:fillRect/>
                      </a:stretch>
                    </p:blipFill>
                    <p:spPr>
                      <a:xfrm>
                        <a:off x="1905000" y="1600200"/>
                        <a:ext cx="4863277" cy="4435475"/>
                      </a:xfrm>
                      <a:prstGeom prst="rect">
                        <a:avLst/>
                      </a:prstGeom>
                    </p:spPr>
                  </p:pic>
                </p:oleObj>
              </mc:Fallback>
            </mc:AlternateContent>
          </a:graphicData>
        </a:graphic>
      </p:graphicFrame>
    </p:spTree>
    <p:extLst>
      <p:ext uri="{BB962C8B-B14F-4D97-AF65-F5344CB8AC3E}">
        <p14:creationId xmlns:p14="http://schemas.microsoft.com/office/powerpoint/2010/main" val="18929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b="1" dirty="0" smtClean="0"/>
              <a:t>Shannon Copy Implementation details</a:t>
            </a:r>
          </a:p>
          <a:p>
            <a:pPr lvl="1"/>
            <a:r>
              <a:rPr lang="en-US" sz="2400" dirty="0" smtClean="0"/>
              <a:t>Shannon DDR Partition</a:t>
            </a:r>
          </a:p>
          <a:p>
            <a:pPr lvl="1"/>
            <a:r>
              <a:rPr lang="en-US" sz="2400" dirty="0" smtClean="0"/>
              <a:t>Shannon DSP Core copy considerations</a:t>
            </a:r>
            <a:endParaRPr lang="en-US" sz="2400" dirty="0" smtClean="0"/>
          </a:p>
          <a:p>
            <a:pPr lvl="1"/>
            <a:r>
              <a:rPr lang="en-US" sz="2400" dirty="0" smtClean="0"/>
              <a:t>Shannon Cores MPAX configuration</a:t>
            </a:r>
          </a:p>
          <a:p>
            <a:pPr lvl="1"/>
            <a:r>
              <a:rPr lang="en-US" sz="2400" dirty="0" smtClean="0"/>
              <a:t>Hyperlink look-up table configuration</a:t>
            </a:r>
          </a:p>
          <a:p>
            <a:r>
              <a:rPr lang="en-US" sz="2800" dirty="0" smtClean="0"/>
              <a:t>66AK2H12 Configuration</a:t>
            </a:r>
          </a:p>
          <a:p>
            <a:pPr lvl="1"/>
            <a:r>
              <a:rPr lang="en-US" sz="2400" dirty="0" smtClean="0"/>
              <a:t>Memory management</a:t>
            </a:r>
          </a:p>
          <a:p>
            <a:pPr lvl="1"/>
            <a:r>
              <a:rPr lang="en-US" sz="2400" dirty="0" smtClean="0"/>
              <a:t>MPAX configuration</a:t>
            </a:r>
          </a:p>
          <a:p>
            <a:r>
              <a:rPr lang="en-US" sz="2800" dirty="0" smtClean="0"/>
              <a:t>Implementation pseudo Code </a:t>
            </a:r>
          </a:p>
          <a:p>
            <a:endParaRPr lang="en-US" dirty="0" smtClean="0"/>
          </a:p>
        </p:txBody>
      </p:sp>
    </p:spTree>
    <p:extLst>
      <p:ext uri="{BB962C8B-B14F-4D97-AF65-F5344CB8AC3E}">
        <p14:creationId xmlns:p14="http://schemas.microsoft.com/office/powerpoint/2010/main" val="116083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Memory Management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654160497"/>
              </p:ext>
            </p:extLst>
          </p:nvPr>
        </p:nvGraphicFramePr>
        <p:xfrm>
          <a:off x="304800" y="1066800"/>
          <a:ext cx="6581775" cy="5343525"/>
        </p:xfrm>
        <a:graphic>
          <a:graphicData uri="http://schemas.openxmlformats.org/presentationml/2006/ole">
            <mc:AlternateContent xmlns:mc="http://schemas.openxmlformats.org/markup-compatibility/2006">
              <mc:Choice xmlns:v="urn:schemas-microsoft-com:vml" Requires="v">
                <p:oleObj spid="_x0000_s12296" name="Visio" r:id="rId3" imgW="8493250" imgH="6892857" progId="Visio.Drawing.11">
                  <p:embed/>
                </p:oleObj>
              </mc:Choice>
              <mc:Fallback>
                <p:oleObj name="Visio" r:id="rId3" imgW="8493250" imgH="689285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6581775" cy="534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7232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4000" dirty="0" smtClean="0"/>
              <a:t>C6678 Memory Segment</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40980608"/>
              </p:ext>
            </p:extLst>
          </p:nvPr>
        </p:nvGraphicFramePr>
        <p:xfrm>
          <a:off x="1981202" y="1066803"/>
          <a:ext cx="4800597" cy="5257796"/>
        </p:xfrm>
        <a:graphic>
          <a:graphicData uri="http://schemas.openxmlformats.org/drawingml/2006/table">
            <a:tbl>
              <a:tblPr firstRow="1" firstCol="1" bandRow="1">
                <a:tableStyleId>{5C22544A-7EE6-4342-B048-85BDC9FD1C3A}</a:tableStyleId>
              </a:tblPr>
              <a:tblGrid>
                <a:gridCol w="960019"/>
                <a:gridCol w="960019"/>
                <a:gridCol w="960019"/>
                <a:gridCol w="960019"/>
                <a:gridCol w="960521"/>
              </a:tblGrid>
              <a:tr h="300445">
                <a:tc>
                  <a:txBody>
                    <a:bodyPr/>
                    <a:lstStyle/>
                    <a:p>
                      <a:pPr marL="0" marR="0">
                        <a:lnSpc>
                          <a:spcPct val="115000"/>
                        </a:lnSpc>
                        <a:spcBef>
                          <a:spcPts val="0"/>
                        </a:spcBef>
                        <a:spcAft>
                          <a:spcPts val="0"/>
                        </a:spcAft>
                      </a:pPr>
                      <a:r>
                        <a:rPr lang="en-US" sz="700" dirty="0">
                          <a:effectLst/>
                        </a:rPr>
                        <a:t>Physical Address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Size</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description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Logical address for the core </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Comment</a:t>
                      </a:r>
                      <a:endParaRPr lang="en-US" sz="700" dirty="0">
                        <a:effectLst/>
                        <a:latin typeface="Calibri"/>
                        <a:ea typeface="Times New Roman"/>
                        <a:cs typeface="Times New Roman"/>
                      </a:endParaRPr>
                    </a:p>
                  </a:txBody>
                  <a:tcPr marL="46001" marR="46001" marT="0" marB="0"/>
                </a:tc>
              </a:tr>
              <a:tr h="450669">
                <a:tc>
                  <a:txBody>
                    <a:bodyPr/>
                    <a:lstStyle/>
                    <a:p>
                      <a:pPr marL="0" marR="0">
                        <a:lnSpc>
                          <a:spcPct val="115000"/>
                        </a:lnSpc>
                        <a:spcBef>
                          <a:spcPts val="0"/>
                        </a:spcBef>
                        <a:spcAft>
                          <a:spcPts val="0"/>
                        </a:spcAft>
                      </a:pPr>
                      <a:r>
                        <a:rPr lang="en-US" sz="700" dirty="0">
                          <a:effectLst/>
                        </a:rPr>
                        <a:t>0x0 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MSMC shared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0x0c00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Use for IPC, all DSP cores can see this memory</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0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0</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1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1</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b000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2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2</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c800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3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3</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e000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4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4</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0x8 f800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5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5</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1000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6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6</a:t>
                      </a:r>
                      <a:endParaRPr lang="en-US" sz="700" dirty="0">
                        <a:effectLst/>
                        <a:latin typeface="Calibri"/>
                        <a:ea typeface="Times New Roman"/>
                        <a:cs typeface="Times New Roman"/>
                      </a:endParaRPr>
                    </a:p>
                  </a:txBody>
                  <a:tcPr marL="46001" marR="46001" marT="0" marB="0"/>
                </a:tc>
              </a:tr>
              <a:tr h="300445">
                <a:tc>
                  <a:txBody>
                    <a:bodyPr/>
                    <a:lstStyle/>
                    <a:p>
                      <a:pPr marL="0" marR="0">
                        <a:lnSpc>
                          <a:spcPct val="115000"/>
                        </a:lnSpc>
                        <a:spcBef>
                          <a:spcPts val="0"/>
                        </a:spcBef>
                        <a:spcAft>
                          <a:spcPts val="0"/>
                        </a:spcAft>
                      </a:pPr>
                      <a:r>
                        <a:rPr lang="en-US" sz="700" dirty="0">
                          <a:effectLst/>
                        </a:rPr>
                        <a:t>0x9 2800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384MB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DSP 7 Private memory</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0x8000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 only by DSP 7</a:t>
                      </a:r>
                      <a:endParaRPr lang="en-US" sz="700" dirty="0">
                        <a:effectLst/>
                        <a:latin typeface="Calibri"/>
                        <a:ea typeface="Times New Roman"/>
                        <a:cs typeface="Times New Roman"/>
                      </a:endParaRPr>
                    </a:p>
                  </a:txBody>
                  <a:tcPr marL="46001" marR="46001" marT="0" marB="0"/>
                </a:tc>
              </a:tr>
              <a:tr h="600892">
                <a:tc>
                  <a:txBody>
                    <a:bodyPr/>
                    <a:lstStyle/>
                    <a:p>
                      <a:pPr marL="0" marR="0">
                        <a:lnSpc>
                          <a:spcPct val="115000"/>
                        </a:lnSpc>
                        <a:spcBef>
                          <a:spcPts val="0"/>
                        </a:spcBef>
                        <a:spcAft>
                          <a:spcPts val="0"/>
                        </a:spcAft>
                      </a:pPr>
                      <a:r>
                        <a:rPr lang="en-US" sz="700" dirty="0">
                          <a:effectLst/>
                        </a:rPr>
                        <a:t>0x9 4000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1GB</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Shared Memory for all cores</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0xc000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Accessed by all cores, will have code, constants and so on</a:t>
                      </a:r>
                      <a:endParaRPr lang="en-US" sz="700" dirty="0">
                        <a:effectLst/>
                        <a:latin typeface="Calibri"/>
                        <a:ea typeface="Times New Roman"/>
                        <a:cs typeface="Times New Roman"/>
                      </a:endParaRPr>
                    </a:p>
                  </a:txBody>
                  <a:tcPr marL="46001" marR="46001" marT="0" marB="0"/>
                </a:tc>
              </a:tr>
              <a:tr h="1502230">
                <a:tc>
                  <a:txBody>
                    <a:bodyPr/>
                    <a:lstStyle/>
                    <a:p>
                      <a:pPr marL="0" marR="0">
                        <a:lnSpc>
                          <a:spcPct val="115000"/>
                        </a:lnSpc>
                        <a:spcBef>
                          <a:spcPts val="0"/>
                        </a:spcBef>
                        <a:spcAft>
                          <a:spcPts val="0"/>
                        </a:spcAft>
                      </a:pPr>
                      <a:r>
                        <a:rPr lang="en-US" sz="700" dirty="0">
                          <a:effectLst/>
                        </a:rPr>
                        <a:t>0x8 8000 0000**</a:t>
                      </a:r>
                    </a:p>
                    <a:p>
                      <a:pPr marL="0" marR="0">
                        <a:lnSpc>
                          <a:spcPct val="115000"/>
                        </a:lnSpc>
                        <a:spcBef>
                          <a:spcPts val="0"/>
                        </a:spcBef>
                        <a:spcAft>
                          <a:spcPts val="0"/>
                        </a:spcAft>
                      </a:pPr>
                      <a:r>
                        <a:rPr lang="en-US" sz="700" dirty="0">
                          <a:effectLst/>
                        </a:rPr>
                        <a:t>(For each core the start address will be different, the implementation will be describe in the MPAX implementation section)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1GB – 384M = 0x2800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No core has access except to its own region</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0x9800 0000</a:t>
                      </a:r>
                      <a:endParaRPr lang="en-US" sz="700" dirty="0">
                        <a:effectLst/>
                        <a:latin typeface="Calibri"/>
                        <a:ea typeface="Times New Roman"/>
                        <a:cs typeface="Times New Roman"/>
                      </a:endParaRPr>
                    </a:p>
                  </a:txBody>
                  <a:tcPr marL="46001" marR="46001" marT="0" marB="0"/>
                </a:tc>
                <a:tc>
                  <a:txBody>
                    <a:bodyPr/>
                    <a:lstStyle/>
                    <a:p>
                      <a:pPr marL="0" marR="0">
                        <a:lnSpc>
                          <a:spcPct val="115000"/>
                        </a:lnSpc>
                        <a:spcBef>
                          <a:spcPts val="0"/>
                        </a:spcBef>
                        <a:spcAft>
                          <a:spcPts val="0"/>
                        </a:spcAft>
                      </a:pPr>
                      <a:r>
                        <a:rPr lang="en-US" sz="700" dirty="0">
                          <a:effectLst/>
                        </a:rPr>
                        <a:t>This segment will have no permission to read, write or execute for any core.  This is done to prevent one core overwrite the data of another core</a:t>
                      </a:r>
                      <a:endParaRPr lang="en-US" sz="700" dirty="0">
                        <a:effectLst/>
                        <a:latin typeface="Calibri"/>
                        <a:ea typeface="Times New Roman"/>
                        <a:cs typeface="Times New Roman"/>
                      </a:endParaRPr>
                    </a:p>
                  </a:txBody>
                  <a:tcPr marL="46001" marR="46001" marT="0" marB="0"/>
                </a:tc>
              </a:tr>
            </a:tbl>
          </a:graphicData>
        </a:graphic>
      </p:graphicFrame>
      <p:sp>
        <p:nvSpPr>
          <p:cNvPr id="7" name="Rectangle 4"/>
          <p:cNvSpPr>
            <a:spLocks noChangeArrowheads="1"/>
          </p:cNvSpPr>
          <p:nvPr/>
        </p:nvSpPr>
        <p:spPr bwMode="auto">
          <a:xfrm>
            <a:off x="2532063"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1403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MPAX registers – Shannon side</a:t>
            </a:r>
            <a:endParaRPr lang="en-US" sz="3600" dirty="0"/>
          </a:p>
        </p:txBody>
      </p:sp>
      <p:sp>
        <p:nvSpPr>
          <p:cNvPr id="4" name="Content Placeholder 3"/>
          <p:cNvSpPr>
            <a:spLocks noGrp="1"/>
          </p:cNvSpPr>
          <p:nvPr>
            <p:ph idx="1"/>
          </p:nvPr>
        </p:nvSpPr>
        <p:spPr>
          <a:xfrm>
            <a:off x="457200" y="1066800"/>
            <a:ext cx="8229600" cy="5059363"/>
          </a:xfrm>
        </p:spPr>
        <p:txBody>
          <a:bodyPr>
            <a:normAutofit fontScale="70000" lnSpcReduction="20000"/>
          </a:bodyPr>
          <a:lstStyle/>
          <a:p>
            <a:r>
              <a:rPr lang="en-US" dirty="0" smtClean="0"/>
              <a:t>Each DSP core master has its own set of MPAX registers</a:t>
            </a:r>
          </a:p>
          <a:p>
            <a:r>
              <a:rPr lang="en-US" dirty="0" smtClean="0"/>
              <a:t>Teranet has multiple sets of SES and SMS MPAX registers</a:t>
            </a:r>
            <a:endParaRPr lang="en-US" dirty="0"/>
          </a:p>
          <a:p>
            <a:r>
              <a:rPr lang="en-US" dirty="0" smtClean="0"/>
              <a:t>Since </a:t>
            </a:r>
            <a:r>
              <a:rPr lang="en-US" dirty="0"/>
              <a:t>EDMA inherent the PrivID of the DSP core that initiates the transfer, each core will configure its own MPAX registers and the SES and SMS MPAX registers that are associated with its PrivID.</a:t>
            </a:r>
          </a:p>
          <a:p>
            <a:r>
              <a:rPr lang="en-US" dirty="0"/>
              <a:t>Multiple MPAX registers may map the same Logical address, each one to a different physical address. It that case the actual translation is done based on the MPAX register with the higher ID number. This feature will be used to prevent DSP core from accessing private memory of another core.</a:t>
            </a:r>
          </a:p>
          <a:p>
            <a:r>
              <a:rPr lang="en-US" dirty="0"/>
              <a:t>The default setting of the MPAX registers uses MPAX register 0 to map all internal device addresses (logical memory MSB is 0x0) to internal memory ), just add 4 bits of zero as the MSB, and maps 2G of external memory (MSB is 0x1) to 2G physical addresses starting with address 0x8 8000 0000.  The SES and SMS default registers are similar.  These registers will not be modified.</a:t>
            </a:r>
          </a:p>
          <a:p>
            <a:endParaRPr lang="en-US" dirty="0" smtClean="0"/>
          </a:p>
        </p:txBody>
      </p:sp>
    </p:spTree>
    <p:extLst>
      <p:ext uri="{BB962C8B-B14F-4D97-AF65-F5344CB8AC3E}">
        <p14:creationId xmlns:p14="http://schemas.microsoft.com/office/powerpoint/2010/main" val="121539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sz="2800" dirty="0" smtClean="0"/>
              <a:t>Demo Model</a:t>
            </a:r>
          </a:p>
          <a:p>
            <a:r>
              <a:rPr lang="en-US" sz="2800" dirty="0" smtClean="0"/>
              <a:t>Shannon Copy Implementation details</a:t>
            </a:r>
          </a:p>
          <a:p>
            <a:pPr lvl="1"/>
            <a:r>
              <a:rPr lang="en-US" sz="2400" dirty="0" smtClean="0"/>
              <a:t>Shannon DDR Partition</a:t>
            </a:r>
          </a:p>
          <a:p>
            <a:pPr lvl="1"/>
            <a:r>
              <a:rPr lang="en-US" sz="2400" dirty="0" smtClean="0"/>
              <a:t>Shannon DSP Core copy considerations</a:t>
            </a:r>
            <a:endParaRPr lang="en-US" sz="2400" dirty="0" smtClean="0"/>
          </a:p>
          <a:p>
            <a:pPr lvl="1"/>
            <a:r>
              <a:rPr lang="en-US" sz="2400" dirty="0" smtClean="0"/>
              <a:t>Shannon Cores MPAX configuration</a:t>
            </a:r>
          </a:p>
          <a:p>
            <a:pPr lvl="1"/>
            <a:r>
              <a:rPr lang="en-US" sz="2400" dirty="0" smtClean="0"/>
              <a:t>Hyperlink look-up table configuration</a:t>
            </a:r>
          </a:p>
          <a:p>
            <a:r>
              <a:rPr lang="en-US" sz="2800" dirty="0" smtClean="0"/>
              <a:t>66AK2H12 Configuration</a:t>
            </a:r>
          </a:p>
          <a:p>
            <a:pPr lvl="1"/>
            <a:r>
              <a:rPr lang="en-US" sz="2400" dirty="0" smtClean="0"/>
              <a:t>Memory management</a:t>
            </a:r>
          </a:p>
          <a:p>
            <a:pPr lvl="1"/>
            <a:r>
              <a:rPr lang="en-US" sz="2400" dirty="0" smtClean="0"/>
              <a:t>MPAX configuration</a:t>
            </a:r>
          </a:p>
          <a:p>
            <a:r>
              <a:rPr lang="en-US" sz="2800" dirty="0" smtClean="0"/>
              <a:t>Implementation pseudo Code </a:t>
            </a:r>
          </a:p>
          <a:p>
            <a:endParaRPr lang="en-US" dirty="0" smtClean="0"/>
          </a:p>
        </p:txBody>
      </p:sp>
    </p:spTree>
    <p:extLst>
      <p:ext uri="{BB962C8B-B14F-4D97-AF65-F5344CB8AC3E}">
        <p14:creationId xmlns:p14="http://schemas.microsoft.com/office/powerpoint/2010/main" val="159968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17240838"/>
              </p:ext>
            </p:extLst>
          </p:nvPr>
        </p:nvGraphicFramePr>
        <p:xfrm>
          <a:off x="1066800" y="2209800"/>
          <a:ext cx="6069330" cy="2870454"/>
        </p:xfrm>
        <a:graphic>
          <a:graphicData uri="http://schemas.openxmlformats.org/drawingml/2006/table">
            <a:tbl>
              <a:tblPr firstRow="1" firstCol="1" bandRow="1">
                <a:tableStyleId>{5C22544A-7EE6-4342-B048-85BDC9FD1C3A}</a:tableStyleId>
              </a:tblPr>
              <a:tblGrid>
                <a:gridCol w="816610"/>
                <a:gridCol w="1195070"/>
                <a:gridCol w="114300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MPAX2</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MPAX3</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MPAX4</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MPAX5</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0xc00000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 + I *  0x180000 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0x8900000 + I *  0x180000 where I is the core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0x9400000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5" name="Rectangle 1"/>
          <p:cNvSpPr>
            <a:spLocks noChangeArrowheads="1"/>
          </p:cNvSpPr>
          <p:nvPr/>
        </p:nvSpPr>
        <p:spPr bwMode="auto">
          <a:xfrm>
            <a:off x="990600" y="1254696"/>
            <a:ext cx="50292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MPAX registers for DSP core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400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88767026"/>
              </p:ext>
            </p:extLst>
          </p:nvPr>
        </p:nvGraphicFramePr>
        <p:xfrm>
          <a:off x="1371600" y="2514600"/>
          <a:ext cx="6069330" cy="3080766"/>
        </p:xfrm>
        <a:graphic>
          <a:graphicData uri="http://schemas.openxmlformats.org/drawingml/2006/table">
            <a:tbl>
              <a:tblPr firstRow="1" firstCol="1" bandRow="1">
                <a:tableStyleId>{5C22544A-7EE6-4342-B048-85BDC9FD1C3A}</a:tableStyleId>
              </a:tblPr>
              <a:tblGrid>
                <a:gridCol w="816610"/>
                <a:gridCol w="1252220"/>
                <a:gridCol w="1085850"/>
                <a:gridCol w="1314450"/>
                <a:gridCol w="1600200"/>
              </a:tblGrid>
              <a:tr h="0">
                <a:tc>
                  <a:txBody>
                    <a:bodyPr/>
                    <a:lstStyle/>
                    <a:p>
                      <a:pPr marL="0" marR="0">
                        <a:lnSpc>
                          <a:spcPct val="115000"/>
                        </a:lnSpc>
                        <a:spcBef>
                          <a:spcPts val="0"/>
                        </a:spcBef>
                        <a:spcAft>
                          <a:spcPts val="0"/>
                        </a:spcAft>
                      </a:pPr>
                      <a:r>
                        <a:rPr lang="en-US" sz="1200" dirty="0">
                          <a:effectLst/>
                        </a:rPr>
                        <a:t>Value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1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2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3 for PrivID </a:t>
                      </a:r>
                      <a:r>
                        <a:rPr lang="en-US" sz="1200" dirty="0" smtClean="0">
                          <a:effectLst/>
                        </a:rPr>
                        <a:t>i</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SES 4 for PrivID </a:t>
                      </a:r>
                      <a:r>
                        <a:rPr lang="en-US" sz="1200" dirty="0" smtClean="0">
                          <a:effectLst/>
                        </a:rPr>
                        <a:t>i</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Logical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0xc00000</a:t>
                      </a:r>
                      <a:endParaRPr lang="en-US" sz="1100" dirty="0">
                        <a:effectLst/>
                        <a:latin typeface="Calibri"/>
                        <a:ea typeface="Times New Roman"/>
                        <a:cs typeface="Times New Roman"/>
                      </a:endParaRPr>
                    </a:p>
                  </a:txBody>
                  <a:tcPr marL="68580" marR="68580" marT="0" marB="0"/>
                </a:tc>
              </a:tr>
              <a:tr h="662305">
                <a:tc>
                  <a:txBody>
                    <a:bodyPr/>
                    <a:lstStyle/>
                    <a:p>
                      <a:pPr marL="0" marR="0">
                        <a:lnSpc>
                          <a:spcPct val="115000"/>
                        </a:lnSpc>
                        <a:spcBef>
                          <a:spcPts val="0"/>
                        </a:spcBef>
                        <a:spcAft>
                          <a:spcPts val="0"/>
                        </a:spcAft>
                      </a:pPr>
                      <a:r>
                        <a:rPr lang="en-US" sz="1200" dirty="0">
                          <a:effectLst/>
                        </a:rPr>
                        <a:t>Physical</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0x8800000 + I *  0x180000 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0x8900000 + I *  0x180000 where I is the PrivID number</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0x9400000</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Size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 0x1c (256M)</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0xb (128MB)</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0x1E (1G)</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Permission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0x00</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0x3f</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200" dirty="0">
                          <a:effectLst/>
                        </a:rPr>
                        <a:t>Comment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Permission are all zero, cannot read, write or execute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Configure the private memory, Overwrite MPAX 2 </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200" dirty="0">
                          <a:effectLst/>
                        </a:rPr>
                        <a:t>For the shared memory</a:t>
                      </a:r>
                      <a:endParaRPr lang="en-US" sz="1100" dirty="0">
                        <a:effectLst/>
                        <a:latin typeface="Calibri"/>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1295400" y="1600200"/>
            <a:ext cx="547370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SES registers for PriviID I, i=0. 7 (C6678 only)</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5855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MPAX Registers</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
          <p:cNvSpPr>
            <a:spLocks noChangeArrowheads="1"/>
          </p:cNvSpPr>
          <p:nvPr/>
        </p:nvSpPr>
        <p:spPr bwMode="auto">
          <a:xfrm>
            <a:off x="1281545" y="2667000"/>
            <a:ext cx="54737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setting of SMS registers for PriviID I, i=0.7</a:t>
            </a:r>
            <a:r>
              <a:rPr kumimoji="0" lang="en-US" altLang="en-US" sz="28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stays as the default</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4651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a:t>
            </a:r>
            <a:endParaRPr lang="en-US" sz="3600" dirty="0"/>
          </a:p>
        </p:txBody>
      </p:sp>
      <p:sp>
        <p:nvSpPr>
          <p:cNvPr id="4" name="Content Placeholder 3"/>
          <p:cNvSpPr>
            <a:spLocks noGrp="1"/>
          </p:cNvSpPr>
          <p:nvPr>
            <p:ph idx="1"/>
          </p:nvPr>
        </p:nvSpPr>
        <p:spPr>
          <a:xfrm>
            <a:off x="457200" y="1066800"/>
            <a:ext cx="8229600" cy="5059363"/>
          </a:xfrm>
        </p:spPr>
        <p:txBody>
          <a:bodyPr>
            <a:normAutofit fontScale="85000" lnSpcReduction="20000"/>
          </a:bodyPr>
          <a:lstStyle/>
          <a:p>
            <a:r>
              <a:rPr lang="en-US" dirty="0" smtClean="0"/>
              <a:t>Each CorePac can access up to 256MB of memory (128M Hyperlink 1 on 66AK2H12)</a:t>
            </a:r>
          </a:p>
          <a:p>
            <a:r>
              <a:rPr lang="en-US" dirty="0" smtClean="0"/>
              <a:t>Using ARM thread to move data to an from Shannon limits the data to 256MB (128MB) for all the 8 cores (No run-time re-configure of Hyperlink please)</a:t>
            </a:r>
          </a:p>
          <a:p>
            <a:r>
              <a:rPr lang="en-US" dirty="0" smtClean="0"/>
              <a:t>When the system uses Shannon cores to move data to and from the 66AK2H12, each core can address up to  256MB</a:t>
            </a:r>
          </a:p>
          <a:p>
            <a:r>
              <a:rPr lang="en-US" dirty="0" smtClean="0"/>
              <a:t>If two Shannons use Hyperlink to access remote memory, DDR accessible memory is limited to 2G (31 bits address, the MSB is always 1) in addition to internal-device MMR and memories  (MSMC, L2, L1, MMR) </a:t>
            </a:r>
          </a:p>
        </p:txBody>
      </p:sp>
    </p:spTree>
    <p:extLst>
      <p:ext uri="{BB962C8B-B14F-4D97-AF65-F5344CB8AC3E}">
        <p14:creationId xmlns:p14="http://schemas.microsoft.com/office/powerpoint/2010/main" val="422520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(2)</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To increase efficiency and reduce complexity it is very important to allow parallel data movements to and from 66AK2H12 DDR</a:t>
            </a:r>
          </a:p>
          <a:p>
            <a:r>
              <a:rPr lang="en-US" dirty="0" smtClean="0"/>
              <a:t>8 ARM threads may exchange data between the ARM and DSP cores within 66AK2H12. This work does not cover internal data move</a:t>
            </a:r>
          </a:p>
          <a:p>
            <a:r>
              <a:rPr lang="en-US" dirty="0" smtClean="0"/>
              <a:t>16 threads move data via the Hyperlink, thus the size limit of Hyperlink is very important</a:t>
            </a:r>
          </a:p>
        </p:txBody>
      </p:sp>
    </p:spTree>
    <p:extLst>
      <p:ext uri="{BB962C8B-B14F-4D97-AF65-F5344CB8AC3E}">
        <p14:creationId xmlns:p14="http://schemas.microsoft.com/office/powerpoint/2010/main" val="960885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(3)</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dirty="0" smtClean="0"/>
              <a:t>Messages buffer are located on the MSMC memory. All MSMC memory can be accessed by Hyperlink</a:t>
            </a:r>
          </a:p>
          <a:p>
            <a:r>
              <a:rPr lang="en-US" dirty="0" smtClean="0"/>
              <a:t>2G of DDR memory can be access by Hyperlink</a:t>
            </a:r>
          </a:p>
          <a:p>
            <a:r>
              <a:rPr lang="en-US" dirty="0" smtClean="0"/>
              <a:t>Each DSP core can access up to 128M (2G/16)</a:t>
            </a:r>
          </a:p>
          <a:p>
            <a:r>
              <a:rPr lang="en-US" b="1" dirty="0" smtClean="0">
                <a:solidFill>
                  <a:srgbClr val="FF0000"/>
                </a:solidFill>
              </a:rPr>
              <a:t>In the following slides we analyze the Hyperlink configuration that is needed to support Shannon access to 66AK2H12 memories</a:t>
            </a:r>
          </a:p>
          <a:p>
            <a:r>
              <a:rPr lang="en-US" dirty="0" smtClean="0"/>
              <a:t>66AK2H12 access into Shannon (for messages) will be discussed later</a:t>
            </a:r>
          </a:p>
        </p:txBody>
      </p:sp>
    </p:spTree>
    <p:extLst>
      <p:ext uri="{BB962C8B-B14F-4D97-AF65-F5344CB8AC3E}">
        <p14:creationId xmlns:p14="http://schemas.microsoft.com/office/powerpoint/2010/main" val="870757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Hyperlink Considerations (4)</a:t>
            </a:r>
            <a:endParaRPr lang="en-US" sz="3600" dirty="0"/>
          </a:p>
        </p:txBody>
      </p:sp>
      <p:sp>
        <p:nvSpPr>
          <p:cNvPr id="4" name="Content Placeholder 3"/>
          <p:cNvSpPr>
            <a:spLocks noGrp="1"/>
          </p:cNvSpPr>
          <p:nvPr>
            <p:ph idx="1"/>
          </p:nvPr>
        </p:nvSpPr>
        <p:spPr>
          <a:xfrm>
            <a:off x="457200" y="1066800"/>
            <a:ext cx="8229600" cy="5059363"/>
          </a:xfrm>
        </p:spPr>
        <p:txBody>
          <a:bodyPr>
            <a:normAutofit/>
          </a:bodyPr>
          <a:lstStyle/>
          <a:p>
            <a:r>
              <a:rPr lang="en-US" dirty="0" smtClean="0"/>
              <a:t>We assume that messages reside in MSMC memory</a:t>
            </a:r>
          </a:p>
          <a:p>
            <a:r>
              <a:rPr lang="en-US" dirty="0" smtClean="0"/>
              <a:t>In order to get 128MB DDR for each core, PriviID must be overlay on the look-up table index</a:t>
            </a:r>
          </a:p>
          <a:p>
            <a:r>
              <a:rPr lang="en-US" dirty="0" smtClean="0"/>
              <a:t>The following figure shows the structure of the address value for 4 buffers, 32MB each for each DSP core</a:t>
            </a:r>
          </a:p>
        </p:txBody>
      </p:sp>
    </p:spTree>
    <p:extLst>
      <p:ext uri="{BB962C8B-B14F-4D97-AF65-F5344CB8AC3E}">
        <p14:creationId xmlns:p14="http://schemas.microsoft.com/office/powerpoint/2010/main" val="106864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Hyperlink Address structure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21997019"/>
              </p:ext>
            </p:extLst>
          </p:nvPr>
        </p:nvGraphicFramePr>
        <p:xfrm>
          <a:off x="501650" y="1447800"/>
          <a:ext cx="8140700" cy="4333748"/>
        </p:xfrm>
        <a:graphic>
          <a:graphicData uri="http://schemas.openxmlformats.org/presentationml/2006/ole">
            <mc:AlternateContent xmlns:mc="http://schemas.openxmlformats.org/markup-compatibility/2006">
              <mc:Choice xmlns:v="urn:schemas-microsoft-com:vml" Requires="v">
                <p:oleObj spid="_x0000_s16387" name="Visio" r:id="rId3" imgW="8659652" imgH="4610370" progId="Visio.Drawing.11">
                  <p:embed/>
                </p:oleObj>
              </mc:Choice>
              <mc:Fallback>
                <p:oleObj name="Visio" r:id="rId3" imgW="8659652" imgH="4610370" progId="Visio.Drawing.11">
                  <p:embed/>
                  <p:pic>
                    <p:nvPicPr>
                      <p:cNvPr id="0" name=""/>
                      <p:cNvPicPr/>
                      <p:nvPr/>
                    </p:nvPicPr>
                    <p:blipFill>
                      <a:blip r:embed="rId4"/>
                      <a:stretch>
                        <a:fillRect/>
                      </a:stretch>
                    </p:blipFill>
                    <p:spPr>
                      <a:xfrm>
                        <a:off x="501650" y="1447800"/>
                        <a:ext cx="8140700" cy="4333748"/>
                      </a:xfrm>
                      <a:prstGeom prst="rect">
                        <a:avLst/>
                      </a:prstGeom>
                    </p:spPr>
                  </p:pic>
                </p:oleObj>
              </mc:Fallback>
            </mc:AlternateContent>
          </a:graphicData>
        </a:graphic>
      </p:graphicFrame>
    </p:spTree>
    <p:extLst>
      <p:ext uri="{BB962C8B-B14F-4D97-AF65-F5344CB8AC3E}">
        <p14:creationId xmlns:p14="http://schemas.microsoft.com/office/powerpoint/2010/main" val="131128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75491"/>
            <a:ext cx="8991600" cy="1554272"/>
          </a:xfrm>
          <a:prstGeom prst="rect">
            <a:avLst/>
          </a:prstGeom>
        </p:spPr>
        <p:txBody>
          <a:bodyPr wrap="square">
            <a:spAutoFit/>
          </a:bodyPr>
          <a:lstStyle/>
          <a:p>
            <a:pPr>
              <a:spcBef>
                <a:spcPts val="600"/>
              </a:spcBef>
              <a:buSzPct val="125000"/>
              <a:defRPr/>
            </a:pPr>
            <a:r>
              <a:rPr lang="en-US" sz="2000" b="1" dirty="0">
                <a:latin typeface="+mn-lt"/>
                <a:cs typeface="Arial" pitchFamily="34" charset="0"/>
              </a:rPr>
              <a:t>Tx Address Overlay Control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User configures PrivID / Security bit</a:t>
            </a:r>
            <a:r>
              <a:rPr lang="en-US" sz="2000" i="1" dirty="0" smtClean="0">
                <a:latin typeface="+mn-lt"/>
                <a:cs typeface="Arial" pitchFamily="34" charset="0"/>
              </a:rPr>
              <a:t> </a:t>
            </a:r>
            <a:r>
              <a:rPr lang="en-US" sz="2000" dirty="0" smtClean="0">
                <a:latin typeface="+mn-lt"/>
                <a:cs typeface="Arial" pitchFamily="34" charset="0"/>
              </a:rPr>
              <a:t>overload in this 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0x1c</a:t>
            </a:r>
            <a:r>
              <a:rPr lang="en-US" sz="2000" dirty="0">
                <a:latin typeface="+mn-lt"/>
                <a:cs typeface="Arial" pitchFamily="34" charset="0"/>
              </a:rPr>
              <a:t>. For </a:t>
            </a:r>
            <a:r>
              <a:rPr lang="en-US" sz="2000" dirty="0" smtClean="0">
                <a:latin typeface="+mn-lt"/>
                <a:cs typeface="Arial" pitchFamily="34" charset="0"/>
              </a:rPr>
              <a:t>6678 that is 0x2140_001c</a:t>
            </a:r>
          </a:p>
          <a:p>
            <a:pPr marL="342900" indent="-342900">
              <a:spcBef>
                <a:spcPts val="600"/>
              </a:spcBef>
              <a:buSzPct val="125000"/>
              <a:buFont typeface="Arial" pitchFamily="34" charset="0"/>
              <a:buChar char="•"/>
              <a:defRPr/>
            </a:pPr>
            <a:r>
              <a:rPr lang="en-US" sz="2000" dirty="0" smtClean="0">
                <a:latin typeface="+mn-lt"/>
                <a:cs typeface="Arial" pitchFamily="34" charset="0"/>
              </a:rPr>
              <a:t>If using HyperLink LLD, </a:t>
            </a:r>
            <a:r>
              <a:rPr lang="en-US" sz="2000" dirty="0" smtClean="0">
                <a:solidFill>
                  <a:srgbClr val="0070C0"/>
                </a:solidFill>
                <a:latin typeface="+mn-lt"/>
                <a:cs typeface="Arial" pitchFamily="34" charset="0"/>
              </a:rPr>
              <a:t>hyplnkTXAddrOvlyReg_s </a:t>
            </a:r>
            <a:r>
              <a:rPr lang="en-US" sz="2000" dirty="0" smtClean="0">
                <a:latin typeface="+mn-lt"/>
                <a:cs typeface="Arial" pitchFamily="34" charset="0"/>
              </a:rPr>
              <a:t>represents this register</a:t>
            </a:r>
          </a:p>
        </p:txBody>
      </p:sp>
      <p:graphicFrame>
        <p:nvGraphicFramePr>
          <p:cNvPr id="7" name="Table 6"/>
          <p:cNvGraphicFramePr>
            <a:graphicFrameLocks noGrp="1"/>
          </p:cNvGraphicFramePr>
          <p:nvPr>
            <p:extLst>
              <p:ext uri="{D42A27DB-BD31-4B8C-83A1-F6EECF244321}">
                <p14:modId xmlns:p14="http://schemas.microsoft.com/office/powerpoint/2010/main" val="125174220"/>
              </p:ext>
            </p:extLst>
          </p:nvPr>
        </p:nvGraphicFramePr>
        <p:xfrm>
          <a:off x="304800" y="3154680"/>
          <a:ext cx="8262022" cy="1112520"/>
        </p:xfrm>
        <a:graphic>
          <a:graphicData uri="http://schemas.openxmlformats.org/drawingml/2006/table">
            <a:tbl>
              <a:tblPr firstRow="1" bandRow="1">
                <a:tableStyleId>{5C22544A-7EE6-4342-B048-85BDC9FD1C3A}</a:tableStyleId>
              </a:tblPr>
              <a:tblGrid>
                <a:gridCol w="1461206"/>
                <a:gridCol w="1461206"/>
                <a:gridCol w="615245"/>
                <a:gridCol w="615245"/>
                <a:gridCol w="499886"/>
                <a:gridCol w="499886"/>
                <a:gridCol w="576792"/>
                <a:gridCol w="576792"/>
                <a:gridCol w="499886"/>
                <a:gridCol w="499886"/>
                <a:gridCol w="456105"/>
                <a:gridCol w="499887"/>
              </a:tblGrid>
              <a:tr h="370840">
                <a:tc>
                  <a:txBody>
                    <a:bodyPr/>
                    <a:lstStyle/>
                    <a:p>
                      <a:r>
                        <a:rPr lang="en-US" sz="1400" b="0" dirty="0" smtClean="0">
                          <a:solidFill>
                            <a:schemeClr val="tx1"/>
                          </a:solidFill>
                        </a:rPr>
                        <a:t>31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20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19</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16</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15</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12</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11</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8</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7</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4</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smtClean="0">
                          <a:solidFill>
                            <a:schemeClr val="tx1"/>
                          </a:solidFill>
                        </a:rPr>
                        <a:t>3</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b="0" dirty="0" smtClean="0">
                          <a:solidFill>
                            <a:schemeClr val="tx1"/>
                          </a:solidFill>
                        </a:rPr>
                        <a:t>0</a:t>
                      </a:r>
                      <a:endParaRPr lang="en-US" sz="1400" b="0" dirty="0">
                        <a:solidFill>
                          <a:schemeClr val="tx1"/>
                        </a:solidFill>
                      </a:endParaRPr>
                    </a:p>
                  </a:txBody>
                  <a:tcPr>
                    <a:lnB w="12700" cap="flat" cmpd="sng" algn="ctr">
                      <a:solidFill>
                        <a:schemeClr val="tx1"/>
                      </a:solidFill>
                      <a:prstDash val="solid"/>
                      <a:round/>
                      <a:headEnd type="none" w="med" len="med"/>
                      <a:tailEnd type="none" w="med" len="med"/>
                    </a:lnB>
                    <a:solidFill>
                      <a:schemeClr val="bg1"/>
                    </a:solidFill>
                  </a:tcPr>
                </a:tc>
              </a:tr>
              <a:tr h="370840">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txsecovl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txprividovl</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0" dirty="0" smtClean="0">
                          <a:latin typeface="Calibri" pitchFamily="34" charset="0"/>
                          <a:cs typeface="Courier New" pitchFamily="49" charset="0"/>
                        </a:rPr>
                        <a:t>Reserved</a:t>
                      </a:r>
                      <a:endParaRPr lang="en-US" sz="1600" b="0"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600" b="1" dirty="0" smtClean="0">
                          <a:latin typeface="Calibri" pitchFamily="34" charset="0"/>
                          <a:cs typeface="Courier New" pitchFamily="49" charset="0"/>
                        </a:rPr>
                        <a:t>txigmask</a:t>
                      </a:r>
                      <a:endParaRPr lang="en-US" sz="1600" b="1" dirty="0">
                        <a:latin typeface="Calibri" pitchFamily="34"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c gridSpan="2">
                  <a:txBody>
                    <a:bodyPr/>
                    <a:lstStyle/>
                    <a:p>
                      <a:pPr algn="ctr"/>
                      <a:r>
                        <a:rPr lang="en-US" sz="1400" dirty="0" smtClean="0"/>
                        <a:t>R/W</a:t>
                      </a:r>
                      <a:endParaRPr lang="en-US" sz="1400" dirty="0"/>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en-US"/>
                    </a:p>
                  </a:txBody>
                  <a:tcPr/>
                </a:tc>
              </a:tr>
            </a:tbl>
          </a:graphicData>
        </a:graphic>
      </p:graphicFrame>
      <p:sp>
        <p:nvSpPr>
          <p:cNvPr id="11" name="Title 1"/>
          <p:cNvSpPr txBox="1">
            <a:spLocks/>
          </p:cNvSpPr>
          <p:nvPr/>
        </p:nvSpPr>
        <p:spPr>
          <a:xfrm>
            <a:off x="228600" y="0"/>
            <a:ext cx="8686800" cy="762000"/>
          </a:xfrm>
          <a:prstGeom prst="rect">
            <a:avLst/>
          </a:prstGeom>
        </p:spPr>
        <p:txBody>
          <a:bodyPr/>
          <a:lstStyle/>
          <a:p>
            <a:pPr lvl="0" algn="ctr"/>
            <a:r>
              <a:rPr lang="en-US" sz="4000" kern="0" dirty="0" smtClean="0">
                <a:latin typeface="+mn-lt"/>
                <a:ea typeface="+mj-ea"/>
                <a:cs typeface="Arial"/>
              </a:rPr>
              <a:t>Address Manipulation: Tx Side Registers </a:t>
            </a:r>
          </a:p>
        </p:txBody>
      </p:sp>
      <p:sp>
        <p:nvSpPr>
          <p:cNvPr id="5" name="Rectangle 4"/>
          <p:cNvSpPr/>
          <p:nvPr/>
        </p:nvSpPr>
        <p:spPr>
          <a:xfrm>
            <a:off x="229230" y="4495800"/>
            <a:ext cx="8991600" cy="1554272"/>
          </a:xfrm>
          <a:prstGeom prst="rect">
            <a:avLst/>
          </a:prstGeom>
        </p:spPr>
        <p:txBody>
          <a:bodyPr wrap="square">
            <a:spAutoFit/>
          </a:bodyPr>
          <a:lstStyle/>
          <a:p>
            <a:pPr>
              <a:spcBef>
                <a:spcPts val="600"/>
              </a:spcBef>
              <a:buSzPct val="125000"/>
              <a:defRPr/>
            </a:pPr>
            <a:r>
              <a:rPr lang="en-US" sz="2000" b="1" dirty="0" smtClean="0">
                <a:cs typeface="Arial" pitchFamily="34" charset="0"/>
              </a:rPr>
              <a:t>Register Configuration</a:t>
            </a:r>
            <a:endParaRPr lang="en-US" sz="2000" b="1" dirty="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latin typeface="+mn-lt"/>
                <a:cs typeface="Arial" pitchFamily="34" charset="0"/>
              </a:rPr>
              <a:t>xsecovl  = o – security bit not overlay</a:t>
            </a:r>
          </a:p>
          <a:p>
            <a:pPr marL="342900" indent="-342900">
              <a:spcBef>
                <a:spcPts val="600"/>
              </a:spcBef>
              <a:buSzPct val="125000"/>
              <a:buFont typeface="Arial" pitchFamily="34" charset="0"/>
              <a:buChar char="•"/>
              <a:defRPr/>
            </a:pPr>
            <a:r>
              <a:rPr lang="en-US" sz="2000" dirty="0" smtClean="0">
                <a:cs typeface="Arial" pitchFamily="34" charset="0"/>
              </a:rPr>
              <a:t>txprividovl =  12   (bit 31 to 28)</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a:cs typeface="Arial" pitchFamily="34" charset="0"/>
              </a:rPr>
              <a:t>t</a:t>
            </a:r>
            <a:r>
              <a:rPr lang="en-US" sz="2000" dirty="0" smtClean="0">
                <a:cs typeface="Arial" pitchFamily="34" charset="0"/>
              </a:rPr>
              <a:t>xigmask =  11  (mask = 0x0fff ffff)</a:t>
            </a:r>
            <a:endParaRPr lang="en-US" sz="2000" dirty="0" smtClean="0">
              <a:latin typeface="+mn-lt"/>
              <a:cs typeface="Arial" pitchFamily="34" charset="0"/>
            </a:endParaRPr>
          </a:p>
        </p:txBody>
      </p:sp>
    </p:spTree>
    <p:extLst>
      <p:ext uri="{BB962C8B-B14F-4D97-AF65-F5344CB8AC3E}">
        <p14:creationId xmlns:p14="http://schemas.microsoft.com/office/powerpoint/2010/main" val="163690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88693840"/>
              </p:ext>
            </p:extLst>
          </p:nvPr>
        </p:nvGraphicFramePr>
        <p:xfrm>
          <a:off x="304800" y="2691950"/>
          <a:ext cx="8264592" cy="1193800"/>
        </p:xfrm>
        <a:graphic>
          <a:graphicData uri="http://schemas.openxmlformats.org/drawingml/2006/table">
            <a:tbl>
              <a:tblPr firstRow="1" bandRow="1">
                <a:tableStyleId>{5C22544A-7EE6-4342-B048-85BDC9FD1C3A}</a:tableStyleId>
              </a:tblPr>
              <a:tblGrid>
                <a:gridCol w="419100"/>
                <a:gridCol w="571500"/>
                <a:gridCol w="751840"/>
                <a:gridCol w="721360"/>
                <a:gridCol w="457200"/>
                <a:gridCol w="457200"/>
                <a:gridCol w="457200"/>
                <a:gridCol w="457200"/>
                <a:gridCol w="457200"/>
                <a:gridCol w="457200"/>
                <a:gridCol w="609600"/>
                <a:gridCol w="448446"/>
                <a:gridCol w="499886"/>
                <a:gridCol w="575668"/>
                <a:gridCol w="424105"/>
                <a:gridCol w="499887"/>
              </a:tblGrid>
              <a:tr h="228600">
                <a:tc>
                  <a:txBody>
                    <a:bodyPr/>
                    <a:lstStyle/>
                    <a:p>
                      <a:r>
                        <a:rPr lang="en-US" sz="1400" b="0" dirty="0" smtClean="0">
                          <a:solidFill>
                            <a:schemeClr val="tx1"/>
                          </a:solidFill>
                          <a:latin typeface="+mn-lt"/>
                        </a:rPr>
                        <a:t>31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smtClean="0">
                          <a:solidFill>
                            <a:schemeClr val="tx1"/>
                          </a:solidFill>
                          <a:latin typeface="+mn-lt"/>
                        </a:rPr>
                        <a:t>24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23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20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19</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16</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0" dirty="0" smtClean="0">
                          <a:solidFill>
                            <a:schemeClr val="tx1"/>
                          </a:solidFill>
                          <a:latin typeface="+mn-lt"/>
                        </a:rPr>
                        <a:t>15</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12</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11</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8</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7</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4</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smtClean="0">
                          <a:solidFill>
                            <a:schemeClr val="tx1"/>
                          </a:solidFill>
                          <a:latin typeface="+mn-lt"/>
                        </a:rPr>
                        <a:t>3</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0" dirty="0" smtClean="0">
                          <a:solidFill>
                            <a:schemeClr val="tx1"/>
                          </a:solidFill>
                          <a:latin typeface="+mn-lt"/>
                        </a:rPr>
                        <a:t>0</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mn-lt"/>
                        </a:rPr>
                        <a:t>rxsechi</a:t>
                      </a:r>
                    </a:p>
                    <a:p>
                      <a:pPr algn="ct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latin typeface="+mn-lt"/>
                        </a:rPr>
                        <a:t>rxseclo</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rxsecsel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rxprividsel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dirty="0" smtClean="0">
                          <a:latin typeface="+mn-lt"/>
                        </a:rPr>
                        <a:t>Reserved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algn="ctr"/>
                      <a:r>
                        <a:rPr lang="en-US" sz="1400" b="1" dirty="0" smtClean="0">
                          <a:latin typeface="+mn-lt"/>
                        </a:rPr>
                        <a:t>rxsegsel</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370840">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1400" dirty="0" smtClean="0">
                          <a:latin typeface="+mn-lt"/>
                        </a:rPr>
                        <a:t>R/W</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bl>
          </a:graphicData>
        </a:graphic>
      </p:graphicFrame>
      <p:sp>
        <p:nvSpPr>
          <p:cNvPr id="14" name="Rectangle 13"/>
          <p:cNvSpPr/>
          <p:nvPr/>
        </p:nvSpPr>
        <p:spPr>
          <a:xfrm>
            <a:off x="152400" y="729278"/>
            <a:ext cx="8991600" cy="1523494"/>
          </a:xfrm>
          <a:prstGeom prst="rect">
            <a:avLst/>
          </a:prstGeom>
        </p:spPr>
        <p:txBody>
          <a:bodyPr wrap="square">
            <a:spAutoFit/>
          </a:bodyPr>
          <a:lstStyle/>
          <a:p>
            <a:pPr>
              <a:spcBef>
                <a:spcPts val="600"/>
              </a:spcBef>
              <a:buSzPct val="125000"/>
              <a:defRPr/>
            </a:pPr>
            <a:r>
              <a:rPr lang="en-US" sz="2000" b="1" dirty="0">
                <a:latin typeface="+mn-lt"/>
                <a:cs typeface="Arial"/>
              </a:rPr>
              <a:t>Rx Address Selector Control </a:t>
            </a:r>
            <a:r>
              <a:rPr lang="en-US" sz="2000" b="1" dirty="0" smtClean="0">
                <a:latin typeface="+mn-lt"/>
                <a:cs typeface="Arial"/>
              </a:rPr>
              <a:t>Register</a:t>
            </a:r>
          </a:p>
          <a:p>
            <a:pPr marL="342900" indent="-342900">
              <a:spcBef>
                <a:spcPts val="600"/>
              </a:spcBef>
              <a:buSzPct val="125000"/>
              <a:buFont typeface="Arial" pitchFamily="34" charset="0"/>
              <a:buChar char="•"/>
              <a:defRPr/>
            </a:pPr>
            <a:r>
              <a:rPr lang="en-US" sz="2000" dirty="0" smtClean="0">
                <a:latin typeface="+mn-lt"/>
                <a:cs typeface="Arial" pitchFamily="34" charset="0"/>
              </a:rPr>
              <a:t>Register is at </a:t>
            </a:r>
            <a:r>
              <a:rPr lang="en-US" sz="2000" dirty="0">
                <a:latin typeface="+mn-lt"/>
                <a:cs typeface="Arial" pitchFamily="34" charset="0"/>
              </a:rPr>
              <a:t>address </a:t>
            </a:r>
            <a:r>
              <a:rPr lang="en-US" sz="2000" i="1" dirty="0" smtClean="0">
                <a:latin typeface="+mn-lt"/>
                <a:cs typeface="Arial" pitchFamily="34" charset="0"/>
              </a:rPr>
              <a:t>HyperLinkCfgBase</a:t>
            </a:r>
            <a:r>
              <a:rPr lang="en-US" sz="2000" dirty="0" smtClean="0">
                <a:latin typeface="+mn-lt"/>
                <a:cs typeface="Arial" pitchFamily="34" charset="0"/>
              </a:rPr>
              <a:t> </a:t>
            </a:r>
            <a:r>
              <a:rPr lang="en-US" sz="2000" dirty="0">
                <a:latin typeface="+mn-lt"/>
                <a:cs typeface="Arial" pitchFamily="34" charset="0"/>
              </a:rPr>
              <a:t>+ </a:t>
            </a:r>
            <a:r>
              <a:rPr lang="en-US" sz="2000" dirty="0" smtClean="0">
                <a:latin typeface="+mn-lt"/>
                <a:cs typeface="Arial" pitchFamily="34" charset="0"/>
              </a:rPr>
              <a:t>0x2c. For 6678, that is 0x2140_002c</a:t>
            </a:r>
          </a:p>
          <a:p>
            <a:pPr marL="342900" indent="-342900">
              <a:spcBef>
                <a:spcPts val="600"/>
              </a:spcBef>
              <a:buSzPct val="125000"/>
              <a:buFont typeface="Arial" pitchFamily="34" charset="0"/>
              <a:buChar char="•"/>
              <a:defRPr/>
            </a:pPr>
            <a:r>
              <a:rPr lang="en-US" sz="2000" dirty="0">
                <a:latin typeface="+mn-lt"/>
                <a:cs typeface="Arial" pitchFamily="34" charset="0"/>
              </a:rPr>
              <a:t>If using HyperLink LLD, </a:t>
            </a:r>
            <a:r>
              <a:rPr lang="en-US" sz="2000" dirty="0">
                <a:solidFill>
                  <a:srgbClr val="0070C0"/>
                </a:solidFill>
                <a:latin typeface="+mn-lt"/>
              </a:rPr>
              <a:t>hyplnkRXAddrSelReg_s</a:t>
            </a:r>
            <a:r>
              <a:rPr lang="en-US" sz="2000" dirty="0">
                <a:solidFill>
                  <a:srgbClr val="0070C0"/>
                </a:solidFill>
                <a:latin typeface="+mn-lt"/>
                <a:cs typeface="Arial" pitchFamily="34" charset="0"/>
              </a:rPr>
              <a:t> </a:t>
            </a:r>
            <a:r>
              <a:rPr lang="en-US" sz="2000" dirty="0">
                <a:latin typeface="+mn-lt"/>
                <a:cs typeface="Arial" pitchFamily="34" charset="0"/>
              </a:rPr>
              <a:t>represents this register</a:t>
            </a:r>
          </a:p>
          <a:p>
            <a:pPr>
              <a:spcBef>
                <a:spcPts val="600"/>
              </a:spcBef>
              <a:buSzPct val="125000"/>
              <a:defRPr/>
            </a:pPr>
            <a:endParaRPr lang="en-US" dirty="0" smtClean="0">
              <a:latin typeface="+mn-lt"/>
              <a:cs typeface="Arial" pitchFamily="34" charset="0"/>
            </a:endParaRPr>
          </a:p>
        </p:txBody>
      </p:sp>
      <p:sp>
        <p:nvSpPr>
          <p:cNvPr id="12" name="Title 1"/>
          <p:cNvSpPr txBox="1">
            <a:spLocks/>
          </p:cNvSpPr>
          <p:nvPr/>
        </p:nvSpPr>
        <p:spPr>
          <a:xfrm>
            <a:off x="381000" y="0"/>
            <a:ext cx="8458200" cy="762000"/>
          </a:xfrm>
          <a:prstGeom prst="rect">
            <a:avLst/>
          </a:prstGeom>
        </p:spPr>
        <p:txBody>
          <a:bodyPr/>
          <a:lstStyle/>
          <a:p>
            <a:pPr lvl="0" algn="ctr"/>
            <a:r>
              <a:rPr lang="en-US" sz="4000" kern="0" dirty="0" smtClean="0">
                <a:latin typeface="+mn-lt"/>
                <a:ea typeface="+mj-ea"/>
                <a:cs typeface="Arial"/>
              </a:rPr>
              <a:t>Address Translation: Rx Side Registers</a:t>
            </a:r>
          </a:p>
        </p:txBody>
      </p:sp>
      <p:sp>
        <p:nvSpPr>
          <p:cNvPr id="6" name="Rectangle 5"/>
          <p:cNvSpPr/>
          <p:nvPr/>
        </p:nvSpPr>
        <p:spPr>
          <a:xfrm>
            <a:off x="335028" y="4114800"/>
            <a:ext cx="8275572" cy="1554272"/>
          </a:xfrm>
          <a:prstGeom prst="rect">
            <a:avLst/>
          </a:prstGeom>
        </p:spPr>
        <p:txBody>
          <a:bodyPr wrap="square">
            <a:spAutoFit/>
          </a:bodyPr>
          <a:lstStyle/>
          <a:p>
            <a:pPr>
              <a:spcBef>
                <a:spcPts val="600"/>
              </a:spcBef>
              <a:buSzPct val="125000"/>
              <a:defRPr/>
            </a:pPr>
            <a:r>
              <a:rPr lang="en-US" sz="2000" b="1" dirty="0" smtClean="0">
                <a:latin typeface="+mn-lt"/>
                <a:cs typeface="Arial"/>
              </a:rPr>
              <a:t>Register Configuration</a:t>
            </a:r>
            <a:endParaRPr lang="en-US" sz="2000" b="1" dirty="0" smtClean="0">
              <a:latin typeface="+mn-lt"/>
              <a:cs typeface="Arial"/>
            </a:endParaRPr>
          </a:p>
          <a:p>
            <a:pPr marL="342900" indent="-342900">
              <a:spcBef>
                <a:spcPts val="600"/>
              </a:spcBef>
              <a:buSzPct val="125000"/>
              <a:buFont typeface="Arial" pitchFamily="34" charset="0"/>
              <a:buChar char="•"/>
              <a:defRPr/>
            </a:pPr>
            <a:r>
              <a:rPr lang="en-US" sz="2000" dirty="0" smtClean="0">
                <a:cs typeface="Arial" pitchFamily="34" charset="0"/>
              </a:rPr>
              <a:t>r</a:t>
            </a:r>
            <a:r>
              <a:rPr lang="en-US" sz="2000" dirty="0">
                <a:cs typeface="Arial" pitchFamily="34" charset="0"/>
              </a:rPr>
              <a:t>x</a:t>
            </a:r>
            <a:r>
              <a:rPr lang="en-US" sz="2000" dirty="0" smtClean="0">
                <a:cs typeface="Arial" pitchFamily="34" charset="0"/>
              </a:rPr>
              <a:t>sechi, rxseclo, and rxsecsel are all zero </a:t>
            </a:r>
            <a:endParaRPr lang="en-US" sz="2000" dirty="0" smtClean="0">
              <a:latin typeface="+mn-lt"/>
              <a:cs typeface="Arial" pitchFamily="34" charset="0"/>
            </a:endParaRPr>
          </a:p>
          <a:p>
            <a:pPr marL="342900" indent="-342900">
              <a:spcBef>
                <a:spcPts val="600"/>
              </a:spcBef>
              <a:buSzPct val="125000"/>
              <a:buFont typeface="Arial" pitchFamily="34" charset="0"/>
              <a:buChar char="•"/>
              <a:defRPr/>
            </a:pPr>
            <a:r>
              <a:rPr lang="en-US" sz="2000" dirty="0" smtClean="0">
                <a:cs typeface="Arial" pitchFamily="34" charset="0"/>
              </a:rPr>
              <a:t>rxprividsel = 12  (Bits 31 to 28)</a:t>
            </a:r>
          </a:p>
          <a:p>
            <a:pPr marL="342900" indent="-342900">
              <a:spcBef>
                <a:spcPts val="600"/>
              </a:spcBef>
              <a:buSzPct val="125000"/>
              <a:buFont typeface="Arial" pitchFamily="34" charset="0"/>
              <a:buChar char="•"/>
              <a:defRPr/>
            </a:pPr>
            <a:r>
              <a:rPr lang="en-US" sz="2000" dirty="0">
                <a:cs typeface="Arial" pitchFamily="34" charset="0"/>
              </a:rPr>
              <a:t>r</a:t>
            </a:r>
            <a:r>
              <a:rPr lang="en-US" sz="2000" dirty="0" smtClean="0">
                <a:cs typeface="Arial" pitchFamily="34" charset="0"/>
              </a:rPr>
              <a:t>xsegsel = 9  (bits 30 to 25) </a:t>
            </a:r>
            <a:endParaRPr lang="en-US" dirty="0" smtClean="0">
              <a:latin typeface="+mn-lt"/>
              <a:cs typeface="Arial" pitchFamily="34" charset="0"/>
            </a:endParaRPr>
          </a:p>
        </p:txBody>
      </p:sp>
    </p:spTree>
    <p:extLst>
      <p:ext uri="{BB962C8B-B14F-4D97-AF65-F5344CB8AC3E}">
        <p14:creationId xmlns:p14="http://schemas.microsoft.com/office/powerpoint/2010/main" val="2116486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Basic Card</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13880905"/>
              </p:ext>
            </p:extLst>
          </p:nvPr>
        </p:nvGraphicFramePr>
        <p:xfrm>
          <a:off x="1752600" y="1219200"/>
          <a:ext cx="5175467" cy="4816475"/>
        </p:xfrm>
        <a:graphic>
          <a:graphicData uri="http://schemas.openxmlformats.org/presentationml/2006/ole">
            <mc:AlternateContent xmlns:mc="http://schemas.openxmlformats.org/markup-compatibility/2006">
              <mc:Choice xmlns:v="urn:schemas-microsoft-com:vml" Requires="v">
                <p:oleObj spid="_x0000_s2056" name="Visio" r:id="rId3" imgW="7139884" imgH="6644802" progId="Visio.Drawing.11">
                  <p:embed/>
                </p:oleObj>
              </mc:Choice>
              <mc:Fallback>
                <p:oleObj name="Visio" r:id="rId3" imgW="7139884" imgH="6644802" progId="Visio.Drawing.11">
                  <p:embed/>
                  <p:pic>
                    <p:nvPicPr>
                      <p:cNvPr id="0" name=""/>
                      <p:cNvPicPr/>
                      <p:nvPr/>
                    </p:nvPicPr>
                    <p:blipFill>
                      <a:blip r:embed="rId4"/>
                      <a:stretch>
                        <a:fillRect/>
                      </a:stretch>
                    </p:blipFill>
                    <p:spPr>
                      <a:xfrm>
                        <a:off x="1752600" y="1219200"/>
                        <a:ext cx="5175467" cy="4816475"/>
                      </a:xfrm>
                      <a:prstGeom prst="rect">
                        <a:avLst/>
                      </a:prstGeom>
                    </p:spPr>
                  </p:pic>
                </p:oleObj>
              </mc:Fallback>
            </mc:AlternateContent>
          </a:graphicData>
        </a:graphic>
      </p:graphicFrame>
    </p:spTree>
    <p:extLst>
      <p:ext uri="{BB962C8B-B14F-4D97-AF65-F5344CB8AC3E}">
        <p14:creationId xmlns:p14="http://schemas.microsoft.com/office/powerpoint/2010/main" val="382593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5" name="Content Placeholder 3"/>
          <p:cNvSpPr txBox="1">
            <a:spLocks/>
          </p:cNvSpPr>
          <p:nvPr/>
        </p:nvSpPr>
        <p:spPr>
          <a:xfrm>
            <a:off x="457200" y="1066800"/>
            <a:ext cx="8229600" cy="50593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Each Shannon core will have 8 lines in the look-up table (there are 64 lines in each Hyperlink, and 8 cores)</a:t>
            </a:r>
          </a:p>
          <a:p>
            <a:r>
              <a:rPr lang="en-US" dirty="0" smtClean="0"/>
              <a:t>4 lines point to 4 segment of remote memory, 32MB memory each, fifth segment is the MSMC memory</a:t>
            </a:r>
          </a:p>
          <a:p>
            <a:r>
              <a:rPr lang="en-US" dirty="0" smtClean="0"/>
              <a:t>The last 3 lines are empty (can configure to non-existing memory to prevent non-core masters access to the 66AK2H12)</a:t>
            </a:r>
          </a:p>
          <a:p>
            <a:r>
              <a:rPr lang="en-US" dirty="0" smtClean="0"/>
              <a:t>Translation from logical addresses to physical addresses will be done by the 66AK2H12 Hyperlink MPAX registers (set E)</a:t>
            </a:r>
            <a:endParaRPr lang="en-US" dirty="0"/>
          </a:p>
        </p:txBody>
      </p:sp>
    </p:spTree>
    <p:extLst>
      <p:ext uri="{BB962C8B-B14F-4D97-AF65-F5344CB8AC3E}">
        <p14:creationId xmlns:p14="http://schemas.microsoft.com/office/powerpoint/2010/main" val="29831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0</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6" name="Table 5"/>
          <p:cNvGraphicFramePr>
            <a:graphicFrameLocks noGrp="1"/>
          </p:cNvGraphicFramePr>
          <p:nvPr/>
        </p:nvGraphicFramePr>
        <p:xfrm>
          <a:off x="2219573" y="1497172"/>
          <a:ext cx="4704854" cy="4685665"/>
        </p:xfrm>
        <a:graphic>
          <a:graphicData uri="http://schemas.openxmlformats.org/drawingml/2006/table">
            <a:tbl>
              <a:tblPr firstRow="1" firstCol="1" bandRow="1">
                <a:tableStyleId>{5C22544A-7EE6-4342-B048-85BDC9FD1C3A}</a:tableStyleId>
              </a:tblPr>
              <a:tblGrid>
                <a:gridCol w="793087"/>
                <a:gridCol w="793087"/>
                <a:gridCol w="793087"/>
                <a:gridCol w="793087"/>
                <a:gridCol w="1532506"/>
              </a:tblGrid>
              <a:tr h="301731">
                <a:tc>
                  <a:txBody>
                    <a:bodyPr/>
                    <a:lstStyle/>
                    <a:p>
                      <a:pPr marL="0" marR="0">
                        <a:lnSpc>
                          <a:spcPct val="115000"/>
                        </a:lnSpc>
                        <a:spcBef>
                          <a:spcPts val="0"/>
                        </a:spcBef>
                        <a:spcAft>
                          <a:spcPts val="0"/>
                        </a:spcAft>
                      </a:pPr>
                      <a:r>
                        <a:rPr lang="en-US" sz="900">
                          <a:effectLst/>
                        </a:rPr>
                        <a:t>Line (index)</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CorePac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Logical base Address</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Size</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Purpose</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3</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Tree>
    <p:extLst>
      <p:ext uri="{BB962C8B-B14F-4D97-AF65-F5344CB8AC3E}">
        <p14:creationId xmlns:p14="http://schemas.microsoft.com/office/powerpoint/2010/main" val="3969644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0</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a:effectLst/>
                        </a:rPr>
                        <a:t>000000 to line 100111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4</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101111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5</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6</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7</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0x8000 0000,</a:t>
                      </a:r>
                    </a:p>
                    <a:p>
                      <a:pPr marL="0" marR="0">
                        <a:lnSpc>
                          <a:spcPct val="115000"/>
                        </a:lnSpc>
                        <a:spcBef>
                          <a:spcPts val="0"/>
                        </a:spcBef>
                        <a:spcAft>
                          <a:spcPts val="0"/>
                        </a:spcAft>
                      </a:pPr>
                      <a:r>
                        <a:rPr lang="en-US" sz="900">
                          <a:effectLst/>
                        </a:rPr>
                        <a:t>0x8200 0000</a:t>
                      </a:r>
                    </a:p>
                    <a:p>
                      <a:pPr marL="0" marR="0">
                        <a:lnSpc>
                          <a:spcPct val="115000"/>
                        </a:lnSpc>
                        <a:spcBef>
                          <a:spcPts val="0"/>
                        </a:spcBef>
                        <a:spcAft>
                          <a:spcPts val="0"/>
                        </a:spcAft>
                      </a:pPr>
                      <a:r>
                        <a:rPr lang="en-US" sz="900">
                          <a:effectLst/>
                        </a:rPr>
                        <a:t>0x8400 0000</a:t>
                      </a:r>
                    </a:p>
                    <a:p>
                      <a:pPr marL="0" marR="0">
                        <a:lnSpc>
                          <a:spcPct val="115000"/>
                        </a:lnSpc>
                        <a:spcBef>
                          <a:spcPts val="0"/>
                        </a:spcBef>
                        <a:spcAft>
                          <a:spcPts val="0"/>
                        </a:spcAft>
                      </a:pPr>
                      <a:r>
                        <a:rPr lang="en-US" sz="900">
                          <a:effectLst/>
                        </a:rPr>
                        <a:t>0x8600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61760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1</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219573" y="1497172"/>
          <a:ext cx="4704854" cy="4685665"/>
        </p:xfrm>
        <a:graphic>
          <a:graphicData uri="http://schemas.openxmlformats.org/drawingml/2006/table">
            <a:tbl>
              <a:tblPr firstRow="1" firstCol="1" bandRow="1">
                <a:tableStyleId>{5C22544A-7EE6-4342-B048-85BDC9FD1C3A}</a:tableStyleId>
              </a:tblPr>
              <a:tblGrid>
                <a:gridCol w="793087"/>
                <a:gridCol w="793087"/>
                <a:gridCol w="793087"/>
                <a:gridCol w="793087"/>
                <a:gridCol w="1532506"/>
              </a:tblGrid>
              <a:tr h="301731">
                <a:tc>
                  <a:txBody>
                    <a:bodyPr/>
                    <a:lstStyle/>
                    <a:p>
                      <a:pPr marL="228600" marR="0">
                        <a:lnSpc>
                          <a:spcPct val="115000"/>
                        </a:lnSpc>
                        <a:spcBef>
                          <a:spcPts val="0"/>
                        </a:spcBef>
                        <a:spcAft>
                          <a:spcPts val="0"/>
                        </a:spcAft>
                      </a:pPr>
                      <a:r>
                        <a:rPr lang="en-US" sz="900">
                          <a:effectLst/>
                        </a:rPr>
                        <a:t>Line (index)</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CorePac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Logical base Address</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Size</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Purpose</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001111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010111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3668" marR="53668" marT="0" marB="0"/>
                </a:tc>
              </a:tr>
              <a:tr h="1056058">
                <a:tc>
                  <a:txBody>
                    <a:bodyPr/>
                    <a:lstStyle/>
                    <a:p>
                      <a:pPr marL="0" marR="0">
                        <a:lnSpc>
                          <a:spcPct val="115000"/>
                        </a:lnSpc>
                        <a:spcBef>
                          <a:spcPts val="0"/>
                        </a:spcBef>
                        <a:spcAft>
                          <a:spcPts val="0"/>
                        </a:spcAft>
                      </a:pPr>
                      <a:r>
                        <a:rPr lang="en-US" sz="900">
                          <a:effectLst/>
                        </a:rPr>
                        <a:t>000000 to line 011111</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3</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3668" marR="53668"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3668" marR="53668" marT="0" marB="0"/>
                </a:tc>
              </a:tr>
            </a:tbl>
          </a:graphicData>
        </a:graphic>
      </p:graphicFrame>
      <p:sp>
        <p:nvSpPr>
          <p:cNvPr id="5" name="Rectangle 1"/>
          <p:cNvSpPr>
            <a:spLocks noChangeArrowheads="1"/>
          </p:cNvSpPr>
          <p:nvPr/>
        </p:nvSpPr>
        <p:spPr bwMode="auto">
          <a:xfrm>
            <a:off x="2219325" y="1497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2557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Hyperlink Look-up Table Shannon 1</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2" name="Table 1"/>
          <p:cNvGraphicFramePr>
            <a:graphicFrameLocks noGrp="1"/>
          </p:cNvGraphicFramePr>
          <p:nvPr/>
        </p:nvGraphicFramePr>
        <p:xfrm>
          <a:off x="2051542" y="1600200"/>
          <a:ext cx="5040915" cy="4525964"/>
        </p:xfrm>
        <a:graphic>
          <a:graphicData uri="http://schemas.openxmlformats.org/drawingml/2006/table">
            <a:tbl>
              <a:tblPr firstRow="1" firstCol="1" bandRow="1">
                <a:tableStyleId>{5C22544A-7EE6-4342-B048-85BDC9FD1C3A}</a:tableStyleId>
              </a:tblPr>
              <a:tblGrid>
                <a:gridCol w="849736"/>
                <a:gridCol w="849736"/>
                <a:gridCol w="849736"/>
                <a:gridCol w="849736"/>
                <a:gridCol w="1641971"/>
              </a:tblGrid>
              <a:tr h="1131491">
                <a:tc>
                  <a:txBody>
                    <a:bodyPr/>
                    <a:lstStyle/>
                    <a:p>
                      <a:pPr marL="0" marR="0">
                        <a:lnSpc>
                          <a:spcPct val="115000"/>
                        </a:lnSpc>
                        <a:spcBef>
                          <a:spcPts val="0"/>
                        </a:spcBef>
                        <a:spcAft>
                          <a:spcPts val="0"/>
                        </a:spcAft>
                      </a:pPr>
                      <a:r>
                        <a:rPr lang="en-US" sz="900">
                          <a:effectLst/>
                        </a:rPr>
                        <a:t>000000 to line 100111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4</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101111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5</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110111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6</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First 4 segment are for data copy and will be mapped to DDR physical memory by SES MPAX, last segment </a:t>
                      </a:r>
                      <a:endParaRPr lang="en-US" sz="900">
                        <a:effectLst/>
                        <a:latin typeface="Calibri"/>
                        <a:ea typeface="Times New Roman"/>
                        <a:cs typeface="Times New Roman"/>
                      </a:endParaRPr>
                    </a:p>
                  </a:txBody>
                  <a:tcPr marL="57501" marR="57501" marT="0" marB="0"/>
                </a:tc>
              </a:tr>
              <a:tr h="1131491">
                <a:tc>
                  <a:txBody>
                    <a:bodyPr/>
                    <a:lstStyle/>
                    <a:p>
                      <a:pPr marL="0" marR="0">
                        <a:lnSpc>
                          <a:spcPct val="115000"/>
                        </a:lnSpc>
                        <a:spcBef>
                          <a:spcPts val="0"/>
                        </a:spcBef>
                        <a:spcAft>
                          <a:spcPts val="0"/>
                        </a:spcAft>
                      </a:pPr>
                      <a:r>
                        <a:rPr lang="en-US" sz="900">
                          <a:effectLst/>
                        </a:rPr>
                        <a:t>000000 to line 111111</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7</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0xc000 0000,</a:t>
                      </a:r>
                    </a:p>
                    <a:p>
                      <a:pPr marL="0" marR="0">
                        <a:lnSpc>
                          <a:spcPct val="115000"/>
                        </a:lnSpc>
                        <a:spcBef>
                          <a:spcPts val="0"/>
                        </a:spcBef>
                        <a:spcAft>
                          <a:spcPts val="0"/>
                        </a:spcAft>
                      </a:pPr>
                      <a:r>
                        <a:rPr lang="en-US" sz="900">
                          <a:effectLst/>
                        </a:rPr>
                        <a:t>0xc200 0000</a:t>
                      </a:r>
                    </a:p>
                    <a:p>
                      <a:pPr marL="0" marR="0">
                        <a:lnSpc>
                          <a:spcPct val="115000"/>
                        </a:lnSpc>
                        <a:spcBef>
                          <a:spcPts val="0"/>
                        </a:spcBef>
                        <a:spcAft>
                          <a:spcPts val="0"/>
                        </a:spcAft>
                      </a:pPr>
                      <a:r>
                        <a:rPr lang="en-US" sz="900">
                          <a:effectLst/>
                        </a:rPr>
                        <a:t>0xc400 0000</a:t>
                      </a:r>
                    </a:p>
                    <a:p>
                      <a:pPr marL="0" marR="0">
                        <a:lnSpc>
                          <a:spcPct val="115000"/>
                        </a:lnSpc>
                        <a:spcBef>
                          <a:spcPts val="0"/>
                        </a:spcBef>
                        <a:spcAft>
                          <a:spcPts val="0"/>
                        </a:spcAft>
                      </a:pPr>
                      <a:r>
                        <a:rPr lang="en-US" sz="900">
                          <a:effectLst/>
                        </a:rPr>
                        <a:t>0xc600 0000</a:t>
                      </a:r>
                    </a:p>
                    <a:p>
                      <a:pPr marL="0" marR="0">
                        <a:lnSpc>
                          <a:spcPct val="115000"/>
                        </a:lnSpc>
                        <a:spcBef>
                          <a:spcPts val="0"/>
                        </a:spcBef>
                        <a:spcAft>
                          <a:spcPts val="0"/>
                        </a:spcAft>
                      </a:pPr>
                      <a:r>
                        <a:rPr lang="en-US" sz="900">
                          <a:effectLst/>
                        </a:rPr>
                        <a:t>0x0c00 0000</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a:effectLst/>
                        </a:rPr>
                        <a:t>24 (32MB) for the first 4 segments, 21 (4MB) for the last segment dedicated to IPC</a:t>
                      </a:r>
                      <a:endParaRPr lang="en-US" sz="900">
                        <a:effectLst/>
                        <a:latin typeface="Calibri"/>
                        <a:ea typeface="Times New Roman"/>
                        <a:cs typeface="Times New Roman"/>
                      </a:endParaRPr>
                    </a:p>
                  </a:txBody>
                  <a:tcPr marL="57501" marR="57501" marT="0" marB="0"/>
                </a:tc>
                <a:tc>
                  <a:txBody>
                    <a:bodyPr/>
                    <a:lstStyle/>
                    <a:p>
                      <a:pPr marL="0" marR="0">
                        <a:lnSpc>
                          <a:spcPct val="115000"/>
                        </a:lnSpc>
                        <a:spcBef>
                          <a:spcPts val="0"/>
                        </a:spcBef>
                        <a:spcAft>
                          <a:spcPts val="0"/>
                        </a:spcAft>
                      </a:pPr>
                      <a:r>
                        <a:rPr lang="en-US" sz="900" dirty="0">
                          <a:effectLst/>
                        </a:rPr>
                        <a:t>First 4 segment are for data copy and will be mapped to DDR physical memory by SES MPAX, last segment </a:t>
                      </a:r>
                      <a:endParaRPr lang="en-US" sz="900" dirty="0">
                        <a:effectLst/>
                        <a:latin typeface="Calibri"/>
                        <a:ea typeface="Times New Roman"/>
                        <a:cs typeface="Times New Roman"/>
                      </a:endParaRPr>
                    </a:p>
                  </a:txBody>
                  <a:tcPr marL="57501" marR="57501" marT="0" marB="0"/>
                </a:tc>
              </a:tr>
            </a:tbl>
          </a:graphicData>
        </a:graphic>
      </p:graphicFrame>
    </p:spTree>
    <p:extLst>
      <p:ext uri="{BB962C8B-B14F-4D97-AF65-F5344CB8AC3E}">
        <p14:creationId xmlns:p14="http://schemas.microsoft.com/office/powerpoint/2010/main" val="3454056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944562"/>
          </a:xfrm>
        </p:spPr>
        <p:txBody>
          <a:bodyPr>
            <a:normAutofit/>
          </a:bodyPr>
          <a:lstStyle/>
          <a:p>
            <a:r>
              <a:rPr lang="en-US" sz="4000" dirty="0" smtClean="0"/>
              <a:t>C6678 Hyperlink Address structure</a:t>
            </a:r>
            <a:endParaRPr lang="en-US" sz="3100"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58153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Management Communication</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4135522407"/>
              </p:ext>
            </p:extLst>
          </p:nvPr>
        </p:nvGraphicFramePr>
        <p:xfrm>
          <a:off x="2895600" y="1219200"/>
          <a:ext cx="5691188" cy="5219927"/>
        </p:xfrm>
        <a:graphic>
          <a:graphicData uri="http://schemas.openxmlformats.org/presentationml/2006/ole">
            <mc:AlternateContent xmlns:mc="http://schemas.openxmlformats.org/markup-compatibility/2006">
              <mc:Choice xmlns:v="urn:schemas-microsoft-com:vml" Requires="v">
                <p:oleObj spid="_x0000_s1034"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895600" y="1219200"/>
                        <a:ext cx="5691188" cy="5219927"/>
                      </a:xfrm>
                      <a:prstGeom prst="rect">
                        <a:avLst/>
                      </a:prstGeom>
                    </p:spPr>
                  </p:pic>
                </p:oleObj>
              </mc:Fallback>
            </mc:AlternateContent>
          </a:graphicData>
        </a:graphic>
      </p:graphicFrame>
      <p:sp>
        <p:nvSpPr>
          <p:cNvPr id="3" name="TextBox 2"/>
          <p:cNvSpPr txBox="1"/>
          <p:nvPr/>
        </p:nvSpPr>
        <p:spPr>
          <a:xfrm>
            <a:off x="304800" y="3962400"/>
            <a:ext cx="3059364" cy="2154436"/>
          </a:xfrm>
          <a:prstGeom prst="rect">
            <a:avLst/>
          </a:prstGeom>
          <a:noFill/>
        </p:spPr>
        <p:txBody>
          <a:bodyPr wrap="none" rtlCol="0">
            <a:spAutoFit/>
          </a:bodyPr>
          <a:lstStyle/>
          <a:p>
            <a:r>
              <a:rPr lang="en-US" dirty="0" smtClean="0"/>
              <a:t>Message Types:</a:t>
            </a:r>
          </a:p>
          <a:p>
            <a:pPr marL="342900" indent="-342900">
              <a:buAutoNum type="arabicPeriod"/>
            </a:pPr>
            <a:r>
              <a:rPr lang="en-US" sz="1600" dirty="0" smtClean="0"/>
              <a:t>Data Address for the next load</a:t>
            </a:r>
          </a:p>
          <a:p>
            <a:pPr marL="342900" indent="-342900">
              <a:buAutoNum type="arabicPeriod"/>
            </a:pPr>
            <a:r>
              <a:rPr lang="en-US" sz="1600" dirty="0" smtClean="0"/>
              <a:t>Finish Loading</a:t>
            </a:r>
          </a:p>
          <a:p>
            <a:r>
              <a:rPr lang="en-US" dirty="0" smtClean="0"/>
              <a:t>Message Media:</a:t>
            </a:r>
          </a:p>
          <a:p>
            <a:pPr marL="342900" indent="-342900">
              <a:buAutoNum type="arabicPeriod"/>
            </a:pPr>
            <a:r>
              <a:rPr lang="en-US" sz="1600" dirty="0" smtClean="0"/>
              <a:t>SRIO type 11</a:t>
            </a:r>
          </a:p>
          <a:p>
            <a:pPr marL="342900" indent="-342900">
              <a:buAutoNum type="arabicPeriod"/>
            </a:pPr>
            <a:r>
              <a:rPr lang="en-US" sz="1600" dirty="0" smtClean="0"/>
              <a:t>SRIO DirectIO</a:t>
            </a:r>
          </a:p>
          <a:p>
            <a:pPr marL="342900" indent="-342900">
              <a:buAutoNum type="arabicPeriod"/>
            </a:pPr>
            <a:r>
              <a:rPr lang="en-US" sz="1600" dirty="0" smtClean="0"/>
              <a:t>Ethernet</a:t>
            </a:r>
            <a:endParaRPr lang="en-US" sz="1600" dirty="0"/>
          </a:p>
          <a:p>
            <a:pPr marL="342900" indent="-342900">
              <a:buAutoNum type="arabicPeriod"/>
            </a:pPr>
            <a:endParaRPr lang="en-US" dirty="0"/>
          </a:p>
        </p:txBody>
      </p:sp>
    </p:spTree>
    <p:extLst>
      <p:ext uri="{BB962C8B-B14F-4D97-AF65-F5344CB8AC3E}">
        <p14:creationId xmlns:p14="http://schemas.microsoft.com/office/powerpoint/2010/main" val="12945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SRIO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lnSpcReduction="20000"/>
          </a:bodyPr>
          <a:lstStyle/>
          <a:p>
            <a:r>
              <a:rPr lang="en-US" sz="2800" dirty="0" smtClean="0"/>
              <a:t>Short messages – less than 256 bytes</a:t>
            </a:r>
          </a:p>
          <a:p>
            <a:pPr lvl="1"/>
            <a:r>
              <a:rPr lang="en-US" sz="2400" dirty="0" smtClean="0"/>
              <a:t>Message type (2 Bytes)</a:t>
            </a:r>
          </a:p>
          <a:p>
            <a:pPr lvl="1"/>
            <a:r>
              <a:rPr lang="en-US" sz="2400" dirty="0" smtClean="0"/>
              <a:t>Sender ID (2 bytes)</a:t>
            </a:r>
          </a:p>
          <a:p>
            <a:pPr lvl="1"/>
            <a:r>
              <a:rPr lang="en-US" sz="2400" dirty="0" smtClean="0"/>
              <a:t>Destination ID (2 bytes)</a:t>
            </a:r>
          </a:p>
          <a:p>
            <a:pPr lvl="1"/>
            <a:r>
              <a:rPr lang="en-US" sz="2400" dirty="0" smtClean="0"/>
              <a:t>Destination address (4 bytes)</a:t>
            </a:r>
          </a:p>
          <a:p>
            <a:pPr lvl="1"/>
            <a:r>
              <a:rPr lang="en-US" sz="2400" dirty="0" smtClean="0"/>
              <a:t>Other information needed </a:t>
            </a:r>
          </a:p>
          <a:p>
            <a:r>
              <a:rPr lang="en-US" sz="2800" dirty="0" smtClean="0"/>
              <a:t>Type 11</a:t>
            </a:r>
          </a:p>
          <a:p>
            <a:pPr lvl="1"/>
            <a:r>
              <a:rPr lang="en-US" sz="2400" dirty="0" smtClean="0"/>
              <a:t>up to 64 mailboxes and 4 letters (single packet model)</a:t>
            </a:r>
          </a:p>
          <a:p>
            <a:pPr lvl="1"/>
            <a:r>
              <a:rPr lang="en-US" sz="2400" dirty="0" smtClean="0"/>
              <a:t>Hardware protected messages- each message has acknowledgment</a:t>
            </a:r>
          </a:p>
          <a:p>
            <a:pPr lvl="1"/>
            <a:r>
              <a:rPr lang="en-US" sz="2400" dirty="0" smtClean="0"/>
              <a:t>Access through sockets</a:t>
            </a:r>
          </a:p>
          <a:p>
            <a:pPr lvl="1"/>
            <a:r>
              <a:rPr lang="en-US" sz="2400" dirty="0" smtClean="0"/>
              <a:t>Each ARM thread can have its own mailbox - socket</a:t>
            </a:r>
          </a:p>
          <a:p>
            <a:r>
              <a:rPr lang="en-US" sz="2800" dirty="0" smtClean="0"/>
              <a:t>Direct IO</a:t>
            </a:r>
          </a:p>
          <a:p>
            <a:pPr lvl="1"/>
            <a:r>
              <a:rPr lang="en-US" sz="2400" dirty="0" smtClean="0"/>
              <a:t>Need to define protocol structure</a:t>
            </a:r>
          </a:p>
          <a:p>
            <a:pPr lvl="1"/>
            <a:endParaRPr lang="en-US" dirty="0"/>
          </a:p>
        </p:txBody>
      </p:sp>
    </p:spTree>
    <p:extLst>
      <p:ext uri="{BB962C8B-B14F-4D97-AF65-F5344CB8AC3E}">
        <p14:creationId xmlns:p14="http://schemas.microsoft.com/office/powerpoint/2010/main" val="43315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IPC Control Communication</a:t>
            </a:r>
            <a:endParaRPr lang="en-US" dirty="0"/>
          </a:p>
        </p:txBody>
      </p:sp>
      <p:sp>
        <p:nvSpPr>
          <p:cNvPr id="3" name="TextBox 2"/>
          <p:cNvSpPr txBox="1"/>
          <p:nvPr/>
        </p:nvSpPr>
        <p:spPr>
          <a:xfrm>
            <a:off x="304800" y="3962400"/>
            <a:ext cx="3807389" cy="2031325"/>
          </a:xfrm>
          <a:prstGeom prst="rect">
            <a:avLst/>
          </a:prstGeom>
          <a:noFill/>
        </p:spPr>
        <p:txBody>
          <a:bodyPr wrap="none" rtlCol="0">
            <a:spAutoFit/>
          </a:bodyPr>
          <a:lstStyle/>
          <a:p>
            <a:r>
              <a:rPr lang="en-US" dirty="0" smtClean="0"/>
              <a:t>From ARM thread to DSP core:</a:t>
            </a:r>
          </a:p>
          <a:p>
            <a:pPr marL="342900" indent="-342900">
              <a:buAutoNum type="arabicPeriod"/>
            </a:pPr>
            <a:r>
              <a:rPr lang="en-US" dirty="0" smtClean="0"/>
              <a:t>Copy my memory to your memory </a:t>
            </a:r>
          </a:p>
          <a:p>
            <a:pPr marL="342900" indent="-342900">
              <a:buAutoNum type="arabicPeriod"/>
            </a:pPr>
            <a:r>
              <a:rPr lang="en-US" dirty="0" smtClean="0"/>
              <a:t>Copy your memory to my memory</a:t>
            </a:r>
          </a:p>
          <a:p>
            <a:pPr marL="342900" indent="-342900">
              <a:buAutoNum type="arabicPeriod"/>
            </a:pPr>
            <a:r>
              <a:rPr lang="en-US" dirty="0" smtClean="0"/>
              <a:t>Execute a function</a:t>
            </a:r>
          </a:p>
          <a:p>
            <a:r>
              <a:rPr lang="en-US" dirty="0" smtClean="0"/>
              <a:t>From DSP core to ARM:</a:t>
            </a:r>
          </a:p>
          <a:p>
            <a:pPr marL="342900" indent="-342900">
              <a:buAutoNum type="arabicPeriod"/>
            </a:pPr>
            <a:r>
              <a:rPr lang="en-US" dirty="0" smtClean="0"/>
              <a:t>Finish Copying </a:t>
            </a:r>
          </a:p>
          <a:p>
            <a:pPr marL="342900" indent="-342900">
              <a:buAutoNum type="arabicPeriod"/>
            </a:pPr>
            <a:r>
              <a:rPr lang="en-US" dirty="0" smtClean="0"/>
              <a:t>Finish processing with results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094855294"/>
              </p:ext>
            </p:extLst>
          </p:nvPr>
        </p:nvGraphicFramePr>
        <p:xfrm>
          <a:off x="2667000" y="1066800"/>
          <a:ext cx="6042298" cy="5541963"/>
        </p:xfrm>
        <a:graphic>
          <a:graphicData uri="http://schemas.openxmlformats.org/presentationml/2006/ole">
            <mc:AlternateContent xmlns:mc="http://schemas.openxmlformats.org/markup-compatibility/2006">
              <mc:Choice xmlns:v="urn:schemas-microsoft-com:vml" Requires="v">
                <p:oleObj spid="_x0000_s3082" name="Visio" r:id="rId3" imgW="7265225" imgH="6664257" progId="Visio.Drawing.11">
                  <p:embed/>
                </p:oleObj>
              </mc:Choice>
              <mc:Fallback>
                <p:oleObj name="Visio" r:id="rId3" imgW="7265225" imgH="6664257" progId="Visio.Drawing.11">
                  <p:embed/>
                  <p:pic>
                    <p:nvPicPr>
                      <p:cNvPr id="0" name=""/>
                      <p:cNvPicPr/>
                      <p:nvPr/>
                    </p:nvPicPr>
                    <p:blipFill>
                      <a:blip r:embed="rId4"/>
                      <a:stretch>
                        <a:fillRect/>
                      </a:stretch>
                    </p:blipFill>
                    <p:spPr>
                      <a:xfrm>
                        <a:off x="2667000" y="1066800"/>
                        <a:ext cx="6042298" cy="5541963"/>
                      </a:xfrm>
                      <a:prstGeom prst="rect">
                        <a:avLst/>
                      </a:prstGeom>
                    </p:spPr>
                  </p:pic>
                </p:oleObj>
              </mc:Fallback>
            </mc:AlternateContent>
          </a:graphicData>
        </a:graphic>
      </p:graphicFrame>
    </p:spTree>
    <p:extLst>
      <p:ext uri="{BB962C8B-B14F-4D97-AF65-F5344CB8AC3E}">
        <p14:creationId xmlns:p14="http://schemas.microsoft.com/office/powerpoint/2010/main" val="291258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sz="3600" dirty="0" smtClean="0"/>
              <a:t>IPC over Hyperlink - </a:t>
            </a:r>
            <a:r>
              <a:rPr lang="en-US" sz="3600" dirty="0" smtClean="0"/>
              <a:t>Simple </a:t>
            </a:r>
            <a:r>
              <a:rPr lang="en-US" sz="3600" dirty="0" smtClean="0"/>
              <a:t>Model </a:t>
            </a:r>
            <a:endParaRPr lang="en-US" sz="3600" dirty="0"/>
          </a:p>
        </p:txBody>
      </p:sp>
      <p:sp>
        <p:nvSpPr>
          <p:cNvPr id="4" name="Content Placeholder 3"/>
          <p:cNvSpPr>
            <a:spLocks noGrp="1"/>
          </p:cNvSpPr>
          <p:nvPr>
            <p:ph idx="1"/>
          </p:nvPr>
        </p:nvSpPr>
        <p:spPr>
          <a:xfrm>
            <a:off x="457200" y="1066800"/>
            <a:ext cx="8229600" cy="5059363"/>
          </a:xfrm>
        </p:spPr>
        <p:txBody>
          <a:bodyPr>
            <a:normAutofit fontScale="92500"/>
          </a:bodyPr>
          <a:lstStyle/>
          <a:p>
            <a:r>
              <a:rPr lang="en-US" sz="2800" dirty="0" smtClean="0"/>
              <a:t>Each thread is associated with one DSP core</a:t>
            </a:r>
          </a:p>
          <a:p>
            <a:r>
              <a:rPr lang="en-US" sz="2800" dirty="0" smtClean="0"/>
              <a:t>Simple “messageQ” type model, single writer</a:t>
            </a:r>
          </a:p>
          <a:p>
            <a:r>
              <a:rPr lang="en-US" sz="2800" dirty="0" smtClean="0"/>
              <a:t>No interrupts, messages are always pulled </a:t>
            </a:r>
          </a:p>
          <a:p>
            <a:r>
              <a:rPr lang="en-US" sz="2800" dirty="0" smtClean="0"/>
              <a:t>Double buffering for messages, simple state machine for the write side and the read side </a:t>
            </a:r>
          </a:p>
          <a:p>
            <a:r>
              <a:rPr lang="en-US" sz="2800" dirty="0" smtClean="0"/>
              <a:t>Each side of the transection keeps score what buffer it should read next and what buffer it should write next</a:t>
            </a:r>
          </a:p>
          <a:p>
            <a:r>
              <a:rPr lang="en-US" sz="2800" dirty="0" smtClean="0"/>
              <a:t>Each side takes care of cache coherency</a:t>
            </a:r>
          </a:p>
          <a:p>
            <a:r>
              <a:rPr lang="en-US" sz="2800" dirty="0" smtClean="0"/>
              <a:t>Communicating with the DSP that are on 66AK2H12</a:t>
            </a:r>
          </a:p>
          <a:p>
            <a:pPr lvl="1"/>
            <a:r>
              <a:rPr lang="en-US" sz="2400" dirty="0" smtClean="0"/>
              <a:t>Same algorithm, uses direct read and write with cache coherency</a:t>
            </a:r>
          </a:p>
          <a:p>
            <a:endParaRPr lang="en-US" sz="2800" dirty="0"/>
          </a:p>
        </p:txBody>
      </p:sp>
    </p:spTree>
    <p:extLst>
      <p:ext uri="{BB962C8B-B14F-4D97-AF65-F5344CB8AC3E}">
        <p14:creationId xmlns:p14="http://schemas.microsoft.com/office/powerpoint/2010/main" val="803076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ARM Thread – DSP Core Messages</a:t>
            </a:r>
            <a:endParaRPr lang="en-US" dirty="0"/>
          </a:p>
        </p:txBody>
      </p:sp>
      <p:sp>
        <p:nvSpPr>
          <p:cNvPr id="3" name="TextBox 2"/>
          <p:cNvSpPr txBox="1"/>
          <p:nvPr/>
        </p:nvSpPr>
        <p:spPr>
          <a:xfrm>
            <a:off x="4876800" y="2590800"/>
            <a:ext cx="4076116" cy="2800767"/>
          </a:xfrm>
          <a:prstGeom prst="rect">
            <a:avLst/>
          </a:prstGeom>
          <a:noFill/>
        </p:spPr>
        <p:txBody>
          <a:bodyPr wrap="none" rtlCol="0">
            <a:spAutoFit/>
          </a:bodyPr>
          <a:lstStyle/>
          <a:p>
            <a:pPr marL="342900" indent="-342900">
              <a:buAutoNum type="arabicPeriod"/>
            </a:pPr>
            <a:r>
              <a:rPr lang="en-US" dirty="0" smtClean="0"/>
              <a:t>Thread sends a message to DSP Core</a:t>
            </a:r>
          </a:p>
          <a:p>
            <a:pPr marL="342900" indent="-342900">
              <a:buAutoNum type="arabicPeriod"/>
            </a:pPr>
            <a:r>
              <a:rPr lang="en-US" dirty="0" smtClean="0"/>
              <a:t>DSP reads and execute the message</a:t>
            </a:r>
          </a:p>
          <a:p>
            <a:pPr marL="342900" indent="-342900">
              <a:buAutoNum type="arabicPeriod"/>
            </a:pPr>
            <a:r>
              <a:rPr lang="en-US" dirty="0" smtClean="0"/>
              <a:t>DSP send acknowledgment to thread</a:t>
            </a:r>
          </a:p>
          <a:p>
            <a:pPr marL="800100" lvl="1" indent="-342900">
              <a:buFont typeface="+mj-lt"/>
              <a:buAutoNum type="alphaLcPeriod"/>
            </a:pPr>
            <a:r>
              <a:rPr lang="en-US" sz="1600" dirty="0" smtClean="0"/>
              <a:t>Buffer 0 is released</a:t>
            </a:r>
          </a:p>
          <a:p>
            <a:pPr marL="342900" indent="-342900">
              <a:buAutoNum type="arabicPeriod"/>
            </a:pPr>
            <a:r>
              <a:rPr lang="en-US" dirty="0" smtClean="0"/>
              <a:t>Thread send the next message to DSP</a:t>
            </a:r>
          </a:p>
          <a:p>
            <a:pPr marL="800100" lvl="1" indent="-342900">
              <a:buFont typeface="+mj-lt"/>
              <a:buAutoNum type="alphaLcPeriod"/>
            </a:pPr>
            <a:r>
              <a:rPr lang="en-US" dirty="0" smtClean="0"/>
              <a:t>Can be before step 3</a:t>
            </a:r>
          </a:p>
          <a:p>
            <a:pPr marL="342900" indent="-342900">
              <a:buFont typeface="+mj-lt"/>
              <a:buAutoNum type="arabicPeriod"/>
            </a:pPr>
            <a:r>
              <a:rPr lang="en-US" dirty="0" smtClean="0"/>
              <a:t>DSP reads and processes the message</a:t>
            </a:r>
          </a:p>
          <a:p>
            <a:pPr marL="342900" indent="-342900">
              <a:buAutoNum type="arabicPeriod"/>
            </a:pPr>
            <a:r>
              <a:rPr lang="en-US" dirty="0" smtClean="0"/>
              <a:t>DSP send acknowledgment to thread</a:t>
            </a:r>
          </a:p>
          <a:p>
            <a:pPr marL="800100" lvl="1" indent="-342900">
              <a:buFont typeface="+mj-lt"/>
              <a:buAutoNum type="alphaLcPeriod"/>
            </a:pPr>
            <a:r>
              <a:rPr lang="en-US" sz="1600" dirty="0" smtClean="0"/>
              <a:t>Buffer 1 is released</a:t>
            </a:r>
          </a:p>
          <a:p>
            <a:pPr marL="342900" indent="-342900">
              <a:buFont typeface="+mj-lt"/>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920309176"/>
              </p:ext>
            </p:extLst>
          </p:nvPr>
        </p:nvGraphicFramePr>
        <p:xfrm>
          <a:off x="228600" y="1066800"/>
          <a:ext cx="4724400" cy="4300385"/>
        </p:xfrm>
        <a:graphic>
          <a:graphicData uri="http://schemas.openxmlformats.org/presentationml/2006/ole">
            <mc:AlternateContent xmlns:mc="http://schemas.openxmlformats.org/markup-compatibility/2006">
              <mc:Choice xmlns:v="urn:schemas-microsoft-com:vml" Requires="v">
                <p:oleObj spid="_x0000_s4107"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228600" y="1066800"/>
                        <a:ext cx="4724400" cy="4300385"/>
                      </a:xfrm>
                      <a:prstGeom prst="rect">
                        <a:avLst/>
                      </a:prstGeom>
                    </p:spPr>
                  </p:pic>
                </p:oleObj>
              </mc:Fallback>
            </mc:AlternateContent>
          </a:graphicData>
        </a:graphic>
      </p:graphicFrame>
      <p:sp>
        <p:nvSpPr>
          <p:cNvPr id="6" name="TextBox 5"/>
          <p:cNvSpPr txBox="1"/>
          <p:nvPr/>
        </p:nvSpPr>
        <p:spPr>
          <a:xfrm>
            <a:off x="990600" y="5391567"/>
            <a:ext cx="7010400" cy="646331"/>
          </a:xfrm>
          <a:prstGeom prst="rect">
            <a:avLst/>
          </a:prstGeom>
          <a:noFill/>
        </p:spPr>
        <p:txBody>
          <a:bodyPr wrap="square" rtlCol="0">
            <a:spAutoFit/>
          </a:bodyPr>
          <a:lstStyle/>
          <a:p>
            <a:r>
              <a:rPr lang="en-US" dirty="0" smtClean="0"/>
              <a:t>Note: The number of message buffers is the depth of processing queue. The Arm thread keeps track on number of available (free) messages</a:t>
            </a:r>
            <a:endParaRPr lang="en-US" dirty="0"/>
          </a:p>
        </p:txBody>
      </p:sp>
    </p:spTree>
    <p:extLst>
      <p:ext uri="{BB962C8B-B14F-4D97-AF65-F5344CB8AC3E}">
        <p14:creationId xmlns:p14="http://schemas.microsoft.com/office/powerpoint/2010/main" val="154633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US" dirty="0" smtClean="0"/>
              <a:t>Copy Data From Thread to DSP Core</a:t>
            </a:r>
            <a:endParaRPr lang="en-US" dirty="0"/>
          </a:p>
        </p:txBody>
      </p:sp>
      <p:sp>
        <p:nvSpPr>
          <p:cNvPr id="3" name="TextBox 2"/>
          <p:cNvSpPr txBox="1"/>
          <p:nvPr/>
        </p:nvSpPr>
        <p:spPr>
          <a:xfrm>
            <a:off x="5715000" y="1371600"/>
            <a:ext cx="3200400" cy="3970318"/>
          </a:xfrm>
          <a:prstGeom prst="rect">
            <a:avLst/>
          </a:prstGeom>
          <a:noFill/>
        </p:spPr>
        <p:txBody>
          <a:bodyPr wrap="square" rtlCol="0">
            <a:spAutoFit/>
          </a:bodyPr>
          <a:lstStyle/>
          <a:p>
            <a:pPr marL="342900" indent="-342900">
              <a:buAutoNum type="arabicPeriod"/>
            </a:pPr>
            <a:r>
              <a:rPr lang="en-US" dirty="0" smtClean="0"/>
              <a:t>DSP core gets a message from the thread with source logical address and physical logical address</a:t>
            </a:r>
          </a:p>
          <a:p>
            <a:pPr marL="342900" indent="-342900">
              <a:buAutoNum type="arabicPeriod"/>
            </a:pPr>
            <a:r>
              <a:rPr lang="en-US" dirty="0" smtClean="0"/>
              <a:t>DSP initiates EDMA transfer via the Hyperlink and waits for the EDMA completion</a:t>
            </a:r>
          </a:p>
          <a:p>
            <a:pPr marL="342900" indent="-342900">
              <a:buFontTx/>
              <a:buAutoNum type="arabicPeriod"/>
            </a:pPr>
            <a:r>
              <a:rPr lang="en-US" dirty="0" smtClean="0"/>
              <a:t>At the </a:t>
            </a:r>
            <a:r>
              <a:rPr lang="en-US" dirty="0" smtClean="0"/>
              <a:t>completion of the transfer the DSP send a message to the thread</a:t>
            </a:r>
          </a:p>
          <a:p>
            <a:pPr marL="342900" indent="-342900">
              <a:buFontTx/>
              <a:buAutoNum type="arabicPeriod"/>
            </a:pPr>
            <a:r>
              <a:rPr lang="en-US" dirty="0" smtClean="0"/>
              <a:t>MPAX and Hyperlink configuration will be discuss later</a:t>
            </a:r>
            <a:endParaRPr lang="en-US" dirty="0" smtClean="0"/>
          </a:p>
          <a:p>
            <a:pPr marL="342900" indent="-342900">
              <a:buAutoNum type="arabicPeriod"/>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408869112"/>
              </p:ext>
            </p:extLst>
          </p:nvPr>
        </p:nvGraphicFramePr>
        <p:xfrm>
          <a:off x="533400" y="1371600"/>
          <a:ext cx="4871067" cy="4433888"/>
        </p:xfrm>
        <a:graphic>
          <a:graphicData uri="http://schemas.openxmlformats.org/presentationml/2006/ole">
            <mc:AlternateContent xmlns:mc="http://schemas.openxmlformats.org/markup-compatibility/2006">
              <mc:Choice xmlns:v="urn:schemas-microsoft-com:vml" Requires="v">
                <p:oleObj spid="_x0000_s6152" name="Visio" r:id="rId3" imgW="6225484" imgH="5667443" progId="Visio.Drawing.11">
                  <p:embed/>
                </p:oleObj>
              </mc:Choice>
              <mc:Fallback>
                <p:oleObj name="Visio" r:id="rId3" imgW="6225484" imgH="5667443" progId="Visio.Drawing.11">
                  <p:embed/>
                  <p:pic>
                    <p:nvPicPr>
                      <p:cNvPr id="0" name=""/>
                      <p:cNvPicPr/>
                      <p:nvPr/>
                    </p:nvPicPr>
                    <p:blipFill>
                      <a:blip r:embed="rId4"/>
                      <a:stretch>
                        <a:fillRect/>
                      </a:stretch>
                    </p:blipFill>
                    <p:spPr>
                      <a:xfrm>
                        <a:off x="533400" y="1371600"/>
                        <a:ext cx="4871067" cy="4433888"/>
                      </a:xfrm>
                      <a:prstGeom prst="rect">
                        <a:avLst/>
                      </a:prstGeom>
                    </p:spPr>
                  </p:pic>
                </p:oleObj>
              </mc:Fallback>
            </mc:AlternateContent>
          </a:graphicData>
        </a:graphic>
      </p:graphicFrame>
    </p:spTree>
    <p:extLst>
      <p:ext uri="{BB962C8B-B14F-4D97-AF65-F5344CB8AC3E}">
        <p14:creationId xmlns:p14="http://schemas.microsoft.com/office/powerpoint/2010/main" val="226161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1737</TotalTime>
  <Words>2964</Words>
  <Application>Microsoft Office PowerPoint</Application>
  <PresentationFormat>On-screen Show (4:3)</PresentationFormat>
  <Paragraphs>498</Paragraphs>
  <Slides>35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Microsoft Visio Drawing</vt:lpstr>
      <vt:lpstr>Implementation of AMAT/ProDrive Model </vt:lpstr>
      <vt:lpstr>Agenda</vt:lpstr>
      <vt:lpstr>Basic Card</vt:lpstr>
      <vt:lpstr>Management Communication</vt:lpstr>
      <vt:lpstr>SRIO </vt:lpstr>
      <vt:lpstr>IPC Control Communication</vt:lpstr>
      <vt:lpstr>IPC over Hyperlink - Simple Model </vt:lpstr>
      <vt:lpstr>ARM Thread – DSP Core Messages</vt:lpstr>
      <vt:lpstr>Copy Data From Thread to DSP Core</vt:lpstr>
      <vt:lpstr>Copy Data From DSP Core to Thread</vt:lpstr>
      <vt:lpstr>DSP Core Real-time State Machine</vt:lpstr>
      <vt:lpstr>The Thread Real-time Algorithm Assume ARM manages DSP Data Memory</vt:lpstr>
      <vt:lpstr>Processing FPGA message Assume ARM manages DSP Data Memory</vt:lpstr>
      <vt:lpstr>Processing DSP Message Assume ARM manages DSP Data Memory</vt:lpstr>
      <vt:lpstr>Thread Post-Processing Assume ARM manages DSP Data Memory</vt:lpstr>
      <vt:lpstr>Agenda</vt:lpstr>
      <vt:lpstr>C6678 Memory Management</vt:lpstr>
      <vt:lpstr>C6678 Memory Segment</vt:lpstr>
      <vt:lpstr>MPAX registers – Shannon side</vt:lpstr>
      <vt:lpstr>C6678 MPAX Registers</vt:lpstr>
      <vt:lpstr>C6678 MPAX Registers</vt:lpstr>
      <vt:lpstr>C6678 MPAX Registers</vt:lpstr>
      <vt:lpstr>Hyperlink Considerations</vt:lpstr>
      <vt:lpstr>Hyperlink Considerations (2)</vt:lpstr>
      <vt:lpstr>Hyperlink Considerations (3)</vt:lpstr>
      <vt:lpstr>Hyperlink Considerations (4)</vt:lpstr>
      <vt:lpstr>C6678 Hyperlink Address structure</vt:lpstr>
      <vt:lpstr>PowerPoint Presentation</vt:lpstr>
      <vt:lpstr>PowerPoint Presentation</vt:lpstr>
      <vt:lpstr>Hyperlink Look-up Table</vt:lpstr>
      <vt:lpstr>Hyperlink Look-up Table Shannon 0</vt:lpstr>
      <vt:lpstr>Hyperlink Look-up Table Shannon 0</vt:lpstr>
      <vt:lpstr>Hyperlink Look-up Table Shannon 1</vt:lpstr>
      <vt:lpstr>Hyperlink Look-up Table Shannon 1</vt:lpstr>
      <vt:lpstr>C6678 Hyperlink Address structure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AMAT/ProDrive Model</dc:title>
  <dc:creator>Katzur, Ran</dc:creator>
  <cp:lastModifiedBy>Katzur, Ran</cp:lastModifiedBy>
  <cp:revision>35</cp:revision>
  <cp:lastPrinted>2014-10-01T15:28:53Z</cp:lastPrinted>
  <dcterms:created xsi:type="dcterms:W3CDTF">2014-10-01T11:13:48Z</dcterms:created>
  <dcterms:modified xsi:type="dcterms:W3CDTF">2014-10-02T16:11:44Z</dcterms:modified>
</cp:coreProperties>
</file>