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tags/tag32.xml" ContentType="application/vnd.openxmlformats-officedocument.presentationml.tags+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Default Extension="vml" ContentType="application/vnd.openxmlformats-officedocument.vmlDrawing"/>
  <Override PartName="/ppt/notesSlides/notesSlide8.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 id="2147486021" r:id="rId6"/>
  </p:sldMasterIdLst>
  <p:notesMasterIdLst>
    <p:notesMasterId r:id="rId41"/>
  </p:notesMasterIdLst>
  <p:handoutMasterIdLst>
    <p:handoutMasterId r:id="rId42"/>
  </p:handoutMasterIdLst>
  <p:sldIdLst>
    <p:sldId id="827" r:id="rId7"/>
    <p:sldId id="829" r:id="rId8"/>
    <p:sldId id="905" r:id="rId9"/>
    <p:sldId id="976" r:id="rId10"/>
    <p:sldId id="836" r:id="rId11"/>
    <p:sldId id="837" r:id="rId12"/>
    <p:sldId id="838" r:id="rId13"/>
    <p:sldId id="992" r:id="rId14"/>
    <p:sldId id="993" r:id="rId15"/>
    <p:sldId id="991" r:id="rId16"/>
    <p:sldId id="985" r:id="rId17"/>
    <p:sldId id="977" r:id="rId18"/>
    <p:sldId id="987" r:id="rId19"/>
    <p:sldId id="989" r:id="rId20"/>
    <p:sldId id="988" r:id="rId21"/>
    <p:sldId id="970" r:id="rId22"/>
    <p:sldId id="971" r:id="rId23"/>
    <p:sldId id="974" r:id="rId24"/>
    <p:sldId id="972" r:id="rId25"/>
    <p:sldId id="973" r:id="rId26"/>
    <p:sldId id="981" r:id="rId27"/>
    <p:sldId id="930" r:id="rId28"/>
    <p:sldId id="959" r:id="rId29"/>
    <p:sldId id="931" r:id="rId30"/>
    <p:sldId id="936" r:id="rId31"/>
    <p:sldId id="941" r:id="rId32"/>
    <p:sldId id="934" r:id="rId33"/>
    <p:sldId id="860" r:id="rId34"/>
    <p:sldId id="951" r:id="rId35"/>
    <p:sldId id="956" r:id="rId36"/>
    <p:sldId id="953" r:id="rId37"/>
    <p:sldId id="948" r:id="rId38"/>
    <p:sldId id="980" r:id="rId39"/>
    <p:sldId id="890" r:id="rId40"/>
  </p:sldIdLst>
  <p:sldSz cx="9144000" cy="6858000" type="screen4x3"/>
  <p:notesSz cx="7315200" cy="9601200"/>
  <p:custDataLst>
    <p:tags r:id="rId43"/>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FFFF66"/>
    <a:srgbClr val="CCCC00"/>
    <a:srgbClr val="66FF66"/>
    <a:srgbClr val="00CC00"/>
    <a:srgbClr val="003300"/>
    <a:srgbClr val="217BFF"/>
    <a:srgbClr val="FF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777" autoAdjust="0"/>
    <p:restoredTop sz="95078" autoAdjust="0"/>
  </p:normalViewPr>
  <p:slideViewPr>
    <p:cSldViewPr snapToGrid="0">
      <p:cViewPr>
        <p:scale>
          <a:sx n="70" d="100"/>
          <a:sy n="70" d="100"/>
        </p:scale>
        <p:origin x="-2814" y="-1464"/>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170583" cy="480388"/>
          </a:xfrm>
          <a:prstGeom prst="rect">
            <a:avLst/>
          </a:prstGeom>
          <a:noFill/>
          <a:ln w="9525">
            <a:noFill/>
            <a:miter lim="800000"/>
            <a:headEnd/>
            <a:tailEnd/>
          </a:ln>
        </p:spPr>
        <p:txBody>
          <a:bodyPr vert="horz" wrap="square" lIns="94482" tIns="47241" rIns="94482" bIns="47241" numCol="1" anchor="t" anchorCtr="0" compatLnSpc="1">
            <a:prstTxWarp prst="textNoShape">
              <a:avLst/>
            </a:prstTxWarp>
          </a:bodyPr>
          <a:lstStyle>
            <a:lvl1pPr algn="l" defTabSz="944060">
              <a:defRPr sz="1200">
                <a:latin typeface="Arial" charset="0"/>
              </a:defRPr>
            </a:lvl1pPr>
          </a:lstStyle>
          <a:p>
            <a:pPr>
              <a:defRPr/>
            </a:pPr>
            <a:endParaRPr lang="en-US"/>
          </a:p>
        </p:txBody>
      </p:sp>
      <p:sp>
        <p:nvSpPr>
          <p:cNvPr id="3" name="Date Placeholder 2"/>
          <p:cNvSpPr>
            <a:spLocks noGrp="1"/>
          </p:cNvSpPr>
          <p:nvPr>
            <p:ph type="dt" sz="quarter" idx="1"/>
          </p:nvPr>
        </p:nvSpPr>
        <p:spPr bwMode="auto">
          <a:xfrm>
            <a:off x="4142962" y="0"/>
            <a:ext cx="3170583" cy="480388"/>
          </a:xfrm>
          <a:prstGeom prst="rect">
            <a:avLst/>
          </a:prstGeom>
          <a:noFill/>
          <a:ln w="9525">
            <a:noFill/>
            <a:miter lim="800000"/>
            <a:headEnd/>
            <a:tailEnd/>
          </a:ln>
        </p:spPr>
        <p:txBody>
          <a:bodyPr vert="horz" wrap="square" lIns="94482" tIns="47241" rIns="94482" bIns="47241" numCol="1" anchor="t" anchorCtr="0" compatLnSpc="1">
            <a:prstTxWarp prst="textNoShape">
              <a:avLst/>
            </a:prstTxWarp>
          </a:bodyPr>
          <a:lstStyle>
            <a:lvl1pPr defTabSz="944060">
              <a:defRPr sz="1200">
                <a:latin typeface="Arial" charset="0"/>
              </a:defRPr>
            </a:lvl1pPr>
          </a:lstStyle>
          <a:p>
            <a:pPr>
              <a:defRPr/>
            </a:pPr>
            <a:fld id="{289FDC66-27A5-4579-BABF-D16C8BCC835C}" type="datetimeFigureOut">
              <a:rPr lang="en-US"/>
              <a:pPr>
                <a:defRPr/>
              </a:pPr>
              <a:t>10/3/2012</a:t>
            </a:fld>
            <a:endParaRPr lang="en-US"/>
          </a:p>
        </p:txBody>
      </p:sp>
      <p:sp>
        <p:nvSpPr>
          <p:cNvPr id="4" name="Footer Placeholder 3"/>
          <p:cNvSpPr>
            <a:spLocks noGrp="1"/>
          </p:cNvSpPr>
          <p:nvPr>
            <p:ph type="ftr" sz="quarter" idx="2"/>
          </p:nvPr>
        </p:nvSpPr>
        <p:spPr bwMode="auto">
          <a:xfrm>
            <a:off x="0" y="9119173"/>
            <a:ext cx="3170583" cy="480388"/>
          </a:xfrm>
          <a:prstGeom prst="rect">
            <a:avLst/>
          </a:prstGeom>
          <a:noFill/>
          <a:ln w="9525">
            <a:noFill/>
            <a:miter lim="800000"/>
            <a:headEnd/>
            <a:tailEnd/>
          </a:ln>
        </p:spPr>
        <p:txBody>
          <a:bodyPr vert="horz" wrap="square" lIns="94482" tIns="47241" rIns="94482" bIns="47241" numCol="1" anchor="b" anchorCtr="0" compatLnSpc="1">
            <a:prstTxWarp prst="textNoShape">
              <a:avLst/>
            </a:prstTxWarp>
          </a:bodyPr>
          <a:lstStyle>
            <a:lvl1pPr algn="l" defTabSz="944060">
              <a:defRPr sz="1200">
                <a:latin typeface="Arial" charset="0"/>
              </a:defRPr>
            </a:lvl1pPr>
          </a:lstStyle>
          <a:p>
            <a:pPr>
              <a:defRPr/>
            </a:pPr>
            <a:endParaRPr lang="en-US"/>
          </a:p>
        </p:txBody>
      </p:sp>
      <p:sp>
        <p:nvSpPr>
          <p:cNvPr id="5" name="Slide Number Placeholder 4"/>
          <p:cNvSpPr>
            <a:spLocks noGrp="1"/>
          </p:cNvSpPr>
          <p:nvPr>
            <p:ph type="sldNum" sz="quarter" idx="3"/>
          </p:nvPr>
        </p:nvSpPr>
        <p:spPr bwMode="auto">
          <a:xfrm>
            <a:off x="4142962" y="9119173"/>
            <a:ext cx="3170583" cy="480388"/>
          </a:xfrm>
          <a:prstGeom prst="rect">
            <a:avLst/>
          </a:prstGeom>
          <a:noFill/>
          <a:ln w="9525">
            <a:noFill/>
            <a:miter lim="800000"/>
            <a:headEnd/>
            <a:tailEnd/>
          </a:ln>
        </p:spPr>
        <p:txBody>
          <a:bodyPr vert="horz" wrap="square" lIns="94482" tIns="47241" rIns="94482" bIns="47241" numCol="1" anchor="b" anchorCtr="0" compatLnSpc="1">
            <a:prstTxWarp prst="textNoShape">
              <a:avLst/>
            </a:prstTxWarp>
          </a:bodyPr>
          <a:lstStyle>
            <a:lvl1pPr defTabSz="944060">
              <a:defRPr sz="1200">
                <a:latin typeface="Arial" charset="0"/>
              </a:defRPr>
            </a:lvl1pPr>
          </a:lstStyle>
          <a:p>
            <a:pPr>
              <a:defRPr/>
            </a:pPr>
            <a:fld id="{EBDB6E16-9802-4E15-B604-5462189230C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168927" cy="480388"/>
          </a:xfrm>
          <a:prstGeom prst="rect">
            <a:avLst/>
          </a:prstGeom>
          <a:noFill/>
          <a:ln w="9525">
            <a:noFill/>
            <a:miter lim="800000"/>
            <a:headEnd/>
            <a:tailEnd/>
          </a:ln>
        </p:spPr>
        <p:txBody>
          <a:bodyPr vert="horz" wrap="square" lIns="95360" tIns="47681" rIns="95360" bIns="47681" numCol="1" anchor="t" anchorCtr="0" compatLnSpc="1">
            <a:prstTxWarp prst="textNoShape">
              <a:avLst/>
            </a:prstTxWarp>
          </a:bodyPr>
          <a:lstStyle>
            <a:lvl1pPr algn="l" defTabSz="944060">
              <a:defRPr sz="1200">
                <a:latin typeface="Arial" charset="0"/>
              </a:defRPr>
            </a:lvl1pPr>
          </a:lstStyle>
          <a:p>
            <a:pPr>
              <a:defRPr/>
            </a:pPr>
            <a:endParaRPr lang="en-US"/>
          </a:p>
        </p:txBody>
      </p:sp>
      <p:sp>
        <p:nvSpPr>
          <p:cNvPr id="105475" name="Rectangle 3"/>
          <p:cNvSpPr>
            <a:spLocks noGrp="1" noChangeArrowheads="1"/>
          </p:cNvSpPr>
          <p:nvPr>
            <p:ph type="dt" idx="1"/>
          </p:nvPr>
        </p:nvSpPr>
        <p:spPr bwMode="auto">
          <a:xfrm>
            <a:off x="4144617" y="0"/>
            <a:ext cx="3168927" cy="480388"/>
          </a:xfrm>
          <a:prstGeom prst="rect">
            <a:avLst/>
          </a:prstGeom>
          <a:noFill/>
          <a:ln w="9525">
            <a:noFill/>
            <a:miter lim="800000"/>
            <a:headEnd/>
            <a:tailEnd/>
          </a:ln>
        </p:spPr>
        <p:txBody>
          <a:bodyPr vert="horz" wrap="square" lIns="95360" tIns="47681" rIns="95360" bIns="47681" numCol="1" anchor="t" anchorCtr="0" compatLnSpc="1">
            <a:prstTxWarp prst="textNoShape">
              <a:avLst/>
            </a:prstTxWarp>
          </a:bodyPr>
          <a:lstStyle>
            <a:lvl1pPr defTabSz="944060">
              <a:defRPr sz="1200">
                <a:latin typeface="Arial" charset="0"/>
              </a:defRPr>
            </a:lvl1pPr>
          </a:lstStyle>
          <a:p>
            <a:pPr>
              <a:defRPr/>
            </a:pPr>
            <a:endParaRPr lang="en-US"/>
          </a:p>
        </p:txBody>
      </p:sp>
      <p:sp>
        <p:nvSpPr>
          <p:cNvPr id="114692"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32183" y="4561226"/>
            <a:ext cx="5850835" cy="4318573"/>
          </a:xfrm>
          <a:prstGeom prst="rect">
            <a:avLst/>
          </a:prstGeom>
          <a:noFill/>
          <a:ln w="9525">
            <a:noFill/>
            <a:miter lim="800000"/>
            <a:headEnd/>
            <a:tailEnd/>
          </a:ln>
        </p:spPr>
        <p:txBody>
          <a:bodyPr vert="horz" wrap="square" lIns="95360" tIns="47681" rIns="95360" bIns="4768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9120813"/>
            <a:ext cx="3168927" cy="478748"/>
          </a:xfrm>
          <a:prstGeom prst="rect">
            <a:avLst/>
          </a:prstGeom>
          <a:noFill/>
          <a:ln w="9525">
            <a:noFill/>
            <a:miter lim="800000"/>
            <a:headEnd/>
            <a:tailEnd/>
          </a:ln>
        </p:spPr>
        <p:txBody>
          <a:bodyPr vert="horz" wrap="square" lIns="95360" tIns="47681" rIns="95360" bIns="47681" numCol="1" anchor="b" anchorCtr="0" compatLnSpc="1">
            <a:prstTxWarp prst="textNoShape">
              <a:avLst/>
            </a:prstTxWarp>
          </a:bodyPr>
          <a:lstStyle>
            <a:lvl1pPr algn="l" defTabSz="944060">
              <a:defRPr sz="1200">
                <a:latin typeface="Arial" charset="0"/>
              </a:defRPr>
            </a:lvl1pPr>
          </a:lstStyle>
          <a:p>
            <a:pPr>
              <a:defRPr/>
            </a:pPr>
            <a:endParaRPr lang="en-US"/>
          </a:p>
        </p:txBody>
      </p:sp>
      <p:sp>
        <p:nvSpPr>
          <p:cNvPr id="105479" name="Rectangle 7"/>
          <p:cNvSpPr>
            <a:spLocks noGrp="1" noChangeArrowheads="1"/>
          </p:cNvSpPr>
          <p:nvPr>
            <p:ph type="sldNum" sz="quarter" idx="5"/>
          </p:nvPr>
        </p:nvSpPr>
        <p:spPr bwMode="auto">
          <a:xfrm>
            <a:off x="4144617" y="9120813"/>
            <a:ext cx="3168927" cy="478748"/>
          </a:xfrm>
          <a:prstGeom prst="rect">
            <a:avLst/>
          </a:prstGeom>
          <a:noFill/>
          <a:ln w="9525">
            <a:noFill/>
            <a:miter lim="800000"/>
            <a:headEnd/>
            <a:tailEnd/>
          </a:ln>
        </p:spPr>
        <p:txBody>
          <a:bodyPr vert="horz" wrap="square" lIns="95360" tIns="47681" rIns="95360" bIns="47681" numCol="1" anchor="b" anchorCtr="0" compatLnSpc="1">
            <a:prstTxWarp prst="textNoShape">
              <a:avLst/>
            </a:prstTxWarp>
          </a:bodyPr>
          <a:lstStyle>
            <a:lvl1pPr defTabSz="944060">
              <a:defRPr sz="1200">
                <a:latin typeface="Arial" charset="0"/>
              </a:defRPr>
            </a:lvl1pPr>
          </a:lstStyle>
          <a:p>
            <a:pPr>
              <a:defRPr/>
            </a:pPr>
            <a:fld id="{9AF68C97-DBEA-40B2-91B6-F690EAC6BB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5C2274EC-813D-4FAA-B106-4C603B3B957F}" type="slidenum">
              <a:rPr lang="en-US" sz="1200">
                <a:solidFill>
                  <a:srgbClr val="000000"/>
                </a:solidFill>
              </a:rPr>
              <a:pPr defTabSz="951801"/>
              <a:t>1</a:t>
            </a:fld>
            <a:endParaRPr lang="en-US" sz="1200" dirty="0">
              <a:solidFill>
                <a:srgbClr val="000000"/>
              </a:solidFill>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lIns="95354" tIns="47676" rIns="95354" bIns="47676"/>
          <a:lstStyle/>
          <a:p>
            <a:pPr eaLnBrk="1" hangingPunct="1"/>
            <a:r>
              <a:rPr lang="en-US" dirty="0" smtClean="0">
                <a:latin typeface="Arial" pitchFamily="34" charset="0"/>
              </a:rPr>
              <a:t>NEW</a:t>
            </a:r>
          </a:p>
          <a:p>
            <a:pPr eaLnBrk="1" hangingPunct="1"/>
            <a:endParaRPr 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F9671649-D823-4BEA-9285-481E35983DE8}" type="slidenum">
              <a:rPr lang="en-US" sz="1200">
                <a:solidFill>
                  <a:srgbClr val="000000"/>
                </a:solidFill>
              </a:rPr>
              <a:pPr defTabSz="951801"/>
              <a:t>11</a:t>
            </a:fld>
            <a:endParaRPr lang="en-US" sz="1200" dirty="0">
              <a:solidFill>
                <a:srgbClr val="000000"/>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lIns="95354" tIns="47676" rIns="95354" bIns="47676"/>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lIns="95368" tIns="47684" rIns="95368" bIns="47684"/>
          <a:lstStyle/>
          <a:p>
            <a:pPr eaLnBrk="1" hangingPunct="1"/>
            <a:r>
              <a:rPr lang="en-US" smtClean="0">
                <a:latin typeface="Arial" pitchFamily="34" charset="0"/>
              </a:rPr>
              <a:t>CPT see physical addresses.  In MSMC, one CPT per bank.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0DAD587A-7352-4D26-9C1C-2AE9861C8ACA}" type="slidenum">
              <a:rPr lang="en-US" sz="1200">
                <a:solidFill>
                  <a:srgbClr val="000000"/>
                </a:solidFill>
              </a:rPr>
              <a:pPr defTabSz="951801"/>
              <a:t>13</a:t>
            </a:fld>
            <a:endParaRPr lang="en-US" sz="1200" dirty="0">
              <a:solidFill>
                <a:srgbClr val="000000"/>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lIns="95354" tIns="47676" rIns="95354" bIns="47676"/>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2A9733AE-E64F-4FF3-A0C4-018C1F94AF31}" type="slidenum">
              <a:rPr lang="en-US" sz="1200">
                <a:solidFill>
                  <a:srgbClr val="000000"/>
                </a:solidFill>
              </a:rPr>
              <a:pPr defTabSz="951801"/>
              <a:t>14</a:t>
            </a:fld>
            <a:endParaRPr lang="en-US" sz="1200" dirty="0">
              <a:solidFill>
                <a:srgbClr val="000000"/>
              </a:solidFill>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lIns="95354" tIns="47676" rIns="95354" bIns="47676"/>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2A9733AE-E64F-4FF3-A0C4-018C1F94AF31}" type="slidenum">
              <a:rPr lang="en-US" sz="1200">
                <a:solidFill>
                  <a:srgbClr val="000000"/>
                </a:solidFill>
              </a:rPr>
              <a:pPr defTabSz="951801"/>
              <a:t>15</a:t>
            </a:fld>
            <a:endParaRPr lang="en-US" sz="1200" dirty="0">
              <a:solidFill>
                <a:srgbClr val="000000"/>
              </a:solidFill>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lIns="95354" tIns="47676" rIns="95354" bIns="47676"/>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4143375" y="9118601"/>
            <a:ext cx="3170238" cy="481013"/>
          </a:xfrm>
          <a:prstGeom prst="rect">
            <a:avLst/>
          </a:prstGeom>
          <a:noFill/>
          <a:ln w="9525">
            <a:noFill/>
            <a:miter lim="800000"/>
            <a:headEnd/>
            <a:tailEnd/>
          </a:ln>
        </p:spPr>
        <p:txBody>
          <a:bodyPr lIns="95711" tIns="47855" rIns="95711" bIns="47855" anchor="b"/>
          <a:lstStyle/>
          <a:p>
            <a:pPr defTabSz="955535"/>
            <a:fld id="{82C4EEB3-E567-438E-814B-3D2F9527E61F}" type="slidenum">
              <a:rPr lang="en-US" sz="1200">
                <a:solidFill>
                  <a:srgbClr val="000000"/>
                </a:solidFill>
              </a:rPr>
              <a:pPr defTabSz="955535"/>
              <a:t>16</a:t>
            </a:fld>
            <a:endParaRPr lang="en-US" sz="1200" dirty="0">
              <a:solidFill>
                <a:srgbClr val="000000"/>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lIns="95711" tIns="47855" rIns="95711" bIns="47855"/>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txBox="1">
            <a:spLocks noGrp="1" noChangeArrowheads="1"/>
          </p:cNvSpPr>
          <p:nvPr/>
        </p:nvSpPr>
        <p:spPr bwMode="auto">
          <a:xfrm>
            <a:off x="4143375" y="9118601"/>
            <a:ext cx="3170238" cy="481013"/>
          </a:xfrm>
          <a:prstGeom prst="rect">
            <a:avLst/>
          </a:prstGeom>
          <a:noFill/>
          <a:ln w="9525">
            <a:noFill/>
            <a:miter lim="800000"/>
            <a:headEnd/>
            <a:tailEnd/>
          </a:ln>
        </p:spPr>
        <p:txBody>
          <a:bodyPr lIns="95711" tIns="47855" rIns="95711" bIns="47855" anchor="b"/>
          <a:lstStyle/>
          <a:p>
            <a:pPr defTabSz="955535"/>
            <a:fld id="{642F4E10-3C26-4D9A-99E8-99AB2A0589B2}" type="slidenum">
              <a:rPr lang="en-US" sz="1200">
                <a:solidFill>
                  <a:srgbClr val="000000"/>
                </a:solidFill>
              </a:rPr>
              <a:pPr defTabSz="955535"/>
              <a:t>17</a:t>
            </a:fld>
            <a:endParaRPr lang="en-US" sz="1200" dirty="0">
              <a:solidFill>
                <a:srgbClr val="000000"/>
              </a:solidFill>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lIns="95711" tIns="47855" rIns="95711" bIns="47855"/>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4143375" y="9118602"/>
            <a:ext cx="3170238" cy="481013"/>
          </a:xfrm>
          <a:prstGeom prst="rect">
            <a:avLst/>
          </a:prstGeom>
          <a:noFill/>
          <a:ln w="9525">
            <a:noFill/>
            <a:miter lim="800000"/>
            <a:headEnd/>
            <a:tailEnd/>
          </a:ln>
        </p:spPr>
        <p:txBody>
          <a:bodyPr lIns="95697" tIns="47848" rIns="95697" bIns="47848" anchor="b"/>
          <a:lstStyle/>
          <a:p>
            <a:pPr defTabSz="955395"/>
            <a:fld id="{2DB7854F-B940-4FCE-83BF-913FB27A2D58}" type="slidenum">
              <a:rPr lang="en-US" sz="1200">
                <a:solidFill>
                  <a:srgbClr val="000000"/>
                </a:solidFill>
              </a:rPr>
              <a:pPr defTabSz="955395"/>
              <a:t>18</a:t>
            </a:fld>
            <a:endParaRPr lang="en-US" sz="1200" dirty="0">
              <a:solidFill>
                <a:srgbClr val="000000"/>
              </a:solidFill>
            </a:endParaRPr>
          </a:p>
        </p:txBody>
      </p:sp>
      <p:sp>
        <p:nvSpPr>
          <p:cNvPr id="158723" name="Rectangle 2"/>
          <p:cNvSpPr>
            <a:spLocks noGrp="1" noRot="1" noChangeAspect="1" noChangeArrowheads="1" noTextEdit="1"/>
          </p:cNvSpPr>
          <p:nvPr>
            <p:ph type="sldImg"/>
          </p:nvPr>
        </p:nvSpPr>
        <p:spPr>
          <a:xfrm>
            <a:off x="1266825" y="719138"/>
            <a:ext cx="4794250" cy="3595687"/>
          </a:xfrm>
          <a:ln/>
        </p:spPr>
      </p:sp>
      <p:sp>
        <p:nvSpPr>
          <p:cNvPr id="158724" name="Rectangle 3"/>
          <p:cNvSpPr>
            <a:spLocks noGrp="1" noChangeArrowheads="1"/>
          </p:cNvSpPr>
          <p:nvPr>
            <p:ph type="body" idx="1"/>
          </p:nvPr>
        </p:nvSpPr>
        <p:spPr>
          <a:xfrm>
            <a:off x="974726" y="4559300"/>
            <a:ext cx="5365750" cy="4322763"/>
          </a:xfrm>
          <a:noFill/>
          <a:ln/>
        </p:spPr>
        <p:txBody>
          <a:bodyPr lIns="96961" tIns="48483" rIns="96961" bIns="48483"/>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4143375" y="9118602"/>
            <a:ext cx="3170238" cy="481013"/>
          </a:xfrm>
          <a:prstGeom prst="rect">
            <a:avLst/>
          </a:prstGeom>
          <a:noFill/>
          <a:ln w="9525">
            <a:noFill/>
            <a:miter lim="800000"/>
            <a:headEnd/>
            <a:tailEnd/>
          </a:ln>
        </p:spPr>
        <p:txBody>
          <a:bodyPr lIns="95697" tIns="47848" rIns="95697" bIns="47848" anchor="b"/>
          <a:lstStyle/>
          <a:p>
            <a:pPr defTabSz="955395"/>
            <a:fld id="{2DB7854F-B940-4FCE-83BF-913FB27A2D58}" type="slidenum">
              <a:rPr lang="en-US" sz="1200">
                <a:solidFill>
                  <a:srgbClr val="000000"/>
                </a:solidFill>
              </a:rPr>
              <a:pPr defTabSz="955395"/>
              <a:t>19</a:t>
            </a:fld>
            <a:endParaRPr lang="en-US" sz="1200" dirty="0">
              <a:solidFill>
                <a:srgbClr val="000000"/>
              </a:solidFill>
            </a:endParaRPr>
          </a:p>
        </p:txBody>
      </p:sp>
      <p:sp>
        <p:nvSpPr>
          <p:cNvPr id="158723" name="Rectangle 2"/>
          <p:cNvSpPr>
            <a:spLocks noGrp="1" noRot="1" noChangeAspect="1" noChangeArrowheads="1" noTextEdit="1"/>
          </p:cNvSpPr>
          <p:nvPr>
            <p:ph type="sldImg"/>
          </p:nvPr>
        </p:nvSpPr>
        <p:spPr>
          <a:xfrm>
            <a:off x="1266825" y="719138"/>
            <a:ext cx="4794250" cy="3595687"/>
          </a:xfrm>
          <a:ln/>
        </p:spPr>
      </p:sp>
      <p:sp>
        <p:nvSpPr>
          <p:cNvPr id="158724" name="Rectangle 3"/>
          <p:cNvSpPr>
            <a:spLocks noGrp="1" noChangeArrowheads="1"/>
          </p:cNvSpPr>
          <p:nvPr>
            <p:ph type="body" idx="1"/>
          </p:nvPr>
        </p:nvSpPr>
        <p:spPr>
          <a:xfrm>
            <a:off x="974726" y="4559300"/>
            <a:ext cx="5365750" cy="4322763"/>
          </a:xfrm>
          <a:noFill/>
          <a:ln/>
        </p:spPr>
        <p:txBody>
          <a:bodyPr lIns="96961" tIns="48483" rIns="96961" bIns="48483"/>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p:spPr>
        <p:txBody>
          <a:bodyPr/>
          <a:lstStyle/>
          <a:p>
            <a:r>
              <a:rPr lang="en-US" smtClean="0">
                <a:latin typeface="Arial" pitchFamily="34" charset="0"/>
              </a:rPr>
              <a:t>NEW</a:t>
            </a:r>
          </a:p>
        </p:txBody>
      </p:sp>
      <p:sp>
        <p:nvSpPr>
          <p:cNvPr id="171012" name="Slide Number Placeholder 3"/>
          <p:cNvSpPr>
            <a:spLocks noGrp="1"/>
          </p:cNvSpPr>
          <p:nvPr>
            <p:ph type="sldNum" sz="quarter" idx="5"/>
          </p:nvPr>
        </p:nvSpPr>
        <p:spPr>
          <a:noFill/>
        </p:spPr>
        <p:txBody>
          <a:bodyPr/>
          <a:lstStyle/>
          <a:p>
            <a:pPr defTabSz="943567"/>
            <a:fld id="{10144997-15AB-425C-90E6-9DA978354CFA}" type="slidenum">
              <a:rPr lang="en-US" smtClean="0">
                <a:solidFill>
                  <a:srgbClr val="000000"/>
                </a:solidFill>
                <a:latin typeface="Arial" pitchFamily="34" charset="0"/>
              </a:rPr>
              <a:pPr defTabSz="943567"/>
              <a:t>21</a:t>
            </a:fld>
            <a:endParaRPr lang="en-US" dirty="0" smtClean="0">
              <a:solidFill>
                <a:srgbClr val="000000"/>
              </a:solidFill>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43567"/>
            <a:fld id="{A9C92054-1BD5-4B92-94B7-517672C0FAF0}" type="slidenum">
              <a:rPr lang="en-US" smtClean="0">
                <a:solidFill>
                  <a:srgbClr val="000000"/>
                </a:solidFill>
                <a:latin typeface="Arial" pitchFamily="34" charset="0"/>
              </a:rPr>
              <a:pPr defTabSz="943567"/>
              <a:t>2</a:t>
            </a:fld>
            <a:endParaRPr lang="en-US" dirty="0" smtClean="0">
              <a:solidFill>
                <a:srgbClr val="000000"/>
              </a:solidFill>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p:spPr>
        <p:txBody>
          <a:bodyPr/>
          <a:lstStyle/>
          <a:p>
            <a:r>
              <a:rPr lang="en-US" smtClean="0">
                <a:latin typeface="Arial" pitchFamily="34" charset="0"/>
              </a:rPr>
              <a:t>NEW</a:t>
            </a:r>
          </a:p>
          <a:p>
            <a:endParaRPr lang="en-US" smtClean="0">
              <a:latin typeface="Arial" pitchFamily="34" charset="0"/>
            </a:endParaRPr>
          </a:p>
        </p:txBody>
      </p:sp>
      <p:sp>
        <p:nvSpPr>
          <p:cNvPr id="131076" name="Slide Number Placeholder 3"/>
          <p:cNvSpPr>
            <a:spLocks noGrp="1"/>
          </p:cNvSpPr>
          <p:nvPr>
            <p:ph type="sldNum" sz="quarter" idx="5"/>
          </p:nvPr>
        </p:nvSpPr>
        <p:spPr>
          <a:noFill/>
        </p:spPr>
        <p:txBody>
          <a:bodyPr/>
          <a:lstStyle/>
          <a:p>
            <a:pPr defTabSz="943567"/>
            <a:fld id="{E739C9B9-25BC-437D-825B-9DB715FCC9D8}" type="slidenum">
              <a:rPr lang="en-US" smtClean="0">
                <a:solidFill>
                  <a:srgbClr val="000000"/>
                </a:solidFill>
                <a:latin typeface="Arial" pitchFamily="34" charset="0"/>
              </a:rPr>
              <a:pPr defTabSz="943567"/>
              <a:t>22</a:t>
            </a:fld>
            <a:endParaRPr lang="en-US" dirty="0" smtClean="0">
              <a:solidFill>
                <a:srgbClr val="000000"/>
              </a:solidFill>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877350D2-8F6B-4224-8C3A-7BEA29CA4BE2}" type="slidenum">
              <a:rPr lang="en-US" sz="1200">
                <a:solidFill>
                  <a:srgbClr val="000000"/>
                </a:solidFill>
                <a:cs typeface="Arial" pitchFamily="34" charset="0"/>
              </a:rPr>
              <a:pPr defTabSz="951801"/>
              <a:t>25</a:t>
            </a:fld>
            <a:endParaRPr lang="en-US" sz="1200" dirty="0">
              <a:solidFill>
                <a:srgbClr val="000000"/>
              </a:solidFill>
              <a:cs typeface="Arial" pitchFamily="34" charset="0"/>
            </a:endParaRPr>
          </a:p>
        </p:txBody>
      </p:sp>
      <p:sp>
        <p:nvSpPr>
          <p:cNvPr id="138243" name="Rectangle 2"/>
          <p:cNvSpPr>
            <a:spLocks noGrp="1" noRot="1" noChangeAspect="1" noChangeArrowheads="1" noTextEdit="1"/>
          </p:cNvSpPr>
          <p:nvPr>
            <p:ph type="sldImg"/>
          </p:nvPr>
        </p:nvSpPr>
        <p:spPr>
          <a:xfrm>
            <a:off x="1265238" y="719138"/>
            <a:ext cx="4795837" cy="3595687"/>
          </a:xfrm>
          <a:ln/>
        </p:spPr>
      </p:sp>
      <p:sp>
        <p:nvSpPr>
          <p:cNvPr id="138244" name="Rectangle 3"/>
          <p:cNvSpPr>
            <a:spLocks noGrp="1" noChangeArrowheads="1"/>
          </p:cNvSpPr>
          <p:nvPr>
            <p:ph type="body" idx="1"/>
          </p:nvPr>
        </p:nvSpPr>
        <p:spPr>
          <a:xfrm>
            <a:off x="974035" y="4559587"/>
            <a:ext cx="5367130" cy="4321852"/>
          </a:xfrm>
          <a:noFill/>
          <a:ln/>
        </p:spPr>
        <p:txBody>
          <a:bodyPr lIns="96603" tIns="48305" rIns="96603" bIns="48305"/>
          <a:lstStyle/>
          <a:p>
            <a:pPr eaLnBrk="1" hangingPunct="1"/>
            <a:r>
              <a:rPr lang="en-US" altLang="en-US" dirty="0" smtClean="0">
                <a:latin typeface="Arial" pitchFamily="34" charset="0"/>
              </a:rPr>
              <a:t>MOSTLY REUSABLE (</a:t>
            </a:r>
            <a:r>
              <a:rPr lang="en-US" altLang="en-US" dirty="0" err="1" smtClean="0">
                <a:latin typeface="Arial" pitchFamily="34" charset="0"/>
              </a:rPr>
              <a:t>PCIe</a:t>
            </a:r>
            <a:r>
              <a:rPr lang="en-US" altLang="en-US" dirty="0" smtClean="0">
                <a:latin typeface="Arial" pitchFamily="34" charset="0"/>
              </a:rPr>
              <a:t>, UART, SPI, I2C, GPIO, SRIO, SGMII) – Need new audio for HyperLink and Application-specific I/O &gt;&gt; AIF2 and TSIP</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pPr defTabSz="943567"/>
            <a:fld id="{B0E1F163-9B35-495D-9AA7-571F6BEA6716}" type="slidenum">
              <a:rPr lang="en-US" smtClean="0">
                <a:latin typeface="Arial" pitchFamily="34" charset="0"/>
              </a:rPr>
              <a:pPr defTabSz="943567"/>
              <a:t>27</a:t>
            </a:fld>
            <a:endParaRPr lang="en-US" dirty="0" smtClean="0">
              <a:latin typeface="Arial" pitchFamily="34" charset="0"/>
            </a:endParaRPr>
          </a:p>
        </p:txBody>
      </p:sp>
      <p:sp>
        <p:nvSpPr>
          <p:cNvPr id="144387" name="Rectangle 2"/>
          <p:cNvSpPr>
            <a:spLocks noGrp="1" noRot="1" noChangeAspect="1" noChangeArrowheads="1" noTextEdit="1"/>
          </p:cNvSpPr>
          <p:nvPr>
            <p:ph type="sldImg"/>
          </p:nvPr>
        </p:nvSpPr>
        <p:spPr>
          <a:xfrm>
            <a:off x="1255713" y="720725"/>
            <a:ext cx="4802187" cy="3600450"/>
          </a:xfrm>
          <a:ln/>
        </p:spPr>
      </p:sp>
      <p:sp>
        <p:nvSpPr>
          <p:cNvPr id="14438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p:spPr>
        <p:txBody>
          <a:bodyPr/>
          <a:lstStyle/>
          <a:p>
            <a:r>
              <a:rPr lang="en-US" smtClean="0">
                <a:latin typeface="Arial" pitchFamily="34" charset="0"/>
              </a:rPr>
              <a:t>REUSABLE – nothing here needs to be rerecorded</a:t>
            </a:r>
          </a:p>
          <a:p>
            <a:endParaRPr lang="en-US" smtClean="0">
              <a:latin typeface="Arial" pitchFamily="34" charset="0"/>
            </a:endParaRPr>
          </a:p>
        </p:txBody>
      </p:sp>
      <p:sp>
        <p:nvSpPr>
          <p:cNvPr id="147460" name="Slide Number Placeholder 3"/>
          <p:cNvSpPr>
            <a:spLocks noGrp="1"/>
          </p:cNvSpPr>
          <p:nvPr>
            <p:ph type="sldNum" sz="quarter" idx="5"/>
          </p:nvPr>
        </p:nvSpPr>
        <p:spPr>
          <a:noFill/>
        </p:spPr>
        <p:txBody>
          <a:bodyPr/>
          <a:lstStyle/>
          <a:p>
            <a:pPr defTabSz="943567"/>
            <a:fld id="{11CB96CB-74CE-49CE-B84B-57EA4132C6B8}" type="slidenum">
              <a:rPr lang="en-US" smtClean="0">
                <a:solidFill>
                  <a:srgbClr val="000000"/>
                </a:solidFill>
                <a:latin typeface="Arial" pitchFamily="34" charset="0"/>
              </a:rPr>
              <a:pPr defTabSz="943567"/>
              <a:t>28</a:t>
            </a:fld>
            <a:endParaRPr lang="en-US" dirty="0" smtClean="0">
              <a:solidFill>
                <a:srgbClr val="000000"/>
              </a:solidFill>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a:ln/>
        </p:spPr>
      </p:sp>
      <p:sp>
        <p:nvSpPr>
          <p:cNvPr id="152579" name="Rectangle 3"/>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pPr defTabSz="943567"/>
            <a:fld id="{8761EE60-DA55-4269-94B9-495E3933A91D}" type="slidenum">
              <a:rPr lang="en-US" smtClean="0">
                <a:latin typeface="Arial" pitchFamily="34" charset="0"/>
                <a:cs typeface="Arial" pitchFamily="34" charset="0"/>
              </a:rPr>
              <a:pPr defTabSz="943567"/>
              <a:t>30</a:t>
            </a:fld>
            <a:endParaRPr lang="en-US" dirty="0" smtClean="0">
              <a:latin typeface="Arial" pitchFamily="34" charset="0"/>
              <a:cs typeface="Arial" pitchFamily="34"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spcBef>
                <a:spcPct val="0"/>
              </a:spcBef>
            </a:pPr>
            <a:r>
              <a:rPr lang="en-US" smtClean="0">
                <a:latin typeface="Arial" pitchFamily="34" charset="0"/>
              </a:rPr>
              <a:t>TCP turbo coprocessor</a:t>
            </a:r>
          </a:p>
          <a:p>
            <a:pPr eaLnBrk="1" hangingPunct="1">
              <a:spcBef>
                <a:spcPct val="0"/>
              </a:spcBef>
            </a:pPr>
            <a:r>
              <a:rPr lang="en-US" smtClean="0">
                <a:latin typeface="Arial" pitchFamily="34" charset="0"/>
              </a:rPr>
              <a:t>TCP3D is a programmable peripheral for decoding of 3GPP (WCDMA, HSUPA, HSUPA+, TD_SCDMA), LTE and WiMax turbo codes. </a:t>
            </a:r>
          </a:p>
          <a:p>
            <a:pPr eaLnBrk="1" hangingPunct="1">
              <a:spcBef>
                <a:spcPct val="0"/>
              </a:spcBef>
            </a:pPr>
            <a:r>
              <a:rPr lang="en-US" smtClean="0">
                <a:latin typeface="Arial" pitchFamily="34" charset="0"/>
              </a:rPr>
              <a:t>Turbo decoding is a part of bit processing which are very similar in CDMA and OFMD systems. TCP3D is used in LTE system, the inputs into the TCP3D are LLR data for systematic and parity bits coming form rate de-matching, the outputs of TCP are hard decision, also called decoded bits.</a:t>
            </a:r>
          </a:p>
          <a:p>
            <a:pPr eaLnBrk="1" hangingPunct="1">
              <a:spcBef>
                <a:spcPct val="0"/>
              </a:spcBef>
            </a:pPr>
            <a:endParaRPr lang="en-US" smtClean="0">
              <a:latin typeface="Arial" pitchFamily="34" charset="0"/>
            </a:endParaRPr>
          </a:p>
          <a:p>
            <a:pPr eaLnBrk="1" hangingPunct="1">
              <a:spcBef>
                <a:spcPct val="0"/>
              </a:spcBef>
            </a:pPr>
            <a:r>
              <a:rPr lang="en-US" smtClean="0">
                <a:latin typeface="Arial" pitchFamily="34" charset="0"/>
              </a:rPr>
              <a:t>TCP3 calculate decoded code block’s CRC, in case of TB with one CB, CRC result generated by TCP3 is TB CRC, so in this case TB CRC do not need to perfermed by CPU anymore.</a:t>
            </a:r>
          </a:p>
          <a:p>
            <a:pPr eaLnBrk="1" hangingPunct="1">
              <a:spcBef>
                <a:spcPct val="0"/>
              </a:spcBef>
            </a:pPr>
            <a:r>
              <a:rPr lang="en-US" smtClean="0">
                <a:latin typeface="Arial" pitchFamily="34" charset="0"/>
              </a:rPr>
              <a:t>Only in TB with multiple CBs case, the TB CRC need to calculate by CPU when all CBs are avalible.  </a:t>
            </a:r>
          </a:p>
          <a:p>
            <a:pPr eaLnBrk="1" hangingPunct="1">
              <a:spcBef>
                <a:spcPct val="0"/>
              </a:spcBef>
            </a:pPr>
            <a:endParaRPr 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ACA60A0C-6E82-4A6A-AF0A-6CF6931298B1}" type="slidenum">
              <a:rPr lang="en-US" sz="1200">
                <a:solidFill>
                  <a:srgbClr val="000000"/>
                </a:solidFill>
                <a:cs typeface="Arial" pitchFamily="34" charset="0"/>
              </a:rPr>
              <a:pPr defTabSz="951801"/>
              <a:t>32</a:t>
            </a:fld>
            <a:endParaRPr lang="en-US" sz="1200" dirty="0">
              <a:solidFill>
                <a:srgbClr val="000000"/>
              </a:solidFill>
              <a:cs typeface="Arial" pitchFamily="34" charset="0"/>
            </a:endParaRPr>
          </a:p>
        </p:txBody>
      </p:sp>
      <p:sp>
        <p:nvSpPr>
          <p:cNvPr id="161795" name="Rectangle 2"/>
          <p:cNvSpPr>
            <a:spLocks noGrp="1" noRot="1" noChangeAspect="1" noChangeArrowheads="1" noTextEdit="1"/>
          </p:cNvSpPr>
          <p:nvPr>
            <p:ph type="sldImg"/>
          </p:nvPr>
        </p:nvSpPr>
        <p:spPr>
          <a:xfrm>
            <a:off x="1258888" y="717550"/>
            <a:ext cx="4800600" cy="3600450"/>
          </a:xfrm>
          <a:ln/>
        </p:spPr>
      </p:sp>
      <p:sp>
        <p:nvSpPr>
          <p:cNvPr id="161796" name="Rectangle 3"/>
          <p:cNvSpPr>
            <a:spLocks noGrp="1" noChangeArrowheads="1"/>
          </p:cNvSpPr>
          <p:nvPr>
            <p:ph type="body" idx="1"/>
          </p:nvPr>
        </p:nvSpPr>
        <p:spPr>
          <a:xfrm>
            <a:off x="733840" y="4561226"/>
            <a:ext cx="5847522" cy="4321852"/>
          </a:xfrm>
          <a:noFill/>
          <a:ln/>
        </p:spPr>
        <p:txBody>
          <a:bodyPr lIns="95354" tIns="47676" rIns="95354" bIns="47676"/>
          <a:lstStyle/>
          <a:p>
            <a:pPr eaLnBrk="1" hangingPunct="1"/>
            <a:r>
              <a:rPr lang="en-US" smtClean="0">
                <a:latin typeface="Arial" pitchFamily="34" charset="0"/>
              </a:rPr>
              <a:t>NEW</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a:ln/>
        </p:spPr>
      </p:sp>
      <p:sp>
        <p:nvSpPr>
          <p:cNvPr id="152579" name="Rectangle 3"/>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8F6E695B-DBCF-4E22-9B0B-90A508F59CB0}" type="slidenum">
              <a:rPr lang="en-US" sz="1200">
                <a:solidFill>
                  <a:srgbClr val="000000"/>
                </a:solidFill>
                <a:cs typeface="Arial" pitchFamily="34" charset="0"/>
              </a:rPr>
              <a:pPr defTabSz="951801"/>
              <a:t>34</a:t>
            </a:fld>
            <a:endParaRPr lang="en-US" sz="1200" dirty="0">
              <a:solidFill>
                <a:srgbClr val="000000"/>
              </a:solidFill>
              <a:cs typeface="Arial" pitchFamily="34" charset="0"/>
            </a:endParaRPr>
          </a:p>
        </p:txBody>
      </p:sp>
      <p:sp>
        <p:nvSpPr>
          <p:cNvPr id="163843" name="Rectangle 2"/>
          <p:cNvSpPr>
            <a:spLocks noGrp="1" noRot="1" noChangeAspect="1" noChangeArrowheads="1" noTextEdit="1"/>
          </p:cNvSpPr>
          <p:nvPr>
            <p:ph type="sldImg"/>
          </p:nvPr>
        </p:nvSpPr>
        <p:spPr>
          <a:xfrm>
            <a:off x="1258888" y="719138"/>
            <a:ext cx="4800600" cy="3600450"/>
          </a:xfrm>
          <a:ln/>
        </p:spPr>
      </p:sp>
      <p:sp>
        <p:nvSpPr>
          <p:cNvPr id="163844" name="Rectangle 3"/>
          <p:cNvSpPr>
            <a:spLocks noGrp="1" noChangeArrowheads="1"/>
          </p:cNvSpPr>
          <p:nvPr>
            <p:ph type="body" idx="1"/>
          </p:nvPr>
        </p:nvSpPr>
        <p:spPr>
          <a:noFill/>
          <a:ln/>
        </p:spPr>
        <p:txBody>
          <a:bodyPr lIns="95354" tIns="47676" rIns="95354" bIns="47676"/>
          <a:lstStyle/>
          <a:p>
            <a:pPr eaLnBrk="1" hangingPunct="1"/>
            <a:r>
              <a:rPr lang="en-US" dirty="0" smtClean="0">
                <a:latin typeface="Arial" pitchFamily="34" charset="0"/>
              </a:rPr>
              <a:t>NEW -- Not much at all was said about emulation features in the original presentation.  I’ve broken it into two slides to make it more readable.  Can you record new audio here and briefly touch on what is on each slide?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68" tIns="47684" rIns="95368" bIns="47684" anchor="b"/>
          <a:lstStyle/>
          <a:p>
            <a:pPr defTabSz="951801"/>
            <a:fld id="{C3759880-0824-4D46-8D61-1E24A12BF5F0}" type="slidenum">
              <a:rPr lang="en-US" sz="1200"/>
              <a:pPr defTabSz="951801"/>
              <a:t>3</a:t>
            </a:fld>
            <a:endParaRPr lang="en-US" sz="1200" dirty="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lIns="95368" tIns="47684" rIns="95368" bIns="47684"/>
          <a:lstStyle/>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4143375" y="9118601"/>
            <a:ext cx="3170238" cy="481013"/>
          </a:xfrm>
          <a:prstGeom prst="rect">
            <a:avLst/>
          </a:prstGeom>
          <a:noFill/>
          <a:ln w="9525">
            <a:noFill/>
            <a:miter lim="800000"/>
            <a:headEnd/>
            <a:tailEnd/>
          </a:ln>
        </p:spPr>
        <p:txBody>
          <a:bodyPr lIns="95711" tIns="47855" rIns="95711" bIns="47855" anchor="b"/>
          <a:lstStyle/>
          <a:p>
            <a:pPr defTabSz="955535"/>
            <a:fld id="{82C4EEB3-E567-438E-814B-3D2F9527E61F}" type="slidenum">
              <a:rPr lang="en-US" sz="1200">
                <a:solidFill>
                  <a:srgbClr val="000000"/>
                </a:solidFill>
              </a:rPr>
              <a:pPr defTabSz="955535"/>
              <a:t>4</a:t>
            </a:fld>
            <a:endParaRPr lang="en-US" sz="1200" dirty="0">
              <a:solidFill>
                <a:srgbClr val="000000"/>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lIns="95711" tIns="47855" rIns="95711" bIns="47855"/>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BDFEC6E6-BCD5-4F32-85F3-FB692D89CDBC}" type="slidenum">
              <a:rPr lang="en-US" sz="1200">
                <a:solidFill>
                  <a:srgbClr val="000000"/>
                </a:solidFill>
              </a:rPr>
              <a:pPr defTabSz="951801"/>
              <a:t>5</a:t>
            </a:fld>
            <a:endParaRPr lang="en-US" sz="12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5354" tIns="47676" rIns="95354" bIns="47676"/>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E484047A-6C0D-454B-AB60-E6B47A1C40F8}" type="slidenum">
              <a:rPr lang="en-US" sz="1200">
                <a:solidFill>
                  <a:srgbClr val="000000"/>
                </a:solidFill>
              </a:rPr>
              <a:pPr defTabSz="951801"/>
              <a:t>6</a:t>
            </a:fld>
            <a:endParaRPr lang="en-US" sz="1200" dirty="0">
              <a:solidFill>
                <a:srgbClr val="000000"/>
              </a:solidFill>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lIns="95354" tIns="47676" rIns="95354" bIns="47676"/>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8EF012F7-DCA4-4318-B11B-D57C20969FAB}" type="slidenum">
              <a:rPr lang="en-US" sz="1200">
                <a:solidFill>
                  <a:srgbClr val="000000"/>
                </a:solidFill>
              </a:rPr>
              <a:pPr defTabSz="951801"/>
              <a:t>7</a:t>
            </a:fld>
            <a:endParaRPr lang="en-US" sz="1200" dirty="0">
              <a:solidFill>
                <a:srgbClr val="000000"/>
              </a:solidFill>
            </a:endParaRPr>
          </a:p>
        </p:txBody>
      </p:sp>
      <p:sp>
        <p:nvSpPr>
          <p:cNvPr id="121859" name="Rectangle 2"/>
          <p:cNvSpPr>
            <a:spLocks noGrp="1" noRot="1" noChangeAspect="1" noChangeArrowheads="1" noTextEdit="1"/>
          </p:cNvSpPr>
          <p:nvPr>
            <p:ph type="sldImg"/>
          </p:nvPr>
        </p:nvSpPr>
        <p:spPr>
          <a:xfrm>
            <a:off x="1265238" y="719138"/>
            <a:ext cx="4795837" cy="3595687"/>
          </a:xfrm>
          <a:ln/>
        </p:spPr>
      </p:sp>
      <p:sp>
        <p:nvSpPr>
          <p:cNvPr id="121860" name="Rectangle 3"/>
          <p:cNvSpPr>
            <a:spLocks noGrp="1" noChangeArrowheads="1"/>
          </p:cNvSpPr>
          <p:nvPr>
            <p:ph type="body" idx="1"/>
          </p:nvPr>
        </p:nvSpPr>
        <p:spPr>
          <a:xfrm>
            <a:off x="974035" y="4559587"/>
            <a:ext cx="5367130" cy="4321852"/>
          </a:xfrm>
          <a:noFill/>
          <a:ln/>
        </p:spPr>
        <p:txBody>
          <a:bodyPr lIns="96613" tIns="48310" rIns="96613" bIns="48310"/>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A6427320-770B-4EEB-83B2-3B5D17B04241}" type="slidenum">
              <a:rPr lang="en-US" sz="1200">
                <a:solidFill>
                  <a:srgbClr val="000000"/>
                </a:solidFill>
              </a:rPr>
              <a:pPr defTabSz="951801"/>
              <a:t>9</a:t>
            </a:fld>
            <a:endParaRPr lang="en-US" sz="1200" dirty="0">
              <a:solidFill>
                <a:srgbClr val="000000"/>
              </a:solidFill>
            </a:endParaRPr>
          </a:p>
        </p:txBody>
      </p:sp>
      <p:sp>
        <p:nvSpPr>
          <p:cNvPr id="122883" name="Rectangle 2"/>
          <p:cNvSpPr>
            <a:spLocks noGrp="1" noRot="1" noChangeAspect="1" noChangeArrowheads="1" noTextEdit="1"/>
          </p:cNvSpPr>
          <p:nvPr>
            <p:ph type="sldImg"/>
          </p:nvPr>
        </p:nvSpPr>
        <p:spPr>
          <a:xfrm>
            <a:off x="1265238" y="719138"/>
            <a:ext cx="4795837" cy="3595687"/>
          </a:xfrm>
          <a:ln/>
        </p:spPr>
      </p:sp>
      <p:sp>
        <p:nvSpPr>
          <p:cNvPr id="122884" name="Rectangle 3"/>
          <p:cNvSpPr>
            <a:spLocks noGrp="1" noChangeArrowheads="1"/>
          </p:cNvSpPr>
          <p:nvPr>
            <p:ph type="body" idx="1"/>
          </p:nvPr>
        </p:nvSpPr>
        <p:spPr>
          <a:xfrm>
            <a:off x="974035" y="4559587"/>
            <a:ext cx="5367130" cy="4321852"/>
          </a:xfrm>
          <a:noFill/>
          <a:ln/>
        </p:spPr>
        <p:txBody>
          <a:bodyPr lIns="96613" tIns="48310" rIns="96613" bIns="48310"/>
          <a:lstStyle/>
          <a:p>
            <a:r>
              <a:rPr lang="en-US" sz="1000" dirty="0" smtClean="0">
                <a:latin typeface="Arial" pitchFamily="34" charset="0"/>
              </a:rPr>
              <a:t>NEW</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F9671649-D823-4BEA-9285-481E35983DE8}" type="slidenum">
              <a:rPr lang="en-US" sz="1200">
                <a:solidFill>
                  <a:srgbClr val="000000"/>
                </a:solidFill>
              </a:rPr>
              <a:pPr defTabSz="951801"/>
              <a:t>10</a:t>
            </a:fld>
            <a:endParaRPr lang="en-US" sz="1200" dirty="0">
              <a:solidFill>
                <a:srgbClr val="000000"/>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lIns="95354" tIns="47676" rIns="95354" bIns="47676"/>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jpeg"/><Relationship Id="rId5" Type="http://schemas.openxmlformats.org/officeDocument/2006/relationships/tags" Target="../tags/tag5.xml"/><Relationship Id="rId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srgbClr val="000000"/>
              </a:solidFill>
              <a:latin typeface="Calibri"/>
            </a:endParaRPr>
          </a:p>
        </p:txBody>
      </p:sp>
      <p:pic>
        <p:nvPicPr>
          <p:cNvPr id="10245" name="Picture 8" descr="ti_hz_1c_pos_rgb_jpg.jpg"/>
          <p:cNvPicPr>
            <a:picLocks noChangeAspect="1"/>
          </p:cNvPicPr>
          <p:nvPr>
            <p:custDataLst>
              <p:tags r:id="rId7"/>
            </p:custDataLst>
          </p:nvPr>
        </p:nvPicPr>
        <p:blipFill>
          <a:blip r:embed="rId9"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8"/>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 id="2147486017" r:id="rId2"/>
    <p:sldLayoutId id="2147486018" r:id="rId3"/>
    <p:sldLayoutId id="2147486019" r:id="rId4"/>
    <p:sldLayoutId id="2147486020" r:id="rId5"/>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srgbClr val="000000"/>
              </a:solidFill>
              <a:latin typeface="Calibri"/>
            </a:endParaRPr>
          </a:p>
        </p:txBody>
      </p:sp>
      <p:pic>
        <p:nvPicPr>
          <p:cNvPr id="10245" name="Picture 8" descr="ti_hz_1c_pos_rgb_jpg.jpg"/>
          <p:cNvPicPr>
            <a:picLocks noChangeAspect="1"/>
          </p:cNvPicPr>
          <p:nvPr>
            <p:custDataLst>
              <p:tags r:id="rId4"/>
            </p:custDataLst>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5"/>
            </p:custDataLst>
          </p:nvPr>
        </p:nvSpPr>
        <p:spPr>
          <a:xfrm>
            <a:off x="7438709"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6022" r:id="rId1"/>
    <p:sldLayoutId id="2147486023" r:id="rId2"/>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24.xml"/><Relationship Id="rId6" Type="http://schemas.openxmlformats.org/officeDocument/2006/relationships/hyperlink" Target="http://e2e.ti.com/" TargetMode="External"/><Relationship Id="rId5" Type="http://schemas.openxmlformats.org/officeDocument/2006/relationships/hyperlink" Target="http://focus.ti.com/docs/training/catalog/events/event.jhtml?sku=OLT110027" TargetMode="External"/><Relationship Id="rId4" Type="http://schemas.openxmlformats.org/officeDocument/2006/relationships/hyperlink" Target="http://focus.ti.com/dsp/docs/dspcontent.tsp?contentId=77428"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5.wmf"/><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4.png"/><Relationship Id="rId5" Type="http://schemas.openxmlformats.org/officeDocument/2006/relationships/notesSlide" Target="../notesSlides/notesSlide26.xml"/><Relationship Id="rId4"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idx="4294967295"/>
          </p:nvPr>
        </p:nvSpPr>
        <p:spPr>
          <a:xfrm>
            <a:off x="304800" y="3652838"/>
            <a:ext cx="8839200" cy="1447800"/>
          </a:xfrm>
        </p:spPr>
        <p:txBody>
          <a:bodyPr/>
          <a:lstStyle/>
          <a:p>
            <a:pPr eaLnBrk="1" hangingPunct="1"/>
            <a:r>
              <a:rPr lang="en-US" sz="2800" b="0" dirty="0" smtClean="0"/>
              <a:t>Multicore Applications Team</a:t>
            </a:r>
          </a:p>
        </p:txBody>
      </p:sp>
      <p:sp>
        <p:nvSpPr>
          <p:cNvPr id="3" name="PPTShape_0"/>
          <p:cNvSpPr txBox="1">
            <a:spLocks noChangeArrowheads="1"/>
          </p:cNvSpPr>
          <p:nvPr/>
        </p:nvSpPr>
        <p:spPr bwMode="auto">
          <a:xfrm>
            <a:off x="142960" y="314325"/>
            <a:ext cx="8839200" cy="1743075"/>
          </a:xfrm>
          <a:prstGeom prst="rect">
            <a:avLst/>
          </a:prstGeom>
          <a:noFill/>
          <a:ln w="9525">
            <a:noFill/>
            <a:miter lim="800000"/>
            <a:headEnd/>
            <a:tailEnd/>
          </a:ln>
        </p:spPr>
        <p:txBody>
          <a:bodyPr anchor="ctr"/>
          <a:lstStyle/>
          <a:p>
            <a:pPr algn="ctr">
              <a:defRPr/>
            </a:pPr>
            <a:r>
              <a:rPr lang="en-US" sz="4400" kern="0" dirty="0">
                <a:solidFill>
                  <a:srgbClr val="000000"/>
                </a:solidFill>
                <a:latin typeface="+mj-lt"/>
              </a:rPr>
              <a:t>KeyStone </a:t>
            </a:r>
            <a:r>
              <a:rPr lang="en-US" sz="4400" dirty="0">
                <a:latin typeface="+mj-lt"/>
              </a:rPr>
              <a:t>C66x </a:t>
            </a:r>
            <a:r>
              <a:rPr lang="en-US" sz="4400" dirty="0" smtClean="0">
                <a:latin typeface="+mj-lt"/>
              </a:rPr>
              <a:t>Multicore</a:t>
            </a:r>
          </a:p>
          <a:p>
            <a:pPr algn="ctr">
              <a:defRPr/>
            </a:pPr>
            <a:r>
              <a:rPr lang="en-US" sz="4400" dirty="0" smtClean="0">
                <a:latin typeface="+mj-lt"/>
              </a:rPr>
              <a:t>SoC Overview</a:t>
            </a:r>
            <a:endParaRPr lang="en-US" sz="4400" kern="0" dirty="0">
              <a:solidFill>
                <a:srgbClr val="000000"/>
              </a:solidFill>
              <a:latin typeface="+mj-lt"/>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b="0" smtClean="0"/>
              <a:t>External Interfaces</a:t>
            </a:r>
          </a:p>
        </p:txBody>
      </p:sp>
      <p:sp>
        <p:nvSpPr>
          <p:cNvPr id="55299" name="Rectangle 4"/>
          <p:cNvSpPr>
            <a:spLocks noGrp="1" noChangeArrowheads="1"/>
          </p:cNvSpPr>
          <p:nvPr>
            <p:ph type="body" sz="half" idx="4294967295"/>
          </p:nvPr>
        </p:nvSpPr>
        <p:spPr>
          <a:xfrm>
            <a:off x="5439624" y="946950"/>
            <a:ext cx="3577155" cy="5541313"/>
          </a:xfrm>
        </p:spPr>
        <p:txBody>
          <a:bodyPr/>
          <a:lstStyle/>
          <a:p>
            <a:pPr marL="227013" indent="-227013" eaLnBrk="1" hangingPunct="1">
              <a:spcBef>
                <a:spcPct val="0"/>
              </a:spcBef>
              <a:spcAft>
                <a:spcPct val="10000"/>
              </a:spcAft>
            </a:pPr>
            <a:r>
              <a:rPr lang="en-US" sz="2000" dirty="0" smtClean="0"/>
              <a:t>2x SGMII ports support 10/100/1000 Ethernet</a:t>
            </a:r>
          </a:p>
          <a:p>
            <a:pPr marL="227013" indent="-227013" eaLnBrk="1" hangingPunct="1">
              <a:spcBef>
                <a:spcPct val="0"/>
              </a:spcBef>
              <a:spcAft>
                <a:spcPct val="10000"/>
              </a:spcAft>
            </a:pPr>
            <a:r>
              <a:rPr lang="en-US" sz="2000" dirty="0" smtClean="0"/>
              <a:t>4x high-bandwidth</a:t>
            </a:r>
            <a:br>
              <a:rPr lang="en-US" sz="2000" dirty="0" smtClean="0"/>
            </a:br>
            <a:r>
              <a:rPr lang="en-US" sz="2000" dirty="0" smtClean="0"/>
              <a:t>Serial </a:t>
            </a:r>
            <a:r>
              <a:rPr lang="en-US" sz="2000" dirty="0" err="1" smtClean="0"/>
              <a:t>RapidIO</a:t>
            </a:r>
            <a:r>
              <a:rPr lang="en-US" sz="2000" dirty="0" smtClean="0"/>
              <a:t> (SRIO) lanes for inter-DSP applications</a:t>
            </a:r>
          </a:p>
          <a:p>
            <a:pPr marL="227013" indent="-227013" eaLnBrk="1" hangingPunct="1">
              <a:spcBef>
                <a:spcPct val="0"/>
              </a:spcBef>
              <a:spcAft>
                <a:spcPct val="10000"/>
              </a:spcAft>
            </a:pPr>
            <a:r>
              <a:rPr lang="en-US" sz="2000" dirty="0" smtClean="0"/>
              <a:t>SPI for boot operations</a:t>
            </a:r>
          </a:p>
          <a:p>
            <a:pPr marL="227013" indent="-227013" eaLnBrk="1" hangingPunct="1">
              <a:spcBef>
                <a:spcPct val="0"/>
              </a:spcBef>
              <a:spcAft>
                <a:spcPct val="10000"/>
              </a:spcAft>
            </a:pPr>
            <a:r>
              <a:rPr lang="en-US" sz="2000" dirty="0" smtClean="0"/>
              <a:t>UART for development/testing</a:t>
            </a:r>
          </a:p>
          <a:p>
            <a:pPr marL="227013" indent="-227013" eaLnBrk="1" hangingPunct="1">
              <a:spcBef>
                <a:spcPct val="0"/>
              </a:spcBef>
              <a:spcAft>
                <a:spcPct val="10000"/>
              </a:spcAft>
            </a:pPr>
            <a:r>
              <a:rPr lang="en-US" sz="2000" dirty="0" smtClean="0"/>
              <a:t>2x PCIe at 5 </a:t>
            </a:r>
            <a:r>
              <a:rPr lang="en-US" sz="2000" dirty="0" err="1" smtClean="0"/>
              <a:t>Gbps</a:t>
            </a:r>
            <a:r>
              <a:rPr lang="en-US" sz="2000" dirty="0" smtClean="0"/>
              <a:t> </a:t>
            </a:r>
          </a:p>
          <a:p>
            <a:pPr marL="227013" indent="-227013" eaLnBrk="1" hangingPunct="1">
              <a:spcBef>
                <a:spcPct val="0"/>
              </a:spcBef>
              <a:spcAft>
                <a:spcPct val="10000"/>
              </a:spcAft>
            </a:pPr>
            <a:r>
              <a:rPr lang="en-US" altLang="zh-CN" sz="2000" dirty="0" smtClean="0"/>
              <a:t>I2C</a:t>
            </a:r>
            <a:r>
              <a:rPr lang="en-US" sz="2000" dirty="0" smtClean="0"/>
              <a:t> for EPROM at 400 Kbps</a:t>
            </a:r>
          </a:p>
          <a:p>
            <a:pPr marL="227013" indent="-227013" eaLnBrk="1" hangingPunct="1">
              <a:spcBef>
                <a:spcPct val="0"/>
              </a:spcBef>
              <a:spcAft>
                <a:spcPct val="10000"/>
              </a:spcAft>
            </a:pPr>
            <a:r>
              <a:rPr lang="en-US" sz="2000" dirty="0" smtClean="0"/>
              <a:t>GPIO </a:t>
            </a:r>
          </a:p>
          <a:p>
            <a:pPr marL="227013" indent="-227013" eaLnBrk="1" hangingPunct="1">
              <a:spcBef>
                <a:spcPct val="0"/>
              </a:spcBef>
              <a:spcAft>
                <a:spcPct val="10000"/>
              </a:spcAft>
            </a:pPr>
            <a:r>
              <a:rPr lang="en-US" sz="2000" dirty="0" smtClean="0"/>
              <a:t>Device-specific Interfaces</a:t>
            </a:r>
          </a:p>
          <a:p>
            <a:pPr marL="523876" lvl="1" indent="-227013" eaLnBrk="1" hangingPunct="1">
              <a:spcBef>
                <a:spcPct val="0"/>
              </a:spcBef>
              <a:spcAft>
                <a:spcPct val="10000"/>
              </a:spcAft>
            </a:pPr>
            <a:r>
              <a:rPr lang="en-US" sz="2000" dirty="0" smtClean="0"/>
              <a:t>Wireless Applications</a:t>
            </a:r>
          </a:p>
          <a:p>
            <a:pPr marL="523876" lvl="1" indent="-227013" eaLnBrk="1" hangingPunct="1">
              <a:spcBef>
                <a:spcPct val="0"/>
              </a:spcBef>
              <a:spcAft>
                <a:spcPct val="10000"/>
              </a:spcAft>
            </a:pPr>
            <a:r>
              <a:rPr lang="en-US" sz="2000" dirty="0" smtClean="0"/>
              <a:t>General Purpose Applications</a:t>
            </a:r>
          </a:p>
        </p:txBody>
      </p:sp>
      <p:grpSp>
        <p:nvGrpSpPr>
          <p:cNvPr id="397" name="Group 396"/>
          <p:cNvGrpSpPr/>
          <p:nvPr/>
        </p:nvGrpSpPr>
        <p:grpSpPr>
          <a:xfrm>
            <a:off x="0" y="914400"/>
            <a:ext cx="5360248" cy="5442739"/>
            <a:chOff x="0" y="914400"/>
            <a:chExt cx="5360248" cy="5442739"/>
          </a:xfrm>
        </p:grpSpPr>
        <p:sp>
          <p:nvSpPr>
            <p:cNvPr id="401"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02" name="Rectangle 494"/>
            <p:cNvSpPr>
              <a:spLocks noChangeArrowheads="1"/>
            </p:cNvSpPr>
            <p:nvPr/>
          </p:nvSpPr>
          <p:spPr bwMode="auto">
            <a:xfrm>
              <a:off x="295908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403" name="Rectangle 495"/>
            <p:cNvSpPr>
              <a:spLocks noChangeArrowheads="1"/>
            </p:cNvSpPr>
            <p:nvPr/>
          </p:nvSpPr>
          <p:spPr bwMode="auto">
            <a:xfrm>
              <a:off x="2959088" y="4709430"/>
              <a:ext cx="256814" cy="842656"/>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404"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05"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06"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07"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408"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09"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10"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411" name="Rectangle 504"/>
            <p:cNvSpPr>
              <a:spLocks noChangeArrowheads="1"/>
            </p:cNvSpPr>
            <p:nvPr/>
          </p:nvSpPr>
          <p:spPr bwMode="auto">
            <a:xfrm>
              <a:off x="1716541" y="4709430"/>
              <a:ext cx="239898"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412" name="Rectangle 505"/>
            <p:cNvSpPr>
              <a:spLocks noChangeArrowheads="1"/>
            </p:cNvSpPr>
            <p:nvPr/>
          </p:nvSpPr>
          <p:spPr bwMode="auto">
            <a:xfrm>
              <a:off x="1716541" y="4709430"/>
              <a:ext cx="239898" cy="842656"/>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413"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414"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415"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16"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17"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18"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19"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420" name="Rectangle 514"/>
            <p:cNvSpPr>
              <a:spLocks noChangeArrowheads="1"/>
            </p:cNvSpPr>
            <p:nvPr/>
          </p:nvSpPr>
          <p:spPr bwMode="auto">
            <a:xfrm>
              <a:off x="2022564" y="4709430"/>
              <a:ext cx="249124" cy="842656"/>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1"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422"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428"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29"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430" name="Rectangle 519"/>
            <p:cNvSpPr>
              <a:spLocks noChangeArrowheads="1"/>
            </p:cNvSpPr>
            <p:nvPr/>
          </p:nvSpPr>
          <p:spPr bwMode="auto">
            <a:xfrm>
              <a:off x="2643838"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821"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2"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23"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24" name="Rectangle 545"/>
            <p:cNvSpPr>
              <a:spLocks noChangeArrowheads="1"/>
            </p:cNvSpPr>
            <p:nvPr/>
          </p:nvSpPr>
          <p:spPr bwMode="auto">
            <a:xfrm>
              <a:off x="2337814" y="4709430"/>
              <a:ext cx="24912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825"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6"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27"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828"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29" name="Rectangle 550"/>
            <p:cNvSpPr>
              <a:spLocks noChangeArrowheads="1"/>
            </p:cNvSpPr>
            <p:nvPr/>
          </p:nvSpPr>
          <p:spPr bwMode="auto">
            <a:xfrm>
              <a:off x="1402829"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830"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31"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32"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33"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834"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35"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36"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837"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83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39"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40"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841"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42"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4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44"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45" name="Rectangle 640"/>
            <p:cNvSpPr>
              <a:spLocks noChangeArrowheads="1"/>
            </p:cNvSpPr>
            <p:nvPr/>
          </p:nvSpPr>
          <p:spPr bwMode="auto">
            <a:xfrm>
              <a:off x="1087579" y="4709430"/>
              <a:ext cx="247587" cy="842657"/>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846"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47"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848"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49"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850"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51"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52"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853"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54"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55"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856"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57"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58"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859"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60"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61"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862"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63"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64"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865"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66"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67"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868"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69"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71" name="Rectangle 640"/>
            <p:cNvSpPr>
              <a:spLocks noChangeArrowheads="1"/>
            </p:cNvSpPr>
            <p:nvPr/>
          </p:nvSpPr>
          <p:spPr bwMode="auto">
            <a:xfrm>
              <a:off x="789907" y="4711806"/>
              <a:ext cx="247587" cy="842657"/>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872"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7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7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7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77" name="Rectangle 521"/>
            <p:cNvSpPr>
              <a:spLocks noChangeArrowheads="1"/>
            </p:cNvSpPr>
            <p:nvPr/>
          </p:nvSpPr>
          <p:spPr bwMode="auto">
            <a:xfrm rot="16200000">
              <a:off x="567593" y="5042252"/>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sp>
          <p:nvSpPr>
            <p:cNvPr id="878" name="Rectangle 685"/>
            <p:cNvSpPr>
              <a:spLocks noChangeArrowheads="1"/>
            </p:cNvSpPr>
            <p:nvPr/>
          </p:nvSpPr>
          <p:spPr bwMode="auto">
            <a:xfrm>
              <a:off x="3337038" y="4709430"/>
              <a:ext cx="1988382" cy="1363935"/>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79"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880"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881"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882"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83" name="Rectangle 691"/>
            <p:cNvSpPr>
              <a:spLocks noChangeArrowheads="1"/>
            </p:cNvSpPr>
            <p:nvPr/>
          </p:nvSpPr>
          <p:spPr bwMode="auto">
            <a:xfrm>
              <a:off x="4033664" y="4949310"/>
              <a:ext cx="247587" cy="636605"/>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884"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85"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886"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87"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88"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89"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90" name="Rectangle 698"/>
            <p:cNvSpPr>
              <a:spLocks noChangeArrowheads="1"/>
            </p:cNvSpPr>
            <p:nvPr/>
          </p:nvSpPr>
          <p:spPr bwMode="auto">
            <a:xfrm>
              <a:off x="3444684" y="4817069"/>
              <a:ext cx="322939" cy="644294"/>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91"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892"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93"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94"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895"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896"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897"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898"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99"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900"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901"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02"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03"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904"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905" name="Rectangle 713"/>
            <p:cNvSpPr>
              <a:spLocks noChangeArrowheads="1"/>
            </p:cNvSpPr>
            <p:nvPr/>
          </p:nvSpPr>
          <p:spPr bwMode="auto">
            <a:xfrm>
              <a:off x="3453911" y="5635122"/>
              <a:ext cx="313712" cy="330604"/>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906"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07"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908"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909"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910"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911"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912"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913"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1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91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91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917" name="Rectangle 725"/>
            <p:cNvSpPr>
              <a:spLocks noChangeArrowheads="1"/>
            </p:cNvSpPr>
            <p:nvPr/>
          </p:nvSpPr>
          <p:spPr bwMode="auto">
            <a:xfrm>
              <a:off x="4579584" y="5304518"/>
              <a:ext cx="645878" cy="306001"/>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20"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921"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22"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23"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924"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925"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26"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927"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928"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929" name="Rectangle 740"/>
            <p:cNvSpPr>
              <a:spLocks noChangeArrowheads="1"/>
            </p:cNvSpPr>
            <p:nvPr/>
          </p:nvSpPr>
          <p:spPr bwMode="auto">
            <a:xfrm>
              <a:off x="4579584" y="4941622"/>
              <a:ext cx="645878" cy="304463"/>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32" name="Rectangle 622"/>
            <p:cNvSpPr>
              <a:spLocks noChangeArrowheads="1"/>
            </p:cNvSpPr>
            <p:nvPr/>
          </p:nvSpPr>
          <p:spPr bwMode="auto">
            <a:xfrm>
              <a:off x="3901412" y="3989789"/>
              <a:ext cx="1424008" cy="579711"/>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33" name="Rectangle 623"/>
            <p:cNvSpPr>
              <a:spLocks noChangeArrowheads="1"/>
            </p:cNvSpPr>
            <p:nvPr/>
          </p:nvSpPr>
          <p:spPr bwMode="auto">
            <a:xfrm>
              <a:off x="4704147" y="4197378"/>
              <a:ext cx="570526"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34" name="Rectangle 624"/>
            <p:cNvSpPr>
              <a:spLocks noChangeArrowheads="1"/>
            </p:cNvSpPr>
            <p:nvPr/>
          </p:nvSpPr>
          <p:spPr bwMode="auto">
            <a:xfrm>
              <a:off x="4704147" y="4197378"/>
              <a:ext cx="570526"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3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93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937" name="Rectangle 627"/>
            <p:cNvSpPr>
              <a:spLocks noChangeArrowheads="1"/>
            </p:cNvSpPr>
            <p:nvPr/>
          </p:nvSpPr>
          <p:spPr bwMode="auto">
            <a:xfrm>
              <a:off x="4028230"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938" name="Rectangle 628"/>
            <p:cNvSpPr>
              <a:spLocks noChangeArrowheads="1"/>
            </p:cNvSpPr>
            <p:nvPr/>
          </p:nvSpPr>
          <p:spPr bwMode="auto">
            <a:xfrm>
              <a:off x="3950622" y="4197378"/>
              <a:ext cx="695088"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39" name="Rectangle 629"/>
            <p:cNvSpPr>
              <a:spLocks noChangeArrowheads="1"/>
            </p:cNvSpPr>
            <p:nvPr/>
          </p:nvSpPr>
          <p:spPr bwMode="auto">
            <a:xfrm>
              <a:off x="3950622" y="4197378"/>
              <a:ext cx="695088"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4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94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942" name="TextBox 828"/>
            <p:cNvSpPr txBox="1">
              <a:spLocks noChangeArrowheads="1"/>
            </p:cNvSpPr>
            <p:nvPr/>
          </p:nvSpPr>
          <p:spPr bwMode="auto">
            <a:xfrm>
              <a:off x="336550" y="990600"/>
              <a:ext cx="2293938"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943"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44"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945"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46"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947"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948"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51"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952"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953"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4"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955"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956"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957"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958"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959"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0"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961"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962"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963"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964"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965"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966"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967"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968"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969"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970"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971"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972"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973"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974"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975"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976"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977"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978"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979"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80"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81"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82"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83"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84"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85"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86"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987"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988"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989"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990"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991"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992"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993"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994"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995"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996"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997"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998"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99"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1000"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1001"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03"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04"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05"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06"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07"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08"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09"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0"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1"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2"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1013"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1014"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1015"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016"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1017"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019"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1020"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1021"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102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102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102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25"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26"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2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2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2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3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3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3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35"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1036"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1037"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38"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1039"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0"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41"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1042"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43"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44"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5"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46"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47"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1048"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9"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0"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1051"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52"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3"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54"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55"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6"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1057"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1058"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59"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60"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106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6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4"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1065"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66"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1067"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68"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69"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70"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71"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1072"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73"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107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1075"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1076"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77"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1078"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79"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080"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81"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8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8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8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8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8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8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8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9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9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3"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09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95"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96"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7"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098"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99"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0"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101"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102"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03"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104"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105"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106"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107"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108" name="Rectangle 814"/>
            <p:cNvSpPr>
              <a:spLocks noChangeArrowheads="1"/>
            </p:cNvSpPr>
            <p:nvPr/>
          </p:nvSpPr>
          <p:spPr bwMode="auto">
            <a:xfrm>
              <a:off x="871538" y="3700158"/>
              <a:ext cx="2962211" cy="201168"/>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09"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110"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11" name="Rectangle 817"/>
            <p:cNvSpPr>
              <a:spLocks noChangeArrowheads="1"/>
            </p:cNvSpPr>
            <p:nvPr/>
          </p:nvSpPr>
          <p:spPr bwMode="auto">
            <a:xfrm>
              <a:off x="3644599" y="1294211"/>
              <a:ext cx="189150" cy="2414180"/>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12"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113"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114"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115" name="Rectangle 822"/>
            <p:cNvSpPr>
              <a:spLocks noChangeArrowheads="1"/>
            </p:cNvSpPr>
            <p:nvPr/>
          </p:nvSpPr>
          <p:spPr bwMode="auto">
            <a:xfrm>
              <a:off x="1408630" y="1484885"/>
              <a:ext cx="189150" cy="2223506"/>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16"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117"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118"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119"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0"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121"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122"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123"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4"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125"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126"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127"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128"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129"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130"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131"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132"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133"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134"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135"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36"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137"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138"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139"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140"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141"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142"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143"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144"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145"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146"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147"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148"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49"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150"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151"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152"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53"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54"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155"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56"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57"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15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15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160"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161"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62"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63"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sp>
          <p:nvSpPr>
            <p:cNvPr id="1164" name="Rectangle 689"/>
            <p:cNvSpPr>
              <a:spLocks noChangeArrowheads="1"/>
            </p:cNvSpPr>
            <p:nvPr/>
          </p:nvSpPr>
          <p:spPr bwMode="auto">
            <a:xfrm>
              <a:off x="389571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grpSp>
          <p:nvGrpSpPr>
            <p:cNvPr id="1165" name="Group 1400"/>
            <p:cNvGrpSpPr/>
            <p:nvPr/>
          </p:nvGrpSpPr>
          <p:grpSpPr>
            <a:xfrm>
              <a:off x="24605" y="1683248"/>
              <a:ext cx="1051859" cy="1802177"/>
              <a:chOff x="24605" y="1683248"/>
              <a:chExt cx="1051859" cy="1802177"/>
            </a:xfrm>
          </p:grpSpPr>
          <p:sp>
            <p:nvSpPr>
              <p:cNvPr id="1166"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67"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68"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69"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0"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171"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172"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173"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174"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5"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6"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177"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178"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179"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180"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81"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82"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83"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1184"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
          <p:nvSpPr>
            <p:cNvPr id="1185" name="Rectangle 790"/>
            <p:cNvSpPr>
              <a:spLocks noChangeArrowheads="1"/>
            </p:cNvSpPr>
            <p:nvPr/>
          </p:nvSpPr>
          <p:spPr bwMode="auto">
            <a:xfrm>
              <a:off x="1975033" y="3213254"/>
              <a:ext cx="1149830" cy="123111"/>
            </a:xfrm>
            <a:prstGeom prst="rect">
              <a:avLst/>
            </a:prstGeom>
            <a:noFill/>
            <a:ln w="9525">
              <a:noFill/>
              <a:miter lim="800000"/>
              <a:headEnd/>
              <a:tailEnd/>
            </a:ln>
          </p:spPr>
          <p:txBody>
            <a:bodyPr wrap="square"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92"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393" name="Rectangle 726"/>
            <p:cNvSpPr>
              <a:spLocks noChangeArrowheads="1"/>
            </p:cNvSpPr>
            <p:nvPr/>
          </p:nvSpPr>
          <p:spPr bwMode="auto">
            <a:xfrm>
              <a:off x="4697961" y="5320645"/>
              <a:ext cx="371897"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Packet</a:t>
              </a:r>
              <a:endParaRPr lang="en-US" sz="900" dirty="0">
                <a:solidFill>
                  <a:srgbClr val="000000"/>
                </a:solidFill>
              </a:endParaRPr>
            </a:p>
          </p:txBody>
        </p:sp>
        <p:sp>
          <p:nvSpPr>
            <p:cNvPr id="394" name="Rectangle 727"/>
            <p:cNvSpPr>
              <a:spLocks noChangeArrowheads="1"/>
            </p:cNvSpPr>
            <p:nvPr/>
          </p:nvSpPr>
          <p:spPr bwMode="auto">
            <a:xfrm>
              <a:off x="4590315" y="5444448"/>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5" name="Rectangle 741"/>
            <p:cNvSpPr>
              <a:spLocks noChangeArrowheads="1"/>
            </p:cNvSpPr>
            <p:nvPr/>
          </p:nvSpPr>
          <p:spPr bwMode="auto">
            <a:xfrm>
              <a:off x="4664130" y="4957749"/>
              <a:ext cx="455253"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Security</a:t>
              </a:r>
              <a:endParaRPr lang="en-US" sz="900" dirty="0">
                <a:solidFill>
                  <a:srgbClr val="000000"/>
                </a:solidFill>
              </a:endParaRPr>
            </a:p>
          </p:txBody>
        </p:sp>
        <p:sp>
          <p:nvSpPr>
            <p:cNvPr id="396" name="Rectangle 742"/>
            <p:cNvSpPr>
              <a:spLocks noChangeArrowheads="1"/>
            </p:cNvSpPr>
            <p:nvPr/>
          </p:nvSpPr>
          <p:spPr bwMode="auto">
            <a:xfrm>
              <a:off x="4590315" y="5080014"/>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1" name="Rectangle 521"/>
            <p:cNvSpPr>
              <a:spLocks noChangeArrowheads="1"/>
            </p:cNvSpPr>
            <p:nvPr/>
          </p:nvSpPr>
          <p:spPr bwMode="auto">
            <a:xfrm rot="16200000">
              <a:off x="2437476" y="5011773"/>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b="0" dirty="0" smtClean="0"/>
              <a:t>TeraNet Switch Fabric</a:t>
            </a:r>
          </a:p>
        </p:txBody>
      </p:sp>
      <p:sp>
        <p:nvSpPr>
          <p:cNvPr id="1458" name="Rectangle 4"/>
          <p:cNvSpPr txBox="1">
            <a:spLocks noChangeArrowheads="1"/>
          </p:cNvSpPr>
          <p:nvPr/>
        </p:nvSpPr>
        <p:spPr bwMode="auto">
          <a:xfrm>
            <a:off x="5426826" y="940044"/>
            <a:ext cx="3717174" cy="49200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7013" marR="0" lvl="0" indent="-227013" algn="l" defTabSz="914400" rtl="0" eaLnBrk="1" fontAlgn="base" latinLnBrk="0" hangingPunct="1">
              <a:lnSpc>
                <a:spcPct val="10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A non-blocking switch fabric that enables fast and contention-free internal data movement</a:t>
            </a:r>
          </a:p>
          <a:p>
            <a:pPr marL="227013" marR="0" lvl="0" indent="-227013" algn="l" defTabSz="914400" rtl="0" eaLnBrk="1" fontAlgn="base" latinLnBrk="0" hangingPunct="1">
              <a:lnSpc>
                <a:spcPct val="10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Provides a configured way – within hardware – to manage traffic queues and ensure priority jobs are getting accomplished while minimizing the involvement of the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CorePac</a:t>
            </a:r>
            <a:r>
              <a:rPr kumimoji="0" lang="en-US" sz="2000" b="0" i="0" u="none" strike="noStrike" kern="0" cap="none" spc="0" normalizeH="0" baseline="0" noProof="0" dirty="0" smtClean="0">
                <a:ln>
                  <a:noFill/>
                </a:ln>
                <a:solidFill>
                  <a:schemeClr val="tx1"/>
                </a:solidFill>
                <a:effectLst/>
                <a:uLnTx/>
                <a:uFillTx/>
                <a:latin typeface="+mn-lt"/>
                <a:ea typeface="+mn-ea"/>
                <a:cs typeface="+mn-cs"/>
              </a:rPr>
              <a:t> cores</a:t>
            </a:r>
          </a:p>
          <a:p>
            <a:pPr marL="227013" marR="0" lvl="0" indent="-227013" algn="l" defTabSz="914400" rtl="0" eaLnBrk="1" fontAlgn="base" latinLnBrk="0" hangingPunct="1">
              <a:lnSpc>
                <a:spcPct val="10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Facilitates high-bandwidth communications between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CorePac</a:t>
            </a:r>
            <a:r>
              <a:rPr kumimoji="0" lang="en-US" sz="2000" b="0" i="0" u="none" strike="noStrike" kern="0" cap="none" spc="0" normalizeH="0" baseline="0" noProof="0" dirty="0" smtClean="0">
                <a:ln>
                  <a:noFill/>
                </a:ln>
                <a:solidFill>
                  <a:schemeClr val="tx1"/>
                </a:solidFill>
                <a:effectLst/>
                <a:uLnTx/>
                <a:uFillTx/>
                <a:latin typeface="+mn-lt"/>
                <a:ea typeface="+mn-ea"/>
                <a:cs typeface="+mn-cs"/>
              </a:rPr>
              <a:t> cores, subsystems, peripherals, and memory</a:t>
            </a:r>
          </a:p>
        </p:txBody>
      </p:sp>
      <p:grpSp>
        <p:nvGrpSpPr>
          <p:cNvPr id="398" name="Group 397"/>
          <p:cNvGrpSpPr/>
          <p:nvPr/>
        </p:nvGrpSpPr>
        <p:grpSpPr>
          <a:xfrm>
            <a:off x="0" y="914400"/>
            <a:ext cx="5360248" cy="5442739"/>
            <a:chOff x="0" y="914400"/>
            <a:chExt cx="5360248" cy="5442739"/>
          </a:xfrm>
        </p:grpSpPr>
        <p:sp>
          <p:nvSpPr>
            <p:cNvPr id="43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06" name="Rectangle 494"/>
            <p:cNvSpPr>
              <a:spLocks noChangeArrowheads="1"/>
            </p:cNvSpPr>
            <p:nvPr/>
          </p:nvSpPr>
          <p:spPr bwMode="auto">
            <a:xfrm>
              <a:off x="295908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07"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8"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09"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0"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1"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2"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3"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4"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5" name="Rectangle 504"/>
            <p:cNvSpPr>
              <a:spLocks noChangeArrowheads="1"/>
            </p:cNvSpPr>
            <p:nvPr/>
          </p:nvSpPr>
          <p:spPr bwMode="auto">
            <a:xfrm>
              <a:off x="1716541" y="4709430"/>
              <a:ext cx="239898"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16" name="Rectangle 505"/>
            <p:cNvSpPr>
              <a:spLocks noChangeArrowheads="1"/>
            </p:cNvSpPr>
            <p:nvPr/>
          </p:nvSpPr>
          <p:spPr bwMode="auto">
            <a:xfrm>
              <a:off x="1716541" y="4709430"/>
              <a:ext cx="239898" cy="842656"/>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7"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8"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9"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0"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1"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4" name="Rectangle 514"/>
            <p:cNvSpPr>
              <a:spLocks noChangeArrowheads="1"/>
            </p:cNvSpPr>
            <p:nvPr/>
          </p:nvSpPr>
          <p:spPr bwMode="auto">
            <a:xfrm>
              <a:off x="2022564" y="4709430"/>
              <a:ext cx="249124" cy="842656"/>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9" name="Rectangle 519"/>
            <p:cNvSpPr>
              <a:spLocks noChangeArrowheads="1"/>
            </p:cNvSpPr>
            <p:nvPr/>
          </p:nvSpPr>
          <p:spPr bwMode="auto">
            <a:xfrm>
              <a:off x="264383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3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3" name="Rectangle 545"/>
            <p:cNvSpPr>
              <a:spLocks noChangeArrowheads="1"/>
            </p:cNvSpPr>
            <p:nvPr/>
          </p:nvSpPr>
          <p:spPr bwMode="auto">
            <a:xfrm>
              <a:off x="2337814" y="4709430"/>
              <a:ext cx="24912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3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8" name="Rectangle 550"/>
            <p:cNvSpPr>
              <a:spLocks noChangeArrowheads="1"/>
            </p:cNvSpPr>
            <p:nvPr/>
          </p:nvSpPr>
          <p:spPr bwMode="auto">
            <a:xfrm>
              <a:off x="1402829"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3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6"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7"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2"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5"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2"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3"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6"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2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7" name="Rectangle 640"/>
            <p:cNvSpPr>
              <a:spLocks noChangeArrowheads="1"/>
            </p:cNvSpPr>
            <p:nvPr/>
          </p:nvSpPr>
          <p:spPr bwMode="auto">
            <a:xfrm>
              <a:off x="1087579" y="4709430"/>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62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4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6" name="Rectangle 640"/>
            <p:cNvSpPr>
              <a:spLocks noChangeArrowheads="1"/>
            </p:cNvSpPr>
            <p:nvPr/>
          </p:nvSpPr>
          <p:spPr bwMode="auto">
            <a:xfrm>
              <a:off x="789907" y="4711806"/>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07"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1"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02" name="Rectangle 685"/>
            <p:cNvSpPr>
              <a:spLocks noChangeArrowheads="1"/>
            </p:cNvSpPr>
            <p:nvPr/>
          </p:nvSpPr>
          <p:spPr bwMode="auto">
            <a:xfrm>
              <a:off x="3337038" y="4709430"/>
              <a:ext cx="1988382" cy="1363935"/>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03"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404"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405"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407"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08" name="Rectangle 691"/>
            <p:cNvSpPr>
              <a:spLocks noChangeArrowheads="1"/>
            </p:cNvSpPr>
            <p:nvPr/>
          </p:nvSpPr>
          <p:spPr bwMode="auto">
            <a:xfrm>
              <a:off x="4033664" y="4949310"/>
              <a:ext cx="247587" cy="636605"/>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409"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10"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411"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12"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413"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414"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415" name="Rectangle 698"/>
            <p:cNvSpPr>
              <a:spLocks noChangeArrowheads="1"/>
            </p:cNvSpPr>
            <p:nvPr/>
          </p:nvSpPr>
          <p:spPr bwMode="auto">
            <a:xfrm>
              <a:off x="3444684" y="4817069"/>
              <a:ext cx="322939" cy="644294"/>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16"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17"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418"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419"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20"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21"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422"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28"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429"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30"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821"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22"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23"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24"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25" name="Rectangle 713"/>
            <p:cNvSpPr>
              <a:spLocks noChangeArrowheads="1"/>
            </p:cNvSpPr>
            <p:nvPr/>
          </p:nvSpPr>
          <p:spPr bwMode="auto">
            <a:xfrm>
              <a:off x="3453911" y="5635122"/>
              <a:ext cx="313712" cy="330604"/>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26"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7"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828"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829"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830"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831"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832"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833"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83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83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83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837" name="Rectangle 725"/>
            <p:cNvSpPr>
              <a:spLocks noChangeArrowheads="1"/>
            </p:cNvSpPr>
            <p:nvPr/>
          </p:nvSpPr>
          <p:spPr bwMode="auto">
            <a:xfrm>
              <a:off x="4579584" y="5304518"/>
              <a:ext cx="645878" cy="306001"/>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40"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841"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842"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843"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844"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845"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846"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847"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48"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849" name="Rectangle 740"/>
            <p:cNvSpPr>
              <a:spLocks noChangeArrowheads="1"/>
            </p:cNvSpPr>
            <p:nvPr/>
          </p:nvSpPr>
          <p:spPr bwMode="auto">
            <a:xfrm>
              <a:off x="4579584" y="4941622"/>
              <a:ext cx="645878" cy="304463"/>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52" name="Rectangle 622"/>
            <p:cNvSpPr>
              <a:spLocks noChangeArrowheads="1"/>
            </p:cNvSpPr>
            <p:nvPr/>
          </p:nvSpPr>
          <p:spPr bwMode="auto">
            <a:xfrm>
              <a:off x="3901412" y="3989789"/>
              <a:ext cx="1424008" cy="579711"/>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53" name="Rectangle 623"/>
            <p:cNvSpPr>
              <a:spLocks noChangeArrowheads="1"/>
            </p:cNvSpPr>
            <p:nvPr/>
          </p:nvSpPr>
          <p:spPr bwMode="auto">
            <a:xfrm>
              <a:off x="4704147" y="4197378"/>
              <a:ext cx="570526"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854" name="Rectangle 624"/>
            <p:cNvSpPr>
              <a:spLocks noChangeArrowheads="1"/>
            </p:cNvSpPr>
            <p:nvPr/>
          </p:nvSpPr>
          <p:spPr bwMode="auto">
            <a:xfrm>
              <a:off x="4704147" y="4197378"/>
              <a:ext cx="570526"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85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85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857" name="Rectangle 627"/>
            <p:cNvSpPr>
              <a:spLocks noChangeArrowheads="1"/>
            </p:cNvSpPr>
            <p:nvPr/>
          </p:nvSpPr>
          <p:spPr bwMode="auto">
            <a:xfrm>
              <a:off x="4028230"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858" name="Rectangle 628"/>
            <p:cNvSpPr>
              <a:spLocks noChangeArrowheads="1"/>
            </p:cNvSpPr>
            <p:nvPr/>
          </p:nvSpPr>
          <p:spPr bwMode="auto">
            <a:xfrm>
              <a:off x="3950622" y="4197378"/>
              <a:ext cx="695088"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859" name="Rectangle 629"/>
            <p:cNvSpPr>
              <a:spLocks noChangeArrowheads="1"/>
            </p:cNvSpPr>
            <p:nvPr/>
          </p:nvSpPr>
          <p:spPr bwMode="auto">
            <a:xfrm>
              <a:off x="3950622" y="4197378"/>
              <a:ext cx="695088"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86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862" name="TextBox 828"/>
            <p:cNvSpPr txBox="1">
              <a:spLocks noChangeArrowheads="1"/>
            </p:cNvSpPr>
            <p:nvPr/>
          </p:nvSpPr>
          <p:spPr bwMode="auto">
            <a:xfrm>
              <a:off x="336550" y="990600"/>
              <a:ext cx="2293938"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63"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864"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865"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6"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867"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868"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1"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72"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873"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4"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75"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876"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877"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78"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879"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80"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81"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882"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883"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884"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885"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886"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887"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888"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889"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890"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891"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892"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893"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894"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895"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896"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897"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898"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899"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00"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01"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02"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03"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04"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05"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06"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907"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908"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909"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910"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911"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912"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913"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914"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915"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916"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917"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918"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19"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920"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921"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23"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4"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5"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6"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7"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8"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9"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30"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31"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32"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933"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934"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935"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936"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937"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939"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940"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941"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94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94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94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45"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6"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5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95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5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95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55"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956"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957"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958"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959"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0"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961"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962"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963"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964"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5"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966"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67"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968"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69"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0"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971"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72"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73"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974"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75"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6"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977"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978"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979"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80"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98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8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4"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985"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86"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987"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88"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89"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90"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91"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992"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93"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99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995"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996"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97"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998"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99"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000"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01"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0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0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0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0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0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0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0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0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1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1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1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13"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01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15"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16"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17"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018"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19"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20"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021"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22"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23"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024"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025"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026"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027"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028" name="Rectangle 814"/>
            <p:cNvSpPr>
              <a:spLocks noChangeArrowheads="1"/>
            </p:cNvSpPr>
            <p:nvPr/>
          </p:nvSpPr>
          <p:spPr bwMode="auto">
            <a:xfrm>
              <a:off x="871538" y="3700158"/>
              <a:ext cx="2962211" cy="20116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1029"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030"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31" name="Rectangle 817"/>
            <p:cNvSpPr>
              <a:spLocks noChangeArrowheads="1"/>
            </p:cNvSpPr>
            <p:nvPr/>
          </p:nvSpPr>
          <p:spPr bwMode="auto">
            <a:xfrm>
              <a:off x="3644599" y="1294211"/>
              <a:ext cx="189150" cy="241418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1032"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033"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034"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035" name="Rectangle 822"/>
            <p:cNvSpPr>
              <a:spLocks noChangeArrowheads="1"/>
            </p:cNvSpPr>
            <p:nvPr/>
          </p:nvSpPr>
          <p:spPr bwMode="auto">
            <a:xfrm>
              <a:off x="1408630" y="1484885"/>
              <a:ext cx="189150" cy="222350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1036"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037"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038"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039"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0"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041"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042"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043"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4"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045"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046"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047"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048"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049"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050"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051"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52"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53"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054"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55"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6"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057"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060"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061"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62"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063"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064"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065"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06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6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78"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079"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080"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1"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82"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08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08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8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88"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89"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90"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1"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092"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09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94"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095"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96"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97"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sp>
          <p:nvSpPr>
            <p:cNvPr id="1400" name="Rectangle 689"/>
            <p:cNvSpPr>
              <a:spLocks noChangeArrowheads="1"/>
            </p:cNvSpPr>
            <p:nvPr/>
          </p:nvSpPr>
          <p:spPr bwMode="auto">
            <a:xfrm>
              <a:off x="389571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grpSp>
          <p:nvGrpSpPr>
            <p:cNvPr id="1401" name="Group 1400"/>
            <p:cNvGrpSpPr/>
            <p:nvPr/>
          </p:nvGrpSpPr>
          <p:grpSpPr>
            <a:xfrm>
              <a:off x="24605" y="1683248"/>
              <a:ext cx="1051859" cy="1802177"/>
              <a:chOff x="24605" y="1683248"/>
              <a:chExt cx="1051859" cy="1802177"/>
            </a:xfrm>
          </p:grpSpPr>
          <p:sp>
            <p:nvSpPr>
              <p:cNvPr id="1402"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3"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4"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5"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6"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407"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408"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409"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410"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1"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2"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413"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414"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415"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416"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7"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8"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9"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1459"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
          <p:nvSpPr>
            <p:cNvPr id="1460" name="Rectangle 790"/>
            <p:cNvSpPr>
              <a:spLocks noChangeArrowheads="1"/>
            </p:cNvSpPr>
            <p:nvPr/>
          </p:nvSpPr>
          <p:spPr bwMode="auto">
            <a:xfrm>
              <a:off x="1975033" y="3213254"/>
              <a:ext cx="1149830" cy="123111"/>
            </a:xfrm>
            <a:prstGeom prst="rect">
              <a:avLst/>
            </a:prstGeom>
            <a:noFill/>
            <a:ln w="9525">
              <a:noFill/>
              <a:miter lim="800000"/>
              <a:headEnd/>
              <a:tailEnd/>
            </a:ln>
          </p:spPr>
          <p:txBody>
            <a:bodyPr wrap="square"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92"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393" name="Rectangle 726"/>
            <p:cNvSpPr>
              <a:spLocks noChangeArrowheads="1"/>
            </p:cNvSpPr>
            <p:nvPr/>
          </p:nvSpPr>
          <p:spPr bwMode="auto">
            <a:xfrm>
              <a:off x="4697961" y="5320645"/>
              <a:ext cx="371897"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Packet</a:t>
              </a:r>
              <a:endParaRPr lang="en-US" sz="900" dirty="0">
                <a:solidFill>
                  <a:srgbClr val="000000"/>
                </a:solidFill>
              </a:endParaRPr>
            </a:p>
          </p:txBody>
        </p:sp>
        <p:sp>
          <p:nvSpPr>
            <p:cNvPr id="394" name="Rectangle 727"/>
            <p:cNvSpPr>
              <a:spLocks noChangeArrowheads="1"/>
            </p:cNvSpPr>
            <p:nvPr/>
          </p:nvSpPr>
          <p:spPr bwMode="auto">
            <a:xfrm>
              <a:off x="4590315" y="5444448"/>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5" name="Rectangle 741"/>
            <p:cNvSpPr>
              <a:spLocks noChangeArrowheads="1"/>
            </p:cNvSpPr>
            <p:nvPr/>
          </p:nvSpPr>
          <p:spPr bwMode="auto">
            <a:xfrm>
              <a:off x="4664130" y="4957749"/>
              <a:ext cx="455253"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Security</a:t>
              </a:r>
              <a:endParaRPr lang="en-US" sz="900" dirty="0">
                <a:solidFill>
                  <a:srgbClr val="000000"/>
                </a:solidFill>
              </a:endParaRPr>
            </a:p>
          </p:txBody>
        </p:sp>
        <p:sp>
          <p:nvSpPr>
            <p:cNvPr id="396" name="Rectangle 742"/>
            <p:cNvSpPr>
              <a:spLocks noChangeArrowheads="1"/>
            </p:cNvSpPr>
            <p:nvPr/>
          </p:nvSpPr>
          <p:spPr bwMode="auto">
            <a:xfrm>
              <a:off x="4590315" y="5080014"/>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1" name="Rectangle 521"/>
            <p:cNvSpPr>
              <a:spLocks noChangeArrowheads="1"/>
            </p:cNvSpPr>
            <p:nvPr/>
          </p:nvSpPr>
          <p:spPr bwMode="auto">
            <a:xfrm rot="16200000">
              <a:off x="567593" y="5042252"/>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sp>
          <p:nvSpPr>
            <p:cNvPr id="397" name="Rectangle 521"/>
            <p:cNvSpPr>
              <a:spLocks noChangeArrowheads="1"/>
            </p:cNvSpPr>
            <p:nvPr/>
          </p:nvSpPr>
          <p:spPr bwMode="auto">
            <a:xfrm rot="16200000">
              <a:off x="2437476" y="5011773"/>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Elbow Connector 180"/>
          <p:cNvCxnSpPr>
            <a:cxnSpLocks noChangeShapeType="1"/>
            <a:stCxn id="22567" idx="3"/>
            <a:endCxn id="65672" idx="2"/>
          </p:cNvCxnSpPr>
          <p:nvPr/>
        </p:nvCxnSpPr>
        <p:spPr bwMode="auto">
          <a:xfrm flipV="1">
            <a:off x="4479925" y="2033588"/>
            <a:ext cx="612775" cy="1235075"/>
          </a:xfrm>
          <a:prstGeom prst="bentConnector2">
            <a:avLst/>
          </a:prstGeom>
          <a:noFill/>
          <a:ln w="12700" algn="ctr">
            <a:solidFill>
              <a:schemeClr val="tx1"/>
            </a:solidFill>
            <a:round/>
            <a:headEnd type="none" w="sm" len="sm"/>
            <a:tailEnd type="triangle" w="med" len="med"/>
          </a:ln>
        </p:spPr>
      </p:cxnSp>
      <p:cxnSp>
        <p:nvCxnSpPr>
          <p:cNvPr id="65539" name="Elbow Connector 180"/>
          <p:cNvCxnSpPr>
            <a:cxnSpLocks noChangeShapeType="1"/>
            <a:stCxn id="22627" idx="3"/>
            <a:endCxn id="65671" idx="2"/>
          </p:cNvCxnSpPr>
          <p:nvPr/>
        </p:nvCxnSpPr>
        <p:spPr bwMode="auto">
          <a:xfrm flipV="1">
            <a:off x="4521200" y="2032000"/>
            <a:ext cx="419100" cy="1150938"/>
          </a:xfrm>
          <a:prstGeom prst="bentConnector2">
            <a:avLst/>
          </a:prstGeom>
          <a:noFill/>
          <a:ln w="12700" algn="ctr">
            <a:solidFill>
              <a:schemeClr val="tx1"/>
            </a:solidFill>
            <a:round/>
            <a:headEnd type="none" w="sm" len="sm"/>
            <a:tailEnd type="triangle" w="med" len="med"/>
          </a:ln>
        </p:spPr>
      </p:cxnSp>
      <p:cxnSp>
        <p:nvCxnSpPr>
          <p:cNvPr id="65540" name="Elbow Connector 180"/>
          <p:cNvCxnSpPr>
            <a:cxnSpLocks noChangeShapeType="1"/>
            <a:stCxn id="22631" idx="3"/>
            <a:endCxn id="65670" idx="2"/>
          </p:cNvCxnSpPr>
          <p:nvPr/>
        </p:nvCxnSpPr>
        <p:spPr bwMode="auto">
          <a:xfrm flipV="1">
            <a:off x="4556125" y="2032000"/>
            <a:ext cx="238125" cy="1065213"/>
          </a:xfrm>
          <a:prstGeom prst="bentConnector2">
            <a:avLst/>
          </a:prstGeom>
          <a:noFill/>
          <a:ln w="12700" algn="ctr">
            <a:solidFill>
              <a:schemeClr val="tx1"/>
            </a:solidFill>
            <a:round/>
            <a:headEnd type="none" w="sm" len="sm"/>
            <a:tailEnd type="triangle" w="med" len="med"/>
          </a:ln>
        </p:spPr>
      </p:cxnSp>
      <p:sp>
        <p:nvSpPr>
          <p:cNvPr id="22533" name="Rectangle 25"/>
          <p:cNvSpPr>
            <a:spLocks noChangeArrowheads="1"/>
          </p:cNvSpPr>
          <p:nvPr/>
        </p:nvSpPr>
        <p:spPr bwMode="auto">
          <a:xfrm>
            <a:off x="4100513" y="5595938"/>
            <a:ext cx="765175" cy="142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QMSS</a:t>
            </a:r>
          </a:p>
        </p:txBody>
      </p:sp>
      <p:sp>
        <p:nvSpPr>
          <p:cNvPr id="65542" name="Rectangle 26"/>
          <p:cNvSpPr>
            <a:spLocks noGrp="1" noChangeArrowheads="1"/>
          </p:cNvSpPr>
          <p:nvPr>
            <p:ph type="title" idx="4294967295"/>
          </p:nvPr>
        </p:nvSpPr>
        <p:spPr>
          <a:xfrm>
            <a:off x="593710" y="169863"/>
            <a:ext cx="8121650" cy="477837"/>
          </a:xfrm>
        </p:spPr>
        <p:txBody>
          <a:bodyPr/>
          <a:lstStyle/>
          <a:p>
            <a:pPr eaLnBrk="1" hangingPunct="1"/>
            <a:r>
              <a:rPr lang="en-US" b="0" dirty="0" smtClean="0"/>
              <a:t>TeraNet Data Connections</a:t>
            </a:r>
          </a:p>
        </p:txBody>
      </p:sp>
      <p:sp>
        <p:nvSpPr>
          <p:cNvPr id="22535" name="Rectangle 27"/>
          <p:cNvSpPr>
            <a:spLocks noChangeArrowheads="1"/>
          </p:cNvSpPr>
          <p:nvPr/>
        </p:nvSpPr>
        <p:spPr bwMode="auto">
          <a:xfrm>
            <a:off x="4413250" y="1084263"/>
            <a:ext cx="3371850" cy="9509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atin typeface="+mj-lt"/>
              </a:rPr>
              <a:t>MSMC</a:t>
            </a:r>
          </a:p>
        </p:txBody>
      </p:sp>
      <p:sp>
        <p:nvSpPr>
          <p:cNvPr id="22536" name="Rectangle 29"/>
          <p:cNvSpPr>
            <a:spLocks noChangeArrowheads="1"/>
          </p:cNvSpPr>
          <p:nvPr/>
        </p:nvSpPr>
        <p:spPr bwMode="auto">
          <a:xfrm>
            <a:off x="4413250" y="11699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200" dirty="0">
                <a:latin typeface="+mj-lt"/>
              </a:rPr>
              <a:t>DDR3</a:t>
            </a:r>
          </a:p>
        </p:txBody>
      </p:sp>
      <p:sp>
        <p:nvSpPr>
          <p:cNvPr id="22537" name="Rectangle 30"/>
          <p:cNvSpPr>
            <a:spLocks noChangeArrowheads="1"/>
          </p:cNvSpPr>
          <p:nvPr/>
        </p:nvSpPr>
        <p:spPr bwMode="auto">
          <a:xfrm>
            <a:off x="4413250" y="14747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Ins="0" anchor="ctr"/>
          <a:lstStyle/>
          <a:p>
            <a:pPr>
              <a:defRPr/>
            </a:pPr>
            <a:r>
              <a:rPr lang="en-US" sz="1200" dirty="0">
                <a:latin typeface="+mj-lt"/>
              </a:rPr>
              <a:t>Shared L2 </a:t>
            </a:r>
          </a:p>
        </p:txBody>
      </p:sp>
      <p:sp>
        <p:nvSpPr>
          <p:cNvPr id="65546" name="Line 31"/>
          <p:cNvSpPr>
            <a:spLocks noChangeShapeType="1"/>
          </p:cNvSpPr>
          <p:nvPr/>
        </p:nvSpPr>
        <p:spPr bwMode="auto">
          <a:xfrm>
            <a:off x="3117850" y="13223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7" name="Line 32"/>
          <p:cNvSpPr>
            <a:spLocks noChangeShapeType="1"/>
          </p:cNvSpPr>
          <p:nvPr/>
        </p:nvSpPr>
        <p:spPr bwMode="auto">
          <a:xfrm>
            <a:off x="3117850" y="15890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8" name="Rectangle 34"/>
          <p:cNvSpPr>
            <a:spLocks noChangeArrowheads="1"/>
          </p:cNvSpPr>
          <p:nvPr/>
        </p:nvSpPr>
        <p:spPr bwMode="auto">
          <a:xfrm>
            <a:off x="4413250" y="14747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549" name="Rectangle 35"/>
          <p:cNvSpPr>
            <a:spLocks noChangeArrowheads="1"/>
          </p:cNvSpPr>
          <p:nvPr/>
        </p:nvSpPr>
        <p:spPr bwMode="auto">
          <a:xfrm>
            <a:off x="4413250"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22542" name="Rectangle 36"/>
          <p:cNvSpPr>
            <a:spLocks noChangeArrowheads="1"/>
          </p:cNvSpPr>
          <p:nvPr/>
        </p:nvSpPr>
        <p:spPr bwMode="auto">
          <a:xfrm>
            <a:off x="3717925" y="311626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551" name="Line 37"/>
          <p:cNvSpPr>
            <a:spLocks noChangeShapeType="1"/>
          </p:cNvSpPr>
          <p:nvPr/>
        </p:nvSpPr>
        <p:spPr bwMode="auto">
          <a:xfrm flipV="1">
            <a:off x="2894013" y="3268663"/>
            <a:ext cx="671512"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44" name="Rectangle 38"/>
          <p:cNvSpPr>
            <a:spLocks noChangeArrowheads="1"/>
          </p:cNvSpPr>
          <p:nvPr/>
        </p:nvSpPr>
        <p:spPr bwMode="auto">
          <a:xfrm>
            <a:off x="3565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545" name="Rectangle 40"/>
          <p:cNvSpPr>
            <a:spLocks noChangeArrowheads="1"/>
          </p:cNvSpPr>
          <p:nvPr/>
        </p:nvSpPr>
        <p:spPr bwMode="auto">
          <a:xfrm>
            <a:off x="4100513" y="5768975"/>
            <a:ext cx="75565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46" name="Rectangle 41"/>
          <p:cNvSpPr>
            <a:spLocks noChangeArrowheads="1"/>
          </p:cNvSpPr>
          <p:nvPr/>
        </p:nvSpPr>
        <p:spPr bwMode="auto">
          <a:xfrm>
            <a:off x="4100513" y="5597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7" name="Rectangle 42"/>
          <p:cNvSpPr>
            <a:spLocks noChangeArrowheads="1"/>
          </p:cNvSpPr>
          <p:nvPr/>
        </p:nvSpPr>
        <p:spPr bwMode="auto">
          <a:xfrm>
            <a:off x="4214813" y="44370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TAC_BE</a:t>
            </a:r>
          </a:p>
        </p:txBody>
      </p:sp>
      <p:sp>
        <p:nvSpPr>
          <p:cNvPr id="22548" name="Rectangle 43"/>
          <p:cNvSpPr>
            <a:spLocks noChangeArrowheads="1"/>
          </p:cNvSpPr>
          <p:nvPr/>
        </p:nvSpPr>
        <p:spPr bwMode="auto">
          <a:xfrm>
            <a:off x="4214813" y="44370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9" name="Rectangle 44"/>
          <p:cNvSpPr>
            <a:spLocks noChangeArrowheads="1"/>
          </p:cNvSpPr>
          <p:nvPr/>
        </p:nvSpPr>
        <p:spPr bwMode="auto">
          <a:xfrm>
            <a:off x="465138" y="2978150"/>
            <a:ext cx="927100" cy="295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550" name="Rectangle 45"/>
          <p:cNvSpPr>
            <a:spLocks noChangeArrowheads="1"/>
          </p:cNvSpPr>
          <p:nvPr/>
        </p:nvSpPr>
        <p:spPr bwMode="auto">
          <a:xfrm>
            <a:off x="427038" y="56229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51" name="Rectangle 46"/>
          <p:cNvSpPr>
            <a:spLocks noChangeArrowheads="1"/>
          </p:cNvSpPr>
          <p:nvPr/>
        </p:nvSpPr>
        <p:spPr bwMode="auto">
          <a:xfrm>
            <a:off x="427038" y="54213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smtClean="0">
                <a:latin typeface="+mj-lt"/>
              </a:rPr>
              <a:t>QMSS</a:t>
            </a:r>
            <a:endParaRPr lang="en-US" sz="800" dirty="0">
              <a:latin typeface="+mj-lt"/>
            </a:endParaRPr>
          </a:p>
        </p:txBody>
      </p:sp>
      <p:sp>
        <p:nvSpPr>
          <p:cNvPr id="22552" name="Rectangle 47"/>
          <p:cNvSpPr>
            <a:spLocks noChangeArrowheads="1"/>
          </p:cNvSpPr>
          <p:nvPr/>
        </p:nvSpPr>
        <p:spPr bwMode="auto">
          <a:xfrm>
            <a:off x="1255713" y="31210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3" name="Rectangle 48"/>
          <p:cNvSpPr>
            <a:spLocks noChangeArrowheads="1"/>
          </p:cNvSpPr>
          <p:nvPr/>
        </p:nvSpPr>
        <p:spPr bwMode="auto">
          <a:xfrm>
            <a:off x="1243013" y="56229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4" name="Rectangle 49"/>
          <p:cNvSpPr>
            <a:spLocks noChangeArrowheads="1"/>
          </p:cNvSpPr>
          <p:nvPr/>
        </p:nvSpPr>
        <p:spPr bwMode="auto">
          <a:xfrm>
            <a:off x="1246188" y="542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63" name="Line 50"/>
          <p:cNvSpPr>
            <a:spLocks noChangeShapeType="1"/>
          </p:cNvSpPr>
          <p:nvPr/>
        </p:nvSpPr>
        <p:spPr bwMode="auto">
          <a:xfrm>
            <a:off x="1401763" y="3187700"/>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4" name="Line 51"/>
          <p:cNvSpPr>
            <a:spLocks noChangeShapeType="1"/>
          </p:cNvSpPr>
          <p:nvPr/>
        </p:nvSpPr>
        <p:spPr bwMode="auto">
          <a:xfrm>
            <a:off x="1382713" y="56943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5" name="Line 52"/>
          <p:cNvSpPr>
            <a:spLocks noChangeShapeType="1"/>
          </p:cNvSpPr>
          <p:nvPr/>
        </p:nvSpPr>
        <p:spPr bwMode="auto">
          <a:xfrm>
            <a:off x="1382713" y="54784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58" name="Rectangle 53"/>
          <p:cNvSpPr>
            <a:spLocks noChangeArrowheads="1"/>
          </p:cNvSpPr>
          <p:nvPr/>
        </p:nvSpPr>
        <p:spPr bwMode="auto">
          <a:xfrm>
            <a:off x="360363" y="1970088"/>
            <a:ext cx="6858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16ch QDMA</a:t>
            </a:r>
          </a:p>
        </p:txBody>
      </p:sp>
      <p:grpSp>
        <p:nvGrpSpPr>
          <p:cNvPr id="2" name="Group 54"/>
          <p:cNvGrpSpPr>
            <a:grpSpLocks/>
          </p:cNvGrpSpPr>
          <p:nvPr/>
        </p:nvGrpSpPr>
        <p:grpSpPr bwMode="auto">
          <a:xfrm>
            <a:off x="1046163" y="1970088"/>
            <a:ext cx="381000" cy="114300"/>
            <a:chOff x="864" y="2064"/>
            <a:chExt cx="240" cy="96"/>
          </a:xfrm>
        </p:grpSpPr>
        <p:sp>
          <p:nvSpPr>
            <p:cNvPr id="22702" name="Rectangle 5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3" name="Rectangle 5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TC0</a:t>
              </a:r>
            </a:p>
          </p:txBody>
        </p:sp>
      </p:grpSp>
      <p:grpSp>
        <p:nvGrpSpPr>
          <p:cNvPr id="3" name="Group 57"/>
          <p:cNvGrpSpPr>
            <a:grpSpLocks/>
          </p:cNvGrpSpPr>
          <p:nvPr/>
        </p:nvGrpSpPr>
        <p:grpSpPr bwMode="auto">
          <a:xfrm>
            <a:off x="1046163" y="2084388"/>
            <a:ext cx="381000" cy="114300"/>
            <a:chOff x="864" y="2064"/>
            <a:chExt cx="240" cy="96"/>
          </a:xfrm>
        </p:grpSpPr>
        <p:sp>
          <p:nvSpPr>
            <p:cNvPr id="22700" name="Rectangle 5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1" name="Rectangle 5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TC1</a:t>
              </a:r>
            </a:p>
          </p:txBody>
        </p:sp>
      </p:grpSp>
      <p:sp>
        <p:nvSpPr>
          <p:cNvPr id="65569" name="Rectangle 60"/>
          <p:cNvSpPr>
            <a:spLocks noChangeArrowheads="1"/>
          </p:cNvSpPr>
          <p:nvPr/>
        </p:nvSpPr>
        <p:spPr bwMode="auto">
          <a:xfrm>
            <a:off x="7618413"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0" name="Freeform 61"/>
          <p:cNvSpPr>
            <a:spLocks/>
          </p:cNvSpPr>
          <p:nvPr/>
        </p:nvSpPr>
        <p:spPr bwMode="auto">
          <a:xfrm>
            <a:off x="1960563" y="768350"/>
            <a:ext cx="6000750" cy="515938"/>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latin typeface="+mj-lt"/>
            </a:endParaRPr>
          </a:p>
        </p:txBody>
      </p:sp>
      <p:sp>
        <p:nvSpPr>
          <p:cNvPr id="65571" name="Rectangle 62"/>
          <p:cNvSpPr>
            <a:spLocks noChangeArrowheads="1"/>
          </p:cNvSpPr>
          <p:nvPr/>
        </p:nvSpPr>
        <p:spPr bwMode="auto">
          <a:xfrm>
            <a:off x="7618413" y="1751013"/>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2" name="Line 63"/>
          <p:cNvSpPr>
            <a:spLocks noChangeShapeType="1"/>
          </p:cNvSpPr>
          <p:nvPr/>
        </p:nvSpPr>
        <p:spPr bwMode="auto">
          <a:xfrm>
            <a:off x="7770813" y="1865313"/>
            <a:ext cx="457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3" name="Text Box 64"/>
          <p:cNvSpPr txBox="1">
            <a:spLocks noChangeArrowheads="1"/>
          </p:cNvSpPr>
          <p:nvPr/>
        </p:nvSpPr>
        <p:spPr bwMode="auto">
          <a:xfrm>
            <a:off x="8164790" y="1712913"/>
            <a:ext cx="595035" cy="307777"/>
          </a:xfrm>
          <a:prstGeom prst="rect">
            <a:avLst/>
          </a:prstGeom>
          <a:noFill/>
          <a:ln w="9525">
            <a:noFill/>
            <a:miter lim="800000"/>
            <a:headEnd/>
            <a:tailEnd/>
          </a:ln>
        </p:spPr>
        <p:txBody>
          <a:bodyPr wrap="none">
            <a:spAutoFit/>
          </a:bodyPr>
          <a:lstStyle/>
          <a:p>
            <a:r>
              <a:rPr lang="en-US" sz="1400">
                <a:latin typeface="+mj-lt"/>
              </a:rPr>
              <a:t>DDR3</a:t>
            </a:r>
          </a:p>
        </p:txBody>
      </p:sp>
      <p:sp>
        <p:nvSpPr>
          <p:cNvPr id="22566" name="Text Box 67"/>
          <p:cNvSpPr txBox="1">
            <a:spLocks noChangeArrowheads="1"/>
          </p:cNvSpPr>
          <p:nvPr/>
        </p:nvSpPr>
        <p:spPr bwMode="auto">
          <a:xfrm>
            <a:off x="4272230" y="2600325"/>
            <a:ext cx="404278"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900">
                <a:latin typeface="+mj-lt"/>
              </a:rPr>
              <a:t>XMC</a:t>
            </a:r>
          </a:p>
        </p:txBody>
      </p:sp>
      <p:sp>
        <p:nvSpPr>
          <p:cNvPr id="22567" name="Rectangle 68"/>
          <p:cNvSpPr>
            <a:spLocks noChangeArrowheads="1"/>
          </p:cNvSpPr>
          <p:nvPr/>
        </p:nvSpPr>
        <p:spPr bwMode="auto">
          <a:xfrm>
            <a:off x="4327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576" name="Line 69"/>
          <p:cNvSpPr>
            <a:spLocks noChangeShapeType="1"/>
          </p:cNvSpPr>
          <p:nvPr/>
        </p:nvSpPr>
        <p:spPr bwMode="auto">
          <a:xfrm>
            <a:off x="2820988" y="2271713"/>
            <a:ext cx="0" cy="6318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7" name="Line 70"/>
          <p:cNvSpPr>
            <a:spLocks noChangeShapeType="1"/>
          </p:cNvSpPr>
          <p:nvPr/>
        </p:nvSpPr>
        <p:spPr bwMode="auto">
          <a:xfrm flipV="1">
            <a:off x="3030538" y="2608263"/>
            <a:ext cx="0" cy="400050"/>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4" name="Group 79"/>
          <p:cNvGrpSpPr>
            <a:grpSpLocks/>
          </p:cNvGrpSpPr>
          <p:nvPr/>
        </p:nvGrpSpPr>
        <p:grpSpPr bwMode="auto">
          <a:xfrm>
            <a:off x="436563" y="5921375"/>
            <a:ext cx="914400" cy="152400"/>
            <a:chOff x="528" y="3744"/>
            <a:chExt cx="576" cy="144"/>
          </a:xfrm>
        </p:grpSpPr>
        <p:sp>
          <p:nvSpPr>
            <p:cNvPr id="22698" name="Rectangle 80"/>
            <p:cNvSpPr>
              <a:spLocks noChangeArrowheads="1"/>
            </p:cNvSpPr>
            <p:nvPr/>
          </p:nvSpPr>
          <p:spPr bwMode="auto">
            <a:xfrm>
              <a:off x="528" y="3744"/>
              <a:ext cx="57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000">
                  <a:latin typeface="+mj-lt"/>
                </a:rPr>
                <a:t>DebugSS     </a:t>
              </a:r>
            </a:p>
          </p:txBody>
        </p:sp>
        <p:sp>
          <p:nvSpPr>
            <p:cNvPr id="22699" name="Rectangle 81"/>
            <p:cNvSpPr>
              <a:spLocks noChangeArrowheads="1"/>
            </p:cNvSpPr>
            <p:nvPr/>
          </p:nvSpPr>
          <p:spPr bwMode="auto">
            <a:xfrm>
              <a:off x="1008" y="3744"/>
              <a:ext cx="9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grpSp>
      <p:sp>
        <p:nvSpPr>
          <p:cNvPr id="65579" name="Line 83"/>
          <p:cNvSpPr>
            <a:spLocks noChangeShapeType="1"/>
          </p:cNvSpPr>
          <p:nvPr/>
        </p:nvSpPr>
        <p:spPr bwMode="auto">
          <a:xfrm flipV="1">
            <a:off x="1379538" y="6007100"/>
            <a:ext cx="1266825" cy="9525"/>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5" name="Group 85"/>
          <p:cNvGrpSpPr>
            <a:grpSpLocks/>
          </p:cNvGrpSpPr>
          <p:nvPr/>
        </p:nvGrpSpPr>
        <p:grpSpPr bwMode="auto">
          <a:xfrm>
            <a:off x="1379538" y="3757613"/>
            <a:ext cx="1295400" cy="300037"/>
            <a:chOff x="1200" y="3024"/>
            <a:chExt cx="816" cy="216"/>
          </a:xfrm>
        </p:grpSpPr>
        <p:sp>
          <p:nvSpPr>
            <p:cNvPr id="6570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3" name="Rectangle 91"/>
          <p:cNvSpPr>
            <a:spLocks noChangeArrowheads="1"/>
          </p:cNvSpPr>
          <p:nvPr/>
        </p:nvSpPr>
        <p:spPr bwMode="auto">
          <a:xfrm>
            <a:off x="465138" y="369093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64ch</a:t>
            </a:r>
          </a:p>
          <a:p>
            <a:pPr algn="ctr">
              <a:defRPr/>
            </a:pPr>
            <a:r>
              <a:rPr lang="en-US" sz="900">
                <a:latin typeface="+mj-lt"/>
              </a:rPr>
              <a:t>QDMA</a:t>
            </a:r>
          </a:p>
        </p:txBody>
      </p:sp>
      <p:grpSp>
        <p:nvGrpSpPr>
          <p:cNvPr id="6" name="Group 92"/>
          <p:cNvGrpSpPr>
            <a:grpSpLocks/>
          </p:cNvGrpSpPr>
          <p:nvPr/>
        </p:nvGrpSpPr>
        <p:grpSpPr bwMode="auto">
          <a:xfrm>
            <a:off x="998538" y="3690938"/>
            <a:ext cx="381000" cy="400050"/>
            <a:chOff x="864" y="2064"/>
            <a:chExt cx="240" cy="384"/>
          </a:xfrm>
        </p:grpSpPr>
        <p:grpSp>
          <p:nvGrpSpPr>
            <p:cNvPr id="7" name="Group 93"/>
            <p:cNvGrpSpPr>
              <a:grpSpLocks/>
            </p:cNvGrpSpPr>
            <p:nvPr/>
          </p:nvGrpSpPr>
          <p:grpSpPr bwMode="auto">
            <a:xfrm>
              <a:off x="864" y="2064"/>
              <a:ext cx="240" cy="96"/>
              <a:chOff x="864" y="2064"/>
              <a:chExt cx="240" cy="96"/>
            </a:xfrm>
          </p:grpSpPr>
          <p:sp>
            <p:nvSpPr>
              <p:cNvPr id="22692" name="Rectangle 94"/>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3" name="Rectangle 95"/>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TC2</a:t>
                </a:r>
              </a:p>
            </p:txBody>
          </p:sp>
        </p:grpSp>
        <p:grpSp>
          <p:nvGrpSpPr>
            <p:cNvPr id="8" name="Group 96"/>
            <p:cNvGrpSpPr>
              <a:grpSpLocks/>
            </p:cNvGrpSpPr>
            <p:nvPr/>
          </p:nvGrpSpPr>
          <p:grpSpPr bwMode="auto">
            <a:xfrm>
              <a:off x="864" y="2160"/>
              <a:ext cx="240" cy="96"/>
              <a:chOff x="864" y="2064"/>
              <a:chExt cx="240" cy="96"/>
            </a:xfrm>
          </p:grpSpPr>
          <p:sp>
            <p:nvSpPr>
              <p:cNvPr id="22690" name="Rectangle 97"/>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1" name="Rectangle 98"/>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TC3</a:t>
                </a:r>
              </a:p>
            </p:txBody>
          </p:sp>
        </p:grpSp>
        <p:grpSp>
          <p:nvGrpSpPr>
            <p:cNvPr id="9" name="Group 99"/>
            <p:cNvGrpSpPr>
              <a:grpSpLocks/>
            </p:cNvGrpSpPr>
            <p:nvPr/>
          </p:nvGrpSpPr>
          <p:grpSpPr bwMode="auto">
            <a:xfrm>
              <a:off x="864" y="2256"/>
              <a:ext cx="240" cy="96"/>
              <a:chOff x="864" y="2064"/>
              <a:chExt cx="240" cy="96"/>
            </a:xfrm>
          </p:grpSpPr>
          <p:sp>
            <p:nvSpPr>
              <p:cNvPr id="22688" name="Rectangle 100"/>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9" name="Rectangle 101"/>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TC4</a:t>
                </a:r>
              </a:p>
            </p:txBody>
          </p:sp>
        </p:grpSp>
        <p:grpSp>
          <p:nvGrpSpPr>
            <p:cNvPr id="10" name="Group 102"/>
            <p:cNvGrpSpPr>
              <a:grpSpLocks/>
            </p:cNvGrpSpPr>
            <p:nvPr/>
          </p:nvGrpSpPr>
          <p:grpSpPr bwMode="auto">
            <a:xfrm>
              <a:off x="864" y="2352"/>
              <a:ext cx="240" cy="96"/>
              <a:chOff x="864" y="2064"/>
              <a:chExt cx="240" cy="96"/>
            </a:xfrm>
          </p:grpSpPr>
          <p:sp>
            <p:nvSpPr>
              <p:cNvPr id="22686" name="Rectangle 103"/>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7" name="Rectangle 104"/>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TC5</a:t>
                </a:r>
              </a:p>
            </p:txBody>
          </p:sp>
        </p:grpSp>
      </p:grpSp>
      <p:sp>
        <p:nvSpPr>
          <p:cNvPr id="22575" name="Rectangle 106"/>
          <p:cNvSpPr>
            <a:spLocks noChangeArrowheads="1"/>
          </p:cNvSpPr>
          <p:nvPr/>
        </p:nvSpPr>
        <p:spPr bwMode="auto">
          <a:xfrm>
            <a:off x="617538" y="382428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TPCC</a:t>
            </a:r>
          </a:p>
          <a:p>
            <a:pPr algn="ctr">
              <a:defRPr/>
            </a:pPr>
            <a:r>
              <a:rPr lang="en-US" sz="900" dirty="0">
                <a:latin typeface="+mj-lt"/>
              </a:rPr>
              <a:t>64ch</a:t>
            </a:r>
          </a:p>
          <a:p>
            <a:pPr algn="ctr">
              <a:defRPr/>
            </a:pPr>
            <a:r>
              <a:rPr lang="en-US" sz="900" dirty="0">
                <a:latin typeface="+mj-lt"/>
              </a:rPr>
              <a:t>QDMA</a:t>
            </a:r>
          </a:p>
        </p:txBody>
      </p:sp>
      <p:grpSp>
        <p:nvGrpSpPr>
          <p:cNvPr id="11" name="Group 107"/>
          <p:cNvGrpSpPr>
            <a:grpSpLocks/>
          </p:cNvGrpSpPr>
          <p:nvPr/>
        </p:nvGrpSpPr>
        <p:grpSpPr bwMode="auto">
          <a:xfrm>
            <a:off x="1150938" y="3824288"/>
            <a:ext cx="381000" cy="400050"/>
            <a:chOff x="864" y="2064"/>
            <a:chExt cx="240" cy="384"/>
          </a:xfrm>
        </p:grpSpPr>
        <p:grpSp>
          <p:nvGrpSpPr>
            <p:cNvPr id="12" name="Group 108"/>
            <p:cNvGrpSpPr>
              <a:grpSpLocks/>
            </p:cNvGrpSpPr>
            <p:nvPr/>
          </p:nvGrpSpPr>
          <p:grpSpPr bwMode="auto">
            <a:xfrm>
              <a:off x="864" y="2064"/>
              <a:ext cx="240" cy="96"/>
              <a:chOff x="864" y="2064"/>
              <a:chExt cx="240" cy="96"/>
            </a:xfrm>
          </p:grpSpPr>
          <p:sp>
            <p:nvSpPr>
              <p:cNvPr id="22680" name="Rectangle 109"/>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1" name="Rectangle 110"/>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TC6</a:t>
                </a:r>
              </a:p>
            </p:txBody>
          </p:sp>
        </p:grpSp>
        <p:grpSp>
          <p:nvGrpSpPr>
            <p:cNvPr id="13" name="Group 111"/>
            <p:cNvGrpSpPr>
              <a:grpSpLocks/>
            </p:cNvGrpSpPr>
            <p:nvPr/>
          </p:nvGrpSpPr>
          <p:grpSpPr bwMode="auto">
            <a:xfrm>
              <a:off x="864" y="2160"/>
              <a:ext cx="240" cy="96"/>
              <a:chOff x="864" y="2064"/>
              <a:chExt cx="240" cy="96"/>
            </a:xfrm>
          </p:grpSpPr>
          <p:sp>
            <p:nvSpPr>
              <p:cNvPr id="22678" name="Rectangle 112"/>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9" name="Rectangle 113"/>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TC7</a:t>
                </a:r>
              </a:p>
            </p:txBody>
          </p:sp>
        </p:grpSp>
        <p:grpSp>
          <p:nvGrpSpPr>
            <p:cNvPr id="14" name="Group 114"/>
            <p:cNvGrpSpPr>
              <a:grpSpLocks/>
            </p:cNvGrpSpPr>
            <p:nvPr/>
          </p:nvGrpSpPr>
          <p:grpSpPr bwMode="auto">
            <a:xfrm>
              <a:off x="864" y="2256"/>
              <a:ext cx="240" cy="96"/>
              <a:chOff x="864" y="2064"/>
              <a:chExt cx="240" cy="96"/>
            </a:xfrm>
          </p:grpSpPr>
          <p:sp>
            <p:nvSpPr>
              <p:cNvPr id="22676" name="Rectangle 11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7" name="Rectangle 11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TC8</a:t>
                </a:r>
              </a:p>
            </p:txBody>
          </p:sp>
        </p:grpSp>
        <p:grpSp>
          <p:nvGrpSpPr>
            <p:cNvPr id="15" name="Group 117"/>
            <p:cNvGrpSpPr>
              <a:grpSpLocks/>
            </p:cNvGrpSpPr>
            <p:nvPr/>
          </p:nvGrpSpPr>
          <p:grpSpPr bwMode="auto">
            <a:xfrm>
              <a:off x="864" y="2352"/>
              <a:ext cx="240" cy="96"/>
              <a:chOff x="864" y="2064"/>
              <a:chExt cx="240" cy="96"/>
            </a:xfrm>
          </p:grpSpPr>
          <p:sp>
            <p:nvSpPr>
              <p:cNvPr id="22674" name="Rectangle 11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5" name="Rectangle 11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TC9</a:t>
                </a:r>
              </a:p>
            </p:txBody>
          </p:sp>
        </p:grpSp>
      </p:grpSp>
      <p:grpSp>
        <p:nvGrpSpPr>
          <p:cNvPr id="16" name="Group 120"/>
          <p:cNvGrpSpPr>
            <a:grpSpLocks/>
          </p:cNvGrpSpPr>
          <p:nvPr/>
        </p:nvGrpSpPr>
        <p:grpSpPr bwMode="auto">
          <a:xfrm>
            <a:off x="1531938" y="3883025"/>
            <a:ext cx="1143000" cy="300038"/>
            <a:chOff x="1200" y="3024"/>
            <a:chExt cx="816" cy="216"/>
          </a:xfrm>
        </p:grpSpPr>
        <p:sp>
          <p:nvSpPr>
            <p:cNvPr id="65674"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5"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6"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7"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8" name="Rectangle 131"/>
          <p:cNvSpPr>
            <a:spLocks noChangeArrowheads="1"/>
          </p:cNvSpPr>
          <p:nvPr/>
        </p:nvSpPr>
        <p:spPr bwMode="auto">
          <a:xfrm>
            <a:off x="465138" y="3324225"/>
            <a:ext cx="914400" cy="252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Network </a:t>
            </a:r>
          </a:p>
          <a:p>
            <a:pPr algn="ctr">
              <a:defRPr/>
            </a:pPr>
            <a:r>
              <a:rPr lang="en-US" sz="900">
                <a:latin typeface="+mj-lt"/>
              </a:rPr>
              <a:t>Coprocessor</a:t>
            </a:r>
          </a:p>
        </p:txBody>
      </p:sp>
      <p:sp>
        <p:nvSpPr>
          <p:cNvPr id="22579" name="Rectangle 132"/>
          <p:cNvSpPr>
            <a:spLocks noChangeArrowheads="1"/>
          </p:cNvSpPr>
          <p:nvPr/>
        </p:nvSpPr>
        <p:spPr bwMode="auto">
          <a:xfrm>
            <a:off x="1227138" y="3324225"/>
            <a:ext cx="15240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sp>
        <p:nvSpPr>
          <p:cNvPr id="65588" name="Line 139"/>
          <p:cNvSpPr>
            <a:spLocks noChangeShapeType="1"/>
          </p:cNvSpPr>
          <p:nvPr/>
        </p:nvSpPr>
        <p:spPr bwMode="auto">
          <a:xfrm>
            <a:off x="1379538" y="340042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89" name="Line 176"/>
          <p:cNvSpPr>
            <a:spLocks noChangeShapeType="1"/>
          </p:cNvSpPr>
          <p:nvPr/>
        </p:nvSpPr>
        <p:spPr bwMode="auto">
          <a:xfrm flipV="1">
            <a:off x="3084513" y="5673725"/>
            <a:ext cx="10064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0" name="Line 177"/>
          <p:cNvSpPr>
            <a:spLocks noChangeShapeType="1"/>
          </p:cNvSpPr>
          <p:nvPr/>
        </p:nvSpPr>
        <p:spPr bwMode="auto">
          <a:xfrm>
            <a:off x="3094038" y="5838825"/>
            <a:ext cx="9969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3" name="Rectangle 178"/>
          <p:cNvSpPr>
            <a:spLocks noChangeArrowheads="1"/>
          </p:cNvSpPr>
          <p:nvPr/>
        </p:nvSpPr>
        <p:spPr bwMode="auto">
          <a:xfrm>
            <a:off x="436563" y="174148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HyperLink</a:t>
            </a:r>
          </a:p>
        </p:txBody>
      </p:sp>
      <p:sp>
        <p:nvSpPr>
          <p:cNvPr id="22584" name="Rectangle 179"/>
          <p:cNvSpPr>
            <a:spLocks noChangeArrowheads="1"/>
          </p:cNvSpPr>
          <p:nvPr/>
        </p:nvSpPr>
        <p:spPr bwMode="auto">
          <a:xfrm>
            <a:off x="1274763" y="17414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93" name="Line 180"/>
          <p:cNvSpPr>
            <a:spLocks noChangeShapeType="1"/>
          </p:cNvSpPr>
          <p:nvPr/>
        </p:nvSpPr>
        <p:spPr bwMode="auto">
          <a:xfrm>
            <a:off x="1427163" y="181768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4" name="Line 181"/>
          <p:cNvSpPr>
            <a:spLocks noChangeShapeType="1"/>
          </p:cNvSpPr>
          <p:nvPr/>
        </p:nvSpPr>
        <p:spPr bwMode="auto">
          <a:xfrm>
            <a:off x="1427163" y="202723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5" name="Line 182"/>
          <p:cNvSpPr>
            <a:spLocks noChangeShapeType="1"/>
          </p:cNvSpPr>
          <p:nvPr/>
        </p:nvSpPr>
        <p:spPr bwMode="auto">
          <a:xfrm>
            <a:off x="1427163" y="2151063"/>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8" name="Rectangle 242"/>
          <p:cNvSpPr>
            <a:spLocks noChangeArrowheads="1"/>
          </p:cNvSpPr>
          <p:nvPr/>
        </p:nvSpPr>
        <p:spPr bwMode="auto">
          <a:xfrm>
            <a:off x="4389438" y="8842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HyperLink</a:t>
            </a:r>
          </a:p>
        </p:txBody>
      </p:sp>
      <p:sp>
        <p:nvSpPr>
          <p:cNvPr id="65597" name="Rectangle 243"/>
          <p:cNvSpPr>
            <a:spLocks noChangeArrowheads="1"/>
          </p:cNvSpPr>
          <p:nvPr/>
        </p:nvSpPr>
        <p:spPr bwMode="auto">
          <a:xfrm>
            <a:off x="4389438" y="884238"/>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mj-lt"/>
              </a:rPr>
              <a:t>S</a:t>
            </a:r>
          </a:p>
        </p:txBody>
      </p:sp>
      <p:sp>
        <p:nvSpPr>
          <p:cNvPr id="65598" name="Line 244"/>
          <p:cNvSpPr>
            <a:spLocks noChangeShapeType="1"/>
          </p:cNvSpPr>
          <p:nvPr/>
        </p:nvSpPr>
        <p:spPr bwMode="auto">
          <a:xfrm>
            <a:off x="3113088" y="960438"/>
            <a:ext cx="126682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1" name="Rectangle 250"/>
          <p:cNvSpPr>
            <a:spLocks noChangeArrowheads="1"/>
          </p:cNvSpPr>
          <p:nvPr/>
        </p:nvSpPr>
        <p:spPr bwMode="auto">
          <a:xfrm>
            <a:off x="446088" y="52387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AIF / PktDMA</a:t>
            </a:r>
          </a:p>
        </p:txBody>
      </p:sp>
      <p:sp>
        <p:nvSpPr>
          <p:cNvPr id="22592" name="Rectangle 251"/>
          <p:cNvSpPr>
            <a:spLocks noChangeArrowheads="1"/>
          </p:cNvSpPr>
          <p:nvPr/>
        </p:nvSpPr>
        <p:spPr bwMode="auto">
          <a:xfrm>
            <a:off x="1252538" y="52387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01" name="Line 252"/>
          <p:cNvSpPr>
            <a:spLocks noChangeShapeType="1"/>
          </p:cNvSpPr>
          <p:nvPr/>
        </p:nvSpPr>
        <p:spPr bwMode="auto">
          <a:xfrm>
            <a:off x="1392238" y="532447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2" name="Line 253"/>
          <p:cNvSpPr>
            <a:spLocks noChangeShapeType="1"/>
          </p:cNvSpPr>
          <p:nvPr/>
        </p:nvSpPr>
        <p:spPr bwMode="auto">
          <a:xfrm>
            <a:off x="1370013" y="4525963"/>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3" name="Line 254"/>
          <p:cNvSpPr>
            <a:spLocks noChangeShapeType="1"/>
          </p:cNvSpPr>
          <p:nvPr/>
        </p:nvSpPr>
        <p:spPr bwMode="auto">
          <a:xfrm>
            <a:off x="1360488" y="477837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4" name="Line 255"/>
          <p:cNvSpPr>
            <a:spLocks noChangeShapeType="1"/>
          </p:cNvSpPr>
          <p:nvPr/>
        </p:nvSpPr>
        <p:spPr bwMode="auto">
          <a:xfrm>
            <a:off x="1350963" y="506253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7" name="Rectangle 256"/>
          <p:cNvSpPr>
            <a:spLocks noChangeArrowheads="1"/>
          </p:cNvSpPr>
          <p:nvPr/>
        </p:nvSpPr>
        <p:spPr bwMode="auto">
          <a:xfrm>
            <a:off x="446088" y="49720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598" name="Rectangle 257"/>
          <p:cNvSpPr>
            <a:spLocks noChangeArrowheads="1"/>
          </p:cNvSpPr>
          <p:nvPr/>
        </p:nvSpPr>
        <p:spPr bwMode="auto">
          <a:xfrm>
            <a:off x="1252538" y="4972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99" name="Rectangle 258"/>
          <p:cNvSpPr>
            <a:spLocks noChangeArrowheads="1"/>
          </p:cNvSpPr>
          <p:nvPr/>
        </p:nvSpPr>
        <p:spPr bwMode="auto">
          <a:xfrm>
            <a:off x="446088" y="46974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00" name="Rectangle 259"/>
          <p:cNvSpPr>
            <a:spLocks noChangeArrowheads="1"/>
          </p:cNvSpPr>
          <p:nvPr/>
        </p:nvSpPr>
        <p:spPr bwMode="auto">
          <a:xfrm>
            <a:off x="1252538" y="469741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1" name="Rectangle 260"/>
          <p:cNvSpPr>
            <a:spLocks noChangeArrowheads="1"/>
          </p:cNvSpPr>
          <p:nvPr/>
        </p:nvSpPr>
        <p:spPr bwMode="auto">
          <a:xfrm>
            <a:off x="446088" y="44545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TAC_FE</a:t>
            </a:r>
          </a:p>
        </p:txBody>
      </p:sp>
      <p:sp>
        <p:nvSpPr>
          <p:cNvPr id="22602" name="Rectangle 261"/>
          <p:cNvSpPr>
            <a:spLocks noChangeArrowheads="1"/>
          </p:cNvSpPr>
          <p:nvPr/>
        </p:nvSpPr>
        <p:spPr bwMode="auto">
          <a:xfrm>
            <a:off x="1252538" y="4454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3" name="Rectangle 262"/>
          <p:cNvSpPr>
            <a:spLocks noChangeArrowheads="1"/>
          </p:cNvSpPr>
          <p:nvPr/>
        </p:nvSpPr>
        <p:spPr bwMode="auto">
          <a:xfrm>
            <a:off x="3538538" y="356076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604" name="Rectangle 263"/>
          <p:cNvSpPr>
            <a:spLocks noChangeArrowheads="1"/>
          </p:cNvSpPr>
          <p:nvPr/>
        </p:nvSpPr>
        <p:spPr bwMode="auto">
          <a:xfrm>
            <a:off x="3548063" y="35607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3" name="Line 264"/>
          <p:cNvSpPr>
            <a:spLocks noChangeShapeType="1"/>
          </p:cNvSpPr>
          <p:nvPr/>
        </p:nvSpPr>
        <p:spPr bwMode="auto">
          <a:xfrm>
            <a:off x="3113088" y="3613150"/>
            <a:ext cx="4349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06" name="Rectangle 265"/>
          <p:cNvSpPr>
            <a:spLocks noChangeArrowheads="1"/>
          </p:cNvSpPr>
          <p:nvPr/>
        </p:nvSpPr>
        <p:spPr bwMode="auto">
          <a:xfrm>
            <a:off x="4100513" y="57673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07" name="Rectangle 268"/>
          <p:cNvSpPr>
            <a:spLocks noChangeArrowheads="1"/>
          </p:cNvSpPr>
          <p:nvPr/>
        </p:nvSpPr>
        <p:spPr bwMode="auto">
          <a:xfrm>
            <a:off x="4214813" y="46434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08" name="Rectangle 269"/>
          <p:cNvSpPr>
            <a:spLocks noChangeArrowheads="1"/>
          </p:cNvSpPr>
          <p:nvPr/>
        </p:nvSpPr>
        <p:spPr bwMode="auto">
          <a:xfrm>
            <a:off x="4214813" y="46434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7" name="Line 270"/>
          <p:cNvSpPr>
            <a:spLocks noChangeShapeType="1"/>
          </p:cNvSpPr>
          <p:nvPr/>
        </p:nvSpPr>
        <p:spPr bwMode="auto">
          <a:xfrm>
            <a:off x="3113088" y="471963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0" name="Rectangle 275"/>
          <p:cNvSpPr>
            <a:spLocks noChangeArrowheads="1"/>
          </p:cNvSpPr>
          <p:nvPr/>
        </p:nvSpPr>
        <p:spPr bwMode="auto">
          <a:xfrm>
            <a:off x="4224338" y="41560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11" name="Rectangle 276"/>
          <p:cNvSpPr>
            <a:spLocks noChangeArrowheads="1"/>
          </p:cNvSpPr>
          <p:nvPr/>
        </p:nvSpPr>
        <p:spPr bwMode="auto">
          <a:xfrm>
            <a:off x="4205288" y="415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0" name="Line 277"/>
          <p:cNvSpPr>
            <a:spLocks noChangeShapeType="1"/>
          </p:cNvSpPr>
          <p:nvPr/>
        </p:nvSpPr>
        <p:spPr bwMode="auto">
          <a:xfrm>
            <a:off x="3113088" y="424180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21" name="Line 279"/>
          <p:cNvSpPr>
            <a:spLocks noChangeShapeType="1"/>
          </p:cNvSpPr>
          <p:nvPr/>
        </p:nvSpPr>
        <p:spPr bwMode="auto">
          <a:xfrm>
            <a:off x="3122613" y="390048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4" name="Rectangle 281"/>
          <p:cNvSpPr>
            <a:spLocks noChangeArrowheads="1"/>
          </p:cNvSpPr>
          <p:nvPr/>
        </p:nvSpPr>
        <p:spPr bwMode="auto">
          <a:xfrm>
            <a:off x="4233863" y="38052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TCP3e_W/R</a:t>
            </a:r>
          </a:p>
        </p:txBody>
      </p:sp>
      <p:sp>
        <p:nvSpPr>
          <p:cNvPr id="22615" name="Rectangle 282"/>
          <p:cNvSpPr>
            <a:spLocks noChangeArrowheads="1"/>
          </p:cNvSpPr>
          <p:nvPr/>
        </p:nvSpPr>
        <p:spPr bwMode="auto">
          <a:xfrm>
            <a:off x="4214813" y="38052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4" name="Line 283"/>
          <p:cNvSpPr>
            <a:spLocks noChangeShapeType="1"/>
          </p:cNvSpPr>
          <p:nvPr/>
        </p:nvSpPr>
        <p:spPr bwMode="auto">
          <a:xfrm>
            <a:off x="3122613" y="5175250"/>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7" name="Rectangle 286"/>
          <p:cNvSpPr>
            <a:spLocks noChangeArrowheads="1"/>
          </p:cNvSpPr>
          <p:nvPr/>
        </p:nvSpPr>
        <p:spPr bwMode="auto">
          <a:xfrm>
            <a:off x="4233863" y="5099050"/>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18" name="Rectangle 287"/>
          <p:cNvSpPr>
            <a:spLocks noChangeArrowheads="1"/>
          </p:cNvSpPr>
          <p:nvPr/>
        </p:nvSpPr>
        <p:spPr bwMode="auto">
          <a:xfrm>
            <a:off x="4233863" y="5099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20" name="Rectangle 353"/>
          <p:cNvSpPr>
            <a:spLocks noChangeArrowheads="1"/>
          </p:cNvSpPr>
          <p:nvPr/>
        </p:nvSpPr>
        <p:spPr bwMode="auto">
          <a:xfrm>
            <a:off x="1255713" y="29781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29" name="Line 354"/>
          <p:cNvSpPr>
            <a:spLocks noChangeShapeType="1"/>
          </p:cNvSpPr>
          <p:nvPr/>
        </p:nvSpPr>
        <p:spPr bwMode="auto">
          <a:xfrm>
            <a:off x="1392238" y="304482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2" name="Text Box 363"/>
          <p:cNvSpPr txBox="1">
            <a:spLocks noChangeArrowheads="1"/>
          </p:cNvSpPr>
          <p:nvPr/>
        </p:nvSpPr>
        <p:spPr bwMode="auto">
          <a:xfrm>
            <a:off x="541631" y="2160588"/>
            <a:ext cx="593432"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EDMA_0</a:t>
            </a:r>
          </a:p>
        </p:txBody>
      </p:sp>
      <p:sp>
        <p:nvSpPr>
          <p:cNvPr id="22623" name="Text Box 364"/>
          <p:cNvSpPr txBox="1">
            <a:spLocks noChangeArrowheads="1"/>
          </p:cNvSpPr>
          <p:nvPr/>
        </p:nvSpPr>
        <p:spPr bwMode="auto">
          <a:xfrm>
            <a:off x="713831" y="4186238"/>
            <a:ext cx="679994"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EDMA_1,2</a:t>
            </a:r>
          </a:p>
        </p:txBody>
      </p:sp>
      <p:sp>
        <p:nvSpPr>
          <p:cNvPr id="22624" name="Rectangle 365"/>
          <p:cNvSpPr>
            <a:spLocks noChangeArrowheads="1"/>
          </p:cNvSpPr>
          <p:nvPr/>
        </p:nvSpPr>
        <p:spPr bwMode="auto">
          <a:xfrm>
            <a:off x="3759200" y="303053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3" name="Line 366"/>
          <p:cNvSpPr>
            <a:spLocks noChangeShapeType="1"/>
          </p:cNvSpPr>
          <p:nvPr/>
        </p:nvSpPr>
        <p:spPr bwMode="auto">
          <a:xfrm flipV="1">
            <a:off x="2901950" y="3182938"/>
            <a:ext cx="704850"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6" name="Rectangle 367"/>
          <p:cNvSpPr>
            <a:spLocks noChangeArrowheads="1"/>
          </p:cNvSpPr>
          <p:nvPr/>
        </p:nvSpPr>
        <p:spPr bwMode="auto">
          <a:xfrm>
            <a:off x="3606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27" name="Rectangle 368"/>
          <p:cNvSpPr>
            <a:spLocks noChangeArrowheads="1"/>
          </p:cNvSpPr>
          <p:nvPr/>
        </p:nvSpPr>
        <p:spPr bwMode="auto">
          <a:xfrm>
            <a:off x="4368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28" name="Rectangle 373"/>
          <p:cNvSpPr>
            <a:spLocks noChangeArrowheads="1"/>
          </p:cNvSpPr>
          <p:nvPr/>
        </p:nvSpPr>
        <p:spPr bwMode="auto">
          <a:xfrm>
            <a:off x="3800475" y="294481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7" name="Line 374"/>
          <p:cNvSpPr>
            <a:spLocks noChangeShapeType="1"/>
          </p:cNvSpPr>
          <p:nvPr/>
        </p:nvSpPr>
        <p:spPr bwMode="auto">
          <a:xfrm flipV="1">
            <a:off x="2870200" y="3097213"/>
            <a:ext cx="777875"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0" name="Rectangle 375"/>
          <p:cNvSpPr>
            <a:spLocks noChangeArrowheads="1"/>
          </p:cNvSpPr>
          <p:nvPr/>
        </p:nvSpPr>
        <p:spPr bwMode="auto">
          <a:xfrm>
            <a:off x="364807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1" name="Rectangle 376"/>
          <p:cNvSpPr>
            <a:spLocks noChangeArrowheads="1"/>
          </p:cNvSpPr>
          <p:nvPr/>
        </p:nvSpPr>
        <p:spPr bwMode="auto">
          <a:xfrm>
            <a:off x="440372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32" name="Rectangle 381"/>
          <p:cNvSpPr>
            <a:spLocks noChangeArrowheads="1"/>
          </p:cNvSpPr>
          <p:nvPr/>
        </p:nvSpPr>
        <p:spPr bwMode="auto">
          <a:xfrm>
            <a:off x="3841750" y="285908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L2 0-3</a:t>
            </a:r>
          </a:p>
        </p:txBody>
      </p:sp>
      <p:sp>
        <p:nvSpPr>
          <p:cNvPr id="65641" name="Line 382"/>
          <p:cNvSpPr>
            <a:spLocks noChangeShapeType="1"/>
          </p:cNvSpPr>
          <p:nvPr/>
        </p:nvSpPr>
        <p:spPr bwMode="auto">
          <a:xfrm flipV="1">
            <a:off x="2887663" y="3011488"/>
            <a:ext cx="801687"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4" name="Rectangle 383"/>
          <p:cNvSpPr>
            <a:spLocks noChangeArrowheads="1"/>
          </p:cNvSpPr>
          <p:nvPr/>
        </p:nvSpPr>
        <p:spPr bwMode="auto">
          <a:xfrm>
            <a:off x="3689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5" name="Rectangle 384"/>
          <p:cNvSpPr>
            <a:spLocks noChangeArrowheads="1"/>
          </p:cNvSpPr>
          <p:nvPr/>
        </p:nvSpPr>
        <p:spPr bwMode="auto">
          <a:xfrm>
            <a:off x="4451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644" name="Rectangle 173"/>
          <p:cNvSpPr>
            <a:spLocks noChangeArrowheads="1"/>
          </p:cNvSpPr>
          <p:nvPr/>
        </p:nvSpPr>
        <p:spPr bwMode="auto">
          <a:xfrm>
            <a:off x="5329238" y="2209801"/>
            <a:ext cx="3464718" cy="1846659"/>
          </a:xfrm>
          <a:prstGeom prst="rect">
            <a:avLst/>
          </a:prstGeom>
          <a:noFill/>
          <a:ln w="9525" algn="ctr">
            <a:noFill/>
            <a:miter lim="800000"/>
            <a:headEnd/>
            <a:tailEnd/>
          </a:ln>
        </p:spPr>
        <p:txBody>
          <a:bodyPr wrap="square">
            <a:spAutoFit/>
          </a:bodyPr>
          <a:lstStyle/>
          <a:p>
            <a:pPr marL="227013" indent="-227013" algn="l">
              <a:lnSpc>
                <a:spcPct val="80000"/>
              </a:lnSpc>
              <a:spcAft>
                <a:spcPct val="10000"/>
              </a:spcAft>
              <a:buFont typeface="Arial" pitchFamily="34" charset="0"/>
              <a:buChar char="•"/>
            </a:pPr>
            <a:r>
              <a:rPr lang="en-US" sz="2000" dirty="0" smtClean="0">
                <a:latin typeface="+mn-lt"/>
              </a:rPr>
              <a:t>Facilitates high-bandwidth communication links between DSP cores, subsystems, peripherals, and memories.</a:t>
            </a:r>
          </a:p>
          <a:p>
            <a:pPr marL="227013" indent="-227013" algn="l">
              <a:lnSpc>
                <a:spcPct val="80000"/>
              </a:lnSpc>
              <a:spcAft>
                <a:spcPct val="10000"/>
              </a:spcAft>
              <a:buFont typeface="Arial" pitchFamily="34" charset="0"/>
              <a:buChar char="•"/>
            </a:pPr>
            <a:r>
              <a:rPr lang="en-US" sz="2000" dirty="0" smtClean="0">
                <a:latin typeface="+mn-lt"/>
              </a:rPr>
              <a:t>Supports parallel orthogonal communication links</a:t>
            </a:r>
            <a:endParaRPr lang="en-US" sz="2000" dirty="0" smtClean="0"/>
          </a:p>
        </p:txBody>
      </p:sp>
      <p:sp>
        <p:nvSpPr>
          <p:cNvPr id="22637" name="Rectangle 28"/>
          <p:cNvSpPr>
            <a:spLocks noChangeArrowheads="1"/>
          </p:cNvSpPr>
          <p:nvPr/>
        </p:nvSpPr>
        <p:spPr bwMode="auto">
          <a:xfrm rot="5400000">
            <a:off x="2066925" y="1470025"/>
            <a:ext cx="1711325" cy="5873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dirty="0">
                <a:latin typeface="+mj-lt"/>
              </a:rPr>
              <a:t>CPUCLK/2</a:t>
            </a:r>
          </a:p>
          <a:p>
            <a:pPr algn="ctr">
              <a:lnSpc>
                <a:spcPct val="90000"/>
              </a:lnSpc>
              <a:defRPr/>
            </a:pPr>
            <a:r>
              <a:rPr lang="en-US" sz="1800" dirty="0">
                <a:latin typeface="+mj-lt"/>
              </a:rPr>
              <a:t>256bit TeraNet</a:t>
            </a:r>
          </a:p>
        </p:txBody>
      </p:sp>
      <p:sp>
        <p:nvSpPr>
          <p:cNvPr id="65646" name="Line 175"/>
          <p:cNvSpPr>
            <a:spLocks noChangeShapeType="1"/>
          </p:cNvSpPr>
          <p:nvPr/>
        </p:nvSpPr>
        <p:spPr bwMode="auto">
          <a:xfrm>
            <a:off x="3103563" y="450373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47" name="Line 255"/>
          <p:cNvSpPr>
            <a:spLocks noChangeShapeType="1"/>
          </p:cNvSpPr>
          <p:nvPr/>
        </p:nvSpPr>
        <p:spPr bwMode="auto">
          <a:xfrm>
            <a:off x="1392238" y="5127625"/>
            <a:ext cx="1262062" cy="7938"/>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0" name="Rectangle 256"/>
          <p:cNvSpPr>
            <a:spLocks noChangeArrowheads="1"/>
          </p:cNvSpPr>
          <p:nvPr/>
        </p:nvSpPr>
        <p:spPr bwMode="auto">
          <a:xfrm>
            <a:off x="487363" y="50371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641" name="Rectangle 257"/>
          <p:cNvSpPr>
            <a:spLocks noChangeArrowheads="1"/>
          </p:cNvSpPr>
          <p:nvPr/>
        </p:nvSpPr>
        <p:spPr bwMode="auto">
          <a:xfrm>
            <a:off x="1293813" y="50371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42" name="Rectangle 275"/>
          <p:cNvSpPr>
            <a:spLocks noChangeArrowheads="1"/>
          </p:cNvSpPr>
          <p:nvPr/>
        </p:nvSpPr>
        <p:spPr bwMode="auto">
          <a:xfrm>
            <a:off x="4297363" y="421322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43" name="Rectangle 276"/>
          <p:cNvSpPr>
            <a:spLocks noChangeArrowheads="1"/>
          </p:cNvSpPr>
          <p:nvPr/>
        </p:nvSpPr>
        <p:spPr bwMode="auto">
          <a:xfrm>
            <a:off x="4278313" y="42132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2" name="Line 277"/>
          <p:cNvSpPr>
            <a:spLocks noChangeShapeType="1"/>
          </p:cNvSpPr>
          <p:nvPr/>
        </p:nvSpPr>
        <p:spPr bwMode="auto">
          <a:xfrm>
            <a:off x="3186113" y="429895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5" name="Rectangle 268"/>
          <p:cNvSpPr>
            <a:spLocks noChangeArrowheads="1"/>
          </p:cNvSpPr>
          <p:nvPr/>
        </p:nvSpPr>
        <p:spPr bwMode="auto">
          <a:xfrm>
            <a:off x="4303713" y="47005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46" name="Rectangle 269"/>
          <p:cNvSpPr>
            <a:spLocks noChangeArrowheads="1"/>
          </p:cNvSpPr>
          <p:nvPr/>
        </p:nvSpPr>
        <p:spPr bwMode="auto">
          <a:xfrm>
            <a:off x="4303713" y="47005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5" name="Line 270"/>
          <p:cNvSpPr>
            <a:spLocks noChangeShapeType="1"/>
          </p:cNvSpPr>
          <p:nvPr/>
        </p:nvSpPr>
        <p:spPr bwMode="auto">
          <a:xfrm>
            <a:off x="3201988" y="477678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56" name="Line 283"/>
          <p:cNvSpPr>
            <a:spLocks noChangeShapeType="1"/>
          </p:cNvSpPr>
          <p:nvPr/>
        </p:nvSpPr>
        <p:spPr bwMode="auto">
          <a:xfrm>
            <a:off x="3187700" y="5224463"/>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9" name="Rectangle 286"/>
          <p:cNvSpPr>
            <a:spLocks noChangeArrowheads="1"/>
          </p:cNvSpPr>
          <p:nvPr/>
        </p:nvSpPr>
        <p:spPr bwMode="auto">
          <a:xfrm>
            <a:off x="4298950" y="51482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0" name="Rectangle 287"/>
          <p:cNvSpPr>
            <a:spLocks noChangeArrowheads="1"/>
          </p:cNvSpPr>
          <p:nvPr/>
        </p:nvSpPr>
        <p:spPr bwMode="auto">
          <a:xfrm>
            <a:off x="4298950" y="51482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9" name="Line 283"/>
          <p:cNvSpPr>
            <a:spLocks noChangeShapeType="1"/>
          </p:cNvSpPr>
          <p:nvPr/>
        </p:nvSpPr>
        <p:spPr bwMode="auto">
          <a:xfrm>
            <a:off x="3252788" y="5273675"/>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2" name="Rectangle 286"/>
          <p:cNvSpPr>
            <a:spLocks noChangeArrowheads="1"/>
          </p:cNvSpPr>
          <p:nvPr/>
        </p:nvSpPr>
        <p:spPr bwMode="auto">
          <a:xfrm>
            <a:off x="4364038" y="51974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3" name="Rectangle 287"/>
          <p:cNvSpPr>
            <a:spLocks noChangeArrowheads="1"/>
          </p:cNvSpPr>
          <p:nvPr/>
        </p:nvSpPr>
        <p:spPr bwMode="auto">
          <a:xfrm>
            <a:off x="4364038" y="51974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2" name="Line 283"/>
          <p:cNvSpPr>
            <a:spLocks noChangeShapeType="1"/>
          </p:cNvSpPr>
          <p:nvPr/>
        </p:nvSpPr>
        <p:spPr bwMode="auto">
          <a:xfrm>
            <a:off x="3233738" y="5322888"/>
            <a:ext cx="1204912"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5" name="Rectangle 286"/>
          <p:cNvSpPr>
            <a:spLocks noChangeArrowheads="1"/>
          </p:cNvSpPr>
          <p:nvPr/>
        </p:nvSpPr>
        <p:spPr bwMode="auto">
          <a:xfrm>
            <a:off x="4429125" y="52466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6" name="Rectangle 287"/>
          <p:cNvSpPr>
            <a:spLocks noChangeArrowheads="1"/>
          </p:cNvSpPr>
          <p:nvPr/>
        </p:nvSpPr>
        <p:spPr bwMode="auto">
          <a:xfrm>
            <a:off x="4429125" y="52466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5" name="Line 254"/>
          <p:cNvSpPr>
            <a:spLocks noChangeShapeType="1"/>
          </p:cNvSpPr>
          <p:nvPr/>
        </p:nvSpPr>
        <p:spPr bwMode="auto">
          <a:xfrm>
            <a:off x="1425575" y="4827588"/>
            <a:ext cx="1230313"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8" name="Rectangle 258"/>
          <p:cNvSpPr>
            <a:spLocks noChangeArrowheads="1"/>
          </p:cNvSpPr>
          <p:nvPr/>
        </p:nvSpPr>
        <p:spPr bwMode="auto">
          <a:xfrm>
            <a:off x="511175" y="47466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59" name="Rectangle 259"/>
          <p:cNvSpPr>
            <a:spLocks noChangeArrowheads="1"/>
          </p:cNvSpPr>
          <p:nvPr/>
        </p:nvSpPr>
        <p:spPr bwMode="auto">
          <a:xfrm>
            <a:off x="1317625" y="47466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60" name="Rectangle 33"/>
          <p:cNvSpPr>
            <a:spLocks noChangeArrowheads="1"/>
          </p:cNvSpPr>
          <p:nvPr/>
        </p:nvSpPr>
        <p:spPr bwMode="auto">
          <a:xfrm rot="5400000">
            <a:off x="1335088" y="4229100"/>
            <a:ext cx="3254375" cy="593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a:latin typeface="+mj-lt"/>
              </a:rPr>
              <a:t>CPUCLK/3 </a:t>
            </a:r>
          </a:p>
          <a:p>
            <a:pPr algn="ctr">
              <a:lnSpc>
                <a:spcPct val="90000"/>
              </a:lnSpc>
              <a:defRPr/>
            </a:pPr>
            <a:r>
              <a:rPr lang="en-US" sz="2000">
                <a:latin typeface="+mj-lt"/>
              </a:rPr>
              <a:t>128bit  TeraNet</a:t>
            </a:r>
          </a:p>
        </p:txBody>
      </p:sp>
      <p:sp>
        <p:nvSpPr>
          <p:cNvPr id="65669" name="Rectangle 65"/>
          <p:cNvSpPr>
            <a:spLocks noChangeArrowheads="1"/>
          </p:cNvSpPr>
          <p:nvPr/>
        </p:nvSpPr>
        <p:spPr bwMode="auto">
          <a:xfrm>
            <a:off x="45656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0" name="Rectangle 65"/>
          <p:cNvSpPr>
            <a:spLocks noChangeArrowheads="1"/>
          </p:cNvSpPr>
          <p:nvPr/>
        </p:nvSpPr>
        <p:spPr bwMode="auto">
          <a:xfrm>
            <a:off x="47180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1" name="Rectangle 65"/>
          <p:cNvSpPr>
            <a:spLocks noChangeArrowheads="1"/>
          </p:cNvSpPr>
          <p:nvPr/>
        </p:nvSpPr>
        <p:spPr bwMode="auto">
          <a:xfrm>
            <a:off x="486410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2" name="Rectangle 65"/>
          <p:cNvSpPr>
            <a:spLocks noChangeArrowheads="1"/>
          </p:cNvSpPr>
          <p:nvPr/>
        </p:nvSpPr>
        <p:spPr bwMode="auto">
          <a:xfrm>
            <a:off x="5016500" y="1804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cxnSp>
        <p:nvCxnSpPr>
          <p:cNvPr id="65673" name="Shape 178"/>
          <p:cNvCxnSpPr>
            <a:cxnSpLocks noChangeShapeType="1"/>
            <a:stCxn id="22635" idx="3"/>
            <a:endCxn id="65669" idx="2"/>
          </p:cNvCxnSpPr>
          <p:nvPr/>
        </p:nvCxnSpPr>
        <p:spPr bwMode="auto">
          <a:xfrm flipV="1">
            <a:off x="4603750" y="2032000"/>
            <a:ext cx="38100" cy="979488"/>
          </a:xfrm>
          <a:prstGeom prst="bentConnector2">
            <a:avLst/>
          </a:prstGeom>
          <a:noFill/>
          <a:ln w="12700" algn="ctr">
            <a:solidFill>
              <a:schemeClr val="tx1"/>
            </a:solidFill>
            <a:round/>
            <a:headEnd type="none" w="sm" len="sm"/>
            <a:tailEnd type="triangle" w="med" len="med"/>
          </a:ln>
        </p:spPr>
      </p:cxn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title" idx="4294967295"/>
          </p:nvPr>
        </p:nvSpPr>
        <p:spPr>
          <a:xfrm>
            <a:off x="548619" y="76200"/>
            <a:ext cx="8229600" cy="762000"/>
          </a:xfrm>
        </p:spPr>
        <p:txBody>
          <a:bodyPr/>
          <a:lstStyle/>
          <a:p>
            <a:pPr eaLnBrk="1" hangingPunct="1"/>
            <a:r>
              <a:rPr lang="en-US" b="0" dirty="0" smtClean="0"/>
              <a:t>Diagnostic Enhancements</a:t>
            </a:r>
          </a:p>
        </p:txBody>
      </p:sp>
      <p:sp>
        <p:nvSpPr>
          <p:cNvPr id="1188" name="Rectangle 5"/>
          <p:cNvSpPr txBox="1">
            <a:spLocks noChangeArrowheads="1"/>
          </p:cNvSpPr>
          <p:nvPr/>
        </p:nvSpPr>
        <p:spPr bwMode="auto">
          <a:xfrm>
            <a:off x="5414156" y="931549"/>
            <a:ext cx="3586162" cy="51830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7013" indent="-227013" algn="l">
              <a:lnSpc>
                <a:spcPct val="80000"/>
              </a:lnSpc>
              <a:spcAft>
                <a:spcPct val="10000"/>
              </a:spcAft>
              <a:buFont typeface="Arial" pitchFamily="34" charset="0"/>
              <a:buChar char="•"/>
            </a:pPr>
            <a:r>
              <a:rPr lang="en-US" sz="2000" kern="0" dirty="0" smtClean="0">
                <a:latin typeface="+mn-lt"/>
              </a:rPr>
              <a:t>Embedded Trace Buffers (ETB) enhance the diagnostic capabilities of the </a:t>
            </a:r>
            <a:r>
              <a:rPr lang="en-US" sz="2000" kern="0" dirty="0" err="1" smtClean="0">
                <a:latin typeface="+mn-lt"/>
              </a:rPr>
              <a:t>CorePac</a:t>
            </a:r>
            <a:r>
              <a:rPr lang="en-US" sz="2000" kern="0" dirty="0" smtClean="0">
                <a:latin typeface="+mn-lt"/>
              </a:rPr>
              <a:t>.</a:t>
            </a:r>
          </a:p>
          <a:p>
            <a:pPr marL="227013" indent="-227013" algn="l">
              <a:lnSpc>
                <a:spcPct val="80000"/>
              </a:lnSpc>
              <a:spcAft>
                <a:spcPct val="10000"/>
              </a:spcAft>
              <a:buFont typeface="Arial" pitchFamily="34" charset="0"/>
              <a:buChar char="•"/>
            </a:pPr>
            <a:r>
              <a:rPr lang="en-US" sz="2000" kern="0" dirty="0" smtClean="0">
                <a:latin typeface="+mn-lt"/>
              </a:rPr>
              <a:t>CP Monitor enables diagnostic capabilities on data traffic through the TeraNet switch fabric.</a:t>
            </a:r>
          </a:p>
          <a:p>
            <a:pPr marL="227013" indent="-227013" algn="l">
              <a:lnSpc>
                <a:spcPct val="80000"/>
              </a:lnSpc>
              <a:spcAft>
                <a:spcPct val="10000"/>
              </a:spcAft>
              <a:buFont typeface="Arial" pitchFamily="34" charset="0"/>
              <a:buChar char="•"/>
            </a:pPr>
            <a:r>
              <a:rPr lang="en-US" sz="2000" kern="0" dirty="0" smtClean="0">
                <a:latin typeface="+mn-lt"/>
              </a:rPr>
              <a:t>Automatic statistics collection and exporting (non-intrusive)</a:t>
            </a:r>
          </a:p>
          <a:p>
            <a:pPr marL="227013" indent="-227013" algn="l">
              <a:lnSpc>
                <a:spcPct val="80000"/>
              </a:lnSpc>
              <a:spcAft>
                <a:spcPct val="10000"/>
              </a:spcAft>
              <a:buFont typeface="Arial" pitchFamily="34" charset="0"/>
              <a:buChar char="•"/>
            </a:pPr>
            <a:r>
              <a:rPr lang="en-US" sz="2000" kern="0" dirty="0" smtClean="0">
                <a:latin typeface="+mn-lt"/>
              </a:rPr>
              <a:t>Monitor individual events for better debugging</a:t>
            </a:r>
          </a:p>
          <a:p>
            <a:pPr marL="227013" indent="-227013" algn="l">
              <a:lnSpc>
                <a:spcPct val="80000"/>
              </a:lnSpc>
              <a:spcAft>
                <a:spcPct val="10000"/>
              </a:spcAft>
              <a:buFont typeface="Arial" pitchFamily="34" charset="0"/>
              <a:buChar char="•"/>
            </a:pPr>
            <a:r>
              <a:rPr lang="en-US" sz="2000" kern="0" dirty="0" smtClean="0">
                <a:latin typeface="+mn-lt"/>
              </a:rPr>
              <a:t>Monitor transactions to both memory end point and Memory-Mapped Registers (MMR)</a:t>
            </a:r>
          </a:p>
          <a:p>
            <a:pPr marL="227013" indent="-227013" algn="l">
              <a:lnSpc>
                <a:spcPct val="80000"/>
              </a:lnSpc>
              <a:spcAft>
                <a:spcPct val="10000"/>
              </a:spcAft>
              <a:buFont typeface="Arial" pitchFamily="34" charset="0"/>
              <a:buChar char="•"/>
            </a:pPr>
            <a:r>
              <a:rPr lang="en-US" sz="2000" kern="0" dirty="0" smtClean="0">
                <a:latin typeface="+mn-lt"/>
              </a:rPr>
              <a:t>Configurable monitor filtering capability based on address and transaction type</a:t>
            </a:r>
          </a:p>
        </p:txBody>
      </p:sp>
      <p:grpSp>
        <p:nvGrpSpPr>
          <p:cNvPr id="399" name="Group 398"/>
          <p:cNvGrpSpPr/>
          <p:nvPr/>
        </p:nvGrpSpPr>
        <p:grpSpPr>
          <a:xfrm>
            <a:off x="0" y="914400"/>
            <a:ext cx="5360248" cy="5442739"/>
            <a:chOff x="0" y="914400"/>
            <a:chExt cx="5360248" cy="5442739"/>
          </a:xfrm>
        </p:grpSpPr>
        <p:sp>
          <p:nvSpPr>
            <p:cNvPr id="40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04" name="Rectangle 494"/>
            <p:cNvSpPr>
              <a:spLocks noChangeArrowheads="1"/>
            </p:cNvSpPr>
            <p:nvPr/>
          </p:nvSpPr>
          <p:spPr bwMode="auto">
            <a:xfrm>
              <a:off x="295908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405"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06"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07"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08"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09"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410"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11"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12"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413" name="Rectangle 504"/>
            <p:cNvSpPr>
              <a:spLocks noChangeArrowheads="1"/>
            </p:cNvSpPr>
            <p:nvPr/>
          </p:nvSpPr>
          <p:spPr bwMode="auto">
            <a:xfrm>
              <a:off x="1716541" y="4709430"/>
              <a:ext cx="239898"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414" name="Rectangle 505"/>
            <p:cNvSpPr>
              <a:spLocks noChangeArrowheads="1"/>
            </p:cNvSpPr>
            <p:nvPr/>
          </p:nvSpPr>
          <p:spPr bwMode="auto">
            <a:xfrm>
              <a:off x="1716541" y="4709430"/>
              <a:ext cx="239898" cy="842656"/>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415"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416"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417"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18"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19"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20"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21"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422" name="Rectangle 514"/>
            <p:cNvSpPr>
              <a:spLocks noChangeArrowheads="1"/>
            </p:cNvSpPr>
            <p:nvPr/>
          </p:nvSpPr>
          <p:spPr bwMode="auto">
            <a:xfrm>
              <a:off x="2022564" y="4709430"/>
              <a:ext cx="249124" cy="842656"/>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0"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431"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822"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823"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24" name="Rectangle 519"/>
            <p:cNvSpPr>
              <a:spLocks noChangeArrowheads="1"/>
            </p:cNvSpPr>
            <p:nvPr/>
          </p:nvSpPr>
          <p:spPr bwMode="auto">
            <a:xfrm>
              <a:off x="264383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25"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6"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27"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28" name="Rectangle 545"/>
            <p:cNvSpPr>
              <a:spLocks noChangeArrowheads="1"/>
            </p:cNvSpPr>
            <p:nvPr/>
          </p:nvSpPr>
          <p:spPr bwMode="auto">
            <a:xfrm>
              <a:off x="2337814" y="4709430"/>
              <a:ext cx="24912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29"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30"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31"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832"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33" name="Rectangle 550"/>
            <p:cNvSpPr>
              <a:spLocks noChangeArrowheads="1"/>
            </p:cNvSpPr>
            <p:nvPr/>
          </p:nvSpPr>
          <p:spPr bwMode="auto">
            <a:xfrm>
              <a:off x="1402829"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34"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35"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36"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37"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838"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39"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40"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841"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842"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43"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44"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845"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46"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47"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48"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49" name="Rectangle 640"/>
            <p:cNvSpPr>
              <a:spLocks noChangeArrowheads="1"/>
            </p:cNvSpPr>
            <p:nvPr/>
          </p:nvSpPr>
          <p:spPr bwMode="auto">
            <a:xfrm>
              <a:off x="1087579" y="4709430"/>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50"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51"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85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5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85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5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5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85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5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5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86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6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6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86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6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6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86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6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6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86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7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7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87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7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75" name="Rectangle 640"/>
            <p:cNvSpPr>
              <a:spLocks noChangeArrowheads="1"/>
            </p:cNvSpPr>
            <p:nvPr/>
          </p:nvSpPr>
          <p:spPr bwMode="auto">
            <a:xfrm>
              <a:off x="789907" y="4711806"/>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76"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7"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78"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79"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80"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82" name="Rectangle 685"/>
            <p:cNvSpPr>
              <a:spLocks noChangeArrowheads="1"/>
            </p:cNvSpPr>
            <p:nvPr/>
          </p:nvSpPr>
          <p:spPr bwMode="auto">
            <a:xfrm>
              <a:off x="3337038" y="4709430"/>
              <a:ext cx="1988382" cy="1363935"/>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83"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884"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885"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886"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87" name="Rectangle 691"/>
            <p:cNvSpPr>
              <a:spLocks noChangeArrowheads="1"/>
            </p:cNvSpPr>
            <p:nvPr/>
          </p:nvSpPr>
          <p:spPr bwMode="auto">
            <a:xfrm>
              <a:off x="4033664" y="4949310"/>
              <a:ext cx="247587" cy="636605"/>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888"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89"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890"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91"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92"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93"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94" name="Rectangle 698"/>
            <p:cNvSpPr>
              <a:spLocks noChangeArrowheads="1"/>
            </p:cNvSpPr>
            <p:nvPr/>
          </p:nvSpPr>
          <p:spPr bwMode="auto">
            <a:xfrm>
              <a:off x="3444684" y="4817069"/>
              <a:ext cx="322939" cy="644294"/>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95"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896"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97"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98"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899"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900"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901"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902"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03"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904"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905"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06"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07"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908"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909" name="Rectangle 713"/>
            <p:cNvSpPr>
              <a:spLocks noChangeArrowheads="1"/>
            </p:cNvSpPr>
            <p:nvPr/>
          </p:nvSpPr>
          <p:spPr bwMode="auto">
            <a:xfrm>
              <a:off x="3453911" y="5635122"/>
              <a:ext cx="313712" cy="330604"/>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910"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11"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912"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913"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914"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915"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916"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917"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18"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919"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920"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921" name="Rectangle 725"/>
            <p:cNvSpPr>
              <a:spLocks noChangeArrowheads="1"/>
            </p:cNvSpPr>
            <p:nvPr/>
          </p:nvSpPr>
          <p:spPr bwMode="auto">
            <a:xfrm>
              <a:off x="4579584" y="5304518"/>
              <a:ext cx="645878" cy="306001"/>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24"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925"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26"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27"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928"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929"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3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93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93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933" name="Rectangle 740"/>
            <p:cNvSpPr>
              <a:spLocks noChangeArrowheads="1"/>
            </p:cNvSpPr>
            <p:nvPr/>
          </p:nvSpPr>
          <p:spPr bwMode="auto">
            <a:xfrm>
              <a:off x="4579584" y="4941622"/>
              <a:ext cx="645878" cy="304463"/>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36" name="Rectangle 622"/>
            <p:cNvSpPr>
              <a:spLocks noChangeArrowheads="1"/>
            </p:cNvSpPr>
            <p:nvPr/>
          </p:nvSpPr>
          <p:spPr bwMode="auto">
            <a:xfrm>
              <a:off x="3901412" y="3989789"/>
              <a:ext cx="1424008" cy="579711"/>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37" name="Rectangle 623"/>
            <p:cNvSpPr>
              <a:spLocks noChangeArrowheads="1"/>
            </p:cNvSpPr>
            <p:nvPr/>
          </p:nvSpPr>
          <p:spPr bwMode="auto">
            <a:xfrm>
              <a:off x="4704147" y="4197378"/>
              <a:ext cx="570526"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38" name="Rectangle 624"/>
            <p:cNvSpPr>
              <a:spLocks noChangeArrowheads="1"/>
            </p:cNvSpPr>
            <p:nvPr/>
          </p:nvSpPr>
          <p:spPr bwMode="auto">
            <a:xfrm>
              <a:off x="4704147" y="4197378"/>
              <a:ext cx="570526"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39"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940"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941" name="Rectangle 627"/>
            <p:cNvSpPr>
              <a:spLocks noChangeArrowheads="1"/>
            </p:cNvSpPr>
            <p:nvPr/>
          </p:nvSpPr>
          <p:spPr bwMode="auto">
            <a:xfrm>
              <a:off x="4028230"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942" name="Rectangle 628"/>
            <p:cNvSpPr>
              <a:spLocks noChangeArrowheads="1"/>
            </p:cNvSpPr>
            <p:nvPr/>
          </p:nvSpPr>
          <p:spPr bwMode="auto">
            <a:xfrm>
              <a:off x="3950622" y="4197378"/>
              <a:ext cx="695088"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43" name="Rectangle 629"/>
            <p:cNvSpPr>
              <a:spLocks noChangeArrowheads="1"/>
            </p:cNvSpPr>
            <p:nvPr/>
          </p:nvSpPr>
          <p:spPr bwMode="auto">
            <a:xfrm>
              <a:off x="3950622" y="4197378"/>
              <a:ext cx="695088"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44"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945"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946" name="TextBox 828"/>
            <p:cNvSpPr txBox="1">
              <a:spLocks noChangeArrowheads="1"/>
            </p:cNvSpPr>
            <p:nvPr/>
          </p:nvSpPr>
          <p:spPr bwMode="auto">
            <a:xfrm>
              <a:off x="336550" y="990600"/>
              <a:ext cx="2293938"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947"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48"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949"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50"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951"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952"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55"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956"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957"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8"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959"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960"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961"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962"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963"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4"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965"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966"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967"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968"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969"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970"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971"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972"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973"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974"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975"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976"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977"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978"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979"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980"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981"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982"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983"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84"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85"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86"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87"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88"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89"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90"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991"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992"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993"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994"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995"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996"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997"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998"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999"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1000"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1001"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1002"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1003"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1004"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1005"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07"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08"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09"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0"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1"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2"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3"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4"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5"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6"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1017"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1018"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1019"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020"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1021"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023"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1024"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1025"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1026"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1027"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1028"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2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1"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2"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3"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4"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35"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36"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7"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38"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39"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1040"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1041"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2"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1043"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4"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45"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1046"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47"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48"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9"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50"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51"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1052"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53"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4"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1055"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56"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7"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58"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59"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0"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1061"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1062"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63"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64"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5"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1066"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67"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8"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1069"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70"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1071"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7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7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7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75"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1076"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77"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1078"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1079"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1080"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81"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1082"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8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08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85"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86"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87"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88"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89"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0"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91"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92"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93"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94"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5"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96"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7"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098"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99"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100"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1"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102"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03"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4"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105"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106"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07"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108"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109"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110"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111"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112" name="Rectangle 814"/>
            <p:cNvSpPr>
              <a:spLocks noChangeArrowheads="1"/>
            </p:cNvSpPr>
            <p:nvPr/>
          </p:nvSpPr>
          <p:spPr bwMode="auto">
            <a:xfrm>
              <a:off x="871538" y="3700158"/>
              <a:ext cx="2962211" cy="201168"/>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13"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114"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15" name="Rectangle 817"/>
            <p:cNvSpPr>
              <a:spLocks noChangeArrowheads="1"/>
            </p:cNvSpPr>
            <p:nvPr/>
          </p:nvSpPr>
          <p:spPr bwMode="auto">
            <a:xfrm>
              <a:off x="3644599" y="1294211"/>
              <a:ext cx="189150" cy="2414180"/>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16"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117"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118"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119" name="Rectangle 822"/>
            <p:cNvSpPr>
              <a:spLocks noChangeArrowheads="1"/>
            </p:cNvSpPr>
            <p:nvPr/>
          </p:nvSpPr>
          <p:spPr bwMode="auto">
            <a:xfrm>
              <a:off x="1408630" y="1484885"/>
              <a:ext cx="189150" cy="2223506"/>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20"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121"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122"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123"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4"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125"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126"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127"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8"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129"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130"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131"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132"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133"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134"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135"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136"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137"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138"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139"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40"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141"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142"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143"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144"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145"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146"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147"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14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14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150"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151"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152"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53"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154"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15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15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5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58"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159"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60"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61"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162"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16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164"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165"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66"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67"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sp>
          <p:nvSpPr>
            <p:cNvPr id="1168" name="Rectangle 689"/>
            <p:cNvSpPr>
              <a:spLocks noChangeArrowheads="1"/>
            </p:cNvSpPr>
            <p:nvPr/>
          </p:nvSpPr>
          <p:spPr bwMode="auto">
            <a:xfrm>
              <a:off x="389571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1169"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0" name="Rectangle 473"/>
            <p:cNvSpPr>
              <a:spLocks noChangeArrowheads="1"/>
            </p:cNvSpPr>
            <p:nvPr/>
          </p:nvSpPr>
          <p:spPr bwMode="auto">
            <a:xfrm>
              <a:off x="364459" y="1807801"/>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1"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2"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17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17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17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177"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8"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9"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180"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181"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182"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183"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84"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85"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86"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89"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
          <p:nvSpPr>
            <p:cNvPr id="1190" name="Rectangle 790"/>
            <p:cNvSpPr>
              <a:spLocks noChangeArrowheads="1"/>
            </p:cNvSpPr>
            <p:nvPr/>
          </p:nvSpPr>
          <p:spPr bwMode="auto">
            <a:xfrm>
              <a:off x="1975033" y="3213254"/>
              <a:ext cx="1149830" cy="123111"/>
            </a:xfrm>
            <a:prstGeom prst="rect">
              <a:avLst/>
            </a:prstGeom>
            <a:noFill/>
            <a:ln w="9525">
              <a:noFill/>
              <a:miter lim="800000"/>
              <a:headEnd/>
              <a:tailEnd/>
            </a:ln>
          </p:spPr>
          <p:txBody>
            <a:bodyPr wrap="square"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92"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393" name="Rectangle 931"/>
            <p:cNvSpPr>
              <a:spLocks noChangeArrowheads="1"/>
            </p:cNvSpPr>
            <p:nvPr/>
          </p:nvSpPr>
          <p:spPr bwMode="auto">
            <a:xfrm>
              <a:off x="382617" y="1834944"/>
              <a:ext cx="6235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Debug/Trace</a:t>
              </a:r>
              <a:endParaRPr lang="en-US" sz="800" dirty="0" smtClean="0">
                <a:solidFill>
                  <a:srgbClr val="000000"/>
                </a:solidFill>
                <a:cs typeface="Arial" pitchFamily="34" charset="0"/>
              </a:endParaRPr>
            </a:p>
          </p:txBody>
        </p:sp>
        <p:sp>
          <p:nvSpPr>
            <p:cNvPr id="394" name="Rectangle 726"/>
            <p:cNvSpPr>
              <a:spLocks noChangeArrowheads="1"/>
            </p:cNvSpPr>
            <p:nvPr/>
          </p:nvSpPr>
          <p:spPr bwMode="auto">
            <a:xfrm>
              <a:off x="4697961" y="5320645"/>
              <a:ext cx="371897"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Packet</a:t>
              </a:r>
              <a:endParaRPr lang="en-US" sz="900" dirty="0">
                <a:solidFill>
                  <a:srgbClr val="000000"/>
                </a:solidFill>
              </a:endParaRPr>
            </a:p>
          </p:txBody>
        </p:sp>
        <p:sp>
          <p:nvSpPr>
            <p:cNvPr id="395" name="Rectangle 727"/>
            <p:cNvSpPr>
              <a:spLocks noChangeArrowheads="1"/>
            </p:cNvSpPr>
            <p:nvPr/>
          </p:nvSpPr>
          <p:spPr bwMode="auto">
            <a:xfrm>
              <a:off x="4590315" y="5444448"/>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6" name="Rectangle 741"/>
            <p:cNvSpPr>
              <a:spLocks noChangeArrowheads="1"/>
            </p:cNvSpPr>
            <p:nvPr/>
          </p:nvSpPr>
          <p:spPr bwMode="auto">
            <a:xfrm>
              <a:off x="4664130" y="4957749"/>
              <a:ext cx="455253"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Security</a:t>
              </a:r>
              <a:endParaRPr lang="en-US" sz="900" dirty="0">
                <a:solidFill>
                  <a:srgbClr val="000000"/>
                </a:solidFill>
              </a:endParaRPr>
            </a:p>
          </p:txBody>
        </p:sp>
        <p:sp>
          <p:nvSpPr>
            <p:cNvPr id="397" name="Rectangle 742"/>
            <p:cNvSpPr>
              <a:spLocks noChangeArrowheads="1"/>
            </p:cNvSpPr>
            <p:nvPr/>
          </p:nvSpPr>
          <p:spPr bwMode="auto">
            <a:xfrm>
              <a:off x="4590315" y="5080014"/>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1" name="Rectangle 521"/>
            <p:cNvSpPr>
              <a:spLocks noChangeArrowheads="1"/>
            </p:cNvSpPr>
            <p:nvPr/>
          </p:nvSpPr>
          <p:spPr bwMode="auto">
            <a:xfrm rot="16200000">
              <a:off x="567593" y="5042252"/>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sp>
          <p:nvSpPr>
            <p:cNvPr id="398" name="Rectangle 521"/>
            <p:cNvSpPr>
              <a:spLocks noChangeArrowheads="1"/>
            </p:cNvSpPr>
            <p:nvPr/>
          </p:nvSpPr>
          <p:spPr bwMode="auto">
            <a:xfrm rot="16200000">
              <a:off x="2437476" y="5011773"/>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p:cNvSpPr>
            <a:spLocks noGrp="1" noChangeArrowheads="1"/>
          </p:cNvSpPr>
          <p:nvPr>
            <p:ph type="title" idx="4294967295"/>
          </p:nvPr>
        </p:nvSpPr>
        <p:spPr>
          <a:xfrm>
            <a:off x="557232" y="76200"/>
            <a:ext cx="8229600" cy="762000"/>
          </a:xfrm>
        </p:spPr>
        <p:txBody>
          <a:bodyPr/>
          <a:lstStyle/>
          <a:p>
            <a:pPr eaLnBrk="1" hangingPunct="1"/>
            <a:r>
              <a:rPr lang="en-US" b="0" dirty="0" smtClean="0"/>
              <a:t>HyperLink Bus</a:t>
            </a:r>
          </a:p>
        </p:txBody>
      </p:sp>
      <p:sp>
        <p:nvSpPr>
          <p:cNvPr id="1194" name="Rectangle 5"/>
          <p:cNvSpPr txBox="1">
            <a:spLocks noChangeArrowheads="1"/>
          </p:cNvSpPr>
          <p:nvPr/>
        </p:nvSpPr>
        <p:spPr bwMode="auto">
          <a:xfrm>
            <a:off x="5424494" y="932679"/>
            <a:ext cx="3606013" cy="22160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7013" indent="-227013" algn="l">
              <a:spcAft>
                <a:spcPct val="10000"/>
              </a:spcAft>
              <a:buFont typeface="Arial" pitchFamily="34" charset="0"/>
              <a:buChar char="•"/>
            </a:pPr>
            <a:r>
              <a:rPr lang="en-US" sz="2000" kern="0" dirty="0" smtClean="0">
                <a:latin typeface="+mn-lt"/>
              </a:rPr>
              <a:t>Provides the capability to expand the device to include hardware acceleration or other auxiliary processors</a:t>
            </a:r>
          </a:p>
          <a:p>
            <a:pPr marL="227013" indent="-227013" algn="l">
              <a:spcAft>
                <a:spcPct val="10000"/>
              </a:spcAft>
              <a:buFont typeface="Arial" pitchFamily="34" charset="0"/>
              <a:buChar char="•"/>
            </a:pPr>
            <a:r>
              <a:rPr lang="en-US" sz="2000" kern="0" dirty="0" smtClean="0">
                <a:latin typeface="+mn-lt"/>
              </a:rPr>
              <a:t>Supports four lanes with up to 12.5 </a:t>
            </a:r>
            <a:r>
              <a:rPr lang="en-US" sz="2000" kern="0" dirty="0" err="1" smtClean="0">
                <a:latin typeface="+mn-lt"/>
              </a:rPr>
              <a:t>Gbaud</a:t>
            </a:r>
            <a:r>
              <a:rPr lang="en-US" sz="2000" kern="0" dirty="0" smtClean="0">
                <a:latin typeface="+mn-lt"/>
              </a:rPr>
              <a:t> per lane</a:t>
            </a:r>
          </a:p>
        </p:txBody>
      </p:sp>
      <p:grpSp>
        <p:nvGrpSpPr>
          <p:cNvPr id="402" name="Group 401"/>
          <p:cNvGrpSpPr/>
          <p:nvPr/>
        </p:nvGrpSpPr>
        <p:grpSpPr>
          <a:xfrm>
            <a:off x="0" y="914400"/>
            <a:ext cx="5360248" cy="5442739"/>
            <a:chOff x="0" y="914400"/>
            <a:chExt cx="5360248" cy="5442739"/>
          </a:xfrm>
        </p:grpSpPr>
        <p:sp>
          <p:nvSpPr>
            <p:cNvPr id="1193" name="Left Arrow 839"/>
            <p:cNvSpPr>
              <a:spLocks noChangeArrowheads="1"/>
            </p:cNvSpPr>
            <p:nvPr/>
          </p:nvSpPr>
          <p:spPr bwMode="auto">
            <a:xfrm>
              <a:off x="4736" y="3589338"/>
              <a:ext cx="998537" cy="396875"/>
            </a:xfrm>
            <a:prstGeom prst="leftArrow">
              <a:avLst>
                <a:gd name="adj1" fmla="val 50000"/>
                <a:gd name="adj2" fmla="val 49924"/>
              </a:avLst>
            </a:prstGeom>
            <a:solidFill>
              <a:srgbClr val="FFFF00"/>
            </a:solidFill>
            <a:ln w="9525" algn="ctr">
              <a:noFill/>
              <a:round/>
              <a:headEnd/>
              <a:tailEnd/>
            </a:ln>
          </p:spPr>
          <p:txBody>
            <a:bodyPr/>
            <a:lstStyle/>
            <a:p>
              <a:pPr algn="l" eaLnBrk="0" hangingPunct="0"/>
              <a:endParaRPr lang="en-US" sz="1800">
                <a:solidFill>
                  <a:srgbClr val="000000"/>
                </a:solidFill>
              </a:endParaRPr>
            </a:p>
          </p:txBody>
        </p:sp>
        <p:sp>
          <p:nvSpPr>
            <p:cNvPr id="407"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08" name="Rectangle 494"/>
            <p:cNvSpPr>
              <a:spLocks noChangeArrowheads="1"/>
            </p:cNvSpPr>
            <p:nvPr/>
          </p:nvSpPr>
          <p:spPr bwMode="auto">
            <a:xfrm>
              <a:off x="295908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409"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10"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11"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12"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13"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414"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15"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16"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417" name="Rectangle 504"/>
            <p:cNvSpPr>
              <a:spLocks noChangeArrowheads="1"/>
            </p:cNvSpPr>
            <p:nvPr/>
          </p:nvSpPr>
          <p:spPr bwMode="auto">
            <a:xfrm>
              <a:off x="1716541" y="4709430"/>
              <a:ext cx="239898"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418" name="Rectangle 505"/>
            <p:cNvSpPr>
              <a:spLocks noChangeArrowheads="1"/>
            </p:cNvSpPr>
            <p:nvPr/>
          </p:nvSpPr>
          <p:spPr bwMode="auto">
            <a:xfrm>
              <a:off x="1716541" y="4709430"/>
              <a:ext cx="239898" cy="842656"/>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419"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420"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421"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22"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23"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24"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3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434" name="Rectangle 514"/>
            <p:cNvSpPr>
              <a:spLocks noChangeArrowheads="1"/>
            </p:cNvSpPr>
            <p:nvPr/>
          </p:nvSpPr>
          <p:spPr bwMode="auto">
            <a:xfrm>
              <a:off x="2022564" y="4709430"/>
              <a:ext cx="249124" cy="842656"/>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82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82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82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29" name="Rectangle 519"/>
            <p:cNvSpPr>
              <a:spLocks noChangeArrowheads="1"/>
            </p:cNvSpPr>
            <p:nvPr/>
          </p:nvSpPr>
          <p:spPr bwMode="auto">
            <a:xfrm>
              <a:off x="264383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3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3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3" name="Rectangle 545"/>
            <p:cNvSpPr>
              <a:spLocks noChangeArrowheads="1"/>
            </p:cNvSpPr>
            <p:nvPr/>
          </p:nvSpPr>
          <p:spPr bwMode="auto">
            <a:xfrm>
              <a:off x="2337814" y="4709430"/>
              <a:ext cx="24912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3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3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3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83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38" name="Rectangle 550"/>
            <p:cNvSpPr>
              <a:spLocks noChangeArrowheads="1"/>
            </p:cNvSpPr>
            <p:nvPr/>
          </p:nvSpPr>
          <p:spPr bwMode="auto">
            <a:xfrm>
              <a:off x="1402829"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3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4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4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4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843"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44"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45"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846"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847"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4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49"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850"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51"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52"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53"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54" name="Rectangle 640"/>
            <p:cNvSpPr>
              <a:spLocks noChangeArrowheads="1"/>
            </p:cNvSpPr>
            <p:nvPr/>
          </p:nvSpPr>
          <p:spPr bwMode="auto">
            <a:xfrm>
              <a:off x="1087579" y="4709430"/>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55"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56"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857"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58"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859"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60"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61"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862"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63"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64"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865"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66"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67"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868"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69"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70"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871"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72"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73"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874"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75"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76"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877"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78"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80" name="Rectangle 640"/>
            <p:cNvSpPr>
              <a:spLocks noChangeArrowheads="1"/>
            </p:cNvSpPr>
            <p:nvPr/>
          </p:nvSpPr>
          <p:spPr bwMode="auto">
            <a:xfrm>
              <a:off x="789907" y="4711806"/>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8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82"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83"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84"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85"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87" name="Rectangle 685"/>
            <p:cNvSpPr>
              <a:spLocks noChangeArrowheads="1"/>
            </p:cNvSpPr>
            <p:nvPr/>
          </p:nvSpPr>
          <p:spPr bwMode="auto">
            <a:xfrm>
              <a:off x="3337038" y="4709430"/>
              <a:ext cx="1988382" cy="1363935"/>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88"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889"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890"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891"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92" name="Rectangle 691"/>
            <p:cNvSpPr>
              <a:spLocks noChangeArrowheads="1"/>
            </p:cNvSpPr>
            <p:nvPr/>
          </p:nvSpPr>
          <p:spPr bwMode="auto">
            <a:xfrm>
              <a:off x="4033664" y="4949310"/>
              <a:ext cx="247587" cy="636605"/>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893"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94"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895"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96"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97"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98"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99" name="Rectangle 698"/>
            <p:cNvSpPr>
              <a:spLocks noChangeArrowheads="1"/>
            </p:cNvSpPr>
            <p:nvPr/>
          </p:nvSpPr>
          <p:spPr bwMode="auto">
            <a:xfrm>
              <a:off x="3444684" y="4817069"/>
              <a:ext cx="322939" cy="644294"/>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00"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901"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02"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903"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904"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905"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906"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907"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08"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909"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910"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11"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12"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913"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914" name="Rectangle 713"/>
            <p:cNvSpPr>
              <a:spLocks noChangeArrowheads="1"/>
            </p:cNvSpPr>
            <p:nvPr/>
          </p:nvSpPr>
          <p:spPr bwMode="auto">
            <a:xfrm>
              <a:off x="3453911" y="5635122"/>
              <a:ext cx="313712" cy="330604"/>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915"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16"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917"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918"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919"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920"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921"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922"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23"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924"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925"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926" name="Rectangle 725"/>
            <p:cNvSpPr>
              <a:spLocks noChangeArrowheads="1"/>
            </p:cNvSpPr>
            <p:nvPr/>
          </p:nvSpPr>
          <p:spPr bwMode="auto">
            <a:xfrm>
              <a:off x="4579584" y="5304518"/>
              <a:ext cx="645878" cy="306001"/>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29"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930"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31"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32"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933"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934"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35"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936"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937"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938" name="Rectangle 740"/>
            <p:cNvSpPr>
              <a:spLocks noChangeArrowheads="1"/>
            </p:cNvSpPr>
            <p:nvPr/>
          </p:nvSpPr>
          <p:spPr bwMode="auto">
            <a:xfrm>
              <a:off x="4579584" y="4941622"/>
              <a:ext cx="645878" cy="304463"/>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1" name="Rectangle 622"/>
            <p:cNvSpPr>
              <a:spLocks noChangeArrowheads="1"/>
            </p:cNvSpPr>
            <p:nvPr/>
          </p:nvSpPr>
          <p:spPr bwMode="auto">
            <a:xfrm>
              <a:off x="3901412" y="3989789"/>
              <a:ext cx="1424008" cy="579711"/>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42" name="Rectangle 623"/>
            <p:cNvSpPr>
              <a:spLocks noChangeArrowheads="1"/>
            </p:cNvSpPr>
            <p:nvPr/>
          </p:nvSpPr>
          <p:spPr bwMode="auto">
            <a:xfrm>
              <a:off x="4704147" y="4197378"/>
              <a:ext cx="570526"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43" name="Rectangle 624"/>
            <p:cNvSpPr>
              <a:spLocks noChangeArrowheads="1"/>
            </p:cNvSpPr>
            <p:nvPr/>
          </p:nvSpPr>
          <p:spPr bwMode="auto">
            <a:xfrm>
              <a:off x="4704147" y="4197378"/>
              <a:ext cx="570526"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44"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945"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946" name="Rectangle 627"/>
            <p:cNvSpPr>
              <a:spLocks noChangeArrowheads="1"/>
            </p:cNvSpPr>
            <p:nvPr/>
          </p:nvSpPr>
          <p:spPr bwMode="auto">
            <a:xfrm>
              <a:off x="4028230"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947" name="Rectangle 628"/>
            <p:cNvSpPr>
              <a:spLocks noChangeArrowheads="1"/>
            </p:cNvSpPr>
            <p:nvPr/>
          </p:nvSpPr>
          <p:spPr bwMode="auto">
            <a:xfrm>
              <a:off x="3950622" y="4197378"/>
              <a:ext cx="695088"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48" name="Rectangle 629"/>
            <p:cNvSpPr>
              <a:spLocks noChangeArrowheads="1"/>
            </p:cNvSpPr>
            <p:nvPr/>
          </p:nvSpPr>
          <p:spPr bwMode="auto">
            <a:xfrm>
              <a:off x="3950622" y="4197378"/>
              <a:ext cx="695088"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49"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950"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951" name="TextBox 828"/>
            <p:cNvSpPr txBox="1">
              <a:spLocks noChangeArrowheads="1"/>
            </p:cNvSpPr>
            <p:nvPr/>
          </p:nvSpPr>
          <p:spPr bwMode="auto">
            <a:xfrm>
              <a:off x="336550" y="990600"/>
              <a:ext cx="2293938"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952"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53"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954"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55"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956"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957"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6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96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96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96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965"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966"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967"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968"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9"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970"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971"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972"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973"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974"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975"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976"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977"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978"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979"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980"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981"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982"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983"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984"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985"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986"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987"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988"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89"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90"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91"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92"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93"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94"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95"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996"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997"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998"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999"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000"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001"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002"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003"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1004"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1005"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1006"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1007"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1008"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1009"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1010"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1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9"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2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21"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1022"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1023"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1024"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025"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1026"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02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102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103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103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103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1033"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34"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5"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6"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7"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8"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9"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0"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1"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2"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43"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44"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1045"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104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104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5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105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5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5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5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5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105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5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106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6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6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6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106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1067"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68"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69"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70"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1071"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72"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73"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1074"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75"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1076"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7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7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7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0"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1081"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8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1083"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1084"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1085"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86"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1087"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88"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089"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9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9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92"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93"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94"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5"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96"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97"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98"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99"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0"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101"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2"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103"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104"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105"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6"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107"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08"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9"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110"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111" name="Rectangle 808"/>
            <p:cNvSpPr>
              <a:spLocks noChangeArrowheads="1"/>
            </p:cNvSpPr>
            <p:nvPr/>
          </p:nvSpPr>
          <p:spPr bwMode="auto">
            <a:xfrm>
              <a:off x="149167" y="3693014"/>
              <a:ext cx="802734" cy="198363"/>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1112"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113"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114"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115"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116"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117" name="Rectangle 814"/>
            <p:cNvSpPr>
              <a:spLocks noChangeArrowheads="1"/>
            </p:cNvSpPr>
            <p:nvPr/>
          </p:nvSpPr>
          <p:spPr bwMode="auto">
            <a:xfrm>
              <a:off x="871538" y="3700158"/>
              <a:ext cx="2962211" cy="201168"/>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18"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119"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20" name="Rectangle 817"/>
            <p:cNvSpPr>
              <a:spLocks noChangeArrowheads="1"/>
            </p:cNvSpPr>
            <p:nvPr/>
          </p:nvSpPr>
          <p:spPr bwMode="auto">
            <a:xfrm>
              <a:off x="3644599" y="1294211"/>
              <a:ext cx="189150" cy="2414180"/>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21"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122"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123"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124" name="Rectangle 822"/>
            <p:cNvSpPr>
              <a:spLocks noChangeArrowheads="1"/>
            </p:cNvSpPr>
            <p:nvPr/>
          </p:nvSpPr>
          <p:spPr bwMode="auto">
            <a:xfrm>
              <a:off x="1408630" y="1484885"/>
              <a:ext cx="189150" cy="2223506"/>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25"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126"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127"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128"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9"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130"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131"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132"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33"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134"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135"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136"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137"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138"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139"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140"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141"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142"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143"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144"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45"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146"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147"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148"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149"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150"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151"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152"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153"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154"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155"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156"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157"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58"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159"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16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16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6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63"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164"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65"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66"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167"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168"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16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17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7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72"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sp>
          <p:nvSpPr>
            <p:cNvPr id="1173" name="Rectangle 689"/>
            <p:cNvSpPr>
              <a:spLocks noChangeArrowheads="1"/>
            </p:cNvSpPr>
            <p:nvPr/>
          </p:nvSpPr>
          <p:spPr bwMode="auto">
            <a:xfrm>
              <a:off x="389571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1174"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5" name="Rectangle 473"/>
            <p:cNvSpPr>
              <a:spLocks noChangeArrowheads="1"/>
            </p:cNvSpPr>
            <p:nvPr/>
          </p:nvSpPr>
          <p:spPr bwMode="auto">
            <a:xfrm>
              <a:off x="364459" y="1807801"/>
              <a:ext cx="653567" cy="173759"/>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6"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7"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17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18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18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182"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83"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84"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185"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186"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187"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188"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89"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90"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91"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394"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
          <p:nvSpPr>
            <p:cNvPr id="395" name="Rectangle 790"/>
            <p:cNvSpPr>
              <a:spLocks noChangeArrowheads="1"/>
            </p:cNvSpPr>
            <p:nvPr/>
          </p:nvSpPr>
          <p:spPr bwMode="auto">
            <a:xfrm>
              <a:off x="1975033" y="3213254"/>
              <a:ext cx="1149830" cy="123111"/>
            </a:xfrm>
            <a:prstGeom prst="rect">
              <a:avLst/>
            </a:prstGeom>
            <a:noFill/>
            <a:ln w="9525">
              <a:noFill/>
              <a:miter lim="800000"/>
              <a:headEnd/>
              <a:tailEnd/>
            </a:ln>
          </p:spPr>
          <p:txBody>
            <a:bodyPr wrap="square"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93"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396" name="Rectangle 931"/>
            <p:cNvSpPr>
              <a:spLocks noChangeArrowheads="1"/>
            </p:cNvSpPr>
            <p:nvPr/>
          </p:nvSpPr>
          <p:spPr bwMode="auto">
            <a:xfrm>
              <a:off x="382617" y="1834944"/>
              <a:ext cx="6235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Debug/Trace</a:t>
              </a:r>
              <a:endParaRPr lang="en-US" sz="800" dirty="0" smtClean="0">
                <a:solidFill>
                  <a:srgbClr val="000000"/>
                </a:solidFill>
                <a:cs typeface="Arial" pitchFamily="34" charset="0"/>
              </a:endParaRPr>
            </a:p>
          </p:txBody>
        </p:sp>
        <p:sp>
          <p:nvSpPr>
            <p:cNvPr id="397" name="Rectangle 726"/>
            <p:cNvSpPr>
              <a:spLocks noChangeArrowheads="1"/>
            </p:cNvSpPr>
            <p:nvPr/>
          </p:nvSpPr>
          <p:spPr bwMode="auto">
            <a:xfrm>
              <a:off x="4697961" y="5320645"/>
              <a:ext cx="371897"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Packet</a:t>
              </a:r>
              <a:endParaRPr lang="en-US" sz="900" dirty="0">
                <a:solidFill>
                  <a:srgbClr val="000000"/>
                </a:solidFill>
              </a:endParaRPr>
            </a:p>
          </p:txBody>
        </p:sp>
        <p:sp>
          <p:nvSpPr>
            <p:cNvPr id="398" name="Rectangle 727"/>
            <p:cNvSpPr>
              <a:spLocks noChangeArrowheads="1"/>
            </p:cNvSpPr>
            <p:nvPr/>
          </p:nvSpPr>
          <p:spPr bwMode="auto">
            <a:xfrm>
              <a:off x="4590315" y="5444448"/>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9" name="Rectangle 741"/>
            <p:cNvSpPr>
              <a:spLocks noChangeArrowheads="1"/>
            </p:cNvSpPr>
            <p:nvPr/>
          </p:nvSpPr>
          <p:spPr bwMode="auto">
            <a:xfrm>
              <a:off x="4664130" y="4957749"/>
              <a:ext cx="455253"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Security</a:t>
              </a:r>
              <a:endParaRPr lang="en-US" sz="900" dirty="0">
                <a:solidFill>
                  <a:srgbClr val="000000"/>
                </a:solidFill>
              </a:endParaRPr>
            </a:p>
          </p:txBody>
        </p:sp>
        <p:sp>
          <p:nvSpPr>
            <p:cNvPr id="400" name="Rectangle 742"/>
            <p:cNvSpPr>
              <a:spLocks noChangeArrowheads="1"/>
            </p:cNvSpPr>
            <p:nvPr/>
          </p:nvSpPr>
          <p:spPr bwMode="auto">
            <a:xfrm>
              <a:off x="4590315" y="5080014"/>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2" name="Rectangle 521"/>
            <p:cNvSpPr>
              <a:spLocks noChangeArrowheads="1"/>
            </p:cNvSpPr>
            <p:nvPr/>
          </p:nvSpPr>
          <p:spPr bwMode="auto">
            <a:xfrm rot="16200000">
              <a:off x="567593" y="5042252"/>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sp>
          <p:nvSpPr>
            <p:cNvPr id="401" name="Rectangle 521"/>
            <p:cNvSpPr>
              <a:spLocks noChangeArrowheads="1"/>
            </p:cNvSpPr>
            <p:nvPr/>
          </p:nvSpPr>
          <p:spPr bwMode="auto">
            <a:xfrm rot="16200000">
              <a:off x="2437476" y="5011773"/>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p:cNvSpPr>
            <a:spLocks noGrp="1" noChangeArrowheads="1"/>
          </p:cNvSpPr>
          <p:nvPr>
            <p:ph type="title" idx="4294967295"/>
          </p:nvPr>
        </p:nvSpPr>
        <p:spPr>
          <a:xfrm>
            <a:off x="557232" y="76200"/>
            <a:ext cx="8229600" cy="762000"/>
          </a:xfrm>
        </p:spPr>
        <p:txBody>
          <a:bodyPr/>
          <a:lstStyle/>
          <a:p>
            <a:pPr eaLnBrk="1" hangingPunct="1"/>
            <a:r>
              <a:rPr lang="en-US" b="0" dirty="0" smtClean="0"/>
              <a:t>Miscellaneous Elements</a:t>
            </a:r>
          </a:p>
        </p:txBody>
      </p:sp>
      <p:sp>
        <p:nvSpPr>
          <p:cNvPr id="1212" name="Rectangle 5"/>
          <p:cNvSpPr txBox="1">
            <a:spLocks noChangeArrowheads="1"/>
          </p:cNvSpPr>
          <p:nvPr/>
        </p:nvSpPr>
        <p:spPr bwMode="auto">
          <a:xfrm>
            <a:off x="5432356" y="927501"/>
            <a:ext cx="3711644" cy="51472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7013" marR="0" lvl="0" indent="-227013" algn="l" defTabSz="914400" rtl="0" eaLnBrk="1" fontAlgn="base" latinLnBrk="0" hangingPunct="1">
              <a:lnSpc>
                <a:spcPct val="8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Boot ROM</a:t>
            </a:r>
          </a:p>
          <a:p>
            <a:pPr marL="227013" marR="0" lvl="0" indent="-227013" algn="l" defTabSz="914400" rtl="0" eaLnBrk="1" fontAlgn="base" latinLnBrk="0" hangingPunct="1">
              <a:lnSpc>
                <a:spcPct val="8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Semaphore module provides atomic access to shared chip-level resources.</a:t>
            </a:r>
          </a:p>
          <a:p>
            <a:pPr marL="227013" marR="0" lvl="0" indent="-227013" algn="l" defTabSz="914400" rtl="0" eaLnBrk="1" fontAlgn="base" latinLnBrk="0" hangingPunct="1">
              <a:lnSpc>
                <a:spcPct val="8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Power Management</a:t>
            </a:r>
          </a:p>
          <a:p>
            <a:pPr marL="227013" marR="0" lvl="0" indent="-227013" algn="l" defTabSz="914400" rtl="0" eaLnBrk="1" fontAlgn="base" latinLnBrk="0" hangingPunct="1">
              <a:lnSpc>
                <a:spcPct val="8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Three on-chip PLLs:</a:t>
            </a:r>
          </a:p>
          <a:p>
            <a:pPr marL="742950" marR="0" lvl="1" indent="-285750" algn="l" defTabSz="914400" rtl="0" eaLnBrk="1" fontAlgn="base" latinLnBrk="0" hangingPunct="1">
              <a:lnSpc>
                <a:spcPct val="8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rPr>
              <a:t>PLL1 for </a:t>
            </a:r>
            <a:r>
              <a:rPr kumimoji="0" lang="en-US" sz="2000" b="0" i="0" u="none" strike="noStrike" kern="0" cap="none" spc="0" normalizeH="0" baseline="0" noProof="0" dirty="0" err="1" smtClean="0">
                <a:ln>
                  <a:noFill/>
                </a:ln>
                <a:solidFill>
                  <a:schemeClr val="tx1"/>
                </a:solidFill>
                <a:effectLst/>
                <a:uLnTx/>
                <a:uFillTx/>
                <a:latin typeface="+mn-lt"/>
              </a:rPr>
              <a:t>CorePacs</a:t>
            </a:r>
            <a:r>
              <a:rPr kumimoji="0" lang="en-US" sz="2000" b="0" i="0" u="none" strike="noStrike" kern="0" cap="none" spc="0" normalizeH="0" baseline="0" noProof="0" dirty="0" smtClean="0">
                <a:ln>
                  <a:noFill/>
                </a:ln>
                <a:solidFill>
                  <a:schemeClr val="tx1"/>
                </a:solidFill>
                <a:effectLst/>
                <a:uLnTx/>
                <a:uFillTx/>
                <a:latin typeface="+mn-lt"/>
              </a:rPr>
              <a:t>, except</a:t>
            </a:r>
          </a:p>
          <a:p>
            <a:pPr marL="742950" marR="0" lvl="1" indent="-285750" algn="l" defTabSz="914400" rtl="0" eaLnBrk="1" fontAlgn="base" latinLnBrk="0" hangingPunct="1">
              <a:lnSpc>
                <a:spcPct val="8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rPr>
              <a:t>PLL2 for DDR3</a:t>
            </a:r>
          </a:p>
          <a:p>
            <a:pPr marL="742950" marR="0" lvl="1" indent="-285750" algn="l" defTabSz="914400" rtl="0" eaLnBrk="1" fontAlgn="base" latinLnBrk="0" hangingPunct="1">
              <a:lnSpc>
                <a:spcPct val="8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rPr>
              <a:t>PLL3 for Packet Acceleration</a:t>
            </a:r>
          </a:p>
          <a:p>
            <a:pPr marL="227013" marR="0" lvl="0" indent="-227013" algn="l" defTabSz="914400" rtl="0" eaLnBrk="1" fontAlgn="base" latinLnBrk="0" hangingPunct="1">
              <a:lnSpc>
                <a:spcPct val="8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Three EDMA controllers</a:t>
            </a:r>
          </a:p>
          <a:p>
            <a:pPr marL="227013" marR="0" lvl="0" indent="-227013" algn="l" defTabSz="914400" rtl="0" eaLnBrk="1" fontAlgn="base" latinLnBrk="0" hangingPunct="1">
              <a:lnSpc>
                <a:spcPct val="8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Eight 64-bit timers</a:t>
            </a:r>
          </a:p>
          <a:p>
            <a:pPr marL="227013" marR="0" lvl="0" indent="-227013" algn="l" defTabSz="914400" rtl="0" eaLnBrk="1" fontAlgn="base" latinLnBrk="0" hangingPunct="1">
              <a:lnSpc>
                <a:spcPct val="8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Inter-Processor Communication (IPC) Registers</a:t>
            </a:r>
          </a:p>
        </p:txBody>
      </p:sp>
      <p:grpSp>
        <p:nvGrpSpPr>
          <p:cNvPr id="406" name="Group 405"/>
          <p:cNvGrpSpPr/>
          <p:nvPr/>
        </p:nvGrpSpPr>
        <p:grpSpPr>
          <a:xfrm>
            <a:off x="0" y="914400"/>
            <a:ext cx="5360248" cy="5442739"/>
            <a:chOff x="0" y="914400"/>
            <a:chExt cx="5360248" cy="5442739"/>
          </a:xfrm>
        </p:grpSpPr>
        <p:sp>
          <p:nvSpPr>
            <p:cNvPr id="407"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08" name="Rectangle 494"/>
            <p:cNvSpPr>
              <a:spLocks noChangeArrowheads="1"/>
            </p:cNvSpPr>
            <p:nvPr/>
          </p:nvSpPr>
          <p:spPr bwMode="auto">
            <a:xfrm>
              <a:off x="295908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409"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10"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11"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12"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13"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414"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15"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16"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417" name="Rectangle 504"/>
            <p:cNvSpPr>
              <a:spLocks noChangeArrowheads="1"/>
            </p:cNvSpPr>
            <p:nvPr/>
          </p:nvSpPr>
          <p:spPr bwMode="auto">
            <a:xfrm>
              <a:off x="1716541" y="4709430"/>
              <a:ext cx="239898"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418" name="Rectangle 505"/>
            <p:cNvSpPr>
              <a:spLocks noChangeArrowheads="1"/>
            </p:cNvSpPr>
            <p:nvPr/>
          </p:nvSpPr>
          <p:spPr bwMode="auto">
            <a:xfrm>
              <a:off x="1716541" y="4709430"/>
              <a:ext cx="239898" cy="842656"/>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419"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420"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421"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22"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23"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24"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43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434" name="Rectangle 514"/>
            <p:cNvSpPr>
              <a:spLocks noChangeArrowheads="1"/>
            </p:cNvSpPr>
            <p:nvPr/>
          </p:nvSpPr>
          <p:spPr bwMode="auto">
            <a:xfrm>
              <a:off x="2022564" y="4709430"/>
              <a:ext cx="249124" cy="842656"/>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82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82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82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29" name="Rectangle 519"/>
            <p:cNvSpPr>
              <a:spLocks noChangeArrowheads="1"/>
            </p:cNvSpPr>
            <p:nvPr/>
          </p:nvSpPr>
          <p:spPr bwMode="auto">
            <a:xfrm>
              <a:off x="264383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3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3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3" name="Rectangle 545"/>
            <p:cNvSpPr>
              <a:spLocks noChangeArrowheads="1"/>
            </p:cNvSpPr>
            <p:nvPr/>
          </p:nvSpPr>
          <p:spPr bwMode="auto">
            <a:xfrm>
              <a:off x="2337814" y="4709430"/>
              <a:ext cx="24912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3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3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3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83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38" name="Rectangle 550"/>
            <p:cNvSpPr>
              <a:spLocks noChangeArrowheads="1"/>
            </p:cNvSpPr>
            <p:nvPr/>
          </p:nvSpPr>
          <p:spPr bwMode="auto">
            <a:xfrm>
              <a:off x="1402829"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3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4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4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4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843"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44"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45"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846"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847"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4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49"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850"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51"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52"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53"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54" name="Rectangle 640"/>
            <p:cNvSpPr>
              <a:spLocks noChangeArrowheads="1"/>
            </p:cNvSpPr>
            <p:nvPr/>
          </p:nvSpPr>
          <p:spPr bwMode="auto">
            <a:xfrm>
              <a:off x="1087579" y="4709430"/>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55"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56"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857"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58"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859"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60"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61"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862"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63"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64"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865"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66"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67"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868"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69"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70"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871"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72"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73"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874"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75"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76"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877"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78"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80" name="Rectangle 640"/>
            <p:cNvSpPr>
              <a:spLocks noChangeArrowheads="1"/>
            </p:cNvSpPr>
            <p:nvPr/>
          </p:nvSpPr>
          <p:spPr bwMode="auto">
            <a:xfrm>
              <a:off x="789907" y="4711806"/>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8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82"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83"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84"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85"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87" name="Rectangle 685"/>
            <p:cNvSpPr>
              <a:spLocks noChangeArrowheads="1"/>
            </p:cNvSpPr>
            <p:nvPr/>
          </p:nvSpPr>
          <p:spPr bwMode="auto">
            <a:xfrm>
              <a:off x="3337038" y="4709430"/>
              <a:ext cx="1988382" cy="1363935"/>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88"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889"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890"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891"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92" name="Rectangle 691"/>
            <p:cNvSpPr>
              <a:spLocks noChangeArrowheads="1"/>
            </p:cNvSpPr>
            <p:nvPr/>
          </p:nvSpPr>
          <p:spPr bwMode="auto">
            <a:xfrm>
              <a:off x="4033664" y="4949310"/>
              <a:ext cx="247587" cy="636605"/>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893"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94"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895"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96"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97"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98"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99" name="Rectangle 698"/>
            <p:cNvSpPr>
              <a:spLocks noChangeArrowheads="1"/>
            </p:cNvSpPr>
            <p:nvPr/>
          </p:nvSpPr>
          <p:spPr bwMode="auto">
            <a:xfrm>
              <a:off x="3444684" y="4817069"/>
              <a:ext cx="322939" cy="644294"/>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00"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901"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02"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903"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904"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905"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906"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907"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08"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909"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910"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11"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12"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913"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914" name="Rectangle 713"/>
            <p:cNvSpPr>
              <a:spLocks noChangeArrowheads="1"/>
            </p:cNvSpPr>
            <p:nvPr/>
          </p:nvSpPr>
          <p:spPr bwMode="auto">
            <a:xfrm>
              <a:off x="3453911" y="5635122"/>
              <a:ext cx="313712" cy="330604"/>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915"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16"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917"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918"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919"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920"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921"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922"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23"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924"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925"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926" name="Rectangle 725"/>
            <p:cNvSpPr>
              <a:spLocks noChangeArrowheads="1"/>
            </p:cNvSpPr>
            <p:nvPr/>
          </p:nvSpPr>
          <p:spPr bwMode="auto">
            <a:xfrm>
              <a:off x="4579584" y="5304518"/>
              <a:ext cx="645878" cy="306001"/>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29"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930"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31"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32"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933"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934"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35"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936"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937"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938" name="Rectangle 740"/>
            <p:cNvSpPr>
              <a:spLocks noChangeArrowheads="1"/>
            </p:cNvSpPr>
            <p:nvPr/>
          </p:nvSpPr>
          <p:spPr bwMode="auto">
            <a:xfrm>
              <a:off x="4579584" y="4941622"/>
              <a:ext cx="645878" cy="304463"/>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1" name="Rectangle 622"/>
            <p:cNvSpPr>
              <a:spLocks noChangeArrowheads="1"/>
            </p:cNvSpPr>
            <p:nvPr/>
          </p:nvSpPr>
          <p:spPr bwMode="auto">
            <a:xfrm>
              <a:off x="3901412" y="3989789"/>
              <a:ext cx="1424008" cy="579711"/>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42" name="Rectangle 623"/>
            <p:cNvSpPr>
              <a:spLocks noChangeArrowheads="1"/>
            </p:cNvSpPr>
            <p:nvPr/>
          </p:nvSpPr>
          <p:spPr bwMode="auto">
            <a:xfrm>
              <a:off x="4704147" y="4197378"/>
              <a:ext cx="570526"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43" name="Rectangle 624"/>
            <p:cNvSpPr>
              <a:spLocks noChangeArrowheads="1"/>
            </p:cNvSpPr>
            <p:nvPr/>
          </p:nvSpPr>
          <p:spPr bwMode="auto">
            <a:xfrm>
              <a:off x="4704147" y="4197378"/>
              <a:ext cx="570526"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44"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945"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946" name="Rectangle 627"/>
            <p:cNvSpPr>
              <a:spLocks noChangeArrowheads="1"/>
            </p:cNvSpPr>
            <p:nvPr/>
          </p:nvSpPr>
          <p:spPr bwMode="auto">
            <a:xfrm>
              <a:off x="4028230"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947" name="Rectangle 628"/>
            <p:cNvSpPr>
              <a:spLocks noChangeArrowheads="1"/>
            </p:cNvSpPr>
            <p:nvPr/>
          </p:nvSpPr>
          <p:spPr bwMode="auto">
            <a:xfrm>
              <a:off x="3950622" y="4197378"/>
              <a:ext cx="695088"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48" name="Rectangle 629"/>
            <p:cNvSpPr>
              <a:spLocks noChangeArrowheads="1"/>
            </p:cNvSpPr>
            <p:nvPr/>
          </p:nvSpPr>
          <p:spPr bwMode="auto">
            <a:xfrm>
              <a:off x="3950622" y="4197378"/>
              <a:ext cx="695088"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49"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950"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951" name="TextBox 828"/>
            <p:cNvSpPr txBox="1">
              <a:spLocks noChangeArrowheads="1"/>
            </p:cNvSpPr>
            <p:nvPr/>
          </p:nvSpPr>
          <p:spPr bwMode="auto">
            <a:xfrm>
              <a:off x="336550" y="990600"/>
              <a:ext cx="2293938"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952"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53"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954"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55"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956"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957"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6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96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96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96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965"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966"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967"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968"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9"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970"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971"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972"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973"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974"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975"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976"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977"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978"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979"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980"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981"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982"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983"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984"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985"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986"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987"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988"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89"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90"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91"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92"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93"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94"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95"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996"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997"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998"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999"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000"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001"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002"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003"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1004"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1005"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1006"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1007"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1008"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1009"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1010"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11"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
          <p:nvSpPr>
            <p:cNvPr id="101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19"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2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21"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dirty="0">
                  <a:solidFill>
                    <a:srgbClr val="24211D"/>
                  </a:solidFill>
                </a:rPr>
                <a:t>C66x™</a:t>
              </a:r>
              <a:endParaRPr lang="en-US" sz="1800" dirty="0">
                <a:solidFill>
                  <a:srgbClr val="000000"/>
                </a:solidFill>
              </a:endParaRPr>
            </a:p>
          </p:txBody>
        </p:sp>
        <p:sp>
          <p:nvSpPr>
            <p:cNvPr id="1022"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dirty="0" err="1">
                  <a:solidFill>
                    <a:srgbClr val="24211D"/>
                  </a:solidFill>
                </a:rPr>
                <a:t>CorePac</a:t>
              </a:r>
              <a:endParaRPr lang="en-US" sz="1800" dirty="0">
                <a:solidFill>
                  <a:srgbClr val="000000"/>
                </a:solidFill>
              </a:endParaRPr>
            </a:p>
          </p:txBody>
        </p:sp>
        <p:sp>
          <p:nvSpPr>
            <p:cNvPr id="1023"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1024"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025"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1026"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027" name="Rectangle 790"/>
            <p:cNvSpPr>
              <a:spLocks noChangeArrowheads="1"/>
            </p:cNvSpPr>
            <p:nvPr/>
          </p:nvSpPr>
          <p:spPr bwMode="auto">
            <a:xfrm>
              <a:off x="1975033" y="3213254"/>
              <a:ext cx="1149830" cy="123111"/>
            </a:xfrm>
            <a:prstGeom prst="rect">
              <a:avLst/>
            </a:prstGeom>
            <a:noFill/>
            <a:ln w="9525">
              <a:noFill/>
              <a:miter lim="800000"/>
              <a:headEnd/>
              <a:tailEnd/>
            </a:ln>
          </p:spPr>
          <p:txBody>
            <a:bodyPr wrap="square"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102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102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103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103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103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1033"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34"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5"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6"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7"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8"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9"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0"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1"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2"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43"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44"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1045"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104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104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5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105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5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5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5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5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105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5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106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6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6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6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106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1067"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68"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69"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70"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1071"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72"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73"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1074"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75"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1076"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7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7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7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0"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1081"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8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1083"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1084"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1085"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86"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1087"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88"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089"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9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9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92"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93"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94"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5"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96"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97"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98"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99"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0"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101"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2"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103"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104"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105"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6"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107"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08"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9"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110"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111" name="Rectangle 808"/>
            <p:cNvSpPr>
              <a:spLocks noChangeArrowheads="1"/>
            </p:cNvSpPr>
            <p:nvPr/>
          </p:nvSpPr>
          <p:spPr bwMode="auto">
            <a:xfrm>
              <a:off x="149167" y="3693014"/>
              <a:ext cx="802734" cy="198363"/>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1112" name="Rectangle 809"/>
            <p:cNvSpPr>
              <a:spLocks noChangeArrowheads="1"/>
            </p:cNvSpPr>
            <p:nvPr/>
          </p:nvSpPr>
          <p:spPr bwMode="auto">
            <a:xfrm>
              <a:off x="226894" y="3717617"/>
              <a:ext cx="662794" cy="182986"/>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113"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114"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115"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116"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117" name="Rectangle 814"/>
            <p:cNvSpPr>
              <a:spLocks noChangeArrowheads="1"/>
            </p:cNvSpPr>
            <p:nvPr/>
          </p:nvSpPr>
          <p:spPr bwMode="auto">
            <a:xfrm>
              <a:off x="871538" y="3700158"/>
              <a:ext cx="2962211" cy="201168"/>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18"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119"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20" name="Rectangle 817"/>
            <p:cNvSpPr>
              <a:spLocks noChangeArrowheads="1"/>
            </p:cNvSpPr>
            <p:nvPr/>
          </p:nvSpPr>
          <p:spPr bwMode="auto">
            <a:xfrm>
              <a:off x="3644599" y="1294211"/>
              <a:ext cx="189150" cy="2414180"/>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21"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122"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123"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124" name="Rectangle 822"/>
            <p:cNvSpPr>
              <a:spLocks noChangeArrowheads="1"/>
            </p:cNvSpPr>
            <p:nvPr/>
          </p:nvSpPr>
          <p:spPr bwMode="auto">
            <a:xfrm>
              <a:off x="1408630" y="1484885"/>
              <a:ext cx="189150" cy="2223506"/>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125"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126"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127"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128"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9"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130"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131"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132"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33"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134"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135"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136"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137"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138"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139"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140"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141"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142"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143"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144"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45"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146"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147"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148"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149"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150"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151"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152"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153"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154"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155"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156"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157"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58"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159"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16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16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6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63"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164"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65"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66"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167"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168"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16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17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7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73" name="Rectangle 689"/>
            <p:cNvSpPr>
              <a:spLocks noChangeArrowheads="1"/>
            </p:cNvSpPr>
            <p:nvPr/>
          </p:nvSpPr>
          <p:spPr bwMode="auto">
            <a:xfrm>
              <a:off x="389571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1175" name="Rectangle 473"/>
            <p:cNvSpPr>
              <a:spLocks noChangeArrowheads="1"/>
            </p:cNvSpPr>
            <p:nvPr/>
          </p:nvSpPr>
          <p:spPr bwMode="auto">
            <a:xfrm>
              <a:off x="364459" y="1807801"/>
              <a:ext cx="653567" cy="173759"/>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7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17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18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18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185"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186"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187"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195" name="Rectangle 470"/>
            <p:cNvSpPr>
              <a:spLocks noChangeArrowheads="1"/>
            </p:cNvSpPr>
            <p:nvPr/>
          </p:nvSpPr>
          <p:spPr bwMode="auto">
            <a:xfrm>
              <a:off x="372148" y="2542819"/>
              <a:ext cx="645878" cy="273710"/>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9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197" name="Rectangle 475"/>
            <p:cNvSpPr>
              <a:spLocks noChangeArrowheads="1"/>
            </p:cNvSpPr>
            <p:nvPr/>
          </p:nvSpPr>
          <p:spPr bwMode="auto">
            <a:xfrm>
              <a:off x="364459" y="2047681"/>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98"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Boot ROM</a:t>
              </a:r>
              <a:endParaRPr lang="en-US" sz="1800" dirty="0">
                <a:solidFill>
                  <a:srgbClr val="000000"/>
                </a:solidFill>
              </a:endParaRPr>
            </a:p>
          </p:txBody>
        </p:sp>
        <p:sp>
          <p:nvSpPr>
            <p:cNvPr id="1199" name="Rectangle 477"/>
            <p:cNvSpPr>
              <a:spLocks noChangeArrowheads="1"/>
            </p:cNvSpPr>
            <p:nvPr/>
          </p:nvSpPr>
          <p:spPr bwMode="auto">
            <a:xfrm>
              <a:off x="364459" y="2295250"/>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200"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1201" name="Rectangle 672"/>
            <p:cNvSpPr>
              <a:spLocks noChangeArrowheads="1"/>
            </p:cNvSpPr>
            <p:nvPr/>
          </p:nvSpPr>
          <p:spPr bwMode="auto">
            <a:xfrm>
              <a:off x="422897" y="2956458"/>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202" name="Rectangle 673"/>
            <p:cNvSpPr>
              <a:spLocks noChangeArrowheads="1"/>
            </p:cNvSpPr>
            <p:nvPr/>
          </p:nvSpPr>
          <p:spPr bwMode="auto">
            <a:xfrm>
              <a:off x="396754" y="2931855"/>
              <a:ext cx="655105" cy="16453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203"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204" name="Rectangle 678"/>
            <p:cNvSpPr>
              <a:spLocks noChangeArrowheads="1"/>
            </p:cNvSpPr>
            <p:nvPr/>
          </p:nvSpPr>
          <p:spPr bwMode="auto">
            <a:xfrm>
              <a:off x="1110296" y="3120992"/>
              <a:ext cx="14106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x3</a:t>
              </a:r>
              <a:endParaRPr lang="en-US" sz="1000" dirty="0">
                <a:solidFill>
                  <a:srgbClr val="000000"/>
                </a:solidFill>
              </a:endParaRPr>
            </a:p>
          </p:txBody>
        </p:sp>
        <p:sp>
          <p:nvSpPr>
            <p:cNvPr id="1205" name="Rectangle 743"/>
            <p:cNvSpPr>
              <a:spLocks noChangeArrowheads="1"/>
            </p:cNvSpPr>
            <p:nvPr/>
          </p:nvSpPr>
          <p:spPr bwMode="auto">
            <a:xfrm>
              <a:off x="372149" y="2898026"/>
              <a:ext cx="655105" cy="166071"/>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206"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207" name="Rectangle 745"/>
            <p:cNvSpPr>
              <a:spLocks noChangeArrowheads="1"/>
            </p:cNvSpPr>
            <p:nvPr/>
          </p:nvSpPr>
          <p:spPr bwMode="auto">
            <a:xfrm>
              <a:off x="422897" y="3311666"/>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208" name="Rectangle 746"/>
            <p:cNvSpPr>
              <a:spLocks noChangeArrowheads="1"/>
            </p:cNvSpPr>
            <p:nvPr/>
          </p:nvSpPr>
          <p:spPr bwMode="auto">
            <a:xfrm>
              <a:off x="396754" y="3279374"/>
              <a:ext cx="655105"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209" name="Rectangle 747"/>
            <p:cNvSpPr>
              <a:spLocks noChangeArrowheads="1"/>
            </p:cNvSpPr>
            <p:nvPr/>
          </p:nvSpPr>
          <p:spPr bwMode="auto">
            <a:xfrm>
              <a:off x="372149" y="3254771"/>
              <a:ext cx="655105" cy="16453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210"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211" name="Rectangle 755"/>
            <p:cNvSpPr>
              <a:spLocks noChangeArrowheads="1"/>
            </p:cNvSpPr>
            <p:nvPr/>
          </p:nvSpPr>
          <p:spPr bwMode="auto">
            <a:xfrm>
              <a:off x="1110296" y="3468511"/>
              <a:ext cx="14106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x3</a:t>
              </a:r>
              <a:endParaRPr lang="en-US" sz="1000" dirty="0">
                <a:solidFill>
                  <a:srgbClr val="000000"/>
                </a:solidFill>
              </a:endParaRPr>
            </a:p>
          </p:txBody>
        </p:sp>
        <p:sp>
          <p:nvSpPr>
            <p:cNvPr id="1215" name="Rectangle 472"/>
            <p:cNvSpPr>
              <a:spLocks noChangeArrowheads="1"/>
            </p:cNvSpPr>
            <p:nvPr/>
          </p:nvSpPr>
          <p:spPr bwMode="auto">
            <a:xfrm>
              <a:off x="380851"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Management</a:t>
              </a:r>
              <a:endParaRPr lang="en-US" sz="1800" dirty="0">
                <a:solidFill>
                  <a:srgbClr val="000000"/>
                </a:solidFill>
              </a:endParaRPr>
            </a:p>
          </p:txBody>
        </p:sp>
        <p:sp>
          <p:nvSpPr>
            <p:cNvPr id="399"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400" name="Rectangle 931"/>
            <p:cNvSpPr>
              <a:spLocks noChangeArrowheads="1"/>
            </p:cNvSpPr>
            <p:nvPr/>
          </p:nvSpPr>
          <p:spPr bwMode="auto">
            <a:xfrm>
              <a:off x="382617" y="1834944"/>
              <a:ext cx="6235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Debug/Trace</a:t>
              </a:r>
              <a:endParaRPr lang="en-US" sz="800" dirty="0" smtClean="0">
                <a:solidFill>
                  <a:srgbClr val="000000"/>
                </a:solidFill>
                <a:cs typeface="Arial" pitchFamily="34" charset="0"/>
              </a:endParaRPr>
            </a:p>
          </p:txBody>
        </p:sp>
        <p:sp>
          <p:nvSpPr>
            <p:cNvPr id="402" name="Rectangle 726"/>
            <p:cNvSpPr>
              <a:spLocks noChangeArrowheads="1"/>
            </p:cNvSpPr>
            <p:nvPr/>
          </p:nvSpPr>
          <p:spPr bwMode="auto">
            <a:xfrm>
              <a:off x="4697961" y="5320645"/>
              <a:ext cx="371897"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Packet</a:t>
              </a:r>
              <a:endParaRPr lang="en-US" sz="900" dirty="0">
                <a:solidFill>
                  <a:srgbClr val="000000"/>
                </a:solidFill>
              </a:endParaRPr>
            </a:p>
          </p:txBody>
        </p:sp>
        <p:sp>
          <p:nvSpPr>
            <p:cNvPr id="403" name="Rectangle 727"/>
            <p:cNvSpPr>
              <a:spLocks noChangeArrowheads="1"/>
            </p:cNvSpPr>
            <p:nvPr/>
          </p:nvSpPr>
          <p:spPr bwMode="auto">
            <a:xfrm>
              <a:off x="4590315" y="5444448"/>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404" name="Rectangle 741"/>
            <p:cNvSpPr>
              <a:spLocks noChangeArrowheads="1"/>
            </p:cNvSpPr>
            <p:nvPr/>
          </p:nvSpPr>
          <p:spPr bwMode="auto">
            <a:xfrm>
              <a:off x="4664130" y="4957749"/>
              <a:ext cx="455253"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Security</a:t>
              </a:r>
              <a:endParaRPr lang="en-US" sz="900" dirty="0">
                <a:solidFill>
                  <a:srgbClr val="000000"/>
                </a:solidFill>
              </a:endParaRPr>
            </a:p>
          </p:txBody>
        </p:sp>
        <p:sp>
          <p:nvSpPr>
            <p:cNvPr id="405" name="Rectangle 742"/>
            <p:cNvSpPr>
              <a:spLocks noChangeArrowheads="1"/>
            </p:cNvSpPr>
            <p:nvPr/>
          </p:nvSpPr>
          <p:spPr bwMode="auto">
            <a:xfrm>
              <a:off x="4590315" y="5080014"/>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8" name="Rectangle 521"/>
            <p:cNvSpPr>
              <a:spLocks noChangeArrowheads="1"/>
            </p:cNvSpPr>
            <p:nvPr/>
          </p:nvSpPr>
          <p:spPr bwMode="auto">
            <a:xfrm rot="16200000">
              <a:off x="567593" y="5042252"/>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sp>
          <p:nvSpPr>
            <p:cNvPr id="401" name="Rectangle 521"/>
            <p:cNvSpPr>
              <a:spLocks noChangeArrowheads="1"/>
            </p:cNvSpPr>
            <p:nvPr/>
          </p:nvSpPr>
          <p:spPr bwMode="auto">
            <a:xfrm rot="16200000">
              <a:off x="2437476" y="5011773"/>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title" idx="4294967295"/>
          </p:nvPr>
        </p:nvSpPr>
        <p:spPr>
          <a:xfrm>
            <a:off x="257184" y="76200"/>
            <a:ext cx="8686800" cy="762000"/>
          </a:xfrm>
        </p:spPr>
        <p:txBody>
          <a:bodyPr/>
          <a:lstStyle/>
          <a:p>
            <a:pPr eaLnBrk="1" hangingPunct="1"/>
            <a:r>
              <a:rPr lang="en-US" sz="4000" b="0" dirty="0" smtClean="0"/>
              <a:t>Device-Specific: C6670 for Wireless Apps</a:t>
            </a:r>
          </a:p>
        </p:txBody>
      </p:sp>
      <p:sp>
        <p:nvSpPr>
          <p:cNvPr id="103439" name="Rectangle 5"/>
          <p:cNvSpPr txBox="1">
            <a:spLocks noChangeArrowheads="1"/>
          </p:cNvSpPr>
          <p:nvPr/>
        </p:nvSpPr>
        <p:spPr bwMode="auto">
          <a:xfrm>
            <a:off x="5422915" y="927316"/>
            <a:ext cx="3614737" cy="5147481"/>
          </a:xfrm>
          <a:prstGeom prst="rect">
            <a:avLst/>
          </a:prstGeom>
          <a:noFill/>
          <a:ln w="9525">
            <a:noFill/>
            <a:miter lim="800000"/>
            <a:headEnd/>
            <a:tailEnd/>
          </a:ln>
        </p:spPr>
        <p:txBody>
          <a:bodyPr/>
          <a:lstStyle/>
          <a:p>
            <a:pPr marL="227013" indent="-227013" algn="l">
              <a:lnSpc>
                <a:spcPct val="85000"/>
              </a:lnSpc>
              <a:spcAft>
                <a:spcPct val="10000"/>
              </a:spcAft>
            </a:pPr>
            <a:r>
              <a:rPr lang="en-US" sz="2000" b="1" kern="0" dirty="0" smtClean="0">
                <a:latin typeface="+mn-lt"/>
              </a:rPr>
              <a:t>Device-specific Coprocessors:</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2x FFT Coprocessor (FFTC)</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Turbo Decoder/Encoder Coprocessor (TCP3d/3e)</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4x </a:t>
            </a:r>
            <a:r>
              <a:rPr lang="en-US" sz="2000" dirty="0" err="1" smtClean="0">
                <a:solidFill>
                  <a:srgbClr val="000000"/>
                </a:solidFill>
                <a:latin typeface="Calibri" pitchFamily="34" charset="0"/>
              </a:rPr>
              <a:t>Viterbi</a:t>
            </a:r>
            <a:r>
              <a:rPr lang="en-US" sz="2000" dirty="0" smtClean="0">
                <a:solidFill>
                  <a:srgbClr val="000000"/>
                </a:solidFill>
                <a:latin typeface="Calibri" pitchFamily="34" charset="0"/>
              </a:rPr>
              <a:t> Coprocessor (VCP2)</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Bit-rate Coprocessor (BCP)</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2x Rake Search Accelerator (RSA)</a:t>
            </a:r>
            <a:br>
              <a:rPr lang="en-US" sz="2000" dirty="0" smtClean="0">
                <a:solidFill>
                  <a:srgbClr val="000000"/>
                </a:solidFill>
                <a:latin typeface="Calibri" pitchFamily="34" charset="0"/>
              </a:rPr>
            </a:br>
            <a:endParaRPr lang="en-US" sz="2000" dirty="0" smtClean="0">
              <a:solidFill>
                <a:srgbClr val="000000"/>
              </a:solidFill>
              <a:latin typeface="Calibri" pitchFamily="34" charset="0"/>
            </a:endParaRPr>
          </a:p>
          <a:p>
            <a:pPr marL="227013" indent="-227013" algn="l">
              <a:lnSpc>
                <a:spcPct val="85000"/>
              </a:lnSpc>
              <a:spcAft>
                <a:spcPct val="10000"/>
              </a:spcAft>
            </a:pPr>
            <a:r>
              <a:rPr lang="en-US" sz="2000" b="1" kern="0" dirty="0" smtClean="0">
                <a:latin typeface="+mn-lt"/>
              </a:rPr>
              <a:t>Device-specific Interfaces:</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6x Antenna Interface 2 (AIF2)</a:t>
            </a:r>
          </a:p>
        </p:txBody>
      </p:sp>
      <p:grpSp>
        <p:nvGrpSpPr>
          <p:cNvPr id="2" name="Group 828"/>
          <p:cNvGrpSpPr/>
          <p:nvPr/>
        </p:nvGrpSpPr>
        <p:grpSpPr>
          <a:xfrm>
            <a:off x="0" y="914400"/>
            <a:ext cx="5349875" cy="5440363"/>
            <a:chOff x="0" y="914400"/>
            <a:chExt cx="5349875" cy="5440363"/>
          </a:xfrm>
        </p:grpSpPr>
        <p:sp>
          <p:nvSpPr>
            <p:cNvPr id="830" name="AutoShape 426"/>
            <p:cNvSpPr>
              <a:spLocks noChangeAspect="1" noChangeArrowheads="1" noTextEdit="1"/>
            </p:cNvSpPr>
            <p:nvPr/>
          </p:nvSpPr>
          <p:spPr bwMode="auto">
            <a:xfrm>
              <a:off x="0" y="914400"/>
              <a:ext cx="5349875" cy="5440363"/>
            </a:xfrm>
            <a:prstGeom prst="rect">
              <a:avLst/>
            </a:prstGeom>
            <a:noFill/>
            <a:ln w="9525">
              <a:noFill/>
              <a:miter lim="800000"/>
              <a:headEnd/>
              <a:tailEnd/>
            </a:ln>
          </p:spPr>
          <p:txBody>
            <a:bodyPr/>
            <a:lstStyle/>
            <a:p>
              <a:endParaRPr lang="en-US"/>
            </a:p>
          </p:txBody>
        </p:sp>
        <p:grpSp>
          <p:nvGrpSpPr>
            <p:cNvPr id="3" name="Group 628"/>
            <p:cNvGrpSpPr>
              <a:grpSpLocks/>
            </p:cNvGrpSpPr>
            <p:nvPr/>
          </p:nvGrpSpPr>
          <p:grpSpPr bwMode="auto">
            <a:xfrm>
              <a:off x="247650" y="930275"/>
              <a:ext cx="5084763" cy="5151438"/>
              <a:chOff x="156" y="586"/>
              <a:chExt cx="3203" cy="3245"/>
            </a:xfrm>
          </p:grpSpPr>
          <p:sp>
            <p:nvSpPr>
              <p:cNvPr id="1051" name="Rectangle 428"/>
              <p:cNvSpPr>
                <a:spLocks noChangeArrowheads="1"/>
              </p:cNvSpPr>
              <p:nvPr/>
            </p:nvSpPr>
            <p:spPr bwMode="auto">
              <a:xfrm>
                <a:off x="156" y="586"/>
                <a:ext cx="3203" cy="3245"/>
              </a:xfrm>
              <a:prstGeom prst="rect">
                <a:avLst/>
              </a:prstGeom>
              <a:noFill/>
              <a:ln w="5" cap="rnd">
                <a:solidFill>
                  <a:srgbClr val="24211D"/>
                </a:solidFill>
                <a:round/>
                <a:headEnd/>
                <a:tailEnd/>
              </a:ln>
            </p:spPr>
            <p:txBody>
              <a:bodyPr/>
              <a:lstStyle/>
              <a:p>
                <a:pPr algn="l" eaLnBrk="0" hangingPunct="0"/>
                <a:endParaRPr lang="en-US" sz="1800">
                  <a:solidFill>
                    <a:srgbClr val="000000"/>
                  </a:solidFill>
                </a:endParaRPr>
              </a:p>
            </p:txBody>
          </p:sp>
          <p:sp>
            <p:nvSpPr>
              <p:cNvPr id="1052" name="Rectangle 429"/>
              <p:cNvSpPr>
                <a:spLocks noChangeArrowheads="1"/>
              </p:cNvSpPr>
              <p:nvPr/>
            </p:nvSpPr>
            <p:spPr bwMode="auto">
              <a:xfrm>
                <a:off x="569" y="2868"/>
                <a:ext cx="1471" cy="958"/>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53" name="Rectangle 430"/>
              <p:cNvSpPr>
                <a:spLocks noChangeArrowheads="1"/>
              </p:cNvSpPr>
              <p:nvPr/>
            </p:nvSpPr>
            <p:spPr bwMode="auto">
              <a:xfrm>
                <a:off x="2572" y="621"/>
                <a:ext cx="782" cy="1679"/>
              </a:xfrm>
              <a:prstGeom prst="rect">
                <a:avLst/>
              </a:prstGeom>
              <a:solidFill>
                <a:schemeClr val="bg1">
                  <a:lumMod val="85000"/>
                </a:schemeClr>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54" name="Rectangle 431"/>
              <p:cNvSpPr>
                <a:spLocks noChangeArrowheads="1"/>
              </p:cNvSpPr>
              <p:nvPr/>
            </p:nvSpPr>
            <p:spPr bwMode="auto">
              <a:xfrm>
                <a:off x="1098" y="2180"/>
                <a:ext cx="1074"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4 Cores @ 1.0 GHz / 1.2 GHz</a:t>
                </a:r>
                <a:endParaRPr lang="en-US" sz="1000" dirty="0">
                  <a:solidFill>
                    <a:srgbClr val="000000"/>
                  </a:solidFill>
                </a:endParaRPr>
              </a:p>
            </p:txBody>
          </p:sp>
          <p:sp>
            <p:nvSpPr>
              <p:cNvPr id="1055" name="Rectangle 432"/>
              <p:cNvSpPr>
                <a:spLocks noChangeArrowheads="1"/>
              </p:cNvSpPr>
              <p:nvPr/>
            </p:nvSpPr>
            <p:spPr bwMode="auto">
              <a:xfrm>
                <a:off x="1320" y="1253"/>
                <a:ext cx="730"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6" name="Rectangle 433"/>
              <p:cNvSpPr>
                <a:spLocks noChangeArrowheads="1"/>
              </p:cNvSpPr>
              <p:nvPr/>
            </p:nvSpPr>
            <p:spPr bwMode="auto">
              <a:xfrm>
                <a:off x="1288" y="1295"/>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7" name="Rectangle 434"/>
              <p:cNvSpPr>
                <a:spLocks noChangeArrowheads="1"/>
              </p:cNvSpPr>
              <p:nvPr/>
            </p:nvSpPr>
            <p:spPr bwMode="auto">
              <a:xfrm>
                <a:off x="1288" y="1295"/>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8" name="Rectangle 435"/>
              <p:cNvSpPr>
                <a:spLocks noChangeArrowheads="1"/>
              </p:cNvSpPr>
              <p:nvPr/>
            </p:nvSpPr>
            <p:spPr bwMode="auto">
              <a:xfrm>
                <a:off x="1262" y="1342"/>
                <a:ext cx="731"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9" name="Rectangle 436"/>
              <p:cNvSpPr>
                <a:spLocks noChangeArrowheads="1"/>
              </p:cNvSpPr>
              <p:nvPr/>
            </p:nvSpPr>
            <p:spPr bwMode="auto">
              <a:xfrm>
                <a:off x="1262" y="1342"/>
                <a:ext cx="731"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0" name="Rectangle 437"/>
              <p:cNvSpPr>
                <a:spLocks noChangeArrowheads="1"/>
              </p:cNvSpPr>
              <p:nvPr/>
            </p:nvSpPr>
            <p:spPr bwMode="auto">
              <a:xfrm>
                <a:off x="123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1" name="Rectangle 438"/>
              <p:cNvSpPr>
                <a:spLocks noChangeArrowheads="1"/>
              </p:cNvSpPr>
              <p:nvPr/>
            </p:nvSpPr>
            <p:spPr bwMode="auto">
              <a:xfrm>
                <a:off x="123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4" name="Rectangle 441"/>
              <p:cNvSpPr>
                <a:spLocks noChangeArrowheads="1"/>
              </p:cNvSpPr>
              <p:nvPr/>
            </p:nvSpPr>
            <p:spPr bwMode="auto">
              <a:xfrm>
                <a:off x="2728" y="1880"/>
                <a:ext cx="418"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5" name="Rectangle 442"/>
              <p:cNvSpPr>
                <a:spLocks noChangeArrowheads="1"/>
              </p:cNvSpPr>
              <p:nvPr/>
            </p:nvSpPr>
            <p:spPr bwMode="auto">
              <a:xfrm>
                <a:off x="2707" y="1859"/>
                <a:ext cx="413"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6" name="Rectangle 443"/>
              <p:cNvSpPr>
                <a:spLocks noChangeArrowheads="1"/>
              </p:cNvSpPr>
              <p:nvPr/>
            </p:nvSpPr>
            <p:spPr bwMode="auto">
              <a:xfrm>
                <a:off x="2807" y="1885"/>
                <a:ext cx="207"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FFTC</a:t>
                </a:r>
                <a:endParaRPr lang="en-US" sz="1000" dirty="0">
                  <a:solidFill>
                    <a:srgbClr val="000000"/>
                  </a:solidFill>
                </a:endParaRPr>
              </a:p>
            </p:txBody>
          </p:sp>
          <p:sp>
            <p:nvSpPr>
              <p:cNvPr id="1067" name="Rectangle 444"/>
              <p:cNvSpPr>
                <a:spLocks noChangeArrowheads="1"/>
              </p:cNvSpPr>
              <p:nvPr/>
            </p:nvSpPr>
            <p:spPr bwMode="auto">
              <a:xfrm>
                <a:off x="2728" y="1452"/>
                <a:ext cx="418"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8" name="Rectangle 445"/>
              <p:cNvSpPr>
                <a:spLocks noChangeArrowheads="1"/>
              </p:cNvSpPr>
              <p:nvPr/>
            </p:nvSpPr>
            <p:spPr bwMode="auto">
              <a:xfrm>
                <a:off x="2707" y="1432"/>
                <a:ext cx="413"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9" name="Rectangle 446"/>
              <p:cNvSpPr>
                <a:spLocks noChangeArrowheads="1"/>
              </p:cNvSpPr>
              <p:nvPr/>
            </p:nvSpPr>
            <p:spPr bwMode="auto">
              <a:xfrm>
                <a:off x="2787" y="1459"/>
                <a:ext cx="255"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TCP3d</a:t>
                </a:r>
                <a:endParaRPr lang="en-US" sz="1000" dirty="0">
                  <a:solidFill>
                    <a:srgbClr val="000000"/>
                  </a:solidFill>
                </a:endParaRPr>
              </a:p>
            </p:txBody>
          </p:sp>
          <p:sp>
            <p:nvSpPr>
              <p:cNvPr id="1070" name="Rectangle 447"/>
              <p:cNvSpPr>
                <a:spLocks noChangeArrowheads="1"/>
              </p:cNvSpPr>
              <p:nvPr/>
            </p:nvSpPr>
            <p:spPr bwMode="auto">
              <a:xfrm>
                <a:off x="2228" y="607"/>
                <a:ext cx="236" cy="97"/>
              </a:xfrm>
              <a:prstGeom prst="rect">
                <a:avLst/>
              </a:prstGeom>
              <a:noFill/>
              <a:ln w="9525">
                <a:noFill/>
                <a:miter lim="800000"/>
                <a:headEnd/>
                <a:tailEnd/>
              </a:ln>
            </p:spPr>
            <p:txBody>
              <a:bodyPr wrap="none" lIns="0" tIns="0" rIns="0" bIns="0">
                <a:spAutoFit/>
              </a:bodyPr>
              <a:lstStyle/>
              <a:p>
                <a:pPr algn="ctr" eaLnBrk="0" hangingPunct="0"/>
                <a:r>
                  <a:rPr lang="en-US" sz="1000" b="1" dirty="0" smtClean="0">
                    <a:solidFill>
                      <a:srgbClr val="24211D"/>
                    </a:solidFill>
                  </a:rPr>
                  <a:t>C6670</a:t>
                </a:r>
                <a:endParaRPr lang="en-US" sz="1000" b="1" dirty="0">
                  <a:solidFill>
                    <a:srgbClr val="000000"/>
                  </a:solidFill>
                </a:endParaRPr>
              </a:p>
            </p:txBody>
          </p:sp>
          <p:sp>
            <p:nvSpPr>
              <p:cNvPr id="1071" name="Rectangle 448"/>
              <p:cNvSpPr>
                <a:spLocks noChangeArrowheads="1"/>
              </p:cNvSpPr>
              <p:nvPr/>
            </p:nvSpPr>
            <p:spPr bwMode="auto">
              <a:xfrm>
                <a:off x="1247" y="659"/>
                <a:ext cx="381" cy="360"/>
              </a:xfrm>
              <a:prstGeom prst="rect">
                <a:avLst/>
              </a:prstGeom>
              <a:noFill/>
              <a:ln w="5" cap="rnd">
                <a:solidFill>
                  <a:srgbClr val="000000"/>
                </a:solidFill>
                <a:round/>
                <a:headEnd/>
                <a:tailEnd/>
              </a:ln>
            </p:spPr>
            <p:txBody>
              <a:bodyPr/>
              <a:lstStyle/>
              <a:p>
                <a:pPr algn="l" eaLnBrk="0" hangingPunct="0"/>
                <a:endParaRPr lang="en-US" sz="1800">
                  <a:solidFill>
                    <a:srgbClr val="000000"/>
                  </a:solidFill>
                </a:endParaRPr>
              </a:p>
            </p:txBody>
          </p:sp>
          <p:sp>
            <p:nvSpPr>
              <p:cNvPr id="1072" name="Rectangle 449"/>
              <p:cNvSpPr>
                <a:spLocks noChangeArrowheads="1"/>
              </p:cNvSpPr>
              <p:nvPr/>
            </p:nvSpPr>
            <p:spPr bwMode="auto">
              <a:xfrm>
                <a:off x="1346" y="936"/>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73" name="Rectangle 450"/>
              <p:cNvSpPr>
                <a:spLocks noChangeArrowheads="1"/>
              </p:cNvSpPr>
              <p:nvPr/>
            </p:nvSpPr>
            <p:spPr bwMode="auto">
              <a:xfrm>
                <a:off x="1309" y="701"/>
                <a:ext cx="261" cy="2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74" name="Rectangle 451"/>
              <p:cNvSpPr>
                <a:spLocks noChangeArrowheads="1"/>
              </p:cNvSpPr>
              <p:nvPr/>
            </p:nvSpPr>
            <p:spPr bwMode="auto">
              <a:xfrm>
                <a:off x="1372" y="707"/>
                <a:ext cx="136"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2MB</a:t>
                </a:r>
                <a:endParaRPr lang="en-US" sz="800" dirty="0">
                  <a:solidFill>
                    <a:srgbClr val="000000"/>
                  </a:solidFill>
                </a:endParaRPr>
              </a:p>
            </p:txBody>
          </p:sp>
          <p:sp>
            <p:nvSpPr>
              <p:cNvPr id="1075" name="Rectangle 452"/>
              <p:cNvSpPr>
                <a:spLocks noChangeArrowheads="1"/>
              </p:cNvSpPr>
              <p:nvPr/>
            </p:nvSpPr>
            <p:spPr bwMode="auto">
              <a:xfrm>
                <a:off x="1362" y="769"/>
                <a:ext cx="150"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MSM</a:t>
                </a:r>
                <a:endParaRPr lang="en-US" sz="800" dirty="0">
                  <a:solidFill>
                    <a:srgbClr val="000000"/>
                  </a:solidFill>
                </a:endParaRPr>
              </a:p>
            </p:txBody>
          </p:sp>
          <p:sp>
            <p:nvSpPr>
              <p:cNvPr id="1076" name="Rectangle 453"/>
              <p:cNvSpPr>
                <a:spLocks noChangeArrowheads="1"/>
              </p:cNvSpPr>
              <p:nvPr/>
            </p:nvSpPr>
            <p:spPr bwMode="auto">
              <a:xfrm>
                <a:off x="1341" y="841"/>
                <a:ext cx="190"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SRAM</a:t>
                </a:r>
                <a:endParaRPr lang="en-US" sz="800" dirty="0">
                  <a:solidFill>
                    <a:srgbClr val="000000"/>
                  </a:solidFill>
                </a:endParaRPr>
              </a:p>
            </p:txBody>
          </p:sp>
          <p:sp>
            <p:nvSpPr>
              <p:cNvPr id="1077" name="Rectangle 454"/>
              <p:cNvSpPr>
                <a:spLocks noChangeArrowheads="1"/>
              </p:cNvSpPr>
              <p:nvPr/>
            </p:nvSpPr>
            <p:spPr bwMode="auto">
              <a:xfrm>
                <a:off x="308" y="737"/>
                <a:ext cx="412" cy="18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78" name="Rectangle 455"/>
              <p:cNvSpPr>
                <a:spLocks noChangeArrowheads="1"/>
              </p:cNvSpPr>
              <p:nvPr/>
            </p:nvSpPr>
            <p:spPr bwMode="auto">
              <a:xfrm>
                <a:off x="423" y="759"/>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79" name="Rectangle 456"/>
              <p:cNvSpPr>
                <a:spLocks noChangeArrowheads="1"/>
              </p:cNvSpPr>
              <p:nvPr/>
            </p:nvSpPr>
            <p:spPr bwMode="auto">
              <a:xfrm>
                <a:off x="344" y="821"/>
                <a:ext cx="371"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1080" name="Rectangle 457"/>
              <p:cNvSpPr>
                <a:spLocks noChangeArrowheads="1"/>
              </p:cNvSpPr>
              <p:nvPr/>
            </p:nvSpPr>
            <p:spPr bwMode="auto">
              <a:xfrm>
                <a:off x="2707" y="989"/>
                <a:ext cx="413" cy="146"/>
              </a:xfrm>
              <a:prstGeom prst="rect">
                <a:avLst/>
              </a:prstGeom>
              <a:solidFill>
                <a:schemeClr val="bg1">
                  <a:lumMod val="85000"/>
                </a:schemeClr>
              </a:solidFill>
              <a:ln w="5" cap="rnd">
                <a:solidFill>
                  <a:srgbClr val="000000"/>
                </a:solidFill>
                <a:prstDash val="solid"/>
                <a:round/>
                <a:headEnd/>
                <a:tailEnd/>
              </a:ln>
            </p:spPr>
            <p:txBody>
              <a:bodyPr/>
              <a:lstStyle/>
              <a:p>
                <a:pPr algn="l" eaLnBrk="0" hangingPunct="0">
                  <a:defRPr/>
                </a:pPr>
                <a:endParaRPr lang="en-US" sz="1800">
                  <a:solidFill>
                    <a:srgbClr val="000000"/>
                  </a:solidFill>
                </a:endParaRPr>
              </a:p>
            </p:txBody>
          </p:sp>
          <p:sp>
            <p:nvSpPr>
              <p:cNvPr id="1081" name="Rectangle 460"/>
              <p:cNvSpPr>
                <a:spLocks noChangeArrowheads="1"/>
              </p:cNvSpPr>
              <p:nvPr/>
            </p:nvSpPr>
            <p:spPr bwMode="auto">
              <a:xfrm>
                <a:off x="2707" y="781"/>
                <a:ext cx="413" cy="145"/>
              </a:xfrm>
              <a:prstGeom prst="rect">
                <a:avLst/>
              </a:prstGeom>
              <a:solidFill>
                <a:schemeClr val="bg1">
                  <a:lumMod val="85000"/>
                </a:schemeClr>
              </a:solidFill>
              <a:ln w="5" cap="rnd">
                <a:solidFill>
                  <a:srgbClr val="000000"/>
                </a:solidFill>
                <a:prstDash val="solid"/>
                <a:round/>
                <a:headEnd/>
                <a:tailEnd/>
              </a:ln>
            </p:spPr>
            <p:txBody>
              <a:bodyPr/>
              <a:lstStyle/>
              <a:p>
                <a:pPr algn="l" eaLnBrk="0" hangingPunct="0">
                  <a:defRPr/>
                </a:pPr>
                <a:endParaRPr lang="en-US" sz="1800">
                  <a:solidFill>
                    <a:srgbClr val="000000"/>
                  </a:solidFill>
                </a:endParaRPr>
              </a:p>
            </p:txBody>
          </p:sp>
          <p:sp>
            <p:nvSpPr>
              <p:cNvPr id="1082" name="Rectangle 462"/>
              <p:cNvSpPr>
                <a:spLocks noChangeArrowheads="1"/>
              </p:cNvSpPr>
              <p:nvPr/>
            </p:nvSpPr>
            <p:spPr bwMode="auto">
              <a:xfrm>
                <a:off x="2707" y="1650"/>
                <a:ext cx="413" cy="141"/>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83" name="Rectangle 463"/>
              <p:cNvSpPr>
                <a:spLocks noChangeArrowheads="1"/>
              </p:cNvSpPr>
              <p:nvPr/>
            </p:nvSpPr>
            <p:spPr bwMode="auto">
              <a:xfrm>
                <a:off x="2792" y="1672"/>
                <a:ext cx="250"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TCP3e</a:t>
                </a:r>
                <a:endParaRPr lang="en-US" sz="1000" dirty="0">
                  <a:solidFill>
                    <a:srgbClr val="000000"/>
                  </a:solidFill>
                </a:endParaRPr>
              </a:p>
            </p:txBody>
          </p:sp>
          <p:sp>
            <p:nvSpPr>
              <p:cNvPr id="1084" name="Rectangle 465"/>
              <p:cNvSpPr>
                <a:spLocks noChangeArrowheads="1"/>
              </p:cNvSpPr>
              <p:nvPr/>
            </p:nvSpPr>
            <p:spPr bwMode="auto">
              <a:xfrm>
                <a:off x="3184" y="1478"/>
                <a:ext cx="89"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x2</a:t>
                </a:r>
                <a:endParaRPr lang="en-US" sz="1000" dirty="0">
                  <a:solidFill>
                    <a:srgbClr val="000000"/>
                  </a:solidFill>
                </a:endParaRPr>
              </a:p>
            </p:txBody>
          </p:sp>
          <p:sp>
            <p:nvSpPr>
              <p:cNvPr id="1085" name="Rectangle 467"/>
              <p:cNvSpPr>
                <a:spLocks noChangeArrowheads="1"/>
              </p:cNvSpPr>
              <p:nvPr/>
            </p:nvSpPr>
            <p:spPr bwMode="auto">
              <a:xfrm>
                <a:off x="3184" y="189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x2</a:t>
                </a:r>
                <a:endParaRPr lang="en-US" sz="1000">
                  <a:solidFill>
                    <a:srgbClr val="000000"/>
                  </a:solidFill>
                </a:endParaRPr>
              </a:p>
            </p:txBody>
          </p:sp>
          <p:sp>
            <p:nvSpPr>
              <p:cNvPr id="1086" name="Freeform 470"/>
              <p:cNvSpPr>
                <a:spLocks/>
              </p:cNvSpPr>
              <p:nvPr/>
            </p:nvSpPr>
            <p:spPr bwMode="auto">
              <a:xfrm>
                <a:off x="2634" y="1024"/>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087" name="Freeform 471"/>
              <p:cNvSpPr>
                <a:spLocks/>
              </p:cNvSpPr>
              <p:nvPr/>
            </p:nvSpPr>
            <p:spPr bwMode="auto">
              <a:xfrm>
                <a:off x="2640" y="1055"/>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88" name="Rectangle 472"/>
              <p:cNvSpPr>
                <a:spLocks noChangeArrowheads="1"/>
              </p:cNvSpPr>
              <p:nvPr/>
            </p:nvSpPr>
            <p:spPr bwMode="auto">
              <a:xfrm>
                <a:off x="2488" y="1055"/>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9" name="Freeform 473"/>
              <p:cNvSpPr>
                <a:spLocks/>
              </p:cNvSpPr>
              <p:nvPr/>
            </p:nvSpPr>
            <p:spPr bwMode="auto">
              <a:xfrm>
                <a:off x="2426" y="1024"/>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90" name="Freeform 474"/>
              <p:cNvSpPr>
                <a:spLocks/>
              </p:cNvSpPr>
              <p:nvPr/>
            </p:nvSpPr>
            <p:spPr bwMode="auto">
              <a:xfrm>
                <a:off x="2478" y="1055"/>
                <a:ext cx="10" cy="16"/>
              </a:xfrm>
              <a:custGeom>
                <a:avLst/>
                <a:gdLst>
                  <a:gd name="T0" fmla="*/ 10 w 10"/>
                  <a:gd name="T1" fmla="*/ 0 h 16"/>
                  <a:gd name="T2" fmla="*/ 5 w 10"/>
                  <a:gd name="T3" fmla="*/ 0 h 16"/>
                  <a:gd name="T4" fmla="*/ 5 w 10"/>
                  <a:gd name="T5" fmla="*/ 0 h 16"/>
                  <a:gd name="T6" fmla="*/ 5 w 10"/>
                  <a:gd name="T7" fmla="*/ 5 h 16"/>
                  <a:gd name="T8" fmla="*/ 0 w 10"/>
                  <a:gd name="T9" fmla="*/ 5 h 16"/>
                  <a:gd name="T10" fmla="*/ 5 w 10"/>
                  <a:gd name="T11" fmla="*/ 11 h 16"/>
                  <a:gd name="T12" fmla="*/ 5 w 10"/>
                  <a:gd name="T13" fmla="*/ 11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091" name="Rectangle 475"/>
              <p:cNvSpPr>
                <a:spLocks noChangeArrowheads="1"/>
              </p:cNvSpPr>
              <p:nvPr/>
            </p:nvSpPr>
            <p:spPr bwMode="auto">
              <a:xfrm>
                <a:off x="2718" y="642"/>
                <a:ext cx="541" cy="97"/>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Coprocessors</a:t>
                </a:r>
                <a:endParaRPr lang="en-US" sz="1000" dirty="0">
                  <a:solidFill>
                    <a:srgbClr val="000000"/>
                  </a:solidFill>
                </a:endParaRPr>
              </a:p>
            </p:txBody>
          </p:sp>
          <p:sp>
            <p:nvSpPr>
              <p:cNvPr id="1092" name="Freeform 476"/>
              <p:cNvSpPr>
                <a:spLocks/>
              </p:cNvSpPr>
              <p:nvPr/>
            </p:nvSpPr>
            <p:spPr bwMode="auto">
              <a:xfrm>
                <a:off x="2634" y="1243"/>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093" name="Freeform 477"/>
              <p:cNvSpPr>
                <a:spLocks/>
              </p:cNvSpPr>
              <p:nvPr/>
            </p:nvSpPr>
            <p:spPr bwMode="auto">
              <a:xfrm>
                <a:off x="2640" y="1269"/>
                <a:ext cx="5" cy="15"/>
              </a:xfrm>
              <a:custGeom>
                <a:avLst/>
                <a:gdLst>
                  <a:gd name="T0" fmla="*/ 0 w 5"/>
                  <a:gd name="T1" fmla="*/ 15 h 15"/>
                  <a:gd name="T2" fmla="*/ 5 w 5"/>
                  <a:gd name="T3" fmla="*/ 15 h 15"/>
                  <a:gd name="T4" fmla="*/ 5 w 5"/>
                  <a:gd name="T5" fmla="*/ 15 h 15"/>
                  <a:gd name="T6" fmla="*/ 5 w 5"/>
                  <a:gd name="T7" fmla="*/ 10 h 15"/>
                  <a:gd name="T8" fmla="*/ 5 w 5"/>
                  <a:gd name="T9" fmla="*/ 10 h 15"/>
                  <a:gd name="T10" fmla="*/ 5 w 5"/>
                  <a:gd name="T11" fmla="*/ 5 h 15"/>
                  <a:gd name="T12" fmla="*/ 5 w 5"/>
                  <a:gd name="T13" fmla="*/ 5 h 15"/>
                  <a:gd name="T14" fmla="*/ 5 w 5"/>
                  <a:gd name="T15" fmla="*/ 0 h 15"/>
                  <a:gd name="T16" fmla="*/ 0 w 5"/>
                  <a:gd name="T17" fmla="*/ 0 h 15"/>
                  <a:gd name="T18" fmla="*/ 0 w 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1094" name="Rectangle 478"/>
              <p:cNvSpPr>
                <a:spLocks noChangeArrowheads="1"/>
              </p:cNvSpPr>
              <p:nvPr/>
            </p:nvSpPr>
            <p:spPr bwMode="auto">
              <a:xfrm>
                <a:off x="2488" y="1269"/>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5" name="Freeform 479"/>
              <p:cNvSpPr>
                <a:spLocks/>
              </p:cNvSpPr>
              <p:nvPr/>
            </p:nvSpPr>
            <p:spPr bwMode="auto">
              <a:xfrm>
                <a:off x="2426" y="1243"/>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96" name="Freeform 480"/>
              <p:cNvSpPr>
                <a:spLocks/>
              </p:cNvSpPr>
              <p:nvPr/>
            </p:nvSpPr>
            <p:spPr bwMode="auto">
              <a:xfrm>
                <a:off x="2478" y="1269"/>
                <a:ext cx="10" cy="15"/>
              </a:xfrm>
              <a:custGeom>
                <a:avLst/>
                <a:gdLst>
                  <a:gd name="T0" fmla="*/ 10 w 10"/>
                  <a:gd name="T1" fmla="*/ 0 h 15"/>
                  <a:gd name="T2" fmla="*/ 5 w 10"/>
                  <a:gd name="T3" fmla="*/ 0 h 15"/>
                  <a:gd name="T4" fmla="*/ 5 w 10"/>
                  <a:gd name="T5" fmla="*/ 5 h 15"/>
                  <a:gd name="T6" fmla="*/ 5 w 10"/>
                  <a:gd name="T7" fmla="*/ 5 h 15"/>
                  <a:gd name="T8" fmla="*/ 0 w 10"/>
                  <a:gd name="T9" fmla="*/ 10 h 15"/>
                  <a:gd name="T10" fmla="*/ 5 w 10"/>
                  <a:gd name="T11" fmla="*/ 10 h 15"/>
                  <a:gd name="T12" fmla="*/ 5 w 10"/>
                  <a:gd name="T13" fmla="*/ 15 h 15"/>
                  <a:gd name="T14" fmla="*/ 5 w 10"/>
                  <a:gd name="T15" fmla="*/ 15 h 15"/>
                  <a:gd name="T16" fmla="*/ 10 w 10"/>
                  <a:gd name="T17" fmla="*/ 15 h 15"/>
                  <a:gd name="T18" fmla="*/ 10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10"/>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1097" name="Freeform 481"/>
              <p:cNvSpPr>
                <a:spLocks/>
              </p:cNvSpPr>
              <p:nvPr/>
            </p:nvSpPr>
            <p:spPr bwMode="auto">
              <a:xfrm>
                <a:off x="2634" y="1680"/>
                <a:ext cx="68" cy="73"/>
              </a:xfrm>
              <a:custGeom>
                <a:avLst/>
                <a:gdLst>
                  <a:gd name="T0" fmla="*/ 0 w 68"/>
                  <a:gd name="T1" fmla="*/ 73 h 73"/>
                  <a:gd name="T2" fmla="*/ 68 w 68"/>
                  <a:gd name="T3" fmla="*/ 37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7"/>
                    </a:lnTo>
                    <a:lnTo>
                      <a:pt x="0" y="0"/>
                    </a:lnTo>
                    <a:lnTo>
                      <a:pt x="0" y="73"/>
                    </a:lnTo>
                    <a:close/>
                  </a:path>
                </a:pathLst>
              </a:custGeom>
              <a:solidFill>
                <a:srgbClr val="000000"/>
              </a:solidFill>
              <a:ln w="9525">
                <a:noFill/>
                <a:round/>
                <a:headEnd/>
                <a:tailEnd/>
              </a:ln>
            </p:spPr>
            <p:txBody>
              <a:bodyPr/>
              <a:lstStyle/>
              <a:p>
                <a:endParaRPr lang="en-US"/>
              </a:p>
            </p:txBody>
          </p:sp>
          <p:sp>
            <p:nvSpPr>
              <p:cNvPr id="1098" name="Freeform 482"/>
              <p:cNvSpPr>
                <a:spLocks/>
              </p:cNvSpPr>
              <p:nvPr/>
            </p:nvSpPr>
            <p:spPr bwMode="auto">
              <a:xfrm>
                <a:off x="2640" y="1706"/>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99" name="Rectangle 483"/>
              <p:cNvSpPr>
                <a:spLocks noChangeArrowheads="1"/>
              </p:cNvSpPr>
              <p:nvPr/>
            </p:nvSpPr>
            <p:spPr bwMode="auto">
              <a:xfrm>
                <a:off x="2488" y="1706"/>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0" name="Freeform 484"/>
              <p:cNvSpPr>
                <a:spLocks/>
              </p:cNvSpPr>
              <p:nvPr/>
            </p:nvSpPr>
            <p:spPr bwMode="auto">
              <a:xfrm>
                <a:off x="2426" y="1680"/>
                <a:ext cx="68" cy="73"/>
              </a:xfrm>
              <a:custGeom>
                <a:avLst/>
                <a:gdLst>
                  <a:gd name="T0" fmla="*/ 68 w 68"/>
                  <a:gd name="T1" fmla="*/ 73 h 73"/>
                  <a:gd name="T2" fmla="*/ 0 w 68"/>
                  <a:gd name="T3" fmla="*/ 37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7"/>
                    </a:lnTo>
                    <a:lnTo>
                      <a:pt x="68" y="0"/>
                    </a:lnTo>
                    <a:lnTo>
                      <a:pt x="68" y="73"/>
                    </a:lnTo>
                    <a:close/>
                  </a:path>
                </a:pathLst>
              </a:custGeom>
              <a:solidFill>
                <a:srgbClr val="000000"/>
              </a:solidFill>
              <a:ln w="9525">
                <a:noFill/>
                <a:round/>
                <a:headEnd/>
                <a:tailEnd/>
              </a:ln>
            </p:spPr>
            <p:txBody>
              <a:bodyPr/>
              <a:lstStyle/>
              <a:p>
                <a:endParaRPr lang="en-US"/>
              </a:p>
            </p:txBody>
          </p:sp>
          <p:sp>
            <p:nvSpPr>
              <p:cNvPr id="1101" name="Freeform 485"/>
              <p:cNvSpPr>
                <a:spLocks/>
              </p:cNvSpPr>
              <p:nvPr/>
            </p:nvSpPr>
            <p:spPr bwMode="auto">
              <a:xfrm>
                <a:off x="2478" y="1706"/>
                <a:ext cx="10" cy="16"/>
              </a:xfrm>
              <a:custGeom>
                <a:avLst/>
                <a:gdLst>
                  <a:gd name="T0" fmla="*/ 10 w 10"/>
                  <a:gd name="T1" fmla="*/ 0 h 16"/>
                  <a:gd name="T2" fmla="*/ 5 w 10"/>
                  <a:gd name="T3" fmla="*/ 5 h 16"/>
                  <a:gd name="T4" fmla="*/ 5 w 10"/>
                  <a:gd name="T5" fmla="*/ 5 h 16"/>
                  <a:gd name="T6" fmla="*/ 5 w 10"/>
                  <a:gd name="T7" fmla="*/ 5 h 16"/>
                  <a:gd name="T8" fmla="*/ 0 w 10"/>
                  <a:gd name="T9" fmla="*/ 11 h 16"/>
                  <a:gd name="T10" fmla="*/ 5 w 10"/>
                  <a:gd name="T11" fmla="*/ 11 h 16"/>
                  <a:gd name="T12" fmla="*/ 5 w 10"/>
                  <a:gd name="T13" fmla="*/ 16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5"/>
                    </a:lnTo>
                    <a:lnTo>
                      <a:pt x="0" y="11"/>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102" name="Freeform 486"/>
              <p:cNvSpPr>
                <a:spLocks/>
              </p:cNvSpPr>
              <p:nvPr/>
            </p:nvSpPr>
            <p:spPr bwMode="auto">
              <a:xfrm>
                <a:off x="2634" y="1899"/>
                <a:ext cx="68" cy="68"/>
              </a:xfrm>
              <a:custGeom>
                <a:avLst/>
                <a:gdLst>
                  <a:gd name="T0" fmla="*/ 0 w 68"/>
                  <a:gd name="T1" fmla="*/ 68 h 68"/>
                  <a:gd name="T2" fmla="*/ 68 w 68"/>
                  <a:gd name="T3" fmla="*/ 31 h 68"/>
                  <a:gd name="T4" fmla="*/ 0 w 68"/>
                  <a:gd name="T5" fmla="*/ 0 h 68"/>
                  <a:gd name="T6" fmla="*/ 0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0" y="68"/>
                    </a:moveTo>
                    <a:lnTo>
                      <a:pt x="68" y="31"/>
                    </a:lnTo>
                    <a:lnTo>
                      <a:pt x="0" y="0"/>
                    </a:lnTo>
                    <a:lnTo>
                      <a:pt x="0" y="68"/>
                    </a:lnTo>
                    <a:close/>
                  </a:path>
                </a:pathLst>
              </a:custGeom>
              <a:solidFill>
                <a:srgbClr val="000000"/>
              </a:solidFill>
              <a:ln w="9525">
                <a:noFill/>
                <a:round/>
                <a:headEnd/>
                <a:tailEnd/>
              </a:ln>
            </p:spPr>
            <p:txBody>
              <a:bodyPr/>
              <a:lstStyle/>
              <a:p>
                <a:endParaRPr lang="en-US"/>
              </a:p>
            </p:txBody>
          </p:sp>
          <p:sp>
            <p:nvSpPr>
              <p:cNvPr id="1103" name="Freeform 487"/>
              <p:cNvSpPr>
                <a:spLocks/>
              </p:cNvSpPr>
              <p:nvPr/>
            </p:nvSpPr>
            <p:spPr bwMode="auto">
              <a:xfrm>
                <a:off x="2640" y="192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04" name="Rectangle 488"/>
              <p:cNvSpPr>
                <a:spLocks noChangeArrowheads="1"/>
              </p:cNvSpPr>
              <p:nvPr/>
            </p:nvSpPr>
            <p:spPr bwMode="auto">
              <a:xfrm>
                <a:off x="2488" y="1925"/>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5" name="Freeform 489"/>
              <p:cNvSpPr>
                <a:spLocks/>
              </p:cNvSpPr>
              <p:nvPr/>
            </p:nvSpPr>
            <p:spPr bwMode="auto">
              <a:xfrm>
                <a:off x="2426" y="1899"/>
                <a:ext cx="68" cy="68"/>
              </a:xfrm>
              <a:custGeom>
                <a:avLst/>
                <a:gdLst>
                  <a:gd name="T0" fmla="*/ 68 w 68"/>
                  <a:gd name="T1" fmla="*/ 68 h 68"/>
                  <a:gd name="T2" fmla="*/ 0 w 68"/>
                  <a:gd name="T3" fmla="*/ 31 h 68"/>
                  <a:gd name="T4" fmla="*/ 68 w 68"/>
                  <a:gd name="T5" fmla="*/ 0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0" y="31"/>
                    </a:lnTo>
                    <a:lnTo>
                      <a:pt x="68" y="0"/>
                    </a:lnTo>
                    <a:lnTo>
                      <a:pt x="68" y="68"/>
                    </a:lnTo>
                    <a:close/>
                  </a:path>
                </a:pathLst>
              </a:custGeom>
              <a:solidFill>
                <a:srgbClr val="000000"/>
              </a:solidFill>
              <a:ln w="9525">
                <a:noFill/>
                <a:round/>
                <a:headEnd/>
                <a:tailEnd/>
              </a:ln>
            </p:spPr>
            <p:txBody>
              <a:bodyPr/>
              <a:lstStyle/>
              <a:p>
                <a:endParaRPr lang="en-US"/>
              </a:p>
            </p:txBody>
          </p:sp>
          <p:sp>
            <p:nvSpPr>
              <p:cNvPr id="1106" name="Freeform 490"/>
              <p:cNvSpPr>
                <a:spLocks/>
              </p:cNvSpPr>
              <p:nvPr/>
            </p:nvSpPr>
            <p:spPr bwMode="auto">
              <a:xfrm>
                <a:off x="2478" y="1925"/>
                <a:ext cx="10" cy="16"/>
              </a:xfrm>
              <a:custGeom>
                <a:avLst/>
                <a:gdLst>
                  <a:gd name="T0" fmla="*/ 10 w 10"/>
                  <a:gd name="T1" fmla="*/ 0 h 16"/>
                  <a:gd name="T2" fmla="*/ 5 w 10"/>
                  <a:gd name="T3" fmla="*/ 0 h 16"/>
                  <a:gd name="T4" fmla="*/ 5 w 10"/>
                  <a:gd name="T5" fmla="*/ 5 h 16"/>
                  <a:gd name="T6" fmla="*/ 5 w 10"/>
                  <a:gd name="T7" fmla="*/ 5 h 16"/>
                  <a:gd name="T8" fmla="*/ 0 w 10"/>
                  <a:gd name="T9" fmla="*/ 5 h 16"/>
                  <a:gd name="T10" fmla="*/ 5 w 10"/>
                  <a:gd name="T11" fmla="*/ 10 h 16"/>
                  <a:gd name="T12" fmla="*/ 5 w 10"/>
                  <a:gd name="T13" fmla="*/ 10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0"/>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107" name="Rectangle 491"/>
              <p:cNvSpPr>
                <a:spLocks noChangeArrowheads="1"/>
              </p:cNvSpPr>
              <p:nvPr/>
            </p:nvSpPr>
            <p:spPr bwMode="auto">
              <a:xfrm>
                <a:off x="2770" y="1234"/>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08" name="Rectangle 492"/>
              <p:cNvSpPr>
                <a:spLocks noChangeArrowheads="1"/>
              </p:cNvSpPr>
              <p:nvPr/>
            </p:nvSpPr>
            <p:spPr bwMode="auto">
              <a:xfrm>
                <a:off x="2749" y="1213"/>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09" name="Rectangle 493"/>
              <p:cNvSpPr>
                <a:spLocks noChangeArrowheads="1"/>
              </p:cNvSpPr>
              <p:nvPr/>
            </p:nvSpPr>
            <p:spPr bwMode="auto">
              <a:xfrm>
                <a:off x="2728" y="1192"/>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10" name="Rectangle 494"/>
              <p:cNvSpPr>
                <a:spLocks noChangeArrowheads="1"/>
              </p:cNvSpPr>
              <p:nvPr/>
            </p:nvSpPr>
            <p:spPr bwMode="auto">
              <a:xfrm>
                <a:off x="2707" y="1176"/>
                <a:ext cx="413" cy="141"/>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11" name="Rectangle 495"/>
              <p:cNvSpPr>
                <a:spLocks noChangeArrowheads="1"/>
              </p:cNvSpPr>
              <p:nvPr/>
            </p:nvSpPr>
            <p:spPr bwMode="auto">
              <a:xfrm>
                <a:off x="2803" y="1198"/>
                <a:ext cx="210"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VCP2</a:t>
                </a:r>
                <a:endParaRPr lang="en-US" sz="1000" dirty="0">
                  <a:solidFill>
                    <a:srgbClr val="000000"/>
                  </a:solidFill>
                </a:endParaRPr>
              </a:p>
            </p:txBody>
          </p:sp>
          <p:sp>
            <p:nvSpPr>
              <p:cNvPr id="1112" name="Rectangle 497"/>
              <p:cNvSpPr>
                <a:spLocks noChangeArrowheads="1"/>
              </p:cNvSpPr>
              <p:nvPr/>
            </p:nvSpPr>
            <p:spPr bwMode="auto">
              <a:xfrm>
                <a:off x="3215" y="1259"/>
                <a:ext cx="89"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x4</a:t>
                </a:r>
                <a:endParaRPr lang="en-US" sz="1000" dirty="0">
                  <a:solidFill>
                    <a:srgbClr val="000000"/>
                  </a:solidFill>
                </a:endParaRPr>
              </a:p>
            </p:txBody>
          </p:sp>
          <p:sp>
            <p:nvSpPr>
              <p:cNvPr id="1113" name="Freeform 498"/>
              <p:cNvSpPr>
                <a:spLocks/>
              </p:cNvSpPr>
              <p:nvPr/>
            </p:nvSpPr>
            <p:spPr bwMode="auto">
              <a:xfrm>
                <a:off x="2634" y="1470"/>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114" name="Rectangle 500"/>
              <p:cNvSpPr>
                <a:spLocks noChangeArrowheads="1"/>
              </p:cNvSpPr>
              <p:nvPr/>
            </p:nvSpPr>
            <p:spPr bwMode="auto">
              <a:xfrm>
                <a:off x="2488" y="1496"/>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5" name="Freeform 501"/>
              <p:cNvSpPr>
                <a:spLocks/>
              </p:cNvSpPr>
              <p:nvPr/>
            </p:nvSpPr>
            <p:spPr bwMode="auto">
              <a:xfrm>
                <a:off x="2426" y="1470"/>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116" name="Freeform 503"/>
              <p:cNvSpPr>
                <a:spLocks/>
              </p:cNvSpPr>
              <p:nvPr/>
            </p:nvSpPr>
            <p:spPr bwMode="auto">
              <a:xfrm>
                <a:off x="1153" y="784"/>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1117" name="Freeform 504"/>
              <p:cNvSpPr>
                <a:spLocks/>
              </p:cNvSpPr>
              <p:nvPr/>
            </p:nvSpPr>
            <p:spPr bwMode="auto">
              <a:xfrm>
                <a:off x="1153" y="810"/>
                <a:ext cx="21" cy="37"/>
              </a:xfrm>
              <a:custGeom>
                <a:avLst/>
                <a:gdLst>
                  <a:gd name="T0" fmla="*/ 0 w 21"/>
                  <a:gd name="T1" fmla="*/ 37 h 37"/>
                  <a:gd name="T2" fmla="*/ 5 w 21"/>
                  <a:gd name="T3" fmla="*/ 37 h 37"/>
                  <a:gd name="T4" fmla="*/ 10 w 21"/>
                  <a:gd name="T5" fmla="*/ 37 h 37"/>
                  <a:gd name="T6" fmla="*/ 10 w 21"/>
                  <a:gd name="T7" fmla="*/ 37 h 37"/>
                  <a:gd name="T8" fmla="*/ 15 w 21"/>
                  <a:gd name="T9" fmla="*/ 32 h 37"/>
                  <a:gd name="T10" fmla="*/ 15 w 21"/>
                  <a:gd name="T11" fmla="*/ 32 h 37"/>
                  <a:gd name="T12" fmla="*/ 15 w 21"/>
                  <a:gd name="T13" fmla="*/ 26 h 37"/>
                  <a:gd name="T14" fmla="*/ 21 w 21"/>
                  <a:gd name="T15" fmla="*/ 21 h 37"/>
                  <a:gd name="T16" fmla="*/ 21 w 21"/>
                  <a:gd name="T17" fmla="*/ 21 h 37"/>
                  <a:gd name="T18" fmla="*/ 21 w 21"/>
                  <a:gd name="T19" fmla="*/ 16 h 37"/>
                  <a:gd name="T20" fmla="*/ 15 w 21"/>
                  <a:gd name="T21" fmla="*/ 16 h 37"/>
                  <a:gd name="T22" fmla="*/ 15 w 21"/>
                  <a:gd name="T23" fmla="*/ 11 h 37"/>
                  <a:gd name="T24" fmla="*/ 15 w 21"/>
                  <a:gd name="T25" fmla="*/ 6 h 37"/>
                  <a:gd name="T26" fmla="*/ 10 w 21"/>
                  <a:gd name="T27" fmla="*/ 6 h 37"/>
                  <a:gd name="T28" fmla="*/ 10 w 21"/>
                  <a:gd name="T29" fmla="*/ 6 h 37"/>
                  <a:gd name="T30" fmla="*/ 5 w 21"/>
                  <a:gd name="T31" fmla="*/ 6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0" y="37"/>
                    </a:lnTo>
                    <a:lnTo>
                      <a:pt x="15" y="32"/>
                    </a:lnTo>
                    <a:lnTo>
                      <a:pt x="15" y="26"/>
                    </a:lnTo>
                    <a:lnTo>
                      <a:pt x="21" y="21"/>
                    </a:lnTo>
                    <a:lnTo>
                      <a:pt x="21" y="16"/>
                    </a:lnTo>
                    <a:lnTo>
                      <a:pt x="15" y="16"/>
                    </a:lnTo>
                    <a:lnTo>
                      <a:pt x="15" y="11"/>
                    </a:lnTo>
                    <a:lnTo>
                      <a:pt x="15" y="6"/>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118" name="Rectangle 505"/>
              <p:cNvSpPr>
                <a:spLocks noChangeArrowheads="1"/>
              </p:cNvSpPr>
              <p:nvPr/>
            </p:nvSpPr>
            <p:spPr bwMode="auto">
              <a:xfrm>
                <a:off x="814" y="810"/>
                <a:ext cx="339"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9" name="Freeform 506"/>
              <p:cNvSpPr>
                <a:spLocks/>
              </p:cNvSpPr>
              <p:nvPr/>
            </p:nvSpPr>
            <p:spPr bwMode="auto">
              <a:xfrm>
                <a:off x="725" y="784"/>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1120" name="Freeform 507"/>
              <p:cNvSpPr>
                <a:spLocks/>
              </p:cNvSpPr>
              <p:nvPr/>
            </p:nvSpPr>
            <p:spPr bwMode="auto">
              <a:xfrm>
                <a:off x="798" y="810"/>
                <a:ext cx="16" cy="37"/>
              </a:xfrm>
              <a:custGeom>
                <a:avLst/>
                <a:gdLst>
                  <a:gd name="T0" fmla="*/ 16 w 16"/>
                  <a:gd name="T1" fmla="*/ 0 h 37"/>
                  <a:gd name="T2" fmla="*/ 11 w 16"/>
                  <a:gd name="T3" fmla="*/ 6 h 37"/>
                  <a:gd name="T4" fmla="*/ 11 w 16"/>
                  <a:gd name="T5" fmla="*/ 6 h 37"/>
                  <a:gd name="T6" fmla="*/ 5 w 16"/>
                  <a:gd name="T7" fmla="*/ 6 h 37"/>
                  <a:gd name="T8" fmla="*/ 5 w 16"/>
                  <a:gd name="T9" fmla="*/ 6 h 37"/>
                  <a:gd name="T10" fmla="*/ 0 w 16"/>
                  <a:gd name="T11" fmla="*/ 11 h 37"/>
                  <a:gd name="T12" fmla="*/ 0 w 16"/>
                  <a:gd name="T13" fmla="*/ 16 h 37"/>
                  <a:gd name="T14" fmla="*/ 0 w 16"/>
                  <a:gd name="T15" fmla="*/ 16 h 37"/>
                  <a:gd name="T16" fmla="*/ 0 w 16"/>
                  <a:gd name="T17" fmla="*/ 21 h 37"/>
                  <a:gd name="T18" fmla="*/ 0 w 16"/>
                  <a:gd name="T19" fmla="*/ 21 h 37"/>
                  <a:gd name="T20" fmla="*/ 0 w 16"/>
                  <a:gd name="T21" fmla="*/ 26 h 37"/>
                  <a:gd name="T22" fmla="*/ 0 w 16"/>
                  <a:gd name="T23" fmla="*/ 32 h 37"/>
                  <a:gd name="T24" fmla="*/ 5 w 16"/>
                  <a:gd name="T25" fmla="*/ 32 h 37"/>
                  <a:gd name="T26" fmla="*/ 5 w 16"/>
                  <a:gd name="T27" fmla="*/ 37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6"/>
                    </a:lnTo>
                    <a:lnTo>
                      <a:pt x="5" y="6"/>
                    </a:lnTo>
                    <a:lnTo>
                      <a:pt x="0" y="11"/>
                    </a:lnTo>
                    <a:lnTo>
                      <a:pt x="0" y="16"/>
                    </a:lnTo>
                    <a:lnTo>
                      <a:pt x="0" y="21"/>
                    </a:lnTo>
                    <a:lnTo>
                      <a:pt x="0" y="26"/>
                    </a:lnTo>
                    <a:lnTo>
                      <a:pt x="0" y="32"/>
                    </a:lnTo>
                    <a:lnTo>
                      <a:pt x="5" y="32"/>
                    </a:lnTo>
                    <a:lnTo>
                      <a:pt x="5" y="37"/>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121" name="Rectangle 508"/>
              <p:cNvSpPr>
                <a:spLocks noChangeArrowheads="1"/>
              </p:cNvSpPr>
              <p:nvPr/>
            </p:nvSpPr>
            <p:spPr bwMode="auto">
              <a:xfrm>
                <a:off x="235" y="1602"/>
                <a:ext cx="407" cy="17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2" name="Rectangle 509"/>
              <p:cNvSpPr>
                <a:spLocks noChangeArrowheads="1"/>
              </p:cNvSpPr>
              <p:nvPr/>
            </p:nvSpPr>
            <p:spPr bwMode="auto">
              <a:xfrm>
                <a:off x="344" y="1613"/>
                <a:ext cx="21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123" name="Rectangle 510"/>
              <p:cNvSpPr>
                <a:spLocks noChangeArrowheads="1"/>
              </p:cNvSpPr>
              <p:nvPr/>
            </p:nvSpPr>
            <p:spPr bwMode="auto">
              <a:xfrm>
                <a:off x="240" y="1680"/>
                <a:ext cx="418"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Management</a:t>
                </a:r>
                <a:endParaRPr lang="en-US" sz="1800" dirty="0">
                  <a:solidFill>
                    <a:srgbClr val="000000"/>
                  </a:solidFill>
                </a:endParaRPr>
              </a:p>
            </p:txBody>
          </p:sp>
          <p:sp>
            <p:nvSpPr>
              <p:cNvPr id="1124" name="Rectangle 511"/>
              <p:cNvSpPr>
                <a:spLocks noChangeArrowheads="1"/>
              </p:cNvSpPr>
              <p:nvPr/>
            </p:nvSpPr>
            <p:spPr bwMode="auto">
              <a:xfrm>
                <a:off x="230" y="1138"/>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6" name="Rectangle 513"/>
              <p:cNvSpPr>
                <a:spLocks noChangeArrowheads="1"/>
              </p:cNvSpPr>
              <p:nvPr/>
            </p:nvSpPr>
            <p:spPr bwMode="auto">
              <a:xfrm>
                <a:off x="230" y="1289"/>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7" name="Rectangle 514"/>
              <p:cNvSpPr>
                <a:spLocks noChangeArrowheads="1"/>
              </p:cNvSpPr>
              <p:nvPr/>
            </p:nvSpPr>
            <p:spPr bwMode="auto">
              <a:xfrm>
                <a:off x="292" y="1311"/>
                <a:ext cx="33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128" name="Rectangle 515"/>
              <p:cNvSpPr>
                <a:spLocks noChangeArrowheads="1"/>
              </p:cNvSpPr>
              <p:nvPr/>
            </p:nvSpPr>
            <p:spPr bwMode="auto">
              <a:xfrm>
                <a:off x="230" y="144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9" name="Rectangle 516"/>
              <p:cNvSpPr>
                <a:spLocks noChangeArrowheads="1"/>
              </p:cNvSpPr>
              <p:nvPr/>
            </p:nvSpPr>
            <p:spPr bwMode="auto">
              <a:xfrm>
                <a:off x="261" y="1456"/>
                <a:ext cx="376"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Semaphore</a:t>
                </a:r>
                <a:endParaRPr lang="en-US" sz="1800" dirty="0">
                  <a:solidFill>
                    <a:srgbClr val="000000"/>
                  </a:solidFill>
                </a:endParaRPr>
              </a:p>
            </p:txBody>
          </p:sp>
          <p:sp>
            <p:nvSpPr>
              <p:cNvPr id="1130" name="Line 517"/>
              <p:cNvSpPr>
                <a:spLocks noChangeShapeType="1"/>
              </p:cNvSpPr>
              <p:nvPr/>
            </p:nvSpPr>
            <p:spPr bwMode="auto">
              <a:xfrm flipH="1">
                <a:off x="657" y="1191"/>
                <a:ext cx="204" cy="1"/>
              </a:xfrm>
              <a:prstGeom prst="line">
                <a:avLst/>
              </a:prstGeom>
              <a:noFill/>
              <a:ln w="0">
                <a:solidFill>
                  <a:srgbClr val="000000"/>
                </a:solidFill>
                <a:round/>
                <a:headEnd/>
                <a:tailEnd/>
              </a:ln>
            </p:spPr>
            <p:txBody>
              <a:bodyPr/>
              <a:lstStyle/>
              <a:p>
                <a:endParaRPr lang="en-US"/>
              </a:p>
            </p:txBody>
          </p:sp>
          <p:sp>
            <p:nvSpPr>
              <p:cNvPr id="1131" name="Freeform 518"/>
              <p:cNvSpPr>
                <a:spLocks/>
              </p:cNvSpPr>
              <p:nvPr/>
            </p:nvSpPr>
            <p:spPr bwMode="auto">
              <a:xfrm>
                <a:off x="819" y="1170"/>
                <a:ext cx="42" cy="41"/>
              </a:xfrm>
              <a:custGeom>
                <a:avLst/>
                <a:gdLst>
                  <a:gd name="T0" fmla="*/ 42 w 42"/>
                  <a:gd name="T1" fmla="*/ 21 h 41"/>
                  <a:gd name="T2" fmla="*/ 0 w 42"/>
                  <a:gd name="T3" fmla="*/ 41 h 41"/>
                  <a:gd name="T4" fmla="*/ 0 w 42"/>
                  <a:gd name="T5" fmla="*/ 0 h 41"/>
                  <a:gd name="T6" fmla="*/ 42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41"/>
                    </a:lnTo>
                    <a:lnTo>
                      <a:pt x="0" y="0"/>
                    </a:lnTo>
                    <a:lnTo>
                      <a:pt x="42" y="21"/>
                    </a:lnTo>
                    <a:close/>
                  </a:path>
                </a:pathLst>
              </a:custGeom>
              <a:solidFill>
                <a:srgbClr val="000000"/>
              </a:solidFill>
              <a:ln w="9525">
                <a:noFill/>
                <a:round/>
                <a:headEnd/>
                <a:tailEnd/>
              </a:ln>
            </p:spPr>
            <p:txBody>
              <a:bodyPr/>
              <a:lstStyle/>
              <a:p>
                <a:endParaRPr lang="en-US"/>
              </a:p>
            </p:txBody>
          </p:sp>
          <p:sp>
            <p:nvSpPr>
              <p:cNvPr id="1132" name="Freeform 519"/>
              <p:cNvSpPr>
                <a:spLocks/>
              </p:cNvSpPr>
              <p:nvPr/>
            </p:nvSpPr>
            <p:spPr bwMode="auto">
              <a:xfrm>
                <a:off x="657" y="1170"/>
                <a:ext cx="42" cy="41"/>
              </a:xfrm>
              <a:custGeom>
                <a:avLst/>
                <a:gdLst>
                  <a:gd name="T0" fmla="*/ 0 w 42"/>
                  <a:gd name="T1" fmla="*/ 21 h 41"/>
                  <a:gd name="T2" fmla="*/ 42 w 42"/>
                  <a:gd name="T3" fmla="*/ 41 h 41"/>
                  <a:gd name="T4" fmla="*/ 42 w 42"/>
                  <a:gd name="T5" fmla="*/ 0 h 41"/>
                  <a:gd name="T6" fmla="*/ 0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0" y="21"/>
                    </a:moveTo>
                    <a:lnTo>
                      <a:pt x="42" y="41"/>
                    </a:lnTo>
                    <a:lnTo>
                      <a:pt x="42" y="0"/>
                    </a:lnTo>
                    <a:lnTo>
                      <a:pt x="0" y="21"/>
                    </a:lnTo>
                    <a:close/>
                  </a:path>
                </a:pathLst>
              </a:custGeom>
              <a:solidFill>
                <a:srgbClr val="000000"/>
              </a:solidFill>
              <a:ln w="9525">
                <a:noFill/>
                <a:round/>
                <a:headEnd/>
                <a:tailEnd/>
              </a:ln>
            </p:spPr>
            <p:txBody>
              <a:bodyPr/>
              <a:lstStyle/>
              <a:p>
                <a:endParaRPr lang="en-US"/>
              </a:p>
            </p:txBody>
          </p:sp>
          <p:sp>
            <p:nvSpPr>
              <p:cNvPr id="1133" name="Line 520"/>
              <p:cNvSpPr>
                <a:spLocks noChangeShapeType="1"/>
              </p:cNvSpPr>
              <p:nvPr/>
            </p:nvSpPr>
            <p:spPr bwMode="auto">
              <a:xfrm flipH="1">
                <a:off x="657" y="1347"/>
                <a:ext cx="204" cy="1"/>
              </a:xfrm>
              <a:prstGeom prst="line">
                <a:avLst/>
              </a:prstGeom>
              <a:noFill/>
              <a:ln w="0">
                <a:solidFill>
                  <a:srgbClr val="000000"/>
                </a:solidFill>
                <a:round/>
                <a:headEnd/>
                <a:tailEnd/>
              </a:ln>
            </p:spPr>
            <p:txBody>
              <a:bodyPr/>
              <a:lstStyle/>
              <a:p>
                <a:endParaRPr lang="en-US"/>
              </a:p>
            </p:txBody>
          </p:sp>
          <p:sp>
            <p:nvSpPr>
              <p:cNvPr id="1134" name="Freeform 521"/>
              <p:cNvSpPr>
                <a:spLocks/>
              </p:cNvSpPr>
              <p:nvPr/>
            </p:nvSpPr>
            <p:spPr bwMode="auto">
              <a:xfrm>
                <a:off x="819" y="1321"/>
                <a:ext cx="42" cy="47"/>
              </a:xfrm>
              <a:custGeom>
                <a:avLst/>
                <a:gdLst>
                  <a:gd name="T0" fmla="*/ 42 w 42"/>
                  <a:gd name="T1" fmla="*/ 26 h 47"/>
                  <a:gd name="T2" fmla="*/ 0 w 42"/>
                  <a:gd name="T3" fmla="*/ 47 h 47"/>
                  <a:gd name="T4" fmla="*/ 0 w 42"/>
                  <a:gd name="T5" fmla="*/ 0 h 47"/>
                  <a:gd name="T6" fmla="*/ 42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6"/>
                    </a:moveTo>
                    <a:lnTo>
                      <a:pt x="0" y="47"/>
                    </a:lnTo>
                    <a:lnTo>
                      <a:pt x="0" y="0"/>
                    </a:lnTo>
                    <a:lnTo>
                      <a:pt x="42" y="26"/>
                    </a:lnTo>
                    <a:close/>
                  </a:path>
                </a:pathLst>
              </a:custGeom>
              <a:solidFill>
                <a:srgbClr val="000000"/>
              </a:solidFill>
              <a:ln w="9525">
                <a:noFill/>
                <a:round/>
                <a:headEnd/>
                <a:tailEnd/>
              </a:ln>
            </p:spPr>
            <p:txBody>
              <a:bodyPr/>
              <a:lstStyle/>
              <a:p>
                <a:endParaRPr lang="en-US"/>
              </a:p>
            </p:txBody>
          </p:sp>
          <p:sp>
            <p:nvSpPr>
              <p:cNvPr id="1135" name="Freeform 522"/>
              <p:cNvSpPr>
                <a:spLocks/>
              </p:cNvSpPr>
              <p:nvPr/>
            </p:nvSpPr>
            <p:spPr bwMode="auto">
              <a:xfrm>
                <a:off x="657" y="1321"/>
                <a:ext cx="42" cy="47"/>
              </a:xfrm>
              <a:custGeom>
                <a:avLst/>
                <a:gdLst>
                  <a:gd name="T0" fmla="*/ 0 w 42"/>
                  <a:gd name="T1" fmla="*/ 26 h 47"/>
                  <a:gd name="T2" fmla="*/ 42 w 42"/>
                  <a:gd name="T3" fmla="*/ 47 h 47"/>
                  <a:gd name="T4" fmla="*/ 42 w 42"/>
                  <a:gd name="T5" fmla="*/ 0 h 47"/>
                  <a:gd name="T6" fmla="*/ 0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6"/>
                    </a:moveTo>
                    <a:lnTo>
                      <a:pt x="42" y="47"/>
                    </a:lnTo>
                    <a:lnTo>
                      <a:pt x="42" y="0"/>
                    </a:lnTo>
                    <a:lnTo>
                      <a:pt x="0" y="26"/>
                    </a:lnTo>
                    <a:close/>
                  </a:path>
                </a:pathLst>
              </a:custGeom>
              <a:solidFill>
                <a:srgbClr val="000000"/>
              </a:solidFill>
              <a:ln w="9525">
                <a:noFill/>
                <a:round/>
                <a:headEnd/>
                <a:tailEnd/>
              </a:ln>
            </p:spPr>
            <p:txBody>
              <a:bodyPr/>
              <a:lstStyle/>
              <a:p>
                <a:endParaRPr lang="en-US"/>
              </a:p>
            </p:txBody>
          </p:sp>
          <p:sp>
            <p:nvSpPr>
              <p:cNvPr id="1136" name="Line 523"/>
              <p:cNvSpPr>
                <a:spLocks noChangeShapeType="1"/>
              </p:cNvSpPr>
              <p:nvPr/>
            </p:nvSpPr>
            <p:spPr bwMode="auto">
              <a:xfrm flipH="1">
                <a:off x="657" y="1680"/>
                <a:ext cx="204" cy="1"/>
              </a:xfrm>
              <a:prstGeom prst="line">
                <a:avLst/>
              </a:prstGeom>
              <a:noFill/>
              <a:ln w="0">
                <a:solidFill>
                  <a:srgbClr val="000000"/>
                </a:solidFill>
                <a:round/>
                <a:headEnd/>
                <a:tailEnd/>
              </a:ln>
            </p:spPr>
            <p:txBody>
              <a:bodyPr/>
              <a:lstStyle/>
              <a:p>
                <a:endParaRPr lang="en-US"/>
              </a:p>
            </p:txBody>
          </p:sp>
          <p:sp>
            <p:nvSpPr>
              <p:cNvPr id="1137" name="Freeform 524"/>
              <p:cNvSpPr>
                <a:spLocks/>
              </p:cNvSpPr>
              <p:nvPr/>
            </p:nvSpPr>
            <p:spPr bwMode="auto">
              <a:xfrm>
                <a:off x="819" y="1659"/>
                <a:ext cx="42" cy="47"/>
              </a:xfrm>
              <a:custGeom>
                <a:avLst/>
                <a:gdLst>
                  <a:gd name="T0" fmla="*/ 42 w 42"/>
                  <a:gd name="T1" fmla="*/ 21 h 47"/>
                  <a:gd name="T2" fmla="*/ 0 w 42"/>
                  <a:gd name="T3" fmla="*/ 47 h 47"/>
                  <a:gd name="T4" fmla="*/ 0 w 42"/>
                  <a:gd name="T5" fmla="*/ 0 h 47"/>
                  <a:gd name="T6" fmla="*/ 42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1138" name="Freeform 525"/>
              <p:cNvSpPr>
                <a:spLocks/>
              </p:cNvSpPr>
              <p:nvPr/>
            </p:nvSpPr>
            <p:spPr bwMode="auto">
              <a:xfrm>
                <a:off x="657" y="1659"/>
                <a:ext cx="42" cy="47"/>
              </a:xfrm>
              <a:custGeom>
                <a:avLst/>
                <a:gdLst>
                  <a:gd name="T0" fmla="*/ 0 w 42"/>
                  <a:gd name="T1" fmla="*/ 21 h 47"/>
                  <a:gd name="T2" fmla="*/ 42 w 42"/>
                  <a:gd name="T3" fmla="*/ 47 h 47"/>
                  <a:gd name="T4" fmla="*/ 42 w 42"/>
                  <a:gd name="T5" fmla="*/ 0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1139" name="Rectangle 526"/>
              <p:cNvSpPr>
                <a:spLocks noChangeArrowheads="1"/>
              </p:cNvSpPr>
              <p:nvPr/>
            </p:nvSpPr>
            <p:spPr bwMode="auto">
              <a:xfrm>
                <a:off x="428" y="638"/>
                <a:ext cx="760"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1140" name="Freeform 527"/>
              <p:cNvSpPr>
                <a:spLocks/>
              </p:cNvSpPr>
              <p:nvPr/>
            </p:nvSpPr>
            <p:spPr bwMode="auto">
              <a:xfrm>
                <a:off x="1148" y="946"/>
                <a:ext cx="88" cy="88"/>
              </a:xfrm>
              <a:custGeom>
                <a:avLst/>
                <a:gdLst>
                  <a:gd name="T0" fmla="*/ 88 w 88"/>
                  <a:gd name="T1" fmla="*/ 47 h 88"/>
                  <a:gd name="T2" fmla="*/ 0 w 88"/>
                  <a:gd name="T3" fmla="*/ 88 h 88"/>
                  <a:gd name="T4" fmla="*/ 0 w 88"/>
                  <a:gd name="T5" fmla="*/ 0 h 88"/>
                  <a:gd name="T6" fmla="*/ 88 w 88"/>
                  <a:gd name="T7" fmla="*/ 47 h 88"/>
                  <a:gd name="T8" fmla="*/ 0 60000 65536"/>
                  <a:gd name="T9" fmla="*/ 0 60000 65536"/>
                  <a:gd name="T10" fmla="*/ 0 60000 65536"/>
                  <a:gd name="T11" fmla="*/ 0 60000 65536"/>
                  <a:gd name="T12" fmla="*/ 0 w 88"/>
                  <a:gd name="T13" fmla="*/ 0 h 88"/>
                  <a:gd name="T14" fmla="*/ 88 w 88"/>
                  <a:gd name="T15" fmla="*/ 88 h 88"/>
                </a:gdLst>
                <a:ahLst/>
                <a:cxnLst>
                  <a:cxn ang="T8">
                    <a:pos x="T0" y="T1"/>
                  </a:cxn>
                  <a:cxn ang="T9">
                    <a:pos x="T2" y="T3"/>
                  </a:cxn>
                  <a:cxn ang="T10">
                    <a:pos x="T4" y="T5"/>
                  </a:cxn>
                  <a:cxn ang="T11">
                    <a:pos x="T6" y="T7"/>
                  </a:cxn>
                </a:cxnLst>
                <a:rect l="T12" t="T13" r="T14" b="T15"/>
                <a:pathLst>
                  <a:path w="88" h="88">
                    <a:moveTo>
                      <a:pt x="88" y="47"/>
                    </a:moveTo>
                    <a:lnTo>
                      <a:pt x="0" y="88"/>
                    </a:lnTo>
                    <a:lnTo>
                      <a:pt x="0" y="0"/>
                    </a:lnTo>
                    <a:lnTo>
                      <a:pt x="88" y="47"/>
                    </a:lnTo>
                    <a:close/>
                  </a:path>
                </a:pathLst>
              </a:custGeom>
              <a:solidFill>
                <a:srgbClr val="000000"/>
              </a:solidFill>
              <a:ln w="9525">
                <a:noFill/>
                <a:round/>
                <a:headEnd/>
                <a:tailEnd/>
              </a:ln>
            </p:spPr>
            <p:txBody>
              <a:bodyPr/>
              <a:lstStyle/>
              <a:p>
                <a:endParaRPr lang="en-US"/>
              </a:p>
            </p:txBody>
          </p:sp>
          <p:sp>
            <p:nvSpPr>
              <p:cNvPr id="1141" name="Freeform 528"/>
              <p:cNvSpPr>
                <a:spLocks/>
              </p:cNvSpPr>
              <p:nvPr/>
            </p:nvSpPr>
            <p:spPr bwMode="auto">
              <a:xfrm>
                <a:off x="1148" y="972"/>
                <a:ext cx="20" cy="36"/>
              </a:xfrm>
              <a:custGeom>
                <a:avLst/>
                <a:gdLst>
                  <a:gd name="T0" fmla="*/ 0 w 20"/>
                  <a:gd name="T1" fmla="*/ 36 h 36"/>
                  <a:gd name="T2" fmla="*/ 5 w 20"/>
                  <a:gd name="T3" fmla="*/ 36 h 36"/>
                  <a:gd name="T4" fmla="*/ 10 w 20"/>
                  <a:gd name="T5" fmla="*/ 36 h 36"/>
                  <a:gd name="T6" fmla="*/ 10 w 20"/>
                  <a:gd name="T7" fmla="*/ 31 h 36"/>
                  <a:gd name="T8" fmla="*/ 15 w 20"/>
                  <a:gd name="T9" fmla="*/ 31 h 36"/>
                  <a:gd name="T10" fmla="*/ 15 w 20"/>
                  <a:gd name="T11" fmla="*/ 31 h 36"/>
                  <a:gd name="T12" fmla="*/ 15 w 20"/>
                  <a:gd name="T13" fmla="*/ 26 h 36"/>
                  <a:gd name="T14" fmla="*/ 20 w 20"/>
                  <a:gd name="T15" fmla="*/ 21 h 36"/>
                  <a:gd name="T16" fmla="*/ 20 w 20"/>
                  <a:gd name="T17" fmla="*/ 21 h 36"/>
                  <a:gd name="T18" fmla="*/ 20 w 20"/>
                  <a:gd name="T19" fmla="*/ 15 h 36"/>
                  <a:gd name="T20" fmla="*/ 15 w 20"/>
                  <a:gd name="T21" fmla="*/ 10 h 36"/>
                  <a:gd name="T22" fmla="*/ 15 w 20"/>
                  <a:gd name="T23" fmla="*/ 10 h 36"/>
                  <a:gd name="T24" fmla="*/ 15 w 20"/>
                  <a:gd name="T25" fmla="*/ 5 h 36"/>
                  <a:gd name="T26" fmla="*/ 10 w 20"/>
                  <a:gd name="T27" fmla="*/ 5 h 36"/>
                  <a:gd name="T28" fmla="*/ 10 w 20"/>
                  <a:gd name="T29" fmla="*/ 5 h 36"/>
                  <a:gd name="T30" fmla="*/ 5 w 20"/>
                  <a:gd name="T31" fmla="*/ 0 h 36"/>
                  <a:gd name="T32" fmla="*/ 0 w 20"/>
                  <a:gd name="T33" fmla="*/ 0 h 36"/>
                  <a:gd name="T34" fmla="*/ 0 w 20"/>
                  <a:gd name="T35" fmla="*/ 3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36"/>
                  <a:gd name="T56" fmla="*/ 20 w 20"/>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36">
                    <a:moveTo>
                      <a:pt x="0" y="36"/>
                    </a:moveTo>
                    <a:lnTo>
                      <a:pt x="5" y="36"/>
                    </a:lnTo>
                    <a:lnTo>
                      <a:pt x="10" y="36"/>
                    </a:lnTo>
                    <a:lnTo>
                      <a:pt x="10" y="31"/>
                    </a:lnTo>
                    <a:lnTo>
                      <a:pt x="15" y="31"/>
                    </a:lnTo>
                    <a:lnTo>
                      <a:pt x="15" y="26"/>
                    </a:lnTo>
                    <a:lnTo>
                      <a:pt x="20" y="21"/>
                    </a:lnTo>
                    <a:lnTo>
                      <a:pt x="20" y="15"/>
                    </a:lnTo>
                    <a:lnTo>
                      <a:pt x="15" y="10"/>
                    </a:lnTo>
                    <a:lnTo>
                      <a:pt x="15" y="5"/>
                    </a:lnTo>
                    <a:lnTo>
                      <a:pt x="10" y="5"/>
                    </a:lnTo>
                    <a:lnTo>
                      <a:pt x="5" y="0"/>
                    </a:lnTo>
                    <a:lnTo>
                      <a:pt x="0" y="0"/>
                    </a:lnTo>
                    <a:lnTo>
                      <a:pt x="0" y="36"/>
                    </a:lnTo>
                    <a:close/>
                  </a:path>
                </a:pathLst>
              </a:custGeom>
              <a:solidFill>
                <a:srgbClr val="000000"/>
              </a:solidFill>
              <a:ln w="9525">
                <a:noFill/>
                <a:round/>
                <a:headEnd/>
                <a:tailEnd/>
              </a:ln>
            </p:spPr>
            <p:txBody>
              <a:bodyPr/>
              <a:lstStyle/>
              <a:p>
                <a:endParaRPr lang="en-US"/>
              </a:p>
            </p:txBody>
          </p:sp>
          <p:sp>
            <p:nvSpPr>
              <p:cNvPr id="1142" name="Rectangle 529"/>
              <p:cNvSpPr>
                <a:spLocks noChangeArrowheads="1"/>
              </p:cNvSpPr>
              <p:nvPr/>
            </p:nvSpPr>
            <p:spPr bwMode="auto">
              <a:xfrm>
                <a:off x="1111" y="972"/>
                <a:ext cx="37" cy="3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43" name="Freeform 530"/>
              <p:cNvSpPr>
                <a:spLocks/>
              </p:cNvSpPr>
              <p:nvPr/>
            </p:nvSpPr>
            <p:spPr bwMode="auto">
              <a:xfrm>
                <a:off x="1022" y="946"/>
                <a:ext cx="89" cy="88"/>
              </a:xfrm>
              <a:custGeom>
                <a:avLst/>
                <a:gdLst>
                  <a:gd name="T0" fmla="*/ 0 w 89"/>
                  <a:gd name="T1" fmla="*/ 47 h 88"/>
                  <a:gd name="T2" fmla="*/ 89 w 89"/>
                  <a:gd name="T3" fmla="*/ 88 h 88"/>
                  <a:gd name="T4" fmla="*/ 89 w 89"/>
                  <a:gd name="T5" fmla="*/ 0 h 88"/>
                  <a:gd name="T6" fmla="*/ 0 w 89"/>
                  <a:gd name="T7" fmla="*/ 47 h 88"/>
                  <a:gd name="T8" fmla="*/ 0 60000 65536"/>
                  <a:gd name="T9" fmla="*/ 0 60000 65536"/>
                  <a:gd name="T10" fmla="*/ 0 60000 65536"/>
                  <a:gd name="T11" fmla="*/ 0 60000 65536"/>
                  <a:gd name="T12" fmla="*/ 0 w 89"/>
                  <a:gd name="T13" fmla="*/ 0 h 88"/>
                  <a:gd name="T14" fmla="*/ 89 w 89"/>
                  <a:gd name="T15" fmla="*/ 88 h 88"/>
                </a:gdLst>
                <a:ahLst/>
                <a:cxnLst>
                  <a:cxn ang="T8">
                    <a:pos x="T0" y="T1"/>
                  </a:cxn>
                  <a:cxn ang="T9">
                    <a:pos x="T2" y="T3"/>
                  </a:cxn>
                  <a:cxn ang="T10">
                    <a:pos x="T4" y="T5"/>
                  </a:cxn>
                  <a:cxn ang="T11">
                    <a:pos x="T6" y="T7"/>
                  </a:cxn>
                </a:cxnLst>
                <a:rect l="T12" t="T13" r="T14" b="T15"/>
                <a:pathLst>
                  <a:path w="89" h="88">
                    <a:moveTo>
                      <a:pt x="0" y="47"/>
                    </a:moveTo>
                    <a:lnTo>
                      <a:pt x="89" y="88"/>
                    </a:lnTo>
                    <a:lnTo>
                      <a:pt x="89" y="0"/>
                    </a:lnTo>
                    <a:lnTo>
                      <a:pt x="0" y="47"/>
                    </a:lnTo>
                    <a:close/>
                  </a:path>
                </a:pathLst>
              </a:custGeom>
              <a:solidFill>
                <a:srgbClr val="000000"/>
              </a:solidFill>
              <a:ln w="9525">
                <a:noFill/>
                <a:round/>
                <a:headEnd/>
                <a:tailEnd/>
              </a:ln>
            </p:spPr>
            <p:txBody>
              <a:bodyPr/>
              <a:lstStyle/>
              <a:p>
                <a:endParaRPr lang="en-US"/>
              </a:p>
            </p:txBody>
          </p:sp>
          <p:sp>
            <p:nvSpPr>
              <p:cNvPr id="1144" name="Freeform 531"/>
              <p:cNvSpPr>
                <a:spLocks/>
              </p:cNvSpPr>
              <p:nvPr/>
            </p:nvSpPr>
            <p:spPr bwMode="auto">
              <a:xfrm>
                <a:off x="1095" y="972"/>
                <a:ext cx="16" cy="36"/>
              </a:xfrm>
              <a:custGeom>
                <a:avLst/>
                <a:gdLst>
                  <a:gd name="T0" fmla="*/ 16 w 16"/>
                  <a:gd name="T1" fmla="*/ 0 h 36"/>
                  <a:gd name="T2" fmla="*/ 11 w 16"/>
                  <a:gd name="T3" fmla="*/ 0 h 36"/>
                  <a:gd name="T4" fmla="*/ 11 w 16"/>
                  <a:gd name="T5" fmla="*/ 5 h 36"/>
                  <a:gd name="T6" fmla="*/ 6 w 16"/>
                  <a:gd name="T7" fmla="*/ 5 h 36"/>
                  <a:gd name="T8" fmla="*/ 6 w 16"/>
                  <a:gd name="T9" fmla="*/ 5 h 36"/>
                  <a:gd name="T10" fmla="*/ 0 w 16"/>
                  <a:gd name="T11" fmla="*/ 10 h 36"/>
                  <a:gd name="T12" fmla="*/ 0 w 16"/>
                  <a:gd name="T13" fmla="*/ 10 h 36"/>
                  <a:gd name="T14" fmla="*/ 0 w 16"/>
                  <a:gd name="T15" fmla="*/ 15 h 36"/>
                  <a:gd name="T16" fmla="*/ 0 w 16"/>
                  <a:gd name="T17" fmla="*/ 21 h 36"/>
                  <a:gd name="T18" fmla="*/ 0 w 16"/>
                  <a:gd name="T19" fmla="*/ 21 h 36"/>
                  <a:gd name="T20" fmla="*/ 0 w 16"/>
                  <a:gd name="T21" fmla="*/ 26 h 36"/>
                  <a:gd name="T22" fmla="*/ 0 w 16"/>
                  <a:gd name="T23" fmla="*/ 31 h 36"/>
                  <a:gd name="T24" fmla="*/ 6 w 16"/>
                  <a:gd name="T25" fmla="*/ 31 h 36"/>
                  <a:gd name="T26" fmla="*/ 6 w 16"/>
                  <a:gd name="T27" fmla="*/ 31 h 36"/>
                  <a:gd name="T28" fmla="*/ 11 w 16"/>
                  <a:gd name="T29" fmla="*/ 36 h 36"/>
                  <a:gd name="T30" fmla="*/ 11 w 16"/>
                  <a:gd name="T31" fmla="*/ 36 h 36"/>
                  <a:gd name="T32" fmla="*/ 16 w 16"/>
                  <a:gd name="T33" fmla="*/ 36 h 36"/>
                  <a:gd name="T34" fmla="*/ 16 w 16"/>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6"/>
                  <a:gd name="T56" fmla="*/ 16 w 16"/>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6">
                    <a:moveTo>
                      <a:pt x="16" y="0"/>
                    </a:moveTo>
                    <a:lnTo>
                      <a:pt x="11" y="0"/>
                    </a:lnTo>
                    <a:lnTo>
                      <a:pt x="11" y="5"/>
                    </a:lnTo>
                    <a:lnTo>
                      <a:pt x="6" y="5"/>
                    </a:lnTo>
                    <a:lnTo>
                      <a:pt x="0" y="10"/>
                    </a:lnTo>
                    <a:lnTo>
                      <a:pt x="0" y="15"/>
                    </a:lnTo>
                    <a:lnTo>
                      <a:pt x="0" y="21"/>
                    </a:lnTo>
                    <a:lnTo>
                      <a:pt x="0" y="26"/>
                    </a:lnTo>
                    <a:lnTo>
                      <a:pt x="0" y="31"/>
                    </a:lnTo>
                    <a:lnTo>
                      <a:pt x="6" y="31"/>
                    </a:lnTo>
                    <a:lnTo>
                      <a:pt x="11" y="36"/>
                    </a:lnTo>
                    <a:lnTo>
                      <a:pt x="16" y="36"/>
                    </a:lnTo>
                    <a:lnTo>
                      <a:pt x="16" y="0"/>
                    </a:lnTo>
                    <a:close/>
                  </a:path>
                </a:pathLst>
              </a:custGeom>
              <a:solidFill>
                <a:srgbClr val="000000"/>
              </a:solidFill>
              <a:ln w="9525">
                <a:noFill/>
                <a:round/>
                <a:headEnd/>
                <a:tailEnd/>
              </a:ln>
            </p:spPr>
            <p:txBody>
              <a:bodyPr/>
              <a:lstStyle/>
              <a:p>
                <a:endParaRPr lang="en-US"/>
              </a:p>
            </p:txBody>
          </p:sp>
          <p:sp>
            <p:nvSpPr>
              <p:cNvPr id="1145" name="Rectangle 532"/>
              <p:cNvSpPr>
                <a:spLocks noChangeArrowheads="1"/>
              </p:cNvSpPr>
              <p:nvPr/>
            </p:nvSpPr>
            <p:spPr bwMode="auto">
              <a:xfrm>
                <a:off x="1810"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46" name="Rectangle 533"/>
              <p:cNvSpPr>
                <a:spLocks noChangeArrowheads="1"/>
              </p:cNvSpPr>
              <p:nvPr/>
            </p:nvSpPr>
            <p:spPr bwMode="auto">
              <a:xfrm>
                <a:off x="1810"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47" name="Rectangle 534"/>
              <p:cNvSpPr>
                <a:spLocks noChangeArrowheads="1"/>
              </p:cNvSpPr>
              <p:nvPr/>
            </p:nvSpPr>
            <p:spPr bwMode="auto">
              <a:xfrm rot="-5400000">
                <a:off x="1854" y="330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148" name="Rectangle 535"/>
              <p:cNvSpPr>
                <a:spLocks noChangeArrowheads="1"/>
              </p:cNvSpPr>
              <p:nvPr/>
            </p:nvSpPr>
            <p:spPr bwMode="auto">
              <a:xfrm rot="-5400000">
                <a:off x="1852" y="324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149" name="Rectangle 536"/>
              <p:cNvSpPr>
                <a:spLocks noChangeArrowheads="1"/>
              </p:cNvSpPr>
              <p:nvPr/>
            </p:nvSpPr>
            <p:spPr bwMode="auto">
              <a:xfrm rot="-5400000">
                <a:off x="1870" y="320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50" name="Rectangle 537"/>
              <p:cNvSpPr>
                <a:spLocks noChangeArrowheads="1"/>
              </p:cNvSpPr>
              <p:nvPr/>
            </p:nvSpPr>
            <p:spPr bwMode="auto">
              <a:xfrm rot="-5400000">
                <a:off x="1849" y="316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151" name="Rectangle 538"/>
              <p:cNvSpPr>
                <a:spLocks noChangeArrowheads="1"/>
              </p:cNvSpPr>
              <p:nvPr/>
            </p:nvSpPr>
            <p:spPr bwMode="auto">
              <a:xfrm rot="-5400000">
                <a:off x="1870" y="312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52" name="Rectangle 539"/>
              <p:cNvSpPr>
                <a:spLocks noChangeArrowheads="1"/>
              </p:cNvSpPr>
              <p:nvPr/>
            </p:nvSpPr>
            <p:spPr bwMode="auto">
              <a:xfrm rot="-5400000">
                <a:off x="1870" y="309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53" name="Rectangle 540"/>
              <p:cNvSpPr>
                <a:spLocks noChangeArrowheads="1"/>
              </p:cNvSpPr>
              <p:nvPr/>
            </p:nvSpPr>
            <p:spPr bwMode="auto">
              <a:xfrm rot="-5400000">
                <a:off x="1855" y="301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154" name="Rectangle 542"/>
              <p:cNvSpPr>
                <a:spLocks noChangeArrowheads="1"/>
              </p:cNvSpPr>
              <p:nvPr/>
            </p:nvSpPr>
            <p:spPr bwMode="auto">
              <a:xfrm>
                <a:off x="1028" y="2967"/>
                <a:ext cx="156"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55" name="Rectangle 543"/>
              <p:cNvSpPr>
                <a:spLocks noChangeArrowheads="1"/>
              </p:cNvSpPr>
              <p:nvPr/>
            </p:nvSpPr>
            <p:spPr bwMode="auto">
              <a:xfrm>
                <a:off x="1028" y="2967"/>
                <a:ext cx="156"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56" name="Rectangle 544"/>
              <p:cNvSpPr>
                <a:spLocks noChangeArrowheads="1"/>
              </p:cNvSpPr>
              <p:nvPr/>
            </p:nvSpPr>
            <p:spPr bwMode="auto">
              <a:xfrm rot="-5400000">
                <a:off x="1070"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157" name="Rectangle 545"/>
              <p:cNvSpPr>
                <a:spLocks noChangeArrowheads="1"/>
              </p:cNvSpPr>
              <p:nvPr/>
            </p:nvSpPr>
            <p:spPr bwMode="auto">
              <a:xfrm rot="-5400000">
                <a:off x="1068" y="3237"/>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158" name="Rectangle 546"/>
              <p:cNvSpPr>
                <a:spLocks noChangeArrowheads="1"/>
              </p:cNvSpPr>
              <p:nvPr/>
            </p:nvSpPr>
            <p:spPr bwMode="auto">
              <a:xfrm rot="-5400000">
                <a:off x="1086" y="319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59" name="Rectangle 547"/>
              <p:cNvSpPr>
                <a:spLocks noChangeArrowheads="1"/>
              </p:cNvSpPr>
              <p:nvPr/>
            </p:nvSpPr>
            <p:spPr bwMode="auto">
              <a:xfrm rot="-5400000">
                <a:off x="1076" y="316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160" name="Rectangle 548"/>
              <p:cNvSpPr>
                <a:spLocks noChangeArrowheads="1"/>
              </p:cNvSpPr>
              <p:nvPr/>
            </p:nvSpPr>
            <p:spPr bwMode="auto">
              <a:xfrm rot="-5400000">
                <a:off x="1086"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61" name="Rectangle 549"/>
              <p:cNvSpPr>
                <a:spLocks noChangeArrowheads="1"/>
              </p:cNvSpPr>
              <p:nvPr/>
            </p:nvSpPr>
            <p:spPr bwMode="auto">
              <a:xfrm rot="-5400000">
                <a:off x="1086"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62" name="Rectangle 550"/>
              <p:cNvSpPr>
                <a:spLocks noChangeArrowheads="1"/>
              </p:cNvSpPr>
              <p:nvPr/>
            </p:nvSpPr>
            <p:spPr bwMode="auto">
              <a:xfrm rot="-5400000">
                <a:off x="1071" y="3025"/>
                <a:ext cx="89"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x2</a:t>
                </a:r>
                <a:endParaRPr lang="en-US" sz="1800" dirty="0">
                  <a:solidFill>
                    <a:srgbClr val="000000"/>
                  </a:solidFill>
                </a:endParaRPr>
              </a:p>
            </p:txBody>
          </p:sp>
          <p:sp>
            <p:nvSpPr>
              <p:cNvPr id="1163" name="Rectangle 552"/>
              <p:cNvSpPr>
                <a:spLocks noChangeArrowheads="1"/>
              </p:cNvSpPr>
              <p:nvPr/>
            </p:nvSpPr>
            <p:spPr bwMode="auto">
              <a:xfrm>
                <a:off x="1221" y="2967"/>
                <a:ext cx="156" cy="531"/>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64" name="Rectangle 553"/>
              <p:cNvSpPr>
                <a:spLocks noChangeArrowheads="1"/>
              </p:cNvSpPr>
              <p:nvPr/>
            </p:nvSpPr>
            <p:spPr bwMode="auto">
              <a:xfrm rot="-5400000">
                <a:off x="1257" y="324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165" name="Rectangle 554"/>
              <p:cNvSpPr>
                <a:spLocks noChangeArrowheads="1"/>
              </p:cNvSpPr>
              <p:nvPr/>
            </p:nvSpPr>
            <p:spPr bwMode="auto">
              <a:xfrm rot="-5400000">
                <a:off x="1259" y="3187"/>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166" name="Rectangle 555"/>
              <p:cNvSpPr>
                <a:spLocks noChangeArrowheads="1"/>
              </p:cNvSpPr>
              <p:nvPr/>
            </p:nvSpPr>
            <p:spPr bwMode="auto">
              <a:xfrm rot="-5400000">
                <a:off x="1257" y="312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167" name="Rectangle 556"/>
              <p:cNvSpPr>
                <a:spLocks noChangeArrowheads="1"/>
              </p:cNvSpPr>
              <p:nvPr/>
            </p:nvSpPr>
            <p:spPr bwMode="auto">
              <a:xfrm rot="-5400000">
                <a:off x="1262" y="307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168" name="Rectangle 557"/>
              <p:cNvSpPr>
                <a:spLocks noChangeArrowheads="1"/>
              </p:cNvSpPr>
              <p:nvPr/>
            </p:nvSpPr>
            <p:spPr bwMode="auto">
              <a:xfrm>
                <a:off x="1612"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69" name="Rectangle 558"/>
              <p:cNvSpPr>
                <a:spLocks noChangeArrowheads="1"/>
              </p:cNvSpPr>
              <p:nvPr/>
            </p:nvSpPr>
            <p:spPr bwMode="auto">
              <a:xfrm>
                <a:off x="1612" y="2967"/>
                <a:ext cx="162"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70" name="Rectangle 559"/>
              <p:cNvSpPr>
                <a:spLocks noChangeArrowheads="1"/>
              </p:cNvSpPr>
              <p:nvPr/>
            </p:nvSpPr>
            <p:spPr bwMode="auto">
              <a:xfrm rot="-5400000">
                <a:off x="1655"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171" name="Rectangle 560"/>
              <p:cNvSpPr>
                <a:spLocks noChangeArrowheads="1"/>
              </p:cNvSpPr>
              <p:nvPr/>
            </p:nvSpPr>
            <p:spPr bwMode="auto">
              <a:xfrm rot="-5400000">
                <a:off x="1671" y="325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72" name="Rectangle 561"/>
              <p:cNvSpPr>
                <a:spLocks noChangeArrowheads="1"/>
              </p:cNvSpPr>
              <p:nvPr/>
            </p:nvSpPr>
            <p:spPr bwMode="auto">
              <a:xfrm rot="-5400000">
                <a:off x="1658" y="3211"/>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F</a:t>
                </a:r>
                <a:endParaRPr lang="en-US" sz="1800">
                  <a:solidFill>
                    <a:srgbClr val="000000"/>
                  </a:solidFill>
                </a:endParaRPr>
              </a:p>
            </p:txBody>
          </p:sp>
          <p:sp>
            <p:nvSpPr>
              <p:cNvPr id="1173" name="Rectangle 562"/>
              <p:cNvSpPr>
                <a:spLocks noChangeArrowheads="1"/>
              </p:cNvSpPr>
              <p:nvPr/>
            </p:nvSpPr>
            <p:spPr bwMode="auto">
              <a:xfrm rot="-5400000">
                <a:off x="1661" y="316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2</a:t>
                </a:r>
                <a:endParaRPr lang="en-US" sz="1800">
                  <a:solidFill>
                    <a:srgbClr val="000000"/>
                  </a:solidFill>
                </a:endParaRPr>
              </a:p>
            </p:txBody>
          </p:sp>
          <p:sp>
            <p:nvSpPr>
              <p:cNvPr id="1174" name="Rectangle 564"/>
              <p:cNvSpPr>
                <a:spLocks noChangeArrowheads="1"/>
              </p:cNvSpPr>
              <p:nvPr/>
            </p:nvSpPr>
            <p:spPr bwMode="auto">
              <a:xfrm rot="-5400000">
                <a:off x="1656" y="3031"/>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x6</a:t>
                </a:r>
                <a:endParaRPr lang="en-US" sz="1800">
                  <a:solidFill>
                    <a:srgbClr val="000000"/>
                  </a:solidFill>
                </a:endParaRPr>
              </a:p>
            </p:txBody>
          </p:sp>
          <p:sp>
            <p:nvSpPr>
              <p:cNvPr id="1175" name="Rectangle 565"/>
              <p:cNvSpPr>
                <a:spLocks noChangeArrowheads="1"/>
              </p:cNvSpPr>
              <p:nvPr/>
            </p:nvSpPr>
            <p:spPr bwMode="auto">
              <a:xfrm>
                <a:off x="1419" y="2967"/>
                <a:ext cx="156"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76" name="Rectangle 566"/>
              <p:cNvSpPr>
                <a:spLocks noChangeArrowheads="1"/>
              </p:cNvSpPr>
              <p:nvPr/>
            </p:nvSpPr>
            <p:spPr bwMode="auto">
              <a:xfrm>
                <a:off x="1419" y="2967"/>
                <a:ext cx="156"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77" name="Rectangle 567"/>
              <p:cNvSpPr>
                <a:spLocks noChangeArrowheads="1"/>
              </p:cNvSpPr>
              <p:nvPr/>
            </p:nvSpPr>
            <p:spPr bwMode="auto">
              <a:xfrm rot="-5400000">
                <a:off x="1457" y="319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178" name="Rectangle 568"/>
              <p:cNvSpPr>
                <a:spLocks noChangeArrowheads="1"/>
              </p:cNvSpPr>
              <p:nvPr/>
            </p:nvSpPr>
            <p:spPr bwMode="auto">
              <a:xfrm rot="-5400000">
                <a:off x="1457" y="3140"/>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179" name="Rectangle 569"/>
              <p:cNvSpPr>
                <a:spLocks noChangeArrowheads="1"/>
              </p:cNvSpPr>
              <p:nvPr/>
            </p:nvSpPr>
            <p:spPr bwMode="auto">
              <a:xfrm rot="-5400000">
                <a:off x="1473" y="3104"/>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80" name="Rectangle 570"/>
              <p:cNvSpPr>
                <a:spLocks noChangeArrowheads="1"/>
              </p:cNvSpPr>
              <p:nvPr/>
            </p:nvSpPr>
            <p:spPr bwMode="auto">
              <a:xfrm>
                <a:off x="829"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81" name="Rectangle 571"/>
              <p:cNvSpPr>
                <a:spLocks noChangeArrowheads="1"/>
              </p:cNvSpPr>
              <p:nvPr/>
            </p:nvSpPr>
            <p:spPr bwMode="auto">
              <a:xfrm>
                <a:off x="829"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82" name="Rectangle 572"/>
              <p:cNvSpPr>
                <a:spLocks noChangeArrowheads="1"/>
              </p:cNvSpPr>
              <p:nvPr/>
            </p:nvSpPr>
            <p:spPr bwMode="auto">
              <a:xfrm rot="-5400000">
                <a:off x="888"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83" name="Rectangle 573"/>
              <p:cNvSpPr>
                <a:spLocks noChangeArrowheads="1"/>
              </p:cNvSpPr>
              <p:nvPr/>
            </p:nvSpPr>
            <p:spPr bwMode="auto">
              <a:xfrm rot="-5400000">
                <a:off x="870" y="313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184" name="Rectangle 574"/>
              <p:cNvSpPr>
                <a:spLocks noChangeArrowheads="1"/>
              </p:cNvSpPr>
              <p:nvPr/>
            </p:nvSpPr>
            <p:spPr bwMode="auto">
              <a:xfrm rot="-5400000">
                <a:off x="862" y="3192"/>
                <a:ext cx="58" cy="84"/>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185" name="Freeform 575"/>
              <p:cNvSpPr>
                <a:spLocks/>
              </p:cNvSpPr>
              <p:nvPr/>
            </p:nvSpPr>
            <p:spPr bwMode="auto">
              <a:xfrm>
                <a:off x="1810" y="2461"/>
                <a:ext cx="68" cy="68"/>
              </a:xfrm>
              <a:custGeom>
                <a:avLst/>
                <a:gdLst>
                  <a:gd name="T0" fmla="*/ 68 w 68"/>
                  <a:gd name="T1" fmla="*/ 68 h 68"/>
                  <a:gd name="T2" fmla="*/ 31 w 68"/>
                  <a:gd name="T3" fmla="*/ 0 h 68"/>
                  <a:gd name="T4" fmla="*/ 0 w 68"/>
                  <a:gd name="T5" fmla="*/ 68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31" y="0"/>
                    </a:lnTo>
                    <a:lnTo>
                      <a:pt x="0" y="68"/>
                    </a:lnTo>
                    <a:lnTo>
                      <a:pt x="68" y="68"/>
                    </a:lnTo>
                    <a:close/>
                  </a:path>
                </a:pathLst>
              </a:custGeom>
              <a:solidFill>
                <a:srgbClr val="000000"/>
              </a:solidFill>
              <a:ln w="9525">
                <a:noFill/>
                <a:round/>
                <a:headEnd/>
                <a:tailEnd/>
              </a:ln>
            </p:spPr>
            <p:txBody>
              <a:bodyPr/>
              <a:lstStyle/>
              <a:p>
                <a:endParaRPr lang="en-US"/>
              </a:p>
            </p:txBody>
          </p:sp>
          <p:sp>
            <p:nvSpPr>
              <p:cNvPr id="1186" name="Freeform 576"/>
              <p:cNvSpPr>
                <a:spLocks/>
              </p:cNvSpPr>
              <p:nvPr/>
            </p:nvSpPr>
            <p:spPr bwMode="auto">
              <a:xfrm>
                <a:off x="1836" y="2513"/>
                <a:ext cx="16" cy="11"/>
              </a:xfrm>
              <a:custGeom>
                <a:avLst/>
                <a:gdLst>
                  <a:gd name="T0" fmla="*/ 16 w 16"/>
                  <a:gd name="T1" fmla="*/ 11 h 11"/>
                  <a:gd name="T2" fmla="*/ 16 w 16"/>
                  <a:gd name="T3" fmla="*/ 6 h 11"/>
                  <a:gd name="T4" fmla="*/ 11 w 16"/>
                  <a:gd name="T5" fmla="*/ 6 h 11"/>
                  <a:gd name="T6" fmla="*/ 11 w 16"/>
                  <a:gd name="T7" fmla="*/ 0 h 11"/>
                  <a:gd name="T8" fmla="*/ 5 w 16"/>
                  <a:gd name="T9" fmla="*/ 0 h 11"/>
                  <a:gd name="T10" fmla="*/ 5 w 16"/>
                  <a:gd name="T11" fmla="*/ 0 h 11"/>
                  <a:gd name="T12" fmla="*/ 5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5" y="0"/>
                    </a:lnTo>
                    <a:lnTo>
                      <a:pt x="5"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187" name="Rectangle 577"/>
              <p:cNvSpPr>
                <a:spLocks noChangeArrowheads="1"/>
              </p:cNvSpPr>
              <p:nvPr/>
            </p:nvSpPr>
            <p:spPr bwMode="auto">
              <a:xfrm>
                <a:off x="1836"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88" name="Freeform 578"/>
              <p:cNvSpPr>
                <a:spLocks/>
              </p:cNvSpPr>
              <p:nvPr/>
            </p:nvSpPr>
            <p:spPr bwMode="auto">
              <a:xfrm>
                <a:off x="1810" y="2888"/>
                <a:ext cx="68" cy="68"/>
              </a:xfrm>
              <a:custGeom>
                <a:avLst/>
                <a:gdLst>
                  <a:gd name="T0" fmla="*/ 68 w 68"/>
                  <a:gd name="T1" fmla="*/ 0 h 68"/>
                  <a:gd name="T2" fmla="*/ 31 w 68"/>
                  <a:gd name="T3" fmla="*/ 68 h 68"/>
                  <a:gd name="T4" fmla="*/ 0 w 68"/>
                  <a:gd name="T5" fmla="*/ 0 h 68"/>
                  <a:gd name="T6" fmla="*/ 68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0"/>
                    </a:moveTo>
                    <a:lnTo>
                      <a:pt x="31" y="68"/>
                    </a:lnTo>
                    <a:lnTo>
                      <a:pt x="0" y="0"/>
                    </a:lnTo>
                    <a:lnTo>
                      <a:pt x="68" y="0"/>
                    </a:lnTo>
                    <a:close/>
                  </a:path>
                </a:pathLst>
              </a:custGeom>
              <a:solidFill>
                <a:srgbClr val="000000"/>
              </a:solidFill>
              <a:ln w="9525">
                <a:noFill/>
                <a:round/>
                <a:headEnd/>
                <a:tailEnd/>
              </a:ln>
            </p:spPr>
            <p:txBody>
              <a:bodyPr/>
              <a:lstStyle/>
              <a:p>
                <a:endParaRPr lang="en-US"/>
              </a:p>
            </p:txBody>
          </p:sp>
          <p:sp>
            <p:nvSpPr>
              <p:cNvPr id="1189" name="Freeform 579"/>
              <p:cNvSpPr>
                <a:spLocks/>
              </p:cNvSpPr>
              <p:nvPr/>
            </p:nvSpPr>
            <p:spPr bwMode="auto">
              <a:xfrm>
                <a:off x="1836" y="2899"/>
                <a:ext cx="16" cy="5"/>
              </a:xfrm>
              <a:custGeom>
                <a:avLst/>
                <a:gdLst>
                  <a:gd name="T0" fmla="*/ 0 w 16"/>
                  <a:gd name="T1" fmla="*/ 0 h 5"/>
                  <a:gd name="T2" fmla="*/ 0 w 16"/>
                  <a:gd name="T3" fmla="*/ 0 h 5"/>
                  <a:gd name="T4" fmla="*/ 5 w 16"/>
                  <a:gd name="T5" fmla="*/ 5 h 5"/>
                  <a:gd name="T6" fmla="*/ 5 w 16"/>
                  <a:gd name="T7" fmla="*/ 5 h 5"/>
                  <a:gd name="T8" fmla="*/ 5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5"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190" name="Freeform 580"/>
              <p:cNvSpPr>
                <a:spLocks/>
              </p:cNvSpPr>
              <p:nvPr/>
            </p:nvSpPr>
            <p:spPr bwMode="auto">
              <a:xfrm>
                <a:off x="1612" y="2461"/>
                <a:ext cx="73" cy="68"/>
              </a:xfrm>
              <a:custGeom>
                <a:avLst/>
                <a:gdLst>
                  <a:gd name="T0" fmla="*/ 73 w 73"/>
                  <a:gd name="T1" fmla="*/ 68 h 68"/>
                  <a:gd name="T2" fmla="*/ 36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6" y="0"/>
                    </a:lnTo>
                    <a:lnTo>
                      <a:pt x="0" y="68"/>
                    </a:lnTo>
                    <a:lnTo>
                      <a:pt x="73" y="68"/>
                    </a:lnTo>
                    <a:close/>
                  </a:path>
                </a:pathLst>
              </a:custGeom>
              <a:solidFill>
                <a:srgbClr val="000000"/>
              </a:solidFill>
              <a:ln w="9525">
                <a:noFill/>
                <a:round/>
                <a:headEnd/>
                <a:tailEnd/>
              </a:ln>
            </p:spPr>
            <p:txBody>
              <a:bodyPr/>
              <a:lstStyle/>
              <a:p>
                <a:endParaRPr lang="en-US"/>
              </a:p>
            </p:txBody>
          </p:sp>
          <p:sp>
            <p:nvSpPr>
              <p:cNvPr id="1191" name="Freeform 581"/>
              <p:cNvSpPr>
                <a:spLocks/>
              </p:cNvSpPr>
              <p:nvPr/>
            </p:nvSpPr>
            <p:spPr bwMode="auto">
              <a:xfrm>
                <a:off x="1638" y="2513"/>
                <a:ext cx="16" cy="11"/>
              </a:xfrm>
              <a:custGeom>
                <a:avLst/>
                <a:gdLst>
                  <a:gd name="T0" fmla="*/ 16 w 16"/>
                  <a:gd name="T1" fmla="*/ 11 h 11"/>
                  <a:gd name="T2" fmla="*/ 16 w 16"/>
                  <a:gd name="T3" fmla="*/ 6 h 11"/>
                  <a:gd name="T4" fmla="*/ 16 w 16"/>
                  <a:gd name="T5" fmla="*/ 6 h 11"/>
                  <a:gd name="T6" fmla="*/ 10 w 16"/>
                  <a:gd name="T7" fmla="*/ 0 h 11"/>
                  <a:gd name="T8" fmla="*/ 10 w 16"/>
                  <a:gd name="T9" fmla="*/ 0 h 11"/>
                  <a:gd name="T10" fmla="*/ 5 w 16"/>
                  <a:gd name="T11" fmla="*/ 0 h 11"/>
                  <a:gd name="T12" fmla="*/ 5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0" y="0"/>
                    </a:lnTo>
                    <a:lnTo>
                      <a:pt x="5" y="0"/>
                    </a:lnTo>
                    <a:lnTo>
                      <a:pt x="5"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192" name="Rectangle 582"/>
              <p:cNvSpPr>
                <a:spLocks noChangeArrowheads="1"/>
              </p:cNvSpPr>
              <p:nvPr/>
            </p:nvSpPr>
            <p:spPr bwMode="auto">
              <a:xfrm>
                <a:off x="1638"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93" name="Freeform 583"/>
              <p:cNvSpPr>
                <a:spLocks/>
              </p:cNvSpPr>
              <p:nvPr/>
            </p:nvSpPr>
            <p:spPr bwMode="auto">
              <a:xfrm>
                <a:off x="1612" y="2888"/>
                <a:ext cx="73" cy="68"/>
              </a:xfrm>
              <a:custGeom>
                <a:avLst/>
                <a:gdLst>
                  <a:gd name="T0" fmla="*/ 73 w 73"/>
                  <a:gd name="T1" fmla="*/ 0 h 68"/>
                  <a:gd name="T2" fmla="*/ 36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6" y="68"/>
                    </a:lnTo>
                    <a:lnTo>
                      <a:pt x="0" y="0"/>
                    </a:lnTo>
                    <a:lnTo>
                      <a:pt x="73" y="0"/>
                    </a:lnTo>
                    <a:close/>
                  </a:path>
                </a:pathLst>
              </a:custGeom>
              <a:solidFill>
                <a:srgbClr val="000000"/>
              </a:solidFill>
              <a:ln w="9525">
                <a:noFill/>
                <a:round/>
                <a:headEnd/>
                <a:tailEnd/>
              </a:ln>
            </p:spPr>
            <p:txBody>
              <a:bodyPr/>
              <a:lstStyle/>
              <a:p>
                <a:endParaRPr lang="en-US"/>
              </a:p>
            </p:txBody>
          </p:sp>
          <p:sp>
            <p:nvSpPr>
              <p:cNvPr id="1194" name="Freeform 584"/>
              <p:cNvSpPr>
                <a:spLocks/>
              </p:cNvSpPr>
              <p:nvPr/>
            </p:nvSpPr>
            <p:spPr bwMode="auto">
              <a:xfrm>
                <a:off x="1638" y="2899"/>
                <a:ext cx="16" cy="5"/>
              </a:xfrm>
              <a:custGeom>
                <a:avLst/>
                <a:gdLst>
                  <a:gd name="T0" fmla="*/ 0 w 16"/>
                  <a:gd name="T1" fmla="*/ 0 h 5"/>
                  <a:gd name="T2" fmla="*/ 0 w 16"/>
                  <a:gd name="T3" fmla="*/ 0 h 5"/>
                  <a:gd name="T4" fmla="*/ 5 w 16"/>
                  <a:gd name="T5" fmla="*/ 5 h 5"/>
                  <a:gd name="T6" fmla="*/ 5 w 16"/>
                  <a:gd name="T7" fmla="*/ 5 h 5"/>
                  <a:gd name="T8" fmla="*/ 10 w 16"/>
                  <a:gd name="T9" fmla="*/ 5 h 5"/>
                  <a:gd name="T10" fmla="*/ 10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5" y="5"/>
                    </a:lnTo>
                    <a:lnTo>
                      <a:pt x="10"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1195" name="Line 585"/>
              <p:cNvSpPr>
                <a:spLocks noChangeShapeType="1"/>
              </p:cNvSpPr>
              <p:nvPr/>
            </p:nvSpPr>
            <p:spPr bwMode="auto">
              <a:xfrm>
                <a:off x="1492" y="2461"/>
                <a:ext cx="1" cy="495"/>
              </a:xfrm>
              <a:prstGeom prst="line">
                <a:avLst/>
              </a:prstGeom>
              <a:noFill/>
              <a:ln w="0">
                <a:solidFill>
                  <a:srgbClr val="000000"/>
                </a:solidFill>
                <a:round/>
                <a:headEnd/>
                <a:tailEnd/>
              </a:ln>
            </p:spPr>
            <p:txBody>
              <a:bodyPr/>
              <a:lstStyle/>
              <a:p>
                <a:endParaRPr lang="en-US"/>
              </a:p>
            </p:txBody>
          </p:sp>
          <p:sp>
            <p:nvSpPr>
              <p:cNvPr id="1196" name="Freeform 586"/>
              <p:cNvSpPr>
                <a:spLocks/>
              </p:cNvSpPr>
              <p:nvPr/>
            </p:nvSpPr>
            <p:spPr bwMode="auto">
              <a:xfrm>
                <a:off x="1471" y="2461"/>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197" name="Freeform 587"/>
              <p:cNvSpPr>
                <a:spLocks/>
              </p:cNvSpPr>
              <p:nvPr/>
            </p:nvSpPr>
            <p:spPr bwMode="auto">
              <a:xfrm>
                <a:off x="1471" y="2914"/>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198" name="Line 588"/>
              <p:cNvSpPr>
                <a:spLocks noChangeShapeType="1"/>
              </p:cNvSpPr>
              <p:nvPr/>
            </p:nvSpPr>
            <p:spPr bwMode="auto">
              <a:xfrm>
                <a:off x="1304" y="2461"/>
                <a:ext cx="1" cy="495"/>
              </a:xfrm>
              <a:prstGeom prst="line">
                <a:avLst/>
              </a:prstGeom>
              <a:noFill/>
              <a:ln w="0">
                <a:solidFill>
                  <a:srgbClr val="000000"/>
                </a:solidFill>
                <a:round/>
                <a:headEnd/>
                <a:tailEnd/>
              </a:ln>
            </p:spPr>
            <p:txBody>
              <a:bodyPr/>
              <a:lstStyle/>
              <a:p>
                <a:endParaRPr lang="en-US"/>
              </a:p>
            </p:txBody>
          </p:sp>
          <p:sp>
            <p:nvSpPr>
              <p:cNvPr id="1199" name="Freeform 589"/>
              <p:cNvSpPr>
                <a:spLocks/>
              </p:cNvSpPr>
              <p:nvPr/>
            </p:nvSpPr>
            <p:spPr bwMode="auto">
              <a:xfrm>
                <a:off x="1278" y="2461"/>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200" name="Freeform 590"/>
              <p:cNvSpPr>
                <a:spLocks/>
              </p:cNvSpPr>
              <p:nvPr/>
            </p:nvSpPr>
            <p:spPr bwMode="auto">
              <a:xfrm>
                <a:off x="1278" y="2914"/>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201" name="Freeform 591"/>
              <p:cNvSpPr>
                <a:spLocks/>
              </p:cNvSpPr>
              <p:nvPr/>
            </p:nvSpPr>
            <p:spPr bwMode="auto">
              <a:xfrm>
                <a:off x="1069" y="2461"/>
                <a:ext cx="68" cy="68"/>
              </a:xfrm>
              <a:custGeom>
                <a:avLst/>
                <a:gdLst>
                  <a:gd name="T0" fmla="*/ 68 w 68"/>
                  <a:gd name="T1" fmla="*/ 68 h 68"/>
                  <a:gd name="T2" fmla="*/ 37 w 68"/>
                  <a:gd name="T3" fmla="*/ 0 h 68"/>
                  <a:gd name="T4" fmla="*/ 0 w 68"/>
                  <a:gd name="T5" fmla="*/ 68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37" y="0"/>
                    </a:lnTo>
                    <a:lnTo>
                      <a:pt x="0" y="68"/>
                    </a:lnTo>
                    <a:lnTo>
                      <a:pt x="68" y="68"/>
                    </a:lnTo>
                    <a:close/>
                  </a:path>
                </a:pathLst>
              </a:custGeom>
              <a:solidFill>
                <a:srgbClr val="000000"/>
              </a:solidFill>
              <a:ln w="9525">
                <a:noFill/>
                <a:round/>
                <a:headEnd/>
                <a:tailEnd/>
              </a:ln>
            </p:spPr>
            <p:txBody>
              <a:bodyPr/>
              <a:lstStyle/>
              <a:p>
                <a:endParaRPr lang="en-US"/>
              </a:p>
            </p:txBody>
          </p:sp>
          <p:sp>
            <p:nvSpPr>
              <p:cNvPr id="1202" name="Freeform 592"/>
              <p:cNvSpPr>
                <a:spLocks/>
              </p:cNvSpPr>
              <p:nvPr/>
            </p:nvSpPr>
            <p:spPr bwMode="auto">
              <a:xfrm>
                <a:off x="1095" y="2513"/>
                <a:ext cx="16" cy="11"/>
              </a:xfrm>
              <a:custGeom>
                <a:avLst/>
                <a:gdLst>
                  <a:gd name="T0" fmla="*/ 16 w 16"/>
                  <a:gd name="T1" fmla="*/ 11 h 11"/>
                  <a:gd name="T2" fmla="*/ 16 w 16"/>
                  <a:gd name="T3" fmla="*/ 6 h 11"/>
                  <a:gd name="T4" fmla="*/ 11 w 16"/>
                  <a:gd name="T5" fmla="*/ 6 h 11"/>
                  <a:gd name="T6" fmla="*/ 11 w 16"/>
                  <a:gd name="T7" fmla="*/ 0 h 11"/>
                  <a:gd name="T8" fmla="*/ 11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203" name="Rectangle 593"/>
              <p:cNvSpPr>
                <a:spLocks noChangeArrowheads="1"/>
              </p:cNvSpPr>
              <p:nvPr/>
            </p:nvSpPr>
            <p:spPr bwMode="auto">
              <a:xfrm>
                <a:off x="1095"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04" name="Freeform 594"/>
              <p:cNvSpPr>
                <a:spLocks/>
              </p:cNvSpPr>
              <p:nvPr/>
            </p:nvSpPr>
            <p:spPr bwMode="auto">
              <a:xfrm>
                <a:off x="1069" y="2888"/>
                <a:ext cx="68" cy="68"/>
              </a:xfrm>
              <a:custGeom>
                <a:avLst/>
                <a:gdLst>
                  <a:gd name="T0" fmla="*/ 68 w 68"/>
                  <a:gd name="T1" fmla="*/ 0 h 68"/>
                  <a:gd name="T2" fmla="*/ 37 w 68"/>
                  <a:gd name="T3" fmla="*/ 68 h 68"/>
                  <a:gd name="T4" fmla="*/ 0 w 68"/>
                  <a:gd name="T5" fmla="*/ 0 h 68"/>
                  <a:gd name="T6" fmla="*/ 68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0"/>
                    </a:moveTo>
                    <a:lnTo>
                      <a:pt x="37" y="68"/>
                    </a:lnTo>
                    <a:lnTo>
                      <a:pt x="0" y="0"/>
                    </a:lnTo>
                    <a:lnTo>
                      <a:pt x="68" y="0"/>
                    </a:lnTo>
                    <a:close/>
                  </a:path>
                </a:pathLst>
              </a:custGeom>
              <a:solidFill>
                <a:srgbClr val="000000"/>
              </a:solidFill>
              <a:ln w="9525">
                <a:noFill/>
                <a:round/>
                <a:headEnd/>
                <a:tailEnd/>
              </a:ln>
            </p:spPr>
            <p:txBody>
              <a:bodyPr/>
              <a:lstStyle/>
              <a:p>
                <a:endParaRPr lang="en-US"/>
              </a:p>
            </p:txBody>
          </p:sp>
          <p:sp>
            <p:nvSpPr>
              <p:cNvPr id="1205" name="Freeform 595"/>
              <p:cNvSpPr>
                <a:spLocks/>
              </p:cNvSpPr>
              <p:nvPr/>
            </p:nvSpPr>
            <p:spPr bwMode="auto">
              <a:xfrm>
                <a:off x="1095" y="2899"/>
                <a:ext cx="16" cy="5"/>
              </a:xfrm>
              <a:custGeom>
                <a:avLst/>
                <a:gdLst>
                  <a:gd name="T0" fmla="*/ 0 w 16"/>
                  <a:gd name="T1" fmla="*/ 0 h 5"/>
                  <a:gd name="T2" fmla="*/ 0 w 16"/>
                  <a:gd name="T3" fmla="*/ 0 h 5"/>
                  <a:gd name="T4" fmla="*/ 6 w 16"/>
                  <a:gd name="T5" fmla="*/ 5 h 5"/>
                  <a:gd name="T6" fmla="*/ 6 w 16"/>
                  <a:gd name="T7" fmla="*/ 5 h 5"/>
                  <a:gd name="T8" fmla="*/ 11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206" name="Line 596"/>
              <p:cNvSpPr>
                <a:spLocks noChangeShapeType="1"/>
              </p:cNvSpPr>
              <p:nvPr/>
            </p:nvSpPr>
            <p:spPr bwMode="auto">
              <a:xfrm>
                <a:off x="908" y="2461"/>
                <a:ext cx="1" cy="495"/>
              </a:xfrm>
              <a:prstGeom prst="line">
                <a:avLst/>
              </a:prstGeom>
              <a:noFill/>
              <a:ln w="0">
                <a:solidFill>
                  <a:srgbClr val="000000"/>
                </a:solidFill>
                <a:round/>
                <a:headEnd/>
                <a:tailEnd/>
              </a:ln>
            </p:spPr>
            <p:txBody>
              <a:bodyPr/>
              <a:lstStyle/>
              <a:p>
                <a:endParaRPr lang="en-US"/>
              </a:p>
            </p:txBody>
          </p:sp>
          <p:sp>
            <p:nvSpPr>
              <p:cNvPr id="1207" name="Freeform 597"/>
              <p:cNvSpPr>
                <a:spLocks/>
              </p:cNvSpPr>
              <p:nvPr/>
            </p:nvSpPr>
            <p:spPr bwMode="auto">
              <a:xfrm>
                <a:off x="887"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208" name="Freeform 598"/>
              <p:cNvSpPr>
                <a:spLocks/>
              </p:cNvSpPr>
              <p:nvPr/>
            </p:nvSpPr>
            <p:spPr bwMode="auto">
              <a:xfrm>
                <a:off x="887"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209" name="Line 599"/>
              <p:cNvSpPr>
                <a:spLocks noChangeShapeType="1"/>
              </p:cNvSpPr>
              <p:nvPr/>
            </p:nvSpPr>
            <p:spPr bwMode="auto">
              <a:xfrm>
                <a:off x="203" y="618"/>
                <a:ext cx="68" cy="1"/>
              </a:xfrm>
              <a:prstGeom prst="line">
                <a:avLst/>
              </a:prstGeom>
              <a:noFill/>
              <a:ln w="0">
                <a:solidFill>
                  <a:srgbClr val="24211D"/>
                </a:solidFill>
                <a:round/>
                <a:headEnd/>
                <a:tailEnd/>
              </a:ln>
            </p:spPr>
            <p:txBody>
              <a:bodyPr/>
              <a:lstStyle/>
              <a:p>
                <a:endParaRPr lang="en-US"/>
              </a:p>
            </p:txBody>
          </p:sp>
          <p:sp>
            <p:nvSpPr>
              <p:cNvPr id="1210" name="Line 600"/>
              <p:cNvSpPr>
                <a:spLocks noChangeShapeType="1"/>
              </p:cNvSpPr>
              <p:nvPr/>
            </p:nvSpPr>
            <p:spPr bwMode="auto">
              <a:xfrm>
                <a:off x="308" y="618"/>
                <a:ext cx="68" cy="1"/>
              </a:xfrm>
              <a:prstGeom prst="line">
                <a:avLst/>
              </a:prstGeom>
              <a:noFill/>
              <a:ln w="0">
                <a:solidFill>
                  <a:srgbClr val="24211D"/>
                </a:solidFill>
                <a:round/>
                <a:headEnd/>
                <a:tailEnd/>
              </a:ln>
            </p:spPr>
            <p:txBody>
              <a:bodyPr/>
              <a:lstStyle/>
              <a:p>
                <a:endParaRPr lang="en-US"/>
              </a:p>
            </p:txBody>
          </p:sp>
          <p:sp>
            <p:nvSpPr>
              <p:cNvPr id="1211" name="Line 601"/>
              <p:cNvSpPr>
                <a:spLocks noChangeShapeType="1"/>
              </p:cNvSpPr>
              <p:nvPr/>
            </p:nvSpPr>
            <p:spPr bwMode="auto">
              <a:xfrm>
                <a:off x="412" y="618"/>
                <a:ext cx="68" cy="1"/>
              </a:xfrm>
              <a:prstGeom prst="line">
                <a:avLst/>
              </a:prstGeom>
              <a:noFill/>
              <a:ln w="0">
                <a:solidFill>
                  <a:srgbClr val="24211D"/>
                </a:solidFill>
                <a:round/>
                <a:headEnd/>
                <a:tailEnd/>
              </a:ln>
            </p:spPr>
            <p:txBody>
              <a:bodyPr/>
              <a:lstStyle/>
              <a:p>
                <a:endParaRPr lang="en-US"/>
              </a:p>
            </p:txBody>
          </p:sp>
          <p:sp>
            <p:nvSpPr>
              <p:cNvPr id="1212" name="Line 602"/>
              <p:cNvSpPr>
                <a:spLocks noChangeShapeType="1"/>
              </p:cNvSpPr>
              <p:nvPr/>
            </p:nvSpPr>
            <p:spPr bwMode="auto">
              <a:xfrm>
                <a:off x="516" y="618"/>
                <a:ext cx="68" cy="1"/>
              </a:xfrm>
              <a:prstGeom prst="line">
                <a:avLst/>
              </a:prstGeom>
              <a:noFill/>
              <a:ln w="0">
                <a:solidFill>
                  <a:srgbClr val="24211D"/>
                </a:solidFill>
                <a:round/>
                <a:headEnd/>
                <a:tailEnd/>
              </a:ln>
            </p:spPr>
            <p:txBody>
              <a:bodyPr/>
              <a:lstStyle/>
              <a:p>
                <a:endParaRPr lang="en-US"/>
              </a:p>
            </p:txBody>
          </p:sp>
          <p:sp>
            <p:nvSpPr>
              <p:cNvPr id="1213" name="Line 603"/>
              <p:cNvSpPr>
                <a:spLocks noChangeShapeType="1"/>
              </p:cNvSpPr>
              <p:nvPr/>
            </p:nvSpPr>
            <p:spPr bwMode="auto">
              <a:xfrm>
                <a:off x="621" y="618"/>
                <a:ext cx="68" cy="1"/>
              </a:xfrm>
              <a:prstGeom prst="line">
                <a:avLst/>
              </a:prstGeom>
              <a:noFill/>
              <a:ln w="0">
                <a:solidFill>
                  <a:srgbClr val="24211D"/>
                </a:solidFill>
                <a:round/>
                <a:headEnd/>
                <a:tailEnd/>
              </a:ln>
            </p:spPr>
            <p:txBody>
              <a:bodyPr/>
              <a:lstStyle/>
              <a:p>
                <a:endParaRPr lang="en-US"/>
              </a:p>
            </p:txBody>
          </p:sp>
          <p:sp>
            <p:nvSpPr>
              <p:cNvPr id="1214" name="Line 604"/>
              <p:cNvSpPr>
                <a:spLocks noChangeShapeType="1"/>
              </p:cNvSpPr>
              <p:nvPr/>
            </p:nvSpPr>
            <p:spPr bwMode="auto">
              <a:xfrm>
                <a:off x="725" y="618"/>
                <a:ext cx="68" cy="1"/>
              </a:xfrm>
              <a:prstGeom prst="line">
                <a:avLst/>
              </a:prstGeom>
              <a:noFill/>
              <a:ln w="0">
                <a:solidFill>
                  <a:srgbClr val="24211D"/>
                </a:solidFill>
                <a:round/>
                <a:headEnd/>
                <a:tailEnd/>
              </a:ln>
            </p:spPr>
            <p:txBody>
              <a:bodyPr/>
              <a:lstStyle/>
              <a:p>
                <a:endParaRPr lang="en-US"/>
              </a:p>
            </p:txBody>
          </p:sp>
          <p:sp>
            <p:nvSpPr>
              <p:cNvPr id="1215" name="Line 605"/>
              <p:cNvSpPr>
                <a:spLocks noChangeShapeType="1"/>
              </p:cNvSpPr>
              <p:nvPr/>
            </p:nvSpPr>
            <p:spPr bwMode="auto">
              <a:xfrm>
                <a:off x="829" y="618"/>
                <a:ext cx="68" cy="1"/>
              </a:xfrm>
              <a:prstGeom prst="line">
                <a:avLst/>
              </a:prstGeom>
              <a:noFill/>
              <a:ln w="0">
                <a:solidFill>
                  <a:srgbClr val="24211D"/>
                </a:solidFill>
                <a:round/>
                <a:headEnd/>
                <a:tailEnd/>
              </a:ln>
            </p:spPr>
            <p:txBody>
              <a:bodyPr/>
              <a:lstStyle/>
              <a:p>
                <a:endParaRPr lang="en-US"/>
              </a:p>
            </p:txBody>
          </p:sp>
          <p:sp>
            <p:nvSpPr>
              <p:cNvPr id="1216" name="Line 606"/>
              <p:cNvSpPr>
                <a:spLocks noChangeShapeType="1"/>
              </p:cNvSpPr>
              <p:nvPr/>
            </p:nvSpPr>
            <p:spPr bwMode="auto">
              <a:xfrm>
                <a:off x="934" y="618"/>
                <a:ext cx="68" cy="1"/>
              </a:xfrm>
              <a:prstGeom prst="line">
                <a:avLst/>
              </a:prstGeom>
              <a:noFill/>
              <a:ln w="0">
                <a:solidFill>
                  <a:srgbClr val="24211D"/>
                </a:solidFill>
                <a:round/>
                <a:headEnd/>
                <a:tailEnd/>
              </a:ln>
            </p:spPr>
            <p:txBody>
              <a:bodyPr/>
              <a:lstStyle/>
              <a:p>
                <a:endParaRPr lang="en-US"/>
              </a:p>
            </p:txBody>
          </p:sp>
          <p:sp>
            <p:nvSpPr>
              <p:cNvPr id="1217" name="Line 607"/>
              <p:cNvSpPr>
                <a:spLocks noChangeShapeType="1"/>
              </p:cNvSpPr>
              <p:nvPr/>
            </p:nvSpPr>
            <p:spPr bwMode="auto">
              <a:xfrm>
                <a:off x="1038" y="618"/>
                <a:ext cx="68" cy="1"/>
              </a:xfrm>
              <a:prstGeom prst="line">
                <a:avLst/>
              </a:prstGeom>
              <a:noFill/>
              <a:ln w="0">
                <a:solidFill>
                  <a:srgbClr val="24211D"/>
                </a:solidFill>
                <a:round/>
                <a:headEnd/>
                <a:tailEnd/>
              </a:ln>
            </p:spPr>
            <p:txBody>
              <a:bodyPr/>
              <a:lstStyle/>
              <a:p>
                <a:endParaRPr lang="en-US"/>
              </a:p>
            </p:txBody>
          </p:sp>
          <p:sp>
            <p:nvSpPr>
              <p:cNvPr id="1218" name="Line 608"/>
              <p:cNvSpPr>
                <a:spLocks noChangeShapeType="1"/>
              </p:cNvSpPr>
              <p:nvPr/>
            </p:nvSpPr>
            <p:spPr bwMode="auto">
              <a:xfrm>
                <a:off x="1142" y="618"/>
                <a:ext cx="68" cy="1"/>
              </a:xfrm>
              <a:prstGeom prst="line">
                <a:avLst/>
              </a:prstGeom>
              <a:noFill/>
              <a:ln w="0">
                <a:solidFill>
                  <a:srgbClr val="24211D"/>
                </a:solidFill>
                <a:round/>
                <a:headEnd/>
                <a:tailEnd/>
              </a:ln>
            </p:spPr>
            <p:txBody>
              <a:bodyPr/>
              <a:lstStyle/>
              <a:p>
                <a:endParaRPr lang="en-US"/>
              </a:p>
            </p:txBody>
          </p:sp>
          <p:sp>
            <p:nvSpPr>
              <p:cNvPr id="1219" name="Line 609"/>
              <p:cNvSpPr>
                <a:spLocks noChangeShapeType="1"/>
              </p:cNvSpPr>
              <p:nvPr/>
            </p:nvSpPr>
            <p:spPr bwMode="auto">
              <a:xfrm>
                <a:off x="1247" y="618"/>
                <a:ext cx="68" cy="1"/>
              </a:xfrm>
              <a:prstGeom prst="line">
                <a:avLst/>
              </a:prstGeom>
              <a:noFill/>
              <a:ln w="0">
                <a:solidFill>
                  <a:srgbClr val="24211D"/>
                </a:solidFill>
                <a:round/>
                <a:headEnd/>
                <a:tailEnd/>
              </a:ln>
            </p:spPr>
            <p:txBody>
              <a:bodyPr/>
              <a:lstStyle/>
              <a:p>
                <a:endParaRPr lang="en-US"/>
              </a:p>
            </p:txBody>
          </p:sp>
          <p:sp>
            <p:nvSpPr>
              <p:cNvPr id="1220" name="Line 610"/>
              <p:cNvSpPr>
                <a:spLocks noChangeShapeType="1"/>
              </p:cNvSpPr>
              <p:nvPr/>
            </p:nvSpPr>
            <p:spPr bwMode="auto">
              <a:xfrm>
                <a:off x="1351" y="618"/>
                <a:ext cx="68" cy="1"/>
              </a:xfrm>
              <a:prstGeom prst="line">
                <a:avLst/>
              </a:prstGeom>
              <a:noFill/>
              <a:ln w="0">
                <a:solidFill>
                  <a:srgbClr val="24211D"/>
                </a:solidFill>
                <a:round/>
                <a:headEnd/>
                <a:tailEnd/>
              </a:ln>
            </p:spPr>
            <p:txBody>
              <a:bodyPr/>
              <a:lstStyle/>
              <a:p>
                <a:endParaRPr lang="en-US"/>
              </a:p>
            </p:txBody>
          </p:sp>
          <p:sp>
            <p:nvSpPr>
              <p:cNvPr id="1221" name="Line 611"/>
              <p:cNvSpPr>
                <a:spLocks noChangeShapeType="1"/>
              </p:cNvSpPr>
              <p:nvPr/>
            </p:nvSpPr>
            <p:spPr bwMode="auto">
              <a:xfrm>
                <a:off x="1455" y="618"/>
                <a:ext cx="68" cy="1"/>
              </a:xfrm>
              <a:prstGeom prst="line">
                <a:avLst/>
              </a:prstGeom>
              <a:noFill/>
              <a:ln w="0">
                <a:solidFill>
                  <a:srgbClr val="24211D"/>
                </a:solidFill>
                <a:round/>
                <a:headEnd/>
                <a:tailEnd/>
              </a:ln>
            </p:spPr>
            <p:txBody>
              <a:bodyPr/>
              <a:lstStyle/>
              <a:p>
                <a:endParaRPr lang="en-US"/>
              </a:p>
            </p:txBody>
          </p:sp>
          <p:sp>
            <p:nvSpPr>
              <p:cNvPr id="1222" name="Line 612"/>
              <p:cNvSpPr>
                <a:spLocks noChangeShapeType="1"/>
              </p:cNvSpPr>
              <p:nvPr/>
            </p:nvSpPr>
            <p:spPr bwMode="auto">
              <a:xfrm>
                <a:off x="1560" y="618"/>
                <a:ext cx="68" cy="1"/>
              </a:xfrm>
              <a:prstGeom prst="line">
                <a:avLst/>
              </a:prstGeom>
              <a:noFill/>
              <a:ln w="0">
                <a:solidFill>
                  <a:srgbClr val="24211D"/>
                </a:solidFill>
                <a:round/>
                <a:headEnd/>
                <a:tailEnd/>
              </a:ln>
            </p:spPr>
            <p:txBody>
              <a:bodyPr/>
              <a:lstStyle/>
              <a:p>
                <a:endParaRPr lang="en-US"/>
              </a:p>
            </p:txBody>
          </p:sp>
          <p:sp>
            <p:nvSpPr>
              <p:cNvPr id="1223" name="Line 613"/>
              <p:cNvSpPr>
                <a:spLocks noChangeShapeType="1"/>
              </p:cNvSpPr>
              <p:nvPr/>
            </p:nvSpPr>
            <p:spPr bwMode="auto">
              <a:xfrm>
                <a:off x="1659" y="628"/>
                <a:ext cx="1" cy="63"/>
              </a:xfrm>
              <a:prstGeom prst="line">
                <a:avLst/>
              </a:prstGeom>
              <a:noFill/>
              <a:ln w="0">
                <a:solidFill>
                  <a:srgbClr val="24211D"/>
                </a:solidFill>
                <a:round/>
                <a:headEnd/>
                <a:tailEnd/>
              </a:ln>
            </p:spPr>
            <p:txBody>
              <a:bodyPr/>
              <a:lstStyle/>
              <a:p>
                <a:endParaRPr lang="en-US"/>
              </a:p>
            </p:txBody>
          </p:sp>
          <p:sp>
            <p:nvSpPr>
              <p:cNvPr id="1224" name="Line 614"/>
              <p:cNvSpPr>
                <a:spLocks noChangeShapeType="1"/>
              </p:cNvSpPr>
              <p:nvPr/>
            </p:nvSpPr>
            <p:spPr bwMode="auto">
              <a:xfrm>
                <a:off x="1659" y="732"/>
                <a:ext cx="1" cy="63"/>
              </a:xfrm>
              <a:prstGeom prst="line">
                <a:avLst/>
              </a:prstGeom>
              <a:noFill/>
              <a:ln w="0">
                <a:solidFill>
                  <a:srgbClr val="24211D"/>
                </a:solidFill>
                <a:round/>
                <a:headEnd/>
                <a:tailEnd/>
              </a:ln>
            </p:spPr>
            <p:txBody>
              <a:bodyPr/>
              <a:lstStyle/>
              <a:p>
                <a:endParaRPr lang="en-US"/>
              </a:p>
            </p:txBody>
          </p:sp>
          <p:sp>
            <p:nvSpPr>
              <p:cNvPr id="1225" name="Line 615"/>
              <p:cNvSpPr>
                <a:spLocks noChangeShapeType="1"/>
              </p:cNvSpPr>
              <p:nvPr/>
            </p:nvSpPr>
            <p:spPr bwMode="auto">
              <a:xfrm>
                <a:off x="1659" y="836"/>
                <a:ext cx="1" cy="63"/>
              </a:xfrm>
              <a:prstGeom prst="line">
                <a:avLst/>
              </a:prstGeom>
              <a:noFill/>
              <a:ln w="0">
                <a:solidFill>
                  <a:srgbClr val="24211D"/>
                </a:solidFill>
                <a:round/>
                <a:headEnd/>
                <a:tailEnd/>
              </a:ln>
            </p:spPr>
            <p:txBody>
              <a:bodyPr/>
              <a:lstStyle/>
              <a:p>
                <a:endParaRPr lang="en-US"/>
              </a:p>
            </p:txBody>
          </p:sp>
          <p:sp>
            <p:nvSpPr>
              <p:cNvPr id="1226" name="Line 616"/>
              <p:cNvSpPr>
                <a:spLocks noChangeShapeType="1"/>
              </p:cNvSpPr>
              <p:nvPr/>
            </p:nvSpPr>
            <p:spPr bwMode="auto">
              <a:xfrm>
                <a:off x="1659" y="941"/>
                <a:ext cx="1" cy="62"/>
              </a:xfrm>
              <a:prstGeom prst="line">
                <a:avLst/>
              </a:prstGeom>
              <a:noFill/>
              <a:ln w="0">
                <a:solidFill>
                  <a:srgbClr val="24211D"/>
                </a:solidFill>
                <a:round/>
                <a:headEnd/>
                <a:tailEnd/>
              </a:ln>
            </p:spPr>
            <p:txBody>
              <a:bodyPr/>
              <a:lstStyle/>
              <a:p>
                <a:endParaRPr lang="en-US"/>
              </a:p>
            </p:txBody>
          </p:sp>
          <p:sp>
            <p:nvSpPr>
              <p:cNvPr id="1227" name="Freeform 617"/>
              <p:cNvSpPr>
                <a:spLocks/>
              </p:cNvSpPr>
              <p:nvPr/>
            </p:nvSpPr>
            <p:spPr bwMode="auto">
              <a:xfrm>
                <a:off x="1607" y="1045"/>
                <a:ext cx="52" cy="15"/>
              </a:xfrm>
              <a:custGeom>
                <a:avLst/>
                <a:gdLst>
                  <a:gd name="T0" fmla="*/ 52 w 52"/>
                  <a:gd name="T1" fmla="*/ 0 h 15"/>
                  <a:gd name="T2" fmla="*/ 52 w 52"/>
                  <a:gd name="T3" fmla="*/ 15 h 15"/>
                  <a:gd name="T4" fmla="*/ 52 w 52"/>
                  <a:gd name="T5" fmla="*/ 15 h 15"/>
                  <a:gd name="T6" fmla="*/ 0 w 52"/>
                  <a:gd name="T7" fmla="*/ 15 h 15"/>
                  <a:gd name="T8" fmla="*/ 0 60000 65536"/>
                  <a:gd name="T9" fmla="*/ 0 60000 65536"/>
                  <a:gd name="T10" fmla="*/ 0 60000 65536"/>
                  <a:gd name="T11" fmla="*/ 0 60000 65536"/>
                  <a:gd name="T12" fmla="*/ 0 w 52"/>
                  <a:gd name="T13" fmla="*/ 0 h 15"/>
                  <a:gd name="T14" fmla="*/ 52 w 52"/>
                  <a:gd name="T15" fmla="*/ 15 h 15"/>
                </a:gdLst>
                <a:ahLst/>
                <a:cxnLst>
                  <a:cxn ang="T8">
                    <a:pos x="T0" y="T1"/>
                  </a:cxn>
                  <a:cxn ang="T9">
                    <a:pos x="T2" y="T3"/>
                  </a:cxn>
                  <a:cxn ang="T10">
                    <a:pos x="T4" y="T5"/>
                  </a:cxn>
                  <a:cxn ang="T11">
                    <a:pos x="T6" y="T7"/>
                  </a:cxn>
                </a:cxnLst>
                <a:rect l="T12" t="T13" r="T14" b="T15"/>
                <a:pathLst>
                  <a:path w="52" h="15">
                    <a:moveTo>
                      <a:pt x="52" y="0"/>
                    </a:moveTo>
                    <a:lnTo>
                      <a:pt x="52" y="15"/>
                    </a:lnTo>
                    <a:lnTo>
                      <a:pt x="0" y="15"/>
                    </a:lnTo>
                  </a:path>
                </a:pathLst>
              </a:custGeom>
              <a:noFill/>
              <a:ln w="0">
                <a:solidFill>
                  <a:srgbClr val="24211D"/>
                </a:solidFill>
                <a:prstDash val="solid"/>
                <a:round/>
                <a:headEnd/>
                <a:tailEnd/>
              </a:ln>
            </p:spPr>
            <p:txBody>
              <a:bodyPr/>
              <a:lstStyle/>
              <a:p>
                <a:endParaRPr lang="en-US"/>
              </a:p>
            </p:txBody>
          </p:sp>
          <p:sp>
            <p:nvSpPr>
              <p:cNvPr id="1228" name="Line 618"/>
              <p:cNvSpPr>
                <a:spLocks noChangeShapeType="1"/>
              </p:cNvSpPr>
              <p:nvPr/>
            </p:nvSpPr>
            <p:spPr bwMode="auto">
              <a:xfrm flipH="1">
                <a:off x="1502" y="1060"/>
                <a:ext cx="68" cy="1"/>
              </a:xfrm>
              <a:prstGeom prst="line">
                <a:avLst/>
              </a:prstGeom>
              <a:noFill/>
              <a:ln w="0">
                <a:solidFill>
                  <a:srgbClr val="24211D"/>
                </a:solidFill>
                <a:round/>
                <a:headEnd/>
                <a:tailEnd/>
              </a:ln>
            </p:spPr>
            <p:txBody>
              <a:bodyPr/>
              <a:lstStyle/>
              <a:p>
                <a:endParaRPr lang="en-US"/>
              </a:p>
            </p:txBody>
          </p:sp>
          <p:sp>
            <p:nvSpPr>
              <p:cNvPr id="1229" name="Line 619"/>
              <p:cNvSpPr>
                <a:spLocks noChangeShapeType="1"/>
              </p:cNvSpPr>
              <p:nvPr/>
            </p:nvSpPr>
            <p:spPr bwMode="auto">
              <a:xfrm flipH="1">
                <a:off x="1398" y="1060"/>
                <a:ext cx="68" cy="1"/>
              </a:xfrm>
              <a:prstGeom prst="line">
                <a:avLst/>
              </a:prstGeom>
              <a:noFill/>
              <a:ln w="0">
                <a:solidFill>
                  <a:srgbClr val="24211D"/>
                </a:solidFill>
                <a:round/>
                <a:headEnd/>
                <a:tailEnd/>
              </a:ln>
            </p:spPr>
            <p:txBody>
              <a:bodyPr/>
              <a:lstStyle/>
              <a:p>
                <a:endParaRPr lang="en-US"/>
              </a:p>
            </p:txBody>
          </p:sp>
          <p:sp>
            <p:nvSpPr>
              <p:cNvPr id="1230" name="Line 620"/>
              <p:cNvSpPr>
                <a:spLocks noChangeShapeType="1"/>
              </p:cNvSpPr>
              <p:nvPr/>
            </p:nvSpPr>
            <p:spPr bwMode="auto">
              <a:xfrm flipH="1">
                <a:off x="1294" y="1060"/>
                <a:ext cx="68" cy="1"/>
              </a:xfrm>
              <a:prstGeom prst="line">
                <a:avLst/>
              </a:prstGeom>
              <a:noFill/>
              <a:ln w="0">
                <a:solidFill>
                  <a:srgbClr val="24211D"/>
                </a:solidFill>
                <a:round/>
                <a:headEnd/>
                <a:tailEnd/>
              </a:ln>
            </p:spPr>
            <p:txBody>
              <a:bodyPr/>
              <a:lstStyle/>
              <a:p>
                <a:endParaRPr lang="en-US"/>
              </a:p>
            </p:txBody>
          </p:sp>
          <p:sp>
            <p:nvSpPr>
              <p:cNvPr id="1231" name="Line 621"/>
              <p:cNvSpPr>
                <a:spLocks noChangeShapeType="1"/>
              </p:cNvSpPr>
              <p:nvPr/>
            </p:nvSpPr>
            <p:spPr bwMode="auto">
              <a:xfrm flipH="1">
                <a:off x="1189" y="1060"/>
                <a:ext cx="68" cy="1"/>
              </a:xfrm>
              <a:prstGeom prst="line">
                <a:avLst/>
              </a:prstGeom>
              <a:noFill/>
              <a:ln w="0">
                <a:solidFill>
                  <a:srgbClr val="24211D"/>
                </a:solidFill>
                <a:round/>
                <a:headEnd/>
                <a:tailEnd/>
              </a:ln>
            </p:spPr>
            <p:txBody>
              <a:bodyPr/>
              <a:lstStyle/>
              <a:p>
                <a:endParaRPr lang="en-US"/>
              </a:p>
            </p:txBody>
          </p:sp>
          <p:sp>
            <p:nvSpPr>
              <p:cNvPr id="1232" name="Line 622"/>
              <p:cNvSpPr>
                <a:spLocks noChangeShapeType="1"/>
              </p:cNvSpPr>
              <p:nvPr/>
            </p:nvSpPr>
            <p:spPr bwMode="auto">
              <a:xfrm flipH="1">
                <a:off x="1085" y="1060"/>
                <a:ext cx="68" cy="1"/>
              </a:xfrm>
              <a:prstGeom prst="line">
                <a:avLst/>
              </a:prstGeom>
              <a:noFill/>
              <a:ln w="0">
                <a:solidFill>
                  <a:srgbClr val="24211D"/>
                </a:solidFill>
                <a:round/>
                <a:headEnd/>
                <a:tailEnd/>
              </a:ln>
            </p:spPr>
            <p:txBody>
              <a:bodyPr/>
              <a:lstStyle/>
              <a:p>
                <a:endParaRPr lang="en-US"/>
              </a:p>
            </p:txBody>
          </p:sp>
          <p:sp>
            <p:nvSpPr>
              <p:cNvPr id="1233" name="Line 623"/>
              <p:cNvSpPr>
                <a:spLocks noChangeShapeType="1"/>
              </p:cNvSpPr>
              <p:nvPr/>
            </p:nvSpPr>
            <p:spPr bwMode="auto">
              <a:xfrm flipH="1">
                <a:off x="981" y="1060"/>
                <a:ext cx="68" cy="1"/>
              </a:xfrm>
              <a:prstGeom prst="line">
                <a:avLst/>
              </a:prstGeom>
              <a:noFill/>
              <a:ln w="0">
                <a:solidFill>
                  <a:srgbClr val="24211D"/>
                </a:solidFill>
                <a:round/>
                <a:headEnd/>
                <a:tailEnd/>
              </a:ln>
            </p:spPr>
            <p:txBody>
              <a:bodyPr/>
              <a:lstStyle/>
              <a:p>
                <a:endParaRPr lang="en-US"/>
              </a:p>
            </p:txBody>
          </p:sp>
          <p:sp>
            <p:nvSpPr>
              <p:cNvPr id="1234" name="Line 624"/>
              <p:cNvSpPr>
                <a:spLocks noChangeShapeType="1"/>
              </p:cNvSpPr>
              <p:nvPr/>
            </p:nvSpPr>
            <p:spPr bwMode="auto">
              <a:xfrm flipH="1">
                <a:off x="876" y="1060"/>
                <a:ext cx="68" cy="1"/>
              </a:xfrm>
              <a:prstGeom prst="line">
                <a:avLst/>
              </a:prstGeom>
              <a:noFill/>
              <a:ln w="0">
                <a:solidFill>
                  <a:srgbClr val="24211D"/>
                </a:solidFill>
                <a:round/>
                <a:headEnd/>
                <a:tailEnd/>
              </a:ln>
            </p:spPr>
            <p:txBody>
              <a:bodyPr/>
              <a:lstStyle/>
              <a:p>
                <a:endParaRPr lang="en-US"/>
              </a:p>
            </p:txBody>
          </p:sp>
          <p:sp>
            <p:nvSpPr>
              <p:cNvPr id="1235" name="Line 625"/>
              <p:cNvSpPr>
                <a:spLocks noChangeShapeType="1"/>
              </p:cNvSpPr>
              <p:nvPr/>
            </p:nvSpPr>
            <p:spPr bwMode="auto">
              <a:xfrm flipH="1">
                <a:off x="772" y="1060"/>
                <a:ext cx="68" cy="1"/>
              </a:xfrm>
              <a:prstGeom prst="line">
                <a:avLst/>
              </a:prstGeom>
              <a:noFill/>
              <a:ln w="0">
                <a:solidFill>
                  <a:srgbClr val="24211D"/>
                </a:solidFill>
                <a:round/>
                <a:headEnd/>
                <a:tailEnd/>
              </a:ln>
            </p:spPr>
            <p:txBody>
              <a:bodyPr/>
              <a:lstStyle/>
              <a:p>
                <a:endParaRPr lang="en-US"/>
              </a:p>
            </p:txBody>
          </p:sp>
          <p:sp>
            <p:nvSpPr>
              <p:cNvPr id="1236" name="Line 626"/>
              <p:cNvSpPr>
                <a:spLocks noChangeShapeType="1"/>
              </p:cNvSpPr>
              <p:nvPr/>
            </p:nvSpPr>
            <p:spPr bwMode="auto">
              <a:xfrm flipH="1">
                <a:off x="668" y="1060"/>
                <a:ext cx="68" cy="1"/>
              </a:xfrm>
              <a:prstGeom prst="line">
                <a:avLst/>
              </a:prstGeom>
              <a:noFill/>
              <a:ln w="0">
                <a:solidFill>
                  <a:srgbClr val="24211D"/>
                </a:solidFill>
                <a:round/>
                <a:headEnd/>
                <a:tailEnd/>
              </a:ln>
            </p:spPr>
            <p:txBody>
              <a:bodyPr/>
              <a:lstStyle/>
              <a:p>
                <a:endParaRPr lang="en-US"/>
              </a:p>
            </p:txBody>
          </p:sp>
          <p:sp>
            <p:nvSpPr>
              <p:cNvPr id="1237" name="Line 627"/>
              <p:cNvSpPr>
                <a:spLocks noChangeShapeType="1"/>
              </p:cNvSpPr>
              <p:nvPr/>
            </p:nvSpPr>
            <p:spPr bwMode="auto">
              <a:xfrm flipH="1">
                <a:off x="563" y="1060"/>
                <a:ext cx="68" cy="1"/>
              </a:xfrm>
              <a:prstGeom prst="line">
                <a:avLst/>
              </a:prstGeom>
              <a:noFill/>
              <a:ln w="0">
                <a:solidFill>
                  <a:srgbClr val="24211D"/>
                </a:solidFill>
                <a:round/>
                <a:headEnd/>
                <a:tailEnd/>
              </a:ln>
            </p:spPr>
            <p:txBody>
              <a:bodyPr/>
              <a:lstStyle/>
              <a:p>
                <a:endParaRPr lang="en-US"/>
              </a:p>
            </p:txBody>
          </p:sp>
        </p:grpSp>
        <p:grpSp>
          <p:nvGrpSpPr>
            <p:cNvPr id="4" name="Group 829"/>
            <p:cNvGrpSpPr>
              <a:grpSpLocks/>
            </p:cNvGrpSpPr>
            <p:nvPr/>
          </p:nvGrpSpPr>
          <p:grpSpPr bwMode="auto">
            <a:xfrm>
              <a:off x="15875" y="981075"/>
              <a:ext cx="5308600" cy="5373688"/>
              <a:chOff x="10" y="618"/>
              <a:chExt cx="3344" cy="3385"/>
            </a:xfrm>
          </p:grpSpPr>
          <p:sp>
            <p:nvSpPr>
              <p:cNvPr id="853" name="Line 629"/>
              <p:cNvSpPr>
                <a:spLocks noChangeShapeType="1"/>
              </p:cNvSpPr>
              <p:nvPr/>
            </p:nvSpPr>
            <p:spPr bwMode="auto">
              <a:xfrm flipH="1">
                <a:off x="459" y="1060"/>
                <a:ext cx="68" cy="1"/>
              </a:xfrm>
              <a:prstGeom prst="line">
                <a:avLst/>
              </a:prstGeom>
              <a:noFill/>
              <a:ln w="0">
                <a:solidFill>
                  <a:srgbClr val="24211D"/>
                </a:solidFill>
                <a:round/>
                <a:headEnd/>
                <a:tailEnd/>
              </a:ln>
            </p:spPr>
            <p:txBody>
              <a:bodyPr/>
              <a:lstStyle/>
              <a:p>
                <a:endParaRPr lang="en-US"/>
              </a:p>
            </p:txBody>
          </p:sp>
          <p:sp>
            <p:nvSpPr>
              <p:cNvPr id="854" name="Line 630"/>
              <p:cNvSpPr>
                <a:spLocks noChangeShapeType="1"/>
              </p:cNvSpPr>
              <p:nvPr/>
            </p:nvSpPr>
            <p:spPr bwMode="auto">
              <a:xfrm flipH="1">
                <a:off x="355" y="1060"/>
                <a:ext cx="68" cy="1"/>
              </a:xfrm>
              <a:prstGeom prst="line">
                <a:avLst/>
              </a:prstGeom>
              <a:noFill/>
              <a:ln w="0">
                <a:solidFill>
                  <a:srgbClr val="24211D"/>
                </a:solidFill>
                <a:round/>
                <a:headEnd/>
                <a:tailEnd/>
              </a:ln>
            </p:spPr>
            <p:txBody>
              <a:bodyPr/>
              <a:lstStyle/>
              <a:p>
                <a:endParaRPr lang="en-US"/>
              </a:p>
            </p:txBody>
          </p:sp>
          <p:sp>
            <p:nvSpPr>
              <p:cNvPr id="855" name="Line 631"/>
              <p:cNvSpPr>
                <a:spLocks noChangeShapeType="1"/>
              </p:cNvSpPr>
              <p:nvPr/>
            </p:nvSpPr>
            <p:spPr bwMode="auto">
              <a:xfrm flipH="1">
                <a:off x="250" y="1060"/>
                <a:ext cx="68" cy="1"/>
              </a:xfrm>
              <a:prstGeom prst="line">
                <a:avLst/>
              </a:prstGeom>
              <a:noFill/>
              <a:ln w="0">
                <a:solidFill>
                  <a:srgbClr val="24211D"/>
                </a:solidFill>
                <a:round/>
                <a:headEnd/>
                <a:tailEnd/>
              </a:ln>
            </p:spPr>
            <p:txBody>
              <a:bodyPr/>
              <a:lstStyle/>
              <a:p>
                <a:endParaRPr lang="en-US"/>
              </a:p>
            </p:txBody>
          </p:sp>
          <p:sp>
            <p:nvSpPr>
              <p:cNvPr id="856" name="Freeform 632"/>
              <p:cNvSpPr>
                <a:spLocks/>
              </p:cNvSpPr>
              <p:nvPr/>
            </p:nvSpPr>
            <p:spPr bwMode="auto">
              <a:xfrm>
                <a:off x="203" y="1003"/>
                <a:ext cx="11" cy="57"/>
              </a:xfrm>
              <a:custGeom>
                <a:avLst/>
                <a:gdLst>
                  <a:gd name="T0" fmla="*/ 11 w 11"/>
                  <a:gd name="T1" fmla="*/ 57 h 57"/>
                  <a:gd name="T2" fmla="*/ 0 w 11"/>
                  <a:gd name="T3" fmla="*/ 57 h 57"/>
                  <a:gd name="T4" fmla="*/ 0 w 11"/>
                  <a:gd name="T5" fmla="*/ 57 h 57"/>
                  <a:gd name="T6" fmla="*/ 0 w 11"/>
                  <a:gd name="T7" fmla="*/ 0 h 57"/>
                  <a:gd name="T8" fmla="*/ 0 60000 65536"/>
                  <a:gd name="T9" fmla="*/ 0 60000 65536"/>
                  <a:gd name="T10" fmla="*/ 0 60000 65536"/>
                  <a:gd name="T11" fmla="*/ 0 60000 65536"/>
                  <a:gd name="T12" fmla="*/ 0 w 11"/>
                  <a:gd name="T13" fmla="*/ 0 h 57"/>
                  <a:gd name="T14" fmla="*/ 11 w 11"/>
                  <a:gd name="T15" fmla="*/ 57 h 57"/>
                </a:gdLst>
                <a:ahLst/>
                <a:cxnLst>
                  <a:cxn ang="T8">
                    <a:pos x="T0" y="T1"/>
                  </a:cxn>
                  <a:cxn ang="T9">
                    <a:pos x="T2" y="T3"/>
                  </a:cxn>
                  <a:cxn ang="T10">
                    <a:pos x="T4" y="T5"/>
                  </a:cxn>
                  <a:cxn ang="T11">
                    <a:pos x="T6" y="T7"/>
                  </a:cxn>
                </a:cxnLst>
                <a:rect l="T12" t="T13" r="T14" b="T15"/>
                <a:pathLst>
                  <a:path w="11" h="57">
                    <a:moveTo>
                      <a:pt x="11" y="57"/>
                    </a:moveTo>
                    <a:lnTo>
                      <a:pt x="0" y="57"/>
                    </a:lnTo>
                    <a:lnTo>
                      <a:pt x="0" y="0"/>
                    </a:lnTo>
                  </a:path>
                </a:pathLst>
              </a:custGeom>
              <a:noFill/>
              <a:ln w="0">
                <a:solidFill>
                  <a:srgbClr val="24211D"/>
                </a:solidFill>
                <a:prstDash val="solid"/>
                <a:round/>
                <a:headEnd/>
                <a:tailEnd/>
              </a:ln>
            </p:spPr>
            <p:txBody>
              <a:bodyPr/>
              <a:lstStyle/>
              <a:p>
                <a:endParaRPr lang="en-US"/>
              </a:p>
            </p:txBody>
          </p:sp>
          <p:sp>
            <p:nvSpPr>
              <p:cNvPr id="857" name="Line 633"/>
              <p:cNvSpPr>
                <a:spLocks noChangeShapeType="1"/>
              </p:cNvSpPr>
              <p:nvPr/>
            </p:nvSpPr>
            <p:spPr bwMode="auto">
              <a:xfrm flipV="1">
                <a:off x="203" y="899"/>
                <a:ext cx="1" cy="62"/>
              </a:xfrm>
              <a:prstGeom prst="line">
                <a:avLst/>
              </a:prstGeom>
              <a:noFill/>
              <a:ln w="0">
                <a:solidFill>
                  <a:srgbClr val="24211D"/>
                </a:solidFill>
                <a:round/>
                <a:headEnd/>
                <a:tailEnd/>
              </a:ln>
            </p:spPr>
            <p:txBody>
              <a:bodyPr/>
              <a:lstStyle/>
              <a:p>
                <a:endParaRPr lang="en-US"/>
              </a:p>
            </p:txBody>
          </p:sp>
          <p:sp>
            <p:nvSpPr>
              <p:cNvPr id="858" name="Line 634"/>
              <p:cNvSpPr>
                <a:spLocks noChangeShapeType="1"/>
              </p:cNvSpPr>
              <p:nvPr/>
            </p:nvSpPr>
            <p:spPr bwMode="auto">
              <a:xfrm flipV="1">
                <a:off x="203" y="795"/>
                <a:ext cx="1" cy="62"/>
              </a:xfrm>
              <a:prstGeom prst="line">
                <a:avLst/>
              </a:prstGeom>
              <a:noFill/>
              <a:ln w="0">
                <a:solidFill>
                  <a:srgbClr val="24211D"/>
                </a:solidFill>
                <a:round/>
                <a:headEnd/>
                <a:tailEnd/>
              </a:ln>
            </p:spPr>
            <p:txBody>
              <a:bodyPr/>
              <a:lstStyle/>
              <a:p>
                <a:endParaRPr lang="en-US"/>
              </a:p>
            </p:txBody>
          </p:sp>
          <p:sp>
            <p:nvSpPr>
              <p:cNvPr id="859" name="Line 635"/>
              <p:cNvSpPr>
                <a:spLocks noChangeShapeType="1"/>
              </p:cNvSpPr>
              <p:nvPr/>
            </p:nvSpPr>
            <p:spPr bwMode="auto">
              <a:xfrm flipV="1">
                <a:off x="203" y="691"/>
                <a:ext cx="1" cy="62"/>
              </a:xfrm>
              <a:prstGeom prst="line">
                <a:avLst/>
              </a:prstGeom>
              <a:noFill/>
              <a:ln w="0">
                <a:solidFill>
                  <a:srgbClr val="24211D"/>
                </a:solidFill>
                <a:round/>
                <a:headEnd/>
                <a:tailEnd/>
              </a:ln>
            </p:spPr>
            <p:txBody>
              <a:bodyPr/>
              <a:lstStyle/>
              <a:p>
                <a:endParaRPr lang="en-US"/>
              </a:p>
            </p:txBody>
          </p:sp>
          <p:sp>
            <p:nvSpPr>
              <p:cNvPr id="860" name="Line 636"/>
              <p:cNvSpPr>
                <a:spLocks noChangeShapeType="1"/>
              </p:cNvSpPr>
              <p:nvPr/>
            </p:nvSpPr>
            <p:spPr bwMode="auto">
              <a:xfrm flipV="1">
                <a:off x="203" y="618"/>
                <a:ext cx="1" cy="31"/>
              </a:xfrm>
              <a:prstGeom prst="line">
                <a:avLst/>
              </a:prstGeom>
              <a:noFill/>
              <a:ln w="0">
                <a:solidFill>
                  <a:srgbClr val="24211D"/>
                </a:solidFill>
                <a:round/>
                <a:headEnd/>
                <a:tailEnd/>
              </a:ln>
            </p:spPr>
            <p:txBody>
              <a:bodyPr/>
              <a:lstStyle/>
              <a:p>
                <a:endParaRPr lang="en-US"/>
              </a:p>
            </p:txBody>
          </p:sp>
          <p:sp>
            <p:nvSpPr>
              <p:cNvPr id="861" name="Freeform 637"/>
              <p:cNvSpPr>
                <a:spLocks/>
              </p:cNvSpPr>
              <p:nvPr/>
            </p:nvSpPr>
            <p:spPr bwMode="auto">
              <a:xfrm>
                <a:off x="1153" y="1623"/>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862" name="Freeform 638"/>
              <p:cNvSpPr>
                <a:spLocks/>
              </p:cNvSpPr>
              <p:nvPr/>
            </p:nvSpPr>
            <p:spPr bwMode="auto">
              <a:xfrm>
                <a:off x="1158" y="1654"/>
                <a:ext cx="10" cy="16"/>
              </a:xfrm>
              <a:custGeom>
                <a:avLst/>
                <a:gdLst>
                  <a:gd name="T0" fmla="*/ 0 w 10"/>
                  <a:gd name="T1" fmla="*/ 16 h 16"/>
                  <a:gd name="T2" fmla="*/ 5 w 10"/>
                  <a:gd name="T3" fmla="*/ 10 h 16"/>
                  <a:gd name="T4" fmla="*/ 5 w 10"/>
                  <a:gd name="T5" fmla="*/ 10 h 16"/>
                  <a:gd name="T6" fmla="*/ 10 w 10"/>
                  <a:gd name="T7" fmla="*/ 10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0"/>
                    </a:lnTo>
                    <a:lnTo>
                      <a:pt x="10" y="10"/>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63" name="Rectangle 639"/>
              <p:cNvSpPr>
                <a:spLocks noChangeArrowheads="1"/>
              </p:cNvSpPr>
              <p:nvPr/>
            </p:nvSpPr>
            <p:spPr bwMode="auto">
              <a:xfrm>
                <a:off x="1080" y="1654"/>
                <a:ext cx="78"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4" name="Freeform 640"/>
              <p:cNvSpPr>
                <a:spLocks/>
              </p:cNvSpPr>
              <p:nvPr/>
            </p:nvSpPr>
            <p:spPr bwMode="auto">
              <a:xfrm>
                <a:off x="1022" y="1623"/>
                <a:ext cx="63" cy="73"/>
              </a:xfrm>
              <a:custGeom>
                <a:avLst/>
                <a:gdLst>
                  <a:gd name="T0" fmla="*/ 63 w 63"/>
                  <a:gd name="T1" fmla="*/ 73 h 73"/>
                  <a:gd name="T2" fmla="*/ 0 w 63"/>
                  <a:gd name="T3" fmla="*/ 36 h 73"/>
                  <a:gd name="T4" fmla="*/ 63 w 63"/>
                  <a:gd name="T5" fmla="*/ 0 h 73"/>
                  <a:gd name="T6" fmla="*/ 63 w 63"/>
                  <a:gd name="T7" fmla="*/ 73 h 73"/>
                  <a:gd name="T8" fmla="*/ 0 60000 65536"/>
                  <a:gd name="T9" fmla="*/ 0 60000 65536"/>
                  <a:gd name="T10" fmla="*/ 0 60000 65536"/>
                  <a:gd name="T11" fmla="*/ 0 60000 65536"/>
                  <a:gd name="T12" fmla="*/ 0 w 63"/>
                  <a:gd name="T13" fmla="*/ 0 h 73"/>
                  <a:gd name="T14" fmla="*/ 63 w 63"/>
                  <a:gd name="T15" fmla="*/ 73 h 73"/>
                </a:gdLst>
                <a:ahLst/>
                <a:cxnLst>
                  <a:cxn ang="T8">
                    <a:pos x="T0" y="T1"/>
                  </a:cxn>
                  <a:cxn ang="T9">
                    <a:pos x="T2" y="T3"/>
                  </a:cxn>
                  <a:cxn ang="T10">
                    <a:pos x="T4" y="T5"/>
                  </a:cxn>
                  <a:cxn ang="T11">
                    <a:pos x="T6" y="T7"/>
                  </a:cxn>
                </a:cxnLst>
                <a:rect l="T12" t="T13" r="T14" b="T15"/>
                <a:pathLst>
                  <a:path w="63" h="73">
                    <a:moveTo>
                      <a:pt x="63" y="73"/>
                    </a:moveTo>
                    <a:lnTo>
                      <a:pt x="0" y="36"/>
                    </a:lnTo>
                    <a:lnTo>
                      <a:pt x="63" y="0"/>
                    </a:lnTo>
                    <a:lnTo>
                      <a:pt x="63" y="73"/>
                    </a:lnTo>
                    <a:close/>
                  </a:path>
                </a:pathLst>
              </a:custGeom>
              <a:solidFill>
                <a:srgbClr val="000000"/>
              </a:solidFill>
              <a:ln w="9525">
                <a:noFill/>
                <a:round/>
                <a:headEnd/>
                <a:tailEnd/>
              </a:ln>
            </p:spPr>
            <p:txBody>
              <a:bodyPr/>
              <a:lstStyle/>
              <a:p>
                <a:endParaRPr lang="en-US"/>
              </a:p>
            </p:txBody>
          </p:sp>
          <p:sp>
            <p:nvSpPr>
              <p:cNvPr id="865" name="Freeform 641"/>
              <p:cNvSpPr>
                <a:spLocks/>
              </p:cNvSpPr>
              <p:nvPr/>
            </p:nvSpPr>
            <p:spPr bwMode="auto">
              <a:xfrm>
                <a:off x="1075" y="1654"/>
                <a:ext cx="5" cy="16"/>
              </a:xfrm>
              <a:custGeom>
                <a:avLst/>
                <a:gdLst>
                  <a:gd name="T0" fmla="*/ 5 w 5"/>
                  <a:gd name="T1" fmla="*/ 0 h 16"/>
                  <a:gd name="T2" fmla="*/ 5 w 5"/>
                  <a:gd name="T3" fmla="*/ 0 h 16"/>
                  <a:gd name="T4" fmla="*/ 0 w 5"/>
                  <a:gd name="T5" fmla="*/ 0 h 16"/>
                  <a:gd name="T6" fmla="*/ 0 w 5"/>
                  <a:gd name="T7" fmla="*/ 5 h 16"/>
                  <a:gd name="T8" fmla="*/ 0 w 5"/>
                  <a:gd name="T9" fmla="*/ 5 h 16"/>
                  <a:gd name="T10" fmla="*/ 0 w 5"/>
                  <a:gd name="T11" fmla="*/ 10 h 16"/>
                  <a:gd name="T12" fmla="*/ 0 w 5"/>
                  <a:gd name="T13" fmla="*/ 10 h 16"/>
                  <a:gd name="T14" fmla="*/ 5 w 5"/>
                  <a:gd name="T15" fmla="*/ 10 h 16"/>
                  <a:gd name="T16" fmla="*/ 5 w 5"/>
                  <a:gd name="T17" fmla="*/ 16 h 16"/>
                  <a:gd name="T18" fmla="*/ 5 w 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5" y="0"/>
                    </a:moveTo>
                    <a:lnTo>
                      <a:pt x="5" y="0"/>
                    </a:lnTo>
                    <a:lnTo>
                      <a:pt x="0" y="0"/>
                    </a:lnTo>
                    <a:lnTo>
                      <a:pt x="0" y="5"/>
                    </a:lnTo>
                    <a:lnTo>
                      <a:pt x="0" y="10"/>
                    </a:lnTo>
                    <a:lnTo>
                      <a:pt x="5" y="10"/>
                    </a:lnTo>
                    <a:lnTo>
                      <a:pt x="5" y="16"/>
                    </a:lnTo>
                    <a:lnTo>
                      <a:pt x="5" y="0"/>
                    </a:lnTo>
                    <a:close/>
                  </a:path>
                </a:pathLst>
              </a:custGeom>
              <a:solidFill>
                <a:srgbClr val="000000"/>
              </a:solidFill>
              <a:ln w="9525">
                <a:noFill/>
                <a:round/>
                <a:headEnd/>
                <a:tailEnd/>
              </a:ln>
            </p:spPr>
            <p:txBody>
              <a:bodyPr/>
              <a:lstStyle/>
              <a:p>
                <a:endParaRPr lang="en-US"/>
              </a:p>
            </p:txBody>
          </p:sp>
          <p:sp>
            <p:nvSpPr>
              <p:cNvPr id="866" name="Rectangle 642"/>
              <p:cNvSpPr>
                <a:spLocks noChangeArrowheads="1"/>
              </p:cNvSpPr>
              <p:nvPr/>
            </p:nvSpPr>
            <p:spPr bwMode="auto">
              <a:xfrm>
                <a:off x="2457" y="2513"/>
                <a:ext cx="897" cy="365"/>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867" name="Rectangle 643"/>
              <p:cNvSpPr>
                <a:spLocks noChangeArrowheads="1"/>
              </p:cNvSpPr>
              <p:nvPr/>
            </p:nvSpPr>
            <p:spPr bwMode="auto">
              <a:xfrm>
                <a:off x="2963" y="2644"/>
                <a:ext cx="360"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68" name="Rectangle 644"/>
              <p:cNvSpPr>
                <a:spLocks noChangeArrowheads="1"/>
              </p:cNvSpPr>
              <p:nvPr/>
            </p:nvSpPr>
            <p:spPr bwMode="auto">
              <a:xfrm>
                <a:off x="2963" y="2644"/>
                <a:ext cx="360"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9" name="Rectangle 645"/>
              <p:cNvSpPr>
                <a:spLocks noChangeArrowheads="1"/>
              </p:cNvSpPr>
              <p:nvPr/>
            </p:nvSpPr>
            <p:spPr bwMode="auto">
              <a:xfrm>
                <a:off x="3015" y="2654"/>
                <a:ext cx="287"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870" name="Rectangle 646"/>
              <p:cNvSpPr>
                <a:spLocks noChangeArrowheads="1"/>
              </p:cNvSpPr>
              <p:nvPr/>
            </p:nvSpPr>
            <p:spPr bwMode="auto">
              <a:xfrm>
                <a:off x="3052" y="2742"/>
                <a:ext cx="20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871" name="Rectangle 647"/>
              <p:cNvSpPr>
                <a:spLocks noChangeArrowheads="1"/>
              </p:cNvSpPr>
              <p:nvPr/>
            </p:nvSpPr>
            <p:spPr bwMode="auto">
              <a:xfrm>
                <a:off x="2537" y="2534"/>
                <a:ext cx="752"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872" name="Rectangle 648"/>
              <p:cNvSpPr>
                <a:spLocks noChangeArrowheads="1"/>
              </p:cNvSpPr>
              <p:nvPr/>
            </p:nvSpPr>
            <p:spPr bwMode="auto">
              <a:xfrm>
                <a:off x="2488" y="2644"/>
                <a:ext cx="439"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3" name="Rectangle 649"/>
              <p:cNvSpPr>
                <a:spLocks noChangeArrowheads="1"/>
              </p:cNvSpPr>
              <p:nvPr/>
            </p:nvSpPr>
            <p:spPr bwMode="auto">
              <a:xfrm>
                <a:off x="2488" y="2644"/>
                <a:ext cx="439"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4" name="Rectangle 650"/>
              <p:cNvSpPr>
                <a:spLocks noChangeArrowheads="1"/>
              </p:cNvSpPr>
              <p:nvPr/>
            </p:nvSpPr>
            <p:spPr bwMode="auto">
              <a:xfrm>
                <a:off x="2572" y="2649"/>
                <a:ext cx="282" cy="104"/>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Queue</a:t>
                </a:r>
                <a:endParaRPr lang="en-US" sz="1800" dirty="0">
                  <a:solidFill>
                    <a:srgbClr val="000000"/>
                  </a:solidFill>
                </a:endParaRPr>
              </a:p>
            </p:txBody>
          </p:sp>
          <p:sp>
            <p:nvSpPr>
              <p:cNvPr id="875" name="Rectangle 651"/>
              <p:cNvSpPr>
                <a:spLocks noChangeArrowheads="1"/>
              </p:cNvSpPr>
              <p:nvPr/>
            </p:nvSpPr>
            <p:spPr bwMode="auto">
              <a:xfrm>
                <a:off x="2540" y="2737"/>
                <a:ext cx="355"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876" name="Line 652"/>
              <p:cNvSpPr>
                <a:spLocks noChangeShapeType="1"/>
              </p:cNvSpPr>
              <p:nvPr/>
            </p:nvSpPr>
            <p:spPr bwMode="auto">
              <a:xfrm>
                <a:off x="1941" y="2774"/>
                <a:ext cx="1" cy="182"/>
              </a:xfrm>
              <a:prstGeom prst="line">
                <a:avLst/>
              </a:prstGeom>
              <a:noFill/>
              <a:ln w="0">
                <a:solidFill>
                  <a:srgbClr val="000000"/>
                </a:solidFill>
                <a:round/>
                <a:headEnd/>
                <a:tailEnd/>
              </a:ln>
            </p:spPr>
            <p:txBody>
              <a:bodyPr/>
              <a:lstStyle/>
              <a:p>
                <a:endParaRPr lang="en-US"/>
              </a:p>
            </p:txBody>
          </p:sp>
          <p:sp>
            <p:nvSpPr>
              <p:cNvPr id="877" name="Freeform 653"/>
              <p:cNvSpPr>
                <a:spLocks/>
              </p:cNvSpPr>
              <p:nvPr/>
            </p:nvSpPr>
            <p:spPr bwMode="auto">
              <a:xfrm>
                <a:off x="1920" y="2914"/>
                <a:ext cx="41" cy="42"/>
              </a:xfrm>
              <a:custGeom>
                <a:avLst/>
                <a:gdLst>
                  <a:gd name="T0" fmla="*/ 21 w 41"/>
                  <a:gd name="T1" fmla="*/ 42 h 42"/>
                  <a:gd name="T2" fmla="*/ 41 w 41"/>
                  <a:gd name="T3" fmla="*/ 0 h 42"/>
                  <a:gd name="T4" fmla="*/ 0 w 41"/>
                  <a:gd name="T5" fmla="*/ 0 h 42"/>
                  <a:gd name="T6" fmla="*/ 21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1" y="42"/>
                    </a:moveTo>
                    <a:lnTo>
                      <a:pt x="41" y="0"/>
                    </a:lnTo>
                    <a:lnTo>
                      <a:pt x="0" y="0"/>
                    </a:lnTo>
                    <a:lnTo>
                      <a:pt x="21" y="42"/>
                    </a:lnTo>
                    <a:close/>
                  </a:path>
                </a:pathLst>
              </a:custGeom>
              <a:solidFill>
                <a:srgbClr val="000000"/>
              </a:solidFill>
              <a:ln w="9525">
                <a:noFill/>
                <a:round/>
                <a:headEnd/>
                <a:tailEnd/>
              </a:ln>
            </p:spPr>
            <p:txBody>
              <a:bodyPr/>
              <a:lstStyle/>
              <a:p>
                <a:endParaRPr lang="en-US"/>
              </a:p>
            </p:txBody>
          </p:sp>
          <p:sp>
            <p:nvSpPr>
              <p:cNvPr id="878" name="Line 654"/>
              <p:cNvSpPr>
                <a:spLocks noChangeShapeType="1"/>
              </p:cNvSpPr>
              <p:nvPr/>
            </p:nvSpPr>
            <p:spPr bwMode="auto">
              <a:xfrm flipV="1">
                <a:off x="1742" y="2696"/>
                <a:ext cx="1" cy="260"/>
              </a:xfrm>
              <a:prstGeom prst="line">
                <a:avLst/>
              </a:prstGeom>
              <a:noFill/>
              <a:ln w="0">
                <a:solidFill>
                  <a:srgbClr val="000000"/>
                </a:solidFill>
                <a:round/>
                <a:headEnd/>
                <a:tailEnd/>
              </a:ln>
            </p:spPr>
            <p:txBody>
              <a:bodyPr/>
              <a:lstStyle/>
              <a:p>
                <a:endParaRPr lang="en-US"/>
              </a:p>
            </p:txBody>
          </p:sp>
          <p:sp>
            <p:nvSpPr>
              <p:cNvPr id="879" name="Freeform 655"/>
              <p:cNvSpPr>
                <a:spLocks/>
              </p:cNvSpPr>
              <p:nvPr/>
            </p:nvSpPr>
            <p:spPr bwMode="auto">
              <a:xfrm>
                <a:off x="1721" y="2914"/>
                <a:ext cx="42" cy="42"/>
              </a:xfrm>
              <a:custGeom>
                <a:avLst/>
                <a:gdLst>
                  <a:gd name="T0" fmla="*/ 21 w 42"/>
                  <a:gd name="T1" fmla="*/ 42 h 42"/>
                  <a:gd name="T2" fmla="*/ 0 w 42"/>
                  <a:gd name="T3" fmla="*/ 0 h 42"/>
                  <a:gd name="T4" fmla="*/ 42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0" y="0"/>
                    </a:lnTo>
                    <a:lnTo>
                      <a:pt x="42" y="0"/>
                    </a:lnTo>
                    <a:lnTo>
                      <a:pt x="21" y="42"/>
                    </a:lnTo>
                    <a:close/>
                  </a:path>
                </a:pathLst>
              </a:custGeom>
              <a:solidFill>
                <a:srgbClr val="000000"/>
              </a:solidFill>
              <a:ln w="9525">
                <a:noFill/>
                <a:round/>
                <a:headEnd/>
                <a:tailEnd/>
              </a:ln>
            </p:spPr>
            <p:txBody>
              <a:bodyPr/>
              <a:lstStyle/>
              <a:p>
                <a:endParaRPr lang="en-US"/>
              </a:p>
            </p:txBody>
          </p:sp>
          <p:sp>
            <p:nvSpPr>
              <p:cNvPr id="880" name="Line 656"/>
              <p:cNvSpPr>
                <a:spLocks noChangeShapeType="1"/>
              </p:cNvSpPr>
              <p:nvPr/>
            </p:nvSpPr>
            <p:spPr bwMode="auto">
              <a:xfrm>
                <a:off x="1742" y="2696"/>
                <a:ext cx="705" cy="1"/>
              </a:xfrm>
              <a:prstGeom prst="line">
                <a:avLst/>
              </a:prstGeom>
              <a:noFill/>
              <a:ln w="0">
                <a:solidFill>
                  <a:srgbClr val="000000"/>
                </a:solidFill>
                <a:round/>
                <a:headEnd/>
                <a:tailEnd/>
              </a:ln>
            </p:spPr>
            <p:txBody>
              <a:bodyPr/>
              <a:lstStyle/>
              <a:p>
                <a:endParaRPr lang="en-US"/>
              </a:p>
            </p:txBody>
          </p:sp>
          <p:sp>
            <p:nvSpPr>
              <p:cNvPr id="881" name="Freeform 657"/>
              <p:cNvSpPr>
                <a:spLocks/>
              </p:cNvSpPr>
              <p:nvPr/>
            </p:nvSpPr>
            <p:spPr bwMode="auto">
              <a:xfrm>
                <a:off x="2405" y="2675"/>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82" name="Line 658"/>
              <p:cNvSpPr>
                <a:spLocks noChangeShapeType="1"/>
              </p:cNvSpPr>
              <p:nvPr/>
            </p:nvSpPr>
            <p:spPr bwMode="auto">
              <a:xfrm>
                <a:off x="1941" y="2774"/>
                <a:ext cx="506" cy="1"/>
              </a:xfrm>
              <a:prstGeom prst="line">
                <a:avLst/>
              </a:prstGeom>
              <a:noFill/>
              <a:ln w="0">
                <a:solidFill>
                  <a:srgbClr val="000000"/>
                </a:solidFill>
                <a:round/>
                <a:headEnd/>
                <a:tailEnd/>
              </a:ln>
            </p:spPr>
            <p:txBody>
              <a:bodyPr/>
              <a:lstStyle/>
              <a:p>
                <a:endParaRPr lang="en-US"/>
              </a:p>
            </p:txBody>
          </p:sp>
          <p:sp>
            <p:nvSpPr>
              <p:cNvPr id="883" name="Freeform 659"/>
              <p:cNvSpPr>
                <a:spLocks/>
              </p:cNvSpPr>
              <p:nvPr/>
            </p:nvSpPr>
            <p:spPr bwMode="auto">
              <a:xfrm>
                <a:off x="2405" y="2753"/>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84" name="Rectangle 660"/>
              <p:cNvSpPr>
                <a:spLocks noChangeArrowheads="1"/>
              </p:cNvSpPr>
              <p:nvPr/>
            </p:nvSpPr>
            <p:spPr bwMode="auto">
              <a:xfrm>
                <a:off x="631"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85" name="Rectangle 661"/>
              <p:cNvSpPr>
                <a:spLocks noChangeArrowheads="1"/>
              </p:cNvSpPr>
              <p:nvPr/>
            </p:nvSpPr>
            <p:spPr bwMode="auto">
              <a:xfrm>
                <a:off x="631"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92" name="Line 668"/>
              <p:cNvSpPr>
                <a:spLocks noChangeShapeType="1"/>
              </p:cNvSpPr>
              <p:nvPr/>
            </p:nvSpPr>
            <p:spPr bwMode="auto">
              <a:xfrm>
                <a:off x="709" y="2461"/>
                <a:ext cx="1" cy="495"/>
              </a:xfrm>
              <a:prstGeom prst="line">
                <a:avLst/>
              </a:prstGeom>
              <a:noFill/>
              <a:ln w="0">
                <a:solidFill>
                  <a:srgbClr val="000000"/>
                </a:solidFill>
                <a:round/>
                <a:headEnd/>
                <a:tailEnd/>
              </a:ln>
            </p:spPr>
            <p:txBody>
              <a:bodyPr/>
              <a:lstStyle/>
              <a:p>
                <a:endParaRPr lang="en-US"/>
              </a:p>
            </p:txBody>
          </p:sp>
          <p:sp>
            <p:nvSpPr>
              <p:cNvPr id="893" name="Freeform 669"/>
              <p:cNvSpPr>
                <a:spLocks/>
              </p:cNvSpPr>
              <p:nvPr/>
            </p:nvSpPr>
            <p:spPr bwMode="auto">
              <a:xfrm>
                <a:off x="689" y="2461"/>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894" name="Freeform 670"/>
              <p:cNvSpPr>
                <a:spLocks/>
              </p:cNvSpPr>
              <p:nvPr/>
            </p:nvSpPr>
            <p:spPr bwMode="auto">
              <a:xfrm>
                <a:off x="689" y="2914"/>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895" name="Line 671"/>
              <p:cNvSpPr>
                <a:spLocks noChangeShapeType="1"/>
              </p:cNvSpPr>
              <p:nvPr/>
            </p:nvSpPr>
            <p:spPr bwMode="auto">
              <a:xfrm>
                <a:off x="1888" y="3508"/>
                <a:ext cx="1" cy="495"/>
              </a:xfrm>
              <a:prstGeom prst="line">
                <a:avLst/>
              </a:prstGeom>
              <a:noFill/>
              <a:ln w="0">
                <a:solidFill>
                  <a:srgbClr val="000000"/>
                </a:solidFill>
                <a:round/>
                <a:headEnd/>
                <a:tailEnd/>
              </a:ln>
            </p:spPr>
            <p:txBody>
              <a:bodyPr/>
              <a:lstStyle/>
              <a:p>
                <a:endParaRPr lang="en-US"/>
              </a:p>
            </p:txBody>
          </p:sp>
          <p:sp>
            <p:nvSpPr>
              <p:cNvPr id="896" name="Freeform 672"/>
              <p:cNvSpPr>
                <a:spLocks/>
              </p:cNvSpPr>
              <p:nvPr/>
            </p:nvSpPr>
            <p:spPr bwMode="auto">
              <a:xfrm>
                <a:off x="1862"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897" name="Freeform 673"/>
              <p:cNvSpPr>
                <a:spLocks/>
              </p:cNvSpPr>
              <p:nvPr/>
            </p:nvSpPr>
            <p:spPr bwMode="auto">
              <a:xfrm>
                <a:off x="1862"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898" name="Line 674"/>
              <p:cNvSpPr>
                <a:spLocks noChangeShapeType="1"/>
              </p:cNvSpPr>
              <p:nvPr/>
            </p:nvSpPr>
            <p:spPr bwMode="auto">
              <a:xfrm>
                <a:off x="1695" y="3508"/>
                <a:ext cx="1" cy="495"/>
              </a:xfrm>
              <a:prstGeom prst="line">
                <a:avLst/>
              </a:prstGeom>
              <a:noFill/>
              <a:ln w="0">
                <a:solidFill>
                  <a:srgbClr val="000000"/>
                </a:solidFill>
                <a:round/>
                <a:headEnd/>
                <a:tailEnd/>
              </a:ln>
            </p:spPr>
            <p:txBody>
              <a:bodyPr/>
              <a:lstStyle/>
              <a:p>
                <a:endParaRPr lang="en-US"/>
              </a:p>
            </p:txBody>
          </p:sp>
          <p:sp>
            <p:nvSpPr>
              <p:cNvPr id="899" name="Freeform 675"/>
              <p:cNvSpPr>
                <a:spLocks/>
              </p:cNvSpPr>
              <p:nvPr/>
            </p:nvSpPr>
            <p:spPr bwMode="auto">
              <a:xfrm>
                <a:off x="1675"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900" name="Freeform 676"/>
              <p:cNvSpPr>
                <a:spLocks/>
              </p:cNvSpPr>
              <p:nvPr/>
            </p:nvSpPr>
            <p:spPr bwMode="auto">
              <a:xfrm>
                <a:off x="1675"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901" name="Line 677"/>
              <p:cNvSpPr>
                <a:spLocks noChangeShapeType="1"/>
              </p:cNvSpPr>
              <p:nvPr/>
            </p:nvSpPr>
            <p:spPr bwMode="auto">
              <a:xfrm>
                <a:off x="1492" y="3508"/>
                <a:ext cx="1" cy="495"/>
              </a:xfrm>
              <a:prstGeom prst="line">
                <a:avLst/>
              </a:prstGeom>
              <a:noFill/>
              <a:ln w="0">
                <a:solidFill>
                  <a:srgbClr val="000000"/>
                </a:solidFill>
                <a:round/>
                <a:headEnd/>
                <a:tailEnd/>
              </a:ln>
            </p:spPr>
            <p:txBody>
              <a:bodyPr/>
              <a:lstStyle/>
              <a:p>
                <a:endParaRPr lang="en-US"/>
              </a:p>
            </p:txBody>
          </p:sp>
          <p:sp>
            <p:nvSpPr>
              <p:cNvPr id="902" name="Freeform 678"/>
              <p:cNvSpPr>
                <a:spLocks/>
              </p:cNvSpPr>
              <p:nvPr/>
            </p:nvSpPr>
            <p:spPr bwMode="auto">
              <a:xfrm>
                <a:off x="1471" y="3508"/>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903" name="Freeform 679"/>
              <p:cNvSpPr>
                <a:spLocks/>
              </p:cNvSpPr>
              <p:nvPr/>
            </p:nvSpPr>
            <p:spPr bwMode="auto">
              <a:xfrm>
                <a:off x="1471" y="3961"/>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904" name="Line 680"/>
              <p:cNvSpPr>
                <a:spLocks noChangeShapeType="1"/>
              </p:cNvSpPr>
              <p:nvPr/>
            </p:nvSpPr>
            <p:spPr bwMode="auto">
              <a:xfrm>
                <a:off x="1304" y="3508"/>
                <a:ext cx="1" cy="495"/>
              </a:xfrm>
              <a:prstGeom prst="line">
                <a:avLst/>
              </a:prstGeom>
              <a:noFill/>
              <a:ln w="0">
                <a:solidFill>
                  <a:srgbClr val="000000"/>
                </a:solidFill>
                <a:round/>
                <a:headEnd/>
                <a:tailEnd/>
              </a:ln>
            </p:spPr>
            <p:txBody>
              <a:bodyPr/>
              <a:lstStyle/>
              <a:p>
                <a:endParaRPr lang="en-US"/>
              </a:p>
            </p:txBody>
          </p:sp>
          <p:sp>
            <p:nvSpPr>
              <p:cNvPr id="905" name="Freeform 681"/>
              <p:cNvSpPr>
                <a:spLocks/>
              </p:cNvSpPr>
              <p:nvPr/>
            </p:nvSpPr>
            <p:spPr bwMode="auto">
              <a:xfrm>
                <a:off x="1278"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906" name="Freeform 682"/>
              <p:cNvSpPr>
                <a:spLocks/>
              </p:cNvSpPr>
              <p:nvPr/>
            </p:nvSpPr>
            <p:spPr bwMode="auto">
              <a:xfrm>
                <a:off x="1278"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907" name="Line 683"/>
              <p:cNvSpPr>
                <a:spLocks noChangeShapeType="1"/>
              </p:cNvSpPr>
              <p:nvPr/>
            </p:nvSpPr>
            <p:spPr bwMode="auto">
              <a:xfrm>
                <a:off x="1106" y="3508"/>
                <a:ext cx="1" cy="495"/>
              </a:xfrm>
              <a:prstGeom prst="line">
                <a:avLst/>
              </a:prstGeom>
              <a:noFill/>
              <a:ln w="0">
                <a:solidFill>
                  <a:srgbClr val="000000"/>
                </a:solidFill>
                <a:round/>
                <a:headEnd/>
                <a:tailEnd/>
              </a:ln>
            </p:spPr>
            <p:txBody>
              <a:bodyPr/>
              <a:lstStyle/>
              <a:p>
                <a:endParaRPr lang="en-US"/>
              </a:p>
            </p:txBody>
          </p:sp>
          <p:sp>
            <p:nvSpPr>
              <p:cNvPr id="908" name="Freeform 684"/>
              <p:cNvSpPr>
                <a:spLocks/>
              </p:cNvSpPr>
              <p:nvPr/>
            </p:nvSpPr>
            <p:spPr bwMode="auto">
              <a:xfrm>
                <a:off x="1080"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909" name="Freeform 685"/>
              <p:cNvSpPr>
                <a:spLocks/>
              </p:cNvSpPr>
              <p:nvPr/>
            </p:nvSpPr>
            <p:spPr bwMode="auto">
              <a:xfrm>
                <a:off x="1080"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910" name="Line 686"/>
              <p:cNvSpPr>
                <a:spLocks noChangeShapeType="1"/>
              </p:cNvSpPr>
              <p:nvPr/>
            </p:nvSpPr>
            <p:spPr bwMode="auto">
              <a:xfrm>
                <a:off x="908" y="3508"/>
                <a:ext cx="1" cy="495"/>
              </a:xfrm>
              <a:prstGeom prst="line">
                <a:avLst/>
              </a:prstGeom>
              <a:noFill/>
              <a:ln w="0">
                <a:solidFill>
                  <a:srgbClr val="000000"/>
                </a:solidFill>
                <a:round/>
                <a:headEnd/>
                <a:tailEnd/>
              </a:ln>
            </p:spPr>
            <p:txBody>
              <a:bodyPr/>
              <a:lstStyle/>
              <a:p>
                <a:endParaRPr lang="en-US"/>
              </a:p>
            </p:txBody>
          </p:sp>
          <p:sp>
            <p:nvSpPr>
              <p:cNvPr id="911" name="Freeform 687"/>
              <p:cNvSpPr>
                <a:spLocks/>
              </p:cNvSpPr>
              <p:nvPr/>
            </p:nvSpPr>
            <p:spPr bwMode="auto">
              <a:xfrm>
                <a:off x="887"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912" name="Freeform 688"/>
              <p:cNvSpPr>
                <a:spLocks/>
              </p:cNvSpPr>
              <p:nvPr/>
            </p:nvSpPr>
            <p:spPr bwMode="auto">
              <a:xfrm>
                <a:off x="887"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913" name="Line 689"/>
              <p:cNvSpPr>
                <a:spLocks noChangeShapeType="1"/>
              </p:cNvSpPr>
              <p:nvPr/>
            </p:nvSpPr>
            <p:spPr bwMode="auto">
              <a:xfrm>
                <a:off x="709" y="3508"/>
                <a:ext cx="1" cy="495"/>
              </a:xfrm>
              <a:prstGeom prst="line">
                <a:avLst/>
              </a:prstGeom>
              <a:noFill/>
              <a:ln w="0">
                <a:solidFill>
                  <a:srgbClr val="000000"/>
                </a:solidFill>
                <a:round/>
                <a:headEnd/>
                <a:tailEnd/>
              </a:ln>
            </p:spPr>
            <p:txBody>
              <a:bodyPr/>
              <a:lstStyle/>
              <a:p>
                <a:endParaRPr lang="en-US"/>
              </a:p>
            </p:txBody>
          </p:sp>
          <p:sp>
            <p:nvSpPr>
              <p:cNvPr id="914" name="Freeform 690"/>
              <p:cNvSpPr>
                <a:spLocks/>
              </p:cNvSpPr>
              <p:nvPr/>
            </p:nvSpPr>
            <p:spPr bwMode="auto">
              <a:xfrm>
                <a:off x="689"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915" name="Freeform 691"/>
              <p:cNvSpPr>
                <a:spLocks/>
              </p:cNvSpPr>
              <p:nvPr/>
            </p:nvSpPr>
            <p:spPr bwMode="auto">
              <a:xfrm>
                <a:off x="689"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916" name="Rectangle 692"/>
              <p:cNvSpPr>
                <a:spLocks noChangeArrowheads="1"/>
              </p:cNvSpPr>
              <p:nvPr/>
            </p:nvSpPr>
            <p:spPr bwMode="auto">
              <a:xfrm>
                <a:off x="266" y="1862"/>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17" name="Rectangle 693"/>
              <p:cNvSpPr>
                <a:spLocks noChangeArrowheads="1"/>
              </p:cNvSpPr>
              <p:nvPr/>
            </p:nvSpPr>
            <p:spPr bwMode="auto">
              <a:xfrm>
                <a:off x="250" y="1847"/>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18" name="Line 694"/>
              <p:cNvSpPr>
                <a:spLocks noChangeShapeType="1"/>
              </p:cNvSpPr>
              <p:nvPr/>
            </p:nvSpPr>
            <p:spPr bwMode="auto">
              <a:xfrm flipH="1">
                <a:off x="683" y="1904"/>
                <a:ext cx="178" cy="1"/>
              </a:xfrm>
              <a:prstGeom prst="line">
                <a:avLst/>
              </a:prstGeom>
              <a:noFill/>
              <a:ln w="0">
                <a:solidFill>
                  <a:srgbClr val="000000"/>
                </a:solidFill>
                <a:round/>
                <a:headEnd/>
                <a:tailEnd/>
              </a:ln>
            </p:spPr>
            <p:txBody>
              <a:bodyPr/>
              <a:lstStyle/>
              <a:p>
                <a:endParaRPr lang="en-US"/>
              </a:p>
            </p:txBody>
          </p:sp>
          <p:sp>
            <p:nvSpPr>
              <p:cNvPr id="919" name="Freeform 695"/>
              <p:cNvSpPr>
                <a:spLocks/>
              </p:cNvSpPr>
              <p:nvPr/>
            </p:nvSpPr>
            <p:spPr bwMode="auto">
              <a:xfrm>
                <a:off x="819" y="1883"/>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920" name="Freeform 696"/>
              <p:cNvSpPr>
                <a:spLocks/>
              </p:cNvSpPr>
              <p:nvPr/>
            </p:nvSpPr>
            <p:spPr bwMode="auto">
              <a:xfrm>
                <a:off x="683" y="1883"/>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921" name="Rectangle 698"/>
              <p:cNvSpPr>
                <a:spLocks noChangeArrowheads="1"/>
              </p:cNvSpPr>
              <p:nvPr/>
            </p:nvSpPr>
            <p:spPr bwMode="auto">
              <a:xfrm>
                <a:off x="699" y="1966"/>
                <a:ext cx="89"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x3</a:t>
                </a:r>
                <a:endParaRPr lang="en-US" sz="1000" dirty="0">
                  <a:solidFill>
                    <a:srgbClr val="000000"/>
                  </a:solidFill>
                </a:endParaRPr>
              </a:p>
            </p:txBody>
          </p:sp>
          <p:sp>
            <p:nvSpPr>
              <p:cNvPr id="922" name="Rectangle 699"/>
              <p:cNvSpPr>
                <a:spLocks noChangeArrowheads="1"/>
              </p:cNvSpPr>
              <p:nvPr/>
            </p:nvSpPr>
            <p:spPr bwMode="auto">
              <a:xfrm>
                <a:off x="1279" y="1862"/>
                <a:ext cx="303"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32KB </a:t>
                </a:r>
                <a:r>
                  <a:rPr lang="en-US" sz="800" b="1" dirty="0" smtClean="0">
                    <a:solidFill>
                      <a:srgbClr val="000000"/>
                    </a:solidFill>
                  </a:rPr>
                  <a:t>L1P</a:t>
                </a:r>
                <a:endParaRPr lang="en-US" sz="800" dirty="0">
                  <a:solidFill>
                    <a:srgbClr val="000000"/>
                  </a:solidFill>
                </a:endParaRPr>
              </a:p>
            </p:txBody>
          </p:sp>
          <p:sp>
            <p:nvSpPr>
              <p:cNvPr id="923" name="Rectangle 700"/>
              <p:cNvSpPr>
                <a:spLocks noChangeArrowheads="1"/>
              </p:cNvSpPr>
              <p:nvPr/>
            </p:nvSpPr>
            <p:spPr bwMode="auto">
              <a:xfrm>
                <a:off x="1242" y="1930"/>
                <a:ext cx="359" cy="78"/>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800" dirty="0">
                  <a:solidFill>
                    <a:srgbClr val="000000"/>
                  </a:solidFill>
                </a:endParaRPr>
              </a:p>
            </p:txBody>
          </p:sp>
          <p:sp>
            <p:nvSpPr>
              <p:cNvPr id="924" name="Rectangle 701"/>
              <p:cNvSpPr>
                <a:spLocks noChangeArrowheads="1"/>
              </p:cNvSpPr>
              <p:nvPr/>
            </p:nvSpPr>
            <p:spPr bwMode="auto">
              <a:xfrm>
                <a:off x="1634" y="1868"/>
                <a:ext cx="306"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32KB </a:t>
                </a:r>
                <a:r>
                  <a:rPr lang="en-US" sz="800" b="1" dirty="0" smtClean="0">
                    <a:solidFill>
                      <a:srgbClr val="000000"/>
                    </a:solidFill>
                  </a:rPr>
                  <a:t>L1D</a:t>
                </a:r>
                <a:endParaRPr lang="en-US" sz="800" dirty="0">
                  <a:solidFill>
                    <a:srgbClr val="000000"/>
                  </a:solidFill>
                </a:endParaRPr>
              </a:p>
            </p:txBody>
          </p:sp>
          <p:sp>
            <p:nvSpPr>
              <p:cNvPr id="925" name="Rectangle 702"/>
              <p:cNvSpPr>
                <a:spLocks noChangeArrowheads="1"/>
              </p:cNvSpPr>
              <p:nvPr/>
            </p:nvSpPr>
            <p:spPr bwMode="auto">
              <a:xfrm>
                <a:off x="1608" y="1930"/>
                <a:ext cx="359" cy="78"/>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800" dirty="0">
                  <a:solidFill>
                    <a:srgbClr val="000000"/>
                  </a:solidFill>
                </a:endParaRPr>
              </a:p>
            </p:txBody>
          </p:sp>
          <p:sp>
            <p:nvSpPr>
              <p:cNvPr id="926" name="Rectangle 703"/>
              <p:cNvSpPr>
                <a:spLocks noChangeArrowheads="1"/>
              </p:cNvSpPr>
              <p:nvPr/>
            </p:nvSpPr>
            <p:spPr bwMode="auto">
              <a:xfrm>
                <a:off x="1246" y="2024"/>
                <a:ext cx="710"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1024KB L2 </a:t>
                </a:r>
                <a:r>
                  <a:rPr lang="en-US" sz="800" b="1" dirty="0" smtClean="0">
                    <a:solidFill>
                      <a:srgbClr val="000000"/>
                    </a:solidFill>
                  </a:rPr>
                  <a:t>Cache/RAM</a:t>
                </a:r>
                <a:endParaRPr lang="en-US" sz="800" dirty="0">
                  <a:solidFill>
                    <a:srgbClr val="000000"/>
                  </a:solidFill>
                </a:endParaRPr>
              </a:p>
            </p:txBody>
          </p:sp>
          <p:sp>
            <p:nvSpPr>
              <p:cNvPr id="927" name="Line 704"/>
              <p:cNvSpPr>
                <a:spLocks noChangeShapeType="1"/>
              </p:cNvSpPr>
              <p:nvPr/>
            </p:nvSpPr>
            <p:spPr bwMode="auto">
              <a:xfrm>
                <a:off x="1231" y="1842"/>
                <a:ext cx="730" cy="1"/>
              </a:xfrm>
              <a:prstGeom prst="line">
                <a:avLst/>
              </a:prstGeom>
              <a:noFill/>
              <a:ln w="0">
                <a:solidFill>
                  <a:srgbClr val="24211D"/>
                </a:solidFill>
                <a:round/>
                <a:headEnd/>
                <a:tailEnd/>
              </a:ln>
            </p:spPr>
            <p:txBody>
              <a:bodyPr/>
              <a:lstStyle/>
              <a:p>
                <a:endParaRPr lang="en-US"/>
              </a:p>
            </p:txBody>
          </p:sp>
          <p:sp>
            <p:nvSpPr>
              <p:cNvPr id="928" name="Line 705"/>
              <p:cNvSpPr>
                <a:spLocks noChangeShapeType="1"/>
              </p:cNvSpPr>
              <p:nvPr/>
            </p:nvSpPr>
            <p:spPr bwMode="auto">
              <a:xfrm>
                <a:off x="1231" y="2008"/>
                <a:ext cx="730" cy="1"/>
              </a:xfrm>
              <a:prstGeom prst="line">
                <a:avLst/>
              </a:prstGeom>
              <a:noFill/>
              <a:ln w="0">
                <a:solidFill>
                  <a:srgbClr val="24211D"/>
                </a:solidFill>
                <a:round/>
                <a:headEnd/>
                <a:tailEnd/>
              </a:ln>
            </p:spPr>
            <p:txBody>
              <a:bodyPr/>
              <a:lstStyle/>
              <a:p>
                <a:endParaRPr lang="en-US"/>
              </a:p>
            </p:txBody>
          </p:sp>
          <p:sp>
            <p:nvSpPr>
              <p:cNvPr id="929" name="Line 706"/>
              <p:cNvSpPr>
                <a:spLocks noChangeShapeType="1"/>
              </p:cNvSpPr>
              <p:nvPr/>
            </p:nvSpPr>
            <p:spPr bwMode="auto">
              <a:xfrm>
                <a:off x="1596" y="1842"/>
                <a:ext cx="1" cy="166"/>
              </a:xfrm>
              <a:prstGeom prst="line">
                <a:avLst/>
              </a:prstGeom>
              <a:noFill/>
              <a:ln w="0">
                <a:solidFill>
                  <a:srgbClr val="24211D"/>
                </a:solidFill>
                <a:round/>
                <a:headEnd/>
                <a:tailEnd/>
              </a:ln>
            </p:spPr>
            <p:txBody>
              <a:bodyPr/>
              <a:lstStyle/>
              <a:p>
                <a:endParaRPr lang="en-US"/>
              </a:p>
            </p:txBody>
          </p:sp>
          <p:sp>
            <p:nvSpPr>
              <p:cNvPr id="930" name="Line 707"/>
              <p:cNvSpPr>
                <a:spLocks noChangeShapeType="1"/>
              </p:cNvSpPr>
              <p:nvPr/>
            </p:nvSpPr>
            <p:spPr bwMode="auto">
              <a:xfrm>
                <a:off x="16" y="1191"/>
                <a:ext cx="208" cy="1"/>
              </a:xfrm>
              <a:prstGeom prst="line">
                <a:avLst/>
              </a:prstGeom>
              <a:noFill/>
              <a:ln w="0">
                <a:solidFill>
                  <a:srgbClr val="000000"/>
                </a:solidFill>
                <a:round/>
                <a:headEnd/>
                <a:tailEnd/>
              </a:ln>
            </p:spPr>
            <p:txBody>
              <a:bodyPr/>
              <a:lstStyle/>
              <a:p>
                <a:endParaRPr lang="en-US"/>
              </a:p>
            </p:txBody>
          </p:sp>
          <p:sp>
            <p:nvSpPr>
              <p:cNvPr id="931" name="Freeform 708"/>
              <p:cNvSpPr>
                <a:spLocks/>
              </p:cNvSpPr>
              <p:nvPr/>
            </p:nvSpPr>
            <p:spPr bwMode="auto">
              <a:xfrm>
                <a:off x="16" y="1170"/>
                <a:ext cx="41" cy="47"/>
              </a:xfrm>
              <a:custGeom>
                <a:avLst/>
                <a:gdLst>
                  <a:gd name="T0" fmla="*/ 0 w 41"/>
                  <a:gd name="T1" fmla="*/ 21 h 47"/>
                  <a:gd name="T2" fmla="*/ 41 w 41"/>
                  <a:gd name="T3" fmla="*/ 0 h 47"/>
                  <a:gd name="T4" fmla="*/ 41 w 41"/>
                  <a:gd name="T5" fmla="*/ 47 h 47"/>
                  <a:gd name="T6" fmla="*/ 0 w 41"/>
                  <a:gd name="T7" fmla="*/ 21 h 47"/>
                  <a:gd name="T8" fmla="*/ 0 60000 65536"/>
                  <a:gd name="T9" fmla="*/ 0 60000 65536"/>
                  <a:gd name="T10" fmla="*/ 0 60000 65536"/>
                  <a:gd name="T11" fmla="*/ 0 60000 65536"/>
                  <a:gd name="T12" fmla="*/ 0 w 41"/>
                  <a:gd name="T13" fmla="*/ 0 h 47"/>
                  <a:gd name="T14" fmla="*/ 41 w 41"/>
                  <a:gd name="T15" fmla="*/ 47 h 47"/>
                </a:gdLst>
                <a:ahLst/>
                <a:cxnLst>
                  <a:cxn ang="T8">
                    <a:pos x="T0" y="T1"/>
                  </a:cxn>
                  <a:cxn ang="T9">
                    <a:pos x="T2" y="T3"/>
                  </a:cxn>
                  <a:cxn ang="T10">
                    <a:pos x="T4" y="T5"/>
                  </a:cxn>
                  <a:cxn ang="T11">
                    <a:pos x="T6" y="T7"/>
                  </a:cxn>
                </a:cxnLst>
                <a:rect l="T12" t="T13" r="T14" b="T15"/>
                <a:pathLst>
                  <a:path w="41" h="47">
                    <a:moveTo>
                      <a:pt x="0" y="21"/>
                    </a:moveTo>
                    <a:lnTo>
                      <a:pt x="41" y="0"/>
                    </a:lnTo>
                    <a:lnTo>
                      <a:pt x="41" y="47"/>
                    </a:lnTo>
                    <a:lnTo>
                      <a:pt x="0" y="21"/>
                    </a:lnTo>
                    <a:close/>
                  </a:path>
                </a:pathLst>
              </a:custGeom>
              <a:solidFill>
                <a:srgbClr val="000000"/>
              </a:solidFill>
              <a:ln w="9525">
                <a:noFill/>
                <a:round/>
                <a:headEnd/>
                <a:tailEnd/>
              </a:ln>
            </p:spPr>
            <p:txBody>
              <a:bodyPr/>
              <a:lstStyle/>
              <a:p>
                <a:endParaRPr lang="en-US"/>
              </a:p>
            </p:txBody>
          </p:sp>
          <p:sp>
            <p:nvSpPr>
              <p:cNvPr id="932" name="Freeform 709"/>
              <p:cNvSpPr>
                <a:spLocks/>
              </p:cNvSpPr>
              <p:nvPr/>
            </p:nvSpPr>
            <p:spPr bwMode="auto">
              <a:xfrm>
                <a:off x="183" y="1170"/>
                <a:ext cx="41" cy="47"/>
              </a:xfrm>
              <a:custGeom>
                <a:avLst/>
                <a:gdLst>
                  <a:gd name="T0" fmla="*/ 41 w 41"/>
                  <a:gd name="T1" fmla="*/ 21 h 47"/>
                  <a:gd name="T2" fmla="*/ 0 w 41"/>
                  <a:gd name="T3" fmla="*/ 0 h 47"/>
                  <a:gd name="T4" fmla="*/ 0 w 41"/>
                  <a:gd name="T5" fmla="*/ 47 h 47"/>
                  <a:gd name="T6" fmla="*/ 41 w 41"/>
                  <a:gd name="T7" fmla="*/ 21 h 47"/>
                  <a:gd name="T8" fmla="*/ 0 60000 65536"/>
                  <a:gd name="T9" fmla="*/ 0 60000 65536"/>
                  <a:gd name="T10" fmla="*/ 0 60000 65536"/>
                  <a:gd name="T11" fmla="*/ 0 60000 65536"/>
                  <a:gd name="T12" fmla="*/ 0 w 41"/>
                  <a:gd name="T13" fmla="*/ 0 h 47"/>
                  <a:gd name="T14" fmla="*/ 41 w 41"/>
                  <a:gd name="T15" fmla="*/ 47 h 47"/>
                </a:gdLst>
                <a:ahLst/>
                <a:cxnLst>
                  <a:cxn ang="T8">
                    <a:pos x="T0" y="T1"/>
                  </a:cxn>
                  <a:cxn ang="T9">
                    <a:pos x="T2" y="T3"/>
                  </a:cxn>
                  <a:cxn ang="T10">
                    <a:pos x="T4" y="T5"/>
                  </a:cxn>
                  <a:cxn ang="T11">
                    <a:pos x="T6" y="T7"/>
                  </a:cxn>
                </a:cxnLst>
                <a:rect l="T12" t="T13" r="T14" b="T15"/>
                <a:pathLst>
                  <a:path w="41" h="47">
                    <a:moveTo>
                      <a:pt x="41" y="21"/>
                    </a:moveTo>
                    <a:lnTo>
                      <a:pt x="0" y="0"/>
                    </a:lnTo>
                    <a:lnTo>
                      <a:pt x="0" y="47"/>
                    </a:lnTo>
                    <a:lnTo>
                      <a:pt x="41" y="21"/>
                    </a:lnTo>
                    <a:close/>
                  </a:path>
                </a:pathLst>
              </a:custGeom>
              <a:solidFill>
                <a:srgbClr val="000000"/>
              </a:solidFill>
              <a:ln w="9525">
                <a:noFill/>
                <a:round/>
                <a:headEnd/>
                <a:tailEnd/>
              </a:ln>
            </p:spPr>
            <p:txBody>
              <a:bodyPr/>
              <a:lstStyle/>
              <a:p>
                <a:endParaRPr lang="en-US"/>
              </a:p>
            </p:txBody>
          </p:sp>
          <p:sp>
            <p:nvSpPr>
              <p:cNvPr id="933" name="Rectangle 710"/>
              <p:cNvSpPr>
                <a:spLocks noChangeArrowheads="1"/>
              </p:cNvSpPr>
              <p:nvPr/>
            </p:nvSpPr>
            <p:spPr bwMode="auto">
              <a:xfrm>
                <a:off x="1690" y="1040"/>
                <a:ext cx="412"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34" name="Line 711"/>
              <p:cNvSpPr>
                <a:spLocks noChangeShapeType="1"/>
              </p:cNvSpPr>
              <p:nvPr/>
            </p:nvSpPr>
            <p:spPr bwMode="auto">
              <a:xfrm>
                <a:off x="1894" y="1040"/>
                <a:ext cx="1" cy="145"/>
              </a:xfrm>
              <a:prstGeom prst="line">
                <a:avLst/>
              </a:prstGeom>
              <a:noFill/>
              <a:ln w="5" cap="rnd">
                <a:solidFill>
                  <a:srgbClr val="24211D"/>
                </a:solidFill>
                <a:round/>
                <a:headEnd/>
                <a:tailEnd/>
              </a:ln>
            </p:spPr>
            <p:txBody>
              <a:bodyPr/>
              <a:lstStyle/>
              <a:p>
                <a:endParaRPr lang="en-US"/>
              </a:p>
            </p:txBody>
          </p:sp>
          <p:sp>
            <p:nvSpPr>
              <p:cNvPr id="935" name="Rectangle 712"/>
              <p:cNvSpPr>
                <a:spLocks noChangeArrowheads="1"/>
              </p:cNvSpPr>
              <p:nvPr/>
            </p:nvSpPr>
            <p:spPr bwMode="auto">
              <a:xfrm>
                <a:off x="1669" y="1066"/>
                <a:ext cx="412"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36" name="Rectangle 713"/>
              <p:cNvSpPr>
                <a:spLocks noChangeArrowheads="1"/>
              </p:cNvSpPr>
              <p:nvPr/>
            </p:nvSpPr>
            <p:spPr bwMode="auto">
              <a:xfrm>
                <a:off x="1706" y="1102"/>
                <a:ext cx="162"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RSA</a:t>
                </a:r>
                <a:endParaRPr lang="en-US" sz="1800" dirty="0">
                  <a:solidFill>
                    <a:srgbClr val="000000"/>
                  </a:solidFill>
                </a:endParaRPr>
              </a:p>
            </p:txBody>
          </p:sp>
          <p:sp>
            <p:nvSpPr>
              <p:cNvPr id="937" name="Line 714"/>
              <p:cNvSpPr>
                <a:spLocks noChangeShapeType="1"/>
              </p:cNvSpPr>
              <p:nvPr/>
            </p:nvSpPr>
            <p:spPr bwMode="auto">
              <a:xfrm>
                <a:off x="1727" y="1211"/>
                <a:ext cx="1" cy="125"/>
              </a:xfrm>
              <a:prstGeom prst="line">
                <a:avLst/>
              </a:prstGeom>
              <a:noFill/>
              <a:ln w="0">
                <a:solidFill>
                  <a:srgbClr val="000000"/>
                </a:solidFill>
                <a:round/>
                <a:headEnd/>
                <a:tailEnd/>
              </a:ln>
            </p:spPr>
            <p:txBody>
              <a:bodyPr/>
              <a:lstStyle/>
              <a:p>
                <a:endParaRPr lang="en-US"/>
              </a:p>
            </p:txBody>
          </p:sp>
          <p:sp>
            <p:nvSpPr>
              <p:cNvPr id="938" name="Freeform 715"/>
              <p:cNvSpPr>
                <a:spLocks/>
              </p:cNvSpPr>
              <p:nvPr/>
            </p:nvSpPr>
            <p:spPr bwMode="auto">
              <a:xfrm>
                <a:off x="1706" y="1305"/>
                <a:ext cx="36" cy="31"/>
              </a:xfrm>
              <a:custGeom>
                <a:avLst/>
                <a:gdLst>
                  <a:gd name="T0" fmla="*/ 36 w 36"/>
                  <a:gd name="T1" fmla="*/ 0 h 31"/>
                  <a:gd name="T2" fmla="*/ 21 w 36"/>
                  <a:gd name="T3" fmla="*/ 31 h 31"/>
                  <a:gd name="T4" fmla="*/ 0 w 36"/>
                  <a:gd name="T5" fmla="*/ 0 h 31"/>
                  <a:gd name="T6" fmla="*/ 36 w 36"/>
                  <a:gd name="T7" fmla="*/ 0 h 31"/>
                  <a:gd name="T8" fmla="*/ 0 60000 65536"/>
                  <a:gd name="T9" fmla="*/ 0 60000 65536"/>
                  <a:gd name="T10" fmla="*/ 0 60000 65536"/>
                  <a:gd name="T11" fmla="*/ 0 60000 65536"/>
                  <a:gd name="T12" fmla="*/ 0 w 36"/>
                  <a:gd name="T13" fmla="*/ 0 h 31"/>
                  <a:gd name="T14" fmla="*/ 36 w 36"/>
                  <a:gd name="T15" fmla="*/ 31 h 31"/>
                </a:gdLst>
                <a:ahLst/>
                <a:cxnLst>
                  <a:cxn ang="T8">
                    <a:pos x="T0" y="T1"/>
                  </a:cxn>
                  <a:cxn ang="T9">
                    <a:pos x="T2" y="T3"/>
                  </a:cxn>
                  <a:cxn ang="T10">
                    <a:pos x="T4" y="T5"/>
                  </a:cxn>
                  <a:cxn ang="T11">
                    <a:pos x="T6" y="T7"/>
                  </a:cxn>
                </a:cxnLst>
                <a:rect l="T12" t="T13" r="T14" b="T15"/>
                <a:pathLst>
                  <a:path w="36" h="31">
                    <a:moveTo>
                      <a:pt x="36" y="0"/>
                    </a:moveTo>
                    <a:lnTo>
                      <a:pt x="21" y="31"/>
                    </a:lnTo>
                    <a:lnTo>
                      <a:pt x="0" y="0"/>
                    </a:lnTo>
                    <a:lnTo>
                      <a:pt x="36" y="0"/>
                    </a:lnTo>
                    <a:close/>
                  </a:path>
                </a:pathLst>
              </a:custGeom>
              <a:solidFill>
                <a:srgbClr val="000000"/>
              </a:solidFill>
              <a:ln w="9525">
                <a:noFill/>
                <a:round/>
                <a:headEnd/>
                <a:tailEnd/>
              </a:ln>
            </p:spPr>
            <p:txBody>
              <a:bodyPr/>
              <a:lstStyle/>
              <a:p>
                <a:endParaRPr lang="en-US"/>
              </a:p>
            </p:txBody>
          </p:sp>
          <p:sp>
            <p:nvSpPr>
              <p:cNvPr id="939" name="Rectangle 716"/>
              <p:cNvSpPr>
                <a:spLocks noChangeArrowheads="1"/>
              </p:cNvSpPr>
              <p:nvPr/>
            </p:nvSpPr>
            <p:spPr bwMode="auto">
              <a:xfrm>
                <a:off x="1914" y="1102"/>
                <a:ext cx="162"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RSA</a:t>
                </a:r>
                <a:endParaRPr lang="en-US" sz="1800">
                  <a:solidFill>
                    <a:srgbClr val="000000"/>
                  </a:solidFill>
                </a:endParaRPr>
              </a:p>
            </p:txBody>
          </p:sp>
          <p:sp>
            <p:nvSpPr>
              <p:cNvPr id="940" name="Line 717"/>
              <p:cNvSpPr>
                <a:spLocks noChangeShapeType="1"/>
              </p:cNvSpPr>
              <p:nvPr/>
            </p:nvSpPr>
            <p:spPr bwMode="auto">
              <a:xfrm>
                <a:off x="1878" y="1066"/>
                <a:ext cx="1" cy="145"/>
              </a:xfrm>
              <a:prstGeom prst="line">
                <a:avLst/>
              </a:prstGeom>
              <a:noFill/>
              <a:ln w="5" cap="rnd">
                <a:solidFill>
                  <a:srgbClr val="24211D"/>
                </a:solidFill>
                <a:round/>
                <a:headEnd/>
                <a:tailEnd/>
              </a:ln>
            </p:spPr>
            <p:txBody>
              <a:bodyPr/>
              <a:lstStyle/>
              <a:p>
                <a:endParaRPr lang="en-US"/>
              </a:p>
            </p:txBody>
          </p:sp>
          <p:sp>
            <p:nvSpPr>
              <p:cNvPr id="941" name="Line 718"/>
              <p:cNvSpPr>
                <a:spLocks noChangeShapeType="1"/>
              </p:cNvSpPr>
              <p:nvPr/>
            </p:nvSpPr>
            <p:spPr bwMode="auto">
              <a:xfrm>
                <a:off x="1914" y="1211"/>
                <a:ext cx="1" cy="125"/>
              </a:xfrm>
              <a:prstGeom prst="line">
                <a:avLst/>
              </a:prstGeom>
              <a:noFill/>
              <a:ln w="0">
                <a:solidFill>
                  <a:srgbClr val="000000"/>
                </a:solidFill>
                <a:round/>
                <a:headEnd/>
                <a:tailEnd/>
              </a:ln>
            </p:spPr>
            <p:txBody>
              <a:bodyPr/>
              <a:lstStyle/>
              <a:p>
                <a:endParaRPr lang="en-US"/>
              </a:p>
            </p:txBody>
          </p:sp>
          <p:sp>
            <p:nvSpPr>
              <p:cNvPr id="942" name="Freeform 719"/>
              <p:cNvSpPr>
                <a:spLocks/>
              </p:cNvSpPr>
              <p:nvPr/>
            </p:nvSpPr>
            <p:spPr bwMode="auto">
              <a:xfrm>
                <a:off x="1899" y="1305"/>
                <a:ext cx="36" cy="31"/>
              </a:xfrm>
              <a:custGeom>
                <a:avLst/>
                <a:gdLst>
                  <a:gd name="T0" fmla="*/ 36 w 36"/>
                  <a:gd name="T1" fmla="*/ 0 h 31"/>
                  <a:gd name="T2" fmla="*/ 15 w 36"/>
                  <a:gd name="T3" fmla="*/ 31 h 31"/>
                  <a:gd name="T4" fmla="*/ 0 w 36"/>
                  <a:gd name="T5" fmla="*/ 0 h 31"/>
                  <a:gd name="T6" fmla="*/ 36 w 36"/>
                  <a:gd name="T7" fmla="*/ 0 h 31"/>
                  <a:gd name="T8" fmla="*/ 0 60000 65536"/>
                  <a:gd name="T9" fmla="*/ 0 60000 65536"/>
                  <a:gd name="T10" fmla="*/ 0 60000 65536"/>
                  <a:gd name="T11" fmla="*/ 0 60000 65536"/>
                  <a:gd name="T12" fmla="*/ 0 w 36"/>
                  <a:gd name="T13" fmla="*/ 0 h 31"/>
                  <a:gd name="T14" fmla="*/ 36 w 36"/>
                  <a:gd name="T15" fmla="*/ 31 h 31"/>
                </a:gdLst>
                <a:ahLst/>
                <a:cxnLst>
                  <a:cxn ang="T8">
                    <a:pos x="T0" y="T1"/>
                  </a:cxn>
                  <a:cxn ang="T9">
                    <a:pos x="T2" y="T3"/>
                  </a:cxn>
                  <a:cxn ang="T10">
                    <a:pos x="T4" y="T5"/>
                  </a:cxn>
                  <a:cxn ang="T11">
                    <a:pos x="T6" y="T7"/>
                  </a:cxn>
                </a:cxnLst>
                <a:rect l="T12" t="T13" r="T14" b="T15"/>
                <a:pathLst>
                  <a:path w="36" h="31">
                    <a:moveTo>
                      <a:pt x="36" y="0"/>
                    </a:moveTo>
                    <a:lnTo>
                      <a:pt x="15" y="31"/>
                    </a:lnTo>
                    <a:lnTo>
                      <a:pt x="0" y="0"/>
                    </a:lnTo>
                    <a:lnTo>
                      <a:pt x="36" y="0"/>
                    </a:lnTo>
                    <a:close/>
                  </a:path>
                </a:pathLst>
              </a:custGeom>
              <a:solidFill>
                <a:srgbClr val="000000"/>
              </a:solidFill>
              <a:ln w="9525">
                <a:noFill/>
                <a:round/>
                <a:headEnd/>
                <a:tailEnd/>
              </a:ln>
            </p:spPr>
            <p:txBody>
              <a:bodyPr/>
              <a:lstStyle/>
              <a:p>
                <a:endParaRPr lang="en-US"/>
              </a:p>
            </p:txBody>
          </p:sp>
          <p:sp>
            <p:nvSpPr>
              <p:cNvPr id="943" name="Line 720"/>
              <p:cNvSpPr>
                <a:spLocks noChangeShapeType="1"/>
              </p:cNvSpPr>
              <p:nvPr/>
            </p:nvSpPr>
            <p:spPr bwMode="auto">
              <a:xfrm>
                <a:off x="2019" y="1211"/>
                <a:ext cx="1" cy="84"/>
              </a:xfrm>
              <a:prstGeom prst="line">
                <a:avLst/>
              </a:prstGeom>
              <a:noFill/>
              <a:ln w="0">
                <a:solidFill>
                  <a:srgbClr val="000000"/>
                </a:solidFill>
                <a:round/>
                <a:headEnd/>
                <a:tailEnd/>
              </a:ln>
            </p:spPr>
            <p:txBody>
              <a:bodyPr/>
              <a:lstStyle/>
              <a:p>
                <a:endParaRPr lang="en-US"/>
              </a:p>
            </p:txBody>
          </p:sp>
          <p:sp>
            <p:nvSpPr>
              <p:cNvPr id="944" name="Freeform 721"/>
              <p:cNvSpPr>
                <a:spLocks/>
              </p:cNvSpPr>
              <p:nvPr/>
            </p:nvSpPr>
            <p:spPr bwMode="auto">
              <a:xfrm>
                <a:off x="1998" y="1263"/>
                <a:ext cx="36" cy="32"/>
              </a:xfrm>
              <a:custGeom>
                <a:avLst/>
                <a:gdLst>
                  <a:gd name="T0" fmla="*/ 36 w 36"/>
                  <a:gd name="T1" fmla="*/ 0 h 32"/>
                  <a:gd name="T2" fmla="*/ 21 w 36"/>
                  <a:gd name="T3" fmla="*/ 32 h 32"/>
                  <a:gd name="T4" fmla="*/ 0 w 36"/>
                  <a:gd name="T5" fmla="*/ 0 h 32"/>
                  <a:gd name="T6" fmla="*/ 36 w 36"/>
                  <a:gd name="T7" fmla="*/ 0 h 32"/>
                  <a:gd name="T8" fmla="*/ 0 60000 65536"/>
                  <a:gd name="T9" fmla="*/ 0 60000 65536"/>
                  <a:gd name="T10" fmla="*/ 0 60000 65536"/>
                  <a:gd name="T11" fmla="*/ 0 60000 65536"/>
                  <a:gd name="T12" fmla="*/ 0 w 36"/>
                  <a:gd name="T13" fmla="*/ 0 h 32"/>
                  <a:gd name="T14" fmla="*/ 36 w 36"/>
                  <a:gd name="T15" fmla="*/ 32 h 32"/>
                </a:gdLst>
                <a:ahLst/>
                <a:cxnLst>
                  <a:cxn ang="T8">
                    <a:pos x="T0" y="T1"/>
                  </a:cxn>
                  <a:cxn ang="T9">
                    <a:pos x="T2" y="T3"/>
                  </a:cxn>
                  <a:cxn ang="T10">
                    <a:pos x="T4" y="T5"/>
                  </a:cxn>
                  <a:cxn ang="T11">
                    <a:pos x="T6" y="T7"/>
                  </a:cxn>
                </a:cxnLst>
                <a:rect l="T12" t="T13" r="T14" b="T15"/>
                <a:pathLst>
                  <a:path w="36" h="32">
                    <a:moveTo>
                      <a:pt x="36" y="0"/>
                    </a:moveTo>
                    <a:lnTo>
                      <a:pt x="21" y="32"/>
                    </a:lnTo>
                    <a:lnTo>
                      <a:pt x="0" y="0"/>
                    </a:lnTo>
                    <a:lnTo>
                      <a:pt x="36" y="0"/>
                    </a:lnTo>
                    <a:close/>
                  </a:path>
                </a:pathLst>
              </a:custGeom>
              <a:solidFill>
                <a:srgbClr val="000000"/>
              </a:solidFill>
              <a:ln w="9525">
                <a:noFill/>
                <a:round/>
                <a:headEnd/>
                <a:tailEnd/>
              </a:ln>
            </p:spPr>
            <p:txBody>
              <a:bodyPr/>
              <a:lstStyle/>
              <a:p>
                <a:endParaRPr lang="en-US"/>
              </a:p>
            </p:txBody>
          </p:sp>
          <p:sp>
            <p:nvSpPr>
              <p:cNvPr id="945" name="Line 722"/>
              <p:cNvSpPr>
                <a:spLocks noChangeShapeType="1"/>
              </p:cNvSpPr>
              <p:nvPr/>
            </p:nvSpPr>
            <p:spPr bwMode="auto">
              <a:xfrm>
                <a:off x="1831" y="1211"/>
                <a:ext cx="1" cy="84"/>
              </a:xfrm>
              <a:prstGeom prst="line">
                <a:avLst/>
              </a:prstGeom>
              <a:noFill/>
              <a:ln w="0">
                <a:solidFill>
                  <a:srgbClr val="000000"/>
                </a:solidFill>
                <a:round/>
                <a:headEnd/>
                <a:tailEnd/>
              </a:ln>
            </p:spPr>
            <p:txBody>
              <a:bodyPr/>
              <a:lstStyle/>
              <a:p>
                <a:endParaRPr lang="en-US"/>
              </a:p>
            </p:txBody>
          </p:sp>
          <p:sp>
            <p:nvSpPr>
              <p:cNvPr id="946" name="Freeform 723"/>
              <p:cNvSpPr>
                <a:spLocks/>
              </p:cNvSpPr>
              <p:nvPr/>
            </p:nvSpPr>
            <p:spPr bwMode="auto">
              <a:xfrm>
                <a:off x="1810" y="1263"/>
                <a:ext cx="37" cy="32"/>
              </a:xfrm>
              <a:custGeom>
                <a:avLst/>
                <a:gdLst>
                  <a:gd name="T0" fmla="*/ 37 w 37"/>
                  <a:gd name="T1" fmla="*/ 0 h 32"/>
                  <a:gd name="T2" fmla="*/ 21 w 37"/>
                  <a:gd name="T3" fmla="*/ 32 h 32"/>
                  <a:gd name="T4" fmla="*/ 0 w 37"/>
                  <a:gd name="T5" fmla="*/ 0 h 32"/>
                  <a:gd name="T6" fmla="*/ 37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37" y="0"/>
                    </a:moveTo>
                    <a:lnTo>
                      <a:pt x="21" y="32"/>
                    </a:lnTo>
                    <a:lnTo>
                      <a:pt x="0" y="0"/>
                    </a:lnTo>
                    <a:lnTo>
                      <a:pt x="37" y="0"/>
                    </a:lnTo>
                    <a:close/>
                  </a:path>
                </a:pathLst>
              </a:custGeom>
              <a:solidFill>
                <a:srgbClr val="000000"/>
              </a:solidFill>
              <a:ln w="9525">
                <a:noFill/>
                <a:round/>
                <a:headEnd/>
                <a:tailEnd/>
              </a:ln>
            </p:spPr>
            <p:txBody>
              <a:bodyPr/>
              <a:lstStyle/>
              <a:p>
                <a:endParaRPr lang="en-US"/>
              </a:p>
            </p:txBody>
          </p:sp>
          <p:sp>
            <p:nvSpPr>
              <p:cNvPr id="948" name="Rectangle 725"/>
              <p:cNvSpPr>
                <a:spLocks noChangeArrowheads="1"/>
              </p:cNvSpPr>
              <p:nvPr/>
            </p:nvSpPr>
            <p:spPr bwMode="auto">
              <a:xfrm>
                <a:off x="2149" y="1196"/>
                <a:ext cx="89" cy="97"/>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x2</a:t>
                </a:r>
                <a:endParaRPr lang="en-US" sz="1800" dirty="0">
                  <a:solidFill>
                    <a:srgbClr val="000000"/>
                  </a:solidFill>
                </a:endParaRPr>
              </a:p>
            </p:txBody>
          </p:sp>
          <p:sp>
            <p:nvSpPr>
              <p:cNvPr id="949" name="Line 726"/>
              <p:cNvSpPr>
                <a:spLocks noChangeShapeType="1"/>
              </p:cNvSpPr>
              <p:nvPr/>
            </p:nvSpPr>
            <p:spPr bwMode="auto">
              <a:xfrm>
                <a:off x="16" y="826"/>
                <a:ext cx="281" cy="1"/>
              </a:xfrm>
              <a:prstGeom prst="line">
                <a:avLst/>
              </a:prstGeom>
              <a:noFill/>
              <a:ln w="0">
                <a:solidFill>
                  <a:srgbClr val="000000"/>
                </a:solidFill>
                <a:round/>
                <a:headEnd/>
                <a:tailEnd/>
              </a:ln>
            </p:spPr>
            <p:txBody>
              <a:bodyPr/>
              <a:lstStyle/>
              <a:p>
                <a:endParaRPr lang="en-US"/>
              </a:p>
            </p:txBody>
          </p:sp>
          <p:sp>
            <p:nvSpPr>
              <p:cNvPr id="950" name="Freeform 727"/>
              <p:cNvSpPr>
                <a:spLocks/>
              </p:cNvSpPr>
              <p:nvPr/>
            </p:nvSpPr>
            <p:spPr bwMode="auto">
              <a:xfrm>
                <a:off x="16" y="805"/>
                <a:ext cx="41" cy="42"/>
              </a:xfrm>
              <a:custGeom>
                <a:avLst/>
                <a:gdLst>
                  <a:gd name="T0" fmla="*/ 0 w 41"/>
                  <a:gd name="T1" fmla="*/ 21 h 42"/>
                  <a:gd name="T2" fmla="*/ 41 w 41"/>
                  <a:gd name="T3" fmla="*/ 0 h 42"/>
                  <a:gd name="T4" fmla="*/ 41 w 41"/>
                  <a:gd name="T5" fmla="*/ 42 h 42"/>
                  <a:gd name="T6" fmla="*/ 0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0" y="21"/>
                    </a:moveTo>
                    <a:lnTo>
                      <a:pt x="41" y="0"/>
                    </a:lnTo>
                    <a:lnTo>
                      <a:pt x="41" y="42"/>
                    </a:lnTo>
                    <a:lnTo>
                      <a:pt x="0" y="21"/>
                    </a:lnTo>
                    <a:close/>
                  </a:path>
                </a:pathLst>
              </a:custGeom>
              <a:solidFill>
                <a:srgbClr val="000000"/>
              </a:solidFill>
              <a:ln w="9525">
                <a:noFill/>
                <a:round/>
                <a:headEnd/>
                <a:tailEnd/>
              </a:ln>
            </p:spPr>
            <p:txBody>
              <a:bodyPr/>
              <a:lstStyle/>
              <a:p>
                <a:endParaRPr lang="en-US"/>
              </a:p>
            </p:txBody>
          </p:sp>
          <p:sp>
            <p:nvSpPr>
              <p:cNvPr id="951" name="Freeform 728"/>
              <p:cNvSpPr>
                <a:spLocks/>
              </p:cNvSpPr>
              <p:nvPr/>
            </p:nvSpPr>
            <p:spPr bwMode="auto">
              <a:xfrm>
                <a:off x="256" y="805"/>
                <a:ext cx="41" cy="42"/>
              </a:xfrm>
              <a:custGeom>
                <a:avLst/>
                <a:gdLst>
                  <a:gd name="T0" fmla="*/ 41 w 41"/>
                  <a:gd name="T1" fmla="*/ 21 h 42"/>
                  <a:gd name="T2" fmla="*/ 0 w 41"/>
                  <a:gd name="T3" fmla="*/ 0 h 42"/>
                  <a:gd name="T4" fmla="*/ 0 w 41"/>
                  <a:gd name="T5" fmla="*/ 42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0"/>
                    </a:lnTo>
                    <a:lnTo>
                      <a:pt x="0" y="42"/>
                    </a:lnTo>
                    <a:lnTo>
                      <a:pt x="41" y="21"/>
                    </a:lnTo>
                    <a:close/>
                  </a:path>
                </a:pathLst>
              </a:custGeom>
              <a:solidFill>
                <a:srgbClr val="000000"/>
              </a:solidFill>
              <a:ln w="9525">
                <a:noFill/>
                <a:round/>
                <a:headEnd/>
                <a:tailEnd/>
              </a:ln>
            </p:spPr>
            <p:txBody>
              <a:bodyPr/>
              <a:lstStyle/>
              <a:p>
                <a:endParaRPr lang="en-US"/>
              </a:p>
            </p:txBody>
          </p:sp>
          <p:sp>
            <p:nvSpPr>
              <p:cNvPr id="952" name="Freeform 729"/>
              <p:cNvSpPr>
                <a:spLocks/>
              </p:cNvSpPr>
              <p:nvPr/>
            </p:nvSpPr>
            <p:spPr bwMode="auto">
              <a:xfrm>
                <a:off x="1393" y="1024"/>
                <a:ext cx="88" cy="94"/>
              </a:xfrm>
              <a:custGeom>
                <a:avLst/>
                <a:gdLst>
                  <a:gd name="T0" fmla="*/ 42 w 88"/>
                  <a:gd name="T1" fmla="*/ 0 h 94"/>
                  <a:gd name="T2" fmla="*/ 88 w 88"/>
                  <a:gd name="T3" fmla="*/ 94 h 94"/>
                  <a:gd name="T4" fmla="*/ 0 w 88"/>
                  <a:gd name="T5" fmla="*/ 94 h 94"/>
                  <a:gd name="T6" fmla="*/ 42 w 88"/>
                  <a:gd name="T7" fmla="*/ 0 h 94"/>
                  <a:gd name="T8" fmla="*/ 0 60000 65536"/>
                  <a:gd name="T9" fmla="*/ 0 60000 65536"/>
                  <a:gd name="T10" fmla="*/ 0 60000 65536"/>
                  <a:gd name="T11" fmla="*/ 0 60000 65536"/>
                  <a:gd name="T12" fmla="*/ 0 w 88"/>
                  <a:gd name="T13" fmla="*/ 0 h 94"/>
                  <a:gd name="T14" fmla="*/ 88 w 88"/>
                  <a:gd name="T15" fmla="*/ 94 h 94"/>
                </a:gdLst>
                <a:ahLst/>
                <a:cxnLst>
                  <a:cxn ang="T8">
                    <a:pos x="T0" y="T1"/>
                  </a:cxn>
                  <a:cxn ang="T9">
                    <a:pos x="T2" y="T3"/>
                  </a:cxn>
                  <a:cxn ang="T10">
                    <a:pos x="T4" y="T5"/>
                  </a:cxn>
                  <a:cxn ang="T11">
                    <a:pos x="T6" y="T7"/>
                  </a:cxn>
                </a:cxnLst>
                <a:rect l="T12" t="T13" r="T14" b="T15"/>
                <a:pathLst>
                  <a:path w="88" h="94">
                    <a:moveTo>
                      <a:pt x="42" y="0"/>
                    </a:moveTo>
                    <a:lnTo>
                      <a:pt x="88" y="94"/>
                    </a:lnTo>
                    <a:lnTo>
                      <a:pt x="0" y="94"/>
                    </a:lnTo>
                    <a:lnTo>
                      <a:pt x="42" y="0"/>
                    </a:lnTo>
                    <a:close/>
                  </a:path>
                </a:pathLst>
              </a:custGeom>
              <a:solidFill>
                <a:srgbClr val="000000"/>
              </a:solidFill>
              <a:ln w="9525">
                <a:noFill/>
                <a:round/>
                <a:headEnd/>
                <a:tailEnd/>
              </a:ln>
            </p:spPr>
            <p:txBody>
              <a:bodyPr/>
              <a:lstStyle/>
              <a:p>
                <a:endParaRPr lang="en-US"/>
              </a:p>
            </p:txBody>
          </p:sp>
          <p:sp>
            <p:nvSpPr>
              <p:cNvPr id="953" name="Freeform 730"/>
              <p:cNvSpPr>
                <a:spLocks/>
              </p:cNvSpPr>
              <p:nvPr/>
            </p:nvSpPr>
            <p:spPr bwMode="auto">
              <a:xfrm>
                <a:off x="1419" y="1097"/>
                <a:ext cx="36" cy="15"/>
              </a:xfrm>
              <a:custGeom>
                <a:avLst/>
                <a:gdLst>
                  <a:gd name="T0" fmla="*/ 36 w 36"/>
                  <a:gd name="T1" fmla="*/ 15 h 15"/>
                  <a:gd name="T2" fmla="*/ 36 w 36"/>
                  <a:gd name="T3" fmla="*/ 15 h 15"/>
                  <a:gd name="T4" fmla="*/ 31 w 36"/>
                  <a:gd name="T5" fmla="*/ 10 h 15"/>
                  <a:gd name="T6" fmla="*/ 31 w 36"/>
                  <a:gd name="T7" fmla="*/ 10 h 15"/>
                  <a:gd name="T8" fmla="*/ 31 w 36"/>
                  <a:gd name="T9" fmla="*/ 5 h 15"/>
                  <a:gd name="T10" fmla="*/ 26 w 36"/>
                  <a:gd name="T11" fmla="*/ 5 h 15"/>
                  <a:gd name="T12" fmla="*/ 26 w 36"/>
                  <a:gd name="T13" fmla="*/ 0 h 15"/>
                  <a:gd name="T14" fmla="*/ 21 w 36"/>
                  <a:gd name="T15" fmla="*/ 0 h 15"/>
                  <a:gd name="T16" fmla="*/ 16 w 36"/>
                  <a:gd name="T17" fmla="*/ 0 h 15"/>
                  <a:gd name="T18" fmla="*/ 16 w 36"/>
                  <a:gd name="T19" fmla="*/ 0 h 15"/>
                  <a:gd name="T20" fmla="*/ 10 w 36"/>
                  <a:gd name="T21" fmla="*/ 0 h 15"/>
                  <a:gd name="T22" fmla="*/ 5 w 36"/>
                  <a:gd name="T23" fmla="*/ 5 h 15"/>
                  <a:gd name="T24" fmla="*/ 5 w 36"/>
                  <a:gd name="T25" fmla="*/ 5 h 15"/>
                  <a:gd name="T26" fmla="*/ 5 w 36"/>
                  <a:gd name="T27" fmla="*/ 10 h 15"/>
                  <a:gd name="T28" fmla="*/ 0 w 36"/>
                  <a:gd name="T29" fmla="*/ 10 h 15"/>
                  <a:gd name="T30" fmla="*/ 0 w 36"/>
                  <a:gd name="T31" fmla="*/ 15 h 15"/>
                  <a:gd name="T32" fmla="*/ 0 w 36"/>
                  <a:gd name="T33" fmla="*/ 15 h 15"/>
                  <a:gd name="T34" fmla="*/ 36 w 36"/>
                  <a:gd name="T35" fmla="*/ 15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15"/>
                  <a:gd name="T56" fmla="*/ 36 w 36"/>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15">
                    <a:moveTo>
                      <a:pt x="36" y="15"/>
                    </a:moveTo>
                    <a:lnTo>
                      <a:pt x="36" y="15"/>
                    </a:lnTo>
                    <a:lnTo>
                      <a:pt x="31" y="10"/>
                    </a:lnTo>
                    <a:lnTo>
                      <a:pt x="31" y="5"/>
                    </a:lnTo>
                    <a:lnTo>
                      <a:pt x="26" y="5"/>
                    </a:lnTo>
                    <a:lnTo>
                      <a:pt x="26" y="0"/>
                    </a:lnTo>
                    <a:lnTo>
                      <a:pt x="21" y="0"/>
                    </a:lnTo>
                    <a:lnTo>
                      <a:pt x="16" y="0"/>
                    </a:lnTo>
                    <a:lnTo>
                      <a:pt x="10" y="0"/>
                    </a:lnTo>
                    <a:lnTo>
                      <a:pt x="5" y="5"/>
                    </a:lnTo>
                    <a:lnTo>
                      <a:pt x="5" y="10"/>
                    </a:lnTo>
                    <a:lnTo>
                      <a:pt x="0" y="10"/>
                    </a:lnTo>
                    <a:lnTo>
                      <a:pt x="0" y="15"/>
                    </a:lnTo>
                    <a:lnTo>
                      <a:pt x="36" y="15"/>
                    </a:lnTo>
                    <a:close/>
                  </a:path>
                </a:pathLst>
              </a:custGeom>
              <a:solidFill>
                <a:srgbClr val="000000"/>
              </a:solidFill>
              <a:ln w="9525">
                <a:noFill/>
                <a:round/>
                <a:headEnd/>
                <a:tailEnd/>
              </a:ln>
            </p:spPr>
            <p:txBody>
              <a:bodyPr/>
              <a:lstStyle/>
              <a:p>
                <a:endParaRPr lang="en-US"/>
              </a:p>
            </p:txBody>
          </p:sp>
          <p:sp>
            <p:nvSpPr>
              <p:cNvPr id="954" name="Rectangle 731"/>
              <p:cNvSpPr>
                <a:spLocks noChangeArrowheads="1"/>
              </p:cNvSpPr>
              <p:nvPr/>
            </p:nvSpPr>
            <p:spPr bwMode="auto">
              <a:xfrm>
                <a:off x="1419" y="1112"/>
                <a:ext cx="36" cy="5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5" name="Freeform 732"/>
              <p:cNvSpPr>
                <a:spLocks/>
              </p:cNvSpPr>
              <p:nvPr/>
            </p:nvSpPr>
            <p:spPr bwMode="auto">
              <a:xfrm>
                <a:off x="1393" y="1159"/>
                <a:ext cx="88" cy="94"/>
              </a:xfrm>
              <a:custGeom>
                <a:avLst/>
                <a:gdLst>
                  <a:gd name="T0" fmla="*/ 42 w 88"/>
                  <a:gd name="T1" fmla="*/ 94 h 94"/>
                  <a:gd name="T2" fmla="*/ 88 w 88"/>
                  <a:gd name="T3" fmla="*/ 0 h 94"/>
                  <a:gd name="T4" fmla="*/ 0 w 88"/>
                  <a:gd name="T5" fmla="*/ 0 h 94"/>
                  <a:gd name="T6" fmla="*/ 42 w 88"/>
                  <a:gd name="T7" fmla="*/ 94 h 94"/>
                  <a:gd name="T8" fmla="*/ 0 60000 65536"/>
                  <a:gd name="T9" fmla="*/ 0 60000 65536"/>
                  <a:gd name="T10" fmla="*/ 0 60000 65536"/>
                  <a:gd name="T11" fmla="*/ 0 60000 65536"/>
                  <a:gd name="T12" fmla="*/ 0 w 88"/>
                  <a:gd name="T13" fmla="*/ 0 h 94"/>
                  <a:gd name="T14" fmla="*/ 88 w 88"/>
                  <a:gd name="T15" fmla="*/ 94 h 94"/>
                </a:gdLst>
                <a:ahLst/>
                <a:cxnLst>
                  <a:cxn ang="T8">
                    <a:pos x="T0" y="T1"/>
                  </a:cxn>
                  <a:cxn ang="T9">
                    <a:pos x="T2" y="T3"/>
                  </a:cxn>
                  <a:cxn ang="T10">
                    <a:pos x="T4" y="T5"/>
                  </a:cxn>
                  <a:cxn ang="T11">
                    <a:pos x="T6" y="T7"/>
                  </a:cxn>
                </a:cxnLst>
                <a:rect l="T12" t="T13" r="T14" b="T15"/>
                <a:pathLst>
                  <a:path w="88" h="94">
                    <a:moveTo>
                      <a:pt x="42" y="94"/>
                    </a:moveTo>
                    <a:lnTo>
                      <a:pt x="88" y="0"/>
                    </a:lnTo>
                    <a:lnTo>
                      <a:pt x="0" y="0"/>
                    </a:lnTo>
                    <a:lnTo>
                      <a:pt x="42" y="94"/>
                    </a:lnTo>
                    <a:close/>
                  </a:path>
                </a:pathLst>
              </a:custGeom>
              <a:solidFill>
                <a:srgbClr val="000000"/>
              </a:solidFill>
              <a:ln w="9525">
                <a:noFill/>
                <a:round/>
                <a:headEnd/>
                <a:tailEnd/>
              </a:ln>
            </p:spPr>
            <p:txBody>
              <a:bodyPr/>
              <a:lstStyle/>
              <a:p>
                <a:endParaRPr lang="en-US"/>
              </a:p>
            </p:txBody>
          </p:sp>
          <p:sp>
            <p:nvSpPr>
              <p:cNvPr id="956" name="Freeform 733"/>
              <p:cNvSpPr>
                <a:spLocks/>
              </p:cNvSpPr>
              <p:nvPr/>
            </p:nvSpPr>
            <p:spPr bwMode="auto">
              <a:xfrm>
                <a:off x="1419" y="1165"/>
                <a:ext cx="36" cy="15"/>
              </a:xfrm>
              <a:custGeom>
                <a:avLst/>
                <a:gdLst>
                  <a:gd name="T0" fmla="*/ 0 w 36"/>
                  <a:gd name="T1" fmla="*/ 0 h 15"/>
                  <a:gd name="T2" fmla="*/ 0 w 36"/>
                  <a:gd name="T3" fmla="*/ 0 h 15"/>
                  <a:gd name="T4" fmla="*/ 0 w 36"/>
                  <a:gd name="T5" fmla="*/ 5 h 15"/>
                  <a:gd name="T6" fmla="*/ 5 w 36"/>
                  <a:gd name="T7" fmla="*/ 5 h 15"/>
                  <a:gd name="T8" fmla="*/ 5 w 36"/>
                  <a:gd name="T9" fmla="*/ 10 h 15"/>
                  <a:gd name="T10" fmla="*/ 5 w 36"/>
                  <a:gd name="T11" fmla="*/ 10 h 15"/>
                  <a:gd name="T12" fmla="*/ 10 w 36"/>
                  <a:gd name="T13" fmla="*/ 15 h 15"/>
                  <a:gd name="T14" fmla="*/ 16 w 36"/>
                  <a:gd name="T15" fmla="*/ 15 h 15"/>
                  <a:gd name="T16" fmla="*/ 16 w 36"/>
                  <a:gd name="T17" fmla="*/ 15 h 15"/>
                  <a:gd name="T18" fmla="*/ 21 w 36"/>
                  <a:gd name="T19" fmla="*/ 15 h 15"/>
                  <a:gd name="T20" fmla="*/ 26 w 36"/>
                  <a:gd name="T21" fmla="*/ 15 h 15"/>
                  <a:gd name="T22" fmla="*/ 26 w 36"/>
                  <a:gd name="T23" fmla="*/ 10 h 15"/>
                  <a:gd name="T24" fmla="*/ 31 w 36"/>
                  <a:gd name="T25" fmla="*/ 10 h 15"/>
                  <a:gd name="T26" fmla="*/ 31 w 36"/>
                  <a:gd name="T27" fmla="*/ 5 h 15"/>
                  <a:gd name="T28" fmla="*/ 31 w 36"/>
                  <a:gd name="T29" fmla="*/ 5 h 15"/>
                  <a:gd name="T30" fmla="*/ 36 w 36"/>
                  <a:gd name="T31" fmla="*/ 0 h 15"/>
                  <a:gd name="T32" fmla="*/ 36 w 36"/>
                  <a:gd name="T33" fmla="*/ 0 h 15"/>
                  <a:gd name="T34" fmla="*/ 0 w 36"/>
                  <a:gd name="T35" fmla="*/ 0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15"/>
                  <a:gd name="T56" fmla="*/ 36 w 36"/>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15">
                    <a:moveTo>
                      <a:pt x="0" y="0"/>
                    </a:moveTo>
                    <a:lnTo>
                      <a:pt x="0" y="0"/>
                    </a:lnTo>
                    <a:lnTo>
                      <a:pt x="0" y="5"/>
                    </a:lnTo>
                    <a:lnTo>
                      <a:pt x="5" y="5"/>
                    </a:lnTo>
                    <a:lnTo>
                      <a:pt x="5" y="10"/>
                    </a:lnTo>
                    <a:lnTo>
                      <a:pt x="10" y="15"/>
                    </a:lnTo>
                    <a:lnTo>
                      <a:pt x="16" y="15"/>
                    </a:lnTo>
                    <a:lnTo>
                      <a:pt x="21" y="15"/>
                    </a:lnTo>
                    <a:lnTo>
                      <a:pt x="26" y="15"/>
                    </a:lnTo>
                    <a:lnTo>
                      <a:pt x="26" y="10"/>
                    </a:lnTo>
                    <a:lnTo>
                      <a:pt x="31" y="10"/>
                    </a:lnTo>
                    <a:lnTo>
                      <a:pt x="31" y="5"/>
                    </a:lnTo>
                    <a:lnTo>
                      <a:pt x="36" y="0"/>
                    </a:lnTo>
                    <a:lnTo>
                      <a:pt x="0" y="0"/>
                    </a:lnTo>
                    <a:close/>
                  </a:path>
                </a:pathLst>
              </a:custGeom>
              <a:solidFill>
                <a:srgbClr val="000000"/>
              </a:solidFill>
              <a:ln w="9525">
                <a:noFill/>
                <a:round/>
                <a:headEnd/>
                <a:tailEnd/>
              </a:ln>
            </p:spPr>
            <p:txBody>
              <a:bodyPr/>
              <a:lstStyle/>
              <a:p>
                <a:endParaRPr lang="en-US"/>
              </a:p>
            </p:txBody>
          </p:sp>
          <p:sp>
            <p:nvSpPr>
              <p:cNvPr id="957" name="Rectangle 734"/>
              <p:cNvSpPr>
                <a:spLocks noChangeArrowheads="1"/>
              </p:cNvSpPr>
              <p:nvPr/>
            </p:nvSpPr>
            <p:spPr bwMode="auto">
              <a:xfrm>
                <a:off x="235" y="1826"/>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58" name="Rectangle 735"/>
              <p:cNvSpPr>
                <a:spLocks noChangeArrowheads="1"/>
              </p:cNvSpPr>
              <p:nvPr/>
            </p:nvSpPr>
            <p:spPr bwMode="auto">
              <a:xfrm>
                <a:off x="386" y="1842"/>
                <a:ext cx="15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959" name="Rectangle 736"/>
              <p:cNvSpPr>
                <a:spLocks noChangeArrowheads="1"/>
              </p:cNvSpPr>
              <p:nvPr/>
            </p:nvSpPr>
            <p:spPr bwMode="auto">
              <a:xfrm>
                <a:off x="266" y="2086"/>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0" name="Rectangle 737"/>
              <p:cNvSpPr>
                <a:spLocks noChangeArrowheads="1"/>
              </p:cNvSpPr>
              <p:nvPr/>
            </p:nvSpPr>
            <p:spPr bwMode="auto">
              <a:xfrm>
                <a:off x="250" y="206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1" name="Rectangle 738"/>
              <p:cNvSpPr>
                <a:spLocks noChangeArrowheads="1"/>
              </p:cNvSpPr>
              <p:nvPr/>
            </p:nvSpPr>
            <p:spPr bwMode="auto">
              <a:xfrm>
                <a:off x="235" y="2050"/>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2" name="Rectangle 739"/>
              <p:cNvSpPr>
                <a:spLocks noChangeArrowheads="1"/>
              </p:cNvSpPr>
              <p:nvPr/>
            </p:nvSpPr>
            <p:spPr bwMode="auto">
              <a:xfrm>
                <a:off x="349" y="2066"/>
                <a:ext cx="21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963" name="Freeform 740"/>
              <p:cNvSpPr>
                <a:spLocks/>
              </p:cNvSpPr>
              <p:nvPr/>
            </p:nvSpPr>
            <p:spPr bwMode="auto">
              <a:xfrm>
                <a:off x="798" y="2092"/>
                <a:ext cx="63" cy="72"/>
              </a:xfrm>
              <a:custGeom>
                <a:avLst/>
                <a:gdLst>
                  <a:gd name="T0" fmla="*/ 0 w 63"/>
                  <a:gd name="T1" fmla="*/ 72 h 72"/>
                  <a:gd name="T2" fmla="*/ 63 w 63"/>
                  <a:gd name="T3" fmla="*/ 36 h 72"/>
                  <a:gd name="T4" fmla="*/ 0 w 63"/>
                  <a:gd name="T5" fmla="*/ 0 h 72"/>
                  <a:gd name="T6" fmla="*/ 0 w 63"/>
                  <a:gd name="T7" fmla="*/ 72 h 72"/>
                  <a:gd name="T8" fmla="*/ 0 60000 65536"/>
                  <a:gd name="T9" fmla="*/ 0 60000 65536"/>
                  <a:gd name="T10" fmla="*/ 0 60000 65536"/>
                  <a:gd name="T11" fmla="*/ 0 60000 65536"/>
                  <a:gd name="T12" fmla="*/ 0 w 63"/>
                  <a:gd name="T13" fmla="*/ 0 h 72"/>
                  <a:gd name="T14" fmla="*/ 63 w 63"/>
                  <a:gd name="T15" fmla="*/ 72 h 72"/>
                </a:gdLst>
                <a:ahLst/>
                <a:cxnLst>
                  <a:cxn ang="T8">
                    <a:pos x="T0" y="T1"/>
                  </a:cxn>
                  <a:cxn ang="T9">
                    <a:pos x="T2" y="T3"/>
                  </a:cxn>
                  <a:cxn ang="T10">
                    <a:pos x="T4" y="T5"/>
                  </a:cxn>
                  <a:cxn ang="T11">
                    <a:pos x="T6" y="T7"/>
                  </a:cxn>
                </a:cxnLst>
                <a:rect l="T12" t="T13" r="T14" b="T15"/>
                <a:pathLst>
                  <a:path w="63" h="72">
                    <a:moveTo>
                      <a:pt x="0" y="72"/>
                    </a:moveTo>
                    <a:lnTo>
                      <a:pt x="63" y="36"/>
                    </a:lnTo>
                    <a:lnTo>
                      <a:pt x="0" y="0"/>
                    </a:lnTo>
                    <a:lnTo>
                      <a:pt x="0" y="72"/>
                    </a:lnTo>
                    <a:close/>
                  </a:path>
                </a:pathLst>
              </a:custGeom>
              <a:solidFill>
                <a:srgbClr val="000000"/>
              </a:solidFill>
              <a:ln w="9525">
                <a:noFill/>
                <a:round/>
                <a:headEnd/>
                <a:tailEnd/>
              </a:ln>
            </p:spPr>
            <p:txBody>
              <a:bodyPr/>
              <a:lstStyle/>
              <a:p>
                <a:endParaRPr lang="en-US"/>
              </a:p>
            </p:txBody>
          </p:sp>
          <p:sp>
            <p:nvSpPr>
              <p:cNvPr id="964" name="Freeform 741"/>
              <p:cNvSpPr>
                <a:spLocks/>
              </p:cNvSpPr>
              <p:nvPr/>
            </p:nvSpPr>
            <p:spPr bwMode="auto">
              <a:xfrm>
                <a:off x="803" y="2123"/>
                <a:ext cx="6" cy="10"/>
              </a:xfrm>
              <a:custGeom>
                <a:avLst/>
                <a:gdLst>
                  <a:gd name="T0" fmla="*/ 0 w 6"/>
                  <a:gd name="T1" fmla="*/ 10 h 10"/>
                  <a:gd name="T2" fmla="*/ 0 w 6"/>
                  <a:gd name="T3" fmla="*/ 10 h 10"/>
                  <a:gd name="T4" fmla="*/ 6 w 6"/>
                  <a:gd name="T5" fmla="*/ 10 h 10"/>
                  <a:gd name="T6" fmla="*/ 6 w 6"/>
                  <a:gd name="T7" fmla="*/ 5 h 10"/>
                  <a:gd name="T8" fmla="*/ 6 w 6"/>
                  <a:gd name="T9" fmla="*/ 5 h 10"/>
                  <a:gd name="T10" fmla="*/ 6 w 6"/>
                  <a:gd name="T11" fmla="*/ 0 h 10"/>
                  <a:gd name="T12" fmla="*/ 6 w 6"/>
                  <a:gd name="T13" fmla="*/ 0 h 10"/>
                  <a:gd name="T14" fmla="*/ 0 w 6"/>
                  <a:gd name="T15" fmla="*/ 0 h 10"/>
                  <a:gd name="T16" fmla="*/ 0 w 6"/>
                  <a:gd name="T17" fmla="*/ 0 h 10"/>
                  <a:gd name="T18" fmla="*/ 0 w 6"/>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0"/>
                  <a:gd name="T32" fmla="*/ 6 w 6"/>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0">
                    <a:moveTo>
                      <a:pt x="0" y="10"/>
                    </a:moveTo>
                    <a:lnTo>
                      <a:pt x="0" y="10"/>
                    </a:lnTo>
                    <a:lnTo>
                      <a:pt x="6" y="10"/>
                    </a:lnTo>
                    <a:lnTo>
                      <a:pt x="6" y="5"/>
                    </a:lnTo>
                    <a:lnTo>
                      <a:pt x="6" y="0"/>
                    </a:lnTo>
                    <a:lnTo>
                      <a:pt x="0" y="0"/>
                    </a:lnTo>
                    <a:lnTo>
                      <a:pt x="0" y="10"/>
                    </a:lnTo>
                    <a:close/>
                  </a:path>
                </a:pathLst>
              </a:custGeom>
              <a:solidFill>
                <a:srgbClr val="000000"/>
              </a:solidFill>
              <a:ln w="9525">
                <a:noFill/>
                <a:round/>
                <a:headEnd/>
                <a:tailEnd/>
              </a:ln>
            </p:spPr>
            <p:txBody>
              <a:bodyPr/>
              <a:lstStyle/>
              <a:p>
                <a:endParaRPr lang="en-US"/>
              </a:p>
            </p:txBody>
          </p:sp>
          <p:sp>
            <p:nvSpPr>
              <p:cNvPr id="965" name="Rectangle 742"/>
              <p:cNvSpPr>
                <a:spLocks noChangeArrowheads="1"/>
              </p:cNvSpPr>
              <p:nvPr/>
            </p:nvSpPr>
            <p:spPr bwMode="auto">
              <a:xfrm>
                <a:off x="746" y="2123"/>
                <a:ext cx="57"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6" name="Freeform 743"/>
              <p:cNvSpPr>
                <a:spLocks/>
              </p:cNvSpPr>
              <p:nvPr/>
            </p:nvSpPr>
            <p:spPr bwMode="auto">
              <a:xfrm>
                <a:off x="689" y="2092"/>
                <a:ext cx="67" cy="72"/>
              </a:xfrm>
              <a:custGeom>
                <a:avLst/>
                <a:gdLst>
                  <a:gd name="T0" fmla="*/ 67 w 67"/>
                  <a:gd name="T1" fmla="*/ 72 h 72"/>
                  <a:gd name="T2" fmla="*/ 0 w 67"/>
                  <a:gd name="T3" fmla="*/ 36 h 72"/>
                  <a:gd name="T4" fmla="*/ 67 w 67"/>
                  <a:gd name="T5" fmla="*/ 0 h 72"/>
                  <a:gd name="T6" fmla="*/ 67 w 67"/>
                  <a:gd name="T7" fmla="*/ 72 h 72"/>
                  <a:gd name="T8" fmla="*/ 0 60000 65536"/>
                  <a:gd name="T9" fmla="*/ 0 60000 65536"/>
                  <a:gd name="T10" fmla="*/ 0 60000 65536"/>
                  <a:gd name="T11" fmla="*/ 0 60000 65536"/>
                  <a:gd name="T12" fmla="*/ 0 w 67"/>
                  <a:gd name="T13" fmla="*/ 0 h 72"/>
                  <a:gd name="T14" fmla="*/ 67 w 67"/>
                  <a:gd name="T15" fmla="*/ 72 h 72"/>
                </a:gdLst>
                <a:ahLst/>
                <a:cxnLst>
                  <a:cxn ang="T8">
                    <a:pos x="T0" y="T1"/>
                  </a:cxn>
                  <a:cxn ang="T9">
                    <a:pos x="T2" y="T3"/>
                  </a:cxn>
                  <a:cxn ang="T10">
                    <a:pos x="T4" y="T5"/>
                  </a:cxn>
                  <a:cxn ang="T11">
                    <a:pos x="T6" y="T7"/>
                  </a:cxn>
                </a:cxnLst>
                <a:rect l="T12" t="T13" r="T14" b="T15"/>
                <a:pathLst>
                  <a:path w="67" h="72">
                    <a:moveTo>
                      <a:pt x="67" y="72"/>
                    </a:moveTo>
                    <a:lnTo>
                      <a:pt x="0" y="36"/>
                    </a:lnTo>
                    <a:lnTo>
                      <a:pt x="67" y="0"/>
                    </a:lnTo>
                    <a:lnTo>
                      <a:pt x="67" y="72"/>
                    </a:lnTo>
                    <a:close/>
                  </a:path>
                </a:pathLst>
              </a:custGeom>
              <a:solidFill>
                <a:srgbClr val="000000"/>
              </a:solidFill>
              <a:ln w="9525">
                <a:noFill/>
                <a:round/>
                <a:headEnd/>
                <a:tailEnd/>
              </a:ln>
            </p:spPr>
            <p:txBody>
              <a:bodyPr/>
              <a:lstStyle/>
              <a:p>
                <a:endParaRPr lang="en-US"/>
              </a:p>
            </p:txBody>
          </p:sp>
          <p:sp>
            <p:nvSpPr>
              <p:cNvPr id="967" name="Freeform 744"/>
              <p:cNvSpPr>
                <a:spLocks/>
              </p:cNvSpPr>
              <p:nvPr/>
            </p:nvSpPr>
            <p:spPr bwMode="auto">
              <a:xfrm>
                <a:off x="741" y="2123"/>
                <a:ext cx="5" cy="10"/>
              </a:xfrm>
              <a:custGeom>
                <a:avLst/>
                <a:gdLst>
                  <a:gd name="T0" fmla="*/ 5 w 5"/>
                  <a:gd name="T1" fmla="*/ 0 h 10"/>
                  <a:gd name="T2" fmla="*/ 5 w 5"/>
                  <a:gd name="T3" fmla="*/ 0 h 10"/>
                  <a:gd name="T4" fmla="*/ 0 w 5"/>
                  <a:gd name="T5" fmla="*/ 0 h 10"/>
                  <a:gd name="T6" fmla="*/ 0 w 5"/>
                  <a:gd name="T7" fmla="*/ 0 h 10"/>
                  <a:gd name="T8" fmla="*/ 0 w 5"/>
                  <a:gd name="T9" fmla="*/ 5 h 10"/>
                  <a:gd name="T10" fmla="*/ 0 w 5"/>
                  <a:gd name="T11" fmla="*/ 5 h 10"/>
                  <a:gd name="T12" fmla="*/ 0 w 5"/>
                  <a:gd name="T13" fmla="*/ 10 h 10"/>
                  <a:gd name="T14" fmla="*/ 5 w 5"/>
                  <a:gd name="T15" fmla="*/ 10 h 10"/>
                  <a:gd name="T16" fmla="*/ 5 w 5"/>
                  <a:gd name="T17" fmla="*/ 10 h 10"/>
                  <a:gd name="T18" fmla="*/ 5 w 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5" y="0"/>
                    </a:moveTo>
                    <a:lnTo>
                      <a:pt x="5" y="0"/>
                    </a:lnTo>
                    <a:lnTo>
                      <a:pt x="0" y="0"/>
                    </a:lnTo>
                    <a:lnTo>
                      <a:pt x="0" y="5"/>
                    </a:lnTo>
                    <a:lnTo>
                      <a:pt x="0" y="10"/>
                    </a:lnTo>
                    <a:lnTo>
                      <a:pt x="5" y="10"/>
                    </a:lnTo>
                    <a:lnTo>
                      <a:pt x="5" y="0"/>
                    </a:lnTo>
                    <a:close/>
                  </a:path>
                </a:pathLst>
              </a:custGeom>
              <a:solidFill>
                <a:srgbClr val="000000"/>
              </a:solidFill>
              <a:ln w="9525">
                <a:noFill/>
                <a:round/>
                <a:headEnd/>
                <a:tailEnd/>
              </a:ln>
            </p:spPr>
            <p:txBody>
              <a:bodyPr/>
              <a:lstStyle/>
              <a:p>
                <a:endParaRPr lang="en-US"/>
              </a:p>
            </p:txBody>
          </p:sp>
          <p:sp>
            <p:nvSpPr>
              <p:cNvPr id="968" name="Rectangle 746"/>
              <p:cNvSpPr>
                <a:spLocks noChangeArrowheads="1"/>
              </p:cNvSpPr>
              <p:nvPr/>
            </p:nvSpPr>
            <p:spPr bwMode="auto">
              <a:xfrm>
                <a:off x="699" y="2185"/>
                <a:ext cx="89"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x3</a:t>
                </a:r>
                <a:endParaRPr lang="en-US" sz="1000" dirty="0">
                  <a:solidFill>
                    <a:srgbClr val="000000"/>
                  </a:solidFill>
                </a:endParaRPr>
              </a:p>
            </p:txBody>
          </p:sp>
          <p:sp>
            <p:nvSpPr>
              <p:cNvPr id="969" name="Freeform 747"/>
              <p:cNvSpPr>
                <a:spLocks/>
              </p:cNvSpPr>
              <p:nvPr/>
            </p:nvSpPr>
            <p:spPr bwMode="auto">
              <a:xfrm>
                <a:off x="2634" y="2118"/>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970" name="Freeform 748"/>
              <p:cNvSpPr>
                <a:spLocks/>
              </p:cNvSpPr>
              <p:nvPr/>
            </p:nvSpPr>
            <p:spPr bwMode="auto">
              <a:xfrm>
                <a:off x="2640" y="2144"/>
                <a:ext cx="5" cy="15"/>
              </a:xfrm>
              <a:custGeom>
                <a:avLst/>
                <a:gdLst>
                  <a:gd name="T0" fmla="*/ 0 w 5"/>
                  <a:gd name="T1" fmla="*/ 15 h 15"/>
                  <a:gd name="T2" fmla="*/ 5 w 5"/>
                  <a:gd name="T3" fmla="*/ 15 h 15"/>
                  <a:gd name="T4" fmla="*/ 5 w 5"/>
                  <a:gd name="T5" fmla="*/ 15 h 15"/>
                  <a:gd name="T6" fmla="*/ 5 w 5"/>
                  <a:gd name="T7" fmla="*/ 10 h 15"/>
                  <a:gd name="T8" fmla="*/ 5 w 5"/>
                  <a:gd name="T9" fmla="*/ 10 h 15"/>
                  <a:gd name="T10" fmla="*/ 5 w 5"/>
                  <a:gd name="T11" fmla="*/ 5 h 15"/>
                  <a:gd name="T12" fmla="*/ 5 w 5"/>
                  <a:gd name="T13" fmla="*/ 5 h 15"/>
                  <a:gd name="T14" fmla="*/ 5 w 5"/>
                  <a:gd name="T15" fmla="*/ 0 h 15"/>
                  <a:gd name="T16" fmla="*/ 0 w 5"/>
                  <a:gd name="T17" fmla="*/ 0 h 15"/>
                  <a:gd name="T18" fmla="*/ 0 w 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971" name="Rectangle 749"/>
              <p:cNvSpPr>
                <a:spLocks noChangeArrowheads="1"/>
              </p:cNvSpPr>
              <p:nvPr/>
            </p:nvSpPr>
            <p:spPr bwMode="auto">
              <a:xfrm>
                <a:off x="2488" y="2144"/>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2" name="Freeform 750"/>
              <p:cNvSpPr>
                <a:spLocks/>
              </p:cNvSpPr>
              <p:nvPr/>
            </p:nvSpPr>
            <p:spPr bwMode="auto">
              <a:xfrm>
                <a:off x="2426" y="2118"/>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973" name="Freeform 751"/>
              <p:cNvSpPr>
                <a:spLocks/>
              </p:cNvSpPr>
              <p:nvPr/>
            </p:nvSpPr>
            <p:spPr bwMode="auto">
              <a:xfrm>
                <a:off x="2478" y="2144"/>
                <a:ext cx="10" cy="15"/>
              </a:xfrm>
              <a:custGeom>
                <a:avLst/>
                <a:gdLst>
                  <a:gd name="T0" fmla="*/ 10 w 10"/>
                  <a:gd name="T1" fmla="*/ 0 h 15"/>
                  <a:gd name="T2" fmla="*/ 5 w 10"/>
                  <a:gd name="T3" fmla="*/ 0 h 15"/>
                  <a:gd name="T4" fmla="*/ 5 w 10"/>
                  <a:gd name="T5" fmla="*/ 5 h 15"/>
                  <a:gd name="T6" fmla="*/ 5 w 10"/>
                  <a:gd name="T7" fmla="*/ 5 h 15"/>
                  <a:gd name="T8" fmla="*/ 0 w 10"/>
                  <a:gd name="T9" fmla="*/ 10 h 15"/>
                  <a:gd name="T10" fmla="*/ 5 w 10"/>
                  <a:gd name="T11" fmla="*/ 10 h 15"/>
                  <a:gd name="T12" fmla="*/ 5 w 10"/>
                  <a:gd name="T13" fmla="*/ 15 h 15"/>
                  <a:gd name="T14" fmla="*/ 5 w 10"/>
                  <a:gd name="T15" fmla="*/ 15 h 15"/>
                  <a:gd name="T16" fmla="*/ 10 w 10"/>
                  <a:gd name="T17" fmla="*/ 15 h 15"/>
                  <a:gd name="T18" fmla="*/ 10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10"/>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982" name="Line 760"/>
              <p:cNvSpPr>
                <a:spLocks noChangeShapeType="1"/>
              </p:cNvSpPr>
              <p:nvPr/>
            </p:nvSpPr>
            <p:spPr bwMode="auto">
              <a:xfrm>
                <a:off x="2829" y="2237"/>
                <a:ext cx="1" cy="266"/>
              </a:xfrm>
              <a:prstGeom prst="line">
                <a:avLst/>
              </a:prstGeom>
              <a:noFill/>
              <a:ln w="0">
                <a:solidFill>
                  <a:srgbClr val="000000"/>
                </a:solidFill>
                <a:round/>
                <a:headEnd/>
                <a:tailEnd/>
              </a:ln>
            </p:spPr>
            <p:txBody>
              <a:bodyPr/>
              <a:lstStyle/>
              <a:p>
                <a:endParaRPr lang="en-US"/>
              </a:p>
            </p:txBody>
          </p:sp>
          <p:sp>
            <p:nvSpPr>
              <p:cNvPr id="983" name="Freeform 761"/>
              <p:cNvSpPr>
                <a:spLocks/>
              </p:cNvSpPr>
              <p:nvPr/>
            </p:nvSpPr>
            <p:spPr bwMode="auto">
              <a:xfrm>
                <a:off x="2812" y="2237"/>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984" name="Freeform 762"/>
              <p:cNvSpPr>
                <a:spLocks/>
              </p:cNvSpPr>
              <p:nvPr/>
            </p:nvSpPr>
            <p:spPr bwMode="auto">
              <a:xfrm>
                <a:off x="2812" y="24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985" name="Line 763"/>
              <p:cNvSpPr>
                <a:spLocks noChangeShapeType="1"/>
              </p:cNvSpPr>
              <p:nvPr/>
            </p:nvSpPr>
            <p:spPr bwMode="auto">
              <a:xfrm flipH="1">
                <a:off x="657" y="1498"/>
                <a:ext cx="204" cy="1"/>
              </a:xfrm>
              <a:prstGeom prst="line">
                <a:avLst/>
              </a:prstGeom>
              <a:noFill/>
              <a:ln w="0">
                <a:solidFill>
                  <a:srgbClr val="000000"/>
                </a:solidFill>
                <a:round/>
                <a:headEnd/>
                <a:tailEnd/>
              </a:ln>
            </p:spPr>
            <p:txBody>
              <a:bodyPr/>
              <a:lstStyle/>
              <a:p>
                <a:endParaRPr lang="en-US"/>
              </a:p>
            </p:txBody>
          </p:sp>
          <p:sp>
            <p:nvSpPr>
              <p:cNvPr id="986" name="Freeform 764"/>
              <p:cNvSpPr>
                <a:spLocks/>
              </p:cNvSpPr>
              <p:nvPr/>
            </p:nvSpPr>
            <p:spPr bwMode="auto">
              <a:xfrm>
                <a:off x="819" y="1477"/>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987" name="Freeform 765"/>
              <p:cNvSpPr>
                <a:spLocks/>
              </p:cNvSpPr>
              <p:nvPr/>
            </p:nvSpPr>
            <p:spPr bwMode="auto">
              <a:xfrm>
                <a:off x="657" y="1477"/>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988" name="Rectangle 766"/>
              <p:cNvSpPr>
                <a:spLocks noChangeArrowheads="1"/>
              </p:cNvSpPr>
              <p:nvPr/>
            </p:nvSpPr>
            <p:spPr bwMode="auto">
              <a:xfrm>
                <a:off x="94" y="2326"/>
                <a:ext cx="506" cy="1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89" name="Rectangle 767"/>
              <p:cNvSpPr>
                <a:spLocks noChangeArrowheads="1"/>
              </p:cNvSpPr>
              <p:nvPr/>
            </p:nvSpPr>
            <p:spPr bwMode="auto">
              <a:xfrm>
                <a:off x="143" y="2346"/>
                <a:ext cx="394"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000" dirty="0">
                  <a:solidFill>
                    <a:srgbClr val="000000"/>
                  </a:solidFill>
                </a:endParaRPr>
              </a:p>
            </p:txBody>
          </p:sp>
          <p:sp>
            <p:nvSpPr>
              <p:cNvPr id="990" name="Line 768"/>
              <p:cNvSpPr>
                <a:spLocks noChangeShapeType="1"/>
              </p:cNvSpPr>
              <p:nvPr/>
            </p:nvSpPr>
            <p:spPr bwMode="auto">
              <a:xfrm flipH="1">
                <a:off x="10" y="2284"/>
                <a:ext cx="110" cy="104"/>
              </a:xfrm>
              <a:prstGeom prst="line">
                <a:avLst/>
              </a:prstGeom>
              <a:noFill/>
              <a:ln w="5" cap="rnd">
                <a:solidFill>
                  <a:srgbClr val="24211D"/>
                </a:solidFill>
                <a:round/>
                <a:headEnd/>
                <a:tailEnd/>
              </a:ln>
            </p:spPr>
            <p:txBody>
              <a:bodyPr/>
              <a:lstStyle/>
              <a:p>
                <a:endParaRPr lang="en-US"/>
              </a:p>
            </p:txBody>
          </p:sp>
          <p:sp>
            <p:nvSpPr>
              <p:cNvPr id="991" name="Line 769"/>
              <p:cNvSpPr>
                <a:spLocks noChangeShapeType="1"/>
              </p:cNvSpPr>
              <p:nvPr/>
            </p:nvSpPr>
            <p:spPr bwMode="auto">
              <a:xfrm flipH="1" flipV="1">
                <a:off x="10" y="2388"/>
                <a:ext cx="110" cy="99"/>
              </a:xfrm>
              <a:prstGeom prst="line">
                <a:avLst/>
              </a:prstGeom>
              <a:noFill/>
              <a:ln w="5" cap="rnd">
                <a:solidFill>
                  <a:srgbClr val="24211D"/>
                </a:solidFill>
                <a:round/>
                <a:headEnd/>
                <a:tailEnd/>
              </a:ln>
            </p:spPr>
            <p:txBody>
              <a:bodyPr/>
              <a:lstStyle/>
              <a:p>
                <a:endParaRPr lang="en-US"/>
              </a:p>
            </p:txBody>
          </p:sp>
          <p:sp>
            <p:nvSpPr>
              <p:cNvPr id="992" name="Line 770"/>
              <p:cNvSpPr>
                <a:spLocks noChangeShapeType="1"/>
              </p:cNvSpPr>
              <p:nvPr/>
            </p:nvSpPr>
            <p:spPr bwMode="auto">
              <a:xfrm flipV="1">
                <a:off x="120" y="2289"/>
                <a:ext cx="1" cy="37"/>
              </a:xfrm>
              <a:prstGeom prst="line">
                <a:avLst/>
              </a:prstGeom>
              <a:noFill/>
              <a:ln w="5" cap="rnd">
                <a:solidFill>
                  <a:srgbClr val="24211D"/>
                </a:solidFill>
                <a:round/>
                <a:headEnd/>
                <a:tailEnd/>
              </a:ln>
            </p:spPr>
            <p:txBody>
              <a:bodyPr/>
              <a:lstStyle/>
              <a:p>
                <a:endParaRPr lang="en-US"/>
              </a:p>
            </p:txBody>
          </p:sp>
          <p:sp>
            <p:nvSpPr>
              <p:cNvPr id="993" name="Line 771"/>
              <p:cNvSpPr>
                <a:spLocks noChangeShapeType="1"/>
              </p:cNvSpPr>
              <p:nvPr/>
            </p:nvSpPr>
            <p:spPr bwMode="auto">
              <a:xfrm flipV="1">
                <a:off x="120" y="2451"/>
                <a:ext cx="1" cy="36"/>
              </a:xfrm>
              <a:prstGeom prst="line">
                <a:avLst/>
              </a:prstGeom>
              <a:noFill/>
              <a:ln w="5" cap="rnd">
                <a:solidFill>
                  <a:srgbClr val="24211D"/>
                </a:solidFill>
                <a:round/>
                <a:headEnd/>
                <a:tailEnd/>
              </a:ln>
            </p:spPr>
            <p:txBody>
              <a:bodyPr/>
              <a:lstStyle/>
              <a:p>
                <a:endParaRPr lang="en-US"/>
              </a:p>
            </p:txBody>
          </p:sp>
          <p:sp>
            <p:nvSpPr>
              <p:cNvPr id="994" name="Rectangle 772"/>
              <p:cNvSpPr>
                <a:spLocks noChangeArrowheads="1"/>
              </p:cNvSpPr>
              <p:nvPr/>
            </p:nvSpPr>
            <p:spPr bwMode="auto">
              <a:xfrm>
                <a:off x="600" y="2336"/>
                <a:ext cx="1815" cy="120"/>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995" name="Line 773"/>
              <p:cNvSpPr>
                <a:spLocks noChangeShapeType="1"/>
              </p:cNvSpPr>
              <p:nvPr/>
            </p:nvSpPr>
            <p:spPr bwMode="auto">
              <a:xfrm flipH="1">
                <a:off x="1012" y="2326"/>
                <a:ext cx="1283" cy="1"/>
              </a:xfrm>
              <a:prstGeom prst="line">
                <a:avLst/>
              </a:prstGeom>
              <a:noFill/>
              <a:ln w="5" cap="rnd">
                <a:solidFill>
                  <a:srgbClr val="24211D"/>
                </a:solidFill>
                <a:round/>
                <a:headEnd/>
                <a:tailEnd/>
              </a:ln>
            </p:spPr>
            <p:txBody>
              <a:bodyPr/>
              <a:lstStyle/>
              <a:p>
                <a:endParaRPr lang="en-US"/>
              </a:p>
            </p:txBody>
          </p:sp>
          <p:sp>
            <p:nvSpPr>
              <p:cNvPr id="996" name="Rectangle 774"/>
              <p:cNvSpPr>
                <a:spLocks noChangeArrowheads="1"/>
              </p:cNvSpPr>
              <p:nvPr/>
            </p:nvSpPr>
            <p:spPr bwMode="auto">
              <a:xfrm>
                <a:off x="2295" y="810"/>
                <a:ext cx="120" cy="152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7" name="Rectangle 775"/>
              <p:cNvSpPr>
                <a:spLocks noChangeArrowheads="1"/>
              </p:cNvSpPr>
              <p:nvPr/>
            </p:nvSpPr>
            <p:spPr bwMode="auto">
              <a:xfrm>
                <a:off x="2295" y="816"/>
                <a:ext cx="120" cy="1520"/>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998" name="Line 776"/>
              <p:cNvSpPr>
                <a:spLocks noChangeShapeType="1"/>
              </p:cNvSpPr>
              <p:nvPr/>
            </p:nvSpPr>
            <p:spPr bwMode="auto">
              <a:xfrm>
                <a:off x="2415" y="816"/>
                <a:ext cx="1" cy="1635"/>
              </a:xfrm>
              <a:prstGeom prst="line">
                <a:avLst/>
              </a:prstGeom>
              <a:noFill/>
              <a:ln w="5" cap="rnd">
                <a:solidFill>
                  <a:srgbClr val="24211D"/>
                </a:solidFill>
                <a:round/>
                <a:headEnd/>
                <a:tailEnd/>
              </a:ln>
            </p:spPr>
            <p:txBody>
              <a:bodyPr/>
              <a:lstStyle/>
              <a:p>
                <a:endParaRPr lang="en-US"/>
              </a:p>
            </p:txBody>
          </p:sp>
          <p:sp>
            <p:nvSpPr>
              <p:cNvPr id="999" name="Line 777"/>
              <p:cNvSpPr>
                <a:spLocks noChangeShapeType="1"/>
              </p:cNvSpPr>
              <p:nvPr/>
            </p:nvSpPr>
            <p:spPr bwMode="auto">
              <a:xfrm>
                <a:off x="2290" y="816"/>
                <a:ext cx="1" cy="1510"/>
              </a:xfrm>
              <a:prstGeom prst="line">
                <a:avLst/>
              </a:prstGeom>
              <a:noFill/>
              <a:ln w="5" cap="rnd">
                <a:solidFill>
                  <a:srgbClr val="24211D"/>
                </a:solidFill>
                <a:round/>
                <a:headEnd/>
                <a:tailEnd/>
              </a:ln>
            </p:spPr>
            <p:txBody>
              <a:bodyPr/>
              <a:lstStyle/>
              <a:p>
                <a:endParaRPr lang="en-US"/>
              </a:p>
            </p:txBody>
          </p:sp>
          <p:sp>
            <p:nvSpPr>
              <p:cNvPr id="1000" name="Line 778"/>
              <p:cNvSpPr>
                <a:spLocks noChangeShapeType="1"/>
              </p:cNvSpPr>
              <p:nvPr/>
            </p:nvSpPr>
            <p:spPr bwMode="auto">
              <a:xfrm>
                <a:off x="2295" y="810"/>
                <a:ext cx="125" cy="1"/>
              </a:xfrm>
              <a:prstGeom prst="line">
                <a:avLst/>
              </a:prstGeom>
              <a:noFill/>
              <a:ln w="5" cap="rnd">
                <a:solidFill>
                  <a:srgbClr val="24211D"/>
                </a:solidFill>
                <a:round/>
                <a:headEnd/>
                <a:tailEnd/>
              </a:ln>
            </p:spPr>
            <p:txBody>
              <a:bodyPr/>
              <a:lstStyle/>
              <a:p>
                <a:endParaRPr lang="en-US"/>
              </a:p>
            </p:txBody>
          </p:sp>
          <p:sp>
            <p:nvSpPr>
              <p:cNvPr id="1001" name="Rectangle 779"/>
              <p:cNvSpPr>
                <a:spLocks noChangeArrowheads="1"/>
              </p:cNvSpPr>
              <p:nvPr/>
            </p:nvSpPr>
            <p:spPr bwMode="auto">
              <a:xfrm>
                <a:off x="887" y="935"/>
                <a:ext cx="120" cy="1401"/>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002" name="Line 780"/>
              <p:cNvSpPr>
                <a:spLocks noChangeShapeType="1"/>
              </p:cNvSpPr>
              <p:nvPr/>
            </p:nvSpPr>
            <p:spPr bwMode="auto">
              <a:xfrm>
                <a:off x="1007" y="935"/>
                <a:ext cx="1" cy="1391"/>
              </a:xfrm>
              <a:prstGeom prst="line">
                <a:avLst/>
              </a:prstGeom>
              <a:noFill/>
              <a:ln w="5" cap="rnd">
                <a:solidFill>
                  <a:srgbClr val="24211D"/>
                </a:solidFill>
                <a:round/>
                <a:headEnd/>
                <a:tailEnd/>
              </a:ln>
            </p:spPr>
            <p:txBody>
              <a:bodyPr/>
              <a:lstStyle/>
              <a:p>
                <a:endParaRPr lang="en-US"/>
              </a:p>
            </p:txBody>
          </p:sp>
          <p:sp>
            <p:nvSpPr>
              <p:cNvPr id="1003" name="Line 781"/>
              <p:cNvSpPr>
                <a:spLocks noChangeShapeType="1"/>
              </p:cNvSpPr>
              <p:nvPr/>
            </p:nvSpPr>
            <p:spPr bwMode="auto">
              <a:xfrm>
                <a:off x="882" y="935"/>
                <a:ext cx="1" cy="1391"/>
              </a:xfrm>
              <a:prstGeom prst="line">
                <a:avLst/>
              </a:prstGeom>
              <a:noFill/>
              <a:ln w="5" cap="rnd">
                <a:solidFill>
                  <a:srgbClr val="24211D"/>
                </a:solidFill>
                <a:round/>
                <a:headEnd/>
                <a:tailEnd/>
              </a:ln>
            </p:spPr>
            <p:txBody>
              <a:bodyPr/>
              <a:lstStyle/>
              <a:p>
                <a:endParaRPr lang="en-US"/>
              </a:p>
            </p:txBody>
          </p:sp>
          <p:sp>
            <p:nvSpPr>
              <p:cNvPr id="1004" name="Line 782"/>
              <p:cNvSpPr>
                <a:spLocks noChangeShapeType="1"/>
              </p:cNvSpPr>
              <p:nvPr/>
            </p:nvSpPr>
            <p:spPr bwMode="auto">
              <a:xfrm>
                <a:off x="882" y="935"/>
                <a:ext cx="125" cy="1"/>
              </a:xfrm>
              <a:prstGeom prst="line">
                <a:avLst/>
              </a:prstGeom>
              <a:noFill/>
              <a:ln w="5" cap="rnd">
                <a:solidFill>
                  <a:srgbClr val="24211D"/>
                </a:solidFill>
                <a:round/>
                <a:headEnd/>
                <a:tailEnd/>
              </a:ln>
            </p:spPr>
            <p:txBody>
              <a:bodyPr/>
              <a:lstStyle/>
              <a:p>
                <a:endParaRPr lang="en-US"/>
              </a:p>
            </p:txBody>
          </p:sp>
          <p:sp>
            <p:nvSpPr>
              <p:cNvPr id="1005" name="Rectangle 783"/>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06" name="Line 784"/>
              <p:cNvSpPr>
                <a:spLocks noChangeShapeType="1"/>
              </p:cNvSpPr>
              <p:nvPr/>
            </p:nvSpPr>
            <p:spPr bwMode="auto">
              <a:xfrm flipH="1">
                <a:off x="120" y="2326"/>
                <a:ext cx="762" cy="1"/>
              </a:xfrm>
              <a:prstGeom prst="line">
                <a:avLst/>
              </a:prstGeom>
              <a:noFill/>
              <a:ln w="5" cap="rnd">
                <a:solidFill>
                  <a:srgbClr val="24211D"/>
                </a:solidFill>
                <a:round/>
                <a:headEnd/>
                <a:tailEnd/>
              </a:ln>
            </p:spPr>
            <p:txBody>
              <a:bodyPr/>
              <a:lstStyle/>
              <a:p>
                <a:endParaRPr lang="en-US"/>
              </a:p>
            </p:txBody>
          </p:sp>
          <p:sp>
            <p:nvSpPr>
              <p:cNvPr id="1007" name="Line 785"/>
              <p:cNvSpPr>
                <a:spLocks noChangeShapeType="1"/>
              </p:cNvSpPr>
              <p:nvPr/>
            </p:nvSpPr>
            <p:spPr bwMode="auto">
              <a:xfrm flipH="1">
                <a:off x="120" y="2451"/>
                <a:ext cx="2295" cy="1"/>
              </a:xfrm>
              <a:prstGeom prst="line">
                <a:avLst/>
              </a:prstGeom>
              <a:noFill/>
              <a:ln w="5" cap="rnd">
                <a:solidFill>
                  <a:srgbClr val="24211D"/>
                </a:solidFill>
                <a:round/>
                <a:headEnd/>
                <a:tailEnd/>
              </a:ln>
            </p:spPr>
            <p:txBody>
              <a:bodyPr/>
              <a:lstStyle/>
              <a:p>
                <a:endParaRPr lang="en-US"/>
              </a:p>
            </p:txBody>
          </p:sp>
          <p:sp>
            <p:nvSpPr>
              <p:cNvPr id="1008" name="Rectangle 786"/>
              <p:cNvSpPr>
                <a:spLocks noChangeArrowheads="1"/>
              </p:cNvSpPr>
              <p:nvPr/>
            </p:nvSpPr>
            <p:spPr bwMode="auto">
              <a:xfrm>
                <a:off x="2102" y="2967"/>
                <a:ext cx="1252" cy="859"/>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09" name="Line 787"/>
              <p:cNvSpPr>
                <a:spLocks noChangeShapeType="1"/>
              </p:cNvSpPr>
              <p:nvPr/>
            </p:nvSpPr>
            <p:spPr bwMode="auto">
              <a:xfrm flipH="1">
                <a:off x="2379" y="3326"/>
                <a:ext cx="151" cy="1"/>
              </a:xfrm>
              <a:prstGeom prst="line">
                <a:avLst/>
              </a:prstGeom>
              <a:noFill/>
              <a:ln w="0">
                <a:solidFill>
                  <a:srgbClr val="000000"/>
                </a:solidFill>
                <a:round/>
                <a:headEnd/>
                <a:tailEnd/>
              </a:ln>
            </p:spPr>
            <p:txBody>
              <a:bodyPr/>
              <a:lstStyle/>
              <a:p>
                <a:endParaRPr lang="en-US"/>
              </a:p>
            </p:txBody>
          </p:sp>
          <p:sp>
            <p:nvSpPr>
              <p:cNvPr id="1010" name="Freeform 788"/>
              <p:cNvSpPr>
                <a:spLocks/>
              </p:cNvSpPr>
              <p:nvPr/>
            </p:nvSpPr>
            <p:spPr bwMode="auto">
              <a:xfrm>
                <a:off x="2488" y="3305"/>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11" name="Freeform 789"/>
              <p:cNvSpPr>
                <a:spLocks/>
              </p:cNvSpPr>
              <p:nvPr/>
            </p:nvSpPr>
            <p:spPr bwMode="auto">
              <a:xfrm>
                <a:off x="2379" y="3305"/>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12" name="Rectangle 790"/>
              <p:cNvSpPr>
                <a:spLocks noChangeArrowheads="1"/>
              </p:cNvSpPr>
              <p:nvPr/>
            </p:nvSpPr>
            <p:spPr bwMode="auto">
              <a:xfrm>
                <a:off x="2454" y="3685"/>
                <a:ext cx="837"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1013" name="Rectangle 791"/>
              <p:cNvSpPr>
                <a:spLocks noChangeArrowheads="1"/>
              </p:cNvSpPr>
              <p:nvPr/>
            </p:nvSpPr>
            <p:spPr bwMode="auto">
              <a:xfrm>
                <a:off x="2540" y="3118"/>
                <a:ext cx="157" cy="40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14" name="Rectangle 792"/>
              <p:cNvSpPr>
                <a:spLocks noChangeArrowheads="1"/>
              </p:cNvSpPr>
              <p:nvPr/>
            </p:nvSpPr>
            <p:spPr bwMode="auto">
              <a:xfrm>
                <a:off x="2540" y="3118"/>
                <a:ext cx="157" cy="40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5" name="Rectangle 793"/>
              <p:cNvSpPr>
                <a:spLocks noChangeArrowheads="1"/>
              </p:cNvSpPr>
              <p:nvPr/>
            </p:nvSpPr>
            <p:spPr bwMode="auto">
              <a:xfrm rot="-5400000">
                <a:off x="2579" y="334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16" name="Rectangle 794"/>
              <p:cNvSpPr>
                <a:spLocks noChangeArrowheads="1"/>
              </p:cNvSpPr>
              <p:nvPr/>
            </p:nvSpPr>
            <p:spPr bwMode="auto">
              <a:xfrm rot="-5400000">
                <a:off x="2574" y="329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17" name="Rectangle 795"/>
              <p:cNvSpPr>
                <a:spLocks noChangeArrowheads="1"/>
              </p:cNvSpPr>
              <p:nvPr/>
            </p:nvSpPr>
            <p:spPr bwMode="auto">
              <a:xfrm rot="-5400000">
                <a:off x="2595" y="324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18" name="Rectangle 796"/>
              <p:cNvSpPr>
                <a:spLocks noChangeArrowheads="1"/>
              </p:cNvSpPr>
              <p:nvPr/>
            </p:nvSpPr>
            <p:spPr bwMode="auto">
              <a:xfrm rot="-5400000">
                <a:off x="2592" y="3225"/>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19" name="Rectangle 797"/>
              <p:cNvSpPr>
                <a:spLocks noChangeArrowheads="1"/>
              </p:cNvSpPr>
              <p:nvPr/>
            </p:nvSpPr>
            <p:spPr bwMode="auto">
              <a:xfrm rot="-5400000">
                <a:off x="2585" y="319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20" name="Rectangle 798"/>
              <p:cNvSpPr>
                <a:spLocks noChangeArrowheads="1"/>
              </p:cNvSpPr>
              <p:nvPr/>
            </p:nvSpPr>
            <p:spPr bwMode="auto">
              <a:xfrm rot="-5400000">
                <a:off x="2582" y="3142"/>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1" name="Rectangle 799"/>
              <p:cNvSpPr>
                <a:spLocks noChangeArrowheads="1"/>
              </p:cNvSpPr>
              <p:nvPr/>
            </p:nvSpPr>
            <p:spPr bwMode="auto">
              <a:xfrm>
                <a:off x="2170" y="3034"/>
                <a:ext cx="204" cy="406"/>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22" name="Rectangle 800"/>
              <p:cNvSpPr>
                <a:spLocks noChangeArrowheads="1"/>
              </p:cNvSpPr>
              <p:nvPr/>
            </p:nvSpPr>
            <p:spPr bwMode="auto">
              <a:xfrm rot="-5400000">
                <a:off x="2188" y="330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3" name="Rectangle 801"/>
              <p:cNvSpPr>
                <a:spLocks noChangeArrowheads="1"/>
              </p:cNvSpPr>
              <p:nvPr/>
            </p:nvSpPr>
            <p:spPr bwMode="auto">
              <a:xfrm rot="-5400000">
                <a:off x="2201" y="3257"/>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24" name="Rectangle 802"/>
              <p:cNvSpPr>
                <a:spLocks noChangeArrowheads="1"/>
              </p:cNvSpPr>
              <p:nvPr/>
            </p:nvSpPr>
            <p:spPr bwMode="auto">
              <a:xfrm rot="-5400000">
                <a:off x="2191" y="322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5" name="Rectangle 803"/>
              <p:cNvSpPr>
                <a:spLocks noChangeArrowheads="1"/>
              </p:cNvSpPr>
              <p:nvPr/>
            </p:nvSpPr>
            <p:spPr bwMode="auto">
              <a:xfrm rot="-5400000">
                <a:off x="2194" y="317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6" name="Rectangle 804"/>
              <p:cNvSpPr>
                <a:spLocks noChangeArrowheads="1"/>
              </p:cNvSpPr>
              <p:nvPr/>
            </p:nvSpPr>
            <p:spPr bwMode="auto">
              <a:xfrm rot="-5400000">
                <a:off x="2199" y="3135"/>
                <a:ext cx="6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27" name="Rectangle 805"/>
              <p:cNvSpPr>
                <a:spLocks noChangeArrowheads="1"/>
              </p:cNvSpPr>
              <p:nvPr/>
            </p:nvSpPr>
            <p:spPr bwMode="auto">
              <a:xfrm rot="-5400000">
                <a:off x="2191" y="3095"/>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28" name="Rectangle 806"/>
              <p:cNvSpPr>
                <a:spLocks noChangeArrowheads="1"/>
              </p:cNvSpPr>
              <p:nvPr/>
            </p:nvSpPr>
            <p:spPr bwMode="auto">
              <a:xfrm rot="-5400000">
                <a:off x="2194" y="305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9" name="Rectangle 807"/>
              <p:cNvSpPr>
                <a:spLocks noChangeArrowheads="1"/>
              </p:cNvSpPr>
              <p:nvPr/>
            </p:nvSpPr>
            <p:spPr bwMode="auto">
              <a:xfrm rot="-5400000">
                <a:off x="2201" y="301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0" name="Rectangle 808"/>
              <p:cNvSpPr>
                <a:spLocks noChangeArrowheads="1"/>
              </p:cNvSpPr>
              <p:nvPr/>
            </p:nvSpPr>
            <p:spPr bwMode="auto">
              <a:xfrm rot="-5400000">
                <a:off x="2276" y="3264"/>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31" name="Rectangle 809"/>
              <p:cNvSpPr>
                <a:spLocks noChangeArrowheads="1"/>
              </p:cNvSpPr>
              <p:nvPr/>
            </p:nvSpPr>
            <p:spPr bwMode="auto">
              <a:xfrm rot="-5400000">
                <a:off x="2271" y="3207"/>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32" name="Rectangle 810"/>
              <p:cNvSpPr>
                <a:spLocks noChangeArrowheads="1"/>
              </p:cNvSpPr>
              <p:nvPr/>
            </p:nvSpPr>
            <p:spPr bwMode="auto">
              <a:xfrm rot="-5400000">
                <a:off x="2292" y="316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33" name="Rectangle 811"/>
              <p:cNvSpPr>
                <a:spLocks noChangeArrowheads="1"/>
              </p:cNvSpPr>
              <p:nvPr/>
            </p:nvSpPr>
            <p:spPr bwMode="auto">
              <a:xfrm rot="-5400000">
                <a:off x="2289" y="314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4" name="Rectangle 812"/>
              <p:cNvSpPr>
                <a:spLocks noChangeArrowheads="1"/>
              </p:cNvSpPr>
              <p:nvPr/>
            </p:nvSpPr>
            <p:spPr bwMode="auto">
              <a:xfrm rot="-5400000">
                <a:off x="2282" y="310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35" name="Rectangle 813"/>
              <p:cNvSpPr>
                <a:spLocks noChangeArrowheads="1"/>
              </p:cNvSpPr>
              <p:nvPr/>
            </p:nvSpPr>
            <p:spPr bwMode="auto">
              <a:xfrm rot="-5400000">
                <a:off x="2279" y="3059"/>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36" name="Rectangle 814"/>
              <p:cNvSpPr>
                <a:spLocks noChangeArrowheads="1"/>
              </p:cNvSpPr>
              <p:nvPr/>
            </p:nvSpPr>
            <p:spPr bwMode="auto">
              <a:xfrm>
                <a:off x="2175" y="3550"/>
                <a:ext cx="199" cy="20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37" name="Rectangle 815"/>
              <p:cNvSpPr>
                <a:spLocks noChangeArrowheads="1"/>
              </p:cNvSpPr>
              <p:nvPr/>
            </p:nvSpPr>
            <p:spPr bwMode="auto">
              <a:xfrm>
                <a:off x="2175" y="3550"/>
                <a:ext cx="199" cy="20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38" name="Rectangle 816"/>
              <p:cNvSpPr>
                <a:spLocks noChangeArrowheads="1"/>
              </p:cNvSpPr>
              <p:nvPr/>
            </p:nvSpPr>
            <p:spPr bwMode="auto">
              <a:xfrm rot="-5400000">
                <a:off x="2210" y="3655"/>
                <a:ext cx="73"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39" name="Rectangle 817"/>
              <p:cNvSpPr>
                <a:spLocks noChangeArrowheads="1"/>
              </p:cNvSpPr>
              <p:nvPr/>
            </p:nvSpPr>
            <p:spPr bwMode="auto">
              <a:xfrm rot="-5400000">
                <a:off x="2208" y="3611"/>
                <a:ext cx="7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40" name="Rectangle 818"/>
              <p:cNvSpPr>
                <a:spLocks noChangeArrowheads="1"/>
              </p:cNvSpPr>
              <p:nvPr/>
            </p:nvSpPr>
            <p:spPr bwMode="auto">
              <a:xfrm rot="-5400000">
                <a:off x="2205" y="3561"/>
                <a:ext cx="8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41" name="Rectangle 819"/>
              <p:cNvSpPr>
                <a:spLocks noChangeArrowheads="1"/>
              </p:cNvSpPr>
              <p:nvPr/>
            </p:nvSpPr>
            <p:spPr bwMode="auto">
              <a:xfrm rot="-5400000">
                <a:off x="2223" y="3527"/>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2" name="Rectangle 820"/>
              <p:cNvSpPr>
                <a:spLocks noChangeArrowheads="1"/>
              </p:cNvSpPr>
              <p:nvPr/>
            </p:nvSpPr>
            <p:spPr bwMode="auto">
              <a:xfrm rot="-5400000">
                <a:off x="2223" y="3506"/>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 name="Line 823"/>
              <p:cNvSpPr>
                <a:spLocks noChangeShapeType="1"/>
              </p:cNvSpPr>
              <p:nvPr/>
            </p:nvSpPr>
            <p:spPr bwMode="auto">
              <a:xfrm>
                <a:off x="2269" y="3446"/>
                <a:ext cx="1" cy="93"/>
              </a:xfrm>
              <a:prstGeom prst="line">
                <a:avLst/>
              </a:prstGeom>
              <a:noFill/>
              <a:ln w="0">
                <a:solidFill>
                  <a:srgbClr val="000000"/>
                </a:solidFill>
                <a:round/>
                <a:headEnd/>
                <a:tailEnd/>
              </a:ln>
            </p:spPr>
            <p:txBody>
              <a:bodyPr/>
              <a:lstStyle/>
              <a:p>
                <a:endParaRPr lang="en-US"/>
              </a:p>
            </p:txBody>
          </p:sp>
          <p:sp>
            <p:nvSpPr>
              <p:cNvPr id="1046" name="Freeform 824"/>
              <p:cNvSpPr>
                <a:spLocks/>
              </p:cNvSpPr>
              <p:nvPr/>
            </p:nvSpPr>
            <p:spPr bwMode="auto">
              <a:xfrm>
                <a:off x="2248" y="3446"/>
                <a:ext cx="37" cy="36"/>
              </a:xfrm>
              <a:custGeom>
                <a:avLst/>
                <a:gdLst>
                  <a:gd name="T0" fmla="*/ 37 w 37"/>
                  <a:gd name="T1" fmla="*/ 36 h 36"/>
                  <a:gd name="T2" fmla="*/ 21 w 37"/>
                  <a:gd name="T3" fmla="*/ 0 h 36"/>
                  <a:gd name="T4" fmla="*/ 0 w 37"/>
                  <a:gd name="T5" fmla="*/ 36 h 36"/>
                  <a:gd name="T6" fmla="*/ 37 w 37"/>
                  <a:gd name="T7" fmla="*/ 36 h 36"/>
                  <a:gd name="T8" fmla="*/ 0 60000 65536"/>
                  <a:gd name="T9" fmla="*/ 0 60000 65536"/>
                  <a:gd name="T10" fmla="*/ 0 60000 65536"/>
                  <a:gd name="T11" fmla="*/ 0 60000 65536"/>
                  <a:gd name="T12" fmla="*/ 0 w 37"/>
                  <a:gd name="T13" fmla="*/ 0 h 36"/>
                  <a:gd name="T14" fmla="*/ 37 w 37"/>
                  <a:gd name="T15" fmla="*/ 36 h 36"/>
                </a:gdLst>
                <a:ahLst/>
                <a:cxnLst>
                  <a:cxn ang="T8">
                    <a:pos x="T0" y="T1"/>
                  </a:cxn>
                  <a:cxn ang="T9">
                    <a:pos x="T2" y="T3"/>
                  </a:cxn>
                  <a:cxn ang="T10">
                    <a:pos x="T4" y="T5"/>
                  </a:cxn>
                  <a:cxn ang="T11">
                    <a:pos x="T6" y="T7"/>
                  </a:cxn>
                </a:cxnLst>
                <a:rect l="T12" t="T13" r="T14" b="T15"/>
                <a:pathLst>
                  <a:path w="37" h="36">
                    <a:moveTo>
                      <a:pt x="37" y="36"/>
                    </a:moveTo>
                    <a:lnTo>
                      <a:pt x="21" y="0"/>
                    </a:lnTo>
                    <a:lnTo>
                      <a:pt x="0" y="36"/>
                    </a:lnTo>
                    <a:lnTo>
                      <a:pt x="37" y="36"/>
                    </a:lnTo>
                    <a:close/>
                  </a:path>
                </a:pathLst>
              </a:custGeom>
              <a:solidFill>
                <a:srgbClr val="000000"/>
              </a:solidFill>
              <a:ln w="9525">
                <a:noFill/>
                <a:round/>
                <a:headEnd/>
                <a:tailEnd/>
              </a:ln>
            </p:spPr>
            <p:txBody>
              <a:bodyPr/>
              <a:lstStyle/>
              <a:p>
                <a:endParaRPr lang="en-US"/>
              </a:p>
            </p:txBody>
          </p:sp>
          <p:sp>
            <p:nvSpPr>
              <p:cNvPr id="1047" name="Freeform 825"/>
              <p:cNvSpPr>
                <a:spLocks/>
              </p:cNvSpPr>
              <p:nvPr/>
            </p:nvSpPr>
            <p:spPr bwMode="auto">
              <a:xfrm>
                <a:off x="2248" y="3508"/>
                <a:ext cx="37" cy="31"/>
              </a:xfrm>
              <a:custGeom>
                <a:avLst/>
                <a:gdLst>
                  <a:gd name="T0" fmla="*/ 37 w 37"/>
                  <a:gd name="T1" fmla="*/ 0 h 31"/>
                  <a:gd name="T2" fmla="*/ 21 w 37"/>
                  <a:gd name="T3" fmla="*/ 31 h 31"/>
                  <a:gd name="T4" fmla="*/ 0 w 37"/>
                  <a:gd name="T5" fmla="*/ 0 h 31"/>
                  <a:gd name="T6" fmla="*/ 37 w 37"/>
                  <a:gd name="T7" fmla="*/ 0 h 31"/>
                  <a:gd name="T8" fmla="*/ 0 60000 65536"/>
                  <a:gd name="T9" fmla="*/ 0 60000 65536"/>
                  <a:gd name="T10" fmla="*/ 0 60000 65536"/>
                  <a:gd name="T11" fmla="*/ 0 60000 65536"/>
                  <a:gd name="T12" fmla="*/ 0 w 37"/>
                  <a:gd name="T13" fmla="*/ 0 h 31"/>
                  <a:gd name="T14" fmla="*/ 37 w 37"/>
                  <a:gd name="T15" fmla="*/ 31 h 31"/>
                </a:gdLst>
                <a:ahLst/>
                <a:cxnLst>
                  <a:cxn ang="T8">
                    <a:pos x="T0" y="T1"/>
                  </a:cxn>
                  <a:cxn ang="T9">
                    <a:pos x="T2" y="T3"/>
                  </a:cxn>
                  <a:cxn ang="T10">
                    <a:pos x="T4" y="T5"/>
                  </a:cxn>
                  <a:cxn ang="T11">
                    <a:pos x="T6" y="T7"/>
                  </a:cxn>
                </a:cxnLst>
                <a:rect l="T12" t="T13" r="T14" b="T15"/>
                <a:pathLst>
                  <a:path w="37" h="31">
                    <a:moveTo>
                      <a:pt x="37" y="0"/>
                    </a:moveTo>
                    <a:lnTo>
                      <a:pt x="21" y="31"/>
                    </a:lnTo>
                    <a:lnTo>
                      <a:pt x="0" y="0"/>
                    </a:lnTo>
                    <a:lnTo>
                      <a:pt x="37" y="0"/>
                    </a:lnTo>
                    <a:close/>
                  </a:path>
                </a:pathLst>
              </a:custGeom>
              <a:solidFill>
                <a:srgbClr val="000000"/>
              </a:solidFill>
              <a:ln w="9525">
                <a:noFill/>
                <a:round/>
                <a:headEnd/>
                <a:tailEnd/>
              </a:ln>
            </p:spPr>
            <p:txBody>
              <a:bodyPr/>
              <a:lstStyle/>
              <a:p>
                <a:endParaRPr lang="en-US"/>
              </a:p>
            </p:txBody>
          </p:sp>
          <p:sp>
            <p:nvSpPr>
              <p:cNvPr id="1048" name="Rectangle 826"/>
              <p:cNvSpPr>
                <a:spLocks noChangeArrowheads="1"/>
              </p:cNvSpPr>
              <p:nvPr/>
            </p:nvSpPr>
            <p:spPr bwMode="auto">
              <a:xfrm>
                <a:off x="2885" y="3342"/>
                <a:ext cx="407" cy="19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grpSp>
        <p:sp>
          <p:nvSpPr>
            <p:cNvPr id="833" name="Line 830"/>
            <p:cNvSpPr>
              <a:spLocks noChangeShapeType="1"/>
            </p:cNvSpPr>
            <p:nvPr/>
          </p:nvSpPr>
          <p:spPr bwMode="auto">
            <a:xfrm flipH="1">
              <a:off x="4297363" y="5453063"/>
              <a:ext cx="265113" cy="1588"/>
            </a:xfrm>
            <a:prstGeom prst="line">
              <a:avLst/>
            </a:prstGeom>
            <a:noFill/>
            <a:ln w="0">
              <a:solidFill>
                <a:srgbClr val="000000"/>
              </a:solidFill>
              <a:round/>
              <a:headEnd/>
              <a:tailEnd/>
            </a:ln>
          </p:spPr>
          <p:txBody>
            <a:bodyPr/>
            <a:lstStyle/>
            <a:p>
              <a:endParaRPr lang="en-US"/>
            </a:p>
          </p:txBody>
        </p:sp>
        <p:sp>
          <p:nvSpPr>
            <p:cNvPr id="834" name="Freeform 831"/>
            <p:cNvSpPr>
              <a:spLocks/>
            </p:cNvSpPr>
            <p:nvPr/>
          </p:nvSpPr>
          <p:spPr bwMode="auto">
            <a:xfrm>
              <a:off x="4497388" y="5419725"/>
              <a:ext cx="65088" cy="66675"/>
            </a:xfrm>
            <a:custGeom>
              <a:avLst/>
              <a:gdLst>
                <a:gd name="T0" fmla="*/ 41 w 41"/>
                <a:gd name="T1" fmla="*/ 21 h 42"/>
                <a:gd name="T2" fmla="*/ 0 w 41"/>
                <a:gd name="T3" fmla="*/ 42 h 42"/>
                <a:gd name="T4" fmla="*/ 0 w 41"/>
                <a:gd name="T5" fmla="*/ 0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42"/>
                  </a:lnTo>
                  <a:lnTo>
                    <a:pt x="0" y="0"/>
                  </a:lnTo>
                  <a:lnTo>
                    <a:pt x="41" y="21"/>
                  </a:lnTo>
                  <a:close/>
                </a:path>
              </a:pathLst>
            </a:custGeom>
            <a:solidFill>
              <a:srgbClr val="000000"/>
            </a:solidFill>
            <a:ln w="9525">
              <a:noFill/>
              <a:round/>
              <a:headEnd/>
              <a:tailEnd/>
            </a:ln>
          </p:spPr>
          <p:txBody>
            <a:bodyPr/>
            <a:lstStyle/>
            <a:p>
              <a:endParaRPr lang="en-US"/>
            </a:p>
          </p:txBody>
        </p:sp>
        <p:sp>
          <p:nvSpPr>
            <p:cNvPr id="835" name="Freeform 832"/>
            <p:cNvSpPr>
              <a:spLocks/>
            </p:cNvSpPr>
            <p:nvPr/>
          </p:nvSpPr>
          <p:spPr bwMode="auto">
            <a:xfrm>
              <a:off x="4297363" y="5419725"/>
              <a:ext cx="66675" cy="66675"/>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36" name="Line 833"/>
            <p:cNvSpPr>
              <a:spLocks noChangeShapeType="1"/>
            </p:cNvSpPr>
            <p:nvPr/>
          </p:nvSpPr>
          <p:spPr bwMode="auto">
            <a:xfrm flipH="1">
              <a:off x="4297363" y="5097463"/>
              <a:ext cx="274638" cy="1588"/>
            </a:xfrm>
            <a:prstGeom prst="line">
              <a:avLst/>
            </a:prstGeom>
            <a:noFill/>
            <a:ln w="0">
              <a:solidFill>
                <a:srgbClr val="000000"/>
              </a:solidFill>
              <a:round/>
              <a:headEnd/>
              <a:tailEnd/>
            </a:ln>
          </p:spPr>
          <p:txBody>
            <a:bodyPr/>
            <a:lstStyle/>
            <a:p>
              <a:endParaRPr lang="en-US"/>
            </a:p>
          </p:txBody>
        </p:sp>
        <p:sp>
          <p:nvSpPr>
            <p:cNvPr id="837" name="Freeform 834"/>
            <p:cNvSpPr>
              <a:spLocks/>
            </p:cNvSpPr>
            <p:nvPr/>
          </p:nvSpPr>
          <p:spPr bwMode="auto">
            <a:xfrm>
              <a:off x="4497388" y="5064125"/>
              <a:ext cx="74613" cy="66675"/>
            </a:xfrm>
            <a:custGeom>
              <a:avLst/>
              <a:gdLst>
                <a:gd name="T0" fmla="*/ 47 w 47"/>
                <a:gd name="T1" fmla="*/ 21 h 42"/>
                <a:gd name="T2" fmla="*/ 0 w 47"/>
                <a:gd name="T3" fmla="*/ 42 h 42"/>
                <a:gd name="T4" fmla="*/ 0 w 47"/>
                <a:gd name="T5" fmla="*/ 0 h 42"/>
                <a:gd name="T6" fmla="*/ 47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47" y="21"/>
                  </a:moveTo>
                  <a:lnTo>
                    <a:pt x="0" y="42"/>
                  </a:lnTo>
                  <a:lnTo>
                    <a:pt x="0" y="0"/>
                  </a:lnTo>
                  <a:lnTo>
                    <a:pt x="47" y="21"/>
                  </a:lnTo>
                  <a:close/>
                </a:path>
              </a:pathLst>
            </a:custGeom>
            <a:solidFill>
              <a:srgbClr val="000000"/>
            </a:solidFill>
            <a:ln w="9525">
              <a:noFill/>
              <a:round/>
              <a:headEnd/>
              <a:tailEnd/>
            </a:ln>
          </p:spPr>
          <p:txBody>
            <a:bodyPr/>
            <a:lstStyle/>
            <a:p>
              <a:endParaRPr lang="en-US"/>
            </a:p>
          </p:txBody>
        </p:sp>
        <p:sp>
          <p:nvSpPr>
            <p:cNvPr id="838" name="Freeform 835"/>
            <p:cNvSpPr>
              <a:spLocks/>
            </p:cNvSpPr>
            <p:nvPr/>
          </p:nvSpPr>
          <p:spPr bwMode="auto">
            <a:xfrm>
              <a:off x="4297363" y="5064125"/>
              <a:ext cx="66675" cy="66675"/>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42" name="Line 839"/>
            <p:cNvSpPr>
              <a:spLocks noChangeShapeType="1"/>
            </p:cNvSpPr>
            <p:nvPr/>
          </p:nvSpPr>
          <p:spPr bwMode="auto">
            <a:xfrm flipV="1">
              <a:off x="3609975" y="5983288"/>
              <a:ext cx="1588" cy="371475"/>
            </a:xfrm>
            <a:prstGeom prst="line">
              <a:avLst/>
            </a:prstGeom>
            <a:noFill/>
            <a:ln w="0">
              <a:solidFill>
                <a:srgbClr val="000000"/>
              </a:solidFill>
              <a:round/>
              <a:headEnd/>
              <a:tailEnd/>
            </a:ln>
          </p:spPr>
          <p:txBody>
            <a:bodyPr/>
            <a:lstStyle/>
            <a:p>
              <a:endParaRPr lang="en-US"/>
            </a:p>
          </p:txBody>
        </p:sp>
        <p:sp>
          <p:nvSpPr>
            <p:cNvPr id="843" name="Freeform 840"/>
            <p:cNvSpPr>
              <a:spLocks/>
            </p:cNvSpPr>
            <p:nvPr/>
          </p:nvSpPr>
          <p:spPr bwMode="auto">
            <a:xfrm>
              <a:off x="3578225" y="6288088"/>
              <a:ext cx="65088" cy="66675"/>
            </a:xfrm>
            <a:custGeom>
              <a:avLst/>
              <a:gdLst>
                <a:gd name="T0" fmla="*/ 20 w 41"/>
                <a:gd name="T1" fmla="*/ 42 h 42"/>
                <a:gd name="T2" fmla="*/ 0 w 41"/>
                <a:gd name="T3" fmla="*/ 0 h 42"/>
                <a:gd name="T4" fmla="*/ 41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0" y="0"/>
                  </a:lnTo>
                  <a:lnTo>
                    <a:pt x="41" y="0"/>
                  </a:lnTo>
                  <a:lnTo>
                    <a:pt x="20" y="42"/>
                  </a:lnTo>
                  <a:close/>
                </a:path>
              </a:pathLst>
            </a:custGeom>
            <a:solidFill>
              <a:srgbClr val="000000"/>
            </a:solidFill>
            <a:ln w="9525">
              <a:noFill/>
              <a:round/>
              <a:headEnd/>
              <a:tailEnd/>
            </a:ln>
          </p:spPr>
          <p:txBody>
            <a:bodyPr/>
            <a:lstStyle/>
            <a:p>
              <a:endParaRPr lang="en-US"/>
            </a:p>
          </p:txBody>
        </p:sp>
        <p:sp>
          <p:nvSpPr>
            <p:cNvPr id="844" name="Freeform 841"/>
            <p:cNvSpPr>
              <a:spLocks/>
            </p:cNvSpPr>
            <p:nvPr/>
          </p:nvSpPr>
          <p:spPr bwMode="auto">
            <a:xfrm>
              <a:off x="3578225" y="5983288"/>
              <a:ext cx="65088" cy="73025"/>
            </a:xfrm>
            <a:custGeom>
              <a:avLst/>
              <a:gdLst>
                <a:gd name="T0" fmla="*/ 20 w 41"/>
                <a:gd name="T1" fmla="*/ 0 h 46"/>
                <a:gd name="T2" fmla="*/ 0 w 41"/>
                <a:gd name="T3" fmla="*/ 46 h 46"/>
                <a:gd name="T4" fmla="*/ 41 w 41"/>
                <a:gd name="T5" fmla="*/ 46 h 46"/>
                <a:gd name="T6" fmla="*/ 20 w 41"/>
                <a:gd name="T7" fmla="*/ 0 h 46"/>
                <a:gd name="T8" fmla="*/ 0 60000 65536"/>
                <a:gd name="T9" fmla="*/ 0 60000 65536"/>
                <a:gd name="T10" fmla="*/ 0 60000 65536"/>
                <a:gd name="T11" fmla="*/ 0 60000 65536"/>
                <a:gd name="T12" fmla="*/ 0 w 41"/>
                <a:gd name="T13" fmla="*/ 0 h 46"/>
                <a:gd name="T14" fmla="*/ 41 w 41"/>
                <a:gd name="T15" fmla="*/ 46 h 46"/>
              </a:gdLst>
              <a:ahLst/>
              <a:cxnLst>
                <a:cxn ang="T8">
                  <a:pos x="T0" y="T1"/>
                </a:cxn>
                <a:cxn ang="T9">
                  <a:pos x="T2" y="T3"/>
                </a:cxn>
                <a:cxn ang="T10">
                  <a:pos x="T4" y="T5"/>
                </a:cxn>
                <a:cxn ang="T11">
                  <a:pos x="T6" y="T7"/>
                </a:cxn>
              </a:cxnLst>
              <a:rect l="T12" t="T13" r="T14" b="T15"/>
              <a:pathLst>
                <a:path w="41" h="46">
                  <a:moveTo>
                    <a:pt x="20" y="0"/>
                  </a:moveTo>
                  <a:lnTo>
                    <a:pt x="0" y="46"/>
                  </a:lnTo>
                  <a:lnTo>
                    <a:pt x="41" y="46"/>
                  </a:lnTo>
                  <a:lnTo>
                    <a:pt x="20" y="0"/>
                  </a:lnTo>
                  <a:close/>
                </a:path>
              </a:pathLst>
            </a:custGeom>
            <a:solidFill>
              <a:srgbClr val="000000"/>
            </a:solidFill>
            <a:ln w="9525">
              <a:noFill/>
              <a:round/>
              <a:headEnd/>
              <a:tailEnd/>
            </a:ln>
          </p:spPr>
          <p:txBody>
            <a:bodyPr/>
            <a:lstStyle/>
            <a:p>
              <a:endParaRPr lang="en-US"/>
            </a:p>
          </p:txBody>
        </p:sp>
        <p:sp>
          <p:nvSpPr>
            <p:cNvPr id="845" name="Rectangle 842"/>
            <p:cNvSpPr>
              <a:spLocks noChangeArrowheads="1"/>
            </p:cNvSpPr>
            <p:nvPr/>
          </p:nvSpPr>
          <p:spPr bwMode="auto">
            <a:xfrm>
              <a:off x="4579938" y="4940300"/>
              <a:ext cx="646113" cy="306388"/>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848" name="Rectangle 462"/>
            <p:cNvSpPr>
              <a:spLocks noChangeArrowheads="1"/>
            </p:cNvSpPr>
            <p:nvPr/>
          </p:nvSpPr>
          <p:spPr bwMode="auto">
            <a:xfrm>
              <a:off x="4299739" y="3301213"/>
              <a:ext cx="436567" cy="223838"/>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849" name="Rectangle 463"/>
            <p:cNvSpPr>
              <a:spLocks noChangeArrowheads="1"/>
            </p:cNvSpPr>
            <p:nvPr/>
          </p:nvSpPr>
          <p:spPr bwMode="auto">
            <a:xfrm>
              <a:off x="4399709" y="3336098"/>
              <a:ext cx="27090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BCP</a:t>
              </a:r>
              <a:endParaRPr lang="en-US" sz="1000" dirty="0">
                <a:solidFill>
                  <a:srgbClr val="000000"/>
                </a:solidFill>
              </a:endParaRPr>
            </a:p>
          </p:txBody>
        </p:sp>
        <p:sp>
          <p:nvSpPr>
            <p:cNvPr id="850" name="Line 760"/>
            <p:cNvSpPr>
              <a:spLocks noChangeShapeType="1"/>
            </p:cNvSpPr>
            <p:nvPr/>
          </p:nvSpPr>
          <p:spPr bwMode="auto">
            <a:xfrm>
              <a:off x="4857750" y="3264694"/>
              <a:ext cx="1590" cy="718340"/>
            </a:xfrm>
            <a:prstGeom prst="line">
              <a:avLst/>
            </a:prstGeom>
            <a:noFill/>
            <a:ln w="0">
              <a:solidFill>
                <a:srgbClr val="000000"/>
              </a:solidFill>
              <a:round/>
              <a:headEnd/>
              <a:tailEnd/>
            </a:ln>
          </p:spPr>
          <p:txBody>
            <a:bodyPr/>
            <a:lstStyle/>
            <a:p>
              <a:endParaRPr lang="en-US"/>
            </a:p>
          </p:txBody>
        </p:sp>
        <p:sp>
          <p:nvSpPr>
            <p:cNvPr id="851" name="Freeform 761"/>
            <p:cNvSpPr>
              <a:spLocks/>
            </p:cNvSpPr>
            <p:nvPr/>
          </p:nvSpPr>
          <p:spPr bwMode="auto">
            <a:xfrm>
              <a:off x="4824414" y="3224990"/>
              <a:ext cx="66675" cy="66675"/>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852" name="Freeform 762"/>
            <p:cNvSpPr>
              <a:spLocks/>
            </p:cNvSpPr>
            <p:nvPr/>
          </p:nvSpPr>
          <p:spPr bwMode="auto">
            <a:xfrm>
              <a:off x="4831558" y="3916358"/>
              <a:ext cx="66675" cy="66675"/>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grpSp>
      <p:sp>
        <p:nvSpPr>
          <p:cNvPr id="1238" name="Freeform 470"/>
          <p:cNvSpPr>
            <a:spLocks/>
          </p:cNvSpPr>
          <p:nvPr/>
        </p:nvSpPr>
        <p:spPr bwMode="auto">
          <a:xfrm>
            <a:off x="4183851" y="1313640"/>
            <a:ext cx="107950" cy="115888"/>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239" name="Rectangle 472"/>
          <p:cNvSpPr>
            <a:spLocks noChangeArrowheads="1"/>
          </p:cNvSpPr>
          <p:nvPr/>
        </p:nvSpPr>
        <p:spPr bwMode="auto">
          <a:xfrm>
            <a:off x="3952076" y="1362853"/>
            <a:ext cx="241300" cy="2540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40" name="Freeform 473"/>
          <p:cNvSpPr>
            <a:spLocks/>
          </p:cNvSpPr>
          <p:nvPr/>
        </p:nvSpPr>
        <p:spPr bwMode="auto">
          <a:xfrm>
            <a:off x="3853651" y="1313640"/>
            <a:ext cx="107950" cy="115888"/>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447" name="Rectangle 642"/>
          <p:cNvSpPr>
            <a:spLocks noChangeArrowheads="1"/>
          </p:cNvSpPr>
          <p:nvPr/>
        </p:nvSpPr>
        <p:spPr bwMode="auto">
          <a:xfrm rot="16200000">
            <a:off x="963391" y="5063295"/>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448"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49"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5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45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45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45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45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422"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dirty="0">
                <a:solidFill>
                  <a:srgbClr val="24211D"/>
                </a:solidFill>
              </a:rPr>
              <a:t>C66x™</a:t>
            </a:r>
            <a:endParaRPr lang="en-US" sz="1800" dirty="0">
              <a:solidFill>
                <a:srgbClr val="000000"/>
              </a:solidFill>
            </a:endParaRPr>
          </a:p>
        </p:txBody>
      </p:sp>
      <p:sp>
        <p:nvSpPr>
          <p:cNvPr id="423"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dirty="0" err="1">
                <a:solidFill>
                  <a:srgbClr val="24211D"/>
                </a:solidFill>
              </a:rPr>
              <a:t>CorePac</a:t>
            </a:r>
            <a:endParaRPr lang="en-US" sz="1800" dirty="0">
              <a:solidFill>
                <a:srgbClr val="000000"/>
              </a:solidFill>
            </a:endParaRPr>
          </a:p>
        </p:txBody>
      </p:sp>
      <p:sp>
        <p:nvSpPr>
          <p:cNvPr id="424" name="Rectangle 696"/>
          <p:cNvSpPr>
            <a:spLocks noChangeArrowheads="1"/>
          </p:cNvSpPr>
          <p:nvPr/>
        </p:nvSpPr>
        <p:spPr bwMode="auto">
          <a:xfrm rot="16200000">
            <a:off x="3625850" y="5667375"/>
            <a:ext cx="115888" cy="123825"/>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x2</a:t>
            </a:r>
            <a:endParaRPr lang="en-US" sz="1800" dirty="0">
              <a:solidFill>
                <a:srgbClr val="000000"/>
              </a:solidFill>
            </a:endParaRPr>
          </a:p>
        </p:txBody>
      </p:sp>
      <p:sp>
        <p:nvSpPr>
          <p:cNvPr id="409" name="Rectangle 931"/>
          <p:cNvSpPr>
            <a:spLocks noChangeArrowheads="1"/>
          </p:cNvSpPr>
          <p:nvPr/>
        </p:nvSpPr>
        <p:spPr bwMode="auto">
          <a:xfrm>
            <a:off x="382617" y="1834944"/>
            <a:ext cx="6235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Debug/Trace</a:t>
            </a:r>
            <a:endParaRPr lang="en-US" sz="800" dirty="0" smtClean="0">
              <a:solidFill>
                <a:srgbClr val="000000"/>
              </a:solidFill>
              <a:cs typeface="Arial" pitchFamily="34" charset="0"/>
            </a:endParaRPr>
          </a:p>
        </p:txBody>
      </p:sp>
      <p:sp>
        <p:nvSpPr>
          <p:cNvPr id="410" name="Rectangle 726"/>
          <p:cNvSpPr>
            <a:spLocks noChangeArrowheads="1"/>
          </p:cNvSpPr>
          <p:nvPr/>
        </p:nvSpPr>
        <p:spPr bwMode="auto">
          <a:xfrm>
            <a:off x="4697961" y="5320645"/>
            <a:ext cx="371897"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Packet</a:t>
            </a:r>
            <a:endParaRPr lang="en-US" sz="900" dirty="0">
              <a:solidFill>
                <a:srgbClr val="000000"/>
              </a:solidFill>
            </a:endParaRPr>
          </a:p>
        </p:txBody>
      </p:sp>
      <p:sp>
        <p:nvSpPr>
          <p:cNvPr id="411" name="Rectangle 727"/>
          <p:cNvSpPr>
            <a:spLocks noChangeArrowheads="1"/>
          </p:cNvSpPr>
          <p:nvPr/>
        </p:nvSpPr>
        <p:spPr bwMode="auto">
          <a:xfrm>
            <a:off x="4590315" y="5444448"/>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412" name="Rectangle 741"/>
          <p:cNvSpPr>
            <a:spLocks noChangeArrowheads="1"/>
          </p:cNvSpPr>
          <p:nvPr/>
        </p:nvSpPr>
        <p:spPr bwMode="auto">
          <a:xfrm>
            <a:off x="4664130" y="4957749"/>
            <a:ext cx="455253"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Security</a:t>
            </a:r>
            <a:endParaRPr lang="en-US" sz="900" dirty="0">
              <a:solidFill>
                <a:srgbClr val="000000"/>
              </a:solidFill>
            </a:endParaRPr>
          </a:p>
        </p:txBody>
      </p:sp>
      <p:sp>
        <p:nvSpPr>
          <p:cNvPr id="413" name="Rectangle 742"/>
          <p:cNvSpPr>
            <a:spLocks noChangeArrowheads="1"/>
          </p:cNvSpPr>
          <p:nvPr/>
        </p:nvSpPr>
        <p:spPr bwMode="auto">
          <a:xfrm>
            <a:off x="4590315" y="5080014"/>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title" idx="4294967295"/>
          </p:nvPr>
        </p:nvSpPr>
        <p:spPr>
          <a:xfrm>
            <a:off x="119270" y="76200"/>
            <a:ext cx="8865704" cy="762000"/>
          </a:xfrm>
        </p:spPr>
        <p:txBody>
          <a:bodyPr/>
          <a:lstStyle/>
          <a:p>
            <a:pPr eaLnBrk="1" hangingPunct="1"/>
            <a:r>
              <a:rPr lang="en-US" sz="4000" b="0" dirty="0" smtClean="0"/>
              <a:t>Device-Specific: C667x General Purpose</a:t>
            </a:r>
          </a:p>
        </p:txBody>
      </p:sp>
      <p:sp>
        <p:nvSpPr>
          <p:cNvPr id="859" name="Rectangle 5"/>
          <p:cNvSpPr txBox="1">
            <a:spLocks noChangeArrowheads="1"/>
          </p:cNvSpPr>
          <p:nvPr/>
        </p:nvSpPr>
        <p:spPr bwMode="auto">
          <a:xfrm>
            <a:off x="5422107" y="940877"/>
            <a:ext cx="3721893" cy="3551610"/>
          </a:xfrm>
          <a:prstGeom prst="rect">
            <a:avLst/>
          </a:prstGeom>
          <a:noFill/>
          <a:ln w="9525">
            <a:noFill/>
            <a:miter lim="800000"/>
            <a:headEnd/>
            <a:tailEnd/>
          </a:ln>
        </p:spPr>
        <p:txBody>
          <a:bodyPr/>
          <a:lstStyle/>
          <a:p>
            <a:pPr marL="227013" indent="-227013" algn="l">
              <a:lnSpc>
                <a:spcPct val="80000"/>
              </a:lnSpc>
              <a:spcAft>
                <a:spcPct val="10000"/>
              </a:spcAft>
              <a:defRPr/>
            </a:pPr>
            <a:r>
              <a:rPr lang="en-US" sz="2000" b="1" kern="0" dirty="0" smtClean="0">
                <a:solidFill>
                  <a:srgbClr val="000000"/>
                </a:solidFill>
                <a:latin typeface="Calibri"/>
              </a:rPr>
              <a:t>Device-specific Interfaces:</a:t>
            </a:r>
          </a:p>
          <a:p>
            <a:pPr marL="228600" indent="-228600" algn="l">
              <a:lnSpc>
                <a:spcPct val="85000"/>
              </a:lnSpc>
              <a:spcBef>
                <a:spcPct val="20000"/>
              </a:spcBef>
              <a:buFontTx/>
              <a:buChar char="•"/>
              <a:defRPr/>
            </a:pPr>
            <a:r>
              <a:rPr lang="en-US" sz="2000" dirty="0" smtClean="0">
                <a:solidFill>
                  <a:srgbClr val="000000"/>
                </a:solidFill>
                <a:latin typeface="Calibri" pitchFamily="34" charset="0"/>
              </a:rPr>
              <a:t>2x Telecommunications Serial Port (TSIP)</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Asynchronous Memory Interface (EMIF16):</a:t>
            </a:r>
          </a:p>
          <a:p>
            <a:pPr marL="742950" lvl="1" indent="-285750" algn="l">
              <a:lnSpc>
                <a:spcPct val="80000"/>
              </a:lnSpc>
              <a:spcAft>
                <a:spcPct val="10000"/>
              </a:spcAft>
              <a:buFont typeface="Arial" pitchFamily="34" charset="0"/>
              <a:buChar char="–"/>
            </a:pPr>
            <a:r>
              <a:rPr lang="en-US" sz="2000" dirty="0" smtClean="0">
                <a:latin typeface="+mn-lt"/>
              </a:rPr>
              <a:t>Connects memory up to 256 MB</a:t>
            </a:r>
          </a:p>
          <a:p>
            <a:pPr marL="742950" lvl="1" indent="-285750" algn="l">
              <a:lnSpc>
                <a:spcPct val="80000"/>
              </a:lnSpc>
              <a:spcAft>
                <a:spcPct val="10000"/>
              </a:spcAft>
              <a:buFont typeface="Arial" pitchFamily="34" charset="0"/>
              <a:buChar char="–"/>
            </a:pPr>
            <a:r>
              <a:rPr lang="en-US" sz="2000" dirty="0" smtClean="0">
                <a:latin typeface="+mn-lt"/>
              </a:rPr>
              <a:t>Three modes:</a:t>
            </a:r>
          </a:p>
          <a:p>
            <a:pPr marL="1143000" lvl="2" indent="-228600" algn="l">
              <a:lnSpc>
                <a:spcPct val="85000"/>
              </a:lnSpc>
              <a:spcBef>
                <a:spcPct val="20000"/>
              </a:spcBef>
              <a:buFontTx/>
              <a:buChar char="•"/>
            </a:pPr>
            <a:r>
              <a:rPr lang="en-US" sz="2000" dirty="0" smtClean="0">
                <a:solidFill>
                  <a:srgbClr val="000000"/>
                </a:solidFill>
                <a:latin typeface="Calibri" pitchFamily="34" charset="0"/>
              </a:rPr>
              <a:t>Synchronized SRAM</a:t>
            </a:r>
          </a:p>
          <a:p>
            <a:pPr marL="1143000" lvl="2" indent="-228600" algn="l">
              <a:lnSpc>
                <a:spcPct val="85000"/>
              </a:lnSpc>
              <a:spcBef>
                <a:spcPct val="20000"/>
              </a:spcBef>
              <a:buFontTx/>
              <a:buChar char="•"/>
            </a:pPr>
            <a:r>
              <a:rPr lang="en-US" sz="2000" dirty="0" smtClean="0">
                <a:solidFill>
                  <a:srgbClr val="000000"/>
                </a:solidFill>
                <a:latin typeface="Calibri" pitchFamily="34" charset="0"/>
              </a:rPr>
              <a:t>NAND flash</a:t>
            </a:r>
          </a:p>
          <a:p>
            <a:pPr marL="1143000" lvl="2" indent="-228600" algn="l">
              <a:lnSpc>
                <a:spcPct val="85000"/>
              </a:lnSpc>
              <a:spcBef>
                <a:spcPct val="20000"/>
              </a:spcBef>
              <a:buFontTx/>
              <a:buChar char="•"/>
            </a:pPr>
            <a:r>
              <a:rPr lang="en-US" sz="2000" dirty="0" smtClean="0">
                <a:solidFill>
                  <a:srgbClr val="000000"/>
                </a:solidFill>
                <a:latin typeface="Calibri" pitchFamily="34" charset="0"/>
              </a:rPr>
              <a:t>NOR flash</a:t>
            </a:r>
          </a:p>
        </p:txBody>
      </p:sp>
      <p:grpSp>
        <p:nvGrpSpPr>
          <p:cNvPr id="2" name="Group 365"/>
          <p:cNvGrpSpPr>
            <a:grpSpLocks noChangeAspect="1"/>
          </p:cNvGrpSpPr>
          <p:nvPr/>
        </p:nvGrpSpPr>
        <p:grpSpPr bwMode="auto">
          <a:xfrm>
            <a:off x="0" y="914400"/>
            <a:ext cx="5349875" cy="5440363"/>
            <a:chOff x="0" y="576"/>
            <a:chExt cx="3370" cy="3427"/>
          </a:xfrm>
        </p:grpSpPr>
        <p:sp>
          <p:nvSpPr>
            <p:cNvPr id="104465" name="AutoShape 364"/>
            <p:cNvSpPr>
              <a:spLocks noChangeAspect="1" noChangeArrowheads="1" noTextEdit="1"/>
            </p:cNvSpPr>
            <p:nvPr/>
          </p:nvSpPr>
          <p:spPr bwMode="auto">
            <a:xfrm>
              <a:off x="0" y="576"/>
              <a:ext cx="3370" cy="3427"/>
            </a:xfrm>
            <a:prstGeom prst="rect">
              <a:avLst/>
            </a:prstGeom>
            <a:noFill/>
            <a:ln w="9525">
              <a:noFill/>
              <a:miter lim="800000"/>
              <a:headEnd/>
              <a:tailEnd/>
            </a:ln>
          </p:spPr>
          <p:txBody>
            <a:bodyPr/>
            <a:lstStyle/>
            <a:p>
              <a:endParaRPr lang="en-US"/>
            </a:p>
          </p:txBody>
        </p:sp>
        <p:grpSp>
          <p:nvGrpSpPr>
            <p:cNvPr id="3" name="Group 566"/>
            <p:cNvGrpSpPr>
              <a:grpSpLocks/>
            </p:cNvGrpSpPr>
            <p:nvPr/>
          </p:nvGrpSpPr>
          <p:grpSpPr bwMode="auto">
            <a:xfrm>
              <a:off x="10" y="586"/>
              <a:ext cx="3349" cy="3417"/>
              <a:chOff x="10" y="586"/>
              <a:chExt cx="3349" cy="3417"/>
            </a:xfrm>
          </p:grpSpPr>
          <p:sp>
            <p:nvSpPr>
              <p:cNvPr id="104618" name="Rectangle 366"/>
              <p:cNvSpPr>
                <a:spLocks noChangeArrowheads="1"/>
              </p:cNvSpPr>
              <p:nvPr/>
            </p:nvSpPr>
            <p:spPr bwMode="auto">
              <a:xfrm>
                <a:off x="156" y="586"/>
                <a:ext cx="3203" cy="3245"/>
              </a:xfrm>
              <a:prstGeom prst="rect">
                <a:avLst/>
              </a:prstGeom>
              <a:noFill/>
              <a:ln w="5" cap="rnd">
                <a:solidFill>
                  <a:srgbClr val="24211D"/>
                </a:solidFill>
                <a:round/>
                <a:headEnd/>
                <a:tailEnd/>
              </a:ln>
            </p:spPr>
            <p:txBody>
              <a:bodyPr/>
              <a:lstStyle/>
              <a:p>
                <a:pPr algn="l" eaLnBrk="0" hangingPunct="0"/>
                <a:endParaRPr lang="en-US" sz="1800">
                  <a:solidFill>
                    <a:srgbClr val="000000"/>
                  </a:solidFill>
                </a:endParaRPr>
              </a:p>
            </p:txBody>
          </p:sp>
          <p:sp>
            <p:nvSpPr>
              <p:cNvPr id="104619" name="Rectangle 367"/>
              <p:cNvSpPr>
                <a:spLocks noChangeArrowheads="1"/>
              </p:cNvSpPr>
              <p:nvPr/>
            </p:nvSpPr>
            <p:spPr bwMode="auto">
              <a:xfrm>
                <a:off x="412" y="2862"/>
                <a:ext cx="1643" cy="964"/>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620" name="Rectangle 368"/>
              <p:cNvSpPr>
                <a:spLocks noChangeArrowheads="1"/>
              </p:cNvSpPr>
              <p:nvPr/>
            </p:nvSpPr>
            <p:spPr bwMode="auto">
              <a:xfrm>
                <a:off x="1224" y="2169"/>
                <a:ext cx="1143"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
            <p:nvSpPr>
              <p:cNvPr id="104621" name="Rectangle 369"/>
              <p:cNvSpPr>
                <a:spLocks noChangeArrowheads="1"/>
              </p:cNvSpPr>
              <p:nvPr/>
            </p:nvSpPr>
            <p:spPr bwMode="auto">
              <a:xfrm>
                <a:off x="235" y="1602"/>
                <a:ext cx="407" cy="17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2" name="Rectangle 370"/>
              <p:cNvSpPr>
                <a:spLocks noChangeArrowheads="1"/>
              </p:cNvSpPr>
              <p:nvPr/>
            </p:nvSpPr>
            <p:spPr bwMode="auto">
              <a:xfrm>
                <a:off x="344" y="1613"/>
                <a:ext cx="21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04623" name="Rectangle 371"/>
              <p:cNvSpPr>
                <a:spLocks noChangeArrowheads="1"/>
              </p:cNvSpPr>
              <p:nvPr/>
            </p:nvSpPr>
            <p:spPr bwMode="auto">
              <a:xfrm>
                <a:off x="240" y="1680"/>
                <a:ext cx="418"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Management</a:t>
                </a:r>
                <a:endParaRPr lang="en-US" sz="1800" dirty="0">
                  <a:solidFill>
                    <a:srgbClr val="000000"/>
                  </a:solidFill>
                </a:endParaRPr>
              </a:p>
            </p:txBody>
          </p:sp>
          <p:sp>
            <p:nvSpPr>
              <p:cNvPr id="104624" name="Rectangle 372"/>
              <p:cNvSpPr>
                <a:spLocks noChangeArrowheads="1"/>
              </p:cNvSpPr>
              <p:nvPr/>
            </p:nvSpPr>
            <p:spPr bwMode="auto">
              <a:xfrm>
                <a:off x="230" y="1138"/>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6" name="Rectangle 374"/>
              <p:cNvSpPr>
                <a:spLocks noChangeArrowheads="1"/>
              </p:cNvSpPr>
              <p:nvPr/>
            </p:nvSpPr>
            <p:spPr bwMode="auto">
              <a:xfrm>
                <a:off x="230" y="1289"/>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7" name="Rectangle 375"/>
              <p:cNvSpPr>
                <a:spLocks noChangeArrowheads="1"/>
              </p:cNvSpPr>
              <p:nvPr/>
            </p:nvSpPr>
            <p:spPr bwMode="auto">
              <a:xfrm>
                <a:off x="292" y="1311"/>
                <a:ext cx="33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04628" name="Rectangle 376"/>
              <p:cNvSpPr>
                <a:spLocks noChangeArrowheads="1"/>
              </p:cNvSpPr>
              <p:nvPr/>
            </p:nvSpPr>
            <p:spPr bwMode="auto">
              <a:xfrm>
                <a:off x="230" y="144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9" name="Rectangle 377"/>
              <p:cNvSpPr>
                <a:spLocks noChangeArrowheads="1"/>
              </p:cNvSpPr>
              <p:nvPr/>
            </p:nvSpPr>
            <p:spPr bwMode="auto">
              <a:xfrm>
                <a:off x="261" y="1456"/>
                <a:ext cx="376"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Semaphore</a:t>
                </a:r>
                <a:endParaRPr lang="en-US" sz="1800" dirty="0">
                  <a:solidFill>
                    <a:srgbClr val="000000"/>
                  </a:solidFill>
                </a:endParaRPr>
              </a:p>
            </p:txBody>
          </p:sp>
          <p:sp>
            <p:nvSpPr>
              <p:cNvPr id="104630" name="Line 378"/>
              <p:cNvSpPr>
                <a:spLocks noChangeShapeType="1"/>
              </p:cNvSpPr>
              <p:nvPr/>
            </p:nvSpPr>
            <p:spPr bwMode="auto">
              <a:xfrm flipH="1">
                <a:off x="657" y="1191"/>
                <a:ext cx="204" cy="1"/>
              </a:xfrm>
              <a:prstGeom prst="line">
                <a:avLst/>
              </a:prstGeom>
              <a:noFill/>
              <a:ln w="0">
                <a:solidFill>
                  <a:srgbClr val="000000"/>
                </a:solidFill>
                <a:round/>
                <a:headEnd/>
                <a:tailEnd/>
              </a:ln>
            </p:spPr>
            <p:txBody>
              <a:bodyPr/>
              <a:lstStyle/>
              <a:p>
                <a:endParaRPr lang="en-US"/>
              </a:p>
            </p:txBody>
          </p:sp>
          <p:sp>
            <p:nvSpPr>
              <p:cNvPr id="104631" name="Freeform 379"/>
              <p:cNvSpPr>
                <a:spLocks/>
              </p:cNvSpPr>
              <p:nvPr/>
            </p:nvSpPr>
            <p:spPr bwMode="auto">
              <a:xfrm>
                <a:off x="819" y="1170"/>
                <a:ext cx="42" cy="41"/>
              </a:xfrm>
              <a:custGeom>
                <a:avLst/>
                <a:gdLst>
                  <a:gd name="T0" fmla="*/ 42 w 42"/>
                  <a:gd name="T1" fmla="*/ 21 h 41"/>
                  <a:gd name="T2" fmla="*/ 0 w 42"/>
                  <a:gd name="T3" fmla="*/ 41 h 41"/>
                  <a:gd name="T4" fmla="*/ 0 w 42"/>
                  <a:gd name="T5" fmla="*/ 0 h 41"/>
                  <a:gd name="T6" fmla="*/ 42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41"/>
                    </a:lnTo>
                    <a:lnTo>
                      <a:pt x="0" y="0"/>
                    </a:lnTo>
                    <a:lnTo>
                      <a:pt x="42" y="21"/>
                    </a:lnTo>
                    <a:close/>
                  </a:path>
                </a:pathLst>
              </a:custGeom>
              <a:solidFill>
                <a:srgbClr val="000000"/>
              </a:solidFill>
              <a:ln w="9525">
                <a:noFill/>
                <a:round/>
                <a:headEnd/>
                <a:tailEnd/>
              </a:ln>
            </p:spPr>
            <p:txBody>
              <a:bodyPr/>
              <a:lstStyle/>
              <a:p>
                <a:endParaRPr lang="en-US"/>
              </a:p>
            </p:txBody>
          </p:sp>
          <p:sp>
            <p:nvSpPr>
              <p:cNvPr id="104632" name="Freeform 380"/>
              <p:cNvSpPr>
                <a:spLocks/>
              </p:cNvSpPr>
              <p:nvPr/>
            </p:nvSpPr>
            <p:spPr bwMode="auto">
              <a:xfrm>
                <a:off x="657" y="1170"/>
                <a:ext cx="42" cy="41"/>
              </a:xfrm>
              <a:custGeom>
                <a:avLst/>
                <a:gdLst>
                  <a:gd name="T0" fmla="*/ 0 w 42"/>
                  <a:gd name="T1" fmla="*/ 21 h 41"/>
                  <a:gd name="T2" fmla="*/ 42 w 42"/>
                  <a:gd name="T3" fmla="*/ 41 h 41"/>
                  <a:gd name="T4" fmla="*/ 42 w 42"/>
                  <a:gd name="T5" fmla="*/ 0 h 41"/>
                  <a:gd name="T6" fmla="*/ 0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0" y="21"/>
                    </a:moveTo>
                    <a:lnTo>
                      <a:pt x="42" y="41"/>
                    </a:lnTo>
                    <a:lnTo>
                      <a:pt x="42" y="0"/>
                    </a:lnTo>
                    <a:lnTo>
                      <a:pt x="0" y="21"/>
                    </a:lnTo>
                    <a:close/>
                  </a:path>
                </a:pathLst>
              </a:custGeom>
              <a:solidFill>
                <a:srgbClr val="000000"/>
              </a:solidFill>
              <a:ln w="9525">
                <a:noFill/>
                <a:round/>
                <a:headEnd/>
                <a:tailEnd/>
              </a:ln>
            </p:spPr>
            <p:txBody>
              <a:bodyPr/>
              <a:lstStyle/>
              <a:p>
                <a:endParaRPr lang="en-US"/>
              </a:p>
            </p:txBody>
          </p:sp>
          <p:sp>
            <p:nvSpPr>
              <p:cNvPr id="104633" name="Line 381"/>
              <p:cNvSpPr>
                <a:spLocks noChangeShapeType="1"/>
              </p:cNvSpPr>
              <p:nvPr/>
            </p:nvSpPr>
            <p:spPr bwMode="auto">
              <a:xfrm flipH="1">
                <a:off x="657" y="1347"/>
                <a:ext cx="204" cy="1"/>
              </a:xfrm>
              <a:prstGeom prst="line">
                <a:avLst/>
              </a:prstGeom>
              <a:noFill/>
              <a:ln w="0">
                <a:solidFill>
                  <a:srgbClr val="000000"/>
                </a:solidFill>
                <a:round/>
                <a:headEnd/>
                <a:tailEnd/>
              </a:ln>
            </p:spPr>
            <p:txBody>
              <a:bodyPr/>
              <a:lstStyle/>
              <a:p>
                <a:endParaRPr lang="en-US"/>
              </a:p>
            </p:txBody>
          </p:sp>
          <p:sp>
            <p:nvSpPr>
              <p:cNvPr id="104634" name="Freeform 382"/>
              <p:cNvSpPr>
                <a:spLocks/>
              </p:cNvSpPr>
              <p:nvPr/>
            </p:nvSpPr>
            <p:spPr bwMode="auto">
              <a:xfrm>
                <a:off x="819" y="1321"/>
                <a:ext cx="42" cy="47"/>
              </a:xfrm>
              <a:custGeom>
                <a:avLst/>
                <a:gdLst>
                  <a:gd name="T0" fmla="*/ 42 w 42"/>
                  <a:gd name="T1" fmla="*/ 26 h 47"/>
                  <a:gd name="T2" fmla="*/ 0 w 42"/>
                  <a:gd name="T3" fmla="*/ 47 h 47"/>
                  <a:gd name="T4" fmla="*/ 0 w 42"/>
                  <a:gd name="T5" fmla="*/ 0 h 47"/>
                  <a:gd name="T6" fmla="*/ 42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6"/>
                    </a:moveTo>
                    <a:lnTo>
                      <a:pt x="0" y="47"/>
                    </a:lnTo>
                    <a:lnTo>
                      <a:pt x="0" y="0"/>
                    </a:lnTo>
                    <a:lnTo>
                      <a:pt x="42" y="26"/>
                    </a:lnTo>
                    <a:close/>
                  </a:path>
                </a:pathLst>
              </a:custGeom>
              <a:solidFill>
                <a:srgbClr val="000000"/>
              </a:solidFill>
              <a:ln w="9525">
                <a:noFill/>
                <a:round/>
                <a:headEnd/>
                <a:tailEnd/>
              </a:ln>
            </p:spPr>
            <p:txBody>
              <a:bodyPr/>
              <a:lstStyle/>
              <a:p>
                <a:endParaRPr lang="en-US"/>
              </a:p>
            </p:txBody>
          </p:sp>
          <p:sp>
            <p:nvSpPr>
              <p:cNvPr id="104635" name="Freeform 383"/>
              <p:cNvSpPr>
                <a:spLocks/>
              </p:cNvSpPr>
              <p:nvPr/>
            </p:nvSpPr>
            <p:spPr bwMode="auto">
              <a:xfrm>
                <a:off x="657" y="1321"/>
                <a:ext cx="42" cy="47"/>
              </a:xfrm>
              <a:custGeom>
                <a:avLst/>
                <a:gdLst>
                  <a:gd name="T0" fmla="*/ 0 w 42"/>
                  <a:gd name="T1" fmla="*/ 26 h 47"/>
                  <a:gd name="T2" fmla="*/ 42 w 42"/>
                  <a:gd name="T3" fmla="*/ 47 h 47"/>
                  <a:gd name="T4" fmla="*/ 42 w 42"/>
                  <a:gd name="T5" fmla="*/ 0 h 47"/>
                  <a:gd name="T6" fmla="*/ 0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6"/>
                    </a:moveTo>
                    <a:lnTo>
                      <a:pt x="42" y="47"/>
                    </a:lnTo>
                    <a:lnTo>
                      <a:pt x="42" y="0"/>
                    </a:lnTo>
                    <a:lnTo>
                      <a:pt x="0" y="26"/>
                    </a:lnTo>
                    <a:close/>
                  </a:path>
                </a:pathLst>
              </a:custGeom>
              <a:solidFill>
                <a:srgbClr val="000000"/>
              </a:solidFill>
              <a:ln w="9525">
                <a:noFill/>
                <a:round/>
                <a:headEnd/>
                <a:tailEnd/>
              </a:ln>
            </p:spPr>
            <p:txBody>
              <a:bodyPr/>
              <a:lstStyle/>
              <a:p>
                <a:endParaRPr lang="en-US"/>
              </a:p>
            </p:txBody>
          </p:sp>
          <p:sp>
            <p:nvSpPr>
              <p:cNvPr id="104636" name="Line 384"/>
              <p:cNvSpPr>
                <a:spLocks noChangeShapeType="1"/>
              </p:cNvSpPr>
              <p:nvPr/>
            </p:nvSpPr>
            <p:spPr bwMode="auto">
              <a:xfrm flipH="1">
                <a:off x="657" y="1680"/>
                <a:ext cx="204" cy="1"/>
              </a:xfrm>
              <a:prstGeom prst="line">
                <a:avLst/>
              </a:prstGeom>
              <a:noFill/>
              <a:ln w="0">
                <a:solidFill>
                  <a:srgbClr val="000000"/>
                </a:solidFill>
                <a:round/>
                <a:headEnd/>
                <a:tailEnd/>
              </a:ln>
            </p:spPr>
            <p:txBody>
              <a:bodyPr/>
              <a:lstStyle/>
              <a:p>
                <a:endParaRPr lang="en-US"/>
              </a:p>
            </p:txBody>
          </p:sp>
          <p:sp>
            <p:nvSpPr>
              <p:cNvPr id="104637" name="Freeform 385"/>
              <p:cNvSpPr>
                <a:spLocks/>
              </p:cNvSpPr>
              <p:nvPr/>
            </p:nvSpPr>
            <p:spPr bwMode="auto">
              <a:xfrm>
                <a:off x="819" y="1659"/>
                <a:ext cx="42" cy="47"/>
              </a:xfrm>
              <a:custGeom>
                <a:avLst/>
                <a:gdLst>
                  <a:gd name="T0" fmla="*/ 42 w 42"/>
                  <a:gd name="T1" fmla="*/ 21 h 47"/>
                  <a:gd name="T2" fmla="*/ 0 w 42"/>
                  <a:gd name="T3" fmla="*/ 47 h 47"/>
                  <a:gd name="T4" fmla="*/ 0 w 42"/>
                  <a:gd name="T5" fmla="*/ 0 h 47"/>
                  <a:gd name="T6" fmla="*/ 42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104638" name="Freeform 386"/>
              <p:cNvSpPr>
                <a:spLocks/>
              </p:cNvSpPr>
              <p:nvPr/>
            </p:nvSpPr>
            <p:spPr bwMode="auto">
              <a:xfrm>
                <a:off x="657" y="1659"/>
                <a:ext cx="42" cy="47"/>
              </a:xfrm>
              <a:custGeom>
                <a:avLst/>
                <a:gdLst>
                  <a:gd name="T0" fmla="*/ 0 w 42"/>
                  <a:gd name="T1" fmla="*/ 21 h 47"/>
                  <a:gd name="T2" fmla="*/ 42 w 42"/>
                  <a:gd name="T3" fmla="*/ 47 h 47"/>
                  <a:gd name="T4" fmla="*/ 42 w 42"/>
                  <a:gd name="T5" fmla="*/ 0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104639" name="Rectangle 387"/>
              <p:cNvSpPr>
                <a:spLocks noChangeArrowheads="1"/>
              </p:cNvSpPr>
              <p:nvPr/>
            </p:nvSpPr>
            <p:spPr bwMode="auto">
              <a:xfrm>
                <a:off x="1841"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40" name="Rectangle 388"/>
              <p:cNvSpPr>
                <a:spLocks noChangeArrowheads="1"/>
              </p:cNvSpPr>
              <p:nvPr/>
            </p:nvSpPr>
            <p:spPr bwMode="auto">
              <a:xfrm>
                <a:off x="1841"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41" name="Rectangle 389"/>
              <p:cNvSpPr>
                <a:spLocks noChangeArrowheads="1"/>
              </p:cNvSpPr>
              <p:nvPr/>
            </p:nvSpPr>
            <p:spPr bwMode="auto">
              <a:xfrm rot="-5400000">
                <a:off x="1880" y="330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42" name="Rectangle 390"/>
              <p:cNvSpPr>
                <a:spLocks noChangeArrowheads="1"/>
              </p:cNvSpPr>
              <p:nvPr/>
            </p:nvSpPr>
            <p:spPr bwMode="auto">
              <a:xfrm rot="-5400000">
                <a:off x="1878" y="324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643" name="Rectangle 391"/>
              <p:cNvSpPr>
                <a:spLocks noChangeArrowheads="1"/>
              </p:cNvSpPr>
              <p:nvPr/>
            </p:nvSpPr>
            <p:spPr bwMode="auto">
              <a:xfrm rot="-5400000">
                <a:off x="1896" y="320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44" name="Rectangle 392"/>
              <p:cNvSpPr>
                <a:spLocks noChangeArrowheads="1"/>
              </p:cNvSpPr>
              <p:nvPr/>
            </p:nvSpPr>
            <p:spPr bwMode="auto">
              <a:xfrm rot="-5400000">
                <a:off x="1875" y="316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4645" name="Rectangle 393"/>
              <p:cNvSpPr>
                <a:spLocks noChangeArrowheads="1"/>
              </p:cNvSpPr>
              <p:nvPr/>
            </p:nvSpPr>
            <p:spPr bwMode="auto">
              <a:xfrm rot="-5400000">
                <a:off x="1896" y="312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46" name="Rectangle 394"/>
              <p:cNvSpPr>
                <a:spLocks noChangeArrowheads="1"/>
              </p:cNvSpPr>
              <p:nvPr/>
            </p:nvSpPr>
            <p:spPr bwMode="auto">
              <a:xfrm rot="-5400000">
                <a:off x="1896" y="309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47" name="Rectangle 395"/>
              <p:cNvSpPr>
                <a:spLocks noChangeArrowheads="1"/>
              </p:cNvSpPr>
              <p:nvPr/>
            </p:nvSpPr>
            <p:spPr bwMode="auto">
              <a:xfrm rot="-5400000">
                <a:off x="1881" y="301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04648" name="Rectangle 397"/>
              <p:cNvSpPr>
                <a:spLocks noChangeArrowheads="1"/>
              </p:cNvSpPr>
              <p:nvPr/>
            </p:nvSpPr>
            <p:spPr bwMode="auto">
              <a:xfrm>
                <a:off x="1059" y="2967"/>
                <a:ext cx="151"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49" name="Rectangle 398"/>
              <p:cNvSpPr>
                <a:spLocks noChangeArrowheads="1"/>
              </p:cNvSpPr>
              <p:nvPr/>
            </p:nvSpPr>
            <p:spPr bwMode="auto">
              <a:xfrm>
                <a:off x="1059" y="2967"/>
                <a:ext cx="151"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50" name="Rectangle 399"/>
              <p:cNvSpPr>
                <a:spLocks noChangeArrowheads="1"/>
              </p:cNvSpPr>
              <p:nvPr/>
            </p:nvSpPr>
            <p:spPr bwMode="auto">
              <a:xfrm rot="-5400000">
                <a:off x="1101"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51" name="Rectangle 400"/>
              <p:cNvSpPr>
                <a:spLocks noChangeArrowheads="1"/>
              </p:cNvSpPr>
              <p:nvPr/>
            </p:nvSpPr>
            <p:spPr bwMode="auto">
              <a:xfrm rot="-5400000">
                <a:off x="1099" y="3237"/>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652" name="Rectangle 401"/>
              <p:cNvSpPr>
                <a:spLocks noChangeArrowheads="1"/>
              </p:cNvSpPr>
              <p:nvPr/>
            </p:nvSpPr>
            <p:spPr bwMode="auto">
              <a:xfrm rot="-5400000">
                <a:off x="1117" y="319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53" name="Rectangle 402"/>
              <p:cNvSpPr>
                <a:spLocks noChangeArrowheads="1"/>
              </p:cNvSpPr>
              <p:nvPr/>
            </p:nvSpPr>
            <p:spPr bwMode="auto">
              <a:xfrm rot="-5400000">
                <a:off x="1107" y="316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654" name="Rectangle 403"/>
              <p:cNvSpPr>
                <a:spLocks noChangeArrowheads="1"/>
              </p:cNvSpPr>
              <p:nvPr/>
            </p:nvSpPr>
            <p:spPr bwMode="auto">
              <a:xfrm rot="-5400000">
                <a:off x="1117"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55" name="Rectangle 404"/>
              <p:cNvSpPr>
                <a:spLocks noChangeArrowheads="1"/>
              </p:cNvSpPr>
              <p:nvPr/>
            </p:nvSpPr>
            <p:spPr bwMode="auto">
              <a:xfrm rot="-5400000">
                <a:off x="1117"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56" name="Rectangle 405"/>
              <p:cNvSpPr>
                <a:spLocks noChangeArrowheads="1"/>
              </p:cNvSpPr>
              <p:nvPr/>
            </p:nvSpPr>
            <p:spPr bwMode="auto">
              <a:xfrm rot="-5400000">
                <a:off x="1102"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4657" name="Rectangle 407"/>
              <p:cNvSpPr>
                <a:spLocks noChangeArrowheads="1"/>
              </p:cNvSpPr>
              <p:nvPr/>
            </p:nvSpPr>
            <p:spPr bwMode="auto">
              <a:xfrm>
                <a:off x="1252" y="2967"/>
                <a:ext cx="156" cy="531"/>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58" name="Rectangle 408"/>
              <p:cNvSpPr>
                <a:spLocks noChangeArrowheads="1"/>
              </p:cNvSpPr>
              <p:nvPr/>
            </p:nvSpPr>
            <p:spPr bwMode="auto">
              <a:xfrm rot="-5400000">
                <a:off x="1288" y="324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04659" name="Rectangle 409"/>
              <p:cNvSpPr>
                <a:spLocks noChangeArrowheads="1"/>
              </p:cNvSpPr>
              <p:nvPr/>
            </p:nvSpPr>
            <p:spPr bwMode="auto">
              <a:xfrm rot="-5400000">
                <a:off x="1290" y="3187"/>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04660" name="Rectangle 410"/>
              <p:cNvSpPr>
                <a:spLocks noChangeArrowheads="1"/>
              </p:cNvSpPr>
              <p:nvPr/>
            </p:nvSpPr>
            <p:spPr bwMode="auto">
              <a:xfrm rot="-5400000">
                <a:off x="1288" y="312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661" name="Rectangle 411"/>
              <p:cNvSpPr>
                <a:spLocks noChangeArrowheads="1"/>
              </p:cNvSpPr>
              <p:nvPr/>
            </p:nvSpPr>
            <p:spPr bwMode="auto">
              <a:xfrm rot="-5400000">
                <a:off x="1293" y="307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662" name="Rectangle 412"/>
              <p:cNvSpPr>
                <a:spLocks noChangeArrowheads="1"/>
              </p:cNvSpPr>
              <p:nvPr/>
            </p:nvSpPr>
            <p:spPr bwMode="auto">
              <a:xfrm>
                <a:off x="1643"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63" name="Rectangle 413"/>
              <p:cNvSpPr>
                <a:spLocks noChangeArrowheads="1"/>
              </p:cNvSpPr>
              <p:nvPr/>
            </p:nvSpPr>
            <p:spPr bwMode="auto">
              <a:xfrm>
                <a:off x="1643" y="2967"/>
                <a:ext cx="162"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64" name="Rectangle 414"/>
              <p:cNvSpPr>
                <a:spLocks noChangeArrowheads="1"/>
              </p:cNvSpPr>
              <p:nvPr/>
            </p:nvSpPr>
            <p:spPr bwMode="auto">
              <a:xfrm rot="-5400000">
                <a:off x="1685" y="3294"/>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665" name="Rectangle 415"/>
              <p:cNvSpPr>
                <a:spLocks noChangeArrowheads="1"/>
              </p:cNvSpPr>
              <p:nvPr/>
            </p:nvSpPr>
            <p:spPr bwMode="auto">
              <a:xfrm rot="-5400000">
                <a:off x="1682" y="3245"/>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66" name="Rectangle 416"/>
              <p:cNvSpPr>
                <a:spLocks noChangeArrowheads="1"/>
              </p:cNvSpPr>
              <p:nvPr/>
            </p:nvSpPr>
            <p:spPr bwMode="auto">
              <a:xfrm rot="-5400000">
                <a:off x="1698"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67" name="Rectangle 417"/>
              <p:cNvSpPr>
                <a:spLocks noChangeArrowheads="1"/>
              </p:cNvSpPr>
              <p:nvPr/>
            </p:nvSpPr>
            <p:spPr bwMode="auto">
              <a:xfrm rot="-5400000">
                <a:off x="1682" y="3166"/>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68" name="Rectangle 418"/>
              <p:cNvSpPr>
                <a:spLocks noChangeArrowheads="1"/>
              </p:cNvSpPr>
              <p:nvPr/>
            </p:nvSpPr>
            <p:spPr bwMode="auto">
              <a:xfrm rot="-5400000">
                <a:off x="1698"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69" name="Rectangle 419"/>
              <p:cNvSpPr>
                <a:spLocks noChangeArrowheads="1"/>
              </p:cNvSpPr>
              <p:nvPr/>
            </p:nvSpPr>
            <p:spPr bwMode="auto">
              <a:xfrm rot="-5400000">
                <a:off x="1698"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70" name="Rectangle 421"/>
              <p:cNvSpPr>
                <a:spLocks noChangeArrowheads="1"/>
              </p:cNvSpPr>
              <p:nvPr/>
            </p:nvSpPr>
            <p:spPr bwMode="auto">
              <a:xfrm rot="-5400000">
                <a:off x="1683"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4671" name="Rectangle 422"/>
              <p:cNvSpPr>
                <a:spLocks noChangeArrowheads="1"/>
              </p:cNvSpPr>
              <p:nvPr/>
            </p:nvSpPr>
            <p:spPr bwMode="auto">
              <a:xfrm>
                <a:off x="1450"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72" name="Rectangle 423"/>
              <p:cNvSpPr>
                <a:spLocks noChangeArrowheads="1"/>
              </p:cNvSpPr>
              <p:nvPr/>
            </p:nvSpPr>
            <p:spPr bwMode="auto">
              <a:xfrm>
                <a:off x="1450" y="2967"/>
                <a:ext cx="157"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73" name="Rectangle 424"/>
              <p:cNvSpPr>
                <a:spLocks noChangeArrowheads="1"/>
              </p:cNvSpPr>
              <p:nvPr/>
            </p:nvSpPr>
            <p:spPr bwMode="auto">
              <a:xfrm rot="-5400000">
                <a:off x="1489" y="319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74" name="Rectangle 425"/>
              <p:cNvSpPr>
                <a:spLocks noChangeArrowheads="1"/>
              </p:cNvSpPr>
              <p:nvPr/>
            </p:nvSpPr>
            <p:spPr bwMode="auto">
              <a:xfrm rot="-5400000">
                <a:off x="1489" y="3140"/>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75" name="Rectangle 426"/>
              <p:cNvSpPr>
                <a:spLocks noChangeArrowheads="1"/>
              </p:cNvSpPr>
              <p:nvPr/>
            </p:nvSpPr>
            <p:spPr bwMode="auto">
              <a:xfrm rot="-5400000">
                <a:off x="1505" y="3104"/>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76" name="Rectangle 427"/>
              <p:cNvSpPr>
                <a:spLocks noChangeArrowheads="1"/>
              </p:cNvSpPr>
              <p:nvPr/>
            </p:nvSpPr>
            <p:spPr bwMode="auto">
              <a:xfrm>
                <a:off x="861" y="2967"/>
                <a:ext cx="161"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77" name="Rectangle 428"/>
              <p:cNvSpPr>
                <a:spLocks noChangeArrowheads="1"/>
              </p:cNvSpPr>
              <p:nvPr/>
            </p:nvSpPr>
            <p:spPr bwMode="auto">
              <a:xfrm>
                <a:off x="861" y="2967"/>
                <a:ext cx="161"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78" name="Rectangle 429"/>
              <p:cNvSpPr>
                <a:spLocks noChangeArrowheads="1"/>
              </p:cNvSpPr>
              <p:nvPr/>
            </p:nvSpPr>
            <p:spPr bwMode="auto">
              <a:xfrm rot="-5400000">
                <a:off x="914"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79" name="Rectangle 430"/>
              <p:cNvSpPr>
                <a:spLocks noChangeArrowheads="1"/>
              </p:cNvSpPr>
              <p:nvPr/>
            </p:nvSpPr>
            <p:spPr bwMode="auto">
              <a:xfrm rot="-5400000">
                <a:off x="896" y="313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680" name="Rectangle 431"/>
              <p:cNvSpPr>
                <a:spLocks noChangeArrowheads="1"/>
              </p:cNvSpPr>
              <p:nvPr/>
            </p:nvSpPr>
            <p:spPr bwMode="auto">
              <a:xfrm rot="-5400000">
                <a:off x="894" y="3192"/>
                <a:ext cx="58" cy="84"/>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04681" name="Freeform 432"/>
              <p:cNvSpPr>
                <a:spLocks/>
              </p:cNvSpPr>
              <p:nvPr/>
            </p:nvSpPr>
            <p:spPr bwMode="auto">
              <a:xfrm>
                <a:off x="1836" y="2461"/>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104682" name="Freeform 433"/>
              <p:cNvSpPr>
                <a:spLocks/>
              </p:cNvSpPr>
              <p:nvPr/>
            </p:nvSpPr>
            <p:spPr bwMode="auto">
              <a:xfrm>
                <a:off x="1868" y="2513"/>
                <a:ext cx="15" cy="11"/>
              </a:xfrm>
              <a:custGeom>
                <a:avLst/>
                <a:gdLst>
                  <a:gd name="T0" fmla="*/ 15 w 15"/>
                  <a:gd name="T1" fmla="*/ 11 h 11"/>
                  <a:gd name="T2" fmla="*/ 10 w 15"/>
                  <a:gd name="T3" fmla="*/ 6 h 11"/>
                  <a:gd name="T4" fmla="*/ 10 w 15"/>
                  <a:gd name="T5" fmla="*/ 6 h 11"/>
                  <a:gd name="T6" fmla="*/ 10 w 15"/>
                  <a:gd name="T7" fmla="*/ 0 h 11"/>
                  <a:gd name="T8" fmla="*/ 5 w 15"/>
                  <a:gd name="T9" fmla="*/ 0 h 11"/>
                  <a:gd name="T10" fmla="*/ 5 w 15"/>
                  <a:gd name="T11" fmla="*/ 0 h 11"/>
                  <a:gd name="T12" fmla="*/ 0 w 15"/>
                  <a:gd name="T13" fmla="*/ 6 h 11"/>
                  <a:gd name="T14" fmla="*/ 0 w 15"/>
                  <a:gd name="T15" fmla="*/ 6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0" y="6"/>
                    </a:lnTo>
                    <a:lnTo>
                      <a:pt x="10" y="0"/>
                    </a:lnTo>
                    <a:lnTo>
                      <a:pt x="5" y="0"/>
                    </a:lnTo>
                    <a:lnTo>
                      <a:pt x="0" y="6"/>
                    </a:lnTo>
                    <a:lnTo>
                      <a:pt x="0" y="11"/>
                    </a:lnTo>
                    <a:lnTo>
                      <a:pt x="15" y="11"/>
                    </a:lnTo>
                    <a:close/>
                  </a:path>
                </a:pathLst>
              </a:custGeom>
              <a:solidFill>
                <a:srgbClr val="000000"/>
              </a:solidFill>
              <a:ln w="9525">
                <a:noFill/>
                <a:round/>
                <a:headEnd/>
                <a:tailEnd/>
              </a:ln>
            </p:spPr>
            <p:txBody>
              <a:bodyPr/>
              <a:lstStyle/>
              <a:p>
                <a:endParaRPr lang="en-US"/>
              </a:p>
            </p:txBody>
          </p:sp>
          <p:sp>
            <p:nvSpPr>
              <p:cNvPr id="104683" name="Rectangle 434"/>
              <p:cNvSpPr>
                <a:spLocks noChangeArrowheads="1"/>
              </p:cNvSpPr>
              <p:nvPr/>
            </p:nvSpPr>
            <p:spPr bwMode="auto">
              <a:xfrm>
                <a:off x="1868" y="2524"/>
                <a:ext cx="15"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84" name="Freeform 435"/>
              <p:cNvSpPr>
                <a:spLocks/>
              </p:cNvSpPr>
              <p:nvPr/>
            </p:nvSpPr>
            <p:spPr bwMode="auto">
              <a:xfrm>
                <a:off x="1836" y="2888"/>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104685" name="Freeform 436"/>
              <p:cNvSpPr>
                <a:spLocks/>
              </p:cNvSpPr>
              <p:nvPr/>
            </p:nvSpPr>
            <p:spPr bwMode="auto">
              <a:xfrm>
                <a:off x="1868" y="2899"/>
                <a:ext cx="15" cy="5"/>
              </a:xfrm>
              <a:custGeom>
                <a:avLst/>
                <a:gdLst>
                  <a:gd name="T0" fmla="*/ 0 w 15"/>
                  <a:gd name="T1" fmla="*/ 0 h 5"/>
                  <a:gd name="T2" fmla="*/ 0 w 15"/>
                  <a:gd name="T3" fmla="*/ 0 h 5"/>
                  <a:gd name="T4" fmla="*/ 0 w 15"/>
                  <a:gd name="T5" fmla="*/ 5 h 5"/>
                  <a:gd name="T6" fmla="*/ 5 w 15"/>
                  <a:gd name="T7" fmla="*/ 5 h 5"/>
                  <a:gd name="T8" fmla="*/ 5 w 15"/>
                  <a:gd name="T9" fmla="*/ 5 h 5"/>
                  <a:gd name="T10" fmla="*/ 10 w 15"/>
                  <a:gd name="T11" fmla="*/ 5 h 5"/>
                  <a:gd name="T12" fmla="*/ 10 w 15"/>
                  <a:gd name="T13" fmla="*/ 5 h 5"/>
                  <a:gd name="T14" fmla="*/ 10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0" y="5"/>
                    </a:lnTo>
                    <a:lnTo>
                      <a:pt x="5" y="5"/>
                    </a:lnTo>
                    <a:lnTo>
                      <a:pt x="10" y="5"/>
                    </a:lnTo>
                    <a:lnTo>
                      <a:pt x="10" y="0"/>
                    </a:lnTo>
                    <a:lnTo>
                      <a:pt x="15" y="0"/>
                    </a:lnTo>
                    <a:lnTo>
                      <a:pt x="0" y="0"/>
                    </a:lnTo>
                    <a:close/>
                  </a:path>
                </a:pathLst>
              </a:custGeom>
              <a:solidFill>
                <a:srgbClr val="000000"/>
              </a:solidFill>
              <a:ln w="9525">
                <a:noFill/>
                <a:round/>
                <a:headEnd/>
                <a:tailEnd/>
              </a:ln>
            </p:spPr>
            <p:txBody>
              <a:bodyPr/>
              <a:lstStyle/>
              <a:p>
                <a:endParaRPr lang="en-US"/>
              </a:p>
            </p:txBody>
          </p:sp>
          <p:sp>
            <p:nvSpPr>
              <p:cNvPr id="104686" name="Line 437"/>
              <p:cNvSpPr>
                <a:spLocks noChangeShapeType="1"/>
              </p:cNvSpPr>
              <p:nvPr/>
            </p:nvSpPr>
            <p:spPr bwMode="auto">
              <a:xfrm>
                <a:off x="1523" y="2461"/>
                <a:ext cx="1" cy="495"/>
              </a:xfrm>
              <a:prstGeom prst="line">
                <a:avLst/>
              </a:prstGeom>
              <a:noFill/>
              <a:ln w="0">
                <a:solidFill>
                  <a:srgbClr val="000000"/>
                </a:solidFill>
                <a:round/>
                <a:headEnd/>
                <a:tailEnd/>
              </a:ln>
            </p:spPr>
            <p:txBody>
              <a:bodyPr/>
              <a:lstStyle/>
              <a:p>
                <a:endParaRPr lang="en-US"/>
              </a:p>
            </p:txBody>
          </p:sp>
          <p:sp>
            <p:nvSpPr>
              <p:cNvPr id="104687" name="Freeform 438"/>
              <p:cNvSpPr>
                <a:spLocks/>
              </p:cNvSpPr>
              <p:nvPr/>
            </p:nvSpPr>
            <p:spPr bwMode="auto">
              <a:xfrm>
                <a:off x="1502"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88" name="Freeform 439"/>
              <p:cNvSpPr>
                <a:spLocks/>
              </p:cNvSpPr>
              <p:nvPr/>
            </p:nvSpPr>
            <p:spPr bwMode="auto">
              <a:xfrm>
                <a:off x="1502"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689" name="Line 440"/>
              <p:cNvSpPr>
                <a:spLocks noChangeShapeType="1"/>
              </p:cNvSpPr>
              <p:nvPr/>
            </p:nvSpPr>
            <p:spPr bwMode="auto">
              <a:xfrm>
                <a:off x="1330" y="2461"/>
                <a:ext cx="1" cy="495"/>
              </a:xfrm>
              <a:prstGeom prst="line">
                <a:avLst/>
              </a:prstGeom>
              <a:noFill/>
              <a:ln w="0">
                <a:solidFill>
                  <a:srgbClr val="000000"/>
                </a:solidFill>
                <a:round/>
                <a:headEnd/>
                <a:tailEnd/>
              </a:ln>
            </p:spPr>
            <p:txBody>
              <a:bodyPr/>
              <a:lstStyle/>
              <a:p>
                <a:endParaRPr lang="en-US"/>
              </a:p>
            </p:txBody>
          </p:sp>
          <p:sp>
            <p:nvSpPr>
              <p:cNvPr id="104690" name="Freeform 441"/>
              <p:cNvSpPr>
                <a:spLocks/>
              </p:cNvSpPr>
              <p:nvPr/>
            </p:nvSpPr>
            <p:spPr bwMode="auto">
              <a:xfrm>
                <a:off x="1309"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91" name="Freeform 442"/>
              <p:cNvSpPr>
                <a:spLocks/>
              </p:cNvSpPr>
              <p:nvPr/>
            </p:nvSpPr>
            <p:spPr bwMode="auto">
              <a:xfrm>
                <a:off x="1309"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692" name="Freeform 443"/>
              <p:cNvSpPr>
                <a:spLocks/>
              </p:cNvSpPr>
              <p:nvPr/>
            </p:nvSpPr>
            <p:spPr bwMode="auto">
              <a:xfrm>
                <a:off x="1095" y="2461"/>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104693" name="Freeform 444"/>
              <p:cNvSpPr>
                <a:spLocks/>
              </p:cNvSpPr>
              <p:nvPr/>
            </p:nvSpPr>
            <p:spPr bwMode="auto">
              <a:xfrm>
                <a:off x="1127" y="2513"/>
                <a:ext cx="15" cy="11"/>
              </a:xfrm>
              <a:custGeom>
                <a:avLst/>
                <a:gdLst>
                  <a:gd name="T0" fmla="*/ 15 w 15"/>
                  <a:gd name="T1" fmla="*/ 11 h 11"/>
                  <a:gd name="T2" fmla="*/ 10 w 15"/>
                  <a:gd name="T3" fmla="*/ 6 h 11"/>
                  <a:gd name="T4" fmla="*/ 10 w 15"/>
                  <a:gd name="T5" fmla="*/ 6 h 11"/>
                  <a:gd name="T6" fmla="*/ 10 w 15"/>
                  <a:gd name="T7" fmla="*/ 0 h 11"/>
                  <a:gd name="T8" fmla="*/ 5 w 15"/>
                  <a:gd name="T9" fmla="*/ 0 h 11"/>
                  <a:gd name="T10" fmla="*/ 5 w 15"/>
                  <a:gd name="T11" fmla="*/ 0 h 11"/>
                  <a:gd name="T12" fmla="*/ 0 w 15"/>
                  <a:gd name="T13" fmla="*/ 6 h 11"/>
                  <a:gd name="T14" fmla="*/ 0 w 15"/>
                  <a:gd name="T15" fmla="*/ 6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0" y="6"/>
                    </a:lnTo>
                    <a:lnTo>
                      <a:pt x="10" y="0"/>
                    </a:lnTo>
                    <a:lnTo>
                      <a:pt x="5" y="0"/>
                    </a:lnTo>
                    <a:lnTo>
                      <a:pt x="0" y="6"/>
                    </a:lnTo>
                    <a:lnTo>
                      <a:pt x="0" y="11"/>
                    </a:lnTo>
                    <a:lnTo>
                      <a:pt x="15" y="11"/>
                    </a:lnTo>
                    <a:close/>
                  </a:path>
                </a:pathLst>
              </a:custGeom>
              <a:solidFill>
                <a:srgbClr val="000000"/>
              </a:solidFill>
              <a:ln w="9525">
                <a:noFill/>
                <a:round/>
                <a:headEnd/>
                <a:tailEnd/>
              </a:ln>
            </p:spPr>
            <p:txBody>
              <a:bodyPr/>
              <a:lstStyle/>
              <a:p>
                <a:endParaRPr lang="en-US"/>
              </a:p>
            </p:txBody>
          </p:sp>
          <p:sp>
            <p:nvSpPr>
              <p:cNvPr id="104694" name="Rectangle 445"/>
              <p:cNvSpPr>
                <a:spLocks noChangeArrowheads="1"/>
              </p:cNvSpPr>
              <p:nvPr/>
            </p:nvSpPr>
            <p:spPr bwMode="auto">
              <a:xfrm>
                <a:off x="1127" y="2524"/>
                <a:ext cx="15"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95" name="Freeform 446"/>
              <p:cNvSpPr>
                <a:spLocks/>
              </p:cNvSpPr>
              <p:nvPr/>
            </p:nvSpPr>
            <p:spPr bwMode="auto">
              <a:xfrm>
                <a:off x="1095" y="2888"/>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104696" name="Freeform 447"/>
              <p:cNvSpPr>
                <a:spLocks/>
              </p:cNvSpPr>
              <p:nvPr/>
            </p:nvSpPr>
            <p:spPr bwMode="auto">
              <a:xfrm>
                <a:off x="1127" y="2899"/>
                <a:ext cx="15" cy="5"/>
              </a:xfrm>
              <a:custGeom>
                <a:avLst/>
                <a:gdLst>
                  <a:gd name="T0" fmla="*/ 0 w 15"/>
                  <a:gd name="T1" fmla="*/ 0 h 5"/>
                  <a:gd name="T2" fmla="*/ 0 w 15"/>
                  <a:gd name="T3" fmla="*/ 0 h 5"/>
                  <a:gd name="T4" fmla="*/ 0 w 15"/>
                  <a:gd name="T5" fmla="*/ 5 h 5"/>
                  <a:gd name="T6" fmla="*/ 5 w 15"/>
                  <a:gd name="T7" fmla="*/ 5 h 5"/>
                  <a:gd name="T8" fmla="*/ 5 w 15"/>
                  <a:gd name="T9" fmla="*/ 5 h 5"/>
                  <a:gd name="T10" fmla="*/ 10 w 15"/>
                  <a:gd name="T11" fmla="*/ 5 h 5"/>
                  <a:gd name="T12" fmla="*/ 10 w 15"/>
                  <a:gd name="T13" fmla="*/ 5 h 5"/>
                  <a:gd name="T14" fmla="*/ 10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0" y="5"/>
                    </a:lnTo>
                    <a:lnTo>
                      <a:pt x="5" y="5"/>
                    </a:lnTo>
                    <a:lnTo>
                      <a:pt x="10" y="5"/>
                    </a:lnTo>
                    <a:lnTo>
                      <a:pt x="10" y="0"/>
                    </a:lnTo>
                    <a:lnTo>
                      <a:pt x="15" y="0"/>
                    </a:lnTo>
                    <a:lnTo>
                      <a:pt x="0" y="0"/>
                    </a:lnTo>
                    <a:close/>
                  </a:path>
                </a:pathLst>
              </a:custGeom>
              <a:solidFill>
                <a:srgbClr val="000000"/>
              </a:solidFill>
              <a:ln w="9525">
                <a:noFill/>
                <a:round/>
                <a:headEnd/>
                <a:tailEnd/>
              </a:ln>
            </p:spPr>
            <p:txBody>
              <a:bodyPr/>
              <a:lstStyle/>
              <a:p>
                <a:endParaRPr lang="en-US"/>
              </a:p>
            </p:txBody>
          </p:sp>
          <p:sp>
            <p:nvSpPr>
              <p:cNvPr id="104697" name="Line 448"/>
              <p:cNvSpPr>
                <a:spLocks noChangeShapeType="1"/>
              </p:cNvSpPr>
              <p:nvPr/>
            </p:nvSpPr>
            <p:spPr bwMode="auto">
              <a:xfrm>
                <a:off x="939" y="2461"/>
                <a:ext cx="1" cy="495"/>
              </a:xfrm>
              <a:prstGeom prst="line">
                <a:avLst/>
              </a:prstGeom>
              <a:noFill/>
              <a:ln w="0">
                <a:solidFill>
                  <a:srgbClr val="000000"/>
                </a:solidFill>
                <a:round/>
                <a:headEnd/>
                <a:tailEnd/>
              </a:ln>
            </p:spPr>
            <p:txBody>
              <a:bodyPr/>
              <a:lstStyle/>
              <a:p>
                <a:endParaRPr lang="en-US"/>
              </a:p>
            </p:txBody>
          </p:sp>
          <p:sp>
            <p:nvSpPr>
              <p:cNvPr id="104698" name="Freeform 449"/>
              <p:cNvSpPr>
                <a:spLocks/>
              </p:cNvSpPr>
              <p:nvPr/>
            </p:nvSpPr>
            <p:spPr bwMode="auto">
              <a:xfrm>
                <a:off x="918"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99" name="Freeform 450"/>
              <p:cNvSpPr>
                <a:spLocks/>
              </p:cNvSpPr>
              <p:nvPr/>
            </p:nvSpPr>
            <p:spPr bwMode="auto">
              <a:xfrm>
                <a:off x="918"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00" name="Freeform 451"/>
              <p:cNvSpPr>
                <a:spLocks/>
              </p:cNvSpPr>
              <p:nvPr/>
            </p:nvSpPr>
            <p:spPr bwMode="auto">
              <a:xfrm>
                <a:off x="1262" y="1769"/>
                <a:ext cx="63" cy="73"/>
              </a:xfrm>
              <a:custGeom>
                <a:avLst/>
                <a:gdLst>
                  <a:gd name="T0" fmla="*/ 0 w 63"/>
                  <a:gd name="T1" fmla="*/ 73 h 73"/>
                  <a:gd name="T2" fmla="*/ 63 w 63"/>
                  <a:gd name="T3" fmla="*/ 36 h 73"/>
                  <a:gd name="T4" fmla="*/ 0 w 63"/>
                  <a:gd name="T5" fmla="*/ 0 h 73"/>
                  <a:gd name="T6" fmla="*/ 0 w 63"/>
                  <a:gd name="T7" fmla="*/ 73 h 73"/>
                  <a:gd name="T8" fmla="*/ 0 60000 65536"/>
                  <a:gd name="T9" fmla="*/ 0 60000 65536"/>
                  <a:gd name="T10" fmla="*/ 0 60000 65536"/>
                  <a:gd name="T11" fmla="*/ 0 60000 65536"/>
                  <a:gd name="T12" fmla="*/ 0 w 63"/>
                  <a:gd name="T13" fmla="*/ 0 h 73"/>
                  <a:gd name="T14" fmla="*/ 63 w 63"/>
                  <a:gd name="T15" fmla="*/ 73 h 73"/>
                </a:gdLst>
                <a:ahLst/>
                <a:cxnLst>
                  <a:cxn ang="T8">
                    <a:pos x="T0" y="T1"/>
                  </a:cxn>
                  <a:cxn ang="T9">
                    <a:pos x="T2" y="T3"/>
                  </a:cxn>
                  <a:cxn ang="T10">
                    <a:pos x="T4" y="T5"/>
                  </a:cxn>
                  <a:cxn ang="T11">
                    <a:pos x="T6" y="T7"/>
                  </a:cxn>
                </a:cxnLst>
                <a:rect l="T12" t="T13" r="T14" b="T15"/>
                <a:pathLst>
                  <a:path w="63" h="73">
                    <a:moveTo>
                      <a:pt x="0" y="73"/>
                    </a:moveTo>
                    <a:lnTo>
                      <a:pt x="63" y="36"/>
                    </a:lnTo>
                    <a:lnTo>
                      <a:pt x="0" y="0"/>
                    </a:lnTo>
                    <a:lnTo>
                      <a:pt x="0" y="73"/>
                    </a:lnTo>
                    <a:close/>
                  </a:path>
                </a:pathLst>
              </a:custGeom>
              <a:solidFill>
                <a:srgbClr val="000000"/>
              </a:solidFill>
              <a:ln w="9525">
                <a:noFill/>
                <a:round/>
                <a:headEnd/>
                <a:tailEnd/>
              </a:ln>
            </p:spPr>
            <p:txBody>
              <a:bodyPr/>
              <a:lstStyle/>
              <a:p>
                <a:endParaRPr lang="en-US"/>
              </a:p>
            </p:txBody>
          </p:sp>
          <p:sp>
            <p:nvSpPr>
              <p:cNvPr id="104701" name="Freeform 452"/>
              <p:cNvSpPr>
                <a:spLocks/>
              </p:cNvSpPr>
              <p:nvPr/>
            </p:nvSpPr>
            <p:spPr bwMode="auto">
              <a:xfrm>
                <a:off x="1268" y="1800"/>
                <a:ext cx="5" cy="10"/>
              </a:xfrm>
              <a:custGeom>
                <a:avLst/>
                <a:gdLst>
                  <a:gd name="T0" fmla="*/ 0 w 5"/>
                  <a:gd name="T1" fmla="*/ 10 h 10"/>
                  <a:gd name="T2" fmla="*/ 0 w 5"/>
                  <a:gd name="T3" fmla="*/ 10 h 10"/>
                  <a:gd name="T4" fmla="*/ 5 w 5"/>
                  <a:gd name="T5" fmla="*/ 10 h 10"/>
                  <a:gd name="T6" fmla="*/ 5 w 5"/>
                  <a:gd name="T7" fmla="*/ 10 h 10"/>
                  <a:gd name="T8" fmla="*/ 5 w 5"/>
                  <a:gd name="T9" fmla="*/ 5 h 10"/>
                  <a:gd name="T10" fmla="*/ 5 w 5"/>
                  <a:gd name="T11" fmla="*/ 5 h 10"/>
                  <a:gd name="T12" fmla="*/ 5 w 5"/>
                  <a:gd name="T13" fmla="*/ 0 h 10"/>
                  <a:gd name="T14" fmla="*/ 0 w 5"/>
                  <a:gd name="T15" fmla="*/ 0 h 10"/>
                  <a:gd name="T16" fmla="*/ 0 w 5"/>
                  <a:gd name="T17" fmla="*/ 0 h 10"/>
                  <a:gd name="T18" fmla="*/ 0 w 5"/>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0" y="10"/>
                    </a:moveTo>
                    <a:lnTo>
                      <a:pt x="0" y="10"/>
                    </a:lnTo>
                    <a:lnTo>
                      <a:pt x="5" y="10"/>
                    </a:lnTo>
                    <a:lnTo>
                      <a:pt x="5"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4702" name="Rectangle 453"/>
              <p:cNvSpPr>
                <a:spLocks noChangeArrowheads="1"/>
              </p:cNvSpPr>
              <p:nvPr/>
            </p:nvSpPr>
            <p:spPr bwMode="auto">
              <a:xfrm>
                <a:off x="1085" y="1800"/>
                <a:ext cx="183"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03" name="Freeform 454"/>
              <p:cNvSpPr>
                <a:spLocks/>
              </p:cNvSpPr>
              <p:nvPr/>
            </p:nvSpPr>
            <p:spPr bwMode="auto">
              <a:xfrm>
                <a:off x="1022" y="1769"/>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4704" name="Freeform 455"/>
              <p:cNvSpPr>
                <a:spLocks/>
              </p:cNvSpPr>
              <p:nvPr/>
            </p:nvSpPr>
            <p:spPr bwMode="auto">
              <a:xfrm>
                <a:off x="1075" y="1800"/>
                <a:ext cx="10" cy="10"/>
              </a:xfrm>
              <a:custGeom>
                <a:avLst/>
                <a:gdLst>
                  <a:gd name="T0" fmla="*/ 10 w 10"/>
                  <a:gd name="T1" fmla="*/ 0 h 10"/>
                  <a:gd name="T2" fmla="*/ 5 w 10"/>
                  <a:gd name="T3" fmla="*/ 0 h 10"/>
                  <a:gd name="T4" fmla="*/ 5 w 10"/>
                  <a:gd name="T5" fmla="*/ 0 h 10"/>
                  <a:gd name="T6" fmla="*/ 5 w 10"/>
                  <a:gd name="T7" fmla="*/ 5 h 10"/>
                  <a:gd name="T8" fmla="*/ 0 w 10"/>
                  <a:gd name="T9" fmla="*/ 5 h 10"/>
                  <a:gd name="T10" fmla="*/ 5 w 10"/>
                  <a:gd name="T11" fmla="*/ 10 h 10"/>
                  <a:gd name="T12" fmla="*/ 5 w 10"/>
                  <a:gd name="T13" fmla="*/ 10 h 10"/>
                  <a:gd name="T14" fmla="*/ 5 w 10"/>
                  <a:gd name="T15" fmla="*/ 10 h 10"/>
                  <a:gd name="T16" fmla="*/ 10 w 10"/>
                  <a:gd name="T17" fmla="*/ 10 h 10"/>
                  <a:gd name="T18" fmla="*/ 10 w 10"/>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0"/>
                  <a:gd name="T32" fmla="*/ 10 w 10"/>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0">
                    <a:moveTo>
                      <a:pt x="10" y="0"/>
                    </a:moveTo>
                    <a:lnTo>
                      <a:pt x="5" y="0"/>
                    </a:lnTo>
                    <a:lnTo>
                      <a:pt x="5" y="5"/>
                    </a:lnTo>
                    <a:lnTo>
                      <a:pt x="0" y="5"/>
                    </a:lnTo>
                    <a:lnTo>
                      <a:pt x="5" y="10"/>
                    </a:lnTo>
                    <a:lnTo>
                      <a:pt x="10" y="10"/>
                    </a:lnTo>
                    <a:lnTo>
                      <a:pt x="10" y="0"/>
                    </a:lnTo>
                    <a:close/>
                  </a:path>
                </a:pathLst>
              </a:custGeom>
              <a:solidFill>
                <a:srgbClr val="000000"/>
              </a:solidFill>
              <a:ln w="9525">
                <a:noFill/>
                <a:round/>
                <a:headEnd/>
                <a:tailEnd/>
              </a:ln>
            </p:spPr>
            <p:txBody>
              <a:bodyPr/>
              <a:lstStyle/>
              <a:p>
                <a:endParaRPr lang="en-US"/>
              </a:p>
            </p:txBody>
          </p:sp>
          <p:sp>
            <p:nvSpPr>
              <p:cNvPr id="104705" name="Rectangle 456"/>
              <p:cNvSpPr>
                <a:spLocks noChangeArrowheads="1"/>
              </p:cNvSpPr>
              <p:nvPr/>
            </p:nvSpPr>
            <p:spPr bwMode="auto">
              <a:xfrm>
                <a:off x="2457" y="2513"/>
                <a:ext cx="897" cy="365"/>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706" name="Rectangle 457"/>
              <p:cNvSpPr>
                <a:spLocks noChangeArrowheads="1"/>
              </p:cNvSpPr>
              <p:nvPr/>
            </p:nvSpPr>
            <p:spPr bwMode="auto">
              <a:xfrm>
                <a:off x="2963" y="2644"/>
                <a:ext cx="360"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07" name="Rectangle 458"/>
              <p:cNvSpPr>
                <a:spLocks noChangeArrowheads="1"/>
              </p:cNvSpPr>
              <p:nvPr/>
            </p:nvSpPr>
            <p:spPr bwMode="auto">
              <a:xfrm>
                <a:off x="2963" y="2644"/>
                <a:ext cx="360"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08" name="Rectangle 459"/>
              <p:cNvSpPr>
                <a:spLocks noChangeArrowheads="1"/>
              </p:cNvSpPr>
              <p:nvPr/>
            </p:nvSpPr>
            <p:spPr bwMode="auto">
              <a:xfrm>
                <a:off x="3015" y="2654"/>
                <a:ext cx="287"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104709" name="Rectangle 460"/>
              <p:cNvSpPr>
                <a:spLocks noChangeArrowheads="1"/>
              </p:cNvSpPr>
              <p:nvPr/>
            </p:nvSpPr>
            <p:spPr bwMode="auto">
              <a:xfrm>
                <a:off x="3052" y="2742"/>
                <a:ext cx="20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104710" name="Rectangle 461"/>
              <p:cNvSpPr>
                <a:spLocks noChangeArrowheads="1"/>
              </p:cNvSpPr>
              <p:nvPr/>
            </p:nvSpPr>
            <p:spPr bwMode="auto">
              <a:xfrm>
                <a:off x="2537" y="2534"/>
                <a:ext cx="752"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104711" name="Rectangle 462"/>
              <p:cNvSpPr>
                <a:spLocks noChangeArrowheads="1"/>
              </p:cNvSpPr>
              <p:nvPr/>
            </p:nvSpPr>
            <p:spPr bwMode="auto">
              <a:xfrm>
                <a:off x="2488" y="2644"/>
                <a:ext cx="439"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12" name="Rectangle 463"/>
              <p:cNvSpPr>
                <a:spLocks noChangeArrowheads="1"/>
              </p:cNvSpPr>
              <p:nvPr/>
            </p:nvSpPr>
            <p:spPr bwMode="auto">
              <a:xfrm>
                <a:off x="2488" y="2644"/>
                <a:ext cx="439"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13" name="Rectangle 464"/>
              <p:cNvSpPr>
                <a:spLocks noChangeArrowheads="1"/>
              </p:cNvSpPr>
              <p:nvPr/>
            </p:nvSpPr>
            <p:spPr bwMode="auto">
              <a:xfrm>
                <a:off x="2572" y="2649"/>
                <a:ext cx="282" cy="104"/>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Queue</a:t>
                </a:r>
                <a:endParaRPr lang="en-US" sz="1800" dirty="0">
                  <a:solidFill>
                    <a:srgbClr val="000000"/>
                  </a:solidFill>
                </a:endParaRPr>
              </a:p>
            </p:txBody>
          </p:sp>
          <p:sp>
            <p:nvSpPr>
              <p:cNvPr id="104714" name="Rectangle 465"/>
              <p:cNvSpPr>
                <a:spLocks noChangeArrowheads="1"/>
              </p:cNvSpPr>
              <p:nvPr/>
            </p:nvSpPr>
            <p:spPr bwMode="auto">
              <a:xfrm>
                <a:off x="2540" y="2737"/>
                <a:ext cx="355"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104715" name="Line 466"/>
              <p:cNvSpPr>
                <a:spLocks noChangeShapeType="1"/>
              </p:cNvSpPr>
              <p:nvPr/>
            </p:nvSpPr>
            <p:spPr bwMode="auto">
              <a:xfrm>
                <a:off x="1972" y="2774"/>
                <a:ext cx="1" cy="182"/>
              </a:xfrm>
              <a:prstGeom prst="line">
                <a:avLst/>
              </a:prstGeom>
              <a:noFill/>
              <a:ln w="0">
                <a:solidFill>
                  <a:srgbClr val="000000"/>
                </a:solidFill>
                <a:round/>
                <a:headEnd/>
                <a:tailEnd/>
              </a:ln>
            </p:spPr>
            <p:txBody>
              <a:bodyPr/>
              <a:lstStyle/>
              <a:p>
                <a:endParaRPr lang="en-US"/>
              </a:p>
            </p:txBody>
          </p:sp>
          <p:sp>
            <p:nvSpPr>
              <p:cNvPr id="104716" name="Freeform 467"/>
              <p:cNvSpPr>
                <a:spLocks/>
              </p:cNvSpPr>
              <p:nvPr/>
            </p:nvSpPr>
            <p:spPr bwMode="auto">
              <a:xfrm>
                <a:off x="1951"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17" name="Line 468"/>
              <p:cNvSpPr>
                <a:spLocks noChangeShapeType="1"/>
              </p:cNvSpPr>
              <p:nvPr/>
            </p:nvSpPr>
            <p:spPr bwMode="auto">
              <a:xfrm>
                <a:off x="1972" y="2774"/>
                <a:ext cx="475" cy="1"/>
              </a:xfrm>
              <a:prstGeom prst="line">
                <a:avLst/>
              </a:prstGeom>
              <a:noFill/>
              <a:ln w="0">
                <a:solidFill>
                  <a:srgbClr val="000000"/>
                </a:solidFill>
                <a:round/>
                <a:headEnd/>
                <a:tailEnd/>
              </a:ln>
            </p:spPr>
            <p:txBody>
              <a:bodyPr/>
              <a:lstStyle/>
              <a:p>
                <a:endParaRPr lang="en-US"/>
              </a:p>
            </p:txBody>
          </p:sp>
          <p:sp>
            <p:nvSpPr>
              <p:cNvPr id="104718" name="Freeform 469"/>
              <p:cNvSpPr>
                <a:spLocks/>
              </p:cNvSpPr>
              <p:nvPr/>
            </p:nvSpPr>
            <p:spPr bwMode="auto">
              <a:xfrm>
                <a:off x="2405" y="2753"/>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104719" name="Rectangle 470"/>
              <p:cNvSpPr>
                <a:spLocks noChangeArrowheads="1"/>
              </p:cNvSpPr>
              <p:nvPr/>
            </p:nvSpPr>
            <p:spPr bwMode="auto">
              <a:xfrm>
                <a:off x="662"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20" name="Rectangle 471"/>
              <p:cNvSpPr>
                <a:spLocks noChangeArrowheads="1"/>
              </p:cNvSpPr>
              <p:nvPr/>
            </p:nvSpPr>
            <p:spPr bwMode="auto">
              <a:xfrm>
                <a:off x="662" y="2967"/>
                <a:ext cx="157"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21" name="Rectangle 472"/>
              <p:cNvSpPr>
                <a:spLocks noChangeArrowheads="1"/>
              </p:cNvSpPr>
              <p:nvPr/>
            </p:nvSpPr>
            <p:spPr bwMode="auto">
              <a:xfrm rot="-5400000">
                <a:off x="695" y="3229"/>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G</a:t>
                </a:r>
                <a:endParaRPr lang="en-US" sz="1800">
                  <a:solidFill>
                    <a:srgbClr val="000000"/>
                  </a:solidFill>
                </a:endParaRPr>
              </a:p>
            </p:txBody>
          </p:sp>
          <p:sp>
            <p:nvSpPr>
              <p:cNvPr id="104722" name="Rectangle 473"/>
              <p:cNvSpPr>
                <a:spLocks noChangeArrowheads="1"/>
              </p:cNvSpPr>
              <p:nvPr/>
            </p:nvSpPr>
            <p:spPr bwMode="auto">
              <a:xfrm rot="-5400000">
                <a:off x="700" y="317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723" name="Rectangle 474"/>
              <p:cNvSpPr>
                <a:spLocks noChangeArrowheads="1"/>
              </p:cNvSpPr>
              <p:nvPr/>
            </p:nvSpPr>
            <p:spPr bwMode="auto">
              <a:xfrm rot="-5400000">
                <a:off x="716" y="313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724" name="Rectangle 475"/>
              <p:cNvSpPr>
                <a:spLocks noChangeArrowheads="1"/>
              </p:cNvSpPr>
              <p:nvPr/>
            </p:nvSpPr>
            <p:spPr bwMode="auto">
              <a:xfrm rot="-5400000">
                <a:off x="695" y="3088"/>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4725" name="Line 476"/>
              <p:cNvSpPr>
                <a:spLocks noChangeShapeType="1"/>
              </p:cNvSpPr>
              <p:nvPr/>
            </p:nvSpPr>
            <p:spPr bwMode="auto">
              <a:xfrm>
                <a:off x="736" y="2461"/>
                <a:ext cx="1" cy="495"/>
              </a:xfrm>
              <a:prstGeom prst="line">
                <a:avLst/>
              </a:prstGeom>
              <a:noFill/>
              <a:ln w="0">
                <a:solidFill>
                  <a:srgbClr val="000000"/>
                </a:solidFill>
                <a:round/>
                <a:headEnd/>
                <a:tailEnd/>
              </a:ln>
            </p:spPr>
            <p:txBody>
              <a:bodyPr/>
              <a:lstStyle/>
              <a:p>
                <a:endParaRPr lang="en-US"/>
              </a:p>
            </p:txBody>
          </p:sp>
          <p:sp>
            <p:nvSpPr>
              <p:cNvPr id="104726" name="Freeform 477"/>
              <p:cNvSpPr>
                <a:spLocks/>
              </p:cNvSpPr>
              <p:nvPr/>
            </p:nvSpPr>
            <p:spPr bwMode="auto">
              <a:xfrm>
                <a:off x="715" y="2461"/>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04727" name="Freeform 478"/>
              <p:cNvSpPr>
                <a:spLocks/>
              </p:cNvSpPr>
              <p:nvPr/>
            </p:nvSpPr>
            <p:spPr bwMode="auto">
              <a:xfrm>
                <a:off x="715" y="2914"/>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04728" name="Line 479"/>
              <p:cNvSpPr>
                <a:spLocks noChangeShapeType="1"/>
              </p:cNvSpPr>
              <p:nvPr/>
            </p:nvSpPr>
            <p:spPr bwMode="auto">
              <a:xfrm>
                <a:off x="1914" y="3508"/>
                <a:ext cx="1" cy="495"/>
              </a:xfrm>
              <a:prstGeom prst="line">
                <a:avLst/>
              </a:prstGeom>
              <a:noFill/>
              <a:ln w="0">
                <a:solidFill>
                  <a:srgbClr val="000000"/>
                </a:solidFill>
                <a:round/>
                <a:headEnd/>
                <a:tailEnd/>
              </a:ln>
            </p:spPr>
            <p:txBody>
              <a:bodyPr/>
              <a:lstStyle/>
              <a:p>
                <a:endParaRPr lang="en-US"/>
              </a:p>
            </p:txBody>
          </p:sp>
          <p:sp>
            <p:nvSpPr>
              <p:cNvPr id="104729" name="Freeform 480"/>
              <p:cNvSpPr>
                <a:spLocks/>
              </p:cNvSpPr>
              <p:nvPr/>
            </p:nvSpPr>
            <p:spPr bwMode="auto">
              <a:xfrm>
                <a:off x="1894"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104730" name="Freeform 481"/>
              <p:cNvSpPr>
                <a:spLocks/>
              </p:cNvSpPr>
              <p:nvPr/>
            </p:nvSpPr>
            <p:spPr bwMode="auto">
              <a:xfrm>
                <a:off x="1894"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104731" name="Line 482"/>
              <p:cNvSpPr>
                <a:spLocks noChangeShapeType="1"/>
              </p:cNvSpPr>
              <p:nvPr/>
            </p:nvSpPr>
            <p:spPr bwMode="auto">
              <a:xfrm>
                <a:off x="1721" y="3508"/>
                <a:ext cx="1" cy="495"/>
              </a:xfrm>
              <a:prstGeom prst="line">
                <a:avLst/>
              </a:prstGeom>
              <a:noFill/>
              <a:ln w="0">
                <a:solidFill>
                  <a:srgbClr val="000000"/>
                </a:solidFill>
                <a:round/>
                <a:headEnd/>
                <a:tailEnd/>
              </a:ln>
            </p:spPr>
            <p:txBody>
              <a:bodyPr/>
              <a:lstStyle/>
              <a:p>
                <a:endParaRPr lang="en-US"/>
              </a:p>
            </p:txBody>
          </p:sp>
          <p:sp>
            <p:nvSpPr>
              <p:cNvPr id="104732" name="Freeform 483"/>
              <p:cNvSpPr>
                <a:spLocks/>
              </p:cNvSpPr>
              <p:nvPr/>
            </p:nvSpPr>
            <p:spPr bwMode="auto">
              <a:xfrm>
                <a:off x="1701" y="3508"/>
                <a:ext cx="47" cy="42"/>
              </a:xfrm>
              <a:custGeom>
                <a:avLst/>
                <a:gdLst>
                  <a:gd name="T0" fmla="*/ 20 w 47"/>
                  <a:gd name="T1" fmla="*/ 0 h 42"/>
                  <a:gd name="T2" fmla="*/ 47 w 47"/>
                  <a:gd name="T3" fmla="*/ 42 h 42"/>
                  <a:gd name="T4" fmla="*/ 0 w 47"/>
                  <a:gd name="T5" fmla="*/ 42 h 42"/>
                  <a:gd name="T6" fmla="*/ 20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0" y="0"/>
                    </a:moveTo>
                    <a:lnTo>
                      <a:pt x="47" y="42"/>
                    </a:lnTo>
                    <a:lnTo>
                      <a:pt x="0" y="42"/>
                    </a:lnTo>
                    <a:lnTo>
                      <a:pt x="20" y="0"/>
                    </a:lnTo>
                    <a:close/>
                  </a:path>
                </a:pathLst>
              </a:custGeom>
              <a:solidFill>
                <a:srgbClr val="000000"/>
              </a:solidFill>
              <a:ln w="9525">
                <a:noFill/>
                <a:round/>
                <a:headEnd/>
                <a:tailEnd/>
              </a:ln>
            </p:spPr>
            <p:txBody>
              <a:bodyPr/>
              <a:lstStyle/>
              <a:p>
                <a:endParaRPr lang="en-US"/>
              </a:p>
            </p:txBody>
          </p:sp>
          <p:sp>
            <p:nvSpPr>
              <p:cNvPr id="104733" name="Freeform 484"/>
              <p:cNvSpPr>
                <a:spLocks/>
              </p:cNvSpPr>
              <p:nvPr/>
            </p:nvSpPr>
            <p:spPr bwMode="auto">
              <a:xfrm>
                <a:off x="1701" y="3961"/>
                <a:ext cx="47" cy="42"/>
              </a:xfrm>
              <a:custGeom>
                <a:avLst/>
                <a:gdLst>
                  <a:gd name="T0" fmla="*/ 20 w 47"/>
                  <a:gd name="T1" fmla="*/ 42 h 42"/>
                  <a:gd name="T2" fmla="*/ 47 w 47"/>
                  <a:gd name="T3" fmla="*/ 0 h 42"/>
                  <a:gd name="T4" fmla="*/ 0 w 47"/>
                  <a:gd name="T5" fmla="*/ 0 h 42"/>
                  <a:gd name="T6" fmla="*/ 20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0" y="42"/>
                    </a:moveTo>
                    <a:lnTo>
                      <a:pt x="47" y="0"/>
                    </a:lnTo>
                    <a:lnTo>
                      <a:pt x="0" y="0"/>
                    </a:lnTo>
                    <a:lnTo>
                      <a:pt x="20" y="42"/>
                    </a:lnTo>
                    <a:close/>
                  </a:path>
                </a:pathLst>
              </a:custGeom>
              <a:solidFill>
                <a:srgbClr val="000000"/>
              </a:solidFill>
              <a:ln w="9525">
                <a:noFill/>
                <a:round/>
                <a:headEnd/>
                <a:tailEnd/>
              </a:ln>
            </p:spPr>
            <p:txBody>
              <a:bodyPr/>
              <a:lstStyle/>
              <a:p>
                <a:endParaRPr lang="en-US"/>
              </a:p>
            </p:txBody>
          </p:sp>
          <p:sp>
            <p:nvSpPr>
              <p:cNvPr id="104734" name="Line 485"/>
              <p:cNvSpPr>
                <a:spLocks noChangeShapeType="1"/>
              </p:cNvSpPr>
              <p:nvPr/>
            </p:nvSpPr>
            <p:spPr bwMode="auto">
              <a:xfrm>
                <a:off x="1523" y="3508"/>
                <a:ext cx="1" cy="495"/>
              </a:xfrm>
              <a:prstGeom prst="line">
                <a:avLst/>
              </a:prstGeom>
              <a:noFill/>
              <a:ln w="0">
                <a:solidFill>
                  <a:srgbClr val="000000"/>
                </a:solidFill>
                <a:round/>
                <a:headEnd/>
                <a:tailEnd/>
              </a:ln>
            </p:spPr>
            <p:txBody>
              <a:bodyPr/>
              <a:lstStyle/>
              <a:p>
                <a:endParaRPr lang="en-US"/>
              </a:p>
            </p:txBody>
          </p:sp>
          <p:sp>
            <p:nvSpPr>
              <p:cNvPr id="104735" name="Freeform 486"/>
              <p:cNvSpPr>
                <a:spLocks/>
              </p:cNvSpPr>
              <p:nvPr/>
            </p:nvSpPr>
            <p:spPr bwMode="auto">
              <a:xfrm>
                <a:off x="1502"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36" name="Freeform 487"/>
              <p:cNvSpPr>
                <a:spLocks/>
              </p:cNvSpPr>
              <p:nvPr/>
            </p:nvSpPr>
            <p:spPr bwMode="auto">
              <a:xfrm>
                <a:off x="1502"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37" name="Line 488"/>
              <p:cNvSpPr>
                <a:spLocks noChangeShapeType="1"/>
              </p:cNvSpPr>
              <p:nvPr/>
            </p:nvSpPr>
            <p:spPr bwMode="auto">
              <a:xfrm>
                <a:off x="1330" y="3508"/>
                <a:ext cx="1" cy="495"/>
              </a:xfrm>
              <a:prstGeom prst="line">
                <a:avLst/>
              </a:prstGeom>
              <a:noFill/>
              <a:ln w="0">
                <a:solidFill>
                  <a:srgbClr val="000000"/>
                </a:solidFill>
                <a:round/>
                <a:headEnd/>
                <a:tailEnd/>
              </a:ln>
            </p:spPr>
            <p:txBody>
              <a:bodyPr/>
              <a:lstStyle/>
              <a:p>
                <a:endParaRPr lang="en-US"/>
              </a:p>
            </p:txBody>
          </p:sp>
          <p:sp>
            <p:nvSpPr>
              <p:cNvPr id="104738" name="Freeform 489"/>
              <p:cNvSpPr>
                <a:spLocks/>
              </p:cNvSpPr>
              <p:nvPr/>
            </p:nvSpPr>
            <p:spPr bwMode="auto">
              <a:xfrm>
                <a:off x="1309"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39" name="Freeform 490"/>
              <p:cNvSpPr>
                <a:spLocks/>
              </p:cNvSpPr>
              <p:nvPr/>
            </p:nvSpPr>
            <p:spPr bwMode="auto">
              <a:xfrm>
                <a:off x="1309"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0" name="Line 491"/>
              <p:cNvSpPr>
                <a:spLocks noChangeShapeType="1"/>
              </p:cNvSpPr>
              <p:nvPr/>
            </p:nvSpPr>
            <p:spPr bwMode="auto">
              <a:xfrm>
                <a:off x="1132" y="3508"/>
                <a:ext cx="1" cy="495"/>
              </a:xfrm>
              <a:prstGeom prst="line">
                <a:avLst/>
              </a:prstGeom>
              <a:noFill/>
              <a:ln w="0">
                <a:solidFill>
                  <a:srgbClr val="000000"/>
                </a:solidFill>
                <a:round/>
                <a:headEnd/>
                <a:tailEnd/>
              </a:ln>
            </p:spPr>
            <p:txBody>
              <a:bodyPr/>
              <a:lstStyle/>
              <a:p>
                <a:endParaRPr lang="en-US"/>
              </a:p>
            </p:txBody>
          </p:sp>
          <p:sp>
            <p:nvSpPr>
              <p:cNvPr id="104741" name="Freeform 492"/>
              <p:cNvSpPr>
                <a:spLocks/>
              </p:cNvSpPr>
              <p:nvPr/>
            </p:nvSpPr>
            <p:spPr bwMode="auto">
              <a:xfrm>
                <a:off x="1111"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42" name="Freeform 493"/>
              <p:cNvSpPr>
                <a:spLocks/>
              </p:cNvSpPr>
              <p:nvPr/>
            </p:nvSpPr>
            <p:spPr bwMode="auto">
              <a:xfrm>
                <a:off x="1111"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3" name="Line 494"/>
              <p:cNvSpPr>
                <a:spLocks noChangeShapeType="1"/>
              </p:cNvSpPr>
              <p:nvPr/>
            </p:nvSpPr>
            <p:spPr bwMode="auto">
              <a:xfrm>
                <a:off x="939" y="3508"/>
                <a:ext cx="1" cy="495"/>
              </a:xfrm>
              <a:prstGeom prst="line">
                <a:avLst/>
              </a:prstGeom>
              <a:noFill/>
              <a:ln w="0">
                <a:solidFill>
                  <a:srgbClr val="000000"/>
                </a:solidFill>
                <a:round/>
                <a:headEnd/>
                <a:tailEnd/>
              </a:ln>
            </p:spPr>
            <p:txBody>
              <a:bodyPr/>
              <a:lstStyle/>
              <a:p>
                <a:endParaRPr lang="en-US"/>
              </a:p>
            </p:txBody>
          </p:sp>
          <p:sp>
            <p:nvSpPr>
              <p:cNvPr id="104744" name="Freeform 495"/>
              <p:cNvSpPr>
                <a:spLocks/>
              </p:cNvSpPr>
              <p:nvPr/>
            </p:nvSpPr>
            <p:spPr bwMode="auto">
              <a:xfrm>
                <a:off x="918"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45" name="Freeform 496"/>
              <p:cNvSpPr>
                <a:spLocks/>
              </p:cNvSpPr>
              <p:nvPr/>
            </p:nvSpPr>
            <p:spPr bwMode="auto">
              <a:xfrm>
                <a:off x="918"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6" name="Line 497"/>
              <p:cNvSpPr>
                <a:spLocks noChangeShapeType="1"/>
              </p:cNvSpPr>
              <p:nvPr/>
            </p:nvSpPr>
            <p:spPr bwMode="auto">
              <a:xfrm>
                <a:off x="736" y="3508"/>
                <a:ext cx="1" cy="495"/>
              </a:xfrm>
              <a:prstGeom prst="line">
                <a:avLst/>
              </a:prstGeom>
              <a:noFill/>
              <a:ln w="0">
                <a:solidFill>
                  <a:srgbClr val="000000"/>
                </a:solidFill>
                <a:round/>
                <a:headEnd/>
                <a:tailEnd/>
              </a:ln>
            </p:spPr>
            <p:txBody>
              <a:bodyPr/>
              <a:lstStyle/>
              <a:p>
                <a:endParaRPr lang="en-US"/>
              </a:p>
            </p:txBody>
          </p:sp>
          <p:sp>
            <p:nvSpPr>
              <p:cNvPr id="104747" name="Freeform 498"/>
              <p:cNvSpPr>
                <a:spLocks/>
              </p:cNvSpPr>
              <p:nvPr/>
            </p:nvSpPr>
            <p:spPr bwMode="auto">
              <a:xfrm>
                <a:off x="715" y="3508"/>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04748" name="Freeform 499"/>
              <p:cNvSpPr>
                <a:spLocks/>
              </p:cNvSpPr>
              <p:nvPr/>
            </p:nvSpPr>
            <p:spPr bwMode="auto">
              <a:xfrm>
                <a:off x="715" y="3961"/>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04749" name="Rectangle 500"/>
              <p:cNvSpPr>
                <a:spLocks noChangeArrowheads="1"/>
              </p:cNvSpPr>
              <p:nvPr/>
            </p:nvSpPr>
            <p:spPr bwMode="auto">
              <a:xfrm>
                <a:off x="266" y="1862"/>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50" name="Rectangle 501"/>
              <p:cNvSpPr>
                <a:spLocks noChangeArrowheads="1"/>
              </p:cNvSpPr>
              <p:nvPr/>
            </p:nvSpPr>
            <p:spPr bwMode="auto">
              <a:xfrm>
                <a:off x="250" y="1847"/>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51" name="Line 502"/>
              <p:cNvSpPr>
                <a:spLocks noChangeShapeType="1"/>
              </p:cNvSpPr>
              <p:nvPr/>
            </p:nvSpPr>
            <p:spPr bwMode="auto">
              <a:xfrm flipH="1">
                <a:off x="683" y="1904"/>
                <a:ext cx="178" cy="1"/>
              </a:xfrm>
              <a:prstGeom prst="line">
                <a:avLst/>
              </a:prstGeom>
              <a:noFill/>
              <a:ln w="0">
                <a:solidFill>
                  <a:srgbClr val="000000"/>
                </a:solidFill>
                <a:round/>
                <a:headEnd/>
                <a:tailEnd/>
              </a:ln>
            </p:spPr>
            <p:txBody>
              <a:bodyPr/>
              <a:lstStyle/>
              <a:p>
                <a:endParaRPr lang="en-US"/>
              </a:p>
            </p:txBody>
          </p:sp>
          <p:sp>
            <p:nvSpPr>
              <p:cNvPr id="104752" name="Freeform 503"/>
              <p:cNvSpPr>
                <a:spLocks/>
              </p:cNvSpPr>
              <p:nvPr/>
            </p:nvSpPr>
            <p:spPr bwMode="auto">
              <a:xfrm>
                <a:off x="819" y="1883"/>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753" name="Freeform 504"/>
              <p:cNvSpPr>
                <a:spLocks/>
              </p:cNvSpPr>
              <p:nvPr/>
            </p:nvSpPr>
            <p:spPr bwMode="auto">
              <a:xfrm>
                <a:off x="683" y="1883"/>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4754" name="Rectangle 506"/>
              <p:cNvSpPr>
                <a:spLocks noChangeArrowheads="1"/>
              </p:cNvSpPr>
              <p:nvPr/>
            </p:nvSpPr>
            <p:spPr bwMode="auto">
              <a:xfrm>
                <a:off x="699" y="1966"/>
                <a:ext cx="89"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x3</a:t>
                </a:r>
                <a:endParaRPr lang="en-US" sz="1000" dirty="0">
                  <a:solidFill>
                    <a:srgbClr val="000000"/>
                  </a:solidFill>
                </a:endParaRPr>
              </a:p>
            </p:txBody>
          </p:sp>
          <p:sp>
            <p:nvSpPr>
              <p:cNvPr id="104755" name="Line 507"/>
              <p:cNvSpPr>
                <a:spLocks noChangeShapeType="1"/>
              </p:cNvSpPr>
              <p:nvPr/>
            </p:nvSpPr>
            <p:spPr bwMode="auto">
              <a:xfrm>
                <a:off x="10" y="1191"/>
                <a:ext cx="214" cy="1"/>
              </a:xfrm>
              <a:prstGeom prst="line">
                <a:avLst/>
              </a:prstGeom>
              <a:noFill/>
              <a:ln w="0">
                <a:solidFill>
                  <a:srgbClr val="000000"/>
                </a:solidFill>
                <a:round/>
                <a:headEnd/>
                <a:tailEnd/>
              </a:ln>
            </p:spPr>
            <p:txBody>
              <a:bodyPr/>
              <a:lstStyle/>
              <a:p>
                <a:endParaRPr lang="en-US"/>
              </a:p>
            </p:txBody>
          </p:sp>
          <p:sp>
            <p:nvSpPr>
              <p:cNvPr id="104756" name="Freeform 508"/>
              <p:cNvSpPr>
                <a:spLocks/>
              </p:cNvSpPr>
              <p:nvPr/>
            </p:nvSpPr>
            <p:spPr bwMode="auto">
              <a:xfrm>
                <a:off x="10" y="1170"/>
                <a:ext cx="42" cy="47"/>
              </a:xfrm>
              <a:custGeom>
                <a:avLst/>
                <a:gdLst>
                  <a:gd name="T0" fmla="*/ 0 w 42"/>
                  <a:gd name="T1" fmla="*/ 21 h 47"/>
                  <a:gd name="T2" fmla="*/ 42 w 42"/>
                  <a:gd name="T3" fmla="*/ 0 h 47"/>
                  <a:gd name="T4" fmla="*/ 42 w 42"/>
                  <a:gd name="T5" fmla="*/ 47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0"/>
                    </a:lnTo>
                    <a:lnTo>
                      <a:pt x="42" y="47"/>
                    </a:lnTo>
                    <a:lnTo>
                      <a:pt x="0" y="21"/>
                    </a:lnTo>
                    <a:close/>
                  </a:path>
                </a:pathLst>
              </a:custGeom>
              <a:solidFill>
                <a:srgbClr val="000000"/>
              </a:solidFill>
              <a:ln w="9525">
                <a:noFill/>
                <a:round/>
                <a:headEnd/>
                <a:tailEnd/>
              </a:ln>
            </p:spPr>
            <p:txBody>
              <a:bodyPr/>
              <a:lstStyle/>
              <a:p>
                <a:endParaRPr lang="en-US"/>
              </a:p>
            </p:txBody>
          </p:sp>
          <p:sp>
            <p:nvSpPr>
              <p:cNvPr id="104757" name="Freeform 509"/>
              <p:cNvSpPr>
                <a:spLocks/>
              </p:cNvSpPr>
              <p:nvPr/>
            </p:nvSpPr>
            <p:spPr bwMode="auto">
              <a:xfrm>
                <a:off x="177" y="1170"/>
                <a:ext cx="47" cy="47"/>
              </a:xfrm>
              <a:custGeom>
                <a:avLst/>
                <a:gdLst>
                  <a:gd name="T0" fmla="*/ 47 w 47"/>
                  <a:gd name="T1" fmla="*/ 21 h 47"/>
                  <a:gd name="T2" fmla="*/ 0 w 47"/>
                  <a:gd name="T3" fmla="*/ 0 h 47"/>
                  <a:gd name="T4" fmla="*/ 0 w 47"/>
                  <a:gd name="T5" fmla="*/ 47 h 47"/>
                  <a:gd name="T6" fmla="*/ 47 w 47"/>
                  <a:gd name="T7" fmla="*/ 21 h 47"/>
                  <a:gd name="T8" fmla="*/ 0 60000 65536"/>
                  <a:gd name="T9" fmla="*/ 0 60000 65536"/>
                  <a:gd name="T10" fmla="*/ 0 60000 65536"/>
                  <a:gd name="T11" fmla="*/ 0 60000 65536"/>
                  <a:gd name="T12" fmla="*/ 0 w 47"/>
                  <a:gd name="T13" fmla="*/ 0 h 47"/>
                  <a:gd name="T14" fmla="*/ 47 w 47"/>
                  <a:gd name="T15" fmla="*/ 47 h 47"/>
                </a:gdLst>
                <a:ahLst/>
                <a:cxnLst>
                  <a:cxn ang="T8">
                    <a:pos x="T0" y="T1"/>
                  </a:cxn>
                  <a:cxn ang="T9">
                    <a:pos x="T2" y="T3"/>
                  </a:cxn>
                  <a:cxn ang="T10">
                    <a:pos x="T4" y="T5"/>
                  </a:cxn>
                  <a:cxn ang="T11">
                    <a:pos x="T6" y="T7"/>
                  </a:cxn>
                </a:cxnLst>
                <a:rect l="T12" t="T13" r="T14" b="T15"/>
                <a:pathLst>
                  <a:path w="47" h="47">
                    <a:moveTo>
                      <a:pt x="47" y="21"/>
                    </a:moveTo>
                    <a:lnTo>
                      <a:pt x="0" y="0"/>
                    </a:lnTo>
                    <a:lnTo>
                      <a:pt x="0" y="47"/>
                    </a:lnTo>
                    <a:lnTo>
                      <a:pt x="47" y="21"/>
                    </a:lnTo>
                    <a:close/>
                  </a:path>
                </a:pathLst>
              </a:custGeom>
              <a:solidFill>
                <a:srgbClr val="000000"/>
              </a:solidFill>
              <a:ln w="9525">
                <a:noFill/>
                <a:round/>
                <a:headEnd/>
                <a:tailEnd/>
              </a:ln>
            </p:spPr>
            <p:txBody>
              <a:bodyPr/>
              <a:lstStyle/>
              <a:p>
                <a:endParaRPr lang="en-US"/>
              </a:p>
            </p:txBody>
          </p:sp>
          <p:sp>
            <p:nvSpPr>
              <p:cNvPr id="104758" name="Freeform 510"/>
              <p:cNvSpPr>
                <a:spLocks/>
              </p:cNvSpPr>
              <p:nvPr/>
            </p:nvSpPr>
            <p:spPr bwMode="auto">
              <a:xfrm>
                <a:off x="1153" y="1602"/>
                <a:ext cx="31" cy="16"/>
              </a:xfrm>
              <a:custGeom>
                <a:avLst/>
                <a:gdLst>
                  <a:gd name="T0" fmla="*/ 0 w 31"/>
                  <a:gd name="T1" fmla="*/ 0 h 16"/>
                  <a:gd name="T2" fmla="*/ 0 w 31"/>
                  <a:gd name="T3" fmla="*/ 5 h 16"/>
                  <a:gd name="T4" fmla="*/ 0 w 31"/>
                  <a:gd name="T5" fmla="*/ 5 h 16"/>
                  <a:gd name="T6" fmla="*/ 0 w 31"/>
                  <a:gd name="T7" fmla="*/ 10 h 16"/>
                  <a:gd name="T8" fmla="*/ 5 w 31"/>
                  <a:gd name="T9" fmla="*/ 10 h 16"/>
                  <a:gd name="T10" fmla="*/ 5 w 31"/>
                  <a:gd name="T11" fmla="*/ 16 h 16"/>
                  <a:gd name="T12" fmla="*/ 10 w 31"/>
                  <a:gd name="T13" fmla="*/ 16 h 16"/>
                  <a:gd name="T14" fmla="*/ 10 w 31"/>
                  <a:gd name="T15" fmla="*/ 16 h 16"/>
                  <a:gd name="T16" fmla="*/ 15 w 31"/>
                  <a:gd name="T17" fmla="*/ 16 h 16"/>
                  <a:gd name="T18" fmla="*/ 21 w 31"/>
                  <a:gd name="T19" fmla="*/ 16 h 16"/>
                  <a:gd name="T20" fmla="*/ 21 w 31"/>
                  <a:gd name="T21" fmla="*/ 16 h 16"/>
                  <a:gd name="T22" fmla="*/ 26 w 31"/>
                  <a:gd name="T23" fmla="*/ 16 h 16"/>
                  <a:gd name="T24" fmla="*/ 26 w 31"/>
                  <a:gd name="T25" fmla="*/ 10 h 16"/>
                  <a:gd name="T26" fmla="*/ 31 w 31"/>
                  <a:gd name="T27" fmla="*/ 10 h 16"/>
                  <a:gd name="T28" fmla="*/ 31 w 31"/>
                  <a:gd name="T29" fmla="*/ 5 h 16"/>
                  <a:gd name="T30" fmla="*/ 31 w 31"/>
                  <a:gd name="T31" fmla="*/ 5 h 16"/>
                  <a:gd name="T32" fmla="*/ 31 w 31"/>
                  <a:gd name="T33" fmla="*/ 0 h 16"/>
                  <a:gd name="T34" fmla="*/ 0 w 31"/>
                  <a:gd name="T35" fmla="*/ 0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16"/>
                  <a:gd name="T56" fmla="*/ 31 w 31"/>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16">
                    <a:moveTo>
                      <a:pt x="0" y="0"/>
                    </a:moveTo>
                    <a:lnTo>
                      <a:pt x="0" y="5"/>
                    </a:lnTo>
                    <a:lnTo>
                      <a:pt x="0" y="10"/>
                    </a:lnTo>
                    <a:lnTo>
                      <a:pt x="5" y="10"/>
                    </a:lnTo>
                    <a:lnTo>
                      <a:pt x="5" y="16"/>
                    </a:lnTo>
                    <a:lnTo>
                      <a:pt x="10" y="16"/>
                    </a:lnTo>
                    <a:lnTo>
                      <a:pt x="15" y="16"/>
                    </a:lnTo>
                    <a:lnTo>
                      <a:pt x="21" y="16"/>
                    </a:lnTo>
                    <a:lnTo>
                      <a:pt x="26" y="16"/>
                    </a:lnTo>
                    <a:lnTo>
                      <a:pt x="26" y="10"/>
                    </a:lnTo>
                    <a:lnTo>
                      <a:pt x="31" y="10"/>
                    </a:lnTo>
                    <a:lnTo>
                      <a:pt x="31" y="5"/>
                    </a:lnTo>
                    <a:lnTo>
                      <a:pt x="31" y="0"/>
                    </a:lnTo>
                    <a:lnTo>
                      <a:pt x="0" y="0"/>
                    </a:lnTo>
                    <a:close/>
                  </a:path>
                </a:pathLst>
              </a:custGeom>
              <a:solidFill>
                <a:srgbClr val="000000"/>
              </a:solidFill>
              <a:ln w="9525">
                <a:noFill/>
                <a:round/>
                <a:headEnd/>
                <a:tailEnd/>
              </a:ln>
            </p:spPr>
            <p:txBody>
              <a:bodyPr/>
              <a:lstStyle/>
              <a:p>
                <a:endParaRPr lang="en-US"/>
              </a:p>
            </p:txBody>
          </p:sp>
          <p:sp>
            <p:nvSpPr>
              <p:cNvPr id="104759" name="Rectangle 511"/>
              <p:cNvSpPr>
                <a:spLocks noChangeArrowheads="1"/>
              </p:cNvSpPr>
              <p:nvPr/>
            </p:nvSpPr>
            <p:spPr bwMode="auto">
              <a:xfrm>
                <a:off x="1153" y="1154"/>
                <a:ext cx="31" cy="44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60" name="Freeform 512"/>
              <p:cNvSpPr>
                <a:spLocks/>
              </p:cNvSpPr>
              <p:nvPr/>
            </p:nvSpPr>
            <p:spPr bwMode="auto">
              <a:xfrm>
                <a:off x="1122" y="1066"/>
                <a:ext cx="93" cy="88"/>
              </a:xfrm>
              <a:custGeom>
                <a:avLst/>
                <a:gdLst>
                  <a:gd name="T0" fmla="*/ 46 w 93"/>
                  <a:gd name="T1" fmla="*/ 0 h 88"/>
                  <a:gd name="T2" fmla="*/ 0 w 93"/>
                  <a:gd name="T3" fmla="*/ 88 h 88"/>
                  <a:gd name="T4" fmla="*/ 93 w 93"/>
                  <a:gd name="T5" fmla="*/ 88 h 88"/>
                  <a:gd name="T6" fmla="*/ 46 w 93"/>
                  <a:gd name="T7" fmla="*/ 0 h 88"/>
                  <a:gd name="T8" fmla="*/ 0 60000 65536"/>
                  <a:gd name="T9" fmla="*/ 0 60000 65536"/>
                  <a:gd name="T10" fmla="*/ 0 60000 65536"/>
                  <a:gd name="T11" fmla="*/ 0 60000 65536"/>
                  <a:gd name="T12" fmla="*/ 0 w 93"/>
                  <a:gd name="T13" fmla="*/ 0 h 88"/>
                  <a:gd name="T14" fmla="*/ 93 w 93"/>
                  <a:gd name="T15" fmla="*/ 88 h 88"/>
                </a:gdLst>
                <a:ahLst/>
                <a:cxnLst>
                  <a:cxn ang="T8">
                    <a:pos x="T0" y="T1"/>
                  </a:cxn>
                  <a:cxn ang="T9">
                    <a:pos x="T2" y="T3"/>
                  </a:cxn>
                  <a:cxn ang="T10">
                    <a:pos x="T4" y="T5"/>
                  </a:cxn>
                  <a:cxn ang="T11">
                    <a:pos x="T6" y="T7"/>
                  </a:cxn>
                </a:cxnLst>
                <a:rect l="T12" t="T13" r="T14" b="T15"/>
                <a:pathLst>
                  <a:path w="93" h="88">
                    <a:moveTo>
                      <a:pt x="46" y="0"/>
                    </a:moveTo>
                    <a:lnTo>
                      <a:pt x="0" y="88"/>
                    </a:lnTo>
                    <a:lnTo>
                      <a:pt x="93" y="88"/>
                    </a:lnTo>
                    <a:lnTo>
                      <a:pt x="46" y="0"/>
                    </a:lnTo>
                    <a:close/>
                  </a:path>
                </a:pathLst>
              </a:custGeom>
              <a:solidFill>
                <a:srgbClr val="000000"/>
              </a:solidFill>
              <a:ln w="9525">
                <a:noFill/>
                <a:round/>
                <a:headEnd/>
                <a:tailEnd/>
              </a:ln>
            </p:spPr>
            <p:txBody>
              <a:bodyPr/>
              <a:lstStyle/>
              <a:p>
                <a:endParaRPr lang="en-US"/>
              </a:p>
            </p:txBody>
          </p:sp>
          <p:sp>
            <p:nvSpPr>
              <p:cNvPr id="104761" name="Freeform 513"/>
              <p:cNvSpPr>
                <a:spLocks/>
              </p:cNvSpPr>
              <p:nvPr/>
            </p:nvSpPr>
            <p:spPr bwMode="auto">
              <a:xfrm>
                <a:off x="1153" y="1138"/>
                <a:ext cx="31" cy="16"/>
              </a:xfrm>
              <a:custGeom>
                <a:avLst/>
                <a:gdLst>
                  <a:gd name="T0" fmla="*/ 31 w 31"/>
                  <a:gd name="T1" fmla="*/ 16 h 16"/>
                  <a:gd name="T2" fmla="*/ 31 w 31"/>
                  <a:gd name="T3" fmla="*/ 11 h 16"/>
                  <a:gd name="T4" fmla="*/ 31 w 31"/>
                  <a:gd name="T5" fmla="*/ 11 h 16"/>
                  <a:gd name="T6" fmla="*/ 31 w 31"/>
                  <a:gd name="T7" fmla="*/ 6 h 16"/>
                  <a:gd name="T8" fmla="*/ 26 w 31"/>
                  <a:gd name="T9" fmla="*/ 6 h 16"/>
                  <a:gd name="T10" fmla="*/ 26 w 31"/>
                  <a:gd name="T11" fmla="*/ 0 h 16"/>
                  <a:gd name="T12" fmla="*/ 21 w 31"/>
                  <a:gd name="T13" fmla="*/ 0 h 16"/>
                  <a:gd name="T14" fmla="*/ 21 w 31"/>
                  <a:gd name="T15" fmla="*/ 0 h 16"/>
                  <a:gd name="T16" fmla="*/ 15 w 31"/>
                  <a:gd name="T17" fmla="*/ 0 h 16"/>
                  <a:gd name="T18" fmla="*/ 10 w 31"/>
                  <a:gd name="T19" fmla="*/ 0 h 16"/>
                  <a:gd name="T20" fmla="*/ 10 w 31"/>
                  <a:gd name="T21" fmla="*/ 0 h 16"/>
                  <a:gd name="T22" fmla="*/ 5 w 31"/>
                  <a:gd name="T23" fmla="*/ 0 h 16"/>
                  <a:gd name="T24" fmla="*/ 5 w 31"/>
                  <a:gd name="T25" fmla="*/ 6 h 16"/>
                  <a:gd name="T26" fmla="*/ 0 w 31"/>
                  <a:gd name="T27" fmla="*/ 6 h 16"/>
                  <a:gd name="T28" fmla="*/ 0 w 31"/>
                  <a:gd name="T29" fmla="*/ 11 h 16"/>
                  <a:gd name="T30" fmla="*/ 0 w 31"/>
                  <a:gd name="T31" fmla="*/ 11 h 16"/>
                  <a:gd name="T32" fmla="*/ 0 w 31"/>
                  <a:gd name="T33" fmla="*/ 16 h 16"/>
                  <a:gd name="T34" fmla="*/ 31 w 31"/>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16"/>
                  <a:gd name="T56" fmla="*/ 31 w 31"/>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16">
                    <a:moveTo>
                      <a:pt x="31" y="16"/>
                    </a:moveTo>
                    <a:lnTo>
                      <a:pt x="31" y="11"/>
                    </a:lnTo>
                    <a:lnTo>
                      <a:pt x="31" y="6"/>
                    </a:lnTo>
                    <a:lnTo>
                      <a:pt x="26" y="6"/>
                    </a:lnTo>
                    <a:lnTo>
                      <a:pt x="26" y="0"/>
                    </a:lnTo>
                    <a:lnTo>
                      <a:pt x="21" y="0"/>
                    </a:lnTo>
                    <a:lnTo>
                      <a:pt x="15" y="0"/>
                    </a:lnTo>
                    <a:lnTo>
                      <a:pt x="10" y="0"/>
                    </a:lnTo>
                    <a:lnTo>
                      <a:pt x="5" y="0"/>
                    </a:lnTo>
                    <a:lnTo>
                      <a:pt x="5" y="6"/>
                    </a:lnTo>
                    <a:lnTo>
                      <a:pt x="0" y="6"/>
                    </a:lnTo>
                    <a:lnTo>
                      <a:pt x="0" y="11"/>
                    </a:lnTo>
                    <a:lnTo>
                      <a:pt x="0" y="16"/>
                    </a:lnTo>
                    <a:lnTo>
                      <a:pt x="31" y="16"/>
                    </a:lnTo>
                    <a:close/>
                  </a:path>
                </a:pathLst>
              </a:custGeom>
              <a:solidFill>
                <a:srgbClr val="000000"/>
              </a:solidFill>
              <a:ln w="9525">
                <a:noFill/>
                <a:round/>
                <a:headEnd/>
                <a:tailEnd/>
              </a:ln>
            </p:spPr>
            <p:txBody>
              <a:bodyPr/>
              <a:lstStyle/>
              <a:p>
                <a:endParaRPr lang="en-US"/>
              </a:p>
            </p:txBody>
          </p:sp>
          <p:sp>
            <p:nvSpPr>
              <p:cNvPr id="104762" name="Rectangle 514"/>
              <p:cNvSpPr>
                <a:spLocks noChangeArrowheads="1"/>
              </p:cNvSpPr>
              <p:nvPr/>
            </p:nvSpPr>
            <p:spPr bwMode="auto">
              <a:xfrm>
                <a:off x="235" y="1826"/>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3" name="Rectangle 515"/>
              <p:cNvSpPr>
                <a:spLocks noChangeArrowheads="1"/>
              </p:cNvSpPr>
              <p:nvPr/>
            </p:nvSpPr>
            <p:spPr bwMode="auto">
              <a:xfrm>
                <a:off x="386" y="1842"/>
                <a:ext cx="15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04764" name="Rectangle 516"/>
              <p:cNvSpPr>
                <a:spLocks noChangeArrowheads="1"/>
              </p:cNvSpPr>
              <p:nvPr/>
            </p:nvSpPr>
            <p:spPr bwMode="auto">
              <a:xfrm>
                <a:off x="266" y="2086"/>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5" name="Rectangle 517"/>
              <p:cNvSpPr>
                <a:spLocks noChangeArrowheads="1"/>
              </p:cNvSpPr>
              <p:nvPr/>
            </p:nvSpPr>
            <p:spPr bwMode="auto">
              <a:xfrm>
                <a:off x="250" y="206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6" name="Rectangle 518"/>
              <p:cNvSpPr>
                <a:spLocks noChangeArrowheads="1"/>
              </p:cNvSpPr>
              <p:nvPr/>
            </p:nvSpPr>
            <p:spPr bwMode="auto">
              <a:xfrm>
                <a:off x="235" y="2050"/>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7" name="Rectangle 519"/>
              <p:cNvSpPr>
                <a:spLocks noChangeArrowheads="1"/>
              </p:cNvSpPr>
              <p:nvPr/>
            </p:nvSpPr>
            <p:spPr bwMode="auto">
              <a:xfrm>
                <a:off x="349" y="2066"/>
                <a:ext cx="21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04768" name="Freeform 520"/>
              <p:cNvSpPr>
                <a:spLocks/>
              </p:cNvSpPr>
              <p:nvPr/>
            </p:nvSpPr>
            <p:spPr bwMode="auto">
              <a:xfrm>
                <a:off x="798" y="2092"/>
                <a:ext cx="63" cy="72"/>
              </a:xfrm>
              <a:custGeom>
                <a:avLst/>
                <a:gdLst>
                  <a:gd name="T0" fmla="*/ 0 w 63"/>
                  <a:gd name="T1" fmla="*/ 72 h 72"/>
                  <a:gd name="T2" fmla="*/ 63 w 63"/>
                  <a:gd name="T3" fmla="*/ 36 h 72"/>
                  <a:gd name="T4" fmla="*/ 0 w 63"/>
                  <a:gd name="T5" fmla="*/ 0 h 72"/>
                  <a:gd name="T6" fmla="*/ 0 w 63"/>
                  <a:gd name="T7" fmla="*/ 72 h 72"/>
                  <a:gd name="T8" fmla="*/ 0 60000 65536"/>
                  <a:gd name="T9" fmla="*/ 0 60000 65536"/>
                  <a:gd name="T10" fmla="*/ 0 60000 65536"/>
                  <a:gd name="T11" fmla="*/ 0 60000 65536"/>
                  <a:gd name="T12" fmla="*/ 0 w 63"/>
                  <a:gd name="T13" fmla="*/ 0 h 72"/>
                  <a:gd name="T14" fmla="*/ 63 w 63"/>
                  <a:gd name="T15" fmla="*/ 72 h 72"/>
                </a:gdLst>
                <a:ahLst/>
                <a:cxnLst>
                  <a:cxn ang="T8">
                    <a:pos x="T0" y="T1"/>
                  </a:cxn>
                  <a:cxn ang="T9">
                    <a:pos x="T2" y="T3"/>
                  </a:cxn>
                  <a:cxn ang="T10">
                    <a:pos x="T4" y="T5"/>
                  </a:cxn>
                  <a:cxn ang="T11">
                    <a:pos x="T6" y="T7"/>
                  </a:cxn>
                </a:cxnLst>
                <a:rect l="T12" t="T13" r="T14" b="T15"/>
                <a:pathLst>
                  <a:path w="63" h="72">
                    <a:moveTo>
                      <a:pt x="0" y="72"/>
                    </a:moveTo>
                    <a:lnTo>
                      <a:pt x="63" y="36"/>
                    </a:lnTo>
                    <a:lnTo>
                      <a:pt x="0" y="0"/>
                    </a:lnTo>
                    <a:lnTo>
                      <a:pt x="0" y="72"/>
                    </a:lnTo>
                    <a:close/>
                  </a:path>
                </a:pathLst>
              </a:custGeom>
              <a:solidFill>
                <a:srgbClr val="000000"/>
              </a:solidFill>
              <a:ln w="9525">
                <a:noFill/>
                <a:round/>
                <a:headEnd/>
                <a:tailEnd/>
              </a:ln>
            </p:spPr>
            <p:txBody>
              <a:bodyPr/>
              <a:lstStyle/>
              <a:p>
                <a:endParaRPr lang="en-US"/>
              </a:p>
            </p:txBody>
          </p:sp>
          <p:sp>
            <p:nvSpPr>
              <p:cNvPr id="104769" name="Freeform 521"/>
              <p:cNvSpPr>
                <a:spLocks/>
              </p:cNvSpPr>
              <p:nvPr/>
            </p:nvSpPr>
            <p:spPr bwMode="auto">
              <a:xfrm>
                <a:off x="803" y="2123"/>
                <a:ext cx="6" cy="10"/>
              </a:xfrm>
              <a:custGeom>
                <a:avLst/>
                <a:gdLst>
                  <a:gd name="T0" fmla="*/ 0 w 6"/>
                  <a:gd name="T1" fmla="*/ 10 h 10"/>
                  <a:gd name="T2" fmla="*/ 0 w 6"/>
                  <a:gd name="T3" fmla="*/ 10 h 10"/>
                  <a:gd name="T4" fmla="*/ 6 w 6"/>
                  <a:gd name="T5" fmla="*/ 10 h 10"/>
                  <a:gd name="T6" fmla="*/ 6 w 6"/>
                  <a:gd name="T7" fmla="*/ 5 h 10"/>
                  <a:gd name="T8" fmla="*/ 6 w 6"/>
                  <a:gd name="T9" fmla="*/ 5 h 10"/>
                  <a:gd name="T10" fmla="*/ 6 w 6"/>
                  <a:gd name="T11" fmla="*/ 0 h 10"/>
                  <a:gd name="T12" fmla="*/ 6 w 6"/>
                  <a:gd name="T13" fmla="*/ 0 h 10"/>
                  <a:gd name="T14" fmla="*/ 0 w 6"/>
                  <a:gd name="T15" fmla="*/ 0 h 10"/>
                  <a:gd name="T16" fmla="*/ 0 w 6"/>
                  <a:gd name="T17" fmla="*/ 0 h 10"/>
                  <a:gd name="T18" fmla="*/ 0 w 6"/>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0"/>
                  <a:gd name="T32" fmla="*/ 6 w 6"/>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0">
                    <a:moveTo>
                      <a:pt x="0" y="10"/>
                    </a:moveTo>
                    <a:lnTo>
                      <a:pt x="0" y="10"/>
                    </a:lnTo>
                    <a:lnTo>
                      <a:pt x="6" y="10"/>
                    </a:lnTo>
                    <a:lnTo>
                      <a:pt x="6" y="5"/>
                    </a:lnTo>
                    <a:lnTo>
                      <a:pt x="6" y="0"/>
                    </a:lnTo>
                    <a:lnTo>
                      <a:pt x="0" y="0"/>
                    </a:lnTo>
                    <a:lnTo>
                      <a:pt x="0" y="10"/>
                    </a:lnTo>
                    <a:close/>
                  </a:path>
                </a:pathLst>
              </a:custGeom>
              <a:solidFill>
                <a:srgbClr val="000000"/>
              </a:solidFill>
              <a:ln w="9525">
                <a:noFill/>
                <a:round/>
                <a:headEnd/>
                <a:tailEnd/>
              </a:ln>
            </p:spPr>
            <p:txBody>
              <a:bodyPr/>
              <a:lstStyle/>
              <a:p>
                <a:endParaRPr lang="en-US"/>
              </a:p>
            </p:txBody>
          </p:sp>
          <p:sp>
            <p:nvSpPr>
              <p:cNvPr id="104770" name="Rectangle 522"/>
              <p:cNvSpPr>
                <a:spLocks noChangeArrowheads="1"/>
              </p:cNvSpPr>
              <p:nvPr/>
            </p:nvSpPr>
            <p:spPr bwMode="auto">
              <a:xfrm>
                <a:off x="746" y="2123"/>
                <a:ext cx="57"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71" name="Freeform 523"/>
              <p:cNvSpPr>
                <a:spLocks/>
              </p:cNvSpPr>
              <p:nvPr/>
            </p:nvSpPr>
            <p:spPr bwMode="auto">
              <a:xfrm>
                <a:off x="689" y="2092"/>
                <a:ext cx="67" cy="72"/>
              </a:xfrm>
              <a:custGeom>
                <a:avLst/>
                <a:gdLst>
                  <a:gd name="T0" fmla="*/ 67 w 67"/>
                  <a:gd name="T1" fmla="*/ 72 h 72"/>
                  <a:gd name="T2" fmla="*/ 0 w 67"/>
                  <a:gd name="T3" fmla="*/ 36 h 72"/>
                  <a:gd name="T4" fmla="*/ 67 w 67"/>
                  <a:gd name="T5" fmla="*/ 0 h 72"/>
                  <a:gd name="T6" fmla="*/ 67 w 67"/>
                  <a:gd name="T7" fmla="*/ 72 h 72"/>
                  <a:gd name="T8" fmla="*/ 0 60000 65536"/>
                  <a:gd name="T9" fmla="*/ 0 60000 65536"/>
                  <a:gd name="T10" fmla="*/ 0 60000 65536"/>
                  <a:gd name="T11" fmla="*/ 0 60000 65536"/>
                  <a:gd name="T12" fmla="*/ 0 w 67"/>
                  <a:gd name="T13" fmla="*/ 0 h 72"/>
                  <a:gd name="T14" fmla="*/ 67 w 67"/>
                  <a:gd name="T15" fmla="*/ 72 h 72"/>
                </a:gdLst>
                <a:ahLst/>
                <a:cxnLst>
                  <a:cxn ang="T8">
                    <a:pos x="T0" y="T1"/>
                  </a:cxn>
                  <a:cxn ang="T9">
                    <a:pos x="T2" y="T3"/>
                  </a:cxn>
                  <a:cxn ang="T10">
                    <a:pos x="T4" y="T5"/>
                  </a:cxn>
                  <a:cxn ang="T11">
                    <a:pos x="T6" y="T7"/>
                  </a:cxn>
                </a:cxnLst>
                <a:rect l="T12" t="T13" r="T14" b="T15"/>
                <a:pathLst>
                  <a:path w="67" h="72">
                    <a:moveTo>
                      <a:pt x="67" y="72"/>
                    </a:moveTo>
                    <a:lnTo>
                      <a:pt x="0" y="36"/>
                    </a:lnTo>
                    <a:lnTo>
                      <a:pt x="67" y="0"/>
                    </a:lnTo>
                    <a:lnTo>
                      <a:pt x="67" y="72"/>
                    </a:lnTo>
                    <a:close/>
                  </a:path>
                </a:pathLst>
              </a:custGeom>
              <a:solidFill>
                <a:srgbClr val="000000"/>
              </a:solidFill>
              <a:ln w="9525">
                <a:noFill/>
                <a:round/>
                <a:headEnd/>
                <a:tailEnd/>
              </a:ln>
            </p:spPr>
            <p:txBody>
              <a:bodyPr/>
              <a:lstStyle/>
              <a:p>
                <a:endParaRPr lang="en-US"/>
              </a:p>
            </p:txBody>
          </p:sp>
          <p:sp>
            <p:nvSpPr>
              <p:cNvPr id="104772" name="Freeform 524"/>
              <p:cNvSpPr>
                <a:spLocks/>
              </p:cNvSpPr>
              <p:nvPr/>
            </p:nvSpPr>
            <p:spPr bwMode="auto">
              <a:xfrm>
                <a:off x="741" y="2123"/>
                <a:ext cx="5" cy="10"/>
              </a:xfrm>
              <a:custGeom>
                <a:avLst/>
                <a:gdLst>
                  <a:gd name="T0" fmla="*/ 5 w 5"/>
                  <a:gd name="T1" fmla="*/ 0 h 10"/>
                  <a:gd name="T2" fmla="*/ 5 w 5"/>
                  <a:gd name="T3" fmla="*/ 0 h 10"/>
                  <a:gd name="T4" fmla="*/ 0 w 5"/>
                  <a:gd name="T5" fmla="*/ 0 h 10"/>
                  <a:gd name="T6" fmla="*/ 0 w 5"/>
                  <a:gd name="T7" fmla="*/ 0 h 10"/>
                  <a:gd name="T8" fmla="*/ 0 w 5"/>
                  <a:gd name="T9" fmla="*/ 5 h 10"/>
                  <a:gd name="T10" fmla="*/ 0 w 5"/>
                  <a:gd name="T11" fmla="*/ 5 h 10"/>
                  <a:gd name="T12" fmla="*/ 0 w 5"/>
                  <a:gd name="T13" fmla="*/ 10 h 10"/>
                  <a:gd name="T14" fmla="*/ 5 w 5"/>
                  <a:gd name="T15" fmla="*/ 10 h 10"/>
                  <a:gd name="T16" fmla="*/ 5 w 5"/>
                  <a:gd name="T17" fmla="*/ 10 h 10"/>
                  <a:gd name="T18" fmla="*/ 5 w 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5" y="0"/>
                    </a:moveTo>
                    <a:lnTo>
                      <a:pt x="5" y="0"/>
                    </a:lnTo>
                    <a:lnTo>
                      <a:pt x="0" y="0"/>
                    </a:lnTo>
                    <a:lnTo>
                      <a:pt x="0" y="5"/>
                    </a:lnTo>
                    <a:lnTo>
                      <a:pt x="0" y="10"/>
                    </a:lnTo>
                    <a:lnTo>
                      <a:pt x="5" y="10"/>
                    </a:lnTo>
                    <a:lnTo>
                      <a:pt x="5" y="0"/>
                    </a:lnTo>
                    <a:close/>
                  </a:path>
                </a:pathLst>
              </a:custGeom>
              <a:solidFill>
                <a:srgbClr val="000000"/>
              </a:solidFill>
              <a:ln w="9525">
                <a:noFill/>
                <a:round/>
                <a:headEnd/>
                <a:tailEnd/>
              </a:ln>
            </p:spPr>
            <p:txBody>
              <a:bodyPr/>
              <a:lstStyle/>
              <a:p>
                <a:endParaRPr lang="en-US"/>
              </a:p>
            </p:txBody>
          </p:sp>
          <p:sp>
            <p:nvSpPr>
              <p:cNvPr id="104773" name="Rectangle 526"/>
              <p:cNvSpPr>
                <a:spLocks noChangeArrowheads="1"/>
              </p:cNvSpPr>
              <p:nvPr/>
            </p:nvSpPr>
            <p:spPr bwMode="auto">
              <a:xfrm>
                <a:off x="699" y="2185"/>
                <a:ext cx="89"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x3</a:t>
                </a:r>
                <a:endParaRPr lang="en-US" sz="1000" dirty="0">
                  <a:solidFill>
                    <a:srgbClr val="000000"/>
                  </a:solidFill>
                </a:endParaRPr>
              </a:p>
            </p:txBody>
          </p:sp>
          <p:sp>
            <p:nvSpPr>
              <p:cNvPr id="104782" name="Rectangle 535"/>
              <p:cNvSpPr>
                <a:spLocks noChangeArrowheads="1"/>
              </p:cNvSpPr>
              <p:nvPr/>
            </p:nvSpPr>
            <p:spPr bwMode="auto">
              <a:xfrm>
                <a:off x="459"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83" name="Rectangle 536"/>
              <p:cNvSpPr>
                <a:spLocks noChangeArrowheads="1"/>
              </p:cNvSpPr>
              <p:nvPr/>
            </p:nvSpPr>
            <p:spPr bwMode="auto">
              <a:xfrm>
                <a:off x="459" y="2967"/>
                <a:ext cx="157"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84" name="Rectangle 537"/>
              <p:cNvSpPr>
                <a:spLocks noChangeArrowheads="1"/>
              </p:cNvSpPr>
              <p:nvPr/>
            </p:nvSpPr>
            <p:spPr bwMode="auto">
              <a:xfrm rot="-5400000">
                <a:off x="496" y="3286"/>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785" name="Rectangle 538"/>
              <p:cNvSpPr>
                <a:spLocks noChangeArrowheads="1"/>
              </p:cNvSpPr>
              <p:nvPr/>
            </p:nvSpPr>
            <p:spPr bwMode="auto">
              <a:xfrm rot="-5400000">
                <a:off x="491" y="3229"/>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t>
                </a:r>
                <a:endParaRPr lang="en-US" sz="1800">
                  <a:solidFill>
                    <a:srgbClr val="000000"/>
                  </a:solidFill>
                </a:endParaRPr>
              </a:p>
            </p:txBody>
          </p:sp>
          <p:sp>
            <p:nvSpPr>
              <p:cNvPr id="104786" name="Rectangle 539"/>
              <p:cNvSpPr>
                <a:spLocks noChangeArrowheads="1"/>
              </p:cNvSpPr>
              <p:nvPr/>
            </p:nvSpPr>
            <p:spPr bwMode="auto">
              <a:xfrm rot="-5400000">
                <a:off x="512" y="3182"/>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787" name="Rectangle 540"/>
              <p:cNvSpPr>
                <a:spLocks noChangeArrowheads="1"/>
              </p:cNvSpPr>
              <p:nvPr/>
            </p:nvSpPr>
            <p:spPr bwMode="auto">
              <a:xfrm rot="-5400000">
                <a:off x="499" y="3143"/>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F</a:t>
                </a:r>
                <a:endParaRPr lang="en-US" sz="1800">
                  <a:solidFill>
                    <a:srgbClr val="000000"/>
                  </a:solidFill>
                </a:endParaRPr>
              </a:p>
            </p:txBody>
          </p:sp>
          <p:sp>
            <p:nvSpPr>
              <p:cNvPr id="104788" name="Rectangle 541"/>
              <p:cNvSpPr>
                <a:spLocks noChangeArrowheads="1"/>
              </p:cNvSpPr>
              <p:nvPr/>
            </p:nvSpPr>
            <p:spPr bwMode="auto">
              <a:xfrm rot="-5400000">
                <a:off x="512"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789" name="Rectangle 542"/>
              <p:cNvSpPr>
                <a:spLocks noChangeArrowheads="1"/>
              </p:cNvSpPr>
              <p:nvPr/>
            </p:nvSpPr>
            <p:spPr bwMode="auto">
              <a:xfrm rot="-5400000">
                <a:off x="502" y="307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1</a:t>
                </a:r>
                <a:endParaRPr lang="en-US" sz="1800">
                  <a:solidFill>
                    <a:srgbClr val="000000"/>
                  </a:solidFill>
                </a:endParaRPr>
              </a:p>
            </p:txBody>
          </p:sp>
          <p:sp>
            <p:nvSpPr>
              <p:cNvPr id="104790" name="Rectangle 543"/>
              <p:cNvSpPr>
                <a:spLocks noChangeArrowheads="1"/>
              </p:cNvSpPr>
              <p:nvPr/>
            </p:nvSpPr>
            <p:spPr bwMode="auto">
              <a:xfrm rot="-5400000">
                <a:off x="502" y="303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6</a:t>
                </a:r>
                <a:endParaRPr lang="en-US" sz="1800">
                  <a:solidFill>
                    <a:srgbClr val="000000"/>
                  </a:solidFill>
                </a:endParaRPr>
              </a:p>
            </p:txBody>
          </p:sp>
          <p:sp>
            <p:nvSpPr>
              <p:cNvPr id="104791" name="Line 544"/>
              <p:cNvSpPr>
                <a:spLocks noChangeShapeType="1"/>
              </p:cNvSpPr>
              <p:nvPr/>
            </p:nvSpPr>
            <p:spPr bwMode="auto">
              <a:xfrm>
                <a:off x="537" y="2461"/>
                <a:ext cx="1" cy="495"/>
              </a:xfrm>
              <a:prstGeom prst="line">
                <a:avLst/>
              </a:prstGeom>
              <a:noFill/>
              <a:ln w="0">
                <a:solidFill>
                  <a:srgbClr val="000000"/>
                </a:solidFill>
                <a:round/>
                <a:headEnd/>
                <a:tailEnd/>
              </a:ln>
            </p:spPr>
            <p:txBody>
              <a:bodyPr/>
              <a:lstStyle/>
              <a:p>
                <a:endParaRPr lang="en-US"/>
              </a:p>
            </p:txBody>
          </p:sp>
          <p:sp>
            <p:nvSpPr>
              <p:cNvPr id="104792" name="Freeform 545"/>
              <p:cNvSpPr>
                <a:spLocks/>
              </p:cNvSpPr>
              <p:nvPr/>
            </p:nvSpPr>
            <p:spPr bwMode="auto">
              <a:xfrm>
                <a:off x="511" y="2461"/>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04793" name="Freeform 546"/>
              <p:cNvSpPr>
                <a:spLocks/>
              </p:cNvSpPr>
              <p:nvPr/>
            </p:nvSpPr>
            <p:spPr bwMode="auto">
              <a:xfrm>
                <a:off x="511" y="2914"/>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04794" name="Line 547"/>
              <p:cNvSpPr>
                <a:spLocks noChangeShapeType="1"/>
              </p:cNvSpPr>
              <p:nvPr/>
            </p:nvSpPr>
            <p:spPr bwMode="auto">
              <a:xfrm>
                <a:off x="537" y="3508"/>
                <a:ext cx="1" cy="495"/>
              </a:xfrm>
              <a:prstGeom prst="line">
                <a:avLst/>
              </a:prstGeom>
              <a:noFill/>
              <a:ln w="0">
                <a:solidFill>
                  <a:srgbClr val="000000"/>
                </a:solidFill>
                <a:round/>
                <a:headEnd/>
                <a:tailEnd/>
              </a:ln>
            </p:spPr>
            <p:txBody>
              <a:bodyPr/>
              <a:lstStyle/>
              <a:p>
                <a:endParaRPr lang="en-US"/>
              </a:p>
            </p:txBody>
          </p:sp>
          <p:sp>
            <p:nvSpPr>
              <p:cNvPr id="104795" name="Freeform 548"/>
              <p:cNvSpPr>
                <a:spLocks/>
              </p:cNvSpPr>
              <p:nvPr/>
            </p:nvSpPr>
            <p:spPr bwMode="auto">
              <a:xfrm>
                <a:off x="511"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04796" name="Freeform 549"/>
              <p:cNvSpPr>
                <a:spLocks/>
              </p:cNvSpPr>
              <p:nvPr/>
            </p:nvSpPr>
            <p:spPr bwMode="auto">
              <a:xfrm>
                <a:off x="511"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04797" name="Rectangle 550"/>
              <p:cNvSpPr>
                <a:spLocks noChangeArrowheads="1"/>
              </p:cNvSpPr>
              <p:nvPr/>
            </p:nvSpPr>
            <p:spPr bwMode="auto">
              <a:xfrm>
                <a:off x="2857" y="611"/>
                <a:ext cx="495" cy="194"/>
              </a:xfrm>
              <a:prstGeom prst="rect">
                <a:avLst/>
              </a:prstGeom>
              <a:noFill/>
              <a:ln w="9525">
                <a:noFill/>
                <a:miter lim="800000"/>
                <a:headEnd/>
                <a:tailEnd/>
              </a:ln>
            </p:spPr>
            <p:txBody>
              <a:bodyPr wrap="none" lIns="0" tIns="0" rIns="0" bIns="0">
                <a:spAutoFit/>
              </a:bodyPr>
              <a:lstStyle/>
              <a:p>
                <a:pPr algn="ctr" eaLnBrk="0" hangingPunct="0"/>
                <a:r>
                  <a:rPr lang="en-US" sz="1000" b="1" dirty="0" smtClean="0">
                    <a:solidFill>
                      <a:srgbClr val="24211D"/>
                    </a:solidFill>
                  </a:rPr>
                  <a:t>C6671/C6672</a:t>
                </a:r>
                <a:br>
                  <a:rPr lang="en-US" sz="1000" b="1" dirty="0" smtClean="0">
                    <a:solidFill>
                      <a:srgbClr val="24211D"/>
                    </a:solidFill>
                  </a:rPr>
                </a:br>
                <a:r>
                  <a:rPr lang="en-US" sz="1000" b="1" dirty="0" smtClean="0">
                    <a:solidFill>
                      <a:srgbClr val="24211D"/>
                    </a:solidFill>
                  </a:rPr>
                  <a:t>C6674/C6678</a:t>
                </a:r>
                <a:endParaRPr lang="en-US" sz="1000" b="1" dirty="0">
                  <a:solidFill>
                    <a:srgbClr val="000000"/>
                  </a:solidFill>
                </a:endParaRPr>
              </a:p>
            </p:txBody>
          </p:sp>
          <p:sp>
            <p:nvSpPr>
              <p:cNvPr id="104798" name="Rectangle 551"/>
              <p:cNvSpPr>
                <a:spLocks noChangeArrowheads="1"/>
              </p:cNvSpPr>
              <p:nvPr/>
            </p:nvSpPr>
            <p:spPr bwMode="auto">
              <a:xfrm>
                <a:off x="1247" y="659"/>
                <a:ext cx="381" cy="360"/>
              </a:xfrm>
              <a:prstGeom prst="rect">
                <a:avLst/>
              </a:prstGeom>
              <a:noFill/>
              <a:ln w="5" cap="rnd">
                <a:solidFill>
                  <a:srgbClr val="000000"/>
                </a:solidFill>
                <a:round/>
                <a:headEnd/>
                <a:tailEnd/>
              </a:ln>
            </p:spPr>
            <p:txBody>
              <a:bodyPr/>
              <a:lstStyle/>
              <a:p>
                <a:pPr algn="l" eaLnBrk="0" hangingPunct="0"/>
                <a:endParaRPr lang="en-US" sz="1800">
                  <a:solidFill>
                    <a:srgbClr val="000000"/>
                  </a:solidFill>
                </a:endParaRPr>
              </a:p>
            </p:txBody>
          </p:sp>
          <p:sp>
            <p:nvSpPr>
              <p:cNvPr id="104799" name="Rectangle 552"/>
              <p:cNvSpPr>
                <a:spLocks noChangeArrowheads="1"/>
              </p:cNvSpPr>
              <p:nvPr/>
            </p:nvSpPr>
            <p:spPr bwMode="auto">
              <a:xfrm>
                <a:off x="1309" y="701"/>
                <a:ext cx="261" cy="2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00" name="Rectangle 553"/>
              <p:cNvSpPr>
                <a:spLocks noChangeArrowheads="1"/>
              </p:cNvSpPr>
              <p:nvPr/>
            </p:nvSpPr>
            <p:spPr bwMode="auto">
              <a:xfrm>
                <a:off x="1372" y="717"/>
                <a:ext cx="136"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4MB</a:t>
                </a:r>
                <a:endParaRPr lang="en-US" sz="800" dirty="0">
                  <a:solidFill>
                    <a:srgbClr val="000000"/>
                  </a:solidFill>
                </a:endParaRPr>
              </a:p>
            </p:txBody>
          </p:sp>
          <p:sp>
            <p:nvSpPr>
              <p:cNvPr id="104801" name="Rectangle 554"/>
              <p:cNvSpPr>
                <a:spLocks noChangeArrowheads="1"/>
              </p:cNvSpPr>
              <p:nvPr/>
            </p:nvSpPr>
            <p:spPr bwMode="auto">
              <a:xfrm>
                <a:off x="1367" y="779"/>
                <a:ext cx="150"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800">
                  <a:solidFill>
                    <a:srgbClr val="000000"/>
                  </a:solidFill>
                </a:endParaRPr>
              </a:p>
            </p:txBody>
          </p:sp>
          <p:sp>
            <p:nvSpPr>
              <p:cNvPr id="104802" name="Rectangle 555"/>
              <p:cNvSpPr>
                <a:spLocks noChangeArrowheads="1"/>
              </p:cNvSpPr>
              <p:nvPr/>
            </p:nvSpPr>
            <p:spPr bwMode="auto">
              <a:xfrm>
                <a:off x="1346" y="841"/>
                <a:ext cx="190"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SRAM</a:t>
                </a:r>
                <a:endParaRPr lang="en-US" sz="800" dirty="0">
                  <a:solidFill>
                    <a:srgbClr val="000000"/>
                  </a:solidFill>
                </a:endParaRPr>
              </a:p>
            </p:txBody>
          </p:sp>
          <p:sp>
            <p:nvSpPr>
              <p:cNvPr id="104803" name="Rectangle 556"/>
              <p:cNvSpPr>
                <a:spLocks noChangeArrowheads="1"/>
              </p:cNvSpPr>
              <p:nvPr/>
            </p:nvSpPr>
            <p:spPr bwMode="auto">
              <a:xfrm>
                <a:off x="308" y="737"/>
                <a:ext cx="412" cy="18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04" name="Rectangle 557"/>
              <p:cNvSpPr>
                <a:spLocks noChangeArrowheads="1"/>
              </p:cNvSpPr>
              <p:nvPr/>
            </p:nvSpPr>
            <p:spPr bwMode="auto">
              <a:xfrm>
                <a:off x="423" y="759"/>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4805" name="Rectangle 558"/>
              <p:cNvSpPr>
                <a:spLocks noChangeArrowheads="1"/>
              </p:cNvSpPr>
              <p:nvPr/>
            </p:nvSpPr>
            <p:spPr bwMode="auto">
              <a:xfrm>
                <a:off x="344" y="821"/>
                <a:ext cx="37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104806" name="Freeform 559"/>
              <p:cNvSpPr>
                <a:spLocks/>
              </p:cNvSpPr>
              <p:nvPr/>
            </p:nvSpPr>
            <p:spPr bwMode="auto">
              <a:xfrm>
                <a:off x="1153" y="784"/>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104807" name="Freeform 560"/>
              <p:cNvSpPr>
                <a:spLocks/>
              </p:cNvSpPr>
              <p:nvPr/>
            </p:nvSpPr>
            <p:spPr bwMode="auto">
              <a:xfrm>
                <a:off x="1153" y="810"/>
                <a:ext cx="21" cy="37"/>
              </a:xfrm>
              <a:custGeom>
                <a:avLst/>
                <a:gdLst>
                  <a:gd name="T0" fmla="*/ 0 w 21"/>
                  <a:gd name="T1" fmla="*/ 37 h 37"/>
                  <a:gd name="T2" fmla="*/ 5 w 21"/>
                  <a:gd name="T3" fmla="*/ 37 h 37"/>
                  <a:gd name="T4" fmla="*/ 10 w 21"/>
                  <a:gd name="T5" fmla="*/ 37 h 37"/>
                  <a:gd name="T6" fmla="*/ 10 w 21"/>
                  <a:gd name="T7" fmla="*/ 37 h 37"/>
                  <a:gd name="T8" fmla="*/ 15 w 21"/>
                  <a:gd name="T9" fmla="*/ 32 h 37"/>
                  <a:gd name="T10" fmla="*/ 15 w 21"/>
                  <a:gd name="T11" fmla="*/ 32 h 37"/>
                  <a:gd name="T12" fmla="*/ 15 w 21"/>
                  <a:gd name="T13" fmla="*/ 26 h 37"/>
                  <a:gd name="T14" fmla="*/ 21 w 21"/>
                  <a:gd name="T15" fmla="*/ 21 h 37"/>
                  <a:gd name="T16" fmla="*/ 21 w 21"/>
                  <a:gd name="T17" fmla="*/ 21 h 37"/>
                  <a:gd name="T18" fmla="*/ 21 w 21"/>
                  <a:gd name="T19" fmla="*/ 16 h 37"/>
                  <a:gd name="T20" fmla="*/ 15 w 21"/>
                  <a:gd name="T21" fmla="*/ 16 h 37"/>
                  <a:gd name="T22" fmla="*/ 15 w 21"/>
                  <a:gd name="T23" fmla="*/ 11 h 37"/>
                  <a:gd name="T24" fmla="*/ 15 w 21"/>
                  <a:gd name="T25" fmla="*/ 6 h 37"/>
                  <a:gd name="T26" fmla="*/ 10 w 21"/>
                  <a:gd name="T27" fmla="*/ 6 h 37"/>
                  <a:gd name="T28" fmla="*/ 10 w 21"/>
                  <a:gd name="T29" fmla="*/ 6 h 37"/>
                  <a:gd name="T30" fmla="*/ 5 w 21"/>
                  <a:gd name="T31" fmla="*/ 6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0" y="37"/>
                    </a:lnTo>
                    <a:lnTo>
                      <a:pt x="15" y="32"/>
                    </a:lnTo>
                    <a:lnTo>
                      <a:pt x="15" y="26"/>
                    </a:lnTo>
                    <a:lnTo>
                      <a:pt x="21" y="21"/>
                    </a:lnTo>
                    <a:lnTo>
                      <a:pt x="21" y="16"/>
                    </a:lnTo>
                    <a:lnTo>
                      <a:pt x="15" y="16"/>
                    </a:lnTo>
                    <a:lnTo>
                      <a:pt x="15" y="11"/>
                    </a:lnTo>
                    <a:lnTo>
                      <a:pt x="15" y="6"/>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04808" name="Rectangle 561"/>
              <p:cNvSpPr>
                <a:spLocks noChangeArrowheads="1"/>
              </p:cNvSpPr>
              <p:nvPr/>
            </p:nvSpPr>
            <p:spPr bwMode="auto">
              <a:xfrm>
                <a:off x="814" y="810"/>
                <a:ext cx="339"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809" name="Freeform 562"/>
              <p:cNvSpPr>
                <a:spLocks/>
              </p:cNvSpPr>
              <p:nvPr/>
            </p:nvSpPr>
            <p:spPr bwMode="auto">
              <a:xfrm>
                <a:off x="725" y="784"/>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104810" name="Freeform 563"/>
              <p:cNvSpPr>
                <a:spLocks/>
              </p:cNvSpPr>
              <p:nvPr/>
            </p:nvSpPr>
            <p:spPr bwMode="auto">
              <a:xfrm>
                <a:off x="798" y="810"/>
                <a:ext cx="16" cy="37"/>
              </a:xfrm>
              <a:custGeom>
                <a:avLst/>
                <a:gdLst>
                  <a:gd name="T0" fmla="*/ 16 w 16"/>
                  <a:gd name="T1" fmla="*/ 0 h 37"/>
                  <a:gd name="T2" fmla="*/ 11 w 16"/>
                  <a:gd name="T3" fmla="*/ 6 h 37"/>
                  <a:gd name="T4" fmla="*/ 11 w 16"/>
                  <a:gd name="T5" fmla="*/ 6 h 37"/>
                  <a:gd name="T6" fmla="*/ 5 w 16"/>
                  <a:gd name="T7" fmla="*/ 6 h 37"/>
                  <a:gd name="T8" fmla="*/ 5 w 16"/>
                  <a:gd name="T9" fmla="*/ 6 h 37"/>
                  <a:gd name="T10" fmla="*/ 0 w 16"/>
                  <a:gd name="T11" fmla="*/ 11 h 37"/>
                  <a:gd name="T12" fmla="*/ 0 w 16"/>
                  <a:gd name="T13" fmla="*/ 16 h 37"/>
                  <a:gd name="T14" fmla="*/ 0 w 16"/>
                  <a:gd name="T15" fmla="*/ 16 h 37"/>
                  <a:gd name="T16" fmla="*/ 0 w 16"/>
                  <a:gd name="T17" fmla="*/ 21 h 37"/>
                  <a:gd name="T18" fmla="*/ 0 w 16"/>
                  <a:gd name="T19" fmla="*/ 21 h 37"/>
                  <a:gd name="T20" fmla="*/ 0 w 16"/>
                  <a:gd name="T21" fmla="*/ 26 h 37"/>
                  <a:gd name="T22" fmla="*/ 0 w 16"/>
                  <a:gd name="T23" fmla="*/ 32 h 37"/>
                  <a:gd name="T24" fmla="*/ 5 w 16"/>
                  <a:gd name="T25" fmla="*/ 32 h 37"/>
                  <a:gd name="T26" fmla="*/ 5 w 16"/>
                  <a:gd name="T27" fmla="*/ 37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6"/>
                    </a:lnTo>
                    <a:lnTo>
                      <a:pt x="5" y="6"/>
                    </a:lnTo>
                    <a:lnTo>
                      <a:pt x="0" y="11"/>
                    </a:lnTo>
                    <a:lnTo>
                      <a:pt x="0" y="16"/>
                    </a:lnTo>
                    <a:lnTo>
                      <a:pt x="0" y="21"/>
                    </a:lnTo>
                    <a:lnTo>
                      <a:pt x="0" y="26"/>
                    </a:lnTo>
                    <a:lnTo>
                      <a:pt x="0" y="32"/>
                    </a:lnTo>
                    <a:lnTo>
                      <a:pt x="5" y="32"/>
                    </a:lnTo>
                    <a:lnTo>
                      <a:pt x="5" y="37"/>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04812" name="Freeform 565"/>
              <p:cNvSpPr>
                <a:spLocks/>
              </p:cNvSpPr>
              <p:nvPr/>
            </p:nvSpPr>
            <p:spPr bwMode="auto">
              <a:xfrm>
                <a:off x="1153" y="946"/>
                <a:ext cx="89" cy="88"/>
              </a:xfrm>
              <a:custGeom>
                <a:avLst/>
                <a:gdLst>
                  <a:gd name="T0" fmla="*/ 89 w 89"/>
                  <a:gd name="T1" fmla="*/ 47 h 88"/>
                  <a:gd name="T2" fmla="*/ 0 w 89"/>
                  <a:gd name="T3" fmla="*/ 88 h 88"/>
                  <a:gd name="T4" fmla="*/ 0 w 89"/>
                  <a:gd name="T5" fmla="*/ 0 h 88"/>
                  <a:gd name="T6" fmla="*/ 89 w 89"/>
                  <a:gd name="T7" fmla="*/ 47 h 88"/>
                  <a:gd name="T8" fmla="*/ 0 60000 65536"/>
                  <a:gd name="T9" fmla="*/ 0 60000 65536"/>
                  <a:gd name="T10" fmla="*/ 0 60000 65536"/>
                  <a:gd name="T11" fmla="*/ 0 60000 65536"/>
                  <a:gd name="T12" fmla="*/ 0 w 89"/>
                  <a:gd name="T13" fmla="*/ 0 h 88"/>
                  <a:gd name="T14" fmla="*/ 89 w 89"/>
                  <a:gd name="T15" fmla="*/ 88 h 88"/>
                </a:gdLst>
                <a:ahLst/>
                <a:cxnLst>
                  <a:cxn ang="T8">
                    <a:pos x="T0" y="T1"/>
                  </a:cxn>
                  <a:cxn ang="T9">
                    <a:pos x="T2" y="T3"/>
                  </a:cxn>
                  <a:cxn ang="T10">
                    <a:pos x="T4" y="T5"/>
                  </a:cxn>
                  <a:cxn ang="T11">
                    <a:pos x="T6" y="T7"/>
                  </a:cxn>
                </a:cxnLst>
                <a:rect l="T12" t="T13" r="T14" b="T15"/>
                <a:pathLst>
                  <a:path w="89" h="88">
                    <a:moveTo>
                      <a:pt x="89" y="47"/>
                    </a:moveTo>
                    <a:lnTo>
                      <a:pt x="0" y="88"/>
                    </a:lnTo>
                    <a:lnTo>
                      <a:pt x="0" y="0"/>
                    </a:lnTo>
                    <a:lnTo>
                      <a:pt x="89" y="47"/>
                    </a:lnTo>
                    <a:close/>
                  </a:path>
                </a:pathLst>
              </a:custGeom>
              <a:solidFill>
                <a:srgbClr val="000000"/>
              </a:solidFill>
              <a:ln w="9525">
                <a:noFill/>
                <a:round/>
                <a:headEnd/>
                <a:tailEnd/>
              </a:ln>
            </p:spPr>
            <p:txBody>
              <a:bodyPr/>
              <a:lstStyle/>
              <a:p>
                <a:endParaRPr lang="en-US"/>
              </a:p>
            </p:txBody>
          </p:sp>
        </p:grpSp>
        <p:sp>
          <p:nvSpPr>
            <p:cNvPr id="104467" name="Freeform 567"/>
            <p:cNvSpPr>
              <a:spLocks/>
            </p:cNvSpPr>
            <p:nvPr/>
          </p:nvSpPr>
          <p:spPr bwMode="auto">
            <a:xfrm>
              <a:off x="1153" y="972"/>
              <a:ext cx="21" cy="36"/>
            </a:xfrm>
            <a:custGeom>
              <a:avLst/>
              <a:gdLst>
                <a:gd name="T0" fmla="*/ 0 w 21"/>
                <a:gd name="T1" fmla="*/ 36 h 36"/>
                <a:gd name="T2" fmla="*/ 5 w 21"/>
                <a:gd name="T3" fmla="*/ 36 h 36"/>
                <a:gd name="T4" fmla="*/ 10 w 21"/>
                <a:gd name="T5" fmla="*/ 36 h 36"/>
                <a:gd name="T6" fmla="*/ 10 w 21"/>
                <a:gd name="T7" fmla="*/ 31 h 36"/>
                <a:gd name="T8" fmla="*/ 15 w 21"/>
                <a:gd name="T9" fmla="*/ 31 h 36"/>
                <a:gd name="T10" fmla="*/ 15 w 21"/>
                <a:gd name="T11" fmla="*/ 31 h 36"/>
                <a:gd name="T12" fmla="*/ 15 w 21"/>
                <a:gd name="T13" fmla="*/ 26 h 36"/>
                <a:gd name="T14" fmla="*/ 21 w 21"/>
                <a:gd name="T15" fmla="*/ 21 h 36"/>
                <a:gd name="T16" fmla="*/ 21 w 21"/>
                <a:gd name="T17" fmla="*/ 21 h 36"/>
                <a:gd name="T18" fmla="*/ 21 w 21"/>
                <a:gd name="T19" fmla="*/ 15 h 36"/>
                <a:gd name="T20" fmla="*/ 15 w 21"/>
                <a:gd name="T21" fmla="*/ 10 h 36"/>
                <a:gd name="T22" fmla="*/ 15 w 21"/>
                <a:gd name="T23" fmla="*/ 10 h 36"/>
                <a:gd name="T24" fmla="*/ 15 w 21"/>
                <a:gd name="T25" fmla="*/ 5 h 36"/>
                <a:gd name="T26" fmla="*/ 10 w 21"/>
                <a:gd name="T27" fmla="*/ 5 h 36"/>
                <a:gd name="T28" fmla="*/ 10 w 21"/>
                <a:gd name="T29" fmla="*/ 5 h 36"/>
                <a:gd name="T30" fmla="*/ 5 w 21"/>
                <a:gd name="T31" fmla="*/ 0 h 36"/>
                <a:gd name="T32" fmla="*/ 0 w 21"/>
                <a:gd name="T33" fmla="*/ 0 h 36"/>
                <a:gd name="T34" fmla="*/ 0 w 21"/>
                <a:gd name="T35" fmla="*/ 3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6"/>
                <a:gd name="T56" fmla="*/ 21 w 21"/>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6">
                  <a:moveTo>
                    <a:pt x="0" y="36"/>
                  </a:moveTo>
                  <a:lnTo>
                    <a:pt x="5" y="36"/>
                  </a:lnTo>
                  <a:lnTo>
                    <a:pt x="10" y="36"/>
                  </a:lnTo>
                  <a:lnTo>
                    <a:pt x="10" y="31"/>
                  </a:lnTo>
                  <a:lnTo>
                    <a:pt x="15" y="31"/>
                  </a:lnTo>
                  <a:lnTo>
                    <a:pt x="15" y="26"/>
                  </a:lnTo>
                  <a:lnTo>
                    <a:pt x="21" y="21"/>
                  </a:lnTo>
                  <a:lnTo>
                    <a:pt x="21" y="15"/>
                  </a:lnTo>
                  <a:lnTo>
                    <a:pt x="15" y="10"/>
                  </a:lnTo>
                  <a:lnTo>
                    <a:pt x="15" y="5"/>
                  </a:lnTo>
                  <a:lnTo>
                    <a:pt x="10" y="5"/>
                  </a:lnTo>
                  <a:lnTo>
                    <a:pt x="5" y="0"/>
                  </a:lnTo>
                  <a:lnTo>
                    <a:pt x="0" y="0"/>
                  </a:lnTo>
                  <a:lnTo>
                    <a:pt x="0" y="36"/>
                  </a:lnTo>
                  <a:close/>
                </a:path>
              </a:pathLst>
            </a:custGeom>
            <a:solidFill>
              <a:srgbClr val="000000"/>
            </a:solidFill>
            <a:ln w="9525">
              <a:noFill/>
              <a:round/>
              <a:headEnd/>
              <a:tailEnd/>
            </a:ln>
          </p:spPr>
          <p:txBody>
            <a:bodyPr/>
            <a:lstStyle/>
            <a:p>
              <a:endParaRPr lang="en-US"/>
            </a:p>
          </p:txBody>
        </p:sp>
        <p:sp>
          <p:nvSpPr>
            <p:cNvPr id="104468" name="Rectangle 568"/>
            <p:cNvSpPr>
              <a:spLocks noChangeArrowheads="1"/>
            </p:cNvSpPr>
            <p:nvPr/>
          </p:nvSpPr>
          <p:spPr bwMode="auto">
            <a:xfrm>
              <a:off x="1116" y="972"/>
              <a:ext cx="37" cy="3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469" name="Freeform 569"/>
            <p:cNvSpPr>
              <a:spLocks/>
            </p:cNvSpPr>
            <p:nvPr/>
          </p:nvSpPr>
          <p:spPr bwMode="auto">
            <a:xfrm>
              <a:off x="1028" y="946"/>
              <a:ext cx="88" cy="88"/>
            </a:xfrm>
            <a:custGeom>
              <a:avLst/>
              <a:gdLst>
                <a:gd name="T0" fmla="*/ 0 w 88"/>
                <a:gd name="T1" fmla="*/ 47 h 88"/>
                <a:gd name="T2" fmla="*/ 88 w 88"/>
                <a:gd name="T3" fmla="*/ 88 h 88"/>
                <a:gd name="T4" fmla="*/ 88 w 88"/>
                <a:gd name="T5" fmla="*/ 0 h 88"/>
                <a:gd name="T6" fmla="*/ 0 w 88"/>
                <a:gd name="T7" fmla="*/ 47 h 88"/>
                <a:gd name="T8" fmla="*/ 0 60000 65536"/>
                <a:gd name="T9" fmla="*/ 0 60000 65536"/>
                <a:gd name="T10" fmla="*/ 0 60000 65536"/>
                <a:gd name="T11" fmla="*/ 0 60000 65536"/>
                <a:gd name="T12" fmla="*/ 0 w 88"/>
                <a:gd name="T13" fmla="*/ 0 h 88"/>
                <a:gd name="T14" fmla="*/ 88 w 88"/>
                <a:gd name="T15" fmla="*/ 88 h 88"/>
              </a:gdLst>
              <a:ahLst/>
              <a:cxnLst>
                <a:cxn ang="T8">
                  <a:pos x="T0" y="T1"/>
                </a:cxn>
                <a:cxn ang="T9">
                  <a:pos x="T2" y="T3"/>
                </a:cxn>
                <a:cxn ang="T10">
                  <a:pos x="T4" y="T5"/>
                </a:cxn>
                <a:cxn ang="T11">
                  <a:pos x="T6" y="T7"/>
                </a:cxn>
              </a:cxnLst>
              <a:rect l="T12" t="T13" r="T14" b="T15"/>
              <a:pathLst>
                <a:path w="88" h="88">
                  <a:moveTo>
                    <a:pt x="0" y="47"/>
                  </a:moveTo>
                  <a:lnTo>
                    <a:pt x="88" y="88"/>
                  </a:lnTo>
                  <a:lnTo>
                    <a:pt x="88" y="0"/>
                  </a:lnTo>
                  <a:lnTo>
                    <a:pt x="0" y="47"/>
                  </a:lnTo>
                  <a:close/>
                </a:path>
              </a:pathLst>
            </a:custGeom>
            <a:solidFill>
              <a:srgbClr val="000000"/>
            </a:solidFill>
            <a:ln w="9525">
              <a:noFill/>
              <a:round/>
              <a:headEnd/>
              <a:tailEnd/>
            </a:ln>
          </p:spPr>
          <p:txBody>
            <a:bodyPr/>
            <a:lstStyle/>
            <a:p>
              <a:endParaRPr lang="en-US"/>
            </a:p>
          </p:txBody>
        </p:sp>
        <p:sp>
          <p:nvSpPr>
            <p:cNvPr id="104470" name="Freeform 570"/>
            <p:cNvSpPr>
              <a:spLocks/>
            </p:cNvSpPr>
            <p:nvPr/>
          </p:nvSpPr>
          <p:spPr bwMode="auto">
            <a:xfrm>
              <a:off x="1101" y="972"/>
              <a:ext cx="15" cy="36"/>
            </a:xfrm>
            <a:custGeom>
              <a:avLst/>
              <a:gdLst>
                <a:gd name="T0" fmla="*/ 15 w 15"/>
                <a:gd name="T1" fmla="*/ 0 h 36"/>
                <a:gd name="T2" fmla="*/ 10 w 15"/>
                <a:gd name="T3" fmla="*/ 0 h 36"/>
                <a:gd name="T4" fmla="*/ 10 w 15"/>
                <a:gd name="T5" fmla="*/ 5 h 36"/>
                <a:gd name="T6" fmla="*/ 5 w 15"/>
                <a:gd name="T7" fmla="*/ 5 h 36"/>
                <a:gd name="T8" fmla="*/ 5 w 15"/>
                <a:gd name="T9" fmla="*/ 5 h 36"/>
                <a:gd name="T10" fmla="*/ 0 w 15"/>
                <a:gd name="T11" fmla="*/ 10 h 36"/>
                <a:gd name="T12" fmla="*/ 0 w 15"/>
                <a:gd name="T13" fmla="*/ 10 h 36"/>
                <a:gd name="T14" fmla="*/ 0 w 15"/>
                <a:gd name="T15" fmla="*/ 15 h 36"/>
                <a:gd name="T16" fmla="*/ 0 w 15"/>
                <a:gd name="T17" fmla="*/ 21 h 36"/>
                <a:gd name="T18" fmla="*/ 0 w 15"/>
                <a:gd name="T19" fmla="*/ 21 h 36"/>
                <a:gd name="T20" fmla="*/ 0 w 15"/>
                <a:gd name="T21" fmla="*/ 26 h 36"/>
                <a:gd name="T22" fmla="*/ 0 w 15"/>
                <a:gd name="T23" fmla="*/ 31 h 36"/>
                <a:gd name="T24" fmla="*/ 5 w 15"/>
                <a:gd name="T25" fmla="*/ 31 h 36"/>
                <a:gd name="T26" fmla="*/ 5 w 15"/>
                <a:gd name="T27" fmla="*/ 31 h 36"/>
                <a:gd name="T28" fmla="*/ 10 w 15"/>
                <a:gd name="T29" fmla="*/ 36 h 36"/>
                <a:gd name="T30" fmla="*/ 10 w 15"/>
                <a:gd name="T31" fmla="*/ 36 h 36"/>
                <a:gd name="T32" fmla="*/ 15 w 15"/>
                <a:gd name="T33" fmla="*/ 36 h 36"/>
                <a:gd name="T34" fmla="*/ 15 w 15"/>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6"/>
                <a:gd name="T56" fmla="*/ 15 w 15"/>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6">
                  <a:moveTo>
                    <a:pt x="15" y="0"/>
                  </a:moveTo>
                  <a:lnTo>
                    <a:pt x="10" y="0"/>
                  </a:lnTo>
                  <a:lnTo>
                    <a:pt x="10" y="5"/>
                  </a:lnTo>
                  <a:lnTo>
                    <a:pt x="5" y="5"/>
                  </a:lnTo>
                  <a:lnTo>
                    <a:pt x="0" y="10"/>
                  </a:lnTo>
                  <a:lnTo>
                    <a:pt x="0" y="15"/>
                  </a:lnTo>
                  <a:lnTo>
                    <a:pt x="0" y="21"/>
                  </a:lnTo>
                  <a:lnTo>
                    <a:pt x="0" y="26"/>
                  </a:lnTo>
                  <a:lnTo>
                    <a:pt x="0" y="31"/>
                  </a:lnTo>
                  <a:lnTo>
                    <a:pt x="5" y="31"/>
                  </a:lnTo>
                  <a:lnTo>
                    <a:pt x="10" y="36"/>
                  </a:lnTo>
                  <a:lnTo>
                    <a:pt x="15" y="36"/>
                  </a:lnTo>
                  <a:lnTo>
                    <a:pt x="15" y="0"/>
                  </a:lnTo>
                  <a:close/>
                </a:path>
              </a:pathLst>
            </a:custGeom>
            <a:solidFill>
              <a:srgbClr val="000000"/>
            </a:solidFill>
            <a:ln w="9525">
              <a:noFill/>
              <a:round/>
              <a:headEnd/>
              <a:tailEnd/>
            </a:ln>
          </p:spPr>
          <p:txBody>
            <a:bodyPr/>
            <a:lstStyle/>
            <a:p>
              <a:endParaRPr lang="en-US"/>
            </a:p>
          </p:txBody>
        </p:sp>
        <p:sp>
          <p:nvSpPr>
            <p:cNvPr id="104471" name="Line 571"/>
            <p:cNvSpPr>
              <a:spLocks noChangeShapeType="1"/>
            </p:cNvSpPr>
            <p:nvPr/>
          </p:nvSpPr>
          <p:spPr bwMode="auto">
            <a:xfrm>
              <a:off x="203" y="618"/>
              <a:ext cx="68" cy="1"/>
            </a:xfrm>
            <a:prstGeom prst="line">
              <a:avLst/>
            </a:prstGeom>
            <a:noFill/>
            <a:ln w="0">
              <a:solidFill>
                <a:srgbClr val="24211D"/>
              </a:solidFill>
              <a:round/>
              <a:headEnd/>
              <a:tailEnd/>
            </a:ln>
          </p:spPr>
          <p:txBody>
            <a:bodyPr/>
            <a:lstStyle/>
            <a:p>
              <a:endParaRPr lang="en-US"/>
            </a:p>
          </p:txBody>
        </p:sp>
        <p:sp>
          <p:nvSpPr>
            <p:cNvPr id="104472" name="Line 572"/>
            <p:cNvSpPr>
              <a:spLocks noChangeShapeType="1"/>
            </p:cNvSpPr>
            <p:nvPr/>
          </p:nvSpPr>
          <p:spPr bwMode="auto">
            <a:xfrm>
              <a:off x="308" y="618"/>
              <a:ext cx="68" cy="1"/>
            </a:xfrm>
            <a:prstGeom prst="line">
              <a:avLst/>
            </a:prstGeom>
            <a:noFill/>
            <a:ln w="0">
              <a:solidFill>
                <a:srgbClr val="24211D"/>
              </a:solidFill>
              <a:round/>
              <a:headEnd/>
              <a:tailEnd/>
            </a:ln>
          </p:spPr>
          <p:txBody>
            <a:bodyPr/>
            <a:lstStyle/>
            <a:p>
              <a:endParaRPr lang="en-US"/>
            </a:p>
          </p:txBody>
        </p:sp>
        <p:sp>
          <p:nvSpPr>
            <p:cNvPr id="104473" name="Line 573"/>
            <p:cNvSpPr>
              <a:spLocks noChangeShapeType="1"/>
            </p:cNvSpPr>
            <p:nvPr/>
          </p:nvSpPr>
          <p:spPr bwMode="auto">
            <a:xfrm>
              <a:off x="412" y="618"/>
              <a:ext cx="68" cy="1"/>
            </a:xfrm>
            <a:prstGeom prst="line">
              <a:avLst/>
            </a:prstGeom>
            <a:noFill/>
            <a:ln w="0">
              <a:solidFill>
                <a:srgbClr val="24211D"/>
              </a:solidFill>
              <a:round/>
              <a:headEnd/>
              <a:tailEnd/>
            </a:ln>
          </p:spPr>
          <p:txBody>
            <a:bodyPr/>
            <a:lstStyle/>
            <a:p>
              <a:endParaRPr lang="en-US"/>
            </a:p>
          </p:txBody>
        </p:sp>
        <p:sp>
          <p:nvSpPr>
            <p:cNvPr id="104474" name="Line 574"/>
            <p:cNvSpPr>
              <a:spLocks noChangeShapeType="1"/>
            </p:cNvSpPr>
            <p:nvPr/>
          </p:nvSpPr>
          <p:spPr bwMode="auto">
            <a:xfrm>
              <a:off x="516" y="618"/>
              <a:ext cx="68" cy="1"/>
            </a:xfrm>
            <a:prstGeom prst="line">
              <a:avLst/>
            </a:prstGeom>
            <a:noFill/>
            <a:ln w="0">
              <a:solidFill>
                <a:srgbClr val="24211D"/>
              </a:solidFill>
              <a:round/>
              <a:headEnd/>
              <a:tailEnd/>
            </a:ln>
          </p:spPr>
          <p:txBody>
            <a:bodyPr/>
            <a:lstStyle/>
            <a:p>
              <a:endParaRPr lang="en-US"/>
            </a:p>
          </p:txBody>
        </p:sp>
        <p:sp>
          <p:nvSpPr>
            <p:cNvPr id="104475" name="Line 575"/>
            <p:cNvSpPr>
              <a:spLocks noChangeShapeType="1"/>
            </p:cNvSpPr>
            <p:nvPr/>
          </p:nvSpPr>
          <p:spPr bwMode="auto">
            <a:xfrm>
              <a:off x="621" y="618"/>
              <a:ext cx="68" cy="1"/>
            </a:xfrm>
            <a:prstGeom prst="line">
              <a:avLst/>
            </a:prstGeom>
            <a:noFill/>
            <a:ln w="0">
              <a:solidFill>
                <a:srgbClr val="24211D"/>
              </a:solidFill>
              <a:round/>
              <a:headEnd/>
              <a:tailEnd/>
            </a:ln>
          </p:spPr>
          <p:txBody>
            <a:bodyPr/>
            <a:lstStyle/>
            <a:p>
              <a:endParaRPr lang="en-US"/>
            </a:p>
          </p:txBody>
        </p:sp>
        <p:sp>
          <p:nvSpPr>
            <p:cNvPr id="104476" name="Line 576"/>
            <p:cNvSpPr>
              <a:spLocks noChangeShapeType="1"/>
            </p:cNvSpPr>
            <p:nvPr/>
          </p:nvSpPr>
          <p:spPr bwMode="auto">
            <a:xfrm>
              <a:off x="725" y="618"/>
              <a:ext cx="68" cy="1"/>
            </a:xfrm>
            <a:prstGeom prst="line">
              <a:avLst/>
            </a:prstGeom>
            <a:noFill/>
            <a:ln w="0">
              <a:solidFill>
                <a:srgbClr val="24211D"/>
              </a:solidFill>
              <a:round/>
              <a:headEnd/>
              <a:tailEnd/>
            </a:ln>
          </p:spPr>
          <p:txBody>
            <a:bodyPr/>
            <a:lstStyle/>
            <a:p>
              <a:endParaRPr lang="en-US"/>
            </a:p>
          </p:txBody>
        </p:sp>
        <p:sp>
          <p:nvSpPr>
            <p:cNvPr id="104477" name="Line 577"/>
            <p:cNvSpPr>
              <a:spLocks noChangeShapeType="1"/>
            </p:cNvSpPr>
            <p:nvPr/>
          </p:nvSpPr>
          <p:spPr bwMode="auto">
            <a:xfrm>
              <a:off x="829" y="618"/>
              <a:ext cx="68" cy="1"/>
            </a:xfrm>
            <a:prstGeom prst="line">
              <a:avLst/>
            </a:prstGeom>
            <a:noFill/>
            <a:ln w="0">
              <a:solidFill>
                <a:srgbClr val="24211D"/>
              </a:solidFill>
              <a:round/>
              <a:headEnd/>
              <a:tailEnd/>
            </a:ln>
          </p:spPr>
          <p:txBody>
            <a:bodyPr/>
            <a:lstStyle/>
            <a:p>
              <a:endParaRPr lang="en-US"/>
            </a:p>
          </p:txBody>
        </p:sp>
        <p:sp>
          <p:nvSpPr>
            <p:cNvPr id="104478" name="Line 578"/>
            <p:cNvSpPr>
              <a:spLocks noChangeShapeType="1"/>
            </p:cNvSpPr>
            <p:nvPr/>
          </p:nvSpPr>
          <p:spPr bwMode="auto">
            <a:xfrm>
              <a:off x="934" y="618"/>
              <a:ext cx="68" cy="1"/>
            </a:xfrm>
            <a:prstGeom prst="line">
              <a:avLst/>
            </a:prstGeom>
            <a:noFill/>
            <a:ln w="0">
              <a:solidFill>
                <a:srgbClr val="24211D"/>
              </a:solidFill>
              <a:round/>
              <a:headEnd/>
              <a:tailEnd/>
            </a:ln>
          </p:spPr>
          <p:txBody>
            <a:bodyPr/>
            <a:lstStyle/>
            <a:p>
              <a:endParaRPr lang="en-US"/>
            </a:p>
          </p:txBody>
        </p:sp>
        <p:sp>
          <p:nvSpPr>
            <p:cNvPr id="104479" name="Line 579"/>
            <p:cNvSpPr>
              <a:spLocks noChangeShapeType="1"/>
            </p:cNvSpPr>
            <p:nvPr/>
          </p:nvSpPr>
          <p:spPr bwMode="auto">
            <a:xfrm>
              <a:off x="1038" y="618"/>
              <a:ext cx="68" cy="1"/>
            </a:xfrm>
            <a:prstGeom prst="line">
              <a:avLst/>
            </a:prstGeom>
            <a:noFill/>
            <a:ln w="0">
              <a:solidFill>
                <a:srgbClr val="24211D"/>
              </a:solidFill>
              <a:round/>
              <a:headEnd/>
              <a:tailEnd/>
            </a:ln>
          </p:spPr>
          <p:txBody>
            <a:bodyPr/>
            <a:lstStyle/>
            <a:p>
              <a:endParaRPr lang="en-US"/>
            </a:p>
          </p:txBody>
        </p:sp>
        <p:sp>
          <p:nvSpPr>
            <p:cNvPr id="104480" name="Line 580"/>
            <p:cNvSpPr>
              <a:spLocks noChangeShapeType="1"/>
            </p:cNvSpPr>
            <p:nvPr/>
          </p:nvSpPr>
          <p:spPr bwMode="auto">
            <a:xfrm>
              <a:off x="1142" y="618"/>
              <a:ext cx="68" cy="1"/>
            </a:xfrm>
            <a:prstGeom prst="line">
              <a:avLst/>
            </a:prstGeom>
            <a:noFill/>
            <a:ln w="0">
              <a:solidFill>
                <a:srgbClr val="24211D"/>
              </a:solidFill>
              <a:round/>
              <a:headEnd/>
              <a:tailEnd/>
            </a:ln>
          </p:spPr>
          <p:txBody>
            <a:bodyPr/>
            <a:lstStyle/>
            <a:p>
              <a:endParaRPr lang="en-US"/>
            </a:p>
          </p:txBody>
        </p:sp>
        <p:sp>
          <p:nvSpPr>
            <p:cNvPr id="104481" name="Line 581"/>
            <p:cNvSpPr>
              <a:spLocks noChangeShapeType="1"/>
            </p:cNvSpPr>
            <p:nvPr/>
          </p:nvSpPr>
          <p:spPr bwMode="auto">
            <a:xfrm>
              <a:off x="1247" y="618"/>
              <a:ext cx="68" cy="1"/>
            </a:xfrm>
            <a:prstGeom prst="line">
              <a:avLst/>
            </a:prstGeom>
            <a:noFill/>
            <a:ln w="0">
              <a:solidFill>
                <a:srgbClr val="24211D"/>
              </a:solidFill>
              <a:round/>
              <a:headEnd/>
              <a:tailEnd/>
            </a:ln>
          </p:spPr>
          <p:txBody>
            <a:bodyPr/>
            <a:lstStyle/>
            <a:p>
              <a:endParaRPr lang="en-US"/>
            </a:p>
          </p:txBody>
        </p:sp>
        <p:sp>
          <p:nvSpPr>
            <p:cNvPr id="104482" name="Line 582"/>
            <p:cNvSpPr>
              <a:spLocks noChangeShapeType="1"/>
            </p:cNvSpPr>
            <p:nvPr/>
          </p:nvSpPr>
          <p:spPr bwMode="auto">
            <a:xfrm>
              <a:off x="1351" y="618"/>
              <a:ext cx="68" cy="1"/>
            </a:xfrm>
            <a:prstGeom prst="line">
              <a:avLst/>
            </a:prstGeom>
            <a:noFill/>
            <a:ln w="0">
              <a:solidFill>
                <a:srgbClr val="24211D"/>
              </a:solidFill>
              <a:round/>
              <a:headEnd/>
              <a:tailEnd/>
            </a:ln>
          </p:spPr>
          <p:txBody>
            <a:bodyPr/>
            <a:lstStyle/>
            <a:p>
              <a:endParaRPr lang="en-US"/>
            </a:p>
          </p:txBody>
        </p:sp>
        <p:sp>
          <p:nvSpPr>
            <p:cNvPr id="104483" name="Line 583"/>
            <p:cNvSpPr>
              <a:spLocks noChangeShapeType="1"/>
            </p:cNvSpPr>
            <p:nvPr/>
          </p:nvSpPr>
          <p:spPr bwMode="auto">
            <a:xfrm>
              <a:off x="1455" y="618"/>
              <a:ext cx="68" cy="1"/>
            </a:xfrm>
            <a:prstGeom prst="line">
              <a:avLst/>
            </a:prstGeom>
            <a:noFill/>
            <a:ln w="0">
              <a:solidFill>
                <a:srgbClr val="24211D"/>
              </a:solidFill>
              <a:round/>
              <a:headEnd/>
              <a:tailEnd/>
            </a:ln>
          </p:spPr>
          <p:txBody>
            <a:bodyPr/>
            <a:lstStyle/>
            <a:p>
              <a:endParaRPr lang="en-US"/>
            </a:p>
          </p:txBody>
        </p:sp>
        <p:sp>
          <p:nvSpPr>
            <p:cNvPr id="104484" name="Line 584"/>
            <p:cNvSpPr>
              <a:spLocks noChangeShapeType="1"/>
            </p:cNvSpPr>
            <p:nvPr/>
          </p:nvSpPr>
          <p:spPr bwMode="auto">
            <a:xfrm>
              <a:off x="1560" y="618"/>
              <a:ext cx="68" cy="1"/>
            </a:xfrm>
            <a:prstGeom prst="line">
              <a:avLst/>
            </a:prstGeom>
            <a:noFill/>
            <a:ln w="0">
              <a:solidFill>
                <a:srgbClr val="24211D"/>
              </a:solidFill>
              <a:round/>
              <a:headEnd/>
              <a:tailEnd/>
            </a:ln>
          </p:spPr>
          <p:txBody>
            <a:bodyPr/>
            <a:lstStyle/>
            <a:p>
              <a:endParaRPr lang="en-US"/>
            </a:p>
          </p:txBody>
        </p:sp>
        <p:sp>
          <p:nvSpPr>
            <p:cNvPr id="104485" name="Line 585"/>
            <p:cNvSpPr>
              <a:spLocks noChangeShapeType="1"/>
            </p:cNvSpPr>
            <p:nvPr/>
          </p:nvSpPr>
          <p:spPr bwMode="auto">
            <a:xfrm>
              <a:off x="1659" y="628"/>
              <a:ext cx="1" cy="63"/>
            </a:xfrm>
            <a:prstGeom prst="line">
              <a:avLst/>
            </a:prstGeom>
            <a:noFill/>
            <a:ln w="0">
              <a:solidFill>
                <a:srgbClr val="24211D"/>
              </a:solidFill>
              <a:round/>
              <a:headEnd/>
              <a:tailEnd/>
            </a:ln>
          </p:spPr>
          <p:txBody>
            <a:bodyPr/>
            <a:lstStyle/>
            <a:p>
              <a:endParaRPr lang="en-US"/>
            </a:p>
          </p:txBody>
        </p:sp>
        <p:sp>
          <p:nvSpPr>
            <p:cNvPr id="104486" name="Line 586"/>
            <p:cNvSpPr>
              <a:spLocks noChangeShapeType="1"/>
            </p:cNvSpPr>
            <p:nvPr/>
          </p:nvSpPr>
          <p:spPr bwMode="auto">
            <a:xfrm>
              <a:off x="1659" y="732"/>
              <a:ext cx="1" cy="63"/>
            </a:xfrm>
            <a:prstGeom prst="line">
              <a:avLst/>
            </a:prstGeom>
            <a:noFill/>
            <a:ln w="0">
              <a:solidFill>
                <a:srgbClr val="24211D"/>
              </a:solidFill>
              <a:round/>
              <a:headEnd/>
              <a:tailEnd/>
            </a:ln>
          </p:spPr>
          <p:txBody>
            <a:bodyPr/>
            <a:lstStyle/>
            <a:p>
              <a:endParaRPr lang="en-US"/>
            </a:p>
          </p:txBody>
        </p:sp>
        <p:sp>
          <p:nvSpPr>
            <p:cNvPr id="104487" name="Line 587"/>
            <p:cNvSpPr>
              <a:spLocks noChangeShapeType="1"/>
            </p:cNvSpPr>
            <p:nvPr/>
          </p:nvSpPr>
          <p:spPr bwMode="auto">
            <a:xfrm>
              <a:off x="1659" y="836"/>
              <a:ext cx="1" cy="63"/>
            </a:xfrm>
            <a:prstGeom prst="line">
              <a:avLst/>
            </a:prstGeom>
            <a:noFill/>
            <a:ln w="0">
              <a:solidFill>
                <a:srgbClr val="24211D"/>
              </a:solidFill>
              <a:round/>
              <a:headEnd/>
              <a:tailEnd/>
            </a:ln>
          </p:spPr>
          <p:txBody>
            <a:bodyPr/>
            <a:lstStyle/>
            <a:p>
              <a:endParaRPr lang="en-US"/>
            </a:p>
          </p:txBody>
        </p:sp>
        <p:sp>
          <p:nvSpPr>
            <p:cNvPr id="104488" name="Line 588"/>
            <p:cNvSpPr>
              <a:spLocks noChangeShapeType="1"/>
            </p:cNvSpPr>
            <p:nvPr/>
          </p:nvSpPr>
          <p:spPr bwMode="auto">
            <a:xfrm>
              <a:off x="1659" y="941"/>
              <a:ext cx="1" cy="62"/>
            </a:xfrm>
            <a:prstGeom prst="line">
              <a:avLst/>
            </a:prstGeom>
            <a:noFill/>
            <a:ln w="0">
              <a:solidFill>
                <a:srgbClr val="24211D"/>
              </a:solidFill>
              <a:round/>
              <a:headEnd/>
              <a:tailEnd/>
            </a:ln>
          </p:spPr>
          <p:txBody>
            <a:bodyPr/>
            <a:lstStyle/>
            <a:p>
              <a:endParaRPr lang="en-US"/>
            </a:p>
          </p:txBody>
        </p:sp>
        <p:sp>
          <p:nvSpPr>
            <p:cNvPr id="104489" name="Freeform 589"/>
            <p:cNvSpPr>
              <a:spLocks/>
            </p:cNvSpPr>
            <p:nvPr/>
          </p:nvSpPr>
          <p:spPr bwMode="auto">
            <a:xfrm>
              <a:off x="1607" y="1045"/>
              <a:ext cx="52" cy="15"/>
            </a:xfrm>
            <a:custGeom>
              <a:avLst/>
              <a:gdLst>
                <a:gd name="T0" fmla="*/ 52 w 52"/>
                <a:gd name="T1" fmla="*/ 0 h 15"/>
                <a:gd name="T2" fmla="*/ 52 w 52"/>
                <a:gd name="T3" fmla="*/ 15 h 15"/>
                <a:gd name="T4" fmla="*/ 52 w 52"/>
                <a:gd name="T5" fmla="*/ 15 h 15"/>
                <a:gd name="T6" fmla="*/ 0 w 52"/>
                <a:gd name="T7" fmla="*/ 15 h 15"/>
                <a:gd name="T8" fmla="*/ 0 60000 65536"/>
                <a:gd name="T9" fmla="*/ 0 60000 65536"/>
                <a:gd name="T10" fmla="*/ 0 60000 65536"/>
                <a:gd name="T11" fmla="*/ 0 60000 65536"/>
                <a:gd name="T12" fmla="*/ 0 w 52"/>
                <a:gd name="T13" fmla="*/ 0 h 15"/>
                <a:gd name="T14" fmla="*/ 52 w 52"/>
                <a:gd name="T15" fmla="*/ 15 h 15"/>
              </a:gdLst>
              <a:ahLst/>
              <a:cxnLst>
                <a:cxn ang="T8">
                  <a:pos x="T0" y="T1"/>
                </a:cxn>
                <a:cxn ang="T9">
                  <a:pos x="T2" y="T3"/>
                </a:cxn>
                <a:cxn ang="T10">
                  <a:pos x="T4" y="T5"/>
                </a:cxn>
                <a:cxn ang="T11">
                  <a:pos x="T6" y="T7"/>
                </a:cxn>
              </a:cxnLst>
              <a:rect l="T12" t="T13" r="T14" b="T15"/>
              <a:pathLst>
                <a:path w="52" h="15">
                  <a:moveTo>
                    <a:pt x="52" y="0"/>
                  </a:moveTo>
                  <a:lnTo>
                    <a:pt x="52" y="15"/>
                  </a:lnTo>
                  <a:lnTo>
                    <a:pt x="0" y="15"/>
                  </a:lnTo>
                </a:path>
              </a:pathLst>
            </a:custGeom>
            <a:noFill/>
            <a:ln w="0">
              <a:solidFill>
                <a:srgbClr val="24211D"/>
              </a:solidFill>
              <a:prstDash val="solid"/>
              <a:round/>
              <a:headEnd/>
              <a:tailEnd/>
            </a:ln>
          </p:spPr>
          <p:txBody>
            <a:bodyPr/>
            <a:lstStyle/>
            <a:p>
              <a:endParaRPr lang="en-US"/>
            </a:p>
          </p:txBody>
        </p:sp>
        <p:sp>
          <p:nvSpPr>
            <p:cNvPr id="104490" name="Line 590"/>
            <p:cNvSpPr>
              <a:spLocks noChangeShapeType="1"/>
            </p:cNvSpPr>
            <p:nvPr/>
          </p:nvSpPr>
          <p:spPr bwMode="auto">
            <a:xfrm flipH="1">
              <a:off x="1502" y="1060"/>
              <a:ext cx="68" cy="1"/>
            </a:xfrm>
            <a:prstGeom prst="line">
              <a:avLst/>
            </a:prstGeom>
            <a:noFill/>
            <a:ln w="0">
              <a:solidFill>
                <a:srgbClr val="24211D"/>
              </a:solidFill>
              <a:round/>
              <a:headEnd/>
              <a:tailEnd/>
            </a:ln>
          </p:spPr>
          <p:txBody>
            <a:bodyPr/>
            <a:lstStyle/>
            <a:p>
              <a:endParaRPr lang="en-US"/>
            </a:p>
          </p:txBody>
        </p:sp>
        <p:sp>
          <p:nvSpPr>
            <p:cNvPr id="104491" name="Line 591"/>
            <p:cNvSpPr>
              <a:spLocks noChangeShapeType="1"/>
            </p:cNvSpPr>
            <p:nvPr/>
          </p:nvSpPr>
          <p:spPr bwMode="auto">
            <a:xfrm flipH="1">
              <a:off x="1398" y="1060"/>
              <a:ext cx="68" cy="1"/>
            </a:xfrm>
            <a:prstGeom prst="line">
              <a:avLst/>
            </a:prstGeom>
            <a:noFill/>
            <a:ln w="0">
              <a:solidFill>
                <a:srgbClr val="24211D"/>
              </a:solidFill>
              <a:round/>
              <a:headEnd/>
              <a:tailEnd/>
            </a:ln>
          </p:spPr>
          <p:txBody>
            <a:bodyPr/>
            <a:lstStyle/>
            <a:p>
              <a:endParaRPr lang="en-US"/>
            </a:p>
          </p:txBody>
        </p:sp>
        <p:sp>
          <p:nvSpPr>
            <p:cNvPr id="104492" name="Line 592"/>
            <p:cNvSpPr>
              <a:spLocks noChangeShapeType="1"/>
            </p:cNvSpPr>
            <p:nvPr/>
          </p:nvSpPr>
          <p:spPr bwMode="auto">
            <a:xfrm flipH="1">
              <a:off x="1294" y="1060"/>
              <a:ext cx="68" cy="1"/>
            </a:xfrm>
            <a:prstGeom prst="line">
              <a:avLst/>
            </a:prstGeom>
            <a:noFill/>
            <a:ln w="0">
              <a:solidFill>
                <a:srgbClr val="24211D"/>
              </a:solidFill>
              <a:round/>
              <a:headEnd/>
              <a:tailEnd/>
            </a:ln>
          </p:spPr>
          <p:txBody>
            <a:bodyPr/>
            <a:lstStyle/>
            <a:p>
              <a:endParaRPr lang="en-US"/>
            </a:p>
          </p:txBody>
        </p:sp>
        <p:sp>
          <p:nvSpPr>
            <p:cNvPr id="104493" name="Line 593"/>
            <p:cNvSpPr>
              <a:spLocks noChangeShapeType="1"/>
            </p:cNvSpPr>
            <p:nvPr/>
          </p:nvSpPr>
          <p:spPr bwMode="auto">
            <a:xfrm flipH="1">
              <a:off x="1189" y="1060"/>
              <a:ext cx="68" cy="1"/>
            </a:xfrm>
            <a:prstGeom prst="line">
              <a:avLst/>
            </a:prstGeom>
            <a:noFill/>
            <a:ln w="0">
              <a:solidFill>
                <a:srgbClr val="24211D"/>
              </a:solidFill>
              <a:round/>
              <a:headEnd/>
              <a:tailEnd/>
            </a:ln>
          </p:spPr>
          <p:txBody>
            <a:bodyPr/>
            <a:lstStyle/>
            <a:p>
              <a:endParaRPr lang="en-US"/>
            </a:p>
          </p:txBody>
        </p:sp>
        <p:sp>
          <p:nvSpPr>
            <p:cNvPr id="104494" name="Line 594"/>
            <p:cNvSpPr>
              <a:spLocks noChangeShapeType="1"/>
            </p:cNvSpPr>
            <p:nvPr/>
          </p:nvSpPr>
          <p:spPr bwMode="auto">
            <a:xfrm flipH="1">
              <a:off x="1085" y="1060"/>
              <a:ext cx="68" cy="1"/>
            </a:xfrm>
            <a:prstGeom prst="line">
              <a:avLst/>
            </a:prstGeom>
            <a:noFill/>
            <a:ln w="0">
              <a:solidFill>
                <a:srgbClr val="24211D"/>
              </a:solidFill>
              <a:round/>
              <a:headEnd/>
              <a:tailEnd/>
            </a:ln>
          </p:spPr>
          <p:txBody>
            <a:bodyPr/>
            <a:lstStyle/>
            <a:p>
              <a:endParaRPr lang="en-US"/>
            </a:p>
          </p:txBody>
        </p:sp>
        <p:sp>
          <p:nvSpPr>
            <p:cNvPr id="104495" name="Line 595"/>
            <p:cNvSpPr>
              <a:spLocks noChangeShapeType="1"/>
            </p:cNvSpPr>
            <p:nvPr/>
          </p:nvSpPr>
          <p:spPr bwMode="auto">
            <a:xfrm flipH="1">
              <a:off x="981" y="1060"/>
              <a:ext cx="68" cy="1"/>
            </a:xfrm>
            <a:prstGeom prst="line">
              <a:avLst/>
            </a:prstGeom>
            <a:noFill/>
            <a:ln w="0">
              <a:solidFill>
                <a:srgbClr val="24211D"/>
              </a:solidFill>
              <a:round/>
              <a:headEnd/>
              <a:tailEnd/>
            </a:ln>
          </p:spPr>
          <p:txBody>
            <a:bodyPr/>
            <a:lstStyle/>
            <a:p>
              <a:endParaRPr lang="en-US"/>
            </a:p>
          </p:txBody>
        </p:sp>
        <p:sp>
          <p:nvSpPr>
            <p:cNvPr id="104496" name="Line 596"/>
            <p:cNvSpPr>
              <a:spLocks noChangeShapeType="1"/>
            </p:cNvSpPr>
            <p:nvPr/>
          </p:nvSpPr>
          <p:spPr bwMode="auto">
            <a:xfrm flipH="1">
              <a:off x="876" y="1060"/>
              <a:ext cx="68" cy="1"/>
            </a:xfrm>
            <a:prstGeom prst="line">
              <a:avLst/>
            </a:prstGeom>
            <a:noFill/>
            <a:ln w="0">
              <a:solidFill>
                <a:srgbClr val="24211D"/>
              </a:solidFill>
              <a:round/>
              <a:headEnd/>
              <a:tailEnd/>
            </a:ln>
          </p:spPr>
          <p:txBody>
            <a:bodyPr/>
            <a:lstStyle/>
            <a:p>
              <a:endParaRPr lang="en-US"/>
            </a:p>
          </p:txBody>
        </p:sp>
        <p:sp>
          <p:nvSpPr>
            <p:cNvPr id="104497" name="Line 597"/>
            <p:cNvSpPr>
              <a:spLocks noChangeShapeType="1"/>
            </p:cNvSpPr>
            <p:nvPr/>
          </p:nvSpPr>
          <p:spPr bwMode="auto">
            <a:xfrm flipH="1">
              <a:off x="772" y="1060"/>
              <a:ext cx="68" cy="1"/>
            </a:xfrm>
            <a:prstGeom prst="line">
              <a:avLst/>
            </a:prstGeom>
            <a:noFill/>
            <a:ln w="0">
              <a:solidFill>
                <a:srgbClr val="24211D"/>
              </a:solidFill>
              <a:round/>
              <a:headEnd/>
              <a:tailEnd/>
            </a:ln>
          </p:spPr>
          <p:txBody>
            <a:bodyPr/>
            <a:lstStyle/>
            <a:p>
              <a:endParaRPr lang="en-US"/>
            </a:p>
          </p:txBody>
        </p:sp>
        <p:sp>
          <p:nvSpPr>
            <p:cNvPr id="104498" name="Line 598"/>
            <p:cNvSpPr>
              <a:spLocks noChangeShapeType="1"/>
            </p:cNvSpPr>
            <p:nvPr/>
          </p:nvSpPr>
          <p:spPr bwMode="auto">
            <a:xfrm flipH="1">
              <a:off x="668" y="1060"/>
              <a:ext cx="68" cy="1"/>
            </a:xfrm>
            <a:prstGeom prst="line">
              <a:avLst/>
            </a:prstGeom>
            <a:noFill/>
            <a:ln w="0">
              <a:solidFill>
                <a:srgbClr val="24211D"/>
              </a:solidFill>
              <a:round/>
              <a:headEnd/>
              <a:tailEnd/>
            </a:ln>
          </p:spPr>
          <p:txBody>
            <a:bodyPr/>
            <a:lstStyle/>
            <a:p>
              <a:endParaRPr lang="en-US"/>
            </a:p>
          </p:txBody>
        </p:sp>
        <p:sp>
          <p:nvSpPr>
            <p:cNvPr id="104499" name="Line 599"/>
            <p:cNvSpPr>
              <a:spLocks noChangeShapeType="1"/>
            </p:cNvSpPr>
            <p:nvPr/>
          </p:nvSpPr>
          <p:spPr bwMode="auto">
            <a:xfrm flipH="1">
              <a:off x="563" y="1060"/>
              <a:ext cx="68" cy="1"/>
            </a:xfrm>
            <a:prstGeom prst="line">
              <a:avLst/>
            </a:prstGeom>
            <a:noFill/>
            <a:ln w="0">
              <a:solidFill>
                <a:srgbClr val="24211D"/>
              </a:solidFill>
              <a:round/>
              <a:headEnd/>
              <a:tailEnd/>
            </a:ln>
          </p:spPr>
          <p:txBody>
            <a:bodyPr/>
            <a:lstStyle/>
            <a:p>
              <a:endParaRPr lang="en-US"/>
            </a:p>
          </p:txBody>
        </p:sp>
        <p:sp>
          <p:nvSpPr>
            <p:cNvPr id="104500" name="Line 600"/>
            <p:cNvSpPr>
              <a:spLocks noChangeShapeType="1"/>
            </p:cNvSpPr>
            <p:nvPr/>
          </p:nvSpPr>
          <p:spPr bwMode="auto">
            <a:xfrm flipH="1">
              <a:off x="459" y="1060"/>
              <a:ext cx="68" cy="1"/>
            </a:xfrm>
            <a:prstGeom prst="line">
              <a:avLst/>
            </a:prstGeom>
            <a:noFill/>
            <a:ln w="0">
              <a:solidFill>
                <a:srgbClr val="24211D"/>
              </a:solidFill>
              <a:round/>
              <a:headEnd/>
              <a:tailEnd/>
            </a:ln>
          </p:spPr>
          <p:txBody>
            <a:bodyPr/>
            <a:lstStyle/>
            <a:p>
              <a:endParaRPr lang="en-US"/>
            </a:p>
          </p:txBody>
        </p:sp>
        <p:sp>
          <p:nvSpPr>
            <p:cNvPr id="104501" name="Line 601"/>
            <p:cNvSpPr>
              <a:spLocks noChangeShapeType="1"/>
            </p:cNvSpPr>
            <p:nvPr/>
          </p:nvSpPr>
          <p:spPr bwMode="auto">
            <a:xfrm flipH="1">
              <a:off x="355" y="1060"/>
              <a:ext cx="68" cy="1"/>
            </a:xfrm>
            <a:prstGeom prst="line">
              <a:avLst/>
            </a:prstGeom>
            <a:noFill/>
            <a:ln w="0">
              <a:solidFill>
                <a:srgbClr val="24211D"/>
              </a:solidFill>
              <a:round/>
              <a:headEnd/>
              <a:tailEnd/>
            </a:ln>
          </p:spPr>
          <p:txBody>
            <a:bodyPr/>
            <a:lstStyle/>
            <a:p>
              <a:endParaRPr lang="en-US"/>
            </a:p>
          </p:txBody>
        </p:sp>
        <p:sp>
          <p:nvSpPr>
            <p:cNvPr id="104502" name="Line 602"/>
            <p:cNvSpPr>
              <a:spLocks noChangeShapeType="1"/>
            </p:cNvSpPr>
            <p:nvPr/>
          </p:nvSpPr>
          <p:spPr bwMode="auto">
            <a:xfrm flipH="1">
              <a:off x="250" y="1060"/>
              <a:ext cx="68" cy="1"/>
            </a:xfrm>
            <a:prstGeom prst="line">
              <a:avLst/>
            </a:prstGeom>
            <a:noFill/>
            <a:ln w="0">
              <a:solidFill>
                <a:srgbClr val="24211D"/>
              </a:solidFill>
              <a:round/>
              <a:headEnd/>
              <a:tailEnd/>
            </a:ln>
          </p:spPr>
          <p:txBody>
            <a:bodyPr/>
            <a:lstStyle/>
            <a:p>
              <a:endParaRPr lang="en-US"/>
            </a:p>
          </p:txBody>
        </p:sp>
        <p:sp>
          <p:nvSpPr>
            <p:cNvPr id="104503" name="Freeform 603"/>
            <p:cNvSpPr>
              <a:spLocks/>
            </p:cNvSpPr>
            <p:nvPr/>
          </p:nvSpPr>
          <p:spPr bwMode="auto">
            <a:xfrm>
              <a:off x="203" y="1003"/>
              <a:ext cx="11" cy="57"/>
            </a:xfrm>
            <a:custGeom>
              <a:avLst/>
              <a:gdLst>
                <a:gd name="T0" fmla="*/ 11 w 11"/>
                <a:gd name="T1" fmla="*/ 57 h 57"/>
                <a:gd name="T2" fmla="*/ 0 w 11"/>
                <a:gd name="T3" fmla="*/ 57 h 57"/>
                <a:gd name="T4" fmla="*/ 0 w 11"/>
                <a:gd name="T5" fmla="*/ 57 h 57"/>
                <a:gd name="T6" fmla="*/ 0 w 11"/>
                <a:gd name="T7" fmla="*/ 0 h 57"/>
                <a:gd name="T8" fmla="*/ 0 60000 65536"/>
                <a:gd name="T9" fmla="*/ 0 60000 65536"/>
                <a:gd name="T10" fmla="*/ 0 60000 65536"/>
                <a:gd name="T11" fmla="*/ 0 60000 65536"/>
                <a:gd name="T12" fmla="*/ 0 w 11"/>
                <a:gd name="T13" fmla="*/ 0 h 57"/>
                <a:gd name="T14" fmla="*/ 11 w 11"/>
                <a:gd name="T15" fmla="*/ 57 h 57"/>
              </a:gdLst>
              <a:ahLst/>
              <a:cxnLst>
                <a:cxn ang="T8">
                  <a:pos x="T0" y="T1"/>
                </a:cxn>
                <a:cxn ang="T9">
                  <a:pos x="T2" y="T3"/>
                </a:cxn>
                <a:cxn ang="T10">
                  <a:pos x="T4" y="T5"/>
                </a:cxn>
                <a:cxn ang="T11">
                  <a:pos x="T6" y="T7"/>
                </a:cxn>
              </a:cxnLst>
              <a:rect l="T12" t="T13" r="T14" b="T15"/>
              <a:pathLst>
                <a:path w="11" h="57">
                  <a:moveTo>
                    <a:pt x="11" y="57"/>
                  </a:moveTo>
                  <a:lnTo>
                    <a:pt x="0" y="57"/>
                  </a:lnTo>
                  <a:lnTo>
                    <a:pt x="0" y="0"/>
                  </a:lnTo>
                </a:path>
              </a:pathLst>
            </a:custGeom>
            <a:noFill/>
            <a:ln w="0">
              <a:solidFill>
                <a:srgbClr val="24211D"/>
              </a:solidFill>
              <a:prstDash val="solid"/>
              <a:round/>
              <a:headEnd/>
              <a:tailEnd/>
            </a:ln>
          </p:spPr>
          <p:txBody>
            <a:bodyPr/>
            <a:lstStyle/>
            <a:p>
              <a:endParaRPr lang="en-US"/>
            </a:p>
          </p:txBody>
        </p:sp>
        <p:sp>
          <p:nvSpPr>
            <p:cNvPr id="104504" name="Line 604"/>
            <p:cNvSpPr>
              <a:spLocks noChangeShapeType="1"/>
            </p:cNvSpPr>
            <p:nvPr/>
          </p:nvSpPr>
          <p:spPr bwMode="auto">
            <a:xfrm flipV="1">
              <a:off x="203" y="899"/>
              <a:ext cx="1" cy="62"/>
            </a:xfrm>
            <a:prstGeom prst="line">
              <a:avLst/>
            </a:prstGeom>
            <a:noFill/>
            <a:ln w="0">
              <a:solidFill>
                <a:srgbClr val="24211D"/>
              </a:solidFill>
              <a:round/>
              <a:headEnd/>
              <a:tailEnd/>
            </a:ln>
          </p:spPr>
          <p:txBody>
            <a:bodyPr/>
            <a:lstStyle/>
            <a:p>
              <a:endParaRPr lang="en-US"/>
            </a:p>
          </p:txBody>
        </p:sp>
        <p:sp>
          <p:nvSpPr>
            <p:cNvPr id="104505" name="Line 605"/>
            <p:cNvSpPr>
              <a:spLocks noChangeShapeType="1"/>
            </p:cNvSpPr>
            <p:nvPr/>
          </p:nvSpPr>
          <p:spPr bwMode="auto">
            <a:xfrm flipV="1">
              <a:off x="203" y="795"/>
              <a:ext cx="1" cy="62"/>
            </a:xfrm>
            <a:prstGeom prst="line">
              <a:avLst/>
            </a:prstGeom>
            <a:noFill/>
            <a:ln w="0">
              <a:solidFill>
                <a:srgbClr val="24211D"/>
              </a:solidFill>
              <a:round/>
              <a:headEnd/>
              <a:tailEnd/>
            </a:ln>
          </p:spPr>
          <p:txBody>
            <a:bodyPr/>
            <a:lstStyle/>
            <a:p>
              <a:endParaRPr lang="en-US"/>
            </a:p>
          </p:txBody>
        </p:sp>
        <p:sp>
          <p:nvSpPr>
            <p:cNvPr id="104506" name="Line 606"/>
            <p:cNvSpPr>
              <a:spLocks noChangeShapeType="1"/>
            </p:cNvSpPr>
            <p:nvPr/>
          </p:nvSpPr>
          <p:spPr bwMode="auto">
            <a:xfrm flipV="1">
              <a:off x="203" y="691"/>
              <a:ext cx="1" cy="62"/>
            </a:xfrm>
            <a:prstGeom prst="line">
              <a:avLst/>
            </a:prstGeom>
            <a:noFill/>
            <a:ln w="0">
              <a:solidFill>
                <a:srgbClr val="24211D"/>
              </a:solidFill>
              <a:round/>
              <a:headEnd/>
              <a:tailEnd/>
            </a:ln>
          </p:spPr>
          <p:txBody>
            <a:bodyPr/>
            <a:lstStyle/>
            <a:p>
              <a:endParaRPr lang="en-US"/>
            </a:p>
          </p:txBody>
        </p:sp>
        <p:sp>
          <p:nvSpPr>
            <p:cNvPr id="104507" name="Line 607"/>
            <p:cNvSpPr>
              <a:spLocks noChangeShapeType="1"/>
            </p:cNvSpPr>
            <p:nvPr/>
          </p:nvSpPr>
          <p:spPr bwMode="auto">
            <a:xfrm flipV="1">
              <a:off x="203" y="618"/>
              <a:ext cx="1" cy="31"/>
            </a:xfrm>
            <a:prstGeom prst="line">
              <a:avLst/>
            </a:prstGeom>
            <a:noFill/>
            <a:ln w="0">
              <a:solidFill>
                <a:srgbClr val="24211D"/>
              </a:solidFill>
              <a:round/>
              <a:headEnd/>
              <a:tailEnd/>
            </a:ln>
          </p:spPr>
          <p:txBody>
            <a:bodyPr/>
            <a:lstStyle/>
            <a:p>
              <a:endParaRPr lang="en-US"/>
            </a:p>
          </p:txBody>
        </p:sp>
        <p:sp>
          <p:nvSpPr>
            <p:cNvPr id="104508" name="Line 608"/>
            <p:cNvSpPr>
              <a:spLocks noChangeShapeType="1"/>
            </p:cNvSpPr>
            <p:nvPr/>
          </p:nvSpPr>
          <p:spPr bwMode="auto">
            <a:xfrm>
              <a:off x="16" y="826"/>
              <a:ext cx="281" cy="1"/>
            </a:xfrm>
            <a:prstGeom prst="line">
              <a:avLst/>
            </a:prstGeom>
            <a:noFill/>
            <a:ln w="0">
              <a:solidFill>
                <a:srgbClr val="000000"/>
              </a:solidFill>
              <a:round/>
              <a:headEnd/>
              <a:tailEnd/>
            </a:ln>
          </p:spPr>
          <p:txBody>
            <a:bodyPr/>
            <a:lstStyle/>
            <a:p>
              <a:endParaRPr lang="en-US"/>
            </a:p>
          </p:txBody>
        </p:sp>
        <p:sp>
          <p:nvSpPr>
            <p:cNvPr id="104509" name="Freeform 609"/>
            <p:cNvSpPr>
              <a:spLocks/>
            </p:cNvSpPr>
            <p:nvPr/>
          </p:nvSpPr>
          <p:spPr bwMode="auto">
            <a:xfrm>
              <a:off x="16" y="805"/>
              <a:ext cx="41" cy="42"/>
            </a:xfrm>
            <a:custGeom>
              <a:avLst/>
              <a:gdLst>
                <a:gd name="T0" fmla="*/ 0 w 41"/>
                <a:gd name="T1" fmla="*/ 21 h 42"/>
                <a:gd name="T2" fmla="*/ 41 w 41"/>
                <a:gd name="T3" fmla="*/ 0 h 42"/>
                <a:gd name="T4" fmla="*/ 41 w 41"/>
                <a:gd name="T5" fmla="*/ 42 h 42"/>
                <a:gd name="T6" fmla="*/ 0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0" y="21"/>
                  </a:moveTo>
                  <a:lnTo>
                    <a:pt x="41" y="0"/>
                  </a:lnTo>
                  <a:lnTo>
                    <a:pt x="41" y="42"/>
                  </a:lnTo>
                  <a:lnTo>
                    <a:pt x="0" y="21"/>
                  </a:lnTo>
                  <a:close/>
                </a:path>
              </a:pathLst>
            </a:custGeom>
            <a:solidFill>
              <a:srgbClr val="000000"/>
            </a:solidFill>
            <a:ln w="9525">
              <a:noFill/>
              <a:round/>
              <a:headEnd/>
              <a:tailEnd/>
            </a:ln>
          </p:spPr>
          <p:txBody>
            <a:bodyPr/>
            <a:lstStyle/>
            <a:p>
              <a:endParaRPr lang="en-US"/>
            </a:p>
          </p:txBody>
        </p:sp>
        <p:sp>
          <p:nvSpPr>
            <p:cNvPr id="104510" name="Freeform 610"/>
            <p:cNvSpPr>
              <a:spLocks/>
            </p:cNvSpPr>
            <p:nvPr/>
          </p:nvSpPr>
          <p:spPr bwMode="auto">
            <a:xfrm>
              <a:off x="256" y="805"/>
              <a:ext cx="41" cy="42"/>
            </a:xfrm>
            <a:custGeom>
              <a:avLst/>
              <a:gdLst>
                <a:gd name="T0" fmla="*/ 41 w 41"/>
                <a:gd name="T1" fmla="*/ 21 h 42"/>
                <a:gd name="T2" fmla="*/ 0 w 41"/>
                <a:gd name="T3" fmla="*/ 0 h 42"/>
                <a:gd name="T4" fmla="*/ 0 w 41"/>
                <a:gd name="T5" fmla="*/ 42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0"/>
                  </a:lnTo>
                  <a:lnTo>
                    <a:pt x="0" y="42"/>
                  </a:lnTo>
                  <a:lnTo>
                    <a:pt x="41" y="21"/>
                  </a:lnTo>
                  <a:close/>
                </a:path>
              </a:pathLst>
            </a:custGeom>
            <a:solidFill>
              <a:srgbClr val="000000"/>
            </a:solidFill>
            <a:ln w="9525">
              <a:noFill/>
              <a:round/>
              <a:headEnd/>
              <a:tailEnd/>
            </a:ln>
          </p:spPr>
          <p:txBody>
            <a:bodyPr/>
            <a:lstStyle/>
            <a:p>
              <a:endParaRPr lang="en-US"/>
            </a:p>
          </p:txBody>
        </p:sp>
        <p:sp>
          <p:nvSpPr>
            <p:cNvPr id="104511" name="Rectangle 611"/>
            <p:cNvSpPr>
              <a:spLocks noChangeArrowheads="1"/>
            </p:cNvSpPr>
            <p:nvPr/>
          </p:nvSpPr>
          <p:spPr bwMode="auto">
            <a:xfrm>
              <a:off x="1351" y="936"/>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4512" name="Rectangle 612"/>
            <p:cNvSpPr>
              <a:spLocks noChangeArrowheads="1"/>
            </p:cNvSpPr>
            <p:nvPr/>
          </p:nvSpPr>
          <p:spPr bwMode="auto">
            <a:xfrm>
              <a:off x="2113" y="665"/>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3" name="Rectangle 613"/>
            <p:cNvSpPr>
              <a:spLocks noChangeArrowheads="1"/>
            </p:cNvSpPr>
            <p:nvPr/>
          </p:nvSpPr>
          <p:spPr bwMode="auto">
            <a:xfrm>
              <a:off x="2003" y="769"/>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4" name="Rectangle 614"/>
            <p:cNvSpPr>
              <a:spLocks noChangeArrowheads="1"/>
            </p:cNvSpPr>
            <p:nvPr/>
          </p:nvSpPr>
          <p:spPr bwMode="auto">
            <a:xfrm>
              <a:off x="1894" y="87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5" name="Rectangle 615"/>
            <p:cNvSpPr>
              <a:spLocks noChangeArrowheads="1"/>
            </p:cNvSpPr>
            <p:nvPr/>
          </p:nvSpPr>
          <p:spPr bwMode="auto">
            <a:xfrm>
              <a:off x="1784" y="977"/>
              <a:ext cx="730"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6" name="Rectangle 616"/>
            <p:cNvSpPr>
              <a:spLocks noChangeArrowheads="1"/>
            </p:cNvSpPr>
            <p:nvPr/>
          </p:nvSpPr>
          <p:spPr bwMode="auto">
            <a:xfrm>
              <a:off x="1669" y="1076"/>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7" name="Rectangle 617"/>
            <p:cNvSpPr>
              <a:spLocks noChangeArrowheads="1"/>
            </p:cNvSpPr>
            <p:nvPr/>
          </p:nvSpPr>
          <p:spPr bwMode="auto">
            <a:xfrm>
              <a:off x="1560" y="1180"/>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8" name="Rectangle 618"/>
            <p:cNvSpPr>
              <a:spLocks noChangeArrowheads="1"/>
            </p:cNvSpPr>
            <p:nvPr/>
          </p:nvSpPr>
          <p:spPr bwMode="auto">
            <a:xfrm>
              <a:off x="1450" y="1284"/>
              <a:ext cx="731"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9" name="Rectangle 619"/>
            <p:cNvSpPr>
              <a:spLocks noChangeArrowheads="1"/>
            </p:cNvSpPr>
            <p:nvPr/>
          </p:nvSpPr>
          <p:spPr bwMode="auto">
            <a:xfrm>
              <a:off x="134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26" name="Rectangle 626"/>
            <p:cNvSpPr>
              <a:spLocks noChangeArrowheads="1"/>
            </p:cNvSpPr>
            <p:nvPr/>
          </p:nvSpPr>
          <p:spPr bwMode="auto">
            <a:xfrm>
              <a:off x="1373" y="2024"/>
              <a:ext cx="674"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512KB L2 </a:t>
              </a:r>
              <a:r>
                <a:rPr lang="en-US" sz="800" b="1" dirty="0" smtClean="0">
                  <a:solidFill>
                    <a:srgbClr val="000000"/>
                  </a:solidFill>
                </a:rPr>
                <a:t>Cache/RAM</a:t>
              </a:r>
              <a:endParaRPr lang="en-US" sz="800" dirty="0">
                <a:solidFill>
                  <a:srgbClr val="000000"/>
                </a:solidFill>
              </a:endParaRPr>
            </a:p>
          </p:txBody>
        </p:sp>
        <p:sp>
          <p:nvSpPr>
            <p:cNvPr id="104527" name="Line 627"/>
            <p:cNvSpPr>
              <a:spLocks noChangeShapeType="1"/>
            </p:cNvSpPr>
            <p:nvPr/>
          </p:nvSpPr>
          <p:spPr bwMode="auto">
            <a:xfrm>
              <a:off x="1341" y="1847"/>
              <a:ext cx="735" cy="1"/>
            </a:xfrm>
            <a:prstGeom prst="line">
              <a:avLst/>
            </a:prstGeom>
            <a:noFill/>
            <a:ln w="0">
              <a:solidFill>
                <a:srgbClr val="24211D"/>
              </a:solidFill>
              <a:round/>
              <a:headEnd/>
              <a:tailEnd/>
            </a:ln>
          </p:spPr>
          <p:txBody>
            <a:bodyPr/>
            <a:lstStyle/>
            <a:p>
              <a:endParaRPr lang="en-US"/>
            </a:p>
          </p:txBody>
        </p:sp>
        <p:sp>
          <p:nvSpPr>
            <p:cNvPr id="104528" name="Line 628"/>
            <p:cNvSpPr>
              <a:spLocks noChangeShapeType="1"/>
            </p:cNvSpPr>
            <p:nvPr/>
          </p:nvSpPr>
          <p:spPr bwMode="auto">
            <a:xfrm>
              <a:off x="1341" y="2013"/>
              <a:ext cx="735" cy="1"/>
            </a:xfrm>
            <a:prstGeom prst="line">
              <a:avLst/>
            </a:prstGeom>
            <a:noFill/>
            <a:ln w="0">
              <a:solidFill>
                <a:srgbClr val="24211D"/>
              </a:solidFill>
              <a:round/>
              <a:headEnd/>
              <a:tailEnd/>
            </a:ln>
          </p:spPr>
          <p:txBody>
            <a:bodyPr/>
            <a:lstStyle/>
            <a:p>
              <a:endParaRPr lang="en-US"/>
            </a:p>
          </p:txBody>
        </p:sp>
        <p:sp>
          <p:nvSpPr>
            <p:cNvPr id="104529" name="Line 629"/>
            <p:cNvSpPr>
              <a:spLocks noChangeShapeType="1"/>
            </p:cNvSpPr>
            <p:nvPr/>
          </p:nvSpPr>
          <p:spPr bwMode="auto">
            <a:xfrm>
              <a:off x="1711" y="1847"/>
              <a:ext cx="1" cy="166"/>
            </a:xfrm>
            <a:prstGeom prst="line">
              <a:avLst/>
            </a:prstGeom>
            <a:noFill/>
            <a:ln w="0">
              <a:solidFill>
                <a:srgbClr val="24211D"/>
              </a:solidFill>
              <a:round/>
              <a:headEnd/>
              <a:tailEnd/>
            </a:ln>
          </p:spPr>
          <p:txBody>
            <a:bodyPr/>
            <a:lstStyle/>
            <a:p>
              <a:endParaRPr lang="en-US"/>
            </a:p>
          </p:txBody>
        </p:sp>
        <p:sp>
          <p:nvSpPr>
            <p:cNvPr id="104530" name="Freeform 630"/>
            <p:cNvSpPr>
              <a:spLocks/>
            </p:cNvSpPr>
            <p:nvPr/>
          </p:nvSpPr>
          <p:spPr bwMode="auto">
            <a:xfrm>
              <a:off x="1153" y="1586"/>
              <a:ext cx="15" cy="37"/>
            </a:xfrm>
            <a:custGeom>
              <a:avLst/>
              <a:gdLst>
                <a:gd name="T0" fmla="*/ 15 w 15"/>
                <a:gd name="T1" fmla="*/ 0 h 37"/>
                <a:gd name="T2" fmla="*/ 10 w 15"/>
                <a:gd name="T3" fmla="*/ 0 h 37"/>
                <a:gd name="T4" fmla="*/ 10 w 15"/>
                <a:gd name="T5" fmla="*/ 6 h 37"/>
                <a:gd name="T6" fmla="*/ 5 w 15"/>
                <a:gd name="T7" fmla="*/ 6 h 37"/>
                <a:gd name="T8" fmla="*/ 5 w 15"/>
                <a:gd name="T9" fmla="*/ 6 h 37"/>
                <a:gd name="T10" fmla="*/ 0 w 15"/>
                <a:gd name="T11" fmla="*/ 11 h 37"/>
                <a:gd name="T12" fmla="*/ 0 w 15"/>
                <a:gd name="T13" fmla="*/ 11 h 37"/>
                <a:gd name="T14" fmla="*/ 0 w 15"/>
                <a:gd name="T15" fmla="*/ 16 h 37"/>
                <a:gd name="T16" fmla="*/ 0 w 15"/>
                <a:gd name="T17" fmla="*/ 21 h 37"/>
                <a:gd name="T18" fmla="*/ 0 w 15"/>
                <a:gd name="T19" fmla="*/ 21 h 37"/>
                <a:gd name="T20" fmla="*/ 0 w 15"/>
                <a:gd name="T21" fmla="*/ 26 h 37"/>
                <a:gd name="T22" fmla="*/ 0 w 15"/>
                <a:gd name="T23" fmla="*/ 32 h 37"/>
                <a:gd name="T24" fmla="*/ 5 w 15"/>
                <a:gd name="T25" fmla="*/ 32 h 37"/>
                <a:gd name="T26" fmla="*/ 5 w 15"/>
                <a:gd name="T27" fmla="*/ 32 h 37"/>
                <a:gd name="T28" fmla="*/ 10 w 15"/>
                <a:gd name="T29" fmla="*/ 37 h 37"/>
                <a:gd name="T30" fmla="*/ 10 w 15"/>
                <a:gd name="T31" fmla="*/ 37 h 37"/>
                <a:gd name="T32" fmla="*/ 15 w 15"/>
                <a:gd name="T33" fmla="*/ 37 h 37"/>
                <a:gd name="T34" fmla="*/ 15 w 15"/>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7"/>
                <a:gd name="T56" fmla="*/ 15 w 15"/>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7">
                  <a:moveTo>
                    <a:pt x="15" y="0"/>
                  </a:moveTo>
                  <a:lnTo>
                    <a:pt x="10" y="0"/>
                  </a:lnTo>
                  <a:lnTo>
                    <a:pt x="10" y="6"/>
                  </a:lnTo>
                  <a:lnTo>
                    <a:pt x="5" y="6"/>
                  </a:lnTo>
                  <a:lnTo>
                    <a:pt x="0" y="11"/>
                  </a:lnTo>
                  <a:lnTo>
                    <a:pt x="0" y="16"/>
                  </a:lnTo>
                  <a:lnTo>
                    <a:pt x="0" y="21"/>
                  </a:lnTo>
                  <a:lnTo>
                    <a:pt x="0" y="26"/>
                  </a:lnTo>
                  <a:lnTo>
                    <a:pt x="0" y="32"/>
                  </a:lnTo>
                  <a:lnTo>
                    <a:pt x="5" y="32"/>
                  </a:lnTo>
                  <a:lnTo>
                    <a:pt x="10" y="37"/>
                  </a:lnTo>
                  <a:lnTo>
                    <a:pt x="15" y="37"/>
                  </a:lnTo>
                  <a:lnTo>
                    <a:pt x="15" y="0"/>
                  </a:lnTo>
                  <a:close/>
                </a:path>
              </a:pathLst>
            </a:custGeom>
            <a:solidFill>
              <a:srgbClr val="000000"/>
            </a:solidFill>
            <a:ln w="9525">
              <a:noFill/>
              <a:round/>
              <a:headEnd/>
              <a:tailEnd/>
            </a:ln>
          </p:spPr>
          <p:txBody>
            <a:bodyPr/>
            <a:lstStyle/>
            <a:p>
              <a:endParaRPr lang="en-US"/>
            </a:p>
          </p:txBody>
        </p:sp>
        <p:sp>
          <p:nvSpPr>
            <p:cNvPr id="104531" name="Rectangle 631"/>
            <p:cNvSpPr>
              <a:spLocks noChangeArrowheads="1"/>
            </p:cNvSpPr>
            <p:nvPr/>
          </p:nvSpPr>
          <p:spPr bwMode="auto">
            <a:xfrm>
              <a:off x="1168" y="1586"/>
              <a:ext cx="74"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532" name="Freeform 632"/>
            <p:cNvSpPr>
              <a:spLocks/>
            </p:cNvSpPr>
            <p:nvPr/>
          </p:nvSpPr>
          <p:spPr bwMode="auto">
            <a:xfrm>
              <a:off x="1236" y="1560"/>
              <a:ext cx="94" cy="89"/>
            </a:xfrm>
            <a:custGeom>
              <a:avLst/>
              <a:gdLst>
                <a:gd name="T0" fmla="*/ 94 w 94"/>
                <a:gd name="T1" fmla="*/ 47 h 89"/>
                <a:gd name="T2" fmla="*/ 0 w 94"/>
                <a:gd name="T3" fmla="*/ 0 h 89"/>
                <a:gd name="T4" fmla="*/ 0 w 94"/>
                <a:gd name="T5" fmla="*/ 89 h 89"/>
                <a:gd name="T6" fmla="*/ 94 w 94"/>
                <a:gd name="T7" fmla="*/ 47 h 89"/>
                <a:gd name="T8" fmla="*/ 0 60000 65536"/>
                <a:gd name="T9" fmla="*/ 0 60000 65536"/>
                <a:gd name="T10" fmla="*/ 0 60000 65536"/>
                <a:gd name="T11" fmla="*/ 0 60000 65536"/>
                <a:gd name="T12" fmla="*/ 0 w 94"/>
                <a:gd name="T13" fmla="*/ 0 h 89"/>
                <a:gd name="T14" fmla="*/ 94 w 94"/>
                <a:gd name="T15" fmla="*/ 89 h 89"/>
              </a:gdLst>
              <a:ahLst/>
              <a:cxnLst>
                <a:cxn ang="T8">
                  <a:pos x="T0" y="T1"/>
                </a:cxn>
                <a:cxn ang="T9">
                  <a:pos x="T2" y="T3"/>
                </a:cxn>
                <a:cxn ang="T10">
                  <a:pos x="T4" y="T5"/>
                </a:cxn>
                <a:cxn ang="T11">
                  <a:pos x="T6" y="T7"/>
                </a:cxn>
              </a:cxnLst>
              <a:rect l="T12" t="T13" r="T14" b="T15"/>
              <a:pathLst>
                <a:path w="94" h="89">
                  <a:moveTo>
                    <a:pt x="94" y="47"/>
                  </a:moveTo>
                  <a:lnTo>
                    <a:pt x="0" y="0"/>
                  </a:lnTo>
                  <a:lnTo>
                    <a:pt x="0" y="89"/>
                  </a:lnTo>
                  <a:lnTo>
                    <a:pt x="94" y="47"/>
                  </a:lnTo>
                  <a:close/>
                </a:path>
              </a:pathLst>
            </a:custGeom>
            <a:solidFill>
              <a:srgbClr val="000000"/>
            </a:solidFill>
            <a:ln w="9525">
              <a:noFill/>
              <a:round/>
              <a:headEnd/>
              <a:tailEnd/>
            </a:ln>
          </p:spPr>
          <p:txBody>
            <a:bodyPr/>
            <a:lstStyle/>
            <a:p>
              <a:endParaRPr lang="en-US"/>
            </a:p>
          </p:txBody>
        </p:sp>
        <p:sp>
          <p:nvSpPr>
            <p:cNvPr id="104533" name="Freeform 633"/>
            <p:cNvSpPr>
              <a:spLocks/>
            </p:cNvSpPr>
            <p:nvPr/>
          </p:nvSpPr>
          <p:spPr bwMode="auto">
            <a:xfrm>
              <a:off x="1242" y="1586"/>
              <a:ext cx="15" cy="37"/>
            </a:xfrm>
            <a:custGeom>
              <a:avLst/>
              <a:gdLst>
                <a:gd name="T0" fmla="*/ 0 w 15"/>
                <a:gd name="T1" fmla="*/ 37 h 37"/>
                <a:gd name="T2" fmla="*/ 0 w 15"/>
                <a:gd name="T3" fmla="*/ 37 h 37"/>
                <a:gd name="T4" fmla="*/ 5 w 15"/>
                <a:gd name="T5" fmla="*/ 37 h 37"/>
                <a:gd name="T6" fmla="*/ 10 w 15"/>
                <a:gd name="T7" fmla="*/ 32 h 37"/>
                <a:gd name="T8" fmla="*/ 10 w 15"/>
                <a:gd name="T9" fmla="*/ 32 h 37"/>
                <a:gd name="T10" fmla="*/ 10 w 15"/>
                <a:gd name="T11" fmla="*/ 32 h 37"/>
                <a:gd name="T12" fmla="*/ 15 w 15"/>
                <a:gd name="T13" fmla="*/ 26 h 37"/>
                <a:gd name="T14" fmla="*/ 15 w 15"/>
                <a:gd name="T15" fmla="*/ 21 h 37"/>
                <a:gd name="T16" fmla="*/ 15 w 15"/>
                <a:gd name="T17" fmla="*/ 21 h 37"/>
                <a:gd name="T18" fmla="*/ 15 w 15"/>
                <a:gd name="T19" fmla="*/ 16 h 37"/>
                <a:gd name="T20" fmla="*/ 15 w 15"/>
                <a:gd name="T21" fmla="*/ 11 h 37"/>
                <a:gd name="T22" fmla="*/ 10 w 15"/>
                <a:gd name="T23" fmla="*/ 11 h 37"/>
                <a:gd name="T24" fmla="*/ 10 w 15"/>
                <a:gd name="T25" fmla="*/ 6 h 37"/>
                <a:gd name="T26" fmla="*/ 10 w 15"/>
                <a:gd name="T27" fmla="*/ 6 h 37"/>
                <a:gd name="T28" fmla="*/ 5 w 15"/>
                <a:gd name="T29" fmla="*/ 6 h 37"/>
                <a:gd name="T30" fmla="*/ 0 w 15"/>
                <a:gd name="T31" fmla="*/ 0 h 37"/>
                <a:gd name="T32" fmla="*/ 0 w 15"/>
                <a:gd name="T33" fmla="*/ 0 h 37"/>
                <a:gd name="T34" fmla="*/ 0 w 15"/>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7"/>
                <a:gd name="T56" fmla="*/ 15 w 15"/>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7">
                  <a:moveTo>
                    <a:pt x="0" y="37"/>
                  </a:moveTo>
                  <a:lnTo>
                    <a:pt x="0" y="37"/>
                  </a:lnTo>
                  <a:lnTo>
                    <a:pt x="5" y="37"/>
                  </a:lnTo>
                  <a:lnTo>
                    <a:pt x="10" y="32"/>
                  </a:lnTo>
                  <a:lnTo>
                    <a:pt x="15" y="26"/>
                  </a:lnTo>
                  <a:lnTo>
                    <a:pt x="15" y="21"/>
                  </a:lnTo>
                  <a:lnTo>
                    <a:pt x="15" y="16"/>
                  </a:lnTo>
                  <a:lnTo>
                    <a:pt x="15" y="11"/>
                  </a:lnTo>
                  <a:lnTo>
                    <a:pt x="10" y="11"/>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04534" name="Line 634"/>
            <p:cNvSpPr>
              <a:spLocks noChangeShapeType="1"/>
            </p:cNvSpPr>
            <p:nvPr/>
          </p:nvSpPr>
          <p:spPr bwMode="auto">
            <a:xfrm flipH="1">
              <a:off x="657" y="1498"/>
              <a:ext cx="204" cy="1"/>
            </a:xfrm>
            <a:prstGeom prst="line">
              <a:avLst/>
            </a:prstGeom>
            <a:noFill/>
            <a:ln w="0">
              <a:solidFill>
                <a:srgbClr val="000000"/>
              </a:solidFill>
              <a:round/>
              <a:headEnd/>
              <a:tailEnd/>
            </a:ln>
          </p:spPr>
          <p:txBody>
            <a:bodyPr/>
            <a:lstStyle/>
            <a:p>
              <a:endParaRPr lang="en-US"/>
            </a:p>
          </p:txBody>
        </p:sp>
        <p:sp>
          <p:nvSpPr>
            <p:cNvPr id="104535" name="Freeform 635"/>
            <p:cNvSpPr>
              <a:spLocks/>
            </p:cNvSpPr>
            <p:nvPr/>
          </p:nvSpPr>
          <p:spPr bwMode="auto">
            <a:xfrm>
              <a:off x="819" y="1477"/>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536" name="Freeform 636"/>
            <p:cNvSpPr>
              <a:spLocks/>
            </p:cNvSpPr>
            <p:nvPr/>
          </p:nvSpPr>
          <p:spPr bwMode="auto">
            <a:xfrm>
              <a:off x="657" y="1477"/>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537" name="Line 637"/>
            <p:cNvSpPr>
              <a:spLocks noChangeShapeType="1"/>
            </p:cNvSpPr>
            <p:nvPr/>
          </p:nvSpPr>
          <p:spPr bwMode="auto">
            <a:xfrm>
              <a:off x="1721" y="2461"/>
              <a:ext cx="1" cy="495"/>
            </a:xfrm>
            <a:prstGeom prst="line">
              <a:avLst/>
            </a:prstGeom>
            <a:noFill/>
            <a:ln w="0">
              <a:solidFill>
                <a:srgbClr val="000000"/>
              </a:solidFill>
              <a:round/>
              <a:headEnd/>
              <a:tailEnd/>
            </a:ln>
          </p:spPr>
          <p:txBody>
            <a:bodyPr/>
            <a:lstStyle/>
            <a:p>
              <a:endParaRPr lang="en-US"/>
            </a:p>
          </p:txBody>
        </p:sp>
        <p:sp>
          <p:nvSpPr>
            <p:cNvPr id="104538" name="Freeform 638"/>
            <p:cNvSpPr>
              <a:spLocks/>
            </p:cNvSpPr>
            <p:nvPr/>
          </p:nvSpPr>
          <p:spPr bwMode="auto">
            <a:xfrm>
              <a:off x="1701" y="2461"/>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104539" name="Freeform 639"/>
            <p:cNvSpPr>
              <a:spLocks/>
            </p:cNvSpPr>
            <p:nvPr/>
          </p:nvSpPr>
          <p:spPr bwMode="auto">
            <a:xfrm>
              <a:off x="1701" y="2914"/>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104540" name="Rectangle 640"/>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4541" name="Rectangle 641"/>
            <p:cNvSpPr>
              <a:spLocks noChangeArrowheads="1"/>
            </p:cNvSpPr>
            <p:nvPr/>
          </p:nvSpPr>
          <p:spPr bwMode="auto">
            <a:xfrm>
              <a:off x="94" y="2326"/>
              <a:ext cx="506" cy="1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43" name="Line 643"/>
            <p:cNvSpPr>
              <a:spLocks noChangeShapeType="1"/>
            </p:cNvSpPr>
            <p:nvPr/>
          </p:nvSpPr>
          <p:spPr bwMode="auto">
            <a:xfrm flipH="1">
              <a:off x="10" y="2284"/>
              <a:ext cx="110" cy="104"/>
            </a:xfrm>
            <a:prstGeom prst="line">
              <a:avLst/>
            </a:prstGeom>
            <a:noFill/>
            <a:ln w="5" cap="rnd">
              <a:solidFill>
                <a:srgbClr val="24211D"/>
              </a:solidFill>
              <a:round/>
              <a:headEnd/>
              <a:tailEnd/>
            </a:ln>
          </p:spPr>
          <p:txBody>
            <a:bodyPr/>
            <a:lstStyle/>
            <a:p>
              <a:endParaRPr lang="en-US"/>
            </a:p>
          </p:txBody>
        </p:sp>
        <p:sp>
          <p:nvSpPr>
            <p:cNvPr id="104544" name="Line 644"/>
            <p:cNvSpPr>
              <a:spLocks noChangeShapeType="1"/>
            </p:cNvSpPr>
            <p:nvPr/>
          </p:nvSpPr>
          <p:spPr bwMode="auto">
            <a:xfrm flipH="1" flipV="1">
              <a:off x="10" y="2388"/>
              <a:ext cx="110" cy="99"/>
            </a:xfrm>
            <a:prstGeom prst="line">
              <a:avLst/>
            </a:prstGeom>
            <a:noFill/>
            <a:ln w="5" cap="rnd">
              <a:solidFill>
                <a:srgbClr val="24211D"/>
              </a:solidFill>
              <a:round/>
              <a:headEnd/>
              <a:tailEnd/>
            </a:ln>
          </p:spPr>
          <p:txBody>
            <a:bodyPr/>
            <a:lstStyle/>
            <a:p>
              <a:endParaRPr lang="en-US"/>
            </a:p>
          </p:txBody>
        </p:sp>
        <p:sp>
          <p:nvSpPr>
            <p:cNvPr id="104545" name="Line 645"/>
            <p:cNvSpPr>
              <a:spLocks noChangeShapeType="1"/>
            </p:cNvSpPr>
            <p:nvPr/>
          </p:nvSpPr>
          <p:spPr bwMode="auto">
            <a:xfrm flipV="1">
              <a:off x="120" y="2289"/>
              <a:ext cx="1" cy="37"/>
            </a:xfrm>
            <a:prstGeom prst="line">
              <a:avLst/>
            </a:prstGeom>
            <a:noFill/>
            <a:ln w="5" cap="rnd">
              <a:solidFill>
                <a:srgbClr val="24211D"/>
              </a:solidFill>
              <a:round/>
              <a:headEnd/>
              <a:tailEnd/>
            </a:ln>
          </p:spPr>
          <p:txBody>
            <a:bodyPr/>
            <a:lstStyle/>
            <a:p>
              <a:endParaRPr lang="en-US"/>
            </a:p>
          </p:txBody>
        </p:sp>
        <p:sp>
          <p:nvSpPr>
            <p:cNvPr id="104546" name="Line 646"/>
            <p:cNvSpPr>
              <a:spLocks noChangeShapeType="1"/>
            </p:cNvSpPr>
            <p:nvPr/>
          </p:nvSpPr>
          <p:spPr bwMode="auto">
            <a:xfrm flipV="1">
              <a:off x="120" y="2451"/>
              <a:ext cx="1" cy="36"/>
            </a:xfrm>
            <a:prstGeom prst="line">
              <a:avLst/>
            </a:prstGeom>
            <a:noFill/>
            <a:ln w="5" cap="rnd">
              <a:solidFill>
                <a:srgbClr val="24211D"/>
              </a:solidFill>
              <a:round/>
              <a:headEnd/>
              <a:tailEnd/>
            </a:ln>
          </p:spPr>
          <p:txBody>
            <a:bodyPr/>
            <a:lstStyle/>
            <a:p>
              <a:endParaRPr lang="en-US"/>
            </a:p>
          </p:txBody>
        </p:sp>
        <p:sp>
          <p:nvSpPr>
            <p:cNvPr id="104547" name="Rectangle 647"/>
            <p:cNvSpPr>
              <a:spLocks noChangeArrowheads="1"/>
            </p:cNvSpPr>
            <p:nvPr/>
          </p:nvSpPr>
          <p:spPr bwMode="auto">
            <a:xfrm>
              <a:off x="506" y="2336"/>
              <a:ext cx="2660" cy="120"/>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04548" name="Line 648"/>
            <p:cNvSpPr>
              <a:spLocks noChangeShapeType="1"/>
            </p:cNvSpPr>
            <p:nvPr/>
          </p:nvSpPr>
          <p:spPr bwMode="auto">
            <a:xfrm flipH="1">
              <a:off x="934" y="2326"/>
              <a:ext cx="2107" cy="1"/>
            </a:xfrm>
            <a:prstGeom prst="line">
              <a:avLst/>
            </a:prstGeom>
            <a:noFill/>
            <a:ln w="5" cap="rnd">
              <a:solidFill>
                <a:srgbClr val="24211D"/>
              </a:solidFill>
              <a:round/>
              <a:headEnd/>
              <a:tailEnd/>
            </a:ln>
          </p:spPr>
          <p:txBody>
            <a:bodyPr/>
            <a:lstStyle/>
            <a:p>
              <a:endParaRPr lang="en-US"/>
            </a:p>
          </p:txBody>
        </p:sp>
        <p:sp>
          <p:nvSpPr>
            <p:cNvPr id="104549" name="Rectangle 649"/>
            <p:cNvSpPr>
              <a:spLocks noChangeArrowheads="1"/>
            </p:cNvSpPr>
            <p:nvPr/>
          </p:nvSpPr>
          <p:spPr bwMode="auto">
            <a:xfrm>
              <a:off x="3046" y="810"/>
              <a:ext cx="120" cy="152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0" name="Rectangle 650"/>
            <p:cNvSpPr>
              <a:spLocks noChangeArrowheads="1"/>
            </p:cNvSpPr>
            <p:nvPr/>
          </p:nvSpPr>
          <p:spPr bwMode="auto">
            <a:xfrm>
              <a:off x="3046" y="816"/>
              <a:ext cx="120" cy="1520"/>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04551" name="Line 651"/>
            <p:cNvSpPr>
              <a:spLocks noChangeShapeType="1"/>
            </p:cNvSpPr>
            <p:nvPr/>
          </p:nvSpPr>
          <p:spPr bwMode="auto">
            <a:xfrm>
              <a:off x="3166" y="816"/>
              <a:ext cx="1" cy="1635"/>
            </a:xfrm>
            <a:prstGeom prst="line">
              <a:avLst/>
            </a:prstGeom>
            <a:noFill/>
            <a:ln w="5" cap="rnd">
              <a:solidFill>
                <a:srgbClr val="24211D"/>
              </a:solidFill>
              <a:round/>
              <a:headEnd/>
              <a:tailEnd/>
            </a:ln>
          </p:spPr>
          <p:txBody>
            <a:bodyPr/>
            <a:lstStyle/>
            <a:p>
              <a:endParaRPr lang="en-US"/>
            </a:p>
          </p:txBody>
        </p:sp>
        <p:sp>
          <p:nvSpPr>
            <p:cNvPr id="104552" name="Line 652"/>
            <p:cNvSpPr>
              <a:spLocks noChangeShapeType="1"/>
            </p:cNvSpPr>
            <p:nvPr/>
          </p:nvSpPr>
          <p:spPr bwMode="auto">
            <a:xfrm>
              <a:off x="3041" y="816"/>
              <a:ext cx="1" cy="1510"/>
            </a:xfrm>
            <a:prstGeom prst="line">
              <a:avLst/>
            </a:prstGeom>
            <a:noFill/>
            <a:ln w="5" cap="rnd">
              <a:solidFill>
                <a:srgbClr val="24211D"/>
              </a:solidFill>
              <a:round/>
              <a:headEnd/>
              <a:tailEnd/>
            </a:ln>
          </p:spPr>
          <p:txBody>
            <a:bodyPr/>
            <a:lstStyle/>
            <a:p>
              <a:endParaRPr lang="en-US"/>
            </a:p>
          </p:txBody>
        </p:sp>
        <p:sp>
          <p:nvSpPr>
            <p:cNvPr id="104553" name="Line 653"/>
            <p:cNvSpPr>
              <a:spLocks noChangeShapeType="1"/>
            </p:cNvSpPr>
            <p:nvPr/>
          </p:nvSpPr>
          <p:spPr bwMode="auto">
            <a:xfrm>
              <a:off x="3046" y="810"/>
              <a:ext cx="126" cy="1"/>
            </a:xfrm>
            <a:prstGeom prst="line">
              <a:avLst/>
            </a:prstGeom>
            <a:noFill/>
            <a:ln w="5" cap="rnd">
              <a:solidFill>
                <a:srgbClr val="24211D"/>
              </a:solidFill>
              <a:round/>
              <a:headEnd/>
              <a:tailEnd/>
            </a:ln>
          </p:spPr>
          <p:txBody>
            <a:bodyPr/>
            <a:lstStyle/>
            <a:p>
              <a:endParaRPr lang="en-US"/>
            </a:p>
          </p:txBody>
        </p:sp>
        <p:sp>
          <p:nvSpPr>
            <p:cNvPr id="104554" name="Rectangle 654"/>
            <p:cNvSpPr>
              <a:spLocks noChangeArrowheads="1"/>
            </p:cNvSpPr>
            <p:nvPr/>
          </p:nvSpPr>
          <p:spPr bwMode="auto">
            <a:xfrm>
              <a:off x="887" y="935"/>
              <a:ext cx="120" cy="1401"/>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104555" name="Line 655"/>
            <p:cNvSpPr>
              <a:spLocks noChangeShapeType="1"/>
            </p:cNvSpPr>
            <p:nvPr/>
          </p:nvSpPr>
          <p:spPr bwMode="auto">
            <a:xfrm>
              <a:off x="1007" y="935"/>
              <a:ext cx="1" cy="1391"/>
            </a:xfrm>
            <a:prstGeom prst="line">
              <a:avLst/>
            </a:prstGeom>
            <a:noFill/>
            <a:ln w="5" cap="rnd">
              <a:solidFill>
                <a:srgbClr val="24211D"/>
              </a:solidFill>
              <a:round/>
              <a:headEnd/>
              <a:tailEnd/>
            </a:ln>
          </p:spPr>
          <p:txBody>
            <a:bodyPr/>
            <a:lstStyle/>
            <a:p>
              <a:endParaRPr lang="en-US"/>
            </a:p>
          </p:txBody>
        </p:sp>
        <p:sp>
          <p:nvSpPr>
            <p:cNvPr id="104556" name="Line 656"/>
            <p:cNvSpPr>
              <a:spLocks noChangeShapeType="1"/>
            </p:cNvSpPr>
            <p:nvPr/>
          </p:nvSpPr>
          <p:spPr bwMode="auto">
            <a:xfrm>
              <a:off x="882" y="935"/>
              <a:ext cx="1" cy="1391"/>
            </a:xfrm>
            <a:prstGeom prst="line">
              <a:avLst/>
            </a:prstGeom>
            <a:noFill/>
            <a:ln w="5" cap="rnd">
              <a:solidFill>
                <a:srgbClr val="24211D"/>
              </a:solidFill>
              <a:round/>
              <a:headEnd/>
              <a:tailEnd/>
            </a:ln>
          </p:spPr>
          <p:txBody>
            <a:bodyPr/>
            <a:lstStyle/>
            <a:p>
              <a:endParaRPr lang="en-US"/>
            </a:p>
          </p:txBody>
        </p:sp>
        <p:sp>
          <p:nvSpPr>
            <p:cNvPr id="104557" name="Line 657"/>
            <p:cNvSpPr>
              <a:spLocks noChangeShapeType="1"/>
            </p:cNvSpPr>
            <p:nvPr/>
          </p:nvSpPr>
          <p:spPr bwMode="auto">
            <a:xfrm>
              <a:off x="882" y="935"/>
              <a:ext cx="125" cy="1"/>
            </a:xfrm>
            <a:prstGeom prst="line">
              <a:avLst/>
            </a:prstGeom>
            <a:noFill/>
            <a:ln w="5" cap="rnd">
              <a:solidFill>
                <a:srgbClr val="24211D"/>
              </a:solidFill>
              <a:round/>
              <a:headEnd/>
              <a:tailEnd/>
            </a:ln>
          </p:spPr>
          <p:txBody>
            <a:bodyPr/>
            <a:lstStyle/>
            <a:p>
              <a:endParaRPr lang="en-US"/>
            </a:p>
          </p:txBody>
        </p:sp>
        <p:sp>
          <p:nvSpPr>
            <p:cNvPr id="104558" name="Line 658"/>
            <p:cNvSpPr>
              <a:spLocks noChangeShapeType="1"/>
            </p:cNvSpPr>
            <p:nvPr/>
          </p:nvSpPr>
          <p:spPr bwMode="auto">
            <a:xfrm flipH="1">
              <a:off x="120" y="2326"/>
              <a:ext cx="762" cy="1"/>
            </a:xfrm>
            <a:prstGeom prst="line">
              <a:avLst/>
            </a:prstGeom>
            <a:noFill/>
            <a:ln w="5" cap="rnd">
              <a:solidFill>
                <a:srgbClr val="24211D"/>
              </a:solidFill>
              <a:round/>
              <a:headEnd/>
              <a:tailEnd/>
            </a:ln>
          </p:spPr>
          <p:txBody>
            <a:bodyPr/>
            <a:lstStyle/>
            <a:p>
              <a:endParaRPr lang="en-US"/>
            </a:p>
          </p:txBody>
        </p:sp>
        <p:sp>
          <p:nvSpPr>
            <p:cNvPr id="104559" name="Line 659"/>
            <p:cNvSpPr>
              <a:spLocks noChangeShapeType="1"/>
            </p:cNvSpPr>
            <p:nvPr/>
          </p:nvSpPr>
          <p:spPr bwMode="auto">
            <a:xfrm flipH="1">
              <a:off x="120" y="2451"/>
              <a:ext cx="3046" cy="1"/>
            </a:xfrm>
            <a:prstGeom prst="line">
              <a:avLst/>
            </a:prstGeom>
            <a:noFill/>
            <a:ln w="5" cap="rnd">
              <a:solidFill>
                <a:srgbClr val="24211D"/>
              </a:solidFill>
              <a:round/>
              <a:headEnd/>
              <a:tailEnd/>
            </a:ln>
          </p:spPr>
          <p:txBody>
            <a:bodyPr/>
            <a:lstStyle/>
            <a:p>
              <a:endParaRPr lang="en-US"/>
            </a:p>
          </p:txBody>
        </p:sp>
        <p:sp>
          <p:nvSpPr>
            <p:cNvPr id="104560" name="Rectangle 660"/>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4561" name="Rectangle 661"/>
            <p:cNvSpPr>
              <a:spLocks noChangeArrowheads="1"/>
            </p:cNvSpPr>
            <p:nvPr/>
          </p:nvSpPr>
          <p:spPr bwMode="auto">
            <a:xfrm>
              <a:off x="2102" y="2967"/>
              <a:ext cx="1252" cy="859"/>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562" name="Line 662"/>
            <p:cNvSpPr>
              <a:spLocks noChangeShapeType="1"/>
            </p:cNvSpPr>
            <p:nvPr/>
          </p:nvSpPr>
          <p:spPr bwMode="auto">
            <a:xfrm flipH="1">
              <a:off x="2379" y="3326"/>
              <a:ext cx="151" cy="1"/>
            </a:xfrm>
            <a:prstGeom prst="line">
              <a:avLst/>
            </a:prstGeom>
            <a:noFill/>
            <a:ln w="0">
              <a:solidFill>
                <a:srgbClr val="000000"/>
              </a:solidFill>
              <a:round/>
              <a:headEnd/>
              <a:tailEnd/>
            </a:ln>
          </p:spPr>
          <p:txBody>
            <a:bodyPr/>
            <a:lstStyle/>
            <a:p>
              <a:endParaRPr lang="en-US"/>
            </a:p>
          </p:txBody>
        </p:sp>
        <p:sp>
          <p:nvSpPr>
            <p:cNvPr id="104563" name="Freeform 663"/>
            <p:cNvSpPr>
              <a:spLocks/>
            </p:cNvSpPr>
            <p:nvPr/>
          </p:nvSpPr>
          <p:spPr bwMode="auto">
            <a:xfrm>
              <a:off x="2488" y="3305"/>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564" name="Freeform 664"/>
            <p:cNvSpPr>
              <a:spLocks/>
            </p:cNvSpPr>
            <p:nvPr/>
          </p:nvSpPr>
          <p:spPr bwMode="auto">
            <a:xfrm>
              <a:off x="2379" y="3305"/>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4566" name="Rectangle 666"/>
            <p:cNvSpPr>
              <a:spLocks noChangeArrowheads="1"/>
            </p:cNvSpPr>
            <p:nvPr/>
          </p:nvSpPr>
          <p:spPr bwMode="auto">
            <a:xfrm>
              <a:off x="2540" y="3118"/>
              <a:ext cx="157" cy="40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67" name="Rectangle 667"/>
            <p:cNvSpPr>
              <a:spLocks noChangeArrowheads="1"/>
            </p:cNvSpPr>
            <p:nvPr/>
          </p:nvSpPr>
          <p:spPr bwMode="auto">
            <a:xfrm>
              <a:off x="2540" y="3118"/>
              <a:ext cx="157" cy="40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568" name="Rectangle 668"/>
            <p:cNvSpPr>
              <a:spLocks noChangeArrowheads="1"/>
            </p:cNvSpPr>
            <p:nvPr/>
          </p:nvSpPr>
          <p:spPr bwMode="auto">
            <a:xfrm rot="-5400000">
              <a:off x="2579" y="334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569" name="Rectangle 669"/>
            <p:cNvSpPr>
              <a:spLocks noChangeArrowheads="1"/>
            </p:cNvSpPr>
            <p:nvPr/>
          </p:nvSpPr>
          <p:spPr bwMode="auto">
            <a:xfrm rot="-5400000">
              <a:off x="2574" y="329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4570" name="Rectangle 670"/>
            <p:cNvSpPr>
              <a:spLocks noChangeArrowheads="1"/>
            </p:cNvSpPr>
            <p:nvPr/>
          </p:nvSpPr>
          <p:spPr bwMode="auto">
            <a:xfrm rot="-5400000">
              <a:off x="2595" y="324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571" name="Rectangle 671"/>
            <p:cNvSpPr>
              <a:spLocks noChangeArrowheads="1"/>
            </p:cNvSpPr>
            <p:nvPr/>
          </p:nvSpPr>
          <p:spPr bwMode="auto">
            <a:xfrm rot="-5400000">
              <a:off x="2592" y="3225"/>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72" name="Rectangle 672"/>
            <p:cNvSpPr>
              <a:spLocks noChangeArrowheads="1"/>
            </p:cNvSpPr>
            <p:nvPr/>
          </p:nvSpPr>
          <p:spPr bwMode="auto">
            <a:xfrm rot="-5400000">
              <a:off x="2585" y="319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573" name="Rectangle 673"/>
            <p:cNvSpPr>
              <a:spLocks noChangeArrowheads="1"/>
            </p:cNvSpPr>
            <p:nvPr/>
          </p:nvSpPr>
          <p:spPr bwMode="auto">
            <a:xfrm rot="-5400000">
              <a:off x="2582" y="3142"/>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74" name="Rectangle 674"/>
            <p:cNvSpPr>
              <a:spLocks noChangeArrowheads="1"/>
            </p:cNvSpPr>
            <p:nvPr/>
          </p:nvSpPr>
          <p:spPr bwMode="auto">
            <a:xfrm>
              <a:off x="2170" y="3034"/>
              <a:ext cx="204" cy="406"/>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575" name="Rectangle 675"/>
            <p:cNvSpPr>
              <a:spLocks noChangeArrowheads="1"/>
            </p:cNvSpPr>
            <p:nvPr/>
          </p:nvSpPr>
          <p:spPr bwMode="auto">
            <a:xfrm rot="-5400000">
              <a:off x="2188" y="330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76" name="Rectangle 676"/>
            <p:cNvSpPr>
              <a:spLocks noChangeArrowheads="1"/>
            </p:cNvSpPr>
            <p:nvPr/>
          </p:nvSpPr>
          <p:spPr bwMode="auto">
            <a:xfrm rot="-5400000">
              <a:off x="2201" y="3257"/>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77" name="Rectangle 677"/>
            <p:cNvSpPr>
              <a:spLocks noChangeArrowheads="1"/>
            </p:cNvSpPr>
            <p:nvPr/>
          </p:nvSpPr>
          <p:spPr bwMode="auto">
            <a:xfrm rot="-5400000">
              <a:off x="2191" y="322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78" name="Rectangle 678"/>
            <p:cNvSpPr>
              <a:spLocks noChangeArrowheads="1"/>
            </p:cNvSpPr>
            <p:nvPr/>
          </p:nvSpPr>
          <p:spPr bwMode="auto">
            <a:xfrm rot="-5400000">
              <a:off x="2194" y="317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79" name="Rectangle 679"/>
            <p:cNvSpPr>
              <a:spLocks noChangeArrowheads="1"/>
            </p:cNvSpPr>
            <p:nvPr/>
          </p:nvSpPr>
          <p:spPr bwMode="auto">
            <a:xfrm rot="-5400000">
              <a:off x="2199" y="3135"/>
              <a:ext cx="6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580" name="Rectangle 680"/>
            <p:cNvSpPr>
              <a:spLocks noChangeArrowheads="1"/>
            </p:cNvSpPr>
            <p:nvPr/>
          </p:nvSpPr>
          <p:spPr bwMode="auto">
            <a:xfrm rot="-5400000">
              <a:off x="2191" y="3095"/>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4581" name="Rectangle 681"/>
            <p:cNvSpPr>
              <a:spLocks noChangeArrowheads="1"/>
            </p:cNvSpPr>
            <p:nvPr/>
          </p:nvSpPr>
          <p:spPr bwMode="auto">
            <a:xfrm rot="-5400000">
              <a:off x="2194" y="305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82" name="Rectangle 682"/>
            <p:cNvSpPr>
              <a:spLocks noChangeArrowheads="1"/>
            </p:cNvSpPr>
            <p:nvPr/>
          </p:nvSpPr>
          <p:spPr bwMode="auto">
            <a:xfrm rot="-5400000">
              <a:off x="2201" y="301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83" name="Rectangle 683"/>
            <p:cNvSpPr>
              <a:spLocks noChangeArrowheads="1"/>
            </p:cNvSpPr>
            <p:nvPr/>
          </p:nvSpPr>
          <p:spPr bwMode="auto">
            <a:xfrm rot="-5400000">
              <a:off x="2276" y="3264"/>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584" name="Rectangle 684"/>
            <p:cNvSpPr>
              <a:spLocks noChangeArrowheads="1"/>
            </p:cNvSpPr>
            <p:nvPr/>
          </p:nvSpPr>
          <p:spPr bwMode="auto">
            <a:xfrm rot="-5400000">
              <a:off x="2271" y="3207"/>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4585" name="Rectangle 685"/>
            <p:cNvSpPr>
              <a:spLocks noChangeArrowheads="1"/>
            </p:cNvSpPr>
            <p:nvPr/>
          </p:nvSpPr>
          <p:spPr bwMode="auto">
            <a:xfrm rot="-5400000">
              <a:off x="2292" y="316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586" name="Rectangle 686"/>
            <p:cNvSpPr>
              <a:spLocks noChangeArrowheads="1"/>
            </p:cNvSpPr>
            <p:nvPr/>
          </p:nvSpPr>
          <p:spPr bwMode="auto">
            <a:xfrm rot="-5400000">
              <a:off x="2289" y="314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87" name="Rectangle 687"/>
            <p:cNvSpPr>
              <a:spLocks noChangeArrowheads="1"/>
            </p:cNvSpPr>
            <p:nvPr/>
          </p:nvSpPr>
          <p:spPr bwMode="auto">
            <a:xfrm rot="-5400000">
              <a:off x="2282" y="310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588" name="Rectangle 688"/>
            <p:cNvSpPr>
              <a:spLocks noChangeArrowheads="1"/>
            </p:cNvSpPr>
            <p:nvPr/>
          </p:nvSpPr>
          <p:spPr bwMode="auto">
            <a:xfrm rot="-5400000">
              <a:off x="2279" y="3059"/>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89" name="Rectangle 689"/>
            <p:cNvSpPr>
              <a:spLocks noChangeArrowheads="1"/>
            </p:cNvSpPr>
            <p:nvPr/>
          </p:nvSpPr>
          <p:spPr bwMode="auto">
            <a:xfrm>
              <a:off x="2175" y="3550"/>
              <a:ext cx="199" cy="20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90" name="Rectangle 690"/>
            <p:cNvSpPr>
              <a:spLocks noChangeArrowheads="1"/>
            </p:cNvSpPr>
            <p:nvPr/>
          </p:nvSpPr>
          <p:spPr bwMode="auto">
            <a:xfrm>
              <a:off x="2175" y="3550"/>
              <a:ext cx="199" cy="20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591" name="Rectangle 691"/>
            <p:cNvSpPr>
              <a:spLocks noChangeArrowheads="1"/>
            </p:cNvSpPr>
            <p:nvPr/>
          </p:nvSpPr>
          <p:spPr bwMode="auto">
            <a:xfrm rot="-5400000">
              <a:off x="2210" y="3655"/>
              <a:ext cx="73"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4592" name="Rectangle 692"/>
            <p:cNvSpPr>
              <a:spLocks noChangeArrowheads="1"/>
            </p:cNvSpPr>
            <p:nvPr/>
          </p:nvSpPr>
          <p:spPr bwMode="auto">
            <a:xfrm rot="-5400000">
              <a:off x="2208" y="3611"/>
              <a:ext cx="7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4593" name="Rectangle 693"/>
            <p:cNvSpPr>
              <a:spLocks noChangeArrowheads="1"/>
            </p:cNvSpPr>
            <p:nvPr/>
          </p:nvSpPr>
          <p:spPr bwMode="auto">
            <a:xfrm rot="-5400000">
              <a:off x="2205" y="3561"/>
              <a:ext cx="8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4594" name="Rectangle 694"/>
            <p:cNvSpPr>
              <a:spLocks noChangeArrowheads="1"/>
            </p:cNvSpPr>
            <p:nvPr/>
          </p:nvSpPr>
          <p:spPr bwMode="auto">
            <a:xfrm rot="-5400000">
              <a:off x="2223" y="3527"/>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95" name="Rectangle 695"/>
            <p:cNvSpPr>
              <a:spLocks noChangeArrowheads="1"/>
            </p:cNvSpPr>
            <p:nvPr/>
          </p:nvSpPr>
          <p:spPr bwMode="auto">
            <a:xfrm rot="-5400000">
              <a:off x="2223" y="3506"/>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96" name="Rectangle 696"/>
            <p:cNvSpPr>
              <a:spLocks noChangeArrowheads="1"/>
            </p:cNvSpPr>
            <p:nvPr/>
          </p:nvSpPr>
          <p:spPr bwMode="auto">
            <a:xfrm rot="-5400000">
              <a:off x="2284" y="3570"/>
              <a:ext cx="73"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x2</a:t>
              </a:r>
              <a:endParaRPr lang="en-US" sz="1800" dirty="0">
                <a:solidFill>
                  <a:srgbClr val="000000"/>
                </a:solidFill>
              </a:endParaRPr>
            </a:p>
          </p:txBody>
        </p:sp>
        <p:sp>
          <p:nvSpPr>
            <p:cNvPr id="104597" name="Line 698"/>
            <p:cNvSpPr>
              <a:spLocks noChangeShapeType="1"/>
            </p:cNvSpPr>
            <p:nvPr/>
          </p:nvSpPr>
          <p:spPr bwMode="auto">
            <a:xfrm>
              <a:off x="2269" y="3446"/>
              <a:ext cx="1" cy="93"/>
            </a:xfrm>
            <a:prstGeom prst="line">
              <a:avLst/>
            </a:prstGeom>
            <a:noFill/>
            <a:ln w="0">
              <a:solidFill>
                <a:srgbClr val="000000"/>
              </a:solidFill>
              <a:round/>
              <a:headEnd/>
              <a:tailEnd/>
            </a:ln>
          </p:spPr>
          <p:txBody>
            <a:bodyPr/>
            <a:lstStyle/>
            <a:p>
              <a:endParaRPr lang="en-US"/>
            </a:p>
          </p:txBody>
        </p:sp>
        <p:sp>
          <p:nvSpPr>
            <p:cNvPr id="104598" name="Freeform 699"/>
            <p:cNvSpPr>
              <a:spLocks/>
            </p:cNvSpPr>
            <p:nvPr/>
          </p:nvSpPr>
          <p:spPr bwMode="auto">
            <a:xfrm>
              <a:off x="2248" y="3446"/>
              <a:ext cx="37" cy="36"/>
            </a:xfrm>
            <a:custGeom>
              <a:avLst/>
              <a:gdLst>
                <a:gd name="T0" fmla="*/ 37 w 37"/>
                <a:gd name="T1" fmla="*/ 36 h 36"/>
                <a:gd name="T2" fmla="*/ 21 w 37"/>
                <a:gd name="T3" fmla="*/ 0 h 36"/>
                <a:gd name="T4" fmla="*/ 0 w 37"/>
                <a:gd name="T5" fmla="*/ 36 h 36"/>
                <a:gd name="T6" fmla="*/ 37 w 37"/>
                <a:gd name="T7" fmla="*/ 36 h 36"/>
                <a:gd name="T8" fmla="*/ 0 60000 65536"/>
                <a:gd name="T9" fmla="*/ 0 60000 65536"/>
                <a:gd name="T10" fmla="*/ 0 60000 65536"/>
                <a:gd name="T11" fmla="*/ 0 60000 65536"/>
                <a:gd name="T12" fmla="*/ 0 w 37"/>
                <a:gd name="T13" fmla="*/ 0 h 36"/>
                <a:gd name="T14" fmla="*/ 37 w 37"/>
                <a:gd name="T15" fmla="*/ 36 h 36"/>
              </a:gdLst>
              <a:ahLst/>
              <a:cxnLst>
                <a:cxn ang="T8">
                  <a:pos x="T0" y="T1"/>
                </a:cxn>
                <a:cxn ang="T9">
                  <a:pos x="T2" y="T3"/>
                </a:cxn>
                <a:cxn ang="T10">
                  <a:pos x="T4" y="T5"/>
                </a:cxn>
                <a:cxn ang="T11">
                  <a:pos x="T6" y="T7"/>
                </a:cxn>
              </a:cxnLst>
              <a:rect l="T12" t="T13" r="T14" b="T15"/>
              <a:pathLst>
                <a:path w="37" h="36">
                  <a:moveTo>
                    <a:pt x="37" y="36"/>
                  </a:moveTo>
                  <a:lnTo>
                    <a:pt x="21" y="0"/>
                  </a:lnTo>
                  <a:lnTo>
                    <a:pt x="0" y="36"/>
                  </a:lnTo>
                  <a:lnTo>
                    <a:pt x="37" y="36"/>
                  </a:lnTo>
                  <a:close/>
                </a:path>
              </a:pathLst>
            </a:custGeom>
            <a:solidFill>
              <a:srgbClr val="000000"/>
            </a:solidFill>
            <a:ln w="9525">
              <a:noFill/>
              <a:round/>
              <a:headEnd/>
              <a:tailEnd/>
            </a:ln>
          </p:spPr>
          <p:txBody>
            <a:bodyPr/>
            <a:lstStyle/>
            <a:p>
              <a:endParaRPr lang="en-US"/>
            </a:p>
          </p:txBody>
        </p:sp>
        <p:sp>
          <p:nvSpPr>
            <p:cNvPr id="104599" name="Freeform 700"/>
            <p:cNvSpPr>
              <a:spLocks/>
            </p:cNvSpPr>
            <p:nvPr/>
          </p:nvSpPr>
          <p:spPr bwMode="auto">
            <a:xfrm>
              <a:off x="2248" y="3508"/>
              <a:ext cx="37" cy="31"/>
            </a:xfrm>
            <a:custGeom>
              <a:avLst/>
              <a:gdLst>
                <a:gd name="T0" fmla="*/ 37 w 37"/>
                <a:gd name="T1" fmla="*/ 0 h 31"/>
                <a:gd name="T2" fmla="*/ 21 w 37"/>
                <a:gd name="T3" fmla="*/ 31 h 31"/>
                <a:gd name="T4" fmla="*/ 0 w 37"/>
                <a:gd name="T5" fmla="*/ 0 h 31"/>
                <a:gd name="T6" fmla="*/ 37 w 37"/>
                <a:gd name="T7" fmla="*/ 0 h 31"/>
                <a:gd name="T8" fmla="*/ 0 60000 65536"/>
                <a:gd name="T9" fmla="*/ 0 60000 65536"/>
                <a:gd name="T10" fmla="*/ 0 60000 65536"/>
                <a:gd name="T11" fmla="*/ 0 60000 65536"/>
                <a:gd name="T12" fmla="*/ 0 w 37"/>
                <a:gd name="T13" fmla="*/ 0 h 31"/>
                <a:gd name="T14" fmla="*/ 37 w 37"/>
                <a:gd name="T15" fmla="*/ 31 h 31"/>
              </a:gdLst>
              <a:ahLst/>
              <a:cxnLst>
                <a:cxn ang="T8">
                  <a:pos x="T0" y="T1"/>
                </a:cxn>
                <a:cxn ang="T9">
                  <a:pos x="T2" y="T3"/>
                </a:cxn>
                <a:cxn ang="T10">
                  <a:pos x="T4" y="T5"/>
                </a:cxn>
                <a:cxn ang="T11">
                  <a:pos x="T6" y="T7"/>
                </a:cxn>
              </a:cxnLst>
              <a:rect l="T12" t="T13" r="T14" b="T15"/>
              <a:pathLst>
                <a:path w="37" h="31">
                  <a:moveTo>
                    <a:pt x="37" y="0"/>
                  </a:moveTo>
                  <a:lnTo>
                    <a:pt x="21" y="31"/>
                  </a:lnTo>
                  <a:lnTo>
                    <a:pt x="0" y="0"/>
                  </a:lnTo>
                  <a:lnTo>
                    <a:pt x="37" y="0"/>
                  </a:lnTo>
                  <a:close/>
                </a:path>
              </a:pathLst>
            </a:custGeom>
            <a:solidFill>
              <a:srgbClr val="000000"/>
            </a:solidFill>
            <a:ln w="9525">
              <a:noFill/>
              <a:round/>
              <a:headEnd/>
              <a:tailEnd/>
            </a:ln>
          </p:spPr>
          <p:txBody>
            <a:bodyPr/>
            <a:lstStyle/>
            <a:p>
              <a:endParaRPr lang="en-US"/>
            </a:p>
          </p:txBody>
        </p:sp>
        <p:sp>
          <p:nvSpPr>
            <p:cNvPr id="104600" name="Rectangle 701"/>
            <p:cNvSpPr>
              <a:spLocks noChangeArrowheads="1"/>
            </p:cNvSpPr>
            <p:nvPr/>
          </p:nvSpPr>
          <p:spPr bwMode="auto">
            <a:xfrm>
              <a:off x="2885" y="3342"/>
              <a:ext cx="407" cy="19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03" name="Line 704"/>
            <p:cNvSpPr>
              <a:spLocks noChangeShapeType="1"/>
            </p:cNvSpPr>
            <p:nvPr/>
          </p:nvSpPr>
          <p:spPr bwMode="auto">
            <a:xfrm flipH="1">
              <a:off x="2707" y="3435"/>
              <a:ext cx="167" cy="1"/>
            </a:xfrm>
            <a:prstGeom prst="line">
              <a:avLst/>
            </a:prstGeom>
            <a:noFill/>
            <a:ln w="0">
              <a:solidFill>
                <a:srgbClr val="000000"/>
              </a:solidFill>
              <a:round/>
              <a:headEnd/>
              <a:tailEnd/>
            </a:ln>
          </p:spPr>
          <p:txBody>
            <a:bodyPr/>
            <a:lstStyle/>
            <a:p>
              <a:endParaRPr lang="en-US"/>
            </a:p>
          </p:txBody>
        </p:sp>
        <p:sp>
          <p:nvSpPr>
            <p:cNvPr id="104604" name="Freeform 705"/>
            <p:cNvSpPr>
              <a:spLocks/>
            </p:cNvSpPr>
            <p:nvPr/>
          </p:nvSpPr>
          <p:spPr bwMode="auto">
            <a:xfrm>
              <a:off x="2833" y="3414"/>
              <a:ext cx="41" cy="42"/>
            </a:xfrm>
            <a:custGeom>
              <a:avLst/>
              <a:gdLst>
                <a:gd name="T0" fmla="*/ 41 w 41"/>
                <a:gd name="T1" fmla="*/ 21 h 42"/>
                <a:gd name="T2" fmla="*/ 0 w 41"/>
                <a:gd name="T3" fmla="*/ 42 h 42"/>
                <a:gd name="T4" fmla="*/ 0 w 41"/>
                <a:gd name="T5" fmla="*/ 0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42"/>
                  </a:lnTo>
                  <a:lnTo>
                    <a:pt x="0" y="0"/>
                  </a:lnTo>
                  <a:lnTo>
                    <a:pt x="41" y="21"/>
                  </a:lnTo>
                  <a:close/>
                </a:path>
              </a:pathLst>
            </a:custGeom>
            <a:solidFill>
              <a:srgbClr val="000000"/>
            </a:solidFill>
            <a:ln w="9525">
              <a:noFill/>
              <a:round/>
              <a:headEnd/>
              <a:tailEnd/>
            </a:ln>
          </p:spPr>
          <p:txBody>
            <a:bodyPr/>
            <a:lstStyle/>
            <a:p>
              <a:endParaRPr lang="en-US"/>
            </a:p>
          </p:txBody>
        </p:sp>
        <p:sp>
          <p:nvSpPr>
            <p:cNvPr id="104605" name="Freeform 706"/>
            <p:cNvSpPr>
              <a:spLocks/>
            </p:cNvSpPr>
            <p:nvPr/>
          </p:nvSpPr>
          <p:spPr bwMode="auto">
            <a:xfrm>
              <a:off x="2707" y="3414"/>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606" name="Line 707"/>
            <p:cNvSpPr>
              <a:spLocks noChangeShapeType="1"/>
            </p:cNvSpPr>
            <p:nvPr/>
          </p:nvSpPr>
          <p:spPr bwMode="auto">
            <a:xfrm flipH="1">
              <a:off x="2707" y="3211"/>
              <a:ext cx="173" cy="1"/>
            </a:xfrm>
            <a:prstGeom prst="line">
              <a:avLst/>
            </a:prstGeom>
            <a:noFill/>
            <a:ln w="0">
              <a:solidFill>
                <a:srgbClr val="000000"/>
              </a:solidFill>
              <a:round/>
              <a:headEnd/>
              <a:tailEnd/>
            </a:ln>
          </p:spPr>
          <p:txBody>
            <a:bodyPr/>
            <a:lstStyle/>
            <a:p>
              <a:endParaRPr lang="en-US"/>
            </a:p>
          </p:txBody>
        </p:sp>
        <p:sp>
          <p:nvSpPr>
            <p:cNvPr id="104607" name="Freeform 708"/>
            <p:cNvSpPr>
              <a:spLocks/>
            </p:cNvSpPr>
            <p:nvPr/>
          </p:nvSpPr>
          <p:spPr bwMode="auto">
            <a:xfrm>
              <a:off x="2833" y="3190"/>
              <a:ext cx="47" cy="42"/>
            </a:xfrm>
            <a:custGeom>
              <a:avLst/>
              <a:gdLst>
                <a:gd name="T0" fmla="*/ 47 w 47"/>
                <a:gd name="T1" fmla="*/ 21 h 42"/>
                <a:gd name="T2" fmla="*/ 0 w 47"/>
                <a:gd name="T3" fmla="*/ 42 h 42"/>
                <a:gd name="T4" fmla="*/ 0 w 47"/>
                <a:gd name="T5" fmla="*/ 0 h 42"/>
                <a:gd name="T6" fmla="*/ 47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47" y="21"/>
                  </a:moveTo>
                  <a:lnTo>
                    <a:pt x="0" y="42"/>
                  </a:lnTo>
                  <a:lnTo>
                    <a:pt x="0" y="0"/>
                  </a:lnTo>
                  <a:lnTo>
                    <a:pt x="47" y="21"/>
                  </a:lnTo>
                  <a:close/>
                </a:path>
              </a:pathLst>
            </a:custGeom>
            <a:solidFill>
              <a:srgbClr val="000000"/>
            </a:solidFill>
            <a:ln w="9525">
              <a:noFill/>
              <a:round/>
              <a:headEnd/>
              <a:tailEnd/>
            </a:ln>
          </p:spPr>
          <p:txBody>
            <a:bodyPr/>
            <a:lstStyle/>
            <a:p>
              <a:endParaRPr lang="en-US"/>
            </a:p>
          </p:txBody>
        </p:sp>
        <p:sp>
          <p:nvSpPr>
            <p:cNvPr id="104608" name="Freeform 709"/>
            <p:cNvSpPr>
              <a:spLocks/>
            </p:cNvSpPr>
            <p:nvPr/>
          </p:nvSpPr>
          <p:spPr bwMode="auto">
            <a:xfrm>
              <a:off x="2707" y="3190"/>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612" name="Line 713"/>
            <p:cNvSpPr>
              <a:spLocks noChangeShapeType="1"/>
            </p:cNvSpPr>
            <p:nvPr/>
          </p:nvSpPr>
          <p:spPr bwMode="auto">
            <a:xfrm flipV="1">
              <a:off x="2274" y="3769"/>
              <a:ext cx="1" cy="234"/>
            </a:xfrm>
            <a:prstGeom prst="line">
              <a:avLst/>
            </a:prstGeom>
            <a:noFill/>
            <a:ln w="0">
              <a:solidFill>
                <a:srgbClr val="000000"/>
              </a:solidFill>
              <a:round/>
              <a:headEnd/>
              <a:tailEnd/>
            </a:ln>
          </p:spPr>
          <p:txBody>
            <a:bodyPr/>
            <a:lstStyle/>
            <a:p>
              <a:endParaRPr lang="en-US"/>
            </a:p>
          </p:txBody>
        </p:sp>
        <p:sp>
          <p:nvSpPr>
            <p:cNvPr id="104613" name="Freeform 714"/>
            <p:cNvSpPr>
              <a:spLocks/>
            </p:cNvSpPr>
            <p:nvPr/>
          </p:nvSpPr>
          <p:spPr bwMode="auto">
            <a:xfrm>
              <a:off x="2254" y="3961"/>
              <a:ext cx="41" cy="42"/>
            </a:xfrm>
            <a:custGeom>
              <a:avLst/>
              <a:gdLst>
                <a:gd name="T0" fmla="*/ 20 w 41"/>
                <a:gd name="T1" fmla="*/ 42 h 42"/>
                <a:gd name="T2" fmla="*/ 0 w 41"/>
                <a:gd name="T3" fmla="*/ 0 h 42"/>
                <a:gd name="T4" fmla="*/ 41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0" y="0"/>
                  </a:lnTo>
                  <a:lnTo>
                    <a:pt x="41" y="0"/>
                  </a:lnTo>
                  <a:lnTo>
                    <a:pt x="20" y="42"/>
                  </a:lnTo>
                  <a:close/>
                </a:path>
              </a:pathLst>
            </a:custGeom>
            <a:solidFill>
              <a:srgbClr val="000000"/>
            </a:solidFill>
            <a:ln w="9525">
              <a:noFill/>
              <a:round/>
              <a:headEnd/>
              <a:tailEnd/>
            </a:ln>
          </p:spPr>
          <p:txBody>
            <a:bodyPr/>
            <a:lstStyle/>
            <a:p>
              <a:endParaRPr lang="en-US"/>
            </a:p>
          </p:txBody>
        </p:sp>
        <p:sp>
          <p:nvSpPr>
            <p:cNvPr id="104614" name="Freeform 715"/>
            <p:cNvSpPr>
              <a:spLocks/>
            </p:cNvSpPr>
            <p:nvPr/>
          </p:nvSpPr>
          <p:spPr bwMode="auto">
            <a:xfrm>
              <a:off x="2254" y="3769"/>
              <a:ext cx="41" cy="46"/>
            </a:xfrm>
            <a:custGeom>
              <a:avLst/>
              <a:gdLst>
                <a:gd name="T0" fmla="*/ 20 w 41"/>
                <a:gd name="T1" fmla="*/ 0 h 46"/>
                <a:gd name="T2" fmla="*/ 0 w 41"/>
                <a:gd name="T3" fmla="*/ 46 h 46"/>
                <a:gd name="T4" fmla="*/ 41 w 41"/>
                <a:gd name="T5" fmla="*/ 46 h 46"/>
                <a:gd name="T6" fmla="*/ 20 w 41"/>
                <a:gd name="T7" fmla="*/ 0 h 46"/>
                <a:gd name="T8" fmla="*/ 0 60000 65536"/>
                <a:gd name="T9" fmla="*/ 0 60000 65536"/>
                <a:gd name="T10" fmla="*/ 0 60000 65536"/>
                <a:gd name="T11" fmla="*/ 0 60000 65536"/>
                <a:gd name="T12" fmla="*/ 0 w 41"/>
                <a:gd name="T13" fmla="*/ 0 h 46"/>
                <a:gd name="T14" fmla="*/ 41 w 41"/>
                <a:gd name="T15" fmla="*/ 46 h 46"/>
              </a:gdLst>
              <a:ahLst/>
              <a:cxnLst>
                <a:cxn ang="T8">
                  <a:pos x="T0" y="T1"/>
                </a:cxn>
                <a:cxn ang="T9">
                  <a:pos x="T2" y="T3"/>
                </a:cxn>
                <a:cxn ang="T10">
                  <a:pos x="T4" y="T5"/>
                </a:cxn>
                <a:cxn ang="T11">
                  <a:pos x="T6" y="T7"/>
                </a:cxn>
              </a:cxnLst>
              <a:rect l="T12" t="T13" r="T14" b="T15"/>
              <a:pathLst>
                <a:path w="41" h="46">
                  <a:moveTo>
                    <a:pt x="20" y="0"/>
                  </a:moveTo>
                  <a:lnTo>
                    <a:pt x="0" y="46"/>
                  </a:lnTo>
                  <a:lnTo>
                    <a:pt x="41" y="46"/>
                  </a:lnTo>
                  <a:lnTo>
                    <a:pt x="20" y="0"/>
                  </a:lnTo>
                  <a:close/>
                </a:path>
              </a:pathLst>
            </a:custGeom>
            <a:solidFill>
              <a:srgbClr val="000000"/>
            </a:solidFill>
            <a:ln w="9525">
              <a:noFill/>
              <a:round/>
              <a:headEnd/>
              <a:tailEnd/>
            </a:ln>
          </p:spPr>
          <p:txBody>
            <a:bodyPr/>
            <a:lstStyle/>
            <a:p>
              <a:endParaRPr lang="en-US"/>
            </a:p>
          </p:txBody>
        </p:sp>
        <p:sp>
          <p:nvSpPr>
            <p:cNvPr id="104615" name="Rectangle 716"/>
            <p:cNvSpPr>
              <a:spLocks noChangeArrowheads="1"/>
            </p:cNvSpPr>
            <p:nvPr/>
          </p:nvSpPr>
          <p:spPr bwMode="auto">
            <a:xfrm>
              <a:off x="2885" y="3112"/>
              <a:ext cx="407" cy="193"/>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grpSp>
      <p:sp>
        <p:nvSpPr>
          <p:cNvPr id="375"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376"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377"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78"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379"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80"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381"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382"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383"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84"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385"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387" name="Rectangle 526"/>
          <p:cNvSpPr>
            <a:spLocks noChangeArrowheads="1"/>
          </p:cNvSpPr>
          <p:nvPr/>
        </p:nvSpPr>
        <p:spPr bwMode="auto">
          <a:xfrm>
            <a:off x="679450" y="1012825"/>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388" name="Rectangle 767"/>
          <p:cNvSpPr>
            <a:spLocks noChangeArrowheads="1"/>
          </p:cNvSpPr>
          <p:nvPr/>
        </p:nvSpPr>
        <p:spPr bwMode="auto">
          <a:xfrm>
            <a:off x="171234" y="3724289"/>
            <a:ext cx="625171"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000" dirty="0">
              <a:solidFill>
                <a:srgbClr val="000000"/>
              </a:solidFill>
            </a:endParaRPr>
          </a:p>
        </p:txBody>
      </p:sp>
      <p:sp>
        <p:nvSpPr>
          <p:cNvPr id="389" name="Rectangle 790"/>
          <p:cNvSpPr>
            <a:spLocks noChangeArrowheads="1"/>
          </p:cNvSpPr>
          <p:nvPr/>
        </p:nvSpPr>
        <p:spPr bwMode="auto">
          <a:xfrm>
            <a:off x="3895590" y="5849938"/>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390" name="Rectangle 784"/>
          <p:cNvSpPr>
            <a:spLocks noChangeArrowheads="1"/>
          </p:cNvSpPr>
          <p:nvPr/>
        </p:nvSpPr>
        <p:spPr bwMode="auto">
          <a:xfrm>
            <a:off x="2397769"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dirty="0">
                <a:solidFill>
                  <a:srgbClr val="24211D"/>
                </a:solidFill>
              </a:rPr>
              <a:t>C66x™</a:t>
            </a:r>
            <a:endParaRPr lang="en-US" sz="1800" dirty="0">
              <a:solidFill>
                <a:srgbClr val="000000"/>
              </a:solidFill>
            </a:endParaRPr>
          </a:p>
        </p:txBody>
      </p:sp>
      <p:sp>
        <p:nvSpPr>
          <p:cNvPr id="391" name="Rectangle 785"/>
          <p:cNvSpPr>
            <a:spLocks noChangeArrowheads="1"/>
          </p:cNvSpPr>
          <p:nvPr/>
        </p:nvSpPr>
        <p:spPr bwMode="auto">
          <a:xfrm>
            <a:off x="2347021"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dirty="0" err="1">
                <a:solidFill>
                  <a:srgbClr val="24211D"/>
                </a:solidFill>
              </a:rPr>
              <a:t>CorePac</a:t>
            </a:r>
            <a:endParaRPr lang="en-US" sz="1800" dirty="0">
              <a:solidFill>
                <a:srgbClr val="000000"/>
              </a:solidFill>
            </a:endParaRPr>
          </a:p>
        </p:txBody>
      </p:sp>
      <p:sp>
        <p:nvSpPr>
          <p:cNvPr id="392" name="Rectangle 699"/>
          <p:cNvSpPr>
            <a:spLocks noChangeArrowheads="1"/>
          </p:cNvSpPr>
          <p:nvPr/>
        </p:nvSpPr>
        <p:spPr bwMode="auto">
          <a:xfrm>
            <a:off x="2197316" y="2955925"/>
            <a:ext cx="480901"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32KB </a:t>
            </a:r>
            <a:r>
              <a:rPr lang="en-US" sz="800" b="1" dirty="0" smtClean="0">
                <a:solidFill>
                  <a:srgbClr val="000000"/>
                </a:solidFill>
              </a:rPr>
              <a:t>L1P</a:t>
            </a:r>
            <a:endParaRPr lang="en-US" sz="800" dirty="0">
              <a:solidFill>
                <a:srgbClr val="000000"/>
              </a:solidFill>
            </a:endParaRPr>
          </a:p>
        </p:txBody>
      </p:sp>
      <p:sp>
        <p:nvSpPr>
          <p:cNvPr id="393" name="Rectangle 700"/>
          <p:cNvSpPr>
            <a:spLocks noChangeArrowheads="1"/>
          </p:cNvSpPr>
          <p:nvPr/>
        </p:nvSpPr>
        <p:spPr bwMode="auto">
          <a:xfrm>
            <a:off x="2138552" y="3063902"/>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800" dirty="0">
              <a:solidFill>
                <a:srgbClr val="000000"/>
              </a:solidFill>
            </a:endParaRPr>
          </a:p>
        </p:txBody>
      </p:sp>
      <p:sp>
        <p:nvSpPr>
          <p:cNvPr id="394" name="Rectangle 701"/>
          <p:cNvSpPr>
            <a:spLocks noChangeArrowheads="1"/>
          </p:cNvSpPr>
          <p:nvPr/>
        </p:nvSpPr>
        <p:spPr bwMode="auto">
          <a:xfrm>
            <a:off x="2760865" y="2965450"/>
            <a:ext cx="485710"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32KB </a:t>
            </a:r>
            <a:r>
              <a:rPr lang="en-US" sz="800" b="1" dirty="0" smtClean="0">
                <a:solidFill>
                  <a:srgbClr val="000000"/>
                </a:solidFill>
              </a:rPr>
              <a:t>L1D</a:t>
            </a:r>
            <a:endParaRPr lang="en-US" sz="800" dirty="0">
              <a:solidFill>
                <a:srgbClr val="000000"/>
              </a:solidFill>
            </a:endParaRPr>
          </a:p>
        </p:txBody>
      </p:sp>
      <p:sp>
        <p:nvSpPr>
          <p:cNvPr id="395" name="Rectangle 702"/>
          <p:cNvSpPr>
            <a:spLocks noChangeArrowheads="1"/>
          </p:cNvSpPr>
          <p:nvPr/>
        </p:nvSpPr>
        <p:spPr bwMode="auto">
          <a:xfrm>
            <a:off x="2719617" y="3063889"/>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800" dirty="0">
              <a:solidFill>
                <a:srgbClr val="000000"/>
              </a:solidFill>
            </a:endParaRPr>
          </a:p>
        </p:txBody>
      </p:sp>
      <p:sp>
        <p:nvSpPr>
          <p:cNvPr id="353" name="Rectangle 931"/>
          <p:cNvSpPr>
            <a:spLocks noChangeArrowheads="1"/>
          </p:cNvSpPr>
          <p:nvPr/>
        </p:nvSpPr>
        <p:spPr bwMode="auto">
          <a:xfrm>
            <a:off x="382617" y="1834944"/>
            <a:ext cx="6235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Debug/Trace</a:t>
            </a:r>
            <a:endParaRPr lang="en-US" sz="800" dirty="0" smtClean="0">
              <a:solidFill>
                <a:srgbClr val="000000"/>
              </a:solidFill>
              <a:cs typeface="Arial" pitchFamily="34" charset="0"/>
            </a:endParaRPr>
          </a:p>
        </p:txBody>
      </p:sp>
      <p:sp>
        <p:nvSpPr>
          <p:cNvPr id="354" name="Rectangle 726"/>
          <p:cNvSpPr>
            <a:spLocks noChangeArrowheads="1"/>
          </p:cNvSpPr>
          <p:nvPr/>
        </p:nvSpPr>
        <p:spPr bwMode="auto">
          <a:xfrm>
            <a:off x="4697961" y="5320645"/>
            <a:ext cx="371897"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Packet</a:t>
            </a:r>
            <a:endParaRPr lang="en-US" sz="900" dirty="0">
              <a:solidFill>
                <a:srgbClr val="000000"/>
              </a:solidFill>
            </a:endParaRPr>
          </a:p>
        </p:txBody>
      </p:sp>
      <p:sp>
        <p:nvSpPr>
          <p:cNvPr id="355" name="Rectangle 727"/>
          <p:cNvSpPr>
            <a:spLocks noChangeArrowheads="1"/>
          </p:cNvSpPr>
          <p:nvPr/>
        </p:nvSpPr>
        <p:spPr bwMode="auto">
          <a:xfrm>
            <a:off x="4590315" y="5444448"/>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56" name="Rectangle 741"/>
          <p:cNvSpPr>
            <a:spLocks noChangeArrowheads="1"/>
          </p:cNvSpPr>
          <p:nvPr/>
        </p:nvSpPr>
        <p:spPr bwMode="auto">
          <a:xfrm>
            <a:off x="4664130" y="4957749"/>
            <a:ext cx="455253"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Security</a:t>
            </a:r>
            <a:endParaRPr lang="en-US" sz="900" dirty="0">
              <a:solidFill>
                <a:srgbClr val="000000"/>
              </a:solidFill>
            </a:endParaRPr>
          </a:p>
        </p:txBody>
      </p:sp>
      <p:sp>
        <p:nvSpPr>
          <p:cNvPr id="357" name="Rectangle 742"/>
          <p:cNvSpPr>
            <a:spLocks noChangeArrowheads="1"/>
          </p:cNvSpPr>
          <p:nvPr/>
        </p:nvSpPr>
        <p:spPr bwMode="auto">
          <a:xfrm>
            <a:off x="4590315" y="5080014"/>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Rectangle 59"/>
          <p:cNvSpPr txBox="1">
            <a:spLocks noChangeArrowheads="1"/>
          </p:cNvSpPr>
          <p:nvPr/>
        </p:nvSpPr>
        <p:spPr bwMode="auto">
          <a:xfrm>
            <a:off x="36212" y="183894"/>
            <a:ext cx="9032681" cy="685800"/>
          </a:xfrm>
          <a:prstGeom prst="rect">
            <a:avLst/>
          </a:prstGeom>
          <a:noFill/>
          <a:ln w="9525">
            <a:noFill/>
            <a:miter lim="800000"/>
            <a:headEnd/>
            <a:tailEnd/>
          </a:ln>
        </p:spPr>
        <p:txBody>
          <a:bodyPr anchor="ctr"/>
          <a:lstStyle/>
          <a:p>
            <a:pPr algn="ctr">
              <a:lnSpc>
                <a:spcPct val="70000"/>
              </a:lnSpc>
              <a:defRPr/>
            </a:pPr>
            <a:r>
              <a:rPr lang="en-US" sz="4000" kern="0" dirty="0" smtClean="0">
                <a:solidFill>
                  <a:srgbClr val="000000"/>
                </a:solidFill>
                <a:latin typeface="Calibri" pitchFamily="34" charset="0"/>
              </a:rPr>
              <a:t>Device-Specific: C665x General Purpose</a:t>
            </a:r>
            <a:endParaRPr lang="en-US" sz="4000" kern="0" dirty="0">
              <a:solidFill>
                <a:srgbClr val="FF0000"/>
              </a:solidFill>
              <a:latin typeface="Calibri"/>
            </a:endParaRPr>
          </a:p>
        </p:txBody>
      </p:sp>
      <p:sp>
        <p:nvSpPr>
          <p:cNvPr id="87045" name="Rectangle 3"/>
          <p:cNvSpPr>
            <a:spLocks noChangeArrowheads="1"/>
          </p:cNvSpPr>
          <p:nvPr/>
        </p:nvSpPr>
        <p:spPr bwMode="auto">
          <a:xfrm>
            <a:off x="5488590" y="876596"/>
            <a:ext cx="3655409" cy="4692054"/>
          </a:xfrm>
          <a:prstGeom prst="rect">
            <a:avLst/>
          </a:prstGeom>
          <a:noFill/>
          <a:ln w="9525">
            <a:noFill/>
            <a:miter lim="800000"/>
            <a:headEnd/>
            <a:tailEnd/>
          </a:ln>
        </p:spPr>
        <p:txBody>
          <a:bodyPr wrap="square">
            <a:spAutoFit/>
          </a:bodyPr>
          <a:lstStyle/>
          <a:p>
            <a:pPr marL="227013" indent="-227013" algn="l">
              <a:lnSpc>
                <a:spcPct val="85000"/>
              </a:lnSpc>
              <a:spcAft>
                <a:spcPct val="10000"/>
              </a:spcAft>
            </a:pPr>
            <a:r>
              <a:rPr lang="en-US" sz="2000" b="1" kern="0" dirty="0" smtClean="0">
                <a:latin typeface="+mj-lt"/>
              </a:rPr>
              <a:t>Device-specific Coprocessors:</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Turbo Decoder Coprocessor (TCP3d)</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2x </a:t>
            </a:r>
            <a:r>
              <a:rPr lang="en-US" sz="2000" dirty="0" err="1" smtClean="0">
                <a:solidFill>
                  <a:srgbClr val="000000"/>
                </a:solidFill>
                <a:latin typeface="Calibri" pitchFamily="34" charset="0"/>
              </a:rPr>
              <a:t>Viterbi</a:t>
            </a:r>
            <a:r>
              <a:rPr lang="en-US" sz="2000" dirty="0" smtClean="0">
                <a:solidFill>
                  <a:srgbClr val="000000"/>
                </a:solidFill>
                <a:latin typeface="Calibri" pitchFamily="34" charset="0"/>
              </a:rPr>
              <a:t> Coprocessor (VCP2)</a:t>
            </a:r>
            <a:br>
              <a:rPr lang="en-US" sz="2000" dirty="0" smtClean="0">
                <a:solidFill>
                  <a:srgbClr val="000000"/>
                </a:solidFill>
                <a:latin typeface="Calibri" pitchFamily="34" charset="0"/>
              </a:rPr>
            </a:br>
            <a:endParaRPr lang="en-US" sz="2000" dirty="0" smtClean="0">
              <a:solidFill>
                <a:srgbClr val="000000"/>
              </a:solidFill>
              <a:latin typeface="Calibri" pitchFamily="34" charset="0"/>
            </a:endParaRPr>
          </a:p>
          <a:p>
            <a:pPr marL="227013" indent="-227013" algn="l">
              <a:lnSpc>
                <a:spcPct val="80000"/>
              </a:lnSpc>
              <a:spcAft>
                <a:spcPct val="10000"/>
              </a:spcAft>
              <a:buClr>
                <a:srgbClr val="2C71BC"/>
              </a:buClr>
              <a:buSzPct val="110000"/>
              <a:defRPr/>
            </a:pPr>
            <a:r>
              <a:rPr lang="en-US" altLang="en-US" sz="2000" b="1" kern="0" dirty="0" smtClean="0">
                <a:solidFill>
                  <a:srgbClr val="000000"/>
                </a:solidFill>
                <a:latin typeface="Calibri"/>
              </a:rPr>
              <a:t>Device-specific Interfaces:</a:t>
            </a:r>
            <a:endParaRPr lang="en-US" altLang="en-US" sz="2000" b="1" kern="0" dirty="0">
              <a:solidFill>
                <a:srgbClr val="000000"/>
              </a:solidFill>
              <a:latin typeface="Calibri"/>
            </a:endParaRP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Asynchronous Memory Interface (EMIF16)</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Universal Parallel Port (UPP)</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2x Multichannel Buffered Serial Ports (</a:t>
            </a:r>
            <a:r>
              <a:rPr lang="en-US" sz="2000" dirty="0" err="1" smtClean="0">
                <a:solidFill>
                  <a:srgbClr val="000000"/>
                </a:solidFill>
                <a:latin typeface="Calibri" pitchFamily="34" charset="0"/>
              </a:rPr>
              <a:t>McBSP</a:t>
            </a:r>
            <a:r>
              <a:rPr lang="en-US" sz="2000" dirty="0" smtClean="0">
                <a:solidFill>
                  <a:srgbClr val="000000"/>
                </a:solidFill>
                <a:latin typeface="Calibri" pitchFamily="34" charset="0"/>
              </a:rPr>
              <a:t>)</a:t>
            </a:r>
            <a:br>
              <a:rPr lang="en-US" sz="2000" dirty="0" smtClean="0">
                <a:solidFill>
                  <a:srgbClr val="000000"/>
                </a:solidFill>
                <a:latin typeface="Calibri" pitchFamily="34" charset="0"/>
              </a:rPr>
            </a:br>
            <a:endParaRPr lang="en-US" sz="1400" dirty="0">
              <a:solidFill>
                <a:srgbClr val="000000"/>
              </a:solidFill>
            </a:endParaRPr>
          </a:p>
          <a:p>
            <a:pPr marL="227013" indent="-227013" algn="l">
              <a:lnSpc>
                <a:spcPct val="80000"/>
              </a:lnSpc>
              <a:spcAft>
                <a:spcPct val="10000"/>
              </a:spcAft>
              <a:buClr>
                <a:srgbClr val="2C71BC"/>
              </a:buClr>
              <a:buSzPct val="110000"/>
              <a:defRPr/>
            </a:pPr>
            <a:r>
              <a:rPr lang="en-US" altLang="en-US" sz="2000" b="1" kern="0" dirty="0" smtClean="0">
                <a:solidFill>
                  <a:srgbClr val="000000"/>
                </a:solidFill>
                <a:latin typeface="Calibri"/>
              </a:rPr>
              <a:t>Device-specific Memory:</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1 MB Multicore Shared Memory (MSM SRAM) </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32-bit DDR3 Interface</a:t>
            </a:r>
          </a:p>
        </p:txBody>
      </p:sp>
      <p:grpSp>
        <p:nvGrpSpPr>
          <p:cNvPr id="300" name="Group 299"/>
          <p:cNvGrpSpPr/>
          <p:nvPr/>
        </p:nvGrpSpPr>
        <p:grpSpPr>
          <a:xfrm>
            <a:off x="22357" y="922535"/>
            <a:ext cx="5475288" cy="5568951"/>
            <a:chOff x="3608389" y="1082663"/>
            <a:chExt cx="5475288" cy="5568951"/>
          </a:xfrm>
        </p:grpSpPr>
        <p:sp>
          <p:nvSpPr>
            <p:cNvPr id="37482" name="AutoShape 618"/>
            <p:cNvSpPr>
              <a:spLocks noChangeAspect="1" noChangeArrowheads="1" noTextEdit="1"/>
            </p:cNvSpPr>
            <p:nvPr/>
          </p:nvSpPr>
          <p:spPr bwMode="auto">
            <a:xfrm>
              <a:off x="3608389" y="1082663"/>
              <a:ext cx="5475288" cy="55689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4" name="Rectangle 620"/>
            <p:cNvSpPr>
              <a:spLocks noChangeArrowheads="1"/>
            </p:cNvSpPr>
            <p:nvPr/>
          </p:nvSpPr>
          <p:spPr bwMode="auto">
            <a:xfrm>
              <a:off x="3854439" y="1100126"/>
              <a:ext cx="5203825" cy="5272088"/>
            </a:xfrm>
            <a:prstGeom prst="rect">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6" name="Rectangle 622"/>
            <p:cNvSpPr>
              <a:spLocks noChangeArrowheads="1"/>
            </p:cNvSpPr>
            <p:nvPr/>
          </p:nvSpPr>
          <p:spPr bwMode="auto">
            <a:xfrm>
              <a:off x="5362375" y="3689339"/>
              <a:ext cx="1821011" cy="153888"/>
            </a:xfrm>
            <a:prstGeom prst="rect">
              <a:avLst/>
            </a:prstGeom>
            <a:solidFill>
              <a:schemeClr val="bg1"/>
            </a:solid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1 or 2 Cores @ up to 1.25 GHz</a:t>
              </a:r>
              <a:endParaRPr lang="en-US" sz="1000" dirty="0" smtClean="0">
                <a:solidFill>
                  <a:srgbClr val="000000"/>
                </a:solidFill>
                <a:cs typeface="Arial" pitchFamily="34" charset="0"/>
              </a:endParaRPr>
            </a:p>
          </p:txBody>
        </p:sp>
        <p:sp>
          <p:nvSpPr>
            <p:cNvPr id="37487" name="Rectangle 623"/>
            <p:cNvSpPr>
              <a:spLocks noChangeArrowheads="1"/>
            </p:cNvSpPr>
            <p:nvPr/>
          </p:nvSpPr>
          <p:spPr bwMode="auto">
            <a:xfrm>
              <a:off x="5753102" y="2241539"/>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8" name="Rectangle 624"/>
            <p:cNvSpPr>
              <a:spLocks noChangeArrowheads="1"/>
            </p:cNvSpPr>
            <p:nvPr/>
          </p:nvSpPr>
          <p:spPr bwMode="auto">
            <a:xfrm>
              <a:off x="5608640" y="2393939"/>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9" name="Rectangle 625"/>
            <p:cNvSpPr>
              <a:spLocks noChangeArrowheads="1"/>
            </p:cNvSpPr>
            <p:nvPr/>
          </p:nvSpPr>
          <p:spPr bwMode="auto">
            <a:xfrm>
              <a:off x="5608640" y="2393939"/>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0" name="Rectangle 626"/>
            <p:cNvSpPr>
              <a:spLocks noChangeArrowheads="1"/>
            </p:cNvSpPr>
            <p:nvPr/>
          </p:nvSpPr>
          <p:spPr bwMode="auto">
            <a:xfrm>
              <a:off x="5956302" y="2538401"/>
              <a:ext cx="661988"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C66x™</a:t>
              </a:r>
              <a:endParaRPr lang="en-US" sz="1800" smtClean="0">
                <a:solidFill>
                  <a:srgbClr val="000000"/>
                </a:solidFill>
                <a:cs typeface="Arial" pitchFamily="34" charset="0"/>
              </a:endParaRPr>
            </a:p>
          </p:txBody>
        </p:sp>
        <p:sp>
          <p:nvSpPr>
            <p:cNvPr id="37491" name="Rectangle 627"/>
            <p:cNvSpPr>
              <a:spLocks noChangeArrowheads="1"/>
            </p:cNvSpPr>
            <p:nvPr/>
          </p:nvSpPr>
          <p:spPr bwMode="auto">
            <a:xfrm>
              <a:off x="5905502" y="2716201"/>
              <a:ext cx="771525"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CorePac</a:t>
              </a:r>
              <a:endParaRPr lang="en-US" sz="1800" smtClean="0">
                <a:solidFill>
                  <a:srgbClr val="000000"/>
                </a:solidFill>
                <a:cs typeface="Arial" pitchFamily="34" charset="0"/>
              </a:endParaRPr>
            </a:p>
          </p:txBody>
        </p:sp>
        <p:sp>
          <p:nvSpPr>
            <p:cNvPr id="37495" name="Rectangle 631"/>
            <p:cNvSpPr>
              <a:spLocks noChangeArrowheads="1"/>
            </p:cNvSpPr>
            <p:nvPr/>
          </p:nvSpPr>
          <p:spPr bwMode="auto">
            <a:xfrm>
              <a:off x="8435586" y="1123939"/>
              <a:ext cx="551433"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C6655/57</a:t>
              </a:r>
              <a:endParaRPr lang="en-US" sz="1000" b="1" dirty="0" smtClean="0">
                <a:solidFill>
                  <a:srgbClr val="000000"/>
                </a:solidFill>
                <a:cs typeface="Arial" pitchFamily="34" charset="0"/>
              </a:endParaRPr>
            </a:p>
          </p:txBody>
        </p:sp>
        <p:sp>
          <p:nvSpPr>
            <p:cNvPr id="37496" name="Rectangle 632"/>
            <p:cNvSpPr>
              <a:spLocks noChangeArrowheads="1"/>
            </p:cNvSpPr>
            <p:nvPr/>
          </p:nvSpPr>
          <p:spPr bwMode="auto">
            <a:xfrm>
              <a:off x="5634040" y="1209664"/>
              <a:ext cx="619125" cy="592138"/>
            </a:xfrm>
            <a:prstGeom prst="rect">
              <a:avLst/>
            </a:pr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7" name="Rectangle 633"/>
            <p:cNvSpPr>
              <a:spLocks noChangeArrowheads="1"/>
            </p:cNvSpPr>
            <p:nvPr/>
          </p:nvSpPr>
          <p:spPr bwMode="auto">
            <a:xfrm>
              <a:off x="5794377" y="1665276"/>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MSMC</a:t>
              </a:r>
              <a:endParaRPr lang="en-US" sz="1800" smtClean="0">
                <a:solidFill>
                  <a:srgbClr val="000000"/>
                </a:solidFill>
                <a:cs typeface="Arial" pitchFamily="34" charset="0"/>
              </a:endParaRPr>
            </a:p>
          </p:txBody>
        </p:sp>
        <p:sp>
          <p:nvSpPr>
            <p:cNvPr id="37498" name="Rectangle 634"/>
            <p:cNvSpPr>
              <a:spLocks noChangeArrowheads="1"/>
            </p:cNvSpPr>
            <p:nvPr/>
          </p:nvSpPr>
          <p:spPr bwMode="auto">
            <a:xfrm>
              <a:off x="5735640" y="1243001"/>
              <a:ext cx="423863" cy="412750"/>
            </a:xfrm>
            <a:prstGeom prst="rect">
              <a:avLst/>
            </a:prstGeom>
            <a:solidFill>
              <a:srgbClr val="FFFF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9" name="Rectangle 635"/>
            <p:cNvSpPr>
              <a:spLocks noChangeArrowheads="1"/>
            </p:cNvSpPr>
            <p:nvPr/>
          </p:nvSpPr>
          <p:spPr bwMode="auto">
            <a:xfrm>
              <a:off x="5837240" y="1258876"/>
              <a:ext cx="216406"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1MB</a:t>
              </a:r>
              <a:endParaRPr lang="en-US" sz="800" dirty="0" smtClean="0">
                <a:solidFill>
                  <a:srgbClr val="000000"/>
                </a:solidFill>
                <a:cs typeface="Arial" pitchFamily="34" charset="0"/>
              </a:endParaRPr>
            </a:p>
          </p:txBody>
        </p:sp>
        <p:sp>
          <p:nvSpPr>
            <p:cNvPr id="37500" name="Rectangle 636"/>
            <p:cNvSpPr>
              <a:spLocks noChangeArrowheads="1"/>
            </p:cNvSpPr>
            <p:nvPr/>
          </p:nvSpPr>
          <p:spPr bwMode="auto">
            <a:xfrm>
              <a:off x="5829302" y="1360476"/>
              <a:ext cx="238848"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MSM</a:t>
              </a:r>
              <a:endParaRPr lang="en-US" sz="800" dirty="0" smtClean="0">
                <a:solidFill>
                  <a:srgbClr val="000000"/>
                </a:solidFill>
                <a:cs typeface="Arial" pitchFamily="34" charset="0"/>
              </a:endParaRPr>
            </a:p>
          </p:txBody>
        </p:sp>
        <p:sp>
          <p:nvSpPr>
            <p:cNvPr id="37501" name="Rectangle 637"/>
            <p:cNvSpPr>
              <a:spLocks noChangeArrowheads="1"/>
            </p:cNvSpPr>
            <p:nvPr/>
          </p:nvSpPr>
          <p:spPr bwMode="auto">
            <a:xfrm>
              <a:off x="5803902" y="1470041"/>
              <a:ext cx="301365"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SRAM</a:t>
              </a:r>
              <a:endParaRPr lang="en-US" sz="800" dirty="0" smtClean="0">
                <a:solidFill>
                  <a:srgbClr val="000000"/>
                </a:solidFill>
                <a:cs typeface="Arial" pitchFamily="34" charset="0"/>
              </a:endParaRPr>
            </a:p>
          </p:txBody>
        </p:sp>
        <p:sp>
          <p:nvSpPr>
            <p:cNvPr id="37502" name="Rectangle 638"/>
            <p:cNvSpPr>
              <a:spLocks noChangeArrowheads="1"/>
            </p:cNvSpPr>
            <p:nvPr/>
          </p:nvSpPr>
          <p:spPr bwMode="auto">
            <a:xfrm>
              <a:off x="4108452" y="1344601"/>
              <a:ext cx="669925" cy="304800"/>
            </a:xfrm>
            <a:prstGeom prst="rect">
              <a:avLst/>
            </a:prstGeom>
            <a:solidFill>
              <a:srgbClr val="FFFF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3" name="Rectangle 639"/>
            <p:cNvSpPr>
              <a:spLocks noChangeArrowheads="1"/>
            </p:cNvSpPr>
            <p:nvPr/>
          </p:nvSpPr>
          <p:spPr bwMode="auto">
            <a:xfrm>
              <a:off x="4294190" y="1377939"/>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32-Bit </a:t>
              </a:r>
              <a:endParaRPr lang="en-US" sz="1800" smtClean="0">
                <a:solidFill>
                  <a:srgbClr val="000000"/>
                </a:solidFill>
                <a:cs typeface="Arial" pitchFamily="34" charset="0"/>
              </a:endParaRPr>
            </a:p>
          </p:txBody>
        </p:sp>
        <p:sp>
          <p:nvSpPr>
            <p:cNvPr id="37504" name="Rectangle 640"/>
            <p:cNvSpPr>
              <a:spLocks noChangeArrowheads="1"/>
            </p:cNvSpPr>
            <p:nvPr/>
          </p:nvSpPr>
          <p:spPr bwMode="auto">
            <a:xfrm>
              <a:off x="4167190" y="1479539"/>
              <a:ext cx="601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DDR3 EMIF</a:t>
              </a:r>
              <a:endParaRPr lang="en-US" sz="1800" smtClean="0">
                <a:solidFill>
                  <a:srgbClr val="000000"/>
                </a:solidFill>
                <a:cs typeface="Arial" pitchFamily="34" charset="0"/>
              </a:endParaRPr>
            </a:p>
          </p:txBody>
        </p:sp>
        <p:sp>
          <p:nvSpPr>
            <p:cNvPr id="37515" name="Freeform 651"/>
            <p:cNvSpPr>
              <a:spLocks/>
            </p:cNvSpPr>
            <p:nvPr/>
          </p:nvSpPr>
          <p:spPr bwMode="auto">
            <a:xfrm>
              <a:off x="5481640" y="1420801"/>
              <a:ext cx="144463" cy="144463"/>
            </a:xfrm>
            <a:custGeom>
              <a:avLst/>
              <a:gdLst/>
              <a:ahLst/>
              <a:cxnLst>
                <a:cxn ang="0">
                  <a:pos x="91" y="48"/>
                </a:cxn>
                <a:cxn ang="0">
                  <a:pos x="0" y="91"/>
                </a:cxn>
                <a:cxn ang="0">
                  <a:pos x="0" y="0"/>
                </a:cxn>
                <a:cxn ang="0">
                  <a:pos x="91" y="48"/>
                </a:cxn>
              </a:cxnLst>
              <a:rect l="0" t="0" r="r" b="b"/>
              <a:pathLst>
                <a:path w="91" h="91">
                  <a:moveTo>
                    <a:pt x="91" y="48"/>
                  </a:moveTo>
                  <a:lnTo>
                    <a:pt x="0" y="91"/>
                  </a:lnTo>
                  <a:lnTo>
                    <a:pt x="0" y="0"/>
                  </a:lnTo>
                  <a:lnTo>
                    <a:pt x="91"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6" name="Freeform 652"/>
            <p:cNvSpPr>
              <a:spLocks/>
            </p:cNvSpPr>
            <p:nvPr/>
          </p:nvSpPr>
          <p:spPr bwMode="auto">
            <a:xfrm>
              <a:off x="5481640" y="1463664"/>
              <a:ext cx="33338" cy="58738"/>
            </a:xfrm>
            <a:custGeom>
              <a:avLst/>
              <a:gdLst/>
              <a:ahLst/>
              <a:cxnLst>
                <a:cxn ang="0">
                  <a:pos x="0" y="37"/>
                </a:cxn>
                <a:cxn ang="0">
                  <a:pos x="5" y="37"/>
                </a:cxn>
                <a:cxn ang="0">
                  <a:pos x="11" y="37"/>
                </a:cxn>
                <a:cxn ang="0">
                  <a:pos x="11" y="32"/>
                </a:cxn>
                <a:cxn ang="0">
                  <a:pos x="16" y="32"/>
                </a:cxn>
                <a:cxn ang="0">
                  <a:pos x="16" y="27"/>
                </a:cxn>
                <a:cxn ang="0">
                  <a:pos x="16" y="27"/>
                </a:cxn>
                <a:cxn ang="0">
                  <a:pos x="21" y="21"/>
                </a:cxn>
                <a:cxn ang="0">
                  <a:pos x="21" y="21"/>
                </a:cxn>
                <a:cxn ang="0">
                  <a:pos x="21" y="16"/>
                </a:cxn>
                <a:cxn ang="0">
                  <a:pos x="16" y="11"/>
                </a:cxn>
                <a:cxn ang="0">
                  <a:pos x="16" y="11"/>
                </a:cxn>
                <a:cxn ang="0">
                  <a:pos x="16" y="5"/>
                </a:cxn>
                <a:cxn ang="0">
                  <a:pos x="11" y="5"/>
                </a:cxn>
                <a:cxn ang="0">
                  <a:pos x="11" y="0"/>
                </a:cxn>
                <a:cxn ang="0">
                  <a:pos x="5" y="0"/>
                </a:cxn>
                <a:cxn ang="0">
                  <a:pos x="0" y="0"/>
                </a:cxn>
                <a:cxn ang="0">
                  <a:pos x="0" y="37"/>
                </a:cxn>
              </a:cxnLst>
              <a:rect l="0" t="0" r="r" b="b"/>
              <a:pathLst>
                <a:path w="21" h="37">
                  <a:moveTo>
                    <a:pt x="0" y="37"/>
                  </a:moveTo>
                  <a:lnTo>
                    <a:pt x="5" y="37"/>
                  </a:lnTo>
                  <a:lnTo>
                    <a:pt x="11" y="37"/>
                  </a:lnTo>
                  <a:lnTo>
                    <a:pt x="11" y="32"/>
                  </a:lnTo>
                  <a:lnTo>
                    <a:pt x="16" y="32"/>
                  </a:lnTo>
                  <a:lnTo>
                    <a:pt x="16" y="27"/>
                  </a:lnTo>
                  <a:lnTo>
                    <a:pt x="16" y="27"/>
                  </a:lnTo>
                  <a:lnTo>
                    <a:pt x="21" y="21"/>
                  </a:lnTo>
                  <a:lnTo>
                    <a:pt x="21" y="21"/>
                  </a:lnTo>
                  <a:lnTo>
                    <a:pt x="21" y="16"/>
                  </a:lnTo>
                  <a:lnTo>
                    <a:pt x="16" y="11"/>
                  </a:lnTo>
                  <a:lnTo>
                    <a:pt x="16" y="11"/>
                  </a:lnTo>
                  <a:lnTo>
                    <a:pt x="16" y="5"/>
                  </a:lnTo>
                  <a:lnTo>
                    <a:pt x="11" y="5"/>
                  </a:lnTo>
                  <a:lnTo>
                    <a:pt x="11"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7" name="Rectangle 653"/>
            <p:cNvSpPr>
              <a:spLocks noChangeArrowheads="1"/>
            </p:cNvSpPr>
            <p:nvPr/>
          </p:nvSpPr>
          <p:spPr bwMode="auto">
            <a:xfrm>
              <a:off x="4930777" y="1463664"/>
              <a:ext cx="550863"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8" name="Freeform 654"/>
            <p:cNvSpPr>
              <a:spLocks/>
            </p:cNvSpPr>
            <p:nvPr/>
          </p:nvSpPr>
          <p:spPr bwMode="auto">
            <a:xfrm>
              <a:off x="4786315" y="1420801"/>
              <a:ext cx="144463" cy="144463"/>
            </a:xfrm>
            <a:custGeom>
              <a:avLst/>
              <a:gdLst/>
              <a:ahLst/>
              <a:cxnLst>
                <a:cxn ang="0">
                  <a:pos x="0" y="48"/>
                </a:cxn>
                <a:cxn ang="0">
                  <a:pos x="91" y="91"/>
                </a:cxn>
                <a:cxn ang="0">
                  <a:pos x="91" y="0"/>
                </a:cxn>
                <a:cxn ang="0">
                  <a:pos x="0" y="48"/>
                </a:cxn>
              </a:cxnLst>
              <a:rect l="0" t="0" r="r" b="b"/>
              <a:pathLst>
                <a:path w="91" h="91">
                  <a:moveTo>
                    <a:pt x="0" y="48"/>
                  </a:moveTo>
                  <a:lnTo>
                    <a:pt x="91" y="91"/>
                  </a:lnTo>
                  <a:lnTo>
                    <a:pt x="91" y="0"/>
                  </a:lnTo>
                  <a:lnTo>
                    <a:pt x="0"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9" name="Freeform 655"/>
            <p:cNvSpPr>
              <a:spLocks/>
            </p:cNvSpPr>
            <p:nvPr/>
          </p:nvSpPr>
          <p:spPr bwMode="auto">
            <a:xfrm>
              <a:off x="4905377" y="1463664"/>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21"/>
                </a:cxn>
                <a:cxn ang="0">
                  <a:pos x="0" y="21"/>
                </a:cxn>
                <a:cxn ang="0">
                  <a:pos x="0" y="27"/>
                </a:cxn>
                <a:cxn ang="0">
                  <a:pos x="0" y="27"/>
                </a:cxn>
                <a:cxn ang="0">
                  <a:pos x="5" y="32"/>
                </a:cxn>
                <a:cxn ang="0">
                  <a:pos x="5" y="32"/>
                </a:cxn>
                <a:cxn ang="0">
                  <a:pos x="11" y="37"/>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21"/>
                  </a:lnTo>
                  <a:lnTo>
                    <a:pt x="0" y="21"/>
                  </a:lnTo>
                  <a:lnTo>
                    <a:pt x="0" y="27"/>
                  </a:lnTo>
                  <a:lnTo>
                    <a:pt x="0" y="27"/>
                  </a:lnTo>
                  <a:lnTo>
                    <a:pt x="5" y="32"/>
                  </a:lnTo>
                  <a:lnTo>
                    <a:pt x="5" y="32"/>
                  </a:lnTo>
                  <a:lnTo>
                    <a:pt x="11" y="37"/>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0" name="Rectangle 656"/>
            <p:cNvSpPr>
              <a:spLocks noChangeArrowheads="1"/>
            </p:cNvSpPr>
            <p:nvPr/>
          </p:nvSpPr>
          <p:spPr bwMode="auto">
            <a:xfrm>
              <a:off x="4303715" y="1184264"/>
              <a:ext cx="1207062"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Memory Subsystem</a:t>
              </a:r>
              <a:endParaRPr lang="en-US" sz="1000" dirty="0" smtClean="0">
                <a:solidFill>
                  <a:srgbClr val="000000"/>
                </a:solidFill>
                <a:cs typeface="Arial" pitchFamily="34" charset="0"/>
              </a:endParaRPr>
            </a:p>
          </p:txBody>
        </p:sp>
        <p:sp>
          <p:nvSpPr>
            <p:cNvPr id="37521" name="Freeform 657"/>
            <p:cNvSpPr>
              <a:spLocks/>
            </p:cNvSpPr>
            <p:nvPr/>
          </p:nvSpPr>
          <p:spPr bwMode="auto">
            <a:xfrm>
              <a:off x="5473702" y="1684326"/>
              <a:ext cx="142875" cy="142875"/>
            </a:xfrm>
            <a:custGeom>
              <a:avLst/>
              <a:gdLst/>
              <a:ahLst/>
              <a:cxnLst>
                <a:cxn ang="0">
                  <a:pos x="90" y="42"/>
                </a:cxn>
                <a:cxn ang="0">
                  <a:pos x="0" y="90"/>
                </a:cxn>
                <a:cxn ang="0">
                  <a:pos x="0" y="0"/>
                </a:cxn>
                <a:cxn ang="0">
                  <a:pos x="90" y="42"/>
                </a:cxn>
              </a:cxnLst>
              <a:rect l="0" t="0" r="r" b="b"/>
              <a:pathLst>
                <a:path w="90" h="90">
                  <a:moveTo>
                    <a:pt x="90" y="42"/>
                  </a:moveTo>
                  <a:lnTo>
                    <a:pt x="0" y="90"/>
                  </a:lnTo>
                  <a:lnTo>
                    <a:pt x="0" y="0"/>
                  </a:lnTo>
                  <a:lnTo>
                    <a:pt x="9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2" name="Freeform 658"/>
            <p:cNvSpPr>
              <a:spLocks/>
            </p:cNvSpPr>
            <p:nvPr/>
          </p:nvSpPr>
          <p:spPr bwMode="auto">
            <a:xfrm>
              <a:off x="5473702" y="1725601"/>
              <a:ext cx="33338" cy="58738"/>
            </a:xfrm>
            <a:custGeom>
              <a:avLst/>
              <a:gdLst/>
              <a:ahLst/>
              <a:cxnLst>
                <a:cxn ang="0">
                  <a:pos x="0" y="37"/>
                </a:cxn>
                <a:cxn ang="0">
                  <a:pos x="5" y="37"/>
                </a:cxn>
                <a:cxn ang="0">
                  <a:pos x="10" y="32"/>
                </a:cxn>
                <a:cxn ang="0">
                  <a:pos x="10" y="32"/>
                </a:cxn>
                <a:cxn ang="0">
                  <a:pos x="16" y="32"/>
                </a:cxn>
                <a:cxn ang="0">
                  <a:pos x="16" y="27"/>
                </a:cxn>
                <a:cxn ang="0">
                  <a:pos x="16" y="27"/>
                </a:cxn>
                <a:cxn ang="0">
                  <a:pos x="21" y="21"/>
                </a:cxn>
                <a:cxn ang="0">
                  <a:pos x="21" y="16"/>
                </a:cxn>
                <a:cxn ang="0">
                  <a:pos x="21" y="16"/>
                </a:cxn>
                <a:cxn ang="0">
                  <a:pos x="16" y="11"/>
                </a:cxn>
                <a:cxn ang="0">
                  <a:pos x="16" y="11"/>
                </a:cxn>
                <a:cxn ang="0">
                  <a:pos x="16" y="5"/>
                </a:cxn>
                <a:cxn ang="0">
                  <a:pos x="10" y="5"/>
                </a:cxn>
                <a:cxn ang="0">
                  <a:pos x="10" y="0"/>
                </a:cxn>
                <a:cxn ang="0">
                  <a:pos x="5" y="0"/>
                </a:cxn>
                <a:cxn ang="0">
                  <a:pos x="0" y="0"/>
                </a:cxn>
                <a:cxn ang="0">
                  <a:pos x="0" y="37"/>
                </a:cxn>
              </a:cxnLst>
              <a:rect l="0" t="0" r="r" b="b"/>
              <a:pathLst>
                <a:path w="21" h="37">
                  <a:moveTo>
                    <a:pt x="0" y="37"/>
                  </a:moveTo>
                  <a:lnTo>
                    <a:pt x="5" y="37"/>
                  </a:lnTo>
                  <a:lnTo>
                    <a:pt x="10" y="32"/>
                  </a:lnTo>
                  <a:lnTo>
                    <a:pt x="10" y="32"/>
                  </a:lnTo>
                  <a:lnTo>
                    <a:pt x="16" y="32"/>
                  </a:lnTo>
                  <a:lnTo>
                    <a:pt x="16" y="27"/>
                  </a:lnTo>
                  <a:lnTo>
                    <a:pt x="16" y="27"/>
                  </a:lnTo>
                  <a:lnTo>
                    <a:pt x="21" y="21"/>
                  </a:lnTo>
                  <a:lnTo>
                    <a:pt x="21" y="16"/>
                  </a:lnTo>
                  <a:lnTo>
                    <a:pt x="21" y="16"/>
                  </a:lnTo>
                  <a:lnTo>
                    <a:pt x="16" y="11"/>
                  </a:lnTo>
                  <a:lnTo>
                    <a:pt x="16" y="11"/>
                  </a:lnTo>
                  <a:lnTo>
                    <a:pt x="16" y="5"/>
                  </a:lnTo>
                  <a:lnTo>
                    <a:pt x="10" y="5"/>
                  </a:lnTo>
                  <a:lnTo>
                    <a:pt x="10"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3" name="Rectangle 659"/>
            <p:cNvSpPr>
              <a:spLocks noChangeArrowheads="1"/>
            </p:cNvSpPr>
            <p:nvPr/>
          </p:nvSpPr>
          <p:spPr bwMode="auto">
            <a:xfrm>
              <a:off x="5413377" y="1725601"/>
              <a:ext cx="60325"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4" name="Freeform 660"/>
            <p:cNvSpPr>
              <a:spLocks/>
            </p:cNvSpPr>
            <p:nvPr/>
          </p:nvSpPr>
          <p:spPr bwMode="auto">
            <a:xfrm>
              <a:off x="5268915" y="1684326"/>
              <a:ext cx="144463" cy="142875"/>
            </a:xfrm>
            <a:custGeom>
              <a:avLst/>
              <a:gdLst/>
              <a:ahLst/>
              <a:cxnLst>
                <a:cxn ang="0">
                  <a:pos x="0" y="42"/>
                </a:cxn>
                <a:cxn ang="0">
                  <a:pos x="91" y="90"/>
                </a:cxn>
                <a:cxn ang="0">
                  <a:pos x="91" y="0"/>
                </a:cxn>
                <a:cxn ang="0">
                  <a:pos x="0" y="42"/>
                </a:cxn>
              </a:cxnLst>
              <a:rect l="0" t="0" r="r" b="b"/>
              <a:pathLst>
                <a:path w="91" h="90">
                  <a:moveTo>
                    <a:pt x="0" y="42"/>
                  </a:moveTo>
                  <a:lnTo>
                    <a:pt x="91" y="90"/>
                  </a:lnTo>
                  <a:lnTo>
                    <a:pt x="91" y="0"/>
                  </a:lnTo>
                  <a:lnTo>
                    <a:pt x="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5" name="Freeform 661"/>
            <p:cNvSpPr>
              <a:spLocks/>
            </p:cNvSpPr>
            <p:nvPr/>
          </p:nvSpPr>
          <p:spPr bwMode="auto">
            <a:xfrm>
              <a:off x="5387977" y="1725601"/>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16"/>
                </a:cxn>
                <a:cxn ang="0">
                  <a:pos x="0" y="21"/>
                </a:cxn>
                <a:cxn ang="0">
                  <a:pos x="0" y="27"/>
                </a:cxn>
                <a:cxn ang="0">
                  <a:pos x="0" y="27"/>
                </a:cxn>
                <a:cxn ang="0">
                  <a:pos x="5" y="32"/>
                </a:cxn>
                <a:cxn ang="0">
                  <a:pos x="5" y="32"/>
                </a:cxn>
                <a:cxn ang="0">
                  <a:pos x="11" y="32"/>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16"/>
                  </a:lnTo>
                  <a:lnTo>
                    <a:pt x="0" y="21"/>
                  </a:lnTo>
                  <a:lnTo>
                    <a:pt x="0" y="27"/>
                  </a:lnTo>
                  <a:lnTo>
                    <a:pt x="0" y="27"/>
                  </a:lnTo>
                  <a:lnTo>
                    <a:pt x="5" y="32"/>
                  </a:lnTo>
                  <a:lnTo>
                    <a:pt x="5" y="32"/>
                  </a:lnTo>
                  <a:lnTo>
                    <a:pt x="11" y="32"/>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51" name="Line 687"/>
            <p:cNvSpPr>
              <a:spLocks noChangeShapeType="1"/>
            </p:cNvSpPr>
            <p:nvPr/>
          </p:nvSpPr>
          <p:spPr bwMode="auto">
            <a:xfrm flipH="1">
              <a:off x="5032377" y="1870064"/>
              <a:ext cx="109538"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3" name="Freeform 699"/>
            <p:cNvSpPr>
              <a:spLocks/>
            </p:cNvSpPr>
            <p:nvPr/>
          </p:nvSpPr>
          <p:spPr bwMode="auto">
            <a:xfrm>
              <a:off x="5481640" y="2784464"/>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4" name="Freeform 700"/>
            <p:cNvSpPr>
              <a:spLocks/>
            </p:cNvSpPr>
            <p:nvPr/>
          </p:nvSpPr>
          <p:spPr bwMode="auto">
            <a:xfrm>
              <a:off x="5489577" y="2835264"/>
              <a:ext cx="17463" cy="15875"/>
            </a:xfrm>
            <a:custGeom>
              <a:avLst/>
              <a:gdLst/>
              <a:ahLst/>
              <a:cxnLst>
                <a:cxn ang="0">
                  <a:pos x="0" y="10"/>
                </a:cxn>
                <a:cxn ang="0">
                  <a:pos x="6" y="10"/>
                </a:cxn>
                <a:cxn ang="0">
                  <a:pos x="6" y="10"/>
                </a:cxn>
                <a:cxn ang="0">
                  <a:pos x="11" y="5"/>
                </a:cxn>
                <a:cxn ang="0">
                  <a:pos x="11" y="5"/>
                </a:cxn>
                <a:cxn ang="0">
                  <a:pos x="11" y="0"/>
                </a:cxn>
                <a:cxn ang="0">
                  <a:pos x="6" y="0"/>
                </a:cxn>
                <a:cxn ang="0">
                  <a:pos x="6" y="0"/>
                </a:cxn>
                <a:cxn ang="0">
                  <a:pos x="0" y="0"/>
                </a:cxn>
                <a:cxn ang="0">
                  <a:pos x="0" y="10"/>
                </a:cxn>
              </a:cxnLst>
              <a:rect l="0" t="0" r="r" b="b"/>
              <a:pathLst>
                <a:path w="11" h="10">
                  <a:moveTo>
                    <a:pt x="0" y="10"/>
                  </a:moveTo>
                  <a:lnTo>
                    <a:pt x="6" y="10"/>
                  </a:lnTo>
                  <a:lnTo>
                    <a:pt x="6" y="10"/>
                  </a:lnTo>
                  <a:lnTo>
                    <a:pt x="11" y="5"/>
                  </a:lnTo>
                  <a:lnTo>
                    <a:pt x="11" y="5"/>
                  </a:lnTo>
                  <a:lnTo>
                    <a:pt x="11" y="0"/>
                  </a:lnTo>
                  <a:lnTo>
                    <a:pt x="6" y="0"/>
                  </a:lnTo>
                  <a:lnTo>
                    <a:pt x="6"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5" name="Rectangle 701"/>
            <p:cNvSpPr>
              <a:spLocks noChangeArrowheads="1"/>
            </p:cNvSpPr>
            <p:nvPr/>
          </p:nvSpPr>
          <p:spPr bwMode="auto">
            <a:xfrm>
              <a:off x="5362577" y="2835264"/>
              <a:ext cx="127000"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6" name="Freeform 702"/>
            <p:cNvSpPr>
              <a:spLocks/>
            </p:cNvSpPr>
            <p:nvPr/>
          </p:nvSpPr>
          <p:spPr bwMode="auto">
            <a:xfrm>
              <a:off x="5268915" y="2784464"/>
              <a:ext cx="101600" cy="117475"/>
            </a:xfrm>
            <a:custGeom>
              <a:avLst/>
              <a:gdLst/>
              <a:ahLst/>
              <a:cxnLst>
                <a:cxn ang="0">
                  <a:pos x="64" y="74"/>
                </a:cxn>
                <a:cxn ang="0">
                  <a:pos x="0" y="37"/>
                </a:cxn>
                <a:cxn ang="0">
                  <a:pos x="64" y="0"/>
                </a:cxn>
                <a:cxn ang="0">
                  <a:pos x="64" y="74"/>
                </a:cxn>
              </a:cxnLst>
              <a:rect l="0" t="0" r="r" b="b"/>
              <a:pathLst>
                <a:path w="64" h="74">
                  <a:moveTo>
                    <a:pt x="64" y="74"/>
                  </a:moveTo>
                  <a:lnTo>
                    <a:pt x="0" y="37"/>
                  </a:lnTo>
                  <a:lnTo>
                    <a:pt x="64" y="0"/>
                  </a:lnTo>
                  <a:lnTo>
                    <a:pt x="64"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7" name="Freeform 703"/>
            <p:cNvSpPr>
              <a:spLocks/>
            </p:cNvSpPr>
            <p:nvPr/>
          </p:nvSpPr>
          <p:spPr bwMode="auto">
            <a:xfrm>
              <a:off x="5354640" y="2835264"/>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8" name="Rectangle 704"/>
            <p:cNvSpPr>
              <a:spLocks noChangeArrowheads="1"/>
            </p:cNvSpPr>
            <p:nvPr/>
          </p:nvSpPr>
          <p:spPr bwMode="auto">
            <a:xfrm>
              <a:off x="7600952" y="4222739"/>
              <a:ext cx="1457325" cy="600075"/>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9" name="Rectangle 705"/>
            <p:cNvSpPr>
              <a:spLocks noChangeArrowheads="1"/>
            </p:cNvSpPr>
            <p:nvPr/>
          </p:nvSpPr>
          <p:spPr bwMode="auto">
            <a:xfrm>
              <a:off x="8421690" y="4441814"/>
              <a:ext cx="585788"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0" name="Rectangle 706"/>
            <p:cNvSpPr>
              <a:spLocks noChangeArrowheads="1"/>
            </p:cNvSpPr>
            <p:nvPr/>
          </p:nvSpPr>
          <p:spPr bwMode="auto">
            <a:xfrm>
              <a:off x="8421690" y="4441814"/>
              <a:ext cx="585788"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1" name="Rectangle 707"/>
            <p:cNvSpPr>
              <a:spLocks noChangeArrowheads="1"/>
            </p:cNvSpPr>
            <p:nvPr/>
          </p:nvSpPr>
          <p:spPr bwMode="auto">
            <a:xfrm>
              <a:off x="8507415" y="4459276"/>
              <a:ext cx="4667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Packet</a:t>
              </a:r>
              <a:endParaRPr lang="en-US" sz="1800" smtClean="0">
                <a:solidFill>
                  <a:srgbClr val="000000"/>
                </a:solidFill>
                <a:cs typeface="Arial" pitchFamily="34" charset="0"/>
              </a:endParaRPr>
            </a:p>
          </p:txBody>
        </p:sp>
        <p:sp>
          <p:nvSpPr>
            <p:cNvPr id="37572" name="Rectangle 708"/>
            <p:cNvSpPr>
              <a:spLocks noChangeArrowheads="1"/>
            </p:cNvSpPr>
            <p:nvPr/>
          </p:nvSpPr>
          <p:spPr bwMode="auto">
            <a:xfrm>
              <a:off x="8566152" y="4602151"/>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DMA</a:t>
              </a:r>
              <a:endParaRPr lang="en-US" sz="1800" smtClean="0">
                <a:solidFill>
                  <a:srgbClr val="000000"/>
                </a:solidFill>
                <a:cs typeface="Arial" pitchFamily="34" charset="0"/>
              </a:endParaRPr>
            </a:p>
          </p:txBody>
        </p:sp>
        <p:sp>
          <p:nvSpPr>
            <p:cNvPr id="37573" name="Rectangle 709"/>
            <p:cNvSpPr>
              <a:spLocks noChangeArrowheads="1"/>
            </p:cNvSpPr>
            <p:nvPr/>
          </p:nvSpPr>
          <p:spPr bwMode="auto">
            <a:xfrm>
              <a:off x="7804152" y="4265601"/>
              <a:ext cx="1194238"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Multicore Navigator</a:t>
              </a:r>
              <a:endParaRPr lang="en-US" sz="1000" dirty="0" smtClean="0">
                <a:solidFill>
                  <a:srgbClr val="000000"/>
                </a:solidFill>
                <a:cs typeface="Arial" pitchFamily="34" charset="0"/>
              </a:endParaRPr>
            </a:p>
          </p:txBody>
        </p:sp>
        <p:sp>
          <p:nvSpPr>
            <p:cNvPr id="37574" name="Rectangle 710"/>
            <p:cNvSpPr>
              <a:spLocks noChangeArrowheads="1"/>
            </p:cNvSpPr>
            <p:nvPr/>
          </p:nvSpPr>
          <p:spPr bwMode="auto">
            <a:xfrm>
              <a:off x="7651752" y="4441814"/>
              <a:ext cx="711200"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5" name="Rectangle 711"/>
            <p:cNvSpPr>
              <a:spLocks noChangeArrowheads="1"/>
            </p:cNvSpPr>
            <p:nvPr/>
          </p:nvSpPr>
          <p:spPr bwMode="auto">
            <a:xfrm>
              <a:off x="7651752" y="4441814"/>
              <a:ext cx="711200"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6" name="Rectangle 712"/>
            <p:cNvSpPr>
              <a:spLocks noChangeArrowheads="1"/>
            </p:cNvSpPr>
            <p:nvPr/>
          </p:nvSpPr>
          <p:spPr bwMode="auto">
            <a:xfrm>
              <a:off x="7794627" y="4441814"/>
              <a:ext cx="449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Queue</a:t>
              </a:r>
              <a:endParaRPr lang="en-US" sz="1800" smtClean="0">
                <a:solidFill>
                  <a:srgbClr val="000000"/>
                </a:solidFill>
                <a:cs typeface="Arial" pitchFamily="34" charset="0"/>
              </a:endParaRPr>
            </a:p>
          </p:txBody>
        </p:sp>
        <p:sp>
          <p:nvSpPr>
            <p:cNvPr id="37577" name="Rectangle 713"/>
            <p:cNvSpPr>
              <a:spLocks noChangeArrowheads="1"/>
            </p:cNvSpPr>
            <p:nvPr/>
          </p:nvSpPr>
          <p:spPr bwMode="auto">
            <a:xfrm>
              <a:off x="7735890" y="4586276"/>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Manager</a:t>
              </a:r>
              <a:endParaRPr lang="en-US" sz="1800" smtClean="0">
                <a:solidFill>
                  <a:srgbClr val="000000"/>
                </a:solidFill>
                <a:cs typeface="Arial" pitchFamily="34" charset="0"/>
              </a:endParaRPr>
            </a:p>
          </p:txBody>
        </p:sp>
        <p:sp>
          <p:nvSpPr>
            <p:cNvPr id="37579" name="Rectangle 715"/>
            <p:cNvSpPr>
              <a:spLocks noChangeArrowheads="1"/>
            </p:cNvSpPr>
            <p:nvPr/>
          </p:nvSpPr>
          <p:spPr bwMode="auto">
            <a:xfrm>
              <a:off x="4797373" y="3428948"/>
              <a:ext cx="141064"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1000" dirty="0" smtClean="0">
                <a:solidFill>
                  <a:srgbClr val="000000"/>
                </a:solidFill>
                <a:cs typeface="Arial" pitchFamily="34" charset="0"/>
              </a:endParaRPr>
            </a:p>
          </p:txBody>
        </p:sp>
        <p:sp>
          <p:nvSpPr>
            <p:cNvPr id="37588" name="Line 724"/>
            <p:cNvSpPr>
              <a:spLocks noChangeShapeType="1"/>
            </p:cNvSpPr>
            <p:nvPr/>
          </p:nvSpPr>
          <p:spPr bwMode="auto">
            <a:xfrm>
              <a:off x="3633790" y="1481126"/>
              <a:ext cx="457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9" name="Freeform 725"/>
            <p:cNvSpPr>
              <a:spLocks/>
            </p:cNvSpPr>
            <p:nvPr/>
          </p:nvSpPr>
          <p:spPr bwMode="auto">
            <a:xfrm>
              <a:off x="3633790" y="1446201"/>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0" name="Freeform 726"/>
            <p:cNvSpPr>
              <a:spLocks/>
            </p:cNvSpPr>
            <p:nvPr/>
          </p:nvSpPr>
          <p:spPr bwMode="auto">
            <a:xfrm>
              <a:off x="4024315" y="1446201"/>
              <a:ext cx="66675" cy="68263"/>
            </a:xfrm>
            <a:custGeom>
              <a:avLst/>
              <a:gdLst/>
              <a:ahLst/>
              <a:cxnLst>
                <a:cxn ang="0">
                  <a:pos x="42" y="22"/>
                </a:cxn>
                <a:cxn ang="0">
                  <a:pos x="0" y="0"/>
                </a:cxn>
                <a:cxn ang="0">
                  <a:pos x="0" y="43"/>
                </a:cxn>
                <a:cxn ang="0">
                  <a:pos x="42" y="22"/>
                </a:cxn>
              </a:cxnLst>
              <a:rect l="0" t="0" r="r" b="b"/>
              <a:pathLst>
                <a:path w="42" h="43">
                  <a:moveTo>
                    <a:pt x="42" y="22"/>
                  </a:moveTo>
                  <a:lnTo>
                    <a:pt x="0" y="0"/>
                  </a:lnTo>
                  <a:lnTo>
                    <a:pt x="0" y="43"/>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1" name="Freeform 727"/>
            <p:cNvSpPr>
              <a:spLocks/>
            </p:cNvSpPr>
            <p:nvPr/>
          </p:nvSpPr>
          <p:spPr bwMode="auto">
            <a:xfrm>
              <a:off x="5870577" y="1809739"/>
              <a:ext cx="144463" cy="144463"/>
            </a:xfrm>
            <a:custGeom>
              <a:avLst/>
              <a:gdLst/>
              <a:ahLst/>
              <a:cxnLst>
                <a:cxn ang="0">
                  <a:pos x="43" y="0"/>
                </a:cxn>
                <a:cxn ang="0">
                  <a:pos x="91" y="91"/>
                </a:cxn>
                <a:cxn ang="0">
                  <a:pos x="0" y="91"/>
                </a:cxn>
                <a:cxn ang="0">
                  <a:pos x="43" y="0"/>
                </a:cxn>
              </a:cxnLst>
              <a:rect l="0" t="0" r="r" b="b"/>
              <a:pathLst>
                <a:path w="91" h="91">
                  <a:moveTo>
                    <a:pt x="43" y="0"/>
                  </a:moveTo>
                  <a:lnTo>
                    <a:pt x="91" y="91"/>
                  </a:lnTo>
                  <a:lnTo>
                    <a:pt x="0" y="91"/>
                  </a:lnTo>
                  <a:lnTo>
                    <a:pt x="4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2" name="Freeform 728"/>
            <p:cNvSpPr>
              <a:spLocks/>
            </p:cNvSpPr>
            <p:nvPr/>
          </p:nvSpPr>
          <p:spPr bwMode="auto">
            <a:xfrm>
              <a:off x="5913440" y="1928801"/>
              <a:ext cx="60325" cy="25400"/>
            </a:xfrm>
            <a:custGeom>
              <a:avLst/>
              <a:gdLst/>
              <a:ahLst/>
              <a:cxnLst>
                <a:cxn ang="0">
                  <a:pos x="38" y="16"/>
                </a:cxn>
                <a:cxn ang="0">
                  <a:pos x="38" y="11"/>
                </a:cxn>
                <a:cxn ang="0">
                  <a:pos x="32" y="11"/>
                </a:cxn>
                <a:cxn ang="0">
                  <a:pos x="32" y="5"/>
                </a:cxn>
                <a:cxn ang="0">
                  <a:pos x="32" y="5"/>
                </a:cxn>
                <a:cxn ang="0">
                  <a:pos x="27" y="0"/>
                </a:cxn>
                <a:cxn ang="0">
                  <a:pos x="27" y="0"/>
                </a:cxn>
                <a:cxn ang="0">
                  <a:pos x="22" y="0"/>
                </a:cxn>
                <a:cxn ang="0">
                  <a:pos x="16" y="0"/>
                </a:cxn>
                <a:cxn ang="0">
                  <a:pos x="16" y="0"/>
                </a:cxn>
                <a:cxn ang="0">
                  <a:pos x="11" y="0"/>
                </a:cxn>
                <a:cxn ang="0">
                  <a:pos x="6" y="0"/>
                </a:cxn>
                <a:cxn ang="0">
                  <a:pos x="6" y="5"/>
                </a:cxn>
                <a:cxn ang="0">
                  <a:pos x="6" y="5"/>
                </a:cxn>
                <a:cxn ang="0">
                  <a:pos x="0" y="11"/>
                </a:cxn>
                <a:cxn ang="0">
                  <a:pos x="0" y="11"/>
                </a:cxn>
                <a:cxn ang="0">
                  <a:pos x="0" y="16"/>
                </a:cxn>
                <a:cxn ang="0">
                  <a:pos x="38" y="16"/>
                </a:cxn>
              </a:cxnLst>
              <a:rect l="0" t="0" r="r" b="b"/>
              <a:pathLst>
                <a:path w="38" h="16">
                  <a:moveTo>
                    <a:pt x="38" y="16"/>
                  </a:moveTo>
                  <a:lnTo>
                    <a:pt x="38" y="11"/>
                  </a:lnTo>
                  <a:lnTo>
                    <a:pt x="32" y="11"/>
                  </a:lnTo>
                  <a:lnTo>
                    <a:pt x="32" y="5"/>
                  </a:lnTo>
                  <a:lnTo>
                    <a:pt x="32" y="5"/>
                  </a:lnTo>
                  <a:lnTo>
                    <a:pt x="27" y="0"/>
                  </a:lnTo>
                  <a:lnTo>
                    <a:pt x="27" y="0"/>
                  </a:lnTo>
                  <a:lnTo>
                    <a:pt x="22" y="0"/>
                  </a:lnTo>
                  <a:lnTo>
                    <a:pt x="16" y="0"/>
                  </a:lnTo>
                  <a:lnTo>
                    <a:pt x="16" y="0"/>
                  </a:lnTo>
                  <a:lnTo>
                    <a:pt x="11" y="0"/>
                  </a:lnTo>
                  <a:lnTo>
                    <a:pt x="6" y="0"/>
                  </a:lnTo>
                  <a:lnTo>
                    <a:pt x="6" y="5"/>
                  </a:lnTo>
                  <a:lnTo>
                    <a:pt x="6" y="5"/>
                  </a:lnTo>
                  <a:lnTo>
                    <a:pt x="0" y="11"/>
                  </a:lnTo>
                  <a:lnTo>
                    <a:pt x="0" y="11"/>
                  </a:lnTo>
                  <a:lnTo>
                    <a:pt x="0" y="16"/>
                  </a:lnTo>
                  <a:lnTo>
                    <a:pt x="38"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3" name="Rectangle 729"/>
            <p:cNvSpPr>
              <a:spLocks noChangeArrowheads="1"/>
            </p:cNvSpPr>
            <p:nvPr/>
          </p:nvSpPr>
          <p:spPr bwMode="auto">
            <a:xfrm>
              <a:off x="5913440" y="1954201"/>
              <a:ext cx="60325" cy="109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4" name="Freeform 730"/>
            <p:cNvSpPr>
              <a:spLocks/>
            </p:cNvSpPr>
            <p:nvPr/>
          </p:nvSpPr>
          <p:spPr bwMode="auto">
            <a:xfrm>
              <a:off x="5870577" y="2063739"/>
              <a:ext cx="144463" cy="144463"/>
            </a:xfrm>
            <a:custGeom>
              <a:avLst/>
              <a:gdLst/>
              <a:ahLst/>
              <a:cxnLst>
                <a:cxn ang="0">
                  <a:pos x="43" y="91"/>
                </a:cxn>
                <a:cxn ang="0">
                  <a:pos x="91" y="0"/>
                </a:cxn>
                <a:cxn ang="0">
                  <a:pos x="0" y="0"/>
                </a:cxn>
                <a:cxn ang="0">
                  <a:pos x="43" y="91"/>
                </a:cxn>
              </a:cxnLst>
              <a:rect l="0" t="0" r="r" b="b"/>
              <a:pathLst>
                <a:path w="91" h="91">
                  <a:moveTo>
                    <a:pt x="43" y="91"/>
                  </a:moveTo>
                  <a:lnTo>
                    <a:pt x="91" y="0"/>
                  </a:lnTo>
                  <a:lnTo>
                    <a:pt x="0" y="0"/>
                  </a:lnTo>
                  <a:lnTo>
                    <a:pt x="43" y="9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5" name="Freeform 731"/>
            <p:cNvSpPr>
              <a:spLocks/>
            </p:cNvSpPr>
            <p:nvPr/>
          </p:nvSpPr>
          <p:spPr bwMode="auto">
            <a:xfrm>
              <a:off x="5913440" y="2063739"/>
              <a:ext cx="60325" cy="34925"/>
            </a:xfrm>
            <a:custGeom>
              <a:avLst/>
              <a:gdLst/>
              <a:ahLst/>
              <a:cxnLst>
                <a:cxn ang="0">
                  <a:pos x="0" y="0"/>
                </a:cxn>
                <a:cxn ang="0">
                  <a:pos x="0" y="6"/>
                </a:cxn>
                <a:cxn ang="0">
                  <a:pos x="0" y="11"/>
                </a:cxn>
                <a:cxn ang="0">
                  <a:pos x="6" y="11"/>
                </a:cxn>
                <a:cxn ang="0">
                  <a:pos x="6" y="16"/>
                </a:cxn>
                <a:cxn ang="0">
                  <a:pos x="6" y="16"/>
                </a:cxn>
                <a:cxn ang="0">
                  <a:pos x="11" y="16"/>
                </a:cxn>
                <a:cxn ang="0">
                  <a:pos x="16" y="22"/>
                </a:cxn>
                <a:cxn ang="0">
                  <a:pos x="16" y="22"/>
                </a:cxn>
                <a:cxn ang="0">
                  <a:pos x="22" y="22"/>
                </a:cxn>
                <a:cxn ang="0">
                  <a:pos x="27" y="16"/>
                </a:cxn>
                <a:cxn ang="0">
                  <a:pos x="27" y="16"/>
                </a:cxn>
                <a:cxn ang="0">
                  <a:pos x="32" y="16"/>
                </a:cxn>
                <a:cxn ang="0">
                  <a:pos x="32" y="11"/>
                </a:cxn>
                <a:cxn ang="0">
                  <a:pos x="32" y="11"/>
                </a:cxn>
                <a:cxn ang="0">
                  <a:pos x="38" y="6"/>
                </a:cxn>
                <a:cxn ang="0">
                  <a:pos x="38" y="0"/>
                </a:cxn>
                <a:cxn ang="0">
                  <a:pos x="0" y="0"/>
                </a:cxn>
              </a:cxnLst>
              <a:rect l="0" t="0" r="r" b="b"/>
              <a:pathLst>
                <a:path w="38" h="22">
                  <a:moveTo>
                    <a:pt x="0" y="0"/>
                  </a:moveTo>
                  <a:lnTo>
                    <a:pt x="0" y="6"/>
                  </a:lnTo>
                  <a:lnTo>
                    <a:pt x="0" y="11"/>
                  </a:lnTo>
                  <a:lnTo>
                    <a:pt x="6" y="11"/>
                  </a:lnTo>
                  <a:lnTo>
                    <a:pt x="6" y="16"/>
                  </a:lnTo>
                  <a:lnTo>
                    <a:pt x="6" y="16"/>
                  </a:lnTo>
                  <a:lnTo>
                    <a:pt x="11" y="16"/>
                  </a:lnTo>
                  <a:lnTo>
                    <a:pt x="16" y="22"/>
                  </a:lnTo>
                  <a:lnTo>
                    <a:pt x="16" y="22"/>
                  </a:lnTo>
                  <a:lnTo>
                    <a:pt x="22" y="22"/>
                  </a:lnTo>
                  <a:lnTo>
                    <a:pt x="27" y="16"/>
                  </a:lnTo>
                  <a:lnTo>
                    <a:pt x="27" y="16"/>
                  </a:lnTo>
                  <a:lnTo>
                    <a:pt x="32" y="16"/>
                  </a:lnTo>
                  <a:lnTo>
                    <a:pt x="32" y="11"/>
                  </a:lnTo>
                  <a:lnTo>
                    <a:pt x="32" y="11"/>
                  </a:lnTo>
                  <a:lnTo>
                    <a:pt x="38" y="6"/>
                  </a:lnTo>
                  <a:lnTo>
                    <a:pt x="38"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6" name="Rectangle 732"/>
            <p:cNvSpPr>
              <a:spLocks noChangeArrowheads="1"/>
            </p:cNvSpPr>
            <p:nvPr/>
          </p:nvSpPr>
          <p:spPr bwMode="auto">
            <a:xfrm>
              <a:off x="4014790" y="3333739"/>
              <a:ext cx="669925" cy="1778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7" name="Line 733"/>
            <p:cNvSpPr>
              <a:spLocks noChangeShapeType="1"/>
            </p:cNvSpPr>
            <p:nvPr/>
          </p:nvSpPr>
          <p:spPr bwMode="auto">
            <a:xfrm flipH="1">
              <a:off x="4718052" y="3427401"/>
              <a:ext cx="28892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8" name="Freeform 734"/>
            <p:cNvSpPr>
              <a:spLocks/>
            </p:cNvSpPr>
            <p:nvPr/>
          </p:nvSpPr>
          <p:spPr bwMode="auto">
            <a:xfrm>
              <a:off x="4938715" y="3392476"/>
              <a:ext cx="68263" cy="68263"/>
            </a:xfrm>
            <a:custGeom>
              <a:avLst/>
              <a:gdLst/>
              <a:ahLst/>
              <a:cxnLst>
                <a:cxn ang="0">
                  <a:pos x="43" y="22"/>
                </a:cxn>
                <a:cxn ang="0">
                  <a:pos x="0" y="43"/>
                </a:cxn>
                <a:cxn ang="0">
                  <a:pos x="0" y="0"/>
                </a:cxn>
                <a:cxn ang="0">
                  <a:pos x="43" y="22"/>
                </a:cxn>
              </a:cxnLst>
              <a:rect l="0" t="0" r="r" b="b"/>
              <a:pathLst>
                <a:path w="43" h="43">
                  <a:moveTo>
                    <a:pt x="43" y="22"/>
                  </a:moveTo>
                  <a:lnTo>
                    <a:pt x="0" y="43"/>
                  </a:lnTo>
                  <a:lnTo>
                    <a:pt x="0" y="0"/>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9" name="Freeform 735"/>
            <p:cNvSpPr>
              <a:spLocks/>
            </p:cNvSpPr>
            <p:nvPr/>
          </p:nvSpPr>
          <p:spPr bwMode="auto">
            <a:xfrm>
              <a:off x="4718052" y="3392476"/>
              <a:ext cx="76200" cy="68263"/>
            </a:xfrm>
            <a:custGeom>
              <a:avLst/>
              <a:gdLst/>
              <a:ahLst/>
              <a:cxnLst>
                <a:cxn ang="0">
                  <a:pos x="0" y="22"/>
                </a:cxn>
                <a:cxn ang="0">
                  <a:pos x="48" y="43"/>
                </a:cxn>
                <a:cxn ang="0">
                  <a:pos x="48" y="0"/>
                </a:cxn>
                <a:cxn ang="0">
                  <a:pos x="0" y="22"/>
                </a:cxn>
              </a:cxnLst>
              <a:rect l="0" t="0" r="r" b="b"/>
              <a:pathLst>
                <a:path w="48" h="43">
                  <a:moveTo>
                    <a:pt x="0" y="22"/>
                  </a:moveTo>
                  <a:lnTo>
                    <a:pt x="48" y="43"/>
                  </a:lnTo>
                  <a:lnTo>
                    <a:pt x="48"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0" name="Rectangle 736"/>
            <p:cNvSpPr>
              <a:spLocks noChangeArrowheads="1"/>
            </p:cNvSpPr>
            <p:nvPr/>
          </p:nvSpPr>
          <p:spPr bwMode="auto">
            <a:xfrm>
              <a:off x="3989390" y="3308339"/>
              <a:ext cx="669925" cy="1698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1" name="Rectangle 737"/>
            <p:cNvSpPr>
              <a:spLocks noChangeArrowheads="1"/>
            </p:cNvSpPr>
            <p:nvPr/>
          </p:nvSpPr>
          <p:spPr bwMode="auto">
            <a:xfrm>
              <a:off x="4235452" y="3333739"/>
              <a:ext cx="2460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PLL</a:t>
              </a:r>
              <a:endParaRPr lang="en-US" sz="1800" smtClean="0">
                <a:solidFill>
                  <a:srgbClr val="000000"/>
                </a:solidFill>
                <a:cs typeface="Arial" pitchFamily="34" charset="0"/>
              </a:endParaRPr>
            </a:p>
          </p:txBody>
        </p:sp>
        <p:sp>
          <p:nvSpPr>
            <p:cNvPr id="37602" name="Rectangle 738"/>
            <p:cNvSpPr>
              <a:spLocks noChangeArrowheads="1"/>
            </p:cNvSpPr>
            <p:nvPr/>
          </p:nvSpPr>
          <p:spPr bwMode="auto">
            <a:xfrm>
              <a:off x="3989390" y="3605201"/>
              <a:ext cx="669925" cy="1682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3" name="Rectangle 739"/>
            <p:cNvSpPr>
              <a:spLocks noChangeArrowheads="1"/>
            </p:cNvSpPr>
            <p:nvPr/>
          </p:nvSpPr>
          <p:spPr bwMode="auto">
            <a:xfrm>
              <a:off x="4176715" y="3629014"/>
              <a:ext cx="347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EDMA</a:t>
              </a:r>
              <a:endParaRPr lang="en-US" sz="1800" smtClean="0">
                <a:solidFill>
                  <a:srgbClr val="000000"/>
                </a:solidFill>
                <a:cs typeface="Arial" pitchFamily="34" charset="0"/>
              </a:endParaRPr>
            </a:p>
          </p:txBody>
        </p:sp>
        <p:sp>
          <p:nvSpPr>
            <p:cNvPr id="37604" name="Freeform 740"/>
            <p:cNvSpPr>
              <a:spLocks/>
            </p:cNvSpPr>
            <p:nvPr/>
          </p:nvSpPr>
          <p:spPr bwMode="auto">
            <a:xfrm>
              <a:off x="4905377" y="3630601"/>
              <a:ext cx="101600" cy="117475"/>
            </a:xfrm>
            <a:custGeom>
              <a:avLst/>
              <a:gdLst/>
              <a:ahLst/>
              <a:cxnLst>
                <a:cxn ang="0">
                  <a:pos x="0" y="74"/>
                </a:cxn>
                <a:cxn ang="0">
                  <a:pos x="64" y="37"/>
                </a:cxn>
                <a:cxn ang="0">
                  <a:pos x="0" y="0"/>
                </a:cxn>
                <a:cxn ang="0">
                  <a:pos x="0" y="74"/>
                </a:cxn>
              </a:cxnLst>
              <a:rect l="0" t="0" r="r" b="b"/>
              <a:pathLst>
                <a:path w="64" h="74">
                  <a:moveTo>
                    <a:pt x="0" y="74"/>
                  </a:moveTo>
                  <a:lnTo>
                    <a:pt x="64"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5" name="Freeform 741"/>
            <p:cNvSpPr>
              <a:spLocks/>
            </p:cNvSpPr>
            <p:nvPr/>
          </p:nvSpPr>
          <p:spPr bwMode="auto">
            <a:xfrm>
              <a:off x="4913315" y="3681401"/>
              <a:ext cx="9525" cy="15875"/>
            </a:xfrm>
            <a:custGeom>
              <a:avLst/>
              <a:gdLst/>
              <a:ahLst/>
              <a:cxnLst>
                <a:cxn ang="0">
                  <a:pos x="0" y="10"/>
                </a:cxn>
                <a:cxn ang="0">
                  <a:pos x="0" y="10"/>
                </a:cxn>
                <a:cxn ang="0">
                  <a:pos x="6" y="10"/>
                </a:cxn>
                <a:cxn ang="0">
                  <a:pos x="6" y="5"/>
                </a:cxn>
                <a:cxn ang="0">
                  <a:pos x="6" y="5"/>
                </a:cxn>
                <a:cxn ang="0">
                  <a:pos x="6" y="0"/>
                </a:cxn>
                <a:cxn ang="0">
                  <a:pos x="6" y="0"/>
                </a:cxn>
                <a:cxn ang="0">
                  <a:pos x="0" y="0"/>
                </a:cxn>
                <a:cxn ang="0">
                  <a:pos x="0" y="0"/>
                </a:cxn>
                <a:cxn ang="0">
                  <a:pos x="0" y="10"/>
                </a:cxn>
              </a:cxnLst>
              <a:rect l="0" t="0" r="r" b="b"/>
              <a:pathLst>
                <a:path w="6" h="10">
                  <a:moveTo>
                    <a:pt x="0" y="10"/>
                  </a:moveTo>
                  <a:lnTo>
                    <a:pt x="0" y="10"/>
                  </a:lnTo>
                  <a:lnTo>
                    <a:pt x="6" y="10"/>
                  </a:lnTo>
                  <a:lnTo>
                    <a:pt x="6" y="5"/>
                  </a:lnTo>
                  <a:lnTo>
                    <a:pt x="6" y="5"/>
                  </a:lnTo>
                  <a:lnTo>
                    <a:pt x="6" y="0"/>
                  </a:lnTo>
                  <a:lnTo>
                    <a:pt x="6" y="0"/>
                  </a:lnTo>
                  <a:lnTo>
                    <a:pt x="0"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6" name="Rectangle 742"/>
            <p:cNvSpPr>
              <a:spLocks noChangeArrowheads="1"/>
            </p:cNvSpPr>
            <p:nvPr/>
          </p:nvSpPr>
          <p:spPr bwMode="auto">
            <a:xfrm>
              <a:off x="4819652" y="3681401"/>
              <a:ext cx="93663"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7" name="Freeform 743"/>
            <p:cNvSpPr>
              <a:spLocks/>
            </p:cNvSpPr>
            <p:nvPr/>
          </p:nvSpPr>
          <p:spPr bwMode="auto">
            <a:xfrm>
              <a:off x="4727577" y="3630601"/>
              <a:ext cx="109538" cy="117475"/>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8" name="Freeform 744"/>
            <p:cNvSpPr>
              <a:spLocks/>
            </p:cNvSpPr>
            <p:nvPr/>
          </p:nvSpPr>
          <p:spPr bwMode="auto">
            <a:xfrm>
              <a:off x="4811715" y="3681401"/>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310" name="Group 309"/>
            <p:cNvGrpSpPr/>
            <p:nvPr/>
          </p:nvGrpSpPr>
          <p:grpSpPr>
            <a:xfrm>
              <a:off x="7550152" y="2860664"/>
              <a:ext cx="1508126" cy="1023938"/>
              <a:chOff x="7550152" y="2868615"/>
              <a:chExt cx="1508126" cy="1023938"/>
            </a:xfrm>
          </p:grpSpPr>
          <p:sp>
            <p:nvSpPr>
              <p:cNvPr id="37485" name="Rectangle 621"/>
              <p:cNvSpPr>
                <a:spLocks noChangeArrowheads="1"/>
              </p:cNvSpPr>
              <p:nvPr/>
            </p:nvSpPr>
            <p:spPr bwMode="auto">
              <a:xfrm>
                <a:off x="7786690" y="2868615"/>
                <a:ext cx="1271588" cy="1023938"/>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2" name="Rectangle 628"/>
              <p:cNvSpPr>
                <a:spLocks noChangeArrowheads="1"/>
              </p:cNvSpPr>
              <p:nvPr/>
            </p:nvSpPr>
            <p:spPr bwMode="auto">
              <a:xfrm>
                <a:off x="8040690" y="3552827"/>
                <a:ext cx="677863" cy="238125"/>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3" name="Rectangle 629"/>
              <p:cNvSpPr>
                <a:spLocks noChangeArrowheads="1"/>
              </p:cNvSpPr>
              <p:nvPr/>
            </p:nvSpPr>
            <p:spPr bwMode="auto">
              <a:xfrm>
                <a:off x="8007352" y="3519490"/>
                <a:ext cx="669925" cy="236538"/>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4" name="Rectangle 630"/>
              <p:cNvSpPr>
                <a:spLocks noChangeArrowheads="1"/>
              </p:cNvSpPr>
              <p:nvPr/>
            </p:nvSpPr>
            <p:spPr bwMode="auto">
              <a:xfrm>
                <a:off x="8154909" y="3562325"/>
                <a:ext cx="333425"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VCP2</a:t>
                </a:r>
                <a:endParaRPr lang="en-US" sz="1000" dirty="0" smtClean="0">
                  <a:solidFill>
                    <a:srgbClr val="000000"/>
                  </a:solidFill>
                  <a:cs typeface="Arial" pitchFamily="34" charset="0"/>
                </a:endParaRPr>
              </a:p>
            </p:txBody>
          </p:sp>
          <p:sp>
            <p:nvSpPr>
              <p:cNvPr id="37505" name="Rectangle 641"/>
              <p:cNvSpPr>
                <a:spLocks noChangeArrowheads="1"/>
              </p:cNvSpPr>
              <p:nvPr/>
            </p:nvSpPr>
            <p:spPr bwMode="auto">
              <a:xfrm>
                <a:off x="8007352" y="3171827"/>
                <a:ext cx="669925" cy="238125"/>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6" name="Rectangle 642"/>
              <p:cNvSpPr>
                <a:spLocks noChangeArrowheads="1"/>
              </p:cNvSpPr>
              <p:nvPr/>
            </p:nvSpPr>
            <p:spPr bwMode="auto">
              <a:xfrm>
                <a:off x="8145411" y="3216237"/>
                <a:ext cx="405560"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TCP3d</a:t>
                </a:r>
                <a:endParaRPr lang="en-US" sz="1000" dirty="0" smtClean="0">
                  <a:solidFill>
                    <a:srgbClr val="000000"/>
                  </a:solidFill>
                  <a:cs typeface="Arial" pitchFamily="34" charset="0"/>
                </a:endParaRPr>
              </a:p>
            </p:txBody>
          </p:sp>
          <p:sp>
            <p:nvSpPr>
              <p:cNvPr id="37508" name="Rectangle 644"/>
              <p:cNvSpPr>
                <a:spLocks noChangeArrowheads="1"/>
              </p:cNvSpPr>
              <p:nvPr/>
            </p:nvSpPr>
            <p:spPr bwMode="auto">
              <a:xfrm>
                <a:off x="8802690" y="3578227"/>
                <a:ext cx="128588" cy="1381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09" name="Rectangle 645"/>
              <p:cNvSpPr>
                <a:spLocks noChangeArrowheads="1"/>
              </p:cNvSpPr>
              <p:nvPr/>
            </p:nvSpPr>
            <p:spPr bwMode="auto">
              <a:xfrm>
                <a:off x="8024815" y="2887665"/>
                <a:ext cx="859210"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Coprocessors</a:t>
                </a:r>
                <a:endParaRPr lang="en-US" sz="1000" dirty="0" smtClean="0">
                  <a:solidFill>
                    <a:srgbClr val="000000"/>
                  </a:solidFill>
                  <a:cs typeface="Arial" pitchFamily="34" charset="0"/>
                </a:endParaRPr>
              </a:p>
            </p:txBody>
          </p:sp>
          <p:sp>
            <p:nvSpPr>
              <p:cNvPr id="37510" name="Freeform 646"/>
              <p:cNvSpPr>
                <a:spLocks/>
              </p:cNvSpPr>
              <p:nvPr/>
            </p:nvSpPr>
            <p:spPr bwMode="auto">
              <a:xfrm>
                <a:off x="7888290" y="3232152"/>
                <a:ext cx="111125" cy="117475"/>
              </a:xfrm>
              <a:custGeom>
                <a:avLst/>
                <a:gdLst/>
                <a:ahLst/>
                <a:cxnLst>
                  <a:cxn ang="0">
                    <a:pos x="0" y="74"/>
                  </a:cxn>
                  <a:cxn ang="0">
                    <a:pos x="70" y="37"/>
                  </a:cxn>
                  <a:cxn ang="0">
                    <a:pos x="0" y="0"/>
                  </a:cxn>
                  <a:cxn ang="0">
                    <a:pos x="0" y="74"/>
                  </a:cxn>
                </a:cxnLst>
                <a:rect l="0" t="0" r="r" b="b"/>
                <a:pathLst>
                  <a:path w="70" h="74">
                    <a:moveTo>
                      <a:pt x="0" y="74"/>
                    </a:moveTo>
                    <a:lnTo>
                      <a:pt x="70"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1" name="Freeform 647"/>
              <p:cNvSpPr>
                <a:spLocks/>
              </p:cNvSpPr>
              <p:nvPr/>
            </p:nvSpPr>
            <p:spPr bwMode="auto">
              <a:xfrm>
                <a:off x="7896227" y="3282952"/>
                <a:ext cx="9525" cy="25400"/>
              </a:xfrm>
              <a:custGeom>
                <a:avLst/>
                <a:gdLst/>
                <a:ahLst/>
                <a:cxnLst>
                  <a:cxn ang="0">
                    <a:pos x="0" y="16"/>
                  </a:cxn>
                  <a:cxn ang="0">
                    <a:pos x="6" y="10"/>
                  </a:cxn>
                  <a:cxn ang="0">
                    <a:pos x="6" y="10"/>
                  </a:cxn>
                  <a:cxn ang="0">
                    <a:pos x="6" y="10"/>
                  </a:cxn>
                  <a:cxn ang="0">
                    <a:pos x="6" y="5"/>
                  </a:cxn>
                  <a:cxn ang="0">
                    <a:pos x="6" y="5"/>
                  </a:cxn>
                  <a:cxn ang="0">
                    <a:pos x="6" y="0"/>
                  </a:cxn>
                  <a:cxn ang="0">
                    <a:pos x="6" y="0"/>
                  </a:cxn>
                  <a:cxn ang="0">
                    <a:pos x="0" y="0"/>
                  </a:cxn>
                  <a:cxn ang="0">
                    <a:pos x="0" y="16"/>
                  </a:cxn>
                </a:cxnLst>
                <a:rect l="0" t="0" r="r" b="b"/>
                <a:pathLst>
                  <a:path w="6" h="16">
                    <a:moveTo>
                      <a:pt x="0" y="16"/>
                    </a:moveTo>
                    <a:lnTo>
                      <a:pt x="6" y="10"/>
                    </a:lnTo>
                    <a:lnTo>
                      <a:pt x="6" y="10"/>
                    </a:lnTo>
                    <a:lnTo>
                      <a:pt x="6" y="10"/>
                    </a:lnTo>
                    <a:lnTo>
                      <a:pt x="6" y="5"/>
                    </a:lnTo>
                    <a:lnTo>
                      <a:pt x="6" y="5"/>
                    </a:lnTo>
                    <a:lnTo>
                      <a:pt x="6" y="0"/>
                    </a:lnTo>
                    <a:lnTo>
                      <a:pt x="6" y="0"/>
                    </a:lnTo>
                    <a:lnTo>
                      <a:pt x="0" y="0"/>
                    </a:lnTo>
                    <a:lnTo>
                      <a:pt x="0"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2" name="Rectangle 648"/>
              <p:cNvSpPr>
                <a:spLocks noChangeArrowheads="1"/>
              </p:cNvSpPr>
              <p:nvPr/>
            </p:nvSpPr>
            <p:spPr bwMode="auto">
              <a:xfrm>
                <a:off x="7651752" y="3282952"/>
                <a:ext cx="244475" cy="254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3" name="Freeform 649"/>
              <p:cNvSpPr>
                <a:spLocks/>
              </p:cNvSpPr>
              <p:nvPr/>
            </p:nvSpPr>
            <p:spPr bwMode="auto">
              <a:xfrm>
                <a:off x="7550152" y="3232152"/>
                <a:ext cx="109538" cy="117475"/>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4" name="Freeform 650"/>
              <p:cNvSpPr>
                <a:spLocks/>
              </p:cNvSpPr>
              <p:nvPr/>
            </p:nvSpPr>
            <p:spPr bwMode="auto">
              <a:xfrm>
                <a:off x="7634290" y="3282952"/>
                <a:ext cx="17463" cy="25400"/>
              </a:xfrm>
              <a:custGeom>
                <a:avLst/>
                <a:gdLst/>
                <a:ahLst/>
                <a:cxnLst>
                  <a:cxn ang="0">
                    <a:pos x="11" y="0"/>
                  </a:cxn>
                  <a:cxn ang="0">
                    <a:pos x="5" y="0"/>
                  </a:cxn>
                  <a:cxn ang="0">
                    <a:pos x="5" y="0"/>
                  </a:cxn>
                  <a:cxn ang="0">
                    <a:pos x="5" y="5"/>
                  </a:cxn>
                  <a:cxn ang="0">
                    <a:pos x="0" y="5"/>
                  </a:cxn>
                  <a:cxn ang="0">
                    <a:pos x="5" y="10"/>
                  </a:cxn>
                  <a:cxn ang="0">
                    <a:pos x="5" y="10"/>
                  </a:cxn>
                  <a:cxn ang="0">
                    <a:pos x="5" y="10"/>
                  </a:cxn>
                  <a:cxn ang="0">
                    <a:pos x="11" y="16"/>
                  </a:cxn>
                  <a:cxn ang="0">
                    <a:pos x="11" y="0"/>
                  </a:cxn>
                </a:cxnLst>
                <a:rect l="0" t="0" r="r" b="b"/>
                <a:pathLst>
                  <a:path w="11" h="16">
                    <a:moveTo>
                      <a:pt x="11" y="0"/>
                    </a:moveTo>
                    <a:lnTo>
                      <a:pt x="5" y="0"/>
                    </a:lnTo>
                    <a:lnTo>
                      <a:pt x="5" y="0"/>
                    </a:lnTo>
                    <a:lnTo>
                      <a:pt x="5" y="5"/>
                    </a:lnTo>
                    <a:lnTo>
                      <a:pt x="0" y="5"/>
                    </a:lnTo>
                    <a:lnTo>
                      <a:pt x="5" y="10"/>
                    </a:lnTo>
                    <a:lnTo>
                      <a:pt x="5" y="10"/>
                    </a:lnTo>
                    <a:lnTo>
                      <a:pt x="5" y="10"/>
                    </a:lnTo>
                    <a:lnTo>
                      <a:pt x="11" y="16"/>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9" name="Freeform 745"/>
              <p:cNvSpPr>
                <a:spLocks/>
              </p:cNvSpPr>
              <p:nvPr/>
            </p:nvSpPr>
            <p:spPr bwMode="auto">
              <a:xfrm>
                <a:off x="7888290" y="3587752"/>
                <a:ext cx="111125" cy="117475"/>
              </a:xfrm>
              <a:custGeom>
                <a:avLst/>
                <a:gdLst/>
                <a:ahLst/>
                <a:cxnLst>
                  <a:cxn ang="0">
                    <a:pos x="0" y="74"/>
                  </a:cxn>
                  <a:cxn ang="0">
                    <a:pos x="70" y="37"/>
                  </a:cxn>
                  <a:cxn ang="0">
                    <a:pos x="0" y="0"/>
                  </a:cxn>
                  <a:cxn ang="0">
                    <a:pos x="0" y="74"/>
                  </a:cxn>
                </a:cxnLst>
                <a:rect l="0" t="0" r="r" b="b"/>
                <a:pathLst>
                  <a:path w="70" h="74">
                    <a:moveTo>
                      <a:pt x="0" y="74"/>
                    </a:moveTo>
                    <a:lnTo>
                      <a:pt x="70"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0" name="Freeform 746"/>
              <p:cNvSpPr>
                <a:spLocks/>
              </p:cNvSpPr>
              <p:nvPr/>
            </p:nvSpPr>
            <p:spPr bwMode="auto">
              <a:xfrm>
                <a:off x="7896227" y="3638552"/>
                <a:ext cx="9525" cy="25400"/>
              </a:xfrm>
              <a:custGeom>
                <a:avLst/>
                <a:gdLst/>
                <a:ahLst/>
                <a:cxnLst>
                  <a:cxn ang="0">
                    <a:pos x="0" y="16"/>
                  </a:cxn>
                  <a:cxn ang="0">
                    <a:pos x="6" y="16"/>
                  </a:cxn>
                  <a:cxn ang="0">
                    <a:pos x="6" y="10"/>
                  </a:cxn>
                  <a:cxn ang="0">
                    <a:pos x="6" y="10"/>
                  </a:cxn>
                  <a:cxn ang="0">
                    <a:pos x="6" y="5"/>
                  </a:cxn>
                  <a:cxn ang="0">
                    <a:pos x="6" y="5"/>
                  </a:cxn>
                  <a:cxn ang="0">
                    <a:pos x="6" y="5"/>
                  </a:cxn>
                  <a:cxn ang="0">
                    <a:pos x="6" y="0"/>
                  </a:cxn>
                  <a:cxn ang="0">
                    <a:pos x="0" y="0"/>
                  </a:cxn>
                  <a:cxn ang="0">
                    <a:pos x="0" y="16"/>
                  </a:cxn>
                </a:cxnLst>
                <a:rect l="0" t="0" r="r" b="b"/>
                <a:pathLst>
                  <a:path w="6" h="16">
                    <a:moveTo>
                      <a:pt x="0" y="16"/>
                    </a:moveTo>
                    <a:lnTo>
                      <a:pt x="6" y="16"/>
                    </a:lnTo>
                    <a:lnTo>
                      <a:pt x="6" y="10"/>
                    </a:lnTo>
                    <a:lnTo>
                      <a:pt x="6" y="10"/>
                    </a:lnTo>
                    <a:lnTo>
                      <a:pt x="6" y="5"/>
                    </a:lnTo>
                    <a:lnTo>
                      <a:pt x="6" y="5"/>
                    </a:lnTo>
                    <a:lnTo>
                      <a:pt x="6" y="5"/>
                    </a:lnTo>
                    <a:lnTo>
                      <a:pt x="6" y="0"/>
                    </a:lnTo>
                    <a:lnTo>
                      <a:pt x="0" y="0"/>
                    </a:lnTo>
                    <a:lnTo>
                      <a:pt x="0"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1" name="Rectangle 747"/>
              <p:cNvSpPr>
                <a:spLocks noChangeArrowheads="1"/>
              </p:cNvSpPr>
              <p:nvPr/>
            </p:nvSpPr>
            <p:spPr bwMode="auto">
              <a:xfrm>
                <a:off x="7651752" y="3638552"/>
                <a:ext cx="244475" cy="254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2" name="Freeform 748"/>
              <p:cNvSpPr>
                <a:spLocks/>
              </p:cNvSpPr>
              <p:nvPr/>
            </p:nvSpPr>
            <p:spPr bwMode="auto">
              <a:xfrm>
                <a:off x="7550152" y="3587752"/>
                <a:ext cx="109538" cy="117475"/>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3" name="Freeform 749"/>
              <p:cNvSpPr>
                <a:spLocks/>
              </p:cNvSpPr>
              <p:nvPr/>
            </p:nvSpPr>
            <p:spPr bwMode="auto">
              <a:xfrm>
                <a:off x="7634290" y="3638552"/>
                <a:ext cx="17463" cy="25400"/>
              </a:xfrm>
              <a:custGeom>
                <a:avLst/>
                <a:gdLst/>
                <a:ahLst/>
                <a:cxnLst>
                  <a:cxn ang="0">
                    <a:pos x="11" y="0"/>
                  </a:cxn>
                  <a:cxn ang="0">
                    <a:pos x="5" y="0"/>
                  </a:cxn>
                  <a:cxn ang="0">
                    <a:pos x="5" y="5"/>
                  </a:cxn>
                  <a:cxn ang="0">
                    <a:pos x="5" y="5"/>
                  </a:cxn>
                  <a:cxn ang="0">
                    <a:pos x="0" y="5"/>
                  </a:cxn>
                  <a:cxn ang="0">
                    <a:pos x="5" y="10"/>
                  </a:cxn>
                  <a:cxn ang="0">
                    <a:pos x="5" y="10"/>
                  </a:cxn>
                  <a:cxn ang="0">
                    <a:pos x="5" y="16"/>
                  </a:cxn>
                  <a:cxn ang="0">
                    <a:pos x="11" y="16"/>
                  </a:cxn>
                  <a:cxn ang="0">
                    <a:pos x="11" y="0"/>
                  </a:cxn>
                </a:cxnLst>
                <a:rect l="0" t="0" r="r" b="b"/>
                <a:pathLst>
                  <a:path w="11" h="16">
                    <a:moveTo>
                      <a:pt x="11" y="0"/>
                    </a:moveTo>
                    <a:lnTo>
                      <a:pt x="5" y="0"/>
                    </a:lnTo>
                    <a:lnTo>
                      <a:pt x="5" y="5"/>
                    </a:lnTo>
                    <a:lnTo>
                      <a:pt x="5" y="5"/>
                    </a:lnTo>
                    <a:lnTo>
                      <a:pt x="0" y="5"/>
                    </a:lnTo>
                    <a:lnTo>
                      <a:pt x="5" y="10"/>
                    </a:lnTo>
                    <a:lnTo>
                      <a:pt x="5" y="10"/>
                    </a:lnTo>
                    <a:lnTo>
                      <a:pt x="5" y="16"/>
                    </a:lnTo>
                    <a:lnTo>
                      <a:pt x="11" y="16"/>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37614" name="Rectangle 750"/>
            <p:cNvSpPr>
              <a:spLocks noChangeArrowheads="1"/>
            </p:cNvSpPr>
            <p:nvPr/>
          </p:nvSpPr>
          <p:spPr bwMode="auto">
            <a:xfrm>
              <a:off x="3760790" y="3925876"/>
              <a:ext cx="822325" cy="203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5" name="Rectangle 751"/>
            <p:cNvSpPr>
              <a:spLocks noChangeArrowheads="1"/>
            </p:cNvSpPr>
            <p:nvPr/>
          </p:nvSpPr>
          <p:spPr bwMode="auto">
            <a:xfrm>
              <a:off x="3762377" y="3949662"/>
              <a:ext cx="625171"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HyperLink</a:t>
              </a:r>
              <a:endParaRPr lang="en-US" sz="1000" dirty="0" smtClean="0">
                <a:solidFill>
                  <a:srgbClr val="000000"/>
                </a:solidFill>
                <a:cs typeface="Arial" pitchFamily="34" charset="0"/>
              </a:endParaRPr>
            </a:p>
          </p:txBody>
        </p:sp>
        <p:sp>
          <p:nvSpPr>
            <p:cNvPr id="37616" name="Line 752"/>
            <p:cNvSpPr>
              <a:spLocks noChangeShapeType="1"/>
            </p:cNvSpPr>
            <p:nvPr/>
          </p:nvSpPr>
          <p:spPr bwMode="auto">
            <a:xfrm flipH="1">
              <a:off x="3625852" y="3859201"/>
              <a:ext cx="177800" cy="168275"/>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7" name="Line 753"/>
            <p:cNvSpPr>
              <a:spLocks noChangeShapeType="1"/>
            </p:cNvSpPr>
            <p:nvPr/>
          </p:nvSpPr>
          <p:spPr bwMode="auto">
            <a:xfrm flipH="1" flipV="1">
              <a:off x="3625852" y="4027476"/>
              <a:ext cx="177800" cy="161925"/>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8" name="Line 754"/>
            <p:cNvSpPr>
              <a:spLocks noChangeShapeType="1"/>
            </p:cNvSpPr>
            <p:nvPr/>
          </p:nvSpPr>
          <p:spPr bwMode="auto">
            <a:xfrm flipV="1">
              <a:off x="3803652" y="3859201"/>
              <a:ext cx="1588" cy="5873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9" name="Line 755"/>
            <p:cNvSpPr>
              <a:spLocks noChangeShapeType="1"/>
            </p:cNvSpPr>
            <p:nvPr/>
          </p:nvSpPr>
          <p:spPr bwMode="auto">
            <a:xfrm flipV="1">
              <a:off x="3803652" y="4129076"/>
              <a:ext cx="1588" cy="60325"/>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0" name="Rectangle 756"/>
            <p:cNvSpPr>
              <a:spLocks noChangeArrowheads="1"/>
            </p:cNvSpPr>
            <p:nvPr/>
          </p:nvSpPr>
          <p:spPr bwMode="auto">
            <a:xfrm>
              <a:off x="4444778" y="3925876"/>
              <a:ext cx="3087911" cy="195263"/>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1" name="Line 757"/>
            <p:cNvSpPr>
              <a:spLocks noChangeShapeType="1"/>
            </p:cNvSpPr>
            <p:nvPr/>
          </p:nvSpPr>
          <p:spPr bwMode="auto">
            <a:xfrm flipH="1">
              <a:off x="5253040" y="3925876"/>
              <a:ext cx="2084388" cy="158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2" name="Rectangle 758"/>
            <p:cNvSpPr>
              <a:spLocks noChangeArrowheads="1"/>
            </p:cNvSpPr>
            <p:nvPr/>
          </p:nvSpPr>
          <p:spPr bwMode="auto">
            <a:xfrm>
              <a:off x="7337427" y="1463664"/>
              <a:ext cx="195263" cy="2471738"/>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3" name="Rectangle 759"/>
            <p:cNvSpPr>
              <a:spLocks noChangeArrowheads="1"/>
            </p:cNvSpPr>
            <p:nvPr/>
          </p:nvSpPr>
          <p:spPr bwMode="auto">
            <a:xfrm>
              <a:off x="7337427" y="1463664"/>
              <a:ext cx="195263" cy="2479675"/>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4" name="Line 760"/>
            <p:cNvSpPr>
              <a:spLocks noChangeShapeType="1"/>
            </p:cNvSpPr>
            <p:nvPr/>
          </p:nvSpPr>
          <p:spPr bwMode="auto">
            <a:xfrm>
              <a:off x="7532690" y="1463664"/>
              <a:ext cx="1588" cy="266541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5" name="Line 761"/>
            <p:cNvSpPr>
              <a:spLocks noChangeShapeType="1"/>
            </p:cNvSpPr>
            <p:nvPr/>
          </p:nvSpPr>
          <p:spPr bwMode="auto">
            <a:xfrm>
              <a:off x="7329490" y="1463664"/>
              <a:ext cx="1588" cy="246221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6" name="Line 762"/>
            <p:cNvSpPr>
              <a:spLocks noChangeShapeType="1"/>
            </p:cNvSpPr>
            <p:nvPr/>
          </p:nvSpPr>
          <p:spPr bwMode="auto">
            <a:xfrm>
              <a:off x="7337427" y="1463664"/>
              <a:ext cx="203200" cy="158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7" name="Rectangle 763"/>
            <p:cNvSpPr>
              <a:spLocks noChangeArrowheads="1"/>
            </p:cNvSpPr>
            <p:nvPr/>
          </p:nvSpPr>
          <p:spPr bwMode="auto">
            <a:xfrm>
              <a:off x="5049840" y="1666864"/>
              <a:ext cx="193675" cy="2276475"/>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8" name="Line 764"/>
            <p:cNvSpPr>
              <a:spLocks noChangeShapeType="1"/>
            </p:cNvSpPr>
            <p:nvPr/>
          </p:nvSpPr>
          <p:spPr bwMode="auto">
            <a:xfrm>
              <a:off x="5243515" y="1666864"/>
              <a:ext cx="1588" cy="225901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9" name="Line 765"/>
            <p:cNvSpPr>
              <a:spLocks noChangeShapeType="1"/>
            </p:cNvSpPr>
            <p:nvPr/>
          </p:nvSpPr>
          <p:spPr bwMode="auto">
            <a:xfrm>
              <a:off x="5040315" y="1666864"/>
              <a:ext cx="1588" cy="2251075"/>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0" name="Line 766"/>
            <p:cNvSpPr>
              <a:spLocks noChangeShapeType="1"/>
            </p:cNvSpPr>
            <p:nvPr/>
          </p:nvSpPr>
          <p:spPr bwMode="auto">
            <a:xfrm>
              <a:off x="5040315" y="1666864"/>
              <a:ext cx="203200" cy="158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1" name="Rectangle 767"/>
            <p:cNvSpPr>
              <a:spLocks noChangeArrowheads="1"/>
            </p:cNvSpPr>
            <p:nvPr/>
          </p:nvSpPr>
          <p:spPr bwMode="auto">
            <a:xfrm>
              <a:off x="5862640" y="3943339"/>
              <a:ext cx="534988"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24211D"/>
                  </a:solidFill>
                  <a:cs typeface="Arial" pitchFamily="34" charset="0"/>
                </a:rPr>
                <a:t>TeraNet</a:t>
              </a:r>
              <a:endParaRPr lang="en-US" sz="1800" smtClean="0">
                <a:solidFill>
                  <a:srgbClr val="000000"/>
                </a:solidFill>
                <a:cs typeface="Arial" pitchFamily="34" charset="0"/>
              </a:endParaRPr>
            </a:p>
          </p:txBody>
        </p:sp>
        <p:sp>
          <p:nvSpPr>
            <p:cNvPr id="37632" name="Line 768"/>
            <p:cNvSpPr>
              <a:spLocks noChangeShapeType="1"/>
            </p:cNvSpPr>
            <p:nvPr/>
          </p:nvSpPr>
          <p:spPr bwMode="auto">
            <a:xfrm flipH="1">
              <a:off x="3803652" y="3925876"/>
              <a:ext cx="1236663" cy="158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3" name="Line 769"/>
            <p:cNvSpPr>
              <a:spLocks noChangeShapeType="1"/>
            </p:cNvSpPr>
            <p:nvPr/>
          </p:nvSpPr>
          <p:spPr bwMode="auto">
            <a:xfrm flipH="1">
              <a:off x="3803652" y="4129076"/>
              <a:ext cx="3729038" cy="158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4" name="Rectangle 770"/>
            <p:cNvSpPr>
              <a:spLocks noChangeArrowheads="1"/>
            </p:cNvSpPr>
            <p:nvPr/>
          </p:nvSpPr>
          <p:spPr bwMode="auto">
            <a:xfrm>
              <a:off x="7007227" y="4967276"/>
              <a:ext cx="804863" cy="1397000"/>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5" name="Rectangle 771"/>
            <p:cNvSpPr>
              <a:spLocks noChangeArrowheads="1"/>
            </p:cNvSpPr>
            <p:nvPr/>
          </p:nvSpPr>
          <p:spPr bwMode="auto">
            <a:xfrm>
              <a:off x="7083427" y="5137139"/>
              <a:ext cx="660400" cy="3302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6" name="Rectangle 772"/>
            <p:cNvSpPr>
              <a:spLocks noChangeArrowheads="1"/>
            </p:cNvSpPr>
            <p:nvPr/>
          </p:nvSpPr>
          <p:spPr bwMode="auto">
            <a:xfrm>
              <a:off x="7142165" y="5153014"/>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Ethernet</a:t>
              </a:r>
              <a:endParaRPr lang="en-US" sz="1800" smtClean="0">
                <a:solidFill>
                  <a:srgbClr val="000000"/>
                </a:solidFill>
                <a:cs typeface="Arial" pitchFamily="34" charset="0"/>
              </a:endParaRPr>
            </a:p>
          </p:txBody>
        </p:sp>
        <p:sp>
          <p:nvSpPr>
            <p:cNvPr id="37637" name="Rectangle 773"/>
            <p:cNvSpPr>
              <a:spLocks noChangeArrowheads="1"/>
            </p:cNvSpPr>
            <p:nvPr/>
          </p:nvSpPr>
          <p:spPr bwMode="auto">
            <a:xfrm>
              <a:off x="7261227" y="5287951"/>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MAC</a:t>
              </a:r>
              <a:endParaRPr lang="en-US" sz="1800" smtClean="0">
                <a:solidFill>
                  <a:srgbClr val="000000"/>
                </a:solidFill>
                <a:cs typeface="Arial" pitchFamily="34" charset="0"/>
              </a:endParaRPr>
            </a:p>
          </p:txBody>
        </p:sp>
        <p:sp>
          <p:nvSpPr>
            <p:cNvPr id="37638" name="Rectangle 774"/>
            <p:cNvSpPr>
              <a:spLocks noChangeArrowheads="1"/>
            </p:cNvSpPr>
            <p:nvPr/>
          </p:nvSpPr>
          <p:spPr bwMode="auto">
            <a:xfrm>
              <a:off x="7218365" y="5805476"/>
              <a:ext cx="382588" cy="3460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9" name="Rectangle 775"/>
            <p:cNvSpPr>
              <a:spLocks noChangeArrowheads="1"/>
            </p:cNvSpPr>
            <p:nvPr/>
          </p:nvSpPr>
          <p:spPr bwMode="auto">
            <a:xfrm>
              <a:off x="7218365" y="5805476"/>
              <a:ext cx="382588" cy="346075"/>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0" name="Rectangle 776"/>
            <p:cNvSpPr>
              <a:spLocks noChangeArrowheads="1"/>
            </p:cNvSpPr>
            <p:nvPr/>
          </p:nvSpPr>
          <p:spPr bwMode="auto">
            <a:xfrm>
              <a:off x="7229423" y="5922951"/>
              <a:ext cx="362279"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SGMII</a:t>
              </a:r>
              <a:endParaRPr lang="en-US" sz="1000" dirty="0" smtClean="0">
                <a:solidFill>
                  <a:srgbClr val="000000"/>
                </a:solidFill>
                <a:cs typeface="Arial" pitchFamily="34" charset="0"/>
              </a:endParaRPr>
            </a:p>
          </p:txBody>
        </p:sp>
        <p:sp>
          <p:nvSpPr>
            <p:cNvPr id="37641" name="Line 777"/>
            <p:cNvSpPr>
              <a:spLocks noChangeShapeType="1"/>
            </p:cNvSpPr>
            <p:nvPr/>
          </p:nvSpPr>
          <p:spPr bwMode="auto">
            <a:xfrm>
              <a:off x="7405690" y="5492739"/>
              <a:ext cx="1588" cy="295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2" name="Freeform 778"/>
            <p:cNvSpPr>
              <a:spLocks/>
            </p:cNvSpPr>
            <p:nvPr/>
          </p:nvSpPr>
          <p:spPr bwMode="auto">
            <a:xfrm>
              <a:off x="7380290" y="5492739"/>
              <a:ext cx="58738" cy="50800"/>
            </a:xfrm>
            <a:custGeom>
              <a:avLst/>
              <a:gdLst/>
              <a:ahLst/>
              <a:cxnLst>
                <a:cxn ang="0">
                  <a:pos x="37" y="32"/>
                </a:cxn>
                <a:cxn ang="0">
                  <a:pos x="16" y="0"/>
                </a:cxn>
                <a:cxn ang="0">
                  <a:pos x="0" y="32"/>
                </a:cxn>
                <a:cxn ang="0">
                  <a:pos x="37" y="32"/>
                </a:cxn>
              </a:cxnLst>
              <a:rect l="0" t="0" r="r" b="b"/>
              <a:pathLst>
                <a:path w="37" h="32">
                  <a:moveTo>
                    <a:pt x="37" y="32"/>
                  </a:moveTo>
                  <a:lnTo>
                    <a:pt x="16" y="0"/>
                  </a:lnTo>
                  <a:lnTo>
                    <a:pt x="0" y="32"/>
                  </a:lnTo>
                  <a:lnTo>
                    <a:pt x="37"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3" name="Freeform 779"/>
            <p:cNvSpPr>
              <a:spLocks/>
            </p:cNvSpPr>
            <p:nvPr/>
          </p:nvSpPr>
          <p:spPr bwMode="auto">
            <a:xfrm>
              <a:off x="7380290" y="5737214"/>
              <a:ext cx="58738" cy="50800"/>
            </a:xfrm>
            <a:custGeom>
              <a:avLst/>
              <a:gdLst/>
              <a:ahLst/>
              <a:cxnLst>
                <a:cxn ang="0">
                  <a:pos x="37" y="0"/>
                </a:cxn>
                <a:cxn ang="0">
                  <a:pos x="16" y="32"/>
                </a:cxn>
                <a:cxn ang="0">
                  <a:pos x="0" y="0"/>
                </a:cxn>
                <a:cxn ang="0">
                  <a:pos x="37" y="0"/>
                </a:cxn>
              </a:cxnLst>
              <a:rect l="0" t="0" r="r" b="b"/>
              <a:pathLst>
                <a:path w="37" h="32">
                  <a:moveTo>
                    <a:pt x="37" y="0"/>
                  </a:moveTo>
                  <a:lnTo>
                    <a:pt x="16" y="32"/>
                  </a:lnTo>
                  <a:lnTo>
                    <a:pt x="0" y="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4" name="Line 780"/>
            <p:cNvSpPr>
              <a:spLocks noChangeShapeType="1"/>
            </p:cNvSpPr>
            <p:nvPr/>
          </p:nvSpPr>
          <p:spPr bwMode="auto">
            <a:xfrm flipV="1">
              <a:off x="7405690" y="6176951"/>
              <a:ext cx="1588" cy="4746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5" name="Freeform 781"/>
            <p:cNvSpPr>
              <a:spLocks/>
            </p:cNvSpPr>
            <p:nvPr/>
          </p:nvSpPr>
          <p:spPr bwMode="auto">
            <a:xfrm>
              <a:off x="7370765" y="6575414"/>
              <a:ext cx="77788" cy="76200"/>
            </a:xfrm>
            <a:custGeom>
              <a:avLst/>
              <a:gdLst/>
              <a:ahLst/>
              <a:cxnLst>
                <a:cxn ang="0">
                  <a:pos x="22" y="48"/>
                </a:cxn>
                <a:cxn ang="0">
                  <a:pos x="0" y="0"/>
                </a:cxn>
                <a:cxn ang="0">
                  <a:pos x="49" y="0"/>
                </a:cxn>
                <a:cxn ang="0">
                  <a:pos x="22" y="48"/>
                </a:cxn>
              </a:cxnLst>
              <a:rect l="0" t="0" r="r" b="b"/>
              <a:pathLst>
                <a:path w="49" h="48">
                  <a:moveTo>
                    <a:pt x="22" y="48"/>
                  </a:moveTo>
                  <a:lnTo>
                    <a:pt x="0" y="0"/>
                  </a:lnTo>
                  <a:lnTo>
                    <a:pt x="49" y="0"/>
                  </a:lnTo>
                  <a:lnTo>
                    <a:pt x="22"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6" name="Freeform 782"/>
            <p:cNvSpPr>
              <a:spLocks/>
            </p:cNvSpPr>
            <p:nvPr/>
          </p:nvSpPr>
          <p:spPr bwMode="auto">
            <a:xfrm>
              <a:off x="7370765" y="6176951"/>
              <a:ext cx="77788" cy="76200"/>
            </a:xfrm>
            <a:custGeom>
              <a:avLst/>
              <a:gdLst/>
              <a:ahLst/>
              <a:cxnLst>
                <a:cxn ang="0">
                  <a:pos x="22" y="0"/>
                </a:cxn>
                <a:cxn ang="0">
                  <a:pos x="0" y="48"/>
                </a:cxn>
                <a:cxn ang="0">
                  <a:pos x="49" y="48"/>
                </a:cxn>
                <a:cxn ang="0">
                  <a:pos x="22" y="0"/>
                </a:cxn>
              </a:cxnLst>
              <a:rect l="0" t="0" r="r" b="b"/>
              <a:pathLst>
                <a:path w="49" h="48">
                  <a:moveTo>
                    <a:pt x="22" y="0"/>
                  </a:moveTo>
                  <a:lnTo>
                    <a:pt x="0" y="48"/>
                  </a:lnTo>
                  <a:lnTo>
                    <a:pt x="49" y="48"/>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7" name="Freeform 783"/>
            <p:cNvSpPr>
              <a:spLocks/>
            </p:cNvSpPr>
            <p:nvPr/>
          </p:nvSpPr>
          <p:spPr bwMode="auto">
            <a:xfrm>
              <a:off x="7481890" y="4341801"/>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8" name="Freeform 784"/>
            <p:cNvSpPr>
              <a:spLocks/>
            </p:cNvSpPr>
            <p:nvPr/>
          </p:nvSpPr>
          <p:spPr bwMode="auto">
            <a:xfrm>
              <a:off x="7489827" y="4392601"/>
              <a:ext cx="9525" cy="23813"/>
            </a:xfrm>
            <a:custGeom>
              <a:avLst/>
              <a:gdLst/>
              <a:ahLst/>
              <a:cxnLst>
                <a:cxn ang="0">
                  <a:pos x="0" y="15"/>
                </a:cxn>
                <a:cxn ang="0">
                  <a:pos x="0" y="15"/>
                </a:cxn>
                <a:cxn ang="0">
                  <a:pos x="6" y="10"/>
                </a:cxn>
                <a:cxn ang="0">
                  <a:pos x="6" y="10"/>
                </a:cxn>
                <a:cxn ang="0">
                  <a:pos x="6" y="5"/>
                </a:cxn>
                <a:cxn ang="0">
                  <a:pos x="6" y="5"/>
                </a:cxn>
                <a:cxn ang="0">
                  <a:pos x="6" y="0"/>
                </a:cxn>
                <a:cxn ang="0">
                  <a:pos x="0" y="0"/>
                </a:cxn>
                <a:cxn ang="0">
                  <a:pos x="0" y="0"/>
                </a:cxn>
                <a:cxn ang="0">
                  <a:pos x="0" y="15"/>
                </a:cxn>
              </a:cxnLst>
              <a:rect l="0" t="0" r="r" b="b"/>
              <a:pathLst>
                <a:path w="6" h="15">
                  <a:moveTo>
                    <a:pt x="0" y="15"/>
                  </a:moveTo>
                  <a:lnTo>
                    <a:pt x="0" y="15"/>
                  </a:lnTo>
                  <a:lnTo>
                    <a:pt x="6" y="10"/>
                  </a:lnTo>
                  <a:lnTo>
                    <a:pt x="6" y="10"/>
                  </a:lnTo>
                  <a:lnTo>
                    <a:pt x="6" y="5"/>
                  </a:lnTo>
                  <a:lnTo>
                    <a:pt x="6" y="5"/>
                  </a:lnTo>
                  <a:lnTo>
                    <a:pt x="6" y="0"/>
                  </a:lnTo>
                  <a:lnTo>
                    <a:pt x="0" y="0"/>
                  </a:lnTo>
                  <a:lnTo>
                    <a:pt x="0" y="0"/>
                  </a:lnTo>
                  <a:lnTo>
                    <a:pt x="0"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9" name="Rectangle 785"/>
            <p:cNvSpPr>
              <a:spLocks noChangeArrowheads="1"/>
            </p:cNvSpPr>
            <p:nvPr/>
          </p:nvSpPr>
          <p:spPr bwMode="auto">
            <a:xfrm>
              <a:off x="7312027" y="4392601"/>
              <a:ext cx="177800" cy="238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0" name="Freeform 786"/>
            <p:cNvSpPr>
              <a:spLocks/>
            </p:cNvSpPr>
            <p:nvPr/>
          </p:nvSpPr>
          <p:spPr bwMode="auto">
            <a:xfrm>
              <a:off x="7294565" y="4392601"/>
              <a:ext cx="17463" cy="23813"/>
            </a:xfrm>
            <a:custGeom>
              <a:avLst/>
              <a:gdLst/>
              <a:ahLst/>
              <a:cxnLst>
                <a:cxn ang="0">
                  <a:pos x="11" y="0"/>
                </a:cxn>
                <a:cxn ang="0">
                  <a:pos x="6" y="0"/>
                </a:cxn>
                <a:cxn ang="0">
                  <a:pos x="6" y="0"/>
                </a:cxn>
                <a:cxn ang="0">
                  <a:pos x="0" y="5"/>
                </a:cxn>
                <a:cxn ang="0">
                  <a:pos x="0" y="5"/>
                </a:cxn>
                <a:cxn ang="0">
                  <a:pos x="0" y="10"/>
                </a:cxn>
                <a:cxn ang="0">
                  <a:pos x="6" y="10"/>
                </a:cxn>
                <a:cxn ang="0">
                  <a:pos x="6" y="15"/>
                </a:cxn>
                <a:cxn ang="0">
                  <a:pos x="11" y="15"/>
                </a:cxn>
                <a:cxn ang="0">
                  <a:pos x="11" y="0"/>
                </a:cxn>
              </a:cxnLst>
              <a:rect l="0" t="0" r="r" b="b"/>
              <a:pathLst>
                <a:path w="11" h="15">
                  <a:moveTo>
                    <a:pt x="11" y="0"/>
                  </a:moveTo>
                  <a:lnTo>
                    <a:pt x="6" y="0"/>
                  </a:lnTo>
                  <a:lnTo>
                    <a:pt x="6" y="0"/>
                  </a:lnTo>
                  <a:lnTo>
                    <a:pt x="0" y="5"/>
                  </a:lnTo>
                  <a:lnTo>
                    <a:pt x="0" y="5"/>
                  </a:lnTo>
                  <a:lnTo>
                    <a:pt x="0" y="10"/>
                  </a:lnTo>
                  <a:lnTo>
                    <a:pt x="6" y="10"/>
                  </a:lnTo>
                  <a:lnTo>
                    <a:pt x="6" y="15"/>
                  </a:lnTo>
                  <a:lnTo>
                    <a:pt x="11" y="15"/>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1" name="Freeform 787"/>
            <p:cNvSpPr>
              <a:spLocks/>
            </p:cNvSpPr>
            <p:nvPr/>
          </p:nvSpPr>
          <p:spPr bwMode="auto">
            <a:xfrm>
              <a:off x="7253290" y="4138601"/>
              <a:ext cx="117475" cy="109538"/>
            </a:xfrm>
            <a:custGeom>
              <a:avLst/>
              <a:gdLst/>
              <a:ahLst/>
              <a:cxnLst>
                <a:cxn ang="0">
                  <a:pos x="74" y="69"/>
                </a:cxn>
                <a:cxn ang="0">
                  <a:pos x="37" y="0"/>
                </a:cxn>
                <a:cxn ang="0">
                  <a:pos x="0" y="69"/>
                </a:cxn>
                <a:cxn ang="0">
                  <a:pos x="74" y="69"/>
                </a:cxn>
              </a:cxnLst>
              <a:rect l="0" t="0" r="r" b="b"/>
              <a:pathLst>
                <a:path w="74" h="69">
                  <a:moveTo>
                    <a:pt x="74" y="69"/>
                  </a:moveTo>
                  <a:lnTo>
                    <a:pt x="37" y="0"/>
                  </a:lnTo>
                  <a:lnTo>
                    <a:pt x="0" y="69"/>
                  </a:lnTo>
                  <a:lnTo>
                    <a:pt x="74"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2" name="Freeform 788"/>
            <p:cNvSpPr>
              <a:spLocks/>
            </p:cNvSpPr>
            <p:nvPr/>
          </p:nvSpPr>
          <p:spPr bwMode="auto">
            <a:xfrm>
              <a:off x="7294565" y="4230676"/>
              <a:ext cx="25400" cy="9525"/>
            </a:xfrm>
            <a:custGeom>
              <a:avLst/>
              <a:gdLst/>
              <a:ahLst/>
              <a:cxnLst>
                <a:cxn ang="0">
                  <a:pos x="16" y="6"/>
                </a:cxn>
                <a:cxn ang="0">
                  <a:pos x="16" y="0"/>
                </a:cxn>
                <a:cxn ang="0">
                  <a:pos x="16" y="0"/>
                </a:cxn>
                <a:cxn ang="0">
                  <a:pos x="11" y="0"/>
                </a:cxn>
                <a:cxn ang="0">
                  <a:pos x="11" y="0"/>
                </a:cxn>
                <a:cxn ang="0">
                  <a:pos x="6" y="0"/>
                </a:cxn>
                <a:cxn ang="0">
                  <a:pos x="6" y="0"/>
                </a:cxn>
                <a:cxn ang="0">
                  <a:pos x="0" y="0"/>
                </a:cxn>
                <a:cxn ang="0">
                  <a:pos x="0" y="6"/>
                </a:cxn>
                <a:cxn ang="0">
                  <a:pos x="16" y="6"/>
                </a:cxn>
              </a:cxnLst>
              <a:rect l="0" t="0" r="r" b="b"/>
              <a:pathLst>
                <a:path w="16" h="6">
                  <a:moveTo>
                    <a:pt x="16" y="6"/>
                  </a:moveTo>
                  <a:lnTo>
                    <a:pt x="16" y="0"/>
                  </a:lnTo>
                  <a:lnTo>
                    <a:pt x="16" y="0"/>
                  </a:lnTo>
                  <a:lnTo>
                    <a:pt x="11" y="0"/>
                  </a:lnTo>
                  <a:lnTo>
                    <a:pt x="11" y="0"/>
                  </a:lnTo>
                  <a:lnTo>
                    <a:pt x="6" y="0"/>
                  </a:lnTo>
                  <a:lnTo>
                    <a:pt x="6" y="0"/>
                  </a:lnTo>
                  <a:lnTo>
                    <a:pt x="0" y="0"/>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3" name="Rectangle 789"/>
            <p:cNvSpPr>
              <a:spLocks noChangeArrowheads="1"/>
            </p:cNvSpPr>
            <p:nvPr/>
          </p:nvSpPr>
          <p:spPr bwMode="auto">
            <a:xfrm>
              <a:off x="7294565" y="4240201"/>
              <a:ext cx="25400" cy="1603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4" name="Freeform 790"/>
            <p:cNvSpPr>
              <a:spLocks/>
            </p:cNvSpPr>
            <p:nvPr/>
          </p:nvSpPr>
          <p:spPr bwMode="auto">
            <a:xfrm>
              <a:off x="7294565" y="4400539"/>
              <a:ext cx="25400" cy="15875"/>
            </a:xfrm>
            <a:custGeom>
              <a:avLst/>
              <a:gdLst/>
              <a:ahLst/>
              <a:cxnLst>
                <a:cxn ang="0">
                  <a:pos x="0" y="0"/>
                </a:cxn>
                <a:cxn ang="0">
                  <a:pos x="0" y="5"/>
                </a:cxn>
                <a:cxn ang="0">
                  <a:pos x="6" y="5"/>
                </a:cxn>
                <a:cxn ang="0">
                  <a:pos x="6" y="10"/>
                </a:cxn>
                <a:cxn ang="0">
                  <a:pos x="11" y="10"/>
                </a:cxn>
                <a:cxn ang="0">
                  <a:pos x="11" y="10"/>
                </a:cxn>
                <a:cxn ang="0">
                  <a:pos x="16" y="5"/>
                </a:cxn>
                <a:cxn ang="0">
                  <a:pos x="16" y="5"/>
                </a:cxn>
                <a:cxn ang="0">
                  <a:pos x="16" y="0"/>
                </a:cxn>
                <a:cxn ang="0">
                  <a:pos x="0" y="0"/>
                </a:cxn>
              </a:cxnLst>
              <a:rect l="0" t="0" r="r" b="b"/>
              <a:pathLst>
                <a:path w="16" h="10">
                  <a:moveTo>
                    <a:pt x="0" y="0"/>
                  </a:moveTo>
                  <a:lnTo>
                    <a:pt x="0" y="5"/>
                  </a:lnTo>
                  <a:lnTo>
                    <a:pt x="6" y="5"/>
                  </a:lnTo>
                  <a:lnTo>
                    <a:pt x="6" y="10"/>
                  </a:lnTo>
                  <a:lnTo>
                    <a:pt x="11" y="10"/>
                  </a:lnTo>
                  <a:lnTo>
                    <a:pt x="11" y="10"/>
                  </a:lnTo>
                  <a:lnTo>
                    <a:pt x="16" y="5"/>
                  </a:lnTo>
                  <a:lnTo>
                    <a:pt x="16" y="5"/>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5" name="Freeform 791"/>
            <p:cNvSpPr>
              <a:spLocks/>
            </p:cNvSpPr>
            <p:nvPr/>
          </p:nvSpPr>
          <p:spPr bwMode="auto">
            <a:xfrm>
              <a:off x="7040565" y="4138601"/>
              <a:ext cx="119063" cy="109538"/>
            </a:xfrm>
            <a:custGeom>
              <a:avLst/>
              <a:gdLst/>
              <a:ahLst/>
              <a:cxnLst>
                <a:cxn ang="0">
                  <a:pos x="75" y="69"/>
                </a:cxn>
                <a:cxn ang="0">
                  <a:pos x="38" y="0"/>
                </a:cxn>
                <a:cxn ang="0">
                  <a:pos x="0" y="69"/>
                </a:cxn>
                <a:cxn ang="0">
                  <a:pos x="75" y="69"/>
                </a:cxn>
              </a:cxnLst>
              <a:rect l="0" t="0" r="r" b="b"/>
              <a:pathLst>
                <a:path w="75" h="69">
                  <a:moveTo>
                    <a:pt x="75" y="69"/>
                  </a:moveTo>
                  <a:lnTo>
                    <a:pt x="38"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6" name="Freeform 792"/>
            <p:cNvSpPr>
              <a:spLocks/>
            </p:cNvSpPr>
            <p:nvPr/>
          </p:nvSpPr>
          <p:spPr bwMode="auto">
            <a:xfrm>
              <a:off x="7091365" y="4222739"/>
              <a:ext cx="17463" cy="17463"/>
            </a:xfrm>
            <a:custGeom>
              <a:avLst/>
              <a:gdLst/>
              <a:ahLst/>
              <a:cxnLst>
                <a:cxn ang="0">
                  <a:pos x="11" y="11"/>
                </a:cxn>
                <a:cxn ang="0">
                  <a:pos x="11" y="5"/>
                </a:cxn>
                <a:cxn ang="0">
                  <a:pos x="11" y="5"/>
                </a:cxn>
                <a:cxn ang="0">
                  <a:pos x="6" y="5"/>
                </a:cxn>
                <a:cxn ang="0">
                  <a:pos x="6" y="0"/>
                </a:cxn>
                <a:cxn ang="0">
                  <a:pos x="0" y="5"/>
                </a:cxn>
                <a:cxn ang="0">
                  <a:pos x="0" y="5"/>
                </a:cxn>
                <a:cxn ang="0">
                  <a:pos x="0" y="5"/>
                </a:cxn>
                <a:cxn ang="0">
                  <a:pos x="0" y="11"/>
                </a:cxn>
                <a:cxn ang="0">
                  <a:pos x="11" y="11"/>
                </a:cxn>
              </a:cxnLst>
              <a:rect l="0" t="0" r="r" b="b"/>
              <a:pathLst>
                <a:path w="11" h="11">
                  <a:moveTo>
                    <a:pt x="11" y="11"/>
                  </a:moveTo>
                  <a:lnTo>
                    <a:pt x="11" y="5"/>
                  </a:lnTo>
                  <a:lnTo>
                    <a:pt x="11" y="5"/>
                  </a:lnTo>
                  <a:lnTo>
                    <a:pt x="6" y="5"/>
                  </a:lnTo>
                  <a:lnTo>
                    <a:pt x="6" y="0"/>
                  </a:lnTo>
                  <a:lnTo>
                    <a:pt x="0" y="5"/>
                  </a:lnTo>
                  <a:lnTo>
                    <a:pt x="0" y="5"/>
                  </a:lnTo>
                  <a:lnTo>
                    <a:pt x="0" y="5"/>
                  </a:lnTo>
                  <a:lnTo>
                    <a:pt x="0" y="11"/>
                  </a:lnTo>
                  <a:lnTo>
                    <a:pt x="11" y="1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7" name="Rectangle 793"/>
            <p:cNvSpPr>
              <a:spLocks noChangeArrowheads="1"/>
            </p:cNvSpPr>
            <p:nvPr/>
          </p:nvSpPr>
          <p:spPr bwMode="auto">
            <a:xfrm>
              <a:off x="7091365" y="4240201"/>
              <a:ext cx="17463" cy="617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8" name="Freeform 794"/>
            <p:cNvSpPr>
              <a:spLocks/>
            </p:cNvSpPr>
            <p:nvPr/>
          </p:nvSpPr>
          <p:spPr bwMode="auto">
            <a:xfrm>
              <a:off x="7040565" y="4848214"/>
              <a:ext cx="119063" cy="101600"/>
            </a:xfrm>
            <a:custGeom>
              <a:avLst/>
              <a:gdLst/>
              <a:ahLst/>
              <a:cxnLst>
                <a:cxn ang="0">
                  <a:pos x="75" y="0"/>
                </a:cxn>
                <a:cxn ang="0">
                  <a:pos x="38" y="64"/>
                </a:cxn>
                <a:cxn ang="0">
                  <a:pos x="0" y="0"/>
                </a:cxn>
                <a:cxn ang="0">
                  <a:pos x="75" y="0"/>
                </a:cxn>
              </a:cxnLst>
              <a:rect l="0" t="0" r="r" b="b"/>
              <a:pathLst>
                <a:path w="75" h="64">
                  <a:moveTo>
                    <a:pt x="75" y="0"/>
                  </a:moveTo>
                  <a:lnTo>
                    <a:pt x="38" y="64"/>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9" name="Freeform 795"/>
            <p:cNvSpPr>
              <a:spLocks/>
            </p:cNvSpPr>
            <p:nvPr/>
          </p:nvSpPr>
          <p:spPr bwMode="auto">
            <a:xfrm>
              <a:off x="7091365" y="4857739"/>
              <a:ext cx="17463" cy="7938"/>
            </a:xfrm>
            <a:custGeom>
              <a:avLst/>
              <a:gdLst/>
              <a:ahLst/>
              <a:cxnLst>
                <a:cxn ang="0">
                  <a:pos x="0" y="0"/>
                </a:cxn>
                <a:cxn ang="0">
                  <a:pos x="0" y="0"/>
                </a:cxn>
                <a:cxn ang="0">
                  <a:pos x="0" y="5"/>
                </a:cxn>
                <a:cxn ang="0">
                  <a:pos x="0" y="5"/>
                </a:cxn>
                <a:cxn ang="0">
                  <a:pos x="6" y="5"/>
                </a:cxn>
                <a:cxn ang="0">
                  <a:pos x="6" y="5"/>
                </a:cxn>
                <a:cxn ang="0">
                  <a:pos x="11" y="5"/>
                </a:cxn>
                <a:cxn ang="0">
                  <a:pos x="11" y="0"/>
                </a:cxn>
                <a:cxn ang="0">
                  <a:pos x="11" y="0"/>
                </a:cxn>
                <a:cxn ang="0">
                  <a:pos x="0" y="0"/>
                </a:cxn>
              </a:cxnLst>
              <a:rect l="0" t="0" r="r" b="b"/>
              <a:pathLst>
                <a:path w="11" h="5">
                  <a:moveTo>
                    <a:pt x="0" y="0"/>
                  </a:moveTo>
                  <a:lnTo>
                    <a:pt x="0" y="0"/>
                  </a:lnTo>
                  <a:lnTo>
                    <a:pt x="0" y="5"/>
                  </a:lnTo>
                  <a:lnTo>
                    <a:pt x="0" y="5"/>
                  </a:lnTo>
                  <a:lnTo>
                    <a:pt x="6" y="5"/>
                  </a:lnTo>
                  <a:lnTo>
                    <a:pt x="6" y="5"/>
                  </a:lnTo>
                  <a:lnTo>
                    <a:pt x="11" y="5"/>
                  </a:lnTo>
                  <a:lnTo>
                    <a:pt x="11" y="0"/>
                  </a:lnTo>
                  <a:lnTo>
                    <a:pt x="1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0" name="Rectangle 796"/>
            <p:cNvSpPr>
              <a:spLocks noChangeArrowheads="1"/>
            </p:cNvSpPr>
            <p:nvPr/>
          </p:nvSpPr>
          <p:spPr bwMode="auto">
            <a:xfrm>
              <a:off x="4514852" y="4797414"/>
              <a:ext cx="2355850" cy="1566863"/>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1" name="Rectangle 797"/>
            <p:cNvSpPr>
              <a:spLocks noChangeArrowheads="1"/>
            </p:cNvSpPr>
            <p:nvPr/>
          </p:nvSpPr>
          <p:spPr bwMode="auto">
            <a:xfrm>
              <a:off x="6616702" y="4967276"/>
              <a:ext cx="212725"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2" name="Rectangle 798"/>
            <p:cNvSpPr>
              <a:spLocks noChangeArrowheads="1"/>
            </p:cNvSpPr>
            <p:nvPr/>
          </p:nvSpPr>
          <p:spPr bwMode="auto">
            <a:xfrm>
              <a:off x="6616702" y="4967276"/>
              <a:ext cx="212725"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3" name="Rectangle 799"/>
            <p:cNvSpPr>
              <a:spLocks noChangeArrowheads="1"/>
            </p:cNvSpPr>
            <p:nvPr/>
          </p:nvSpPr>
          <p:spPr bwMode="auto">
            <a:xfrm rot="16200000">
              <a:off x="6654802" y="5486389"/>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664" name="Rectangle 800"/>
            <p:cNvSpPr>
              <a:spLocks noChangeArrowheads="1"/>
            </p:cNvSpPr>
            <p:nvPr/>
          </p:nvSpPr>
          <p:spPr bwMode="auto">
            <a:xfrm rot="16200000">
              <a:off x="6651627" y="5407014"/>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R</a:t>
              </a:r>
              <a:endParaRPr lang="en-US" sz="1800" smtClean="0">
                <a:solidFill>
                  <a:srgbClr val="000000"/>
                </a:solidFill>
                <a:cs typeface="Arial" pitchFamily="34" charset="0"/>
              </a:endParaRPr>
            </a:p>
          </p:txBody>
        </p:sp>
        <p:sp>
          <p:nvSpPr>
            <p:cNvPr id="37665" name="Rectangle 801"/>
            <p:cNvSpPr>
              <a:spLocks noChangeArrowheads="1"/>
            </p:cNvSpPr>
            <p:nvPr/>
          </p:nvSpPr>
          <p:spPr bwMode="auto">
            <a:xfrm rot="16200000">
              <a:off x="6680202" y="5341926"/>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666" name="Rectangle 802"/>
            <p:cNvSpPr>
              <a:spLocks noChangeArrowheads="1"/>
            </p:cNvSpPr>
            <p:nvPr/>
          </p:nvSpPr>
          <p:spPr bwMode="auto">
            <a:xfrm rot="16200000">
              <a:off x="6646865" y="5275251"/>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667" name="Rectangle 803"/>
            <p:cNvSpPr>
              <a:spLocks noChangeArrowheads="1"/>
            </p:cNvSpPr>
            <p:nvPr/>
          </p:nvSpPr>
          <p:spPr bwMode="auto">
            <a:xfrm rot="16200000">
              <a:off x="6680202" y="5206989"/>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669" name="Rectangle 805"/>
            <p:cNvSpPr>
              <a:spLocks noChangeArrowheads="1"/>
            </p:cNvSpPr>
            <p:nvPr/>
          </p:nvSpPr>
          <p:spPr bwMode="auto">
            <a:xfrm rot="16200000">
              <a:off x="6657977" y="5005376"/>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x4</a:t>
              </a:r>
              <a:endParaRPr lang="en-US" sz="2000" dirty="0" smtClean="0">
                <a:solidFill>
                  <a:srgbClr val="000000"/>
                </a:solidFill>
                <a:cs typeface="Arial" pitchFamily="34" charset="0"/>
              </a:endParaRPr>
            </a:p>
          </p:txBody>
        </p:sp>
        <p:sp>
          <p:nvSpPr>
            <p:cNvPr id="37671" name="Freeform 807"/>
            <p:cNvSpPr>
              <a:spLocks/>
            </p:cNvSpPr>
            <p:nvPr/>
          </p:nvSpPr>
          <p:spPr bwMode="auto">
            <a:xfrm>
              <a:off x="6659551" y="4146539"/>
              <a:ext cx="111125" cy="109538"/>
            </a:xfrm>
            <a:custGeom>
              <a:avLst/>
              <a:gdLst/>
              <a:ahLst/>
              <a:cxnLst>
                <a:cxn ang="0">
                  <a:pos x="70" y="69"/>
                </a:cxn>
                <a:cxn ang="0">
                  <a:pos x="32" y="0"/>
                </a:cxn>
                <a:cxn ang="0">
                  <a:pos x="0" y="69"/>
                </a:cxn>
                <a:cxn ang="0">
                  <a:pos x="70" y="69"/>
                </a:cxn>
              </a:cxnLst>
              <a:rect l="0" t="0" r="r" b="b"/>
              <a:pathLst>
                <a:path w="70" h="69">
                  <a:moveTo>
                    <a:pt x="70" y="69"/>
                  </a:moveTo>
                  <a:lnTo>
                    <a:pt x="32" y="0"/>
                  </a:lnTo>
                  <a:lnTo>
                    <a:pt x="0" y="69"/>
                  </a:lnTo>
                  <a:lnTo>
                    <a:pt x="70"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2" name="Freeform 808"/>
            <p:cNvSpPr>
              <a:spLocks/>
            </p:cNvSpPr>
            <p:nvPr/>
          </p:nvSpPr>
          <p:spPr bwMode="auto">
            <a:xfrm>
              <a:off x="6710365" y="4230676"/>
              <a:ext cx="25400" cy="9525"/>
            </a:xfrm>
            <a:custGeom>
              <a:avLst/>
              <a:gdLst/>
              <a:ahLst/>
              <a:cxnLst>
                <a:cxn ang="0">
                  <a:pos x="16" y="6"/>
                </a:cxn>
                <a:cxn ang="0">
                  <a:pos x="16" y="6"/>
                </a:cxn>
                <a:cxn ang="0">
                  <a:pos x="11" y="0"/>
                </a:cxn>
                <a:cxn ang="0">
                  <a:pos x="11" y="0"/>
                </a:cxn>
                <a:cxn ang="0">
                  <a:pos x="5" y="0"/>
                </a:cxn>
                <a:cxn ang="0">
                  <a:pos x="5" y="0"/>
                </a:cxn>
                <a:cxn ang="0">
                  <a:pos x="5"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5"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3" name="Rectangle 809"/>
            <p:cNvSpPr>
              <a:spLocks noChangeArrowheads="1"/>
            </p:cNvSpPr>
            <p:nvPr/>
          </p:nvSpPr>
          <p:spPr bwMode="auto">
            <a:xfrm>
              <a:off x="6702414" y="4240201"/>
              <a:ext cx="25400" cy="6080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4" name="Freeform 810"/>
            <p:cNvSpPr>
              <a:spLocks/>
            </p:cNvSpPr>
            <p:nvPr/>
          </p:nvSpPr>
          <p:spPr bwMode="auto">
            <a:xfrm>
              <a:off x="6659551" y="4840276"/>
              <a:ext cx="111125" cy="109538"/>
            </a:xfrm>
            <a:custGeom>
              <a:avLst/>
              <a:gdLst/>
              <a:ahLst/>
              <a:cxnLst>
                <a:cxn ang="0">
                  <a:pos x="70" y="0"/>
                </a:cxn>
                <a:cxn ang="0">
                  <a:pos x="32" y="69"/>
                </a:cxn>
                <a:cxn ang="0">
                  <a:pos x="0" y="0"/>
                </a:cxn>
                <a:cxn ang="0">
                  <a:pos x="70" y="0"/>
                </a:cxn>
              </a:cxnLst>
              <a:rect l="0" t="0" r="r" b="b"/>
              <a:pathLst>
                <a:path w="70" h="69">
                  <a:moveTo>
                    <a:pt x="70" y="0"/>
                  </a:moveTo>
                  <a:lnTo>
                    <a:pt x="32" y="69"/>
                  </a:lnTo>
                  <a:lnTo>
                    <a:pt x="0" y="0"/>
                  </a:lnTo>
                  <a:lnTo>
                    <a:pt x="7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5" name="Freeform 811"/>
            <p:cNvSpPr>
              <a:spLocks/>
            </p:cNvSpPr>
            <p:nvPr/>
          </p:nvSpPr>
          <p:spPr bwMode="auto">
            <a:xfrm>
              <a:off x="6710365" y="4848214"/>
              <a:ext cx="25400" cy="17463"/>
            </a:xfrm>
            <a:custGeom>
              <a:avLst/>
              <a:gdLst/>
              <a:ahLst/>
              <a:cxnLst>
                <a:cxn ang="0">
                  <a:pos x="0" y="0"/>
                </a:cxn>
                <a:cxn ang="0">
                  <a:pos x="0" y="6"/>
                </a:cxn>
                <a:cxn ang="0">
                  <a:pos x="5"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5"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6" name="Line 812"/>
            <p:cNvSpPr>
              <a:spLocks noChangeShapeType="1"/>
            </p:cNvSpPr>
            <p:nvPr/>
          </p:nvSpPr>
          <p:spPr bwMode="auto">
            <a:xfrm>
              <a:off x="6718302" y="5846751"/>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7" name="Freeform 813"/>
            <p:cNvSpPr>
              <a:spLocks/>
            </p:cNvSpPr>
            <p:nvPr/>
          </p:nvSpPr>
          <p:spPr bwMode="auto">
            <a:xfrm>
              <a:off x="6684965" y="5846751"/>
              <a:ext cx="76200" cy="68263"/>
            </a:xfrm>
            <a:custGeom>
              <a:avLst/>
              <a:gdLst/>
              <a:ahLst/>
              <a:cxnLst>
                <a:cxn ang="0">
                  <a:pos x="21" y="0"/>
                </a:cxn>
                <a:cxn ang="0">
                  <a:pos x="48" y="43"/>
                </a:cxn>
                <a:cxn ang="0">
                  <a:pos x="0" y="43"/>
                </a:cxn>
                <a:cxn ang="0">
                  <a:pos x="21" y="0"/>
                </a:cxn>
              </a:cxnLst>
              <a:rect l="0" t="0" r="r" b="b"/>
              <a:pathLst>
                <a:path w="48" h="43">
                  <a:moveTo>
                    <a:pt x="21" y="0"/>
                  </a:moveTo>
                  <a:lnTo>
                    <a:pt x="48"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8" name="Freeform 814"/>
            <p:cNvSpPr>
              <a:spLocks/>
            </p:cNvSpPr>
            <p:nvPr/>
          </p:nvSpPr>
          <p:spPr bwMode="auto">
            <a:xfrm>
              <a:off x="6684965" y="6575414"/>
              <a:ext cx="76200" cy="68263"/>
            </a:xfrm>
            <a:custGeom>
              <a:avLst/>
              <a:gdLst/>
              <a:ahLst/>
              <a:cxnLst>
                <a:cxn ang="0">
                  <a:pos x="21" y="43"/>
                </a:cxn>
                <a:cxn ang="0">
                  <a:pos x="48" y="0"/>
                </a:cxn>
                <a:cxn ang="0">
                  <a:pos x="0" y="0"/>
                </a:cxn>
                <a:cxn ang="0">
                  <a:pos x="21" y="43"/>
                </a:cxn>
              </a:cxnLst>
              <a:rect l="0" t="0" r="r" b="b"/>
              <a:pathLst>
                <a:path w="48" h="43">
                  <a:moveTo>
                    <a:pt x="21" y="43"/>
                  </a:moveTo>
                  <a:lnTo>
                    <a:pt x="48"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9" name="Rectangle 815"/>
            <p:cNvSpPr>
              <a:spLocks noChangeArrowheads="1"/>
            </p:cNvSpPr>
            <p:nvPr/>
          </p:nvSpPr>
          <p:spPr bwMode="auto">
            <a:xfrm>
              <a:off x="5845177" y="4967276"/>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0" name="Rectangle 816"/>
            <p:cNvSpPr>
              <a:spLocks noChangeArrowheads="1"/>
            </p:cNvSpPr>
            <p:nvPr/>
          </p:nvSpPr>
          <p:spPr bwMode="auto">
            <a:xfrm>
              <a:off x="5845177" y="4967276"/>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1" name="Rectangle 817"/>
            <p:cNvSpPr>
              <a:spLocks noChangeArrowheads="1"/>
            </p:cNvSpPr>
            <p:nvPr/>
          </p:nvSpPr>
          <p:spPr bwMode="auto">
            <a:xfrm rot="16200000">
              <a:off x="5883277" y="5375264"/>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a:t>
              </a:r>
              <a:endParaRPr lang="en-US" sz="1800" dirty="0" smtClean="0">
                <a:solidFill>
                  <a:srgbClr val="000000"/>
                </a:solidFill>
                <a:cs typeface="Arial" pitchFamily="34" charset="0"/>
              </a:endParaRPr>
            </a:p>
          </p:txBody>
        </p:sp>
        <p:sp>
          <p:nvSpPr>
            <p:cNvPr id="37682" name="Rectangle 818"/>
            <p:cNvSpPr>
              <a:spLocks noChangeArrowheads="1"/>
            </p:cNvSpPr>
            <p:nvPr/>
          </p:nvSpPr>
          <p:spPr bwMode="auto">
            <a:xfrm rot="16200000">
              <a:off x="5883277" y="5289539"/>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P</a:t>
              </a:r>
              <a:endParaRPr lang="en-US" sz="1800" dirty="0" smtClean="0">
                <a:solidFill>
                  <a:srgbClr val="000000"/>
                </a:solidFill>
                <a:cs typeface="Arial" pitchFamily="34" charset="0"/>
              </a:endParaRPr>
            </a:p>
          </p:txBody>
        </p:sp>
        <p:sp>
          <p:nvSpPr>
            <p:cNvPr id="37683" name="Rectangle 819"/>
            <p:cNvSpPr>
              <a:spLocks noChangeArrowheads="1"/>
            </p:cNvSpPr>
            <p:nvPr/>
          </p:nvSpPr>
          <p:spPr bwMode="auto">
            <a:xfrm rot="16200000">
              <a:off x="5908677" y="5230801"/>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endParaRPr lang="en-US" sz="1800" dirty="0" smtClean="0">
                <a:solidFill>
                  <a:srgbClr val="000000"/>
                </a:solidFill>
                <a:cs typeface="Arial" pitchFamily="34" charset="0"/>
              </a:endParaRPr>
            </a:p>
          </p:txBody>
        </p:sp>
        <p:sp>
          <p:nvSpPr>
            <p:cNvPr id="37685" name="Line 821"/>
            <p:cNvSpPr>
              <a:spLocks noChangeShapeType="1"/>
            </p:cNvSpPr>
            <p:nvPr/>
          </p:nvSpPr>
          <p:spPr bwMode="auto">
            <a:xfrm>
              <a:off x="5948364" y="4146539"/>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6" name="Freeform 822"/>
            <p:cNvSpPr>
              <a:spLocks/>
            </p:cNvSpPr>
            <p:nvPr/>
          </p:nvSpPr>
          <p:spPr bwMode="auto">
            <a:xfrm>
              <a:off x="5913439" y="4146539"/>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7" name="Freeform 823"/>
            <p:cNvSpPr>
              <a:spLocks/>
            </p:cNvSpPr>
            <p:nvPr/>
          </p:nvSpPr>
          <p:spPr bwMode="auto">
            <a:xfrm>
              <a:off x="5913439" y="4883139"/>
              <a:ext cx="76200" cy="66675"/>
            </a:xfrm>
            <a:custGeom>
              <a:avLst/>
              <a:gdLst/>
              <a:ahLst/>
              <a:cxnLst>
                <a:cxn ang="0">
                  <a:pos x="22" y="42"/>
                </a:cxn>
                <a:cxn ang="0">
                  <a:pos x="48" y="0"/>
                </a:cxn>
                <a:cxn ang="0">
                  <a:pos x="0" y="0"/>
                </a:cxn>
                <a:cxn ang="0">
                  <a:pos x="22" y="42"/>
                </a:cxn>
              </a:cxnLst>
              <a:rect l="0" t="0" r="r" b="b"/>
              <a:pathLst>
                <a:path w="48" h="42">
                  <a:moveTo>
                    <a:pt x="22" y="42"/>
                  </a:moveTo>
                  <a:lnTo>
                    <a:pt x="48"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8" name="Line 824"/>
            <p:cNvSpPr>
              <a:spLocks noChangeShapeType="1"/>
            </p:cNvSpPr>
            <p:nvPr/>
          </p:nvSpPr>
          <p:spPr bwMode="auto">
            <a:xfrm>
              <a:off x="5948364" y="5846751"/>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9" name="Freeform 825"/>
            <p:cNvSpPr>
              <a:spLocks/>
            </p:cNvSpPr>
            <p:nvPr/>
          </p:nvSpPr>
          <p:spPr bwMode="auto">
            <a:xfrm>
              <a:off x="5913439" y="5846751"/>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0" name="Freeform 826"/>
            <p:cNvSpPr>
              <a:spLocks/>
            </p:cNvSpPr>
            <p:nvPr/>
          </p:nvSpPr>
          <p:spPr bwMode="auto">
            <a:xfrm>
              <a:off x="5913439" y="6575414"/>
              <a:ext cx="76200" cy="68263"/>
            </a:xfrm>
            <a:custGeom>
              <a:avLst/>
              <a:gdLst/>
              <a:ahLst/>
              <a:cxnLst>
                <a:cxn ang="0">
                  <a:pos x="22" y="43"/>
                </a:cxn>
                <a:cxn ang="0">
                  <a:pos x="48" y="0"/>
                </a:cxn>
                <a:cxn ang="0">
                  <a:pos x="0" y="0"/>
                </a:cxn>
                <a:cxn ang="0">
                  <a:pos x="22" y="43"/>
                </a:cxn>
              </a:cxnLst>
              <a:rect l="0" t="0" r="r" b="b"/>
              <a:pathLst>
                <a:path w="48" h="43">
                  <a:moveTo>
                    <a:pt x="22" y="43"/>
                  </a:moveTo>
                  <a:lnTo>
                    <a:pt x="48"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1" name="Rectangle 827"/>
            <p:cNvSpPr>
              <a:spLocks noChangeArrowheads="1"/>
            </p:cNvSpPr>
            <p:nvPr/>
          </p:nvSpPr>
          <p:spPr bwMode="auto">
            <a:xfrm>
              <a:off x="5591177" y="4967276"/>
              <a:ext cx="203200" cy="8636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2" name="Rectangle 828"/>
            <p:cNvSpPr>
              <a:spLocks noChangeArrowheads="1"/>
            </p:cNvSpPr>
            <p:nvPr/>
          </p:nvSpPr>
          <p:spPr bwMode="auto">
            <a:xfrm rot="16200000">
              <a:off x="5626102" y="5478451"/>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693" name="Rectangle 829"/>
            <p:cNvSpPr>
              <a:spLocks noChangeArrowheads="1"/>
            </p:cNvSpPr>
            <p:nvPr/>
          </p:nvSpPr>
          <p:spPr bwMode="auto">
            <a:xfrm rot="16200000">
              <a:off x="5629277" y="5387964"/>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A</a:t>
              </a:r>
              <a:endParaRPr lang="en-US" sz="1800" dirty="0" smtClean="0">
                <a:solidFill>
                  <a:srgbClr val="000000"/>
                </a:solidFill>
                <a:cs typeface="Arial" pitchFamily="34" charset="0"/>
              </a:endParaRPr>
            </a:p>
          </p:txBody>
        </p:sp>
        <p:sp>
          <p:nvSpPr>
            <p:cNvPr id="37694" name="Rectangle 830"/>
            <p:cNvSpPr>
              <a:spLocks noChangeArrowheads="1"/>
            </p:cNvSpPr>
            <p:nvPr/>
          </p:nvSpPr>
          <p:spPr bwMode="auto">
            <a:xfrm rot="16200000">
              <a:off x="5626102" y="5300651"/>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R</a:t>
              </a:r>
              <a:endParaRPr lang="en-US" sz="1800" dirty="0" smtClean="0">
                <a:solidFill>
                  <a:srgbClr val="000000"/>
                </a:solidFill>
                <a:cs typeface="Arial" pitchFamily="34" charset="0"/>
              </a:endParaRPr>
            </a:p>
          </p:txBody>
        </p:sp>
        <p:sp>
          <p:nvSpPr>
            <p:cNvPr id="37695" name="Rectangle 831"/>
            <p:cNvSpPr>
              <a:spLocks noChangeArrowheads="1"/>
            </p:cNvSpPr>
            <p:nvPr/>
          </p:nvSpPr>
          <p:spPr bwMode="auto">
            <a:xfrm rot="16200000">
              <a:off x="5634039" y="5214926"/>
              <a:ext cx="1365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T</a:t>
              </a:r>
              <a:endParaRPr lang="en-US" sz="1800" dirty="0" smtClean="0">
                <a:solidFill>
                  <a:srgbClr val="000000"/>
                </a:solidFill>
                <a:cs typeface="Arial" pitchFamily="34" charset="0"/>
              </a:endParaRPr>
            </a:p>
          </p:txBody>
        </p:sp>
        <p:sp>
          <p:nvSpPr>
            <p:cNvPr id="37698" name="Rectangle 834"/>
            <p:cNvSpPr>
              <a:spLocks noChangeArrowheads="1"/>
            </p:cNvSpPr>
            <p:nvPr/>
          </p:nvSpPr>
          <p:spPr bwMode="auto">
            <a:xfrm rot="16200000">
              <a:off x="5632452" y="5002201"/>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00" name="Line 836"/>
            <p:cNvSpPr>
              <a:spLocks noChangeShapeType="1"/>
            </p:cNvSpPr>
            <p:nvPr/>
          </p:nvSpPr>
          <p:spPr bwMode="auto">
            <a:xfrm>
              <a:off x="5692777" y="4146539"/>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1" name="Freeform 837"/>
            <p:cNvSpPr>
              <a:spLocks/>
            </p:cNvSpPr>
            <p:nvPr/>
          </p:nvSpPr>
          <p:spPr bwMode="auto">
            <a:xfrm>
              <a:off x="5659439" y="4146539"/>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2" name="Freeform 838"/>
            <p:cNvSpPr>
              <a:spLocks/>
            </p:cNvSpPr>
            <p:nvPr/>
          </p:nvSpPr>
          <p:spPr bwMode="auto">
            <a:xfrm>
              <a:off x="5659439" y="4883139"/>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3" name="Line 839"/>
            <p:cNvSpPr>
              <a:spLocks noChangeShapeType="1"/>
            </p:cNvSpPr>
            <p:nvPr/>
          </p:nvSpPr>
          <p:spPr bwMode="auto">
            <a:xfrm>
              <a:off x="5692777" y="5846751"/>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4" name="Freeform 840"/>
            <p:cNvSpPr>
              <a:spLocks/>
            </p:cNvSpPr>
            <p:nvPr/>
          </p:nvSpPr>
          <p:spPr bwMode="auto">
            <a:xfrm>
              <a:off x="5659439" y="5846751"/>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5" name="Freeform 841"/>
            <p:cNvSpPr>
              <a:spLocks/>
            </p:cNvSpPr>
            <p:nvPr/>
          </p:nvSpPr>
          <p:spPr bwMode="auto">
            <a:xfrm>
              <a:off x="5659439" y="6575414"/>
              <a:ext cx="68263" cy="68263"/>
            </a:xfrm>
            <a:custGeom>
              <a:avLst/>
              <a:gdLst/>
              <a:ahLst/>
              <a:cxnLst>
                <a:cxn ang="0">
                  <a:pos x="21" y="43"/>
                </a:cxn>
                <a:cxn ang="0">
                  <a:pos x="43" y="0"/>
                </a:cxn>
                <a:cxn ang="0">
                  <a:pos x="0" y="0"/>
                </a:cxn>
                <a:cxn ang="0">
                  <a:pos x="21" y="43"/>
                </a:cxn>
              </a:cxnLst>
              <a:rect l="0" t="0" r="r" b="b"/>
              <a:pathLst>
                <a:path w="43" h="43">
                  <a:moveTo>
                    <a:pt x="21" y="43"/>
                  </a:moveTo>
                  <a:lnTo>
                    <a:pt x="43"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6" name="Rectangle 842"/>
            <p:cNvSpPr>
              <a:spLocks noChangeArrowheads="1"/>
            </p:cNvSpPr>
            <p:nvPr/>
          </p:nvSpPr>
          <p:spPr bwMode="auto">
            <a:xfrm>
              <a:off x="6362702" y="4967276"/>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7" name="Rectangle 843"/>
            <p:cNvSpPr>
              <a:spLocks noChangeArrowheads="1"/>
            </p:cNvSpPr>
            <p:nvPr/>
          </p:nvSpPr>
          <p:spPr bwMode="auto">
            <a:xfrm>
              <a:off x="6362702" y="4967276"/>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8" name="Rectangle 844"/>
            <p:cNvSpPr>
              <a:spLocks noChangeArrowheads="1"/>
            </p:cNvSpPr>
            <p:nvPr/>
          </p:nvSpPr>
          <p:spPr bwMode="auto">
            <a:xfrm rot="16200000">
              <a:off x="6418264" y="5494326"/>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09" name="Rectangle 845"/>
            <p:cNvSpPr>
              <a:spLocks noChangeArrowheads="1"/>
            </p:cNvSpPr>
            <p:nvPr/>
          </p:nvSpPr>
          <p:spPr bwMode="auto">
            <a:xfrm rot="16200000">
              <a:off x="6415089" y="5407014"/>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10" name="Rectangle 846"/>
            <p:cNvSpPr>
              <a:spLocks noChangeArrowheads="1"/>
            </p:cNvSpPr>
            <p:nvPr/>
          </p:nvSpPr>
          <p:spPr bwMode="auto">
            <a:xfrm rot="16200000">
              <a:off x="6443664" y="5349864"/>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11" name="Rectangle 847"/>
            <p:cNvSpPr>
              <a:spLocks noChangeArrowheads="1"/>
            </p:cNvSpPr>
            <p:nvPr/>
          </p:nvSpPr>
          <p:spPr bwMode="auto">
            <a:xfrm rot="16200000">
              <a:off x="6427789" y="5300651"/>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13" name="Rectangle 849"/>
            <p:cNvSpPr>
              <a:spLocks noChangeArrowheads="1"/>
            </p:cNvSpPr>
            <p:nvPr/>
          </p:nvSpPr>
          <p:spPr bwMode="auto">
            <a:xfrm rot="16200000">
              <a:off x="6443664" y="5206989"/>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714" name="Rectangle 850"/>
            <p:cNvSpPr>
              <a:spLocks noChangeArrowheads="1"/>
            </p:cNvSpPr>
            <p:nvPr/>
          </p:nvSpPr>
          <p:spPr bwMode="auto">
            <a:xfrm rot="16200000">
              <a:off x="6421439" y="5005376"/>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16" name="Freeform 852"/>
            <p:cNvSpPr>
              <a:spLocks/>
            </p:cNvSpPr>
            <p:nvPr/>
          </p:nvSpPr>
          <p:spPr bwMode="auto">
            <a:xfrm>
              <a:off x="6405564" y="4146539"/>
              <a:ext cx="119063" cy="109538"/>
            </a:xfrm>
            <a:custGeom>
              <a:avLst/>
              <a:gdLst/>
              <a:ahLst/>
              <a:cxnLst>
                <a:cxn ang="0">
                  <a:pos x="75" y="69"/>
                </a:cxn>
                <a:cxn ang="0">
                  <a:pos x="37" y="0"/>
                </a:cxn>
                <a:cxn ang="0">
                  <a:pos x="0" y="69"/>
                </a:cxn>
                <a:cxn ang="0">
                  <a:pos x="75" y="69"/>
                </a:cxn>
              </a:cxnLst>
              <a:rect l="0" t="0" r="r" b="b"/>
              <a:pathLst>
                <a:path w="75" h="69">
                  <a:moveTo>
                    <a:pt x="75" y="69"/>
                  </a:moveTo>
                  <a:lnTo>
                    <a:pt x="37"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7" name="Freeform 853"/>
            <p:cNvSpPr>
              <a:spLocks/>
            </p:cNvSpPr>
            <p:nvPr/>
          </p:nvSpPr>
          <p:spPr bwMode="auto">
            <a:xfrm>
              <a:off x="6456364" y="4230676"/>
              <a:ext cx="25400" cy="9525"/>
            </a:xfrm>
            <a:custGeom>
              <a:avLst/>
              <a:gdLst/>
              <a:ahLst/>
              <a:cxnLst>
                <a:cxn ang="0">
                  <a:pos x="16" y="6"/>
                </a:cxn>
                <a:cxn ang="0">
                  <a:pos x="16" y="6"/>
                </a:cxn>
                <a:cxn ang="0">
                  <a:pos x="11" y="0"/>
                </a:cxn>
                <a:cxn ang="0">
                  <a:pos x="11" y="0"/>
                </a:cxn>
                <a:cxn ang="0">
                  <a:pos x="5" y="0"/>
                </a:cxn>
                <a:cxn ang="0">
                  <a:pos x="5" y="0"/>
                </a:cxn>
                <a:cxn ang="0">
                  <a:pos x="0"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0"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8" name="Rectangle 854"/>
            <p:cNvSpPr>
              <a:spLocks noChangeArrowheads="1"/>
            </p:cNvSpPr>
            <p:nvPr/>
          </p:nvSpPr>
          <p:spPr bwMode="auto">
            <a:xfrm>
              <a:off x="6456364" y="4240201"/>
              <a:ext cx="25400" cy="6080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9" name="Freeform 855"/>
            <p:cNvSpPr>
              <a:spLocks/>
            </p:cNvSpPr>
            <p:nvPr/>
          </p:nvSpPr>
          <p:spPr bwMode="auto">
            <a:xfrm>
              <a:off x="6405564" y="4840276"/>
              <a:ext cx="119063" cy="109538"/>
            </a:xfrm>
            <a:custGeom>
              <a:avLst/>
              <a:gdLst/>
              <a:ahLst/>
              <a:cxnLst>
                <a:cxn ang="0">
                  <a:pos x="75" y="0"/>
                </a:cxn>
                <a:cxn ang="0">
                  <a:pos x="37" y="69"/>
                </a:cxn>
                <a:cxn ang="0">
                  <a:pos x="0" y="0"/>
                </a:cxn>
                <a:cxn ang="0">
                  <a:pos x="75" y="0"/>
                </a:cxn>
              </a:cxnLst>
              <a:rect l="0" t="0" r="r" b="b"/>
              <a:pathLst>
                <a:path w="75" h="69">
                  <a:moveTo>
                    <a:pt x="75" y="0"/>
                  </a:moveTo>
                  <a:lnTo>
                    <a:pt x="37" y="69"/>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0" name="Freeform 856"/>
            <p:cNvSpPr>
              <a:spLocks/>
            </p:cNvSpPr>
            <p:nvPr/>
          </p:nvSpPr>
          <p:spPr bwMode="auto">
            <a:xfrm>
              <a:off x="6456364" y="4848214"/>
              <a:ext cx="25400" cy="17463"/>
            </a:xfrm>
            <a:custGeom>
              <a:avLst/>
              <a:gdLst/>
              <a:ahLst/>
              <a:cxnLst>
                <a:cxn ang="0">
                  <a:pos x="0" y="0"/>
                </a:cxn>
                <a:cxn ang="0">
                  <a:pos x="0" y="6"/>
                </a:cxn>
                <a:cxn ang="0">
                  <a:pos x="0"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0"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1" name="Line 857"/>
            <p:cNvSpPr>
              <a:spLocks noChangeShapeType="1"/>
            </p:cNvSpPr>
            <p:nvPr/>
          </p:nvSpPr>
          <p:spPr bwMode="auto">
            <a:xfrm>
              <a:off x="6473827" y="5846751"/>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2" name="Freeform 858"/>
            <p:cNvSpPr>
              <a:spLocks/>
            </p:cNvSpPr>
            <p:nvPr/>
          </p:nvSpPr>
          <p:spPr bwMode="auto">
            <a:xfrm>
              <a:off x="6430964" y="5846751"/>
              <a:ext cx="76200" cy="68263"/>
            </a:xfrm>
            <a:custGeom>
              <a:avLst/>
              <a:gdLst/>
              <a:ahLst/>
              <a:cxnLst>
                <a:cxn ang="0">
                  <a:pos x="27" y="0"/>
                </a:cxn>
                <a:cxn ang="0">
                  <a:pos x="48" y="43"/>
                </a:cxn>
                <a:cxn ang="0">
                  <a:pos x="0" y="43"/>
                </a:cxn>
                <a:cxn ang="0">
                  <a:pos x="27" y="0"/>
                </a:cxn>
              </a:cxnLst>
              <a:rect l="0" t="0" r="r" b="b"/>
              <a:pathLst>
                <a:path w="48" h="43">
                  <a:moveTo>
                    <a:pt x="27" y="0"/>
                  </a:moveTo>
                  <a:lnTo>
                    <a:pt x="48"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3" name="Freeform 859"/>
            <p:cNvSpPr>
              <a:spLocks/>
            </p:cNvSpPr>
            <p:nvPr/>
          </p:nvSpPr>
          <p:spPr bwMode="auto">
            <a:xfrm>
              <a:off x="6430964" y="6575414"/>
              <a:ext cx="76200" cy="68263"/>
            </a:xfrm>
            <a:custGeom>
              <a:avLst/>
              <a:gdLst/>
              <a:ahLst/>
              <a:cxnLst>
                <a:cxn ang="0">
                  <a:pos x="27" y="43"/>
                </a:cxn>
                <a:cxn ang="0">
                  <a:pos x="48" y="0"/>
                </a:cxn>
                <a:cxn ang="0">
                  <a:pos x="0" y="0"/>
                </a:cxn>
                <a:cxn ang="0">
                  <a:pos x="27" y="43"/>
                </a:cxn>
              </a:cxnLst>
              <a:rect l="0" t="0" r="r" b="b"/>
              <a:pathLst>
                <a:path w="48" h="43">
                  <a:moveTo>
                    <a:pt x="27" y="43"/>
                  </a:moveTo>
                  <a:lnTo>
                    <a:pt x="48"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4" name="Rectangle 860"/>
            <p:cNvSpPr>
              <a:spLocks noChangeArrowheads="1"/>
            </p:cNvSpPr>
            <p:nvPr/>
          </p:nvSpPr>
          <p:spPr bwMode="auto">
            <a:xfrm>
              <a:off x="5337177" y="4967276"/>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5" name="Rectangle 861"/>
            <p:cNvSpPr>
              <a:spLocks noChangeArrowheads="1"/>
            </p:cNvSpPr>
            <p:nvPr/>
          </p:nvSpPr>
          <p:spPr bwMode="auto">
            <a:xfrm>
              <a:off x="5337177" y="4967276"/>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7" name="Rectangle 863"/>
            <p:cNvSpPr>
              <a:spLocks noChangeArrowheads="1"/>
            </p:cNvSpPr>
            <p:nvPr/>
          </p:nvSpPr>
          <p:spPr bwMode="auto">
            <a:xfrm rot="16200000">
              <a:off x="5359402" y="5308589"/>
              <a:ext cx="176213"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r>
                <a:rPr lang="en-US" sz="1000" b="1" baseline="30000" dirty="0" smtClean="0">
                  <a:solidFill>
                    <a:srgbClr val="000000"/>
                  </a:solidFill>
                  <a:cs typeface="Arial" pitchFamily="34" charset="0"/>
                </a:rPr>
                <a:t>2</a:t>
              </a:r>
              <a:r>
                <a:rPr lang="en-US" sz="1000" b="1" dirty="0" smtClean="0">
                  <a:solidFill>
                    <a:srgbClr val="000000"/>
                  </a:solidFill>
                  <a:cs typeface="Arial" pitchFamily="34" charset="0"/>
                </a:rPr>
                <a:t>C</a:t>
              </a:r>
              <a:endParaRPr lang="en-US" sz="1800" dirty="0" smtClean="0">
                <a:solidFill>
                  <a:srgbClr val="000000"/>
                </a:solidFill>
                <a:cs typeface="Arial" pitchFamily="34" charset="0"/>
              </a:endParaRPr>
            </a:p>
          </p:txBody>
        </p:sp>
        <p:sp>
          <p:nvSpPr>
            <p:cNvPr id="37728" name="Rectangle 864"/>
            <p:cNvSpPr>
              <a:spLocks noChangeArrowheads="1"/>
            </p:cNvSpPr>
            <p:nvPr/>
          </p:nvSpPr>
          <p:spPr bwMode="auto">
            <a:xfrm rot="16200000">
              <a:off x="5419727" y="5267314"/>
              <a:ext cx="0" cy="2762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endParaRPr lang="en-US" sz="1800" dirty="0" smtClean="0">
                <a:solidFill>
                  <a:srgbClr val="000000"/>
                </a:solidFill>
                <a:cs typeface="Arial" pitchFamily="34" charset="0"/>
              </a:endParaRPr>
            </a:p>
          </p:txBody>
        </p:sp>
        <p:sp>
          <p:nvSpPr>
            <p:cNvPr id="37729" name="Line 865"/>
            <p:cNvSpPr>
              <a:spLocks noChangeShapeType="1"/>
            </p:cNvSpPr>
            <p:nvPr/>
          </p:nvSpPr>
          <p:spPr bwMode="auto">
            <a:xfrm>
              <a:off x="5438777" y="4146539"/>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0" name="Freeform 866"/>
            <p:cNvSpPr>
              <a:spLocks/>
            </p:cNvSpPr>
            <p:nvPr/>
          </p:nvSpPr>
          <p:spPr bwMode="auto">
            <a:xfrm>
              <a:off x="5395914" y="4146539"/>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1" name="Freeform 867"/>
            <p:cNvSpPr>
              <a:spLocks/>
            </p:cNvSpPr>
            <p:nvPr/>
          </p:nvSpPr>
          <p:spPr bwMode="auto">
            <a:xfrm>
              <a:off x="5395914" y="4883139"/>
              <a:ext cx="77788" cy="66675"/>
            </a:xfrm>
            <a:custGeom>
              <a:avLst/>
              <a:gdLst/>
              <a:ahLst/>
              <a:cxnLst>
                <a:cxn ang="0">
                  <a:pos x="27" y="42"/>
                </a:cxn>
                <a:cxn ang="0">
                  <a:pos x="49" y="0"/>
                </a:cxn>
                <a:cxn ang="0">
                  <a:pos x="0" y="0"/>
                </a:cxn>
                <a:cxn ang="0">
                  <a:pos x="27" y="42"/>
                </a:cxn>
              </a:cxnLst>
              <a:rect l="0" t="0" r="r" b="b"/>
              <a:pathLst>
                <a:path w="49" h="42">
                  <a:moveTo>
                    <a:pt x="27" y="42"/>
                  </a:moveTo>
                  <a:lnTo>
                    <a:pt x="49" y="0"/>
                  </a:lnTo>
                  <a:lnTo>
                    <a:pt x="0" y="0"/>
                  </a:lnTo>
                  <a:lnTo>
                    <a:pt x="27"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2" name="Line 868"/>
            <p:cNvSpPr>
              <a:spLocks noChangeShapeType="1"/>
            </p:cNvSpPr>
            <p:nvPr/>
          </p:nvSpPr>
          <p:spPr bwMode="auto">
            <a:xfrm>
              <a:off x="5438777" y="5846751"/>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3" name="Freeform 869"/>
            <p:cNvSpPr>
              <a:spLocks/>
            </p:cNvSpPr>
            <p:nvPr/>
          </p:nvSpPr>
          <p:spPr bwMode="auto">
            <a:xfrm>
              <a:off x="5395914" y="5846751"/>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4" name="Freeform 870"/>
            <p:cNvSpPr>
              <a:spLocks/>
            </p:cNvSpPr>
            <p:nvPr/>
          </p:nvSpPr>
          <p:spPr bwMode="auto">
            <a:xfrm>
              <a:off x="5395914" y="6575414"/>
              <a:ext cx="77788" cy="68263"/>
            </a:xfrm>
            <a:custGeom>
              <a:avLst/>
              <a:gdLst/>
              <a:ahLst/>
              <a:cxnLst>
                <a:cxn ang="0">
                  <a:pos x="27" y="43"/>
                </a:cxn>
                <a:cxn ang="0">
                  <a:pos x="49" y="0"/>
                </a:cxn>
                <a:cxn ang="0">
                  <a:pos x="0" y="0"/>
                </a:cxn>
                <a:cxn ang="0">
                  <a:pos x="27" y="43"/>
                </a:cxn>
              </a:cxnLst>
              <a:rect l="0" t="0" r="r" b="b"/>
              <a:pathLst>
                <a:path w="49" h="43">
                  <a:moveTo>
                    <a:pt x="27" y="43"/>
                  </a:moveTo>
                  <a:lnTo>
                    <a:pt x="49"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5" name="Rectangle 871"/>
            <p:cNvSpPr>
              <a:spLocks noChangeArrowheads="1"/>
            </p:cNvSpPr>
            <p:nvPr/>
          </p:nvSpPr>
          <p:spPr bwMode="auto">
            <a:xfrm>
              <a:off x="5075239" y="4967276"/>
              <a:ext cx="203200" cy="863600"/>
            </a:xfrm>
            <a:prstGeom prst="rect">
              <a:avLst/>
            </a:prstGeom>
            <a:solidFill>
              <a:srgbClr val="FFF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6" name="Rectangle 872"/>
            <p:cNvSpPr>
              <a:spLocks noChangeArrowheads="1"/>
            </p:cNvSpPr>
            <p:nvPr/>
          </p:nvSpPr>
          <p:spPr bwMode="auto">
            <a:xfrm>
              <a:off x="5075239" y="4967276"/>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7" name="Rectangle 873"/>
            <p:cNvSpPr>
              <a:spLocks noChangeArrowheads="1"/>
            </p:cNvSpPr>
            <p:nvPr/>
          </p:nvSpPr>
          <p:spPr bwMode="auto">
            <a:xfrm rot="16200000">
              <a:off x="5108577" y="5354626"/>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738" name="Rectangle 874"/>
            <p:cNvSpPr>
              <a:spLocks noChangeArrowheads="1"/>
            </p:cNvSpPr>
            <p:nvPr/>
          </p:nvSpPr>
          <p:spPr bwMode="auto">
            <a:xfrm rot="16200000">
              <a:off x="5111752" y="5272076"/>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39" name="Rectangle 875"/>
            <p:cNvSpPr>
              <a:spLocks noChangeArrowheads="1"/>
            </p:cNvSpPr>
            <p:nvPr/>
          </p:nvSpPr>
          <p:spPr bwMode="auto">
            <a:xfrm rot="16200000">
              <a:off x="5111752" y="5187939"/>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40" name="Line 876"/>
            <p:cNvSpPr>
              <a:spLocks noChangeShapeType="1"/>
            </p:cNvSpPr>
            <p:nvPr/>
          </p:nvSpPr>
          <p:spPr bwMode="auto">
            <a:xfrm>
              <a:off x="5176839" y="4146539"/>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1" name="Freeform 877"/>
            <p:cNvSpPr>
              <a:spLocks/>
            </p:cNvSpPr>
            <p:nvPr/>
          </p:nvSpPr>
          <p:spPr bwMode="auto">
            <a:xfrm>
              <a:off x="5141914" y="4146539"/>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2" name="Freeform 878"/>
            <p:cNvSpPr>
              <a:spLocks/>
            </p:cNvSpPr>
            <p:nvPr/>
          </p:nvSpPr>
          <p:spPr bwMode="auto">
            <a:xfrm>
              <a:off x="5141914" y="4883139"/>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3" name="Line 879"/>
            <p:cNvSpPr>
              <a:spLocks noChangeShapeType="1"/>
            </p:cNvSpPr>
            <p:nvPr/>
          </p:nvSpPr>
          <p:spPr bwMode="auto">
            <a:xfrm>
              <a:off x="5176839" y="5846751"/>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4" name="Freeform 880"/>
            <p:cNvSpPr>
              <a:spLocks/>
            </p:cNvSpPr>
            <p:nvPr/>
          </p:nvSpPr>
          <p:spPr bwMode="auto">
            <a:xfrm>
              <a:off x="5141914" y="5846751"/>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5" name="Freeform 881"/>
            <p:cNvSpPr>
              <a:spLocks/>
            </p:cNvSpPr>
            <p:nvPr/>
          </p:nvSpPr>
          <p:spPr bwMode="auto">
            <a:xfrm>
              <a:off x="5141914" y="6575414"/>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6" name="Rectangle 882"/>
            <p:cNvSpPr>
              <a:spLocks noChangeArrowheads="1"/>
            </p:cNvSpPr>
            <p:nvPr/>
          </p:nvSpPr>
          <p:spPr bwMode="auto">
            <a:xfrm>
              <a:off x="6108702" y="4967276"/>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7" name="Rectangle 883"/>
            <p:cNvSpPr>
              <a:spLocks noChangeArrowheads="1"/>
            </p:cNvSpPr>
            <p:nvPr/>
          </p:nvSpPr>
          <p:spPr bwMode="auto">
            <a:xfrm>
              <a:off x="6108702" y="4967276"/>
              <a:ext cx="203200" cy="863600"/>
            </a:xfrm>
            <a:prstGeom prst="rect">
              <a:avLst/>
            </a:prstGeom>
            <a:solidFill>
              <a:srgbClr val="FFFF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8" name="Rectangle 884"/>
            <p:cNvSpPr>
              <a:spLocks noChangeArrowheads="1"/>
            </p:cNvSpPr>
            <p:nvPr/>
          </p:nvSpPr>
          <p:spPr bwMode="auto">
            <a:xfrm rot="16200000">
              <a:off x="5998622" y="5371855"/>
              <a:ext cx="440826"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err="1" smtClean="0">
                  <a:solidFill>
                    <a:srgbClr val="000000"/>
                  </a:solidFill>
                  <a:cs typeface="Arial" pitchFamily="34" charset="0"/>
                </a:rPr>
                <a:t>McBSP</a:t>
              </a:r>
              <a:endParaRPr lang="en-US" sz="1800" dirty="0" smtClean="0">
                <a:solidFill>
                  <a:srgbClr val="000000"/>
                </a:solidFill>
                <a:cs typeface="Arial" pitchFamily="34" charset="0"/>
              </a:endParaRPr>
            </a:p>
          </p:txBody>
        </p:sp>
        <p:sp>
          <p:nvSpPr>
            <p:cNvPr id="37754" name="Rectangle 890"/>
            <p:cNvSpPr>
              <a:spLocks noChangeArrowheads="1"/>
            </p:cNvSpPr>
            <p:nvPr/>
          </p:nvSpPr>
          <p:spPr bwMode="auto">
            <a:xfrm rot="16200000">
              <a:off x="6149977" y="5002201"/>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55" name="Line 891"/>
            <p:cNvSpPr>
              <a:spLocks noChangeShapeType="1"/>
            </p:cNvSpPr>
            <p:nvPr/>
          </p:nvSpPr>
          <p:spPr bwMode="auto">
            <a:xfrm>
              <a:off x="6210302" y="5846751"/>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6" name="Freeform 892"/>
            <p:cNvSpPr>
              <a:spLocks/>
            </p:cNvSpPr>
            <p:nvPr/>
          </p:nvSpPr>
          <p:spPr bwMode="auto">
            <a:xfrm>
              <a:off x="6176964" y="5846751"/>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7" name="Freeform 893"/>
            <p:cNvSpPr>
              <a:spLocks/>
            </p:cNvSpPr>
            <p:nvPr/>
          </p:nvSpPr>
          <p:spPr bwMode="auto">
            <a:xfrm>
              <a:off x="6176964" y="6575414"/>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8" name="Line 894"/>
            <p:cNvSpPr>
              <a:spLocks noChangeShapeType="1"/>
            </p:cNvSpPr>
            <p:nvPr/>
          </p:nvSpPr>
          <p:spPr bwMode="auto">
            <a:xfrm>
              <a:off x="6218239" y="4146539"/>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9" name="Freeform 895"/>
            <p:cNvSpPr>
              <a:spLocks/>
            </p:cNvSpPr>
            <p:nvPr/>
          </p:nvSpPr>
          <p:spPr bwMode="auto">
            <a:xfrm>
              <a:off x="6184902" y="4146539"/>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0" name="Freeform 896"/>
            <p:cNvSpPr>
              <a:spLocks/>
            </p:cNvSpPr>
            <p:nvPr/>
          </p:nvSpPr>
          <p:spPr bwMode="auto">
            <a:xfrm>
              <a:off x="6184902" y="4883139"/>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1" name="Rectangle 897"/>
            <p:cNvSpPr>
              <a:spLocks noChangeArrowheads="1"/>
            </p:cNvSpPr>
            <p:nvPr/>
          </p:nvSpPr>
          <p:spPr bwMode="auto">
            <a:xfrm>
              <a:off x="4819652" y="4967276"/>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2" name="Rectangle 898"/>
            <p:cNvSpPr>
              <a:spLocks noChangeArrowheads="1"/>
            </p:cNvSpPr>
            <p:nvPr/>
          </p:nvSpPr>
          <p:spPr bwMode="auto">
            <a:xfrm>
              <a:off x="4819652" y="4967276"/>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3" name="Rectangle 899"/>
            <p:cNvSpPr>
              <a:spLocks noChangeArrowheads="1"/>
            </p:cNvSpPr>
            <p:nvPr/>
          </p:nvSpPr>
          <p:spPr bwMode="auto">
            <a:xfrm rot="16200000">
              <a:off x="4849814" y="5383201"/>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G</a:t>
              </a:r>
              <a:endParaRPr lang="en-US" sz="1800" smtClean="0">
                <a:solidFill>
                  <a:srgbClr val="000000"/>
                </a:solidFill>
                <a:cs typeface="Arial" pitchFamily="34" charset="0"/>
              </a:endParaRPr>
            </a:p>
          </p:txBody>
        </p:sp>
        <p:sp>
          <p:nvSpPr>
            <p:cNvPr id="37764" name="Rectangle 900"/>
            <p:cNvSpPr>
              <a:spLocks noChangeArrowheads="1"/>
            </p:cNvSpPr>
            <p:nvPr/>
          </p:nvSpPr>
          <p:spPr bwMode="auto">
            <a:xfrm rot="16200000">
              <a:off x="4857752" y="5289539"/>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65" name="Rectangle 901"/>
            <p:cNvSpPr>
              <a:spLocks noChangeArrowheads="1"/>
            </p:cNvSpPr>
            <p:nvPr/>
          </p:nvSpPr>
          <p:spPr bwMode="auto">
            <a:xfrm rot="16200000">
              <a:off x="4883152" y="5238739"/>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66" name="Rectangle 902"/>
            <p:cNvSpPr>
              <a:spLocks noChangeArrowheads="1"/>
            </p:cNvSpPr>
            <p:nvPr/>
          </p:nvSpPr>
          <p:spPr bwMode="auto">
            <a:xfrm rot="16200000">
              <a:off x="4849814" y="5162539"/>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767" name="Line 903"/>
            <p:cNvSpPr>
              <a:spLocks noChangeShapeType="1"/>
            </p:cNvSpPr>
            <p:nvPr/>
          </p:nvSpPr>
          <p:spPr bwMode="auto">
            <a:xfrm>
              <a:off x="4922839" y="5846751"/>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8" name="Freeform 904"/>
            <p:cNvSpPr>
              <a:spLocks/>
            </p:cNvSpPr>
            <p:nvPr/>
          </p:nvSpPr>
          <p:spPr bwMode="auto">
            <a:xfrm>
              <a:off x="4887914" y="5846751"/>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9" name="Freeform 905"/>
            <p:cNvSpPr>
              <a:spLocks/>
            </p:cNvSpPr>
            <p:nvPr/>
          </p:nvSpPr>
          <p:spPr bwMode="auto">
            <a:xfrm>
              <a:off x="4887914" y="6575414"/>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0" name="Line 906"/>
            <p:cNvSpPr>
              <a:spLocks noChangeShapeType="1"/>
            </p:cNvSpPr>
            <p:nvPr/>
          </p:nvSpPr>
          <p:spPr bwMode="auto">
            <a:xfrm>
              <a:off x="4922839" y="4146539"/>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1" name="Freeform 907"/>
            <p:cNvSpPr>
              <a:spLocks/>
            </p:cNvSpPr>
            <p:nvPr/>
          </p:nvSpPr>
          <p:spPr bwMode="auto">
            <a:xfrm>
              <a:off x="4887914" y="4146539"/>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2" name="Freeform 908"/>
            <p:cNvSpPr>
              <a:spLocks/>
            </p:cNvSpPr>
            <p:nvPr/>
          </p:nvSpPr>
          <p:spPr bwMode="auto">
            <a:xfrm>
              <a:off x="4887914" y="4883139"/>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3" name="Rectangle 909"/>
            <p:cNvSpPr>
              <a:spLocks noChangeArrowheads="1"/>
            </p:cNvSpPr>
            <p:nvPr/>
          </p:nvSpPr>
          <p:spPr bwMode="auto">
            <a:xfrm>
              <a:off x="4557714" y="4967276"/>
              <a:ext cx="203200" cy="863600"/>
            </a:xfrm>
            <a:prstGeom prst="rect">
              <a:avLst/>
            </a:prstGeom>
            <a:solidFill>
              <a:srgbClr val="FFF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4" name="Rectangle 910"/>
            <p:cNvSpPr>
              <a:spLocks noChangeArrowheads="1"/>
            </p:cNvSpPr>
            <p:nvPr/>
          </p:nvSpPr>
          <p:spPr bwMode="auto">
            <a:xfrm>
              <a:off x="4557714" y="4967276"/>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1" name="Line 917"/>
            <p:cNvSpPr>
              <a:spLocks noChangeShapeType="1"/>
            </p:cNvSpPr>
            <p:nvPr/>
          </p:nvSpPr>
          <p:spPr bwMode="auto">
            <a:xfrm>
              <a:off x="4659314" y="5846751"/>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2" name="Freeform 918"/>
            <p:cNvSpPr>
              <a:spLocks/>
            </p:cNvSpPr>
            <p:nvPr/>
          </p:nvSpPr>
          <p:spPr bwMode="auto">
            <a:xfrm>
              <a:off x="4625977" y="5846751"/>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3" name="Freeform 919"/>
            <p:cNvSpPr>
              <a:spLocks/>
            </p:cNvSpPr>
            <p:nvPr/>
          </p:nvSpPr>
          <p:spPr bwMode="auto">
            <a:xfrm>
              <a:off x="4625977" y="6575414"/>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4" name="Line 920"/>
            <p:cNvSpPr>
              <a:spLocks noChangeShapeType="1"/>
            </p:cNvSpPr>
            <p:nvPr/>
          </p:nvSpPr>
          <p:spPr bwMode="auto">
            <a:xfrm>
              <a:off x="4659314" y="4146539"/>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5" name="Freeform 921"/>
            <p:cNvSpPr>
              <a:spLocks/>
            </p:cNvSpPr>
            <p:nvPr/>
          </p:nvSpPr>
          <p:spPr bwMode="auto">
            <a:xfrm>
              <a:off x="4625977" y="4146539"/>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6" name="Freeform 922"/>
            <p:cNvSpPr>
              <a:spLocks/>
            </p:cNvSpPr>
            <p:nvPr/>
          </p:nvSpPr>
          <p:spPr bwMode="auto">
            <a:xfrm>
              <a:off x="4625977" y="4883139"/>
              <a:ext cx="66675" cy="66675"/>
            </a:xfrm>
            <a:custGeom>
              <a:avLst/>
              <a:gdLst/>
              <a:ahLst/>
              <a:cxnLst>
                <a:cxn ang="0">
                  <a:pos x="21" y="42"/>
                </a:cxn>
                <a:cxn ang="0">
                  <a:pos x="42" y="0"/>
                </a:cxn>
                <a:cxn ang="0">
                  <a:pos x="0" y="0"/>
                </a:cxn>
                <a:cxn ang="0">
                  <a:pos x="21" y="42"/>
                </a:cxn>
              </a:cxnLst>
              <a:rect l="0" t="0" r="r" b="b"/>
              <a:pathLst>
                <a:path w="42" h="42">
                  <a:moveTo>
                    <a:pt x="21" y="42"/>
                  </a:moveTo>
                  <a:lnTo>
                    <a:pt x="42"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7" name="Rectangle 923"/>
            <p:cNvSpPr>
              <a:spLocks noChangeArrowheads="1"/>
            </p:cNvSpPr>
            <p:nvPr/>
          </p:nvSpPr>
          <p:spPr bwMode="auto">
            <a:xfrm>
              <a:off x="3989389" y="2139938"/>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788" name="Rectangle 924"/>
            <p:cNvSpPr>
              <a:spLocks noChangeArrowheads="1"/>
            </p:cNvSpPr>
            <p:nvPr/>
          </p:nvSpPr>
          <p:spPr bwMode="auto">
            <a:xfrm>
              <a:off x="3989389" y="2132001"/>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789" name="Rectangle 925"/>
            <p:cNvSpPr>
              <a:spLocks noChangeArrowheads="1"/>
            </p:cNvSpPr>
            <p:nvPr/>
          </p:nvSpPr>
          <p:spPr bwMode="auto">
            <a:xfrm>
              <a:off x="4092536" y="2157401"/>
              <a:ext cx="500137"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Boot ROM</a:t>
              </a:r>
              <a:endParaRPr lang="en-US" sz="800" dirty="0" smtClean="0">
                <a:solidFill>
                  <a:srgbClr val="000000"/>
                </a:solidFill>
                <a:cs typeface="Arial" pitchFamily="34" charset="0"/>
              </a:endParaRPr>
            </a:p>
          </p:txBody>
        </p:sp>
        <p:sp>
          <p:nvSpPr>
            <p:cNvPr id="37790" name="Line 926"/>
            <p:cNvSpPr>
              <a:spLocks noChangeShapeType="1"/>
            </p:cNvSpPr>
            <p:nvPr/>
          </p:nvSpPr>
          <p:spPr bwMode="auto">
            <a:xfrm flipH="1">
              <a:off x="4684714" y="2208201"/>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1" name="Freeform 927"/>
            <p:cNvSpPr>
              <a:spLocks/>
            </p:cNvSpPr>
            <p:nvPr/>
          </p:nvSpPr>
          <p:spPr bwMode="auto">
            <a:xfrm>
              <a:off x="4948239" y="2174863"/>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2" name="Freeform 928"/>
            <p:cNvSpPr>
              <a:spLocks/>
            </p:cNvSpPr>
            <p:nvPr/>
          </p:nvSpPr>
          <p:spPr bwMode="auto">
            <a:xfrm>
              <a:off x="4684714" y="2174863"/>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3" name="Rectangle 929"/>
            <p:cNvSpPr>
              <a:spLocks noChangeArrowheads="1"/>
            </p:cNvSpPr>
            <p:nvPr/>
          </p:nvSpPr>
          <p:spPr bwMode="auto">
            <a:xfrm>
              <a:off x="3989389" y="1936738"/>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794" name="Rectangle 930"/>
            <p:cNvSpPr>
              <a:spLocks noChangeArrowheads="1"/>
            </p:cNvSpPr>
            <p:nvPr/>
          </p:nvSpPr>
          <p:spPr bwMode="auto">
            <a:xfrm>
              <a:off x="3989389" y="1928801"/>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795" name="Rectangle 931"/>
            <p:cNvSpPr>
              <a:spLocks noChangeArrowheads="1"/>
            </p:cNvSpPr>
            <p:nvPr/>
          </p:nvSpPr>
          <p:spPr bwMode="auto">
            <a:xfrm>
              <a:off x="4024314" y="1946263"/>
              <a:ext cx="6235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Debug/Trace</a:t>
              </a:r>
              <a:endParaRPr lang="en-US" sz="800" dirty="0" smtClean="0">
                <a:solidFill>
                  <a:srgbClr val="000000"/>
                </a:solidFill>
                <a:cs typeface="Arial" pitchFamily="34" charset="0"/>
              </a:endParaRPr>
            </a:p>
          </p:txBody>
        </p:sp>
        <p:sp>
          <p:nvSpPr>
            <p:cNvPr id="37796" name="Line 932"/>
            <p:cNvSpPr>
              <a:spLocks noChangeShapeType="1"/>
            </p:cNvSpPr>
            <p:nvPr/>
          </p:nvSpPr>
          <p:spPr bwMode="auto">
            <a:xfrm flipH="1">
              <a:off x="4684714" y="1997063"/>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7" name="Freeform 933"/>
            <p:cNvSpPr>
              <a:spLocks/>
            </p:cNvSpPr>
            <p:nvPr/>
          </p:nvSpPr>
          <p:spPr bwMode="auto">
            <a:xfrm>
              <a:off x="4948239" y="1962138"/>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8" name="Freeform 934"/>
            <p:cNvSpPr>
              <a:spLocks/>
            </p:cNvSpPr>
            <p:nvPr/>
          </p:nvSpPr>
          <p:spPr bwMode="auto">
            <a:xfrm>
              <a:off x="4684714" y="1962138"/>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9" name="Line 935"/>
            <p:cNvSpPr>
              <a:spLocks noChangeShapeType="1"/>
            </p:cNvSpPr>
            <p:nvPr/>
          </p:nvSpPr>
          <p:spPr bwMode="auto">
            <a:xfrm>
              <a:off x="3641727" y="1997063"/>
              <a:ext cx="331788"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00" name="Freeform 936"/>
            <p:cNvSpPr>
              <a:spLocks/>
            </p:cNvSpPr>
            <p:nvPr/>
          </p:nvSpPr>
          <p:spPr bwMode="auto">
            <a:xfrm>
              <a:off x="3641727" y="1962138"/>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01" name="Freeform 937"/>
            <p:cNvSpPr>
              <a:spLocks/>
            </p:cNvSpPr>
            <p:nvPr/>
          </p:nvSpPr>
          <p:spPr bwMode="auto">
            <a:xfrm>
              <a:off x="3905252" y="1962138"/>
              <a:ext cx="68263" cy="68263"/>
            </a:xfrm>
            <a:custGeom>
              <a:avLst/>
              <a:gdLst/>
              <a:ahLst/>
              <a:cxnLst>
                <a:cxn ang="0">
                  <a:pos x="43" y="22"/>
                </a:cxn>
                <a:cxn ang="0">
                  <a:pos x="0" y="0"/>
                </a:cxn>
                <a:cxn ang="0">
                  <a:pos x="0" y="43"/>
                </a:cxn>
                <a:cxn ang="0">
                  <a:pos x="43" y="22"/>
                </a:cxn>
              </a:cxnLst>
              <a:rect l="0" t="0" r="r" b="b"/>
              <a:pathLst>
                <a:path w="43" h="43">
                  <a:moveTo>
                    <a:pt x="43" y="22"/>
                  </a:moveTo>
                  <a:lnTo>
                    <a:pt x="0" y="0"/>
                  </a:lnTo>
                  <a:lnTo>
                    <a:pt x="0" y="43"/>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02" name="Rectangle 938"/>
            <p:cNvSpPr>
              <a:spLocks noChangeArrowheads="1"/>
            </p:cNvSpPr>
            <p:nvPr/>
          </p:nvSpPr>
          <p:spPr bwMode="auto">
            <a:xfrm>
              <a:off x="3989389" y="3028938"/>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03" name="Rectangle 939"/>
            <p:cNvSpPr>
              <a:spLocks noChangeArrowheads="1"/>
            </p:cNvSpPr>
            <p:nvPr/>
          </p:nvSpPr>
          <p:spPr bwMode="auto">
            <a:xfrm>
              <a:off x="3989389" y="3028938"/>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04" name="Rectangle 940"/>
            <p:cNvSpPr>
              <a:spLocks noChangeArrowheads="1"/>
            </p:cNvSpPr>
            <p:nvPr/>
          </p:nvSpPr>
          <p:spPr bwMode="auto">
            <a:xfrm>
              <a:off x="3989389" y="3028938"/>
              <a:ext cx="669925" cy="2206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05" name="Rectangle 941"/>
            <p:cNvSpPr>
              <a:spLocks noChangeArrowheads="1"/>
            </p:cNvSpPr>
            <p:nvPr/>
          </p:nvSpPr>
          <p:spPr bwMode="auto">
            <a:xfrm>
              <a:off x="4184652" y="3036876"/>
              <a:ext cx="309380"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Power</a:t>
              </a:r>
              <a:endParaRPr lang="en-US" sz="800" smtClean="0">
                <a:solidFill>
                  <a:srgbClr val="000000"/>
                </a:solidFill>
                <a:cs typeface="Arial" pitchFamily="34" charset="0"/>
              </a:endParaRPr>
            </a:p>
          </p:txBody>
        </p:sp>
        <p:sp>
          <p:nvSpPr>
            <p:cNvPr id="37806" name="Rectangle 942"/>
            <p:cNvSpPr>
              <a:spLocks noChangeArrowheads="1"/>
            </p:cNvSpPr>
            <p:nvPr/>
          </p:nvSpPr>
          <p:spPr bwMode="auto">
            <a:xfrm>
              <a:off x="4025848" y="3122601"/>
              <a:ext cx="628377"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Management</a:t>
              </a:r>
              <a:endParaRPr lang="en-US" sz="800" dirty="0" smtClean="0">
                <a:solidFill>
                  <a:srgbClr val="000000"/>
                </a:solidFill>
                <a:cs typeface="Arial" pitchFamily="34" charset="0"/>
              </a:endParaRPr>
            </a:p>
          </p:txBody>
        </p:sp>
        <p:sp>
          <p:nvSpPr>
            <p:cNvPr id="37807" name="Line 943"/>
            <p:cNvSpPr>
              <a:spLocks noChangeShapeType="1"/>
            </p:cNvSpPr>
            <p:nvPr/>
          </p:nvSpPr>
          <p:spPr bwMode="auto">
            <a:xfrm flipH="1">
              <a:off x="4684714" y="3138476"/>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8" name="Freeform 944"/>
            <p:cNvSpPr>
              <a:spLocks/>
            </p:cNvSpPr>
            <p:nvPr/>
          </p:nvSpPr>
          <p:spPr bwMode="auto">
            <a:xfrm>
              <a:off x="4948239" y="3097201"/>
              <a:ext cx="66675" cy="76200"/>
            </a:xfrm>
            <a:custGeom>
              <a:avLst/>
              <a:gdLst/>
              <a:ahLst/>
              <a:cxnLst>
                <a:cxn ang="0">
                  <a:pos x="42" y="26"/>
                </a:cxn>
                <a:cxn ang="0">
                  <a:pos x="0" y="48"/>
                </a:cxn>
                <a:cxn ang="0">
                  <a:pos x="0" y="0"/>
                </a:cxn>
                <a:cxn ang="0">
                  <a:pos x="42" y="26"/>
                </a:cxn>
              </a:cxnLst>
              <a:rect l="0" t="0" r="r" b="b"/>
              <a:pathLst>
                <a:path w="42" h="48">
                  <a:moveTo>
                    <a:pt x="42" y="26"/>
                  </a:moveTo>
                  <a:lnTo>
                    <a:pt x="0" y="48"/>
                  </a:lnTo>
                  <a:lnTo>
                    <a:pt x="0" y="0"/>
                  </a:lnTo>
                  <a:lnTo>
                    <a:pt x="42"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9" name="Freeform 945"/>
            <p:cNvSpPr>
              <a:spLocks/>
            </p:cNvSpPr>
            <p:nvPr/>
          </p:nvSpPr>
          <p:spPr bwMode="auto">
            <a:xfrm>
              <a:off x="4684714" y="3097201"/>
              <a:ext cx="68263" cy="76200"/>
            </a:xfrm>
            <a:custGeom>
              <a:avLst/>
              <a:gdLst/>
              <a:ahLst/>
              <a:cxnLst>
                <a:cxn ang="0">
                  <a:pos x="0" y="26"/>
                </a:cxn>
                <a:cxn ang="0">
                  <a:pos x="43" y="48"/>
                </a:cxn>
                <a:cxn ang="0">
                  <a:pos x="43" y="0"/>
                </a:cxn>
                <a:cxn ang="0">
                  <a:pos x="0" y="26"/>
                </a:cxn>
              </a:cxnLst>
              <a:rect l="0" t="0" r="r" b="b"/>
              <a:pathLst>
                <a:path w="43" h="48">
                  <a:moveTo>
                    <a:pt x="0" y="26"/>
                  </a:moveTo>
                  <a:lnTo>
                    <a:pt x="43" y="48"/>
                  </a:lnTo>
                  <a:lnTo>
                    <a:pt x="43"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0" name="Rectangle 946"/>
            <p:cNvSpPr>
              <a:spLocks noChangeArrowheads="1"/>
            </p:cNvSpPr>
            <p:nvPr/>
          </p:nvSpPr>
          <p:spPr bwMode="auto">
            <a:xfrm>
              <a:off x="3989389" y="2352663"/>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11" name="Rectangle 947"/>
            <p:cNvSpPr>
              <a:spLocks noChangeArrowheads="1"/>
            </p:cNvSpPr>
            <p:nvPr/>
          </p:nvSpPr>
          <p:spPr bwMode="auto">
            <a:xfrm>
              <a:off x="3989389" y="2335201"/>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12" name="Line 948"/>
            <p:cNvSpPr>
              <a:spLocks noChangeShapeType="1"/>
            </p:cNvSpPr>
            <p:nvPr/>
          </p:nvSpPr>
          <p:spPr bwMode="auto">
            <a:xfrm flipH="1">
              <a:off x="4684714" y="2411401"/>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3" name="Freeform 949"/>
            <p:cNvSpPr>
              <a:spLocks/>
            </p:cNvSpPr>
            <p:nvPr/>
          </p:nvSpPr>
          <p:spPr bwMode="auto">
            <a:xfrm>
              <a:off x="4948239" y="2378063"/>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4" name="Freeform 950"/>
            <p:cNvSpPr>
              <a:spLocks/>
            </p:cNvSpPr>
            <p:nvPr/>
          </p:nvSpPr>
          <p:spPr bwMode="auto">
            <a:xfrm>
              <a:off x="4684714" y="2378063"/>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5" name="Rectangle 951"/>
            <p:cNvSpPr>
              <a:spLocks noChangeArrowheads="1"/>
            </p:cNvSpPr>
            <p:nvPr/>
          </p:nvSpPr>
          <p:spPr bwMode="auto">
            <a:xfrm>
              <a:off x="4059185" y="2360601"/>
              <a:ext cx="561051"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Semaphore</a:t>
              </a:r>
              <a:endParaRPr lang="en-US" sz="800" dirty="0" smtClean="0">
                <a:solidFill>
                  <a:srgbClr val="000000"/>
                </a:solidFill>
                <a:cs typeface="Arial" pitchFamily="34" charset="0"/>
              </a:endParaRPr>
            </a:p>
          </p:txBody>
        </p:sp>
        <p:sp>
          <p:nvSpPr>
            <p:cNvPr id="37816" name="Rectangle 952"/>
            <p:cNvSpPr>
              <a:spLocks noChangeArrowheads="1"/>
            </p:cNvSpPr>
            <p:nvPr/>
          </p:nvSpPr>
          <p:spPr bwMode="auto">
            <a:xfrm>
              <a:off x="3989389" y="2749538"/>
              <a:ext cx="669925" cy="2206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17" name="Line 953"/>
            <p:cNvSpPr>
              <a:spLocks noChangeShapeType="1"/>
            </p:cNvSpPr>
            <p:nvPr/>
          </p:nvSpPr>
          <p:spPr bwMode="auto">
            <a:xfrm flipH="1">
              <a:off x="4684714" y="2860663"/>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8" name="Freeform 954"/>
            <p:cNvSpPr>
              <a:spLocks/>
            </p:cNvSpPr>
            <p:nvPr/>
          </p:nvSpPr>
          <p:spPr bwMode="auto">
            <a:xfrm>
              <a:off x="4948239" y="2825738"/>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9" name="Freeform 955"/>
            <p:cNvSpPr>
              <a:spLocks/>
            </p:cNvSpPr>
            <p:nvPr/>
          </p:nvSpPr>
          <p:spPr bwMode="auto">
            <a:xfrm>
              <a:off x="4684714" y="2825738"/>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0" name="Rectangle 956"/>
            <p:cNvSpPr>
              <a:spLocks noChangeArrowheads="1"/>
            </p:cNvSpPr>
            <p:nvPr/>
          </p:nvSpPr>
          <p:spPr bwMode="auto">
            <a:xfrm>
              <a:off x="4125914" y="2759063"/>
              <a:ext cx="464871"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Security /</a:t>
              </a:r>
              <a:endParaRPr lang="en-US" sz="800" smtClean="0">
                <a:solidFill>
                  <a:srgbClr val="000000"/>
                </a:solidFill>
                <a:cs typeface="Arial" pitchFamily="34" charset="0"/>
              </a:endParaRPr>
            </a:p>
          </p:txBody>
        </p:sp>
        <p:sp>
          <p:nvSpPr>
            <p:cNvPr id="37821" name="Rectangle 957"/>
            <p:cNvSpPr>
              <a:spLocks noChangeArrowheads="1"/>
            </p:cNvSpPr>
            <p:nvPr/>
          </p:nvSpPr>
          <p:spPr bwMode="auto">
            <a:xfrm>
              <a:off x="4017910" y="2843201"/>
              <a:ext cx="641201"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Key Manager</a:t>
              </a:r>
              <a:endParaRPr lang="en-US" sz="800" dirty="0" smtClean="0">
                <a:solidFill>
                  <a:srgbClr val="000000"/>
                </a:solidFill>
                <a:cs typeface="Arial" pitchFamily="34" charset="0"/>
              </a:endParaRPr>
            </a:p>
          </p:txBody>
        </p:sp>
        <p:sp>
          <p:nvSpPr>
            <p:cNvPr id="37822" name="Rectangle 958"/>
            <p:cNvSpPr>
              <a:spLocks noChangeArrowheads="1"/>
            </p:cNvSpPr>
            <p:nvPr/>
          </p:nvSpPr>
          <p:spPr bwMode="auto">
            <a:xfrm>
              <a:off x="3989389" y="2555863"/>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23" name="Rectangle 959"/>
            <p:cNvSpPr>
              <a:spLocks noChangeArrowheads="1"/>
            </p:cNvSpPr>
            <p:nvPr/>
          </p:nvSpPr>
          <p:spPr bwMode="auto">
            <a:xfrm>
              <a:off x="3989389" y="2538401"/>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800">
                <a:solidFill>
                  <a:srgbClr val="000000"/>
                </a:solidFill>
              </a:endParaRPr>
            </a:p>
          </p:txBody>
        </p:sp>
        <p:sp>
          <p:nvSpPr>
            <p:cNvPr id="37824" name="Line 960"/>
            <p:cNvSpPr>
              <a:spLocks noChangeShapeType="1"/>
            </p:cNvSpPr>
            <p:nvPr/>
          </p:nvSpPr>
          <p:spPr bwMode="auto">
            <a:xfrm flipH="1">
              <a:off x="4684714" y="2614601"/>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5" name="Freeform 961"/>
            <p:cNvSpPr>
              <a:spLocks/>
            </p:cNvSpPr>
            <p:nvPr/>
          </p:nvSpPr>
          <p:spPr bwMode="auto">
            <a:xfrm>
              <a:off x="4948239" y="2581263"/>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6" name="Freeform 962"/>
            <p:cNvSpPr>
              <a:spLocks/>
            </p:cNvSpPr>
            <p:nvPr/>
          </p:nvSpPr>
          <p:spPr bwMode="auto">
            <a:xfrm>
              <a:off x="4684714" y="2581263"/>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7" name="Rectangle 963"/>
            <p:cNvSpPr>
              <a:spLocks noChangeArrowheads="1"/>
            </p:cNvSpPr>
            <p:nvPr/>
          </p:nvSpPr>
          <p:spPr bwMode="auto">
            <a:xfrm>
              <a:off x="4184652" y="2563801"/>
              <a:ext cx="338234"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Timers</a:t>
              </a:r>
              <a:endParaRPr lang="en-US" sz="800" smtClean="0">
                <a:solidFill>
                  <a:srgbClr val="000000"/>
                </a:solidFill>
                <a:cs typeface="Arial" pitchFamily="34" charset="0"/>
              </a:endParaRPr>
            </a:p>
          </p:txBody>
        </p:sp>
        <p:sp>
          <p:nvSpPr>
            <p:cNvPr id="37828" name="Rectangle 964"/>
            <p:cNvSpPr>
              <a:spLocks noChangeArrowheads="1"/>
            </p:cNvSpPr>
            <p:nvPr/>
          </p:nvSpPr>
          <p:spPr bwMode="auto">
            <a:xfrm>
              <a:off x="5840333" y="2257413"/>
              <a:ext cx="1061188"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2nd core,  C6657 only</a:t>
              </a:r>
              <a:endParaRPr lang="en-US" sz="800" dirty="0" smtClean="0">
                <a:solidFill>
                  <a:srgbClr val="000000"/>
                </a:solidFill>
                <a:cs typeface="Arial" pitchFamily="34" charset="0"/>
              </a:endParaRPr>
            </a:p>
          </p:txBody>
        </p:sp>
        <p:sp>
          <p:nvSpPr>
            <p:cNvPr id="1382" name="Rectangle 1381"/>
            <p:cNvSpPr/>
            <p:nvPr/>
          </p:nvSpPr>
          <p:spPr bwMode="auto">
            <a:xfrm>
              <a:off x="3964781" y="1156480"/>
              <a:ext cx="2378869" cy="70723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endParaRPr lang="en-US" sz="1800" smtClean="0">
                <a:solidFill>
                  <a:srgbClr val="000000"/>
                </a:solidFill>
              </a:endParaRPr>
            </a:p>
          </p:txBody>
        </p:sp>
        <p:sp>
          <p:nvSpPr>
            <p:cNvPr id="311" name="Rectangle 716"/>
            <p:cNvSpPr>
              <a:spLocks noChangeArrowheads="1"/>
            </p:cNvSpPr>
            <p:nvPr/>
          </p:nvSpPr>
          <p:spPr bwMode="auto">
            <a:xfrm>
              <a:off x="5695898" y="3147961"/>
              <a:ext cx="480901"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32KB L1P</a:t>
              </a:r>
              <a:endParaRPr lang="en-US" sz="800" dirty="0" smtClean="0">
                <a:solidFill>
                  <a:srgbClr val="000000"/>
                </a:solidFill>
                <a:cs typeface="Arial" pitchFamily="34" charset="0"/>
              </a:endParaRPr>
            </a:p>
          </p:txBody>
        </p:sp>
        <p:sp>
          <p:nvSpPr>
            <p:cNvPr id="312" name="Rectangle 717"/>
            <p:cNvSpPr>
              <a:spLocks noChangeArrowheads="1"/>
            </p:cNvSpPr>
            <p:nvPr/>
          </p:nvSpPr>
          <p:spPr bwMode="auto">
            <a:xfrm>
              <a:off x="5616388" y="3273427"/>
              <a:ext cx="5706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Cache/RAM</a:t>
              </a:r>
              <a:endParaRPr lang="en-US" sz="800" dirty="0" smtClean="0">
                <a:solidFill>
                  <a:srgbClr val="000000"/>
                </a:solidFill>
                <a:cs typeface="Arial" pitchFamily="34" charset="0"/>
              </a:endParaRPr>
            </a:p>
          </p:txBody>
        </p:sp>
        <p:sp>
          <p:nvSpPr>
            <p:cNvPr id="313" name="Rectangle 718"/>
            <p:cNvSpPr>
              <a:spLocks noChangeArrowheads="1"/>
            </p:cNvSpPr>
            <p:nvPr/>
          </p:nvSpPr>
          <p:spPr bwMode="auto">
            <a:xfrm>
              <a:off x="6264196" y="3155898"/>
              <a:ext cx="485710"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32KB L1D</a:t>
              </a:r>
              <a:endParaRPr lang="en-US" sz="800" dirty="0" smtClean="0">
                <a:solidFill>
                  <a:srgbClr val="000000"/>
                </a:solidFill>
                <a:cs typeface="Arial" pitchFamily="34" charset="0"/>
              </a:endParaRPr>
            </a:p>
          </p:txBody>
        </p:sp>
        <p:sp>
          <p:nvSpPr>
            <p:cNvPr id="314" name="Rectangle 719"/>
            <p:cNvSpPr>
              <a:spLocks noChangeArrowheads="1"/>
            </p:cNvSpPr>
            <p:nvPr/>
          </p:nvSpPr>
          <p:spPr bwMode="auto">
            <a:xfrm>
              <a:off x="6224441" y="3273414"/>
              <a:ext cx="5706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Cache/RAM</a:t>
              </a:r>
              <a:endParaRPr lang="en-US" sz="800" dirty="0" smtClean="0">
                <a:solidFill>
                  <a:srgbClr val="000000"/>
                </a:solidFill>
                <a:cs typeface="Arial" pitchFamily="34" charset="0"/>
              </a:endParaRPr>
            </a:p>
          </p:txBody>
        </p:sp>
        <p:sp>
          <p:nvSpPr>
            <p:cNvPr id="315" name="Rectangle 720"/>
            <p:cNvSpPr>
              <a:spLocks noChangeArrowheads="1"/>
            </p:cNvSpPr>
            <p:nvPr/>
          </p:nvSpPr>
          <p:spPr bwMode="auto">
            <a:xfrm>
              <a:off x="5811840" y="3433751"/>
              <a:ext cx="865622"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1024KB L2 Cache</a:t>
              </a:r>
              <a:endParaRPr lang="en-US" sz="800" dirty="0" smtClean="0">
                <a:solidFill>
                  <a:srgbClr val="000000"/>
                </a:solidFill>
                <a:cs typeface="Arial" pitchFamily="34" charset="0"/>
              </a:endParaRPr>
            </a:p>
          </p:txBody>
        </p:sp>
        <p:sp>
          <p:nvSpPr>
            <p:cNvPr id="316" name="Line 721"/>
            <p:cNvSpPr>
              <a:spLocks noChangeShapeType="1"/>
            </p:cNvSpPr>
            <p:nvPr/>
          </p:nvSpPr>
          <p:spPr bwMode="auto">
            <a:xfrm>
              <a:off x="5608640" y="3138476"/>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7" name="Line 722"/>
            <p:cNvSpPr>
              <a:spLocks noChangeShapeType="1"/>
            </p:cNvSpPr>
            <p:nvPr/>
          </p:nvSpPr>
          <p:spPr bwMode="auto">
            <a:xfrm>
              <a:off x="5608640" y="3409939"/>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8" name="Line 723"/>
            <p:cNvSpPr>
              <a:spLocks noChangeShapeType="1"/>
            </p:cNvSpPr>
            <p:nvPr/>
          </p:nvSpPr>
          <p:spPr bwMode="auto">
            <a:xfrm>
              <a:off x="6202365" y="3138476"/>
              <a:ext cx="1588" cy="27146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6" name="Line 466"/>
            <p:cNvSpPr>
              <a:spLocks noChangeShapeType="1"/>
            </p:cNvSpPr>
            <p:nvPr/>
          </p:nvSpPr>
          <p:spPr bwMode="auto">
            <a:xfrm>
              <a:off x="6811863" y="4666108"/>
              <a:ext cx="1588" cy="288925"/>
            </a:xfrm>
            <a:prstGeom prst="line">
              <a:avLst/>
            </a:prstGeom>
            <a:noFill/>
            <a:ln w="0">
              <a:solidFill>
                <a:srgbClr val="000000"/>
              </a:solidFill>
              <a:round/>
              <a:headEnd/>
              <a:tailEnd/>
            </a:ln>
          </p:spPr>
          <p:txBody>
            <a:bodyPr/>
            <a:lstStyle/>
            <a:p>
              <a:endParaRPr lang="en-US"/>
            </a:p>
          </p:txBody>
        </p:sp>
        <p:sp>
          <p:nvSpPr>
            <p:cNvPr id="307" name="Freeform 467"/>
            <p:cNvSpPr>
              <a:spLocks/>
            </p:cNvSpPr>
            <p:nvPr/>
          </p:nvSpPr>
          <p:spPr bwMode="auto">
            <a:xfrm>
              <a:off x="6778526" y="4888358"/>
              <a:ext cx="66675" cy="66675"/>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308" name="Line 468"/>
            <p:cNvSpPr>
              <a:spLocks noChangeShapeType="1"/>
            </p:cNvSpPr>
            <p:nvPr/>
          </p:nvSpPr>
          <p:spPr bwMode="auto">
            <a:xfrm>
              <a:off x="6811863" y="4666108"/>
              <a:ext cx="754063" cy="1588"/>
            </a:xfrm>
            <a:prstGeom prst="line">
              <a:avLst/>
            </a:prstGeom>
            <a:noFill/>
            <a:ln w="0">
              <a:solidFill>
                <a:srgbClr val="000000"/>
              </a:solidFill>
              <a:round/>
              <a:headEnd/>
              <a:tailEnd/>
            </a:ln>
          </p:spPr>
          <p:txBody>
            <a:bodyPr/>
            <a:lstStyle/>
            <a:p>
              <a:endParaRPr lang="en-US"/>
            </a:p>
          </p:txBody>
        </p:sp>
        <p:sp>
          <p:nvSpPr>
            <p:cNvPr id="319" name="Freeform 469"/>
            <p:cNvSpPr>
              <a:spLocks/>
            </p:cNvSpPr>
            <p:nvPr/>
          </p:nvSpPr>
          <p:spPr bwMode="auto">
            <a:xfrm>
              <a:off x="7499251" y="4632771"/>
              <a:ext cx="66675" cy="66675"/>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320" name="Rectangle 911"/>
            <p:cNvSpPr>
              <a:spLocks noChangeArrowheads="1"/>
            </p:cNvSpPr>
            <p:nvPr/>
          </p:nvSpPr>
          <p:spPr bwMode="auto">
            <a:xfrm rot="16200000">
              <a:off x="4430232" y="5330647"/>
              <a:ext cx="447238"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EMIF16</a:t>
              </a:r>
              <a:endParaRPr lang="en-US" sz="1800" dirty="0" smtClean="0">
                <a:solidFill>
                  <a:srgbClr val="000000"/>
                </a:solidFill>
                <a:cs typeface="Arial" pitchFamily="34" charset="0"/>
              </a:endParaRPr>
            </a:p>
          </p:txBody>
        </p:sp>
      </p:grpSp>
    </p:spTree>
    <p:custDataLst>
      <p:tags r:id="rId1"/>
    </p:custData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Rectangle 59"/>
          <p:cNvSpPr txBox="1">
            <a:spLocks noChangeArrowheads="1"/>
          </p:cNvSpPr>
          <p:nvPr/>
        </p:nvSpPr>
        <p:spPr bwMode="auto">
          <a:xfrm>
            <a:off x="174929" y="183894"/>
            <a:ext cx="8849801" cy="685800"/>
          </a:xfrm>
          <a:prstGeom prst="rect">
            <a:avLst/>
          </a:prstGeom>
          <a:noFill/>
          <a:ln w="9525">
            <a:noFill/>
            <a:miter lim="800000"/>
            <a:headEnd/>
            <a:tailEnd/>
          </a:ln>
        </p:spPr>
        <p:txBody>
          <a:bodyPr anchor="ctr"/>
          <a:lstStyle/>
          <a:p>
            <a:pPr algn="ctr">
              <a:lnSpc>
                <a:spcPct val="70000"/>
              </a:lnSpc>
              <a:defRPr/>
            </a:pPr>
            <a:r>
              <a:rPr lang="en-US" sz="4000" kern="0" dirty="0" smtClean="0">
                <a:solidFill>
                  <a:srgbClr val="000000"/>
                </a:solidFill>
                <a:latin typeface="Calibri" pitchFamily="34" charset="0"/>
              </a:rPr>
              <a:t>Device-Specific: C665x Power Optimized</a:t>
            </a:r>
            <a:endParaRPr lang="en-US" sz="4000" kern="0" dirty="0">
              <a:solidFill>
                <a:srgbClr val="FF0000"/>
              </a:solidFill>
              <a:latin typeface="Calibri"/>
            </a:endParaRPr>
          </a:p>
        </p:txBody>
      </p:sp>
      <p:sp>
        <p:nvSpPr>
          <p:cNvPr id="87045" name="Rectangle 3"/>
          <p:cNvSpPr>
            <a:spLocks noChangeArrowheads="1"/>
          </p:cNvSpPr>
          <p:nvPr/>
        </p:nvSpPr>
        <p:spPr bwMode="auto">
          <a:xfrm>
            <a:off x="5557838" y="939555"/>
            <a:ext cx="3586162" cy="2645340"/>
          </a:xfrm>
          <a:prstGeom prst="rect">
            <a:avLst/>
          </a:prstGeom>
          <a:noFill/>
          <a:ln w="9525">
            <a:noFill/>
            <a:miter lim="800000"/>
            <a:headEnd/>
            <a:tailEnd/>
          </a:ln>
        </p:spPr>
        <p:txBody>
          <a:bodyPr wrap="square">
            <a:spAutoFit/>
          </a:bodyPr>
          <a:lstStyle/>
          <a:p>
            <a:pPr marL="227013" indent="-227013" algn="l">
              <a:lnSpc>
                <a:spcPct val="80000"/>
              </a:lnSpc>
              <a:spcAft>
                <a:spcPct val="10000"/>
              </a:spcAft>
              <a:buClr>
                <a:srgbClr val="2C71BC"/>
              </a:buClr>
              <a:buSzPct val="110000"/>
              <a:defRPr/>
            </a:pPr>
            <a:r>
              <a:rPr lang="en-US" altLang="en-US" sz="2000" b="1" kern="0" dirty="0" smtClean="0">
                <a:solidFill>
                  <a:srgbClr val="000000"/>
                </a:solidFill>
                <a:latin typeface="Calibri"/>
              </a:rPr>
              <a:t>Device-specific Interfaces:</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Asynchronous Memory Interface (EMIF16)</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Universal Parallel Port (UPP)</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2x Multichannel Buffered Serial Ports (</a:t>
            </a:r>
            <a:r>
              <a:rPr lang="en-US" sz="2000" dirty="0" err="1" smtClean="0">
                <a:solidFill>
                  <a:srgbClr val="000000"/>
                </a:solidFill>
                <a:latin typeface="Calibri" pitchFamily="34" charset="0"/>
              </a:rPr>
              <a:t>McBSP</a:t>
            </a:r>
            <a:r>
              <a:rPr lang="en-US" sz="2000" dirty="0" smtClean="0">
                <a:solidFill>
                  <a:srgbClr val="000000"/>
                </a:solidFill>
                <a:latin typeface="Calibri" pitchFamily="34" charset="0"/>
              </a:rPr>
              <a:t>)</a:t>
            </a:r>
            <a:br>
              <a:rPr lang="en-US" sz="2000" dirty="0" smtClean="0">
                <a:solidFill>
                  <a:srgbClr val="000000"/>
                </a:solidFill>
                <a:latin typeface="Calibri" pitchFamily="34" charset="0"/>
              </a:rPr>
            </a:br>
            <a:endParaRPr lang="en-US" sz="1400" dirty="0" smtClean="0">
              <a:solidFill>
                <a:srgbClr val="000000"/>
              </a:solidFill>
            </a:endParaRPr>
          </a:p>
          <a:p>
            <a:pPr marL="227013" indent="-227013" algn="l">
              <a:lnSpc>
                <a:spcPct val="80000"/>
              </a:lnSpc>
              <a:spcAft>
                <a:spcPct val="10000"/>
              </a:spcAft>
              <a:buClr>
                <a:srgbClr val="2C71BC"/>
              </a:buClr>
              <a:buSzPct val="110000"/>
              <a:defRPr/>
            </a:pPr>
            <a:r>
              <a:rPr lang="en-US" altLang="en-US" sz="2000" b="1" kern="0" dirty="0" smtClean="0">
                <a:solidFill>
                  <a:srgbClr val="000000"/>
                </a:solidFill>
                <a:latin typeface="Calibri"/>
              </a:rPr>
              <a:t>Device-specific Memory:</a:t>
            </a:r>
          </a:p>
          <a:p>
            <a:pPr marL="228600" lvl="1" indent="-228600" algn="l">
              <a:lnSpc>
                <a:spcPct val="85000"/>
              </a:lnSpc>
              <a:spcBef>
                <a:spcPct val="20000"/>
              </a:spcBef>
              <a:buFontTx/>
              <a:buChar char="•"/>
              <a:defRPr/>
            </a:pPr>
            <a:r>
              <a:rPr lang="en-US" sz="2000" dirty="0" smtClean="0">
                <a:solidFill>
                  <a:srgbClr val="000000"/>
                </a:solidFill>
                <a:latin typeface="Calibri" pitchFamily="34" charset="0"/>
              </a:rPr>
              <a:t>32-bit DDR3 Interface</a:t>
            </a:r>
          </a:p>
        </p:txBody>
      </p:sp>
      <p:sp>
        <p:nvSpPr>
          <p:cNvPr id="37482" name="AutoShape 618"/>
          <p:cNvSpPr>
            <a:spLocks noChangeAspect="1" noChangeArrowheads="1" noTextEdit="1"/>
          </p:cNvSpPr>
          <p:nvPr/>
        </p:nvSpPr>
        <p:spPr bwMode="auto">
          <a:xfrm>
            <a:off x="3608389" y="1090614"/>
            <a:ext cx="5475288" cy="55689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248" name="Group 247"/>
          <p:cNvGrpSpPr/>
          <p:nvPr/>
        </p:nvGrpSpPr>
        <p:grpSpPr>
          <a:xfrm>
            <a:off x="36212" y="936060"/>
            <a:ext cx="5432425" cy="5551488"/>
            <a:chOff x="3633790" y="1108077"/>
            <a:chExt cx="5432425" cy="5551488"/>
          </a:xfrm>
        </p:grpSpPr>
        <p:sp>
          <p:nvSpPr>
            <p:cNvPr id="249" name="Rectangle 620"/>
            <p:cNvSpPr>
              <a:spLocks noChangeArrowheads="1"/>
            </p:cNvSpPr>
            <p:nvPr/>
          </p:nvSpPr>
          <p:spPr bwMode="auto">
            <a:xfrm>
              <a:off x="3862390" y="1108077"/>
              <a:ext cx="5203825" cy="5272088"/>
            </a:xfrm>
            <a:prstGeom prst="rect">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0" name="Rectangle 622"/>
            <p:cNvSpPr>
              <a:spLocks noChangeArrowheads="1"/>
            </p:cNvSpPr>
            <p:nvPr/>
          </p:nvSpPr>
          <p:spPr bwMode="auto">
            <a:xfrm>
              <a:off x="5717392" y="3697290"/>
              <a:ext cx="1104470" cy="153888"/>
            </a:xfrm>
            <a:prstGeom prst="rect">
              <a:avLst/>
            </a:prstGeom>
            <a:solidFill>
              <a:schemeClr val="bg1"/>
            </a:solid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1 Core @ 850 MHz</a:t>
              </a:r>
              <a:endParaRPr lang="en-US" sz="1000" dirty="0" smtClean="0">
                <a:solidFill>
                  <a:srgbClr val="000000"/>
                </a:solidFill>
                <a:cs typeface="Arial" pitchFamily="34" charset="0"/>
              </a:endParaRPr>
            </a:p>
          </p:txBody>
        </p:sp>
        <p:sp>
          <p:nvSpPr>
            <p:cNvPr id="251" name="Rectangle 624"/>
            <p:cNvSpPr>
              <a:spLocks noChangeArrowheads="1"/>
            </p:cNvSpPr>
            <p:nvPr/>
          </p:nvSpPr>
          <p:spPr bwMode="auto">
            <a:xfrm>
              <a:off x="5608640" y="2401890"/>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2" name="Rectangle 625"/>
            <p:cNvSpPr>
              <a:spLocks noChangeArrowheads="1"/>
            </p:cNvSpPr>
            <p:nvPr/>
          </p:nvSpPr>
          <p:spPr bwMode="auto">
            <a:xfrm>
              <a:off x="5608640" y="2401890"/>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4" name="Rectangle 626"/>
            <p:cNvSpPr>
              <a:spLocks noChangeArrowheads="1"/>
            </p:cNvSpPr>
            <p:nvPr/>
          </p:nvSpPr>
          <p:spPr bwMode="auto">
            <a:xfrm>
              <a:off x="5956302" y="2546352"/>
              <a:ext cx="661988"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C66x™</a:t>
              </a:r>
              <a:endParaRPr lang="en-US" sz="1800" smtClean="0">
                <a:solidFill>
                  <a:srgbClr val="000000"/>
                </a:solidFill>
                <a:cs typeface="Arial" pitchFamily="34" charset="0"/>
              </a:endParaRPr>
            </a:p>
          </p:txBody>
        </p:sp>
        <p:sp>
          <p:nvSpPr>
            <p:cNvPr id="255" name="Rectangle 627"/>
            <p:cNvSpPr>
              <a:spLocks noChangeArrowheads="1"/>
            </p:cNvSpPr>
            <p:nvPr/>
          </p:nvSpPr>
          <p:spPr bwMode="auto">
            <a:xfrm>
              <a:off x="5905502" y="2724152"/>
              <a:ext cx="771525"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CorePac</a:t>
              </a:r>
              <a:endParaRPr lang="en-US" sz="1800" smtClean="0">
                <a:solidFill>
                  <a:srgbClr val="000000"/>
                </a:solidFill>
                <a:cs typeface="Arial" pitchFamily="34" charset="0"/>
              </a:endParaRPr>
            </a:p>
          </p:txBody>
        </p:sp>
        <p:sp>
          <p:nvSpPr>
            <p:cNvPr id="256" name="Rectangle 631"/>
            <p:cNvSpPr>
              <a:spLocks noChangeArrowheads="1"/>
            </p:cNvSpPr>
            <p:nvPr/>
          </p:nvSpPr>
          <p:spPr bwMode="auto">
            <a:xfrm>
              <a:off x="8654867" y="1131890"/>
              <a:ext cx="375103"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C6654</a:t>
              </a:r>
              <a:endParaRPr lang="en-US" sz="1000" b="1" dirty="0" smtClean="0">
                <a:solidFill>
                  <a:srgbClr val="000000"/>
                </a:solidFill>
                <a:cs typeface="Arial" pitchFamily="34" charset="0"/>
              </a:endParaRPr>
            </a:p>
          </p:txBody>
        </p:sp>
        <p:sp>
          <p:nvSpPr>
            <p:cNvPr id="257" name="Rectangle 632"/>
            <p:cNvSpPr>
              <a:spLocks noChangeArrowheads="1"/>
            </p:cNvSpPr>
            <p:nvPr/>
          </p:nvSpPr>
          <p:spPr bwMode="auto">
            <a:xfrm>
              <a:off x="5634040" y="1217615"/>
              <a:ext cx="619125" cy="592138"/>
            </a:xfrm>
            <a:prstGeom prst="rect">
              <a:avLst/>
            </a:pr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8" name="Rectangle 633"/>
            <p:cNvSpPr>
              <a:spLocks noChangeArrowheads="1"/>
            </p:cNvSpPr>
            <p:nvPr/>
          </p:nvSpPr>
          <p:spPr bwMode="auto">
            <a:xfrm>
              <a:off x="5794377" y="1444619"/>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MSMC</a:t>
              </a:r>
              <a:endParaRPr lang="en-US" sz="1800" dirty="0" smtClean="0">
                <a:solidFill>
                  <a:srgbClr val="000000"/>
                </a:solidFill>
                <a:cs typeface="Arial" pitchFamily="34" charset="0"/>
              </a:endParaRPr>
            </a:p>
          </p:txBody>
        </p:sp>
        <p:sp>
          <p:nvSpPr>
            <p:cNvPr id="259" name="Rectangle 638"/>
            <p:cNvSpPr>
              <a:spLocks noChangeArrowheads="1"/>
            </p:cNvSpPr>
            <p:nvPr/>
          </p:nvSpPr>
          <p:spPr bwMode="auto">
            <a:xfrm>
              <a:off x="4108452" y="1352552"/>
              <a:ext cx="669925" cy="304800"/>
            </a:xfrm>
            <a:prstGeom prst="rect">
              <a:avLst/>
            </a:prstGeom>
            <a:solidFill>
              <a:srgbClr val="FFFF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0" name="Rectangle 639"/>
            <p:cNvSpPr>
              <a:spLocks noChangeArrowheads="1"/>
            </p:cNvSpPr>
            <p:nvPr/>
          </p:nvSpPr>
          <p:spPr bwMode="auto">
            <a:xfrm>
              <a:off x="4294190" y="1385890"/>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32-Bit </a:t>
              </a:r>
              <a:endParaRPr lang="en-US" sz="1800" smtClean="0">
                <a:solidFill>
                  <a:srgbClr val="000000"/>
                </a:solidFill>
                <a:cs typeface="Arial" pitchFamily="34" charset="0"/>
              </a:endParaRPr>
            </a:p>
          </p:txBody>
        </p:sp>
        <p:sp>
          <p:nvSpPr>
            <p:cNvPr id="269" name="Rectangle 640"/>
            <p:cNvSpPr>
              <a:spLocks noChangeArrowheads="1"/>
            </p:cNvSpPr>
            <p:nvPr/>
          </p:nvSpPr>
          <p:spPr bwMode="auto">
            <a:xfrm>
              <a:off x="4167190" y="1487490"/>
              <a:ext cx="601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DDR3 EMIF</a:t>
              </a:r>
              <a:endParaRPr lang="en-US" sz="1800" smtClean="0">
                <a:solidFill>
                  <a:srgbClr val="000000"/>
                </a:solidFill>
                <a:cs typeface="Arial" pitchFamily="34" charset="0"/>
              </a:endParaRPr>
            </a:p>
          </p:txBody>
        </p:sp>
        <p:sp>
          <p:nvSpPr>
            <p:cNvPr id="270" name="Freeform 651"/>
            <p:cNvSpPr>
              <a:spLocks/>
            </p:cNvSpPr>
            <p:nvPr/>
          </p:nvSpPr>
          <p:spPr bwMode="auto">
            <a:xfrm>
              <a:off x="5481640" y="1428752"/>
              <a:ext cx="144463" cy="144463"/>
            </a:xfrm>
            <a:custGeom>
              <a:avLst/>
              <a:gdLst/>
              <a:ahLst/>
              <a:cxnLst>
                <a:cxn ang="0">
                  <a:pos x="91" y="48"/>
                </a:cxn>
                <a:cxn ang="0">
                  <a:pos x="0" y="91"/>
                </a:cxn>
                <a:cxn ang="0">
                  <a:pos x="0" y="0"/>
                </a:cxn>
                <a:cxn ang="0">
                  <a:pos x="91" y="48"/>
                </a:cxn>
              </a:cxnLst>
              <a:rect l="0" t="0" r="r" b="b"/>
              <a:pathLst>
                <a:path w="91" h="91">
                  <a:moveTo>
                    <a:pt x="91" y="48"/>
                  </a:moveTo>
                  <a:lnTo>
                    <a:pt x="0" y="91"/>
                  </a:lnTo>
                  <a:lnTo>
                    <a:pt x="0" y="0"/>
                  </a:lnTo>
                  <a:lnTo>
                    <a:pt x="91"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1" name="Freeform 652"/>
            <p:cNvSpPr>
              <a:spLocks/>
            </p:cNvSpPr>
            <p:nvPr/>
          </p:nvSpPr>
          <p:spPr bwMode="auto">
            <a:xfrm>
              <a:off x="5481640" y="1471615"/>
              <a:ext cx="33338" cy="58738"/>
            </a:xfrm>
            <a:custGeom>
              <a:avLst/>
              <a:gdLst/>
              <a:ahLst/>
              <a:cxnLst>
                <a:cxn ang="0">
                  <a:pos x="0" y="37"/>
                </a:cxn>
                <a:cxn ang="0">
                  <a:pos x="5" y="37"/>
                </a:cxn>
                <a:cxn ang="0">
                  <a:pos x="11" y="37"/>
                </a:cxn>
                <a:cxn ang="0">
                  <a:pos x="11" y="32"/>
                </a:cxn>
                <a:cxn ang="0">
                  <a:pos x="16" y="32"/>
                </a:cxn>
                <a:cxn ang="0">
                  <a:pos x="16" y="27"/>
                </a:cxn>
                <a:cxn ang="0">
                  <a:pos x="16" y="27"/>
                </a:cxn>
                <a:cxn ang="0">
                  <a:pos x="21" y="21"/>
                </a:cxn>
                <a:cxn ang="0">
                  <a:pos x="21" y="21"/>
                </a:cxn>
                <a:cxn ang="0">
                  <a:pos x="21" y="16"/>
                </a:cxn>
                <a:cxn ang="0">
                  <a:pos x="16" y="11"/>
                </a:cxn>
                <a:cxn ang="0">
                  <a:pos x="16" y="11"/>
                </a:cxn>
                <a:cxn ang="0">
                  <a:pos x="16" y="5"/>
                </a:cxn>
                <a:cxn ang="0">
                  <a:pos x="11" y="5"/>
                </a:cxn>
                <a:cxn ang="0">
                  <a:pos x="11" y="0"/>
                </a:cxn>
                <a:cxn ang="0">
                  <a:pos x="5" y="0"/>
                </a:cxn>
                <a:cxn ang="0">
                  <a:pos x="0" y="0"/>
                </a:cxn>
                <a:cxn ang="0">
                  <a:pos x="0" y="37"/>
                </a:cxn>
              </a:cxnLst>
              <a:rect l="0" t="0" r="r" b="b"/>
              <a:pathLst>
                <a:path w="21" h="37">
                  <a:moveTo>
                    <a:pt x="0" y="37"/>
                  </a:moveTo>
                  <a:lnTo>
                    <a:pt x="5" y="37"/>
                  </a:lnTo>
                  <a:lnTo>
                    <a:pt x="11" y="37"/>
                  </a:lnTo>
                  <a:lnTo>
                    <a:pt x="11" y="32"/>
                  </a:lnTo>
                  <a:lnTo>
                    <a:pt x="16" y="32"/>
                  </a:lnTo>
                  <a:lnTo>
                    <a:pt x="16" y="27"/>
                  </a:lnTo>
                  <a:lnTo>
                    <a:pt x="16" y="27"/>
                  </a:lnTo>
                  <a:lnTo>
                    <a:pt x="21" y="21"/>
                  </a:lnTo>
                  <a:lnTo>
                    <a:pt x="21" y="21"/>
                  </a:lnTo>
                  <a:lnTo>
                    <a:pt x="21" y="16"/>
                  </a:lnTo>
                  <a:lnTo>
                    <a:pt x="16" y="11"/>
                  </a:lnTo>
                  <a:lnTo>
                    <a:pt x="16" y="11"/>
                  </a:lnTo>
                  <a:lnTo>
                    <a:pt x="16" y="5"/>
                  </a:lnTo>
                  <a:lnTo>
                    <a:pt x="11" y="5"/>
                  </a:lnTo>
                  <a:lnTo>
                    <a:pt x="11"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2" name="Rectangle 653"/>
            <p:cNvSpPr>
              <a:spLocks noChangeArrowheads="1"/>
            </p:cNvSpPr>
            <p:nvPr/>
          </p:nvSpPr>
          <p:spPr bwMode="auto">
            <a:xfrm>
              <a:off x="4930777" y="1471615"/>
              <a:ext cx="550863"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3" name="Freeform 654"/>
            <p:cNvSpPr>
              <a:spLocks/>
            </p:cNvSpPr>
            <p:nvPr/>
          </p:nvSpPr>
          <p:spPr bwMode="auto">
            <a:xfrm>
              <a:off x="4786315" y="1428752"/>
              <a:ext cx="144463" cy="144463"/>
            </a:xfrm>
            <a:custGeom>
              <a:avLst/>
              <a:gdLst/>
              <a:ahLst/>
              <a:cxnLst>
                <a:cxn ang="0">
                  <a:pos x="0" y="48"/>
                </a:cxn>
                <a:cxn ang="0">
                  <a:pos x="91" y="91"/>
                </a:cxn>
                <a:cxn ang="0">
                  <a:pos x="91" y="0"/>
                </a:cxn>
                <a:cxn ang="0">
                  <a:pos x="0" y="48"/>
                </a:cxn>
              </a:cxnLst>
              <a:rect l="0" t="0" r="r" b="b"/>
              <a:pathLst>
                <a:path w="91" h="91">
                  <a:moveTo>
                    <a:pt x="0" y="48"/>
                  </a:moveTo>
                  <a:lnTo>
                    <a:pt x="91" y="91"/>
                  </a:lnTo>
                  <a:lnTo>
                    <a:pt x="91" y="0"/>
                  </a:lnTo>
                  <a:lnTo>
                    <a:pt x="0"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4" name="Freeform 655"/>
            <p:cNvSpPr>
              <a:spLocks/>
            </p:cNvSpPr>
            <p:nvPr/>
          </p:nvSpPr>
          <p:spPr bwMode="auto">
            <a:xfrm>
              <a:off x="4905377" y="1471615"/>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21"/>
                </a:cxn>
                <a:cxn ang="0">
                  <a:pos x="0" y="21"/>
                </a:cxn>
                <a:cxn ang="0">
                  <a:pos x="0" y="27"/>
                </a:cxn>
                <a:cxn ang="0">
                  <a:pos x="0" y="27"/>
                </a:cxn>
                <a:cxn ang="0">
                  <a:pos x="5" y="32"/>
                </a:cxn>
                <a:cxn ang="0">
                  <a:pos x="5" y="32"/>
                </a:cxn>
                <a:cxn ang="0">
                  <a:pos x="11" y="37"/>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21"/>
                  </a:lnTo>
                  <a:lnTo>
                    <a:pt x="0" y="21"/>
                  </a:lnTo>
                  <a:lnTo>
                    <a:pt x="0" y="27"/>
                  </a:lnTo>
                  <a:lnTo>
                    <a:pt x="0" y="27"/>
                  </a:lnTo>
                  <a:lnTo>
                    <a:pt x="5" y="32"/>
                  </a:lnTo>
                  <a:lnTo>
                    <a:pt x="5" y="32"/>
                  </a:lnTo>
                  <a:lnTo>
                    <a:pt x="11" y="37"/>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5" name="Rectangle 656"/>
            <p:cNvSpPr>
              <a:spLocks noChangeArrowheads="1"/>
            </p:cNvSpPr>
            <p:nvPr/>
          </p:nvSpPr>
          <p:spPr bwMode="auto">
            <a:xfrm>
              <a:off x="4303715" y="1192215"/>
              <a:ext cx="1207062"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Memory Subsystem</a:t>
              </a:r>
              <a:endParaRPr lang="en-US" sz="1000" dirty="0" smtClean="0">
                <a:solidFill>
                  <a:srgbClr val="000000"/>
                </a:solidFill>
                <a:cs typeface="Arial" pitchFamily="34" charset="0"/>
              </a:endParaRPr>
            </a:p>
          </p:txBody>
        </p:sp>
        <p:sp>
          <p:nvSpPr>
            <p:cNvPr id="276" name="Freeform 657"/>
            <p:cNvSpPr>
              <a:spLocks/>
            </p:cNvSpPr>
            <p:nvPr/>
          </p:nvSpPr>
          <p:spPr bwMode="auto">
            <a:xfrm>
              <a:off x="5473702" y="1692277"/>
              <a:ext cx="142875" cy="142875"/>
            </a:xfrm>
            <a:custGeom>
              <a:avLst/>
              <a:gdLst/>
              <a:ahLst/>
              <a:cxnLst>
                <a:cxn ang="0">
                  <a:pos x="90" y="42"/>
                </a:cxn>
                <a:cxn ang="0">
                  <a:pos x="0" y="90"/>
                </a:cxn>
                <a:cxn ang="0">
                  <a:pos x="0" y="0"/>
                </a:cxn>
                <a:cxn ang="0">
                  <a:pos x="90" y="42"/>
                </a:cxn>
              </a:cxnLst>
              <a:rect l="0" t="0" r="r" b="b"/>
              <a:pathLst>
                <a:path w="90" h="90">
                  <a:moveTo>
                    <a:pt x="90" y="42"/>
                  </a:moveTo>
                  <a:lnTo>
                    <a:pt x="0" y="90"/>
                  </a:lnTo>
                  <a:lnTo>
                    <a:pt x="0" y="0"/>
                  </a:lnTo>
                  <a:lnTo>
                    <a:pt x="9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7" name="Freeform 658"/>
            <p:cNvSpPr>
              <a:spLocks/>
            </p:cNvSpPr>
            <p:nvPr/>
          </p:nvSpPr>
          <p:spPr bwMode="auto">
            <a:xfrm>
              <a:off x="5473702" y="1733552"/>
              <a:ext cx="33338" cy="58738"/>
            </a:xfrm>
            <a:custGeom>
              <a:avLst/>
              <a:gdLst/>
              <a:ahLst/>
              <a:cxnLst>
                <a:cxn ang="0">
                  <a:pos x="0" y="37"/>
                </a:cxn>
                <a:cxn ang="0">
                  <a:pos x="5" y="37"/>
                </a:cxn>
                <a:cxn ang="0">
                  <a:pos x="10" y="32"/>
                </a:cxn>
                <a:cxn ang="0">
                  <a:pos x="10" y="32"/>
                </a:cxn>
                <a:cxn ang="0">
                  <a:pos x="16" y="32"/>
                </a:cxn>
                <a:cxn ang="0">
                  <a:pos x="16" y="27"/>
                </a:cxn>
                <a:cxn ang="0">
                  <a:pos x="16" y="27"/>
                </a:cxn>
                <a:cxn ang="0">
                  <a:pos x="21" y="21"/>
                </a:cxn>
                <a:cxn ang="0">
                  <a:pos x="21" y="16"/>
                </a:cxn>
                <a:cxn ang="0">
                  <a:pos x="21" y="16"/>
                </a:cxn>
                <a:cxn ang="0">
                  <a:pos x="16" y="11"/>
                </a:cxn>
                <a:cxn ang="0">
                  <a:pos x="16" y="11"/>
                </a:cxn>
                <a:cxn ang="0">
                  <a:pos x="16" y="5"/>
                </a:cxn>
                <a:cxn ang="0">
                  <a:pos x="10" y="5"/>
                </a:cxn>
                <a:cxn ang="0">
                  <a:pos x="10" y="0"/>
                </a:cxn>
                <a:cxn ang="0">
                  <a:pos x="5" y="0"/>
                </a:cxn>
                <a:cxn ang="0">
                  <a:pos x="0" y="0"/>
                </a:cxn>
                <a:cxn ang="0">
                  <a:pos x="0" y="37"/>
                </a:cxn>
              </a:cxnLst>
              <a:rect l="0" t="0" r="r" b="b"/>
              <a:pathLst>
                <a:path w="21" h="37">
                  <a:moveTo>
                    <a:pt x="0" y="37"/>
                  </a:moveTo>
                  <a:lnTo>
                    <a:pt x="5" y="37"/>
                  </a:lnTo>
                  <a:lnTo>
                    <a:pt x="10" y="32"/>
                  </a:lnTo>
                  <a:lnTo>
                    <a:pt x="10" y="32"/>
                  </a:lnTo>
                  <a:lnTo>
                    <a:pt x="16" y="32"/>
                  </a:lnTo>
                  <a:lnTo>
                    <a:pt x="16" y="27"/>
                  </a:lnTo>
                  <a:lnTo>
                    <a:pt x="16" y="27"/>
                  </a:lnTo>
                  <a:lnTo>
                    <a:pt x="21" y="21"/>
                  </a:lnTo>
                  <a:lnTo>
                    <a:pt x="21" y="16"/>
                  </a:lnTo>
                  <a:lnTo>
                    <a:pt x="21" y="16"/>
                  </a:lnTo>
                  <a:lnTo>
                    <a:pt x="16" y="11"/>
                  </a:lnTo>
                  <a:lnTo>
                    <a:pt x="16" y="11"/>
                  </a:lnTo>
                  <a:lnTo>
                    <a:pt x="16" y="5"/>
                  </a:lnTo>
                  <a:lnTo>
                    <a:pt x="10" y="5"/>
                  </a:lnTo>
                  <a:lnTo>
                    <a:pt x="10"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8" name="Rectangle 659"/>
            <p:cNvSpPr>
              <a:spLocks noChangeArrowheads="1"/>
            </p:cNvSpPr>
            <p:nvPr/>
          </p:nvSpPr>
          <p:spPr bwMode="auto">
            <a:xfrm>
              <a:off x="5413377" y="1733552"/>
              <a:ext cx="60325"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9" name="Freeform 660"/>
            <p:cNvSpPr>
              <a:spLocks/>
            </p:cNvSpPr>
            <p:nvPr/>
          </p:nvSpPr>
          <p:spPr bwMode="auto">
            <a:xfrm>
              <a:off x="5268915" y="1692277"/>
              <a:ext cx="144463" cy="142875"/>
            </a:xfrm>
            <a:custGeom>
              <a:avLst/>
              <a:gdLst/>
              <a:ahLst/>
              <a:cxnLst>
                <a:cxn ang="0">
                  <a:pos x="0" y="42"/>
                </a:cxn>
                <a:cxn ang="0">
                  <a:pos x="91" y="90"/>
                </a:cxn>
                <a:cxn ang="0">
                  <a:pos x="91" y="0"/>
                </a:cxn>
                <a:cxn ang="0">
                  <a:pos x="0" y="42"/>
                </a:cxn>
              </a:cxnLst>
              <a:rect l="0" t="0" r="r" b="b"/>
              <a:pathLst>
                <a:path w="91" h="90">
                  <a:moveTo>
                    <a:pt x="0" y="42"/>
                  </a:moveTo>
                  <a:lnTo>
                    <a:pt x="91" y="90"/>
                  </a:lnTo>
                  <a:lnTo>
                    <a:pt x="91" y="0"/>
                  </a:lnTo>
                  <a:lnTo>
                    <a:pt x="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0" name="Freeform 661"/>
            <p:cNvSpPr>
              <a:spLocks/>
            </p:cNvSpPr>
            <p:nvPr/>
          </p:nvSpPr>
          <p:spPr bwMode="auto">
            <a:xfrm>
              <a:off x="5387977" y="1733552"/>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16"/>
                </a:cxn>
                <a:cxn ang="0">
                  <a:pos x="0" y="21"/>
                </a:cxn>
                <a:cxn ang="0">
                  <a:pos x="0" y="27"/>
                </a:cxn>
                <a:cxn ang="0">
                  <a:pos x="0" y="27"/>
                </a:cxn>
                <a:cxn ang="0">
                  <a:pos x="5" y="32"/>
                </a:cxn>
                <a:cxn ang="0">
                  <a:pos x="5" y="32"/>
                </a:cxn>
                <a:cxn ang="0">
                  <a:pos x="11" y="32"/>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16"/>
                  </a:lnTo>
                  <a:lnTo>
                    <a:pt x="0" y="21"/>
                  </a:lnTo>
                  <a:lnTo>
                    <a:pt x="0" y="27"/>
                  </a:lnTo>
                  <a:lnTo>
                    <a:pt x="0" y="27"/>
                  </a:lnTo>
                  <a:lnTo>
                    <a:pt x="5" y="32"/>
                  </a:lnTo>
                  <a:lnTo>
                    <a:pt x="5" y="32"/>
                  </a:lnTo>
                  <a:lnTo>
                    <a:pt x="11" y="32"/>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1" name="Line 687"/>
            <p:cNvSpPr>
              <a:spLocks noChangeShapeType="1"/>
            </p:cNvSpPr>
            <p:nvPr/>
          </p:nvSpPr>
          <p:spPr bwMode="auto">
            <a:xfrm flipH="1">
              <a:off x="5032377" y="1878015"/>
              <a:ext cx="109538"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2" name="Freeform 699"/>
            <p:cNvSpPr>
              <a:spLocks/>
            </p:cNvSpPr>
            <p:nvPr/>
          </p:nvSpPr>
          <p:spPr bwMode="auto">
            <a:xfrm>
              <a:off x="5481640" y="2792415"/>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3" name="Freeform 700"/>
            <p:cNvSpPr>
              <a:spLocks/>
            </p:cNvSpPr>
            <p:nvPr/>
          </p:nvSpPr>
          <p:spPr bwMode="auto">
            <a:xfrm>
              <a:off x="5489577" y="2843215"/>
              <a:ext cx="17463" cy="15875"/>
            </a:xfrm>
            <a:custGeom>
              <a:avLst/>
              <a:gdLst/>
              <a:ahLst/>
              <a:cxnLst>
                <a:cxn ang="0">
                  <a:pos x="0" y="10"/>
                </a:cxn>
                <a:cxn ang="0">
                  <a:pos x="6" y="10"/>
                </a:cxn>
                <a:cxn ang="0">
                  <a:pos x="6" y="10"/>
                </a:cxn>
                <a:cxn ang="0">
                  <a:pos x="11" y="5"/>
                </a:cxn>
                <a:cxn ang="0">
                  <a:pos x="11" y="5"/>
                </a:cxn>
                <a:cxn ang="0">
                  <a:pos x="11" y="0"/>
                </a:cxn>
                <a:cxn ang="0">
                  <a:pos x="6" y="0"/>
                </a:cxn>
                <a:cxn ang="0">
                  <a:pos x="6" y="0"/>
                </a:cxn>
                <a:cxn ang="0">
                  <a:pos x="0" y="0"/>
                </a:cxn>
                <a:cxn ang="0">
                  <a:pos x="0" y="10"/>
                </a:cxn>
              </a:cxnLst>
              <a:rect l="0" t="0" r="r" b="b"/>
              <a:pathLst>
                <a:path w="11" h="10">
                  <a:moveTo>
                    <a:pt x="0" y="10"/>
                  </a:moveTo>
                  <a:lnTo>
                    <a:pt x="6" y="10"/>
                  </a:lnTo>
                  <a:lnTo>
                    <a:pt x="6" y="10"/>
                  </a:lnTo>
                  <a:lnTo>
                    <a:pt x="11" y="5"/>
                  </a:lnTo>
                  <a:lnTo>
                    <a:pt x="11" y="5"/>
                  </a:lnTo>
                  <a:lnTo>
                    <a:pt x="11" y="0"/>
                  </a:lnTo>
                  <a:lnTo>
                    <a:pt x="6" y="0"/>
                  </a:lnTo>
                  <a:lnTo>
                    <a:pt x="6"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4" name="Rectangle 701"/>
            <p:cNvSpPr>
              <a:spLocks noChangeArrowheads="1"/>
            </p:cNvSpPr>
            <p:nvPr/>
          </p:nvSpPr>
          <p:spPr bwMode="auto">
            <a:xfrm>
              <a:off x="5362577" y="2843215"/>
              <a:ext cx="127000"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5" name="Freeform 702"/>
            <p:cNvSpPr>
              <a:spLocks/>
            </p:cNvSpPr>
            <p:nvPr/>
          </p:nvSpPr>
          <p:spPr bwMode="auto">
            <a:xfrm>
              <a:off x="5268915" y="2792415"/>
              <a:ext cx="101600" cy="117475"/>
            </a:xfrm>
            <a:custGeom>
              <a:avLst/>
              <a:gdLst/>
              <a:ahLst/>
              <a:cxnLst>
                <a:cxn ang="0">
                  <a:pos x="64" y="74"/>
                </a:cxn>
                <a:cxn ang="0">
                  <a:pos x="0" y="37"/>
                </a:cxn>
                <a:cxn ang="0">
                  <a:pos x="64" y="0"/>
                </a:cxn>
                <a:cxn ang="0">
                  <a:pos x="64" y="74"/>
                </a:cxn>
              </a:cxnLst>
              <a:rect l="0" t="0" r="r" b="b"/>
              <a:pathLst>
                <a:path w="64" h="74">
                  <a:moveTo>
                    <a:pt x="64" y="74"/>
                  </a:moveTo>
                  <a:lnTo>
                    <a:pt x="0" y="37"/>
                  </a:lnTo>
                  <a:lnTo>
                    <a:pt x="64" y="0"/>
                  </a:lnTo>
                  <a:lnTo>
                    <a:pt x="64"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6" name="Freeform 703"/>
            <p:cNvSpPr>
              <a:spLocks/>
            </p:cNvSpPr>
            <p:nvPr/>
          </p:nvSpPr>
          <p:spPr bwMode="auto">
            <a:xfrm>
              <a:off x="5354640" y="2843215"/>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7" name="Rectangle 704"/>
            <p:cNvSpPr>
              <a:spLocks noChangeArrowheads="1"/>
            </p:cNvSpPr>
            <p:nvPr/>
          </p:nvSpPr>
          <p:spPr bwMode="auto">
            <a:xfrm>
              <a:off x="7600952" y="4230690"/>
              <a:ext cx="1457325" cy="600075"/>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8" name="Rectangle 705"/>
            <p:cNvSpPr>
              <a:spLocks noChangeArrowheads="1"/>
            </p:cNvSpPr>
            <p:nvPr/>
          </p:nvSpPr>
          <p:spPr bwMode="auto">
            <a:xfrm>
              <a:off x="8421690" y="4449765"/>
              <a:ext cx="585788"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9" name="Rectangle 706"/>
            <p:cNvSpPr>
              <a:spLocks noChangeArrowheads="1"/>
            </p:cNvSpPr>
            <p:nvPr/>
          </p:nvSpPr>
          <p:spPr bwMode="auto">
            <a:xfrm>
              <a:off x="8421690" y="4449765"/>
              <a:ext cx="585788"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0" name="Rectangle 707"/>
            <p:cNvSpPr>
              <a:spLocks noChangeArrowheads="1"/>
            </p:cNvSpPr>
            <p:nvPr/>
          </p:nvSpPr>
          <p:spPr bwMode="auto">
            <a:xfrm>
              <a:off x="8507415" y="4467227"/>
              <a:ext cx="4667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Packet</a:t>
              </a:r>
              <a:endParaRPr lang="en-US" sz="1800" smtClean="0">
                <a:solidFill>
                  <a:srgbClr val="000000"/>
                </a:solidFill>
                <a:cs typeface="Arial" pitchFamily="34" charset="0"/>
              </a:endParaRPr>
            </a:p>
          </p:txBody>
        </p:sp>
        <p:sp>
          <p:nvSpPr>
            <p:cNvPr id="291" name="Rectangle 708"/>
            <p:cNvSpPr>
              <a:spLocks noChangeArrowheads="1"/>
            </p:cNvSpPr>
            <p:nvPr/>
          </p:nvSpPr>
          <p:spPr bwMode="auto">
            <a:xfrm>
              <a:off x="8566152" y="4610102"/>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DMA</a:t>
              </a:r>
              <a:endParaRPr lang="en-US" sz="1800" smtClean="0">
                <a:solidFill>
                  <a:srgbClr val="000000"/>
                </a:solidFill>
                <a:cs typeface="Arial" pitchFamily="34" charset="0"/>
              </a:endParaRPr>
            </a:p>
          </p:txBody>
        </p:sp>
        <p:sp>
          <p:nvSpPr>
            <p:cNvPr id="292" name="Rectangle 709"/>
            <p:cNvSpPr>
              <a:spLocks noChangeArrowheads="1"/>
            </p:cNvSpPr>
            <p:nvPr/>
          </p:nvSpPr>
          <p:spPr bwMode="auto">
            <a:xfrm>
              <a:off x="7804152" y="4273552"/>
              <a:ext cx="1194238"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Multicore Navigator</a:t>
              </a:r>
              <a:endParaRPr lang="en-US" sz="1000" dirty="0" smtClean="0">
                <a:solidFill>
                  <a:srgbClr val="000000"/>
                </a:solidFill>
                <a:cs typeface="Arial" pitchFamily="34" charset="0"/>
              </a:endParaRPr>
            </a:p>
          </p:txBody>
        </p:sp>
        <p:sp>
          <p:nvSpPr>
            <p:cNvPr id="293" name="Rectangle 710"/>
            <p:cNvSpPr>
              <a:spLocks noChangeArrowheads="1"/>
            </p:cNvSpPr>
            <p:nvPr/>
          </p:nvSpPr>
          <p:spPr bwMode="auto">
            <a:xfrm>
              <a:off x="7651752" y="4449765"/>
              <a:ext cx="711200"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4" name="Rectangle 711"/>
            <p:cNvSpPr>
              <a:spLocks noChangeArrowheads="1"/>
            </p:cNvSpPr>
            <p:nvPr/>
          </p:nvSpPr>
          <p:spPr bwMode="auto">
            <a:xfrm>
              <a:off x="7651752" y="4449765"/>
              <a:ext cx="711200"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5" name="Rectangle 712"/>
            <p:cNvSpPr>
              <a:spLocks noChangeArrowheads="1"/>
            </p:cNvSpPr>
            <p:nvPr/>
          </p:nvSpPr>
          <p:spPr bwMode="auto">
            <a:xfrm>
              <a:off x="7794627" y="4449765"/>
              <a:ext cx="449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Queue</a:t>
              </a:r>
              <a:endParaRPr lang="en-US" sz="1800" smtClean="0">
                <a:solidFill>
                  <a:srgbClr val="000000"/>
                </a:solidFill>
                <a:cs typeface="Arial" pitchFamily="34" charset="0"/>
              </a:endParaRPr>
            </a:p>
          </p:txBody>
        </p:sp>
        <p:sp>
          <p:nvSpPr>
            <p:cNvPr id="296" name="Rectangle 713"/>
            <p:cNvSpPr>
              <a:spLocks noChangeArrowheads="1"/>
            </p:cNvSpPr>
            <p:nvPr/>
          </p:nvSpPr>
          <p:spPr bwMode="auto">
            <a:xfrm>
              <a:off x="7735890" y="4594227"/>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Manager</a:t>
              </a:r>
              <a:endParaRPr lang="en-US" sz="1800" smtClean="0">
                <a:solidFill>
                  <a:srgbClr val="000000"/>
                </a:solidFill>
                <a:cs typeface="Arial" pitchFamily="34" charset="0"/>
              </a:endParaRPr>
            </a:p>
          </p:txBody>
        </p:sp>
        <p:sp>
          <p:nvSpPr>
            <p:cNvPr id="297" name="Line 724"/>
            <p:cNvSpPr>
              <a:spLocks noChangeShapeType="1"/>
            </p:cNvSpPr>
            <p:nvPr/>
          </p:nvSpPr>
          <p:spPr bwMode="auto">
            <a:xfrm>
              <a:off x="3633790" y="1489077"/>
              <a:ext cx="457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8" name="Freeform 725"/>
            <p:cNvSpPr>
              <a:spLocks/>
            </p:cNvSpPr>
            <p:nvPr/>
          </p:nvSpPr>
          <p:spPr bwMode="auto">
            <a:xfrm>
              <a:off x="3633790" y="1454152"/>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9" name="Freeform 726"/>
            <p:cNvSpPr>
              <a:spLocks/>
            </p:cNvSpPr>
            <p:nvPr/>
          </p:nvSpPr>
          <p:spPr bwMode="auto">
            <a:xfrm>
              <a:off x="4024315" y="1454152"/>
              <a:ext cx="66675" cy="68263"/>
            </a:xfrm>
            <a:custGeom>
              <a:avLst/>
              <a:gdLst/>
              <a:ahLst/>
              <a:cxnLst>
                <a:cxn ang="0">
                  <a:pos x="42" y="22"/>
                </a:cxn>
                <a:cxn ang="0">
                  <a:pos x="0" y="0"/>
                </a:cxn>
                <a:cxn ang="0">
                  <a:pos x="0" y="43"/>
                </a:cxn>
                <a:cxn ang="0">
                  <a:pos x="42" y="22"/>
                </a:cxn>
              </a:cxnLst>
              <a:rect l="0" t="0" r="r" b="b"/>
              <a:pathLst>
                <a:path w="42" h="43">
                  <a:moveTo>
                    <a:pt x="42" y="22"/>
                  </a:moveTo>
                  <a:lnTo>
                    <a:pt x="0" y="0"/>
                  </a:lnTo>
                  <a:lnTo>
                    <a:pt x="0" y="43"/>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0" name="Freeform 727"/>
            <p:cNvSpPr>
              <a:spLocks/>
            </p:cNvSpPr>
            <p:nvPr/>
          </p:nvSpPr>
          <p:spPr bwMode="auto">
            <a:xfrm>
              <a:off x="5870577" y="1817690"/>
              <a:ext cx="144463" cy="144463"/>
            </a:xfrm>
            <a:custGeom>
              <a:avLst/>
              <a:gdLst/>
              <a:ahLst/>
              <a:cxnLst>
                <a:cxn ang="0">
                  <a:pos x="43" y="0"/>
                </a:cxn>
                <a:cxn ang="0">
                  <a:pos x="91" y="91"/>
                </a:cxn>
                <a:cxn ang="0">
                  <a:pos x="0" y="91"/>
                </a:cxn>
                <a:cxn ang="0">
                  <a:pos x="43" y="0"/>
                </a:cxn>
              </a:cxnLst>
              <a:rect l="0" t="0" r="r" b="b"/>
              <a:pathLst>
                <a:path w="91" h="91">
                  <a:moveTo>
                    <a:pt x="43" y="0"/>
                  </a:moveTo>
                  <a:lnTo>
                    <a:pt x="91" y="91"/>
                  </a:lnTo>
                  <a:lnTo>
                    <a:pt x="0" y="91"/>
                  </a:lnTo>
                  <a:lnTo>
                    <a:pt x="4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1" name="Freeform 728"/>
            <p:cNvSpPr>
              <a:spLocks/>
            </p:cNvSpPr>
            <p:nvPr/>
          </p:nvSpPr>
          <p:spPr bwMode="auto">
            <a:xfrm>
              <a:off x="5913440" y="1936752"/>
              <a:ext cx="60325" cy="25400"/>
            </a:xfrm>
            <a:custGeom>
              <a:avLst/>
              <a:gdLst/>
              <a:ahLst/>
              <a:cxnLst>
                <a:cxn ang="0">
                  <a:pos x="38" y="16"/>
                </a:cxn>
                <a:cxn ang="0">
                  <a:pos x="38" y="11"/>
                </a:cxn>
                <a:cxn ang="0">
                  <a:pos x="32" y="11"/>
                </a:cxn>
                <a:cxn ang="0">
                  <a:pos x="32" y="5"/>
                </a:cxn>
                <a:cxn ang="0">
                  <a:pos x="32" y="5"/>
                </a:cxn>
                <a:cxn ang="0">
                  <a:pos x="27" y="0"/>
                </a:cxn>
                <a:cxn ang="0">
                  <a:pos x="27" y="0"/>
                </a:cxn>
                <a:cxn ang="0">
                  <a:pos x="22" y="0"/>
                </a:cxn>
                <a:cxn ang="0">
                  <a:pos x="16" y="0"/>
                </a:cxn>
                <a:cxn ang="0">
                  <a:pos x="16" y="0"/>
                </a:cxn>
                <a:cxn ang="0">
                  <a:pos x="11" y="0"/>
                </a:cxn>
                <a:cxn ang="0">
                  <a:pos x="6" y="0"/>
                </a:cxn>
                <a:cxn ang="0">
                  <a:pos x="6" y="5"/>
                </a:cxn>
                <a:cxn ang="0">
                  <a:pos x="6" y="5"/>
                </a:cxn>
                <a:cxn ang="0">
                  <a:pos x="0" y="11"/>
                </a:cxn>
                <a:cxn ang="0">
                  <a:pos x="0" y="11"/>
                </a:cxn>
                <a:cxn ang="0">
                  <a:pos x="0" y="16"/>
                </a:cxn>
                <a:cxn ang="0">
                  <a:pos x="38" y="16"/>
                </a:cxn>
              </a:cxnLst>
              <a:rect l="0" t="0" r="r" b="b"/>
              <a:pathLst>
                <a:path w="38" h="16">
                  <a:moveTo>
                    <a:pt x="38" y="16"/>
                  </a:moveTo>
                  <a:lnTo>
                    <a:pt x="38" y="11"/>
                  </a:lnTo>
                  <a:lnTo>
                    <a:pt x="32" y="11"/>
                  </a:lnTo>
                  <a:lnTo>
                    <a:pt x="32" y="5"/>
                  </a:lnTo>
                  <a:lnTo>
                    <a:pt x="32" y="5"/>
                  </a:lnTo>
                  <a:lnTo>
                    <a:pt x="27" y="0"/>
                  </a:lnTo>
                  <a:lnTo>
                    <a:pt x="27" y="0"/>
                  </a:lnTo>
                  <a:lnTo>
                    <a:pt x="22" y="0"/>
                  </a:lnTo>
                  <a:lnTo>
                    <a:pt x="16" y="0"/>
                  </a:lnTo>
                  <a:lnTo>
                    <a:pt x="16" y="0"/>
                  </a:lnTo>
                  <a:lnTo>
                    <a:pt x="11" y="0"/>
                  </a:lnTo>
                  <a:lnTo>
                    <a:pt x="6" y="0"/>
                  </a:lnTo>
                  <a:lnTo>
                    <a:pt x="6" y="5"/>
                  </a:lnTo>
                  <a:lnTo>
                    <a:pt x="6" y="5"/>
                  </a:lnTo>
                  <a:lnTo>
                    <a:pt x="0" y="11"/>
                  </a:lnTo>
                  <a:lnTo>
                    <a:pt x="0" y="11"/>
                  </a:lnTo>
                  <a:lnTo>
                    <a:pt x="0" y="16"/>
                  </a:lnTo>
                  <a:lnTo>
                    <a:pt x="38"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2" name="Rectangle 729"/>
            <p:cNvSpPr>
              <a:spLocks noChangeArrowheads="1"/>
            </p:cNvSpPr>
            <p:nvPr/>
          </p:nvSpPr>
          <p:spPr bwMode="auto">
            <a:xfrm>
              <a:off x="5913440" y="1962152"/>
              <a:ext cx="60325" cy="109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3" name="Freeform 730"/>
            <p:cNvSpPr>
              <a:spLocks/>
            </p:cNvSpPr>
            <p:nvPr/>
          </p:nvSpPr>
          <p:spPr bwMode="auto">
            <a:xfrm>
              <a:off x="5870577" y="2071690"/>
              <a:ext cx="144463" cy="144463"/>
            </a:xfrm>
            <a:custGeom>
              <a:avLst/>
              <a:gdLst/>
              <a:ahLst/>
              <a:cxnLst>
                <a:cxn ang="0">
                  <a:pos x="43" y="91"/>
                </a:cxn>
                <a:cxn ang="0">
                  <a:pos x="91" y="0"/>
                </a:cxn>
                <a:cxn ang="0">
                  <a:pos x="0" y="0"/>
                </a:cxn>
                <a:cxn ang="0">
                  <a:pos x="43" y="91"/>
                </a:cxn>
              </a:cxnLst>
              <a:rect l="0" t="0" r="r" b="b"/>
              <a:pathLst>
                <a:path w="91" h="91">
                  <a:moveTo>
                    <a:pt x="43" y="91"/>
                  </a:moveTo>
                  <a:lnTo>
                    <a:pt x="91" y="0"/>
                  </a:lnTo>
                  <a:lnTo>
                    <a:pt x="0" y="0"/>
                  </a:lnTo>
                  <a:lnTo>
                    <a:pt x="43" y="9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4" name="Freeform 731"/>
            <p:cNvSpPr>
              <a:spLocks/>
            </p:cNvSpPr>
            <p:nvPr/>
          </p:nvSpPr>
          <p:spPr bwMode="auto">
            <a:xfrm>
              <a:off x="5913440" y="2071690"/>
              <a:ext cx="60325" cy="34925"/>
            </a:xfrm>
            <a:custGeom>
              <a:avLst/>
              <a:gdLst/>
              <a:ahLst/>
              <a:cxnLst>
                <a:cxn ang="0">
                  <a:pos x="0" y="0"/>
                </a:cxn>
                <a:cxn ang="0">
                  <a:pos x="0" y="6"/>
                </a:cxn>
                <a:cxn ang="0">
                  <a:pos x="0" y="11"/>
                </a:cxn>
                <a:cxn ang="0">
                  <a:pos x="6" y="11"/>
                </a:cxn>
                <a:cxn ang="0">
                  <a:pos x="6" y="16"/>
                </a:cxn>
                <a:cxn ang="0">
                  <a:pos x="6" y="16"/>
                </a:cxn>
                <a:cxn ang="0">
                  <a:pos x="11" y="16"/>
                </a:cxn>
                <a:cxn ang="0">
                  <a:pos x="16" y="22"/>
                </a:cxn>
                <a:cxn ang="0">
                  <a:pos x="16" y="22"/>
                </a:cxn>
                <a:cxn ang="0">
                  <a:pos x="22" y="22"/>
                </a:cxn>
                <a:cxn ang="0">
                  <a:pos x="27" y="16"/>
                </a:cxn>
                <a:cxn ang="0">
                  <a:pos x="27" y="16"/>
                </a:cxn>
                <a:cxn ang="0">
                  <a:pos x="32" y="16"/>
                </a:cxn>
                <a:cxn ang="0">
                  <a:pos x="32" y="11"/>
                </a:cxn>
                <a:cxn ang="0">
                  <a:pos x="32" y="11"/>
                </a:cxn>
                <a:cxn ang="0">
                  <a:pos x="38" y="6"/>
                </a:cxn>
                <a:cxn ang="0">
                  <a:pos x="38" y="0"/>
                </a:cxn>
                <a:cxn ang="0">
                  <a:pos x="0" y="0"/>
                </a:cxn>
              </a:cxnLst>
              <a:rect l="0" t="0" r="r" b="b"/>
              <a:pathLst>
                <a:path w="38" h="22">
                  <a:moveTo>
                    <a:pt x="0" y="0"/>
                  </a:moveTo>
                  <a:lnTo>
                    <a:pt x="0" y="6"/>
                  </a:lnTo>
                  <a:lnTo>
                    <a:pt x="0" y="11"/>
                  </a:lnTo>
                  <a:lnTo>
                    <a:pt x="6" y="11"/>
                  </a:lnTo>
                  <a:lnTo>
                    <a:pt x="6" y="16"/>
                  </a:lnTo>
                  <a:lnTo>
                    <a:pt x="6" y="16"/>
                  </a:lnTo>
                  <a:lnTo>
                    <a:pt x="11" y="16"/>
                  </a:lnTo>
                  <a:lnTo>
                    <a:pt x="16" y="22"/>
                  </a:lnTo>
                  <a:lnTo>
                    <a:pt x="16" y="22"/>
                  </a:lnTo>
                  <a:lnTo>
                    <a:pt x="22" y="22"/>
                  </a:lnTo>
                  <a:lnTo>
                    <a:pt x="27" y="16"/>
                  </a:lnTo>
                  <a:lnTo>
                    <a:pt x="27" y="16"/>
                  </a:lnTo>
                  <a:lnTo>
                    <a:pt x="32" y="16"/>
                  </a:lnTo>
                  <a:lnTo>
                    <a:pt x="32" y="11"/>
                  </a:lnTo>
                  <a:lnTo>
                    <a:pt x="32" y="11"/>
                  </a:lnTo>
                  <a:lnTo>
                    <a:pt x="38" y="6"/>
                  </a:lnTo>
                  <a:lnTo>
                    <a:pt x="38"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5" name="Rectangle 732"/>
            <p:cNvSpPr>
              <a:spLocks noChangeArrowheads="1"/>
            </p:cNvSpPr>
            <p:nvPr/>
          </p:nvSpPr>
          <p:spPr bwMode="auto">
            <a:xfrm>
              <a:off x="4014790" y="3341690"/>
              <a:ext cx="669925" cy="1778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6" name="Line 733"/>
            <p:cNvSpPr>
              <a:spLocks noChangeShapeType="1"/>
            </p:cNvSpPr>
            <p:nvPr/>
          </p:nvSpPr>
          <p:spPr bwMode="auto">
            <a:xfrm flipH="1">
              <a:off x="4718052" y="3435352"/>
              <a:ext cx="28892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7" name="Freeform 734"/>
            <p:cNvSpPr>
              <a:spLocks/>
            </p:cNvSpPr>
            <p:nvPr/>
          </p:nvSpPr>
          <p:spPr bwMode="auto">
            <a:xfrm>
              <a:off x="4938715" y="3400427"/>
              <a:ext cx="68263" cy="68263"/>
            </a:xfrm>
            <a:custGeom>
              <a:avLst/>
              <a:gdLst/>
              <a:ahLst/>
              <a:cxnLst>
                <a:cxn ang="0">
                  <a:pos x="43" y="22"/>
                </a:cxn>
                <a:cxn ang="0">
                  <a:pos x="0" y="43"/>
                </a:cxn>
                <a:cxn ang="0">
                  <a:pos x="0" y="0"/>
                </a:cxn>
                <a:cxn ang="0">
                  <a:pos x="43" y="22"/>
                </a:cxn>
              </a:cxnLst>
              <a:rect l="0" t="0" r="r" b="b"/>
              <a:pathLst>
                <a:path w="43" h="43">
                  <a:moveTo>
                    <a:pt x="43" y="22"/>
                  </a:moveTo>
                  <a:lnTo>
                    <a:pt x="0" y="43"/>
                  </a:lnTo>
                  <a:lnTo>
                    <a:pt x="0" y="0"/>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8" name="Freeform 735"/>
            <p:cNvSpPr>
              <a:spLocks/>
            </p:cNvSpPr>
            <p:nvPr/>
          </p:nvSpPr>
          <p:spPr bwMode="auto">
            <a:xfrm>
              <a:off x="4718052" y="3400427"/>
              <a:ext cx="76200" cy="68263"/>
            </a:xfrm>
            <a:custGeom>
              <a:avLst/>
              <a:gdLst/>
              <a:ahLst/>
              <a:cxnLst>
                <a:cxn ang="0">
                  <a:pos x="0" y="22"/>
                </a:cxn>
                <a:cxn ang="0">
                  <a:pos x="48" y="43"/>
                </a:cxn>
                <a:cxn ang="0">
                  <a:pos x="48" y="0"/>
                </a:cxn>
                <a:cxn ang="0">
                  <a:pos x="0" y="22"/>
                </a:cxn>
              </a:cxnLst>
              <a:rect l="0" t="0" r="r" b="b"/>
              <a:pathLst>
                <a:path w="48" h="43">
                  <a:moveTo>
                    <a:pt x="0" y="22"/>
                  </a:moveTo>
                  <a:lnTo>
                    <a:pt x="48" y="43"/>
                  </a:lnTo>
                  <a:lnTo>
                    <a:pt x="48"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9" name="Rectangle 736"/>
            <p:cNvSpPr>
              <a:spLocks noChangeArrowheads="1"/>
            </p:cNvSpPr>
            <p:nvPr/>
          </p:nvSpPr>
          <p:spPr bwMode="auto">
            <a:xfrm>
              <a:off x="3989390" y="3316290"/>
              <a:ext cx="669925" cy="1698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0" name="Rectangle 737"/>
            <p:cNvSpPr>
              <a:spLocks noChangeArrowheads="1"/>
            </p:cNvSpPr>
            <p:nvPr/>
          </p:nvSpPr>
          <p:spPr bwMode="auto">
            <a:xfrm>
              <a:off x="4235452" y="3341690"/>
              <a:ext cx="2460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PLL</a:t>
              </a:r>
              <a:endParaRPr lang="en-US" sz="1800" smtClean="0">
                <a:solidFill>
                  <a:srgbClr val="000000"/>
                </a:solidFill>
                <a:cs typeface="Arial" pitchFamily="34" charset="0"/>
              </a:endParaRPr>
            </a:p>
          </p:txBody>
        </p:sp>
        <p:sp>
          <p:nvSpPr>
            <p:cNvPr id="313" name="Rectangle 738"/>
            <p:cNvSpPr>
              <a:spLocks noChangeArrowheads="1"/>
            </p:cNvSpPr>
            <p:nvPr/>
          </p:nvSpPr>
          <p:spPr bwMode="auto">
            <a:xfrm>
              <a:off x="3989390" y="3613152"/>
              <a:ext cx="669925" cy="1682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4" name="Rectangle 739"/>
            <p:cNvSpPr>
              <a:spLocks noChangeArrowheads="1"/>
            </p:cNvSpPr>
            <p:nvPr/>
          </p:nvSpPr>
          <p:spPr bwMode="auto">
            <a:xfrm>
              <a:off x="4176715" y="3636965"/>
              <a:ext cx="347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EDMA</a:t>
              </a:r>
              <a:endParaRPr lang="en-US" sz="1800" smtClean="0">
                <a:solidFill>
                  <a:srgbClr val="000000"/>
                </a:solidFill>
                <a:cs typeface="Arial" pitchFamily="34" charset="0"/>
              </a:endParaRPr>
            </a:p>
          </p:txBody>
        </p:sp>
        <p:sp>
          <p:nvSpPr>
            <p:cNvPr id="315" name="Freeform 740"/>
            <p:cNvSpPr>
              <a:spLocks/>
            </p:cNvSpPr>
            <p:nvPr/>
          </p:nvSpPr>
          <p:spPr bwMode="auto">
            <a:xfrm>
              <a:off x="4905377" y="3638552"/>
              <a:ext cx="101600" cy="117475"/>
            </a:xfrm>
            <a:custGeom>
              <a:avLst/>
              <a:gdLst/>
              <a:ahLst/>
              <a:cxnLst>
                <a:cxn ang="0">
                  <a:pos x="0" y="74"/>
                </a:cxn>
                <a:cxn ang="0">
                  <a:pos x="64" y="37"/>
                </a:cxn>
                <a:cxn ang="0">
                  <a:pos x="0" y="0"/>
                </a:cxn>
                <a:cxn ang="0">
                  <a:pos x="0" y="74"/>
                </a:cxn>
              </a:cxnLst>
              <a:rect l="0" t="0" r="r" b="b"/>
              <a:pathLst>
                <a:path w="64" h="74">
                  <a:moveTo>
                    <a:pt x="0" y="74"/>
                  </a:moveTo>
                  <a:lnTo>
                    <a:pt x="64"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6" name="Freeform 741"/>
            <p:cNvSpPr>
              <a:spLocks/>
            </p:cNvSpPr>
            <p:nvPr/>
          </p:nvSpPr>
          <p:spPr bwMode="auto">
            <a:xfrm>
              <a:off x="4913315" y="3689352"/>
              <a:ext cx="9525" cy="15875"/>
            </a:xfrm>
            <a:custGeom>
              <a:avLst/>
              <a:gdLst/>
              <a:ahLst/>
              <a:cxnLst>
                <a:cxn ang="0">
                  <a:pos x="0" y="10"/>
                </a:cxn>
                <a:cxn ang="0">
                  <a:pos x="0" y="10"/>
                </a:cxn>
                <a:cxn ang="0">
                  <a:pos x="6" y="10"/>
                </a:cxn>
                <a:cxn ang="0">
                  <a:pos x="6" y="5"/>
                </a:cxn>
                <a:cxn ang="0">
                  <a:pos x="6" y="5"/>
                </a:cxn>
                <a:cxn ang="0">
                  <a:pos x="6" y="0"/>
                </a:cxn>
                <a:cxn ang="0">
                  <a:pos x="6" y="0"/>
                </a:cxn>
                <a:cxn ang="0">
                  <a:pos x="0" y="0"/>
                </a:cxn>
                <a:cxn ang="0">
                  <a:pos x="0" y="0"/>
                </a:cxn>
                <a:cxn ang="0">
                  <a:pos x="0" y="10"/>
                </a:cxn>
              </a:cxnLst>
              <a:rect l="0" t="0" r="r" b="b"/>
              <a:pathLst>
                <a:path w="6" h="10">
                  <a:moveTo>
                    <a:pt x="0" y="10"/>
                  </a:moveTo>
                  <a:lnTo>
                    <a:pt x="0" y="10"/>
                  </a:lnTo>
                  <a:lnTo>
                    <a:pt x="6" y="10"/>
                  </a:lnTo>
                  <a:lnTo>
                    <a:pt x="6" y="5"/>
                  </a:lnTo>
                  <a:lnTo>
                    <a:pt x="6" y="5"/>
                  </a:lnTo>
                  <a:lnTo>
                    <a:pt x="6" y="0"/>
                  </a:lnTo>
                  <a:lnTo>
                    <a:pt x="6" y="0"/>
                  </a:lnTo>
                  <a:lnTo>
                    <a:pt x="0"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7" name="Rectangle 742"/>
            <p:cNvSpPr>
              <a:spLocks noChangeArrowheads="1"/>
            </p:cNvSpPr>
            <p:nvPr/>
          </p:nvSpPr>
          <p:spPr bwMode="auto">
            <a:xfrm>
              <a:off x="4819652" y="3689352"/>
              <a:ext cx="93663"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8" name="Freeform 743"/>
            <p:cNvSpPr>
              <a:spLocks/>
            </p:cNvSpPr>
            <p:nvPr/>
          </p:nvSpPr>
          <p:spPr bwMode="auto">
            <a:xfrm>
              <a:off x="4727577" y="3638552"/>
              <a:ext cx="109538" cy="117475"/>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9" name="Freeform 744"/>
            <p:cNvSpPr>
              <a:spLocks/>
            </p:cNvSpPr>
            <p:nvPr/>
          </p:nvSpPr>
          <p:spPr bwMode="auto">
            <a:xfrm>
              <a:off x="4811715" y="3689352"/>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0" name="Rectangle 756"/>
            <p:cNvSpPr>
              <a:spLocks noChangeArrowheads="1"/>
            </p:cNvSpPr>
            <p:nvPr/>
          </p:nvSpPr>
          <p:spPr bwMode="auto">
            <a:xfrm>
              <a:off x="5050631" y="3933827"/>
              <a:ext cx="2364582" cy="195263"/>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1" name="Line 757"/>
            <p:cNvSpPr>
              <a:spLocks noChangeShapeType="1"/>
            </p:cNvSpPr>
            <p:nvPr/>
          </p:nvSpPr>
          <p:spPr bwMode="auto">
            <a:xfrm flipH="1" flipV="1">
              <a:off x="5253039" y="3935414"/>
              <a:ext cx="2162173" cy="79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2" name="Rectangle 763"/>
            <p:cNvSpPr>
              <a:spLocks noChangeArrowheads="1"/>
            </p:cNvSpPr>
            <p:nvPr/>
          </p:nvSpPr>
          <p:spPr bwMode="auto">
            <a:xfrm>
              <a:off x="5049840" y="1674815"/>
              <a:ext cx="193675" cy="2276475"/>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3" name="Line 764"/>
            <p:cNvSpPr>
              <a:spLocks noChangeShapeType="1"/>
            </p:cNvSpPr>
            <p:nvPr/>
          </p:nvSpPr>
          <p:spPr bwMode="auto">
            <a:xfrm>
              <a:off x="5243515" y="1674815"/>
              <a:ext cx="1588" cy="225901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4" name="Line 765"/>
            <p:cNvSpPr>
              <a:spLocks noChangeShapeType="1"/>
            </p:cNvSpPr>
            <p:nvPr/>
          </p:nvSpPr>
          <p:spPr bwMode="auto">
            <a:xfrm>
              <a:off x="5040314" y="1674815"/>
              <a:ext cx="3173" cy="2450592"/>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5" name="Line 766"/>
            <p:cNvSpPr>
              <a:spLocks noChangeShapeType="1"/>
            </p:cNvSpPr>
            <p:nvPr/>
          </p:nvSpPr>
          <p:spPr bwMode="auto">
            <a:xfrm>
              <a:off x="5040315" y="1674815"/>
              <a:ext cx="203200" cy="158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6" name="Rectangle 767"/>
            <p:cNvSpPr>
              <a:spLocks noChangeArrowheads="1"/>
            </p:cNvSpPr>
            <p:nvPr/>
          </p:nvSpPr>
          <p:spPr bwMode="auto">
            <a:xfrm>
              <a:off x="5862640" y="3951290"/>
              <a:ext cx="534988"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TeraNet</a:t>
              </a:r>
              <a:endParaRPr lang="en-US" sz="1800" dirty="0" smtClean="0">
                <a:solidFill>
                  <a:srgbClr val="000000"/>
                </a:solidFill>
                <a:cs typeface="Arial" pitchFamily="34" charset="0"/>
              </a:endParaRPr>
            </a:p>
          </p:txBody>
        </p:sp>
        <p:sp>
          <p:nvSpPr>
            <p:cNvPr id="327" name="Rectangle 770"/>
            <p:cNvSpPr>
              <a:spLocks noChangeArrowheads="1"/>
            </p:cNvSpPr>
            <p:nvPr/>
          </p:nvSpPr>
          <p:spPr bwMode="auto">
            <a:xfrm>
              <a:off x="7078667" y="4975227"/>
              <a:ext cx="804863" cy="1397000"/>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8" name="Rectangle 771"/>
            <p:cNvSpPr>
              <a:spLocks noChangeArrowheads="1"/>
            </p:cNvSpPr>
            <p:nvPr/>
          </p:nvSpPr>
          <p:spPr bwMode="auto">
            <a:xfrm>
              <a:off x="7154867" y="5145090"/>
              <a:ext cx="660400" cy="3302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9" name="Rectangle 772"/>
            <p:cNvSpPr>
              <a:spLocks noChangeArrowheads="1"/>
            </p:cNvSpPr>
            <p:nvPr/>
          </p:nvSpPr>
          <p:spPr bwMode="auto">
            <a:xfrm>
              <a:off x="7213605" y="5160965"/>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Ethernet</a:t>
              </a:r>
              <a:endParaRPr lang="en-US" sz="1800" smtClean="0">
                <a:solidFill>
                  <a:srgbClr val="000000"/>
                </a:solidFill>
                <a:cs typeface="Arial" pitchFamily="34" charset="0"/>
              </a:endParaRPr>
            </a:p>
          </p:txBody>
        </p:sp>
        <p:sp>
          <p:nvSpPr>
            <p:cNvPr id="330" name="Rectangle 773"/>
            <p:cNvSpPr>
              <a:spLocks noChangeArrowheads="1"/>
            </p:cNvSpPr>
            <p:nvPr/>
          </p:nvSpPr>
          <p:spPr bwMode="auto">
            <a:xfrm>
              <a:off x="7332667" y="5295902"/>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MAC</a:t>
              </a:r>
              <a:endParaRPr lang="en-US" sz="1800" smtClean="0">
                <a:solidFill>
                  <a:srgbClr val="000000"/>
                </a:solidFill>
                <a:cs typeface="Arial" pitchFamily="34" charset="0"/>
              </a:endParaRPr>
            </a:p>
          </p:txBody>
        </p:sp>
        <p:sp>
          <p:nvSpPr>
            <p:cNvPr id="331" name="Rectangle 774"/>
            <p:cNvSpPr>
              <a:spLocks noChangeArrowheads="1"/>
            </p:cNvSpPr>
            <p:nvPr/>
          </p:nvSpPr>
          <p:spPr bwMode="auto">
            <a:xfrm>
              <a:off x="7289805" y="5813427"/>
              <a:ext cx="382588" cy="3460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2" name="Rectangle 775"/>
            <p:cNvSpPr>
              <a:spLocks noChangeArrowheads="1"/>
            </p:cNvSpPr>
            <p:nvPr/>
          </p:nvSpPr>
          <p:spPr bwMode="auto">
            <a:xfrm>
              <a:off x="7289805" y="5813427"/>
              <a:ext cx="382588" cy="346075"/>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3" name="Rectangle 776"/>
            <p:cNvSpPr>
              <a:spLocks noChangeArrowheads="1"/>
            </p:cNvSpPr>
            <p:nvPr/>
          </p:nvSpPr>
          <p:spPr bwMode="auto">
            <a:xfrm>
              <a:off x="7300863" y="5930902"/>
              <a:ext cx="362279"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SGMII</a:t>
              </a:r>
              <a:endParaRPr lang="en-US" sz="1000" dirty="0" smtClean="0">
                <a:solidFill>
                  <a:srgbClr val="000000"/>
                </a:solidFill>
                <a:cs typeface="Arial" pitchFamily="34" charset="0"/>
              </a:endParaRPr>
            </a:p>
          </p:txBody>
        </p:sp>
        <p:sp>
          <p:nvSpPr>
            <p:cNvPr id="334" name="Line 777"/>
            <p:cNvSpPr>
              <a:spLocks noChangeShapeType="1"/>
            </p:cNvSpPr>
            <p:nvPr/>
          </p:nvSpPr>
          <p:spPr bwMode="auto">
            <a:xfrm>
              <a:off x="7477130" y="5500690"/>
              <a:ext cx="1588" cy="295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5" name="Freeform 778"/>
            <p:cNvSpPr>
              <a:spLocks/>
            </p:cNvSpPr>
            <p:nvPr/>
          </p:nvSpPr>
          <p:spPr bwMode="auto">
            <a:xfrm>
              <a:off x="7451730" y="5500690"/>
              <a:ext cx="58738" cy="50800"/>
            </a:xfrm>
            <a:custGeom>
              <a:avLst/>
              <a:gdLst/>
              <a:ahLst/>
              <a:cxnLst>
                <a:cxn ang="0">
                  <a:pos x="37" y="32"/>
                </a:cxn>
                <a:cxn ang="0">
                  <a:pos x="16" y="0"/>
                </a:cxn>
                <a:cxn ang="0">
                  <a:pos x="0" y="32"/>
                </a:cxn>
                <a:cxn ang="0">
                  <a:pos x="37" y="32"/>
                </a:cxn>
              </a:cxnLst>
              <a:rect l="0" t="0" r="r" b="b"/>
              <a:pathLst>
                <a:path w="37" h="32">
                  <a:moveTo>
                    <a:pt x="37" y="32"/>
                  </a:moveTo>
                  <a:lnTo>
                    <a:pt x="16" y="0"/>
                  </a:lnTo>
                  <a:lnTo>
                    <a:pt x="0" y="32"/>
                  </a:lnTo>
                  <a:lnTo>
                    <a:pt x="37"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6" name="Freeform 779"/>
            <p:cNvSpPr>
              <a:spLocks/>
            </p:cNvSpPr>
            <p:nvPr/>
          </p:nvSpPr>
          <p:spPr bwMode="auto">
            <a:xfrm>
              <a:off x="7451730" y="5745165"/>
              <a:ext cx="58738" cy="50800"/>
            </a:xfrm>
            <a:custGeom>
              <a:avLst/>
              <a:gdLst/>
              <a:ahLst/>
              <a:cxnLst>
                <a:cxn ang="0">
                  <a:pos x="37" y="0"/>
                </a:cxn>
                <a:cxn ang="0">
                  <a:pos x="16" y="32"/>
                </a:cxn>
                <a:cxn ang="0">
                  <a:pos x="0" y="0"/>
                </a:cxn>
                <a:cxn ang="0">
                  <a:pos x="37" y="0"/>
                </a:cxn>
              </a:cxnLst>
              <a:rect l="0" t="0" r="r" b="b"/>
              <a:pathLst>
                <a:path w="37" h="32">
                  <a:moveTo>
                    <a:pt x="37" y="0"/>
                  </a:moveTo>
                  <a:lnTo>
                    <a:pt x="16" y="32"/>
                  </a:lnTo>
                  <a:lnTo>
                    <a:pt x="0" y="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7" name="Line 780"/>
            <p:cNvSpPr>
              <a:spLocks noChangeShapeType="1"/>
            </p:cNvSpPr>
            <p:nvPr/>
          </p:nvSpPr>
          <p:spPr bwMode="auto">
            <a:xfrm flipV="1">
              <a:off x="7477130" y="6184902"/>
              <a:ext cx="1588" cy="4746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8" name="Freeform 781"/>
            <p:cNvSpPr>
              <a:spLocks/>
            </p:cNvSpPr>
            <p:nvPr/>
          </p:nvSpPr>
          <p:spPr bwMode="auto">
            <a:xfrm>
              <a:off x="7442205" y="6583365"/>
              <a:ext cx="77788" cy="76200"/>
            </a:xfrm>
            <a:custGeom>
              <a:avLst/>
              <a:gdLst/>
              <a:ahLst/>
              <a:cxnLst>
                <a:cxn ang="0">
                  <a:pos x="22" y="48"/>
                </a:cxn>
                <a:cxn ang="0">
                  <a:pos x="0" y="0"/>
                </a:cxn>
                <a:cxn ang="0">
                  <a:pos x="49" y="0"/>
                </a:cxn>
                <a:cxn ang="0">
                  <a:pos x="22" y="48"/>
                </a:cxn>
              </a:cxnLst>
              <a:rect l="0" t="0" r="r" b="b"/>
              <a:pathLst>
                <a:path w="49" h="48">
                  <a:moveTo>
                    <a:pt x="22" y="48"/>
                  </a:moveTo>
                  <a:lnTo>
                    <a:pt x="0" y="0"/>
                  </a:lnTo>
                  <a:lnTo>
                    <a:pt x="49" y="0"/>
                  </a:lnTo>
                  <a:lnTo>
                    <a:pt x="22"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9" name="Freeform 782"/>
            <p:cNvSpPr>
              <a:spLocks/>
            </p:cNvSpPr>
            <p:nvPr/>
          </p:nvSpPr>
          <p:spPr bwMode="auto">
            <a:xfrm>
              <a:off x="7442205" y="6184902"/>
              <a:ext cx="77788" cy="76200"/>
            </a:xfrm>
            <a:custGeom>
              <a:avLst/>
              <a:gdLst/>
              <a:ahLst/>
              <a:cxnLst>
                <a:cxn ang="0">
                  <a:pos x="22" y="0"/>
                </a:cxn>
                <a:cxn ang="0">
                  <a:pos x="0" y="48"/>
                </a:cxn>
                <a:cxn ang="0">
                  <a:pos x="49" y="48"/>
                </a:cxn>
                <a:cxn ang="0">
                  <a:pos x="22" y="0"/>
                </a:cxn>
              </a:cxnLst>
              <a:rect l="0" t="0" r="r" b="b"/>
              <a:pathLst>
                <a:path w="49" h="48">
                  <a:moveTo>
                    <a:pt x="22" y="0"/>
                  </a:moveTo>
                  <a:lnTo>
                    <a:pt x="0" y="48"/>
                  </a:lnTo>
                  <a:lnTo>
                    <a:pt x="49" y="48"/>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0" name="Freeform 783"/>
            <p:cNvSpPr>
              <a:spLocks/>
            </p:cNvSpPr>
            <p:nvPr/>
          </p:nvSpPr>
          <p:spPr bwMode="auto">
            <a:xfrm>
              <a:off x="7481890" y="4349752"/>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1" name="Freeform 784"/>
            <p:cNvSpPr>
              <a:spLocks/>
            </p:cNvSpPr>
            <p:nvPr/>
          </p:nvSpPr>
          <p:spPr bwMode="auto">
            <a:xfrm>
              <a:off x="7489827" y="4400552"/>
              <a:ext cx="9525" cy="23813"/>
            </a:xfrm>
            <a:custGeom>
              <a:avLst/>
              <a:gdLst/>
              <a:ahLst/>
              <a:cxnLst>
                <a:cxn ang="0">
                  <a:pos x="0" y="15"/>
                </a:cxn>
                <a:cxn ang="0">
                  <a:pos x="0" y="15"/>
                </a:cxn>
                <a:cxn ang="0">
                  <a:pos x="6" y="10"/>
                </a:cxn>
                <a:cxn ang="0">
                  <a:pos x="6" y="10"/>
                </a:cxn>
                <a:cxn ang="0">
                  <a:pos x="6" y="5"/>
                </a:cxn>
                <a:cxn ang="0">
                  <a:pos x="6" y="5"/>
                </a:cxn>
                <a:cxn ang="0">
                  <a:pos x="6" y="0"/>
                </a:cxn>
                <a:cxn ang="0">
                  <a:pos x="0" y="0"/>
                </a:cxn>
                <a:cxn ang="0">
                  <a:pos x="0" y="0"/>
                </a:cxn>
                <a:cxn ang="0">
                  <a:pos x="0" y="15"/>
                </a:cxn>
              </a:cxnLst>
              <a:rect l="0" t="0" r="r" b="b"/>
              <a:pathLst>
                <a:path w="6" h="15">
                  <a:moveTo>
                    <a:pt x="0" y="15"/>
                  </a:moveTo>
                  <a:lnTo>
                    <a:pt x="0" y="15"/>
                  </a:lnTo>
                  <a:lnTo>
                    <a:pt x="6" y="10"/>
                  </a:lnTo>
                  <a:lnTo>
                    <a:pt x="6" y="10"/>
                  </a:lnTo>
                  <a:lnTo>
                    <a:pt x="6" y="5"/>
                  </a:lnTo>
                  <a:lnTo>
                    <a:pt x="6" y="5"/>
                  </a:lnTo>
                  <a:lnTo>
                    <a:pt x="6" y="0"/>
                  </a:lnTo>
                  <a:lnTo>
                    <a:pt x="0" y="0"/>
                  </a:lnTo>
                  <a:lnTo>
                    <a:pt x="0" y="0"/>
                  </a:lnTo>
                  <a:lnTo>
                    <a:pt x="0"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2" name="Rectangle 785"/>
            <p:cNvSpPr>
              <a:spLocks noChangeArrowheads="1"/>
            </p:cNvSpPr>
            <p:nvPr/>
          </p:nvSpPr>
          <p:spPr bwMode="auto">
            <a:xfrm>
              <a:off x="7312027" y="4400552"/>
              <a:ext cx="177800" cy="238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3" name="Freeform 786"/>
            <p:cNvSpPr>
              <a:spLocks/>
            </p:cNvSpPr>
            <p:nvPr/>
          </p:nvSpPr>
          <p:spPr bwMode="auto">
            <a:xfrm>
              <a:off x="7294565" y="4400552"/>
              <a:ext cx="17463" cy="23813"/>
            </a:xfrm>
            <a:custGeom>
              <a:avLst/>
              <a:gdLst/>
              <a:ahLst/>
              <a:cxnLst>
                <a:cxn ang="0">
                  <a:pos x="11" y="0"/>
                </a:cxn>
                <a:cxn ang="0">
                  <a:pos x="6" y="0"/>
                </a:cxn>
                <a:cxn ang="0">
                  <a:pos x="6" y="0"/>
                </a:cxn>
                <a:cxn ang="0">
                  <a:pos x="0" y="5"/>
                </a:cxn>
                <a:cxn ang="0">
                  <a:pos x="0" y="5"/>
                </a:cxn>
                <a:cxn ang="0">
                  <a:pos x="0" y="10"/>
                </a:cxn>
                <a:cxn ang="0">
                  <a:pos x="6" y="10"/>
                </a:cxn>
                <a:cxn ang="0">
                  <a:pos x="6" y="15"/>
                </a:cxn>
                <a:cxn ang="0">
                  <a:pos x="11" y="15"/>
                </a:cxn>
                <a:cxn ang="0">
                  <a:pos x="11" y="0"/>
                </a:cxn>
              </a:cxnLst>
              <a:rect l="0" t="0" r="r" b="b"/>
              <a:pathLst>
                <a:path w="11" h="15">
                  <a:moveTo>
                    <a:pt x="11" y="0"/>
                  </a:moveTo>
                  <a:lnTo>
                    <a:pt x="6" y="0"/>
                  </a:lnTo>
                  <a:lnTo>
                    <a:pt x="6" y="0"/>
                  </a:lnTo>
                  <a:lnTo>
                    <a:pt x="0" y="5"/>
                  </a:lnTo>
                  <a:lnTo>
                    <a:pt x="0" y="5"/>
                  </a:lnTo>
                  <a:lnTo>
                    <a:pt x="0" y="10"/>
                  </a:lnTo>
                  <a:lnTo>
                    <a:pt x="6" y="10"/>
                  </a:lnTo>
                  <a:lnTo>
                    <a:pt x="6" y="15"/>
                  </a:lnTo>
                  <a:lnTo>
                    <a:pt x="11" y="15"/>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4" name="Freeform 787"/>
            <p:cNvSpPr>
              <a:spLocks/>
            </p:cNvSpPr>
            <p:nvPr/>
          </p:nvSpPr>
          <p:spPr bwMode="auto">
            <a:xfrm>
              <a:off x="7253290" y="4146552"/>
              <a:ext cx="117475" cy="109538"/>
            </a:xfrm>
            <a:custGeom>
              <a:avLst/>
              <a:gdLst/>
              <a:ahLst/>
              <a:cxnLst>
                <a:cxn ang="0">
                  <a:pos x="74" y="69"/>
                </a:cxn>
                <a:cxn ang="0">
                  <a:pos x="37" y="0"/>
                </a:cxn>
                <a:cxn ang="0">
                  <a:pos x="0" y="69"/>
                </a:cxn>
                <a:cxn ang="0">
                  <a:pos x="74" y="69"/>
                </a:cxn>
              </a:cxnLst>
              <a:rect l="0" t="0" r="r" b="b"/>
              <a:pathLst>
                <a:path w="74" h="69">
                  <a:moveTo>
                    <a:pt x="74" y="69"/>
                  </a:moveTo>
                  <a:lnTo>
                    <a:pt x="37" y="0"/>
                  </a:lnTo>
                  <a:lnTo>
                    <a:pt x="0" y="69"/>
                  </a:lnTo>
                  <a:lnTo>
                    <a:pt x="74"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5" name="Freeform 788"/>
            <p:cNvSpPr>
              <a:spLocks/>
            </p:cNvSpPr>
            <p:nvPr/>
          </p:nvSpPr>
          <p:spPr bwMode="auto">
            <a:xfrm>
              <a:off x="7294565" y="4238627"/>
              <a:ext cx="25400" cy="9525"/>
            </a:xfrm>
            <a:custGeom>
              <a:avLst/>
              <a:gdLst/>
              <a:ahLst/>
              <a:cxnLst>
                <a:cxn ang="0">
                  <a:pos x="16" y="6"/>
                </a:cxn>
                <a:cxn ang="0">
                  <a:pos x="16" y="0"/>
                </a:cxn>
                <a:cxn ang="0">
                  <a:pos x="16" y="0"/>
                </a:cxn>
                <a:cxn ang="0">
                  <a:pos x="11" y="0"/>
                </a:cxn>
                <a:cxn ang="0">
                  <a:pos x="11" y="0"/>
                </a:cxn>
                <a:cxn ang="0">
                  <a:pos x="6" y="0"/>
                </a:cxn>
                <a:cxn ang="0">
                  <a:pos x="6" y="0"/>
                </a:cxn>
                <a:cxn ang="0">
                  <a:pos x="0" y="0"/>
                </a:cxn>
                <a:cxn ang="0">
                  <a:pos x="0" y="6"/>
                </a:cxn>
                <a:cxn ang="0">
                  <a:pos x="16" y="6"/>
                </a:cxn>
              </a:cxnLst>
              <a:rect l="0" t="0" r="r" b="b"/>
              <a:pathLst>
                <a:path w="16" h="6">
                  <a:moveTo>
                    <a:pt x="16" y="6"/>
                  </a:moveTo>
                  <a:lnTo>
                    <a:pt x="16" y="0"/>
                  </a:lnTo>
                  <a:lnTo>
                    <a:pt x="16" y="0"/>
                  </a:lnTo>
                  <a:lnTo>
                    <a:pt x="11" y="0"/>
                  </a:lnTo>
                  <a:lnTo>
                    <a:pt x="11" y="0"/>
                  </a:lnTo>
                  <a:lnTo>
                    <a:pt x="6" y="0"/>
                  </a:lnTo>
                  <a:lnTo>
                    <a:pt x="6" y="0"/>
                  </a:lnTo>
                  <a:lnTo>
                    <a:pt x="0" y="0"/>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6" name="Rectangle 789"/>
            <p:cNvSpPr>
              <a:spLocks noChangeArrowheads="1"/>
            </p:cNvSpPr>
            <p:nvPr/>
          </p:nvSpPr>
          <p:spPr bwMode="auto">
            <a:xfrm>
              <a:off x="7294565" y="4248152"/>
              <a:ext cx="25400" cy="1603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7" name="Freeform 790"/>
            <p:cNvSpPr>
              <a:spLocks/>
            </p:cNvSpPr>
            <p:nvPr/>
          </p:nvSpPr>
          <p:spPr bwMode="auto">
            <a:xfrm>
              <a:off x="7294565" y="4408490"/>
              <a:ext cx="25400" cy="15875"/>
            </a:xfrm>
            <a:custGeom>
              <a:avLst/>
              <a:gdLst/>
              <a:ahLst/>
              <a:cxnLst>
                <a:cxn ang="0">
                  <a:pos x="0" y="0"/>
                </a:cxn>
                <a:cxn ang="0">
                  <a:pos x="0" y="5"/>
                </a:cxn>
                <a:cxn ang="0">
                  <a:pos x="6" y="5"/>
                </a:cxn>
                <a:cxn ang="0">
                  <a:pos x="6" y="10"/>
                </a:cxn>
                <a:cxn ang="0">
                  <a:pos x="11" y="10"/>
                </a:cxn>
                <a:cxn ang="0">
                  <a:pos x="11" y="10"/>
                </a:cxn>
                <a:cxn ang="0">
                  <a:pos x="16" y="5"/>
                </a:cxn>
                <a:cxn ang="0">
                  <a:pos x="16" y="5"/>
                </a:cxn>
                <a:cxn ang="0">
                  <a:pos x="16" y="0"/>
                </a:cxn>
                <a:cxn ang="0">
                  <a:pos x="0" y="0"/>
                </a:cxn>
              </a:cxnLst>
              <a:rect l="0" t="0" r="r" b="b"/>
              <a:pathLst>
                <a:path w="16" h="10">
                  <a:moveTo>
                    <a:pt x="0" y="0"/>
                  </a:moveTo>
                  <a:lnTo>
                    <a:pt x="0" y="5"/>
                  </a:lnTo>
                  <a:lnTo>
                    <a:pt x="6" y="5"/>
                  </a:lnTo>
                  <a:lnTo>
                    <a:pt x="6" y="10"/>
                  </a:lnTo>
                  <a:lnTo>
                    <a:pt x="11" y="10"/>
                  </a:lnTo>
                  <a:lnTo>
                    <a:pt x="11" y="10"/>
                  </a:lnTo>
                  <a:lnTo>
                    <a:pt x="16" y="5"/>
                  </a:lnTo>
                  <a:lnTo>
                    <a:pt x="16" y="5"/>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8" name="Freeform 791"/>
            <p:cNvSpPr>
              <a:spLocks/>
            </p:cNvSpPr>
            <p:nvPr/>
          </p:nvSpPr>
          <p:spPr bwMode="auto">
            <a:xfrm>
              <a:off x="7112005" y="4146552"/>
              <a:ext cx="119063" cy="109538"/>
            </a:xfrm>
            <a:custGeom>
              <a:avLst/>
              <a:gdLst/>
              <a:ahLst/>
              <a:cxnLst>
                <a:cxn ang="0">
                  <a:pos x="75" y="69"/>
                </a:cxn>
                <a:cxn ang="0">
                  <a:pos x="38" y="0"/>
                </a:cxn>
                <a:cxn ang="0">
                  <a:pos x="0" y="69"/>
                </a:cxn>
                <a:cxn ang="0">
                  <a:pos x="75" y="69"/>
                </a:cxn>
              </a:cxnLst>
              <a:rect l="0" t="0" r="r" b="b"/>
              <a:pathLst>
                <a:path w="75" h="69">
                  <a:moveTo>
                    <a:pt x="75" y="69"/>
                  </a:moveTo>
                  <a:lnTo>
                    <a:pt x="38"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9" name="Rectangle 793"/>
            <p:cNvSpPr>
              <a:spLocks noChangeArrowheads="1"/>
            </p:cNvSpPr>
            <p:nvPr/>
          </p:nvSpPr>
          <p:spPr bwMode="auto">
            <a:xfrm>
              <a:off x="7162805" y="4248152"/>
              <a:ext cx="17463" cy="617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0" name="Freeform 794"/>
            <p:cNvSpPr>
              <a:spLocks/>
            </p:cNvSpPr>
            <p:nvPr/>
          </p:nvSpPr>
          <p:spPr bwMode="auto">
            <a:xfrm>
              <a:off x="7112005" y="4856165"/>
              <a:ext cx="119063" cy="101600"/>
            </a:xfrm>
            <a:custGeom>
              <a:avLst/>
              <a:gdLst/>
              <a:ahLst/>
              <a:cxnLst>
                <a:cxn ang="0">
                  <a:pos x="75" y="0"/>
                </a:cxn>
                <a:cxn ang="0">
                  <a:pos x="38" y="64"/>
                </a:cxn>
                <a:cxn ang="0">
                  <a:pos x="0" y="0"/>
                </a:cxn>
                <a:cxn ang="0">
                  <a:pos x="75" y="0"/>
                </a:cxn>
              </a:cxnLst>
              <a:rect l="0" t="0" r="r" b="b"/>
              <a:pathLst>
                <a:path w="75" h="64">
                  <a:moveTo>
                    <a:pt x="75" y="0"/>
                  </a:moveTo>
                  <a:lnTo>
                    <a:pt x="38" y="64"/>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1" name="Freeform 795"/>
            <p:cNvSpPr>
              <a:spLocks/>
            </p:cNvSpPr>
            <p:nvPr/>
          </p:nvSpPr>
          <p:spPr bwMode="auto">
            <a:xfrm>
              <a:off x="7162805" y="4865690"/>
              <a:ext cx="17463" cy="7938"/>
            </a:xfrm>
            <a:custGeom>
              <a:avLst/>
              <a:gdLst/>
              <a:ahLst/>
              <a:cxnLst>
                <a:cxn ang="0">
                  <a:pos x="0" y="0"/>
                </a:cxn>
                <a:cxn ang="0">
                  <a:pos x="0" y="0"/>
                </a:cxn>
                <a:cxn ang="0">
                  <a:pos x="0" y="5"/>
                </a:cxn>
                <a:cxn ang="0">
                  <a:pos x="0" y="5"/>
                </a:cxn>
                <a:cxn ang="0">
                  <a:pos x="6" y="5"/>
                </a:cxn>
                <a:cxn ang="0">
                  <a:pos x="6" y="5"/>
                </a:cxn>
                <a:cxn ang="0">
                  <a:pos x="11" y="5"/>
                </a:cxn>
                <a:cxn ang="0">
                  <a:pos x="11" y="0"/>
                </a:cxn>
                <a:cxn ang="0">
                  <a:pos x="11" y="0"/>
                </a:cxn>
                <a:cxn ang="0">
                  <a:pos x="0" y="0"/>
                </a:cxn>
              </a:cxnLst>
              <a:rect l="0" t="0" r="r" b="b"/>
              <a:pathLst>
                <a:path w="11" h="5">
                  <a:moveTo>
                    <a:pt x="0" y="0"/>
                  </a:moveTo>
                  <a:lnTo>
                    <a:pt x="0" y="0"/>
                  </a:lnTo>
                  <a:lnTo>
                    <a:pt x="0" y="5"/>
                  </a:lnTo>
                  <a:lnTo>
                    <a:pt x="0" y="5"/>
                  </a:lnTo>
                  <a:lnTo>
                    <a:pt x="6" y="5"/>
                  </a:lnTo>
                  <a:lnTo>
                    <a:pt x="6" y="5"/>
                  </a:lnTo>
                  <a:lnTo>
                    <a:pt x="11" y="5"/>
                  </a:lnTo>
                  <a:lnTo>
                    <a:pt x="11" y="0"/>
                  </a:lnTo>
                  <a:lnTo>
                    <a:pt x="1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2" name="Rectangle 796"/>
            <p:cNvSpPr>
              <a:spLocks noChangeArrowheads="1"/>
            </p:cNvSpPr>
            <p:nvPr/>
          </p:nvSpPr>
          <p:spPr bwMode="auto">
            <a:xfrm>
              <a:off x="4914916" y="4805365"/>
              <a:ext cx="2100261" cy="1566863"/>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3" name="Rectangle 815"/>
            <p:cNvSpPr>
              <a:spLocks noChangeArrowheads="1"/>
            </p:cNvSpPr>
            <p:nvPr/>
          </p:nvSpPr>
          <p:spPr bwMode="auto">
            <a:xfrm>
              <a:off x="6245241" y="4975227"/>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4" name="Rectangle 816"/>
            <p:cNvSpPr>
              <a:spLocks noChangeArrowheads="1"/>
            </p:cNvSpPr>
            <p:nvPr/>
          </p:nvSpPr>
          <p:spPr bwMode="auto">
            <a:xfrm>
              <a:off x="6245241" y="4975227"/>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5" name="Rectangle 817"/>
            <p:cNvSpPr>
              <a:spLocks noChangeArrowheads="1"/>
            </p:cNvSpPr>
            <p:nvPr/>
          </p:nvSpPr>
          <p:spPr bwMode="auto">
            <a:xfrm rot="16200000">
              <a:off x="6283341" y="5383215"/>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a:t>
              </a:r>
              <a:endParaRPr lang="en-US" sz="1800" dirty="0" smtClean="0">
                <a:solidFill>
                  <a:srgbClr val="000000"/>
                </a:solidFill>
                <a:cs typeface="Arial" pitchFamily="34" charset="0"/>
              </a:endParaRPr>
            </a:p>
          </p:txBody>
        </p:sp>
        <p:sp>
          <p:nvSpPr>
            <p:cNvPr id="356" name="Rectangle 818"/>
            <p:cNvSpPr>
              <a:spLocks noChangeArrowheads="1"/>
            </p:cNvSpPr>
            <p:nvPr/>
          </p:nvSpPr>
          <p:spPr bwMode="auto">
            <a:xfrm rot="16200000">
              <a:off x="6283341" y="52974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P</a:t>
              </a:r>
              <a:endParaRPr lang="en-US" sz="1800" dirty="0" smtClean="0">
                <a:solidFill>
                  <a:srgbClr val="000000"/>
                </a:solidFill>
                <a:cs typeface="Arial" pitchFamily="34" charset="0"/>
              </a:endParaRPr>
            </a:p>
          </p:txBody>
        </p:sp>
        <p:sp>
          <p:nvSpPr>
            <p:cNvPr id="357" name="Rectangle 819"/>
            <p:cNvSpPr>
              <a:spLocks noChangeArrowheads="1"/>
            </p:cNvSpPr>
            <p:nvPr/>
          </p:nvSpPr>
          <p:spPr bwMode="auto">
            <a:xfrm rot="16200000">
              <a:off x="6308741" y="5238752"/>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endParaRPr lang="en-US" sz="1800" dirty="0" smtClean="0">
                <a:solidFill>
                  <a:srgbClr val="000000"/>
                </a:solidFill>
                <a:cs typeface="Arial" pitchFamily="34" charset="0"/>
              </a:endParaRPr>
            </a:p>
          </p:txBody>
        </p:sp>
        <p:sp>
          <p:nvSpPr>
            <p:cNvPr id="358" name="Line 821"/>
            <p:cNvSpPr>
              <a:spLocks noChangeShapeType="1"/>
            </p:cNvSpPr>
            <p:nvPr/>
          </p:nvSpPr>
          <p:spPr bwMode="auto">
            <a:xfrm>
              <a:off x="6355572"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9" name="Freeform 822"/>
            <p:cNvSpPr>
              <a:spLocks/>
            </p:cNvSpPr>
            <p:nvPr/>
          </p:nvSpPr>
          <p:spPr bwMode="auto">
            <a:xfrm>
              <a:off x="6320647" y="4154490"/>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0" name="Freeform 823"/>
            <p:cNvSpPr>
              <a:spLocks/>
            </p:cNvSpPr>
            <p:nvPr/>
          </p:nvSpPr>
          <p:spPr bwMode="auto">
            <a:xfrm>
              <a:off x="6320647" y="4891090"/>
              <a:ext cx="76200" cy="66675"/>
            </a:xfrm>
            <a:custGeom>
              <a:avLst/>
              <a:gdLst/>
              <a:ahLst/>
              <a:cxnLst>
                <a:cxn ang="0">
                  <a:pos x="22" y="42"/>
                </a:cxn>
                <a:cxn ang="0">
                  <a:pos x="48" y="0"/>
                </a:cxn>
                <a:cxn ang="0">
                  <a:pos x="0" y="0"/>
                </a:cxn>
                <a:cxn ang="0">
                  <a:pos x="22" y="42"/>
                </a:cxn>
              </a:cxnLst>
              <a:rect l="0" t="0" r="r" b="b"/>
              <a:pathLst>
                <a:path w="48" h="42">
                  <a:moveTo>
                    <a:pt x="22" y="42"/>
                  </a:moveTo>
                  <a:lnTo>
                    <a:pt x="48"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1" name="Line 824"/>
            <p:cNvSpPr>
              <a:spLocks noChangeShapeType="1"/>
            </p:cNvSpPr>
            <p:nvPr/>
          </p:nvSpPr>
          <p:spPr bwMode="auto">
            <a:xfrm>
              <a:off x="6355572"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2" name="Freeform 825"/>
            <p:cNvSpPr>
              <a:spLocks/>
            </p:cNvSpPr>
            <p:nvPr/>
          </p:nvSpPr>
          <p:spPr bwMode="auto">
            <a:xfrm>
              <a:off x="6320647" y="5854702"/>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3" name="Freeform 826"/>
            <p:cNvSpPr>
              <a:spLocks/>
            </p:cNvSpPr>
            <p:nvPr/>
          </p:nvSpPr>
          <p:spPr bwMode="auto">
            <a:xfrm>
              <a:off x="6320647" y="6583365"/>
              <a:ext cx="76200" cy="68263"/>
            </a:xfrm>
            <a:custGeom>
              <a:avLst/>
              <a:gdLst/>
              <a:ahLst/>
              <a:cxnLst>
                <a:cxn ang="0">
                  <a:pos x="22" y="43"/>
                </a:cxn>
                <a:cxn ang="0">
                  <a:pos x="48" y="0"/>
                </a:cxn>
                <a:cxn ang="0">
                  <a:pos x="0" y="0"/>
                </a:cxn>
                <a:cxn ang="0">
                  <a:pos x="22" y="43"/>
                </a:cxn>
              </a:cxnLst>
              <a:rect l="0" t="0" r="r" b="b"/>
              <a:pathLst>
                <a:path w="48" h="43">
                  <a:moveTo>
                    <a:pt x="22" y="43"/>
                  </a:moveTo>
                  <a:lnTo>
                    <a:pt x="48"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4" name="Rectangle 827"/>
            <p:cNvSpPr>
              <a:spLocks noChangeArrowheads="1"/>
            </p:cNvSpPr>
            <p:nvPr/>
          </p:nvSpPr>
          <p:spPr bwMode="auto">
            <a:xfrm>
              <a:off x="5998385" y="4975227"/>
              <a:ext cx="203200" cy="8636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5" name="Rectangle 828"/>
            <p:cNvSpPr>
              <a:spLocks noChangeArrowheads="1"/>
            </p:cNvSpPr>
            <p:nvPr/>
          </p:nvSpPr>
          <p:spPr bwMode="auto">
            <a:xfrm rot="16200000">
              <a:off x="6033310" y="548640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66" name="Rectangle 829"/>
            <p:cNvSpPr>
              <a:spLocks noChangeArrowheads="1"/>
            </p:cNvSpPr>
            <p:nvPr/>
          </p:nvSpPr>
          <p:spPr bwMode="auto">
            <a:xfrm rot="16200000">
              <a:off x="6036485" y="5395915"/>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A</a:t>
              </a:r>
              <a:endParaRPr lang="en-US" sz="1800" dirty="0" smtClean="0">
                <a:solidFill>
                  <a:srgbClr val="000000"/>
                </a:solidFill>
                <a:cs typeface="Arial" pitchFamily="34" charset="0"/>
              </a:endParaRPr>
            </a:p>
          </p:txBody>
        </p:sp>
        <p:sp>
          <p:nvSpPr>
            <p:cNvPr id="367" name="Rectangle 830"/>
            <p:cNvSpPr>
              <a:spLocks noChangeArrowheads="1"/>
            </p:cNvSpPr>
            <p:nvPr/>
          </p:nvSpPr>
          <p:spPr bwMode="auto">
            <a:xfrm rot="16200000">
              <a:off x="6033310" y="530860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R</a:t>
              </a:r>
              <a:endParaRPr lang="en-US" sz="1800" dirty="0" smtClean="0">
                <a:solidFill>
                  <a:srgbClr val="000000"/>
                </a:solidFill>
                <a:cs typeface="Arial" pitchFamily="34" charset="0"/>
              </a:endParaRPr>
            </a:p>
          </p:txBody>
        </p:sp>
        <p:sp>
          <p:nvSpPr>
            <p:cNvPr id="368" name="Rectangle 831"/>
            <p:cNvSpPr>
              <a:spLocks noChangeArrowheads="1"/>
            </p:cNvSpPr>
            <p:nvPr/>
          </p:nvSpPr>
          <p:spPr bwMode="auto">
            <a:xfrm rot="16200000">
              <a:off x="6041247" y="5222877"/>
              <a:ext cx="1365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T</a:t>
              </a:r>
              <a:endParaRPr lang="en-US" sz="1800" dirty="0" smtClean="0">
                <a:solidFill>
                  <a:srgbClr val="000000"/>
                </a:solidFill>
                <a:cs typeface="Arial" pitchFamily="34" charset="0"/>
              </a:endParaRPr>
            </a:p>
          </p:txBody>
        </p:sp>
        <p:sp>
          <p:nvSpPr>
            <p:cNvPr id="369" name="Rectangle 834"/>
            <p:cNvSpPr>
              <a:spLocks noChangeArrowheads="1"/>
            </p:cNvSpPr>
            <p:nvPr/>
          </p:nvSpPr>
          <p:spPr bwMode="auto">
            <a:xfrm rot="16200000">
              <a:off x="6039660" y="5010152"/>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0" name="Line 836"/>
            <p:cNvSpPr>
              <a:spLocks noChangeShapeType="1"/>
            </p:cNvSpPr>
            <p:nvPr/>
          </p:nvSpPr>
          <p:spPr bwMode="auto">
            <a:xfrm>
              <a:off x="6099985"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1" name="Freeform 837"/>
            <p:cNvSpPr>
              <a:spLocks/>
            </p:cNvSpPr>
            <p:nvPr/>
          </p:nvSpPr>
          <p:spPr bwMode="auto">
            <a:xfrm>
              <a:off x="6066647" y="4154490"/>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2" name="Freeform 838"/>
            <p:cNvSpPr>
              <a:spLocks/>
            </p:cNvSpPr>
            <p:nvPr/>
          </p:nvSpPr>
          <p:spPr bwMode="auto">
            <a:xfrm>
              <a:off x="6066647" y="4891090"/>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3" name="Line 839"/>
            <p:cNvSpPr>
              <a:spLocks noChangeShapeType="1"/>
            </p:cNvSpPr>
            <p:nvPr/>
          </p:nvSpPr>
          <p:spPr bwMode="auto">
            <a:xfrm>
              <a:off x="609998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 name="Freeform 840"/>
            <p:cNvSpPr>
              <a:spLocks/>
            </p:cNvSpPr>
            <p:nvPr/>
          </p:nvSpPr>
          <p:spPr bwMode="auto">
            <a:xfrm>
              <a:off x="6066647" y="5854702"/>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 name="Freeform 841"/>
            <p:cNvSpPr>
              <a:spLocks/>
            </p:cNvSpPr>
            <p:nvPr/>
          </p:nvSpPr>
          <p:spPr bwMode="auto">
            <a:xfrm>
              <a:off x="6066647" y="6583365"/>
              <a:ext cx="68263" cy="68263"/>
            </a:xfrm>
            <a:custGeom>
              <a:avLst/>
              <a:gdLst/>
              <a:ahLst/>
              <a:cxnLst>
                <a:cxn ang="0">
                  <a:pos x="21" y="43"/>
                </a:cxn>
                <a:cxn ang="0">
                  <a:pos x="43" y="0"/>
                </a:cxn>
                <a:cxn ang="0">
                  <a:pos x="0" y="0"/>
                </a:cxn>
                <a:cxn ang="0">
                  <a:pos x="21" y="43"/>
                </a:cxn>
              </a:cxnLst>
              <a:rect l="0" t="0" r="r" b="b"/>
              <a:pathLst>
                <a:path w="43" h="43">
                  <a:moveTo>
                    <a:pt x="21" y="43"/>
                  </a:moveTo>
                  <a:lnTo>
                    <a:pt x="43"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 name="Rectangle 842"/>
            <p:cNvSpPr>
              <a:spLocks noChangeArrowheads="1"/>
            </p:cNvSpPr>
            <p:nvPr/>
          </p:nvSpPr>
          <p:spPr bwMode="auto">
            <a:xfrm>
              <a:off x="6769910"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 name="Rectangle 843"/>
            <p:cNvSpPr>
              <a:spLocks noChangeArrowheads="1"/>
            </p:cNvSpPr>
            <p:nvPr/>
          </p:nvSpPr>
          <p:spPr bwMode="auto">
            <a:xfrm>
              <a:off x="6769910"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 name="Rectangle 844"/>
            <p:cNvSpPr>
              <a:spLocks noChangeArrowheads="1"/>
            </p:cNvSpPr>
            <p:nvPr/>
          </p:nvSpPr>
          <p:spPr bwMode="auto">
            <a:xfrm rot="16200000">
              <a:off x="6825472" y="550227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9" name="Rectangle 845"/>
            <p:cNvSpPr>
              <a:spLocks noChangeArrowheads="1"/>
            </p:cNvSpPr>
            <p:nvPr/>
          </p:nvSpPr>
          <p:spPr bwMode="auto">
            <a:xfrm rot="16200000">
              <a:off x="6822297" y="5414965"/>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80" name="Rectangle 846"/>
            <p:cNvSpPr>
              <a:spLocks noChangeArrowheads="1"/>
            </p:cNvSpPr>
            <p:nvPr/>
          </p:nvSpPr>
          <p:spPr bwMode="auto">
            <a:xfrm rot="16200000">
              <a:off x="6850872" y="5357815"/>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81" name="Rectangle 847"/>
            <p:cNvSpPr>
              <a:spLocks noChangeArrowheads="1"/>
            </p:cNvSpPr>
            <p:nvPr/>
          </p:nvSpPr>
          <p:spPr bwMode="auto">
            <a:xfrm rot="16200000">
              <a:off x="6834997" y="5308602"/>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82" name="Rectangle 849"/>
            <p:cNvSpPr>
              <a:spLocks noChangeArrowheads="1"/>
            </p:cNvSpPr>
            <p:nvPr/>
          </p:nvSpPr>
          <p:spPr bwMode="auto">
            <a:xfrm rot="16200000">
              <a:off x="6850872" y="521494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83" name="Rectangle 850"/>
            <p:cNvSpPr>
              <a:spLocks noChangeArrowheads="1"/>
            </p:cNvSpPr>
            <p:nvPr/>
          </p:nvSpPr>
          <p:spPr bwMode="auto">
            <a:xfrm rot="16200000">
              <a:off x="6828647" y="5013327"/>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84" name="Freeform 852"/>
            <p:cNvSpPr>
              <a:spLocks/>
            </p:cNvSpPr>
            <p:nvPr/>
          </p:nvSpPr>
          <p:spPr bwMode="auto">
            <a:xfrm>
              <a:off x="6812772" y="4154490"/>
              <a:ext cx="119063" cy="109538"/>
            </a:xfrm>
            <a:custGeom>
              <a:avLst/>
              <a:gdLst/>
              <a:ahLst/>
              <a:cxnLst>
                <a:cxn ang="0">
                  <a:pos x="75" y="69"/>
                </a:cxn>
                <a:cxn ang="0">
                  <a:pos x="37" y="0"/>
                </a:cxn>
                <a:cxn ang="0">
                  <a:pos x="0" y="69"/>
                </a:cxn>
                <a:cxn ang="0">
                  <a:pos x="75" y="69"/>
                </a:cxn>
              </a:cxnLst>
              <a:rect l="0" t="0" r="r" b="b"/>
              <a:pathLst>
                <a:path w="75" h="69">
                  <a:moveTo>
                    <a:pt x="75" y="69"/>
                  </a:moveTo>
                  <a:lnTo>
                    <a:pt x="37"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5" name="Freeform 853"/>
            <p:cNvSpPr>
              <a:spLocks/>
            </p:cNvSpPr>
            <p:nvPr/>
          </p:nvSpPr>
          <p:spPr bwMode="auto">
            <a:xfrm>
              <a:off x="6863572" y="4238627"/>
              <a:ext cx="25400" cy="9525"/>
            </a:xfrm>
            <a:custGeom>
              <a:avLst/>
              <a:gdLst/>
              <a:ahLst/>
              <a:cxnLst>
                <a:cxn ang="0">
                  <a:pos x="16" y="6"/>
                </a:cxn>
                <a:cxn ang="0">
                  <a:pos x="16" y="6"/>
                </a:cxn>
                <a:cxn ang="0">
                  <a:pos x="11" y="0"/>
                </a:cxn>
                <a:cxn ang="0">
                  <a:pos x="11" y="0"/>
                </a:cxn>
                <a:cxn ang="0">
                  <a:pos x="5" y="0"/>
                </a:cxn>
                <a:cxn ang="0">
                  <a:pos x="5" y="0"/>
                </a:cxn>
                <a:cxn ang="0">
                  <a:pos x="0"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0"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6" name="Rectangle 854"/>
            <p:cNvSpPr>
              <a:spLocks noChangeArrowheads="1"/>
            </p:cNvSpPr>
            <p:nvPr/>
          </p:nvSpPr>
          <p:spPr bwMode="auto">
            <a:xfrm>
              <a:off x="6863572" y="4248152"/>
              <a:ext cx="25400" cy="6080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7" name="Freeform 855"/>
            <p:cNvSpPr>
              <a:spLocks/>
            </p:cNvSpPr>
            <p:nvPr/>
          </p:nvSpPr>
          <p:spPr bwMode="auto">
            <a:xfrm>
              <a:off x="6812772" y="4848227"/>
              <a:ext cx="119063" cy="109538"/>
            </a:xfrm>
            <a:custGeom>
              <a:avLst/>
              <a:gdLst/>
              <a:ahLst/>
              <a:cxnLst>
                <a:cxn ang="0">
                  <a:pos x="75" y="0"/>
                </a:cxn>
                <a:cxn ang="0">
                  <a:pos x="37" y="69"/>
                </a:cxn>
                <a:cxn ang="0">
                  <a:pos x="0" y="0"/>
                </a:cxn>
                <a:cxn ang="0">
                  <a:pos x="75" y="0"/>
                </a:cxn>
              </a:cxnLst>
              <a:rect l="0" t="0" r="r" b="b"/>
              <a:pathLst>
                <a:path w="75" h="69">
                  <a:moveTo>
                    <a:pt x="75" y="0"/>
                  </a:moveTo>
                  <a:lnTo>
                    <a:pt x="37" y="69"/>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8" name="Freeform 856"/>
            <p:cNvSpPr>
              <a:spLocks/>
            </p:cNvSpPr>
            <p:nvPr/>
          </p:nvSpPr>
          <p:spPr bwMode="auto">
            <a:xfrm>
              <a:off x="6863572" y="4856165"/>
              <a:ext cx="25400" cy="17463"/>
            </a:xfrm>
            <a:custGeom>
              <a:avLst/>
              <a:gdLst/>
              <a:ahLst/>
              <a:cxnLst>
                <a:cxn ang="0">
                  <a:pos x="0" y="0"/>
                </a:cxn>
                <a:cxn ang="0">
                  <a:pos x="0" y="6"/>
                </a:cxn>
                <a:cxn ang="0">
                  <a:pos x="0"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0"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9" name="Line 857"/>
            <p:cNvSpPr>
              <a:spLocks noChangeShapeType="1"/>
            </p:cNvSpPr>
            <p:nvPr/>
          </p:nvSpPr>
          <p:spPr bwMode="auto">
            <a:xfrm>
              <a:off x="688103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0" name="Freeform 858"/>
            <p:cNvSpPr>
              <a:spLocks/>
            </p:cNvSpPr>
            <p:nvPr/>
          </p:nvSpPr>
          <p:spPr bwMode="auto">
            <a:xfrm>
              <a:off x="6838172" y="5854702"/>
              <a:ext cx="76200" cy="68263"/>
            </a:xfrm>
            <a:custGeom>
              <a:avLst/>
              <a:gdLst/>
              <a:ahLst/>
              <a:cxnLst>
                <a:cxn ang="0">
                  <a:pos x="27" y="0"/>
                </a:cxn>
                <a:cxn ang="0">
                  <a:pos x="48" y="43"/>
                </a:cxn>
                <a:cxn ang="0">
                  <a:pos x="0" y="43"/>
                </a:cxn>
                <a:cxn ang="0">
                  <a:pos x="27" y="0"/>
                </a:cxn>
              </a:cxnLst>
              <a:rect l="0" t="0" r="r" b="b"/>
              <a:pathLst>
                <a:path w="48" h="43">
                  <a:moveTo>
                    <a:pt x="27" y="0"/>
                  </a:moveTo>
                  <a:lnTo>
                    <a:pt x="48"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1" name="Freeform 859"/>
            <p:cNvSpPr>
              <a:spLocks/>
            </p:cNvSpPr>
            <p:nvPr/>
          </p:nvSpPr>
          <p:spPr bwMode="auto">
            <a:xfrm>
              <a:off x="6838172" y="6583365"/>
              <a:ext cx="76200" cy="68263"/>
            </a:xfrm>
            <a:custGeom>
              <a:avLst/>
              <a:gdLst/>
              <a:ahLst/>
              <a:cxnLst>
                <a:cxn ang="0">
                  <a:pos x="27" y="43"/>
                </a:cxn>
                <a:cxn ang="0">
                  <a:pos x="48" y="0"/>
                </a:cxn>
                <a:cxn ang="0">
                  <a:pos x="0" y="0"/>
                </a:cxn>
                <a:cxn ang="0">
                  <a:pos x="27" y="43"/>
                </a:cxn>
              </a:cxnLst>
              <a:rect l="0" t="0" r="r" b="b"/>
              <a:pathLst>
                <a:path w="48" h="43">
                  <a:moveTo>
                    <a:pt x="27" y="43"/>
                  </a:moveTo>
                  <a:lnTo>
                    <a:pt x="48"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2" name="Rectangle 860"/>
            <p:cNvSpPr>
              <a:spLocks noChangeArrowheads="1"/>
            </p:cNvSpPr>
            <p:nvPr/>
          </p:nvSpPr>
          <p:spPr bwMode="auto">
            <a:xfrm>
              <a:off x="5744385"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3" name="Rectangle 861"/>
            <p:cNvSpPr>
              <a:spLocks noChangeArrowheads="1"/>
            </p:cNvSpPr>
            <p:nvPr/>
          </p:nvSpPr>
          <p:spPr bwMode="auto">
            <a:xfrm>
              <a:off x="5744385"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4" name="Rectangle 863"/>
            <p:cNvSpPr>
              <a:spLocks noChangeArrowheads="1"/>
            </p:cNvSpPr>
            <p:nvPr/>
          </p:nvSpPr>
          <p:spPr bwMode="auto">
            <a:xfrm rot="16200000">
              <a:off x="5766610" y="5316540"/>
              <a:ext cx="176213"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r>
                <a:rPr lang="en-US" sz="1000" b="1" baseline="30000" dirty="0" smtClean="0">
                  <a:solidFill>
                    <a:srgbClr val="000000"/>
                  </a:solidFill>
                  <a:cs typeface="Arial" pitchFamily="34" charset="0"/>
                </a:rPr>
                <a:t>2</a:t>
              </a:r>
              <a:r>
                <a:rPr lang="en-US" sz="1000" b="1" dirty="0" smtClean="0">
                  <a:solidFill>
                    <a:srgbClr val="000000"/>
                  </a:solidFill>
                  <a:cs typeface="Arial" pitchFamily="34" charset="0"/>
                </a:rPr>
                <a:t>C</a:t>
              </a:r>
              <a:endParaRPr lang="en-US" sz="1800" dirty="0" smtClean="0">
                <a:solidFill>
                  <a:srgbClr val="000000"/>
                </a:solidFill>
                <a:cs typeface="Arial" pitchFamily="34" charset="0"/>
              </a:endParaRPr>
            </a:p>
          </p:txBody>
        </p:sp>
        <p:sp>
          <p:nvSpPr>
            <p:cNvPr id="395" name="Rectangle 864"/>
            <p:cNvSpPr>
              <a:spLocks noChangeArrowheads="1"/>
            </p:cNvSpPr>
            <p:nvPr/>
          </p:nvSpPr>
          <p:spPr bwMode="auto">
            <a:xfrm rot="16200000">
              <a:off x="5826935" y="5275265"/>
              <a:ext cx="0" cy="2762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endParaRPr lang="en-US" sz="1800" dirty="0" smtClean="0">
                <a:solidFill>
                  <a:srgbClr val="000000"/>
                </a:solidFill>
                <a:cs typeface="Arial" pitchFamily="34" charset="0"/>
              </a:endParaRPr>
            </a:p>
          </p:txBody>
        </p:sp>
        <p:sp>
          <p:nvSpPr>
            <p:cNvPr id="396" name="Line 865"/>
            <p:cNvSpPr>
              <a:spLocks noChangeShapeType="1"/>
            </p:cNvSpPr>
            <p:nvPr/>
          </p:nvSpPr>
          <p:spPr bwMode="auto">
            <a:xfrm>
              <a:off x="5845985"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7" name="Freeform 866"/>
            <p:cNvSpPr>
              <a:spLocks/>
            </p:cNvSpPr>
            <p:nvPr/>
          </p:nvSpPr>
          <p:spPr bwMode="auto">
            <a:xfrm>
              <a:off x="5803122" y="4154490"/>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8" name="Freeform 867"/>
            <p:cNvSpPr>
              <a:spLocks/>
            </p:cNvSpPr>
            <p:nvPr/>
          </p:nvSpPr>
          <p:spPr bwMode="auto">
            <a:xfrm>
              <a:off x="5803122" y="4891090"/>
              <a:ext cx="77788" cy="66675"/>
            </a:xfrm>
            <a:custGeom>
              <a:avLst/>
              <a:gdLst/>
              <a:ahLst/>
              <a:cxnLst>
                <a:cxn ang="0">
                  <a:pos x="27" y="42"/>
                </a:cxn>
                <a:cxn ang="0">
                  <a:pos x="49" y="0"/>
                </a:cxn>
                <a:cxn ang="0">
                  <a:pos x="0" y="0"/>
                </a:cxn>
                <a:cxn ang="0">
                  <a:pos x="27" y="42"/>
                </a:cxn>
              </a:cxnLst>
              <a:rect l="0" t="0" r="r" b="b"/>
              <a:pathLst>
                <a:path w="49" h="42">
                  <a:moveTo>
                    <a:pt x="27" y="42"/>
                  </a:moveTo>
                  <a:lnTo>
                    <a:pt x="49" y="0"/>
                  </a:lnTo>
                  <a:lnTo>
                    <a:pt x="0" y="0"/>
                  </a:lnTo>
                  <a:lnTo>
                    <a:pt x="27"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9" name="Line 868"/>
            <p:cNvSpPr>
              <a:spLocks noChangeShapeType="1"/>
            </p:cNvSpPr>
            <p:nvPr/>
          </p:nvSpPr>
          <p:spPr bwMode="auto">
            <a:xfrm>
              <a:off x="584598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0" name="Freeform 869"/>
            <p:cNvSpPr>
              <a:spLocks/>
            </p:cNvSpPr>
            <p:nvPr/>
          </p:nvSpPr>
          <p:spPr bwMode="auto">
            <a:xfrm>
              <a:off x="5803122" y="5854702"/>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1" name="Freeform 870"/>
            <p:cNvSpPr>
              <a:spLocks/>
            </p:cNvSpPr>
            <p:nvPr/>
          </p:nvSpPr>
          <p:spPr bwMode="auto">
            <a:xfrm>
              <a:off x="5803122" y="6583365"/>
              <a:ext cx="77788" cy="68263"/>
            </a:xfrm>
            <a:custGeom>
              <a:avLst/>
              <a:gdLst/>
              <a:ahLst/>
              <a:cxnLst>
                <a:cxn ang="0">
                  <a:pos x="27" y="43"/>
                </a:cxn>
                <a:cxn ang="0">
                  <a:pos x="49" y="0"/>
                </a:cxn>
                <a:cxn ang="0">
                  <a:pos x="0" y="0"/>
                </a:cxn>
                <a:cxn ang="0">
                  <a:pos x="27" y="43"/>
                </a:cxn>
              </a:cxnLst>
              <a:rect l="0" t="0" r="r" b="b"/>
              <a:pathLst>
                <a:path w="49" h="43">
                  <a:moveTo>
                    <a:pt x="27" y="43"/>
                  </a:moveTo>
                  <a:lnTo>
                    <a:pt x="49"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2" name="Rectangle 871"/>
            <p:cNvSpPr>
              <a:spLocks noChangeArrowheads="1"/>
            </p:cNvSpPr>
            <p:nvPr/>
          </p:nvSpPr>
          <p:spPr bwMode="auto">
            <a:xfrm>
              <a:off x="5482447"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3" name="Rectangle 872"/>
            <p:cNvSpPr>
              <a:spLocks noChangeArrowheads="1"/>
            </p:cNvSpPr>
            <p:nvPr/>
          </p:nvSpPr>
          <p:spPr bwMode="auto">
            <a:xfrm>
              <a:off x="5482447" y="4975227"/>
              <a:ext cx="203200" cy="863600"/>
            </a:xfrm>
            <a:prstGeom prst="rect">
              <a:avLst/>
            </a:prstGeom>
            <a:solidFill>
              <a:srgbClr val="FFFF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4" name="Rectangle 873"/>
            <p:cNvSpPr>
              <a:spLocks noChangeArrowheads="1"/>
            </p:cNvSpPr>
            <p:nvPr/>
          </p:nvSpPr>
          <p:spPr bwMode="auto">
            <a:xfrm rot="16200000">
              <a:off x="5515785" y="5362577"/>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405" name="Rectangle 874"/>
            <p:cNvSpPr>
              <a:spLocks noChangeArrowheads="1"/>
            </p:cNvSpPr>
            <p:nvPr/>
          </p:nvSpPr>
          <p:spPr bwMode="auto">
            <a:xfrm rot="16200000">
              <a:off x="5518960" y="528002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406" name="Rectangle 875"/>
            <p:cNvSpPr>
              <a:spLocks noChangeArrowheads="1"/>
            </p:cNvSpPr>
            <p:nvPr/>
          </p:nvSpPr>
          <p:spPr bwMode="auto">
            <a:xfrm rot="16200000">
              <a:off x="5518960" y="51958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407" name="Line 876"/>
            <p:cNvSpPr>
              <a:spLocks noChangeShapeType="1"/>
            </p:cNvSpPr>
            <p:nvPr/>
          </p:nvSpPr>
          <p:spPr bwMode="auto">
            <a:xfrm>
              <a:off x="55840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8" name="Freeform 877"/>
            <p:cNvSpPr>
              <a:spLocks/>
            </p:cNvSpPr>
            <p:nvPr/>
          </p:nvSpPr>
          <p:spPr bwMode="auto">
            <a:xfrm>
              <a:off x="5549122" y="4154490"/>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9" name="Freeform 878"/>
            <p:cNvSpPr>
              <a:spLocks/>
            </p:cNvSpPr>
            <p:nvPr/>
          </p:nvSpPr>
          <p:spPr bwMode="auto">
            <a:xfrm>
              <a:off x="5549122" y="4891090"/>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0" name="Line 879"/>
            <p:cNvSpPr>
              <a:spLocks noChangeShapeType="1"/>
            </p:cNvSpPr>
            <p:nvPr/>
          </p:nvSpPr>
          <p:spPr bwMode="auto">
            <a:xfrm>
              <a:off x="5584047"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1" name="Freeform 880"/>
            <p:cNvSpPr>
              <a:spLocks/>
            </p:cNvSpPr>
            <p:nvPr/>
          </p:nvSpPr>
          <p:spPr bwMode="auto">
            <a:xfrm>
              <a:off x="5549122" y="5854702"/>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2" name="Freeform 881"/>
            <p:cNvSpPr>
              <a:spLocks/>
            </p:cNvSpPr>
            <p:nvPr/>
          </p:nvSpPr>
          <p:spPr bwMode="auto">
            <a:xfrm>
              <a:off x="5549122" y="6583365"/>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3" name="Rectangle 882"/>
            <p:cNvSpPr>
              <a:spLocks noChangeArrowheads="1"/>
            </p:cNvSpPr>
            <p:nvPr/>
          </p:nvSpPr>
          <p:spPr bwMode="auto">
            <a:xfrm>
              <a:off x="6515910"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4" name="Rectangle 883"/>
            <p:cNvSpPr>
              <a:spLocks noChangeArrowheads="1"/>
            </p:cNvSpPr>
            <p:nvPr/>
          </p:nvSpPr>
          <p:spPr bwMode="auto">
            <a:xfrm>
              <a:off x="6515910" y="4975227"/>
              <a:ext cx="203200" cy="863600"/>
            </a:xfrm>
            <a:prstGeom prst="rect">
              <a:avLst/>
            </a:prstGeom>
            <a:solidFill>
              <a:srgbClr val="FFFF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5" name="Rectangle 884"/>
            <p:cNvSpPr>
              <a:spLocks noChangeArrowheads="1"/>
            </p:cNvSpPr>
            <p:nvPr/>
          </p:nvSpPr>
          <p:spPr bwMode="auto">
            <a:xfrm rot="16200000">
              <a:off x="6541310" y="5538790"/>
              <a:ext cx="1698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416" name="Rectangle 885"/>
            <p:cNvSpPr>
              <a:spLocks noChangeArrowheads="1"/>
            </p:cNvSpPr>
            <p:nvPr/>
          </p:nvSpPr>
          <p:spPr bwMode="auto">
            <a:xfrm rot="16200000">
              <a:off x="6563535" y="5459415"/>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417" name="Rectangle 886"/>
            <p:cNvSpPr>
              <a:spLocks noChangeArrowheads="1"/>
            </p:cNvSpPr>
            <p:nvPr/>
          </p:nvSpPr>
          <p:spPr bwMode="auto">
            <a:xfrm rot="16200000">
              <a:off x="6550835" y="537845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B</a:t>
              </a:r>
              <a:endParaRPr lang="en-US" sz="1800" smtClean="0">
                <a:solidFill>
                  <a:srgbClr val="000000"/>
                </a:solidFill>
                <a:cs typeface="Arial" pitchFamily="34" charset="0"/>
              </a:endParaRPr>
            </a:p>
          </p:txBody>
        </p:sp>
        <p:sp>
          <p:nvSpPr>
            <p:cNvPr id="419" name="Rectangle 887"/>
            <p:cNvSpPr>
              <a:spLocks noChangeArrowheads="1"/>
            </p:cNvSpPr>
            <p:nvPr/>
          </p:nvSpPr>
          <p:spPr bwMode="auto">
            <a:xfrm rot="16200000">
              <a:off x="6554010" y="5289552"/>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420" name="Rectangle 888"/>
            <p:cNvSpPr>
              <a:spLocks noChangeArrowheads="1"/>
            </p:cNvSpPr>
            <p:nvPr/>
          </p:nvSpPr>
          <p:spPr bwMode="auto">
            <a:xfrm rot="16200000">
              <a:off x="6554010" y="5213352"/>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421" name="Rectangle 890"/>
            <p:cNvSpPr>
              <a:spLocks noChangeArrowheads="1"/>
            </p:cNvSpPr>
            <p:nvPr/>
          </p:nvSpPr>
          <p:spPr bwMode="auto">
            <a:xfrm rot="16200000">
              <a:off x="6557185" y="5010152"/>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422" name="Line 891"/>
            <p:cNvSpPr>
              <a:spLocks noChangeShapeType="1"/>
            </p:cNvSpPr>
            <p:nvPr/>
          </p:nvSpPr>
          <p:spPr bwMode="auto">
            <a:xfrm>
              <a:off x="6617510"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3" name="Freeform 892"/>
            <p:cNvSpPr>
              <a:spLocks/>
            </p:cNvSpPr>
            <p:nvPr/>
          </p:nvSpPr>
          <p:spPr bwMode="auto">
            <a:xfrm>
              <a:off x="6584172" y="5854702"/>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4" name="Freeform 893"/>
            <p:cNvSpPr>
              <a:spLocks/>
            </p:cNvSpPr>
            <p:nvPr/>
          </p:nvSpPr>
          <p:spPr bwMode="auto">
            <a:xfrm>
              <a:off x="6584172" y="6583365"/>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5" name="Line 894"/>
            <p:cNvSpPr>
              <a:spLocks noChangeShapeType="1"/>
            </p:cNvSpPr>
            <p:nvPr/>
          </p:nvSpPr>
          <p:spPr bwMode="auto">
            <a:xfrm>
              <a:off x="66254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6" name="Freeform 895"/>
            <p:cNvSpPr>
              <a:spLocks/>
            </p:cNvSpPr>
            <p:nvPr/>
          </p:nvSpPr>
          <p:spPr bwMode="auto">
            <a:xfrm>
              <a:off x="6592110" y="4154490"/>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7" name="Freeform 896"/>
            <p:cNvSpPr>
              <a:spLocks/>
            </p:cNvSpPr>
            <p:nvPr/>
          </p:nvSpPr>
          <p:spPr bwMode="auto">
            <a:xfrm>
              <a:off x="6592110" y="4891090"/>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8" name="Rectangle 897"/>
            <p:cNvSpPr>
              <a:spLocks noChangeArrowheads="1"/>
            </p:cNvSpPr>
            <p:nvPr/>
          </p:nvSpPr>
          <p:spPr bwMode="auto">
            <a:xfrm>
              <a:off x="5226860" y="4975227"/>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9" name="Rectangle 898"/>
            <p:cNvSpPr>
              <a:spLocks noChangeArrowheads="1"/>
            </p:cNvSpPr>
            <p:nvPr/>
          </p:nvSpPr>
          <p:spPr bwMode="auto">
            <a:xfrm>
              <a:off x="5226860" y="4975227"/>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0" name="Rectangle 899"/>
            <p:cNvSpPr>
              <a:spLocks noChangeArrowheads="1"/>
            </p:cNvSpPr>
            <p:nvPr/>
          </p:nvSpPr>
          <p:spPr bwMode="auto">
            <a:xfrm rot="16200000">
              <a:off x="5257022" y="5391152"/>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G</a:t>
              </a:r>
              <a:endParaRPr lang="en-US" sz="1800" smtClean="0">
                <a:solidFill>
                  <a:srgbClr val="000000"/>
                </a:solidFill>
                <a:cs typeface="Arial" pitchFamily="34" charset="0"/>
              </a:endParaRPr>
            </a:p>
          </p:txBody>
        </p:sp>
        <p:sp>
          <p:nvSpPr>
            <p:cNvPr id="431" name="Rectangle 900"/>
            <p:cNvSpPr>
              <a:spLocks noChangeArrowheads="1"/>
            </p:cNvSpPr>
            <p:nvPr/>
          </p:nvSpPr>
          <p:spPr bwMode="auto">
            <a:xfrm rot="16200000">
              <a:off x="5264960" y="52974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432" name="Rectangle 901"/>
            <p:cNvSpPr>
              <a:spLocks noChangeArrowheads="1"/>
            </p:cNvSpPr>
            <p:nvPr/>
          </p:nvSpPr>
          <p:spPr bwMode="auto">
            <a:xfrm rot="16200000">
              <a:off x="5290360" y="524669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433" name="Rectangle 902"/>
            <p:cNvSpPr>
              <a:spLocks noChangeArrowheads="1"/>
            </p:cNvSpPr>
            <p:nvPr/>
          </p:nvSpPr>
          <p:spPr bwMode="auto">
            <a:xfrm rot="16200000">
              <a:off x="5257022" y="5170490"/>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434" name="Line 903"/>
            <p:cNvSpPr>
              <a:spLocks noChangeShapeType="1"/>
            </p:cNvSpPr>
            <p:nvPr/>
          </p:nvSpPr>
          <p:spPr bwMode="auto">
            <a:xfrm>
              <a:off x="5330047"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5" name="Freeform 904"/>
            <p:cNvSpPr>
              <a:spLocks/>
            </p:cNvSpPr>
            <p:nvPr/>
          </p:nvSpPr>
          <p:spPr bwMode="auto">
            <a:xfrm>
              <a:off x="5295122" y="5854702"/>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6" name="Freeform 905"/>
            <p:cNvSpPr>
              <a:spLocks/>
            </p:cNvSpPr>
            <p:nvPr/>
          </p:nvSpPr>
          <p:spPr bwMode="auto">
            <a:xfrm>
              <a:off x="5295122" y="6583365"/>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7" name="Line 906"/>
            <p:cNvSpPr>
              <a:spLocks noChangeShapeType="1"/>
            </p:cNvSpPr>
            <p:nvPr/>
          </p:nvSpPr>
          <p:spPr bwMode="auto">
            <a:xfrm>
              <a:off x="53300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8" name="Freeform 907"/>
            <p:cNvSpPr>
              <a:spLocks/>
            </p:cNvSpPr>
            <p:nvPr/>
          </p:nvSpPr>
          <p:spPr bwMode="auto">
            <a:xfrm>
              <a:off x="5295122" y="4154490"/>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9" name="Freeform 908"/>
            <p:cNvSpPr>
              <a:spLocks/>
            </p:cNvSpPr>
            <p:nvPr/>
          </p:nvSpPr>
          <p:spPr bwMode="auto">
            <a:xfrm>
              <a:off x="5295122" y="4891090"/>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0" name="Rectangle 909"/>
            <p:cNvSpPr>
              <a:spLocks noChangeArrowheads="1"/>
            </p:cNvSpPr>
            <p:nvPr/>
          </p:nvSpPr>
          <p:spPr bwMode="auto">
            <a:xfrm>
              <a:off x="4964922" y="4975227"/>
              <a:ext cx="203200" cy="863600"/>
            </a:xfrm>
            <a:prstGeom prst="rect">
              <a:avLst/>
            </a:prstGeom>
            <a:solidFill>
              <a:srgbClr val="FFF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1" name="Rectangle 910"/>
            <p:cNvSpPr>
              <a:spLocks noChangeArrowheads="1"/>
            </p:cNvSpPr>
            <p:nvPr/>
          </p:nvSpPr>
          <p:spPr bwMode="auto">
            <a:xfrm>
              <a:off x="4964922"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2" name="Rectangle 911"/>
            <p:cNvSpPr>
              <a:spLocks noChangeArrowheads="1"/>
            </p:cNvSpPr>
            <p:nvPr/>
          </p:nvSpPr>
          <p:spPr bwMode="auto">
            <a:xfrm rot="16200000">
              <a:off x="4851635" y="5330647"/>
              <a:ext cx="447238"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EMIF16</a:t>
              </a:r>
              <a:endParaRPr lang="en-US" sz="1800" dirty="0" smtClean="0">
                <a:solidFill>
                  <a:srgbClr val="000000"/>
                </a:solidFill>
                <a:cs typeface="Arial" pitchFamily="34" charset="0"/>
              </a:endParaRPr>
            </a:p>
          </p:txBody>
        </p:sp>
        <p:sp>
          <p:nvSpPr>
            <p:cNvPr id="443" name="Line 917"/>
            <p:cNvSpPr>
              <a:spLocks noChangeShapeType="1"/>
            </p:cNvSpPr>
            <p:nvPr/>
          </p:nvSpPr>
          <p:spPr bwMode="auto">
            <a:xfrm>
              <a:off x="5066522"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4" name="Freeform 918"/>
            <p:cNvSpPr>
              <a:spLocks/>
            </p:cNvSpPr>
            <p:nvPr/>
          </p:nvSpPr>
          <p:spPr bwMode="auto">
            <a:xfrm>
              <a:off x="5033185" y="5854702"/>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5" name="Freeform 919"/>
            <p:cNvSpPr>
              <a:spLocks/>
            </p:cNvSpPr>
            <p:nvPr/>
          </p:nvSpPr>
          <p:spPr bwMode="auto">
            <a:xfrm>
              <a:off x="5033185" y="6583365"/>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6" name="Line 920"/>
            <p:cNvSpPr>
              <a:spLocks noChangeShapeType="1"/>
            </p:cNvSpPr>
            <p:nvPr/>
          </p:nvSpPr>
          <p:spPr bwMode="auto">
            <a:xfrm>
              <a:off x="5066522"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7" name="Freeform 921"/>
            <p:cNvSpPr>
              <a:spLocks/>
            </p:cNvSpPr>
            <p:nvPr/>
          </p:nvSpPr>
          <p:spPr bwMode="auto">
            <a:xfrm>
              <a:off x="5033185" y="4154490"/>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8" name="Freeform 922"/>
            <p:cNvSpPr>
              <a:spLocks/>
            </p:cNvSpPr>
            <p:nvPr/>
          </p:nvSpPr>
          <p:spPr bwMode="auto">
            <a:xfrm>
              <a:off x="5033185" y="4891090"/>
              <a:ext cx="66675" cy="66675"/>
            </a:xfrm>
            <a:custGeom>
              <a:avLst/>
              <a:gdLst/>
              <a:ahLst/>
              <a:cxnLst>
                <a:cxn ang="0">
                  <a:pos x="21" y="42"/>
                </a:cxn>
                <a:cxn ang="0">
                  <a:pos x="42" y="0"/>
                </a:cxn>
                <a:cxn ang="0">
                  <a:pos x="0" y="0"/>
                </a:cxn>
                <a:cxn ang="0">
                  <a:pos x="21" y="42"/>
                </a:cxn>
              </a:cxnLst>
              <a:rect l="0" t="0" r="r" b="b"/>
              <a:pathLst>
                <a:path w="42" h="42">
                  <a:moveTo>
                    <a:pt x="21" y="42"/>
                  </a:moveTo>
                  <a:lnTo>
                    <a:pt x="42"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9" name="Rectangle 923"/>
            <p:cNvSpPr>
              <a:spLocks noChangeArrowheads="1"/>
            </p:cNvSpPr>
            <p:nvPr/>
          </p:nvSpPr>
          <p:spPr bwMode="auto">
            <a:xfrm>
              <a:off x="3989389" y="2147889"/>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0" name="Rectangle 924"/>
            <p:cNvSpPr>
              <a:spLocks noChangeArrowheads="1"/>
            </p:cNvSpPr>
            <p:nvPr/>
          </p:nvSpPr>
          <p:spPr bwMode="auto">
            <a:xfrm>
              <a:off x="3989389" y="2139952"/>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1" name="Rectangle 925"/>
            <p:cNvSpPr>
              <a:spLocks noChangeArrowheads="1"/>
            </p:cNvSpPr>
            <p:nvPr/>
          </p:nvSpPr>
          <p:spPr bwMode="auto">
            <a:xfrm>
              <a:off x="4092536" y="2165352"/>
              <a:ext cx="500137"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Boot ROM</a:t>
              </a:r>
              <a:endParaRPr lang="en-US" sz="800" dirty="0" smtClean="0">
                <a:solidFill>
                  <a:srgbClr val="000000"/>
                </a:solidFill>
                <a:cs typeface="Arial" pitchFamily="34" charset="0"/>
              </a:endParaRPr>
            </a:p>
          </p:txBody>
        </p:sp>
        <p:sp>
          <p:nvSpPr>
            <p:cNvPr id="452" name="Line 926"/>
            <p:cNvSpPr>
              <a:spLocks noChangeShapeType="1"/>
            </p:cNvSpPr>
            <p:nvPr/>
          </p:nvSpPr>
          <p:spPr bwMode="auto">
            <a:xfrm flipH="1">
              <a:off x="4684714" y="22161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3" name="Freeform 927"/>
            <p:cNvSpPr>
              <a:spLocks/>
            </p:cNvSpPr>
            <p:nvPr/>
          </p:nvSpPr>
          <p:spPr bwMode="auto">
            <a:xfrm>
              <a:off x="4948239" y="21828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4" name="Freeform 928"/>
            <p:cNvSpPr>
              <a:spLocks/>
            </p:cNvSpPr>
            <p:nvPr/>
          </p:nvSpPr>
          <p:spPr bwMode="auto">
            <a:xfrm>
              <a:off x="4684714" y="21828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5" name="Rectangle 929"/>
            <p:cNvSpPr>
              <a:spLocks noChangeArrowheads="1"/>
            </p:cNvSpPr>
            <p:nvPr/>
          </p:nvSpPr>
          <p:spPr bwMode="auto">
            <a:xfrm>
              <a:off x="3989389" y="1944689"/>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6" name="Rectangle 930"/>
            <p:cNvSpPr>
              <a:spLocks noChangeArrowheads="1"/>
            </p:cNvSpPr>
            <p:nvPr/>
          </p:nvSpPr>
          <p:spPr bwMode="auto">
            <a:xfrm>
              <a:off x="3989389" y="1936752"/>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7" name="Rectangle 931"/>
            <p:cNvSpPr>
              <a:spLocks noChangeArrowheads="1"/>
            </p:cNvSpPr>
            <p:nvPr/>
          </p:nvSpPr>
          <p:spPr bwMode="auto">
            <a:xfrm>
              <a:off x="4024314" y="1954214"/>
              <a:ext cx="6235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Debug/Trace</a:t>
              </a:r>
              <a:endParaRPr lang="en-US" sz="800" dirty="0" smtClean="0">
                <a:solidFill>
                  <a:srgbClr val="000000"/>
                </a:solidFill>
                <a:cs typeface="Arial" pitchFamily="34" charset="0"/>
              </a:endParaRPr>
            </a:p>
          </p:txBody>
        </p:sp>
        <p:sp>
          <p:nvSpPr>
            <p:cNvPr id="458" name="Line 932"/>
            <p:cNvSpPr>
              <a:spLocks noChangeShapeType="1"/>
            </p:cNvSpPr>
            <p:nvPr/>
          </p:nvSpPr>
          <p:spPr bwMode="auto">
            <a:xfrm flipH="1">
              <a:off x="4684714" y="2005014"/>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9" name="Freeform 933"/>
            <p:cNvSpPr>
              <a:spLocks/>
            </p:cNvSpPr>
            <p:nvPr/>
          </p:nvSpPr>
          <p:spPr bwMode="auto">
            <a:xfrm>
              <a:off x="4948239" y="1970089"/>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0" name="Freeform 934"/>
            <p:cNvSpPr>
              <a:spLocks/>
            </p:cNvSpPr>
            <p:nvPr/>
          </p:nvSpPr>
          <p:spPr bwMode="auto">
            <a:xfrm>
              <a:off x="4684714" y="1970089"/>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1" name="Line 935"/>
            <p:cNvSpPr>
              <a:spLocks noChangeShapeType="1"/>
            </p:cNvSpPr>
            <p:nvPr/>
          </p:nvSpPr>
          <p:spPr bwMode="auto">
            <a:xfrm>
              <a:off x="3641727" y="2005014"/>
              <a:ext cx="331788"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2" name="Freeform 936"/>
            <p:cNvSpPr>
              <a:spLocks/>
            </p:cNvSpPr>
            <p:nvPr/>
          </p:nvSpPr>
          <p:spPr bwMode="auto">
            <a:xfrm>
              <a:off x="3641727" y="1970089"/>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3" name="Freeform 937"/>
            <p:cNvSpPr>
              <a:spLocks/>
            </p:cNvSpPr>
            <p:nvPr/>
          </p:nvSpPr>
          <p:spPr bwMode="auto">
            <a:xfrm>
              <a:off x="3905252" y="1970089"/>
              <a:ext cx="68263" cy="68263"/>
            </a:xfrm>
            <a:custGeom>
              <a:avLst/>
              <a:gdLst/>
              <a:ahLst/>
              <a:cxnLst>
                <a:cxn ang="0">
                  <a:pos x="43" y="22"/>
                </a:cxn>
                <a:cxn ang="0">
                  <a:pos x="0" y="0"/>
                </a:cxn>
                <a:cxn ang="0">
                  <a:pos x="0" y="43"/>
                </a:cxn>
                <a:cxn ang="0">
                  <a:pos x="43" y="22"/>
                </a:cxn>
              </a:cxnLst>
              <a:rect l="0" t="0" r="r" b="b"/>
              <a:pathLst>
                <a:path w="43" h="43">
                  <a:moveTo>
                    <a:pt x="43" y="22"/>
                  </a:moveTo>
                  <a:lnTo>
                    <a:pt x="0" y="0"/>
                  </a:lnTo>
                  <a:lnTo>
                    <a:pt x="0" y="43"/>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4" name="Rectangle 938"/>
            <p:cNvSpPr>
              <a:spLocks noChangeArrowheads="1"/>
            </p:cNvSpPr>
            <p:nvPr/>
          </p:nvSpPr>
          <p:spPr bwMode="auto">
            <a:xfrm>
              <a:off x="3989389" y="3036889"/>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5" name="Rectangle 939"/>
            <p:cNvSpPr>
              <a:spLocks noChangeArrowheads="1"/>
            </p:cNvSpPr>
            <p:nvPr/>
          </p:nvSpPr>
          <p:spPr bwMode="auto">
            <a:xfrm>
              <a:off x="3989389" y="3036889"/>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6" name="Rectangle 940"/>
            <p:cNvSpPr>
              <a:spLocks noChangeArrowheads="1"/>
            </p:cNvSpPr>
            <p:nvPr/>
          </p:nvSpPr>
          <p:spPr bwMode="auto">
            <a:xfrm>
              <a:off x="3989389" y="3036889"/>
              <a:ext cx="669925" cy="2206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7" name="Rectangle 941"/>
            <p:cNvSpPr>
              <a:spLocks noChangeArrowheads="1"/>
            </p:cNvSpPr>
            <p:nvPr/>
          </p:nvSpPr>
          <p:spPr bwMode="auto">
            <a:xfrm>
              <a:off x="4184652" y="3044827"/>
              <a:ext cx="309380"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Power</a:t>
              </a:r>
              <a:endParaRPr lang="en-US" sz="800" smtClean="0">
                <a:solidFill>
                  <a:srgbClr val="000000"/>
                </a:solidFill>
                <a:cs typeface="Arial" pitchFamily="34" charset="0"/>
              </a:endParaRPr>
            </a:p>
          </p:txBody>
        </p:sp>
        <p:sp>
          <p:nvSpPr>
            <p:cNvPr id="468" name="Rectangle 942"/>
            <p:cNvSpPr>
              <a:spLocks noChangeArrowheads="1"/>
            </p:cNvSpPr>
            <p:nvPr/>
          </p:nvSpPr>
          <p:spPr bwMode="auto">
            <a:xfrm>
              <a:off x="4025848" y="3130552"/>
              <a:ext cx="628377"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Management</a:t>
              </a:r>
              <a:endParaRPr lang="en-US" sz="800" dirty="0" smtClean="0">
                <a:solidFill>
                  <a:srgbClr val="000000"/>
                </a:solidFill>
                <a:cs typeface="Arial" pitchFamily="34" charset="0"/>
              </a:endParaRPr>
            </a:p>
          </p:txBody>
        </p:sp>
        <p:sp>
          <p:nvSpPr>
            <p:cNvPr id="469" name="Line 943"/>
            <p:cNvSpPr>
              <a:spLocks noChangeShapeType="1"/>
            </p:cNvSpPr>
            <p:nvPr/>
          </p:nvSpPr>
          <p:spPr bwMode="auto">
            <a:xfrm flipH="1">
              <a:off x="4684714" y="3146427"/>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0" name="Freeform 944"/>
            <p:cNvSpPr>
              <a:spLocks/>
            </p:cNvSpPr>
            <p:nvPr/>
          </p:nvSpPr>
          <p:spPr bwMode="auto">
            <a:xfrm>
              <a:off x="4948239" y="3105152"/>
              <a:ext cx="66675" cy="76200"/>
            </a:xfrm>
            <a:custGeom>
              <a:avLst/>
              <a:gdLst/>
              <a:ahLst/>
              <a:cxnLst>
                <a:cxn ang="0">
                  <a:pos x="42" y="26"/>
                </a:cxn>
                <a:cxn ang="0">
                  <a:pos x="0" y="48"/>
                </a:cxn>
                <a:cxn ang="0">
                  <a:pos x="0" y="0"/>
                </a:cxn>
                <a:cxn ang="0">
                  <a:pos x="42" y="26"/>
                </a:cxn>
              </a:cxnLst>
              <a:rect l="0" t="0" r="r" b="b"/>
              <a:pathLst>
                <a:path w="42" h="48">
                  <a:moveTo>
                    <a:pt x="42" y="26"/>
                  </a:moveTo>
                  <a:lnTo>
                    <a:pt x="0" y="48"/>
                  </a:lnTo>
                  <a:lnTo>
                    <a:pt x="0" y="0"/>
                  </a:lnTo>
                  <a:lnTo>
                    <a:pt x="42"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1" name="Freeform 945"/>
            <p:cNvSpPr>
              <a:spLocks/>
            </p:cNvSpPr>
            <p:nvPr/>
          </p:nvSpPr>
          <p:spPr bwMode="auto">
            <a:xfrm>
              <a:off x="4684714" y="3105152"/>
              <a:ext cx="68263" cy="76200"/>
            </a:xfrm>
            <a:custGeom>
              <a:avLst/>
              <a:gdLst/>
              <a:ahLst/>
              <a:cxnLst>
                <a:cxn ang="0">
                  <a:pos x="0" y="26"/>
                </a:cxn>
                <a:cxn ang="0">
                  <a:pos x="43" y="48"/>
                </a:cxn>
                <a:cxn ang="0">
                  <a:pos x="43" y="0"/>
                </a:cxn>
                <a:cxn ang="0">
                  <a:pos x="0" y="26"/>
                </a:cxn>
              </a:cxnLst>
              <a:rect l="0" t="0" r="r" b="b"/>
              <a:pathLst>
                <a:path w="43" h="48">
                  <a:moveTo>
                    <a:pt x="0" y="26"/>
                  </a:moveTo>
                  <a:lnTo>
                    <a:pt x="43" y="48"/>
                  </a:lnTo>
                  <a:lnTo>
                    <a:pt x="43"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2" name="Rectangle 946"/>
            <p:cNvSpPr>
              <a:spLocks noChangeArrowheads="1"/>
            </p:cNvSpPr>
            <p:nvPr/>
          </p:nvSpPr>
          <p:spPr bwMode="auto">
            <a:xfrm>
              <a:off x="3989389" y="2360614"/>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3" name="Rectangle 947"/>
            <p:cNvSpPr>
              <a:spLocks noChangeArrowheads="1"/>
            </p:cNvSpPr>
            <p:nvPr/>
          </p:nvSpPr>
          <p:spPr bwMode="auto">
            <a:xfrm>
              <a:off x="3989389" y="2343152"/>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4" name="Line 948"/>
            <p:cNvSpPr>
              <a:spLocks noChangeShapeType="1"/>
            </p:cNvSpPr>
            <p:nvPr/>
          </p:nvSpPr>
          <p:spPr bwMode="auto">
            <a:xfrm flipH="1">
              <a:off x="4684714" y="24193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5" name="Freeform 949"/>
            <p:cNvSpPr>
              <a:spLocks/>
            </p:cNvSpPr>
            <p:nvPr/>
          </p:nvSpPr>
          <p:spPr bwMode="auto">
            <a:xfrm>
              <a:off x="4948239" y="23860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6" name="Freeform 950"/>
            <p:cNvSpPr>
              <a:spLocks/>
            </p:cNvSpPr>
            <p:nvPr/>
          </p:nvSpPr>
          <p:spPr bwMode="auto">
            <a:xfrm>
              <a:off x="4684714" y="23860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7" name="Rectangle 951"/>
            <p:cNvSpPr>
              <a:spLocks noChangeArrowheads="1"/>
            </p:cNvSpPr>
            <p:nvPr/>
          </p:nvSpPr>
          <p:spPr bwMode="auto">
            <a:xfrm>
              <a:off x="4059185" y="2368552"/>
              <a:ext cx="561051"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Semaphore</a:t>
              </a:r>
              <a:endParaRPr lang="en-US" sz="800" dirty="0" smtClean="0">
                <a:solidFill>
                  <a:srgbClr val="000000"/>
                </a:solidFill>
                <a:cs typeface="Arial" pitchFamily="34" charset="0"/>
              </a:endParaRPr>
            </a:p>
          </p:txBody>
        </p:sp>
        <p:sp>
          <p:nvSpPr>
            <p:cNvPr id="478" name="Rectangle 952"/>
            <p:cNvSpPr>
              <a:spLocks noChangeArrowheads="1"/>
            </p:cNvSpPr>
            <p:nvPr/>
          </p:nvSpPr>
          <p:spPr bwMode="auto">
            <a:xfrm>
              <a:off x="3989389" y="2757489"/>
              <a:ext cx="669925" cy="2206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9" name="Line 953"/>
            <p:cNvSpPr>
              <a:spLocks noChangeShapeType="1"/>
            </p:cNvSpPr>
            <p:nvPr/>
          </p:nvSpPr>
          <p:spPr bwMode="auto">
            <a:xfrm flipH="1">
              <a:off x="4684714" y="2868614"/>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0" name="Freeform 954"/>
            <p:cNvSpPr>
              <a:spLocks/>
            </p:cNvSpPr>
            <p:nvPr/>
          </p:nvSpPr>
          <p:spPr bwMode="auto">
            <a:xfrm>
              <a:off x="4948239" y="2833689"/>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1" name="Freeform 955"/>
            <p:cNvSpPr>
              <a:spLocks/>
            </p:cNvSpPr>
            <p:nvPr/>
          </p:nvSpPr>
          <p:spPr bwMode="auto">
            <a:xfrm>
              <a:off x="4684714" y="2833689"/>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2" name="Rectangle 956"/>
            <p:cNvSpPr>
              <a:spLocks noChangeArrowheads="1"/>
            </p:cNvSpPr>
            <p:nvPr/>
          </p:nvSpPr>
          <p:spPr bwMode="auto">
            <a:xfrm>
              <a:off x="4125914" y="2767014"/>
              <a:ext cx="464871"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Security /</a:t>
              </a:r>
              <a:endParaRPr lang="en-US" sz="800" smtClean="0">
                <a:solidFill>
                  <a:srgbClr val="000000"/>
                </a:solidFill>
                <a:cs typeface="Arial" pitchFamily="34" charset="0"/>
              </a:endParaRPr>
            </a:p>
          </p:txBody>
        </p:sp>
        <p:sp>
          <p:nvSpPr>
            <p:cNvPr id="483" name="Rectangle 957"/>
            <p:cNvSpPr>
              <a:spLocks noChangeArrowheads="1"/>
            </p:cNvSpPr>
            <p:nvPr/>
          </p:nvSpPr>
          <p:spPr bwMode="auto">
            <a:xfrm>
              <a:off x="4017910" y="2851152"/>
              <a:ext cx="641201"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Key Manager</a:t>
              </a:r>
              <a:endParaRPr lang="en-US" sz="800" dirty="0" smtClean="0">
                <a:solidFill>
                  <a:srgbClr val="000000"/>
                </a:solidFill>
                <a:cs typeface="Arial" pitchFamily="34" charset="0"/>
              </a:endParaRPr>
            </a:p>
          </p:txBody>
        </p:sp>
        <p:sp>
          <p:nvSpPr>
            <p:cNvPr id="484" name="Rectangle 958"/>
            <p:cNvSpPr>
              <a:spLocks noChangeArrowheads="1"/>
            </p:cNvSpPr>
            <p:nvPr/>
          </p:nvSpPr>
          <p:spPr bwMode="auto">
            <a:xfrm>
              <a:off x="3989389" y="2563814"/>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5" name="Rectangle 959"/>
            <p:cNvSpPr>
              <a:spLocks noChangeArrowheads="1"/>
            </p:cNvSpPr>
            <p:nvPr/>
          </p:nvSpPr>
          <p:spPr bwMode="auto">
            <a:xfrm>
              <a:off x="3989389" y="2546352"/>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6" name="Line 960"/>
            <p:cNvSpPr>
              <a:spLocks noChangeShapeType="1"/>
            </p:cNvSpPr>
            <p:nvPr/>
          </p:nvSpPr>
          <p:spPr bwMode="auto">
            <a:xfrm flipH="1">
              <a:off x="4684714" y="26225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7" name="Freeform 961"/>
            <p:cNvSpPr>
              <a:spLocks/>
            </p:cNvSpPr>
            <p:nvPr/>
          </p:nvSpPr>
          <p:spPr bwMode="auto">
            <a:xfrm>
              <a:off x="4948239" y="25892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8" name="Freeform 962"/>
            <p:cNvSpPr>
              <a:spLocks/>
            </p:cNvSpPr>
            <p:nvPr/>
          </p:nvSpPr>
          <p:spPr bwMode="auto">
            <a:xfrm>
              <a:off x="4684714" y="25892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9" name="Rectangle 963"/>
            <p:cNvSpPr>
              <a:spLocks noChangeArrowheads="1"/>
            </p:cNvSpPr>
            <p:nvPr/>
          </p:nvSpPr>
          <p:spPr bwMode="auto">
            <a:xfrm>
              <a:off x="4184652" y="2571752"/>
              <a:ext cx="338234"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Timers</a:t>
              </a:r>
              <a:endParaRPr lang="en-US" sz="800" smtClean="0">
                <a:solidFill>
                  <a:srgbClr val="000000"/>
                </a:solidFill>
                <a:cs typeface="Arial" pitchFamily="34" charset="0"/>
              </a:endParaRPr>
            </a:p>
          </p:txBody>
        </p:sp>
        <p:sp>
          <p:nvSpPr>
            <p:cNvPr id="490" name="Rectangle 489"/>
            <p:cNvSpPr/>
            <p:nvPr/>
          </p:nvSpPr>
          <p:spPr bwMode="auto">
            <a:xfrm>
              <a:off x="3964781" y="1164431"/>
              <a:ext cx="2378869" cy="70723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endParaRPr lang="en-US" sz="1800" smtClean="0">
                <a:solidFill>
                  <a:srgbClr val="000000"/>
                </a:solidFill>
              </a:endParaRPr>
            </a:p>
          </p:txBody>
        </p:sp>
        <p:sp>
          <p:nvSpPr>
            <p:cNvPr id="491" name="Line 757"/>
            <p:cNvSpPr>
              <a:spLocks noChangeShapeType="1"/>
            </p:cNvSpPr>
            <p:nvPr/>
          </p:nvSpPr>
          <p:spPr bwMode="auto">
            <a:xfrm flipH="1">
              <a:off x="5050630" y="4121944"/>
              <a:ext cx="2364582" cy="714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2" name="Line 766"/>
            <p:cNvSpPr>
              <a:spLocks noChangeShapeType="1"/>
            </p:cNvSpPr>
            <p:nvPr/>
          </p:nvSpPr>
          <p:spPr bwMode="auto">
            <a:xfrm>
              <a:off x="7414424" y="3934619"/>
              <a:ext cx="791" cy="182880"/>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3" name="Line 721"/>
            <p:cNvSpPr>
              <a:spLocks noChangeShapeType="1"/>
            </p:cNvSpPr>
            <p:nvPr/>
          </p:nvSpPr>
          <p:spPr bwMode="auto">
            <a:xfrm>
              <a:off x="5608640" y="3146427"/>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4" name="Line 722"/>
            <p:cNvSpPr>
              <a:spLocks noChangeShapeType="1"/>
            </p:cNvSpPr>
            <p:nvPr/>
          </p:nvSpPr>
          <p:spPr bwMode="auto">
            <a:xfrm>
              <a:off x="5608640" y="3417890"/>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5" name="Line 723"/>
            <p:cNvSpPr>
              <a:spLocks noChangeShapeType="1"/>
            </p:cNvSpPr>
            <p:nvPr/>
          </p:nvSpPr>
          <p:spPr bwMode="auto">
            <a:xfrm>
              <a:off x="6202365" y="3146427"/>
              <a:ext cx="1588" cy="27146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6" name="Rectangle 716"/>
            <p:cNvSpPr>
              <a:spLocks noChangeArrowheads="1"/>
            </p:cNvSpPr>
            <p:nvPr/>
          </p:nvSpPr>
          <p:spPr bwMode="auto">
            <a:xfrm>
              <a:off x="5695898" y="3155912"/>
              <a:ext cx="480901"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32KB L1P</a:t>
              </a:r>
              <a:endParaRPr lang="en-US" sz="800" dirty="0" smtClean="0">
                <a:solidFill>
                  <a:srgbClr val="000000"/>
                </a:solidFill>
                <a:cs typeface="Arial" pitchFamily="34" charset="0"/>
              </a:endParaRPr>
            </a:p>
          </p:txBody>
        </p:sp>
        <p:sp>
          <p:nvSpPr>
            <p:cNvPr id="497" name="Rectangle 717"/>
            <p:cNvSpPr>
              <a:spLocks noChangeArrowheads="1"/>
            </p:cNvSpPr>
            <p:nvPr/>
          </p:nvSpPr>
          <p:spPr bwMode="auto">
            <a:xfrm>
              <a:off x="5616388" y="3281378"/>
              <a:ext cx="5706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Cache/RAM</a:t>
              </a:r>
              <a:endParaRPr lang="en-US" sz="800" dirty="0" smtClean="0">
                <a:solidFill>
                  <a:srgbClr val="000000"/>
                </a:solidFill>
                <a:cs typeface="Arial" pitchFamily="34" charset="0"/>
              </a:endParaRPr>
            </a:p>
          </p:txBody>
        </p:sp>
        <p:sp>
          <p:nvSpPr>
            <p:cNvPr id="498" name="Rectangle 718"/>
            <p:cNvSpPr>
              <a:spLocks noChangeArrowheads="1"/>
            </p:cNvSpPr>
            <p:nvPr/>
          </p:nvSpPr>
          <p:spPr bwMode="auto">
            <a:xfrm>
              <a:off x="6264196" y="3163849"/>
              <a:ext cx="485710"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32KB L1D</a:t>
              </a:r>
              <a:endParaRPr lang="en-US" sz="800" dirty="0" smtClean="0">
                <a:solidFill>
                  <a:srgbClr val="000000"/>
                </a:solidFill>
                <a:cs typeface="Arial" pitchFamily="34" charset="0"/>
              </a:endParaRPr>
            </a:p>
          </p:txBody>
        </p:sp>
        <p:sp>
          <p:nvSpPr>
            <p:cNvPr id="499" name="Rectangle 719"/>
            <p:cNvSpPr>
              <a:spLocks noChangeArrowheads="1"/>
            </p:cNvSpPr>
            <p:nvPr/>
          </p:nvSpPr>
          <p:spPr bwMode="auto">
            <a:xfrm>
              <a:off x="6224441" y="3281365"/>
              <a:ext cx="570669"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Cache/RAM</a:t>
              </a:r>
              <a:endParaRPr lang="en-US" sz="800" dirty="0" smtClean="0">
                <a:solidFill>
                  <a:srgbClr val="000000"/>
                </a:solidFill>
                <a:cs typeface="Arial" pitchFamily="34" charset="0"/>
              </a:endParaRPr>
            </a:p>
          </p:txBody>
        </p:sp>
        <p:sp>
          <p:nvSpPr>
            <p:cNvPr id="500" name="Rectangle 720"/>
            <p:cNvSpPr>
              <a:spLocks noChangeArrowheads="1"/>
            </p:cNvSpPr>
            <p:nvPr/>
          </p:nvSpPr>
          <p:spPr bwMode="auto">
            <a:xfrm>
              <a:off x="5811840" y="3441702"/>
              <a:ext cx="865622"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1024KB L2 Cache</a:t>
              </a:r>
              <a:endParaRPr lang="en-US" sz="800" dirty="0" smtClean="0">
                <a:solidFill>
                  <a:srgbClr val="000000"/>
                </a:solidFill>
                <a:cs typeface="Arial" pitchFamily="34" charset="0"/>
              </a:endParaRPr>
            </a:p>
          </p:txBody>
        </p:sp>
        <p:sp>
          <p:nvSpPr>
            <p:cNvPr id="501" name="Rectangle 715"/>
            <p:cNvSpPr>
              <a:spLocks noChangeArrowheads="1"/>
            </p:cNvSpPr>
            <p:nvPr/>
          </p:nvSpPr>
          <p:spPr bwMode="auto">
            <a:xfrm>
              <a:off x="4797373" y="3428948"/>
              <a:ext cx="141064"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1000" dirty="0" smtClean="0">
                <a:solidFill>
                  <a:srgbClr val="000000"/>
                </a:solidFill>
                <a:cs typeface="Arial" pitchFamily="34" charset="0"/>
              </a:endParaRPr>
            </a:p>
          </p:txBody>
        </p:sp>
      </p:grpSp>
    </p:spTree>
    <p:custDataLst>
      <p:tags r:id="rId1"/>
    </p:custData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0" y="76200"/>
            <a:ext cx="8229600" cy="762000"/>
          </a:xfrm>
        </p:spPr>
        <p:txBody>
          <a:bodyPr/>
          <a:lstStyle/>
          <a:p>
            <a:pPr eaLnBrk="1" hangingPunct="1"/>
            <a:r>
              <a:rPr lang="en-US" b="0" dirty="0" smtClean="0"/>
              <a:t>KeyStone Overview</a:t>
            </a:r>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eaLnBrk="1" hangingPunct="1"/>
            <a:r>
              <a:rPr lang="en-US" b="1" dirty="0" smtClean="0"/>
              <a:t>KeyStone Architecture </a:t>
            </a:r>
          </a:p>
          <a:p>
            <a:pPr lvl="1" eaLnBrk="1" hangingPunct="1"/>
            <a:r>
              <a:rPr lang="en-US" dirty="0" smtClean="0"/>
              <a:t>CorePac &amp; Memory Subsystem</a:t>
            </a:r>
          </a:p>
          <a:p>
            <a:pPr lvl="1" eaLnBrk="1" hangingPunct="1"/>
            <a:r>
              <a:rPr lang="en-US" dirty="0" smtClean="0"/>
              <a:t>Internal Communications and Transport</a:t>
            </a:r>
          </a:p>
          <a:p>
            <a:pPr lvl="1" eaLnBrk="1" hangingPunct="1"/>
            <a:r>
              <a:rPr lang="en-US" dirty="0" smtClean="0"/>
              <a:t>External Interfaces</a:t>
            </a:r>
          </a:p>
          <a:p>
            <a:pPr lvl="1" eaLnBrk="1" hangingPunct="1"/>
            <a:r>
              <a:rPr lang="en-US" dirty="0" smtClean="0"/>
              <a:t>Coprocessors and Accelerators</a:t>
            </a:r>
          </a:p>
          <a:p>
            <a:pPr lvl="1" eaLnBrk="1" hangingPunct="1"/>
            <a:r>
              <a:rPr lang="en-US" dirty="0" smtClean="0"/>
              <a:t>Debug</a:t>
            </a:r>
          </a:p>
          <a:p>
            <a:pPr lvl="1" eaLnBrk="1" hangingPunct="1"/>
            <a:r>
              <a:rPr lang="en-US" dirty="0" smtClean="0"/>
              <a:t>Miscellaneous</a:t>
            </a:r>
          </a:p>
          <a:p>
            <a:pPr lvl="1" eaLnBrk="1" hangingPunct="1"/>
            <a:r>
              <a:rPr lang="en-US" dirty="0" smtClean="0"/>
              <a:t>Application- and Device-specific</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 y="76200"/>
            <a:ext cx="8808244" cy="762000"/>
          </a:xfrm>
        </p:spPr>
        <p:txBody>
          <a:bodyPr/>
          <a:lstStyle/>
          <a:p>
            <a:r>
              <a:rPr lang="en-US" b="0" dirty="0" smtClean="0">
                <a:solidFill>
                  <a:srgbClr val="000000"/>
                </a:solidFill>
                <a:latin typeface="Calibri" pitchFamily="34" charset="0"/>
              </a:rPr>
              <a:t>KeyStone C665x: Key HW Variations</a:t>
            </a:r>
            <a:endParaRPr lang="en-US" b="0" dirty="0"/>
          </a:p>
        </p:txBody>
      </p:sp>
      <p:graphicFrame>
        <p:nvGraphicFramePr>
          <p:cNvPr id="5" name="Table 4"/>
          <p:cNvGraphicFramePr>
            <a:graphicFrameLocks noGrp="1"/>
          </p:cNvGraphicFramePr>
          <p:nvPr/>
        </p:nvGraphicFramePr>
        <p:xfrm>
          <a:off x="388142" y="1039814"/>
          <a:ext cx="8563706" cy="3337560"/>
        </p:xfrm>
        <a:graphic>
          <a:graphicData uri="http://schemas.openxmlformats.org/drawingml/2006/table">
            <a:tbl>
              <a:tblPr firstRow="1" bandRow="1">
                <a:tableStyleId>{5C22544A-7EE6-4342-B048-85BDC9FD1C3A}</a:tableStyleId>
              </a:tblPr>
              <a:tblGrid>
                <a:gridCol w="2827719"/>
                <a:gridCol w="2041938"/>
                <a:gridCol w="1840103"/>
                <a:gridCol w="116840"/>
                <a:gridCol w="1737106"/>
              </a:tblGrid>
              <a:tr h="370840">
                <a:tc>
                  <a:txBody>
                    <a:bodyPr/>
                    <a:lstStyle/>
                    <a:p>
                      <a:pPr algn="ctr"/>
                      <a:r>
                        <a:rPr lang="en-US" dirty="0" smtClean="0"/>
                        <a:t>HW Feature</a:t>
                      </a:r>
                      <a:endParaRPr lang="en-US" dirty="0"/>
                    </a:p>
                  </a:txBody>
                  <a:tcPr/>
                </a:tc>
                <a:tc>
                  <a:txBody>
                    <a:bodyPr/>
                    <a:lstStyle/>
                    <a:p>
                      <a:pPr algn="ctr"/>
                      <a:r>
                        <a:rPr lang="en-US" dirty="0" smtClean="0"/>
                        <a:t>C6654</a:t>
                      </a:r>
                      <a:endParaRPr lang="en-US" dirty="0"/>
                    </a:p>
                  </a:txBody>
                  <a:tcPr/>
                </a:tc>
                <a:tc gridSpan="2">
                  <a:txBody>
                    <a:bodyPr/>
                    <a:lstStyle/>
                    <a:p>
                      <a:pPr algn="ctr"/>
                      <a:r>
                        <a:rPr lang="en-US" dirty="0" smtClean="0"/>
                        <a:t>C6655</a:t>
                      </a:r>
                      <a:endParaRPr lang="en-US" dirty="0"/>
                    </a:p>
                  </a:txBody>
                  <a:tcPr/>
                </a:tc>
                <a:tc hMerge="1">
                  <a:txBody>
                    <a:bodyPr/>
                    <a:lstStyle/>
                    <a:p>
                      <a:endParaRPr lang="en-US"/>
                    </a:p>
                  </a:txBody>
                  <a:tcPr/>
                </a:tc>
                <a:tc>
                  <a:txBody>
                    <a:bodyPr/>
                    <a:lstStyle/>
                    <a:p>
                      <a:pPr algn="ctr"/>
                      <a:r>
                        <a:rPr lang="en-US" dirty="0" smtClean="0"/>
                        <a:t>C6657</a:t>
                      </a:r>
                      <a:endParaRPr lang="en-US" dirty="0"/>
                    </a:p>
                  </a:txBody>
                  <a:tcPr/>
                </a:tc>
              </a:tr>
              <a:tr h="370840">
                <a:tc>
                  <a:txBody>
                    <a:bodyPr/>
                    <a:lstStyle/>
                    <a:p>
                      <a:r>
                        <a:rPr lang="en-US" sz="1400" dirty="0" smtClean="0"/>
                        <a:t>CorePac</a:t>
                      </a:r>
                      <a:r>
                        <a:rPr lang="en-US" sz="1400" baseline="0" dirty="0" smtClean="0"/>
                        <a:t> Frequency (GHz)</a:t>
                      </a:r>
                      <a:endParaRPr lang="en-US" sz="1400" dirty="0"/>
                    </a:p>
                  </a:txBody>
                  <a:tcPr/>
                </a:tc>
                <a:tc>
                  <a:txBody>
                    <a:bodyPr/>
                    <a:lstStyle/>
                    <a:p>
                      <a:pPr algn="ctr"/>
                      <a:r>
                        <a:rPr lang="en-US" sz="1400" dirty="0" smtClean="0"/>
                        <a:t>0.85</a:t>
                      </a:r>
                      <a:endParaRPr lang="en-US" sz="1400" dirty="0"/>
                    </a:p>
                  </a:txBody>
                  <a:tcPr/>
                </a:tc>
                <a:tc>
                  <a:txBody>
                    <a:bodyPr/>
                    <a:lstStyle/>
                    <a:p>
                      <a:pPr algn="ctr"/>
                      <a:r>
                        <a:rPr lang="en-US" sz="1400" dirty="0" smtClean="0"/>
                        <a:t> 1 @ 1.0, 1.25</a:t>
                      </a:r>
                      <a:endParaRPr lang="en-US" sz="1400"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2 @ 0.85, 1.0, 1.25</a:t>
                      </a:r>
                    </a:p>
                  </a:txBody>
                  <a:tcPr/>
                </a:tc>
                <a:tc hMerge="1">
                  <a:txBody>
                    <a:bodyPr/>
                    <a:lstStyle/>
                    <a:p>
                      <a:pPr algn="ctr"/>
                      <a:endParaRPr lang="en-US" sz="1400" dirty="0"/>
                    </a:p>
                  </a:txBody>
                  <a:tcPr/>
                </a:tc>
              </a:tr>
              <a:tr h="370840">
                <a:tc>
                  <a:txBody>
                    <a:bodyPr/>
                    <a:lstStyle/>
                    <a:p>
                      <a:r>
                        <a:rPr lang="en-US" sz="1400" dirty="0" smtClean="0"/>
                        <a:t>Multicore Shared Memory (MSM)</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1024KB SRAM</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DDR3 Maximum Data Rate</a:t>
                      </a:r>
                      <a:endParaRPr lang="en-US" sz="1400" dirty="0"/>
                    </a:p>
                  </a:txBody>
                  <a:tcPr/>
                </a:tc>
                <a:tc>
                  <a:txBody>
                    <a:bodyPr/>
                    <a:lstStyle/>
                    <a:p>
                      <a:pPr algn="ctr"/>
                      <a:r>
                        <a:rPr lang="en-US" sz="1400" dirty="0" smtClean="0"/>
                        <a:t>1066</a:t>
                      </a:r>
                      <a:endParaRPr lang="en-US" sz="1400" dirty="0"/>
                    </a:p>
                  </a:txBody>
                  <a:tcPr/>
                </a:tc>
                <a:tc gridSpan="3">
                  <a:txBody>
                    <a:bodyPr/>
                    <a:lstStyle/>
                    <a:p>
                      <a:pPr algn="ctr"/>
                      <a:r>
                        <a:rPr lang="en-US" sz="1400" dirty="0" smtClean="0"/>
                        <a:t>1333</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Serial Rapid I/O Lanes</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4x</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HyperLink</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Yes</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err="1" smtClean="0"/>
                        <a:t>Viterbi</a:t>
                      </a:r>
                      <a:r>
                        <a:rPr lang="en-US" sz="1400" dirty="0" smtClean="0"/>
                        <a:t> Coprocessor (VCP)</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2x</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altLang="en-US" sz="1400" dirty="0" smtClean="0">
                          <a:solidFill>
                            <a:srgbClr val="000000"/>
                          </a:solidFill>
                        </a:rPr>
                        <a:t>Turbo Coprocessor Decoder (TCP3d)</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Yes</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Network Coprocessor (NETCP)</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No</a:t>
                      </a:r>
                      <a:endParaRPr lang="en-US" sz="1400" dirty="0"/>
                    </a:p>
                  </a:txBody>
                  <a:tcPr/>
                </a:tc>
                <a:tc hMerge="1">
                  <a:txBody>
                    <a:bodyPr/>
                    <a:lstStyle/>
                    <a:p>
                      <a:endParaRPr lang="en-US"/>
                    </a:p>
                  </a:txBody>
                  <a:tcPr/>
                </a:tc>
                <a:tc hMerge="1">
                  <a:txBody>
                    <a:bodyPr/>
                    <a:lstStyle/>
                    <a:p>
                      <a:endParaRPr lang="en-US"/>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r>
              <a:rPr lang="en-US" b="0" smtClean="0"/>
              <a:t>For More Information</a:t>
            </a:r>
          </a:p>
        </p:txBody>
      </p:sp>
      <p:sp>
        <p:nvSpPr>
          <p:cNvPr id="113667" name="Rectangle 3"/>
          <p:cNvSpPr>
            <a:spLocks noGrp="1"/>
          </p:cNvSpPr>
          <p:nvPr>
            <p:ph idx="1"/>
          </p:nvPr>
        </p:nvSpPr>
        <p:spPr/>
        <p:txBody>
          <a:bodyPr/>
          <a:lstStyle/>
          <a:p>
            <a:r>
              <a:rPr lang="en-US" smtClean="0"/>
              <a:t>For more information, refer to the</a:t>
            </a:r>
            <a:br>
              <a:rPr lang="en-US" smtClean="0"/>
            </a:br>
            <a:r>
              <a:rPr lang="en-US" smtClean="0"/>
              <a:t> </a:t>
            </a:r>
            <a:r>
              <a:rPr lang="en-US" smtClean="0">
                <a:hlinkClick r:id="rId4"/>
              </a:rPr>
              <a:t>C66x Getting Started </a:t>
            </a:r>
            <a:r>
              <a:rPr lang="en-US" smtClean="0"/>
              <a:t>page to locate the data manual for your KeyStone device.</a:t>
            </a:r>
          </a:p>
          <a:p>
            <a:r>
              <a:rPr lang="en-US" smtClean="0"/>
              <a:t>View the complete </a:t>
            </a:r>
            <a:r>
              <a:rPr lang="en-US" smtClean="0">
                <a:hlinkClick r:id="rId5"/>
              </a:rPr>
              <a:t>C66x Multicore SOC Online Training for KeyStone Devices</a:t>
            </a:r>
            <a:r>
              <a:rPr lang="en-US" smtClean="0"/>
              <a:t>, including details on the individual modules.</a:t>
            </a:r>
          </a:p>
          <a:p>
            <a:r>
              <a:rPr lang="en-US" smtClean="0"/>
              <a:t>For questions regarding topics covered in this training, visit the support forums at the</a:t>
            </a:r>
            <a:br>
              <a:rPr lang="en-US" smtClean="0"/>
            </a:br>
            <a:r>
              <a:rPr lang="en-US" smtClean="0">
                <a:hlinkClick r:id="rId6"/>
              </a:rPr>
              <a:t>TI E2E Community</a:t>
            </a:r>
            <a:r>
              <a:rPr lang="en-US" smtClean="0"/>
              <a:t> website.</a:t>
            </a: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Title 3"/>
          <p:cNvSpPr>
            <a:spLocks noGrp="1"/>
          </p:cNvSpPr>
          <p:nvPr>
            <p:ph type="title" idx="4294967295"/>
          </p:nvPr>
        </p:nvSpPr>
        <p:spPr>
          <a:xfrm>
            <a:off x="535800" y="76200"/>
            <a:ext cx="8229600" cy="762000"/>
          </a:xfrm>
        </p:spPr>
        <p:txBody>
          <a:bodyPr/>
          <a:lstStyle/>
          <a:p>
            <a:pPr eaLnBrk="1" hangingPunct="1"/>
            <a:r>
              <a:rPr lang="en-US" b="0" dirty="0" smtClean="0"/>
              <a:t>Additional Information</a:t>
            </a:r>
          </a:p>
        </p:txBody>
      </p:sp>
      <p:sp>
        <p:nvSpPr>
          <p:cNvPr id="62469" name="Content Placeholder 4"/>
          <p:cNvSpPr>
            <a:spLocks noGrp="1"/>
          </p:cNvSpPr>
          <p:nvPr>
            <p:ph idx="4294967295"/>
          </p:nvPr>
        </p:nvSpPr>
        <p:spPr>
          <a:xfrm>
            <a:off x="471504" y="990600"/>
            <a:ext cx="8229600" cy="3188494"/>
          </a:xfrm>
          <a:solidFill>
            <a:schemeClr val="bg1"/>
          </a:solidFill>
        </p:spPr>
        <p:txBody>
          <a:bodyPr/>
          <a:lstStyle/>
          <a:p>
            <a:pPr eaLnBrk="1" hangingPunct="1"/>
            <a:endParaRPr lang="en-US" dirty="0" smtClean="0"/>
          </a:p>
        </p:txBody>
      </p:sp>
    </p:spTree>
    <p:custDataLst>
      <p:tags r:id="rId1"/>
    </p:custData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Title 1"/>
          <p:cNvSpPr>
            <a:spLocks noGrp="1"/>
          </p:cNvSpPr>
          <p:nvPr>
            <p:ph type="ctrTitle"/>
          </p:nvPr>
        </p:nvSpPr>
        <p:spPr>
          <a:xfrm>
            <a:off x="307497" y="371168"/>
            <a:ext cx="8520914" cy="685800"/>
          </a:xfrm>
        </p:spPr>
        <p:txBody>
          <a:bodyPr/>
          <a:lstStyle/>
          <a:p>
            <a:pPr eaLnBrk="1" hangingPunct="1"/>
            <a:r>
              <a:rPr lang="en-US" sz="3200" b="0" dirty="0" smtClean="0"/>
              <a:t>Memory Subsystem – Additional Information</a:t>
            </a:r>
          </a:p>
        </p:txBody>
      </p:sp>
      <p:sp>
        <p:nvSpPr>
          <p:cNvPr id="3" name="Subtitle 2"/>
          <p:cNvSpPr>
            <a:spLocks noGrp="1"/>
          </p:cNvSpPr>
          <p:nvPr>
            <p:ph type="subTitle" idx="1"/>
          </p:nvPr>
        </p:nvSpPr>
        <p:spPr>
          <a:xfrm>
            <a:off x="1143000" y="1447799"/>
            <a:ext cx="6400800" cy="4710239"/>
          </a:xfrm>
        </p:spPr>
        <p:txBody>
          <a:bodyPr rtlCol="0">
            <a:noAutofit/>
          </a:bodyPr>
          <a:lstStyle/>
          <a:p>
            <a:pPr marL="342900" indent="-342900" algn="l" eaLnBrk="1" fontAlgn="auto" hangingPunct="1">
              <a:spcAft>
                <a:spcPts val="0"/>
              </a:spcAft>
              <a:defRPr/>
            </a:pPr>
            <a:endParaRPr lang="en-US" sz="1800" dirty="0" smtClean="0">
              <a:solidFill>
                <a:schemeClr val="tx1"/>
              </a:solidFill>
            </a:endParaRPr>
          </a:p>
          <a:p>
            <a:pPr marL="342900" indent="-342900" algn="l" eaLnBrk="1" fontAlgn="auto" hangingPunct="1">
              <a:spcAft>
                <a:spcPts val="0"/>
              </a:spcAft>
              <a:buFont typeface="+mj-lt"/>
              <a:buAutoNum type="arabicPeriod"/>
              <a:defRPr/>
            </a:pPr>
            <a:r>
              <a:rPr lang="en-US" sz="1800" dirty="0" smtClean="0">
                <a:solidFill>
                  <a:schemeClr val="tx1"/>
                </a:solidFill>
              </a:rPr>
              <a:t>Address extension/translation</a:t>
            </a:r>
          </a:p>
          <a:p>
            <a:pPr marL="342900" indent="-342900" algn="l" eaLnBrk="1" fontAlgn="auto" hangingPunct="1">
              <a:spcAft>
                <a:spcPts val="0"/>
              </a:spcAft>
              <a:buFont typeface="+mj-lt"/>
              <a:buAutoNum type="arabicPeriod"/>
              <a:defRPr/>
            </a:pPr>
            <a:r>
              <a:rPr lang="en-US" sz="1800" dirty="0" smtClean="0">
                <a:solidFill>
                  <a:schemeClr val="tx1"/>
                </a:solidFill>
              </a:rPr>
              <a:t>Memory protection for addresses outside C66x</a:t>
            </a:r>
          </a:p>
          <a:p>
            <a:pPr marL="342900" indent="-342900" algn="l" eaLnBrk="1" fontAlgn="auto" hangingPunct="1">
              <a:spcAft>
                <a:spcPts val="0"/>
              </a:spcAft>
              <a:buFont typeface="+mj-lt"/>
              <a:buAutoNum type="arabicPeriod"/>
              <a:defRPr/>
            </a:pPr>
            <a:r>
              <a:rPr lang="en-US" sz="1800" dirty="0" smtClean="0">
                <a:solidFill>
                  <a:schemeClr val="tx1"/>
                </a:solidFill>
              </a:rPr>
              <a:t>Shared memory access path</a:t>
            </a:r>
          </a:p>
          <a:p>
            <a:pPr marL="342900" indent="-342900" algn="l" eaLnBrk="1" fontAlgn="auto" hangingPunct="1">
              <a:spcAft>
                <a:spcPts val="0"/>
              </a:spcAft>
              <a:buFont typeface="+mj-lt"/>
              <a:buAutoNum type="arabicPeriod"/>
              <a:defRPr/>
            </a:pPr>
            <a:r>
              <a:rPr lang="en-US" sz="1800" dirty="0" smtClean="0">
                <a:solidFill>
                  <a:schemeClr val="tx1"/>
                </a:solidFill>
              </a:rPr>
              <a:t>Cache and Pre-fetch support</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r>
              <a:rPr lang="en-US" sz="1800" dirty="0" smtClean="0">
                <a:solidFill>
                  <a:srgbClr val="FF0000"/>
                </a:solidFill>
              </a:rPr>
              <a:t>Register Sets:</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buFont typeface="+mj-lt"/>
              <a:buAutoNum type="arabicPeriod"/>
              <a:defRPr/>
            </a:pPr>
            <a:r>
              <a:rPr lang="en-US" sz="1800" dirty="0" smtClean="0">
                <a:solidFill>
                  <a:schemeClr val="tx1"/>
                </a:solidFill>
              </a:rPr>
              <a:t>MPAX registers – Memory Protection and Extension Registers (16)</a:t>
            </a:r>
          </a:p>
          <a:p>
            <a:pPr marL="342900" indent="-342900" algn="l" eaLnBrk="1" fontAlgn="auto" hangingPunct="1">
              <a:spcAft>
                <a:spcPts val="0"/>
              </a:spcAft>
              <a:buFont typeface="+mj-lt"/>
              <a:buAutoNum type="arabicPeriod"/>
              <a:defRPr/>
            </a:pPr>
            <a:r>
              <a:rPr lang="en-US" sz="1800" dirty="0" smtClean="0">
                <a:solidFill>
                  <a:schemeClr val="tx1"/>
                </a:solidFill>
              </a:rPr>
              <a:t>MAR registers   – Memory Attributes registers (256)</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r>
              <a:rPr lang="en-US" sz="1800" dirty="0" smtClean="0">
                <a:solidFill>
                  <a:srgbClr val="FF0000"/>
                </a:solidFill>
              </a:rPr>
              <a:t>Each core has its own set of MPAX and MAR registers !</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endParaRPr lang="en-US" sz="1800" dirty="0" smtClean="0">
              <a:solidFill>
                <a:schemeClr val="tx1"/>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Title 2"/>
          <p:cNvSpPr>
            <a:spLocks noGrp="1"/>
          </p:cNvSpPr>
          <p:nvPr>
            <p:ph type="title"/>
          </p:nvPr>
        </p:nvSpPr>
        <p:spPr>
          <a:xfrm>
            <a:off x="457200" y="76200"/>
            <a:ext cx="8229600" cy="688181"/>
          </a:xfrm>
        </p:spPr>
        <p:txBody>
          <a:bodyPr/>
          <a:lstStyle/>
          <a:p>
            <a:pPr eaLnBrk="1" hangingPunct="1"/>
            <a:r>
              <a:rPr lang="en-US" sz="3600" b="0" dirty="0" smtClean="0"/>
              <a:t>EDMA – Additional Information</a:t>
            </a:r>
          </a:p>
        </p:txBody>
      </p:sp>
      <p:sp>
        <p:nvSpPr>
          <p:cNvPr id="75779" name="Content Placeholder 3"/>
          <p:cNvSpPr>
            <a:spLocks noGrp="1"/>
          </p:cNvSpPr>
          <p:nvPr>
            <p:ph sz="half" idx="1"/>
          </p:nvPr>
        </p:nvSpPr>
        <p:spPr>
          <a:xfrm>
            <a:off x="127819" y="739789"/>
            <a:ext cx="3067925" cy="5852436"/>
          </a:xfrm>
        </p:spPr>
        <p:txBody>
          <a:bodyPr/>
          <a:lstStyle/>
          <a:p>
            <a:pPr eaLnBrk="1" hangingPunct="1">
              <a:buNone/>
            </a:pPr>
            <a:r>
              <a:rPr lang="en-US" sz="1600" dirty="0" smtClean="0"/>
              <a:t>Three EDMA Channel Controllers:</a:t>
            </a:r>
          </a:p>
          <a:p>
            <a:pPr eaLnBrk="1" hangingPunct="1"/>
            <a:r>
              <a:rPr lang="en-US" sz="1400" dirty="0" smtClean="0"/>
              <a:t>One controller in CPU/2 domain:</a:t>
            </a:r>
          </a:p>
          <a:p>
            <a:pPr lvl="1" eaLnBrk="1" hangingPunct="1"/>
            <a:r>
              <a:rPr lang="en-US" sz="1400" dirty="0" smtClean="0"/>
              <a:t>Two transfer controllers/queues with 1KB channel buffer</a:t>
            </a:r>
          </a:p>
          <a:p>
            <a:pPr lvl="1" eaLnBrk="1" hangingPunct="1"/>
            <a:r>
              <a:rPr lang="en-US" sz="1400" dirty="0" smtClean="0"/>
              <a:t>Eight QDMA channels</a:t>
            </a:r>
          </a:p>
          <a:p>
            <a:pPr lvl="1" eaLnBrk="1" hangingPunct="1"/>
            <a:r>
              <a:rPr lang="en-US" sz="1400" dirty="0" smtClean="0"/>
              <a:t>16 interrupt channels</a:t>
            </a:r>
          </a:p>
          <a:p>
            <a:pPr lvl="1" eaLnBrk="1" hangingPunct="1"/>
            <a:r>
              <a:rPr lang="en-US" sz="1400" dirty="0" smtClean="0"/>
              <a:t>128 </a:t>
            </a:r>
            <a:r>
              <a:rPr lang="en-US" sz="1400" dirty="0" err="1" smtClean="0"/>
              <a:t>PaRAM</a:t>
            </a:r>
            <a:r>
              <a:rPr lang="en-US" sz="1400" dirty="0" smtClean="0"/>
              <a:t> entries</a:t>
            </a:r>
          </a:p>
          <a:p>
            <a:pPr eaLnBrk="1" hangingPunct="1"/>
            <a:r>
              <a:rPr lang="en-US" sz="1400" dirty="0" smtClean="0"/>
              <a:t>Two controllers in CPU/3 domain: Each includes the following:</a:t>
            </a:r>
          </a:p>
          <a:p>
            <a:pPr lvl="1" eaLnBrk="1" hangingPunct="1"/>
            <a:r>
              <a:rPr lang="en-US" sz="1400" dirty="0" smtClean="0"/>
              <a:t>Four transfer controllers/queues with 1KB or 512B channel buffer</a:t>
            </a:r>
          </a:p>
          <a:p>
            <a:pPr lvl="1" eaLnBrk="1" hangingPunct="1"/>
            <a:r>
              <a:rPr lang="en-US" sz="1400" dirty="0" smtClean="0"/>
              <a:t>Eight QDMA channels</a:t>
            </a:r>
          </a:p>
          <a:p>
            <a:pPr lvl="1" eaLnBrk="1" hangingPunct="1"/>
            <a:r>
              <a:rPr lang="en-US" sz="1400" dirty="0" smtClean="0"/>
              <a:t>64 interrupt channels</a:t>
            </a:r>
          </a:p>
          <a:p>
            <a:pPr lvl="1" eaLnBrk="1" hangingPunct="1"/>
            <a:r>
              <a:rPr lang="en-US" sz="1400" dirty="0" smtClean="0"/>
              <a:t>512 </a:t>
            </a:r>
            <a:r>
              <a:rPr lang="en-US" sz="1400" dirty="0" err="1" smtClean="0"/>
              <a:t>PaRAM</a:t>
            </a:r>
            <a:r>
              <a:rPr lang="en-US" sz="1400" dirty="0" smtClean="0"/>
              <a:t> entries</a:t>
            </a:r>
          </a:p>
          <a:p>
            <a:pPr eaLnBrk="1" hangingPunct="1"/>
            <a:r>
              <a:rPr lang="en-US" sz="1400" dirty="0" smtClean="0"/>
              <a:t>Interrupt generation</a:t>
            </a:r>
          </a:p>
          <a:p>
            <a:pPr lvl="1" eaLnBrk="1" hangingPunct="1"/>
            <a:r>
              <a:rPr lang="en-US" sz="1400" dirty="0" smtClean="0"/>
              <a:t>Transfer completion</a:t>
            </a:r>
          </a:p>
          <a:p>
            <a:pPr lvl="1" eaLnBrk="1" hangingPunct="1"/>
            <a:r>
              <a:rPr lang="en-US" sz="1400" dirty="0" smtClean="0"/>
              <a:t>Error conditions</a:t>
            </a:r>
          </a:p>
        </p:txBody>
      </p:sp>
      <p:pic>
        <p:nvPicPr>
          <p:cNvPr id="75780" name="Picture 2"/>
          <p:cNvPicPr>
            <a:picLocks noGrp="1" noChangeAspect="1" noChangeArrowheads="1"/>
          </p:cNvPicPr>
          <p:nvPr>
            <p:ph sz="half" idx="2"/>
          </p:nvPr>
        </p:nvPicPr>
        <p:blipFill>
          <a:blip r:embed="rId2" cstate="print"/>
          <a:srcRect/>
          <a:stretch>
            <a:fillRect/>
          </a:stretch>
        </p:blipFill>
        <p:spPr>
          <a:xfrm>
            <a:off x="3178119" y="833480"/>
            <a:ext cx="5950204" cy="5511720"/>
          </a:xfrm>
        </p:spPr>
      </p:pic>
      <p:sp>
        <p:nvSpPr>
          <p:cNvPr id="7" name="TextBox 6"/>
          <p:cNvSpPr txBox="1"/>
          <p:nvPr/>
        </p:nvSpPr>
        <p:spPr>
          <a:xfrm>
            <a:off x="7767638" y="3062288"/>
            <a:ext cx="142875" cy="77787"/>
          </a:xfrm>
          <a:prstGeom prst="rect">
            <a:avLst/>
          </a:prstGeom>
          <a:solidFill>
            <a:schemeClr val="bg1"/>
          </a:solidFill>
        </p:spPr>
        <p:txBody>
          <a:bodyPr wrap="none" lIns="18288" tIns="0" rIns="18288" bIns="0">
            <a:spAutoFit/>
          </a:bodyPr>
          <a:lstStyle/>
          <a:p>
            <a:pPr>
              <a:defRPr/>
            </a:pPr>
            <a:r>
              <a:rPr lang="en-US" sz="500" b="1" dirty="0">
                <a:solidFill>
                  <a:schemeClr val="tx1">
                    <a:lumMod val="75000"/>
                    <a:lumOff val="25000"/>
                  </a:schemeClr>
                </a:solidFill>
              </a:rPr>
              <a:t>510</a:t>
            </a:r>
          </a:p>
        </p:txBody>
      </p:sp>
      <p:sp>
        <p:nvSpPr>
          <p:cNvPr id="8" name="TextBox 7"/>
          <p:cNvSpPr txBox="1"/>
          <p:nvPr/>
        </p:nvSpPr>
        <p:spPr>
          <a:xfrm>
            <a:off x="7767638" y="3262313"/>
            <a:ext cx="142875" cy="77787"/>
          </a:xfrm>
          <a:prstGeom prst="rect">
            <a:avLst/>
          </a:prstGeom>
          <a:solidFill>
            <a:schemeClr val="bg1"/>
          </a:solidFill>
        </p:spPr>
        <p:txBody>
          <a:bodyPr wrap="none" lIns="18288" tIns="0" rIns="18288" bIns="0">
            <a:spAutoFit/>
          </a:bodyPr>
          <a:lstStyle/>
          <a:p>
            <a:pPr>
              <a:defRPr/>
            </a:pPr>
            <a:r>
              <a:rPr lang="en-US" sz="500" b="1" dirty="0">
                <a:solidFill>
                  <a:schemeClr val="tx1">
                    <a:lumMod val="75000"/>
                    <a:lumOff val="25000"/>
                  </a:schemeClr>
                </a:solidFill>
              </a:rPr>
              <a:t>511</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Text Box 3"/>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cs typeface="Arial" pitchFamily="34" charset="0"/>
            </a:endParaRPr>
          </a:p>
        </p:txBody>
      </p:sp>
      <p:sp>
        <p:nvSpPr>
          <p:cNvPr id="76803" name="AutoShape 3"/>
          <p:cNvSpPr>
            <a:spLocks noChangeArrowheads="1"/>
          </p:cNvSpPr>
          <p:nvPr/>
        </p:nvSpPr>
        <p:spPr bwMode="auto">
          <a:xfrm>
            <a:off x="4686300" y="881063"/>
            <a:ext cx="4343400" cy="5410200"/>
          </a:xfrm>
          <a:prstGeom prst="roundRect">
            <a:avLst>
              <a:gd name="adj" fmla="val 6593"/>
            </a:avLst>
          </a:prstGeom>
          <a:noFill/>
          <a:ln w="28575">
            <a:noFill/>
            <a:round/>
            <a:headEnd/>
            <a:tailEnd/>
          </a:ln>
        </p:spPr>
        <p:txBody>
          <a:bodyPr lIns="92075" tIns="46038" rIns="92075" bIns="46038"/>
          <a:lstStyle/>
          <a:p>
            <a:pPr marL="119063" indent="-119063" algn="l">
              <a:spcAft>
                <a:spcPct val="10000"/>
              </a:spcAft>
              <a:buFontTx/>
              <a:buChar char="•"/>
            </a:pPr>
            <a:r>
              <a:rPr lang="en-US" sz="1200" dirty="0">
                <a:solidFill>
                  <a:srgbClr val="000000"/>
                </a:solidFill>
                <a:latin typeface="+mj-lt"/>
                <a:cs typeface="Arial" pitchFamily="34" charset="0"/>
              </a:rPr>
              <a:t>Two SGMII ports with embedded switch</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IEEE1588 timing over Ethernet</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1G/100 Mbps full duplex</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10/100 Mbps half duplex</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Inter-working with </a:t>
            </a:r>
            <a:r>
              <a:rPr lang="en-US" sz="1000" dirty="0" err="1">
                <a:solidFill>
                  <a:srgbClr val="000000"/>
                </a:solidFill>
                <a:latin typeface="+mj-lt"/>
                <a:cs typeface="Arial" pitchFamily="34" charset="0"/>
              </a:rPr>
              <a:t>RapidIO</a:t>
            </a:r>
            <a:r>
              <a:rPr lang="en-US" sz="1000" dirty="0">
                <a:solidFill>
                  <a:srgbClr val="000000"/>
                </a:solidFill>
                <a:latin typeface="+mj-lt"/>
                <a:cs typeface="Arial" pitchFamily="34" charset="0"/>
              </a:rPr>
              <a:t> message</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Integrated with packet accelerator for efficient IPv6 support</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jumbo packets (9 Kb)</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Three-port embedded Ethernet switch </a:t>
            </a:r>
            <a:r>
              <a:rPr lang="en-US" sz="1000" dirty="0" smtClean="0">
                <a:solidFill>
                  <a:srgbClr val="000000"/>
                </a:solidFill>
                <a:latin typeface="+mj-lt"/>
                <a:cs typeface="Arial" pitchFamily="34" charset="0"/>
              </a:rPr>
              <a:t>with </a:t>
            </a:r>
            <a:r>
              <a:rPr lang="en-US" sz="1000" dirty="0">
                <a:solidFill>
                  <a:srgbClr val="000000"/>
                </a:solidFill>
                <a:latin typeface="+mj-lt"/>
                <a:cs typeface="Arial" pitchFamily="34" charset="0"/>
              </a:rPr>
              <a:t>packet forwarding</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Reset isolation </a:t>
            </a:r>
            <a:r>
              <a:rPr lang="en-US" sz="1000" dirty="0" smtClean="0">
                <a:solidFill>
                  <a:srgbClr val="000000"/>
                </a:solidFill>
                <a:latin typeface="+mj-lt"/>
                <a:cs typeface="Arial" pitchFamily="34" charset="0"/>
              </a:rPr>
              <a:t>with </a:t>
            </a:r>
            <a:r>
              <a:rPr lang="en-US" sz="1000" dirty="0">
                <a:solidFill>
                  <a:srgbClr val="000000"/>
                </a:solidFill>
                <a:latin typeface="+mj-lt"/>
                <a:cs typeface="Arial" pitchFamily="34" charset="0"/>
              </a:rPr>
              <a:t>SGMII ports and embedded ETH switch</a:t>
            </a:r>
          </a:p>
          <a:p>
            <a:pPr marL="119063" indent="-119063" algn="l">
              <a:spcAft>
                <a:spcPct val="10000"/>
              </a:spcAft>
            </a:pPr>
            <a:endParaRPr lang="en-US" sz="1000" u="sng" dirty="0">
              <a:solidFill>
                <a:srgbClr val="000000"/>
              </a:solidFill>
              <a:latin typeface="+mj-lt"/>
              <a:cs typeface="Arial" pitchFamily="34" charset="0"/>
            </a:endParaRPr>
          </a:p>
          <a:p>
            <a:pPr marL="119063" indent="-119063" algn="l">
              <a:spcAft>
                <a:spcPct val="10000"/>
              </a:spcAft>
            </a:pPr>
            <a:r>
              <a:rPr lang="en-US" sz="1800" u="sng" dirty="0">
                <a:solidFill>
                  <a:srgbClr val="000000"/>
                </a:solidFill>
                <a:latin typeface="+mj-lt"/>
                <a:cs typeface="Arial" pitchFamily="34" charset="0"/>
              </a:rPr>
              <a:t>Application-Specific Interfaces</a:t>
            </a:r>
          </a:p>
          <a:p>
            <a:pPr marL="119063" indent="-119063" algn="l">
              <a:spcAft>
                <a:spcPct val="10000"/>
              </a:spcAft>
            </a:pPr>
            <a:endParaRPr lang="en-US" sz="800" u="sng" dirty="0">
              <a:solidFill>
                <a:srgbClr val="000000"/>
              </a:solidFill>
              <a:latin typeface="+mj-lt"/>
              <a:cs typeface="Arial" pitchFamily="34" charset="0"/>
            </a:endParaRPr>
          </a:p>
          <a:p>
            <a:pPr marL="119063" indent="-119063" algn="l">
              <a:spcAft>
                <a:spcPct val="10000"/>
              </a:spcAft>
            </a:pPr>
            <a:r>
              <a:rPr lang="en-US" sz="1200" i="1" dirty="0">
                <a:solidFill>
                  <a:srgbClr val="000000"/>
                </a:solidFill>
                <a:latin typeface="+mj-lt"/>
                <a:cs typeface="Arial" pitchFamily="34" charset="0"/>
              </a:rPr>
              <a:t>For Wireless Applications</a:t>
            </a:r>
          </a:p>
          <a:p>
            <a:pPr marL="119063" indent="-119063" algn="l">
              <a:spcAft>
                <a:spcPct val="10000"/>
              </a:spcAft>
              <a:buFontTx/>
              <a:buChar char="•"/>
            </a:pPr>
            <a:r>
              <a:rPr lang="en-US" sz="1200" dirty="0">
                <a:solidFill>
                  <a:srgbClr val="000000"/>
                </a:solidFill>
                <a:latin typeface="+mj-lt"/>
                <a:cs typeface="Arial" pitchFamily="34" charset="0"/>
              </a:rPr>
              <a:t>Antenna Interface 2 (AIF2)</a:t>
            </a:r>
          </a:p>
          <a:p>
            <a:pPr marL="347663" lvl="1" indent="-114300" algn="l">
              <a:spcAft>
                <a:spcPct val="10000"/>
              </a:spcAft>
              <a:buFontTx/>
              <a:buChar char="–"/>
            </a:pPr>
            <a:r>
              <a:rPr lang="en-US" sz="1000" dirty="0">
                <a:solidFill>
                  <a:srgbClr val="000000"/>
                </a:solidFill>
                <a:latin typeface="+mj-lt"/>
                <a:cs typeface="Arial" pitchFamily="34" charset="0"/>
              </a:rPr>
              <a:t>Multiple-standard support (WCDMA, LTE, </a:t>
            </a:r>
            <a:r>
              <a:rPr lang="en-US" sz="1000" dirty="0" err="1">
                <a:solidFill>
                  <a:srgbClr val="000000"/>
                </a:solidFill>
                <a:latin typeface="+mj-lt"/>
                <a:cs typeface="Arial" pitchFamily="34" charset="0"/>
              </a:rPr>
              <a:t>WiMAX</a:t>
            </a:r>
            <a:r>
              <a:rPr lang="en-US" sz="1000" dirty="0">
                <a:solidFill>
                  <a:srgbClr val="000000"/>
                </a:solidFill>
                <a:latin typeface="+mj-lt"/>
                <a:cs typeface="Arial" pitchFamily="34" charset="0"/>
              </a:rPr>
              <a:t>, GSM/Edge)</a:t>
            </a:r>
          </a:p>
          <a:p>
            <a:pPr marL="347663" lvl="1" indent="-114300" algn="l">
              <a:spcAft>
                <a:spcPct val="10000"/>
              </a:spcAft>
              <a:buFontTx/>
              <a:buChar char="–"/>
            </a:pPr>
            <a:r>
              <a:rPr lang="en-US" sz="1000" dirty="0">
                <a:solidFill>
                  <a:srgbClr val="000000"/>
                </a:solidFill>
                <a:latin typeface="+mj-lt"/>
                <a:cs typeface="Arial" pitchFamily="34" charset="0"/>
              </a:rPr>
              <a:t>Generic packet interface (~12Gbits/sec ingress &amp; egress)</a:t>
            </a:r>
          </a:p>
          <a:p>
            <a:pPr marL="347663" lvl="1" indent="-114300" algn="l">
              <a:spcAft>
                <a:spcPct val="10000"/>
              </a:spcAft>
              <a:buFontTx/>
              <a:buChar char="–"/>
            </a:pPr>
            <a:r>
              <a:rPr lang="en-US" sz="1000" dirty="0">
                <a:solidFill>
                  <a:srgbClr val="000000"/>
                </a:solidFill>
                <a:latin typeface="+mj-lt"/>
                <a:cs typeface="Arial" pitchFamily="34" charset="0"/>
              </a:rPr>
              <a:t>Frame Sync module (adapted for </a:t>
            </a:r>
            <a:r>
              <a:rPr lang="en-US" sz="1000" dirty="0" err="1">
                <a:solidFill>
                  <a:srgbClr val="000000"/>
                </a:solidFill>
                <a:latin typeface="+mj-lt"/>
                <a:cs typeface="Arial" pitchFamily="34" charset="0"/>
              </a:rPr>
              <a:t>WiMAX</a:t>
            </a:r>
            <a:r>
              <a:rPr lang="en-US" sz="1000" dirty="0">
                <a:solidFill>
                  <a:srgbClr val="000000"/>
                </a:solidFill>
                <a:latin typeface="+mj-lt"/>
                <a:cs typeface="Arial" pitchFamily="34" charset="0"/>
              </a:rPr>
              <a:t>, LTE &amp; GSM slots/frames/symbols boundaries)</a:t>
            </a:r>
          </a:p>
          <a:p>
            <a:pPr marL="347663" lvl="1" indent="-114300" algn="l">
              <a:spcAft>
                <a:spcPct val="10000"/>
              </a:spcAft>
              <a:buFontTx/>
              <a:buChar char="–"/>
            </a:pPr>
            <a:r>
              <a:rPr lang="en-US" sz="1000" dirty="0">
                <a:solidFill>
                  <a:srgbClr val="000000"/>
                </a:solidFill>
                <a:latin typeface="+mj-lt"/>
                <a:cs typeface="Arial" pitchFamily="34" charset="0"/>
              </a:rPr>
              <a:t>Reset Isolation</a:t>
            </a:r>
          </a:p>
          <a:p>
            <a:pPr marL="119063" indent="-119063" algn="l">
              <a:spcAft>
                <a:spcPct val="10000"/>
              </a:spcAft>
            </a:pPr>
            <a:endParaRPr lang="en-US" sz="1200" dirty="0">
              <a:solidFill>
                <a:srgbClr val="000000"/>
              </a:solidFill>
              <a:latin typeface="+mj-lt"/>
              <a:cs typeface="Arial" pitchFamily="34" charset="0"/>
            </a:endParaRPr>
          </a:p>
          <a:p>
            <a:pPr marL="119063" indent="-119063" algn="l">
              <a:spcAft>
                <a:spcPct val="10000"/>
              </a:spcAft>
            </a:pPr>
            <a:r>
              <a:rPr lang="en-US" sz="1200" i="1" dirty="0">
                <a:solidFill>
                  <a:srgbClr val="000000"/>
                </a:solidFill>
                <a:latin typeface="+mj-lt"/>
                <a:cs typeface="Arial" pitchFamily="34" charset="0"/>
              </a:rPr>
              <a:t>For Media Gateway Applications</a:t>
            </a:r>
          </a:p>
          <a:p>
            <a:pPr marL="119063" indent="-119063" algn="l">
              <a:spcAft>
                <a:spcPct val="10000"/>
              </a:spcAft>
              <a:buFontTx/>
              <a:buChar char="•"/>
            </a:pPr>
            <a:r>
              <a:rPr lang="en-US" sz="1200" dirty="0">
                <a:solidFill>
                  <a:srgbClr val="000000"/>
                </a:solidFill>
                <a:latin typeface="+mj-lt"/>
                <a:cs typeface="Arial" pitchFamily="34" charset="0"/>
              </a:rPr>
              <a:t>Telecommunications Serial Port (TSIP)</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Two TSIP ports for interfacing TDM applications</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2/4/8 lanes at 32.768/16.384/8.192 Mbps per lane &amp; up to 1024 </a:t>
            </a:r>
            <a:r>
              <a:rPr lang="en-US" sz="1000" dirty="0" smtClean="0">
                <a:solidFill>
                  <a:srgbClr val="000000"/>
                </a:solidFill>
                <a:latin typeface="+mj-lt"/>
                <a:cs typeface="Arial" pitchFamily="34" charset="0"/>
              </a:rPr>
              <a:t>DS0s</a:t>
            </a:r>
          </a:p>
          <a:p>
            <a:pPr marL="119063" indent="-119063" algn="l">
              <a:spcAft>
                <a:spcPct val="10000"/>
              </a:spcAft>
              <a:buFontTx/>
              <a:buChar char="•"/>
            </a:pPr>
            <a:r>
              <a:rPr lang="en-US" sz="1200" dirty="0" smtClean="0">
                <a:solidFill>
                  <a:srgbClr val="000000"/>
                </a:solidFill>
                <a:cs typeface="Arial" pitchFamily="34" charset="0"/>
              </a:rPr>
              <a:t>EMIF 16 (256MB)</a:t>
            </a:r>
          </a:p>
          <a:p>
            <a:pPr marL="576263" lvl="1" indent="-119063" algn="l">
              <a:spcAft>
                <a:spcPct val="10000"/>
              </a:spcAft>
            </a:pPr>
            <a:r>
              <a:rPr lang="en-US" sz="1000" dirty="0" err="1" smtClean="0">
                <a:solidFill>
                  <a:srgbClr val="000000"/>
                </a:solidFill>
                <a:latin typeface="+mj-lt"/>
                <a:cs typeface="Arial" pitchFamily="34" charset="0"/>
              </a:rPr>
              <a:t>Nand</a:t>
            </a:r>
            <a:endParaRPr lang="en-US" sz="1000" dirty="0" smtClean="0">
              <a:solidFill>
                <a:srgbClr val="000000"/>
              </a:solidFill>
              <a:latin typeface="+mj-lt"/>
              <a:cs typeface="Arial" pitchFamily="34" charset="0"/>
            </a:endParaRPr>
          </a:p>
          <a:p>
            <a:pPr marL="576263" lvl="1" indent="-119063" algn="l">
              <a:spcAft>
                <a:spcPct val="10000"/>
              </a:spcAft>
            </a:pPr>
            <a:r>
              <a:rPr lang="en-US" sz="1000" dirty="0" smtClean="0">
                <a:solidFill>
                  <a:srgbClr val="000000"/>
                </a:solidFill>
                <a:latin typeface="+mj-lt"/>
                <a:cs typeface="Arial" pitchFamily="34" charset="0"/>
              </a:rPr>
              <a:t>NOR</a:t>
            </a:r>
          </a:p>
          <a:p>
            <a:pPr marL="576263" lvl="1" indent="-119063" algn="l">
              <a:spcAft>
                <a:spcPct val="10000"/>
              </a:spcAft>
            </a:pPr>
            <a:r>
              <a:rPr lang="en-US" sz="1000" dirty="0" smtClean="0">
                <a:solidFill>
                  <a:srgbClr val="000000"/>
                </a:solidFill>
                <a:latin typeface="+mj-lt"/>
              </a:rPr>
              <a:t>Synchronized SRAM</a:t>
            </a:r>
          </a:p>
          <a:p>
            <a:pPr marL="119063" indent="-119063" algn="l">
              <a:spcAft>
                <a:spcPct val="10000"/>
              </a:spcAft>
              <a:buFontTx/>
              <a:buChar char="•"/>
            </a:pPr>
            <a:endParaRPr lang="en-US" sz="1200" dirty="0" smtClean="0">
              <a:solidFill>
                <a:srgbClr val="000000"/>
              </a:solidFill>
              <a:cs typeface="Arial" pitchFamily="34" charset="0"/>
            </a:endParaRPr>
          </a:p>
          <a:p>
            <a:pPr marL="347663" lvl="1" indent="-114300" algn="l">
              <a:spcAft>
                <a:spcPct val="10000"/>
              </a:spcAft>
            </a:pPr>
            <a:endParaRPr lang="en-US" sz="1000" dirty="0">
              <a:solidFill>
                <a:srgbClr val="000000"/>
              </a:solidFill>
              <a:latin typeface="+mj-lt"/>
              <a:cs typeface="Arial" pitchFamily="34" charset="0"/>
            </a:endParaRPr>
          </a:p>
        </p:txBody>
      </p:sp>
      <p:sp>
        <p:nvSpPr>
          <p:cNvPr id="76804" name="AutoShape 82"/>
          <p:cNvSpPr>
            <a:spLocks noChangeArrowheads="1"/>
          </p:cNvSpPr>
          <p:nvPr/>
        </p:nvSpPr>
        <p:spPr bwMode="auto">
          <a:xfrm>
            <a:off x="133350" y="904875"/>
            <a:ext cx="4362450" cy="5919788"/>
          </a:xfrm>
          <a:prstGeom prst="roundRect">
            <a:avLst>
              <a:gd name="adj" fmla="val 6593"/>
            </a:avLst>
          </a:prstGeom>
          <a:noFill/>
          <a:ln w="28575">
            <a:noFill/>
            <a:round/>
            <a:headEnd/>
            <a:tailEnd/>
          </a:ln>
        </p:spPr>
        <p:txBody>
          <a:bodyPr lIns="92075" tIns="46038" rIns="92075" bIns="46038"/>
          <a:lstStyle/>
          <a:p>
            <a:pPr marL="119063" indent="-119063" algn="l">
              <a:spcAft>
                <a:spcPct val="10000"/>
              </a:spcAft>
            </a:pPr>
            <a:r>
              <a:rPr lang="en-US" sz="1800" u="sng" dirty="0">
                <a:solidFill>
                  <a:srgbClr val="000000"/>
                </a:solidFill>
                <a:latin typeface="+mj-lt"/>
                <a:cs typeface="Arial" pitchFamily="34" charset="0"/>
              </a:rPr>
              <a:t>Common Interfaces</a:t>
            </a:r>
          </a:p>
          <a:p>
            <a:pPr marL="119063" indent="-119063" algn="l">
              <a:spcAft>
                <a:spcPct val="10000"/>
              </a:spcAft>
              <a:buFontTx/>
              <a:buChar char="•"/>
            </a:pPr>
            <a:endParaRPr lang="en-US" sz="800" dirty="0">
              <a:solidFill>
                <a:srgbClr val="000000"/>
              </a:solidFill>
              <a:latin typeface="+mj-lt"/>
              <a:cs typeface="Arial" pitchFamily="34" charset="0"/>
            </a:endParaRPr>
          </a:p>
          <a:p>
            <a:pPr marL="119063" indent="-119063" algn="l">
              <a:spcAft>
                <a:spcPct val="10000"/>
              </a:spcAft>
              <a:buFontTx/>
              <a:buChar char="•"/>
            </a:pPr>
            <a:r>
              <a:rPr lang="en-US" sz="1200" dirty="0">
                <a:solidFill>
                  <a:srgbClr val="000000"/>
                </a:solidFill>
                <a:latin typeface="+mj-lt"/>
                <a:cs typeface="Arial" pitchFamily="34" charset="0"/>
              </a:rPr>
              <a:t>One PCI Express (</a:t>
            </a:r>
            <a:r>
              <a:rPr lang="en-US" sz="1200" dirty="0" err="1">
                <a:solidFill>
                  <a:srgbClr val="000000"/>
                </a:solidFill>
                <a:latin typeface="+mj-lt"/>
                <a:cs typeface="Arial" pitchFamily="34" charset="0"/>
              </a:rPr>
              <a:t>PCIe</a:t>
            </a:r>
            <a:r>
              <a:rPr lang="en-US" sz="1200" dirty="0">
                <a:solidFill>
                  <a:srgbClr val="000000"/>
                </a:solidFill>
                <a:latin typeface="+mj-lt"/>
                <a:cs typeface="Arial" pitchFamily="34" charset="0"/>
              </a:rPr>
              <a:t>) Gen II port</a:t>
            </a:r>
          </a:p>
          <a:p>
            <a:pPr marL="347663" lvl="1" indent="-114300" algn="l">
              <a:spcAft>
                <a:spcPct val="10000"/>
              </a:spcAft>
              <a:buFontTx/>
              <a:buChar char="–"/>
            </a:pPr>
            <a:r>
              <a:rPr lang="en-US" sz="1000" dirty="0">
                <a:solidFill>
                  <a:srgbClr val="000000"/>
                </a:solidFill>
                <a:latin typeface="+mj-lt"/>
                <a:cs typeface="Arial" pitchFamily="34" charset="0"/>
              </a:rPr>
              <a:t>Two lanes running at 5G Baud</a:t>
            </a:r>
          </a:p>
          <a:p>
            <a:pPr marL="347663" lvl="1" indent="-114300" algn="l">
              <a:spcAft>
                <a:spcPct val="10000"/>
              </a:spcAft>
              <a:buFontTx/>
              <a:buChar char="–"/>
            </a:pPr>
            <a:r>
              <a:rPr lang="en-US" sz="1000" dirty="0">
                <a:solidFill>
                  <a:srgbClr val="000000"/>
                </a:solidFill>
                <a:latin typeface="+mj-lt"/>
                <a:cs typeface="Arial" pitchFamily="34" charset="0"/>
              </a:rPr>
              <a:t>Support for root complex (host) mode and end point mode</a:t>
            </a:r>
          </a:p>
          <a:p>
            <a:pPr marL="347663" lvl="1" indent="-114300" algn="l">
              <a:spcAft>
                <a:spcPct val="10000"/>
              </a:spcAft>
              <a:buFontTx/>
              <a:buChar char="–"/>
            </a:pPr>
            <a:r>
              <a:rPr lang="en-US" sz="1000" dirty="0">
                <a:solidFill>
                  <a:srgbClr val="000000"/>
                </a:solidFill>
                <a:latin typeface="+mj-lt"/>
                <a:cs typeface="Arial" pitchFamily="34" charset="0"/>
              </a:rPr>
              <a:t>Single Virtual Channel (VC) and up to eight Traffic Classes (TC)</a:t>
            </a:r>
          </a:p>
          <a:p>
            <a:pPr marL="347663" lvl="1" indent="-114300" algn="l">
              <a:spcAft>
                <a:spcPct val="10000"/>
              </a:spcAft>
              <a:buFontTx/>
              <a:buChar char="–"/>
            </a:pPr>
            <a:r>
              <a:rPr lang="en-US" sz="1000" dirty="0">
                <a:solidFill>
                  <a:srgbClr val="000000"/>
                </a:solidFill>
                <a:latin typeface="+mj-lt"/>
                <a:cs typeface="Arial" pitchFamily="34" charset="0"/>
              </a:rPr>
              <a:t>Hot plug</a:t>
            </a:r>
          </a:p>
          <a:p>
            <a:pPr marL="119063" indent="-119063" algn="l">
              <a:spcAft>
                <a:spcPct val="10000"/>
              </a:spcAft>
              <a:buFontTx/>
              <a:buChar char="•"/>
            </a:pPr>
            <a:r>
              <a:rPr lang="en-US" sz="1200" dirty="0">
                <a:solidFill>
                  <a:srgbClr val="000000"/>
                </a:solidFill>
                <a:latin typeface="+mj-lt"/>
                <a:cs typeface="Arial" pitchFamily="34" charset="0"/>
              </a:rPr>
              <a:t>Universal Asynchronous Receiver/Transmitter (UART)</a:t>
            </a:r>
          </a:p>
          <a:p>
            <a:pPr marL="347663" lvl="1" indent="-114300" algn="l">
              <a:spcAft>
                <a:spcPct val="10000"/>
              </a:spcAft>
              <a:buFontTx/>
              <a:buChar char="–"/>
            </a:pPr>
            <a:r>
              <a:rPr lang="en-US" sz="1000" dirty="0">
                <a:solidFill>
                  <a:srgbClr val="000000"/>
                </a:solidFill>
                <a:latin typeface="+mj-lt"/>
                <a:cs typeface="Arial" pitchFamily="34" charset="0"/>
              </a:rPr>
              <a:t>2.4, 4.8, 9.6, 19.2, 38.4, 56, and 128 K baud rate</a:t>
            </a:r>
          </a:p>
          <a:p>
            <a:pPr marL="119063" indent="-119063" algn="l">
              <a:spcAft>
                <a:spcPct val="10000"/>
              </a:spcAft>
              <a:buFontTx/>
              <a:buChar char="•"/>
            </a:pPr>
            <a:r>
              <a:rPr lang="en-US" sz="1200" dirty="0">
                <a:solidFill>
                  <a:srgbClr val="000000"/>
                </a:solidFill>
                <a:latin typeface="+mj-lt"/>
                <a:cs typeface="Arial" pitchFamily="34" charset="0"/>
              </a:rPr>
              <a:t>Serial Port Interface (SPI)</a:t>
            </a:r>
          </a:p>
          <a:p>
            <a:pPr marL="347663" lvl="1" indent="-114300" algn="l">
              <a:spcBef>
                <a:spcPct val="20000"/>
              </a:spcBef>
              <a:buFontTx/>
              <a:buChar char="–"/>
            </a:pPr>
            <a:r>
              <a:rPr lang="en-US" sz="1000" dirty="0">
                <a:solidFill>
                  <a:srgbClr val="000000"/>
                </a:solidFill>
                <a:latin typeface="+mj-lt"/>
                <a:cs typeface="Arial" pitchFamily="34" charset="0"/>
              </a:rPr>
              <a:t>Operate at up to 66 MHz</a:t>
            </a:r>
          </a:p>
          <a:p>
            <a:pPr marL="347663" lvl="1" indent="-114300" algn="l">
              <a:spcBef>
                <a:spcPct val="20000"/>
              </a:spcBef>
              <a:buFontTx/>
              <a:buChar char="–"/>
            </a:pPr>
            <a:r>
              <a:rPr lang="en-US" sz="1000" dirty="0">
                <a:solidFill>
                  <a:srgbClr val="000000"/>
                </a:solidFill>
                <a:latin typeface="+mj-lt"/>
                <a:cs typeface="Arial" pitchFamily="34" charset="0"/>
              </a:rPr>
              <a:t>Two-chip select</a:t>
            </a:r>
          </a:p>
          <a:p>
            <a:pPr marL="347663" lvl="1" indent="-114300" algn="l">
              <a:spcBef>
                <a:spcPct val="20000"/>
              </a:spcBef>
              <a:buFontTx/>
              <a:buChar char="–"/>
            </a:pPr>
            <a:r>
              <a:rPr lang="en-US" sz="1000" dirty="0">
                <a:solidFill>
                  <a:srgbClr val="000000"/>
                </a:solidFill>
                <a:latin typeface="+mj-lt"/>
                <a:cs typeface="Arial" pitchFamily="34" charset="0"/>
              </a:rPr>
              <a:t>Master mode</a:t>
            </a:r>
          </a:p>
          <a:p>
            <a:pPr marL="119063" indent="-119063" algn="l">
              <a:spcAft>
                <a:spcPct val="10000"/>
              </a:spcAft>
              <a:buFontTx/>
              <a:buChar char="•"/>
            </a:pPr>
            <a:r>
              <a:rPr lang="en-US" sz="1200" dirty="0">
                <a:solidFill>
                  <a:srgbClr val="000000"/>
                </a:solidFill>
                <a:latin typeface="+mj-lt"/>
                <a:cs typeface="Arial" pitchFamily="34" charset="0"/>
              </a:rPr>
              <a:t>Inter IC Control Module (</a:t>
            </a:r>
            <a:r>
              <a:rPr lang="en-US" altLang="zh-CN" sz="1200" dirty="0">
                <a:solidFill>
                  <a:srgbClr val="000000"/>
                </a:solidFill>
                <a:latin typeface="+mj-lt"/>
                <a:ea typeface="宋体" pitchFamily="2" charset="-122"/>
                <a:cs typeface="Arial" pitchFamily="34" charset="0"/>
              </a:rPr>
              <a:t>I</a:t>
            </a:r>
            <a:r>
              <a:rPr lang="en-US" altLang="zh-CN" sz="1200" baseline="30000" dirty="0">
                <a:solidFill>
                  <a:srgbClr val="000000"/>
                </a:solidFill>
                <a:latin typeface="+mj-lt"/>
                <a:ea typeface="宋体" pitchFamily="2" charset="-122"/>
                <a:cs typeface="Arial" pitchFamily="34" charset="0"/>
              </a:rPr>
              <a:t>2</a:t>
            </a:r>
            <a:r>
              <a:rPr lang="en-US" altLang="zh-CN" sz="1200" dirty="0">
                <a:solidFill>
                  <a:srgbClr val="000000"/>
                </a:solidFill>
                <a:latin typeface="+mj-lt"/>
                <a:ea typeface="宋体" pitchFamily="2" charset="-122"/>
                <a:cs typeface="Arial" pitchFamily="34" charset="0"/>
              </a:rPr>
              <a:t>C</a:t>
            </a:r>
            <a:r>
              <a:rPr lang="en-US" sz="1200" dirty="0">
                <a:solidFill>
                  <a:srgbClr val="000000"/>
                </a:solidFill>
                <a:latin typeface="+mj-lt"/>
                <a:cs typeface="Arial" pitchFamily="34" charset="0"/>
              </a:rPr>
              <a:t>)</a:t>
            </a:r>
          </a:p>
          <a:p>
            <a:pPr marL="347663" lvl="1" indent="-114300" algn="l">
              <a:spcBef>
                <a:spcPct val="20000"/>
              </a:spcBef>
              <a:buFontTx/>
              <a:buChar char="–"/>
            </a:pPr>
            <a:r>
              <a:rPr lang="en-US" sz="1000" dirty="0">
                <a:solidFill>
                  <a:srgbClr val="000000"/>
                </a:solidFill>
                <a:latin typeface="+mj-lt"/>
                <a:cs typeface="Arial" pitchFamily="34" charset="0"/>
              </a:rPr>
              <a:t>One for connecting EPROM (up to 4Mbit)</a:t>
            </a:r>
          </a:p>
          <a:p>
            <a:pPr marL="347663" lvl="1" indent="-114300" algn="l">
              <a:spcBef>
                <a:spcPct val="20000"/>
              </a:spcBef>
              <a:buFontTx/>
              <a:buChar char="–"/>
            </a:pPr>
            <a:r>
              <a:rPr lang="en-US" sz="1000" dirty="0">
                <a:solidFill>
                  <a:srgbClr val="000000"/>
                </a:solidFill>
                <a:latin typeface="+mj-lt"/>
                <a:cs typeface="Arial" pitchFamily="34" charset="0"/>
              </a:rPr>
              <a:t>400 Kbps throughput</a:t>
            </a:r>
          </a:p>
          <a:p>
            <a:pPr marL="347663" lvl="1" indent="-114300" algn="l">
              <a:spcBef>
                <a:spcPct val="20000"/>
              </a:spcBef>
              <a:buFontTx/>
              <a:buChar char="–"/>
            </a:pPr>
            <a:r>
              <a:rPr lang="en-US" sz="1000" dirty="0">
                <a:solidFill>
                  <a:srgbClr val="000000"/>
                </a:solidFill>
                <a:latin typeface="+mj-lt"/>
                <a:cs typeface="Arial" pitchFamily="34" charset="0"/>
              </a:rPr>
              <a:t>Full 7-bit address field</a:t>
            </a:r>
          </a:p>
          <a:p>
            <a:pPr marL="119063" indent="-119063" algn="l">
              <a:spcAft>
                <a:spcPct val="10000"/>
              </a:spcAft>
              <a:buFontTx/>
              <a:buChar char="•"/>
            </a:pPr>
            <a:r>
              <a:rPr lang="en-US" sz="1200" dirty="0">
                <a:solidFill>
                  <a:srgbClr val="000000"/>
                </a:solidFill>
                <a:latin typeface="+mj-lt"/>
                <a:cs typeface="Arial" pitchFamily="34" charset="0"/>
              </a:rPr>
              <a:t>General Purpose IO (GPIO) module</a:t>
            </a:r>
          </a:p>
          <a:p>
            <a:pPr marL="347663" lvl="1" indent="-114300" algn="l">
              <a:spcAft>
                <a:spcPct val="10000"/>
              </a:spcAft>
              <a:buFontTx/>
              <a:buChar char="–"/>
            </a:pPr>
            <a:r>
              <a:rPr lang="en-US" sz="1000" dirty="0">
                <a:solidFill>
                  <a:srgbClr val="000000"/>
                </a:solidFill>
                <a:latin typeface="+mj-lt"/>
                <a:cs typeface="Arial" pitchFamily="34" charset="0"/>
              </a:rPr>
              <a:t>16-bit operation</a:t>
            </a:r>
          </a:p>
          <a:p>
            <a:pPr marL="347663" lvl="1" indent="-114300" algn="l">
              <a:spcBef>
                <a:spcPct val="20000"/>
              </a:spcBef>
              <a:buFontTx/>
              <a:buChar char="–"/>
            </a:pPr>
            <a:r>
              <a:rPr lang="en-US" sz="1000" dirty="0">
                <a:solidFill>
                  <a:srgbClr val="000000"/>
                </a:solidFill>
                <a:latin typeface="+mj-lt"/>
                <a:cs typeface="Arial" pitchFamily="34" charset="0"/>
              </a:rPr>
              <a:t>Can be configured as interrupt pin</a:t>
            </a:r>
          </a:p>
          <a:p>
            <a:pPr marL="347663" lvl="1" indent="-114300" algn="l">
              <a:spcBef>
                <a:spcPct val="20000"/>
              </a:spcBef>
              <a:buFontTx/>
              <a:buChar char="–"/>
            </a:pPr>
            <a:r>
              <a:rPr lang="en-US" sz="1000" dirty="0">
                <a:solidFill>
                  <a:srgbClr val="000000"/>
                </a:solidFill>
                <a:latin typeface="+mj-lt"/>
                <a:cs typeface="Arial" pitchFamily="34" charset="0"/>
              </a:rPr>
              <a:t>Interrupt can select either rising edge or falling edge</a:t>
            </a:r>
          </a:p>
          <a:p>
            <a:pPr marL="119063" indent="-119063" algn="l">
              <a:spcAft>
                <a:spcPct val="10000"/>
              </a:spcAft>
              <a:buFontTx/>
              <a:buChar char="•"/>
            </a:pPr>
            <a:r>
              <a:rPr lang="en-US" sz="1200" dirty="0">
                <a:solidFill>
                  <a:srgbClr val="000000"/>
                </a:solidFill>
                <a:latin typeface="+mj-lt"/>
                <a:cs typeface="Arial" pitchFamily="34" charset="0"/>
              </a:rPr>
              <a:t>Serial </a:t>
            </a:r>
            <a:r>
              <a:rPr lang="en-US" sz="1200" dirty="0" err="1">
                <a:solidFill>
                  <a:srgbClr val="000000"/>
                </a:solidFill>
                <a:latin typeface="+mj-lt"/>
                <a:cs typeface="Arial" pitchFamily="34" charset="0"/>
              </a:rPr>
              <a:t>RapidIO</a:t>
            </a:r>
            <a:r>
              <a:rPr lang="en-US" sz="1200" dirty="0">
                <a:solidFill>
                  <a:srgbClr val="000000"/>
                </a:solidFill>
                <a:latin typeface="+mj-lt"/>
                <a:cs typeface="Arial" pitchFamily="34" charset="0"/>
              </a:rPr>
              <a:t> (SRIO)</a:t>
            </a:r>
          </a:p>
          <a:p>
            <a:pPr marL="347663" lvl="1" indent="-114300" algn="l">
              <a:spcAft>
                <a:spcPct val="10000"/>
              </a:spcAft>
              <a:buFontTx/>
              <a:buChar char="–"/>
            </a:pPr>
            <a:r>
              <a:rPr lang="en-US" sz="1000" dirty="0" err="1">
                <a:solidFill>
                  <a:srgbClr val="000000"/>
                </a:solidFill>
                <a:latin typeface="+mj-lt"/>
                <a:cs typeface="Arial" pitchFamily="34" charset="0"/>
              </a:rPr>
              <a:t>RapidIO</a:t>
            </a:r>
            <a:r>
              <a:rPr lang="en-US" sz="1000" dirty="0">
                <a:solidFill>
                  <a:srgbClr val="000000"/>
                </a:solidFill>
                <a:latin typeface="+mj-lt"/>
                <a:cs typeface="Arial" pitchFamily="34" charset="0"/>
              </a:rPr>
              <a:t> 2.1 compliant</a:t>
            </a:r>
          </a:p>
          <a:p>
            <a:pPr marL="347663" lvl="1" indent="-114300" algn="l">
              <a:spcAft>
                <a:spcPct val="10000"/>
              </a:spcAft>
              <a:buFontTx/>
              <a:buChar char="–"/>
            </a:pPr>
            <a:r>
              <a:rPr lang="en-US" sz="1000" dirty="0">
                <a:solidFill>
                  <a:srgbClr val="000000"/>
                </a:solidFill>
                <a:latin typeface="+mj-lt"/>
                <a:cs typeface="Arial" pitchFamily="34" charset="0"/>
              </a:rPr>
              <a:t>Four lanes @ 5 </a:t>
            </a:r>
            <a:r>
              <a:rPr lang="en-US" sz="1000" dirty="0" err="1">
                <a:solidFill>
                  <a:srgbClr val="000000"/>
                </a:solidFill>
                <a:latin typeface="+mj-lt"/>
                <a:cs typeface="Arial" pitchFamily="34" charset="0"/>
              </a:rPr>
              <a:t>Gbps</a:t>
            </a:r>
            <a:endParaRPr lang="en-US" sz="1000" dirty="0">
              <a:solidFill>
                <a:srgbClr val="000000"/>
              </a:solidFill>
              <a:latin typeface="+mj-lt"/>
              <a:cs typeface="Arial" pitchFamily="34" charset="0"/>
            </a:endParaRPr>
          </a:p>
          <a:p>
            <a:pPr marL="1143000" lvl="2" indent="-228600" algn="l">
              <a:spcAft>
                <a:spcPct val="10000"/>
              </a:spcAft>
              <a:buFontTx/>
              <a:buChar char="•"/>
            </a:pPr>
            <a:r>
              <a:rPr lang="en-US" sz="1000" dirty="0">
                <a:solidFill>
                  <a:srgbClr val="000000"/>
                </a:solidFill>
                <a:latin typeface="+mj-lt"/>
                <a:cs typeface="Arial" pitchFamily="34" charset="0"/>
              </a:rPr>
              <a:t>1.25/2.5/3.125/5 </a:t>
            </a:r>
            <a:r>
              <a:rPr lang="en-US" sz="1000" dirty="0" err="1">
                <a:solidFill>
                  <a:srgbClr val="000000"/>
                </a:solidFill>
                <a:latin typeface="+mj-lt"/>
                <a:cs typeface="Arial" pitchFamily="34" charset="0"/>
              </a:rPr>
              <a:t>Gbps</a:t>
            </a:r>
            <a:r>
              <a:rPr lang="en-US" sz="1000" dirty="0">
                <a:solidFill>
                  <a:srgbClr val="000000"/>
                </a:solidFill>
                <a:latin typeface="+mj-lt"/>
                <a:cs typeface="Arial" pitchFamily="34" charset="0"/>
              </a:rPr>
              <a:t> operation per lane</a:t>
            </a:r>
          </a:p>
          <a:p>
            <a:pPr marL="1143000" lvl="2" indent="-228600" algn="l">
              <a:spcAft>
                <a:spcPct val="10000"/>
              </a:spcAft>
              <a:buFontTx/>
              <a:buChar char="•"/>
            </a:pPr>
            <a:r>
              <a:rPr lang="en-US" sz="1000" dirty="0">
                <a:solidFill>
                  <a:srgbClr val="000000"/>
                </a:solidFill>
                <a:latin typeface="+mj-lt"/>
                <a:cs typeface="Arial" pitchFamily="34" charset="0"/>
              </a:rPr>
              <a:t>Configurable as four 1x, two 2x, or one 4x</a:t>
            </a:r>
          </a:p>
          <a:p>
            <a:pPr marL="347663" lvl="1" indent="-114300" algn="l">
              <a:spcAft>
                <a:spcPct val="10000"/>
              </a:spcAft>
              <a:buFontTx/>
              <a:buChar char="–"/>
            </a:pPr>
            <a:r>
              <a:rPr lang="en-US" sz="1000" dirty="0">
                <a:solidFill>
                  <a:srgbClr val="000000"/>
                </a:solidFill>
                <a:latin typeface="+mj-lt"/>
                <a:cs typeface="Arial" pitchFamily="34" charset="0"/>
              </a:rPr>
              <a:t>Direct I/O and message passing (VBUSM slave)</a:t>
            </a:r>
          </a:p>
          <a:p>
            <a:pPr marL="347663" lvl="1" indent="-114300" algn="l">
              <a:spcAft>
                <a:spcPct val="10000"/>
              </a:spcAft>
              <a:buFontTx/>
              <a:buChar char="–"/>
            </a:pPr>
            <a:r>
              <a:rPr lang="en-US" sz="1000" dirty="0">
                <a:solidFill>
                  <a:srgbClr val="000000"/>
                </a:solidFill>
                <a:latin typeface="+mj-lt"/>
                <a:cs typeface="Arial" pitchFamily="34" charset="0"/>
              </a:rPr>
              <a:t>Packet forwarding</a:t>
            </a:r>
          </a:p>
          <a:p>
            <a:pPr marL="347663" lvl="1" indent="-114300" algn="l">
              <a:spcAft>
                <a:spcPct val="10000"/>
              </a:spcAft>
              <a:buFontTx/>
              <a:buChar char="–"/>
            </a:pPr>
            <a:r>
              <a:rPr lang="en-US" sz="1000" dirty="0">
                <a:solidFill>
                  <a:srgbClr val="000000"/>
                </a:solidFill>
                <a:latin typeface="+mj-lt"/>
                <a:cs typeface="Arial" pitchFamily="34" charset="0"/>
              </a:rPr>
              <a:t>Improved support for dual-ring daisy-chain</a:t>
            </a:r>
          </a:p>
          <a:p>
            <a:pPr marL="347663" lvl="1" indent="-114300" algn="l">
              <a:spcAft>
                <a:spcPct val="10000"/>
              </a:spcAft>
              <a:buFontTx/>
              <a:buChar char="–"/>
            </a:pPr>
            <a:r>
              <a:rPr lang="en-US" sz="1000" dirty="0">
                <a:solidFill>
                  <a:srgbClr val="000000"/>
                </a:solidFill>
                <a:latin typeface="+mj-lt"/>
                <a:cs typeface="Arial" pitchFamily="34" charset="0"/>
              </a:rPr>
              <a:t>Reset isolation</a:t>
            </a:r>
          </a:p>
          <a:p>
            <a:pPr marL="347663" lvl="1" indent="-114300" algn="l">
              <a:spcAft>
                <a:spcPct val="10000"/>
              </a:spcAft>
              <a:buFontTx/>
              <a:buChar char="–"/>
            </a:pPr>
            <a:r>
              <a:rPr lang="en-US" sz="1000" dirty="0">
                <a:solidFill>
                  <a:srgbClr val="000000"/>
                </a:solidFill>
                <a:latin typeface="+mj-lt"/>
                <a:cs typeface="Arial" pitchFamily="34" charset="0"/>
              </a:rPr>
              <a:t>Upgrades for inter-operation with packet accelerator</a:t>
            </a:r>
          </a:p>
        </p:txBody>
      </p:sp>
      <p:sp>
        <p:nvSpPr>
          <p:cNvPr id="76805" name="Rectangle 86"/>
          <p:cNvSpPr>
            <a:spLocks noGrp="1" noChangeArrowheads="1"/>
          </p:cNvSpPr>
          <p:nvPr>
            <p:ph type="title" idx="4294967295"/>
          </p:nvPr>
        </p:nvSpPr>
        <p:spPr>
          <a:xfrm>
            <a:off x="507224" y="76200"/>
            <a:ext cx="8229600" cy="762000"/>
          </a:xfrm>
        </p:spPr>
        <p:txBody>
          <a:bodyPr/>
          <a:lstStyle/>
          <a:p>
            <a:pPr eaLnBrk="1" hangingPunct="1"/>
            <a:r>
              <a:rPr lang="en-US" sz="3600" b="0" dirty="0" smtClean="0"/>
              <a:t>External Interfaces Additional Information</a:t>
            </a:r>
          </a:p>
        </p:txBody>
      </p:sp>
    </p:spTree>
    <p:custDataLst>
      <p:tags r:id="rId1"/>
    </p:custData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z="3600" b="0" dirty="0" smtClean="0"/>
              <a:t>Serial RapidIO Additional Information</a:t>
            </a:r>
          </a:p>
        </p:txBody>
      </p:sp>
      <p:sp>
        <p:nvSpPr>
          <p:cNvPr id="78851" name="Rectangle 3"/>
          <p:cNvSpPr>
            <a:spLocks noGrp="1" noChangeArrowheads="1"/>
          </p:cNvSpPr>
          <p:nvPr>
            <p:ph idx="1"/>
          </p:nvPr>
        </p:nvSpPr>
        <p:spPr>
          <a:xfrm>
            <a:off x="333375" y="1185863"/>
            <a:ext cx="8467725" cy="4949825"/>
          </a:xfrm>
        </p:spPr>
        <p:txBody>
          <a:bodyPr/>
          <a:lstStyle/>
          <a:p>
            <a:pPr eaLnBrk="1" hangingPunct="1">
              <a:lnSpc>
                <a:spcPct val="90000"/>
              </a:lnSpc>
            </a:pPr>
            <a:r>
              <a:rPr lang="en-US" sz="1800" dirty="0" smtClean="0"/>
              <a:t>SRIO or </a:t>
            </a:r>
            <a:r>
              <a:rPr lang="en-US" sz="1800" dirty="0" err="1" smtClean="0"/>
              <a:t>RapidIO</a:t>
            </a:r>
            <a:r>
              <a:rPr lang="en-US" sz="1800" dirty="0" smtClean="0"/>
              <a:t> provides a 3-Layered architecture</a:t>
            </a:r>
          </a:p>
          <a:p>
            <a:pPr lvl="1" eaLnBrk="1" hangingPunct="1">
              <a:lnSpc>
                <a:spcPct val="90000"/>
              </a:lnSpc>
            </a:pPr>
            <a:r>
              <a:rPr lang="en-US" sz="1800" dirty="0" smtClean="0"/>
              <a:t>Physical defines electrical characteristics, link flow control (CRC)</a:t>
            </a:r>
          </a:p>
          <a:p>
            <a:pPr lvl="1" eaLnBrk="1" hangingPunct="1">
              <a:lnSpc>
                <a:spcPct val="90000"/>
              </a:lnSpc>
            </a:pPr>
            <a:r>
              <a:rPr lang="en-US" sz="1800" dirty="0" smtClean="0"/>
              <a:t>Transport defines addressing scheme (8b/16b device IDs)</a:t>
            </a:r>
          </a:p>
          <a:p>
            <a:pPr lvl="1" eaLnBrk="1" hangingPunct="1">
              <a:lnSpc>
                <a:spcPct val="90000"/>
              </a:lnSpc>
            </a:pPr>
            <a:r>
              <a:rPr lang="en-US" sz="1800" dirty="0" smtClean="0"/>
              <a:t>Logical defines packet format and operational protocol</a:t>
            </a:r>
          </a:p>
          <a:p>
            <a:pPr eaLnBrk="1" hangingPunct="1">
              <a:lnSpc>
                <a:spcPct val="90000"/>
              </a:lnSpc>
            </a:pPr>
            <a:r>
              <a:rPr lang="en-US" sz="1800" dirty="0" smtClean="0"/>
              <a:t>Two Basic Modes of Logical Layer Operation</a:t>
            </a:r>
          </a:p>
          <a:p>
            <a:pPr lvl="1" eaLnBrk="1" hangingPunct="1">
              <a:lnSpc>
                <a:spcPct val="90000"/>
              </a:lnSpc>
            </a:pPr>
            <a:r>
              <a:rPr lang="en-US" sz="1800" dirty="0" err="1" smtClean="0"/>
              <a:t>DirectIO</a:t>
            </a:r>
            <a:endParaRPr lang="en-US" sz="1800" dirty="0" smtClean="0"/>
          </a:p>
          <a:p>
            <a:pPr lvl="2" eaLnBrk="1" hangingPunct="1">
              <a:lnSpc>
                <a:spcPct val="90000"/>
              </a:lnSpc>
            </a:pPr>
            <a:r>
              <a:rPr lang="en-US" sz="1800" dirty="0" smtClean="0"/>
              <a:t>Transmit Device needs knowledge of memory map of Receiving Device</a:t>
            </a:r>
          </a:p>
          <a:p>
            <a:pPr lvl="2" eaLnBrk="1" hangingPunct="1">
              <a:lnSpc>
                <a:spcPct val="90000"/>
              </a:lnSpc>
            </a:pPr>
            <a:r>
              <a:rPr lang="en-US" sz="1800" dirty="0" smtClean="0"/>
              <a:t>Includes NREAD, NWRITE_R, NWRITE, SWRITE</a:t>
            </a:r>
          </a:p>
          <a:p>
            <a:pPr lvl="2" eaLnBrk="1" hangingPunct="1">
              <a:lnSpc>
                <a:spcPct val="90000"/>
              </a:lnSpc>
            </a:pPr>
            <a:r>
              <a:rPr lang="en-US" sz="1800" dirty="0" smtClean="0"/>
              <a:t>Functional units: LSU, MAU, AMU</a:t>
            </a:r>
          </a:p>
          <a:p>
            <a:pPr lvl="1" eaLnBrk="1" hangingPunct="1">
              <a:lnSpc>
                <a:spcPct val="90000"/>
              </a:lnSpc>
            </a:pPr>
            <a:r>
              <a:rPr lang="en-US" sz="1800" dirty="0" smtClean="0"/>
              <a:t>Message Passing</a:t>
            </a:r>
          </a:p>
          <a:p>
            <a:pPr lvl="2" eaLnBrk="1" hangingPunct="1">
              <a:lnSpc>
                <a:spcPct val="90000"/>
              </a:lnSpc>
            </a:pPr>
            <a:r>
              <a:rPr lang="en-US" sz="1800" dirty="0" smtClean="0"/>
              <a:t>Transmit Device does not need knowledge of memory map of Receiving Device</a:t>
            </a:r>
          </a:p>
          <a:p>
            <a:pPr lvl="2" eaLnBrk="1" hangingPunct="1">
              <a:lnSpc>
                <a:spcPct val="90000"/>
              </a:lnSpc>
            </a:pPr>
            <a:r>
              <a:rPr lang="en-US" sz="1800" dirty="0" smtClean="0"/>
              <a:t>Includes Type 11 Messages and Type 9 Packets</a:t>
            </a:r>
          </a:p>
          <a:p>
            <a:pPr lvl="2" eaLnBrk="1" hangingPunct="1">
              <a:lnSpc>
                <a:spcPct val="90000"/>
              </a:lnSpc>
            </a:pPr>
            <a:r>
              <a:rPr lang="en-US" sz="1800" dirty="0" smtClean="0"/>
              <a:t>Functional units: TXU, RXU</a:t>
            </a:r>
          </a:p>
          <a:p>
            <a:pPr eaLnBrk="1" hangingPunct="1">
              <a:lnSpc>
                <a:spcPct val="90000"/>
              </a:lnSpc>
            </a:pPr>
            <a:r>
              <a:rPr lang="en-US" sz="1800" dirty="0" smtClean="0"/>
              <a:t>Gen 2 Implementation – Supporting up to 5 </a:t>
            </a:r>
            <a:r>
              <a:rPr lang="en-US" sz="1800" dirty="0" err="1" smtClean="0"/>
              <a:t>Gbps</a:t>
            </a:r>
            <a:endParaRPr lang="en-US" sz="1800" dirty="0"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Title 4"/>
          <p:cNvSpPr>
            <a:spLocks noGrp="1"/>
          </p:cNvSpPr>
          <p:nvPr>
            <p:ph type="title"/>
          </p:nvPr>
        </p:nvSpPr>
        <p:spPr>
          <a:xfrm>
            <a:off x="457200" y="76200"/>
            <a:ext cx="8229600" cy="907026"/>
          </a:xfrm>
        </p:spPr>
        <p:txBody>
          <a:bodyPr/>
          <a:lstStyle/>
          <a:p>
            <a:pPr eaLnBrk="1" hangingPunct="1"/>
            <a:r>
              <a:rPr lang="en-US" sz="3600" b="0" dirty="0" smtClean="0"/>
              <a:t>Miscellaneous Elements –Additional Information</a:t>
            </a:r>
          </a:p>
        </p:txBody>
      </p:sp>
      <p:sp>
        <p:nvSpPr>
          <p:cNvPr id="86019" name="Content Placeholder 5"/>
          <p:cNvSpPr>
            <a:spLocks noGrp="1"/>
          </p:cNvSpPr>
          <p:nvPr>
            <p:ph idx="1"/>
          </p:nvPr>
        </p:nvSpPr>
        <p:spPr>
          <a:xfrm>
            <a:off x="408038" y="1681316"/>
            <a:ext cx="8229600" cy="3886199"/>
          </a:xfrm>
        </p:spPr>
        <p:txBody>
          <a:bodyPr/>
          <a:lstStyle/>
          <a:p>
            <a:pPr eaLnBrk="1" hangingPunct="1">
              <a:lnSpc>
                <a:spcPct val="80000"/>
              </a:lnSpc>
            </a:pPr>
            <a:r>
              <a:rPr lang="en-US" dirty="0" smtClean="0"/>
              <a:t>Support to assert NMI input for each core;  Separate hardware pins for NMI and core selector</a:t>
            </a:r>
          </a:p>
          <a:p>
            <a:pPr eaLnBrk="1" hangingPunct="1">
              <a:lnSpc>
                <a:spcPct val="80000"/>
              </a:lnSpc>
            </a:pPr>
            <a:r>
              <a:rPr lang="en-US" dirty="0" smtClean="0"/>
              <a:t>Support for local reset for each core; </a:t>
            </a:r>
            <a:br>
              <a:rPr lang="en-US" dirty="0" smtClean="0"/>
            </a:br>
            <a:r>
              <a:rPr lang="en-US" dirty="0" smtClean="0"/>
              <a:t>Separate hardware pins for local reset and core selector</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435784" y="76199"/>
            <a:ext cx="8229600" cy="857865"/>
          </a:xfrm>
        </p:spPr>
        <p:txBody>
          <a:bodyPr/>
          <a:lstStyle/>
          <a:p>
            <a:pPr eaLnBrk="1" hangingPunct="1"/>
            <a:r>
              <a:rPr lang="sv-SE" sz="3600" b="0" dirty="0" smtClean="0"/>
              <a:t>Network Coprocessor (Logical) – Additional Information</a:t>
            </a:r>
            <a:endParaRPr lang="en-US" sz="3600" b="0" dirty="0" smtClean="0"/>
          </a:p>
        </p:txBody>
      </p:sp>
      <p:sp>
        <p:nvSpPr>
          <p:cNvPr id="89091" name="Text Box 3"/>
          <p:cNvSpPr txBox="1">
            <a:spLocks noChangeArrowheads="1"/>
          </p:cNvSpPr>
          <p:nvPr/>
        </p:nvSpPr>
        <p:spPr bwMode="auto">
          <a:xfrm>
            <a:off x="2633663" y="2420938"/>
            <a:ext cx="685800" cy="149542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1</a:t>
            </a:r>
            <a:endParaRPr lang="en-US" sz="1000">
              <a:solidFill>
                <a:srgbClr val="000000"/>
              </a:solidFill>
              <a:ea typeface="MS Mincho" pitchFamily="49" charset="-128"/>
              <a:cs typeface="Arial" pitchFamily="34" charset="0"/>
            </a:endParaRPr>
          </a:p>
        </p:txBody>
      </p:sp>
      <p:sp>
        <p:nvSpPr>
          <p:cNvPr id="89092" name="Text Box 4"/>
          <p:cNvSpPr txBox="1">
            <a:spLocks noChangeArrowheads="1"/>
          </p:cNvSpPr>
          <p:nvPr/>
        </p:nvSpPr>
        <p:spPr bwMode="auto">
          <a:xfrm>
            <a:off x="2533650" y="1524000"/>
            <a:ext cx="877888" cy="681038"/>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Lookup Engine</a:t>
            </a:r>
          </a:p>
          <a:p>
            <a:pPr algn="ctr" eaLnBrk="0" hangingPunct="0"/>
            <a:r>
              <a:rPr lang="en-US" altLang="ja-JP" sz="900">
                <a:solidFill>
                  <a:srgbClr val="000000"/>
                </a:solidFill>
                <a:ea typeface="MS Mincho" pitchFamily="49" charset="-128"/>
                <a:cs typeface="Arial" pitchFamily="34" charset="0"/>
              </a:rPr>
              <a:t>(IPSEC16 entries, 32 IP, 16 Ethernet)</a:t>
            </a:r>
            <a:endParaRPr lang="en-US" sz="900">
              <a:solidFill>
                <a:srgbClr val="000000"/>
              </a:solidFill>
              <a:ea typeface="MS Mincho" pitchFamily="49" charset="-128"/>
              <a:cs typeface="Arial" pitchFamily="34" charset="0"/>
            </a:endParaRPr>
          </a:p>
        </p:txBody>
      </p:sp>
      <p:sp>
        <p:nvSpPr>
          <p:cNvPr id="89093" name="Line 5"/>
          <p:cNvSpPr>
            <a:spLocks noChangeShapeType="1"/>
          </p:cNvSpPr>
          <p:nvPr/>
        </p:nvSpPr>
        <p:spPr bwMode="auto">
          <a:xfrm flipV="1">
            <a:off x="2971800"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89094" name="Line 6"/>
          <p:cNvSpPr>
            <a:spLocks noChangeShapeType="1"/>
          </p:cNvSpPr>
          <p:nvPr/>
        </p:nvSpPr>
        <p:spPr bwMode="auto">
          <a:xfrm flipH="1">
            <a:off x="2817813"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89095" name="Text Box 7"/>
          <p:cNvSpPr txBox="1">
            <a:spLocks noChangeArrowheads="1"/>
          </p:cNvSpPr>
          <p:nvPr/>
        </p:nvSpPr>
        <p:spPr bwMode="auto">
          <a:xfrm>
            <a:off x="7191375" y="297815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096" name="Text Box 8"/>
          <p:cNvSpPr txBox="1">
            <a:spLocks noChangeArrowheads="1"/>
          </p:cNvSpPr>
          <p:nvPr/>
        </p:nvSpPr>
        <p:spPr bwMode="auto">
          <a:xfrm>
            <a:off x="6156325" y="4221163"/>
            <a:ext cx="677863"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89097" name="Group 9"/>
          <p:cNvGrpSpPr>
            <a:grpSpLocks/>
          </p:cNvGrpSpPr>
          <p:nvPr/>
        </p:nvGrpSpPr>
        <p:grpSpPr bwMode="auto">
          <a:xfrm>
            <a:off x="1057275" y="4591050"/>
            <a:ext cx="153988" cy="153988"/>
            <a:chOff x="243" y="2305"/>
            <a:chExt cx="97" cy="73"/>
          </a:xfrm>
        </p:grpSpPr>
        <p:sp>
          <p:nvSpPr>
            <p:cNvPr id="89279" name="Rectangle 10"/>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80" name="Line 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81" name="Line 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82" name="Line 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098" name="Line 14"/>
          <p:cNvSpPr>
            <a:spLocks noChangeShapeType="1"/>
          </p:cNvSpPr>
          <p:nvPr/>
        </p:nvSpPr>
        <p:spPr bwMode="auto">
          <a:xfrm>
            <a:off x="1211263" y="4667250"/>
            <a:ext cx="1158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099" name="Group 15"/>
          <p:cNvGrpSpPr>
            <a:grpSpLocks/>
          </p:cNvGrpSpPr>
          <p:nvPr/>
        </p:nvGrpSpPr>
        <p:grpSpPr bwMode="auto">
          <a:xfrm>
            <a:off x="1057275" y="4899025"/>
            <a:ext cx="153988" cy="153988"/>
            <a:chOff x="243" y="2305"/>
            <a:chExt cx="97" cy="73"/>
          </a:xfrm>
        </p:grpSpPr>
        <p:sp>
          <p:nvSpPr>
            <p:cNvPr id="89275" name="Rectangle 1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76" name="Line 1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7" name="Line 1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8" name="Line 1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00" name="Line 20"/>
          <p:cNvSpPr>
            <a:spLocks noChangeShapeType="1"/>
          </p:cNvSpPr>
          <p:nvPr/>
        </p:nvSpPr>
        <p:spPr bwMode="auto">
          <a:xfrm>
            <a:off x="1211263" y="4975225"/>
            <a:ext cx="115887" cy="0"/>
          </a:xfrm>
          <a:prstGeom prst="line">
            <a:avLst/>
          </a:prstGeom>
          <a:noFill/>
          <a:ln w="25400">
            <a:solidFill>
              <a:schemeClr val="tx1"/>
            </a:solidFill>
            <a:round/>
            <a:headEnd type="triangle" w="med" len="med"/>
            <a:tailEnd type="none" w="med" len="sm"/>
          </a:ln>
        </p:spPr>
        <p:txBody>
          <a:bodyPr lIns="0" tIns="0" rIns="0" bIns="0" anchor="ctr"/>
          <a:lstStyle/>
          <a:p>
            <a:endParaRPr lang="en-US"/>
          </a:p>
        </p:txBody>
      </p:sp>
      <p:sp>
        <p:nvSpPr>
          <p:cNvPr id="89101" name="Text Box 21"/>
          <p:cNvSpPr txBox="1">
            <a:spLocks noChangeArrowheads="1"/>
          </p:cNvSpPr>
          <p:nvPr/>
        </p:nvSpPr>
        <p:spPr bwMode="auto">
          <a:xfrm>
            <a:off x="1258888" y="2997200"/>
            <a:ext cx="731837" cy="3667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a:t>
            </a:r>
          </a:p>
          <a:p>
            <a:pPr algn="ctr" eaLnBrk="0" hangingPunct="0"/>
            <a:r>
              <a:rPr lang="en-US" altLang="ja-JP" sz="900">
                <a:solidFill>
                  <a:srgbClr val="000000"/>
                </a:solidFill>
                <a:ea typeface="MS Mincho" pitchFamily="49" charset="-128"/>
                <a:cs typeface="Arial" pitchFamily="34" charset="0"/>
              </a:rPr>
              <a:t>RX MAC</a:t>
            </a:r>
            <a:endParaRPr lang="en-US" sz="900">
              <a:solidFill>
                <a:srgbClr val="000000"/>
              </a:solidFill>
              <a:ea typeface="MS Mincho" pitchFamily="49" charset="-128"/>
              <a:cs typeface="Arial" pitchFamily="34" charset="0"/>
            </a:endParaRPr>
          </a:p>
        </p:txBody>
      </p:sp>
      <p:sp>
        <p:nvSpPr>
          <p:cNvPr id="89102" name="Text Box 22"/>
          <p:cNvSpPr txBox="1">
            <a:spLocks noChangeArrowheads="1"/>
          </p:cNvSpPr>
          <p:nvPr/>
        </p:nvSpPr>
        <p:spPr bwMode="auto">
          <a:xfrm>
            <a:off x="6443663" y="1268413"/>
            <a:ext cx="936625" cy="144462"/>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PKTDMA Queue</a:t>
            </a:r>
            <a:endParaRPr lang="en-US" sz="900">
              <a:solidFill>
                <a:srgbClr val="000000"/>
              </a:solidFill>
              <a:ea typeface="MS Mincho" pitchFamily="49" charset="-128"/>
              <a:cs typeface="Arial" pitchFamily="34" charset="0"/>
            </a:endParaRPr>
          </a:p>
        </p:txBody>
      </p:sp>
      <p:sp>
        <p:nvSpPr>
          <p:cNvPr id="89103" name="Text Box 23"/>
          <p:cNvSpPr txBox="1">
            <a:spLocks noChangeArrowheads="1"/>
          </p:cNvSpPr>
          <p:nvPr/>
        </p:nvSpPr>
        <p:spPr bwMode="auto">
          <a:xfrm>
            <a:off x="6443663" y="1530350"/>
            <a:ext cx="1008062" cy="98425"/>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QMSS FIFO Queue</a:t>
            </a:r>
            <a:endParaRPr lang="en-US" sz="900">
              <a:solidFill>
                <a:srgbClr val="000000"/>
              </a:solidFill>
              <a:ea typeface="MS Mincho" pitchFamily="49" charset="-128"/>
              <a:cs typeface="Arial" pitchFamily="34" charset="0"/>
            </a:endParaRPr>
          </a:p>
        </p:txBody>
      </p:sp>
      <p:grpSp>
        <p:nvGrpSpPr>
          <p:cNvPr id="89104" name="Group 24"/>
          <p:cNvGrpSpPr>
            <a:grpSpLocks/>
          </p:cNvGrpSpPr>
          <p:nvPr/>
        </p:nvGrpSpPr>
        <p:grpSpPr bwMode="auto">
          <a:xfrm>
            <a:off x="6213475" y="1268413"/>
            <a:ext cx="153988" cy="153987"/>
            <a:chOff x="243" y="2305"/>
            <a:chExt cx="97" cy="73"/>
          </a:xfrm>
        </p:grpSpPr>
        <p:sp>
          <p:nvSpPr>
            <p:cNvPr id="89271" name="Rectangle 25"/>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72" name="Line 26"/>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3" name="Line 27"/>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4" name="Line 28"/>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nvGrpSpPr>
          <p:cNvPr id="89105" name="Group 29"/>
          <p:cNvGrpSpPr>
            <a:grpSpLocks/>
          </p:cNvGrpSpPr>
          <p:nvPr/>
        </p:nvGrpSpPr>
        <p:grpSpPr bwMode="auto">
          <a:xfrm>
            <a:off x="6213475" y="1530350"/>
            <a:ext cx="153988" cy="153988"/>
            <a:chOff x="243" y="2305"/>
            <a:chExt cx="97" cy="73"/>
          </a:xfrm>
        </p:grpSpPr>
        <p:sp>
          <p:nvSpPr>
            <p:cNvPr id="89267" name="Rectangle 3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8" name="Line 3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9" name="Line 3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0" name="Line 3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06" name="Rectangle 34"/>
          <p:cNvSpPr>
            <a:spLocks noChangeArrowheads="1"/>
          </p:cNvSpPr>
          <p:nvPr/>
        </p:nvSpPr>
        <p:spPr bwMode="auto">
          <a:xfrm>
            <a:off x="6097588" y="1177925"/>
            <a:ext cx="1371600" cy="876300"/>
          </a:xfrm>
          <a:prstGeom prst="rect">
            <a:avLst/>
          </a:prstGeom>
          <a:no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07" name="Text Box 35"/>
          <p:cNvSpPr txBox="1">
            <a:spLocks noChangeArrowheads="1"/>
          </p:cNvSpPr>
          <p:nvPr/>
        </p:nvSpPr>
        <p:spPr bwMode="auto">
          <a:xfrm>
            <a:off x="3921125" y="3503613"/>
            <a:ext cx="595313" cy="1189037"/>
          </a:xfrm>
          <a:prstGeom prst="rect">
            <a:avLst/>
          </a:prstGeom>
          <a:solidFill>
            <a:srgbClr val="FFFF99"/>
          </a:solidFill>
          <a:ln w="12700">
            <a:solidFill>
              <a:srgbClr val="000000"/>
            </a:solidFill>
            <a:miter lim="800000"/>
            <a:headEnd/>
            <a:tailEnd/>
          </a:ln>
        </p:spPr>
        <p:txBody>
          <a:bodyPr lIns="0" tIns="0" rIns="0" bIns="0" anchor="ctr" anchorCtr="1"/>
          <a:lstStyle/>
          <a:p>
            <a:pPr algn="ctr" eaLnBrk="0" hangingPunct="0"/>
            <a:r>
              <a:rPr lang="sv-SE" sz="900">
                <a:solidFill>
                  <a:srgbClr val="000000"/>
                </a:solidFill>
                <a:cs typeface="Arial" pitchFamily="34" charset="0"/>
              </a:rPr>
              <a:t>Security</a:t>
            </a:r>
            <a:r>
              <a:rPr lang="sv-SE" sz="900">
                <a:solidFill>
                  <a:srgbClr val="7F787F"/>
                </a:solidFill>
                <a:cs typeface="Arial" pitchFamily="34" charset="0"/>
              </a:rPr>
              <a:t> </a:t>
            </a:r>
            <a:r>
              <a:rPr lang="sv-SE" sz="900">
                <a:solidFill>
                  <a:srgbClr val="000000"/>
                </a:solidFill>
                <a:cs typeface="Arial" pitchFamily="34" charset="0"/>
              </a:rPr>
              <a:t>Accelerator</a:t>
            </a:r>
            <a:endParaRPr lang="en-US" sz="900">
              <a:solidFill>
                <a:srgbClr val="000000"/>
              </a:solidFill>
              <a:cs typeface="Arial" pitchFamily="34" charset="0"/>
            </a:endParaRPr>
          </a:p>
          <a:p>
            <a:pPr algn="ctr" eaLnBrk="0" hangingPunct="0"/>
            <a:r>
              <a:rPr lang="en-US" sz="1000">
                <a:solidFill>
                  <a:srgbClr val="000000"/>
                </a:solidFill>
                <a:cs typeface="Arial" pitchFamily="34" charset="0"/>
              </a:rPr>
              <a:t>(cp_ace)</a:t>
            </a:r>
          </a:p>
        </p:txBody>
      </p:sp>
      <p:sp>
        <p:nvSpPr>
          <p:cNvPr id="89108" name="Text Box 36"/>
          <p:cNvSpPr txBox="1">
            <a:spLocks noChangeArrowheads="1"/>
          </p:cNvSpPr>
          <p:nvPr/>
        </p:nvSpPr>
        <p:spPr bwMode="auto">
          <a:xfrm>
            <a:off x="1331913" y="4486275"/>
            <a:ext cx="731837"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TX PKTDMA</a:t>
            </a:r>
          </a:p>
        </p:txBody>
      </p:sp>
      <p:sp>
        <p:nvSpPr>
          <p:cNvPr id="89109" name="Text Box 37"/>
          <p:cNvSpPr txBox="1">
            <a:spLocks noChangeArrowheads="1"/>
          </p:cNvSpPr>
          <p:nvPr/>
        </p:nvSpPr>
        <p:spPr bwMode="auto">
          <a:xfrm>
            <a:off x="264160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89110" name="Group 38"/>
          <p:cNvGrpSpPr>
            <a:grpSpLocks/>
          </p:cNvGrpSpPr>
          <p:nvPr/>
        </p:nvGrpSpPr>
        <p:grpSpPr bwMode="auto">
          <a:xfrm>
            <a:off x="4722813" y="4492625"/>
            <a:ext cx="153987" cy="153988"/>
            <a:chOff x="243" y="2305"/>
            <a:chExt cx="97" cy="73"/>
          </a:xfrm>
        </p:grpSpPr>
        <p:sp>
          <p:nvSpPr>
            <p:cNvPr id="89263" name="Rectangle 39"/>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4" name="Line 40"/>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5" name="Line 41"/>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6" name="Line 42"/>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1" name="Line 43"/>
          <p:cNvSpPr>
            <a:spLocks noChangeShapeType="1"/>
          </p:cNvSpPr>
          <p:nvPr/>
        </p:nvSpPr>
        <p:spPr bwMode="auto">
          <a:xfrm flipV="1">
            <a:off x="684213" y="4670425"/>
            <a:ext cx="373062" cy="53975"/>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12" name="Line 44"/>
          <p:cNvSpPr>
            <a:spLocks noChangeShapeType="1"/>
          </p:cNvSpPr>
          <p:nvPr/>
        </p:nvSpPr>
        <p:spPr bwMode="auto">
          <a:xfrm flipV="1">
            <a:off x="900113" y="4978400"/>
            <a:ext cx="157162" cy="34925"/>
          </a:xfrm>
          <a:prstGeom prst="line">
            <a:avLst/>
          </a:prstGeom>
          <a:noFill/>
          <a:ln w="25400">
            <a:solidFill>
              <a:schemeClr val="tx1"/>
            </a:solidFill>
            <a:round/>
            <a:headEnd/>
            <a:tailEnd type="none" w="med" len="sm"/>
          </a:ln>
        </p:spPr>
        <p:txBody>
          <a:bodyPr lIns="0" tIns="0" rIns="0" bIns="0" anchor="ctr"/>
          <a:lstStyle/>
          <a:p>
            <a:endParaRPr lang="en-US"/>
          </a:p>
        </p:txBody>
      </p:sp>
      <p:sp>
        <p:nvSpPr>
          <p:cNvPr id="89113" name="Text Box 45"/>
          <p:cNvSpPr txBox="1">
            <a:spLocks noChangeArrowheads="1"/>
          </p:cNvSpPr>
          <p:nvPr/>
        </p:nvSpPr>
        <p:spPr bwMode="auto">
          <a:xfrm>
            <a:off x="4997450" y="2909888"/>
            <a:ext cx="639763" cy="100647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2</a:t>
            </a:r>
            <a:endParaRPr lang="en-US" sz="1000">
              <a:solidFill>
                <a:srgbClr val="000000"/>
              </a:solidFill>
              <a:ea typeface="MS Mincho" pitchFamily="49" charset="-128"/>
              <a:cs typeface="Arial" pitchFamily="34" charset="0"/>
            </a:endParaRPr>
          </a:p>
        </p:txBody>
      </p:sp>
      <p:sp>
        <p:nvSpPr>
          <p:cNvPr id="89114" name="Text Box 46"/>
          <p:cNvSpPr txBox="1">
            <a:spLocks noChangeArrowheads="1"/>
          </p:cNvSpPr>
          <p:nvPr/>
        </p:nvSpPr>
        <p:spPr bwMode="auto">
          <a:xfrm>
            <a:off x="6048375" y="3114675"/>
            <a:ext cx="731838"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RX PKTDMA</a:t>
            </a:r>
          </a:p>
        </p:txBody>
      </p:sp>
      <p:grpSp>
        <p:nvGrpSpPr>
          <p:cNvPr id="89115" name="Group 47"/>
          <p:cNvGrpSpPr>
            <a:grpSpLocks/>
          </p:cNvGrpSpPr>
          <p:nvPr/>
        </p:nvGrpSpPr>
        <p:grpSpPr bwMode="auto">
          <a:xfrm>
            <a:off x="6916738" y="3171825"/>
            <a:ext cx="153987" cy="153988"/>
            <a:chOff x="243" y="2305"/>
            <a:chExt cx="97" cy="73"/>
          </a:xfrm>
        </p:grpSpPr>
        <p:sp>
          <p:nvSpPr>
            <p:cNvPr id="89259" name="Rectangle 48"/>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0" name="Line 4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1" name="Line 5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2" name="Line 5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6" name="Line 52"/>
          <p:cNvSpPr>
            <a:spLocks noChangeShapeType="1"/>
          </p:cNvSpPr>
          <p:nvPr/>
        </p:nvSpPr>
        <p:spPr bwMode="auto">
          <a:xfrm>
            <a:off x="7070725" y="3248025"/>
            <a:ext cx="1158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17" name="Group 53"/>
          <p:cNvGrpSpPr>
            <a:grpSpLocks/>
          </p:cNvGrpSpPr>
          <p:nvPr/>
        </p:nvGrpSpPr>
        <p:grpSpPr bwMode="auto">
          <a:xfrm>
            <a:off x="6916738" y="3479800"/>
            <a:ext cx="153987" cy="153988"/>
            <a:chOff x="243" y="2305"/>
            <a:chExt cx="97" cy="73"/>
          </a:xfrm>
        </p:grpSpPr>
        <p:sp>
          <p:nvSpPr>
            <p:cNvPr id="89255" name="Rectangle 54"/>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56" name="Line 5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7" name="Line 5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8" name="Line 5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8" name="Line 58"/>
          <p:cNvSpPr>
            <a:spLocks noChangeShapeType="1"/>
          </p:cNvSpPr>
          <p:nvPr/>
        </p:nvSpPr>
        <p:spPr bwMode="auto">
          <a:xfrm flipH="1">
            <a:off x="7054850"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19" name="Line 59"/>
          <p:cNvSpPr>
            <a:spLocks noChangeShapeType="1"/>
          </p:cNvSpPr>
          <p:nvPr/>
        </p:nvSpPr>
        <p:spPr bwMode="auto">
          <a:xfrm>
            <a:off x="6800850" y="3251200"/>
            <a:ext cx="1158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0" name="Line 60"/>
          <p:cNvSpPr>
            <a:spLocks noChangeShapeType="1"/>
          </p:cNvSpPr>
          <p:nvPr/>
        </p:nvSpPr>
        <p:spPr bwMode="auto">
          <a:xfrm flipH="1">
            <a:off x="6780213"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1" name="Text Box 61"/>
          <p:cNvSpPr txBox="1">
            <a:spLocks noChangeArrowheads="1"/>
          </p:cNvSpPr>
          <p:nvPr/>
        </p:nvSpPr>
        <p:spPr bwMode="auto">
          <a:xfrm>
            <a:off x="499745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89122" name="Group 62"/>
          <p:cNvGrpSpPr>
            <a:grpSpLocks/>
          </p:cNvGrpSpPr>
          <p:nvPr/>
        </p:nvGrpSpPr>
        <p:grpSpPr bwMode="auto">
          <a:xfrm>
            <a:off x="4722813" y="4875213"/>
            <a:ext cx="153987" cy="153987"/>
            <a:chOff x="243" y="2305"/>
            <a:chExt cx="97" cy="73"/>
          </a:xfrm>
        </p:grpSpPr>
        <p:sp>
          <p:nvSpPr>
            <p:cNvPr id="89251" name="Rectangle 6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52" name="Line 6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3" name="Line 6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4" name="Line 6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3" name="Line 67"/>
          <p:cNvSpPr>
            <a:spLocks noChangeShapeType="1"/>
          </p:cNvSpPr>
          <p:nvPr/>
        </p:nvSpPr>
        <p:spPr bwMode="auto">
          <a:xfrm>
            <a:off x="5924550"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4" name="Line 68"/>
          <p:cNvSpPr>
            <a:spLocks noChangeShapeType="1"/>
          </p:cNvSpPr>
          <p:nvPr/>
        </p:nvSpPr>
        <p:spPr bwMode="auto">
          <a:xfrm>
            <a:off x="5637213"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25" name="Group 69"/>
          <p:cNvGrpSpPr>
            <a:grpSpLocks/>
          </p:cNvGrpSpPr>
          <p:nvPr/>
        </p:nvGrpSpPr>
        <p:grpSpPr bwMode="auto">
          <a:xfrm>
            <a:off x="5761038" y="3343275"/>
            <a:ext cx="163512" cy="136525"/>
            <a:chOff x="243" y="2305"/>
            <a:chExt cx="97" cy="73"/>
          </a:xfrm>
        </p:grpSpPr>
        <p:sp>
          <p:nvSpPr>
            <p:cNvPr id="89247" name="Rectangle 7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8" name="Line 7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9" name="Line 7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0" name="Line 7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6" name="Line 74"/>
          <p:cNvSpPr>
            <a:spLocks noChangeShapeType="1"/>
          </p:cNvSpPr>
          <p:nvPr/>
        </p:nvSpPr>
        <p:spPr bwMode="auto">
          <a:xfrm>
            <a:off x="2533650" y="48307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7" name="Line 75"/>
          <p:cNvSpPr>
            <a:spLocks noChangeShapeType="1"/>
          </p:cNvSpPr>
          <p:nvPr/>
        </p:nvSpPr>
        <p:spPr bwMode="auto">
          <a:xfrm>
            <a:off x="2063750" y="4830763"/>
            <a:ext cx="3190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28" name="Group 76"/>
          <p:cNvGrpSpPr>
            <a:grpSpLocks/>
          </p:cNvGrpSpPr>
          <p:nvPr/>
        </p:nvGrpSpPr>
        <p:grpSpPr bwMode="auto">
          <a:xfrm>
            <a:off x="2370138" y="4738688"/>
            <a:ext cx="163512" cy="136525"/>
            <a:chOff x="243" y="2305"/>
            <a:chExt cx="97" cy="73"/>
          </a:xfrm>
        </p:grpSpPr>
        <p:sp>
          <p:nvSpPr>
            <p:cNvPr id="89243" name="Rectangle 7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4" name="Line 7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5" name="Line 7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6" name="Line 8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9" name="Line 81"/>
          <p:cNvSpPr>
            <a:spLocks noChangeShapeType="1"/>
          </p:cNvSpPr>
          <p:nvPr/>
        </p:nvSpPr>
        <p:spPr bwMode="auto">
          <a:xfrm>
            <a:off x="3798888"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30" name="Line 82"/>
          <p:cNvSpPr>
            <a:spLocks noChangeShapeType="1"/>
          </p:cNvSpPr>
          <p:nvPr/>
        </p:nvSpPr>
        <p:spPr bwMode="auto">
          <a:xfrm>
            <a:off x="3511550"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31" name="Group 83"/>
          <p:cNvGrpSpPr>
            <a:grpSpLocks/>
          </p:cNvGrpSpPr>
          <p:nvPr/>
        </p:nvGrpSpPr>
        <p:grpSpPr bwMode="auto">
          <a:xfrm>
            <a:off x="3635375" y="4327525"/>
            <a:ext cx="163513" cy="136525"/>
            <a:chOff x="243" y="2305"/>
            <a:chExt cx="97" cy="73"/>
          </a:xfrm>
        </p:grpSpPr>
        <p:sp>
          <p:nvSpPr>
            <p:cNvPr id="89239" name="Rectangle 8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0" name="Line 8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1" name="Line 8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2" name="Line 8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32" name="Line 88"/>
          <p:cNvSpPr>
            <a:spLocks noChangeShapeType="1"/>
          </p:cNvSpPr>
          <p:nvPr/>
        </p:nvSpPr>
        <p:spPr bwMode="auto">
          <a:xfrm>
            <a:off x="3354388" y="4967288"/>
            <a:ext cx="1395412" cy="0"/>
          </a:xfrm>
          <a:prstGeom prst="line">
            <a:avLst/>
          </a:prstGeom>
          <a:noFill/>
          <a:ln w="25400">
            <a:solidFill>
              <a:schemeClr val="tx1"/>
            </a:solidFill>
            <a:round/>
            <a:headEnd/>
            <a:tailEnd type="triangle" w="med" len="med"/>
          </a:ln>
        </p:spPr>
        <p:txBody>
          <a:bodyPr/>
          <a:lstStyle/>
          <a:p>
            <a:endParaRPr lang="en-US"/>
          </a:p>
        </p:txBody>
      </p:sp>
      <p:sp>
        <p:nvSpPr>
          <p:cNvPr id="89133" name="Line 89"/>
          <p:cNvSpPr>
            <a:spLocks noChangeShapeType="1"/>
          </p:cNvSpPr>
          <p:nvPr/>
        </p:nvSpPr>
        <p:spPr bwMode="auto">
          <a:xfrm flipV="1">
            <a:off x="3509963" y="4373563"/>
            <a:ext cx="0" cy="593725"/>
          </a:xfrm>
          <a:prstGeom prst="line">
            <a:avLst/>
          </a:prstGeom>
          <a:noFill/>
          <a:ln w="25400">
            <a:solidFill>
              <a:schemeClr val="tx1"/>
            </a:solidFill>
            <a:round/>
            <a:headEnd/>
            <a:tailEnd/>
          </a:ln>
        </p:spPr>
        <p:txBody>
          <a:bodyPr/>
          <a:lstStyle/>
          <a:p>
            <a:endParaRPr lang="en-US"/>
          </a:p>
        </p:txBody>
      </p:sp>
      <p:sp>
        <p:nvSpPr>
          <p:cNvPr id="89134" name="Line 90"/>
          <p:cNvSpPr>
            <a:spLocks noChangeShapeType="1"/>
          </p:cNvSpPr>
          <p:nvPr/>
        </p:nvSpPr>
        <p:spPr bwMode="auto">
          <a:xfrm>
            <a:off x="3797300"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35" name="Line 91"/>
          <p:cNvSpPr>
            <a:spLocks noChangeShapeType="1"/>
          </p:cNvSpPr>
          <p:nvPr/>
        </p:nvSpPr>
        <p:spPr bwMode="auto">
          <a:xfrm>
            <a:off x="3509963"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36" name="Group 92"/>
          <p:cNvGrpSpPr>
            <a:grpSpLocks/>
          </p:cNvGrpSpPr>
          <p:nvPr/>
        </p:nvGrpSpPr>
        <p:grpSpPr bwMode="auto">
          <a:xfrm>
            <a:off x="3633788" y="3824288"/>
            <a:ext cx="163512" cy="136525"/>
            <a:chOff x="243" y="2305"/>
            <a:chExt cx="97" cy="73"/>
          </a:xfrm>
        </p:grpSpPr>
        <p:sp>
          <p:nvSpPr>
            <p:cNvPr id="89235" name="Rectangle 9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36" name="Line 9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7" name="Line 9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8" name="Line 9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37" name="Line 97"/>
          <p:cNvSpPr>
            <a:spLocks noChangeShapeType="1"/>
          </p:cNvSpPr>
          <p:nvPr/>
        </p:nvSpPr>
        <p:spPr bwMode="auto">
          <a:xfrm flipV="1">
            <a:off x="3509963" y="3275013"/>
            <a:ext cx="0" cy="593725"/>
          </a:xfrm>
          <a:prstGeom prst="line">
            <a:avLst/>
          </a:prstGeom>
          <a:noFill/>
          <a:ln w="25400">
            <a:solidFill>
              <a:schemeClr val="tx1"/>
            </a:solidFill>
            <a:round/>
            <a:headEnd/>
            <a:tailEnd/>
          </a:ln>
        </p:spPr>
        <p:txBody>
          <a:bodyPr/>
          <a:lstStyle/>
          <a:p>
            <a:endParaRPr lang="en-US"/>
          </a:p>
        </p:txBody>
      </p:sp>
      <p:sp>
        <p:nvSpPr>
          <p:cNvPr id="89138" name="Line 98"/>
          <p:cNvSpPr>
            <a:spLocks noChangeShapeType="1"/>
          </p:cNvSpPr>
          <p:nvPr/>
        </p:nvSpPr>
        <p:spPr bwMode="auto">
          <a:xfrm>
            <a:off x="3354388" y="3286125"/>
            <a:ext cx="1409700" cy="0"/>
          </a:xfrm>
          <a:prstGeom prst="line">
            <a:avLst/>
          </a:prstGeom>
          <a:noFill/>
          <a:ln w="25400">
            <a:solidFill>
              <a:schemeClr val="tx1"/>
            </a:solidFill>
            <a:round/>
            <a:headEnd/>
            <a:tailEnd type="triangle" w="med" len="med"/>
          </a:ln>
        </p:spPr>
        <p:txBody>
          <a:bodyPr/>
          <a:lstStyle/>
          <a:p>
            <a:endParaRPr lang="en-US"/>
          </a:p>
        </p:txBody>
      </p:sp>
      <p:sp>
        <p:nvSpPr>
          <p:cNvPr id="89139" name="Line 99"/>
          <p:cNvSpPr>
            <a:spLocks noChangeShapeType="1"/>
          </p:cNvSpPr>
          <p:nvPr/>
        </p:nvSpPr>
        <p:spPr bwMode="auto">
          <a:xfrm>
            <a:off x="4881563" y="4967288"/>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0" name="Line 100"/>
          <p:cNvSpPr>
            <a:spLocks noChangeShapeType="1"/>
          </p:cNvSpPr>
          <p:nvPr/>
        </p:nvSpPr>
        <p:spPr bwMode="auto">
          <a:xfrm>
            <a:off x="4881563" y="4556125"/>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1" name="Line 101"/>
          <p:cNvSpPr>
            <a:spLocks noChangeShapeType="1"/>
          </p:cNvSpPr>
          <p:nvPr/>
        </p:nvSpPr>
        <p:spPr bwMode="auto">
          <a:xfrm>
            <a:off x="4516438" y="4006850"/>
            <a:ext cx="1371600" cy="0"/>
          </a:xfrm>
          <a:prstGeom prst="line">
            <a:avLst/>
          </a:prstGeom>
          <a:noFill/>
          <a:ln w="19050">
            <a:solidFill>
              <a:schemeClr val="tx1"/>
            </a:solidFill>
            <a:round/>
            <a:headEnd/>
            <a:tailEnd type="triangle" w="med" len="med"/>
          </a:ln>
        </p:spPr>
        <p:txBody>
          <a:bodyPr/>
          <a:lstStyle/>
          <a:p>
            <a:endParaRPr lang="en-US"/>
          </a:p>
        </p:txBody>
      </p:sp>
      <p:sp>
        <p:nvSpPr>
          <p:cNvPr id="89142" name="Line 102"/>
          <p:cNvSpPr>
            <a:spLocks noChangeShapeType="1"/>
          </p:cNvSpPr>
          <p:nvPr/>
        </p:nvSpPr>
        <p:spPr bwMode="auto">
          <a:xfrm>
            <a:off x="247650" y="4170363"/>
            <a:ext cx="8550275" cy="0"/>
          </a:xfrm>
          <a:prstGeom prst="line">
            <a:avLst/>
          </a:prstGeom>
          <a:noFill/>
          <a:ln w="9525">
            <a:solidFill>
              <a:schemeClr val="tx1"/>
            </a:solidFill>
            <a:prstDash val="dash"/>
            <a:round/>
            <a:headEnd/>
            <a:tailEnd/>
          </a:ln>
        </p:spPr>
        <p:txBody>
          <a:bodyPr/>
          <a:lstStyle/>
          <a:p>
            <a:endParaRPr lang="en-US"/>
          </a:p>
        </p:txBody>
      </p:sp>
      <p:grpSp>
        <p:nvGrpSpPr>
          <p:cNvPr id="89143" name="Group 103"/>
          <p:cNvGrpSpPr>
            <a:grpSpLocks/>
          </p:cNvGrpSpPr>
          <p:nvPr/>
        </p:nvGrpSpPr>
        <p:grpSpPr bwMode="auto">
          <a:xfrm>
            <a:off x="4722813" y="3184525"/>
            <a:ext cx="153987" cy="153988"/>
            <a:chOff x="243" y="2305"/>
            <a:chExt cx="97" cy="73"/>
          </a:xfrm>
        </p:grpSpPr>
        <p:sp>
          <p:nvSpPr>
            <p:cNvPr id="89231" name="Rectangle 10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32" name="Line 10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3" name="Line 10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4" name="Line 10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44" name="Line 108"/>
          <p:cNvSpPr>
            <a:spLocks noChangeShapeType="1"/>
          </p:cNvSpPr>
          <p:nvPr/>
        </p:nvSpPr>
        <p:spPr bwMode="auto">
          <a:xfrm>
            <a:off x="4881563" y="3276600"/>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grpSp>
        <p:nvGrpSpPr>
          <p:cNvPr id="89145" name="Group 109"/>
          <p:cNvGrpSpPr>
            <a:grpSpLocks/>
          </p:cNvGrpSpPr>
          <p:nvPr/>
        </p:nvGrpSpPr>
        <p:grpSpPr bwMode="auto">
          <a:xfrm>
            <a:off x="4722813" y="3641725"/>
            <a:ext cx="153987" cy="153988"/>
            <a:chOff x="243" y="2305"/>
            <a:chExt cx="97" cy="73"/>
          </a:xfrm>
        </p:grpSpPr>
        <p:sp>
          <p:nvSpPr>
            <p:cNvPr id="89227" name="Rectangle 11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28" name="Line 1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9" name="Line 1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0" name="Line 1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46" name="Line 114"/>
          <p:cNvSpPr>
            <a:spLocks noChangeShapeType="1"/>
          </p:cNvSpPr>
          <p:nvPr/>
        </p:nvSpPr>
        <p:spPr bwMode="auto">
          <a:xfrm>
            <a:off x="4881563" y="3732213"/>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7" name="Line 115"/>
          <p:cNvSpPr>
            <a:spLocks noChangeShapeType="1"/>
          </p:cNvSpPr>
          <p:nvPr/>
        </p:nvSpPr>
        <p:spPr bwMode="auto">
          <a:xfrm>
            <a:off x="4578350" y="3717925"/>
            <a:ext cx="185738" cy="14288"/>
          </a:xfrm>
          <a:prstGeom prst="line">
            <a:avLst/>
          </a:prstGeom>
          <a:noFill/>
          <a:ln w="19050">
            <a:solidFill>
              <a:schemeClr val="tx1"/>
            </a:solidFill>
            <a:round/>
            <a:headEnd/>
            <a:tailEnd type="triangle" w="med" len="med"/>
          </a:ln>
        </p:spPr>
        <p:txBody>
          <a:bodyPr/>
          <a:lstStyle/>
          <a:p>
            <a:endParaRPr lang="en-US"/>
          </a:p>
        </p:txBody>
      </p:sp>
      <p:grpSp>
        <p:nvGrpSpPr>
          <p:cNvPr id="89148" name="Group 116"/>
          <p:cNvGrpSpPr>
            <a:grpSpLocks/>
          </p:cNvGrpSpPr>
          <p:nvPr/>
        </p:nvGrpSpPr>
        <p:grpSpPr bwMode="auto">
          <a:xfrm>
            <a:off x="5665788" y="4451350"/>
            <a:ext cx="490537" cy="130175"/>
            <a:chOff x="3760" y="2189"/>
            <a:chExt cx="243" cy="97"/>
          </a:xfrm>
        </p:grpSpPr>
        <p:sp>
          <p:nvSpPr>
            <p:cNvPr id="89220" name="Line 117"/>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221" name="Line 118"/>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222" name="Group 119"/>
            <p:cNvGrpSpPr>
              <a:grpSpLocks/>
            </p:cNvGrpSpPr>
            <p:nvPr/>
          </p:nvGrpSpPr>
          <p:grpSpPr bwMode="auto">
            <a:xfrm>
              <a:off x="3833" y="2189"/>
              <a:ext cx="97" cy="97"/>
              <a:chOff x="243" y="2305"/>
              <a:chExt cx="97" cy="73"/>
            </a:xfrm>
          </p:grpSpPr>
          <p:sp>
            <p:nvSpPr>
              <p:cNvPr id="89223" name="Rectangle 12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24" name="Line 12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5" name="Line 12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6" name="Line 12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49" name="Text Box 124"/>
          <p:cNvSpPr txBox="1">
            <a:spLocks noChangeArrowheads="1"/>
          </p:cNvSpPr>
          <p:nvPr/>
        </p:nvSpPr>
        <p:spPr bwMode="auto">
          <a:xfrm>
            <a:off x="476250" y="4181475"/>
            <a:ext cx="1150938"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Egress Path</a:t>
            </a:r>
          </a:p>
        </p:txBody>
      </p:sp>
      <p:sp>
        <p:nvSpPr>
          <p:cNvPr id="89150" name="Text Box 125"/>
          <p:cNvSpPr txBox="1">
            <a:spLocks noChangeArrowheads="1"/>
          </p:cNvSpPr>
          <p:nvPr/>
        </p:nvSpPr>
        <p:spPr bwMode="auto">
          <a:xfrm>
            <a:off x="476250" y="3895725"/>
            <a:ext cx="1179513"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Ingress Path</a:t>
            </a:r>
          </a:p>
        </p:txBody>
      </p:sp>
      <p:sp>
        <p:nvSpPr>
          <p:cNvPr id="89151" name="Line 126"/>
          <p:cNvSpPr>
            <a:spLocks noChangeShapeType="1"/>
          </p:cNvSpPr>
          <p:nvPr/>
        </p:nvSpPr>
        <p:spPr bwMode="auto">
          <a:xfrm>
            <a:off x="5957888" y="3595688"/>
            <a:ext cx="904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52" name="Group 127"/>
          <p:cNvGrpSpPr>
            <a:grpSpLocks/>
          </p:cNvGrpSpPr>
          <p:nvPr/>
        </p:nvGrpSpPr>
        <p:grpSpPr bwMode="auto">
          <a:xfrm>
            <a:off x="5729288" y="3916363"/>
            <a:ext cx="163512" cy="136525"/>
            <a:chOff x="243" y="2305"/>
            <a:chExt cx="97" cy="73"/>
          </a:xfrm>
        </p:grpSpPr>
        <p:sp>
          <p:nvSpPr>
            <p:cNvPr id="89216" name="Rectangle 12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17" name="Line 12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8" name="Line 13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9" name="Line 13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53" name="Line 132"/>
          <p:cNvSpPr>
            <a:spLocks noChangeShapeType="1"/>
          </p:cNvSpPr>
          <p:nvPr/>
        </p:nvSpPr>
        <p:spPr bwMode="auto">
          <a:xfrm flipV="1">
            <a:off x="5957888" y="3595688"/>
            <a:ext cx="0" cy="411162"/>
          </a:xfrm>
          <a:prstGeom prst="line">
            <a:avLst/>
          </a:prstGeom>
          <a:noFill/>
          <a:ln w="25400">
            <a:solidFill>
              <a:schemeClr val="tx1"/>
            </a:solidFill>
            <a:round/>
            <a:headEnd/>
            <a:tailEnd/>
          </a:ln>
        </p:spPr>
        <p:txBody>
          <a:bodyPr/>
          <a:lstStyle/>
          <a:p>
            <a:endParaRPr lang="en-US"/>
          </a:p>
        </p:txBody>
      </p:sp>
      <p:sp>
        <p:nvSpPr>
          <p:cNvPr id="89154" name="Line 133"/>
          <p:cNvSpPr>
            <a:spLocks noChangeShapeType="1"/>
          </p:cNvSpPr>
          <p:nvPr/>
        </p:nvSpPr>
        <p:spPr bwMode="auto">
          <a:xfrm>
            <a:off x="5911850" y="4006850"/>
            <a:ext cx="46038" cy="0"/>
          </a:xfrm>
          <a:prstGeom prst="line">
            <a:avLst/>
          </a:prstGeom>
          <a:noFill/>
          <a:ln w="25400">
            <a:solidFill>
              <a:schemeClr val="tx1"/>
            </a:solidFill>
            <a:round/>
            <a:headEnd/>
            <a:tailEnd/>
          </a:ln>
        </p:spPr>
        <p:txBody>
          <a:bodyPr/>
          <a:lstStyle/>
          <a:p>
            <a:endParaRPr lang="en-US"/>
          </a:p>
        </p:txBody>
      </p:sp>
      <p:sp>
        <p:nvSpPr>
          <p:cNvPr id="89155" name="Line 134"/>
          <p:cNvSpPr>
            <a:spLocks noChangeShapeType="1"/>
          </p:cNvSpPr>
          <p:nvPr/>
        </p:nvSpPr>
        <p:spPr bwMode="auto">
          <a:xfrm flipV="1">
            <a:off x="4578350" y="3717925"/>
            <a:ext cx="0" cy="822325"/>
          </a:xfrm>
          <a:prstGeom prst="line">
            <a:avLst/>
          </a:prstGeom>
          <a:noFill/>
          <a:ln w="25400">
            <a:solidFill>
              <a:schemeClr val="tx1"/>
            </a:solidFill>
            <a:round/>
            <a:headEnd/>
            <a:tailEnd/>
          </a:ln>
        </p:spPr>
        <p:txBody>
          <a:bodyPr/>
          <a:lstStyle/>
          <a:p>
            <a:endParaRPr lang="en-US"/>
          </a:p>
        </p:txBody>
      </p:sp>
      <p:sp>
        <p:nvSpPr>
          <p:cNvPr id="89156" name="Line 135"/>
          <p:cNvSpPr>
            <a:spLocks noChangeShapeType="1"/>
          </p:cNvSpPr>
          <p:nvPr/>
        </p:nvSpPr>
        <p:spPr bwMode="auto">
          <a:xfrm>
            <a:off x="3813175" y="42354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57" name="Line 136"/>
          <p:cNvSpPr>
            <a:spLocks noChangeShapeType="1"/>
          </p:cNvSpPr>
          <p:nvPr/>
        </p:nvSpPr>
        <p:spPr bwMode="auto">
          <a:xfrm flipV="1">
            <a:off x="2200275" y="4235450"/>
            <a:ext cx="146367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58" name="Group 137"/>
          <p:cNvGrpSpPr>
            <a:grpSpLocks/>
          </p:cNvGrpSpPr>
          <p:nvPr/>
        </p:nvGrpSpPr>
        <p:grpSpPr bwMode="auto">
          <a:xfrm>
            <a:off x="3649663" y="4144963"/>
            <a:ext cx="163512" cy="136525"/>
            <a:chOff x="243" y="2305"/>
            <a:chExt cx="97" cy="73"/>
          </a:xfrm>
        </p:grpSpPr>
        <p:sp>
          <p:nvSpPr>
            <p:cNvPr id="89212" name="Rectangle 13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13" name="Line 13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4" name="Line 14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5" name="Line 14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59" name="Line 142"/>
          <p:cNvSpPr>
            <a:spLocks noChangeShapeType="1"/>
          </p:cNvSpPr>
          <p:nvPr/>
        </p:nvSpPr>
        <p:spPr bwMode="auto">
          <a:xfrm flipV="1">
            <a:off x="2200275" y="4235450"/>
            <a:ext cx="0" cy="593725"/>
          </a:xfrm>
          <a:prstGeom prst="line">
            <a:avLst/>
          </a:prstGeom>
          <a:noFill/>
          <a:ln w="25400">
            <a:solidFill>
              <a:schemeClr val="tx1"/>
            </a:solidFill>
            <a:round/>
            <a:headEnd/>
            <a:tailEnd/>
          </a:ln>
        </p:spPr>
        <p:txBody>
          <a:bodyPr/>
          <a:lstStyle/>
          <a:p>
            <a:endParaRPr lang="en-US"/>
          </a:p>
        </p:txBody>
      </p:sp>
      <p:sp>
        <p:nvSpPr>
          <p:cNvPr id="89160" name="Text Box 143"/>
          <p:cNvSpPr txBox="1">
            <a:spLocks noChangeArrowheads="1"/>
          </p:cNvSpPr>
          <p:nvPr/>
        </p:nvSpPr>
        <p:spPr bwMode="auto">
          <a:xfrm>
            <a:off x="7277100" y="2924175"/>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161" name="Text Box 144"/>
          <p:cNvSpPr txBox="1">
            <a:spLocks noChangeArrowheads="1"/>
          </p:cNvSpPr>
          <p:nvPr/>
        </p:nvSpPr>
        <p:spPr bwMode="auto">
          <a:xfrm>
            <a:off x="7367588" y="2852738"/>
            <a:ext cx="1158875" cy="846137"/>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162" name="Line 145"/>
          <p:cNvSpPr>
            <a:spLocks noChangeShapeType="1"/>
          </p:cNvSpPr>
          <p:nvPr/>
        </p:nvSpPr>
        <p:spPr bwMode="auto">
          <a:xfrm>
            <a:off x="4578350" y="4510088"/>
            <a:ext cx="185738" cy="14287"/>
          </a:xfrm>
          <a:prstGeom prst="line">
            <a:avLst/>
          </a:prstGeom>
          <a:noFill/>
          <a:ln w="19050">
            <a:solidFill>
              <a:schemeClr val="tx1"/>
            </a:solidFill>
            <a:round/>
            <a:headEnd/>
            <a:tailEnd type="triangle" w="med" len="med"/>
          </a:ln>
        </p:spPr>
        <p:txBody>
          <a:bodyPr/>
          <a:lstStyle/>
          <a:p>
            <a:endParaRPr lang="en-US"/>
          </a:p>
        </p:txBody>
      </p:sp>
      <p:sp>
        <p:nvSpPr>
          <p:cNvPr id="89163" name="Text Box 146"/>
          <p:cNvSpPr txBox="1">
            <a:spLocks noChangeArrowheads="1"/>
          </p:cNvSpPr>
          <p:nvPr/>
        </p:nvSpPr>
        <p:spPr bwMode="auto">
          <a:xfrm>
            <a:off x="7451725" y="278130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CorePac 0</a:t>
            </a:r>
            <a:endParaRPr lang="en-US" sz="1000">
              <a:solidFill>
                <a:srgbClr val="000000"/>
              </a:solidFill>
              <a:ea typeface="MS Mincho" pitchFamily="49" charset="-128"/>
              <a:cs typeface="Arial" pitchFamily="34" charset="0"/>
            </a:endParaRPr>
          </a:p>
        </p:txBody>
      </p:sp>
      <p:sp>
        <p:nvSpPr>
          <p:cNvPr id="89164" name="Line 147"/>
          <p:cNvSpPr>
            <a:spLocks noChangeShapeType="1"/>
          </p:cNvSpPr>
          <p:nvPr/>
        </p:nvSpPr>
        <p:spPr bwMode="auto">
          <a:xfrm flipV="1">
            <a:off x="684213" y="4724400"/>
            <a:ext cx="0" cy="936625"/>
          </a:xfrm>
          <a:prstGeom prst="line">
            <a:avLst/>
          </a:prstGeom>
          <a:noFill/>
          <a:ln w="25400">
            <a:solidFill>
              <a:schemeClr val="tx1"/>
            </a:solidFill>
            <a:round/>
            <a:headEnd/>
            <a:tailEnd/>
          </a:ln>
        </p:spPr>
        <p:txBody>
          <a:bodyPr/>
          <a:lstStyle/>
          <a:p>
            <a:endParaRPr lang="en-US"/>
          </a:p>
        </p:txBody>
      </p:sp>
      <p:sp>
        <p:nvSpPr>
          <p:cNvPr id="89165" name="Line 148"/>
          <p:cNvSpPr>
            <a:spLocks noChangeShapeType="1"/>
          </p:cNvSpPr>
          <p:nvPr/>
        </p:nvSpPr>
        <p:spPr bwMode="auto">
          <a:xfrm flipV="1">
            <a:off x="900113" y="5013325"/>
            <a:ext cx="0" cy="503238"/>
          </a:xfrm>
          <a:prstGeom prst="line">
            <a:avLst/>
          </a:prstGeom>
          <a:noFill/>
          <a:ln w="25400">
            <a:solidFill>
              <a:schemeClr val="tx1"/>
            </a:solidFill>
            <a:round/>
            <a:headEnd/>
            <a:tailEnd/>
          </a:ln>
        </p:spPr>
        <p:txBody>
          <a:bodyPr/>
          <a:lstStyle/>
          <a:p>
            <a:endParaRPr lang="en-US"/>
          </a:p>
        </p:txBody>
      </p:sp>
      <p:sp>
        <p:nvSpPr>
          <p:cNvPr id="89166" name="Line 149"/>
          <p:cNvSpPr>
            <a:spLocks noChangeShapeType="1"/>
          </p:cNvSpPr>
          <p:nvPr/>
        </p:nvSpPr>
        <p:spPr bwMode="auto">
          <a:xfrm>
            <a:off x="900113" y="5516563"/>
            <a:ext cx="6551612" cy="0"/>
          </a:xfrm>
          <a:prstGeom prst="line">
            <a:avLst/>
          </a:prstGeom>
          <a:noFill/>
          <a:ln w="19050">
            <a:solidFill>
              <a:schemeClr val="tx1"/>
            </a:solidFill>
            <a:round/>
            <a:headEnd/>
            <a:tailEnd/>
          </a:ln>
        </p:spPr>
        <p:txBody>
          <a:bodyPr/>
          <a:lstStyle/>
          <a:p>
            <a:endParaRPr lang="en-US"/>
          </a:p>
        </p:txBody>
      </p:sp>
      <p:sp>
        <p:nvSpPr>
          <p:cNvPr id="89167" name="Line 150"/>
          <p:cNvSpPr>
            <a:spLocks noChangeShapeType="1"/>
          </p:cNvSpPr>
          <p:nvPr/>
        </p:nvSpPr>
        <p:spPr bwMode="auto">
          <a:xfrm>
            <a:off x="684213" y="5661025"/>
            <a:ext cx="7127875" cy="0"/>
          </a:xfrm>
          <a:prstGeom prst="line">
            <a:avLst/>
          </a:prstGeom>
          <a:noFill/>
          <a:ln w="19050">
            <a:solidFill>
              <a:schemeClr val="tx1"/>
            </a:solidFill>
            <a:round/>
            <a:headEnd/>
            <a:tailEnd/>
          </a:ln>
        </p:spPr>
        <p:txBody>
          <a:bodyPr/>
          <a:lstStyle/>
          <a:p>
            <a:endParaRPr lang="en-US"/>
          </a:p>
        </p:txBody>
      </p:sp>
      <p:sp>
        <p:nvSpPr>
          <p:cNvPr id="89168" name="Line 151"/>
          <p:cNvSpPr>
            <a:spLocks noChangeShapeType="1"/>
          </p:cNvSpPr>
          <p:nvPr/>
        </p:nvSpPr>
        <p:spPr bwMode="auto">
          <a:xfrm flipV="1">
            <a:off x="7451725" y="3860800"/>
            <a:ext cx="0" cy="1655763"/>
          </a:xfrm>
          <a:prstGeom prst="line">
            <a:avLst/>
          </a:prstGeom>
          <a:noFill/>
          <a:ln w="25400">
            <a:solidFill>
              <a:schemeClr val="tx1"/>
            </a:solidFill>
            <a:round/>
            <a:headEnd/>
            <a:tailEnd type="triangle" w="med" len="med"/>
          </a:ln>
        </p:spPr>
        <p:txBody>
          <a:bodyPr/>
          <a:lstStyle/>
          <a:p>
            <a:endParaRPr lang="en-US"/>
          </a:p>
        </p:txBody>
      </p:sp>
      <p:sp>
        <p:nvSpPr>
          <p:cNvPr id="89169" name="Line 152"/>
          <p:cNvSpPr>
            <a:spLocks noChangeShapeType="1"/>
          </p:cNvSpPr>
          <p:nvPr/>
        </p:nvSpPr>
        <p:spPr bwMode="auto">
          <a:xfrm flipV="1">
            <a:off x="7812088" y="3860800"/>
            <a:ext cx="0" cy="1800225"/>
          </a:xfrm>
          <a:prstGeom prst="line">
            <a:avLst/>
          </a:prstGeom>
          <a:noFill/>
          <a:ln w="25400">
            <a:solidFill>
              <a:schemeClr val="tx1"/>
            </a:solidFill>
            <a:round/>
            <a:headEnd/>
            <a:tailEnd/>
          </a:ln>
        </p:spPr>
        <p:txBody>
          <a:bodyPr/>
          <a:lstStyle/>
          <a:p>
            <a:endParaRPr lang="en-US"/>
          </a:p>
        </p:txBody>
      </p:sp>
      <p:sp>
        <p:nvSpPr>
          <p:cNvPr id="89170" name="Text Box 153"/>
          <p:cNvSpPr txBox="1">
            <a:spLocks noChangeArrowheads="1"/>
          </p:cNvSpPr>
          <p:nvPr/>
        </p:nvSpPr>
        <p:spPr bwMode="auto">
          <a:xfrm>
            <a:off x="6084888" y="4437063"/>
            <a:ext cx="677862"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89171" name="Group 154"/>
          <p:cNvGrpSpPr>
            <a:grpSpLocks/>
          </p:cNvGrpSpPr>
          <p:nvPr/>
        </p:nvGrpSpPr>
        <p:grpSpPr bwMode="auto">
          <a:xfrm>
            <a:off x="5665788" y="4667250"/>
            <a:ext cx="411162" cy="136525"/>
            <a:chOff x="3760" y="2189"/>
            <a:chExt cx="243" cy="97"/>
          </a:xfrm>
        </p:grpSpPr>
        <p:sp>
          <p:nvSpPr>
            <p:cNvPr id="89205" name="Line 155"/>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206" name="Line 156"/>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207" name="Group 157"/>
            <p:cNvGrpSpPr>
              <a:grpSpLocks/>
            </p:cNvGrpSpPr>
            <p:nvPr/>
          </p:nvGrpSpPr>
          <p:grpSpPr bwMode="auto">
            <a:xfrm>
              <a:off x="3833" y="2189"/>
              <a:ext cx="97" cy="97"/>
              <a:chOff x="243" y="2305"/>
              <a:chExt cx="97" cy="73"/>
            </a:xfrm>
          </p:grpSpPr>
          <p:sp>
            <p:nvSpPr>
              <p:cNvPr id="89208" name="Rectangle 15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09" name="Line 15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0" name="Line 16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1" name="Line 16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72" name="Text Box 162"/>
          <p:cNvSpPr txBox="1">
            <a:spLocks noChangeArrowheads="1"/>
          </p:cNvSpPr>
          <p:nvPr/>
        </p:nvSpPr>
        <p:spPr bwMode="auto">
          <a:xfrm>
            <a:off x="6084888" y="5084763"/>
            <a:ext cx="792162" cy="293687"/>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TX</a:t>
            </a:r>
            <a:endParaRPr lang="en-US" sz="900">
              <a:solidFill>
                <a:srgbClr val="000000"/>
              </a:solidFill>
              <a:ea typeface="MS Mincho" pitchFamily="49" charset="-128"/>
              <a:cs typeface="Arial" pitchFamily="34" charset="0"/>
            </a:endParaRPr>
          </a:p>
        </p:txBody>
      </p:sp>
      <p:grpSp>
        <p:nvGrpSpPr>
          <p:cNvPr id="89173" name="Group 163"/>
          <p:cNvGrpSpPr>
            <a:grpSpLocks/>
          </p:cNvGrpSpPr>
          <p:nvPr/>
        </p:nvGrpSpPr>
        <p:grpSpPr bwMode="auto">
          <a:xfrm>
            <a:off x="5665788" y="5099050"/>
            <a:ext cx="411162" cy="136525"/>
            <a:chOff x="3760" y="2189"/>
            <a:chExt cx="243" cy="97"/>
          </a:xfrm>
        </p:grpSpPr>
        <p:sp>
          <p:nvSpPr>
            <p:cNvPr id="89198" name="Line 164"/>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99" name="Line 165"/>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200" name="Group 166"/>
            <p:cNvGrpSpPr>
              <a:grpSpLocks/>
            </p:cNvGrpSpPr>
            <p:nvPr/>
          </p:nvGrpSpPr>
          <p:grpSpPr bwMode="auto">
            <a:xfrm>
              <a:off x="3833" y="2189"/>
              <a:ext cx="97" cy="97"/>
              <a:chOff x="243" y="2305"/>
              <a:chExt cx="97" cy="73"/>
            </a:xfrm>
          </p:grpSpPr>
          <p:sp>
            <p:nvSpPr>
              <p:cNvPr id="89201" name="Rectangle 16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02" name="Line 16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03" name="Line 16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04" name="Line 17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74" name="Text Box 171"/>
          <p:cNvSpPr txBox="1">
            <a:spLocks noChangeArrowheads="1"/>
          </p:cNvSpPr>
          <p:nvPr/>
        </p:nvSpPr>
        <p:spPr bwMode="auto">
          <a:xfrm>
            <a:off x="900113" y="2492375"/>
            <a:ext cx="804862" cy="288925"/>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RX</a:t>
            </a:r>
            <a:endParaRPr lang="en-US" sz="900">
              <a:solidFill>
                <a:srgbClr val="000000"/>
              </a:solidFill>
              <a:ea typeface="MS Mincho" pitchFamily="49" charset="-128"/>
              <a:cs typeface="Arial" pitchFamily="34" charset="0"/>
            </a:endParaRPr>
          </a:p>
        </p:txBody>
      </p:sp>
      <p:sp>
        <p:nvSpPr>
          <p:cNvPr id="89175" name="Line 172"/>
          <p:cNvSpPr>
            <a:spLocks noChangeShapeType="1"/>
          </p:cNvSpPr>
          <p:nvPr/>
        </p:nvSpPr>
        <p:spPr bwMode="auto">
          <a:xfrm flipV="1">
            <a:off x="1704975" y="2655888"/>
            <a:ext cx="3190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76" name="Text Box 173"/>
          <p:cNvSpPr txBox="1">
            <a:spLocks noChangeArrowheads="1"/>
          </p:cNvSpPr>
          <p:nvPr/>
        </p:nvSpPr>
        <p:spPr bwMode="auto">
          <a:xfrm>
            <a:off x="6454775" y="1765300"/>
            <a:ext cx="996950" cy="150813"/>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Packet Accelerator</a:t>
            </a:r>
            <a:endParaRPr lang="en-US" sz="900">
              <a:solidFill>
                <a:srgbClr val="000000"/>
              </a:solidFill>
              <a:ea typeface="MS Mincho" pitchFamily="49" charset="-128"/>
              <a:cs typeface="Arial" pitchFamily="34" charset="0"/>
            </a:endParaRPr>
          </a:p>
        </p:txBody>
      </p:sp>
      <p:sp>
        <p:nvSpPr>
          <p:cNvPr id="89177" name="Text Box 174"/>
          <p:cNvSpPr txBox="1">
            <a:spLocks noChangeArrowheads="1"/>
          </p:cNvSpPr>
          <p:nvPr/>
        </p:nvSpPr>
        <p:spPr bwMode="auto">
          <a:xfrm>
            <a:off x="6238875" y="1765300"/>
            <a:ext cx="144463" cy="144463"/>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endParaRPr lang="en-US" sz="1000">
              <a:solidFill>
                <a:srgbClr val="000000"/>
              </a:solidFill>
              <a:cs typeface="Arial" pitchFamily="34" charset="0"/>
            </a:endParaRPr>
          </a:p>
        </p:txBody>
      </p:sp>
      <p:grpSp>
        <p:nvGrpSpPr>
          <p:cNvPr id="89178" name="Group 175"/>
          <p:cNvGrpSpPr>
            <a:grpSpLocks/>
          </p:cNvGrpSpPr>
          <p:nvPr/>
        </p:nvGrpSpPr>
        <p:grpSpPr bwMode="auto">
          <a:xfrm>
            <a:off x="2051050" y="2565400"/>
            <a:ext cx="153988" cy="153988"/>
            <a:chOff x="243" y="2305"/>
            <a:chExt cx="97" cy="73"/>
          </a:xfrm>
        </p:grpSpPr>
        <p:sp>
          <p:nvSpPr>
            <p:cNvPr id="89194" name="Rectangle 17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95" name="Line 17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6" name="Line 17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7" name="Line 17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79" name="Line 180"/>
          <p:cNvSpPr>
            <a:spLocks noChangeShapeType="1"/>
          </p:cNvSpPr>
          <p:nvPr/>
        </p:nvSpPr>
        <p:spPr bwMode="auto">
          <a:xfrm>
            <a:off x="2195513" y="2641600"/>
            <a:ext cx="144462"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80" name="Line 181"/>
          <p:cNvSpPr>
            <a:spLocks noChangeShapeType="1"/>
          </p:cNvSpPr>
          <p:nvPr/>
        </p:nvSpPr>
        <p:spPr bwMode="auto">
          <a:xfrm>
            <a:off x="2503488" y="26098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81" name="Group 182"/>
          <p:cNvGrpSpPr>
            <a:grpSpLocks/>
          </p:cNvGrpSpPr>
          <p:nvPr/>
        </p:nvGrpSpPr>
        <p:grpSpPr bwMode="auto">
          <a:xfrm>
            <a:off x="2339975" y="2565400"/>
            <a:ext cx="163513" cy="136525"/>
            <a:chOff x="243" y="2305"/>
            <a:chExt cx="97" cy="73"/>
          </a:xfrm>
        </p:grpSpPr>
        <p:sp>
          <p:nvSpPr>
            <p:cNvPr id="89190" name="Rectangle 18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91" name="Line 18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2" name="Line 18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3" name="Line 18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82" name="Line 187"/>
          <p:cNvSpPr>
            <a:spLocks noChangeShapeType="1"/>
          </p:cNvSpPr>
          <p:nvPr/>
        </p:nvSpPr>
        <p:spPr bwMode="auto">
          <a:xfrm>
            <a:off x="2503488" y="3113088"/>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83" name="Line 188"/>
          <p:cNvSpPr>
            <a:spLocks noChangeShapeType="1"/>
          </p:cNvSpPr>
          <p:nvPr/>
        </p:nvSpPr>
        <p:spPr bwMode="auto">
          <a:xfrm>
            <a:off x="1979613" y="3141663"/>
            <a:ext cx="373062"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84" name="Group 189"/>
          <p:cNvGrpSpPr>
            <a:grpSpLocks/>
          </p:cNvGrpSpPr>
          <p:nvPr/>
        </p:nvGrpSpPr>
        <p:grpSpPr bwMode="auto">
          <a:xfrm>
            <a:off x="2339975" y="3068638"/>
            <a:ext cx="163513" cy="136525"/>
            <a:chOff x="243" y="2305"/>
            <a:chExt cx="97" cy="73"/>
          </a:xfrm>
        </p:grpSpPr>
        <p:sp>
          <p:nvSpPr>
            <p:cNvPr id="89186" name="Rectangle 19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87" name="Line 19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88" name="Line 19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89" name="Line 19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cxnSp>
        <p:nvCxnSpPr>
          <p:cNvPr id="89185" name="AutoShape 194"/>
          <p:cNvCxnSpPr>
            <a:cxnSpLocks noChangeShapeType="1"/>
            <a:stCxn id="89163" idx="0"/>
            <a:endCxn id="89194" idx="0"/>
          </p:cNvCxnSpPr>
          <p:nvPr/>
        </p:nvCxnSpPr>
        <p:spPr bwMode="auto">
          <a:xfrm rot="5400000" flipH="1">
            <a:off x="4972051" y="-277813"/>
            <a:ext cx="215900" cy="5902325"/>
          </a:xfrm>
          <a:prstGeom prst="bentConnector3">
            <a:avLst>
              <a:gd name="adj1" fmla="val 788968"/>
            </a:avLst>
          </a:prstGeom>
          <a:noFill/>
          <a:ln w="25400">
            <a:solidFill>
              <a:schemeClr val="tx1"/>
            </a:solidFill>
            <a:miter lim="800000"/>
            <a:headEnd/>
            <a:tailEnd type="triangle" w="med" len="med"/>
          </a:ln>
        </p:spPr>
      </p:cxnSp>
    </p:spTree>
    <p:custDataLst>
      <p:tags r:id="rId1"/>
    </p:custData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sz="3600" b="0" dirty="0" smtClean="0"/>
              <a:t>FFT Coprocessor (FFTC) Additional Information</a:t>
            </a:r>
          </a:p>
        </p:txBody>
      </p:sp>
      <p:sp>
        <p:nvSpPr>
          <p:cNvPr id="11270" name="Rectangle 3"/>
          <p:cNvSpPr>
            <a:spLocks noGrp="1" noChangeArrowheads="1"/>
          </p:cNvSpPr>
          <p:nvPr>
            <p:ph idx="1"/>
          </p:nvPr>
        </p:nvSpPr>
        <p:spPr>
          <a:xfrm>
            <a:off x="457200" y="1396180"/>
            <a:ext cx="8229600" cy="4928419"/>
          </a:xfrm>
        </p:spPr>
        <p:txBody>
          <a:bodyPr rtlCol="0">
            <a:normAutofit/>
          </a:bodyPr>
          <a:lstStyle/>
          <a:p>
            <a:pPr eaLnBrk="1" fontAlgn="auto" hangingPunct="1">
              <a:spcAft>
                <a:spcPts val="0"/>
              </a:spcAft>
              <a:defRPr/>
            </a:pPr>
            <a:r>
              <a:rPr lang="en-US" sz="1900" dirty="0" smtClean="0"/>
              <a:t>The FFTC has been designed to be compatible with various OFDM-based wireless standards like </a:t>
            </a:r>
            <a:r>
              <a:rPr lang="en-US" sz="1900" dirty="0" err="1" smtClean="0"/>
              <a:t>WiMax</a:t>
            </a:r>
            <a:r>
              <a:rPr lang="en-US" sz="1900" dirty="0" smtClean="0"/>
              <a:t> and LTE up to 8192 16-bit  I/Q. </a:t>
            </a:r>
          </a:p>
          <a:p>
            <a:pPr eaLnBrk="1" fontAlgn="auto" hangingPunct="1">
              <a:spcAft>
                <a:spcPts val="0"/>
              </a:spcAft>
              <a:defRPr/>
            </a:pPr>
            <a:r>
              <a:rPr lang="en-US" sz="1900" dirty="0" smtClean="0"/>
              <a:t> Packet DMA (PKTDMA) is used to move data in and out of the FFTC module.</a:t>
            </a:r>
          </a:p>
          <a:p>
            <a:pPr eaLnBrk="1" fontAlgn="auto" hangingPunct="1">
              <a:spcAft>
                <a:spcPts val="0"/>
              </a:spcAft>
              <a:defRPr/>
            </a:pPr>
            <a:r>
              <a:rPr lang="en-US" sz="1900" dirty="0" smtClean="0"/>
              <a:t>The FFTC supports four input (Tx) queues that are serviced in a round-robin fashion.</a:t>
            </a:r>
          </a:p>
          <a:p>
            <a:pPr eaLnBrk="1" fontAlgn="auto" hangingPunct="1">
              <a:lnSpc>
                <a:spcPct val="80000"/>
              </a:lnSpc>
              <a:spcAft>
                <a:spcPts val="0"/>
              </a:spcAft>
              <a:tabLst>
                <a:tab pos="1203325" algn="l"/>
              </a:tabLst>
              <a:defRPr/>
            </a:pPr>
            <a:r>
              <a:rPr lang="en-US" sz="1900" dirty="0" smtClean="0">
                <a:cs typeface="Arial" charset="0"/>
              </a:rPr>
              <a:t>LTE 7.5 kHz frequency shift</a:t>
            </a:r>
          </a:p>
          <a:p>
            <a:pPr eaLnBrk="1" fontAlgn="auto" hangingPunct="1">
              <a:lnSpc>
                <a:spcPct val="80000"/>
              </a:lnSpc>
              <a:spcAft>
                <a:spcPts val="0"/>
              </a:spcAft>
              <a:tabLst>
                <a:tab pos="1203325" algn="l"/>
              </a:tabLst>
              <a:defRPr/>
            </a:pPr>
            <a:r>
              <a:rPr lang="en-US" sz="1900" dirty="0" smtClean="0">
                <a:cs typeface="Arial" charset="0"/>
              </a:rPr>
              <a:t>Dynamic and programmable scaling modes</a:t>
            </a:r>
          </a:p>
          <a:p>
            <a:pPr marL="640080" lvl="1" eaLnBrk="1" fontAlgn="auto" hangingPunct="1">
              <a:lnSpc>
                <a:spcPct val="80000"/>
              </a:lnSpc>
              <a:spcAft>
                <a:spcPts val="0"/>
              </a:spcAft>
              <a:tabLst>
                <a:tab pos="1203325" algn="l"/>
              </a:tabLst>
              <a:defRPr/>
            </a:pPr>
            <a:r>
              <a:rPr lang="en-US" sz="1900" dirty="0" smtClean="0">
                <a:cs typeface="Arial" charset="0"/>
              </a:rPr>
              <a:t>Dynamic scaling mode returns block exponent</a:t>
            </a:r>
          </a:p>
          <a:p>
            <a:pPr eaLnBrk="1" fontAlgn="auto" hangingPunct="1">
              <a:lnSpc>
                <a:spcPct val="80000"/>
              </a:lnSpc>
              <a:spcAft>
                <a:spcPts val="0"/>
              </a:spcAft>
              <a:tabLst>
                <a:tab pos="1203325" algn="l"/>
              </a:tabLst>
              <a:defRPr/>
            </a:pPr>
            <a:r>
              <a:rPr lang="en-US" sz="1900" dirty="0" smtClean="0"/>
              <a:t>Support for left-right FFT shift (switch the left/right halves)</a:t>
            </a:r>
            <a:endParaRPr lang="en-US" sz="1900" dirty="0" smtClean="0">
              <a:cs typeface="Arial" charset="0"/>
            </a:endParaRPr>
          </a:p>
          <a:p>
            <a:pPr eaLnBrk="1" fontAlgn="auto" hangingPunct="1">
              <a:lnSpc>
                <a:spcPct val="80000"/>
              </a:lnSpc>
              <a:spcAft>
                <a:spcPts val="0"/>
              </a:spcAft>
              <a:tabLst>
                <a:tab pos="1203325" algn="l"/>
              </a:tabLst>
              <a:defRPr/>
            </a:pPr>
            <a:r>
              <a:rPr lang="en-US" sz="1900" dirty="0" smtClean="0">
                <a:cs typeface="Arial" charset="0"/>
              </a:rPr>
              <a:t>Support for variable FFT shift</a:t>
            </a:r>
          </a:p>
          <a:p>
            <a:pPr marL="640080" lvl="1" eaLnBrk="1" fontAlgn="auto" hangingPunct="1">
              <a:lnSpc>
                <a:spcPct val="80000"/>
              </a:lnSpc>
              <a:spcAft>
                <a:spcPts val="0"/>
              </a:spcAft>
              <a:tabLst>
                <a:tab pos="1203325" algn="l"/>
              </a:tabLst>
              <a:defRPr/>
            </a:pPr>
            <a:r>
              <a:rPr lang="en-US" sz="1900" dirty="0" smtClean="0">
                <a:cs typeface="Arial" charset="0"/>
              </a:rPr>
              <a:t>For OFDM (</a:t>
            </a:r>
            <a:r>
              <a:rPr lang="en-US" sz="1900" dirty="0" smtClean="0"/>
              <a:t>Orthogonal Frequency Division Multiplexing) </a:t>
            </a:r>
            <a:r>
              <a:rPr lang="en-US" sz="1900" dirty="0" smtClean="0">
                <a:cs typeface="Arial" charset="0"/>
              </a:rPr>
              <a:t>downlink, supports data format with DC subcarrier in the middle of the subcarriers</a:t>
            </a:r>
          </a:p>
          <a:p>
            <a:pPr eaLnBrk="1" fontAlgn="auto" hangingPunct="1">
              <a:lnSpc>
                <a:spcPct val="80000"/>
              </a:lnSpc>
              <a:spcAft>
                <a:spcPts val="0"/>
              </a:spcAft>
              <a:tabLst>
                <a:tab pos="1203325" algn="l"/>
              </a:tabLst>
              <a:defRPr/>
            </a:pPr>
            <a:r>
              <a:rPr lang="en-US" sz="1900" dirty="0" smtClean="0">
                <a:cs typeface="Arial" charset="0"/>
              </a:rPr>
              <a:t>Support for cyclic prefix</a:t>
            </a:r>
          </a:p>
          <a:p>
            <a:pPr marL="640080" lvl="1" eaLnBrk="1" fontAlgn="auto" hangingPunct="1">
              <a:lnSpc>
                <a:spcPct val="80000"/>
              </a:lnSpc>
              <a:spcAft>
                <a:spcPts val="0"/>
              </a:spcAft>
              <a:tabLst>
                <a:tab pos="1203325" algn="l"/>
              </a:tabLst>
              <a:defRPr/>
            </a:pPr>
            <a:r>
              <a:rPr lang="en-US" sz="1900" dirty="0" smtClean="0">
                <a:cs typeface="Arial" charset="0"/>
              </a:rPr>
              <a:t>Addition and removal</a:t>
            </a:r>
          </a:p>
          <a:p>
            <a:pPr marL="640080" lvl="1" eaLnBrk="1" fontAlgn="auto" hangingPunct="1">
              <a:lnSpc>
                <a:spcPct val="80000"/>
              </a:lnSpc>
              <a:spcAft>
                <a:spcPts val="0"/>
              </a:spcAft>
              <a:tabLst>
                <a:tab pos="1203325" algn="l"/>
              </a:tabLst>
              <a:defRPr/>
            </a:pPr>
            <a:r>
              <a:rPr lang="en-US" sz="1900" dirty="0" smtClean="0">
                <a:cs typeface="Arial" charset="0"/>
              </a:rPr>
              <a:t>Any length supported</a:t>
            </a:r>
          </a:p>
          <a:p>
            <a:pPr eaLnBrk="1" fontAlgn="auto" hangingPunct="1">
              <a:spcAft>
                <a:spcPts val="0"/>
              </a:spcAft>
              <a:buNone/>
              <a:defRPr/>
            </a:pPr>
            <a:endParaRPr lang="en-US" dirty="0" smtClean="0"/>
          </a:p>
        </p:txBody>
      </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txBox="1">
            <a:spLocks noGrp="1"/>
          </p:cNvSpPr>
          <p:nvPr/>
        </p:nvSpPr>
        <p:spPr bwMode="auto">
          <a:xfrm>
            <a:off x="2233613" y="6457950"/>
            <a:ext cx="4152900" cy="250825"/>
          </a:xfrm>
          <a:prstGeom prst="rect">
            <a:avLst/>
          </a:prstGeom>
          <a:noFill/>
          <a:ln w="9525">
            <a:noFill/>
            <a:miter lim="800000"/>
            <a:headEnd/>
            <a:tailEnd/>
          </a:ln>
        </p:spPr>
        <p:txBody>
          <a:bodyPr/>
          <a:lstStyle/>
          <a:p>
            <a:pPr algn="ctr"/>
            <a:r>
              <a:rPr lang="en-US" sz="800" dirty="0"/>
              <a:t>Preliminary Information under NDA - subject to change</a:t>
            </a:r>
          </a:p>
        </p:txBody>
      </p:sp>
      <p:sp>
        <p:nvSpPr>
          <p:cNvPr id="49155" name="Rectangle 2"/>
          <p:cNvSpPr>
            <a:spLocks noGrp="1" noChangeArrowheads="1"/>
          </p:cNvSpPr>
          <p:nvPr>
            <p:ph type="title" idx="4294967295"/>
          </p:nvPr>
        </p:nvSpPr>
        <p:spPr>
          <a:xfrm>
            <a:off x="685800" y="142875"/>
            <a:ext cx="8458200" cy="814388"/>
          </a:xfrm>
        </p:spPr>
        <p:txBody>
          <a:bodyPr/>
          <a:lstStyle/>
          <a:p>
            <a:pPr eaLnBrk="1" hangingPunct="1"/>
            <a:r>
              <a:rPr lang="en-US" b="0" dirty="0" smtClean="0"/>
              <a:t>Enhanced DSP Core</a:t>
            </a:r>
          </a:p>
        </p:txBody>
      </p:sp>
      <p:sp>
        <p:nvSpPr>
          <p:cNvPr id="49156" name="AutoShape 3"/>
          <p:cNvSpPr>
            <a:spLocks noChangeArrowheads="1"/>
          </p:cNvSpPr>
          <p:nvPr/>
        </p:nvSpPr>
        <p:spPr bwMode="auto">
          <a:xfrm>
            <a:off x="3641725" y="990600"/>
            <a:ext cx="2089150" cy="4876800"/>
          </a:xfrm>
          <a:prstGeom prst="roundRect">
            <a:avLst>
              <a:gd name="adj" fmla="val 16667"/>
            </a:avLst>
          </a:prstGeom>
          <a:gradFill rotWithShape="1">
            <a:gsLst>
              <a:gs pos="0">
                <a:schemeClr val="tx2"/>
              </a:gs>
              <a:gs pos="100000">
                <a:schemeClr val="tx1"/>
              </a:gs>
            </a:gsLst>
            <a:lin ang="2700000" scaled="1"/>
          </a:gradFill>
          <a:ln w="9525" algn="ctr">
            <a:solidFill>
              <a:schemeClr val="tx1"/>
            </a:solidFill>
            <a:round/>
            <a:headEnd/>
            <a:tailEnd/>
          </a:ln>
        </p:spPr>
        <p:txBody>
          <a:bodyPr anchor="b"/>
          <a:lstStyle/>
          <a:p>
            <a:pPr algn="ctr"/>
            <a:endParaRPr lang="en-US" sz="1200" dirty="0">
              <a:solidFill>
                <a:schemeClr val="bg1"/>
              </a:solidFill>
            </a:endParaRPr>
          </a:p>
          <a:p>
            <a:pPr algn="ctr"/>
            <a:endParaRPr lang="en-US" sz="1000" dirty="0">
              <a:solidFill>
                <a:schemeClr val="bg1"/>
              </a:solidFill>
            </a:endParaRPr>
          </a:p>
          <a:p>
            <a:pPr algn="ctr"/>
            <a:endParaRPr lang="en-US" sz="1000" dirty="0">
              <a:solidFill>
                <a:schemeClr val="bg1"/>
              </a:solidFill>
            </a:endParaRPr>
          </a:p>
          <a:p>
            <a:pPr algn="ctr"/>
            <a:endParaRPr lang="en-US" sz="1000" dirty="0">
              <a:solidFill>
                <a:schemeClr val="bg1"/>
              </a:solidFill>
            </a:endParaRPr>
          </a:p>
          <a:p>
            <a:pPr algn="ctr"/>
            <a:endParaRPr lang="en-US" sz="1000" dirty="0">
              <a:solidFill>
                <a:schemeClr val="bg1"/>
              </a:solidFill>
            </a:endParaRPr>
          </a:p>
          <a:p>
            <a:pPr algn="ctr"/>
            <a:r>
              <a:rPr lang="en-US" sz="1000" dirty="0">
                <a:solidFill>
                  <a:schemeClr val="bg1"/>
                </a:solidFill>
              </a:rPr>
              <a:t>100% upward object code compatible </a:t>
            </a:r>
          </a:p>
          <a:p>
            <a:pPr algn="ctr"/>
            <a:endParaRPr lang="en-US" sz="1000" dirty="0">
              <a:solidFill>
                <a:schemeClr val="bg1"/>
              </a:solidFill>
            </a:endParaRPr>
          </a:p>
          <a:p>
            <a:pPr algn="ctr"/>
            <a:r>
              <a:rPr lang="en-US" sz="1000" dirty="0">
                <a:solidFill>
                  <a:schemeClr val="bg1"/>
                </a:solidFill>
              </a:rPr>
              <a:t>4x performance improvement for multiply operation</a:t>
            </a:r>
          </a:p>
          <a:p>
            <a:pPr algn="ctr"/>
            <a:endParaRPr lang="en-US" sz="1000" dirty="0">
              <a:solidFill>
                <a:schemeClr val="bg1"/>
              </a:solidFill>
            </a:endParaRPr>
          </a:p>
          <a:p>
            <a:pPr algn="ctr"/>
            <a:r>
              <a:rPr lang="en-US" sz="1000" dirty="0">
                <a:solidFill>
                  <a:schemeClr val="bg1"/>
                </a:solidFill>
              </a:rPr>
              <a:t>32 16-bit MACs</a:t>
            </a:r>
          </a:p>
          <a:p>
            <a:pPr algn="ctr"/>
            <a:endParaRPr lang="en-US" sz="1000" dirty="0">
              <a:solidFill>
                <a:schemeClr val="bg1"/>
              </a:solidFill>
            </a:endParaRPr>
          </a:p>
          <a:p>
            <a:pPr algn="ctr"/>
            <a:r>
              <a:rPr lang="en-US" sz="1000" dirty="0">
                <a:solidFill>
                  <a:schemeClr val="bg1"/>
                </a:solidFill>
              </a:rPr>
              <a:t>Improved support for complex arithmetic and matrix</a:t>
            </a:r>
            <a:r>
              <a:rPr lang="en-US" sz="1200" dirty="0">
                <a:solidFill>
                  <a:schemeClr val="bg1"/>
                </a:solidFill>
              </a:rPr>
              <a:t> </a:t>
            </a:r>
            <a:r>
              <a:rPr lang="en-US" sz="1000" dirty="0">
                <a:solidFill>
                  <a:schemeClr val="bg1"/>
                </a:solidFill>
              </a:rPr>
              <a:t>computation</a:t>
            </a: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p:txBody>
      </p:sp>
      <p:sp>
        <p:nvSpPr>
          <p:cNvPr id="49157" name="AutoShape 4"/>
          <p:cNvSpPr>
            <a:spLocks noChangeArrowheads="1"/>
          </p:cNvSpPr>
          <p:nvPr/>
        </p:nvSpPr>
        <p:spPr bwMode="auto">
          <a:xfrm>
            <a:off x="914400" y="4343400"/>
            <a:ext cx="1363663" cy="1524000"/>
          </a:xfrm>
          <a:prstGeom prst="roundRect">
            <a:avLst>
              <a:gd name="adj" fmla="val 16667"/>
            </a:avLst>
          </a:prstGeom>
          <a:gradFill rotWithShape="1">
            <a:gsLst>
              <a:gs pos="0">
                <a:srgbClr val="3399FF"/>
              </a:gs>
              <a:gs pos="100000">
                <a:schemeClr val="tx1"/>
              </a:gs>
            </a:gsLst>
            <a:lin ang="2700000" scaled="1"/>
          </a:gradFill>
          <a:ln w="9525" algn="ctr">
            <a:solidFill>
              <a:schemeClr val="tx1"/>
            </a:solidFill>
            <a:round/>
            <a:headEnd/>
            <a:tailEnd/>
          </a:ln>
        </p:spPr>
        <p:txBody>
          <a:bodyPr anchor="b"/>
          <a:lstStyle/>
          <a:p>
            <a:pPr algn="ctr"/>
            <a:r>
              <a:rPr lang="en-US" sz="900" dirty="0">
                <a:solidFill>
                  <a:schemeClr val="bg1"/>
                </a:solidFill>
              </a:rPr>
              <a:t>Native instructions for IEEE 754, SP&amp;DP</a:t>
            </a:r>
          </a:p>
          <a:p>
            <a:pPr algn="ctr"/>
            <a:endParaRPr lang="en-US" sz="900" dirty="0">
              <a:solidFill>
                <a:schemeClr val="bg1"/>
              </a:solidFill>
            </a:endParaRPr>
          </a:p>
          <a:p>
            <a:pPr algn="ctr"/>
            <a:r>
              <a:rPr lang="en-US" sz="900" dirty="0">
                <a:solidFill>
                  <a:schemeClr val="bg1"/>
                </a:solidFill>
              </a:rPr>
              <a:t>Advanced VLIW architecture</a:t>
            </a:r>
          </a:p>
        </p:txBody>
      </p:sp>
      <p:sp>
        <p:nvSpPr>
          <p:cNvPr id="49158" name="AutoShape 5"/>
          <p:cNvSpPr>
            <a:spLocks noChangeArrowheads="1"/>
          </p:cNvSpPr>
          <p:nvPr/>
        </p:nvSpPr>
        <p:spPr bwMode="auto">
          <a:xfrm>
            <a:off x="2278063" y="3810000"/>
            <a:ext cx="1363662" cy="2057400"/>
          </a:xfrm>
          <a:prstGeom prst="roundRect">
            <a:avLst>
              <a:gd name="adj" fmla="val 16667"/>
            </a:avLst>
          </a:prstGeom>
          <a:gradFill rotWithShape="1">
            <a:gsLst>
              <a:gs pos="0">
                <a:srgbClr val="0033CC"/>
              </a:gs>
              <a:gs pos="100000">
                <a:schemeClr val="tx1"/>
              </a:gs>
            </a:gsLst>
            <a:lin ang="2700000" scaled="1"/>
          </a:gradFill>
          <a:ln w="9525" algn="ctr">
            <a:solidFill>
              <a:schemeClr val="tx1"/>
            </a:solidFill>
            <a:round/>
            <a:headEnd/>
            <a:tailEnd/>
          </a:ln>
        </p:spPr>
        <p:txBody>
          <a:bodyPr anchor="b"/>
          <a:lstStyle/>
          <a:p>
            <a:pPr algn="ctr"/>
            <a:r>
              <a:rPr lang="en-US" sz="900" dirty="0">
                <a:solidFill>
                  <a:schemeClr val="bg1"/>
                </a:solidFill>
              </a:rPr>
              <a:t>2x registers</a:t>
            </a: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r>
              <a:rPr lang="en-US" sz="900" dirty="0">
                <a:solidFill>
                  <a:schemeClr val="bg1"/>
                </a:solidFill>
              </a:rPr>
              <a:t>Enhanced floating-point add capabilities</a:t>
            </a:r>
          </a:p>
        </p:txBody>
      </p:sp>
      <p:sp>
        <p:nvSpPr>
          <p:cNvPr id="49159" name="AutoShape 6"/>
          <p:cNvSpPr>
            <a:spLocks noChangeArrowheads="1"/>
          </p:cNvSpPr>
          <p:nvPr/>
        </p:nvSpPr>
        <p:spPr bwMode="auto">
          <a:xfrm>
            <a:off x="3641725" y="3581400"/>
            <a:ext cx="2089150" cy="2286000"/>
          </a:xfrm>
          <a:prstGeom prst="roundRect">
            <a:avLst>
              <a:gd name="adj" fmla="val 16667"/>
            </a:avLst>
          </a:prstGeom>
          <a:gradFill rotWithShape="1">
            <a:gsLst>
              <a:gs pos="0">
                <a:srgbClr val="FF9900"/>
              </a:gs>
              <a:gs pos="100000">
                <a:schemeClr val="tx1"/>
              </a:gs>
            </a:gsLst>
            <a:lin ang="0" scaled="1"/>
          </a:gradFill>
          <a:ln w="9525">
            <a:solidFill>
              <a:schemeClr val="tx1"/>
            </a:solidFill>
            <a:round/>
            <a:headEnd/>
            <a:tailEnd/>
          </a:ln>
        </p:spPr>
        <p:txBody>
          <a:bodyPr anchor="b"/>
          <a:lstStyle/>
          <a:p>
            <a:pPr algn="ctr"/>
            <a:r>
              <a:rPr lang="en-US" sz="1000" dirty="0">
                <a:solidFill>
                  <a:schemeClr val="bg1"/>
                </a:solidFill>
              </a:rPr>
              <a:t>100% upward object code compatible with C64x, C64x+, C67x and c67x+</a:t>
            </a:r>
          </a:p>
          <a:p>
            <a:pPr algn="ctr"/>
            <a:endParaRPr lang="en-US" sz="1000" dirty="0">
              <a:solidFill>
                <a:schemeClr val="bg1"/>
              </a:solidFill>
            </a:endParaRPr>
          </a:p>
          <a:p>
            <a:pPr algn="ctr"/>
            <a:r>
              <a:rPr lang="en-US" sz="1000" dirty="0">
                <a:solidFill>
                  <a:schemeClr val="bg1"/>
                </a:solidFill>
              </a:rPr>
              <a:t>Best of fixed-point and floating-point architecture for better system performance and faster time-to-market.</a:t>
            </a:r>
          </a:p>
        </p:txBody>
      </p:sp>
      <p:sp>
        <p:nvSpPr>
          <p:cNvPr id="49160" name="AutoShape 7"/>
          <p:cNvSpPr>
            <a:spLocks noChangeArrowheads="1"/>
          </p:cNvSpPr>
          <p:nvPr/>
        </p:nvSpPr>
        <p:spPr bwMode="auto">
          <a:xfrm flipH="1">
            <a:off x="7094538" y="4343400"/>
            <a:ext cx="1363662" cy="1524000"/>
          </a:xfrm>
          <a:prstGeom prst="roundRect">
            <a:avLst>
              <a:gd name="adj" fmla="val 16667"/>
            </a:avLst>
          </a:prstGeom>
          <a:gradFill rotWithShape="1">
            <a:gsLst>
              <a:gs pos="0">
                <a:srgbClr val="33CC33"/>
              </a:gs>
              <a:gs pos="100000">
                <a:schemeClr val="tx1"/>
              </a:gs>
            </a:gsLst>
            <a:lin ang="2700000" scaled="1"/>
          </a:gradFill>
          <a:ln w="9525" algn="ctr">
            <a:solidFill>
              <a:schemeClr val="tx1"/>
            </a:solidFill>
            <a:round/>
            <a:headEnd/>
            <a:tailEnd/>
          </a:ln>
        </p:spPr>
        <p:txBody>
          <a:bodyPr anchor="b"/>
          <a:lstStyle/>
          <a:p>
            <a:pPr algn="ctr"/>
            <a:r>
              <a:rPr lang="en-US" sz="900" dirty="0">
                <a:solidFill>
                  <a:schemeClr val="bg1"/>
                </a:solidFill>
              </a:rPr>
              <a:t>Advanced fixed-point instructions</a:t>
            </a:r>
          </a:p>
          <a:p>
            <a:pPr algn="ctr"/>
            <a:endParaRPr lang="en-US" sz="900" dirty="0">
              <a:solidFill>
                <a:schemeClr val="bg1"/>
              </a:solidFill>
            </a:endParaRPr>
          </a:p>
          <a:p>
            <a:pPr algn="ctr"/>
            <a:r>
              <a:rPr lang="en-US" sz="900" dirty="0">
                <a:solidFill>
                  <a:schemeClr val="bg1"/>
                </a:solidFill>
              </a:rPr>
              <a:t>Four 16-bit or eight 8-bit MACs</a:t>
            </a:r>
          </a:p>
          <a:p>
            <a:pPr algn="ctr"/>
            <a:endParaRPr lang="en-US" sz="900" dirty="0">
              <a:solidFill>
                <a:schemeClr val="bg1"/>
              </a:solidFill>
            </a:endParaRPr>
          </a:p>
          <a:p>
            <a:pPr algn="ctr"/>
            <a:r>
              <a:rPr lang="en-US" sz="900" dirty="0">
                <a:solidFill>
                  <a:schemeClr val="bg1"/>
                </a:solidFill>
              </a:rPr>
              <a:t>Two-level cache</a:t>
            </a:r>
          </a:p>
        </p:txBody>
      </p:sp>
      <p:sp>
        <p:nvSpPr>
          <p:cNvPr id="49161" name="AutoShape 8"/>
          <p:cNvSpPr>
            <a:spLocks noChangeArrowheads="1"/>
          </p:cNvSpPr>
          <p:nvPr/>
        </p:nvSpPr>
        <p:spPr bwMode="auto">
          <a:xfrm flipH="1">
            <a:off x="5730875" y="3810000"/>
            <a:ext cx="1363663" cy="2057400"/>
          </a:xfrm>
          <a:prstGeom prst="roundRect">
            <a:avLst>
              <a:gd name="adj" fmla="val 16667"/>
            </a:avLst>
          </a:prstGeom>
          <a:gradFill rotWithShape="1">
            <a:gsLst>
              <a:gs pos="0">
                <a:srgbClr val="008000"/>
              </a:gs>
              <a:gs pos="100000">
                <a:schemeClr val="tx1"/>
              </a:gs>
            </a:gsLst>
            <a:lin ang="2700000" scaled="1"/>
          </a:gradFill>
          <a:ln w="9525" algn="ctr">
            <a:solidFill>
              <a:schemeClr val="tx1"/>
            </a:solidFill>
            <a:round/>
            <a:headEnd/>
            <a:tailEnd/>
          </a:ln>
        </p:spPr>
        <p:txBody>
          <a:bodyPr anchor="b"/>
          <a:lstStyle/>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r>
              <a:rPr lang="en-US" sz="900" dirty="0">
                <a:solidFill>
                  <a:schemeClr val="bg1"/>
                </a:solidFill>
              </a:rPr>
              <a:t>SPLOOP and 16-bit instructions for smaller code size</a:t>
            </a:r>
          </a:p>
          <a:p>
            <a:pPr algn="ctr"/>
            <a:endParaRPr lang="en-US" sz="900" dirty="0">
              <a:solidFill>
                <a:schemeClr val="bg1"/>
              </a:solidFill>
            </a:endParaRPr>
          </a:p>
          <a:p>
            <a:pPr algn="ctr"/>
            <a:r>
              <a:rPr lang="en-US" sz="900" dirty="0">
                <a:solidFill>
                  <a:schemeClr val="bg1"/>
                </a:solidFill>
              </a:rPr>
              <a:t>Flexible level one memory architecture</a:t>
            </a:r>
          </a:p>
          <a:p>
            <a:pPr algn="ctr"/>
            <a:endParaRPr lang="en-US" sz="900" dirty="0">
              <a:solidFill>
                <a:schemeClr val="bg1"/>
              </a:solidFill>
            </a:endParaRPr>
          </a:p>
          <a:p>
            <a:pPr algn="ctr"/>
            <a:r>
              <a:rPr lang="en-US" sz="900" dirty="0" err="1">
                <a:solidFill>
                  <a:schemeClr val="bg1"/>
                </a:solidFill>
              </a:rPr>
              <a:t>iDMA</a:t>
            </a:r>
            <a:r>
              <a:rPr lang="en-US" sz="900">
                <a:solidFill>
                  <a:schemeClr val="bg1"/>
                </a:solidFill>
              </a:rPr>
              <a:t> for rapid data transfers between local memories</a:t>
            </a:r>
          </a:p>
        </p:txBody>
      </p:sp>
      <p:sp>
        <p:nvSpPr>
          <p:cNvPr id="49162" name="Text Box 10"/>
          <p:cNvSpPr txBox="1">
            <a:spLocks noChangeArrowheads="1"/>
          </p:cNvSpPr>
          <p:nvPr/>
        </p:nvSpPr>
        <p:spPr bwMode="auto">
          <a:xfrm>
            <a:off x="3919538" y="1016000"/>
            <a:ext cx="1506537" cy="457200"/>
          </a:xfrm>
          <a:prstGeom prst="rect">
            <a:avLst/>
          </a:prstGeom>
          <a:noFill/>
          <a:ln w="9525">
            <a:noFill/>
            <a:miter lim="800000"/>
            <a:headEnd/>
            <a:tailEnd/>
          </a:ln>
        </p:spPr>
        <p:txBody>
          <a:bodyPr wrap="none">
            <a:spAutoFit/>
          </a:bodyPr>
          <a:lstStyle/>
          <a:p>
            <a:r>
              <a:rPr lang="en-US">
                <a:solidFill>
                  <a:schemeClr val="bg1"/>
                </a:solidFill>
              </a:rPr>
              <a:t>C66x ISA</a:t>
            </a:r>
          </a:p>
        </p:txBody>
      </p:sp>
      <p:sp>
        <p:nvSpPr>
          <p:cNvPr id="49163" name="Text Box 11"/>
          <p:cNvSpPr txBox="1">
            <a:spLocks noChangeArrowheads="1"/>
          </p:cNvSpPr>
          <p:nvPr/>
        </p:nvSpPr>
        <p:spPr bwMode="auto">
          <a:xfrm>
            <a:off x="5943600" y="3810000"/>
            <a:ext cx="863600" cy="366713"/>
          </a:xfrm>
          <a:prstGeom prst="rect">
            <a:avLst/>
          </a:prstGeom>
          <a:noFill/>
          <a:ln w="9525">
            <a:noFill/>
            <a:miter lim="800000"/>
            <a:headEnd/>
            <a:tailEnd/>
          </a:ln>
        </p:spPr>
        <p:txBody>
          <a:bodyPr wrap="none">
            <a:spAutoFit/>
          </a:bodyPr>
          <a:lstStyle/>
          <a:p>
            <a:r>
              <a:rPr lang="en-US">
                <a:solidFill>
                  <a:schemeClr val="bg1"/>
                </a:solidFill>
              </a:rPr>
              <a:t>C64x+</a:t>
            </a:r>
          </a:p>
        </p:txBody>
      </p:sp>
      <p:sp>
        <p:nvSpPr>
          <p:cNvPr id="49164" name="Text Box 12"/>
          <p:cNvSpPr txBox="1">
            <a:spLocks noChangeArrowheads="1"/>
          </p:cNvSpPr>
          <p:nvPr/>
        </p:nvSpPr>
        <p:spPr bwMode="auto">
          <a:xfrm>
            <a:off x="7367588" y="4343400"/>
            <a:ext cx="730250" cy="366713"/>
          </a:xfrm>
          <a:prstGeom prst="rect">
            <a:avLst/>
          </a:prstGeom>
          <a:noFill/>
          <a:ln w="9525">
            <a:noFill/>
            <a:miter lim="800000"/>
            <a:headEnd/>
            <a:tailEnd/>
          </a:ln>
        </p:spPr>
        <p:txBody>
          <a:bodyPr wrap="none">
            <a:spAutoFit/>
          </a:bodyPr>
          <a:lstStyle/>
          <a:p>
            <a:r>
              <a:rPr lang="en-US">
                <a:solidFill>
                  <a:schemeClr val="bg1"/>
                </a:solidFill>
              </a:rPr>
              <a:t>C64x</a:t>
            </a:r>
          </a:p>
        </p:txBody>
      </p:sp>
      <p:sp>
        <p:nvSpPr>
          <p:cNvPr id="49165" name="Text Box 13"/>
          <p:cNvSpPr txBox="1">
            <a:spLocks noChangeArrowheads="1"/>
          </p:cNvSpPr>
          <p:nvPr/>
        </p:nvSpPr>
        <p:spPr bwMode="auto">
          <a:xfrm>
            <a:off x="1219200" y="4343400"/>
            <a:ext cx="730250" cy="366713"/>
          </a:xfrm>
          <a:prstGeom prst="rect">
            <a:avLst/>
          </a:prstGeom>
          <a:noFill/>
          <a:ln w="9525">
            <a:noFill/>
            <a:miter lim="800000"/>
            <a:headEnd/>
            <a:tailEnd/>
          </a:ln>
        </p:spPr>
        <p:txBody>
          <a:bodyPr wrap="none">
            <a:spAutoFit/>
          </a:bodyPr>
          <a:lstStyle/>
          <a:p>
            <a:r>
              <a:rPr lang="en-US">
                <a:solidFill>
                  <a:schemeClr val="bg1"/>
                </a:solidFill>
              </a:rPr>
              <a:t>C67x</a:t>
            </a:r>
          </a:p>
        </p:txBody>
      </p:sp>
      <p:sp>
        <p:nvSpPr>
          <p:cNvPr id="49166" name="Text Box 14"/>
          <p:cNvSpPr txBox="1">
            <a:spLocks noChangeArrowheads="1"/>
          </p:cNvSpPr>
          <p:nvPr/>
        </p:nvSpPr>
        <p:spPr bwMode="auto">
          <a:xfrm>
            <a:off x="2459038" y="3962400"/>
            <a:ext cx="863600" cy="366713"/>
          </a:xfrm>
          <a:prstGeom prst="rect">
            <a:avLst/>
          </a:prstGeom>
          <a:noFill/>
          <a:ln w="9525">
            <a:noFill/>
            <a:miter lim="800000"/>
            <a:headEnd/>
            <a:tailEnd/>
          </a:ln>
        </p:spPr>
        <p:txBody>
          <a:bodyPr wrap="none">
            <a:spAutoFit/>
          </a:bodyPr>
          <a:lstStyle/>
          <a:p>
            <a:r>
              <a:rPr lang="en-US">
                <a:solidFill>
                  <a:schemeClr val="bg1"/>
                </a:solidFill>
              </a:rPr>
              <a:t>C67x+</a:t>
            </a:r>
          </a:p>
        </p:txBody>
      </p:sp>
      <p:sp>
        <p:nvSpPr>
          <p:cNvPr id="49167" name="Line 15"/>
          <p:cNvSpPr>
            <a:spLocks noChangeShapeType="1"/>
          </p:cNvSpPr>
          <p:nvPr/>
        </p:nvSpPr>
        <p:spPr bwMode="auto">
          <a:xfrm flipH="1">
            <a:off x="4953000" y="6172200"/>
            <a:ext cx="3505200" cy="0"/>
          </a:xfrm>
          <a:prstGeom prst="line">
            <a:avLst/>
          </a:prstGeom>
          <a:noFill/>
          <a:ln w="28575">
            <a:solidFill>
              <a:srgbClr val="008000"/>
            </a:solidFill>
            <a:round/>
            <a:headEnd/>
            <a:tailEnd type="triangle" w="med" len="med"/>
          </a:ln>
        </p:spPr>
        <p:txBody>
          <a:bodyPr/>
          <a:lstStyle/>
          <a:p>
            <a:endParaRPr lang="en-US"/>
          </a:p>
        </p:txBody>
      </p:sp>
      <p:sp>
        <p:nvSpPr>
          <p:cNvPr id="49168" name="Line 16"/>
          <p:cNvSpPr>
            <a:spLocks noChangeShapeType="1"/>
          </p:cNvSpPr>
          <p:nvPr/>
        </p:nvSpPr>
        <p:spPr bwMode="auto">
          <a:xfrm>
            <a:off x="990600" y="6172200"/>
            <a:ext cx="3429000" cy="0"/>
          </a:xfrm>
          <a:prstGeom prst="line">
            <a:avLst/>
          </a:prstGeom>
          <a:noFill/>
          <a:ln w="28575">
            <a:solidFill>
              <a:srgbClr val="0033CC"/>
            </a:solidFill>
            <a:round/>
            <a:headEnd/>
            <a:tailEnd type="triangle" w="med" len="med"/>
          </a:ln>
        </p:spPr>
        <p:txBody>
          <a:bodyPr/>
          <a:lstStyle/>
          <a:p>
            <a:endParaRPr lang="en-US"/>
          </a:p>
        </p:txBody>
      </p:sp>
      <p:sp>
        <p:nvSpPr>
          <p:cNvPr id="49169" name="Text Box 17"/>
          <p:cNvSpPr txBox="1">
            <a:spLocks noChangeArrowheads="1"/>
          </p:cNvSpPr>
          <p:nvPr/>
        </p:nvSpPr>
        <p:spPr bwMode="auto">
          <a:xfrm>
            <a:off x="1660525" y="5980113"/>
            <a:ext cx="184150" cy="366712"/>
          </a:xfrm>
          <a:prstGeom prst="rect">
            <a:avLst/>
          </a:prstGeom>
          <a:noFill/>
          <a:ln w="9525">
            <a:noFill/>
            <a:miter lim="800000"/>
            <a:headEnd/>
            <a:tailEnd/>
          </a:ln>
        </p:spPr>
        <p:txBody>
          <a:bodyPr wrap="none">
            <a:spAutoFit/>
          </a:bodyPr>
          <a:lstStyle/>
          <a:p>
            <a:endParaRPr lang="en-US"/>
          </a:p>
        </p:txBody>
      </p:sp>
      <p:sp>
        <p:nvSpPr>
          <p:cNvPr id="49170" name="Rectangle 18"/>
          <p:cNvSpPr>
            <a:spLocks noChangeArrowheads="1"/>
          </p:cNvSpPr>
          <p:nvPr/>
        </p:nvSpPr>
        <p:spPr bwMode="auto">
          <a:xfrm>
            <a:off x="1600200" y="6019800"/>
            <a:ext cx="2209800" cy="304800"/>
          </a:xfrm>
          <a:prstGeom prst="rect">
            <a:avLst/>
          </a:prstGeom>
          <a:solidFill>
            <a:schemeClr val="bg1"/>
          </a:solidFill>
          <a:ln w="9525">
            <a:noFill/>
            <a:miter lim="800000"/>
            <a:headEnd/>
            <a:tailEnd/>
          </a:ln>
        </p:spPr>
        <p:txBody>
          <a:bodyPr wrap="none" anchor="ctr"/>
          <a:lstStyle/>
          <a:p>
            <a:pPr algn="ctr"/>
            <a:r>
              <a:rPr lang="en-US" sz="1200">
                <a:solidFill>
                  <a:srgbClr val="0033CC"/>
                </a:solidFill>
              </a:rPr>
              <a:t>FLOATING-POINT VALUE</a:t>
            </a:r>
          </a:p>
        </p:txBody>
      </p:sp>
      <p:sp>
        <p:nvSpPr>
          <p:cNvPr id="49171" name="Rectangle 19"/>
          <p:cNvSpPr>
            <a:spLocks noChangeArrowheads="1"/>
          </p:cNvSpPr>
          <p:nvPr/>
        </p:nvSpPr>
        <p:spPr bwMode="auto">
          <a:xfrm>
            <a:off x="5867400" y="6019800"/>
            <a:ext cx="1828800" cy="304800"/>
          </a:xfrm>
          <a:prstGeom prst="rect">
            <a:avLst/>
          </a:prstGeom>
          <a:solidFill>
            <a:schemeClr val="bg1"/>
          </a:solidFill>
          <a:ln w="9525">
            <a:noFill/>
            <a:miter lim="800000"/>
            <a:headEnd/>
            <a:tailEnd/>
          </a:ln>
        </p:spPr>
        <p:txBody>
          <a:bodyPr wrap="none" anchor="ctr"/>
          <a:lstStyle/>
          <a:p>
            <a:pPr algn="ctr"/>
            <a:r>
              <a:rPr lang="en-US" sz="1200">
                <a:solidFill>
                  <a:srgbClr val="008000"/>
                </a:solidFill>
              </a:rPr>
              <a:t>FIXED-POINT VALUE</a:t>
            </a:r>
          </a:p>
        </p:txBody>
      </p:sp>
      <p:grpSp>
        <p:nvGrpSpPr>
          <p:cNvPr id="49172" name="Group 20"/>
          <p:cNvGrpSpPr>
            <a:grpSpLocks/>
          </p:cNvGrpSpPr>
          <p:nvPr/>
        </p:nvGrpSpPr>
        <p:grpSpPr bwMode="auto">
          <a:xfrm>
            <a:off x="304800" y="1295400"/>
            <a:ext cx="911225" cy="3079750"/>
            <a:chOff x="4082" y="415"/>
            <a:chExt cx="574" cy="1940"/>
          </a:xfrm>
        </p:grpSpPr>
        <p:sp>
          <p:nvSpPr>
            <p:cNvPr id="49174" name="AutoShape 21"/>
            <p:cNvSpPr>
              <a:spLocks noChangeArrowheads="1"/>
            </p:cNvSpPr>
            <p:nvPr/>
          </p:nvSpPr>
          <p:spPr bwMode="auto">
            <a:xfrm rot="-5400000">
              <a:off x="3816" y="1320"/>
              <a:ext cx="1344" cy="336"/>
            </a:xfrm>
            <a:prstGeom prst="rightArrow">
              <a:avLst>
                <a:gd name="adj1" fmla="val 50000"/>
                <a:gd name="adj2" fmla="val 100000"/>
              </a:avLst>
            </a:prstGeom>
            <a:gradFill rotWithShape="1">
              <a:gsLst>
                <a:gs pos="0">
                  <a:schemeClr val="bg1"/>
                </a:gs>
                <a:gs pos="100000">
                  <a:srgbClr val="3399FF"/>
                </a:gs>
              </a:gsLst>
              <a:lin ang="0" scaled="1"/>
            </a:gradFill>
            <a:ln w="9525">
              <a:noFill/>
              <a:miter lim="800000"/>
              <a:headEnd/>
              <a:tailEnd/>
            </a:ln>
          </p:spPr>
          <p:txBody>
            <a:bodyPr wrap="none" anchor="ctr"/>
            <a:lstStyle/>
            <a:p>
              <a:endParaRPr lang="en-US"/>
            </a:p>
          </p:txBody>
        </p:sp>
        <p:sp>
          <p:nvSpPr>
            <p:cNvPr id="49175" name="Text Box 22"/>
            <p:cNvSpPr txBox="1">
              <a:spLocks noChangeArrowheads="1"/>
            </p:cNvSpPr>
            <p:nvPr/>
          </p:nvSpPr>
          <p:spPr bwMode="auto">
            <a:xfrm rot="-5400000">
              <a:off x="3228" y="1269"/>
              <a:ext cx="1940" cy="231"/>
            </a:xfrm>
            <a:prstGeom prst="rect">
              <a:avLst/>
            </a:prstGeom>
            <a:noFill/>
            <a:ln w="9525">
              <a:noFill/>
              <a:miter lim="800000"/>
              <a:headEnd/>
              <a:tailEnd/>
            </a:ln>
          </p:spPr>
          <p:txBody>
            <a:bodyPr wrap="none">
              <a:spAutoFit/>
            </a:bodyPr>
            <a:lstStyle/>
            <a:p>
              <a:r>
                <a:rPr lang="en-US" dirty="0"/>
                <a:t>Performance improvement</a:t>
              </a:r>
            </a:p>
          </p:txBody>
        </p:sp>
      </p:grpSp>
      <p:sp>
        <p:nvSpPr>
          <p:cNvPr id="49173" name="Text Box 14"/>
          <p:cNvSpPr txBox="1">
            <a:spLocks noChangeArrowheads="1"/>
          </p:cNvSpPr>
          <p:nvPr/>
        </p:nvSpPr>
        <p:spPr bwMode="auto">
          <a:xfrm>
            <a:off x="4217988" y="3814763"/>
            <a:ext cx="857250" cy="366712"/>
          </a:xfrm>
          <a:prstGeom prst="rect">
            <a:avLst/>
          </a:prstGeom>
          <a:noFill/>
          <a:ln w="9525">
            <a:noFill/>
            <a:miter lim="800000"/>
            <a:headEnd/>
            <a:tailEnd/>
          </a:ln>
        </p:spPr>
        <p:txBody>
          <a:bodyPr wrap="none">
            <a:spAutoFit/>
          </a:bodyPr>
          <a:lstStyle/>
          <a:p>
            <a:r>
              <a:rPr lang="en-US">
                <a:solidFill>
                  <a:schemeClr val="bg1"/>
                </a:solidFill>
              </a:rPr>
              <a:t>C674x</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42900" y="200025"/>
            <a:ext cx="8458200" cy="900114"/>
          </a:xfrm>
        </p:spPr>
        <p:txBody>
          <a:bodyPr/>
          <a:lstStyle/>
          <a:p>
            <a:pPr eaLnBrk="1" hangingPunct="1"/>
            <a:r>
              <a:rPr lang="pt-BR" sz="3600" b="0" dirty="0" smtClean="0"/>
              <a:t>Turbo CoProcessor 3 Decoder (TCP3D)</a:t>
            </a:r>
            <a:br>
              <a:rPr lang="pt-BR" sz="3600" b="0" dirty="0" smtClean="0"/>
            </a:br>
            <a:r>
              <a:rPr lang="pt-BR" sz="3600" b="0" dirty="0" smtClean="0"/>
              <a:t>Additional Information</a:t>
            </a:r>
            <a:endParaRPr lang="en-US" sz="3600" b="0" dirty="0" smtClean="0"/>
          </a:p>
        </p:txBody>
      </p:sp>
      <p:sp>
        <p:nvSpPr>
          <p:cNvPr id="97283" name="Rectangle 3"/>
          <p:cNvSpPr>
            <a:spLocks noGrp="1" noChangeArrowheads="1"/>
          </p:cNvSpPr>
          <p:nvPr>
            <p:ph type="body" sz="half" idx="1"/>
          </p:nvPr>
        </p:nvSpPr>
        <p:spPr>
          <a:xfrm>
            <a:off x="382537" y="1451334"/>
            <a:ext cx="8572500" cy="928072"/>
          </a:xfrm>
        </p:spPr>
        <p:txBody>
          <a:bodyPr/>
          <a:lstStyle/>
          <a:p>
            <a:pPr eaLnBrk="1" hangingPunct="1">
              <a:spcBef>
                <a:spcPct val="30000"/>
              </a:spcBef>
            </a:pPr>
            <a:r>
              <a:rPr lang="en-US" sz="2000" dirty="0" smtClean="0"/>
              <a:t>Programmable peripheral for decoding of 3GPP (WCDMA, HSUPA, HSUPA+, TD_SCDMA), LTE, and </a:t>
            </a:r>
            <a:r>
              <a:rPr lang="en-US" sz="2000" dirty="0" err="1" smtClean="0"/>
              <a:t>WiMax</a:t>
            </a:r>
            <a:r>
              <a:rPr lang="en-US" sz="2000" dirty="0" smtClean="0"/>
              <a:t> turbo codes.</a:t>
            </a:r>
          </a:p>
          <a:p>
            <a:pPr eaLnBrk="1" hangingPunct="1">
              <a:spcBef>
                <a:spcPct val="30000"/>
              </a:spcBef>
            </a:pPr>
            <a:endParaRPr lang="en-US" sz="2000" dirty="0" smtClean="0"/>
          </a:p>
        </p:txBody>
      </p:sp>
      <p:grpSp>
        <p:nvGrpSpPr>
          <p:cNvPr id="97284" name="Group 30"/>
          <p:cNvGrpSpPr>
            <a:grpSpLocks/>
          </p:cNvGrpSpPr>
          <p:nvPr/>
        </p:nvGrpSpPr>
        <p:grpSpPr bwMode="auto">
          <a:xfrm>
            <a:off x="152400" y="2581275"/>
            <a:ext cx="8729663" cy="3743325"/>
            <a:chOff x="117" y="1624"/>
            <a:chExt cx="5255" cy="2174"/>
          </a:xfrm>
        </p:grpSpPr>
        <p:sp>
          <p:nvSpPr>
            <p:cNvPr id="97285" name="Rectangle 4"/>
            <p:cNvSpPr>
              <a:spLocks noChangeArrowheads="1"/>
            </p:cNvSpPr>
            <p:nvPr/>
          </p:nvSpPr>
          <p:spPr bwMode="auto">
            <a:xfrm>
              <a:off x="596" y="1624"/>
              <a:ext cx="4776" cy="2174"/>
            </a:xfrm>
            <a:prstGeom prst="rect">
              <a:avLst/>
            </a:prstGeom>
            <a:solidFill>
              <a:srgbClr val="FFFFCC"/>
            </a:solidFill>
            <a:ln w="9525">
              <a:solidFill>
                <a:schemeClr val="tx1"/>
              </a:solidFill>
              <a:miter lim="800000"/>
              <a:headEnd/>
              <a:tailEnd/>
            </a:ln>
          </p:spPr>
          <p:txBody>
            <a:bodyPr wrap="none" anchor="ctr"/>
            <a:lstStyle/>
            <a:p>
              <a:pPr algn="ctr"/>
              <a:endParaRPr lang="en-US" sz="1800"/>
            </a:p>
          </p:txBody>
        </p:sp>
        <p:sp>
          <p:nvSpPr>
            <p:cNvPr id="97286" name="Rectangle 6"/>
            <p:cNvSpPr>
              <a:spLocks noChangeArrowheads="1"/>
            </p:cNvSpPr>
            <p:nvPr/>
          </p:nvSpPr>
          <p:spPr bwMode="auto">
            <a:xfrm>
              <a:off x="3017" y="1976"/>
              <a:ext cx="2257" cy="1587"/>
            </a:xfrm>
            <a:prstGeom prst="rect">
              <a:avLst/>
            </a:prstGeom>
            <a:solidFill>
              <a:schemeClr val="bg1"/>
            </a:solidFill>
            <a:ln w="9525">
              <a:solidFill>
                <a:schemeClr val="tx1"/>
              </a:solidFill>
              <a:prstDash val="lgDash"/>
              <a:miter lim="800000"/>
              <a:headEnd/>
              <a:tailEnd/>
            </a:ln>
          </p:spPr>
          <p:txBody>
            <a:bodyPr wrap="none" anchor="ctr"/>
            <a:lstStyle/>
            <a:p>
              <a:endParaRPr lang="en-US" sz="1800"/>
            </a:p>
          </p:txBody>
        </p:sp>
        <p:sp>
          <p:nvSpPr>
            <p:cNvPr id="97287" name="Rectangle 5"/>
            <p:cNvSpPr>
              <a:spLocks noChangeArrowheads="1"/>
            </p:cNvSpPr>
            <p:nvPr/>
          </p:nvSpPr>
          <p:spPr bwMode="auto">
            <a:xfrm>
              <a:off x="697" y="1974"/>
              <a:ext cx="2225" cy="1595"/>
            </a:xfrm>
            <a:prstGeom prst="rect">
              <a:avLst/>
            </a:prstGeom>
            <a:solidFill>
              <a:schemeClr val="bg1"/>
            </a:solidFill>
            <a:ln w="9525">
              <a:solidFill>
                <a:schemeClr val="tx1"/>
              </a:solidFill>
              <a:prstDash val="lgDash"/>
              <a:miter lim="800000"/>
              <a:headEnd/>
              <a:tailEnd/>
            </a:ln>
          </p:spPr>
          <p:txBody>
            <a:bodyPr wrap="none" anchor="ctr"/>
            <a:lstStyle/>
            <a:p>
              <a:endParaRPr lang="en-US" sz="1800"/>
            </a:p>
          </p:txBody>
        </p:sp>
        <p:sp>
          <p:nvSpPr>
            <p:cNvPr id="97288" name="Text Box 7"/>
            <p:cNvSpPr txBox="1">
              <a:spLocks noChangeArrowheads="1"/>
            </p:cNvSpPr>
            <p:nvPr/>
          </p:nvSpPr>
          <p:spPr bwMode="auto">
            <a:xfrm>
              <a:off x="842" y="3173"/>
              <a:ext cx="806" cy="177"/>
            </a:xfrm>
            <a:prstGeom prst="rect">
              <a:avLst/>
            </a:prstGeom>
            <a:noFill/>
            <a:ln w="9525">
              <a:noFill/>
              <a:miter lim="800000"/>
              <a:headEnd/>
              <a:tailEnd/>
            </a:ln>
          </p:spPr>
          <p:txBody>
            <a:bodyPr>
              <a:spAutoFit/>
            </a:bodyPr>
            <a:lstStyle/>
            <a:p>
              <a:r>
                <a:rPr lang="en-US" sz="1400"/>
                <a:t>Decoded bits</a:t>
              </a:r>
            </a:p>
          </p:txBody>
        </p:sp>
        <p:sp>
          <p:nvSpPr>
            <p:cNvPr id="97289" name="Rectangle 8"/>
            <p:cNvSpPr>
              <a:spLocks noChangeArrowheads="1"/>
            </p:cNvSpPr>
            <p:nvPr/>
          </p:nvSpPr>
          <p:spPr bwMode="auto">
            <a:xfrm>
              <a:off x="4262" y="2286"/>
              <a:ext cx="796" cy="404"/>
            </a:xfrm>
            <a:prstGeom prst="rect">
              <a:avLst/>
            </a:prstGeom>
            <a:solidFill>
              <a:srgbClr val="CCFFFF"/>
            </a:solidFill>
            <a:ln w="9525">
              <a:solidFill>
                <a:schemeClr val="tx1"/>
              </a:solidFill>
              <a:miter lim="800000"/>
              <a:headEnd/>
              <a:tailEnd/>
            </a:ln>
          </p:spPr>
          <p:txBody>
            <a:bodyPr wrap="none" anchor="ctr"/>
            <a:lstStyle/>
            <a:p>
              <a:pPr algn="ctr"/>
              <a:r>
                <a:rPr lang="en-US" sz="1400"/>
                <a:t>De-Rate</a:t>
              </a:r>
            </a:p>
            <a:p>
              <a:pPr algn="ctr"/>
              <a:r>
                <a:rPr lang="en-US" sz="1400"/>
                <a:t>Matching</a:t>
              </a:r>
            </a:p>
          </p:txBody>
        </p:sp>
        <p:sp>
          <p:nvSpPr>
            <p:cNvPr id="97290" name="Rectangle 9"/>
            <p:cNvSpPr>
              <a:spLocks noChangeArrowheads="1"/>
            </p:cNvSpPr>
            <p:nvPr/>
          </p:nvSpPr>
          <p:spPr bwMode="auto">
            <a:xfrm>
              <a:off x="3230" y="2283"/>
              <a:ext cx="784" cy="404"/>
            </a:xfrm>
            <a:prstGeom prst="rect">
              <a:avLst/>
            </a:prstGeom>
            <a:solidFill>
              <a:srgbClr val="CCFFFF"/>
            </a:solidFill>
            <a:ln w="9525">
              <a:solidFill>
                <a:schemeClr val="tx1"/>
              </a:solidFill>
              <a:miter lim="800000"/>
              <a:headEnd/>
              <a:tailEnd/>
            </a:ln>
          </p:spPr>
          <p:txBody>
            <a:bodyPr wrap="none" anchor="ctr"/>
            <a:lstStyle/>
            <a:p>
              <a:pPr algn="ctr"/>
              <a:r>
                <a:rPr lang="en-US" sz="1400"/>
                <a:t>LLR</a:t>
              </a:r>
            </a:p>
            <a:p>
              <a:pPr algn="ctr"/>
              <a:r>
                <a:rPr lang="en-US" sz="1400"/>
                <a:t>combining</a:t>
              </a:r>
            </a:p>
          </p:txBody>
        </p:sp>
        <p:sp>
          <p:nvSpPr>
            <p:cNvPr id="97291" name="Rectangle 10"/>
            <p:cNvSpPr>
              <a:spLocks noChangeArrowheads="1"/>
            </p:cNvSpPr>
            <p:nvPr/>
          </p:nvSpPr>
          <p:spPr bwMode="auto">
            <a:xfrm>
              <a:off x="1951" y="2283"/>
              <a:ext cx="807" cy="404"/>
            </a:xfrm>
            <a:prstGeom prst="rect">
              <a:avLst/>
            </a:prstGeom>
            <a:solidFill>
              <a:srgbClr val="CCFFFF"/>
            </a:solidFill>
            <a:ln w="9525">
              <a:solidFill>
                <a:schemeClr val="tx1"/>
              </a:solidFill>
              <a:miter lim="800000"/>
              <a:headEnd/>
              <a:tailEnd/>
            </a:ln>
          </p:spPr>
          <p:txBody>
            <a:bodyPr wrap="none" anchor="ctr"/>
            <a:lstStyle/>
            <a:p>
              <a:pPr algn="ctr"/>
              <a:r>
                <a:rPr lang="en-US" sz="1400"/>
                <a:t>Channel</a:t>
              </a:r>
            </a:p>
            <a:p>
              <a:pPr algn="ctr"/>
              <a:r>
                <a:rPr lang="en-US" sz="1400"/>
                <a:t>De-interleaver</a:t>
              </a:r>
            </a:p>
          </p:txBody>
        </p:sp>
        <p:sp>
          <p:nvSpPr>
            <p:cNvPr id="97292" name="Rectangle 11"/>
            <p:cNvSpPr>
              <a:spLocks noChangeArrowheads="1"/>
            </p:cNvSpPr>
            <p:nvPr/>
          </p:nvSpPr>
          <p:spPr bwMode="auto">
            <a:xfrm>
              <a:off x="3360" y="3059"/>
              <a:ext cx="664" cy="404"/>
            </a:xfrm>
            <a:prstGeom prst="rect">
              <a:avLst/>
            </a:prstGeom>
            <a:solidFill>
              <a:schemeClr val="tx2"/>
            </a:solidFill>
            <a:ln w="9525">
              <a:solidFill>
                <a:schemeClr val="tx1"/>
              </a:solidFill>
              <a:miter lim="800000"/>
              <a:headEnd/>
              <a:tailEnd/>
            </a:ln>
          </p:spPr>
          <p:txBody>
            <a:bodyPr wrap="none" anchor="ctr"/>
            <a:lstStyle/>
            <a:p>
              <a:pPr algn="ctr"/>
              <a:r>
                <a:rPr lang="en-US" sz="1400" b="1">
                  <a:solidFill>
                    <a:schemeClr val="bg1"/>
                  </a:solidFill>
                </a:rPr>
                <a:t>TCP3D</a:t>
              </a:r>
            </a:p>
          </p:txBody>
        </p:sp>
        <p:sp>
          <p:nvSpPr>
            <p:cNvPr id="97293" name="Rectangle 12"/>
            <p:cNvSpPr>
              <a:spLocks noChangeArrowheads="1"/>
            </p:cNvSpPr>
            <p:nvPr/>
          </p:nvSpPr>
          <p:spPr bwMode="auto">
            <a:xfrm>
              <a:off x="905" y="2275"/>
              <a:ext cx="826" cy="404"/>
            </a:xfrm>
            <a:prstGeom prst="rect">
              <a:avLst/>
            </a:prstGeom>
            <a:solidFill>
              <a:srgbClr val="CCFFFF"/>
            </a:solidFill>
            <a:ln w="9525">
              <a:solidFill>
                <a:schemeClr val="tx1"/>
              </a:solidFill>
              <a:miter lim="800000"/>
              <a:headEnd/>
              <a:tailEnd/>
            </a:ln>
          </p:spPr>
          <p:txBody>
            <a:bodyPr wrap="none" anchor="ctr"/>
            <a:lstStyle/>
            <a:p>
              <a:pPr algn="ctr"/>
              <a:r>
                <a:rPr lang="en-US" sz="1400"/>
                <a:t>De-Scrambling</a:t>
              </a:r>
            </a:p>
          </p:txBody>
        </p:sp>
        <p:sp>
          <p:nvSpPr>
            <p:cNvPr id="97294" name="Line 14"/>
            <p:cNvSpPr>
              <a:spLocks noChangeShapeType="1"/>
            </p:cNvSpPr>
            <p:nvPr/>
          </p:nvSpPr>
          <p:spPr bwMode="auto">
            <a:xfrm flipH="1">
              <a:off x="2750" y="2484"/>
              <a:ext cx="495" cy="0"/>
            </a:xfrm>
            <a:prstGeom prst="line">
              <a:avLst/>
            </a:prstGeom>
            <a:noFill/>
            <a:ln w="9525">
              <a:solidFill>
                <a:schemeClr val="tx1"/>
              </a:solidFill>
              <a:round/>
              <a:headEnd type="triangle" w="med" len="med"/>
              <a:tailEnd/>
            </a:ln>
          </p:spPr>
          <p:txBody>
            <a:bodyPr/>
            <a:lstStyle/>
            <a:p>
              <a:endParaRPr lang="en-US"/>
            </a:p>
          </p:txBody>
        </p:sp>
        <p:sp>
          <p:nvSpPr>
            <p:cNvPr id="97295" name="Text Box 15"/>
            <p:cNvSpPr txBox="1">
              <a:spLocks noChangeArrowheads="1"/>
            </p:cNvSpPr>
            <p:nvPr/>
          </p:nvSpPr>
          <p:spPr bwMode="auto">
            <a:xfrm>
              <a:off x="4210" y="2770"/>
              <a:ext cx="646" cy="478"/>
            </a:xfrm>
            <a:prstGeom prst="rect">
              <a:avLst/>
            </a:prstGeom>
            <a:noFill/>
            <a:ln w="9525">
              <a:noFill/>
              <a:miter lim="800000"/>
              <a:headEnd/>
              <a:tailEnd/>
            </a:ln>
          </p:spPr>
          <p:txBody>
            <a:bodyPr>
              <a:spAutoFit/>
            </a:bodyPr>
            <a:lstStyle/>
            <a:p>
              <a:r>
                <a:rPr lang="en-US" sz="1200" b="1"/>
                <a:t>LLR Data</a:t>
              </a:r>
            </a:p>
            <a:p>
              <a:pPr>
                <a:buFontTx/>
                <a:buChar char="•"/>
              </a:pPr>
              <a:r>
                <a:rPr lang="en-US" sz="1200"/>
                <a:t> Systematic</a:t>
              </a:r>
            </a:p>
            <a:p>
              <a:pPr>
                <a:buFontTx/>
                <a:buChar char="•"/>
              </a:pPr>
              <a:r>
                <a:rPr lang="en-US" sz="1200"/>
                <a:t> Parity 0</a:t>
              </a:r>
            </a:p>
            <a:p>
              <a:pPr>
                <a:buFontTx/>
                <a:buChar char="•"/>
              </a:pPr>
              <a:r>
                <a:rPr lang="en-US" sz="1200"/>
                <a:t> Parity 1</a:t>
              </a:r>
            </a:p>
          </p:txBody>
        </p:sp>
        <p:sp>
          <p:nvSpPr>
            <p:cNvPr id="97296" name="Line 18"/>
            <p:cNvSpPr>
              <a:spLocks noChangeShapeType="1"/>
            </p:cNvSpPr>
            <p:nvPr/>
          </p:nvSpPr>
          <p:spPr bwMode="auto">
            <a:xfrm flipH="1">
              <a:off x="4013" y="2484"/>
              <a:ext cx="251" cy="0"/>
            </a:xfrm>
            <a:prstGeom prst="line">
              <a:avLst/>
            </a:prstGeom>
            <a:noFill/>
            <a:ln w="9525">
              <a:solidFill>
                <a:schemeClr val="tx1"/>
              </a:solidFill>
              <a:round/>
              <a:headEnd type="triangle" w="med" len="med"/>
              <a:tailEnd/>
            </a:ln>
          </p:spPr>
          <p:txBody>
            <a:bodyPr/>
            <a:lstStyle/>
            <a:p>
              <a:endParaRPr lang="en-US"/>
            </a:p>
          </p:txBody>
        </p:sp>
        <p:sp>
          <p:nvSpPr>
            <p:cNvPr id="97297" name="Line 20"/>
            <p:cNvSpPr>
              <a:spLocks noChangeShapeType="1"/>
            </p:cNvSpPr>
            <p:nvPr/>
          </p:nvSpPr>
          <p:spPr bwMode="auto">
            <a:xfrm>
              <a:off x="2562" y="3259"/>
              <a:ext cx="791" cy="0"/>
            </a:xfrm>
            <a:prstGeom prst="line">
              <a:avLst/>
            </a:prstGeom>
            <a:noFill/>
            <a:ln w="9525">
              <a:solidFill>
                <a:schemeClr val="tx1"/>
              </a:solidFill>
              <a:round/>
              <a:headEnd type="triangle" w="med" len="med"/>
              <a:tailEnd/>
            </a:ln>
          </p:spPr>
          <p:txBody>
            <a:bodyPr/>
            <a:lstStyle/>
            <a:p>
              <a:endParaRPr lang="en-US"/>
            </a:p>
          </p:txBody>
        </p:sp>
        <p:sp>
          <p:nvSpPr>
            <p:cNvPr id="97298" name="Text Box 22"/>
            <p:cNvSpPr txBox="1">
              <a:spLocks noChangeArrowheads="1"/>
            </p:cNvSpPr>
            <p:nvPr/>
          </p:nvSpPr>
          <p:spPr bwMode="auto">
            <a:xfrm>
              <a:off x="2588" y="3070"/>
              <a:ext cx="706" cy="177"/>
            </a:xfrm>
            <a:prstGeom prst="rect">
              <a:avLst/>
            </a:prstGeom>
            <a:noFill/>
            <a:ln w="9525">
              <a:noFill/>
              <a:miter lim="800000"/>
              <a:headEnd/>
              <a:tailEnd/>
            </a:ln>
          </p:spPr>
          <p:txBody>
            <a:bodyPr wrap="none">
              <a:spAutoFit/>
            </a:bodyPr>
            <a:lstStyle/>
            <a:p>
              <a:r>
                <a:rPr lang="en-US" sz="1400"/>
                <a:t>Hard decision</a:t>
              </a:r>
            </a:p>
          </p:txBody>
        </p:sp>
        <p:sp>
          <p:nvSpPr>
            <p:cNvPr id="97299" name="Text Box 23"/>
            <p:cNvSpPr txBox="1">
              <a:spLocks noChangeArrowheads="1"/>
            </p:cNvSpPr>
            <p:nvPr/>
          </p:nvSpPr>
          <p:spPr bwMode="auto">
            <a:xfrm>
              <a:off x="1270" y="2010"/>
              <a:ext cx="983" cy="177"/>
            </a:xfrm>
            <a:prstGeom prst="rect">
              <a:avLst/>
            </a:prstGeom>
            <a:noFill/>
            <a:ln w="9525">
              <a:noFill/>
              <a:miter lim="800000"/>
              <a:headEnd/>
              <a:tailEnd/>
            </a:ln>
          </p:spPr>
          <p:txBody>
            <a:bodyPr wrap="none">
              <a:spAutoFit/>
            </a:bodyPr>
            <a:lstStyle/>
            <a:p>
              <a:r>
                <a:rPr lang="en-US" sz="1400" b="1"/>
                <a:t>Per Transport Block</a:t>
              </a:r>
            </a:p>
          </p:txBody>
        </p:sp>
        <p:sp>
          <p:nvSpPr>
            <p:cNvPr id="97300" name="Text Box 24"/>
            <p:cNvSpPr txBox="1">
              <a:spLocks noChangeArrowheads="1"/>
            </p:cNvSpPr>
            <p:nvPr/>
          </p:nvSpPr>
          <p:spPr bwMode="auto">
            <a:xfrm>
              <a:off x="3659" y="2017"/>
              <a:ext cx="773" cy="177"/>
            </a:xfrm>
            <a:prstGeom prst="rect">
              <a:avLst/>
            </a:prstGeom>
            <a:noFill/>
            <a:ln w="9525">
              <a:noFill/>
              <a:miter lim="800000"/>
              <a:headEnd/>
              <a:tailEnd/>
            </a:ln>
          </p:spPr>
          <p:txBody>
            <a:bodyPr wrap="none">
              <a:spAutoFit/>
            </a:bodyPr>
            <a:lstStyle/>
            <a:p>
              <a:r>
                <a:rPr lang="en-US" sz="1400" b="1"/>
                <a:t>Per Code Block</a:t>
              </a:r>
            </a:p>
          </p:txBody>
        </p:sp>
        <p:sp>
          <p:nvSpPr>
            <p:cNvPr id="97301" name="Text Box 25"/>
            <p:cNvSpPr txBox="1">
              <a:spLocks noChangeArrowheads="1"/>
            </p:cNvSpPr>
            <p:nvPr/>
          </p:nvSpPr>
          <p:spPr bwMode="auto">
            <a:xfrm>
              <a:off x="2294" y="1691"/>
              <a:ext cx="1355" cy="196"/>
            </a:xfrm>
            <a:prstGeom prst="rect">
              <a:avLst/>
            </a:prstGeom>
            <a:noFill/>
            <a:ln w="9525">
              <a:noFill/>
              <a:miter lim="800000"/>
              <a:headEnd/>
              <a:tailEnd/>
            </a:ln>
          </p:spPr>
          <p:txBody>
            <a:bodyPr>
              <a:spAutoFit/>
            </a:bodyPr>
            <a:lstStyle/>
            <a:p>
              <a:pPr algn="ctr"/>
              <a:r>
                <a:rPr lang="en-US" sz="1600" b="1"/>
                <a:t>LTE Bit Processing</a:t>
              </a:r>
            </a:p>
          </p:txBody>
        </p:sp>
        <p:sp>
          <p:nvSpPr>
            <p:cNvPr id="97302" name="Rectangle 28"/>
            <p:cNvSpPr>
              <a:spLocks noChangeArrowheads="1"/>
            </p:cNvSpPr>
            <p:nvPr/>
          </p:nvSpPr>
          <p:spPr bwMode="auto">
            <a:xfrm>
              <a:off x="1946" y="3061"/>
              <a:ext cx="620" cy="404"/>
            </a:xfrm>
            <a:prstGeom prst="rect">
              <a:avLst/>
            </a:prstGeom>
            <a:solidFill>
              <a:srgbClr val="CCFFFF"/>
            </a:solidFill>
            <a:ln w="9525">
              <a:solidFill>
                <a:schemeClr val="tx1"/>
              </a:solidFill>
              <a:prstDash val="dash"/>
              <a:miter lim="800000"/>
              <a:headEnd/>
              <a:tailEnd/>
            </a:ln>
          </p:spPr>
          <p:txBody>
            <a:bodyPr wrap="none" anchor="ctr"/>
            <a:lstStyle/>
            <a:p>
              <a:pPr algn="ctr"/>
              <a:r>
                <a:rPr lang="en-US" sz="1400"/>
                <a:t>TB CRC</a:t>
              </a:r>
            </a:p>
          </p:txBody>
        </p:sp>
        <p:sp>
          <p:nvSpPr>
            <p:cNvPr id="97303" name="Line 27"/>
            <p:cNvSpPr>
              <a:spLocks noChangeShapeType="1"/>
            </p:cNvSpPr>
            <p:nvPr/>
          </p:nvSpPr>
          <p:spPr bwMode="auto">
            <a:xfrm flipH="1">
              <a:off x="4023" y="3272"/>
              <a:ext cx="1178" cy="0"/>
            </a:xfrm>
            <a:prstGeom prst="line">
              <a:avLst/>
            </a:prstGeom>
            <a:noFill/>
            <a:ln w="9525">
              <a:solidFill>
                <a:schemeClr val="tx1"/>
              </a:solidFill>
              <a:round/>
              <a:headEnd/>
              <a:tailEnd type="triangle" w="med" len="med"/>
            </a:ln>
          </p:spPr>
          <p:txBody>
            <a:bodyPr/>
            <a:lstStyle/>
            <a:p>
              <a:endParaRPr lang="en-US"/>
            </a:p>
          </p:txBody>
        </p:sp>
        <p:grpSp>
          <p:nvGrpSpPr>
            <p:cNvPr id="97304" name="Group 34"/>
            <p:cNvGrpSpPr>
              <a:grpSpLocks/>
            </p:cNvGrpSpPr>
            <p:nvPr/>
          </p:nvGrpSpPr>
          <p:grpSpPr bwMode="auto">
            <a:xfrm>
              <a:off x="5060" y="2487"/>
              <a:ext cx="141" cy="793"/>
              <a:chOff x="4961" y="2487"/>
              <a:chExt cx="192" cy="712"/>
            </a:xfrm>
          </p:grpSpPr>
          <p:sp>
            <p:nvSpPr>
              <p:cNvPr id="97309" name="Line 19"/>
              <p:cNvSpPr>
                <a:spLocks noChangeShapeType="1"/>
              </p:cNvSpPr>
              <p:nvPr/>
            </p:nvSpPr>
            <p:spPr bwMode="auto">
              <a:xfrm flipH="1">
                <a:off x="4961" y="2487"/>
                <a:ext cx="192" cy="0"/>
              </a:xfrm>
              <a:prstGeom prst="line">
                <a:avLst/>
              </a:prstGeom>
              <a:noFill/>
              <a:ln w="9525">
                <a:solidFill>
                  <a:schemeClr val="tx1"/>
                </a:solidFill>
                <a:round/>
                <a:headEnd/>
                <a:tailEnd/>
              </a:ln>
            </p:spPr>
            <p:txBody>
              <a:bodyPr/>
              <a:lstStyle/>
              <a:p>
                <a:endParaRPr lang="en-US"/>
              </a:p>
            </p:txBody>
          </p:sp>
          <p:sp>
            <p:nvSpPr>
              <p:cNvPr id="97310" name="Line 29"/>
              <p:cNvSpPr>
                <a:spLocks noChangeShapeType="1"/>
              </p:cNvSpPr>
              <p:nvPr/>
            </p:nvSpPr>
            <p:spPr bwMode="auto">
              <a:xfrm>
                <a:off x="5152" y="2487"/>
                <a:ext cx="0" cy="712"/>
              </a:xfrm>
              <a:prstGeom prst="line">
                <a:avLst/>
              </a:prstGeom>
              <a:noFill/>
              <a:ln w="9525">
                <a:solidFill>
                  <a:schemeClr val="tx1"/>
                </a:solidFill>
                <a:round/>
                <a:headEnd/>
                <a:tailEnd/>
              </a:ln>
            </p:spPr>
            <p:txBody>
              <a:bodyPr/>
              <a:lstStyle/>
              <a:p>
                <a:endParaRPr lang="en-US"/>
              </a:p>
            </p:txBody>
          </p:sp>
        </p:grpSp>
        <p:sp>
          <p:nvSpPr>
            <p:cNvPr id="97305" name="Text Box 30"/>
            <p:cNvSpPr txBox="1">
              <a:spLocks noChangeArrowheads="1"/>
            </p:cNvSpPr>
            <p:nvPr/>
          </p:nvSpPr>
          <p:spPr bwMode="auto">
            <a:xfrm>
              <a:off x="117" y="2309"/>
              <a:ext cx="470" cy="177"/>
            </a:xfrm>
            <a:prstGeom prst="rect">
              <a:avLst/>
            </a:prstGeom>
            <a:noFill/>
            <a:ln w="9525">
              <a:noFill/>
              <a:miter lim="800000"/>
              <a:headEnd/>
              <a:tailEnd/>
            </a:ln>
          </p:spPr>
          <p:txBody>
            <a:bodyPr wrap="none">
              <a:spAutoFit/>
            </a:bodyPr>
            <a:lstStyle/>
            <a:p>
              <a:r>
                <a:rPr lang="en-US" sz="1400"/>
                <a:t>Soft Bits</a:t>
              </a:r>
            </a:p>
          </p:txBody>
        </p:sp>
        <p:sp>
          <p:nvSpPr>
            <p:cNvPr id="97306" name="Line 31"/>
            <p:cNvSpPr>
              <a:spLocks noChangeShapeType="1"/>
            </p:cNvSpPr>
            <p:nvPr/>
          </p:nvSpPr>
          <p:spPr bwMode="auto">
            <a:xfrm>
              <a:off x="1572" y="3277"/>
              <a:ext cx="365" cy="0"/>
            </a:xfrm>
            <a:prstGeom prst="line">
              <a:avLst/>
            </a:prstGeom>
            <a:noFill/>
            <a:ln w="9525">
              <a:solidFill>
                <a:schemeClr val="tx1"/>
              </a:solidFill>
              <a:round/>
              <a:headEnd type="triangle" w="med" len="med"/>
              <a:tailEnd/>
            </a:ln>
          </p:spPr>
          <p:txBody>
            <a:bodyPr/>
            <a:lstStyle/>
            <a:p>
              <a:endParaRPr lang="en-US"/>
            </a:p>
          </p:txBody>
        </p:sp>
        <p:sp>
          <p:nvSpPr>
            <p:cNvPr id="97307" name="Line 32"/>
            <p:cNvSpPr>
              <a:spLocks noChangeShapeType="1"/>
            </p:cNvSpPr>
            <p:nvPr/>
          </p:nvSpPr>
          <p:spPr bwMode="auto">
            <a:xfrm flipH="1">
              <a:off x="1729" y="2478"/>
              <a:ext cx="227" cy="0"/>
            </a:xfrm>
            <a:prstGeom prst="line">
              <a:avLst/>
            </a:prstGeom>
            <a:noFill/>
            <a:ln w="9525">
              <a:solidFill>
                <a:schemeClr val="tx1"/>
              </a:solidFill>
              <a:round/>
              <a:headEnd type="triangle" w="med" len="med"/>
              <a:tailEnd/>
            </a:ln>
          </p:spPr>
          <p:txBody>
            <a:bodyPr/>
            <a:lstStyle/>
            <a:p>
              <a:endParaRPr lang="en-US"/>
            </a:p>
          </p:txBody>
        </p:sp>
        <p:sp>
          <p:nvSpPr>
            <p:cNvPr id="97308" name="Line 37"/>
            <p:cNvSpPr>
              <a:spLocks noChangeShapeType="1"/>
            </p:cNvSpPr>
            <p:nvPr/>
          </p:nvSpPr>
          <p:spPr bwMode="auto">
            <a:xfrm flipH="1">
              <a:off x="188" y="2478"/>
              <a:ext cx="719" cy="0"/>
            </a:xfrm>
            <a:prstGeom prst="line">
              <a:avLst/>
            </a:prstGeom>
            <a:noFill/>
            <a:ln w="9525">
              <a:solidFill>
                <a:schemeClr val="tx1"/>
              </a:solidFill>
              <a:round/>
              <a:headEnd type="triangle" w="med" len="med"/>
              <a:tailEnd/>
            </a:ln>
          </p:spPr>
          <p:txBody>
            <a:bodyPr/>
            <a:lstStyle/>
            <a:p>
              <a:endParaRPr lang="en-US"/>
            </a:p>
          </p:txBody>
        </p:sp>
      </p:grpSp>
    </p:spTree>
    <p:custDataLst>
      <p:tags r:id="rId1"/>
    </p:custData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0" y="95250"/>
            <a:ext cx="8458200" cy="814388"/>
          </a:xfrm>
        </p:spPr>
        <p:txBody>
          <a:bodyPr/>
          <a:lstStyle/>
          <a:p>
            <a:pPr eaLnBrk="1" hangingPunct="1"/>
            <a:r>
              <a:rPr lang="pt-BR" sz="3600" b="0" dirty="0" smtClean="0"/>
              <a:t>Turbo CoProcessor 3 Encoder (TCP3E) – Additional Information</a:t>
            </a:r>
            <a:endParaRPr lang="en-US" sz="3600" dirty="0" smtClean="0"/>
          </a:p>
        </p:txBody>
      </p:sp>
      <p:sp>
        <p:nvSpPr>
          <p:cNvPr id="100355" name="Rectangle 3"/>
          <p:cNvSpPr>
            <a:spLocks noGrp="1" noChangeArrowheads="1"/>
          </p:cNvSpPr>
          <p:nvPr>
            <p:ph type="body" idx="4294967295"/>
          </p:nvPr>
        </p:nvSpPr>
        <p:spPr>
          <a:xfrm>
            <a:off x="328624" y="1185863"/>
            <a:ext cx="8467725" cy="3559175"/>
          </a:xfrm>
        </p:spPr>
        <p:txBody>
          <a:bodyPr/>
          <a:lstStyle/>
          <a:p>
            <a:pPr eaLnBrk="1" hangingPunct="1"/>
            <a:r>
              <a:rPr lang="en-US" sz="2400" dirty="0" smtClean="0"/>
              <a:t>TCP3E = Turbo </a:t>
            </a:r>
            <a:r>
              <a:rPr lang="en-US" sz="2400" dirty="0" err="1" smtClean="0"/>
              <a:t>CoProcessor</a:t>
            </a:r>
            <a:r>
              <a:rPr lang="en-US" sz="2400" dirty="0" smtClean="0"/>
              <a:t> 3 Encoder</a:t>
            </a:r>
          </a:p>
          <a:p>
            <a:pPr eaLnBrk="1" fontAlgn="auto" hangingPunct="1">
              <a:spcAft>
                <a:spcPts val="0"/>
              </a:spcAft>
              <a:defRPr/>
            </a:pPr>
            <a:r>
              <a:rPr lang="en-US" sz="2400" dirty="0" smtClean="0"/>
              <a:t>3GPP, WiMAX and LTE encoding</a:t>
            </a:r>
          </a:p>
          <a:p>
            <a:pPr marL="640080" lvl="1" eaLnBrk="1" fontAlgn="auto" hangingPunct="1">
              <a:spcAft>
                <a:spcPts val="0"/>
              </a:spcAft>
              <a:defRPr/>
            </a:pPr>
            <a:r>
              <a:rPr lang="en-US" sz="2400" dirty="0" smtClean="0"/>
              <a:t>3GPP includes: WCDMA, HSDPA, and TD-SCDMA</a:t>
            </a:r>
          </a:p>
          <a:p>
            <a:pPr lvl="1" eaLnBrk="1" hangingPunct="1"/>
            <a:r>
              <a:rPr lang="en-US" sz="2400" dirty="0" smtClean="0"/>
              <a:t>No previous versions, but came out at same time as third version of decoder co-processor (TCP3D)</a:t>
            </a:r>
          </a:p>
          <a:p>
            <a:pPr lvl="1" eaLnBrk="1" hangingPunct="1"/>
            <a:r>
              <a:rPr lang="en-US" sz="2400" dirty="0" smtClean="0"/>
              <a:t>Performs Turbo Encoding for forward error correction of transmitted information (downlink for </a:t>
            </a:r>
            <a:r>
              <a:rPr lang="en-US" sz="2400" dirty="0" err="1" smtClean="0"/>
              <a:t>basestation</a:t>
            </a:r>
            <a:r>
              <a:rPr lang="en-US" sz="2400" dirty="0" smtClean="0"/>
              <a:t>), adds redundant data to transmitted message</a:t>
            </a:r>
          </a:p>
          <a:p>
            <a:pPr eaLnBrk="1" hangingPunct="1"/>
            <a:endParaRPr lang="en-US" sz="2400" dirty="0" smtClean="0"/>
          </a:p>
        </p:txBody>
      </p:sp>
      <p:sp>
        <p:nvSpPr>
          <p:cNvPr id="100356" name="Rectangle 7"/>
          <p:cNvSpPr>
            <a:spLocks noChangeArrowheads="1"/>
          </p:cNvSpPr>
          <p:nvPr/>
        </p:nvSpPr>
        <p:spPr bwMode="auto">
          <a:xfrm>
            <a:off x="742950" y="5143500"/>
            <a:ext cx="1847850" cy="704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t>Turbo Encoder</a:t>
            </a:r>
          </a:p>
          <a:p>
            <a:pPr algn="ctr">
              <a:defRPr/>
            </a:pPr>
            <a:r>
              <a:rPr lang="en-US" dirty="0"/>
              <a:t>(TCP3E)</a:t>
            </a:r>
          </a:p>
        </p:txBody>
      </p:sp>
      <p:sp>
        <p:nvSpPr>
          <p:cNvPr id="100357" name="Line 8"/>
          <p:cNvSpPr>
            <a:spLocks noChangeShapeType="1"/>
          </p:cNvSpPr>
          <p:nvPr/>
        </p:nvSpPr>
        <p:spPr bwMode="auto">
          <a:xfrm>
            <a:off x="2590800" y="5495925"/>
            <a:ext cx="676275" cy="0"/>
          </a:xfrm>
          <a:prstGeom prst="line">
            <a:avLst/>
          </a:prstGeom>
          <a:noFill/>
          <a:ln w="9525">
            <a:solidFill>
              <a:schemeClr val="tx1"/>
            </a:solidFill>
            <a:round/>
            <a:headEnd/>
            <a:tailEnd type="triangle" w="med" len="med"/>
          </a:ln>
        </p:spPr>
        <p:txBody>
          <a:bodyPr/>
          <a:lstStyle/>
          <a:p>
            <a:endParaRPr lang="en-US"/>
          </a:p>
        </p:txBody>
      </p:sp>
      <p:sp>
        <p:nvSpPr>
          <p:cNvPr id="100358" name="Line 9"/>
          <p:cNvSpPr>
            <a:spLocks noChangeShapeType="1"/>
          </p:cNvSpPr>
          <p:nvPr/>
        </p:nvSpPr>
        <p:spPr bwMode="auto">
          <a:xfrm>
            <a:off x="3743325" y="5172075"/>
            <a:ext cx="1609725" cy="0"/>
          </a:xfrm>
          <a:prstGeom prst="line">
            <a:avLst/>
          </a:prstGeom>
          <a:noFill/>
          <a:ln w="9525">
            <a:solidFill>
              <a:schemeClr val="tx1"/>
            </a:solidFill>
            <a:round/>
            <a:headEnd/>
            <a:tailEnd type="triangle" w="med" len="med"/>
          </a:ln>
        </p:spPr>
        <p:txBody>
          <a:bodyPr/>
          <a:lstStyle/>
          <a:p>
            <a:endParaRPr lang="en-US"/>
          </a:p>
        </p:txBody>
      </p:sp>
      <p:sp>
        <p:nvSpPr>
          <p:cNvPr id="100359" name="Text Box 10"/>
          <p:cNvSpPr txBox="1">
            <a:spLocks noChangeArrowheads="1"/>
          </p:cNvSpPr>
          <p:nvPr/>
        </p:nvSpPr>
        <p:spPr bwMode="auto">
          <a:xfrm>
            <a:off x="4079875" y="4827588"/>
            <a:ext cx="1111250" cy="366712"/>
          </a:xfrm>
          <a:prstGeom prst="rect">
            <a:avLst/>
          </a:prstGeom>
          <a:noFill/>
          <a:ln w="9525">
            <a:noFill/>
            <a:miter lim="800000"/>
            <a:headEnd/>
            <a:tailEnd/>
          </a:ln>
        </p:spPr>
        <p:txBody>
          <a:bodyPr wrap="none">
            <a:spAutoFit/>
          </a:bodyPr>
          <a:lstStyle/>
          <a:p>
            <a:r>
              <a:rPr lang="en-US"/>
              <a:t>Downlink</a:t>
            </a:r>
          </a:p>
        </p:txBody>
      </p:sp>
      <p:sp>
        <p:nvSpPr>
          <p:cNvPr id="100360" name="Rectangle 14"/>
          <p:cNvSpPr>
            <a:spLocks noChangeArrowheads="1"/>
          </p:cNvSpPr>
          <p:nvPr/>
        </p:nvSpPr>
        <p:spPr bwMode="auto">
          <a:xfrm>
            <a:off x="6629399" y="5143500"/>
            <a:ext cx="1857375" cy="704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t>Turbo Decoder</a:t>
            </a:r>
          </a:p>
          <a:p>
            <a:pPr algn="ctr">
              <a:defRPr/>
            </a:pPr>
            <a:r>
              <a:rPr lang="en-US" dirty="0"/>
              <a:t>in Handset</a:t>
            </a:r>
          </a:p>
        </p:txBody>
      </p:sp>
      <p:sp>
        <p:nvSpPr>
          <p:cNvPr id="100361" name="Line 15"/>
          <p:cNvSpPr>
            <a:spLocks noChangeShapeType="1"/>
          </p:cNvSpPr>
          <p:nvPr/>
        </p:nvSpPr>
        <p:spPr bwMode="auto">
          <a:xfrm flipV="1">
            <a:off x="5953125" y="5133975"/>
            <a:ext cx="619125" cy="314325"/>
          </a:xfrm>
          <a:prstGeom prst="line">
            <a:avLst/>
          </a:prstGeom>
          <a:noFill/>
          <a:ln w="9525">
            <a:solidFill>
              <a:schemeClr val="tx1"/>
            </a:solidFill>
            <a:round/>
            <a:headEnd/>
            <a:tailEnd/>
          </a:ln>
        </p:spPr>
        <p:txBody>
          <a:bodyPr/>
          <a:lstStyle/>
          <a:p>
            <a:endParaRPr lang="en-US"/>
          </a:p>
        </p:txBody>
      </p:sp>
      <p:sp>
        <p:nvSpPr>
          <p:cNvPr id="100362" name="Line 16"/>
          <p:cNvSpPr>
            <a:spLocks noChangeShapeType="1"/>
          </p:cNvSpPr>
          <p:nvPr/>
        </p:nvSpPr>
        <p:spPr bwMode="auto">
          <a:xfrm>
            <a:off x="5943600" y="5448300"/>
            <a:ext cx="638175" cy="400050"/>
          </a:xfrm>
          <a:prstGeom prst="line">
            <a:avLst/>
          </a:prstGeom>
          <a:noFill/>
          <a:ln w="9525">
            <a:solidFill>
              <a:schemeClr val="tx1"/>
            </a:solidFill>
            <a:round/>
            <a:headEnd/>
            <a:tailEnd/>
          </a:ln>
        </p:spPr>
        <p:txBody>
          <a:bodyPr/>
          <a:lstStyle/>
          <a:p>
            <a:endParaRPr lang="en-US"/>
          </a:p>
        </p:txBody>
      </p:sp>
      <p:pic>
        <p:nvPicPr>
          <p:cNvPr id="100363" name="Picture 17" descr="MCj04397980000[1]"/>
          <p:cNvPicPr>
            <a:picLocks noChangeAspect="1" noChangeArrowheads="1"/>
          </p:cNvPicPr>
          <p:nvPr>
            <p:custDataLst>
              <p:tags r:id="rId2"/>
            </p:custDataLst>
          </p:nvPr>
        </p:nvPicPr>
        <p:blipFill>
          <a:blip r:embed="rId6" cstate="print"/>
          <a:srcRect/>
          <a:stretch>
            <a:fillRect/>
          </a:stretch>
        </p:blipFill>
        <p:spPr bwMode="auto">
          <a:xfrm>
            <a:off x="5267325" y="5095875"/>
            <a:ext cx="838200" cy="838200"/>
          </a:xfrm>
          <a:prstGeom prst="rect">
            <a:avLst/>
          </a:prstGeom>
          <a:noFill/>
          <a:ln w="9525">
            <a:noFill/>
            <a:miter lim="800000"/>
            <a:headEnd/>
            <a:tailEnd/>
          </a:ln>
        </p:spPr>
      </p:pic>
      <p:pic>
        <p:nvPicPr>
          <p:cNvPr id="100364" name="Picture 18" descr="MCj03518550000[1]"/>
          <p:cNvPicPr>
            <a:picLocks noChangeAspect="1" noChangeArrowheads="1"/>
          </p:cNvPicPr>
          <p:nvPr>
            <p:custDataLst>
              <p:tags r:id="rId3"/>
            </p:custDataLst>
          </p:nvPr>
        </p:nvPicPr>
        <p:blipFill>
          <a:blip r:embed="rId7" cstate="print"/>
          <a:srcRect/>
          <a:stretch>
            <a:fillRect/>
          </a:stretch>
        </p:blipFill>
        <p:spPr bwMode="auto">
          <a:xfrm>
            <a:off x="2973388" y="4935538"/>
            <a:ext cx="776287" cy="947737"/>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457216" y="76200"/>
            <a:ext cx="8229600" cy="762000"/>
          </a:xfrm>
        </p:spPr>
        <p:txBody>
          <a:bodyPr/>
          <a:lstStyle/>
          <a:p>
            <a:pPr eaLnBrk="1" hangingPunct="1"/>
            <a:r>
              <a:rPr lang="en-US" sz="3600" b="0" dirty="0" smtClean="0"/>
              <a:t>Bit Rate Coprocessor (BCP) – Additional Information</a:t>
            </a:r>
          </a:p>
        </p:txBody>
      </p:sp>
      <p:sp>
        <p:nvSpPr>
          <p:cNvPr id="128003" name="Rectangle 3"/>
          <p:cNvSpPr>
            <a:spLocks noGrp="1" noChangeArrowheads="1"/>
          </p:cNvSpPr>
          <p:nvPr>
            <p:ph type="body" idx="4294967295"/>
          </p:nvPr>
        </p:nvSpPr>
        <p:spPr>
          <a:xfrm>
            <a:off x="364344" y="947738"/>
            <a:ext cx="8382000" cy="5453062"/>
          </a:xfrm>
        </p:spPr>
        <p:txBody>
          <a:bodyPr/>
          <a:lstStyle/>
          <a:p>
            <a:pPr>
              <a:buFont typeface="Arial" charset="0"/>
              <a:buNone/>
              <a:defRPr/>
            </a:pPr>
            <a:r>
              <a:rPr lang="en-US" sz="2000" dirty="0" smtClean="0"/>
              <a:t>The Bit Rate Coprocessor (BCP) is a programmable peripheral for baseband bit</a:t>
            </a:r>
          </a:p>
          <a:p>
            <a:pPr>
              <a:buFont typeface="Arial" charset="0"/>
              <a:buNone/>
              <a:defRPr/>
            </a:pPr>
            <a:r>
              <a:rPr lang="en-US" sz="2000" dirty="0" smtClean="0"/>
              <a:t>processing. Integrated into the Texas Instruments DSP, it supports FDD LTE, TDD LTE, WCDMA, TD-SCDMA, HSPA, HSPA+, WiMAX 802.16-2009 (802.16e), and monitoring/planning for LTE-A.</a:t>
            </a:r>
          </a:p>
          <a:p>
            <a:pPr>
              <a:buFont typeface="Arial" charset="0"/>
              <a:buNone/>
              <a:defRPr/>
            </a:pPr>
            <a:r>
              <a:rPr lang="en-US" sz="2000" dirty="0" smtClean="0"/>
              <a:t>Primary functionalities of the BCP peripheral include the following:</a:t>
            </a:r>
          </a:p>
          <a:p>
            <a:pPr lvl="1">
              <a:buFont typeface="Arial" pitchFamily="34" charset="0"/>
              <a:buChar char="•"/>
              <a:defRPr/>
            </a:pPr>
            <a:r>
              <a:rPr lang="en-US" sz="1200" dirty="0" smtClean="0">
                <a:ea typeface="+mn-ea"/>
                <a:cs typeface="+mn-cs"/>
              </a:rPr>
              <a:t>CRC</a:t>
            </a:r>
          </a:p>
          <a:p>
            <a:pPr lvl="1">
              <a:buFont typeface="Arial" pitchFamily="34" charset="0"/>
              <a:buChar char="•"/>
              <a:defRPr/>
            </a:pPr>
            <a:r>
              <a:rPr lang="en-US" sz="1200" dirty="0" smtClean="0">
                <a:ea typeface="+mn-ea"/>
                <a:cs typeface="+mn-cs"/>
              </a:rPr>
              <a:t> Turbo / </a:t>
            </a:r>
            <a:r>
              <a:rPr lang="en-US" sz="1200" dirty="0" err="1" smtClean="0">
                <a:ea typeface="+mn-ea"/>
                <a:cs typeface="+mn-cs"/>
              </a:rPr>
              <a:t>convolutional</a:t>
            </a:r>
            <a:r>
              <a:rPr lang="en-US" sz="1200" dirty="0" smtClean="0">
                <a:ea typeface="+mn-ea"/>
                <a:cs typeface="+mn-cs"/>
              </a:rPr>
              <a:t> encoding</a:t>
            </a:r>
          </a:p>
          <a:p>
            <a:pPr lvl="1">
              <a:buFont typeface="Arial" pitchFamily="34" charset="0"/>
              <a:buChar char="•"/>
              <a:defRPr/>
            </a:pPr>
            <a:r>
              <a:rPr lang="en-US" sz="1200" dirty="0" smtClean="0">
                <a:ea typeface="+mn-ea"/>
                <a:cs typeface="+mn-cs"/>
              </a:rPr>
              <a:t> Rate Matching (hard and soft) / rate de-matching</a:t>
            </a:r>
          </a:p>
          <a:p>
            <a:pPr lvl="1">
              <a:buFont typeface="Arial" pitchFamily="34" charset="0"/>
              <a:buChar char="•"/>
              <a:defRPr/>
            </a:pPr>
            <a:r>
              <a:rPr lang="en-US" sz="1200" dirty="0" smtClean="0">
                <a:ea typeface="+mn-ea"/>
                <a:cs typeface="+mn-cs"/>
              </a:rPr>
              <a:t> LLR combining</a:t>
            </a:r>
          </a:p>
          <a:p>
            <a:pPr lvl="1">
              <a:buFont typeface="Arial" pitchFamily="34" charset="0"/>
              <a:buChar char="•"/>
              <a:defRPr/>
            </a:pPr>
            <a:r>
              <a:rPr lang="en-US" sz="1200" dirty="0" smtClean="0">
                <a:ea typeface="+mn-ea"/>
                <a:cs typeface="+mn-cs"/>
              </a:rPr>
              <a:t> Modulation (hard and soft)</a:t>
            </a:r>
          </a:p>
          <a:p>
            <a:pPr lvl="1">
              <a:buFont typeface="Arial" pitchFamily="34" charset="0"/>
              <a:buChar char="•"/>
              <a:defRPr/>
            </a:pPr>
            <a:r>
              <a:rPr lang="en-US" sz="1200" dirty="0" smtClean="0">
                <a:ea typeface="+mn-ea"/>
                <a:cs typeface="+mn-cs"/>
              </a:rPr>
              <a:t> Interleaving / de-interleaving</a:t>
            </a:r>
          </a:p>
          <a:p>
            <a:pPr lvl="1">
              <a:buFont typeface="Arial" pitchFamily="34" charset="0"/>
              <a:buChar char="•"/>
              <a:defRPr/>
            </a:pPr>
            <a:r>
              <a:rPr lang="en-US" sz="1200" dirty="0" smtClean="0">
                <a:ea typeface="+mn-ea"/>
                <a:cs typeface="+mn-cs"/>
              </a:rPr>
              <a:t> Scrambling / de-scrambling</a:t>
            </a:r>
          </a:p>
          <a:p>
            <a:pPr lvl="1">
              <a:buFont typeface="Arial" pitchFamily="34" charset="0"/>
              <a:buChar char="•"/>
              <a:defRPr/>
            </a:pPr>
            <a:r>
              <a:rPr lang="en-US" sz="1200" dirty="0" smtClean="0">
                <a:ea typeface="+mn-ea"/>
                <a:cs typeface="+mn-cs"/>
              </a:rPr>
              <a:t> Correlation (final de-spreading for WCDMA RX and PUCCH correlation)</a:t>
            </a:r>
          </a:p>
          <a:p>
            <a:pPr lvl="1">
              <a:buFont typeface="Arial" pitchFamily="34" charset="0"/>
              <a:buChar char="•"/>
              <a:defRPr/>
            </a:pPr>
            <a:r>
              <a:rPr lang="en-US" sz="1200" dirty="0" smtClean="0">
                <a:ea typeface="+mn-ea"/>
                <a:cs typeface="+mn-cs"/>
              </a:rPr>
              <a:t> Soft slicing (soft demodulation)</a:t>
            </a:r>
          </a:p>
          <a:p>
            <a:pPr lvl="1">
              <a:buFont typeface="Arial" pitchFamily="34" charset="0"/>
              <a:buChar char="•"/>
              <a:defRPr/>
            </a:pPr>
            <a:r>
              <a:rPr lang="en-US" sz="1200" dirty="0" smtClean="0">
                <a:ea typeface="+mn-ea"/>
                <a:cs typeface="+mn-cs"/>
              </a:rPr>
              <a:t> 128-bit Navigator interface</a:t>
            </a:r>
          </a:p>
          <a:p>
            <a:pPr lvl="1">
              <a:buFont typeface="Arial" pitchFamily="34" charset="0"/>
              <a:buChar char="•"/>
              <a:defRPr/>
            </a:pPr>
            <a:r>
              <a:rPr lang="en-US" sz="1200" dirty="0" smtClean="0">
                <a:ea typeface="+mn-ea"/>
                <a:cs typeface="+mn-cs"/>
              </a:rPr>
              <a:t> Two 128-bit direct I/O interfaces</a:t>
            </a:r>
          </a:p>
          <a:p>
            <a:pPr lvl="1">
              <a:buFont typeface="Arial" pitchFamily="34" charset="0"/>
              <a:buChar char="•"/>
              <a:defRPr/>
            </a:pPr>
            <a:r>
              <a:rPr lang="en-US" sz="1200" dirty="0" smtClean="0">
                <a:ea typeface="+mn-ea"/>
                <a:cs typeface="+mn-cs"/>
              </a:rPr>
              <a:t> Runs in parallel with DSP</a:t>
            </a:r>
          </a:p>
          <a:p>
            <a:pPr lvl="1">
              <a:buFont typeface="Arial" pitchFamily="34" charset="0"/>
              <a:buChar char="•"/>
              <a:defRPr/>
            </a:pPr>
            <a:r>
              <a:rPr lang="en-US" sz="1200" dirty="0" smtClean="0">
                <a:ea typeface="+mn-ea"/>
                <a:cs typeface="+mn-cs"/>
              </a:rPr>
              <a:t> Internal debug logging</a:t>
            </a:r>
            <a:endParaRPr lang="en-US" sz="1200" dirty="0" smtClean="0"/>
          </a:p>
        </p:txBody>
      </p:sp>
    </p:spTree>
    <p:custDataLst>
      <p:tags r:id="rId1"/>
    </p:custData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sz="3600" b="0" dirty="0" err="1" smtClean="0"/>
              <a:t>Viterbi</a:t>
            </a:r>
            <a:r>
              <a:rPr lang="en-US" sz="3600" b="0" dirty="0" smtClean="0"/>
              <a:t> Decoder Coprocessor (VCP2) – additional Information</a:t>
            </a:r>
          </a:p>
        </p:txBody>
      </p:sp>
      <p:sp>
        <p:nvSpPr>
          <p:cNvPr id="11270" name="Rectangle 3"/>
          <p:cNvSpPr>
            <a:spLocks noGrp="1" noChangeArrowheads="1"/>
          </p:cNvSpPr>
          <p:nvPr>
            <p:ph idx="1"/>
          </p:nvPr>
        </p:nvSpPr>
        <p:spPr>
          <a:xfrm>
            <a:off x="457200" y="1396180"/>
            <a:ext cx="8229600" cy="3048001"/>
          </a:xfrm>
        </p:spPr>
        <p:txBody>
          <a:bodyPr rtlCol="0">
            <a:normAutofit/>
          </a:bodyPr>
          <a:lstStyle/>
          <a:p>
            <a:pPr eaLnBrk="1" fontAlgn="auto" hangingPunct="1">
              <a:spcAft>
                <a:spcPts val="0"/>
              </a:spcAft>
              <a:defRPr/>
            </a:pPr>
            <a:r>
              <a:rPr lang="en-US" sz="1900" dirty="0" smtClean="0"/>
              <a:t>Variable constraint length, K=5,6,7,8, or 9</a:t>
            </a:r>
          </a:p>
          <a:p>
            <a:pPr eaLnBrk="1" fontAlgn="auto" hangingPunct="1">
              <a:spcAft>
                <a:spcPts val="0"/>
              </a:spcAft>
              <a:defRPr/>
            </a:pPr>
            <a:r>
              <a:rPr lang="en-US" sz="1900" dirty="0" smtClean="0"/>
              <a:t>User-supplied code coefficients</a:t>
            </a:r>
          </a:p>
          <a:p>
            <a:pPr eaLnBrk="1" fontAlgn="auto" hangingPunct="1">
              <a:spcAft>
                <a:spcPts val="0"/>
              </a:spcAft>
              <a:defRPr/>
            </a:pPr>
            <a:r>
              <a:rPr lang="en-US" sz="1900" dirty="0" smtClean="0"/>
              <a:t>1/2 , 1/3 or 1/4  code rate</a:t>
            </a:r>
          </a:p>
          <a:p>
            <a:pPr eaLnBrk="1" fontAlgn="auto" hangingPunct="1">
              <a:spcAft>
                <a:spcPts val="0"/>
              </a:spcAft>
              <a:defRPr/>
            </a:pPr>
            <a:r>
              <a:rPr lang="en-US" sz="1900" dirty="0" smtClean="0"/>
              <a:t>Configurable trace back settings (convergence distance, frame structure)</a:t>
            </a:r>
          </a:p>
          <a:p>
            <a:pPr eaLnBrk="1" fontAlgn="auto" hangingPunct="1">
              <a:spcAft>
                <a:spcPts val="0"/>
              </a:spcAft>
              <a:defRPr/>
            </a:pPr>
            <a:r>
              <a:rPr lang="en-US" sz="1900" dirty="0" smtClean="0"/>
              <a:t>Branch metrics calculations and de-puncturing done  in software by DSP</a:t>
            </a:r>
          </a:p>
          <a:p>
            <a:pPr eaLnBrk="1" fontAlgn="auto" hangingPunct="1">
              <a:spcAft>
                <a:spcPts val="0"/>
              </a:spcAft>
              <a:defRPr/>
            </a:pPr>
            <a:r>
              <a:rPr lang="en-US" sz="1900" dirty="0" smtClean="0"/>
              <a:t>Communication to and from cores is done using EDMA3</a:t>
            </a:r>
            <a:endParaRPr lang="en-US" dirty="0" smtClean="0"/>
          </a:p>
        </p:txBody>
      </p:sp>
    </p:spTree>
    <p:custDataLst>
      <p:tags r:id="rId1"/>
    </p:custData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0" y="0"/>
            <a:ext cx="8229600" cy="762000"/>
          </a:xfrm>
        </p:spPr>
        <p:txBody>
          <a:bodyPr/>
          <a:lstStyle/>
          <a:p>
            <a:pPr eaLnBrk="1" hangingPunct="1"/>
            <a:r>
              <a:rPr lang="en-US" sz="3600" b="0" dirty="0" smtClean="0"/>
              <a:t>Debug – Additional Information</a:t>
            </a:r>
          </a:p>
        </p:txBody>
      </p:sp>
      <p:sp>
        <p:nvSpPr>
          <p:cNvPr id="106499" name="Rectangle 3"/>
          <p:cNvSpPr>
            <a:spLocks noChangeArrowheads="1"/>
          </p:cNvSpPr>
          <p:nvPr/>
        </p:nvSpPr>
        <p:spPr bwMode="auto">
          <a:xfrm>
            <a:off x="304800" y="838200"/>
            <a:ext cx="8458200" cy="5562600"/>
          </a:xfrm>
          <a:prstGeom prst="rect">
            <a:avLst/>
          </a:prstGeom>
          <a:noFill/>
          <a:ln w="9525">
            <a:noFill/>
            <a:miter lim="800000"/>
            <a:headEnd/>
            <a:tailEnd/>
          </a:ln>
        </p:spPr>
        <p:txBody>
          <a:bodyPr/>
          <a:lstStyle/>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Multicore emulation support, host </a:t>
            </a:r>
            <a:r>
              <a:rPr lang="en-US" dirty="0">
                <a:solidFill>
                  <a:srgbClr val="000000"/>
                </a:solidFill>
                <a:latin typeface="Calibri" pitchFamily="34" charset="0"/>
                <a:cs typeface="Arial" pitchFamily="34" charset="0"/>
              </a:rPr>
              <a:t>tooling can halt any or all of the cores on the device.</a:t>
            </a:r>
          </a:p>
          <a:p>
            <a:pPr marL="574675" lvl="1" indent="-233363" algn="l">
              <a:lnSpc>
                <a:spcPct val="80000"/>
              </a:lnSpc>
              <a:spcBef>
                <a:spcPct val="20000"/>
              </a:spcBef>
              <a:buFont typeface="Arial" pitchFamily="34" charset="0"/>
              <a:buChar char="–"/>
            </a:pPr>
            <a:r>
              <a:rPr lang="en-US" dirty="0">
                <a:solidFill>
                  <a:srgbClr val="000000"/>
                </a:solidFill>
                <a:latin typeface="Calibri" pitchFamily="34" charset="0"/>
                <a:cs typeface="Arial" pitchFamily="34" charset="0"/>
              </a:rPr>
              <a:t>Each core supports a direct connection to the JTAG interface.</a:t>
            </a:r>
          </a:p>
          <a:p>
            <a:pPr marL="574675" lvl="1" indent="-233363" algn="l">
              <a:lnSpc>
                <a:spcPct val="80000"/>
              </a:lnSpc>
              <a:spcBef>
                <a:spcPct val="20000"/>
              </a:spcBef>
              <a:buFont typeface="Arial" pitchFamily="34" charset="0"/>
              <a:buChar char="–"/>
            </a:pPr>
            <a:r>
              <a:rPr lang="en-US" dirty="0">
                <a:solidFill>
                  <a:srgbClr val="000000"/>
                </a:solidFill>
                <a:latin typeface="Calibri" pitchFamily="34" charset="0"/>
                <a:cs typeface="Arial" pitchFamily="34" charset="0"/>
              </a:rPr>
              <a:t>Emulation has full visibility of the CorePac memory </a:t>
            </a:r>
            <a:r>
              <a:rPr lang="en-US" dirty="0" smtClean="0">
                <a:solidFill>
                  <a:srgbClr val="000000"/>
                </a:solidFill>
                <a:latin typeface="Calibri" pitchFamily="34" charset="0"/>
                <a:cs typeface="Arial" pitchFamily="34" charset="0"/>
              </a:rPr>
              <a:t>map</a:t>
            </a:r>
          </a:p>
          <a:p>
            <a:pPr marL="117475" indent="-23336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Adding third mode of running (halt but respond to “critical” interrupts)</a:t>
            </a:r>
          </a:p>
          <a:p>
            <a:pPr marL="117475" indent="-23336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Core and system trace into different trace buffers (4K, 32K) or external receiver(up to 2G on XDS560v2 Pro)</a:t>
            </a:r>
          </a:p>
          <a:p>
            <a:pPr marL="117475" indent="-23336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Ability to dynamically drain trace buffers  from the application</a:t>
            </a: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Advanced Event Triggering (AET) allows the user to identify and trigger on events of interest from the code or the debugger</a:t>
            </a: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Common Platform Trace (CP Tracer) provides statistical gathering into trace buffer for various slave interfaces. Enables profiling, identifying bottle-necks, and instrumentation</a:t>
            </a:r>
          </a:p>
          <a:p>
            <a:pPr marL="117475" indent="-233363" algn="l">
              <a:lnSpc>
                <a:spcPct val="80000"/>
              </a:lnSpc>
              <a:spcBef>
                <a:spcPct val="20000"/>
              </a:spcBef>
            </a:pPr>
            <a:r>
              <a:rPr lang="en-US" dirty="0">
                <a:solidFill>
                  <a:srgbClr val="000000"/>
                </a:solidFill>
                <a:latin typeface="Calibri" pitchFamily="34" charset="0"/>
                <a:cs typeface="Arial" pitchFamily="34" charset="0"/>
              </a:rPr>
              <a:t/>
            </a:r>
            <a:br>
              <a:rPr lang="en-US" dirty="0">
                <a:solidFill>
                  <a:srgbClr val="000000"/>
                </a:solidFill>
                <a:latin typeface="Calibri" pitchFamily="34" charset="0"/>
                <a:cs typeface="Arial" pitchFamily="34" charset="0"/>
              </a:rPr>
            </a:br>
            <a:endParaRPr lang="en-US" dirty="0">
              <a:solidFill>
                <a:srgbClr val="000000"/>
              </a:solidFill>
              <a:latin typeface="Calibri" pitchFamily="34" charset="0"/>
              <a:cs typeface="Arial"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title" idx="4294967295"/>
          </p:nvPr>
        </p:nvSpPr>
        <p:spPr>
          <a:xfrm>
            <a:off x="207176" y="76200"/>
            <a:ext cx="8686800" cy="762000"/>
          </a:xfrm>
        </p:spPr>
        <p:txBody>
          <a:bodyPr/>
          <a:lstStyle/>
          <a:p>
            <a:pPr eaLnBrk="1" hangingPunct="1"/>
            <a:r>
              <a:rPr lang="en-US" sz="4000" b="0" dirty="0" smtClean="0"/>
              <a:t>KeyStone Device Architecture</a:t>
            </a:r>
          </a:p>
        </p:txBody>
      </p:sp>
      <p:grpSp>
        <p:nvGrpSpPr>
          <p:cNvPr id="313" name="Group 312"/>
          <p:cNvGrpSpPr/>
          <p:nvPr/>
        </p:nvGrpSpPr>
        <p:grpSpPr>
          <a:xfrm>
            <a:off x="0" y="914400"/>
            <a:ext cx="5360248" cy="5442739"/>
            <a:chOff x="0" y="914400"/>
            <a:chExt cx="5360248" cy="5442739"/>
          </a:xfrm>
        </p:grpSpPr>
        <p:sp>
          <p:nvSpPr>
            <p:cNvPr id="418" name="TextBox 828"/>
            <p:cNvSpPr txBox="1">
              <a:spLocks noChangeArrowheads="1"/>
            </p:cNvSpPr>
            <p:nvPr/>
          </p:nvSpPr>
          <p:spPr bwMode="auto">
            <a:xfrm>
              <a:off x="336550" y="990600"/>
              <a:ext cx="2293938" cy="685800"/>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428"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638"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639"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40"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42"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3"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4"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646"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49"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52"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3"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4"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5"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56"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57"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58"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659"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60"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661"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662"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63"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664"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65"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666"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667"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668"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669"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70"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671"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72"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673"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74"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75"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676"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77"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8"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679"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80"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81"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682"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683"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684"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685"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86"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687"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697"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698"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99"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700"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701"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702"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703"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704"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05"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06"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707"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708"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709"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10"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711"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713"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18"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5" name="Rectangle 508"/>
            <p:cNvSpPr>
              <a:spLocks noChangeArrowheads="1"/>
            </p:cNvSpPr>
            <p:nvPr/>
          </p:nvSpPr>
          <p:spPr bwMode="auto">
            <a:xfrm rot="16200000">
              <a:off x="1858755" y="501609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28"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4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51"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71"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772"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73"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4"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775"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776"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777"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78"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9"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780"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781"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782"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83"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84"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785"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786"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8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8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8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90"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791"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792"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793"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794"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9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79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79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79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79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80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80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80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80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80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80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80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80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80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80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81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81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81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81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81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81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81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81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81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81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82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82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82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82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82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82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831"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832"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4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241"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242"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43"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43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43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4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627"/>
            <p:cNvSpPr>
              <a:spLocks noChangeArrowheads="1"/>
            </p:cNvSpPr>
            <p:nvPr/>
          </p:nvSpPr>
          <p:spPr bwMode="auto">
            <a:xfrm>
              <a:off x="4029449"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44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45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5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45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45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45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45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65"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466"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67"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68"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469"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70"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71"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472"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73"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74"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475"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476"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77"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478"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79"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80"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481"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482"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83"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484"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85"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86"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487"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88"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91"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492"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3"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499"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500"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501"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02"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03"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504"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05"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506" name="Rectangle 689"/>
            <p:cNvSpPr>
              <a:spLocks noChangeArrowheads="1"/>
            </p:cNvSpPr>
            <p:nvPr/>
          </p:nvSpPr>
          <p:spPr bwMode="auto">
            <a:xfrm>
              <a:off x="390488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507" name="Rectangle 690"/>
            <p:cNvSpPr>
              <a:spLocks noChangeArrowheads="1"/>
            </p:cNvSpPr>
            <p:nvPr/>
          </p:nvSpPr>
          <p:spPr bwMode="auto">
            <a:xfrm>
              <a:off x="4033664" y="4949310"/>
              <a:ext cx="247587" cy="636605"/>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508"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2" name="Rectangle 695"/>
            <p:cNvSpPr>
              <a:spLocks noChangeArrowheads="1"/>
            </p:cNvSpPr>
            <p:nvPr/>
          </p:nvSpPr>
          <p:spPr bwMode="auto">
            <a:xfrm rot="16200000">
              <a:off x="4168958" y="5060687"/>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15" name="Rectangle 698"/>
            <p:cNvSpPr>
              <a:spLocks noChangeArrowheads="1"/>
            </p:cNvSpPr>
            <p:nvPr/>
          </p:nvSpPr>
          <p:spPr bwMode="auto">
            <a:xfrm>
              <a:off x="3444684" y="4817069"/>
              <a:ext cx="322939" cy="644294"/>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527" name="Rectangle 710"/>
            <p:cNvSpPr>
              <a:spLocks noChangeArrowheads="1"/>
            </p:cNvSpPr>
            <p:nvPr/>
          </p:nvSpPr>
          <p:spPr bwMode="auto">
            <a:xfrm rot="16200000">
              <a:off x="3689163" y="4928445"/>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0" name="Rectangle 713"/>
            <p:cNvSpPr>
              <a:spLocks noChangeArrowheads="1"/>
            </p:cNvSpPr>
            <p:nvPr/>
          </p:nvSpPr>
          <p:spPr bwMode="auto">
            <a:xfrm>
              <a:off x="3453911" y="5635122"/>
              <a:ext cx="313712" cy="330604"/>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531"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4" name="Rectangle 717"/>
            <p:cNvSpPr>
              <a:spLocks noChangeArrowheads="1"/>
            </p:cNvSpPr>
            <p:nvPr/>
          </p:nvSpPr>
          <p:spPr bwMode="auto">
            <a:xfrm rot="16200000">
              <a:off x="3569213" y="5581964"/>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8"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39"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540"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541"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542" name="Rectangle 725"/>
            <p:cNvSpPr>
              <a:spLocks noChangeArrowheads="1"/>
            </p:cNvSpPr>
            <p:nvPr/>
          </p:nvSpPr>
          <p:spPr bwMode="auto">
            <a:xfrm>
              <a:off x="4579584" y="5304518"/>
              <a:ext cx="645878" cy="30600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545"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546"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47"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48"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549"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550"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53"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4"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555"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56"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557" name="Rectangle 740"/>
            <p:cNvSpPr>
              <a:spLocks noChangeArrowheads="1"/>
            </p:cNvSpPr>
            <p:nvPr/>
          </p:nvSpPr>
          <p:spPr bwMode="auto">
            <a:xfrm>
              <a:off x="4579584" y="4941622"/>
              <a:ext cx="645878" cy="304463"/>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grpSp>
          <p:nvGrpSpPr>
            <p:cNvPr id="420" name="Group 419"/>
            <p:cNvGrpSpPr/>
            <p:nvPr/>
          </p:nvGrpSpPr>
          <p:grpSpPr>
            <a:xfrm>
              <a:off x="24605" y="1683248"/>
              <a:ext cx="1051859" cy="1802177"/>
              <a:chOff x="24605" y="1683248"/>
              <a:chExt cx="1051859" cy="1802177"/>
            </a:xfrm>
          </p:grpSpPr>
          <p:sp>
            <p:nvSpPr>
              <p:cNvPr id="688"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1"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3"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5"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82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82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82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489"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4"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496"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497"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498"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560"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2"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3"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4"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566"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567"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568"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9"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70"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57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7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7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7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7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7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7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58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2"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84"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58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8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8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59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9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9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60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60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dirty="0">
                  <a:solidFill>
                    <a:srgbClr val="24211D"/>
                  </a:solidFill>
                </a:rPr>
                <a:t>C66x™</a:t>
              </a:r>
              <a:endParaRPr lang="en-US" sz="1800" dirty="0">
                <a:solidFill>
                  <a:srgbClr val="000000"/>
                </a:solidFill>
              </a:endParaRPr>
            </a:p>
          </p:txBody>
        </p:sp>
        <p:sp>
          <p:nvSpPr>
            <p:cNvPr id="60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60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60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61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61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61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61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61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61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61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61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2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62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2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2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62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2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62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62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62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63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63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63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63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63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43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43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43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43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43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43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43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25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25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5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54" name="Line 669"/>
            <p:cNvSpPr>
              <a:spLocks noChangeShapeType="1"/>
            </p:cNvSpPr>
            <p:nvPr/>
          </p:nvSpPr>
          <p:spPr bwMode="auto">
            <a:xfrm>
              <a:off x="893298" y="5591908"/>
              <a:ext cx="6338" cy="765231"/>
            </a:xfrm>
            <a:prstGeom prst="line">
              <a:avLst/>
            </a:prstGeom>
            <a:noFill/>
            <a:ln w="0">
              <a:solidFill>
                <a:srgbClr val="000000"/>
              </a:solidFill>
              <a:round/>
              <a:headEnd/>
              <a:tailEnd/>
            </a:ln>
          </p:spPr>
          <p:txBody>
            <a:bodyPr/>
            <a:lstStyle/>
            <a:p>
              <a:endParaRPr lang="en-US"/>
            </a:p>
          </p:txBody>
        </p:sp>
        <p:sp>
          <p:nvSpPr>
            <p:cNvPr id="125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5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58"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259"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260"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261"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62"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263"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405"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06" name="Rectangle 514"/>
            <p:cNvSpPr>
              <a:spLocks noChangeArrowheads="1"/>
            </p:cNvSpPr>
            <p:nvPr/>
          </p:nvSpPr>
          <p:spPr bwMode="auto">
            <a:xfrm>
              <a:off x="2022564" y="4709430"/>
              <a:ext cx="249124" cy="842656"/>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07"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08" name="Rectangle 545"/>
            <p:cNvSpPr>
              <a:spLocks noChangeArrowheads="1"/>
            </p:cNvSpPr>
            <p:nvPr/>
          </p:nvSpPr>
          <p:spPr bwMode="auto">
            <a:xfrm>
              <a:off x="2337814" y="4709430"/>
              <a:ext cx="249124" cy="842656"/>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40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10" name="Rectangle 640"/>
            <p:cNvSpPr>
              <a:spLocks noChangeArrowheads="1"/>
            </p:cNvSpPr>
            <p:nvPr/>
          </p:nvSpPr>
          <p:spPr bwMode="auto">
            <a:xfrm>
              <a:off x="1087579" y="4709430"/>
              <a:ext cx="247587" cy="842657"/>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41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12" name="Rectangle 627"/>
            <p:cNvSpPr>
              <a:spLocks noChangeArrowheads="1"/>
            </p:cNvSpPr>
            <p:nvPr/>
          </p:nvSpPr>
          <p:spPr bwMode="auto">
            <a:xfrm>
              <a:off x="1431612" y="5053711"/>
              <a:ext cx="1141338" cy="153888"/>
            </a:xfrm>
            <a:prstGeom prst="rect">
              <a:avLst/>
            </a:prstGeom>
            <a:solidFill>
              <a:srgbClr val="FFFFFF"/>
            </a:solidFill>
            <a:ln w="9525">
              <a:noFill/>
              <a:miter lim="800000"/>
              <a:headEnd/>
              <a:tailEnd/>
            </a:ln>
          </p:spPr>
          <p:txBody>
            <a:bodyPr wrap="none" lIns="0" tIns="0" rIns="0" bIns="0">
              <a:spAutoFit/>
            </a:bodyPr>
            <a:lstStyle/>
            <a:p>
              <a:pPr algn="l" eaLnBrk="0" hangingPunct="0"/>
              <a:r>
                <a:rPr lang="en-US" sz="1000" b="1" dirty="0" smtClean="0">
                  <a:solidFill>
                    <a:srgbClr val="24211D"/>
                  </a:solidFill>
                </a:rPr>
                <a:t>External Interfaces</a:t>
              </a:r>
              <a:endParaRPr lang="en-US" sz="1000" dirty="0">
                <a:solidFill>
                  <a:srgbClr val="000000"/>
                </a:solidFill>
              </a:endParaRPr>
            </a:p>
          </p:txBody>
        </p:sp>
        <p:sp>
          <p:nvSpPr>
            <p:cNvPr id="413"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noChangeArrowheads="1"/>
          </p:cNvSpPr>
          <p:nvPr>
            <p:ph type="title" idx="4294967295"/>
          </p:nvPr>
        </p:nvSpPr>
        <p:spPr>
          <a:xfrm>
            <a:off x="435784" y="76200"/>
            <a:ext cx="8229600" cy="762000"/>
          </a:xfrm>
        </p:spPr>
        <p:txBody>
          <a:bodyPr/>
          <a:lstStyle/>
          <a:p>
            <a:pPr eaLnBrk="1" hangingPunct="1"/>
            <a:r>
              <a:rPr lang="en-US" b="0" dirty="0" smtClean="0"/>
              <a:t>CorePac</a:t>
            </a:r>
          </a:p>
        </p:txBody>
      </p:sp>
      <p:sp>
        <p:nvSpPr>
          <p:cNvPr id="51205" name="Rectangle 171"/>
          <p:cNvSpPr>
            <a:spLocks noGrp="1" noChangeArrowheads="1"/>
          </p:cNvSpPr>
          <p:nvPr>
            <p:ph type="body" sz="half" idx="4294967295"/>
          </p:nvPr>
        </p:nvSpPr>
        <p:spPr>
          <a:xfrm>
            <a:off x="5459407" y="930806"/>
            <a:ext cx="3527425" cy="5154613"/>
          </a:xfrm>
        </p:spPr>
        <p:txBody>
          <a:bodyPr/>
          <a:lstStyle/>
          <a:p>
            <a:pPr marL="227013" indent="-227013" eaLnBrk="1" hangingPunct="1">
              <a:spcBef>
                <a:spcPct val="0"/>
              </a:spcBef>
              <a:spcAft>
                <a:spcPct val="10000"/>
              </a:spcAft>
            </a:pPr>
            <a:r>
              <a:rPr lang="en-US" sz="1600" dirty="0" smtClean="0"/>
              <a:t>1 to 8 C66x CorePac DSP Cores operating at up to 1.25 GHz</a:t>
            </a:r>
          </a:p>
          <a:p>
            <a:pPr marL="574675" lvl="1" indent="-233363" eaLnBrk="1" hangingPunct="1">
              <a:spcBef>
                <a:spcPct val="0"/>
              </a:spcBef>
              <a:spcAft>
                <a:spcPct val="10000"/>
              </a:spcAft>
            </a:pPr>
            <a:r>
              <a:rPr lang="en-US" sz="1600" dirty="0" smtClean="0"/>
              <a:t>Fixed- and floating-point operations</a:t>
            </a:r>
          </a:p>
          <a:p>
            <a:pPr marL="574675" lvl="1" indent="-233363" eaLnBrk="1" hangingPunct="1">
              <a:spcBef>
                <a:spcPct val="0"/>
              </a:spcBef>
              <a:spcAft>
                <a:spcPct val="10000"/>
              </a:spcAft>
            </a:pPr>
            <a:r>
              <a:rPr lang="en-US" sz="1600" dirty="0" smtClean="0"/>
              <a:t>Code compatible with other C64x+ and C67x+ devices</a:t>
            </a:r>
          </a:p>
          <a:p>
            <a:pPr marL="227013" indent="-227013" eaLnBrk="1" hangingPunct="1">
              <a:spcBef>
                <a:spcPct val="0"/>
              </a:spcBef>
              <a:spcAft>
                <a:spcPct val="10000"/>
              </a:spcAft>
            </a:pPr>
            <a:r>
              <a:rPr lang="en-US" sz="1600" dirty="0" smtClean="0"/>
              <a:t>L1 Memory</a:t>
            </a:r>
          </a:p>
          <a:p>
            <a:pPr marL="574675" lvl="1" indent="-233363" eaLnBrk="1" hangingPunct="1">
              <a:spcBef>
                <a:spcPct val="0"/>
              </a:spcBef>
              <a:spcAft>
                <a:spcPct val="10000"/>
              </a:spcAft>
            </a:pPr>
            <a:r>
              <a:rPr lang="en-US" sz="1600" dirty="0" smtClean="0"/>
              <a:t>Can be partitioned as cache and/or RAM</a:t>
            </a:r>
          </a:p>
          <a:p>
            <a:pPr marL="574675" lvl="1" indent="-233363" eaLnBrk="1" hangingPunct="1">
              <a:spcBef>
                <a:spcPct val="0"/>
              </a:spcBef>
              <a:spcAft>
                <a:spcPct val="10000"/>
              </a:spcAft>
            </a:pPr>
            <a:r>
              <a:rPr lang="en-US" sz="1600" dirty="0" smtClean="0"/>
              <a:t>32KB L1P per core </a:t>
            </a:r>
          </a:p>
          <a:p>
            <a:pPr marL="574675" lvl="1" indent="-233363" eaLnBrk="1" hangingPunct="1">
              <a:spcBef>
                <a:spcPct val="0"/>
              </a:spcBef>
              <a:spcAft>
                <a:spcPct val="10000"/>
              </a:spcAft>
            </a:pPr>
            <a:r>
              <a:rPr lang="en-US" sz="1600" dirty="0" smtClean="0"/>
              <a:t>32KB L1D per core</a:t>
            </a:r>
          </a:p>
          <a:p>
            <a:pPr marL="574675" lvl="1" indent="-233363" eaLnBrk="1" hangingPunct="1">
              <a:spcBef>
                <a:spcPct val="0"/>
              </a:spcBef>
              <a:spcAft>
                <a:spcPct val="10000"/>
              </a:spcAft>
            </a:pPr>
            <a:r>
              <a:rPr lang="en-US" sz="1600" dirty="0" smtClean="0"/>
              <a:t>Error detection for L1P</a:t>
            </a:r>
          </a:p>
          <a:p>
            <a:pPr marL="574675" lvl="1" indent="-233363" eaLnBrk="1" hangingPunct="1">
              <a:spcBef>
                <a:spcPct val="0"/>
              </a:spcBef>
              <a:spcAft>
                <a:spcPct val="10000"/>
              </a:spcAft>
            </a:pPr>
            <a:r>
              <a:rPr lang="en-US" sz="1600" dirty="0" smtClean="0"/>
              <a:t>Memory protection</a:t>
            </a:r>
          </a:p>
          <a:p>
            <a:pPr marL="227013" indent="-227013" eaLnBrk="1" hangingPunct="1">
              <a:spcBef>
                <a:spcPct val="0"/>
              </a:spcBef>
              <a:spcAft>
                <a:spcPct val="10000"/>
              </a:spcAft>
            </a:pPr>
            <a:r>
              <a:rPr lang="en-US" sz="1600" dirty="0" smtClean="0"/>
              <a:t>Dedicated L2 Memory</a:t>
            </a:r>
          </a:p>
          <a:p>
            <a:pPr marL="574675" lvl="1" indent="-233363" eaLnBrk="1" hangingPunct="1">
              <a:spcBef>
                <a:spcPct val="0"/>
              </a:spcBef>
              <a:spcAft>
                <a:spcPct val="10000"/>
              </a:spcAft>
            </a:pPr>
            <a:r>
              <a:rPr lang="en-US" sz="1600" dirty="0" smtClean="0"/>
              <a:t>Can be partitioned as cache and/or RAM</a:t>
            </a:r>
          </a:p>
          <a:p>
            <a:pPr marL="574675" lvl="1" indent="-233363" eaLnBrk="1" hangingPunct="1">
              <a:spcBef>
                <a:spcPct val="0"/>
              </a:spcBef>
              <a:spcAft>
                <a:spcPct val="10000"/>
              </a:spcAft>
            </a:pPr>
            <a:r>
              <a:rPr lang="en-US" sz="1600" dirty="0" smtClean="0"/>
              <a:t>512 KB to 1 MB Local L2 per core</a:t>
            </a:r>
          </a:p>
          <a:p>
            <a:pPr marL="574675" lvl="1" indent="-233363" eaLnBrk="1" hangingPunct="1">
              <a:spcBef>
                <a:spcPct val="0"/>
              </a:spcBef>
              <a:spcAft>
                <a:spcPct val="10000"/>
              </a:spcAft>
            </a:pPr>
            <a:r>
              <a:rPr lang="en-US" sz="1600" dirty="0" smtClean="0"/>
              <a:t>Error detection and correction for all L2 memory</a:t>
            </a:r>
          </a:p>
          <a:p>
            <a:pPr marL="227013" indent="-227013" eaLnBrk="1" hangingPunct="1">
              <a:spcBef>
                <a:spcPct val="0"/>
              </a:spcBef>
              <a:spcAft>
                <a:spcPct val="10000"/>
              </a:spcAft>
            </a:pPr>
            <a:r>
              <a:rPr lang="en-US" sz="1600" dirty="0" smtClean="0"/>
              <a:t>Direct connection to memory subsystem</a:t>
            </a:r>
          </a:p>
        </p:txBody>
      </p:sp>
      <p:grpSp>
        <p:nvGrpSpPr>
          <p:cNvPr id="326" name="Group 325"/>
          <p:cNvGrpSpPr/>
          <p:nvPr/>
        </p:nvGrpSpPr>
        <p:grpSpPr>
          <a:xfrm>
            <a:off x="0" y="914400"/>
            <a:ext cx="5360248" cy="5442739"/>
            <a:chOff x="0" y="914400"/>
            <a:chExt cx="5360248" cy="5442739"/>
          </a:xfrm>
        </p:grpSpPr>
        <p:sp>
          <p:nvSpPr>
            <p:cNvPr id="1088" name="TextBox 828"/>
            <p:cNvSpPr txBox="1">
              <a:spLocks noChangeArrowheads="1"/>
            </p:cNvSpPr>
            <p:nvPr/>
          </p:nvSpPr>
          <p:spPr bwMode="auto">
            <a:xfrm>
              <a:off x="336550" y="990600"/>
              <a:ext cx="2293938" cy="685800"/>
            </a:xfrm>
            <a:prstGeom prst="rect">
              <a:avLst/>
            </a:prstGeom>
            <a:solidFill>
              <a:schemeClr val="bg1">
                <a:lumMod val="85000"/>
              </a:schemeClr>
            </a:solidFill>
            <a:ln w="9525">
              <a:noFill/>
              <a:miter lim="800000"/>
              <a:headEnd/>
              <a:tailEnd/>
            </a:ln>
          </p:spPr>
          <p:txBody>
            <a:bodyPr/>
            <a:lstStyle/>
            <a:p>
              <a:pPr algn="l" eaLnBrk="0" hangingPunct="0"/>
              <a:endParaRPr lang="en-US" sz="1800">
                <a:solidFill>
                  <a:srgbClr val="000000"/>
                </a:solidFill>
              </a:endParaRPr>
            </a:p>
          </p:txBody>
        </p:sp>
        <p:sp>
          <p:nvSpPr>
            <p:cNvPr id="739" name="Rectangle 775"/>
            <p:cNvSpPr>
              <a:spLocks noChangeArrowheads="1"/>
            </p:cNvSpPr>
            <p:nvPr/>
          </p:nvSpPr>
          <p:spPr bwMode="auto">
            <a:xfrm>
              <a:off x="2235969" y="1815489"/>
              <a:ext cx="1159505" cy="1148658"/>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0" name="Rectangle 776"/>
            <p:cNvSpPr>
              <a:spLocks noChangeArrowheads="1"/>
            </p:cNvSpPr>
            <p:nvPr/>
          </p:nvSpPr>
          <p:spPr bwMode="auto">
            <a:xfrm>
              <a:off x="2194448" y="1873921"/>
              <a:ext cx="1167194" cy="1148658"/>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1" name="Rectangle 777"/>
            <p:cNvSpPr>
              <a:spLocks noChangeArrowheads="1"/>
            </p:cNvSpPr>
            <p:nvPr/>
          </p:nvSpPr>
          <p:spPr bwMode="auto">
            <a:xfrm>
              <a:off x="2152928" y="1923128"/>
              <a:ext cx="1168732"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2" name="Rectangle 778"/>
            <p:cNvSpPr>
              <a:spLocks noChangeArrowheads="1"/>
            </p:cNvSpPr>
            <p:nvPr/>
          </p:nvSpPr>
          <p:spPr bwMode="auto">
            <a:xfrm>
              <a:off x="2120634" y="1981560"/>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3" name="Rectangle 779"/>
            <p:cNvSpPr>
              <a:spLocks noChangeArrowheads="1"/>
            </p:cNvSpPr>
            <p:nvPr/>
          </p:nvSpPr>
          <p:spPr bwMode="auto">
            <a:xfrm>
              <a:off x="2079113" y="2038455"/>
              <a:ext cx="1159505" cy="1150195"/>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4" name="Rectangle 780"/>
            <p:cNvSpPr>
              <a:spLocks noChangeArrowheads="1"/>
            </p:cNvSpPr>
            <p:nvPr/>
          </p:nvSpPr>
          <p:spPr bwMode="auto">
            <a:xfrm>
              <a:off x="2045281" y="2089199"/>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5" name="Rectangle 781"/>
            <p:cNvSpPr>
              <a:spLocks noChangeArrowheads="1"/>
            </p:cNvSpPr>
            <p:nvPr/>
          </p:nvSpPr>
          <p:spPr bwMode="auto">
            <a:xfrm>
              <a:off x="2003760" y="2138405"/>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6"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7" name="Rectangle 783"/>
            <p:cNvSpPr>
              <a:spLocks noChangeArrowheads="1"/>
            </p:cNvSpPr>
            <p:nvPr/>
          </p:nvSpPr>
          <p:spPr bwMode="auto">
            <a:xfrm>
              <a:off x="1954551" y="2195300"/>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8"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49"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50"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51"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2" name="Rectangle 788"/>
            <p:cNvSpPr>
              <a:spLocks noChangeArrowheads="1"/>
            </p:cNvSpPr>
            <p:nvPr/>
          </p:nvSpPr>
          <p:spPr bwMode="auto">
            <a:xfrm>
              <a:off x="2766250" y="2948245"/>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53"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4" name="Rectangle 790"/>
            <p:cNvSpPr>
              <a:spLocks noChangeArrowheads="1"/>
            </p:cNvSpPr>
            <p:nvPr/>
          </p:nvSpPr>
          <p:spPr bwMode="auto">
            <a:xfrm>
              <a:off x="1975032" y="3213253"/>
              <a:ext cx="1336353" cy="123111"/>
            </a:xfrm>
            <a:prstGeom prst="rect">
              <a:avLst/>
            </a:prstGeom>
            <a:noFill/>
            <a:ln w="9525">
              <a:noFill/>
              <a:miter lim="800000"/>
              <a:headEnd/>
              <a:tailEnd/>
            </a:ln>
          </p:spPr>
          <p:txBody>
            <a:bodyPr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755"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56"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57"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40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0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0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0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05"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06"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0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0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0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1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1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1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1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1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15"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808"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80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1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81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1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81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81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81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81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1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82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2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82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2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82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2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82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83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31"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32" name="Rectangle 508"/>
            <p:cNvSpPr>
              <a:spLocks noChangeArrowheads="1"/>
            </p:cNvSpPr>
            <p:nvPr/>
          </p:nvSpPr>
          <p:spPr bwMode="auto">
            <a:xfrm rot="16200000">
              <a:off x="1858755" y="501609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3"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3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3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3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3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4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4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84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4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84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84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84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4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4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85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5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5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85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5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5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85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5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85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5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60"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6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2" name="Rectangle 627"/>
            <p:cNvSpPr>
              <a:spLocks noChangeArrowheads="1"/>
            </p:cNvSpPr>
            <p:nvPr/>
          </p:nvSpPr>
          <p:spPr bwMode="auto">
            <a:xfrm>
              <a:off x="4029449"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863"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4"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865"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66"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867"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68"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869"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70"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871"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72"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873"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74"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75"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876"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77"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78"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879"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80"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81"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882"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83"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84"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885"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86"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87"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888"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89"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90"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891"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92"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93"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894"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95"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96"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97"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898"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899"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900" name="Rectangle 689"/>
            <p:cNvSpPr>
              <a:spLocks noChangeArrowheads="1"/>
            </p:cNvSpPr>
            <p:nvPr/>
          </p:nvSpPr>
          <p:spPr bwMode="auto">
            <a:xfrm>
              <a:off x="390488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901" name="Rectangle 690"/>
            <p:cNvSpPr>
              <a:spLocks noChangeArrowheads="1"/>
            </p:cNvSpPr>
            <p:nvPr/>
          </p:nvSpPr>
          <p:spPr bwMode="auto">
            <a:xfrm>
              <a:off x="4033664" y="4949310"/>
              <a:ext cx="247587" cy="636605"/>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02"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03" name="Rectangle 695"/>
            <p:cNvSpPr>
              <a:spLocks noChangeArrowheads="1"/>
            </p:cNvSpPr>
            <p:nvPr/>
          </p:nvSpPr>
          <p:spPr bwMode="auto">
            <a:xfrm rot="16200000">
              <a:off x="4168958" y="5060687"/>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04" name="Rectangle 698"/>
            <p:cNvSpPr>
              <a:spLocks noChangeArrowheads="1"/>
            </p:cNvSpPr>
            <p:nvPr/>
          </p:nvSpPr>
          <p:spPr bwMode="auto">
            <a:xfrm>
              <a:off x="3444684" y="4817069"/>
              <a:ext cx="322939" cy="644294"/>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05" name="Rectangle 710"/>
            <p:cNvSpPr>
              <a:spLocks noChangeArrowheads="1"/>
            </p:cNvSpPr>
            <p:nvPr/>
          </p:nvSpPr>
          <p:spPr bwMode="auto">
            <a:xfrm rot="16200000">
              <a:off x="3689163" y="4928445"/>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06" name="Rectangle 713"/>
            <p:cNvSpPr>
              <a:spLocks noChangeArrowheads="1"/>
            </p:cNvSpPr>
            <p:nvPr/>
          </p:nvSpPr>
          <p:spPr bwMode="auto">
            <a:xfrm>
              <a:off x="3453911" y="5635122"/>
              <a:ext cx="313712" cy="330604"/>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07"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08" name="Rectangle 717"/>
            <p:cNvSpPr>
              <a:spLocks noChangeArrowheads="1"/>
            </p:cNvSpPr>
            <p:nvPr/>
          </p:nvSpPr>
          <p:spPr bwMode="auto">
            <a:xfrm rot="16200000">
              <a:off x="3569213" y="5581964"/>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09"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10"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911"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912"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913" name="Rectangle 725"/>
            <p:cNvSpPr>
              <a:spLocks noChangeArrowheads="1"/>
            </p:cNvSpPr>
            <p:nvPr/>
          </p:nvSpPr>
          <p:spPr bwMode="auto">
            <a:xfrm>
              <a:off x="4579584" y="5304518"/>
              <a:ext cx="645878" cy="30600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14"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915"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16"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17"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918"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919"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2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21"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922"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923"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924" name="Rectangle 740"/>
            <p:cNvSpPr>
              <a:spLocks noChangeArrowheads="1"/>
            </p:cNvSpPr>
            <p:nvPr/>
          </p:nvSpPr>
          <p:spPr bwMode="auto">
            <a:xfrm>
              <a:off x="4579584" y="4941622"/>
              <a:ext cx="645878" cy="304463"/>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25"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2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92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92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2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93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3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93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93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3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3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3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93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3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3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94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4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4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94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4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4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94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94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94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95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95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5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95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5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5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95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95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95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96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grpSp>
          <p:nvGrpSpPr>
            <p:cNvPr id="1087" name="Group 1086"/>
            <p:cNvGrpSpPr/>
            <p:nvPr/>
          </p:nvGrpSpPr>
          <p:grpSpPr>
            <a:xfrm>
              <a:off x="24605" y="980521"/>
              <a:ext cx="2947973" cy="810365"/>
              <a:chOff x="24605" y="980521"/>
              <a:chExt cx="2947973" cy="810365"/>
            </a:xfrm>
          </p:grpSpPr>
          <p:sp>
            <p:nvSpPr>
              <p:cNvPr id="96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62"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6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64"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965"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966"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7"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968"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969"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970"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971"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972"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3"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974"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97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97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97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97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97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98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98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98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98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98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98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98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98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98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98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99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99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99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9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9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9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9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9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9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9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100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100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100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100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00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00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00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00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100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100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1010"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1011"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1012"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1013"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1014"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15"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016"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17"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018"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019"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020"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21"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022"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023"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grpSp>
        <p:sp>
          <p:nvSpPr>
            <p:cNvPr id="1024"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025"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026"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027"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028"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29"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30" name="Line 669"/>
            <p:cNvSpPr>
              <a:spLocks noChangeShapeType="1"/>
            </p:cNvSpPr>
            <p:nvPr/>
          </p:nvSpPr>
          <p:spPr bwMode="auto">
            <a:xfrm>
              <a:off x="893298" y="5591908"/>
              <a:ext cx="6338" cy="765231"/>
            </a:xfrm>
            <a:prstGeom prst="line">
              <a:avLst/>
            </a:prstGeom>
            <a:noFill/>
            <a:ln w="0">
              <a:solidFill>
                <a:srgbClr val="000000"/>
              </a:solidFill>
              <a:round/>
              <a:headEnd/>
              <a:tailEnd/>
            </a:ln>
          </p:spPr>
          <p:txBody>
            <a:bodyPr/>
            <a:lstStyle/>
            <a:p>
              <a:endParaRPr lang="en-US"/>
            </a:p>
          </p:txBody>
        </p:sp>
        <p:sp>
          <p:nvSpPr>
            <p:cNvPr id="1031"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32"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3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3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03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3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03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03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0" name="Rectangle 514"/>
            <p:cNvSpPr>
              <a:spLocks noChangeArrowheads="1"/>
            </p:cNvSpPr>
            <p:nvPr/>
          </p:nvSpPr>
          <p:spPr bwMode="auto">
            <a:xfrm>
              <a:off x="2022564" y="4709430"/>
              <a:ext cx="249124" cy="842656"/>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1041"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2" name="Rectangle 545"/>
            <p:cNvSpPr>
              <a:spLocks noChangeArrowheads="1"/>
            </p:cNvSpPr>
            <p:nvPr/>
          </p:nvSpPr>
          <p:spPr bwMode="auto">
            <a:xfrm>
              <a:off x="2337814" y="4709430"/>
              <a:ext cx="249124" cy="842656"/>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043"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4" name="Rectangle 640"/>
            <p:cNvSpPr>
              <a:spLocks noChangeArrowheads="1"/>
            </p:cNvSpPr>
            <p:nvPr/>
          </p:nvSpPr>
          <p:spPr bwMode="auto">
            <a:xfrm>
              <a:off x="1087579" y="4709430"/>
              <a:ext cx="247587" cy="842657"/>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045"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 name="Rectangle 627"/>
            <p:cNvSpPr>
              <a:spLocks noChangeArrowheads="1"/>
            </p:cNvSpPr>
            <p:nvPr/>
          </p:nvSpPr>
          <p:spPr bwMode="auto">
            <a:xfrm>
              <a:off x="1431612" y="5053711"/>
              <a:ext cx="1141338" cy="153888"/>
            </a:xfrm>
            <a:prstGeom prst="rect">
              <a:avLst/>
            </a:prstGeom>
            <a:solidFill>
              <a:srgbClr val="FFFFFF"/>
            </a:solidFill>
            <a:ln w="9525">
              <a:noFill/>
              <a:miter lim="800000"/>
              <a:headEnd/>
              <a:tailEnd/>
            </a:ln>
          </p:spPr>
          <p:txBody>
            <a:bodyPr wrap="none" lIns="0" tIns="0" rIns="0" bIns="0">
              <a:spAutoFit/>
            </a:bodyPr>
            <a:lstStyle/>
            <a:p>
              <a:pPr algn="l" eaLnBrk="0" hangingPunct="0"/>
              <a:r>
                <a:rPr lang="en-US" sz="1000" b="1" dirty="0" smtClean="0">
                  <a:solidFill>
                    <a:srgbClr val="24211D"/>
                  </a:solidFill>
                </a:rPr>
                <a:t>External Interfaces</a:t>
              </a:r>
              <a:endParaRPr lang="en-US" sz="1000" dirty="0">
                <a:solidFill>
                  <a:srgbClr val="000000"/>
                </a:solidFill>
              </a:endParaRPr>
            </a:p>
          </p:txBody>
        </p:sp>
        <p:sp>
          <p:nvSpPr>
            <p:cNvPr id="1051"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052"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53"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054"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055"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056"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057"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058"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59"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60"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61"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62"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3"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064"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067"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6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6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78"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079"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080"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1"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82"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083"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084"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85"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86"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sp>
          <p:nvSpPr>
            <p:cNvPr id="95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grpSp>
          <p:nvGrpSpPr>
            <p:cNvPr id="1090" name="Group 1089"/>
            <p:cNvGrpSpPr/>
            <p:nvPr/>
          </p:nvGrpSpPr>
          <p:grpSpPr>
            <a:xfrm>
              <a:off x="24605" y="1683248"/>
              <a:ext cx="1051859" cy="1802177"/>
              <a:chOff x="24605" y="1683248"/>
              <a:chExt cx="1051859" cy="1802177"/>
            </a:xfrm>
          </p:grpSpPr>
          <p:sp>
            <p:nvSpPr>
              <p:cNvPr id="1091"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2"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3"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4"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09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09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09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099"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0"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1"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102"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103"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104"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105"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6"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7"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8"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325"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idx="4294967295"/>
          </p:nvPr>
        </p:nvSpPr>
        <p:spPr>
          <a:xfrm>
            <a:off x="500080" y="76200"/>
            <a:ext cx="8229600" cy="762000"/>
          </a:xfrm>
        </p:spPr>
        <p:txBody>
          <a:bodyPr/>
          <a:lstStyle/>
          <a:p>
            <a:pPr eaLnBrk="1" hangingPunct="1"/>
            <a:r>
              <a:rPr lang="en-US" b="0" dirty="0" smtClean="0"/>
              <a:t>Memory Subsystem</a:t>
            </a:r>
          </a:p>
        </p:txBody>
      </p:sp>
      <p:sp>
        <p:nvSpPr>
          <p:cNvPr id="52231" name="Rectangle 59"/>
          <p:cNvSpPr>
            <a:spLocks noChangeArrowheads="1"/>
          </p:cNvSpPr>
          <p:nvPr/>
        </p:nvSpPr>
        <p:spPr bwMode="auto">
          <a:xfrm>
            <a:off x="5410200" y="935166"/>
            <a:ext cx="3581400" cy="5604611"/>
          </a:xfrm>
          <a:prstGeom prst="rect">
            <a:avLst/>
          </a:prstGeom>
          <a:noFill/>
          <a:ln w="9525">
            <a:noFill/>
            <a:miter lim="800000"/>
            <a:headEnd/>
            <a:tailEnd/>
          </a:ln>
        </p:spPr>
        <p:txBody>
          <a:bodyPr wrap="square" lIns="0" rIns="0">
            <a:spAutoFit/>
          </a:bodyPr>
          <a:lstStyle/>
          <a:p>
            <a:pPr marL="117475" lvl="1" indent="-117475" algn="l">
              <a:lnSpc>
                <a:spcPct val="85000"/>
              </a:lnSpc>
              <a:spcBef>
                <a:spcPct val="65000"/>
              </a:spcBef>
              <a:buFontTx/>
              <a:buChar char="•"/>
            </a:pPr>
            <a:r>
              <a:rPr lang="en-US" sz="1400" dirty="0" smtClean="0">
                <a:solidFill>
                  <a:srgbClr val="000000"/>
                </a:solidFill>
                <a:latin typeface="Calibri" pitchFamily="34" charset="0"/>
              </a:rPr>
              <a:t>Multicore Shared Memory (MSM SRAM)</a:t>
            </a:r>
          </a:p>
          <a:p>
            <a:pPr marL="339725" lvl="1" indent="-107950" algn="l">
              <a:lnSpc>
                <a:spcPct val="85000"/>
              </a:lnSpc>
              <a:spcBef>
                <a:spcPct val="20000"/>
              </a:spcBef>
              <a:buFontTx/>
              <a:buChar char="•"/>
            </a:pPr>
            <a:r>
              <a:rPr lang="en-US" sz="1400" dirty="0" smtClean="0">
                <a:solidFill>
                  <a:srgbClr val="000000"/>
                </a:solidFill>
                <a:latin typeface="Calibri" pitchFamily="34" charset="0"/>
              </a:rPr>
              <a:t>1 to 4 MB</a:t>
            </a:r>
            <a:endParaRPr lang="en-US" altLang="en-US" sz="1400" dirty="0" smtClean="0">
              <a:solidFill>
                <a:srgbClr val="000000"/>
              </a:solidFill>
              <a:latin typeface="Calibri" pitchFamily="34" charset="0"/>
            </a:endParaRP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Available to all cores</a:t>
            </a: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Can contain program and data</a:t>
            </a: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All devices except C6654</a:t>
            </a:r>
          </a:p>
          <a:p>
            <a:pPr marL="117475" indent="-117475" algn="l">
              <a:lnSpc>
                <a:spcPct val="85000"/>
              </a:lnSpc>
              <a:spcBef>
                <a:spcPct val="65000"/>
              </a:spcBef>
              <a:buFontTx/>
              <a:buChar char="•"/>
            </a:pPr>
            <a:r>
              <a:rPr lang="en-US" sz="1400" dirty="0" smtClean="0">
                <a:solidFill>
                  <a:srgbClr val="000000"/>
                </a:solidFill>
                <a:latin typeface="Calibri" pitchFamily="34" charset="0"/>
              </a:rPr>
              <a:t>Multicore </a:t>
            </a:r>
            <a:r>
              <a:rPr lang="en-US" sz="1400" dirty="0">
                <a:solidFill>
                  <a:srgbClr val="000000"/>
                </a:solidFill>
                <a:latin typeface="Calibri" pitchFamily="34" charset="0"/>
              </a:rPr>
              <a:t>Shared Memory Controller (MSMC)</a:t>
            </a:r>
          </a:p>
          <a:p>
            <a:pPr marL="339725" lvl="1" indent="-107950" algn="l">
              <a:lnSpc>
                <a:spcPct val="85000"/>
              </a:lnSpc>
              <a:spcBef>
                <a:spcPct val="20000"/>
              </a:spcBef>
              <a:buFontTx/>
              <a:buChar char="•"/>
            </a:pPr>
            <a:r>
              <a:rPr lang="en-US" altLang="en-US" sz="1400" dirty="0">
                <a:solidFill>
                  <a:srgbClr val="000000"/>
                </a:solidFill>
                <a:latin typeface="Calibri" pitchFamily="34" charset="0"/>
              </a:rPr>
              <a:t>Arbitrates </a:t>
            </a:r>
            <a:r>
              <a:rPr lang="en-US" altLang="en-US" sz="1400" dirty="0" smtClean="0">
                <a:solidFill>
                  <a:srgbClr val="000000"/>
                </a:solidFill>
                <a:latin typeface="Calibri" pitchFamily="34" charset="0"/>
              </a:rPr>
              <a:t>access of CorePac </a:t>
            </a:r>
            <a:r>
              <a:rPr lang="en-US" altLang="en-US" sz="1400" dirty="0">
                <a:solidFill>
                  <a:srgbClr val="000000"/>
                </a:solidFill>
                <a:latin typeface="Calibri" pitchFamily="34" charset="0"/>
              </a:rPr>
              <a:t>and </a:t>
            </a:r>
            <a:r>
              <a:rPr lang="en-US" altLang="en-US" sz="1400" dirty="0" err="1">
                <a:solidFill>
                  <a:srgbClr val="000000"/>
                </a:solidFill>
                <a:latin typeface="Calibri" pitchFamily="34" charset="0"/>
              </a:rPr>
              <a:t>SoC</a:t>
            </a:r>
            <a:r>
              <a:rPr lang="en-US" altLang="en-US" sz="1400" dirty="0">
                <a:solidFill>
                  <a:srgbClr val="000000"/>
                </a:solidFill>
                <a:latin typeface="Calibri" pitchFamily="34" charset="0"/>
              </a:rPr>
              <a:t> </a:t>
            </a:r>
            <a:r>
              <a:rPr lang="en-US" altLang="en-US" sz="1400" dirty="0" smtClean="0">
                <a:solidFill>
                  <a:srgbClr val="000000"/>
                </a:solidFill>
                <a:latin typeface="Calibri" pitchFamily="34" charset="0"/>
              </a:rPr>
              <a:t>masters to </a:t>
            </a:r>
            <a:r>
              <a:rPr lang="en-US" altLang="en-US" sz="1400" dirty="0">
                <a:solidFill>
                  <a:srgbClr val="000000"/>
                </a:solidFill>
                <a:latin typeface="Calibri" pitchFamily="34" charset="0"/>
              </a:rPr>
              <a:t>shared memory</a:t>
            </a:r>
          </a:p>
          <a:p>
            <a:pPr marL="339725" lvl="1" indent="-107950" algn="l">
              <a:lnSpc>
                <a:spcPct val="85000"/>
              </a:lnSpc>
              <a:spcBef>
                <a:spcPct val="20000"/>
              </a:spcBef>
              <a:buFontTx/>
              <a:buChar char="•"/>
            </a:pPr>
            <a:r>
              <a:rPr lang="en-US" sz="1400" dirty="0">
                <a:solidFill>
                  <a:srgbClr val="000000"/>
                </a:solidFill>
                <a:latin typeface="Calibri" pitchFamily="34" charset="0"/>
              </a:rPr>
              <a:t>Provides a </a:t>
            </a:r>
            <a:r>
              <a:rPr lang="en-US" sz="1400" dirty="0" smtClean="0">
                <a:solidFill>
                  <a:srgbClr val="000000"/>
                </a:solidFill>
                <a:latin typeface="Calibri" pitchFamily="34" charset="0"/>
              </a:rPr>
              <a:t>connection </a:t>
            </a:r>
            <a:r>
              <a:rPr lang="en-US" sz="1400" dirty="0">
                <a:solidFill>
                  <a:srgbClr val="000000"/>
                </a:solidFill>
                <a:latin typeface="Calibri" pitchFamily="34" charset="0"/>
              </a:rPr>
              <a:t>to the DDR3 EMIF</a:t>
            </a:r>
          </a:p>
          <a:p>
            <a:pPr marL="339725" lvl="1" indent="-107950" algn="l">
              <a:lnSpc>
                <a:spcPct val="85000"/>
              </a:lnSpc>
              <a:spcBef>
                <a:spcPct val="20000"/>
              </a:spcBef>
              <a:buFontTx/>
              <a:buChar char="•"/>
            </a:pPr>
            <a:r>
              <a:rPr lang="en-US" sz="1400" dirty="0">
                <a:solidFill>
                  <a:srgbClr val="000000"/>
                </a:solidFill>
                <a:latin typeface="Calibri" pitchFamily="34" charset="0"/>
              </a:rPr>
              <a:t>Provides CorePac access to coprocessors and IO </a:t>
            </a:r>
            <a:r>
              <a:rPr lang="en-US" sz="1400" dirty="0" smtClean="0">
                <a:solidFill>
                  <a:srgbClr val="000000"/>
                </a:solidFill>
                <a:latin typeface="Calibri" pitchFamily="34" charset="0"/>
              </a:rPr>
              <a:t>peripherals</a:t>
            </a:r>
            <a:endParaRPr lang="en-US" sz="1400" dirty="0">
              <a:solidFill>
                <a:srgbClr val="000000"/>
              </a:solidFill>
              <a:latin typeface="Calibri" pitchFamily="34" charset="0"/>
            </a:endParaRP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Provides error detection and correction for all shared memory</a:t>
            </a:r>
            <a:endParaRPr lang="en-US" sz="1400" b="1" dirty="0" smtClean="0">
              <a:solidFill>
                <a:srgbClr val="FF0000"/>
              </a:solidFill>
              <a:latin typeface="Calibri" pitchFamily="34" charset="0"/>
            </a:endParaRPr>
          </a:p>
          <a:p>
            <a:pPr marL="339725" lvl="1" indent="-107950" algn="l">
              <a:lnSpc>
                <a:spcPct val="85000"/>
              </a:lnSpc>
              <a:spcBef>
                <a:spcPct val="20000"/>
              </a:spcBef>
              <a:buFontTx/>
              <a:buChar char="•"/>
            </a:pPr>
            <a:r>
              <a:rPr lang="en-US" sz="1400" dirty="0" smtClean="0">
                <a:solidFill>
                  <a:srgbClr val="000000"/>
                </a:solidFill>
                <a:latin typeface="Calibri" pitchFamily="34" charset="0"/>
              </a:rPr>
              <a:t>Memory </a:t>
            </a:r>
            <a:r>
              <a:rPr lang="en-US" sz="1400" dirty="0">
                <a:solidFill>
                  <a:srgbClr val="000000"/>
                </a:solidFill>
                <a:latin typeface="Calibri" pitchFamily="34" charset="0"/>
              </a:rPr>
              <a:t>protection and address extension to 64 GB (36 bits)</a:t>
            </a:r>
          </a:p>
          <a:p>
            <a:pPr marL="339725" lvl="1" indent="-107950" algn="l">
              <a:lnSpc>
                <a:spcPct val="85000"/>
              </a:lnSpc>
              <a:spcBef>
                <a:spcPct val="20000"/>
              </a:spcBef>
              <a:buFontTx/>
              <a:buChar char="•"/>
            </a:pPr>
            <a:r>
              <a:rPr lang="en-US" sz="1400" dirty="0">
                <a:solidFill>
                  <a:srgbClr val="000000"/>
                </a:solidFill>
                <a:latin typeface="Calibri" pitchFamily="34" charset="0"/>
              </a:rPr>
              <a:t>Provides multi-stream pre-fetching </a:t>
            </a:r>
            <a:r>
              <a:rPr lang="en-US" sz="1400" dirty="0" smtClean="0">
                <a:solidFill>
                  <a:srgbClr val="000000"/>
                </a:solidFill>
                <a:latin typeface="Calibri" pitchFamily="34" charset="0"/>
              </a:rPr>
              <a:t>capability</a:t>
            </a:r>
            <a:br>
              <a:rPr lang="en-US" sz="1400" dirty="0" smtClean="0">
                <a:solidFill>
                  <a:srgbClr val="000000"/>
                </a:solidFill>
                <a:latin typeface="Calibri" pitchFamily="34" charset="0"/>
              </a:rPr>
            </a:br>
            <a:endParaRPr lang="en-US" sz="800" dirty="0" smtClean="0">
              <a:solidFill>
                <a:srgbClr val="000000"/>
              </a:solidFill>
              <a:latin typeface="Calibri" pitchFamily="34" charset="0"/>
            </a:endParaRPr>
          </a:p>
          <a:p>
            <a:pPr marL="117475" indent="-117475" algn="l">
              <a:lnSpc>
                <a:spcPct val="85000"/>
              </a:lnSpc>
              <a:spcBef>
                <a:spcPct val="20000"/>
              </a:spcBef>
              <a:buFontTx/>
              <a:buChar char="•"/>
            </a:pPr>
            <a:r>
              <a:rPr lang="en-US" sz="1400" dirty="0" smtClean="0">
                <a:solidFill>
                  <a:srgbClr val="000000"/>
                </a:solidFill>
                <a:latin typeface="Calibri" pitchFamily="34" charset="0"/>
              </a:rPr>
              <a:t>DDR3 External Memory Interface (EMIF)</a:t>
            </a:r>
          </a:p>
          <a:p>
            <a:pPr marL="339725" lvl="1" indent="-107950" algn="l">
              <a:lnSpc>
                <a:spcPct val="85000"/>
              </a:lnSpc>
              <a:spcBef>
                <a:spcPct val="20000"/>
              </a:spcBef>
              <a:buFontTx/>
              <a:buChar char="•"/>
            </a:pPr>
            <a:r>
              <a:rPr lang="en-US" sz="1400" dirty="0" smtClean="0">
                <a:solidFill>
                  <a:srgbClr val="000000"/>
                </a:solidFill>
                <a:latin typeface="Calibri" pitchFamily="34" charset="0"/>
              </a:rPr>
              <a:t>Support </a:t>
            </a:r>
            <a:r>
              <a:rPr lang="en-US" sz="1400" dirty="0">
                <a:solidFill>
                  <a:srgbClr val="000000"/>
                </a:solidFill>
                <a:latin typeface="Calibri" pitchFamily="34" charset="0"/>
              </a:rPr>
              <a:t>for </a:t>
            </a:r>
            <a:r>
              <a:rPr lang="en-US" sz="1400" dirty="0" smtClean="0">
                <a:solidFill>
                  <a:srgbClr val="000000"/>
                </a:solidFill>
                <a:latin typeface="Calibri" pitchFamily="34" charset="0"/>
              </a:rPr>
              <a:t>16-bit</a:t>
            </a:r>
            <a:r>
              <a:rPr lang="en-US" sz="1400" dirty="0">
                <a:solidFill>
                  <a:srgbClr val="000000"/>
                </a:solidFill>
                <a:latin typeface="Calibri" pitchFamily="34" charset="0"/>
              </a:rPr>
              <a:t>, </a:t>
            </a:r>
            <a:r>
              <a:rPr lang="en-US" sz="1400" dirty="0" smtClean="0">
                <a:solidFill>
                  <a:srgbClr val="000000"/>
                </a:solidFill>
                <a:latin typeface="Calibri" pitchFamily="34" charset="0"/>
              </a:rPr>
              <a:t>32-bit</a:t>
            </a:r>
            <a:r>
              <a:rPr lang="en-US" sz="1400" dirty="0">
                <a:solidFill>
                  <a:srgbClr val="000000"/>
                </a:solidFill>
                <a:latin typeface="Calibri" pitchFamily="34" charset="0"/>
              </a:rPr>
              <a:t>, </a:t>
            </a:r>
            <a:r>
              <a:rPr lang="en-US" sz="1400" dirty="0" smtClean="0">
                <a:solidFill>
                  <a:srgbClr val="000000"/>
                </a:solidFill>
                <a:latin typeface="Calibri" pitchFamily="34" charset="0"/>
              </a:rPr>
              <a:t>and (for C667x devices) 64-bit </a:t>
            </a:r>
            <a:r>
              <a:rPr lang="en-US" sz="1400" dirty="0">
                <a:solidFill>
                  <a:srgbClr val="000000"/>
                </a:solidFill>
                <a:latin typeface="Calibri" pitchFamily="34" charset="0"/>
              </a:rPr>
              <a:t>modes</a:t>
            </a:r>
          </a:p>
          <a:p>
            <a:pPr marL="339725" lvl="1" indent="-107950" algn="l">
              <a:lnSpc>
                <a:spcPct val="85000"/>
              </a:lnSpc>
              <a:spcBef>
                <a:spcPct val="20000"/>
              </a:spcBef>
              <a:buFontTx/>
              <a:buChar char="•"/>
            </a:pPr>
            <a:r>
              <a:rPr lang="en-US" sz="1400" dirty="0" smtClean="0">
                <a:solidFill>
                  <a:srgbClr val="000000"/>
                </a:solidFill>
                <a:latin typeface="Calibri" pitchFamily="34" charset="0"/>
              </a:rPr>
              <a:t>Specified at up </a:t>
            </a:r>
            <a:r>
              <a:rPr lang="en-US" sz="1400" dirty="0">
                <a:solidFill>
                  <a:srgbClr val="000000"/>
                </a:solidFill>
                <a:latin typeface="Calibri" pitchFamily="34" charset="0"/>
              </a:rPr>
              <a:t>to 1600 </a:t>
            </a:r>
            <a:r>
              <a:rPr lang="en-US" sz="1400" dirty="0" smtClean="0">
                <a:solidFill>
                  <a:srgbClr val="000000"/>
                </a:solidFill>
                <a:latin typeface="Calibri" pitchFamily="34" charset="0"/>
              </a:rPr>
              <a:t>MT/s</a:t>
            </a:r>
            <a:endParaRPr lang="en-US" sz="1400" dirty="0">
              <a:solidFill>
                <a:srgbClr val="000000"/>
              </a:solidFill>
              <a:latin typeface="Calibri" pitchFamily="34" charset="0"/>
            </a:endParaRPr>
          </a:p>
          <a:p>
            <a:pPr marL="339725" lvl="1" indent="-107950" algn="l">
              <a:lnSpc>
                <a:spcPct val="85000"/>
              </a:lnSpc>
              <a:spcBef>
                <a:spcPct val="20000"/>
              </a:spcBef>
              <a:buFontTx/>
              <a:buChar char="•"/>
            </a:pPr>
            <a:r>
              <a:rPr lang="en-US" sz="1400" dirty="0">
                <a:solidFill>
                  <a:srgbClr val="000000"/>
                </a:solidFill>
                <a:latin typeface="Calibri" pitchFamily="34" charset="0"/>
              </a:rPr>
              <a:t>Supports power down of unused pins when using 16-bit or 32-bit width</a:t>
            </a:r>
          </a:p>
          <a:p>
            <a:pPr marL="339725" lvl="1" indent="-107950" algn="l">
              <a:lnSpc>
                <a:spcPct val="85000"/>
              </a:lnSpc>
              <a:spcBef>
                <a:spcPct val="20000"/>
              </a:spcBef>
              <a:buFontTx/>
              <a:buChar char="•"/>
            </a:pPr>
            <a:r>
              <a:rPr lang="en-US" sz="1400" dirty="0">
                <a:solidFill>
                  <a:srgbClr val="000000"/>
                </a:solidFill>
                <a:latin typeface="Calibri" pitchFamily="34" charset="0"/>
              </a:rPr>
              <a:t>Support for 8 GB memory address</a:t>
            </a:r>
          </a:p>
          <a:p>
            <a:pPr marL="339725" lvl="1" indent="-107950" algn="l">
              <a:lnSpc>
                <a:spcPct val="85000"/>
              </a:lnSpc>
              <a:spcBef>
                <a:spcPct val="20000"/>
              </a:spcBef>
              <a:buFontTx/>
              <a:buChar char="•"/>
            </a:pPr>
            <a:r>
              <a:rPr lang="en-US" sz="1400" dirty="0">
                <a:solidFill>
                  <a:srgbClr val="000000"/>
                </a:solidFill>
                <a:latin typeface="Calibri" pitchFamily="34" charset="0"/>
              </a:rPr>
              <a:t>Error detection and </a:t>
            </a:r>
            <a:r>
              <a:rPr lang="en-US" sz="1400" dirty="0" smtClean="0">
                <a:solidFill>
                  <a:srgbClr val="000000"/>
                </a:solidFill>
                <a:latin typeface="Calibri" pitchFamily="34" charset="0"/>
              </a:rPr>
              <a:t>correction</a:t>
            </a:r>
            <a:endParaRPr lang="en-US" sz="1400" dirty="0">
              <a:solidFill>
                <a:srgbClr val="000000"/>
              </a:solidFill>
              <a:latin typeface="Calibri" pitchFamily="34" charset="0"/>
            </a:endParaRPr>
          </a:p>
        </p:txBody>
      </p:sp>
      <p:grpSp>
        <p:nvGrpSpPr>
          <p:cNvPr id="328" name="Group 327"/>
          <p:cNvGrpSpPr/>
          <p:nvPr/>
        </p:nvGrpSpPr>
        <p:grpSpPr>
          <a:xfrm>
            <a:off x="0" y="914400"/>
            <a:ext cx="5360248" cy="5442739"/>
            <a:chOff x="0" y="914400"/>
            <a:chExt cx="5360248" cy="5442739"/>
          </a:xfrm>
        </p:grpSpPr>
        <p:sp>
          <p:nvSpPr>
            <p:cNvPr id="52226" name="TextBox 828"/>
            <p:cNvSpPr txBox="1">
              <a:spLocks noChangeArrowheads="1"/>
            </p:cNvSpPr>
            <p:nvPr/>
          </p:nvSpPr>
          <p:spPr bwMode="auto">
            <a:xfrm>
              <a:off x="336550" y="990600"/>
              <a:ext cx="2293938" cy="68580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428"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29"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30"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1"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32"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3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5"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46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6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69"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0"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71"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90"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491"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92"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493"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94"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95"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57"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58"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59"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60"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61"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62"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63"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64"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65"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66"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67"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68"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69"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70"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71"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72"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73"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74"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75"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76"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77"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78"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79"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80"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81"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82"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83"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84"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8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8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8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8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89"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0"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91"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592"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593"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54"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55"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56"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01"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2"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3"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4"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5"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6"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7"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8"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9"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10"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411"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412"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413"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414"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415"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41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811"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812"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813"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814"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815"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6"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7"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18"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1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2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2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2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27"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828"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82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3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83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3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3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83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83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83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3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83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3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84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4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84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4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4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84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4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84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85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51"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52" name="Rectangle 508"/>
            <p:cNvSpPr>
              <a:spLocks noChangeArrowheads="1"/>
            </p:cNvSpPr>
            <p:nvPr/>
          </p:nvSpPr>
          <p:spPr bwMode="auto">
            <a:xfrm rot="16200000">
              <a:off x="1858755" y="501609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53"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5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5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5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5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5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5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6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6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86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6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86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86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86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6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6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87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7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7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87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7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87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7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87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7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80"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8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82" name="Rectangle 627"/>
            <p:cNvSpPr>
              <a:spLocks noChangeArrowheads="1"/>
            </p:cNvSpPr>
            <p:nvPr/>
          </p:nvSpPr>
          <p:spPr bwMode="auto">
            <a:xfrm>
              <a:off x="4029449"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883"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84"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885"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86"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887"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88"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889"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90"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891"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92"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893"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94"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95"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896"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97"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98"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899"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00"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01"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902"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03"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04"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905"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06"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07"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908"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09"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10"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911"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12"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13"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914"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15"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16"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17"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918"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19"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920" name="Rectangle 689"/>
            <p:cNvSpPr>
              <a:spLocks noChangeArrowheads="1"/>
            </p:cNvSpPr>
            <p:nvPr/>
          </p:nvSpPr>
          <p:spPr bwMode="auto">
            <a:xfrm>
              <a:off x="390488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921" name="Rectangle 690"/>
            <p:cNvSpPr>
              <a:spLocks noChangeArrowheads="1"/>
            </p:cNvSpPr>
            <p:nvPr/>
          </p:nvSpPr>
          <p:spPr bwMode="auto">
            <a:xfrm>
              <a:off x="4033664" y="4949310"/>
              <a:ext cx="247587" cy="636605"/>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22"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23" name="Rectangle 695"/>
            <p:cNvSpPr>
              <a:spLocks noChangeArrowheads="1"/>
            </p:cNvSpPr>
            <p:nvPr/>
          </p:nvSpPr>
          <p:spPr bwMode="auto">
            <a:xfrm rot="16200000">
              <a:off x="4168958" y="5060687"/>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4" name="Rectangle 698"/>
            <p:cNvSpPr>
              <a:spLocks noChangeArrowheads="1"/>
            </p:cNvSpPr>
            <p:nvPr/>
          </p:nvSpPr>
          <p:spPr bwMode="auto">
            <a:xfrm>
              <a:off x="3444684" y="4817069"/>
              <a:ext cx="322939" cy="644294"/>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25" name="Rectangle 710"/>
            <p:cNvSpPr>
              <a:spLocks noChangeArrowheads="1"/>
            </p:cNvSpPr>
            <p:nvPr/>
          </p:nvSpPr>
          <p:spPr bwMode="auto">
            <a:xfrm rot="16200000">
              <a:off x="3689163" y="4928445"/>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6" name="Rectangle 713"/>
            <p:cNvSpPr>
              <a:spLocks noChangeArrowheads="1"/>
            </p:cNvSpPr>
            <p:nvPr/>
          </p:nvSpPr>
          <p:spPr bwMode="auto">
            <a:xfrm>
              <a:off x="3453911" y="5635122"/>
              <a:ext cx="313712" cy="330604"/>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27"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28" name="Rectangle 717"/>
            <p:cNvSpPr>
              <a:spLocks noChangeArrowheads="1"/>
            </p:cNvSpPr>
            <p:nvPr/>
          </p:nvSpPr>
          <p:spPr bwMode="auto">
            <a:xfrm rot="16200000">
              <a:off x="3569213" y="5581964"/>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9"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30"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931"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932"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933" name="Rectangle 725"/>
            <p:cNvSpPr>
              <a:spLocks noChangeArrowheads="1"/>
            </p:cNvSpPr>
            <p:nvPr/>
          </p:nvSpPr>
          <p:spPr bwMode="auto">
            <a:xfrm>
              <a:off x="4579584" y="5304518"/>
              <a:ext cx="645878" cy="30600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34"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935"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36"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37"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938"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939"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4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41"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942"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943"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944" name="Rectangle 740"/>
            <p:cNvSpPr>
              <a:spLocks noChangeArrowheads="1"/>
            </p:cNvSpPr>
            <p:nvPr/>
          </p:nvSpPr>
          <p:spPr bwMode="auto">
            <a:xfrm>
              <a:off x="4579584" y="4941622"/>
              <a:ext cx="645878" cy="304463"/>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45"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4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94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94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4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95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5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95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95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5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95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5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5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6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96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6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96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6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6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96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96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96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97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97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97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97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97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97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98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98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98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98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98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98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98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989"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990"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991"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992"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993"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994"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95"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96" name="Line 669"/>
            <p:cNvSpPr>
              <a:spLocks noChangeShapeType="1"/>
            </p:cNvSpPr>
            <p:nvPr/>
          </p:nvSpPr>
          <p:spPr bwMode="auto">
            <a:xfrm>
              <a:off x="893298" y="5591908"/>
              <a:ext cx="6338" cy="765231"/>
            </a:xfrm>
            <a:prstGeom prst="line">
              <a:avLst/>
            </a:prstGeom>
            <a:noFill/>
            <a:ln w="0">
              <a:solidFill>
                <a:srgbClr val="000000"/>
              </a:solidFill>
              <a:round/>
              <a:headEnd/>
              <a:tailEnd/>
            </a:ln>
          </p:spPr>
          <p:txBody>
            <a:bodyPr/>
            <a:lstStyle/>
            <a:p>
              <a:endParaRPr lang="en-US"/>
            </a:p>
          </p:txBody>
        </p:sp>
        <p:sp>
          <p:nvSpPr>
            <p:cNvPr id="997"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98"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99"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00"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001"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02"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03"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004"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005"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06" name="Rectangle 514"/>
            <p:cNvSpPr>
              <a:spLocks noChangeArrowheads="1"/>
            </p:cNvSpPr>
            <p:nvPr/>
          </p:nvSpPr>
          <p:spPr bwMode="auto">
            <a:xfrm>
              <a:off x="2022564" y="4709430"/>
              <a:ext cx="249124" cy="842656"/>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1007"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08" name="Rectangle 545"/>
            <p:cNvSpPr>
              <a:spLocks noChangeArrowheads="1"/>
            </p:cNvSpPr>
            <p:nvPr/>
          </p:nvSpPr>
          <p:spPr bwMode="auto">
            <a:xfrm>
              <a:off x="2337814" y="4709430"/>
              <a:ext cx="249124" cy="842656"/>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00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0" name="Rectangle 640"/>
            <p:cNvSpPr>
              <a:spLocks noChangeArrowheads="1"/>
            </p:cNvSpPr>
            <p:nvPr/>
          </p:nvSpPr>
          <p:spPr bwMode="auto">
            <a:xfrm>
              <a:off x="1087579" y="4709430"/>
              <a:ext cx="247587" cy="842657"/>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01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2" name="Rectangle 627"/>
            <p:cNvSpPr>
              <a:spLocks noChangeArrowheads="1"/>
            </p:cNvSpPr>
            <p:nvPr/>
          </p:nvSpPr>
          <p:spPr bwMode="auto">
            <a:xfrm>
              <a:off x="1431612" y="5053711"/>
              <a:ext cx="1141338" cy="153888"/>
            </a:xfrm>
            <a:prstGeom prst="rect">
              <a:avLst/>
            </a:prstGeom>
            <a:solidFill>
              <a:srgbClr val="FFFFFF"/>
            </a:solidFill>
            <a:ln w="9525">
              <a:noFill/>
              <a:miter lim="800000"/>
              <a:headEnd/>
              <a:tailEnd/>
            </a:ln>
          </p:spPr>
          <p:txBody>
            <a:bodyPr wrap="none" lIns="0" tIns="0" rIns="0" bIns="0">
              <a:spAutoFit/>
            </a:bodyPr>
            <a:lstStyle/>
            <a:p>
              <a:pPr algn="l" eaLnBrk="0" hangingPunct="0"/>
              <a:r>
                <a:rPr lang="en-US" sz="1000" b="1" dirty="0" smtClean="0">
                  <a:solidFill>
                    <a:srgbClr val="24211D"/>
                  </a:solidFill>
                </a:rPr>
                <a:t>External Interfaces</a:t>
              </a:r>
              <a:endParaRPr lang="en-US" sz="1000" dirty="0">
                <a:solidFill>
                  <a:srgbClr val="000000"/>
                </a:solidFill>
              </a:endParaRPr>
            </a:p>
          </p:txBody>
        </p:sp>
        <p:sp>
          <p:nvSpPr>
            <p:cNvPr id="1015"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016"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17"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018"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019"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020"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023"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24"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33"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034"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035"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6"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37"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04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04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4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43"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4"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5"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047"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048"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4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05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5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52"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grpSp>
          <p:nvGrpSpPr>
            <p:cNvPr id="1054" name="Group 1053"/>
            <p:cNvGrpSpPr/>
            <p:nvPr/>
          </p:nvGrpSpPr>
          <p:grpSpPr>
            <a:xfrm>
              <a:off x="24605" y="1683248"/>
              <a:ext cx="1051859" cy="1802177"/>
              <a:chOff x="24605" y="1683248"/>
              <a:chExt cx="1051859" cy="1802177"/>
            </a:xfrm>
          </p:grpSpPr>
          <p:sp>
            <p:nvSpPr>
              <p:cNvPr id="1055"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6"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7"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8"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9"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060"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061"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062"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063"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4"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5"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66"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067"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068"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069"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70"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71"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72"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329" name="Rectangle 790"/>
            <p:cNvSpPr>
              <a:spLocks noChangeArrowheads="1"/>
            </p:cNvSpPr>
            <p:nvPr/>
          </p:nvSpPr>
          <p:spPr bwMode="auto">
            <a:xfrm>
              <a:off x="1975032" y="3213253"/>
              <a:ext cx="1336353" cy="123111"/>
            </a:xfrm>
            <a:prstGeom prst="rect">
              <a:avLst/>
            </a:prstGeom>
            <a:noFill/>
            <a:ln w="9525">
              <a:noFill/>
              <a:miter lim="800000"/>
              <a:headEnd/>
              <a:tailEnd/>
            </a:ln>
          </p:spPr>
          <p:txBody>
            <a:bodyPr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30"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9"/>
          <p:cNvSpPr>
            <a:spLocks noGrp="1" noChangeArrowheads="1"/>
          </p:cNvSpPr>
          <p:nvPr>
            <p:ph type="title" idx="4294967295"/>
          </p:nvPr>
        </p:nvSpPr>
        <p:spPr>
          <a:xfrm>
            <a:off x="450072" y="76200"/>
            <a:ext cx="8229600" cy="762000"/>
          </a:xfrm>
        </p:spPr>
        <p:txBody>
          <a:bodyPr/>
          <a:lstStyle/>
          <a:p>
            <a:pPr eaLnBrk="1" hangingPunct="1"/>
            <a:r>
              <a:rPr lang="en-US" b="0" dirty="0" smtClean="0"/>
              <a:t>Multicore Navigator</a:t>
            </a:r>
          </a:p>
        </p:txBody>
      </p:sp>
      <p:sp>
        <p:nvSpPr>
          <p:cNvPr id="1418" name="Rectangle 63"/>
          <p:cNvSpPr>
            <a:spLocks noChangeArrowheads="1"/>
          </p:cNvSpPr>
          <p:nvPr/>
        </p:nvSpPr>
        <p:spPr bwMode="auto">
          <a:xfrm>
            <a:off x="5418096" y="856340"/>
            <a:ext cx="3594894" cy="5734903"/>
          </a:xfrm>
          <a:prstGeom prst="rect">
            <a:avLst/>
          </a:prstGeom>
          <a:noFill/>
          <a:ln w="9525">
            <a:noFill/>
            <a:miter lim="800000"/>
            <a:headEnd/>
            <a:tailEnd/>
          </a:ln>
        </p:spPr>
        <p:txBody>
          <a:bodyPr wrap="square">
            <a:spAutoFit/>
          </a:bodyPr>
          <a:lstStyle/>
          <a:p>
            <a:pPr marL="228600" indent="-228600" algn="l">
              <a:spcBef>
                <a:spcPts val="0"/>
              </a:spcBef>
              <a:spcAft>
                <a:spcPts val="216"/>
              </a:spcAft>
              <a:buFontTx/>
              <a:buChar char="•"/>
            </a:pPr>
            <a:r>
              <a:rPr lang="en-US" sz="2000" dirty="0" smtClean="0">
                <a:solidFill>
                  <a:srgbClr val="000000"/>
                </a:solidFill>
                <a:latin typeface="Calibri" pitchFamily="34" charset="0"/>
              </a:rPr>
              <a:t>Provides seamless inter-core communications (messages and data exchanges) between cores, IP, and peripherals. “Fire and forget”</a:t>
            </a:r>
          </a:p>
          <a:p>
            <a:pPr marL="228600" indent="-228600" algn="l">
              <a:spcBef>
                <a:spcPts val="0"/>
              </a:spcBef>
              <a:spcAft>
                <a:spcPts val="216"/>
              </a:spcAft>
              <a:buFontTx/>
              <a:buChar char="•"/>
            </a:pPr>
            <a:r>
              <a:rPr lang="en-US" sz="2000" dirty="0" smtClean="0">
                <a:solidFill>
                  <a:srgbClr val="000000"/>
                </a:solidFill>
                <a:latin typeface="Calibri" pitchFamily="34" charset="0"/>
              </a:rPr>
              <a:t>Low-overhead processing and routing of packet traffic to and from peripherals and cores</a:t>
            </a:r>
          </a:p>
          <a:p>
            <a:pPr marL="228600" indent="-228600" algn="l">
              <a:spcBef>
                <a:spcPts val="0"/>
              </a:spcBef>
              <a:spcAft>
                <a:spcPts val="216"/>
              </a:spcAft>
              <a:buFontTx/>
              <a:buChar char="•"/>
            </a:pPr>
            <a:r>
              <a:rPr lang="en-US" sz="2000" dirty="0" smtClean="0">
                <a:solidFill>
                  <a:srgbClr val="000000"/>
                </a:solidFill>
                <a:latin typeface="Calibri" pitchFamily="34" charset="0"/>
              </a:rPr>
              <a:t>Supports dynamic load optimization</a:t>
            </a:r>
          </a:p>
          <a:p>
            <a:pPr marL="228600" indent="-228600" algn="l">
              <a:spcBef>
                <a:spcPts val="0"/>
              </a:spcBef>
              <a:spcAft>
                <a:spcPts val="216"/>
              </a:spcAft>
              <a:buFontTx/>
              <a:buChar char="•"/>
            </a:pPr>
            <a:r>
              <a:rPr lang="en-US" sz="2000" dirty="0" smtClean="0">
                <a:solidFill>
                  <a:srgbClr val="000000"/>
                </a:solidFill>
                <a:latin typeface="Calibri" pitchFamily="34" charset="0"/>
              </a:rPr>
              <a:t>Data transfer architecture designed to minimize host interaction while maximizing memory and bus efficiency</a:t>
            </a:r>
          </a:p>
          <a:p>
            <a:pPr marL="228600" indent="-228600" algn="l">
              <a:spcBef>
                <a:spcPts val="0"/>
              </a:spcBef>
              <a:spcAft>
                <a:spcPts val="216"/>
              </a:spcAft>
              <a:buFontTx/>
              <a:buChar char="•"/>
            </a:pPr>
            <a:r>
              <a:rPr lang="en-US" sz="2000" dirty="0" smtClean="0">
                <a:solidFill>
                  <a:srgbClr val="000000"/>
                </a:solidFill>
                <a:latin typeface="Calibri" pitchFamily="34" charset="0"/>
              </a:rPr>
              <a:t>Consists of a Queue Manager Subsystem (QMSS) and multiple, dedicated Packet DMA engines</a:t>
            </a:r>
          </a:p>
        </p:txBody>
      </p:sp>
      <p:grpSp>
        <p:nvGrpSpPr>
          <p:cNvPr id="334" name="Group 333"/>
          <p:cNvGrpSpPr/>
          <p:nvPr/>
        </p:nvGrpSpPr>
        <p:grpSpPr>
          <a:xfrm>
            <a:off x="0" y="914400"/>
            <a:ext cx="5360248" cy="5442739"/>
            <a:chOff x="0" y="914400"/>
            <a:chExt cx="5360248" cy="5442739"/>
          </a:xfrm>
        </p:grpSpPr>
        <p:sp>
          <p:nvSpPr>
            <p:cNvPr id="992" name="Rectangle 622"/>
            <p:cNvSpPr>
              <a:spLocks noChangeArrowheads="1"/>
            </p:cNvSpPr>
            <p:nvPr/>
          </p:nvSpPr>
          <p:spPr bwMode="auto">
            <a:xfrm>
              <a:off x="3901412" y="3989789"/>
              <a:ext cx="1424008" cy="579711"/>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9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94" name="Rectangle 624"/>
            <p:cNvSpPr>
              <a:spLocks noChangeArrowheads="1"/>
            </p:cNvSpPr>
            <p:nvPr/>
          </p:nvSpPr>
          <p:spPr bwMode="auto">
            <a:xfrm>
              <a:off x="4704147" y="4197378"/>
              <a:ext cx="570526" cy="313690"/>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9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99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997" name="Rectangle 627"/>
            <p:cNvSpPr>
              <a:spLocks noChangeArrowheads="1"/>
            </p:cNvSpPr>
            <p:nvPr/>
          </p:nvSpPr>
          <p:spPr bwMode="auto">
            <a:xfrm>
              <a:off x="4028230"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998" name="Rectangle 628"/>
            <p:cNvSpPr>
              <a:spLocks noChangeArrowheads="1"/>
            </p:cNvSpPr>
            <p:nvPr/>
          </p:nvSpPr>
          <p:spPr bwMode="auto">
            <a:xfrm>
              <a:off x="3950622" y="4197378"/>
              <a:ext cx="695088" cy="31369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99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0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100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711" name="TextBox 828"/>
            <p:cNvSpPr txBox="1">
              <a:spLocks noChangeArrowheads="1"/>
            </p:cNvSpPr>
            <p:nvPr/>
          </p:nvSpPr>
          <p:spPr bwMode="auto">
            <a:xfrm>
              <a:off x="336550" y="990600"/>
              <a:ext cx="2293938"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712"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713"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714"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15"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716"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717"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2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72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72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72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725"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726"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727"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728"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9"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730"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731"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732"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733"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734"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735"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736"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737"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738"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739"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740"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741"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742"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743"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744"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745"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746"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747"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748"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749"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750"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751"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752"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753"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754"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755"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756"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757"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758"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759"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760"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761"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762"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763"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764"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765"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766"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767"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768"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769"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770"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77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7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7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7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7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7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7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79"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8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81"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82"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83"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84"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85"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86"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8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8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9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9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79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79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79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795"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96"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9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9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9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0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0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0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0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0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05"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806"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807"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08"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809"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0"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11"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812"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204"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205"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06"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207"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208"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1209"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210"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11"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1212"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213"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214"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215"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216"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17"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1218"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1219"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220"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221" name="Rectangle 508"/>
            <p:cNvSpPr>
              <a:spLocks noChangeArrowheads="1"/>
            </p:cNvSpPr>
            <p:nvPr/>
          </p:nvSpPr>
          <p:spPr bwMode="auto">
            <a:xfrm rot="16200000">
              <a:off x="1858755" y="501609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22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223"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224"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225"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226"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227"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28"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229"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1230"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1231"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232"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33"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1234"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235"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1236"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237"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238"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1239"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240"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241"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242"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243"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44"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1245"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1246"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1247"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248"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24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125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25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125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25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125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25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125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257"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258"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59"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60"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1261"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262"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263"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1264"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65"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66"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1267"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268"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269"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1270"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271"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272"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1273"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274"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275"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1276"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277"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278"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1279"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80"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81"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282"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1283"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284"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1285" name="Rectangle 689"/>
            <p:cNvSpPr>
              <a:spLocks noChangeArrowheads="1"/>
            </p:cNvSpPr>
            <p:nvPr/>
          </p:nvSpPr>
          <p:spPr bwMode="auto">
            <a:xfrm>
              <a:off x="390488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1286" name="Rectangle 690"/>
            <p:cNvSpPr>
              <a:spLocks noChangeArrowheads="1"/>
            </p:cNvSpPr>
            <p:nvPr/>
          </p:nvSpPr>
          <p:spPr bwMode="auto">
            <a:xfrm>
              <a:off x="4033664" y="4949310"/>
              <a:ext cx="247587" cy="636605"/>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1287"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288" name="Rectangle 695"/>
            <p:cNvSpPr>
              <a:spLocks noChangeArrowheads="1"/>
            </p:cNvSpPr>
            <p:nvPr/>
          </p:nvSpPr>
          <p:spPr bwMode="auto">
            <a:xfrm rot="16200000">
              <a:off x="4168958" y="5060687"/>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289" name="Rectangle 698"/>
            <p:cNvSpPr>
              <a:spLocks noChangeArrowheads="1"/>
            </p:cNvSpPr>
            <p:nvPr/>
          </p:nvSpPr>
          <p:spPr bwMode="auto">
            <a:xfrm>
              <a:off x="3444684" y="4817069"/>
              <a:ext cx="322939" cy="644294"/>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1290" name="Rectangle 710"/>
            <p:cNvSpPr>
              <a:spLocks noChangeArrowheads="1"/>
            </p:cNvSpPr>
            <p:nvPr/>
          </p:nvSpPr>
          <p:spPr bwMode="auto">
            <a:xfrm rot="16200000">
              <a:off x="3689163" y="4928445"/>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291" name="Rectangle 713"/>
            <p:cNvSpPr>
              <a:spLocks noChangeArrowheads="1"/>
            </p:cNvSpPr>
            <p:nvPr/>
          </p:nvSpPr>
          <p:spPr bwMode="auto">
            <a:xfrm>
              <a:off x="3453911" y="5635122"/>
              <a:ext cx="313712" cy="330604"/>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1292"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293" name="Rectangle 717"/>
            <p:cNvSpPr>
              <a:spLocks noChangeArrowheads="1"/>
            </p:cNvSpPr>
            <p:nvPr/>
          </p:nvSpPr>
          <p:spPr bwMode="auto">
            <a:xfrm rot="16200000">
              <a:off x="3569213" y="5581964"/>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294"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295"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1296"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1297"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1298" name="Rectangle 725"/>
            <p:cNvSpPr>
              <a:spLocks noChangeArrowheads="1"/>
            </p:cNvSpPr>
            <p:nvPr/>
          </p:nvSpPr>
          <p:spPr bwMode="auto">
            <a:xfrm>
              <a:off x="4579584" y="5304518"/>
              <a:ext cx="645878" cy="30600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1299"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1300"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301"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302"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1303"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1304"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305"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306"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1307"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308"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1309" name="Rectangle 740"/>
            <p:cNvSpPr>
              <a:spLocks noChangeArrowheads="1"/>
            </p:cNvSpPr>
            <p:nvPr/>
          </p:nvSpPr>
          <p:spPr bwMode="auto">
            <a:xfrm>
              <a:off x="4579584" y="4941622"/>
              <a:ext cx="645878" cy="304463"/>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1310"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311"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312"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313"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314"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315"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316"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317"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318"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319"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320"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321"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322"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323"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324"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325"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326"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327"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328"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329"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330"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331"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332"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333"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334"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335"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336"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337"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338"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339"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340"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341"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342"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343"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344"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345"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346"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347"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348"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349"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350"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351"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352"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353"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35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35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35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35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358"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359"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36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361" name="Line 669"/>
            <p:cNvSpPr>
              <a:spLocks noChangeShapeType="1"/>
            </p:cNvSpPr>
            <p:nvPr/>
          </p:nvSpPr>
          <p:spPr bwMode="auto">
            <a:xfrm>
              <a:off x="893298" y="5591908"/>
              <a:ext cx="6338" cy="765231"/>
            </a:xfrm>
            <a:prstGeom prst="line">
              <a:avLst/>
            </a:prstGeom>
            <a:noFill/>
            <a:ln w="0">
              <a:solidFill>
                <a:srgbClr val="000000"/>
              </a:solidFill>
              <a:round/>
              <a:headEnd/>
              <a:tailEnd/>
            </a:ln>
          </p:spPr>
          <p:txBody>
            <a:bodyPr/>
            <a:lstStyle/>
            <a:p>
              <a:endParaRPr lang="en-US"/>
            </a:p>
          </p:txBody>
        </p:sp>
        <p:sp>
          <p:nvSpPr>
            <p:cNvPr id="136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36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364"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365"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366"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367"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368"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369"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370"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371" name="Rectangle 514"/>
            <p:cNvSpPr>
              <a:spLocks noChangeArrowheads="1"/>
            </p:cNvSpPr>
            <p:nvPr/>
          </p:nvSpPr>
          <p:spPr bwMode="auto">
            <a:xfrm>
              <a:off x="2022564" y="4709430"/>
              <a:ext cx="249124" cy="842656"/>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1372"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373" name="Rectangle 545"/>
            <p:cNvSpPr>
              <a:spLocks noChangeArrowheads="1"/>
            </p:cNvSpPr>
            <p:nvPr/>
          </p:nvSpPr>
          <p:spPr bwMode="auto">
            <a:xfrm>
              <a:off x="2337814" y="4709430"/>
              <a:ext cx="249124" cy="842656"/>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374"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375" name="Rectangle 640"/>
            <p:cNvSpPr>
              <a:spLocks noChangeArrowheads="1"/>
            </p:cNvSpPr>
            <p:nvPr/>
          </p:nvSpPr>
          <p:spPr bwMode="auto">
            <a:xfrm>
              <a:off x="1087579" y="4709430"/>
              <a:ext cx="247587" cy="842657"/>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376"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377" name="Rectangle 627"/>
            <p:cNvSpPr>
              <a:spLocks noChangeArrowheads="1"/>
            </p:cNvSpPr>
            <p:nvPr/>
          </p:nvSpPr>
          <p:spPr bwMode="auto">
            <a:xfrm>
              <a:off x="1431612" y="5053711"/>
              <a:ext cx="1141338" cy="153888"/>
            </a:xfrm>
            <a:prstGeom prst="rect">
              <a:avLst/>
            </a:prstGeom>
            <a:solidFill>
              <a:srgbClr val="FFFFFF"/>
            </a:solidFill>
            <a:ln w="9525">
              <a:noFill/>
              <a:miter lim="800000"/>
              <a:headEnd/>
              <a:tailEnd/>
            </a:ln>
          </p:spPr>
          <p:txBody>
            <a:bodyPr wrap="none" lIns="0" tIns="0" rIns="0" bIns="0">
              <a:spAutoFit/>
            </a:bodyPr>
            <a:lstStyle/>
            <a:p>
              <a:pPr algn="l" eaLnBrk="0" hangingPunct="0"/>
              <a:r>
                <a:rPr lang="en-US" sz="1000" b="1" dirty="0" smtClean="0">
                  <a:solidFill>
                    <a:srgbClr val="24211D"/>
                  </a:solidFill>
                </a:rPr>
                <a:t>External Interfaces</a:t>
              </a:r>
              <a:endParaRPr lang="en-US" sz="1000" dirty="0">
                <a:solidFill>
                  <a:srgbClr val="000000"/>
                </a:solidFill>
              </a:endParaRPr>
            </a:p>
          </p:txBody>
        </p:sp>
        <p:sp>
          <p:nvSpPr>
            <p:cNvPr id="1380"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381"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382"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383"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384"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385"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38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38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398"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399"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400"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401"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402"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40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40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40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408"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409"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410"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411"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412"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41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414"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415"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416"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417"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grpSp>
          <p:nvGrpSpPr>
            <p:cNvPr id="1440" name="Group 1439"/>
            <p:cNvGrpSpPr/>
            <p:nvPr/>
          </p:nvGrpSpPr>
          <p:grpSpPr>
            <a:xfrm>
              <a:off x="24605" y="1683248"/>
              <a:ext cx="1051859" cy="1802177"/>
              <a:chOff x="24605" y="1683248"/>
              <a:chExt cx="1051859" cy="1802177"/>
            </a:xfrm>
          </p:grpSpPr>
          <p:sp>
            <p:nvSpPr>
              <p:cNvPr id="1441"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42"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43"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44"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4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44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44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44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449"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50"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51"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452"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453"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454"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455"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56"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57"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58"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335" name="Rectangle 790"/>
            <p:cNvSpPr>
              <a:spLocks noChangeArrowheads="1"/>
            </p:cNvSpPr>
            <p:nvPr/>
          </p:nvSpPr>
          <p:spPr bwMode="auto">
            <a:xfrm>
              <a:off x="1975032" y="3213253"/>
              <a:ext cx="1336353" cy="123111"/>
            </a:xfrm>
            <a:prstGeom prst="rect">
              <a:avLst/>
            </a:prstGeom>
            <a:noFill/>
            <a:ln w="9525">
              <a:noFill/>
              <a:miter lim="800000"/>
              <a:headEnd/>
              <a:tailEnd/>
            </a:ln>
          </p:spPr>
          <p:txBody>
            <a:bodyPr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36"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
          <p:nvSpPr>
            <p:cNvPr id="337"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81000" y="0"/>
            <a:ext cx="8458200" cy="838200"/>
          </a:xfrm>
        </p:spPr>
        <p:txBody>
          <a:bodyPr/>
          <a:lstStyle/>
          <a:p>
            <a:pPr eaLnBrk="1" hangingPunct="1"/>
            <a:r>
              <a:rPr lang="en-US" b="0" dirty="0" smtClean="0"/>
              <a:t>Multicore Navigator Architecture</a:t>
            </a:r>
          </a:p>
        </p:txBody>
      </p:sp>
      <p:graphicFrame>
        <p:nvGraphicFramePr>
          <p:cNvPr id="1026" name="Object 9"/>
          <p:cNvGraphicFramePr>
            <a:graphicFrameLocks noChangeAspect="1"/>
          </p:cNvGraphicFramePr>
          <p:nvPr>
            <p:ph idx="1"/>
          </p:nvPr>
        </p:nvGraphicFramePr>
        <p:xfrm>
          <a:off x="609600" y="846138"/>
          <a:ext cx="7845425" cy="5502275"/>
        </p:xfrm>
        <a:graphic>
          <a:graphicData uri="http://schemas.openxmlformats.org/presentationml/2006/ole">
            <p:oleObj spid="_x0000_s84994" name="Visio" r:id="rId4" imgW="7349777" imgH="5155389"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9"/>
          <p:cNvSpPr>
            <a:spLocks noGrp="1" noChangeArrowheads="1"/>
          </p:cNvSpPr>
          <p:nvPr>
            <p:ph type="title" idx="4294967295"/>
          </p:nvPr>
        </p:nvSpPr>
        <p:spPr>
          <a:xfrm>
            <a:off x="457216" y="76200"/>
            <a:ext cx="8229600" cy="762000"/>
          </a:xfrm>
        </p:spPr>
        <p:txBody>
          <a:bodyPr/>
          <a:lstStyle/>
          <a:p>
            <a:pPr eaLnBrk="1" hangingPunct="1"/>
            <a:r>
              <a:rPr lang="en-US" b="0" dirty="0" smtClean="0"/>
              <a:t>Network Coprocessor (C667x)</a:t>
            </a:r>
          </a:p>
        </p:txBody>
      </p:sp>
      <p:sp>
        <p:nvSpPr>
          <p:cNvPr id="1093" name="Rectangle 63"/>
          <p:cNvSpPr>
            <a:spLocks noChangeArrowheads="1"/>
          </p:cNvSpPr>
          <p:nvPr/>
        </p:nvSpPr>
        <p:spPr bwMode="auto">
          <a:xfrm>
            <a:off x="5414840" y="874646"/>
            <a:ext cx="3593987" cy="5717463"/>
          </a:xfrm>
          <a:prstGeom prst="rect">
            <a:avLst/>
          </a:prstGeom>
          <a:noFill/>
          <a:ln w="9525">
            <a:noFill/>
            <a:miter lim="800000"/>
            <a:headEnd/>
            <a:tailEnd/>
          </a:ln>
        </p:spPr>
        <p:txBody>
          <a:bodyPr wrap="square">
            <a:spAutoFit/>
          </a:bodyPr>
          <a:lstStyle/>
          <a:p>
            <a:pPr marL="117475"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Provides hardware accelerators to perform L2, L3, and L4 processing and encryption that was previously done in software</a:t>
            </a:r>
          </a:p>
          <a:p>
            <a:pPr marL="117475"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Packet </a:t>
            </a:r>
            <a:r>
              <a:rPr lang="en-US" sz="1800" dirty="0">
                <a:solidFill>
                  <a:srgbClr val="000000"/>
                </a:solidFill>
                <a:latin typeface="Calibri" pitchFamily="34" charset="0"/>
              </a:rPr>
              <a:t>Accelerator (PA</a:t>
            </a:r>
            <a:r>
              <a:rPr lang="en-US" sz="1800" dirty="0" smtClean="0">
                <a:solidFill>
                  <a:srgbClr val="000000"/>
                </a:solidFill>
                <a:latin typeface="Calibri" pitchFamily="34" charset="0"/>
              </a:rPr>
              <a:t>)</a:t>
            </a:r>
          </a:p>
          <a:p>
            <a:pPr marL="574675" lvl="1"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8K multiple-in, multiple-out HW queues</a:t>
            </a:r>
          </a:p>
          <a:p>
            <a:pPr marL="574675" lvl="1"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Single IP address option</a:t>
            </a:r>
          </a:p>
          <a:p>
            <a:pPr marL="574675" lvl="1"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UDP (and TCP) checksum and selected CRCs </a:t>
            </a:r>
          </a:p>
          <a:p>
            <a:pPr marL="574675" lvl="1"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L2/L3/L4 support</a:t>
            </a:r>
          </a:p>
          <a:p>
            <a:pPr marL="574675" lvl="1"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Quality of Service (</a:t>
            </a:r>
            <a:r>
              <a:rPr lang="en-US" sz="1800" dirty="0" err="1" smtClean="0">
                <a:solidFill>
                  <a:srgbClr val="000000"/>
                </a:solidFill>
                <a:latin typeface="Calibri" pitchFamily="34" charset="0"/>
              </a:rPr>
              <a:t>QoS</a:t>
            </a:r>
            <a:r>
              <a:rPr lang="en-US" sz="1800" dirty="0" smtClean="0">
                <a:solidFill>
                  <a:srgbClr val="000000"/>
                </a:solidFill>
                <a:latin typeface="Calibri" pitchFamily="34" charset="0"/>
              </a:rPr>
              <a:t>)</a:t>
            </a:r>
          </a:p>
          <a:p>
            <a:pPr marL="574675" lvl="1"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Multicast to multiple queues</a:t>
            </a:r>
          </a:p>
          <a:p>
            <a:pPr marL="574675" lvl="1"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Timestamps</a:t>
            </a:r>
          </a:p>
          <a:p>
            <a:pPr marL="117475"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Security </a:t>
            </a:r>
            <a:r>
              <a:rPr lang="en-US" sz="1800" dirty="0">
                <a:solidFill>
                  <a:srgbClr val="000000"/>
                </a:solidFill>
                <a:latin typeface="Calibri" pitchFamily="34" charset="0"/>
              </a:rPr>
              <a:t>Accelerator (SA</a:t>
            </a:r>
            <a:r>
              <a:rPr lang="en-US" sz="1800" dirty="0" smtClean="0">
                <a:solidFill>
                  <a:srgbClr val="000000"/>
                </a:solidFill>
                <a:latin typeface="Calibri" pitchFamily="34" charset="0"/>
              </a:rPr>
              <a:t>)</a:t>
            </a:r>
          </a:p>
          <a:p>
            <a:pPr marL="574675" lvl="1"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Hardware encryption, decryption, and authentication</a:t>
            </a:r>
          </a:p>
          <a:p>
            <a:pPr marL="574675" lvl="1" indent="-117475" algn="l">
              <a:lnSpc>
                <a:spcPct val="85000"/>
              </a:lnSpc>
              <a:spcBef>
                <a:spcPct val="30000"/>
              </a:spcBef>
              <a:buFont typeface="Arial" pitchFamily="34" charset="0"/>
              <a:buChar char="•"/>
            </a:pPr>
            <a:r>
              <a:rPr lang="en-US" sz="1800" dirty="0" smtClean="0">
                <a:solidFill>
                  <a:srgbClr val="000000"/>
                </a:solidFill>
                <a:latin typeface="Calibri" pitchFamily="34" charset="0"/>
              </a:rPr>
              <a:t>Supports </a:t>
            </a:r>
            <a:r>
              <a:rPr lang="en-US" sz="1800" dirty="0" err="1" smtClean="0">
                <a:solidFill>
                  <a:srgbClr val="000000"/>
                </a:solidFill>
                <a:latin typeface="Calibri" pitchFamily="34" charset="0"/>
              </a:rPr>
              <a:t>IPsec</a:t>
            </a:r>
            <a:r>
              <a:rPr lang="en-US" sz="1800" dirty="0" smtClean="0">
                <a:solidFill>
                  <a:srgbClr val="000000"/>
                </a:solidFill>
                <a:latin typeface="Calibri" pitchFamily="34" charset="0"/>
              </a:rPr>
              <a:t> ESP, </a:t>
            </a:r>
            <a:r>
              <a:rPr lang="en-US" sz="1800" dirty="0" err="1" smtClean="0">
                <a:solidFill>
                  <a:srgbClr val="000000"/>
                </a:solidFill>
                <a:latin typeface="Calibri" pitchFamily="34" charset="0"/>
              </a:rPr>
              <a:t>IPsec</a:t>
            </a:r>
            <a:r>
              <a:rPr lang="en-US" sz="1800" dirty="0" smtClean="0">
                <a:solidFill>
                  <a:srgbClr val="000000"/>
                </a:solidFill>
                <a:latin typeface="Calibri" pitchFamily="34" charset="0"/>
              </a:rPr>
              <a:t> AH, SRTP, and 3GPP protocols</a:t>
            </a:r>
            <a:endParaRPr lang="en-US" sz="1800" dirty="0">
              <a:solidFill>
                <a:srgbClr val="000000"/>
              </a:solidFill>
              <a:latin typeface="Calibri" pitchFamily="34" charset="0"/>
            </a:endParaRPr>
          </a:p>
        </p:txBody>
      </p:sp>
      <p:grpSp>
        <p:nvGrpSpPr>
          <p:cNvPr id="361" name="Group 360"/>
          <p:cNvGrpSpPr/>
          <p:nvPr/>
        </p:nvGrpSpPr>
        <p:grpSpPr>
          <a:xfrm>
            <a:off x="0" y="914400"/>
            <a:ext cx="5360248" cy="5442739"/>
            <a:chOff x="0" y="914400"/>
            <a:chExt cx="5360248" cy="5442739"/>
          </a:xfrm>
        </p:grpSpPr>
        <p:sp>
          <p:nvSpPr>
            <p:cNvPr id="665" name="Rectangle 685"/>
            <p:cNvSpPr>
              <a:spLocks noChangeArrowheads="1"/>
            </p:cNvSpPr>
            <p:nvPr/>
          </p:nvSpPr>
          <p:spPr bwMode="auto">
            <a:xfrm>
              <a:off x="3337038" y="4709430"/>
              <a:ext cx="1988382" cy="1363935"/>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6"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67"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68"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69" name="Rectangle 689"/>
            <p:cNvSpPr>
              <a:spLocks noChangeArrowheads="1"/>
            </p:cNvSpPr>
            <p:nvPr/>
          </p:nvSpPr>
          <p:spPr bwMode="auto">
            <a:xfrm>
              <a:off x="389571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670"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1" name="Rectangle 691"/>
            <p:cNvSpPr>
              <a:spLocks noChangeArrowheads="1"/>
            </p:cNvSpPr>
            <p:nvPr/>
          </p:nvSpPr>
          <p:spPr bwMode="auto">
            <a:xfrm>
              <a:off x="4033664" y="4949310"/>
              <a:ext cx="247587" cy="636605"/>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2"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3"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4"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5"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6"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77"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8"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9"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0"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2"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3"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4"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5"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7"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88"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9"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0"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1"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2"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3"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4"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5"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6"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97"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98"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9"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0"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1"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2"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3"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4"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5" name="Rectangle 725"/>
            <p:cNvSpPr>
              <a:spLocks noChangeArrowheads="1"/>
            </p:cNvSpPr>
            <p:nvPr/>
          </p:nvSpPr>
          <p:spPr bwMode="auto">
            <a:xfrm>
              <a:off x="4579584" y="5304518"/>
              <a:ext cx="645878" cy="306001"/>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6" name="Rectangle 726"/>
            <p:cNvSpPr>
              <a:spLocks noChangeArrowheads="1"/>
            </p:cNvSpPr>
            <p:nvPr/>
          </p:nvSpPr>
          <p:spPr bwMode="auto">
            <a:xfrm>
              <a:off x="4697961" y="5320645"/>
              <a:ext cx="371897"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Packet</a:t>
              </a:r>
              <a:endParaRPr lang="en-US" sz="900" dirty="0">
                <a:solidFill>
                  <a:srgbClr val="000000"/>
                </a:solidFill>
              </a:endParaRPr>
            </a:p>
          </p:txBody>
        </p:sp>
        <p:sp>
          <p:nvSpPr>
            <p:cNvPr id="707" name="Rectangle 727"/>
            <p:cNvSpPr>
              <a:spLocks noChangeArrowheads="1"/>
            </p:cNvSpPr>
            <p:nvPr/>
          </p:nvSpPr>
          <p:spPr bwMode="auto">
            <a:xfrm>
              <a:off x="4590315" y="5444448"/>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708"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09"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0"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1"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2"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3"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5"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6"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17"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18" name="Rectangle 740"/>
            <p:cNvSpPr>
              <a:spLocks noChangeArrowheads="1"/>
            </p:cNvSpPr>
            <p:nvPr/>
          </p:nvSpPr>
          <p:spPr bwMode="auto">
            <a:xfrm>
              <a:off x="4579584" y="4941622"/>
              <a:ext cx="645878" cy="30446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9" name="Rectangle 741"/>
            <p:cNvSpPr>
              <a:spLocks noChangeArrowheads="1"/>
            </p:cNvSpPr>
            <p:nvPr/>
          </p:nvSpPr>
          <p:spPr bwMode="auto">
            <a:xfrm>
              <a:off x="4664130" y="4957749"/>
              <a:ext cx="455253"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Security</a:t>
              </a:r>
              <a:endParaRPr lang="en-US" sz="900" dirty="0">
                <a:solidFill>
                  <a:srgbClr val="000000"/>
                </a:solidFill>
              </a:endParaRPr>
            </a:p>
          </p:txBody>
        </p:sp>
        <p:sp>
          <p:nvSpPr>
            <p:cNvPr id="720" name="Rectangle 742"/>
            <p:cNvSpPr>
              <a:spLocks noChangeArrowheads="1"/>
            </p:cNvSpPr>
            <p:nvPr/>
          </p:nvSpPr>
          <p:spPr bwMode="auto">
            <a:xfrm>
              <a:off x="4590315" y="5080014"/>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401" name="Rectangle 622"/>
            <p:cNvSpPr>
              <a:spLocks noChangeArrowheads="1"/>
            </p:cNvSpPr>
            <p:nvPr/>
          </p:nvSpPr>
          <p:spPr bwMode="auto">
            <a:xfrm>
              <a:off x="3901412" y="3989789"/>
              <a:ext cx="1424008" cy="579711"/>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02" name="Rectangle 623"/>
            <p:cNvSpPr>
              <a:spLocks noChangeArrowheads="1"/>
            </p:cNvSpPr>
            <p:nvPr/>
          </p:nvSpPr>
          <p:spPr bwMode="auto">
            <a:xfrm>
              <a:off x="4704147" y="4197378"/>
              <a:ext cx="570526"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403" name="Rectangle 624"/>
            <p:cNvSpPr>
              <a:spLocks noChangeArrowheads="1"/>
            </p:cNvSpPr>
            <p:nvPr/>
          </p:nvSpPr>
          <p:spPr bwMode="auto">
            <a:xfrm>
              <a:off x="4704147" y="4197378"/>
              <a:ext cx="570526"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404"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405"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406" name="Rectangle 627"/>
            <p:cNvSpPr>
              <a:spLocks noChangeArrowheads="1"/>
            </p:cNvSpPr>
            <p:nvPr/>
          </p:nvSpPr>
          <p:spPr bwMode="auto">
            <a:xfrm>
              <a:off x="4028230"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407" name="Rectangle 628"/>
            <p:cNvSpPr>
              <a:spLocks noChangeArrowheads="1"/>
            </p:cNvSpPr>
            <p:nvPr/>
          </p:nvSpPr>
          <p:spPr bwMode="auto">
            <a:xfrm>
              <a:off x="3950622" y="4197378"/>
              <a:ext cx="695088"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408" name="Rectangle 629"/>
            <p:cNvSpPr>
              <a:spLocks noChangeArrowheads="1"/>
            </p:cNvSpPr>
            <p:nvPr/>
          </p:nvSpPr>
          <p:spPr bwMode="auto">
            <a:xfrm>
              <a:off x="3950622" y="4197378"/>
              <a:ext cx="695088"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409"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410"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411" name="TextBox 828"/>
            <p:cNvSpPr txBox="1">
              <a:spLocks noChangeArrowheads="1"/>
            </p:cNvSpPr>
            <p:nvPr/>
          </p:nvSpPr>
          <p:spPr bwMode="auto">
            <a:xfrm>
              <a:off x="336550" y="990600"/>
              <a:ext cx="2293938"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412"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13"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14"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15"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16"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17"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2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2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25"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27"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28"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819"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820"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21"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822"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3"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24"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82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82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82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82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82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83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83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83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83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83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83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83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83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83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83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84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84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84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84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84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84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84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84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84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84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85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85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85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85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85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85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85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85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85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85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860"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861"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862"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863"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864"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66"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867"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868"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869"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870"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871"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872"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873"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874"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875"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876"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877"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878"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879"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880"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882"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883"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884"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885"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886"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887"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88"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8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9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91"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92"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93"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94"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95"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96"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97"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98"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99"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900"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901"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902"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903"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04"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905"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906"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907"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908"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09"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910"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11"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912"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13"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14"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915"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16"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17"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918"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19"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20"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921"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922"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23"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924" name="Rectangle 508"/>
            <p:cNvSpPr>
              <a:spLocks noChangeArrowheads="1"/>
            </p:cNvSpPr>
            <p:nvPr/>
          </p:nvSpPr>
          <p:spPr bwMode="auto">
            <a:xfrm rot="16200000">
              <a:off x="1858755" y="501609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926"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7"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8"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929"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30"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31"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932"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933"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934"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35"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36"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937"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938"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939"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40"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41"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942"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43"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44"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45"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46"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47"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948"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949"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950"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51"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5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95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5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95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95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95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5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95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60"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961"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6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6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96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6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6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96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6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6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97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7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7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97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7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7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97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7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7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97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8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8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98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8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84"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85"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8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98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98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99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9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99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99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9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9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9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99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9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9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0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00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0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0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00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0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0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00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00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00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01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01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1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01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1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1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01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01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01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1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02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02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02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2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02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02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02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2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02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029"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030"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031"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032"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033"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034"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35"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36" name="Line 669"/>
            <p:cNvSpPr>
              <a:spLocks noChangeShapeType="1"/>
            </p:cNvSpPr>
            <p:nvPr/>
          </p:nvSpPr>
          <p:spPr bwMode="auto">
            <a:xfrm>
              <a:off x="893298" y="5591908"/>
              <a:ext cx="6338" cy="765231"/>
            </a:xfrm>
            <a:prstGeom prst="line">
              <a:avLst/>
            </a:prstGeom>
            <a:noFill/>
            <a:ln w="0">
              <a:solidFill>
                <a:srgbClr val="000000"/>
              </a:solidFill>
              <a:round/>
              <a:headEnd/>
              <a:tailEnd/>
            </a:ln>
          </p:spPr>
          <p:txBody>
            <a:bodyPr/>
            <a:lstStyle/>
            <a:p>
              <a:endParaRPr lang="en-US"/>
            </a:p>
          </p:txBody>
        </p:sp>
        <p:sp>
          <p:nvSpPr>
            <p:cNvPr id="1037"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38"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39"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40"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041"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42"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3"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044"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045"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 name="Rectangle 514"/>
            <p:cNvSpPr>
              <a:spLocks noChangeArrowheads="1"/>
            </p:cNvSpPr>
            <p:nvPr/>
          </p:nvSpPr>
          <p:spPr bwMode="auto">
            <a:xfrm>
              <a:off x="2022564" y="4709430"/>
              <a:ext cx="249124" cy="842656"/>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1047"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 name="Rectangle 545"/>
            <p:cNvSpPr>
              <a:spLocks noChangeArrowheads="1"/>
            </p:cNvSpPr>
            <p:nvPr/>
          </p:nvSpPr>
          <p:spPr bwMode="auto">
            <a:xfrm>
              <a:off x="2337814" y="4709430"/>
              <a:ext cx="249124" cy="842656"/>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04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0" name="Rectangle 640"/>
            <p:cNvSpPr>
              <a:spLocks noChangeArrowheads="1"/>
            </p:cNvSpPr>
            <p:nvPr/>
          </p:nvSpPr>
          <p:spPr bwMode="auto">
            <a:xfrm>
              <a:off x="1087579" y="4709430"/>
              <a:ext cx="247587" cy="842657"/>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05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2" name="Rectangle 627"/>
            <p:cNvSpPr>
              <a:spLocks noChangeArrowheads="1"/>
            </p:cNvSpPr>
            <p:nvPr/>
          </p:nvSpPr>
          <p:spPr bwMode="auto">
            <a:xfrm>
              <a:off x="1431612" y="5053711"/>
              <a:ext cx="1141338" cy="153888"/>
            </a:xfrm>
            <a:prstGeom prst="rect">
              <a:avLst/>
            </a:prstGeom>
            <a:solidFill>
              <a:srgbClr val="FFFFFF"/>
            </a:solidFill>
            <a:ln w="9525">
              <a:noFill/>
              <a:miter lim="800000"/>
              <a:headEnd/>
              <a:tailEnd/>
            </a:ln>
          </p:spPr>
          <p:txBody>
            <a:bodyPr wrap="none" lIns="0" tIns="0" rIns="0" bIns="0">
              <a:spAutoFit/>
            </a:bodyPr>
            <a:lstStyle/>
            <a:p>
              <a:pPr algn="l" eaLnBrk="0" hangingPunct="0"/>
              <a:r>
                <a:rPr lang="en-US" sz="1000" b="1" dirty="0" smtClean="0">
                  <a:solidFill>
                    <a:srgbClr val="24211D"/>
                  </a:solidFill>
                </a:rPr>
                <a:t>External Interfaces</a:t>
              </a:r>
              <a:endParaRPr lang="en-US" sz="1000" dirty="0">
                <a:solidFill>
                  <a:srgbClr val="000000"/>
                </a:solidFill>
              </a:endParaRPr>
            </a:p>
          </p:txBody>
        </p:sp>
        <p:sp>
          <p:nvSpPr>
            <p:cNvPr id="1055"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056"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57"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058"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059"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060"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063"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64"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73"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074"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075"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76"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77"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08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08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8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83"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84"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85"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6"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087"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088"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8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09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9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92"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grpSp>
          <p:nvGrpSpPr>
            <p:cNvPr id="2" name="Group 1093"/>
            <p:cNvGrpSpPr/>
            <p:nvPr/>
          </p:nvGrpSpPr>
          <p:grpSpPr>
            <a:xfrm>
              <a:off x="24605" y="1683248"/>
              <a:ext cx="1051859" cy="1802177"/>
              <a:chOff x="24605" y="1683248"/>
              <a:chExt cx="1051859" cy="1802177"/>
            </a:xfrm>
          </p:grpSpPr>
          <p:sp>
            <p:nvSpPr>
              <p:cNvPr id="1095"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6"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7"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8"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9"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100"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101"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102"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103"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4"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5"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106"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107"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108"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109"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10"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11"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12"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1113"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
          <p:nvSpPr>
            <p:cNvPr id="1114" name="Rectangle 790"/>
            <p:cNvSpPr>
              <a:spLocks noChangeArrowheads="1"/>
            </p:cNvSpPr>
            <p:nvPr/>
          </p:nvSpPr>
          <p:spPr bwMode="auto">
            <a:xfrm>
              <a:off x="1975033" y="3213254"/>
              <a:ext cx="1149830" cy="123111"/>
            </a:xfrm>
            <a:prstGeom prst="rect">
              <a:avLst/>
            </a:prstGeom>
            <a:noFill/>
            <a:ln w="9525">
              <a:noFill/>
              <a:miter lim="800000"/>
              <a:headEnd/>
              <a:tailEnd/>
            </a:ln>
          </p:spPr>
          <p:txBody>
            <a:bodyPr wrap="square"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62"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92.494"/>
  <p:tag name="ARTICULATE_SLIDE_PAUSE" val="0"/>
  <p:tag name="ARTICULATE_NAV_LEVEL" val="2"/>
  <p:tag name="ARTICULATE_PLAYLIST_ID" val="-1"/>
  <p:tag name="ARTICULATE_LOCK_SLIDE" val="0"/>
  <p:tag name="ARTICULATE_SLIDE_GUID" val="6899784b-5288-41c7-a668-ca8a49dc37fe"/>
  <p:tag name="ARTICULATE_SLIDE_NAV" val="11"/>
</p:tagLst>
</file>

<file path=ppt/tags/tag11.xml><?xml version="1.0" encoding="utf-8"?>
<p:tagLst xmlns:a="http://schemas.openxmlformats.org/drawingml/2006/main" xmlns:r="http://schemas.openxmlformats.org/officeDocument/2006/relationships" xmlns:p="http://schemas.openxmlformats.org/presentationml/2006/main">
  <p:tag name="ELAPSEDTIME" val="33.067"/>
  <p:tag name="ARTICULATE_SLIDE_PAUSE" val="0"/>
  <p:tag name="ARTICULATE_NAV_LEVEL" val="2"/>
  <p:tag name="ARTICULATE_PLAYLIST_ID" val="-1"/>
  <p:tag name="ARTICULATE_LOCK_SLIDE" val="0"/>
  <p:tag name="ARTICULATE_SLIDE_GUID" val="037e8c89-4052-4885-bed1-6f217d75cb0a"/>
  <p:tag name="ARTICULATE_SLIDE_NAV" val="12"/>
</p:tagLst>
</file>

<file path=ppt/tags/tag12.xml><?xml version="1.0" encoding="utf-8"?>
<p:tagLst xmlns:a="http://schemas.openxmlformats.org/drawingml/2006/main" xmlns:r="http://schemas.openxmlformats.org/officeDocument/2006/relationships" xmlns:p="http://schemas.openxmlformats.org/presentationml/2006/main">
  <p:tag name="ELAPSEDTIME" val="3.473"/>
</p:tagLst>
</file>

<file path=ppt/tags/tag13.xml><?xml version="1.0" encoding="utf-8"?>
<p:tagLst xmlns:a="http://schemas.openxmlformats.org/drawingml/2006/main" xmlns:r="http://schemas.openxmlformats.org/officeDocument/2006/relationships" xmlns:p="http://schemas.openxmlformats.org/presentationml/2006/main">
  <p:tag name="ELAPSEDTIME" val="55.901"/>
  <p:tag name="ARTICULATE_SLIDE_PAUSE" val="0"/>
  <p:tag name="ARTICULATE_NAV_LEVEL" val="2"/>
  <p:tag name="ARTICULATE_PLAYLIST_ID" val="-1"/>
  <p:tag name="ARTICULATE_LOCK_SLIDE" val="0"/>
  <p:tag name="ARTICULATE_SLIDE_GUID" val="12f40dac-f7ba-4d1a-b4ea-301d7184245c"/>
  <p:tag name="ARTICULATE_SLIDE_NAV" val="13"/>
</p:tagLst>
</file>

<file path=ppt/tags/tag14.xml><?xml version="1.0" encoding="utf-8"?>
<p:tagLst xmlns:a="http://schemas.openxmlformats.org/drawingml/2006/main" xmlns:r="http://schemas.openxmlformats.org/officeDocument/2006/relationships" xmlns:p="http://schemas.openxmlformats.org/presentationml/2006/main">
  <p:tag name="ELAPSEDTIME" val="38.369"/>
  <p:tag name="ARTICULATE_SLIDE_PAUSE" val="0"/>
  <p:tag name="ARTICULATE_NAV_LEVEL" val="2"/>
  <p:tag name="ARTICULATE_PLAYLIST_ID" val="-1"/>
  <p:tag name="ARTICULATE_LOCK_SLIDE" val="0"/>
  <p:tag name="ARTICULATE_SLIDE_GUID" val="dc1b4eee-fe69-4576-9a6f-3e16f6e4d68f"/>
  <p:tag name="ARTICULATE_SLIDE_NAV" val="14"/>
</p:tagLst>
</file>

<file path=ppt/tags/tag15.xml><?xml version="1.0" encoding="utf-8"?>
<p:tagLst xmlns:a="http://schemas.openxmlformats.org/drawingml/2006/main" xmlns:r="http://schemas.openxmlformats.org/officeDocument/2006/relationships" xmlns:p="http://schemas.openxmlformats.org/presentationml/2006/main">
  <p:tag name="ELAPSEDTIME" val="38.369"/>
  <p:tag name="ARTICULATE_SLIDE_PAUSE" val="0"/>
  <p:tag name="ARTICULATE_NAV_LEVEL" val="2"/>
  <p:tag name="ARTICULATE_PLAYLIST_ID" val="-1"/>
  <p:tag name="ARTICULATE_LOCK_SLIDE" val="0"/>
  <p:tag name="ARTICULATE_SLIDE_GUID" val="dc1b4eee-fe69-4576-9a6f-3e16f6e4d68f"/>
  <p:tag name="ARTICULATE_SLIDE_NAV" val="14"/>
</p:tagLst>
</file>

<file path=ppt/tags/tag16.xml><?xml version="1.0" encoding="utf-8"?>
<p:tagLst xmlns:a="http://schemas.openxmlformats.org/drawingml/2006/main" xmlns:r="http://schemas.openxmlformats.org/officeDocument/2006/relationships" xmlns:p="http://schemas.openxmlformats.org/presentationml/2006/main">
  <p:tag name="ELAPSEDTIME" val="32.234"/>
  <p:tag name="ARTICULATE_SLIDE_PAUSE" val="0"/>
  <p:tag name="ARTICULATE_NAV_LEVEL" val="2"/>
  <p:tag name="ARTICULATE_PLAYLIST_ID" val="-1"/>
  <p:tag name="ARTICULATE_LOCK_SLIDE" val="0"/>
  <p:tag name="ARTICULATE_SLIDE_GUID" val="736186d9-eed1-4da3-9026-9d3140cbd789"/>
  <p:tag name="ARTICULATE_SLIDE_NAV" val="16"/>
</p:tagLst>
</file>

<file path=ppt/tags/tag17.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8.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9.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2"/>
  <p:tag name="ARTICULATE_PLAYLIST_ID" val="-1"/>
  <p:tag name="ARTICULATE_LOCK_SLIDE" val="0"/>
  <p:tag name="ARTICULATE_SLIDE_GUID" val="07960e40-759b-4659-a27e-243490fe21ed"/>
  <p:tag name="ARTICULATE_SLIDE_NAV" val="2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8.567"/>
  <p:tag name="ARTICULATE_SLIDE_PAUSE" val="0"/>
  <p:tag name="ARTICULATE_NAV_LEVEL" val="2"/>
  <p:tag name="ARTICULATE_PLAYLIST_ID" val="-1"/>
  <p:tag name="ARTICULATE_LOCK_SLIDE" val="0"/>
  <p:tag name="ARTICULATE_SLIDE_GUID" val="f14cf365-1546-4dae-af66-643550a09d7a"/>
  <p:tag name="ARTICULATE_SLIDE_NAV" val="21"/>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2f810d4b-2ee3-4d43-8f84-f7b6d20a4d95"/>
  <p:tag name="ARTICULATE_SLIDE_NAV" val="4"/>
  <p:tag name="AUDIO_IMPORT" val="C:\Data\Keystone Training\GAUSS\Online Training\Audio\DR000421.mp3"/>
  <p:tag name="AUDIO_ID" val="967"/>
  <p:tag name="ELAPSEDTIME" val="75.697"/>
  <p:tag name="ARTICULATE_TITLE_TAG" val="KeyStone C6655/57: Device Features"/>
  <p:tag name="ARTICULATE_SLIDE_PAUSE" val="0"/>
  <p:tag name="ARTICULATE_NAV_LEVEL" val="1"/>
  <p:tag name="ARTICULATE_PLAYLIST_ID" val="-1"/>
  <p:tag name="ARTICULATE_LOCK_SLIDE" val="0"/>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2f810d4b-2ee3-4d43-8f84-f7b6d20a4d95"/>
  <p:tag name="ARTICULATE_SLIDE_NAV" val="4"/>
  <p:tag name="AUDIO_IMPORT" val="C:\Data\Keystone Training\GAUSS\Online Training\Audio\DR000423.mp3"/>
  <p:tag name="AUDIO_ID" val="968"/>
  <p:tag name="ELAPSEDTIME" val="40.197"/>
  <p:tag name="ARTICULATE_TITLE_TAG" val="KeyStone C6654: Power Optimized"/>
  <p:tag name="ARTICULATE_SLIDE_PAUSE" val="0"/>
  <p:tag name="ARTICULATE_NAV_LEVEL" val="1"/>
  <p:tag name="ARTICULATE_PLAYLIST_ID" val="-1"/>
  <p:tag name="ARTICULATE_LOCK_SLIDE" val="0"/>
</p:tagLst>
</file>

<file path=ppt/tags/tag23.xml><?xml version="1.0" encoding="utf-8"?>
<p:tagLst xmlns:a="http://schemas.openxmlformats.org/drawingml/2006/main" xmlns:r="http://schemas.openxmlformats.org/officeDocument/2006/relationships" xmlns:p="http://schemas.openxmlformats.org/presentationml/2006/main">
  <p:tag name="AUDIO_IMPORT" val="C:\Data\Keystone Training\GAUSS\Online Training\Audio\DR000424.mp3"/>
  <p:tag name="AUDIO_ID" val="969"/>
  <p:tag name="ELAPSEDTIME" val="88.812"/>
  <p:tag name="ARTICULATE_SLIDE_PAUSE" val="0"/>
  <p:tag name="ARTICULATE_NAV_LEVEL" val="1"/>
  <p:tag name="ARTICULATE_PLAYLIST_ID" val="-1"/>
  <p:tag name="ARTICULATE_LOCK_SLIDE" val="0"/>
</p:tagLst>
</file>

<file path=ppt/tags/tag24.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1"/>
  <p:tag name="ARTICULATE_PLAYLIST_ID" val="-1"/>
  <p:tag name="ARTICULATE_LOCK_SLIDE" val="0"/>
  <p:tag name="ARTICULATE_SLIDE_GUID" val="b460e9f8-0505-4ebf-9f1c-e3b30224b0f6"/>
  <p:tag name="ARTICULATE_SLIDE_NAV" val="71"/>
</p:tagLst>
</file>

<file path=ppt/tags/tag25.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26.xml><?xml version="1.0" encoding="utf-8"?>
<p:tagLst xmlns:a="http://schemas.openxmlformats.org/drawingml/2006/main" xmlns:r="http://schemas.openxmlformats.org/officeDocument/2006/relationships" xmlns:p="http://schemas.openxmlformats.org/presentationml/2006/main">
  <p:tag name="ELAPSEDTIME" val="159.552"/>
  <p:tag name="ARTICULATE_SLIDE_PAUSE" val="0"/>
  <p:tag name="ARTICULATE_NAV_LEVEL" val="2"/>
  <p:tag name="ARTICULATE_PLAYLIST_ID" val="-1"/>
  <p:tag name="ARTICULATE_LOCK_SLIDE" val="0"/>
  <p:tag name="ARTICULATE_SLIDE_GUID" val="f4ad093c-57fb-48c2-8218-8faabd2ff141"/>
  <p:tag name="ARTICULATE_SLIDE_NAV" val="44"/>
</p:tagLst>
</file>

<file path=ppt/tags/tag27.xml><?xml version="1.0" encoding="utf-8"?>
<p:tagLst xmlns:a="http://schemas.openxmlformats.org/drawingml/2006/main" xmlns:r="http://schemas.openxmlformats.org/officeDocument/2006/relationships" xmlns:p="http://schemas.openxmlformats.org/presentationml/2006/main">
  <p:tag name="ELAPSEDTIME" val="20.505"/>
  <p:tag name="ARTICULATE_SLIDE_PAUSE" val="0"/>
  <p:tag name="ARTICULATE_NAV_LEVEL" val="3"/>
  <p:tag name="ARTICULATE_PLAYLIST_ID" val="-1"/>
  <p:tag name="ARTICULATE_LOCK_SLIDE" val="0"/>
  <p:tag name="ARTICULATE_SLIDE_GUID" val="682c950b-9967-4e62-91be-54a21df83053"/>
  <p:tag name="ARTICULATE_SLIDE_NAV" val="34"/>
</p:tagLst>
</file>

<file path=ppt/tags/tag28.xml><?xml version="1.0" encoding="utf-8"?>
<p:tagLst xmlns:a="http://schemas.openxmlformats.org/drawingml/2006/main" xmlns:r="http://schemas.openxmlformats.org/officeDocument/2006/relationships" xmlns:p="http://schemas.openxmlformats.org/presentationml/2006/main">
  <p:tag name="ELAPSEDTIME" val="67.734"/>
  <p:tag name="ARTICULATE_SLIDE_PAUSE" val="0"/>
  <p:tag name="ARTICULATE_NAV_LEVEL" val="2"/>
  <p:tag name="ARTICULATE_PLAYLIST_ID" val="-1"/>
  <p:tag name="ARTICULATE_LOCK_SLIDE" val="0"/>
  <p:tag name="ARTICULATE_SLIDE_GUID" val="3a6348f0-9065-44ed-9ef5-07a8f947d241"/>
  <p:tag name="ARTICULATE_SLIDE_NAV" val="4"/>
</p:tagLst>
</file>

<file path=ppt/tags/tag29.xml><?xml version="1.0" encoding="utf-8"?>
<p:tagLst xmlns:a="http://schemas.openxmlformats.org/drawingml/2006/main" xmlns:r="http://schemas.openxmlformats.org/officeDocument/2006/relationships" xmlns:p="http://schemas.openxmlformats.org/presentationml/2006/main">
  <p:tag name="ELAPSEDTIME" val="114.651"/>
  <p:tag name="ARTICULATE_SLIDE_GUID" val="9c1b52c1-f6fe-4841-939b-c5fc2a8768ca"/>
  <p:tag name="ARTICULATE_SLIDE_PAUSE" val="0"/>
  <p:tag name="ARTICULATE_NAV_LEVEL" val="2"/>
  <p:tag name="ARTICULATE_PLAYLIST_ID" val="-1"/>
  <p:tag name="ARTICULATE_VIEW_MODE" val="2"/>
  <p:tag name="ARTICULATE_LOCK_SLIDE" val="0"/>
  <p:tag name="ARTICULATE_SLIDE_NAV" val="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ARTICULATE_TITLE_TAG" val="TCP3E Overview"/>
  <p:tag name="ELAPSEDTIME" val="69.036"/>
  <p:tag name="ARTICULATE_SLIDE_GUID" val="8844c34b-d239-4bbf-8a6c-8fc1f47f3b41"/>
  <p:tag name="ARTICULATE_SLIDE_PAUSE" val="0"/>
  <p:tag name="ARTICULATE_NAV_LEVEL" val="2"/>
  <p:tag name="ARTICULATE_PLAYLIST_ID" val="-1"/>
  <p:tag name="ARTICULATE_LOCK_SLIDE" val="0"/>
  <p:tag name="ARTICULATE_SLIDE_NAV" val="4"/>
</p:tagLst>
</file>

<file path=ppt/tags/tag3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AG4iKncu_files\slide0001_image001.png"/>
</p:tagLst>
</file>

<file path=ppt/tags/tag32.xml><?xml version="1.0" encoding="utf-8"?>
<p:tagLst xmlns:a="http://schemas.openxmlformats.org/drawingml/2006/main" xmlns:r="http://schemas.openxmlformats.org/officeDocument/2006/relationships" xmlns:p="http://schemas.openxmlformats.org/presentationml/2006/main">
  <p:tag name="ARTICULATE_IMAGE_RECOLOR" val="0"/>
  <p:tag name="ARTICULATE_PUBLISH_MODE" val="1"/>
</p:tagLst>
</file>

<file path=ppt/tags/tag33.xml><?xml version="1.0" encoding="utf-8"?>
<p:tagLst xmlns:a="http://schemas.openxmlformats.org/drawingml/2006/main" xmlns:r="http://schemas.openxmlformats.org/officeDocument/2006/relationships" xmlns:p="http://schemas.openxmlformats.org/presentationml/2006/main">
  <p:tag name="ELAPSEDTIME" val="100.411"/>
  <p:tag name="ARTICULATE_SLIDE_PAUSE" val="0"/>
  <p:tag name="ARTICULATE_NAV_LEVEL" val="2"/>
  <p:tag name="ARTICULATE_PLAYLIST_ID" val="-1"/>
  <p:tag name="ARTICULATE_LOCK_SLIDE" val="0"/>
  <p:tag name="ARTICULATE_SLIDE_GUID" val="b88c6bd1-55bb-47f0-abf1-c0c473b9dae2"/>
  <p:tag name="ARTICULATE_SLIDE_NAV" val="46"/>
</p:tagLst>
</file>

<file path=ppt/tags/tag34.xml><?xml version="1.0" encoding="utf-8"?>
<p:tagLst xmlns:a="http://schemas.openxmlformats.org/drawingml/2006/main" xmlns:r="http://schemas.openxmlformats.org/officeDocument/2006/relationships" xmlns:p="http://schemas.openxmlformats.org/presentationml/2006/main">
  <p:tag name="ELAPSEDTIME" val="67.734"/>
  <p:tag name="ARTICULATE_SLIDE_PAUSE" val="0"/>
  <p:tag name="ARTICULATE_NAV_LEVEL" val="2"/>
  <p:tag name="ARTICULATE_PLAYLIST_ID" val="-1"/>
  <p:tag name="ARTICULATE_LOCK_SLIDE" val="0"/>
  <p:tag name="ARTICULATE_SLIDE_GUID" val="3a6348f0-9065-44ed-9ef5-07a8f947d241"/>
  <p:tag name="ARTICULATE_SLIDE_NAV" val="4"/>
</p:tagLst>
</file>

<file path=ppt/tags/tag35.xml><?xml version="1.0" encoding="utf-8"?>
<p:tagLst xmlns:a="http://schemas.openxmlformats.org/drawingml/2006/main" xmlns:r="http://schemas.openxmlformats.org/officeDocument/2006/relationships" xmlns:p="http://schemas.openxmlformats.org/presentationml/2006/main">
  <p:tag name="ELAPSEDTIME" val="39.755"/>
  <p:tag name="ARTICULATE_SLIDE_PAUSE" val="0"/>
  <p:tag name="ARTICULATE_NAV_LEVEL" val="2"/>
  <p:tag name="ARTICULATE_PLAYLIST_ID" val="-1"/>
  <p:tag name="ARTICULATE_LOCK_SLIDE" val="0"/>
  <p:tag name="ARTICULATE_SLIDE_GUID" val="6f194eed-775e-400e-96e7-2079d5a103da"/>
  <p:tag name="ARTICULATE_SLIDE_NAV" val="57"/>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6.xml><?xml version="1.0" encoding="utf-8"?>
<p:tagLst xmlns:a="http://schemas.openxmlformats.org/drawingml/2006/main" xmlns:r="http://schemas.openxmlformats.org/officeDocument/2006/relationships" xmlns:p="http://schemas.openxmlformats.org/presentationml/2006/main">
  <p:tag name="ELAPSEDTIME" val="7.885"/>
  <p:tag name="ARTICULATE_SLIDE_PAUSE" val="0"/>
  <p:tag name="ARTICULATE_NAV_LEVEL" val="1"/>
  <p:tag name="ARTICULATE_PLAYLIST_ID" val="-1"/>
  <p:tag name="ARTICULATE_LOCK_SLIDE" val="0"/>
  <p:tag name="ARTICULATE_SLIDE_GUID" val="729f5771-939f-459c-a799-aec7698a9bca"/>
  <p:tag name="ARTICULATE_SLIDE_NAV" val="1"/>
</p:tagLst>
</file>

<file path=ppt/tags/tag7.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8.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2"/>
  <p:tag name="ARTICULATE_PLAYLIST_ID" val="-1"/>
  <p:tag name="ARTICULATE_LOCK_SLIDE" val="0"/>
  <p:tag name="ARTICULATE_SLIDE_GUID" val="07960e40-759b-4659-a27e-243490fe21ed"/>
  <p:tag name="ARTICULATE_SLIDE_NAV" val="20"/>
</p:tagLst>
</file>

<file path=ppt/tags/tag9.xml><?xml version="1.0" encoding="utf-8"?>
<p:tagLst xmlns:a="http://schemas.openxmlformats.org/drawingml/2006/main" xmlns:r="http://schemas.openxmlformats.org/officeDocument/2006/relationships" xmlns:p="http://schemas.openxmlformats.org/presentationml/2006/main">
  <p:tag name="ELAPSEDTIME" val="75.385"/>
  <p:tag name="ARTICULATE_SLIDE_PAUSE" val="0"/>
  <p:tag name="ARTICULATE_NAV_LEVEL" val="2"/>
  <p:tag name="ARTICULATE_PLAYLIST_ID" val="-1"/>
  <p:tag name="ARTICULATE_LOCK_SLIDE" val="0"/>
  <p:tag name="ARTICULATE_SLIDE_GUID" val="0b93dcc8-d2cf-47d6-ab77-8f0eb20ec0b5"/>
  <p:tag name="ARTICULATE_SLIDE_NAV" val="10"/>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4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customXml/itemProps2.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3.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9247FEFF-82D0-4BBE-AA2E-6E8C28F7BB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45283</TotalTime>
  <Words>3742</Words>
  <Application>Microsoft Office PowerPoint</Application>
  <PresentationFormat>On-screen Show (4:3)</PresentationFormat>
  <Paragraphs>1519</Paragraphs>
  <Slides>34</Slides>
  <Notes>29</Notes>
  <HiddenSlides>13</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37" baseType="lpstr">
      <vt:lpstr>13_KeyStoneOLT</vt:lpstr>
      <vt:lpstr>14_KeyStoneOLT</vt:lpstr>
      <vt:lpstr>Visio</vt:lpstr>
      <vt:lpstr>Multicore Applications Team</vt:lpstr>
      <vt:lpstr>KeyStone Overview</vt:lpstr>
      <vt:lpstr>Enhanced DSP Core</vt:lpstr>
      <vt:lpstr>KeyStone Device Architecture</vt:lpstr>
      <vt:lpstr>CorePac</vt:lpstr>
      <vt:lpstr>Memory Subsystem</vt:lpstr>
      <vt:lpstr>Multicore Navigator</vt:lpstr>
      <vt:lpstr>Multicore Navigator Architecture</vt:lpstr>
      <vt:lpstr>Network Coprocessor (C667x)</vt:lpstr>
      <vt:lpstr>External Interfaces</vt:lpstr>
      <vt:lpstr>TeraNet Switch Fabric</vt:lpstr>
      <vt:lpstr>TeraNet Data Connections</vt:lpstr>
      <vt:lpstr>Diagnostic Enhancements</vt:lpstr>
      <vt:lpstr>HyperLink Bus</vt:lpstr>
      <vt:lpstr>Miscellaneous Elements</vt:lpstr>
      <vt:lpstr>Device-Specific: C6670 for Wireless Apps</vt:lpstr>
      <vt:lpstr>Device-Specific: C667x General Purpose</vt:lpstr>
      <vt:lpstr>Slide 18</vt:lpstr>
      <vt:lpstr>Slide 19</vt:lpstr>
      <vt:lpstr>KeyStone C665x: Key HW Variations</vt:lpstr>
      <vt:lpstr>For More Information</vt:lpstr>
      <vt:lpstr>Additional Information</vt:lpstr>
      <vt:lpstr>Memory Subsystem – Additional Information</vt:lpstr>
      <vt:lpstr>EDMA – Additional Information</vt:lpstr>
      <vt:lpstr>External Interfaces Additional Information</vt:lpstr>
      <vt:lpstr>Serial RapidIO Additional Information</vt:lpstr>
      <vt:lpstr>Miscellaneous Elements –Additional Information</vt:lpstr>
      <vt:lpstr>Network Coprocessor (Logical) – Additional Information</vt:lpstr>
      <vt:lpstr>FFT Coprocessor (FFTC) Additional Information</vt:lpstr>
      <vt:lpstr>Turbo CoProcessor 3 Decoder (TCP3D) Additional Information</vt:lpstr>
      <vt:lpstr>Turbo CoProcessor 3 Encoder (TCP3E) – Additional Information</vt:lpstr>
      <vt:lpstr>Bit Rate Coprocessor (BCP) – Additional Information</vt:lpstr>
      <vt:lpstr>Viterbi Decoder Coprocessor (VCP2) – additional Information</vt:lpstr>
      <vt:lpstr>Debug – Additional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Robert J. Hillard</cp:lastModifiedBy>
  <cp:revision>1576</cp:revision>
  <dcterms:created xsi:type="dcterms:W3CDTF">2007-12-19T20:51:45Z</dcterms:created>
  <dcterms:modified xsi:type="dcterms:W3CDTF">2012-10-03T18:17:39Z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70DD9641-FD96-472D-B196-690D839BA0B0</vt:lpwstr>
  </property>
  <property fmtid="{D5CDD505-2E9C-101B-9397-08002B2CF9AE}" pid="6" name="ArticulateProjectFull">
    <vt:lpwstr>C:\Data\Keystone Training\BINDERS\slides\KeyStone Overview.ppta</vt:lpwstr>
  </property>
</Properties>
</file>