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tags/tag16.xml" ContentType="application/vnd.openxmlformats-officedocument.presentationml.tags+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tags/tag15.xml" ContentType="application/vnd.openxmlformats-officedocument.presentationml.tags+xml"/>
  <Override PartName="/ppt/notesSlides/notesSlide40.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notesSlides/notesSlide5.xml" ContentType="application/vnd.openxmlformats-officedocument.presentationml.notesSlide+xml"/>
  <Override PartName="/ppt/tags/tag1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2" r:id="rId5"/>
  </p:sldMasterIdLst>
  <p:notesMasterIdLst>
    <p:notesMasterId r:id="rId57"/>
  </p:notesMasterIdLst>
  <p:handoutMasterIdLst>
    <p:handoutMasterId r:id="rId58"/>
  </p:handoutMasterIdLst>
  <p:sldIdLst>
    <p:sldId id="830" r:id="rId6"/>
    <p:sldId id="867" r:id="rId7"/>
    <p:sldId id="829" r:id="rId8"/>
    <p:sldId id="833" r:id="rId9"/>
    <p:sldId id="835" r:id="rId10"/>
    <p:sldId id="918" r:id="rId11"/>
    <p:sldId id="919" r:id="rId12"/>
    <p:sldId id="836" r:id="rId13"/>
    <p:sldId id="868" r:id="rId14"/>
    <p:sldId id="838" r:id="rId15"/>
    <p:sldId id="916" r:id="rId16"/>
    <p:sldId id="881" r:id="rId17"/>
    <p:sldId id="886" r:id="rId18"/>
    <p:sldId id="882" r:id="rId19"/>
    <p:sldId id="883" r:id="rId20"/>
    <p:sldId id="884" r:id="rId21"/>
    <p:sldId id="917" r:id="rId22"/>
    <p:sldId id="894" r:id="rId23"/>
    <p:sldId id="887" r:id="rId24"/>
    <p:sldId id="869" r:id="rId25"/>
    <p:sldId id="889" r:id="rId26"/>
    <p:sldId id="890" r:id="rId27"/>
    <p:sldId id="891" r:id="rId28"/>
    <p:sldId id="893" r:id="rId29"/>
    <p:sldId id="842" r:id="rId30"/>
    <p:sldId id="895" r:id="rId31"/>
    <p:sldId id="870" r:id="rId32"/>
    <p:sldId id="844" r:id="rId33"/>
    <p:sldId id="898" r:id="rId34"/>
    <p:sldId id="845" r:id="rId35"/>
    <p:sldId id="846" r:id="rId36"/>
    <p:sldId id="920" r:id="rId37"/>
    <p:sldId id="901" r:id="rId38"/>
    <p:sldId id="907" r:id="rId39"/>
    <p:sldId id="915" r:id="rId40"/>
    <p:sldId id="908" r:id="rId41"/>
    <p:sldId id="911" r:id="rId42"/>
    <p:sldId id="910" r:id="rId43"/>
    <p:sldId id="902" r:id="rId44"/>
    <p:sldId id="921" r:id="rId45"/>
    <p:sldId id="922" r:id="rId46"/>
    <p:sldId id="923" r:id="rId47"/>
    <p:sldId id="924" r:id="rId48"/>
    <p:sldId id="925" r:id="rId49"/>
    <p:sldId id="926" r:id="rId50"/>
    <p:sldId id="927" r:id="rId51"/>
    <p:sldId id="928" r:id="rId52"/>
    <p:sldId id="929" r:id="rId53"/>
    <p:sldId id="930" r:id="rId54"/>
    <p:sldId id="875" r:id="rId55"/>
    <p:sldId id="866" r:id="rId56"/>
  </p:sldIdLst>
  <p:sldSz cx="9144000" cy="6858000" type="screen4x3"/>
  <p:notesSz cx="7010400" cy="9296400"/>
  <p:custDataLst>
    <p:tags r:id="rId59"/>
  </p:custDataLst>
  <p:defaultTextStyle>
    <a:defPPr>
      <a:defRPr lang="en-US"/>
    </a:defPPr>
    <a:lvl1pPr algn="r" rtl="0" fontAlgn="base">
      <a:spcBef>
        <a:spcPct val="0"/>
      </a:spcBef>
      <a:spcAft>
        <a:spcPct val="0"/>
      </a:spcAft>
      <a:defRPr sz="2400" kern="1200">
        <a:solidFill>
          <a:schemeClr val="tx1"/>
        </a:solidFill>
        <a:latin typeface="Arial" pitchFamily="34" charset="0"/>
        <a:ea typeface="+mn-ea"/>
        <a:cs typeface="+mn-cs"/>
      </a:defRPr>
    </a:lvl1pPr>
    <a:lvl2pPr marL="457200" algn="r" rtl="0" fontAlgn="base">
      <a:spcBef>
        <a:spcPct val="0"/>
      </a:spcBef>
      <a:spcAft>
        <a:spcPct val="0"/>
      </a:spcAft>
      <a:defRPr sz="2400" kern="1200">
        <a:solidFill>
          <a:schemeClr val="tx1"/>
        </a:solidFill>
        <a:latin typeface="Arial" pitchFamily="34" charset="0"/>
        <a:ea typeface="+mn-ea"/>
        <a:cs typeface="+mn-cs"/>
      </a:defRPr>
    </a:lvl2pPr>
    <a:lvl3pPr marL="914400" algn="r" rtl="0" fontAlgn="base">
      <a:spcBef>
        <a:spcPct val="0"/>
      </a:spcBef>
      <a:spcAft>
        <a:spcPct val="0"/>
      </a:spcAft>
      <a:defRPr sz="2400" kern="1200">
        <a:solidFill>
          <a:schemeClr val="tx1"/>
        </a:solidFill>
        <a:latin typeface="Arial" pitchFamily="34" charset="0"/>
        <a:ea typeface="+mn-ea"/>
        <a:cs typeface="+mn-cs"/>
      </a:defRPr>
    </a:lvl3pPr>
    <a:lvl4pPr marL="1371600" algn="r" rtl="0" fontAlgn="base">
      <a:spcBef>
        <a:spcPct val="0"/>
      </a:spcBef>
      <a:spcAft>
        <a:spcPct val="0"/>
      </a:spcAft>
      <a:defRPr sz="2400" kern="1200">
        <a:solidFill>
          <a:schemeClr val="tx1"/>
        </a:solidFill>
        <a:latin typeface="Arial" pitchFamily="34" charset="0"/>
        <a:ea typeface="+mn-ea"/>
        <a:cs typeface="+mn-cs"/>
      </a:defRPr>
    </a:lvl4pPr>
    <a:lvl5pPr marL="1828800" algn="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99"/>
    <a:srgbClr val="FFFFCC"/>
    <a:srgbClr val="1F497D"/>
    <a:srgbClr val="FFCCFF"/>
    <a:srgbClr val="FFFF66"/>
    <a:srgbClr val="CCCC00"/>
    <a:srgbClr val="66FF66"/>
    <a:srgbClr val="00CC00"/>
    <a:srgbClr val="003300"/>
    <a:srgbClr val="217B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34" autoAdjust="0"/>
    <p:restoredTop sz="93932" autoAdjust="0"/>
  </p:normalViewPr>
  <p:slideViewPr>
    <p:cSldViewPr snapToGrid="0">
      <p:cViewPr varScale="1">
        <p:scale>
          <a:sx n="99" d="100"/>
          <a:sy n="99" d="100"/>
        </p:scale>
        <p:origin x="-288" y="-90"/>
      </p:cViewPr>
      <p:guideLst>
        <p:guide orient="horz" pos="2160"/>
        <p:guide pos="4182"/>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algn="l" defTabSz="910113">
              <a:defRPr sz="1200">
                <a:latin typeface="Arial" charset="0"/>
              </a:defRPr>
            </a:lvl1pPr>
          </a:lstStyle>
          <a:p>
            <a:pPr>
              <a:defRPr/>
            </a:pPr>
            <a:endParaRPr lang="en-US" dirty="0"/>
          </a:p>
        </p:txBody>
      </p:sp>
      <p:sp>
        <p:nvSpPr>
          <p:cNvPr id="3" name="Date Placeholder 2"/>
          <p:cNvSpPr>
            <a:spLocks noGrp="1"/>
          </p:cNvSpPr>
          <p:nvPr>
            <p:ph type="dt" sz="quarter" idx="1"/>
          </p:nvPr>
        </p:nvSpPr>
        <p:spPr bwMode="auto">
          <a:xfrm>
            <a:off x="3970338"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defTabSz="910113">
              <a:defRPr sz="1200">
                <a:latin typeface="Arial" charset="0"/>
              </a:defRPr>
            </a:lvl1pPr>
          </a:lstStyle>
          <a:p>
            <a:pPr>
              <a:defRPr/>
            </a:pPr>
            <a:fld id="{289FDC66-27A5-4579-BABF-D16C8BCC835C}" type="datetimeFigureOut">
              <a:rPr lang="en-US"/>
              <a:pPr>
                <a:defRPr/>
              </a:pPr>
              <a:t>7/23/2013</a:t>
            </a:fld>
            <a:endParaRPr lang="en-US" dirty="0"/>
          </a:p>
        </p:txBody>
      </p:sp>
      <p:sp>
        <p:nvSpPr>
          <p:cNvPr id="4" name="Footer Placeholder 3"/>
          <p:cNvSpPr>
            <a:spLocks noGrp="1"/>
          </p:cNvSpPr>
          <p:nvPr>
            <p:ph type="ftr" sz="quarter" idx="2"/>
          </p:nvPr>
        </p:nvSpPr>
        <p:spPr bwMode="auto">
          <a:xfrm>
            <a:off x="0"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algn="l" defTabSz="910113">
              <a:defRPr sz="1200">
                <a:latin typeface="Arial" charset="0"/>
              </a:defRPr>
            </a:lvl1pPr>
          </a:lstStyle>
          <a:p>
            <a:pPr>
              <a:defRPr/>
            </a:pPr>
            <a:endParaRPr lang="en-US" dirty="0"/>
          </a:p>
        </p:txBody>
      </p:sp>
      <p:sp>
        <p:nvSpPr>
          <p:cNvPr id="5" name="Slide Number Placeholder 4"/>
          <p:cNvSpPr>
            <a:spLocks noGrp="1"/>
          </p:cNvSpPr>
          <p:nvPr>
            <p:ph type="sldNum" sz="quarter" idx="3"/>
          </p:nvPr>
        </p:nvSpPr>
        <p:spPr bwMode="auto">
          <a:xfrm>
            <a:off x="3970338"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defTabSz="910113">
              <a:defRPr sz="1200">
                <a:latin typeface="Arial" charset="0"/>
              </a:defRPr>
            </a:lvl1pPr>
          </a:lstStyle>
          <a:p>
            <a:pPr>
              <a:defRPr/>
            </a:pPr>
            <a:fld id="{EBDB6E16-9802-4E15-B604-5462189230CF}"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algn="l" defTabSz="910113">
              <a:defRPr sz="1200">
                <a:latin typeface="Arial" charset="0"/>
              </a:defRPr>
            </a:lvl1pPr>
          </a:lstStyle>
          <a:p>
            <a:pPr>
              <a:defRPr/>
            </a:pPr>
            <a:endParaRPr lang="en-US" dirty="0"/>
          </a:p>
        </p:txBody>
      </p:sp>
      <p:sp>
        <p:nvSpPr>
          <p:cNvPr id="105475" name="Rectangle 3"/>
          <p:cNvSpPr>
            <a:spLocks noGrp="1" noChangeArrowheads="1"/>
          </p:cNvSpPr>
          <p:nvPr>
            <p:ph type="dt" idx="1"/>
          </p:nvPr>
        </p:nvSpPr>
        <p:spPr bwMode="auto">
          <a:xfrm>
            <a:off x="3971925"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defTabSz="910113">
              <a:defRPr sz="1200">
                <a:latin typeface="Arial" charset="0"/>
              </a:defRPr>
            </a:lvl1pPr>
          </a:lstStyle>
          <a:p>
            <a:pPr>
              <a:defRPr/>
            </a:pPr>
            <a:endParaRPr lang="en-US" dirty="0"/>
          </a:p>
        </p:txBody>
      </p:sp>
      <p:sp>
        <p:nvSpPr>
          <p:cNvPr id="114692"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01675" y="4416425"/>
            <a:ext cx="5607050" cy="4181475"/>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algn="l" defTabSz="910113">
              <a:defRPr sz="1200">
                <a:latin typeface="Arial" charset="0"/>
              </a:defRPr>
            </a:lvl1pPr>
          </a:lstStyle>
          <a:p>
            <a:pPr>
              <a:defRPr/>
            </a:pPr>
            <a:endParaRPr lang="en-US" dirty="0"/>
          </a:p>
        </p:txBody>
      </p:sp>
      <p:sp>
        <p:nvSpPr>
          <p:cNvPr id="105479" name="Rectangle 7"/>
          <p:cNvSpPr>
            <a:spLocks noGrp="1" noChangeArrowheads="1"/>
          </p:cNvSpPr>
          <p:nvPr>
            <p:ph type="sldNum" sz="quarter" idx="5"/>
          </p:nvPr>
        </p:nvSpPr>
        <p:spPr bwMode="auto">
          <a:xfrm>
            <a:off x="3971925"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defTabSz="910113">
              <a:defRPr sz="1200">
                <a:latin typeface="Arial" charset="0"/>
              </a:defRPr>
            </a:lvl1pPr>
          </a:lstStyle>
          <a:p>
            <a:pPr>
              <a:defRPr/>
            </a:pPr>
            <a:fld id="{9AF68C97-DBEA-40B2-91B6-F690EAC6BBD6}"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6D3C2F1B-7A00-4E70-8896-FBAB1A03BE5E}" type="slidenum">
              <a:rPr lang="en-US">
                <a:solidFill>
                  <a:prstClr val="black"/>
                </a:solidFill>
              </a:rPr>
              <a:pPr/>
              <a:t>1</a:t>
            </a:fld>
            <a:endParaRPr lang="en-US" dirty="0">
              <a:solidFill>
                <a:prstClr val="black"/>
              </a:solidFill>
            </a:endParaRPr>
          </a:p>
        </p:txBody>
      </p:sp>
      <p:sp>
        <p:nvSpPr>
          <p:cNvPr id="224258" name="Rectangle 2"/>
          <p:cNvSpPr>
            <a:spLocks noGrp="1" noRot="1" noChangeAspect="1" noChangeArrowheads="1" noTextEdit="1"/>
          </p:cNvSpPr>
          <p:nvPr>
            <p:ph type="sldImg"/>
          </p:nvPr>
        </p:nvSpPr>
        <p:spPr>
          <a:ln cap="flat"/>
        </p:spPr>
      </p:sp>
      <p:sp>
        <p:nvSpPr>
          <p:cNvPr id="224259" name="Rectangle 3"/>
          <p:cNvSpPr>
            <a:spLocks noGrp="1" noChangeArrowheads="1"/>
          </p:cNvSpPr>
          <p:nvPr>
            <p:ph type="body" idx="1"/>
          </p:nvPr>
        </p:nvSpPr>
        <p:spPr>
          <a:ln/>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11</a:t>
            </a:fld>
            <a:endParaRPr lang="en-US" dirty="0" smtClean="0">
              <a:solidFill>
                <a:srgbClr val="000000"/>
              </a:solidFill>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19</a:t>
            </a:fld>
            <a:endParaRPr lang="en-US" dirty="0" smtClean="0">
              <a:solidFill>
                <a:srgbClr val="000000"/>
              </a:solidFill>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2</a:t>
            </a:fld>
            <a:endParaRPr lang="en-US" dirty="0" smtClean="0">
              <a:solidFill>
                <a:srgbClr val="000000"/>
              </a:solidFill>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20</a:t>
            </a:fld>
            <a:endParaRPr lang="en-US" dirty="0" smtClean="0">
              <a:solidFill>
                <a:srgbClr val="000000"/>
              </a:solidFill>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B8B1DFA-B3AC-48C4-A020-6903E38D181E}"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26</a:t>
            </a:fld>
            <a:endParaRPr lang="en-US" dirty="0" smtClean="0">
              <a:solidFill>
                <a:srgbClr val="000000"/>
              </a:solidFill>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27</a:t>
            </a:fld>
            <a:endParaRPr lang="en-US" dirty="0" smtClean="0">
              <a:solidFill>
                <a:srgbClr val="000000"/>
              </a:solidFill>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3</a:t>
            </a:fld>
            <a:endParaRPr lang="en-US" dirty="0" smtClean="0">
              <a:solidFill>
                <a:srgbClr val="000000"/>
              </a:solidFill>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32</a:t>
            </a:fld>
            <a:endParaRPr lang="en-US" dirty="0" smtClean="0">
              <a:solidFill>
                <a:srgbClr val="000000"/>
              </a:solidFill>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Dotted line to show what the application is doing and what is done automatically</a:t>
            </a:r>
          </a:p>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36</a:t>
            </a:fld>
            <a:endParaRPr lang="en-US" dirty="0" smtClean="0">
              <a:solidFill>
                <a:srgbClr val="000000"/>
              </a:solidFill>
              <a:latin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37</a:t>
            </a:fld>
            <a:endParaRPr lang="en-US" dirty="0" smtClean="0">
              <a:solidFill>
                <a:srgbClr val="000000"/>
              </a:solidFill>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38</a:t>
            </a:fld>
            <a:endParaRPr lang="en-US" dirty="0" smtClean="0">
              <a:solidFill>
                <a:srgbClr val="000000"/>
              </a:solidFill>
              <a:latin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284" indent="-220284"/>
            <a:r>
              <a:rPr lang="en-US" dirty="0" smtClean="0"/>
              <a:t>Notes:</a:t>
            </a:r>
          </a:p>
          <a:p>
            <a:pPr marL="220284" indent="-220284">
              <a:buFontTx/>
              <a:buChar char="-"/>
            </a:pPr>
            <a:r>
              <a:rPr lang="en-US" dirty="0" smtClean="0"/>
              <a:t>All naming is illustrative.</a:t>
            </a:r>
          </a:p>
          <a:p>
            <a:pPr marL="220284" indent="-220284"/>
            <a:endParaRPr lang="en-US" dirty="0" smtClean="0"/>
          </a:p>
          <a:p>
            <a:pPr marL="220284" indent="-220284"/>
            <a:r>
              <a:rPr lang="en-US" dirty="0" smtClean="0"/>
              <a:t>Open Items: </a:t>
            </a:r>
          </a:p>
          <a:p>
            <a:pPr marL="220284" indent="-220284">
              <a:buFontTx/>
              <a:buChar char="-"/>
            </a:pPr>
            <a:r>
              <a:rPr lang="en-US" dirty="0" smtClean="0"/>
              <a:t>Recycling policies on Tx Completion queues</a:t>
            </a:r>
          </a:p>
          <a:p>
            <a:pPr marL="220284" indent="-220284">
              <a:buFontTx/>
              <a:buChar char="-"/>
            </a:pPr>
            <a:r>
              <a:rPr lang="en-US" dirty="0" smtClean="0"/>
              <a:t>API Naming convention</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284" indent="-220284"/>
            <a:r>
              <a:rPr lang="en-US" dirty="0" smtClean="0"/>
              <a:t>Notes:</a:t>
            </a:r>
          </a:p>
          <a:p>
            <a:pPr marL="220284" indent="-220284">
              <a:buFontTx/>
              <a:buChar char="-"/>
            </a:pPr>
            <a:r>
              <a:rPr lang="en-US" dirty="0" smtClean="0"/>
              <a:t>All naming is illustrative.</a:t>
            </a:r>
          </a:p>
          <a:p>
            <a:pPr marL="220284" indent="-220284"/>
            <a:endParaRPr lang="en-US" dirty="0" smtClean="0"/>
          </a:p>
          <a:p>
            <a:pPr marL="220284" indent="-220284"/>
            <a:r>
              <a:rPr lang="en-US" dirty="0" smtClean="0"/>
              <a:t>Open Items: </a:t>
            </a:r>
          </a:p>
          <a:p>
            <a:pPr marL="220284" indent="-220284">
              <a:buFontTx/>
              <a:buChar char="-"/>
            </a:pPr>
            <a:r>
              <a:rPr lang="en-US" dirty="0" smtClean="0"/>
              <a:t>Recycling policies on Tx Completion queues</a:t>
            </a:r>
          </a:p>
          <a:p>
            <a:pPr marL="220284" indent="-220284">
              <a:buFontTx/>
              <a:buChar char="-"/>
            </a:pPr>
            <a:r>
              <a:rPr lang="en-US" dirty="0" smtClean="0"/>
              <a:t>API Naming convention</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284" indent="-220284"/>
            <a:r>
              <a:rPr lang="en-US" dirty="0" smtClean="0"/>
              <a:t>Notes:</a:t>
            </a:r>
          </a:p>
          <a:p>
            <a:pPr marL="220284" indent="-220284">
              <a:buFontTx/>
              <a:buChar char="-"/>
            </a:pPr>
            <a:r>
              <a:rPr lang="en-US" dirty="0" smtClean="0"/>
              <a:t>All naming is illustrative.</a:t>
            </a:r>
          </a:p>
          <a:p>
            <a:pPr marL="220284" indent="-220284"/>
            <a:endParaRPr lang="en-US" dirty="0" smtClean="0"/>
          </a:p>
          <a:p>
            <a:pPr marL="220284" indent="-220284"/>
            <a:r>
              <a:rPr lang="en-US" dirty="0" smtClean="0"/>
              <a:t>Open Items: </a:t>
            </a:r>
          </a:p>
          <a:p>
            <a:pPr marL="220284" indent="-220284">
              <a:buFontTx/>
              <a:buChar char="-"/>
            </a:pPr>
            <a:r>
              <a:rPr lang="en-US" dirty="0" smtClean="0"/>
              <a:t>Recycling policies on Tx Completion queues</a:t>
            </a:r>
          </a:p>
          <a:p>
            <a:pPr marL="220284" indent="-220284">
              <a:buFontTx/>
              <a:buChar char="-"/>
            </a:pPr>
            <a:r>
              <a:rPr lang="en-US" dirty="0" smtClean="0"/>
              <a:t>API Naming convention</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284" indent="-220284"/>
            <a:r>
              <a:rPr lang="en-US" dirty="0" smtClean="0"/>
              <a:t>Notes:</a:t>
            </a:r>
          </a:p>
          <a:p>
            <a:pPr marL="220284" indent="-220284">
              <a:buFontTx/>
              <a:buChar char="-"/>
            </a:pPr>
            <a:r>
              <a:rPr lang="en-US" dirty="0" smtClean="0"/>
              <a:t>All naming is illustrative.</a:t>
            </a:r>
          </a:p>
          <a:p>
            <a:pPr marL="220284" indent="-220284"/>
            <a:endParaRPr lang="en-US" dirty="0" smtClean="0"/>
          </a:p>
          <a:p>
            <a:pPr marL="220284" indent="-220284"/>
            <a:r>
              <a:rPr lang="en-US" dirty="0" smtClean="0"/>
              <a:t>Open Items: </a:t>
            </a:r>
          </a:p>
          <a:p>
            <a:pPr marL="220284" indent="-220284">
              <a:buFontTx/>
              <a:buChar char="-"/>
            </a:pPr>
            <a:r>
              <a:rPr lang="en-US" dirty="0" smtClean="0"/>
              <a:t>Recycling policies on Tx Completion queues</a:t>
            </a:r>
          </a:p>
          <a:p>
            <a:pPr marL="220284" indent="-220284">
              <a:buFontTx/>
              <a:buChar char="-"/>
            </a:pPr>
            <a:r>
              <a:rPr lang="en-US" dirty="0" smtClean="0"/>
              <a:t>API Naming convention</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284" indent="-220284"/>
            <a:r>
              <a:rPr lang="en-US" dirty="0" smtClean="0"/>
              <a:t>Notes:</a:t>
            </a:r>
          </a:p>
          <a:p>
            <a:pPr marL="220284" indent="-220284">
              <a:buFontTx/>
              <a:buChar char="-"/>
            </a:pPr>
            <a:r>
              <a:rPr lang="en-US" dirty="0" smtClean="0"/>
              <a:t>All naming is illustrative.</a:t>
            </a:r>
          </a:p>
          <a:p>
            <a:pPr marL="220284" indent="-220284"/>
            <a:endParaRPr lang="en-US" dirty="0" smtClean="0"/>
          </a:p>
          <a:p>
            <a:pPr marL="220284" indent="-220284"/>
            <a:r>
              <a:rPr lang="en-US" dirty="0" smtClean="0"/>
              <a:t>Open Items: </a:t>
            </a:r>
          </a:p>
          <a:p>
            <a:pPr marL="220284" indent="-220284">
              <a:buFontTx/>
              <a:buChar char="-"/>
            </a:pPr>
            <a:r>
              <a:rPr lang="en-US" dirty="0" smtClean="0"/>
              <a:t>Recycling policies on Tx Completion queues</a:t>
            </a:r>
          </a:p>
          <a:p>
            <a:pPr marL="220284" indent="-220284">
              <a:buFontTx/>
              <a:buChar char="-"/>
            </a:pPr>
            <a:r>
              <a:rPr lang="en-US" dirty="0" smtClean="0"/>
              <a:t>API Naming convention</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284" indent="-220284"/>
            <a:r>
              <a:rPr lang="en-US" dirty="0" smtClean="0"/>
              <a:t>Notes:</a:t>
            </a:r>
          </a:p>
          <a:p>
            <a:pPr marL="220284" indent="-220284">
              <a:buFontTx/>
              <a:buChar char="-"/>
            </a:pPr>
            <a:r>
              <a:rPr lang="en-US" dirty="0" smtClean="0"/>
              <a:t>All naming is illustrative.</a:t>
            </a:r>
          </a:p>
          <a:p>
            <a:pPr marL="220284" indent="-220284"/>
            <a:endParaRPr lang="en-US" dirty="0" smtClean="0"/>
          </a:p>
          <a:p>
            <a:pPr marL="220284" indent="-220284"/>
            <a:r>
              <a:rPr lang="en-US" dirty="0" smtClean="0"/>
              <a:t>Open Items: </a:t>
            </a:r>
          </a:p>
          <a:p>
            <a:pPr marL="220284" indent="-220284">
              <a:buFontTx/>
              <a:buChar char="-"/>
            </a:pPr>
            <a:r>
              <a:rPr lang="en-US" dirty="0" smtClean="0"/>
              <a:t>Recycling policies on Tx Completion queues</a:t>
            </a:r>
          </a:p>
          <a:p>
            <a:pPr marL="220284" indent="-220284">
              <a:buFontTx/>
              <a:buChar char="-"/>
            </a:pPr>
            <a:r>
              <a:rPr lang="en-US" dirty="0" smtClean="0"/>
              <a:t>API Naming convention</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50</a:t>
            </a:fld>
            <a:endParaRPr lang="en-US" dirty="0" smtClean="0">
              <a:solidFill>
                <a:srgbClr val="000000"/>
              </a:solidFill>
              <a:latin typeface="Arial"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a:noFill/>
        </p:spPr>
        <p:txBody>
          <a:bodyPr/>
          <a:lstStyle/>
          <a:p>
            <a:fld id="{8FF64B04-1992-4103-8674-0CC1B4BCFB3D}" type="slidenum">
              <a:rPr lang="en-US" smtClean="0"/>
              <a:pPr/>
              <a:t>51</a:t>
            </a:fld>
            <a:endParaRPr lang="en-US" dirty="0" smtClean="0"/>
          </a:p>
        </p:txBody>
      </p:sp>
      <p:sp>
        <p:nvSpPr>
          <p:cNvPr id="56323" name="Rectangle 2"/>
          <p:cNvSpPr>
            <a:spLocks noGrp="1" noRot="1" noChangeAspect="1" noChangeArrowheads="1" noTextEdit="1"/>
          </p:cNvSpPr>
          <p:nvPr>
            <p:ph type="sldImg"/>
          </p:nvPr>
        </p:nvSpPr>
        <p:spPr>
          <a:ln cap="flat"/>
        </p:spPr>
      </p:sp>
      <p:sp>
        <p:nvSpPr>
          <p:cNvPr id="56324"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9</a:t>
            </a:fld>
            <a:endParaRPr lang="en-US" dirty="0" smtClean="0">
              <a:solidFill>
                <a:srgbClr val="000000"/>
              </a:solidFill>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AEF89BD6-E300-4C67-B175-76E5828D27B4}" type="datetimeFigureOut">
              <a:rPr lang="en-US" smtClean="0"/>
              <a:pPr/>
              <a:t>7/23/2013</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4E582210-5FCA-4178-AB04-4337EADA3D8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EF89BD6-E300-4C67-B175-76E5828D27B4}" type="datetimeFigureOut">
              <a:rPr lang="en-US" smtClean="0"/>
              <a:pPr/>
              <a:t>7/23/2013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E582210-5FCA-4178-AB04-4337EADA3D8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dirty="0">
              <a:solidFill>
                <a:srgbClr val="000000"/>
              </a:solidFill>
              <a:latin typeface="Calibri"/>
            </a:endParaRPr>
          </a:p>
        </p:txBody>
      </p:sp>
      <p:pic>
        <p:nvPicPr>
          <p:cNvPr id="10245" name="Picture 8" descr="ti_hz_1c_pos_rgb_jpg.jpg"/>
          <p:cNvPicPr>
            <a:picLocks noChangeAspect="1"/>
          </p:cNvPicPr>
          <p:nvPr>
            <p:custDataLst>
              <p:tags r:id="rId6"/>
            </p:custDataLst>
          </p:nvPr>
        </p:nvPicPr>
        <p:blipFill>
          <a:blip r:embed="rId8"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7"/>
            </p:custDataLst>
          </p:nvPr>
        </p:nvSpPr>
        <p:spPr>
          <a:xfrm>
            <a:off x="7428848"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5971" r:id="rId1"/>
    <p:sldLayoutId id="2147485972" r:id="rId2"/>
    <p:sldLayoutId id="2147485973" r:id="rId3"/>
    <p:sldLayoutId id="2147485974" r:id="rId4"/>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ctrTitle"/>
          </p:nvPr>
        </p:nvSpPr>
        <p:spPr>
          <a:xfrm>
            <a:off x="609600" y="838200"/>
            <a:ext cx="7772400" cy="2743200"/>
          </a:xfrm>
        </p:spPr>
        <p:txBody>
          <a:bodyPr/>
          <a:lstStyle/>
          <a:p>
            <a:pPr>
              <a:lnSpc>
                <a:spcPct val="105000"/>
              </a:lnSpc>
            </a:pPr>
            <a:r>
              <a:rPr lang="en-US" sz="5400" b="0" dirty="0" smtClean="0"/>
              <a:t>Intro to:   </a:t>
            </a:r>
            <a:br>
              <a:rPr lang="en-US" sz="5400" b="0" dirty="0" smtClean="0"/>
            </a:br>
            <a:r>
              <a:rPr lang="en-US" sz="5400" b="0" dirty="0" smtClean="0"/>
              <a:t>Inter-Processor Communications (IPC)</a:t>
            </a:r>
            <a:endParaRPr lang="en-US" sz="5400" b="0" dirty="0"/>
          </a:p>
        </p:txBody>
      </p:sp>
    </p:spTree>
    <p:custDataLst>
      <p:tags r:id="rId1"/>
    </p:custData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65008" y="-14778"/>
            <a:ext cx="8229600" cy="762000"/>
          </a:xfrm>
        </p:spPr>
        <p:txBody>
          <a:bodyPr wrap="none" anchorCtr="1"/>
          <a:lstStyle/>
          <a:p>
            <a:r>
              <a:rPr lang="en-US" dirty="0" smtClean="0"/>
              <a:t>IPC Services</a:t>
            </a:r>
          </a:p>
        </p:txBody>
      </p:sp>
      <p:sp>
        <p:nvSpPr>
          <p:cNvPr id="7" name="TextBox 6"/>
          <p:cNvSpPr txBox="1"/>
          <p:nvPr/>
        </p:nvSpPr>
        <p:spPr>
          <a:xfrm>
            <a:off x="419100" y="669895"/>
            <a:ext cx="8374380" cy="1392369"/>
          </a:xfrm>
          <a:prstGeom prst="rect">
            <a:avLst/>
          </a:prstGeom>
          <a:noFill/>
        </p:spPr>
        <p:txBody>
          <a:bodyPr wrap="square" rtlCol="0" anchor="ctr" anchorCtr="0">
            <a:spAutoFit/>
          </a:bodyPr>
          <a:lstStyle/>
          <a:p>
            <a:pPr marL="342900" indent="-342900" algn="l">
              <a:lnSpc>
                <a:spcPct val="120000"/>
              </a:lnSpc>
              <a:buClr>
                <a:schemeClr val="tx2"/>
              </a:buClr>
              <a:buSzPct val="75000"/>
              <a:buFont typeface="Wingdings"/>
              <a:buChar char=""/>
            </a:pPr>
            <a:r>
              <a:rPr lang="en-US" dirty="0" smtClean="0">
                <a:solidFill>
                  <a:schemeClr val="dk1"/>
                </a:solidFill>
                <a:latin typeface="Calibri" pitchFamily="34" charset="0"/>
              </a:rPr>
              <a:t>The IPC package is a set of APIs </a:t>
            </a:r>
          </a:p>
          <a:p>
            <a:pPr marL="342900" indent="-342900" algn="l">
              <a:lnSpc>
                <a:spcPct val="120000"/>
              </a:lnSpc>
              <a:buClr>
                <a:schemeClr val="tx2"/>
              </a:buClr>
              <a:buSzPct val="75000"/>
              <a:buFont typeface="Wingdings"/>
              <a:buChar char=""/>
            </a:pPr>
            <a:r>
              <a:rPr lang="en-US" dirty="0" smtClean="0">
                <a:solidFill>
                  <a:schemeClr val="dk1"/>
                </a:solidFill>
                <a:latin typeface="Calibri" pitchFamily="34" charset="0"/>
              </a:rPr>
              <a:t>MessageQ uses the modules below …</a:t>
            </a:r>
          </a:p>
          <a:p>
            <a:pPr marL="342900" indent="-342900" algn="l">
              <a:lnSpc>
                <a:spcPct val="120000"/>
              </a:lnSpc>
              <a:buClr>
                <a:schemeClr val="tx2"/>
              </a:buClr>
              <a:buSzPct val="75000"/>
              <a:buFont typeface="Wingdings"/>
              <a:buChar char=""/>
            </a:pPr>
            <a:r>
              <a:rPr lang="en-US" dirty="0" smtClean="0">
                <a:solidFill>
                  <a:schemeClr val="dk1"/>
                </a:solidFill>
                <a:latin typeface="Calibri" pitchFamily="34" charset="0"/>
              </a:rPr>
              <a:t>But each module can also be used independently.</a:t>
            </a:r>
          </a:p>
        </p:txBody>
      </p:sp>
      <p:sp>
        <p:nvSpPr>
          <p:cNvPr id="5" name="Rectangle 4"/>
          <p:cNvSpPr/>
          <p:nvPr/>
        </p:nvSpPr>
        <p:spPr bwMode="auto">
          <a:xfrm>
            <a:off x="441960" y="2103120"/>
            <a:ext cx="8328660" cy="54102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5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Application</a:t>
            </a:r>
          </a:p>
        </p:txBody>
      </p:sp>
      <p:cxnSp>
        <p:nvCxnSpPr>
          <p:cNvPr id="8" name="Straight Arrow Connector 7"/>
          <p:cNvCxnSpPr/>
          <p:nvPr/>
        </p:nvCxnSpPr>
        <p:spPr bwMode="auto">
          <a:xfrm>
            <a:off x="2217420" y="268224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9" name="Straight Arrow Connector 8"/>
          <p:cNvCxnSpPr/>
          <p:nvPr/>
        </p:nvCxnSpPr>
        <p:spPr bwMode="auto">
          <a:xfrm>
            <a:off x="3642360" y="268224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0" name="Straight Arrow Connector 9"/>
          <p:cNvCxnSpPr/>
          <p:nvPr/>
        </p:nvCxnSpPr>
        <p:spPr bwMode="auto">
          <a:xfrm>
            <a:off x="4922520" y="268986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1" name="Straight Arrow Connector 10"/>
          <p:cNvCxnSpPr/>
          <p:nvPr/>
        </p:nvCxnSpPr>
        <p:spPr bwMode="auto">
          <a:xfrm>
            <a:off x="6240780" y="269748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2" name="Straight Arrow Connector 11"/>
          <p:cNvCxnSpPr/>
          <p:nvPr/>
        </p:nvCxnSpPr>
        <p:spPr bwMode="auto">
          <a:xfrm>
            <a:off x="7787640" y="270510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graphicFrame>
        <p:nvGraphicFramePr>
          <p:cNvPr id="13" name="Object 12"/>
          <p:cNvGraphicFramePr>
            <a:graphicFrameLocks noChangeAspect="1"/>
          </p:cNvGraphicFramePr>
          <p:nvPr/>
        </p:nvGraphicFramePr>
        <p:xfrm>
          <a:off x="407353" y="3005773"/>
          <a:ext cx="8283575" cy="3482975"/>
        </p:xfrm>
        <a:graphic>
          <a:graphicData uri="http://schemas.openxmlformats.org/presentationml/2006/ole">
            <p:oleObj spid="_x0000_s1026" name="Visio" r:id="rId4" imgW="8282816" imgH="3482232" progId="Visio.Drawing.11">
              <p:embed/>
            </p:oleObj>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07194" y="0"/>
            <a:ext cx="8229600" cy="762000"/>
          </a:xfrm>
        </p:spPr>
        <p:txBody>
          <a:bodyPr/>
          <a:lstStyle/>
          <a:p>
            <a:pPr eaLnBrk="1" hangingPunct="1"/>
            <a:r>
              <a:rPr lang="en-US" dirty="0" smtClean="0"/>
              <a:t>IPC Services – Message Queue</a:t>
            </a:r>
          </a:p>
        </p:txBody>
      </p:sp>
      <p:sp>
        <p:nvSpPr>
          <p:cNvPr id="48133" name="Content Placeholder 4"/>
          <p:cNvSpPr>
            <a:spLocks noGrp="1"/>
          </p:cNvSpPr>
          <p:nvPr>
            <p:ph idx="4294967295"/>
          </p:nvPr>
        </p:nvSpPr>
        <p:spPr>
          <a:xfrm>
            <a:off x="356048" y="990600"/>
            <a:ext cx="8189140" cy="5167439"/>
          </a:xfrm>
          <a:solidFill>
            <a:schemeClr val="bg1"/>
          </a:solidFill>
        </p:spPr>
        <p:txBody>
          <a:bodyPr/>
          <a:lstStyle/>
          <a:p>
            <a:pPr eaLnBrk="1" hangingPunct="1">
              <a:lnSpc>
                <a:spcPct val="80000"/>
              </a:lnSpc>
              <a:spcBef>
                <a:spcPts val="1200"/>
              </a:spcBef>
              <a:spcAft>
                <a:spcPts val="0"/>
              </a:spcAft>
              <a:buClr>
                <a:schemeClr val="tx2"/>
              </a:buClr>
              <a:buSzPct val="75000"/>
              <a:buFont typeface="Wingdings"/>
              <a:buChar char=""/>
            </a:pPr>
            <a:r>
              <a:rPr lang="en-US" sz="2800" kern="1200" dirty="0" smtClean="0"/>
              <a:t>Basic Concepts </a:t>
            </a:r>
          </a:p>
          <a:p>
            <a:pPr eaLnBrk="1" hangingPunct="1">
              <a:lnSpc>
                <a:spcPct val="80000"/>
              </a:lnSpc>
              <a:spcBef>
                <a:spcPts val="1200"/>
              </a:spcBef>
              <a:spcAft>
                <a:spcPts val="0"/>
              </a:spcAft>
              <a:buClr>
                <a:schemeClr val="tx2"/>
              </a:buClr>
              <a:buSzPct val="75000"/>
              <a:buFont typeface="Wingdings"/>
              <a:buChar char=""/>
            </a:pPr>
            <a:r>
              <a:rPr lang="en-US" sz="2800" b="1" kern="1200" dirty="0" smtClean="0"/>
              <a:t>IPC Services</a:t>
            </a:r>
          </a:p>
          <a:p>
            <a:pPr marL="508000" lvl="2" indent="-233363" eaLnBrk="1" hangingPunct="1">
              <a:lnSpc>
                <a:spcPct val="120000"/>
              </a:lnSpc>
              <a:spcBef>
                <a:spcPct val="0"/>
              </a:spcBef>
              <a:buClr>
                <a:srgbClr val="1F497D"/>
              </a:buClr>
            </a:pPr>
            <a:r>
              <a:rPr lang="en-US" sz="2800" b="1" kern="1200" dirty="0" smtClean="0">
                <a:latin typeface="Calibri" pitchFamily="34" charset="0"/>
                <a:ea typeface="+mn-ea"/>
                <a:cs typeface="+mn-cs"/>
              </a:rPr>
              <a:t>Message Queue</a:t>
            </a:r>
          </a:p>
          <a:p>
            <a:pPr marL="508000" lvl="2" indent="-233363" eaLnBrk="1" hangingPunct="1">
              <a:lnSpc>
                <a:spcPct val="120000"/>
              </a:lnSpc>
              <a:spcBef>
                <a:spcPct val="0"/>
              </a:spcBef>
              <a:buClr>
                <a:srgbClr val="1F497D"/>
              </a:buClr>
            </a:pPr>
            <a:r>
              <a:rPr lang="en-US" sz="2800" kern="1200" dirty="0" smtClean="0">
                <a:latin typeface="Calibri" pitchFamily="34" charset="0"/>
                <a:ea typeface="+mn-ea"/>
                <a:cs typeface="+mn-cs"/>
              </a:rPr>
              <a:t>Notify</a:t>
            </a:r>
          </a:p>
          <a:p>
            <a:pPr marL="508000" lvl="2" indent="-233363" eaLnBrk="1" hangingPunct="1">
              <a:lnSpc>
                <a:spcPct val="120000"/>
              </a:lnSpc>
              <a:spcBef>
                <a:spcPct val="0"/>
              </a:spcBef>
              <a:buClr>
                <a:srgbClr val="1F497D"/>
              </a:buClr>
            </a:pPr>
            <a:r>
              <a:rPr lang="en-US" sz="2800" kern="1200" dirty="0" smtClean="0">
                <a:latin typeface="Calibri" pitchFamily="34" charset="0"/>
              </a:rPr>
              <a:t>Data Passing</a:t>
            </a:r>
          </a:p>
          <a:p>
            <a:pPr marL="508000" lvl="2" indent="-233363" eaLnBrk="1" hangingPunct="1">
              <a:lnSpc>
                <a:spcPct val="120000"/>
              </a:lnSpc>
              <a:spcBef>
                <a:spcPct val="0"/>
              </a:spcBef>
              <a:buClr>
                <a:srgbClr val="1F497D"/>
              </a:buClr>
            </a:pPr>
            <a:r>
              <a:rPr lang="en-US" sz="2800" kern="1200" dirty="0" smtClean="0">
                <a:latin typeface="Calibri" pitchFamily="34" charset="0"/>
                <a:ea typeface="+mn-ea"/>
                <a:cs typeface="+mn-cs"/>
              </a:rPr>
              <a:t>Support Utilities</a:t>
            </a:r>
          </a:p>
          <a:p>
            <a:pPr eaLnBrk="1" hangingPunct="1">
              <a:lnSpc>
                <a:spcPct val="80000"/>
              </a:lnSpc>
              <a:spcBef>
                <a:spcPts val="1200"/>
              </a:spcBef>
              <a:spcAft>
                <a:spcPts val="0"/>
              </a:spcAft>
              <a:buClr>
                <a:schemeClr val="tx2"/>
              </a:buClr>
              <a:buSzPct val="75000"/>
              <a:buFont typeface="Wingdings"/>
              <a:buChar char=""/>
            </a:pPr>
            <a:r>
              <a:rPr lang="en-US" sz="2800" kern="1200" dirty="0" smtClean="0"/>
              <a:t>Setup and Examples</a:t>
            </a:r>
          </a:p>
          <a:p>
            <a:pPr eaLnBrk="1" hangingPunct="1">
              <a:lnSpc>
                <a:spcPct val="80000"/>
              </a:lnSpc>
              <a:spcBef>
                <a:spcPts val="1200"/>
              </a:spcBef>
              <a:spcAft>
                <a:spcPts val="0"/>
              </a:spcAft>
              <a:buClr>
                <a:schemeClr val="tx2"/>
              </a:buClr>
              <a:buSzPct val="75000"/>
              <a:buFont typeface="Wingdings"/>
              <a:buChar char=""/>
            </a:pPr>
            <a:r>
              <a:rPr lang="en-US" sz="2800" kern="1200" dirty="0" smtClean="0"/>
              <a:t>IPC Transports</a:t>
            </a:r>
          </a:p>
          <a:p>
            <a:pPr eaLnBrk="1" hangingPunct="1">
              <a:lnSpc>
                <a:spcPct val="80000"/>
              </a:lnSpc>
              <a:spcBef>
                <a:spcPts val="1200"/>
              </a:spcBef>
              <a:spcAft>
                <a:spcPts val="0"/>
              </a:spcAft>
              <a:buClr>
                <a:schemeClr val="tx2"/>
              </a:buClr>
              <a:buSzPct val="75000"/>
              <a:buFont typeface="Wingdings"/>
              <a:buChar char=""/>
            </a:pPr>
            <a:r>
              <a:rPr lang="en-US" sz="2800" kern="1200" dirty="0" smtClean="0"/>
              <a:t>Lab or Demo</a:t>
            </a: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228600" y="4297"/>
            <a:ext cx="8618220" cy="760642"/>
          </a:xfrm>
        </p:spPr>
        <p:txBody>
          <a:bodyPr wrap="none" anchorCtr="1"/>
          <a:lstStyle/>
          <a:p>
            <a:r>
              <a:rPr lang="en-US" dirty="0" smtClean="0"/>
              <a:t>MessageQ – Highest Layer API</a:t>
            </a:r>
          </a:p>
        </p:txBody>
      </p:sp>
      <p:sp>
        <p:nvSpPr>
          <p:cNvPr id="6" name="TextBox 5"/>
          <p:cNvSpPr txBox="1"/>
          <p:nvPr/>
        </p:nvSpPr>
        <p:spPr>
          <a:xfrm>
            <a:off x="330740" y="1232535"/>
            <a:ext cx="8174000" cy="4726305"/>
          </a:xfrm>
          <a:prstGeom prst="rect">
            <a:avLst/>
          </a:prstGeom>
          <a:noFill/>
        </p:spPr>
        <p:txBody>
          <a:bodyPr wrap="square" rtlCol="0" anchor="ctr" anchorCtr="0">
            <a:noAutofit/>
          </a:bodyPr>
          <a:lstStyle/>
          <a:p>
            <a:pPr marL="342900" indent="-342900" algn="l">
              <a:lnSpc>
                <a:spcPct val="90000"/>
              </a:lnSpc>
              <a:spcBef>
                <a:spcPts val="1200"/>
              </a:spcBef>
              <a:buClr>
                <a:schemeClr val="tx2"/>
              </a:buClr>
              <a:buSzPct val="75000"/>
              <a:buFont typeface="Wingdings"/>
              <a:buChar char=""/>
            </a:pPr>
            <a:r>
              <a:rPr lang="en-US" sz="1800" dirty="0" smtClean="0">
                <a:solidFill>
                  <a:schemeClr val="dk1"/>
                </a:solidFill>
                <a:latin typeface="Calibri" pitchFamily="34" charset="0"/>
              </a:rPr>
              <a:t>SINGLE reader, multiple WRITERS model (READER owns queue/mailbox)</a:t>
            </a:r>
            <a:endParaRPr lang="en-US" sz="1800" dirty="0" smtClean="0">
              <a:solidFill>
                <a:schemeClr val="dk1"/>
              </a:solidFill>
              <a:effectLst/>
              <a:latin typeface="Calibri" pitchFamily="34" charset="0"/>
            </a:endParaRPr>
          </a:p>
          <a:p>
            <a:pPr marL="342900" indent="-342900" algn="l">
              <a:lnSpc>
                <a:spcPct val="90000"/>
              </a:lnSpc>
              <a:spcBef>
                <a:spcPts val="1200"/>
              </a:spcBef>
              <a:buClr>
                <a:schemeClr val="tx2"/>
              </a:buClr>
              <a:buSzPct val="75000"/>
              <a:buFont typeface="Wingdings"/>
              <a:buChar char=""/>
            </a:pPr>
            <a:r>
              <a:rPr lang="en-US" sz="1600" b="0" dirty="0" smtClean="0">
                <a:solidFill>
                  <a:schemeClr val="dk1"/>
                </a:solidFill>
                <a:effectLst/>
                <a:latin typeface="Calibri" pitchFamily="34" charset="0"/>
              </a:rPr>
              <a:t>Supports structured sending/receiving of variable-length messages, which can include (pointers to) data</a:t>
            </a:r>
          </a:p>
          <a:p>
            <a:pPr marL="342900" indent="-342900" algn="l">
              <a:lnSpc>
                <a:spcPct val="90000"/>
              </a:lnSpc>
              <a:spcBef>
                <a:spcPts val="1200"/>
              </a:spcBef>
              <a:buClr>
                <a:schemeClr val="tx2"/>
              </a:buClr>
              <a:buSzPct val="75000"/>
              <a:buFont typeface="Wingdings"/>
              <a:buChar char=""/>
            </a:pPr>
            <a:r>
              <a:rPr lang="en-US" sz="1600" dirty="0" smtClean="0">
                <a:solidFill>
                  <a:schemeClr val="dk1"/>
                </a:solidFill>
                <a:latin typeface="Calibri" pitchFamily="34" charset="0"/>
              </a:rPr>
              <a:t>Uses all of the IPC services layers along with IPC Configuration &amp; Initialization</a:t>
            </a:r>
          </a:p>
          <a:p>
            <a:pPr marL="342900" indent="-342900" algn="l">
              <a:lnSpc>
                <a:spcPct val="90000"/>
              </a:lnSpc>
              <a:spcBef>
                <a:spcPts val="1200"/>
              </a:spcBef>
              <a:buClr>
                <a:schemeClr val="tx2"/>
              </a:buClr>
              <a:buSzPct val="75000"/>
              <a:buFont typeface="Wingdings"/>
              <a:buChar char=""/>
            </a:pPr>
            <a:r>
              <a:rPr lang="en-US" sz="1600" b="0" dirty="0" smtClean="0">
                <a:solidFill>
                  <a:schemeClr val="dk1"/>
                </a:solidFill>
                <a:latin typeface="Calibri" pitchFamily="34" charset="0"/>
              </a:rPr>
              <a:t>APIs do not change if the message is </a:t>
            </a:r>
            <a:r>
              <a:rPr lang="en-US" sz="1600" dirty="0" smtClean="0">
                <a:solidFill>
                  <a:schemeClr val="dk1"/>
                </a:solidFill>
                <a:latin typeface="Calibri" pitchFamily="34" charset="0"/>
              </a:rPr>
              <a:t>between two threads:</a:t>
            </a:r>
            <a:endParaRPr lang="en-US" sz="1600" b="0" dirty="0" smtClean="0">
              <a:solidFill>
                <a:schemeClr val="dk1"/>
              </a:solidFill>
              <a:latin typeface="Calibri" pitchFamily="34" charset="0"/>
            </a:endParaRPr>
          </a:p>
          <a:p>
            <a:pPr marL="800100" lvl="1" indent="-342900" algn="l">
              <a:lnSpc>
                <a:spcPct val="90000"/>
              </a:lnSpc>
              <a:spcBef>
                <a:spcPts val="1200"/>
              </a:spcBef>
              <a:buClr>
                <a:schemeClr val="tx2"/>
              </a:buClr>
              <a:buSzPct val="75000"/>
              <a:buFont typeface="Wingdings"/>
              <a:buChar char=""/>
            </a:pPr>
            <a:r>
              <a:rPr lang="en-US" sz="1600" b="0" dirty="0" smtClean="0">
                <a:solidFill>
                  <a:schemeClr val="dk1"/>
                </a:solidFill>
                <a:latin typeface="Calibri" pitchFamily="34" charset="0"/>
              </a:rPr>
              <a:t>On the same core </a:t>
            </a:r>
          </a:p>
          <a:p>
            <a:pPr marL="800100" lvl="1" indent="-342900" algn="l">
              <a:lnSpc>
                <a:spcPct val="90000"/>
              </a:lnSpc>
              <a:spcBef>
                <a:spcPts val="1200"/>
              </a:spcBef>
              <a:buClr>
                <a:schemeClr val="tx2"/>
              </a:buClr>
              <a:buSzPct val="75000"/>
              <a:buFont typeface="Wingdings"/>
              <a:buChar char=""/>
            </a:pPr>
            <a:r>
              <a:rPr lang="en-US" sz="1600" dirty="0" smtClean="0">
                <a:solidFill>
                  <a:schemeClr val="dk1"/>
                </a:solidFill>
                <a:latin typeface="Calibri" pitchFamily="34" charset="0"/>
              </a:rPr>
              <a:t>On two d</a:t>
            </a:r>
            <a:r>
              <a:rPr lang="en-US" sz="1600" b="0" dirty="0" smtClean="0">
                <a:solidFill>
                  <a:schemeClr val="dk1"/>
                </a:solidFill>
                <a:latin typeface="Calibri" pitchFamily="34" charset="0"/>
              </a:rPr>
              <a:t>ifferent cores</a:t>
            </a:r>
          </a:p>
          <a:p>
            <a:pPr marL="800100" lvl="1" indent="-342900" algn="l">
              <a:lnSpc>
                <a:spcPct val="90000"/>
              </a:lnSpc>
              <a:spcBef>
                <a:spcPts val="1200"/>
              </a:spcBef>
              <a:buClr>
                <a:schemeClr val="tx2"/>
              </a:buClr>
              <a:buSzPct val="75000"/>
              <a:buFont typeface="Wingdings"/>
              <a:buChar char=""/>
            </a:pPr>
            <a:r>
              <a:rPr lang="en-US" sz="1600" dirty="0" smtClean="0">
                <a:solidFill>
                  <a:schemeClr val="dk1"/>
                </a:solidFill>
                <a:latin typeface="Calibri" pitchFamily="34" charset="0"/>
              </a:rPr>
              <a:t>On two different devices</a:t>
            </a:r>
            <a:r>
              <a:rPr lang="en-US" sz="1600" b="0" dirty="0" smtClean="0">
                <a:solidFill>
                  <a:schemeClr val="dk1"/>
                </a:solidFill>
                <a:latin typeface="Calibri" pitchFamily="34" charset="0"/>
              </a:rPr>
              <a:t> </a:t>
            </a:r>
          </a:p>
          <a:p>
            <a:pPr marL="342900" indent="-342900" algn="l">
              <a:lnSpc>
                <a:spcPct val="90000"/>
              </a:lnSpc>
              <a:spcBef>
                <a:spcPts val="1200"/>
              </a:spcBef>
              <a:buClr>
                <a:schemeClr val="tx2"/>
              </a:buClr>
              <a:buSzPct val="75000"/>
              <a:buFont typeface="Wingdings"/>
              <a:buChar char=""/>
            </a:pPr>
            <a:r>
              <a:rPr lang="en-US" sz="1600" b="0" dirty="0" smtClean="0">
                <a:solidFill>
                  <a:schemeClr val="dk1"/>
                </a:solidFill>
                <a:effectLst/>
                <a:latin typeface="Calibri" pitchFamily="34" charset="0"/>
              </a:rPr>
              <a:t>APIs do NOT change based on transport – only the CFG (init) code</a:t>
            </a:r>
          </a:p>
          <a:p>
            <a:pPr marL="800100" lvl="1" indent="-342900" algn="l">
              <a:lnSpc>
                <a:spcPct val="90000"/>
              </a:lnSpc>
              <a:spcBef>
                <a:spcPts val="1200"/>
              </a:spcBef>
              <a:buClr>
                <a:schemeClr val="tx2"/>
              </a:buClr>
              <a:buSzPct val="75000"/>
              <a:buFont typeface="Wingdings"/>
              <a:buChar char=""/>
            </a:pPr>
            <a:r>
              <a:rPr lang="en-US" sz="1600" dirty="0" smtClean="0">
                <a:solidFill>
                  <a:schemeClr val="dk1"/>
                </a:solidFill>
                <a:latin typeface="Calibri" pitchFamily="34" charset="0"/>
              </a:rPr>
              <a:t>Shared memory</a:t>
            </a:r>
          </a:p>
          <a:p>
            <a:pPr marL="800100" lvl="1" indent="-342900" algn="l">
              <a:lnSpc>
                <a:spcPct val="90000"/>
              </a:lnSpc>
              <a:spcBef>
                <a:spcPts val="1200"/>
              </a:spcBef>
              <a:buClr>
                <a:schemeClr val="tx2"/>
              </a:buClr>
              <a:buSzPct val="75000"/>
              <a:buFont typeface="Wingdings"/>
              <a:buChar char=""/>
            </a:pPr>
            <a:r>
              <a:rPr lang="en-US" sz="1600" dirty="0" smtClean="0">
                <a:solidFill>
                  <a:schemeClr val="dk1"/>
                </a:solidFill>
                <a:latin typeface="Calibri" pitchFamily="34" charset="0"/>
              </a:rPr>
              <a:t>Multicore Navigator</a:t>
            </a:r>
          </a:p>
          <a:p>
            <a:pPr marL="800100" lvl="1" indent="-342900" algn="l">
              <a:lnSpc>
                <a:spcPct val="90000"/>
              </a:lnSpc>
              <a:spcBef>
                <a:spcPts val="1200"/>
              </a:spcBef>
              <a:buClr>
                <a:schemeClr val="tx2"/>
              </a:buClr>
              <a:buSzPct val="75000"/>
              <a:buFont typeface="Wingdings"/>
              <a:buChar char=""/>
            </a:pPr>
            <a:r>
              <a:rPr lang="en-US" sz="1600" dirty="0" smtClean="0">
                <a:solidFill>
                  <a:schemeClr val="dk1"/>
                </a:solidFill>
                <a:latin typeface="Calibri" pitchFamily="34" charset="0"/>
              </a:rPr>
              <a:t>SRIO</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904874" y="4297"/>
            <a:ext cx="7067551" cy="742950"/>
          </a:xfrm>
        </p:spPr>
        <p:txBody>
          <a:bodyPr wrap="none" anchorCtr="1"/>
          <a:lstStyle/>
          <a:p>
            <a:r>
              <a:rPr lang="en-US" dirty="0" smtClean="0"/>
              <a:t>MessageQ and Messages</a:t>
            </a:r>
          </a:p>
        </p:txBody>
      </p:sp>
      <p:sp>
        <p:nvSpPr>
          <p:cNvPr id="6" name="TextBox 5"/>
          <p:cNvSpPr txBox="1"/>
          <p:nvPr/>
        </p:nvSpPr>
        <p:spPr>
          <a:xfrm>
            <a:off x="273590" y="1114425"/>
            <a:ext cx="8174000" cy="5153025"/>
          </a:xfrm>
          <a:prstGeom prst="rect">
            <a:avLst/>
          </a:prstGeom>
          <a:noFill/>
        </p:spPr>
        <p:txBody>
          <a:bodyPr wrap="square" rtlCol="0" anchor="t" anchorCtr="0">
            <a:noAutofit/>
          </a:bodyPr>
          <a:lstStyle/>
          <a:p>
            <a:pPr marL="342900" indent="-342900" algn="l">
              <a:lnSpc>
                <a:spcPct val="90000"/>
              </a:lnSpc>
              <a:spcBef>
                <a:spcPts val="1200"/>
              </a:spcBef>
              <a:buClr>
                <a:schemeClr val="tx2"/>
              </a:buClr>
              <a:buSzPct val="75000"/>
              <a:buFont typeface="Calibri" pitchFamily="34" charset="0"/>
              <a:buChar char="Q"/>
            </a:pPr>
            <a:r>
              <a:rPr lang="en-US" sz="1800" dirty="0" smtClean="0">
                <a:solidFill>
                  <a:schemeClr val="dk1"/>
                </a:solidFill>
                <a:latin typeface="Calibri" pitchFamily="34" charset="0"/>
              </a:rPr>
              <a:t>How does the writer connect with the reader queue?</a:t>
            </a:r>
          </a:p>
          <a:p>
            <a:pPr marL="800100" lvl="1" indent="-342900" algn="l">
              <a:lnSpc>
                <a:spcPct val="90000"/>
              </a:lnSpc>
              <a:spcBef>
                <a:spcPts val="1200"/>
              </a:spcBef>
              <a:buClr>
                <a:schemeClr val="tx2"/>
              </a:buClr>
              <a:buSzPct val="75000"/>
              <a:buFont typeface="Calibri" pitchFamily="34" charset="0"/>
              <a:buChar char="A"/>
            </a:pPr>
            <a:r>
              <a:rPr lang="en-US" sz="1600" b="0" dirty="0" smtClean="0">
                <a:solidFill>
                  <a:schemeClr val="dk1"/>
                </a:solidFill>
                <a:effectLst/>
                <a:latin typeface="Calibri" pitchFamily="34" charset="0"/>
              </a:rPr>
              <a:t>MultiProc and name server keep track of queue names and core IDs.</a:t>
            </a:r>
          </a:p>
          <a:p>
            <a:pPr marL="342900" indent="-342900" algn="l">
              <a:lnSpc>
                <a:spcPct val="90000"/>
              </a:lnSpc>
              <a:spcBef>
                <a:spcPts val="1200"/>
              </a:spcBef>
              <a:buClr>
                <a:schemeClr val="tx2"/>
              </a:buClr>
              <a:buSzPct val="75000"/>
              <a:buFont typeface="Calibri" pitchFamily="34" charset="0"/>
              <a:buChar char="Q"/>
            </a:pPr>
            <a:r>
              <a:rPr lang="en-US" sz="1600" dirty="0" smtClean="0">
                <a:solidFill>
                  <a:schemeClr val="dk1"/>
                </a:solidFill>
                <a:latin typeface="Calibri" pitchFamily="34" charset="0"/>
              </a:rPr>
              <a:t>What do we mean when we refer to structured messages with variable size?</a:t>
            </a:r>
          </a:p>
          <a:p>
            <a:pPr marL="800100" lvl="1" indent="-342900" algn="l">
              <a:lnSpc>
                <a:spcPct val="90000"/>
              </a:lnSpc>
              <a:spcBef>
                <a:spcPts val="1200"/>
              </a:spcBef>
              <a:buClr>
                <a:schemeClr val="tx2"/>
              </a:buClr>
              <a:buSzPct val="75000"/>
              <a:buFont typeface="Calibri" pitchFamily="34" charset="0"/>
              <a:buChar char="A"/>
            </a:pPr>
            <a:r>
              <a:rPr lang="en-US" sz="1600" b="0" dirty="0" smtClean="0">
                <a:solidFill>
                  <a:schemeClr val="dk1"/>
                </a:solidFill>
                <a:effectLst/>
                <a:latin typeface="Calibri" pitchFamily="34" charset="0"/>
              </a:rPr>
              <a:t>Each message has a standard header and data. The header specifies the size of payload.</a:t>
            </a:r>
          </a:p>
          <a:p>
            <a:pPr marL="342900" indent="-342900" algn="l">
              <a:lnSpc>
                <a:spcPct val="90000"/>
              </a:lnSpc>
              <a:spcBef>
                <a:spcPts val="1200"/>
              </a:spcBef>
              <a:buClr>
                <a:schemeClr val="tx2"/>
              </a:buClr>
              <a:buSzPct val="75000"/>
              <a:buFont typeface="Calibri" pitchFamily="34" charset="0"/>
              <a:buChar char="Q"/>
            </a:pPr>
            <a:r>
              <a:rPr lang="en-US" sz="1600" dirty="0" smtClean="0">
                <a:solidFill>
                  <a:schemeClr val="dk1"/>
                </a:solidFill>
                <a:latin typeface="Calibri" pitchFamily="34" charset="0"/>
              </a:rPr>
              <a:t>How and where are messages allocated?</a:t>
            </a:r>
          </a:p>
          <a:p>
            <a:pPr marL="800100" lvl="1" indent="-342900" algn="l">
              <a:lnSpc>
                <a:spcPct val="90000"/>
              </a:lnSpc>
              <a:spcBef>
                <a:spcPts val="1200"/>
              </a:spcBef>
              <a:buClr>
                <a:schemeClr val="tx2"/>
              </a:buClr>
              <a:buSzPct val="75000"/>
              <a:buFont typeface="Calibri" pitchFamily="34" charset="0"/>
              <a:buChar char="A"/>
            </a:pPr>
            <a:r>
              <a:rPr lang="en-US" sz="1600" dirty="0" smtClean="0">
                <a:solidFill>
                  <a:schemeClr val="dk1"/>
                </a:solidFill>
                <a:latin typeface="Calibri" pitchFamily="34" charset="0"/>
              </a:rPr>
              <a:t>List utility provides a double-link list mechanism. The actual allocation of the memory is done by HeapMP, SharedRegion, and ListMP.</a:t>
            </a:r>
          </a:p>
          <a:p>
            <a:pPr marL="342900" indent="-342900" algn="l">
              <a:lnSpc>
                <a:spcPct val="90000"/>
              </a:lnSpc>
              <a:spcBef>
                <a:spcPts val="1200"/>
              </a:spcBef>
              <a:buClr>
                <a:schemeClr val="tx2"/>
              </a:buClr>
              <a:buSzPct val="75000"/>
              <a:buFont typeface="Calibri" pitchFamily="34" charset="0"/>
              <a:buChar char="Q"/>
            </a:pPr>
            <a:r>
              <a:rPr lang="en-US" sz="1600" dirty="0" smtClean="0">
                <a:solidFill>
                  <a:schemeClr val="dk1"/>
                </a:solidFill>
                <a:latin typeface="Calibri" pitchFamily="34" charset="0"/>
              </a:rPr>
              <a:t>If there are multiple writers, how does the system prevent race conditions (e.g., two writers attempting to allocate the same memory)?</a:t>
            </a:r>
          </a:p>
          <a:p>
            <a:pPr marL="800100" lvl="1" indent="-342900" algn="l">
              <a:lnSpc>
                <a:spcPct val="90000"/>
              </a:lnSpc>
              <a:spcBef>
                <a:spcPts val="1200"/>
              </a:spcBef>
              <a:buClr>
                <a:schemeClr val="tx2"/>
              </a:buClr>
              <a:buSzPct val="75000"/>
              <a:buFont typeface="Calibri" pitchFamily="34" charset="0"/>
              <a:buChar char="A"/>
            </a:pPr>
            <a:r>
              <a:rPr lang="en-US" sz="1600" b="0" dirty="0" smtClean="0">
                <a:solidFill>
                  <a:schemeClr val="dk1"/>
                </a:solidFill>
                <a:effectLst/>
                <a:latin typeface="Calibri" pitchFamily="34" charset="0"/>
              </a:rPr>
              <a:t>GateMP provides hardware semaphore API to prevent race conditions.</a:t>
            </a:r>
          </a:p>
          <a:p>
            <a:pPr marL="342900" indent="-342900" algn="l">
              <a:lnSpc>
                <a:spcPct val="90000"/>
              </a:lnSpc>
              <a:spcBef>
                <a:spcPts val="1200"/>
              </a:spcBef>
              <a:buClr>
                <a:schemeClr val="tx2"/>
              </a:buClr>
              <a:buSzPct val="75000"/>
              <a:buFont typeface="Calibri" pitchFamily="34" charset="0"/>
              <a:buChar char="Q"/>
            </a:pPr>
            <a:r>
              <a:rPr lang="en-US" sz="1600" dirty="0" smtClean="0">
                <a:solidFill>
                  <a:schemeClr val="dk1"/>
                </a:solidFill>
                <a:latin typeface="Calibri" pitchFamily="34" charset="0"/>
              </a:rPr>
              <a:t>What facilitates the moving of a message to the receiver queue?</a:t>
            </a:r>
          </a:p>
          <a:p>
            <a:pPr marL="800100" lvl="1" indent="-342900" algn="l">
              <a:lnSpc>
                <a:spcPct val="90000"/>
              </a:lnSpc>
              <a:spcBef>
                <a:spcPts val="1200"/>
              </a:spcBef>
              <a:buClr>
                <a:schemeClr val="tx2"/>
              </a:buClr>
              <a:buSzPct val="75000"/>
              <a:buFont typeface="Calibri" pitchFamily="34" charset="0"/>
              <a:buChar char="A"/>
            </a:pPr>
            <a:r>
              <a:rPr lang="en-US" sz="1600" b="0" dirty="0" smtClean="0">
                <a:solidFill>
                  <a:schemeClr val="dk1"/>
                </a:solidFill>
                <a:effectLst/>
                <a:latin typeface="Calibri" pitchFamily="34" charset="0"/>
              </a:rPr>
              <a:t>This is done by Notify API using the transport layer.</a:t>
            </a:r>
          </a:p>
          <a:p>
            <a:pPr marL="342900" indent="-342900" algn="l">
              <a:lnSpc>
                <a:spcPct val="90000"/>
              </a:lnSpc>
              <a:spcBef>
                <a:spcPts val="1200"/>
              </a:spcBef>
              <a:buClr>
                <a:schemeClr val="tx2"/>
              </a:buClr>
              <a:buSzPct val="75000"/>
              <a:buFont typeface="Calibri" pitchFamily="34" charset="0"/>
              <a:buChar char="Q"/>
            </a:pPr>
            <a:r>
              <a:rPr lang="en-US" sz="1600" dirty="0" smtClean="0">
                <a:solidFill>
                  <a:schemeClr val="dk1"/>
                </a:solidFill>
                <a:latin typeface="Calibri" pitchFamily="34" charset="0"/>
              </a:rPr>
              <a:t>Does the application need to configure all these modules?</a:t>
            </a:r>
          </a:p>
          <a:p>
            <a:pPr marL="800100" lvl="1" indent="-342900" algn="l">
              <a:lnSpc>
                <a:spcPct val="90000"/>
              </a:lnSpc>
              <a:spcBef>
                <a:spcPts val="1200"/>
              </a:spcBef>
              <a:buClr>
                <a:schemeClr val="tx2"/>
              </a:buClr>
              <a:buSzPct val="75000"/>
              <a:buFont typeface="Calibri" pitchFamily="34" charset="0"/>
              <a:buChar char="A"/>
            </a:pPr>
            <a:r>
              <a:rPr lang="en-US" sz="1600" b="0" dirty="0" smtClean="0">
                <a:solidFill>
                  <a:schemeClr val="dk1"/>
                </a:solidFill>
                <a:effectLst/>
                <a:latin typeface="Calibri" pitchFamily="34" charset="0"/>
              </a:rPr>
              <a:t>No. Most of the configuration is done by the system.  More details later.</a:t>
            </a:r>
          </a:p>
          <a:p>
            <a:pPr marL="342900" indent="-342900" algn="l">
              <a:lnSpc>
                <a:spcPct val="90000"/>
              </a:lnSpc>
              <a:spcBef>
                <a:spcPts val="1200"/>
              </a:spcBef>
              <a:buClr>
                <a:schemeClr val="tx2"/>
              </a:buClr>
              <a:buSzPct val="75000"/>
              <a:buFont typeface="Wingdings"/>
              <a:buChar char=""/>
            </a:pPr>
            <a:endParaRPr lang="en-US" sz="1600" b="0" dirty="0" smtClean="0">
              <a:solidFill>
                <a:schemeClr val="dk1"/>
              </a:solidFill>
              <a:effectLst/>
              <a:latin typeface="Calibri" pitchFamily="34"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7200" y="0"/>
            <a:ext cx="8229600" cy="762000"/>
          </a:xfrm>
        </p:spPr>
        <p:txBody>
          <a:bodyPr wrap="none" anchorCtr="1"/>
          <a:lstStyle/>
          <a:p>
            <a:r>
              <a:rPr lang="en-US" dirty="0" smtClean="0"/>
              <a:t>Using MessageQ (1/3)</a:t>
            </a:r>
          </a:p>
        </p:txBody>
      </p:sp>
      <p:sp>
        <p:nvSpPr>
          <p:cNvPr id="33" name="Rounded Rectangle 32"/>
          <p:cNvSpPr/>
          <p:nvPr/>
        </p:nvSpPr>
        <p:spPr bwMode="auto">
          <a:xfrm>
            <a:off x="4014281" y="1018162"/>
            <a:ext cx="4302868"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MessageQ_create(“myQ”, *synchronizer);</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MessageQ_get(“myQ”, &amp;msg, timeout);</a:t>
            </a:r>
          </a:p>
          <a:p>
            <a:pPr marL="0" marR="0" indent="0" algn="l" defTabSz="914400" rtl="0" eaLnBrk="0" fontAlgn="base" latinLnBrk="0" hangingPunct="0">
              <a:spcBef>
                <a:spcPts val="1200"/>
              </a:spcBef>
              <a:spcAft>
                <a:spcPct val="0"/>
              </a:spcAft>
              <a:buClrTx/>
              <a:buSzTx/>
              <a:buFontTx/>
              <a:buNone/>
              <a:tabLst/>
            </a:pPr>
            <a:r>
              <a:rPr lang="en-US" sz="1800" b="0" i="1" dirty="0" smtClean="0">
                <a:solidFill>
                  <a:schemeClr val="dk1"/>
                </a:solidFill>
                <a:latin typeface="Arial Narrow" pitchFamily="34" charset="0"/>
              </a:rPr>
              <a:t> </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endParaRPr lang="en-US" sz="1800" dirty="0" smtClean="0">
              <a:solidFill>
                <a:schemeClr val="dk1"/>
              </a:solidFill>
              <a:latin typeface="Arial Narrow" pitchFamily="34" charset="0"/>
            </a:endParaRP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p>
        </p:txBody>
      </p:sp>
      <p:sp>
        <p:nvSpPr>
          <p:cNvPr id="45" name="TextBox 44"/>
          <p:cNvSpPr txBox="1"/>
          <p:nvPr/>
        </p:nvSpPr>
        <p:spPr>
          <a:xfrm>
            <a:off x="4649822" y="633540"/>
            <a:ext cx="269291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2 - READER</a:t>
            </a:r>
          </a:p>
        </p:txBody>
      </p:sp>
      <p:sp>
        <p:nvSpPr>
          <p:cNvPr id="47" name="TextBox 46"/>
          <p:cNvSpPr txBox="1"/>
          <p:nvPr/>
        </p:nvSpPr>
        <p:spPr>
          <a:xfrm>
            <a:off x="304800" y="4578695"/>
            <a:ext cx="8661667" cy="1132618"/>
          </a:xfrm>
          <a:prstGeom prst="rect">
            <a:avLst/>
          </a:prstGeom>
          <a:noFill/>
        </p:spPr>
        <p:txBody>
          <a:bodyPr wrap="none" rtlCol="0" anchor="ctr" anchorCtr="0">
            <a:spAutoFit/>
          </a:bodyPr>
          <a:lstStyle/>
          <a:p>
            <a:pPr marL="342900" indent="-342900" algn="l">
              <a:lnSpc>
                <a:spcPct val="80000"/>
              </a:lnSpc>
              <a:spcBef>
                <a:spcPts val="1200"/>
              </a:spcBef>
              <a:buClr>
                <a:schemeClr val="tx2"/>
              </a:buClr>
              <a:buSzPct val="75000"/>
              <a:buFont typeface="Wingdings"/>
              <a:buChar char=""/>
            </a:pPr>
            <a:r>
              <a:rPr lang="en-US" b="0" dirty="0" smtClean="0">
                <a:solidFill>
                  <a:schemeClr val="dk1"/>
                </a:solidFill>
                <a:effectLst/>
                <a:latin typeface="Calibri" pitchFamily="34" charset="0"/>
              </a:rPr>
              <a:t>MessageQ transactions </a:t>
            </a:r>
            <a:r>
              <a:rPr lang="en-US" b="0" u="sng" dirty="0" smtClean="0">
                <a:solidFill>
                  <a:schemeClr val="dk1"/>
                </a:solidFill>
                <a:effectLst/>
                <a:latin typeface="Calibri" pitchFamily="34" charset="0"/>
              </a:rPr>
              <a:t>begin</a:t>
            </a:r>
            <a:r>
              <a:rPr lang="en-US" b="0" dirty="0" smtClean="0">
                <a:solidFill>
                  <a:schemeClr val="dk1"/>
                </a:solidFill>
                <a:effectLst/>
                <a:latin typeface="Calibri" pitchFamily="34" charset="0"/>
              </a:rPr>
              <a:t> with </a:t>
            </a:r>
            <a:r>
              <a:rPr lang="en-US" dirty="0" smtClean="0">
                <a:solidFill>
                  <a:schemeClr val="tx2"/>
                </a:solidFill>
                <a:effectLst/>
                <a:latin typeface="Calibri" pitchFamily="34" charset="0"/>
              </a:rPr>
              <a:t>READER</a:t>
            </a:r>
            <a:r>
              <a:rPr lang="en-US" b="0" dirty="0" smtClean="0">
                <a:solidFill>
                  <a:schemeClr val="dk1"/>
                </a:solidFill>
                <a:effectLst/>
                <a:latin typeface="Calibri" pitchFamily="34" charset="0"/>
              </a:rPr>
              <a:t> creating a MessageQ.</a:t>
            </a:r>
          </a:p>
          <a:p>
            <a:pPr marL="342900" indent="-342900" algn="l">
              <a:lnSpc>
                <a:spcPct val="80000"/>
              </a:lnSpc>
              <a:spcBef>
                <a:spcPts val="1200"/>
              </a:spcBef>
              <a:buClr>
                <a:schemeClr val="tx2"/>
              </a:buClr>
              <a:buSzPct val="75000"/>
              <a:buFont typeface="Wingdings"/>
              <a:buChar char=""/>
            </a:pPr>
            <a:r>
              <a:rPr lang="en-US" dirty="0" smtClean="0">
                <a:solidFill>
                  <a:schemeClr val="tx2"/>
                </a:solidFill>
                <a:latin typeface="Calibri" pitchFamily="34" charset="0"/>
              </a:rPr>
              <a:t>READER’s</a:t>
            </a:r>
            <a:r>
              <a:rPr lang="en-US" b="0" dirty="0" smtClean="0">
                <a:solidFill>
                  <a:schemeClr val="dk1"/>
                </a:solidFill>
                <a:latin typeface="Calibri" pitchFamily="34" charset="0"/>
              </a:rPr>
              <a:t> attempt to get a message results in a block (unless</a:t>
            </a:r>
            <a:br>
              <a:rPr lang="en-US" b="0" dirty="0" smtClean="0">
                <a:solidFill>
                  <a:schemeClr val="dk1"/>
                </a:solidFill>
                <a:latin typeface="Calibri" pitchFamily="34" charset="0"/>
              </a:rPr>
            </a:br>
            <a:r>
              <a:rPr lang="en-US" b="0" dirty="0" smtClean="0">
                <a:solidFill>
                  <a:schemeClr val="dk1"/>
                </a:solidFill>
                <a:latin typeface="Calibri" pitchFamily="34" charset="0"/>
              </a:rPr>
              <a:t>timeout was specifie</a:t>
            </a:r>
            <a:r>
              <a:rPr lang="en-US" dirty="0" smtClean="0">
                <a:solidFill>
                  <a:schemeClr val="dk1"/>
                </a:solidFill>
                <a:latin typeface="Calibri" pitchFamily="34" charset="0"/>
              </a:rPr>
              <a:t>d</a:t>
            </a:r>
            <a:r>
              <a:rPr lang="en-US" b="0" dirty="0" smtClean="0">
                <a:solidFill>
                  <a:schemeClr val="dk1"/>
                </a:solidFill>
                <a:latin typeface="Calibri" pitchFamily="34" charset="0"/>
              </a:rPr>
              <a:t>), since no messages are in the queue yet.</a:t>
            </a:r>
            <a:endParaRPr lang="en-US" b="0" dirty="0" smtClean="0">
              <a:solidFill>
                <a:schemeClr val="dk1"/>
              </a:solidFill>
              <a:effectLst/>
              <a:latin typeface="Calibri" pitchFamily="34" charset="0"/>
            </a:endParaRPr>
          </a:p>
        </p:txBody>
      </p:sp>
      <p:sp>
        <p:nvSpPr>
          <p:cNvPr id="48" name="Flowchart: Magnetic Disk 47"/>
          <p:cNvSpPr/>
          <p:nvPr/>
        </p:nvSpPr>
        <p:spPr bwMode="auto">
          <a:xfrm>
            <a:off x="2875808" y="1320246"/>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dk1"/>
                </a:solidFill>
                <a:effectLst/>
                <a:latin typeface="Calibri" pitchFamily="34" charset="0"/>
              </a:rPr>
              <a:t>“myQ”</a:t>
            </a:r>
          </a:p>
        </p:txBody>
      </p:sp>
      <p:sp>
        <p:nvSpPr>
          <p:cNvPr id="9" name="Leading Question"/>
          <p:cNvSpPr txBox="1"/>
          <p:nvPr/>
        </p:nvSpPr>
        <p:spPr>
          <a:xfrm>
            <a:off x="6879970" y="6196012"/>
            <a:ext cx="1928413" cy="246221"/>
          </a:xfrm>
          <a:prstGeom prst="rect">
            <a:avLst/>
          </a:prstGeom>
          <a:noFill/>
        </p:spPr>
        <p:txBody>
          <a:bodyPr vert="horz" wrap="none" lIns="0" tIns="0" rIns="0" bIns="0" rtlCol="0" anchor="b" anchorCtr="0">
            <a:spAutoFit/>
          </a:bodyPr>
          <a:lstStyle/>
          <a:p>
            <a:pPr algn="r">
              <a:lnSpc>
                <a:spcPct val="80000"/>
              </a:lnSpc>
            </a:pPr>
            <a:r>
              <a:rPr lang="en-US" sz="2000" b="0" dirty="0" smtClean="0">
                <a:solidFill>
                  <a:schemeClr val="tx2"/>
                </a:solidFill>
                <a:latin typeface="Arial Narrow"/>
              </a:rPr>
              <a:t>What happens next?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1487" y="0"/>
            <a:ext cx="8229600" cy="762000"/>
          </a:xfrm>
        </p:spPr>
        <p:txBody>
          <a:bodyPr wrap="none" anchorCtr="1"/>
          <a:lstStyle/>
          <a:p>
            <a:r>
              <a:rPr lang="en-US" dirty="0" smtClean="0"/>
              <a:t>Using MessageQ (2/3)</a:t>
            </a:r>
          </a:p>
        </p:txBody>
      </p:sp>
      <p:sp>
        <p:nvSpPr>
          <p:cNvPr id="31" name="Flowchart: Magnetic Disk 30"/>
          <p:cNvSpPr/>
          <p:nvPr/>
        </p:nvSpPr>
        <p:spPr bwMode="auto">
          <a:xfrm>
            <a:off x="4548965" y="1339701"/>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dk1"/>
                </a:solidFill>
                <a:effectLst/>
                <a:latin typeface="Calibri" pitchFamily="34" charset="0"/>
              </a:rPr>
              <a:t>“myQ”</a:t>
            </a:r>
          </a:p>
        </p:txBody>
      </p:sp>
      <p:sp>
        <p:nvSpPr>
          <p:cNvPr id="33" name="Rounded Rectangle 32"/>
          <p:cNvSpPr/>
          <p:nvPr/>
        </p:nvSpPr>
        <p:spPr bwMode="auto">
          <a:xfrm>
            <a:off x="5638800" y="1066800"/>
            <a:ext cx="3352800"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MessageQ_create(“myQ”,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MessageQ_get(“myQ”, &amp;msg…);</a:t>
            </a:r>
          </a:p>
          <a:p>
            <a:pPr marL="0" marR="0" indent="0" algn="l" defTabSz="914400" rtl="0" eaLnBrk="0" fontAlgn="base" latinLnBrk="0" hangingPunct="0">
              <a:spcBef>
                <a:spcPts val="1200"/>
              </a:spcBef>
              <a:spcAft>
                <a:spcPct val="0"/>
              </a:spcAft>
              <a:buClrTx/>
              <a:buSzTx/>
              <a:buFontTx/>
              <a:buNone/>
              <a:tabLst/>
            </a:pPr>
            <a:r>
              <a:rPr lang="en-US" sz="1800" b="0" i="1" dirty="0" smtClean="0">
                <a:solidFill>
                  <a:schemeClr val="dk1"/>
                </a:solidFill>
                <a:latin typeface="Arial Narrow" pitchFamily="34" charset="0"/>
              </a:rPr>
              <a:t> </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endParaRPr lang="en-US" sz="1800" dirty="0" smtClean="0">
              <a:solidFill>
                <a:schemeClr val="dk1"/>
              </a:solidFill>
              <a:latin typeface="Arial Narrow" pitchFamily="34" charset="0"/>
            </a:endParaRP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p>
        </p:txBody>
      </p:sp>
      <p:sp>
        <p:nvSpPr>
          <p:cNvPr id="40" name="Rounded Rectangle 39"/>
          <p:cNvSpPr/>
          <p:nvPr/>
        </p:nvSpPr>
        <p:spPr bwMode="auto">
          <a:xfrm>
            <a:off x="152400" y="1066800"/>
            <a:ext cx="4191000" cy="1981200"/>
          </a:xfrm>
          <a:prstGeom prst="roundRect">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MessageQ_open (“myQ”,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msg = MessageQ_alloc (heap, size,…);</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MessageQ_put</a:t>
            </a:r>
            <a:r>
              <a:rPr lang="en-US" sz="1800" dirty="0" smtClean="0">
                <a:solidFill>
                  <a:schemeClr val="dk1"/>
                </a:solidFill>
                <a:latin typeface="Arial Narrow" pitchFamily="34" charset="0"/>
              </a:rPr>
              <a:t>(“myQ”, msg, …);</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p>
        </p:txBody>
      </p:sp>
      <p:sp>
        <p:nvSpPr>
          <p:cNvPr id="44" name="TextBox 43"/>
          <p:cNvSpPr txBox="1"/>
          <p:nvPr/>
        </p:nvSpPr>
        <p:spPr>
          <a:xfrm>
            <a:off x="902333" y="643268"/>
            <a:ext cx="267906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1 - WRITER</a:t>
            </a:r>
          </a:p>
        </p:txBody>
      </p:sp>
      <p:sp>
        <p:nvSpPr>
          <p:cNvPr id="11" name="TextBox 10"/>
          <p:cNvSpPr txBox="1"/>
          <p:nvPr/>
        </p:nvSpPr>
        <p:spPr>
          <a:xfrm>
            <a:off x="302416" y="4879040"/>
            <a:ext cx="8573437" cy="1286506"/>
          </a:xfrm>
          <a:prstGeom prst="rect">
            <a:avLst/>
          </a:prstGeom>
          <a:noFill/>
        </p:spPr>
        <p:txBody>
          <a:bodyPr wrap="none" rtlCol="0" anchor="ctr" anchorCtr="0">
            <a:spAutoFit/>
          </a:bodyPr>
          <a:lstStyle/>
          <a:p>
            <a:pPr marL="342900" indent="-342900" algn="l">
              <a:lnSpc>
                <a:spcPct val="80000"/>
              </a:lnSpc>
              <a:spcBef>
                <a:spcPts val="1200"/>
              </a:spcBef>
              <a:buClr>
                <a:schemeClr val="tx2"/>
              </a:buClr>
              <a:buSzPct val="75000"/>
              <a:buFont typeface="Wingdings"/>
              <a:buChar char=""/>
            </a:pPr>
            <a:r>
              <a:rPr lang="en-US" dirty="0" smtClean="0">
                <a:solidFill>
                  <a:schemeClr val="tx2"/>
                </a:solidFill>
                <a:effectLst/>
                <a:latin typeface="Calibri" pitchFamily="34" charset="0"/>
              </a:rPr>
              <a:t>WRITER</a:t>
            </a:r>
            <a:r>
              <a:rPr lang="en-US" b="0" dirty="0" smtClean="0">
                <a:solidFill>
                  <a:schemeClr val="dk1"/>
                </a:solidFill>
                <a:effectLst/>
                <a:latin typeface="Calibri" pitchFamily="34" charset="0"/>
              </a:rPr>
              <a:t> begins by opening MessageQ created by </a:t>
            </a:r>
            <a:r>
              <a:rPr lang="en-US" dirty="0" smtClean="0">
                <a:solidFill>
                  <a:schemeClr val="tx2"/>
                </a:solidFill>
                <a:effectLst/>
                <a:latin typeface="Calibri" pitchFamily="34" charset="0"/>
              </a:rPr>
              <a:t>READER</a:t>
            </a:r>
            <a:r>
              <a:rPr lang="en-US" b="0" dirty="0" smtClean="0">
                <a:effectLst/>
                <a:latin typeface="Calibri" pitchFamily="34" charset="0"/>
              </a:rPr>
              <a:t>.</a:t>
            </a:r>
          </a:p>
          <a:p>
            <a:pPr marL="342900" indent="-342900" algn="l">
              <a:lnSpc>
                <a:spcPct val="80000"/>
              </a:lnSpc>
              <a:spcBef>
                <a:spcPts val="1200"/>
              </a:spcBef>
              <a:buClr>
                <a:schemeClr val="tx2"/>
              </a:buClr>
              <a:buSzPct val="75000"/>
              <a:buFont typeface="Wingdings"/>
              <a:buChar char=""/>
            </a:pPr>
            <a:r>
              <a:rPr lang="en-US" dirty="0" smtClean="0">
                <a:solidFill>
                  <a:schemeClr val="tx2"/>
                </a:solidFill>
                <a:latin typeface="Calibri" pitchFamily="34" charset="0"/>
              </a:rPr>
              <a:t>WRITER</a:t>
            </a:r>
            <a:r>
              <a:rPr lang="en-US" b="0" dirty="0" smtClean="0">
                <a:solidFill>
                  <a:schemeClr val="dk1"/>
                </a:solidFill>
                <a:latin typeface="Calibri" pitchFamily="34" charset="0"/>
              </a:rPr>
              <a:t> gets a message block from a heap and fills it, as desired.</a:t>
            </a:r>
          </a:p>
          <a:p>
            <a:pPr marL="342900" indent="-342900" algn="l">
              <a:lnSpc>
                <a:spcPct val="80000"/>
              </a:lnSpc>
              <a:spcBef>
                <a:spcPts val="1200"/>
              </a:spcBef>
              <a:buClr>
                <a:schemeClr val="tx2"/>
              </a:buClr>
              <a:buSzPct val="75000"/>
              <a:buFont typeface="Wingdings"/>
              <a:buChar char=""/>
            </a:pPr>
            <a:r>
              <a:rPr lang="en-US" dirty="0" smtClean="0">
                <a:solidFill>
                  <a:schemeClr val="tx2"/>
                </a:solidFill>
                <a:effectLst/>
                <a:latin typeface="Calibri" pitchFamily="34" charset="0"/>
              </a:rPr>
              <a:t>WRITER</a:t>
            </a:r>
            <a:r>
              <a:rPr lang="en-US" b="0" dirty="0" smtClean="0">
                <a:solidFill>
                  <a:schemeClr val="dk1"/>
                </a:solidFill>
                <a:effectLst/>
                <a:latin typeface="Calibri" pitchFamily="34" charset="0"/>
              </a:rPr>
              <a:t> puts the message into the MessageQ.</a:t>
            </a:r>
          </a:p>
        </p:txBody>
      </p:sp>
      <p:sp>
        <p:nvSpPr>
          <p:cNvPr id="24" name="Rectangle 23"/>
          <p:cNvSpPr/>
          <p:nvPr/>
        </p:nvSpPr>
        <p:spPr bwMode="auto">
          <a:xfrm>
            <a:off x="3200400" y="3244701"/>
            <a:ext cx="1905000" cy="1524000"/>
          </a:xfrm>
          <a:prstGeom prst="rect">
            <a:avLst/>
          </a:prstGeom>
          <a:solidFill>
            <a:schemeClr val="accent5">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Heap</a:t>
            </a:r>
          </a:p>
        </p:txBody>
      </p:sp>
      <p:sp>
        <p:nvSpPr>
          <p:cNvPr id="12" name="Rectangle 11"/>
          <p:cNvSpPr/>
          <p:nvPr/>
        </p:nvSpPr>
        <p:spPr bwMode="auto">
          <a:xfrm>
            <a:off x="35264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3" name="Rectangle 12"/>
          <p:cNvSpPr/>
          <p:nvPr/>
        </p:nvSpPr>
        <p:spPr bwMode="auto">
          <a:xfrm>
            <a:off x="38312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4" name="Rectangle 13"/>
          <p:cNvSpPr/>
          <p:nvPr/>
        </p:nvSpPr>
        <p:spPr bwMode="auto">
          <a:xfrm>
            <a:off x="41360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5" name="Rectangle 14"/>
          <p:cNvSpPr/>
          <p:nvPr/>
        </p:nvSpPr>
        <p:spPr bwMode="auto">
          <a:xfrm>
            <a:off x="44408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6" name="Rectangle 15"/>
          <p:cNvSpPr/>
          <p:nvPr/>
        </p:nvSpPr>
        <p:spPr bwMode="auto">
          <a:xfrm>
            <a:off x="35264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8" name="Rectangle 17"/>
          <p:cNvSpPr/>
          <p:nvPr/>
        </p:nvSpPr>
        <p:spPr bwMode="auto">
          <a:xfrm>
            <a:off x="41360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9" name="Rectangle 18"/>
          <p:cNvSpPr/>
          <p:nvPr/>
        </p:nvSpPr>
        <p:spPr bwMode="auto">
          <a:xfrm>
            <a:off x="44408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0" name="Rectangle 19"/>
          <p:cNvSpPr/>
          <p:nvPr/>
        </p:nvSpPr>
        <p:spPr bwMode="auto">
          <a:xfrm>
            <a:off x="35264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1" name="Rectangle 20"/>
          <p:cNvSpPr/>
          <p:nvPr/>
        </p:nvSpPr>
        <p:spPr bwMode="auto">
          <a:xfrm>
            <a:off x="38312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2" name="Rectangle 21"/>
          <p:cNvSpPr/>
          <p:nvPr/>
        </p:nvSpPr>
        <p:spPr bwMode="auto">
          <a:xfrm>
            <a:off x="41360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3" name="Rectangle 22"/>
          <p:cNvSpPr/>
          <p:nvPr/>
        </p:nvSpPr>
        <p:spPr bwMode="auto">
          <a:xfrm>
            <a:off x="44408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7" name="Rectangle 16"/>
          <p:cNvSpPr/>
          <p:nvPr/>
        </p:nvSpPr>
        <p:spPr bwMode="auto">
          <a:xfrm>
            <a:off x="3831266" y="4006701"/>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8" name="Rectangle 27"/>
          <p:cNvSpPr/>
          <p:nvPr/>
        </p:nvSpPr>
        <p:spPr bwMode="auto">
          <a:xfrm>
            <a:off x="4866167" y="2122967"/>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cxnSp>
        <p:nvCxnSpPr>
          <p:cNvPr id="32" name="Shape 31"/>
          <p:cNvCxnSpPr>
            <a:stCxn id="17" idx="1"/>
          </p:cNvCxnSpPr>
          <p:nvPr/>
        </p:nvCxnSpPr>
        <p:spPr bwMode="auto">
          <a:xfrm rot="10800000">
            <a:off x="3352800" y="1949301"/>
            <a:ext cx="478466" cy="2209800"/>
          </a:xfrm>
          <a:prstGeom prst="bentConnector2">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35" name="Straight Arrow Connector 34"/>
          <p:cNvCxnSpPr/>
          <p:nvPr/>
        </p:nvCxnSpPr>
        <p:spPr bwMode="auto">
          <a:xfrm>
            <a:off x="3429000" y="2286000"/>
            <a:ext cx="1371600"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27" name="Leading Question"/>
          <p:cNvSpPr txBox="1"/>
          <p:nvPr/>
        </p:nvSpPr>
        <p:spPr>
          <a:xfrm>
            <a:off x="5105400" y="6198394"/>
            <a:ext cx="3707745" cy="246221"/>
          </a:xfrm>
          <a:prstGeom prst="rect">
            <a:avLst/>
          </a:prstGeom>
          <a:noFill/>
        </p:spPr>
        <p:txBody>
          <a:bodyPr vert="horz" wrap="none" lIns="0" tIns="0" rIns="0" bIns="0" rtlCol="0" anchor="b" anchorCtr="0">
            <a:spAutoFit/>
          </a:bodyPr>
          <a:lstStyle/>
          <a:p>
            <a:pPr algn="r">
              <a:lnSpc>
                <a:spcPct val="80000"/>
              </a:lnSpc>
            </a:pPr>
            <a:r>
              <a:rPr lang="en-US" sz="2000" b="0" dirty="0" smtClean="0">
                <a:solidFill>
                  <a:schemeClr val="tx2"/>
                </a:solidFill>
                <a:latin typeface="Arial Narrow"/>
              </a:rPr>
              <a:t>How does the READER get unblocked?</a:t>
            </a:r>
          </a:p>
        </p:txBody>
      </p:sp>
      <p:sp>
        <p:nvSpPr>
          <p:cNvPr id="30" name="TextBox 29"/>
          <p:cNvSpPr txBox="1"/>
          <p:nvPr/>
        </p:nvSpPr>
        <p:spPr>
          <a:xfrm>
            <a:off x="5943600" y="643268"/>
            <a:ext cx="269291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2 - READER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64343" y="0"/>
            <a:ext cx="8229600" cy="762000"/>
          </a:xfrm>
        </p:spPr>
        <p:txBody>
          <a:bodyPr wrap="none" anchorCtr="1"/>
          <a:lstStyle/>
          <a:p>
            <a:r>
              <a:rPr lang="en-US" dirty="0" smtClean="0"/>
              <a:t>Using MessageQ (3/3)</a:t>
            </a:r>
          </a:p>
        </p:txBody>
      </p:sp>
      <p:sp>
        <p:nvSpPr>
          <p:cNvPr id="31" name="Flowchart: Magnetic Disk 30"/>
          <p:cNvSpPr/>
          <p:nvPr/>
        </p:nvSpPr>
        <p:spPr bwMode="auto">
          <a:xfrm>
            <a:off x="4548965" y="1339701"/>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dk1"/>
                </a:solidFill>
                <a:effectLst/>
                <a:latin typeface="Calibri" pitchFamily="34" charset="0"/>
              </a:rPr>
              <a:t>“myQ”</a:t>
            </a:r>
          </a:p>
        </p:txBody>
      </p:sp>
      <p:sp>
        <p:nvSpPr>
          <p:cNvPr id="33" name="Rounded Rectangle 32"/>
          <p:cNvSpPr/>
          <p:nvPr/>
        </p:nvSpPr>
        <p:spPr bwMode="auto">
          <a:xfrm>
            <a:off x="5638800" y="1066800"/>
            <a:ext cx="3352800"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MessageQ_create(“myQ”,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MessageQ_get(“myQ”, &amp;msg…);</a:t>
            </a:r>
          </a:p>
          <a:p>
            <a:pPr algn="l" eaLnBrk="0" hangingPunct="0">
              <a:spcBef>
                <a:spcPts val="1200"/>
              </a:spcBef>
            </a:pPr>
            <a:r>
              <a:rPr lang="en-US" sz="1800" b="0" i="1" dirty="0" smtClean="0">
                <a:solidFill>
                  <a:schemeClr val="dk1"/>
                </a:solidFill>
                <a:latin typeface="Arial Narrow" pitchFamily="34" charset="0"/>
              </a:rPr>
              <a:t>*** PROCESS MSG ***</a:t>
            </a:r>
          </a:p>
          <a:p>
            <a:pPr algn="l" eaLnBrk="0" hangingPunct="0">
              <a:spcBef>
                <a:spcPts val="1200"/>
              </a:spcBef>
            </a:pPr>
            <a:r>
              <a:rPr lang="en-US" sz="1800" dirty="0" smtClean="0">
                <a:solidFill>
                  <a:schemeClr val="dk1"/>
                </a:solidFill>
                <a:latin typeface="Arial Narrow" pitchFamily="34" charset="0"/>
              </a:rPr>
              <a:t>MessageQ_free(“myQ”, …);</a:t>
            </a:r>
          </a:p>
          <a:p>
            <a:pPr algn="l" eaLnBrk="0" hangingPunct="0">
              <a:spcBef>
                <a:spcPts val="1200"/>
              </a:spcBef>
            </a:pPr>
            <a:r>
              <a:rPr lang="en-US" sz="1800" dirty="0" smtClean="0">
                <a:solidFill>
                  <a:schemeClr val="dk1"/>
                </a:solidFill>
                <a:latin typeface="Arial Narrow" pitchFamily="34" charset="0"/>
              </a:rPr>
              <a:t>MessageQ_delete(“myQ”, …);</a:t>
            </a:r>
          </a:p>
        </p:txBody>
      </p:sp>
      <p:sp>
        <p:nvSpPr>
          <p:cNvPr id="40" name="Rounded Rectangle 39"/>
          <p:cNvSpPr/>
          <p:nvPr/>
        </p:nvSpPr>
        <p:spPr bwMode="auto">
          <a:xfrm>
            <a:off x="152400" y="1066800"/>
            <a:ext cx="4191000" cy="1981200"/>
          </a:xfrm>
          <a:prstGeom prst="roundRect">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MessageQ_open (“myQ”,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msg = MessageQ_alloc (heap, size,…);</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MessageQ_put</a:t>
            </a:r>
            <a:r>
              <a:rPr lang="en-US" sz="1800" dirty="0" smtClean="0">
                <a:solidFill>
                  <a:schemeClr val="dk1"/>
                </a:solidFill>
                <a:latin typeface="Arial Narrow" pitchFamily="34" charset="0"/>
              </a:rPr>
              <a:t>(“myQ”, msg, …);</a:t>
            </a:r>
          </a:p>
          <a:p>
            <a:pPr algn="l" eaLnBrk="0" hangingPunct="0">
              <a:spcBef>
                <a:spcPts val="1200"/>
              </a:spcBef>
            </a:pPr>
            <a:r>
              <a:rPr lang="en-US" sz="1800" dirty="0" smtClean="0">
                <a:solidFill>
                  <a:schemeClr val="dk1"/>
                </a:solidFill>
                <a:latin typeface="Arial Narrow" pitchFamily="34" charset="0"/>
              </a:rPr>
              <a:t>MessageQ_close(“myQ”, …);</a:t>
            </a:r>
          </a:p>
        </p:txBody>
      </p:sp>
      <p:sp>
        <p:nvSpPr>
          <p:cNvPr id="24" name="Rectangle 23"/>
          <p:cNvSpPr/>
          <p:nvPr/>
        </p:nvSpPr>
        <p:spPr bwMode="auto">
          <a:xfrm>
            <a:off x="3200400" y="3244701"/>
            <a:ext cx="1905000" cy="1524000"/>
          </a:xfrm>
          <a:prstGeom prst="rect">
            <a:avLst/>
          </a:prstGeom>
          <a:solidFill>
            <a:schemeClr val="accent5">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Heap</a:t>
            </a:r>
          </a:p>
        </p:txBody>
      </p:sp>
      <p:sp>
        <p:nvSpPr>
          <p:cNvPr id="12" name="Rectangle 11"/>
          <p:cNvSpPr/>
          <p:nvPr/>
        </p:nvSpPr>
        <p:spPr bwMode="auto">
          <a:xfrm>
            <a:off x="35264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3" name="Rectangle 12"/>
          <p:cNvSpPr/>
          <p:nvPr/>
        </p:nvSpPr>
        <p:spPr bwMode="auto">
          <a:xfrm>
            <a:off x="38312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4" name="Rectangle 13"/>
          <p:cNvSpPr/>
          <p:nvPr/>
        </p:nvSpPr>
        <p:spPr bwMode="auto">
          <a:xfrm>
            <a:off x="41360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5" name="Rectangle 14"/>
          <p:cNvSpPr/>
          <p:nvPr/>
        </p:nvSpPr>
        <p:spPr bwMode="auto">
          <a:xfrm>
            <a:off x="44408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6" name="Rectangle 15"/>
          <p:cNvSpPr/>
          <p:nvPr/>
        </p:nvSpPr>
        <p:spPr bwMode="auto">
          <a:xfrm>
            <a:off x="35264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8" name="Rectangle 17"/>
          <p:cNvSpPr/>
          <p:nvPr/>
        </p:nvSpPr>
        <p:spPr bwMode="auto">
          <a:xfrm>
            <a:off x="41360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9" name="Rectangle 18"/>
          <p:cNvSpPr/>
          <p:nvPr/>
        </p:nvSpPr>
        <p:spPr bwMode="auto">
          <a:xfrm>
            <a:off x="44408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0" name="Rectangle 19"/>
          <p:cNvSpPr/>
          <p:nvPr/>
        </p:nvSpPr>
        <p:spPr bwMode="auto">
          <a:xfrm>
            <a:off x="35264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1" name="Rectangle 20"/>
          <p:cNvSpPr/>
          <p:nvPr/>
        </p:nvSpPr>
        <p:spPr bwMode="auto">
          <a:xfrm>
            <a:off x="38312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2" name="Rectangle 21"/>
          <p:cNvSpPr/>
          <p:nvPr/>
        </p:nvSpPr>
        <p:spPr bwMode="auto">
          <a:xfrm>
            <a:off x="41360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3" name="Rectangle 22"/>
          <p:cNvSpPr/>
          <p:nvPr/>
        </p:nvSpPr>
        <p:spPr bwMode="auto">
          <a:xfrm>
            <a:off x="44408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7" name="Rectangle 16"/>
          <p:cNvSpPr/>
          <p:nvPr/>
        </p:nvSpPr>
        <p:spPr bwMode="auto">
          <a:xfrm>
            <a:off x="3831266" y="4006701"/>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8" name="Rectangle 27"/>
          <p:cNvSpPr/>
          <p:nvPr/>
        </p:nvSpPr>
        <p:spPr bwMode="auto">
          <a:xfrm>
            <a:off x="4866167" y="2122967"/>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cxnSp>
        <p:nvCxnSpPr>
          <p:cNvPr id="32" name="Shape 31"/>
          <p:cNvCxnSpPr>
            <a:stCxn id="17" idx="1"/>
          </p:cNvCxnSpPr>
          <p:nvPr/>
        </p:nvCxnSpPr>
        <p:spPr bwMode="auto">
          <a:xfrm rot="10800000">
            <a:off x="3352800" y="1949301"/>
            <a:ext cx="478466" cy="2209800"/>
          </a:xfrm>
          <a:prstGeom prst="bentConnector2">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35" name="Straight Arrow Connector 34"/>
          <p:cNvCxnSpPr/>
          <p:nvPr/>
        </p:nvCxnSpPr>
        <p:spPr bwMode="auto">
          <a:xfrm>
            <a:off x="3429000" y="2286000"/>
            <a:ext cx="1371600"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30" name="TextBox 29"/>
          <p:cNvSpPr txBox="1"/>
          <p:nvPr/>
        </p:nvSpPr>
        <p:spPr>
          <a:xfrm>
            <a:off x="308869" y="4784842"/>
            <a:ext cx="8514510" cy="1735860"/>
          </a:xfrm>
          <a:prstGeom prst="rect">
            <a:avLst/>
          </a:prstGeom>
          <a:noFill/>
        </p:spPr>
        <p:txBody>
          <a:bodyPr wrap="none" rtlCol="0" anchor="ctr" anchorCtr="0">
            <a:spAutoFit/>
          </a:bodyPr>
          <a:lstStyle/>
          <a:p>
            <a:pPr marL="342900" indent="-342900" algn="l">
              <a:lnSpc>
                <a:spcPct val="80000"/>
              </a:lnSpc>
              <a:spcBef>
                <a:spcPts val="1200"/>
              </a:spcBef>
              <a:buClr>
                <a:schemeClr val="tx2"/>
              </a:buClr>
              <a:buSzPct val="75000"/>
              <a:buFont typeface="Wingdings"/>
              <a:buChar char=""/>
            </a:pPr>
            <a:r>
              <a:rPr lang="en-US" b="0" dirty="0" smtClean="0">
                <a:solidFill>
                  <a:schemeClr val="dk1"/>
                </a:solidFill>
                <a:effectLst/>
                <a:latin typeface="Calibri" pitchFamily="34" charset="0"/>
              </a:rPr>
              <a:t>Once </a:t>
            </a:r>
            <a:r>
              <a:rPr lang="en-US" dirty="0" smtClean="0">
                <a:solidFill>
                  <a:schemeClr val="tx2"/>
                </a:solidFill>
                <a:effectLst/>
                <a:latin typeface="Calibri" pitchFamily="34" charset="0"/>
              </a:rPr>
              <a:t>WRITER</a:t>
            </a:r>
            <a:r>
              <a:rPr lang="en-US" b="0" dirty="0" smtClean="0">
                <a:solidFill>
                  <a:schemeClr val="dk1"/>
                </a:solidFill>
                <a:effectLst/>
                <a:latin typeface="Calibri" pitchFamily="34" charset="0"/>
              </a:rPr>
              <a:t> puts msg in MessageQ, </a:t>
            </a:r>
            <a:r>
              <a:rPr lang="en-US" dirty="0" smtClean="0">
                <a:solidFill>
                  <a:schemeClr val="tx2"/>
                </a:solidFill>
                <a:effectLst/>
                <a:latin typeface="Calibri" pitchFamily="34" charset="0"/>
              </a:rPr>
              <a:t>READER</a:t>
            </a:r>
            <a:r>
              <a:rPr lang="en-US" b="0" dirty="0" smtClean="0">
                <a:solidFill>
                  <a:schemeClr val="dk1"/>
                </a:solidFill>
                <a:effectLst/>
                <a:latin typeface="Calibri" pitchFamily="34" charset="0"/>
              </a:rPr>
              <a:t> is unblocked.</a:t>
            </a:r>
          </a:p>
          <a:p>
            <a:pPr marL="342900" indent="-342900" algn="l">
              <a:lnSpc>
                <a:spcPct val="80000"/>
              </a:lnSpc>
              <a:spcBef>
                <a:spcPts val="1200"/>
              </a:spcBef>
              <a:buClr>
                <a:schemeClr val="tx2"/>
              </a:buClr>
              <a:buSzPct val="75000"/>
              <a:buFont typeface="Wingdings"/>
              <a:buChar char=""/>
            </a:pPr>
            <a:r>
              <a:rPr lang="en-US" dirty="0" smtClean="0">
                <a:solidFill>
                  <a:schemeClr val="tx2"/>
                </a:solidFill>
                <a:latin typeface="Calibri" pitchFamily="34" charset="0"/>
              </a:rPr>
              <a:t>READER</a:t>
            </a:r>
            <a:r>
              <a:rPr lang="en-US" b="0" dirty="0" smtClean="0">
                <a:solidFill>
                  <a:schemeClr val="dk1"/>
                </a:solidFill>
                <a:latin typeface="Calibri" pitchFamily="34" charset="0"/>
              </a:rPr>
              <a:t> can now read/process the received message.</a:t>
            </a:r>
          </a:p>
          <a:p>
            <a:pPr marL="342900" indent="-342900" algn="l">
              <a:lnSpc>
                <a:spcPct val="80000"/>
              </a:lnSpc>
              <a:spcBef>
                <a:spcPts val="1200"/>
              </a:spcBef>
              <a:buClr>
                <a:schemeClr val="tx2"/>
              </a:buClr>
              <a:buSzPct val="75000"/>
              <a:buFont typeface="Wingdings"/>
              <a:buChar char=""/>
            </a:pPr>
            <a:r>
              <a:rPr lang="en-US" dirty="0" smtClean="0">
                <a:solidFill>
                  <a:schemeClr val="tx2"/>
                </a:solidFill>
                <a:effectLst/>
                <a:latin typeface="Calibri" pitchFamily="34" charset="0"/>
              </a:rPr>
              <a:t>READER</a:t>
            </a:r>
            <a:r>
              <a:rPr lang="en-US" b="0" dirty="0" smtClean="0">
                <a:solidFill>
                  <a:schemeClr val="dk1"/>
                </a:solidFill>
                <a:effectLst/>
                <a:latin typeface="Calibri" pitchFamily="34" charset="0"/>
              </a:rPr>
              <a:t> frees message back to Heap.</a:t>
            </a:r>
          </a:p>
          <a:p>
            <a:pPr marL="342900" indent="-342900" algn="l">
              <a:lnSpc>
                <a:spcPct val="80000"/>
              </a:lnSpc>
              <a:spcBef>
                <a:spcPts val="1200"/>
              </a:spcBef>
              <a:buClr>
                <a:schemeClr val="tx2"/>
              </a:buClr>
              <a:buSzPct val="75000"/>
              <a:buFont typeface="Wingdings"/>
              <a:buChar char=""/>
            </a:pPr>
            <a:r>
              <a:rPr lang="en-US" dirty="0" smtClean="0">
                <a:solidFill>
                  <a:schemeClr val="tx2"/>
                </a:solidFill>
                <a:latin typeface="Calibri" pitchFamily="34" charset="0"/>
              </a:rPr>
              <a:t>READER</a:t>
            </a:r>
            <a:r>
              <a:rPr lang="en-US" b="0" dirty="0" smtClean="0">
                <a:solidFill>
                  <a:schemeClr val="dk1"/>
                </a:solidFill>
                <a:latin typeface="Calibri" pitchFamily="34" charset="0"/>
              </a:rPr>
              <a:t> can optionally delete the created MessageQ, if desired.</a:t>
            </a:r>
            <a:endParaRPr lang="en-US" b="0" dirty="0" smtClean="0">
              <a:solidFill>
                <a:schemeClr val="dk1"/>
              </a:solidFill>
              <a:effectLst/>
              <a:latin typeface="Calibri" pitchFamily="34" charset="0"/>
            </a:endParaRPr>
          </a:p>
        </p:txBody>
      </p:sp>
      <p:cxnSp>
        <p:nvCxnSpPr>
          <p:cNvPr id="36" name="Elbow Connector 35"/>
          <p:cNvCxnSpPr>
            <a:stCxn id="17" idx="3"/>
          </p:cNvCxnSpPr>
          <p:nvPr/>
        </p:nvCxnSpPr>
        <p:spPr bwMode="auto">
          <a:xfrm flipV="1">
            <a:off x="4136066" y="2743200"/>
            <a:ext cx="1655134" cy="1415901"/>
          </a:xfrm>
          <a:prstGeom prst="bentConnector3">
            <a:avLst>
              <a:gd name="adj1" fmla="val 50000"/>
            </a:avLst>
          </a:prstGeom>
          <a:solidFill>
            <a:schemeClr val="accent1"/>
          </a:solidFill>
          <a:ln w="19050" cap="flat" cmpd="sng" algn="ctr">
            <a:solidFill>
              <a:schemeClr val="tx1"/>
            </a:solidFill>
            <a:prstDash val="dash"/>
            <a:round/>
            <a:headEnd type="triangle" w="med" len="med"/>
            <a:tailEnd type="none" w="med" len="med"/>
          </a:ln>
          <a:effectLst/>
        </p:spPr>
      </p:cxnSp>
      <p:sp>
        <p:nvSpPr>
          <p:cNvPr id="34" name="TextBox 33"/>
          <p:cNvSpPr txBox="1"/>
          <p:nvPr/>
        </p:nvSpPr>
        <p:spPr>
          <a:xfrm>
            <a:off x="902333" y="643268"/>
            <a:ext cx="267906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1 - WRITER</a:t>
            </a:r>
          </a:p>
        </p:txBody>
      </p:sp>
      <p:sp>
        <p:nvSpPr>
          <p:cNvPr id="37" name="TextBox 36"/>
          <p:cNvSpPr txBox="1"/>
          <p:nvPr/>
        </p:nvSpPr>
        <p:spPr>
          <a:xfrm>
            <a:off x="5943600" y="643268"/>
            <a:ext cx="269291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2 - READER</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wrap="none" anchorCtr="1"/>
          <a:lstStyle/>
          <a:p>
            <a:r>
              <a:rPr lang="en-US" dirty="0" smtClean="0"/>
              <a:t>MessageQ – Configuration</a:t>
            </a:r>
          </a:p>
        </p:txBody>
      </p:sp>
      <p:sp>
        <p:nvSpPr>
          <p:cNvPr id="6" name="TextBox 5"/>
          <p:cNvSpPr txBox="1"/>
          <p:nvPr/>
        </p:nvSpPr>
        <p:spPr>
          <a:xfrm>
            <a:off x="298542" y="771061"/>
            <a:ext cx="8465202" cy="1575816"/>
          </a:xfrm>
          <a:prstGeom prst="rect">
            <a:avLst/>
          </a:prstGeom>
          <a:noFill/>
        </p:spPr>
        <p:txBody>
          <a:bodyPr wrap="none" rtlCol="0" anchor="ctr" anchorCtr="0">
            <a:spAutoFit/>
          </a:bodyPr>
          <a:lstStyle/>
          <a:p>
            <a:pPr marL="342900" indent="-342900" algn="l">
              <a:lnSpc>
                <a:spcPct val="90000"/>
              </a:lnSpc>
              <a:spcBef>
                <a:spcPts val="600"/>
              </a:spcBef>
              <a:buClr>
                <a:srgbClr val="0066FF"/>
              </a:buClr>
              <a:buSzPct val="75000"/>
              <a:buFont typeface="Wingdings"/>
              <a:buChar char=""/>
            </a:pPr>
            <a:r>
              <a:rPr lang="en-US" b="0" dirty="0" smtClean="0">
                <a:solidFill>
                  <a:srgbClr val="000000"/>
                </a:solidFill>
                <a:latin typeface="Calibri" pitchFamily="34" charset="0"/>
              </a:rPr>
              <a:t>All API calls use the MessageQ module in IPC.</a:t>
            </a:r>
          </a:p>
          <a:p>
            <a:pPr marL="342900" indent="-342900" algn="l">
              <a:lnSpc>
                <a:spcPct val="90000"/>
              </a:lnSpc>
              <a:spcBef>
                <a:spcPts val="600"/>
              </a:spcBef>
              <a:buClr>
                <a:srgbClr val="0066FF"/>
              </a:buClr>
              <a:buSzPct val="75000"/>
              <a:buFont typeface="Wingdings"/>
              <a:buChar char=""/>
            </a:pPr>
            <a:r>
              <a:rPr lang="en-US" b="0" dirty="0" smtClean="0">
                <a:solidFill>
                  <a:srgbClr val="000000"/>
                </a:solidFill>
                <a:latin typeface="Calibri" pitchFamily="34" charset="0"/>
              </a:rPr>
              <a:t>User must also configure MultiProc and SharedRegion modules.</a:t>
            </a:r>
          </a:p>
          <a:p>
            <a:pPr marL="342900" indent="-342900" algn="l">
              <a:lnSpc>
                <a:spcPct val="90000"/>
              </a:lnSpc>
              <a:spcBef>
                <a:spcPts val="600"/>
              </a:spcBef>
              <a:buClr>
                <a:srgbClr val="0066FF"/>
              </a:buClr>
              <a:buSzPct val="75000"/>
              <a:buFont typeface="Wingdings"/>
              <a:buChar char=""/>
            </a:pPr>
            <a:r>
              <a:rPr lang="en-US" b="0" dirty="0" smtClean="0">
                <a:solidFill>
                  <a:srgbClr val="000000"/>
                </a:solidFill>
                <a:latin typeface="Calibri" pitchFamily="34" charset="0"/>
              </a:rPr>
              <a:t>All other configuration/setup is performed automatically</a:t>
            </a:r>
            <a:br>
              <a:rPr lang="en-US" b="0" dirty="0" smtClean="0">
                <a:solidFill>
                  <a:srgbClr val="000000"/>
                </a:solidFill>
                <a:latin typeface="Calibri" pitchFamily="34" charset="0"/>
              </a:rPr>
            </a:br>
            <a:r>
              <a:rPr lang="en-US" b="0" dirty="0" smtClean="0">
                <a:solidFill>
                  <a:srgbClr val="000000"/>
                </a:solidFill>
                <a:latin typeface="Calibri" pitchFamily="34" charset="0"/>
              </a:rPr>
              <a:t>by MessageQ.</a:t>
            </a:r>
          </a:p>
        </p:txBody>
      </p:sp>
      <p:grpSp>
        <p:nvGrpSpPr>
          <p:cNvPr id="2" name="Group 73"/>
          <p:cNvGrpSpPr/>
          <p:nvPr/>
        </p:nvGrpSpPr>
        <p:grpSpPr>
          <a:xfrm>
            <a:off x="338468" y="2427942"/>
            <a:ext cx="8458200" cy="3962400"/>
            <a:chOff x="381000" y="2514600"/>
            <a:chExt cx="8458200" cy="3962400"/>
          </a:xfrm>
        </p:grpSpPr>
        <p:sp>
          <p:nvSpPr>
            <p:cNvPr id="73" name="Rectangle 72"/>
            <p:cNvSpPr/>
            <p:nvPr/>
          </p:nvSpPr>
          <p:spPr bwMode="auto">
            <a:xfrm>
              <a:off x="381000" y="2514600"/>
              <a:ext cx="8458200" cy="3962400"/>
            </a:xfrm>
            <a:prstGeom prst="rect">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32" name="Rounded Rectangle 31"/>
            <p:cNvSpPr/>
            <p:nvPr/>
          </p:nvSpPr>
          <p:spPr bwMode="auto">
            <a:xfrm>
              <a:off x="609600" y="3657600"/>
              <a:ext cx="1752600"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Notify</a:t>
              </a:r>
            </a:p>
          </p:txBody>
        </p:sp>
        <p:sp>
          <p:nvSpPr>
            <p:cNvPr id="34" name="Rounded Rectangle 33"/>
            <p:cNvSpPr/>
            <p:nvPr/>
          </p:nvSpPr>
          <p:spPr bwMode="auto">
            <a:xfrm>
              <a:off x="609600" y="4648200"/>
              <a:ext cx="1752600"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MultiProc</a:t>
              </a:r>
            </a:p>
          </p:txBody>
        </p:sp>
        <p:cxnSp>
          <p:nvCxnSpPr>
            <p:cNvPr id="38" name="Straight Arrow Connector 37"/>
            <p:cNvCxnSpPr>
              <a:stCxn id="32" idx="2"/>
              <a:endCxn id="34" idx="0"/>
            </p:cNvCxnSpPr>
            <p:nvPr/>
          </p:nvCxnSpPr>
          <p:spPr bwMode="auto">
            <a:xfrm>
              <a:off x="1485900" y="4114800"/>
              <a:ext cx="0" cy="533400"/>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sp>
          <p:nvSpPr>
            <p:cNvPr id="42" name="Folded Corner 41"/>
            <p:cNvSpPr/>
            <p:nvPr/>
          </p:nvSpPr>
          <p:spPr bwMode="auto">
            <a:xfrm>
              <a:off x="609600" y="2667000"/>
              <a:ext cx="1676400" cy="609600"/>
            </a:xfrm>
            <a:prstGeom prst="foldedCorner">
              <a:avLst>
                <a:gd name="adj" fmla="val 30621"/>
              </a:avLst>
            </a:prstGeom>
            <a:solidFill>
              <a:schemeClr val="tx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Arial Narrow" pitchFamily="34" charset="0"/>
                </a:rPr>
                <a:t>User APIs</a:t>
              </a:r>
            </a:p>
          </p:txBody>
        </p:sp>
        <p:sp>
          <p:nvSpPr>
            <p:cNvPr id="47" name="TextBox 46"/>
            <p:cNvSpPr txBox="1"/>
            <p:nvPr/>
          </p:nvSpPr>
          <p:spPr>
            <a:xfrm>
              <a:off x="1452435" y="4191000"/>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48" name="Rounded Rectangle 47"/>
            <p:cNvSpPr/>
            <p:nvPr/>
          </p:nvSpPr>
          <p:spPr bwMode="auto">
            <a:xfrm>
              <a:off x="3200400" y="3657600"/>
              <a:ext cx="1752600"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ListMP</a:t>
              </a:r>
            </a:p>
          </p:txBody>
        </p:sp>
        <p:sp>
          <p:nvSpPr>
            <p:cNvPr id="49" name="Rounded Rectangle 48"/>
            <p:cNvSpPr/>
            <p:nvPr/>
          </p:nvSpPr>
          <p:spPr bwMode="auto">
            <a:xfrm>
              <a:off x="4491164" y="464820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Shared Region</a:t>
              </a:r>
            </a:p>
          </p:txBody>
        </p:sp>
        <p:sp>
          <p:nvSpPr>
            <p:cNvPr id="51" name="TextBox 50"/>
            <p:cNvSpPr txBox="1"/>
            <p:nvPr/>
          </p:nvSpPr>
          <p:spPr>
            <a:xfrm>
              <a:off x="3387565" y="456136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52" name="Rounded Rectangle 51"/>
            <p:cNvSpPr/>
            <p:nvPr/>
          </p:nvSpPr>
          <p:spPr bwMode="auto">
            <a:xfrm>
              <a:off x="4491164" y="525780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GateMP</a:t>
              </a:r>
            </a:p>
          </p:txBody>
        </p:sp>
        <p:sp>
          <p:nvSpPr>
            <p:cNvPr id="53" name="Rounded Rectangle 52"/>
            <p:cNvSpPr/>
            <p:nvPr/>
          </p:nvSpPr>
          <p:spPr bwMode="auto">
            <a:xfrm>
              <a:off x="4491164" y="586740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NameServer</a:t>
              </a:r>
            </a:p>
          </p:txBody>
        </p:sp>
        <p:cxnSp>
          <p:nvCxnSpPr>
            <p:cNvPr id="54" name="Shape 53"/>
            <p:cNvCxnSpPr>
              <a:stCxn id="48" idx="2"/>
              <a:endCxn id="53" idx="1"/>
            </p:cNvCxnSpPr>
            <p:nvPr/>
          </p:nvCxnSpPr>
          <p:spPr bwMode="auto">
            <a:xfrm rot="16200000" flipH="1">
              <a:off x="3293332" y="4898168"/>
              <a:ext cx="1981200" cy="414464"/>
            </a:xfrm>
            <a:prstGeom prst="bentConnector2">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5" name="Shape 54"/>
            <p:cNvCxnSpPr>
              <a:stCxn id="48" idx="2"/>
              <a:endCxn id="52" idx="1"/>
            </p:cNvCxnSpPr>
            <p:nvPr/>
          </p:nvCxnSpPr>
          <p:spPr bwMode="auto">
            <a:xfrm rot="16200000" flipH="1">
              <a:off x="3598132" y="4593368"/>
              <a:ext cx="1371600" cy="414464"/>
            </a:xfrm>
            <a:prstGeom prst="bentConnector2">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6" name="Shape 55"/>
            <p:cNvCxnSpPr>
              <a:stCxn id="48" idx="2"/>
              <a:endCxn id="49" idx="1"/>
            </p:cNvCxnSpPr>
            <p:nvPr/>
          </p:nvCxnSpPr>
          <p:spPr bwMode="auto">
            <a:xfrm rot="16200000" flipH="1">
              <a:off x="3902932" y="4288568"/>
              <a:ext cx="762000" cy="414464"/>
            </a:xfrm>
            <a:prstGeom prst="bentConnector2">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7" name="Straight Arrow Connector 56"/>
            <p:cNvCxnSpPr>
              <a:stCxn id="34" idx="3"/>
              <a:endCxn id="49" idx="1"/>
            </p:cNvCxnSpPr>
            <p:nvPr/>
          </p:nvCxnSpPr>
          <p:spPr bwMode="auto">
            <a:xfrm>
              <a:off x="2362200" y="4876800"/>
              <a:ext cx="2128964" cy="0"/>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8" name="Straight Arrow Connector 57"/>
            <p:cNvCxnSpPr/>
            <p:nvPr/>
          </p:nvCxnSpPr>
          <p:spPr bwMode="auto">
            <a:xfrm flipH="1">
              <a:off x="2209800" y="3200400"/>
              <a:ext cx="1295400" cy="6858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59" name="Straight Arrow Connector 58"/>
            <p:cNvCxnSpPr/>
            <p:nvPr/>
          </p:nvCxnSpPr>
          <p:spPr bwMode="auto">
            <a:xfrm>
              <a:off x="4072268" y="3200400"/>
              <a:ext cx="0" cy="457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60" name="Rounded Rectangle 59"/>
            <p:cNvSpPr/>
            <p:nvPr/>
          </p:nvSpPr>
          <p:spPr bwMode="auto">
            <a:xfrm>
              <a:off x="6400800" y="3657600"/>
              <a:ext cx="2286000"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HeapMemMP +</a:t>
              </a:r>
            </a:p>
          </p:txBody>
        </p:sp>
        <p:cxnSp>
          <p:nvCxnSpPr>
            <p:cNvPr id="61" name="Shape 60"/>
            <p:cNvCxnSpPr>
              <a:stCxn id="60" idx="2"/>
              <a:endCxn id="49" idx="3"/>
            </p:cNvCxnSpPr>
            <p:nvPr/>
          </p:nvCxnSpPr>
          <p:spPr bwMode="auto">
            <a:xfrm rot="5400000">
              <a:off x="6705600" y="4038600"/>
              <a:ext cx="762000" cy="914400"/>
            </a:xfrm>
            <a:prstGeom prst="bentConnector2">
              <a:avLst/>
            </a:prstGeom>
            <a:solidFill>
              <a:schemeClr val="accent1"/>
            </a:solidFill>
            <a:ln w="12700" cap="flat" cmpd="sng" algn="ctr">
              <a:solidFill>
                <a:schemeClr val="tx1"/>
              </a:solidFill>
              <a:prstDash val="solid"/>
              <a:round/>
              <a:headEnd type="none" w="sm" len="sm"/>
              <a:tailEnd type="arrow"/>
            </a:ln>
            <a:effectLst/>
          </p:spPr>
        </p:cxnSp>
        <p:cxnSp>
          <p:nvCxnSpPr>
            <p:cNvPr id="62" name="Shape 61"/>
            <p:cNvCxnSpPr>
              <a:stCxn id="60" idx="2"/>
              <a:endCxn id="52" idx="3"/>
            </p:cNvCxnSpPr>
            <p:nvPr/>
          </p:nvCxnSpPr>
          <p:spPr bwMode="auto">
            <a:xfrm rot="5400000">
              <a:off x="6400800" y="4343400"/>
              <a:ext cx="1371600" cy="914400"/>
            </a:xfrm>
            <a:prstGeom prst="bentConnector2">
              <a:avLst/>
            </a:prstGeom>
            <a:solidFill>
              <a:schemeClr val="accent1"/>
            </a:solidFill>
            <a:ln w="12700" cap="flat" cmpd="sng" algn="ctr">
              <a:solidFill>
                <a:schemeClr val="tx1"/>
              </a:solidFill>
              <a:prstDash val="solid"/>
              <a:round/>
              <a:headEnd type="none" w="sm" len="sm"/>
              <a:tailEnd type="arrow"/>
            </a:ln>
            <a:effectLst/>
          </p:spPr>
        </p:cxnSp>
        <p:cxnSp>
          <p:nvCxnSpPr>
            <p:cNvPr id="63" name="Shape 62"/>
            <p:cNvCxnSpPr>
              <a:stCxn id="60" idx="2"/>
              <a:endCxn id="53" idx="3"/>
            </p:cNvCxnSpPr>
            <p:nvPr/>
          </p:nvCxnSpPr>
          <p:spPr bwMode="auto">
            <a:xfrm rot="5400000">
              <a:off x="6096000" y="4648200"/>
              <a:ext cx="1981200" cy="914400"/>
            </a:xfrm>
            <a:prstGeom prst="bentConnector2">
              <a:avLst/>
            </a:prstGeom>
            <a:solidFill>
              <a:schemeClr val="accent1"/>
            </a:solidFill>
            <a:ln w="12700" cap="flat" cmpd="sng" algn="ctr">
              <a:solidFill>
                <a:schemeClr val="tx1"/>
              </a:solidFill>
              <a:prstDash val="solid"/>
              <a:round/>
              <a:headEnd type="none" w="sm" len="sm"/>
              <a:tailEnd type="arrow"/>
            </a:ln>
            <a:effectLst/>
          </p:spPr>
        </p:cxnSp>
        <p:sp>
          <p:nvSpPr>
            <p:cNvPr id="64" name="TextBox 63"/>
            <p:cNvSpPr txBox="1"/>
            <p:nvPr/>
          </p:nvSpPr>
          <p:spPr>
            <a:xfrm>
              <a:off x="6862635" y="456136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cxnSp>
          <p:nvCxnSpPr>
            <p:cNvPr id="65" name="Straight Arrow Connector 64"/>
            <p:cNvCxnSpPr/>
            <p:nvPr/>
          </p:nvCxnSpPr>
          <p:spPr bwMode="auto">
            <a:xfrm>
              <a:off x="4800600" y="3048000"/>
              <a:ext cx="1752600" cy="838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66" name="Rounded Rectangle 65"/>
            <p:cNvSpPr/>
            <p:nvPr/>
          </p:nvSpPr>
          <p:spPr bwMode="auto">
            <a:xfrm>
              <a:off x="3124200" y="5257800"/>
              <a:ext cx="5380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sz="1800" b="0" dirty="0" smtClean="0">
                  <a:solidFill>
                    <a:srgbClr val="000000"/>
                  </a:solidFill>
                  <a:latin typeface="Calibri" pitchFamily="34" charset="0"/>
                </a:rPr>
                <a:t>Cfg</a:t>
              </a:r>
            </a:p>
          </p:txBody>
        </p:sp>
        <p:sp>
          <p:nvSpPr>
            <p:cNvPr id="70" name="Rounded Rectangle 69"/>
            <p:cNvSpPr/>
            <p:nvPr/>
          </p:nvSpPr>
          <p:spPr bwMode="auto">
            <a:xfrm>
              <a:off x="3200400" y="2743200"/>
              <a:ext cx="1752600" cy="457200"/>
            </a:xfrm>
            <a:prstGeom prst="roundRect">
              <a:avLst/>
            </a:prstGeom>
            <a:solidFill>
              <a:srgbClr val="FFFF99"/>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MessageQ</a:t>
              </a:r>
            </a:p>
          </p:txBody>
        </p:sp>
        <p:cxnSp>
          <p:nvCxnSpPr>
            <p:cNvPr id="72" name="Straight Arrow Connector 71"/>
            <p:cNvCxnSpPr>
              <a:stCxn id="42" idx="3"/>
              <a:endCxn id="70" idx="1"/>
            </p:cNvCxnSpPr>
            <p:nvPr/>
          </p:nvCxnSpPr>
          <p:spPr bwMode="auto">
            <a:xfrm>
              <a:off x="2286000" y="2971800"/>
              <a:ext cx="914400" cy="0"/>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1488" y="0"/>
            <a:ext cx="8229600" cy="762000"/>
          </a:xfrm>
        </p:spPr>
        <p:txBody>
          <a:bodyPr wrap="none" anchorCtr="1"/>
          <a:lstStyle/>
          <a:p>
            <a:r>
              <a:rPr lang="en-US" dirty="0" smtClean="0"/>
              <a:t>MessageQ – Miscellaneous Notes</a:t>
            </a:r>
          </a:p>
        </p:txBody>
      </p:sp>
      <p:sp>
        <p:nvSpPr>
          <p:cNvPr id="6" name="TextBox 5"/>
          <p:cNvSpPr txBox="1"/>
          <p:nvPr/>
        </p:nvSpPr>
        <p:spPr>
          <a:xfrm>
            <a:off x="653045" y="1030732"/>
            <a:ext cx="7698005" cy="4979825"/>
          </a:xfrm>
          <a:prstGeom prst="rect">
            <a:avLst/>
          </a:prstGeom>
          <a:noFill/>
        </p:spPr>
        <p:txBody>
          <a:bodyPr wrap="none" rtlCol="0" anchor="ctr" anchorCtr="0">
            <a:spAutoFit/>
          </a:bodyPr>
          <a:lstStyle/>
          <a:p>
            <a:pPr marL="342900"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O/S independent:</a:t>
            </a:r>
          </a:p>
          <a:p>
            <a:pPr marL="800100" lvl="1" indent="-342900" algn="l">
              <a:lnSpc>
                <a:spcPct val="90000"/>
              </a:lnSpc>
              <a:spcBef>
                <a:spcPts val="1200"/>
              </a:spcBef>
              <a:buClr>
                <a:srgbClr val="1F497D"/>
              </a:buClr>
              <a:buSzPct val="75000"/>
              <a:buFont typeface="Wingdings"/>
              <a:buChar char=""/>
            </a:pPr>
            <a:r>
              <a:rPr lang="en-US" dirty="0" smtClean="0">
                <a:solidFill>
                  <a:srgbClr val="000000"/>
                </a:solidFill>
                <a:latin typeface="Calibri" pitchFamily="34" charset="0"/>
              </a:rPr>
              <a:t>If one CorePac is running LINUX and using SysLink,</a:t>
            </a:r>
            <a:br>
              <a:rPr lang="en-US" dirty="0" smtClean="0">
                <a:solidFill>
                  <a:srgbClr val="000000"/>
                </a:solidFill>
                <a:latin typeface="Calibri" pitchFamily="34" charset="0"/>
              </a:rPr>
            </a:br>
            <a:r>
              <a:rPr lang="en-US" dirty="0" smtClean="0">
                <a:solidFill>
                  <a:srgbClr val="000000"/>
                </a:solidFill>
                <a:latin typeface="Calibri" pitchFamily="34" charset="0"/>
              </a:rPr>
              <a:t>the API calls do not change.</a:t>
            </a:r>
          </a:p>
          <a:p>
            <a:pPr marL="800100" lvl="1" indent="-342900" algn="l">
              <a:lnSpc>
                <a:spcPct val="90000"/>
              </a:lnSpc>
              <a:spcBef>
                <a:spcPts val="1200"/>
              </a:spcBef>
              <a:buClr>
                <a:srgbClr val="1F497D"/>
              </a:buClr>
              <a:buSzPct val="75000"/>
              <a:buFont typeface="Wingdings"/>
              <a:buChar char=""/>
            </a:pPr>
            <a:r>
              <a:rPr lang="en-US" dirty="0" smtClean="0">
                <a:solidFill>
                  <a:srgbClr val="000000"/>
                </a:solidFill>
                <a:latin typeface="Calibri" pitchFamily="34" charset="0"/>
              </a:rPr>
              <a:t>SysLink is runtime software that provides connectivity</a:t>
            </a:r>
            <a:br>
              <a:rPr lang="en-US" dirty="0" smtClean="0">
                <a:solidFill>
                  <a:srgbClr val="000000"/>
                </a:solidFill>
                <a:latin typeface="Calibri" pitchFamily="34" charset="0"/>
              </a:rPr>
            </a:br>
            <a:r>
              <a:rPr lang="en-US" dirty="0" smtClean="0">
                <a:solidFill>
                  <a:srgbClr val="000000"/>
                </a:solidFill>
                <a:latin typeface="Calibri" pitchFamily="34" charset="0"/>
              </a:rPr>
              <a:t>between processors (running Linux, SYSBIOS, etc.)</a:t>
            </a:r>
            <a:endParaRPr lang="en-US" b="0" dirty="0" smtClean="0">
              <a:solidFill>
                <a:srgbClr val="000000"/>
              </a:solidFill>
              <a:latin typeface="Calibri" pitchFamily="34" charset="0"/>
            </a:endParaRPr>
          </a:p>
          <a:p>
            <a:pPr marL="342900"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Messages can be allocated statically or dynamically.</a:t>
            </a:r>
          </a:p>
          <a:p>
            <a:pPr marL="342900"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Timeouts are allowed when a task receives a message.</a:t>
            </a:r>
          </a:p>
          <a:p>
            <a:pPr marL="342900"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User can specify three priority levels:</a:t>
            </a:r>
          </a:p>
          <a:p>
            <a:pPr marL="800100" lvl="1"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Normal</a:t>
            </a:r>
          </a:p>
          <a:p>
            <a:pPr marL="800100" lvl="1"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High</a:t>
            </a:r>
          </a:p>
          <a:p>
            <a:pPr marL="800100" lvl="1"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Urgent</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0" y="0"/>
            <a:ext cx="9144000" cy="762000"/>
          </a:xfrm>
        </p:spPr>
        <p:txBody>
          <a:bodyPr/>
          <a:lstStyle/>
          <a:p>
            <a:pPr eaLnBrk="1" hangingPunct="1"/>
            <a:r>
              <a:rPr lang="en-US" dirty="0" smtClean="0"/>
              <a:t>More Information About MessageQ</a:t>
            </a:r>
          </a:p>
        </p:txBody>
      </p:sp>
      <p:sp>
        <p:nvSpPr>
          <p:cNvPr id="48133" name="Content Placeholder 4"/>
          <p:cNvSpPr>
            <a:spLocks noGrp="1"/>
          </p:cNvSpPr>
          <p:nvPr>
            <p:ph idx="4294967295"/>
          </p:nvPr>
        </p:nvSpPr>
        <p:spPr>
          <a:xfrm>
            <a:off x="356048" y="990600"/>
            <a:ext cx="8189140" cy="5167439"/>
          </a:xfrm>
          <a:solidFill>
            <a:schemeClr val="bg1"/>
          </a:solidFill>
        </p:spPr>
        <p:txBody>
          <a:bodyPr/>
          <a:lstStyle/>
          <a:p>
            <a:pPr eaLnBrk="1" hangingPunct="1">
              <a:lnSpc>
                <a:spcPct val="90000"/>
              </a:lnSpc>
              <a:spcBef>
                <a:spcPts val="1200"/>
              </a:spcBef>
              <a:buClr>
                <a:srgbClr val="1F497D"/>
              </a:buClr>
              <a:buSzPct val="75000"/>
              <a:buFont typeface="Wingdings"/>
              <a:buChar char=""/>
            </a:pPr>
            <a:r>
              <a:rPr lang="en-US" sz="2400" kern="1200" dirty="0" smtClean="0">
                <a:solidFill>
                  <a:srgbClr val="000000"/>
                </a:solidFill>
                <a:latin typeface="Calibri" pitchFamily="34" charset="0"/>
              </a:rPr>
              <a:t>All structures and function descriptions can be found within the release:</a:t>
            </a:r>
          </a:p>
          <a:p>
            <a:pPr eaLnBrk="1" hangingPunct="1">
              <a:buNone/>
            </a:pPr>
            <a:endParaRPr lang="en-US" sz="2800" dirty="0" smtClean="0"/>
          </a:p>
          <a:p>
            <a:pPr lvl="1" eaLnBrk="1" hangingPunct="1">
              <a:buNone/>
            </a:pPr>
            <a:r>
              <a:rPr lang="en-US" sz="1800" b="1" dirty="0" smtClean="0">
                <a:latin typeface="Courier New" pitchFamily="49" charset="0"/>
                <a:cs typeface="Courier New" pitchFamily="49" charset="0"/>
              </a:rPr>
              <a:t>\ipc_U_ZZ_YY_XX\docs\doxygen\html\_message_q_8h.html</a:t>
            </a:r>
          </a:p>
          <a:p>
            <a:pPr eaLnBrk="1" hangingPunct="1">
              <a:buNone/>
            </a:pPr>
            <a:endParaRPr lang="en-US" sz="1800" dirty="0" smtClean="0"/>
          </a:p>
          <a:p>
            <a:pPr eaLnBrk="1" hangingPunct="1"/>
            <a:endParaRPr lang="en-US" sz="2800" dirty="0" smtClean="0"/>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21484" y="4760"/>
            <a:ext cx="8229600" cy="762000"/>
          </a:xfrm>
        </p:spPr>
        <p:txBody>
          <a:bodyPr/>
          <a:lstStyle/>
          <a:p>
            <a:pPr eaLnBrk="1" hangingPunct="1"/>
            <a:r>
              <a:rPr lang="en-US" dirty="0" smtClean="0"/>
              <a:t>Agenda</a:t>
            </a:r>
          </a:p>
        </p:txBody>
      </p:sp>
      <p:sp>
        <p:nvSpPr>
          <p:cNvPr id="48133" name="Content Placeholder 4"/>
          <p:cNvSpPr>
            <a:spLocks noGrp="1"/>
          </p:cNvSpPr>
          <p:nvPr>
            <p:ph idx="4294967295"/>
          </p:nvPr>
        </p:nvSpPr>
        <p:spPr>
          <a:xfrm>
            <a:off x="356048" y="990600"/>
            <a:ext cx="8189140" cy="5167439"/>
          </a:xfrm>
          <a:solidFill>
            <a:schemeClr val="bg1"/>
          </a:solidFill>
        </p:spPr>
        <p:txBody>
          <a:bodyPr/>
          <a:lstStyle/>
          <a:p>
            <a:pPr eaLnBrk="1" hangingPunct="1">
              <a:lnSpc>
                <a:spcPct val="80000"/>
              </a:lnSpc>
              <a:spcBef>
                <a:spcPts val="1200"/>
              </a:spcBef>
              <a:spcAft>
                <a:spcPts val="0"/>
              </a:spcAft>
              <a:buClr>
                <a:schemeClr val="tx2"/>
              </a:buClr>
              <a:buSzPct val="75000"/>
              <a:buFont typeface="Wingdings"/>
              <a:buChar char=""/>
            </a:pPr>
            <a:r>
              <a:rPr lang="en-US" sz="2800" kern="1200" dirty="0" smtClean="0"/>
              <a:t>Basic Concepts </a:t>
            </a:r>
          </a:p>
          <a:p>
            <a:pPr eaLnBrk="1" hangingPunct="1">
              <a:lnSpc>
                <a:spcPct val="80000"/>
              </a:lnSpc>
              <a:spcBef>
                <a:spcPts val="1200"/>
              </a:spcBef>
              <a:spcAft>
                <a:spcPts val="0"/>
              </a:spcAft>
              <a:buClr>
                <a:schemeClr val="tx2"/>
              </a:buClr>
              <a:buSzPct val="75000"/>
              <a:buFont typeface="Wingdings"/>
              <a:buChar char=""/>
            </a:pPr>
            <a:r>
              <a:rPr lang="en-US" sz="2800" kern="1200" dirty="0" smtClean="0"/>
              <a:t>IPC Services</a:t>
            </a:r>
          </a:p>
          <a:p>
            <a:pPr eaLnBrk="1" hangingPunct="1">
              <a:lnSpc>
                <a:spcPct val="80000"/>
              </a:lnSpc>
              <a:spcBef>
                <a:spcPts val="1200"/>
              </a:spcBef>
              <a:spcAft>
                <a:spcPts val="0"/>
              </a:spcAft>
              <a:buClr>
                <a:schemeClr val="tx2"/>
              </a:buClr>
              <a:buSzPct val="75000"/>
              <a:buFont typeface="Wingdings"/>
              <a:buChar char=""/>
            </a:pPr>
            <a:r>
              <a:rPr lang="en-US" sz="2800" kern="1200" dirty="0" smtClean="0"/>
              <a:t>Setup and Examples</a:t>
            </a:r>
          </a:p>
          <a:p>
            <a:pPr eaLnBrk="1" hangingPunct="1">
              <a:lnSpc>
                <a:spcPct val="80000"/>
              </a:lnSpc>
              <a:spcBef>
                <a:spcPts val="1200"/>
              </a:spcBef>
              <a:spcAft>
                <a:spcPts val="0"/>
              </a:spcAft>
              <a:buClr>
                <a:schemeClr val="tx2"/>
              </a:buClr>
              <a:buSzPct val="75000"/>
              <a:buFont typeface="Wingdings"/>
              <a:buChar char=""/>
            </a:pPr>
            <a:r>
              <a:rPr lang="en-US" sz="2800" kern="1200" dirty="0" smtClean="0"/>
              <a:t>IPC Transports</a:t>
            </a:r>
          </a:p>
          <a:p>
            <a:pPr eaLnBrk="1" hangingPunct="1">
              <a:lnSpc>
                <a:spcPct val="80000"/>
              </a:lnSpc>
              <a:spcBef>
                <a:spcPts val="1200"/>
              </a:spcBef>
              <a:spcAft>
                <a:spcPts val="0"/>
              </a:spcAft>
              <a:buClr>
                <a:schemeClr val="tx2"/>
              </a:buClr>
              <a:buSzPct val="75000"/>
              <a:buFont typeface="Wingdings"/>
              <a:buChar char=""/>
            </a:pPr>
            <a:r>
              <a:rPr lang="en-US" sz="2800" kern="1200" dirty="0" smtClean="0"/>
              <a:t>Lab or Demo</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371475" y="0"/>
            <a:ext cx="8229600" cy="762000"/>
          </a:xfrm>
        </p:spPr>
        <p:txBody>
          <a:bodyPr/>
          <a:lstStyle/>
          <a:p>
            <a:pPr eaLnBrk="1" hangingPunct="1"/>
            <a:r>
              <a:rPr lang="en-US" dirty="0" smtClean="0"/>
              <a:t>IPC Services - Notify</a:t>
            </a:r>
          </a:p>
        </p:txBody>
      </p:sp>
      <p:sp>
        <p:nvSpPr>
          <p:cNvPr id="48133" name="Content Placeholder 4"/>
          <p:cNvSpPr>
            <a:spLocks noGrp="1"/>
          </p:cNvSpPr>
          <p:nvPr>
            <p:ph idx="4294967295"/>
          </p:nvPr>
        </p:nvSpPr>
        <p:spPr>
          <a:xfrm>
            <a:off x="356048" y="990600"/>
            <a:ext cx="8189140" cy="5167439"/>
          </a:xfrm>
          <a:solidFill>
            <a:schemeClr val="bg1"/>
          </a:solidFill>
        </p:spPr>
        <p:txBody>
          <a:bodyPr/>
          <a:lstStyle/>
          <a:p>
            <a:pPr eaLnBrk="1" hangingPunct="1">
              <a:lnSpc>
                <a:spcPct val="80000"/>
              </a:lnSpc>
              <a:spcBef>
                <a:spcPts val="1200"/>
              </a:spcBef>
              <a:spcAft>
                <a:spcPts val="0"/>
              </a:spcAft>
              <a:buClr>
                <a:schemeClr val="tx2"/>
              </a:buClr>
              <a:buSzPct val="75000"/>
              <a:buFont typeface="Wingdings"/>
              <a:buChar char=""/>
            </a:pPr>
            <a:r>
              <a:rPr lang="en-US" sz="2800" kern="1200" dirty="0" smtClean="0"/>
              <a:t>Basic Concepts </a:t>
            </a:r>
          </a:p>
          <a:p>
            <a:pPr eaLnBrk="1" hangingPunct="1">
              <a:lnSpc>
                <a:spcPct val="80000"/>
              </a:lnSpc>
              <a:spcBef>
                <a:spcPts val="1200"/>
              </a:spcBef>
              <a:spcAft>
                <a:spcPts val="0"/>
              </a:spcAft>
              <a:buClr>
                <a:schemeClr val="tx2"/>
              </a:buClr>
              <a:buSzPct val="75000"/>
              <a:buFont typeface="Wingdings"/>
              <a:buChar char=""/>
            </a:pPr>
            <a:r>
              <a:rPr lang="en-US" sz="2800" b="1" kern="1200" dirty="0" smtClean="0"/>
              <a:t>IPC Services</a:t>
            </a:r>
          </a:p>
          <a:p>
            <a:pPr marL="508000" lvl="2" indent="-233363" eaLnBrk="1" hangingPunct="1">
              <a:lnSpc>
                <a:spcPct val="120000"/>
              </a:lnSpc>
              <a:spcBef>
                <a:spcPct val="0"/>
              </a:spcBef>
              <a:buClr>
                <a:srgbClr val="1F497D"/>
              </a:buClr>
            </a:pPr>
            <a:r>
              <a:rPr lang="en-US" sz="2800" kern="1200" dirty="0" smtClean="0">
                <a:latin typeface="Calibri" pitchFamily="34" charset="0"/>
              </a:rPr>
              <a:t>Message Queue</a:t>
            </a:r>
          </a:p>
          <a:p>
            <a:pPr marL="508000" lvl="2" indent="-233363" eaLnBrk="1" hangingPunct="1">
              <a:lnSpc>
                <a:spcPct val="120000"/>
              </a:lnSpc>
              <a:spcBef>
                <a:spcPct val="0"/>
              </a:spcBef>
              <a:buClr>
                <a:srgbClr val="1F497D"/>
              </a:buClr>
            </a:pPr>
            <a:r>
              <a:rPr lang="en-US" sz="2800" b="1" kern="1200" dirty="0" smtClean="0">
                <a:latin typeface="Calibri" pitchFamily="34" charset="0"/>
              </a:rPr>
              <a:t>Notify</a:t>
            </a:r>
          </a:p>
          <a:p>
            <a:pPr marL="508000" lvl="2" indent="-233363" eaLnBrk="1" hangingPunct="1">
              <a:lnSpc>
                <a:spcPct val="120000"/>
              </a:lnSpc>
              <a:spcBef>
                <a:spcPct val="0"/>
              </a:spcBef>
              <a:buClr>
                <a:srgbClr val="1F497D"/>
              </a:buClr>
            </a:pPr>
            <a:r>
              <a:rPr lang="en-US" sz="2800" kern="1200" dirty="0" smtClean="0">
                <a:latin typeface="Calibri" pitchFamily="34" charset="0"/>
              </a:rPr>
              <a:t>Data Passing</a:t>
            </a:r>
          </a:p>
          <a:p>
            <a:pPr marL="508000" lvl="2" indent="-233363" eaLnBrk="1" hangingPunct="1">
              <a:lnSpc>
                <a:spcPct val="120000"/>
              </a:lnSpc>
              <a:spcBef>
                <a:spcPct val="0"/>
              </a:spcBef>
              <a:buClr>
                <a:srgbClr val="1F497D"/>
              </a:buClr>
            </a:pPr>
            <a:r>
              <a:rPr lang="en-US" sz="2800" kern="1200" dirty="0" smtClean="0">
                <a:latin typeface="Calibri" pitchFamily="34" charset="0"/>
              </a:rPr>
              <a:t>Support Utilities</a:t>
            </a:r>
          </a:p>
          <a:p>
            <a:pPr eaLnBrk="1" hangingPunct="1">
              <a:lnSpc>
                <a:spcPct val="80000"/>
              </a:lnSpc>
              <a:spcBef>
                <a:spcPts val="1200"/>
              </a:spcBef>
              <a:spcAft>
                <a:spcPts val="0"/>
              </a:spcAft>
              <a:buClr>
                <a:schemeClr val="tx2"/>
              </a:buClr>
              <a:buSzPct val="75000"/>
              <a:buFont typeface="Wingdings"/>
              <a:buChar char=""/>
            </a:pPr>
            <a:r>
              <a:rPr lang="en-US" sz="2800" kern="1200" dirty="0" smtClean="0"/>
              <a:t>Setup and Examples</a:t>
            </a:r>
          </a:p>
          <a:p>
            <a:pPr eaLnBrk="1" hangingPunct="1">
              <a:lnSpc>
                <a:spcPct val="80000"/>
              </a:lnSpc>
              <a:spcBef>
                <a:spcPts val="1200"/>
              </a:spcBef>
              <a:spcAft>
                <a:spcPts val="0"/>
              </a:spcAft>
              <a:buClr>
                <a:schemeClr val="tx2"/>
              </a:buClr>
              <a:buSzPct val="75000"/>
              <a:buFont typeface="Wingdings"/>
              <a:buChar char=""/>
            </a:pPr>
            <a:r>
              <a:rPr lang="en-US" sz="2800" kern="1200" dirty="0" smtClean="0"/>
              <a:t>IPC Transports</a:t>
            </a:r>
          </a:p>
          <a:p>
            <a:pPr eaLnBrk="1" hangingPunct="1">
              <a:lnSpc>
                <a:spcPct val="80000"/>
              </a:lnSpc>
              <a:spcBef>
                <a:spcPts val="1200"/>
              </a:spcBef>
              <a:spcAft>
                <a:spcPts val="0"/>
              </a:spcAft>
              <a:buClr>
                <a:schemeClr val="tx2"/>
              </a:buClr>
              <a:buSzPct val="75000"/>
              <a:buFont typeface="Wingdings"/>
              <a:buChar char=""/>
            </a:pPr>
            <a:r>
              <a:rPr lang="en-US" sz="2800" kern="1200" dirty="0" smtClean="0"/>
              <a:t>Lab or Demo</a:t>
            </a:r>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533400" y="3810"/>
            <a:ext cx="8229600" cy="762000"/>
          </a:xfrm>
        </p:spPr>
        <p:txBody>
          <a:bodyPr wrap="none" anchorCtr="1"/>
          <a:lstStyle/>
          <a:p>
            <a:r>
              <a:rPr lang="en-US" dirty="0" smtClean="0"/>
              <a:t>Using Notify – Concepts</a:t>
            </a:r>
          </a:p>
        </p:txBody>
      </p:sp>
      <p:sp>
        <p:nvSpPr>
          <p:cNvPr id="6" name="TextBox 5"/>
          <p:cNvSpPr txBox="1"/>
          <p:nvPr/>
        </p:nvSpPr>
        <p:spPr>
          <a:xfrm>
            <a:off x="200025" y="1417075"/>
            <a:ext cx="8267700" cy="1397306"/>
          </a:xfrm>
          <a:prstGeom prst="rect">
            <a:avLst/>
          </a:prstGeom>
          <a:noFill/>
        </p:spPr>
        <p:txBody>
          <a:bodyPr wrap="square" rtlCol="0" anchor="ctr" anchorCtr="0">
            <a:spAutoFit/>
          </a:bodyPr>
          <a:lstStyle/>
          <a:p>
            <a:pPr marL="34290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In addition to moving MessageQ messages, Notify:</a:t>
            </a:r>
          </a:p>
          <a:p>
            <a:pPr marL="800100" lvl="1"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Can be used independently of MessageQ</a:t>
            </a:r>
          </a:p>
          <a:p>
            <a:pPr marL="800100" lvl="1"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Is a simpler form of IPC communication</a:t>
            </a:r>
          </a:p>
        </p:txBody>
      </p:sp>
      <p:grpSp>
        <p:nvGrpSpPr>
          <p:cNvPr id="2" name="Group 76"/>
          <p:cNvGrpSpPr/>
          <p:nvPr/>
        </p:nvGrpSpPr>
        <p:grpSpPr>
          <a:xfrm>
            <a:off x="2333625" y="3171825"/>
            <a:ext cx="4267200" cy="3200400"/>
            <a:chOff x="2286000" y="3048000"/>
            <a:chExt cx="4267200" cy="3200400"/>
          </a:xfrm>
        </p:grpSpPr>
        <p:sp>
          <p:nvSpPr>
            <p:cNvPr id="26" name="Cube 25"/>
            <p:cNvSpPr/>
            <p:nvPr/>
          </p:nvSpPr>
          <p:spPr bwMode="auto">
            <a:xfrm>
              <a:off x="2286000" y="3048000"/>
              <a:ext cx="4267200" cy="3200400"/>
            </a:xfrm>
            <a:prstGeom prst="cube">
              <a:avLst>
                <a:gd name="adj" fmla="val 2700"/>
              </a:avLst>
            </a:prstGeom>
            <a:solidFill>
              <a:schemeClr val="bg1">
                <a:lumMod val="95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eaLnBrk="0" hangingPunct="0">
                <a:lnSpc>
                  <a:spcPct val="80000"/>
                </a:lnSpc>
                <a:spcBef>
                  <a:spcPct val="50000"/>
                </a:spcBef>
              </a:pPr>
              <a:r>
                <a:rPr lang="en-US" dirty="0" smtClean="0">
                  <a:solidFill>
                    <a:srgbClr val="000000"/>
                  </a:solidFill>
                  <a:latin typeface="Calibri" pitchFamily="34" charset="0"/>
                </a:rPr>
                <a:t>Device 1</a:t>
              </a:r>
            </a:p>
          </p:txBody>
        </p:sp>
        <p:grpSp>
          <p:nvGrpSpPr>
            <p:cNvPr id="3" name="Group 60"/>
            <p:cNvGrpSpPr/>
            <p:nvPr/>
          </p:nvGrpSpPr>
          <p:grpSpPr>
            <a:xfrm>
              <a:off x="2590800" y="3581400"/>
              <a:ext cx="1600200" cy="1905000"/>
              <a:chOff x="990600" y="2362200"/>
              <a:chExt cx="1371600" cy="1905000"/>
            </a:xfrm>
          </p:grpSpPr>
          <p:sp>
            <p:nvSpPr>
              <p:cNvPr id="37" name="Rectangle 36"/>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eaLnBrk="0" hangingPunct="0">
                  <a:lnSpc>
                    <a:spcPct val="80000"/>
                  </a:lnSpc>
                  <a:spcBef>
                    <a:spcPct val="50000"/>
                  </a:spcBef>
                </a:pPr>
                <a:r>
                  <a:rPr lang="en-US" sz="2000" dirty="0" smtClean="0">
                    <a:solidFill>
                      <a:srgbClr val="000000"/>
                    </a:solidFill>
                    <a:latin typeface="Calibri" pitchFamily="34" charset="0"/>
                  </a:rPr>
                  <a:t>CorePac 1</a:t>
                </a:r>
              </a:p>
            </p:txBody>
          </p:sp>
          <p:sp>
            <p:nvSpPr>
              <p:cNvPr id="38" name="Rounded Rectangle 37"/>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600" b="0" dirty="0" smtClean="0">
                    <a:solidFill>
                      <a:srgbClr val="000000"/>
                    </a:solidFill>
                    <a:latin typeface="Calibri" pitchFamily="34" charset="0"/>
                  </a:rPr>
                  <a:t>Thread 1</a:t>
                </a:r>
              </a:p>
            </p:txBody>
          </p:sp>
          <p:sp>
            <p:nvSpPr>
              <p:cNvPr id="39" name="Rounded Rectangle 38"/>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800" dirty="0" smtClean="0">
                    <a:solidFill>
                      <a:srgbClr val="000000"/>
                    </a:solidFill>
                    <a:latin typeface="Calibri" pitchFamily="34" charset="0"/>
                  </a:rPr>
                  <a:t>IPC</a:t>
                </a:r>
              </a:p>
            </p:txBody>
          </p:sp>
          <p:sp>
            <p:nvSpPr>
              <p:cNvPr id="40" name="Rounded Rectangle 39"/>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600" b="0" dirty="0" smtClean="0">
                    <a:solidFill>
                      <a:srgbClr val="000000"/>
                    </a:solidFill>
                    <a:latin typeface="Calibri" pitchFamily="34" charset="0"/>
                  </a:rPr>
                  <a:t>Thread 2</a:t>
                </a:r>
              </a:p>
            </p:txBody>
          </p:sp>
        </p:grpSp>
        <p:sp>
          <p:nvSpPr>
            <p:cNvPr id="28" name="Rectangle 27"/>
            <p:cNvSpPr/>
            <p:nvPr/>
          </p:nvSpPr>
          <p:spPr bwMode="auto">
            <a:xfrm>
              <a:off x="3903928" y="5652971"/>
              <a:ext cx="1004771" cy="457200"/>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eaLnBrk="0" hangingPunct="0">
                <a:lnSpc>
                  <a:spcPct val="80000"/>
                </a:lnSpc>
                <a:spcBef>
                  <a:spcPct val="50000"/>
                </a:spcBef>
              </a:pPr>
              <a:endParaRPr lang="en-US" sz="2800" dirty="0" smtClean="0">
                <a:solidFill>
                  <a:srgbClr val="000000"/>
                </a:solidFill>
                <a:latin typeface="Arial Narrow" pitchFamily="34" charset="0"/>
              </a:endParaRPr>
            </a:p>
          </p:txBody>
        </p:sp>
        <p:sp>
          <p:nvSpPr>
            <p:cNvPr id="29" name="Rectangle 28"/>
            <p:cNvSpPr/>
            <p:nvPr/>
          </p:nvSpPr>
          <p:spPr bwMode="auto">
            <a:xfrm>
              <a:off x="4047464" y="5716769"/>
              <a:ext cx="715930" cy="317202"/>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800" b="0" dirty="0" smtClean="0">
                  <a:solidFill>
                    <a:srgbClr val="000000"/>
                  </a:solidFill>
                  <a:latin typeface="Calibri" pitchFamily="34" charset="0"/>
                </a:rPr>
                <a:t>MEM</a:t>
              </a:r>
            </a:p>
          </p:txBody>
        </p:sp>
        <p:grpSp>
          <p:nvGrpSpPr>
            <p:cNvPr id="4" name="Group 68"/>
            <p:cNvGrpSpPr/>
            <p:nvPr/>
          </p:nvGrpSpPr>
          <p:grpSpPr>
            <a:xfrm>
              <a:off x="4572000" y="3581400"/>
              <a:ext cx="1600200" cy="1905000"/>
              <a:chOff x="990600" y="2362200"/>
              <a:chExt cx="1371600" cy="1905000"/>
            </a:xfrm>
          </p:grpSpPr>
          <p:sp>
            <p:nvSpPr>
              <p:cNvPr id="33" name="Rectangle 32"/>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eaLnBrk="0" hangingPunct="0">
                  <a:lnSpc>
                    <a:spcPct val="80000"/>
                  </a:lnSpc>
                  <a:spcBef>
                    <a:spcPct val="50000"/>
                  </a:spcBef>
                </a:pPr>
                <a:r>
                  <a:rPr lang="en-US" sz="2000" dirty="0" smtClean="0">
                    <a:solidFill>
                      <a:srgbClr val="000000"/>
                    </a:solidFill>
                    <a:latin typeface="Calibri" pitchFamily="34" charset="0"/>
                  </a:rPr>
                  <a:t>CorePac 2</a:t>
                </a:r>
              </a:p>
            </p:txBody>
          </p:sp>
          <p:sp>
            <p:nvSpPr>
              <p:cNvPr id="34" name="Rounded Rectangle 33"/>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600" b="0" dirty="0" smtClean="0">
                    <a:solidFill>
                      <a:srgbClr val="000000"/>
                    </a:solidFill>
                    <a:latin typeface="Calibri" pitchFamily="34" charset="0"/>
                  </a:rPr>
                  <a:t>Thread 1</a:t>
                </a:r>
              </a:p>
            </p:txBody>
          </p:sp>
          <p:sp>
            <p:nvSpPr>
              <p:cNvPr id="35" name="Rounded Rectangle 34"/>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800" dirty="0" smtClean="0">
                    <a:solidFill>
                      <a:srgbClr val="000000"/>
                    </a:solidFill>
                    <a:latin typeface="Calibri" pitchFamily="34" charset="0"/>
                  </a:rPr>
                  <a:t>IPC</a:t>
                </a:r>
              </a:p>
            </p:txBody>
          </p:sp>
          <p:sp>
            <p:nvSpPr>
              <p:cNvPr id="36" name="Rounded Rectangle 35"/>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600" b="0" dirty="0" smtClean="0">
                    <a:solidFill>
                      <a:srgbClr val="000000"/>
                    </a:solidFill>
                    <a:latin typeface="Calibri" pitchFamily="34" charset="0"/>
                  </a:rPr>
                  <a:t>Thread 2</a:t>
                </a:r>
              </a:p>
            </p:txBody>
          </p:sp>
        </p:grpSp>
        <p:cxnSp>
          <p:nvCxnSpPr>
            <p:cNvPr id="31" name="Shape 30"/>
            <p:cNvCxnSpPr>
              <a:stCxn id="38" idx="1"/>
              <a:endCxn id="28" idx="1"/>
            </p:cNvCxnSpPr>
            <p:nvPr/>
          </p:nvCxnSpPr>
          <p:spPr bwMode="auto">
            <a:xfrm rot="16200000" flipH="1">
              <a:off x="2973765" y="4951407"/>
              <a:ext cx="956039" cy="904288"/>
            </a:xfrm>
            <a:prstGeom prst="bentConnector2">
              <a:avLst/>
            </a:prstGeom>
            <a:solidFill>
              <a:schemeClr val="accent1"/>
            </a:solidFill>
            <a:ln w="57150" cap="flat" cmpd="sng" algn="ctr">
              <a:solidFill>
                <a:schemeClr val="tx1"/>
              </a:solidFill>
              <a:prstDash val="solid"/>
              <a:round/>
              <a:headEnd type="none" w="med" len="med"/>
              <a:tailEnd type="triangle" w="med" len="med"/>
            </a:ln>
            <a:effectLst/>
          </p:spPr>
        </p:cxnSp>
        <p:cxnSp>
          <p:nvCxnSpPr>
            <p:cNvPr id="32" name="Shape 31"/>
            <p:cNvCxnSpPr>
              <a:stCxn id="28" idx="3"/>
              <a:endCxn id="36" idx="1"/>
            </p:cNvCxnSpPr>
            <p:nvPr/>
          </p:nvCxnSpPr>
          <p:spPr bwMode="auto">
            <a:xfrm flipV="1">
              <a:off x="4908699" y="4925532"/>
              <a:ext cx="854665" cy="956039"/>
            </a:xfrm>
            <a:prstGeom prst="bentConnector2">
              <a:avLst/>
            </a:prstGeom>
            <a:solidFill>
              <a:schemeClr val="accent1"/>
            </a:solidFill>
            <a:ln w="57150" cap="flat" cmpd="sng" algn="ctr">
              <a:solidFill>
                <a:schemeClr val="tx1"/>
              </a:solidFill>
              <a:prstDash val="solid"/>
              <a:round/>
              <a:headEnd type="none" w="med" len="med"/>
              <a:tailEnd type="triangle" w="med" len="med"/>
            </a:ln>
            <a:effectLst/>
          </p:spPr>
        </p:cxnSp>
      </p:gr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95300" y="1905"/>
            <a:ext cx="8229600" cy="657225"/>
          </a:xfrm>
        </p:spPr>
        <p:txBody>
          <a:bodyPr wrap="none" anchorCtr="1"/>
          <a:lstStyle/>
          <a:p>
            <a:r>
              <a:rPr lang="en-US" dirty="0" smtClean="0"/>
              <a:t>Notify Model</a:t>
            </a:r>
          </a:p>
        </p:txBody>
      </p:sp>
      <p:sp>
        <p:nvSpPr>
          <p:cNvPr id="6" name="TextBox 5"/>
          <p:cNvSpPr txBox="1"/>
          <p:nvPr/>
        </p:nvSpPr>
        <p:spPr>
          <a:xfrm>
            <a:off x="177048" y="727164"/>
            <a:ext cx="8641198" cy="4979825"/>
          </a:xfrm>
          <a:prstGeom prst="rect">
            <a:avLst/>
          </a:prstGeom>
          <a:noFill/>
        </p:spPr>
        <p:txBody>
          <a:bodyPr wrap="square" rtlCol="0" anchor="ctr" anchorCtr="0">
            <a:spAutoFit/>
          </a:bodyPr>
          <a:lstStyle/>
          <a:p>
            <a:pPr marL="34290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Comprised of </a:t>
            </a:r>
            <a:r>
              <a:rPr lang="en-US" dirty="0" smtClean="0">
                <a:solidFill>
                  <a:srgbClr val="1F497D"/>
                </a:solidFill>
                <a:latin typeface="Calibri" pitchFamily="34" charset="0"/>
              </a:rPr>
              <a:t>SENDER</a:t>
            </a:r>
            <a:r>
              <a:rPr lang="en-US" dirty="0" smtClean="0">
                <a:solidFill>
                  <a:schemeClr val="dk1"/>
                </a:solidFill>
                <a:latin typeface="Calibri" pitchFamily="34" charset="0"/>
              </a:rPr>
              <a:t> and </a:t>
            </a:r>
            <a:r>
              <a:rPr lang="en-US" dirty="0" smtClean="0">
                <a:solidFill>
                  <a:srgbClr val="1F497D"/>
                </a:solidFill>
                <a:latin typeface="Calibri" pitchFamily="34" charset="0"/>
              </a:rPr>
              <a:t>RECEIVER</a:t>
            </a:r>
            <a:r>
              <a:rPr lang="en-US" dirty="0" smtClean="0">
                <a:latin typeface="Calibri" pitchFamily="34" charset="0"/>
              </a:rPr>
              <a:t>.</a:t>
            </a:r>
          </a:p>
          <a:p>
            <a:pPr marL="34290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The </a:t>
            </a:r>
            <a:r>
              <a:rPr lang="en-US" dirty="0" smtClean="0">
                <a:solidFill>
                  <a:srgbClr val="1F497D"/>
                </a:solidFill>
                <a:latin typeface="Calibri" pitchFamily="34" charset="0"/>
              </a:rPr>
              <a:t>SENDER</a:t>
            </a:r>
            <a:r>
              <a:rPr lang="en-US" dirty="0" smtClean="0">
                <a:solidFill>
                  <a:schemeClr val="dk1"/>
                </a:solidFill>
                <a:latin typeface="Calibri" pitchFamily="34" charset="0"/>
              </a:rPr>
              <a:t> </a:t>
            </a:r>
            <a:r>
              <a:rPr lang="en-US" b="0" dirty="0" smtClean="0">
                <a:solidFill>
                  <a:schemeClr val="dk1"/>
                </a:solidFill>
                <a:effectLst/>
                <a:latin typeface="Calibri" pitchFamily="34" charset="0"/>
              </a:rPr>
              <a:t>API requires the following information:</a:t>
            </a:r>
          </a:p>
          <a:p>
            <a:pPr marL="800100" lvl="1"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Destination (</a:t>
            </a:r>
            <a:r>
              <a:rPr lang="en-US" dirty="0" smtClean="0">
                <a:solidFill>
                  <a:srgbClr val="1F497D"/>
                </a:solidFill>
                <a:latin typeface="Calibri" pitchFamily="34" charset="0"/>
              </a:rPr>
              <a:t>SENDER</a:t>
            </a:r>
            <a:r>
              <a:rPr lang="en-US" dirty="0" smtClean="0">
                <a:solidFill>
                  <a:schemeClr val="dk1"/>
                </a:solidFill>
                <a:latin typeface="Calibri" pitchFamily="34" charset="0"/>
              </a:rPr>
              <a:t> ID is implicit)</a:t>
            </a:r>
          </a:p>
          <a:p>
            <a:pPr marL="800100" lvl="1"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16-bit Line ID </a:t>
            </a:r>
          </a:p>
          <a:p>
            <a:pPr marL="800100" lvl="1"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32-bit Event ID</a:t>
            </a:r>
          </a:p>
          <a:p>
            <a:pPr marL="800100" lvl="1"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32-bit payload (For example, a pointer to message handle)</a:t>
            </a:r>
          </a:p>
          <a:p>
            <a:pPr marL="34290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The </a:t>
            </a:r>
            <a:r>
              <a:rPr lang="en-US" dirty="0" smtClean="0">
                <a:solidFill>
                  <a:srgbClr val="1F497D"/>
                </a:solidFill>
                <a:latin typeface="Calibri" pitchFamily="34" charset="0"/>
              </a:rPr>
              <a:t>SENDER</a:t>
            </a:r>
            <a:r>
              <a:rPr lang="en-US" dirty="0" smtClean="0">
                <a:solidFill>
                  <a:schemeClr val="dk1"/>
                </a:solidFill>
                <a:latin typeface="Calibri" pitchFamily="34" charset="0"/>
              </a:rPr>
              <a:t> API generates an interrupt (an event) in the destination.</a:t>
            </a:r>
          </a:p>
          <a:p>
            <a:pPr marL="342900" indent="-342900" algn="l">
              <a:lnSpc>
                <a:spcPct val="90000"/>
              </a:lnSpc>
              <a:spcBef>
                <a:spcPts val="1200"/>
              </a:spcBef>
              <a:buClr>
                <a:schemeClr val="tx2"/>
              </a:buClr>
              <a:buSzPct val="75000"/>
              <a:buFont typeface="Wingdings"/>
              <a:buChar char=""/>
            </a:pPr>
            <a:r>
              <a:rPr lang="en-US" b="0" dirty="0" smtClean="0">
                <a:solidFill>
                  <a:schemeClr val="dk1"/>
                </a:solidFill>
                <a:effectLst/>
                <a:latin typeface="Calibri" pitchFamily="34" charset="0"/>
              </a:rPr>
              <a:t>Based on Line ID and Event ID, the </a:t>
            </a:r>
            <a:r>
              <a:rPr lang="en-US" dirty="0" smtClean="0">
                <a:solidFill>
                  <a:srgbClr val="1F497D"/>
                </a:solidFill>
                <a:latin typeface="Calibri" pitchFamily="34" charset="0"/>
              </a:rPr>
              <a:t>RECEIVER</a:t>
            </a:r>
            <a:r>
              <a:rPr lang="en-US" b="0" dirty="0" smtClean="0">
                <a:solidFill>
                  <a:schemeClr val="dk1"/>
                </a:solidFill>
                <a:effectLst/>
                <a:latin typeface="Calibri" pitchFamily="34" charset="0"/>
              </a:rPr>
              <a:t> schedules a pre-defined call-back function.</a:t>
            </a:r>
          </a:p>
          <a:p>
            <a:pPr marL="342900" indent="-342900" algn="l">
              <a:lnSpc>
                <a:spcPct val="90000"/>
              </a:lnSpc>
              <a:spcBef>
                <a:spcPts val="1200"/>
              </a:spcBef>
              <a:buClr>
                <a:schemeClr val="tx2"/>
              </a:buClr>
              <a:buSzPct val="75000"/>
              <a:buFont typeface="Wingdings"/>
              <a:buChar char=""/>
            </a:pPr>
            <a:endParaRPr lang="en-US" b="0" dirty="0" smtClean="0">
              <a:solidFill>
                <a:schemeClr val="dk1"/>
              </a:solidFill>
              <a:latin typeface="Calibri" pitchFamily="34"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95300" y="1905"/>
            <a:ext cx="8229600" cy="657225"/>
          </a:xfrm>
        </p:spPr>
        <p:txBody>
          <a:bodyPr wrap="none" anchorCtr="1"/>
          <a:lstStyle/>
          <a:p>
            <a:r>
              <a:rPr lang="en-US" dirty="0" smtClean="0"/>
              <a:t>Notify Model</a:t>
            </a:r>
          </a:p>
        </p:txBody>
      </p:sp>
      <p:graphicFrame>
        <p:nvGraphicFramePr>
          <p:cNvPr id="4" name="Object 3"/>
          <p:cNvGraphicFramePr>
            <a:graphicFrameLocks noChangeAspect="1"/>
          </p:cNvGraphicFramePr>
          <p:nvPr/>
        </p:nvGraphicFramePr>
        <p:xfrm>
          <a:off x="144463" y="1093153"/>
          <a:ext cx="8855075" cy="5311775"/>
        </p:xfrm>
        <a:graphic>
          <a:graphicData uri="http://schemas.openxmlformats.org/presentationml/2006/ole">
            <p:oleObj spid="_x0000_s2050" name="Visio" r:id="rId4" imgW="8854417" imgH="5311032" progId="Visio.Drawing.11">
              <p:embed/>
            </p:oleObj>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904874" y="4297"/>
            <a:ext cx="7067551" cy="742950"/>
          </a:xfrm>
        </p:spPr>
        <p:txBody>
          <a:bodyPr wrap="none" anchorCtr="1"/>
          <a:lstStyle/>
          <a:p>
            <a:r>
              <a:rPr lang="en-US" dirty="0" smtClean="0"/>
              <a:t>Notify Implementation</a:t>
            </a:r>
          </a:p>
        </p:txBody>
      </p:sp>
      <p:sp>
        <p:nvSpPr>
          <p:cNvPr id="6" name="TextBox 5"/>
          <p:cNvSpPr txBox="1"/>
          <p:nvPr/>
        </p:nvSpPr>
        <p:spPr>
          <a:xfrm>
            <a:off x="273590" y="1114425"/>
            <a:ext cx="8174000" cy="5153025"/>
          </a:xfrm>
          <a:prstGeom prst="rect">
            <a:avLst/>
          </a:prstGeom>
          <a:noFill/>
        </p:spPr>
        <p:txBody>
          <a:bodyPr wrap="square" rtlCol="0" anchor="t" anchorCtr="0">
            <a:noAutofit/>
          </a:bodyPr>
          <a:lstStyle/>
          <a:p>
            <a:pPr marL="342900" indent="-342900" algn="l">
              <a:lnSpc>
                <a:spcPct val="90000"/>
              </a:lnSpc>
              <a:spcBef>
                <a:spcPts val="1200"/>
              </a:spcBef>
              <a:buClr>
                <a:schemeClr val="tx2"/>
              </a:buClr>
              <a:buSzPct val="75000"/>
              <a:buFont typeface="Calibri" pitchFamily="34" charset="0"/>
              <a:buChar char="Q"/>
            </a:pPr>
            <a:r>
              <a:rPr lang="en-US" sz="2000" dirty="0" smtClean="0">
                <a:solidFill>
                  <a:schemeClr val="dk1"/>
                </a:solidFill>
                <a:latin typeface="Calibri" pitchFamily="34" charset="0"/>
              </a:rPr>
              <a:t>How are interrupts generated for shared memory transport?</a:t>
            </a:r>
          </a:p>
          <a:p>
            <a:pPr marL="800100" lvl="1" indent="-342900" algn="l">
              <a:lnSpc>
                <a:spcPct val="90000"/>
              </a:lnSpc>
              <a:spcBef>
                <a:spcPts val="1200"/>
              </a:spcBef>
              <a:buClr>
                <a:schemeClr val="tx2"/>
              </a:buClr>
              <a:buSzPct val="75000"/>
              <a:buFont typeface="Calibri" pitchFamily="34" charset="0"/>
              <a:buChar char="A"/>
            </a:pPr>
            <a:r>
              <a:rPr lang="en-US" sz="2000" dirty="0" smtClean="0">
                <a:solidFill>
                  <a:schemeClr val="dk1"/>
                </a:solidFill>
                <a:latin typeface="Calibri" pitchFamily="34" charset="0"/>
              </a:rPr>
              <a:t>The IPC hardware registers are a set of 32-bit registers that generate interrupts.  There is one register for each core.</a:t>
            </a:r>
          </a:p>
          <a:p>
            <a:pPr marL="342900" indent="-342900" algn="l">
              <a:lnSpc>
                <a:spcPct val="90000"/>
              </a:lnSpc>
              <a:spcBef>
                <a:spcPts val="1200"/>
              </a:spcBef>
              <a:buClr>
                <a:schemeClr val="tx2"/>
              </a:buClr>
              <a:buSzPct val="75000"/>
              <a:buFont typeface="Calibri" pitchFamily="34" charset="0"/>
              <a:buChar char="Q"/>
            </a:pPr>
            <a:r>
              <a:rPr lang="en-US" sz="2000" dirty="0" smtClean="0">
                <a:solidFill>
                  <a:schemeClr val="dk1"/>
                </a:solidFill>
                <a:latin typeface="Calibri" pitchFamily="34" charset="0"/>
              </a:rPr>
              <a:t>How are the notify parameters stored?</a:t>
            </a:r>
          </a:p>
          <a:p>
            <a:pPr marL="800100" lvl="1" indent="-342900" algn="l">
              <a:lnSpc>
                <a:spcPct val="90000"/>
              </a:lnSpc>
              <a:spcBef>
                <a:spcPts val="1200"/>
              </a:spcBef>
              <a:buClr>
                <a:schemeClr val="tx2"/>
              </a:buClr>
              <a:buSzPct val="75000"/>
              <a:buFont typeface="Calibri" pitchFamily="34" charset="0"/>
              <a:buChar char="A"/>
            </a:pPr>
            <a:r>
              <a:rPr lang="en-US" sz="2000" dirty="0" smtClean="0">
                <a:solidFill>
                  <a:schemeClr val="dk1"/>
                </a:solidFill>
                <a:latin typeface="Calibri" pitchFamily="34" charset="0"/>
              </a:rPr>
              <a:t>List utility provides a double-link list mechanism. The actual allocation of the memory is done by HeapMP, SharedRegion, and ListMP.</a:t>
            </a:r>
          </a:p>
          <a:p>
            <a:pPr marL="342900" indent="-342900" algn="l">
              <a:lnSpc>
                <a:spcPct val="90000"/>
              </a:lnSpc>
              <a:spcBef>
                <a:spcPts val="1200"/>
              </a:spcBef>
              <a:buClr>
                <a:schemeClr val="tx2"/>
              </a:buClr>
              <a:buSzPct val="75000"/>
              <a:buFont typeface="Calibri" pitchFamily="34" charset="0"/>
              <a:buChar char="Q"/>
            </a:pPr>
            <a:r>
              <a:rPr lang="en-US" sz="2000" dirty="0" smtClean="0">
                <a:solidFill>
                  <a:schemeClr val="dk1"/>
                </a:solidFill>
                <a:latin typeface="Calibri" pitchFamily="34" charset="0"/>
              </a:rPr>
              <a:t>How does the notify know to send the message to the correct destination?</a:t>
            </a:r>
          </a:p>
          <a:p>
            <a:pPr marL="800100" lvl="1" indent="-342900" algn="l">
              <a:lnSpc>
                <a:spcPct val="90000"/>
              </a:lnSpc>
              <a:spcBef>
                <a:spcPts val="1200"/>
              </a:spcBef>
              <a:buClr>
                <a:schemeClr val="tx2"/>
              </a:buClr>
              <a:buSzPct val="75000"/>
              <a:buFont typeface="Calibri" pitchFamily="34" charset="0"/>
              <a:buChar char="A"/>
            </a:pPr>
            <a:r>
              <a:rPr lang="en-US" sz="2000" dirty="0" smtClean="0">
                <a:solidFill>
                  <a:schemeClr val="dk1"/>
                </a:solidFill>
                <a:latin typeface="Calibri" pitchFamily="34" charset="0"/>
              </a:rPr>
              <a:t>MultiProc and name server keep track of the core ID.</a:t>
            </a:r>
          </a:p>
          <a:p>
            <a:pPr marL="342900" indent="-342900" algn="l">
              <a:lnSpc>
                <a:spcPct val="90000"/>
              </a:lnSpc>
              <a:spcBef>
                <a:spcPts val="1200"/>
              </a:spcBef>
              <a:buClr>
                <a:schemeClr val="tx2"/>
              </a:buClr>
              <a:buSzPct val="75000"/>
              <a:buFont typeface="Calibri" pitchFamily="34" charset="0"/>
              <a:buChar char="Q"/>
            </a:pPr>
            <a:r>
              <a:rPr lang="en-US" sz="2000" dirty="0" smtClean="0">
                <a:solidFill>
                  <a:schemeClr val="dk1"/>
                </a:solidFill>
                <a:latin typeface="Calibri" pitchFamily="34" charset="0"/>
              </a:rPr>
              <a:t>Does the application need to configure all these modules?</a:t>
            </a:r>
          </a:p>
          <a:p>
            <a:pPr marL="800100" lvl="1" indent="-342900" algn="l">
              <a:lnSpc>
                <a:spcPct val="90000"/>
              </a:lnSpc>
              <a:spcBef>
                <a:spcPts val="1200"/>
              </a:spcBef>
              <a:buClr>
                <a:schemeClr val="tx2"/>
              </a:buClr>
              <a:buSzPct val="75000"/>
              <a:buFont typeface="Calibri" pitchFamily="34" charset="0"/>
              <a:buChar char="A"/>
            </a:pPr>
            <a:r>
              <a:rPr lang="en-US" sz="2000" dirty="0" smtClean="0">
                <a:solidFill>
                  <a:schemeClr val="dk1"/>
                </a:solidFill>
                <a:latin typeface="Calibri" pitchFamily="34" charset="0"/>
              </a:rPr>
              <a:t>No. Most of the configuration is done by the system.</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Example Callback Function</a:t>
            </a:r>
            <a:endParaRPr lang="en-US" dirty="0"/>
          </a:p>
        </p:txBody>
      </p:sp>
      <p:sp>
        <p:nvSpPr>
          <p:cNvPr id="17" name="Rectangle 16"/>
          <p:cNvSpPr/>
          <p:nvPr/>
        </p:nvSpPr>
        <p:spPr bwMode="auto">
          <a:xfrm>
            <a:off x="457200" y="990600"/>
            <a:ext cx="8305800" cy="4114800"/>
          </a:xfrm>
          <a:prstGeom prst="rect">
            <a:avLst/>
          </a:prstGeom>
          <a:solidFill>
            <a:schemeClr val="tx2">
              <a:lumMod val="20000"/>
              <a:lumOff val="80000"/>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r>
              <a:rPr lang="en-US" sz="2000" b="0" dirty="0">
                <a:solidFill>
                  <a:schemeClr val="tx2"/>
                </a:solidFill>
                <a:latin typeface="Arial Narrow" pitchFamily="34" charset="0"/>
                <a:cs typeface="Courier New" pitchFamily="49" charset="0"/>
              </a:rPr>
              <a:t>/*</a:t>
            </a:r>
          </a:p>
          <a:p>
            <a:pPr algn="l"/>
            <a:r>
              <a:rPr lang="en-US" sz="2000" b="0" dirty="0">
                <a:solidFill>
                  <a:schemeClr val="tx2"/>
                </a:solidFill>
                <a:latin typeface="Arial Narrow" pitchFamily="34" charset="0"/>
                <a:cs typeface="Courier New" pitchFamily="49" charset="0"/>
              </a:rPr>
              <a:t> *  ======== cbFxn ========</a:t>
            </a:r>
          </a:p>
          <a:p>
            <a:pPr algn="l"/>
            <a:r>
              <a:rPr lang="en-US" sz="2000" b="0" dirty="0">
                <a:solidFill>
                  <a:schemeClr val="tx2"/>
                </a:solidFill>
                <a:latin typeface="Arial Narrow" pitchFamily="34" charset="0"/>
                <a:cs typeface="Courier New" pitchFamily="49" charset="0"/>
              </a:rPr>
              <a:t> *  This </a:t>
            </a:r>
            <a:r>
              <a:rPr lang="en-US" sz="2000" b="0" dirty="0" smtClean="0">
                <a:solidFill>
                  <a:schemeClr val="tx2"/>
                </a:solidFill>
                <a:latin typeface="Arial Narrow" pitchFamily="34" charset="0"/>
                <a:cs typeface="Courier New" pitchFamily="49" charset="0"/>
              </a:rPr>
              <a:t>fxn </a:t>
            </a:r>
            <a:r>
              <a:rPr lang="en-US" sz="2000" b="0" dirty="0">
                <a:solidFill>
                  <a:schemeClr val="tx2"/>
                </a:solidFill>
                <a:latin typeface="Arial Narrow" pitchFamily="34" charset="0"/>
                <a:cs typeface="Courier New" pitchFamily="49" charset="0"/>
              </a:rPr>
              <a:t>was registered with Notify. It is called when any event </a:t>
            </a:r>
            <a:r>
              <a:rPr lang="en-US" sz="2000" b="0" dirty="0" smtClean="0">
                <a:solidFill>
                  <a:schemeClr val="tx2"/>
                </a:solidFill>
                <a:latin typeface="Arial Narrow" pitchFamily="34" charset="0"/>
                <a:cs typeface="Courier New" pitchFamily="49" charset="0"/>
              </a:rPr>
              <a:t>is sent </a:t>
            </a:r>
            <a:r>
              <a:rPr lang="en-US" sz="2000" b="0" dirty="0">
                <a:solidFill>
                  <a:schemeClr val="tx2"/>
                </a:solidFill>
                <a:latin typeface="Arial Narrow" pitchFamily="34" charset="0"/>
                <a:cs typeface="Courier New" pitchFamily="49" charset="0"/>
              </a:rPr>
              <a:t>to </a:t>
            </a:r>
            <a:r>
              <a:rPr lang="en-US" sz="2000" b="0" dirty="0" smtClean="0">
                <a:solidFill>
                  <a:schemeClr val="tx2"/>
                </a:solidFill>
                <a:latin typeface="Arial Narrow" pitchFamily="34" charset="0"/>
                <a:cs typeface="Courier New" pitchFamily="49" charset="0"/>
              </a:rPr>
              <a:t>this CPU.</a:t>
            </a:r>
            <a:endParaRPr lang="en-US" sz="2000" b="0" dirty="0">
              <a:solidFill>
                <a:schemeClr val="tx2"/>
              </a:solidFill>
              <a:latin typeface="Arial Narrow" pitchFamily="34" charset="0"/>
              <a:cs typeface="Courier New" pitchFamily="49" charset="0"/>
            </a:endParaRPr>
          </a:p>
          <a:p>
            <a:pPr algn="l"/>
            <a:r>
              <a:rPr lang="en-US" sz="2000" b="0" dirty="0">
                <a:solidFill>
                  <a:schemeClr val="tx2"/>
                </a:solidFill>
                <a:latin typeface="Arial Narrow" pitchFamily="34" charset="0"/>
                <a:cs typeface="Courier New" pitchFamily="49" charset="0"/>
              </a:rPr>
              <a:t> */</a:t>
            </a:r>
          </a:p>
          <a:p>
            <a:pPr algn="l"/>
            <a:r>
              <a:rPr lang="en-US" sz="2000" dirty="0" smtClean="0">
                <a:latin typeface="Arial Narrow" pitchFamily="34" charset="0"/>
                <a:cs typeface="Courier New" pitchFamily="49" charset="0"/>
              </a:rPr>
              <a:t>Uint32 recvProcId ;</a:t>
            </a:r>
          </a:p>
          <a:p>
            <a:pPr algn="l"/>
            <a:r>
              <a:rPr lang="en-US" sz="2000" dirty="0" smtClean="0">
                <a:latin typeface="Arial Narrow" pitchFamily="34" charset="0"/>
                <a:cs typeface="Courier New" pitchFamily="49" charset="0"/>
              </a:rPr>
              <a:t>Uint32 seq    ;</a:t>
            </a:r>
            <a:endParaRPr lang="en-US" sz="2000" b="0" dirty="0" smtClean="0">
              <a:latin typeface="Arial Narrow" pitchFamily="34" charset="0"/>
              <a:cs typeface="Courier New" pitchFamily="49" charset="0"/>
            </a:endParaRPr>
          </a:p>
          <a:p>
            <a:pPr algn="l"/>
            <a:r>
              <a:rPr lang="en-US" sz="2000" b="0" dirty="0" smtClean="0">
                <a:latin typeface="Arial Narrow" pitchFamily="34" charset="0"/>
                <a:cs typeface="Courier New" pitchFamily="49" charset="0"/>
              </a:rPr>
              <a:t>void cbFxn(UInt16 </a:t>
            </a:r>
            <a:r>
              <a:rPr lang="en-US" sz="2000" b="0" dirty="0">
                <a:latin typeface="Arial Narrow" pitchFamily="34" charset="0"/>
                <a:cs typeface="Courier New" pitchFamily="49" charset="0"/>
              </a:rPr>
              <a:t>procId, UInt16 </a:t>
            </a:r>
            <a:r>
              <a:rPr lang="en-US" sz="2000" b="0" dirty="0" smtClean="0">
                <a:latin typeface="Arial Narrow" pitchFamily="34" charset="0"/>
                <a:cs typeface="Courier New" pitchFamily="49" charset="0"/>
              </a:rPr>
              <a:t>lineId, UInt32 </a:t>
            </a:r>
            <a:r>
              <a:rPr lang="en-US" sz="2000" b="0" dirty="0">
                <a:latin typeface="Arial Narrow" pitchFamily="34" charset="0"/>
                <a:cs typeface="Courier New" pitchFamily="49" charset="0"/>
              </a:rPr>
              <a:t>eventId, UArg arg, UInt32 payload)</a:t>
            </a:r>
          </a:p>
          <a:p>
            <a:pPr algn="l"/>
            <a:r>
              <a:rPr lang="en-US" sz="2000" b="0" dirty="0">
                <a:latin typeface="Arial Narrow" pitchFamily="34" charset="0"/>
                <a:cs typeface="Courier New" pitchFamily="49" charset="0"/>
              </a:rPr>
              <a:t>{</a:t>
            </a:r>
          </a:p>
          <a:p>
            <a:pPr algn="l"/>
            <a:r>
              <a:rPr lang="en-US" sz="2000" b="0" dirty="0">
                <a:latin typeface="Arial Narrow" pitchFamily="34" charset="0"/>
                <a:cs typeface="Courier New" pitchFamily="49" charset="0"/>
              </a:rPr>
              <a:t>    </a:t>
            </a:r>
            <a:r>
              <a:rPr lang="en-US" sz="2000" b="0" dirty="0">
                <a:solidFill>
                  <a:schemeClr val="tx2"/>
                </a:solidFill>
                <a:latin typeface="Arial Narrow" pitchFamily="34" charset="0"/>
                <a:cs typeface="Courier New" pitchFamily="49" charset="0"/>
              </a:rPr>
              <a:t>/* The payload is a sequence number. */</a:t>
            </a:r>
          </a:p>
          <a:p>
            <a:pPr algn="l"/>
            <a:r>
              <a:rPr lang="en-US" sz="2000" b="0" dirty="0">
                <a:latin typeface="Arial Narrow" pitchFamily="34" charset="0"/>
                <a:cs typeface="Courier New" pitchFamily="49" charset="0"/>
              </a:rPr>
              <a:t>    recvProcId = procId;</a:t>
            </a:r>
          </a:p>
          <a:p>
            <a:pPr algn="l"/>
            <a:r>
              <a:rPr lang="en-US" sz="2000" b="0" dirty="0">
                <a:latin typeface="Arial Narrow" pitchFamily="34" charset="0"/>
                <a:cs typeface="Courier New" pitchFamily="49" charset="0"/>
              </a:rPr>
              <a:t>    seq = payload;</a:t>
            </a:r>
          </a:p>
          <a:p>
            <a:pPr algn="l"/>
            <a:r>
              <a:rPr lang="en-US" sz="2000" b="0" dirty="0">
                <a:latin typeface="Arial Narrow" pitchFamily="34" charset="0"/>
                <a:cs typeface="Courier New" pitchFamily="49" charset="0"/>
              </a:rPr>
              <a:t>    Semaphore_post(semHandle);</a:t>
            </a:r>
          </a:p>
          <a:p>
            <a:pPr algn="l"/>
            <a:r>
              <a:rPr lang="en-US" sz="2000" b="0" dirty="0">
                <a:latin typeface="Arial Narrow" pitchFamily="34" charset="0"/>
                <a:cs typeface="Courier New" pitchFamily="49" charset="0"/>
              </a:rPr>
              <a:t>}</a:t>
            </a:r>
            <a:endParaRPr kumimoji="0" lang="en-US" sz="2000" b="0" i="0" u="none" strike="noStrike" cap="none" normalizeH="0" baseline="0" dirty="0" smtClean="0">
              <a:ln>
                <a:noFill/>
              </a:ln>
              <a:solidFill>
                <a:schemeClr val="tx1"/>
              </a:solidFill>
              <a:effectLst/>
              <a:latin typeface="Arial Narrow" pitchFamily="34" charset="0"/>
              <a:cs typeface="Courier New" pitchFamily="49"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00050" y="0"/>
            <a:ext cx="8229600" cy="762000"/>
          </a:xfrm>
        </p:spPr>
        <p:txBody>
          <a:bodyPr/>
          <a:lstStyle/>
          <a:p>
            <a:pPr eaLnBrk="1" hangingPunct="1"/>
            <a:r>
              <a:rPr lang="en-US" sz="3600" dirty="0" smtClean="0"/>
              <a:t>More Information About Notify</a:t>
            </a:r>
          </a:p>
        </p:txBody>
      </p:sp>
      <p:sp>
        <p:nvSpPr>
          <p:cNvPr id="48133" name="Content Placeholder 4"/>
          <p:cNvSpPr>
            <a:spLocks noGrp="1"/>
          </p:cNvSpPr>
          <p:nvPr>
            <p:ph idx="4294967295"/>
          </p:nvPr>
        </p:nvSpPr>
        <p:spPr>
          <a:xfrm>
            <a:off x="356048" y="990600"/>
            <a:ext cx="8189140" cy="5167439"/>
          </a:xfrm>
          <a:solidFill>
            <a:schemeClr val="bg1"/>
          </a:solidFill>
        </p:spPr>
        <p:txBody>
          <a:bodyPr/>
          <a:lstStyle/>
          <a:p>
            <a:pPr eaLnBrk="1" hangingPunct="1">
              <a:lnSpc>
                <a:spcPct val="90000"/>
              </a:lnSpc>
              <a:spcBef>
                <a:spcPts val="1200"/>
              </a:spcBef>
              <a:buClr>
                <a:srgbClr val="1F497D"/>
              </a:buClr>
              <a:buSzPct val="75000"/>
              <a:buFont typeface="Wingdings"/>
              <a:buChar char=""/>
            </a:pPr>
            <a:r>
              <a:rPr lang="en-US" sz="2400" kern="1200" dirty="0" smtClean="0">
                <a:solidFill>
                  <a:srgbClr val="000000"/>
                </a:solidFill>
                <a:latin typeface="Calibri" pitchFamily="34" charset="0"/>
              </a:rPr>
              <a:t>All structures and function descriptions can be found within the release:</a:t>
            </a:r>
            <a:br>
              <a:rPr lang="en-US" sz="2400" kern="1200" dirty="0" smtClean="0">
                <a:solidFill>
                  <a:srgbClr val="000000"/>
                </a:solidFill>
                <a:latin typeface="Calibri" pitchFamily="34" charset="0"/>
              </a:rPr>
            </a:br>
            <a:endParaRPr lang="en-US" sz="2400" kern="1200" dirty="0" smtClean="0">
              <a:solidFill>
                <a:srgbClr val="000000"/>
              </a:solidFill>
              <a:latin typeface="Calibri" pitchFamily="34" charset="0"/>
            </a:endParaRPr>
          </a:p>
          <a:p>
            <a:pPr lvl="1" eaLnBrk="1" hangingPunct="1">
              <a:buNone/>
            </a:pPr>
            <a:r>
              <a:rPr lang="en-US" sz="1800" b="1" dirty="0" smtClean="0">
                <a:latin typeface="Courier New" pitchFamily="49" charset="0"/>
                <a:cs typeface="Courier New" pitchFamily="49" charset="0"/>
              </a:rPr>
              <a:t>\ipc_U_ZZ_YY_XX\docs\doxygen\html\_notify_8h.html</a:t>
            </a:r>
          </a:p>
          <a:p>
            <a:pPr eaLnBrk="1" hangingPunct="1">
              <a:buNone/>
            </a:pPr>
            <a:endParaRPr lang="en-US" sz="1800" dirty="0" smtClean="0"/>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85792" y="0"/>
            <a:ext cx="8229600" cy="762000"/>
          </a:xfrm>
        </p:spPr>
        <p:txBody>
          <a:bodyPr/>
          <a:lstStyle/>
          <a:p>
            <a:pPr eaLnBrk="1" hangingPunct="1"/>
            <a:r>
              <a:rPr lang="en-US" dirty="0" smtClean="0"/>
              <a:t>IPC Services - Data Passing</a:t>
            </a:r>
          </a:p>
        </p:txBody>
      </p:sp>
      <p:sp>
        <p:nvSpPr>
          <p:cNvPr id="48133" name="Content Placeholder 4"/>
          <p:cNvSpPr>
            <a:spLocks noGrp="1"/>
          </p:cNvSpPr>
          <p:nvPr>
            <p:ph idx="4294967295"/>
          </p:nvPr>
        </p:nvSpPr>
        <p:spPr>
          <a:xfrm>
            <a:off x="356048" y="990600"/>
            <a:ext cx="8189140" cy="5167439"/>
          </a:xfrm>
          <a:solidFill>
            <a:schemeClr val="bg1"/>
          </a:solidFill>
        </p:spPr>
        <p:txBody>
          <a:bodyPr/>
          <a:lstStyle/>
          <a:p>
            <a:pPr eaLnBrk="1" hangingPunct="1">
              <a:lnSpc>
                <a:spcPct val="80000"/>
              </a:lnSpc>
              <a:spcBef>
                <a:spcPts val="1200"/>
              </a:spcBef>
              <a:spcAft>
                <a:spcPts val="0"/>
              </a:spcAft>
              <a:buClr>
                <a:schemeClr val="tx2"/>
              </a:buClr>
              <a:buSzPct val="75000"/>
              <a:buFont typeface="Wingdings"/>
              <a:buChar char=""/>
            </a:pPr>
            <a:r>
              <a:rPr lang="en-US" sz="2800" kern="1200" dirty="0" smtClean="0"/>
              <a:t>Basic Concepts </a:t>
            </a:r>
          </a:p>
          <a:p>
            <a:pPr eaLnBrk="1" hangingPunct="1">
              <a:lnSpc>
                <a:spcPct val="80000"/>
              </a:lnSpc>
              <a:spcBef>
                <a:spcPts val="1200"/>
              </a:spcBef>
              <a:spcAft>
                <a:spcPts val="0"/>
              </a:spcAft>
              <a:buClr>
                <a:schemeClr val="tx2"/>
              </a:buClr>
              <a:buSzPct val="75000"/>
              <a:buFont typeface="Wingdings"/>
              <a:buChar char=""/>
            </a:pPr>
            <a:r>
              <a:rPr lang="en-US" sz="2800" b="1" kern="1200" dirty="0" smtClean="0"/>
              <a:t>IPC Services</a:t>
            </a:r>
          </a:p>
          <a:p>
            <a:pPr marL="508000" lvl="2" indent="-233363" eaLnBrk="1" hangingPunct="1">
              <a:lnSpc>
                <a:spcPct val="120000"/>
              </a:lnSpc>
              <a:spcBef>
                <a:spcPct val="0"/>
              </a:spcBef>
              <a:buClr>
                <a:srgbClr val="1F497D"/>
              </a:buClr>
            </a:pPr>
            <a:r>
              <a:rPr lang="en-US" sz="2800" kern="1200" dirty="0" smtClean="0">
                <a:latin typeface="Calibri" pitchFamily="34" charset="0"/>
              </a:rPr>
              <a:t>Message Queue</a:t>
            </a:r>
          </a:p>
          <a:p>
            <a:pPr marL="508000" lvl="2" indent="-233363" eaLnBrk="1" hangingPunct="1">
              <a:lnSpc>
                <a:spcPct val="120000"/>
              </a:lnSpc>
              <a:spcBef>
                <a:spcPct val="0"/>
              </a:spcBef>
              <a:buClr>
                <a:srgbClr val="1F497D"/>
              </a:buClr>
            </a:pPr>
            <a:r>
              <a:rPr lang="en-US" sz="2800" kern="1200" dirty="0" smtClean="0">
                <a:latin typeface="Calibri" pitchFamily="34" charset="0"/>
              </a:rPr>
              <a:t>Notify</a:t>
            </a:r>
          </a:p>
          <a:p>
            <a:pPr marL="508000" lvl="2" indent="-233363" eaLnBrk="1" hangingPunct="1">
              <a:lnSpc>
                <a:spcPct val="120000"/>
              </a:lnSpc>
              <a:spcBef>
                <a:spcPct val="0"/>
              </a:spcBef>
              <a:buClr>
                <a:srgbClr val="1F497D"/>
              </a:buClr>
            </a:pPr>
            <a:r>
              <a:rPr lang="en-US" sz="2800" b="1" kern="1200" dirty="0" smtClean="0">
                <a:latin typeface="Calibri" pitchFamily="34" charset="0"/>
              </a:rPr>
              <a:t>Data Passing</a:t>
            </a:r>
          </a:p>
          <a:p>
            <a:pPr marL="508000" lvl="2" indent="-233363" eaLnBrk="1" hangingPunct="1">
              <a:lnSpc>
                <a:spcPct val="120000"/>
              </a:lnSpc>
              <a:spcBef>
                <a:spcPct val="0"/>
              </a:spcBef>
              <a:buClr>
                <a:srgbClr val="1F497D"/>
              </a:buClr>
            </a:pPr>
            <a:r>
              <a:rPr lang="en-US" sz="2800" kern="1200" dirty="0" smtClean="0">
                <a:latin typeface="Calibri" pitchFamily="34" charset="0"/>
              </a:rPr>
              <a:t>Support Utilities</a:t>
            </a:r>
          </a:p>
          <a:p>
            <a:pPr eaLnBrk="1" hangingPunct="1">
              <a:lnSpc>
                <a:spcPct val="80000"/>
              </a:lnSpc>
              <a:spcBef>
                <a:spcPts val="1200"/>
              </a:spcBef>
              <a:spcAft>
                <a:spcPts val="0"/>
              </a:spcAft>
              <a:buClr>
                <a:schemeClr val="tx2"/>
              </a:buClr>
              <a:buSzPct val="75000"/>
              <a:buFont typeface="Wingdings"/>
              <a:buChar char=""/>
            </a:pPr>
            <a:r>
              <a:rPr lang="en-US" sz="2800" kern="1200" dirty="0" smtClean="0"/>
              <a:t>Setup and Examples</a:t>
            </a:r>
          </a:p>
          <a:p>
            <a:pPr eaLnBrk="1" hangingPunct="1">
              <a:lnSpc>
                <a:spcPct val="80000"/>
              </a:lnSpc>
              <a:spcBef>
                <a:spcPts val="1200"/>
              </a:spcBef>
              <a:spcAft>
                <a:spcPts val="0"/>
              </a:spcAft>
              <a:buClr>
                <a:schemeClr val="tx2"/>
              </a:buClr>
              <a:buSzPct val="75000"/>
              <a:buFont typeface="Wingdings"/>
              <a:buChar char=""/>
            </a:pPr>
            <a:r>
              <a:rPr lang="en-US" sz="2800" kern="1200" dirty="0" smtClean="0"/>
              <a:t>IPC Transports</a:t>
            </a:r>
          </a:p>
          <a:p>
            <a:pPr eaLnBrk="1" hangingPunct="1">
              <a:lnSpc>
                <a:spcPct val="80000"/>
              </a:lnSpc>
              <a:spcBef>
                <a:spcPts val="1200"/>
              </a:spcBef>
              <a:spcAft>
                <a:spcPts val="0"/>
              </a:spcAft>
              <a:buClr>
                <a:schemeClr val="tx2"/>
              </a:buClr>
              <a:buSzPct val="75000"/>
              <a:buFont typeface="Wingdings"/>
              <a:buChar char=""/>
            </a:pPr>
            <a:r>
              <a:rPr lang="en-US" sz="2800" kern="1200" dirty="0" smtClean="0"/>
              <a:t>Lab or Demo</a:t>
            </a:r>
          </a:p>
        </p:txBody>
      </p:sp>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0"/>
            <a:ext cx="9144000" cy="714375"/>
          </a:xfrm>
        </p:spPr>
        <p:txBody>
          <a:bodyPr wrap="none" anchorCtr="1"/>
          <a:lstStyle/>
          <a:p>
            <a:r>
              <a:rPr lang="en-US" sz="4000" dirty="0" smtClean="0"/>
              <a:t>Data Passing Using Shared Memory (1/2)</a:t>
            </a:r>
          </a:p>
        </p:txBody>
      </p:sp>
      <p:sp>
        <p:nvSpPr>
          <p:cNvPr id="6" name="TextBox 5"/>
          <p:cNvSpPr txBox="1"/>
          <p:nvPr/>
        </p:nvSpPr>
        <p:spPr>
          <a:xfrm>
            <a:off x="168564" y="872490"/>
            <a:ext cx="8807796" cy="2804361"/>
          </a:xfrm>
          <a:prstGeom prst="rect">
            <a:avLst/>
          </a:prstGeom>
          <a:noFill/>
        </p:spPr>
        <p:txBody>
          <a:bodyPr wrap="square" rtlCol="0" anchor="t" anchorCtr="0">
            <a:noAutofit/>
          </a:bodyPr>
          <a:lstStyle/>
          <a:p>
            <a:pPr marL="342900"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When there is a need to allocate memory that is accessible by multiple cores, s</a:t>
            </a:r>
            <a:r>
              <a:rPr lang="en-US" dirty="0" smtClean="0">
                <a:solidFill>
                  <a:srgbClr val="000000"/>
                </a:solidFill>
                <a:latin typeface="Calibri" pitchFamily="34" charset="0"/>
              </a:rPr>
              <a:t>hared memory is used.</a:t>
            </a:r>
          </a:p>
          <a:p>
            <a:pPr marL="342900"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However</a:t>
            </a:r>
            <a:r>
              <a:rPr lang="en-US" dirty="0" smtClean="0">
                <a:solidFill>
                  <a:srgbClr val="000000"/>
                </a:solidFill>
                <a:latin typeface="Calibri" pitchFamily="34" charset="0"/>
              </a:rPr>
              <a:t>, the MPAX register for each core m</a:t>
            </a:r>
            <a:r>
              <a:rPr lang="en-US" b="0" dirty="0" smtClean="0">
                <a:solidFill>
                  <a:srgbClr val="000000"/>
                </a:solidFill>
                <a:latin typeface="Calibri" pitchFamily="34" charset="0"/>
              </a:rPr>
              <a:t>ight assign a different logical address to </a:t>
            </a:r>
            <a:r>
              <a:rPr lang="en-US" dirty="0" smtClean="0">
                <a:solidFill>
                  <a:srgbClr val="000000"/>
                </a:solidFill>
                <a:latin typeface="Calibri" pitchFamily="34" charset="0"/>
              </a:rPr>
              <a:t>the same physical shared memory address.</a:t>
            </a:r>
          </a:p>
          <a:p>
            <a:pPr marL="342900" indent="-342900" algn="l">
              <a:lnSpc>
                <a:spcPct val="90000"/>
              </a:lnSpc>
              <a:spcBef>
                <a:spcPts val="1200"/>
              </a:spcBef>
              <a:buClr>
                <a:srgbClr val="1F497D"/>
              </a:buClr>
              <a:buSzPct val="75000"/>
              <a:buFont typeface="Wingdings"/>
              <a:buChar char=""/>
            </a:pPr>
            <a:r>
              <a:rPr lang="en-US" dirty="0" smtClean="0">
                <a:solidFill>
                  <a:srgbClr val="000000"/>
                </a:solidFill>
                <a:latin typeface="Calibri" pitchFamily="34" charset="0"/>
              </a:rPr>
              <a:t>The Shared Region module provides a translation look-up table that resolves the logical/physical address </a:t>
            </a:r>
            <a:r>
              <a:rPr lang="en-US" dirty="0" smtClean="0">
                <a:latin typeface="Calibri" pitchFamily="34" charset="0"/>
              </a:rPr>
              <a:t>issue</a:t>
            </a:r>
          </a:p>
        </p:txBody>
      </p:sp>
      <p:pic>
        <p:nvPicPr>
          <p:cNvPr id="51202" name="Picture 2"/>
          <p:cNvPicPr>
            <a:picLocks noChangeAspect="1" noChangeArrowheads="1"/>
          </p:cNvPicPr>
          <p:nvPr/>
        </p:nvPicPr>
        <p:blipFill>
          <a:blip r:embed="rId3" cstate="print"/>
          <a:srcRect/>
          <a:stretch>
            <a:fillRect/>
          </a:stretch>
        </p:blipFill>
        <p:spPr bwMode="auto">
          <a:xfrm>
            <a:off x="548638" y="3527312"/>
            <a:ext cx="7041081" cy="3078426"/>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8564" y="775276"/>
            <a:ext cx="8807796" cy="4998779"/>
          </a:xfrm>
          <a:prstGeom prst="rect">
            <a:avLst/>
          </a:prstGeom>
          <a:noFill/>
        </p:spPr>
        <p:txBody>
          <a:bodyPr wrap="square" rtlCol="0" anchor="t" anchorCtr="0">
            <a:noAutofit/>
          </a:bodyPr>
          <a:lstStyle/>
          <a:p>
            <a:pPr marL="342900" indent="-342900" algn="l">
              <a:lnSpc>
                <a:spcPct val="90000"/>
              </a:lnSpc>
              <a:spcBef>
                <a:spcPts val="1200"/>
              </a:spcBef>
              <a:buClr>
                <a:srgbClr val="1F497D"/>
              </a:buClr>
              <a:buSzPct val="75000"/>
              <a:buFont typeface="Wingdings"/>
              <a:buChar char=""/>
            </a:pPr>
            <a:r>
              <a:rPr lang="en-US" dirty="0" smtClean="0">
                <a:solidFill>
                  <a:srgbClr val="000000"/>
                </a:solidFill>
                <a:latin typeface="Calibri" pitchFamily="34" charset="0"/>
              </a:rPr>
              <a:t>Messages are created and freed, but not necessarily in consecutive order:</a:t>
            </a:r>
          </a:p>
          <a:p>
            <a:pPr marL="800100" lvl="1" indent="-342900" algn="l">
              <a:lnSpc>
                <a:spcPct val="90000"/>
              </a:lnSpc>
              <a:spcBef>
                <a:spcPts val="1200"/>
              </a:spcBef>
              <a:buClr>
                <a:srgbClr val="1F497D"/>
              </a:buClr>
              <a:buSzPct val="75000"/>
              <a:buFont typeface="Wingdings"/>
              <a:buChar char=""/>
            </a:pPr>
            <a:r>
              <a:rPr lang="en-US" dirty="0" smtClean="0">
                <a:solidFill>
                  <a:srgbClr val="000000"/>
                </a:solidFill>
                <a:latin typeface="Calibri" pitchFamily="34" charset="0"/>
              </a:rPr>
              <a:t>HeapMP provides a dynamic heap utility that supports create and free based on double link list architecture.</a:t>
            </a:r>
          </a:p>
          <a:p>
            <a:pPr marL="800100" lvl="1"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ListMP provides a double link list utility that makes it easy to create and free messages for static memory. It is used by the HeapMP for dynamic cases.</a:t>
            </a:r>
          </a:p>
          <a:p>
            <a:pPr marL="342900" indent="-342900" algn="l">
              <a:lnSpc>
                <a:spcPct val="90000"/>
              </a:lnSpc>
              <a:spcBef>
                <a:spcPts val="1200"/>
              </a:spcBef>
              <a:buClr>
                <a:srgbClr val="1F497D"/>
              </a:buClr>
              <a:buSzPct val="75000"/>
              <a:buFont typeface="Wingdings"/>
              <a:buChar char=""/>
            </a:pPr>
            <a:r>
              <a:rPr lang="en-US" dirty="0" smtClean="0">
                <a:solidFill>
                  <a:srgbClr val="000000"/>
                </a:solidFill>
                <a:latin typeface="Calibri" pitchFamily="34" charset="0"/>
              </a:rPr>
              <a:t>To protect the above utilities from race conditions (e.g., multiple cores try to create messages at the same time):</a:t>
            </a:r>
          </a:p>
          <a:p>
            <a:pPr marL="800100" lvl="1"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GateMP provides hardware semaphore protection.</a:t>
            </a:r>
          </a:p>
          <a:p>
            <a:pPr marL="800100" lvl="1" indent="-342900" algn="l">
              <a:lnSpc>
                <a:spcPct val="90000"/>
              </a:lnSpc>
              <a:spcBef>
                <a:spcPts val="1200"/>
              </a:spcBef>
              <a:buClr>
                <a:srgbClr val="1F497D"/>
              </a:buClr>
              <a:buSzPct val="75000"/>
              <a:buFont typeface="Wingdings"/>
              <a:buChar char=""/>
            </a:pPr>
            <a:r>
              <a:rPr lang="en-US" dirty="0" smtClean="0">
                <a:solidFill>
                  <a:srgbClr val="000000"/>
                </a:solidFill>
                <a:latin typeface="Calibri" pitchFamily="34" charset="0"/>
              </a:rPr>
              <a:t>GateMP can also be used by non-IPC applications to assign hardware semaphores.</a:t>
            </a:r>
            <a:endParaRPr lang="en-US" b="0" dirty="0" smtClean="0">
              <a:solidFill>
                <a:srgbClr val="000000"/>
              </a:solidFill>
              <a:latin typeface="Calibri" pitchFamily="34" charset="0"/>
            </a:endParaRPr>
          </a:p>
        </p:txBody>
      </p:sp>
      <p:sp>
        <p:nvSpPr>
          <p:cNvPr id="5" name="Rectangle 6"/>
          <p:cNvSpPr txBox="1">
            <a:spLocks noChangeArrowheads="1"/>
          </p:cNvSpPr>
          <p:nvPr/>
        </p:nvSpPr>
        <p:spPr bwMode="auto">
          <a:xfrm>
            <a:off x="0" y="0"/>
            <a:ext cx="9144000" cy="714375"/>
          </a:xfrm>
          <a:prstGeom prst="rect">
            <a:avLst/>
          </a:prstGeom>
          <a:noFill/>
          <a:ln w="9525">
            <a:noFill/>
            <a:miter lim="800000"/>
            <a:headEnd/>
            <a:tailEnd/>
          </a:ln>
        </p:spPr>
        <p:txBody>
          <a:bodyPr vert="horz" wrap="none" lIns="91440" tIns="45720" rIns="91440" bIns="45720" numCol="1"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tx1"/>
                </a:solidFill>
                <a:effectLst/>
                <a:uLnTx/>
                <a:uFillTx/>
                <a:latin typeface="+mj-lt"/>
                <a:ea typeface="+mj-ea"/>
                <a:cs typeface="+mj-cs"/>
              </a:rPr>
              <a:t>Data Passing Using Shared Memory (2/2)</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557213" y="0"/>
            <a:ext cx="8229600" cy="762000"/>
          </a:xfrm>
        </p:spPr>
        <p:txBody>
          <a:bodyPr/>
          <a:lstStyle/>
          <a:p>
            <a:pPr eaLnBrk="1" hangingPunct="1"/>
            <a:r>
              <a:rPr lang="en-US" dirty="0" smtClean="0"/>
              <a:t>Basic Concepts</a:t>
            </a:r>
          </a:p>
        </p:txBody>
      </p:sp>
      <p:sp>
        <p:nvSpPr>
          <p:cNvPr id="48133" name="Content Placeholder 4"/>
          <p:cNvSpPr>
            <a:spLocks noGrp="1"/>
          </p:cNvSpPr>
          <p:nvPr>
            <p:ph idx="4294967295"/>
          </p:nvPr>
        </p:nvSpPr>
        <p:spPr>
          <a:xfrm>
            <a:off x="356048" y="990600"/>
            <a:ext cx="8189140" cy="5167439"/>
          </a:xfrm>
          <a:solidFill>
            <a:schemeClr val="bg1"/>
          </a:solidFill>
        </p:spPr>
        <p:txBody>
          <a:bodyPr/>
          <a:lstStyle/>
          <a:p>
            <a:pPr eaLnBrk="1" hangingPunct="1">
              <a:lnSpc>
                <a:spcPct val="80000"/>
              </a:lnSpc>
              <a:spcBef>
                <a:spcPts val="1200"/>
              </a:spcBef>
              <a:spcAft>
                <a:spcPts val="0"/>
              </a:spcAft>
              <a:buClr>
                <a:schemeClr val="tx2"/>
              </a:buClr>
              <a:buSzPct val="75000"/>
              <a:buFont typeface="Wingdings"/>
              <a:buChar char=""/>
            </a:pPr>
            <a:r>
              <a:rPr lang="en-US" sz="2800" b="1" kern="1200" dirty="0" smtClean="0"/>
              <a:t>Basic Concepts </a:t>
            </a:r>
          </a:p>
          <a:p>
            <a:pPr eaLnBrk="1" hangingPunct="1">
              <a:lnSpc>
                <a:spcPct val="80000"/>
              </a:lnSpc>
              <a:spcBef>
                <a:spcPts val="1200"/>
              </a:spcBef>
              <a:spcAft>
                <a:spcPts val="0"/>
              </a:spcAft>
              <a:buClr>
                <a:schemeClr val="tx2"/>
              </a:buClr>
              <a:buSzPct val="75000"/>
              <a:buFont typeface="Wingdings"/>
              <a:buChar char=""/>
            </a:pPr>
            <a:r>
              <a:rPr lang="en-US" sz="2800" kern="1200" dirty="0" smtClean="0"/>
              <a:t>IPC Services</a:t>
            </a:r>
          </a:p>
          <a:p>
            <a:pPr eaLnBrk="1" hangingPunct="1">
              <a:lnSpc>
                <a:spcPct val="80000"/>
              </a:lnSpc>
              <a:spcBef>
                <a:spcPts val="1200"/>
              </a:spcBef>
              <a:spcAft>
                <a:spcPts val="0"/>
              </a:spcAft>
              <a:buClr>
                <a:schemeClr val="tx2"/>
              </a:buClr>
              <a:buSzPct val="75000"/>
              <a:buFont typeface="Wingdings"/>
              <a:buChar char=""/>
            </a:pPr>
            <a:r>
              <a:rPr lang="en-US" sz="2800" kern="1200" dirty="0" smtClean="0"/>
              <a:t>Setup and Examples</a:t>
            </a:r>
          </a:p>
          <a:p>
            <a:pPr eaLnBrk="1" hangingPunct="1">
              <a:lnSpc>
                <a:spcPct val="80000"/>
              </a:lnSpc>
              <a:spcBef>
                <a:spcPts val="1200"/>
              </a:spcBef>
              <a:spcAft>
                <a:spcPts val="0"/>
              </a:spcAft>
              <a:buClr>
                <a:schemeClr val="tx2"/>
              </a:buClr>
              <a:buSzPct val="75000"/>
              <a:buFont typeface="Wingdings"/>
              <a:buChar char=""/>
            </a:pPr>
            <a:r>
              <a:rPr lang="en-US" sz="2800" kern="1200" dirty="0" smtClean="0"/>
              <a:t>IPC Transports</a:t>
            </a:r>
          </a:p>
          <a:p>
            <a:pPr eaLnBrk="1" hangingPunct="1">
              <a:lnSpc>
                <a:spcPct val="80000"/>
              </a:lnSpc>
              <a:spcBef>
                <a:spcPts val="1200"/>
              </a:spcBef>
              <a:spcAft>
                <a:spcPts val="0"/>
              </a:spcAft>
              <a:buClr>
                <a:schemeClr val="tx2"/>
              </a:buClr>
              <a:buSzPct val="75000"/>
              <a:buFont typeface="Wingdings"/>
              <a:buChar char=""/>
            </a:pPr>
            <a:r>
              <a:rPr lang="en-US" sz="2800" kern="1200" dirty="0" smtClean="0"/>
              <a:t>Lab or Demo</a:t>
            </a:r>
          </a:p>
          <a:p>
            <a:pPr eaLnBrk="1" hangingPunct="1">
              <a:buNone/>
            </a:pPr>
            <a:endParaRPr lang="en-US" dirty="0" smtClean="0"/>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7200" y="4760"/>
            <a:ext cx="8229600" cy="762000"/>
          </a:xfrm>
        </p:spPr>
        <p:txBody>
          <a:bodyPr wrap="none" anchorCtr="1"/>
          <a:lstStyle/>
          <a:p>
            <a:r>
              <a:rPr lang="en-US" dirty="0" smtClean="0"/>
              <a:t>Data Passing – Static</a:t>
            </a:r>
          </a:p>
        </p:txBody>
      </p:sp>
      <p:sp>
        <p:nvSpPr>
          <p:cNvPr id="6" name="TextBox 5"/>
          <p:cNvSpPr txBox="1"/>
          <p:nvPr/>
        </p:nvSpPr>
        <p:spPr>
          <a:xfrm>
            <a:off x="228600" y="687067"/>
            <a:ext cx="7619778" cy="1762021"/>
          </a:xfrm>
          <a:prstGeom prst="rect">
            <a:avLst/>
          </a:prstGeom>
          <a:noFill/>
        </p:spPr>
        <p:txBody>
          <a:bodyPr wrap="none" rtlCol="0" anchor="ctr" anchorCtr="0">
            <a:spAutoFit/>
          </a:bodyPr>
          <a:lstStyle/>
          <a:p>
            <a:pPr marL="342900" indent="-342900" algn="l">
              <a:lnSpc>
                <a:spcPct val="80000"/>
              </a:lnSpc>
              <a:spcBef>
                <a:spcPts val="500"/>
              </a:spcBef>
              <a:buClr>
                <a:srgbClr val="0066FF"/>
              </a:buClr>
              <a:buSzPct val="75000"/>
              <a:buFont typeface="Wingdings"/>
              <a:buChar char=""/>
            </a:pPr>
            <a:r>
              <a:rPr lang="en-US" b="0" dirty="0" smtClean="0">
                <a:solidFill>
                  <a:srgbClr val="000000"/>
                </a:solidFill>
                <a:latin typeface="Calibri" pitchFamily="34" charset="0"/>
              </a:rPr>
              <a:t>Data Passing uses a </a:t>
            </a:r>
            <a:r>
              <a:rPr lang="en-US" i="1" dirty="0" smtClean="0">
                <a:solidFill>
                  <a:schemeClr val="tx2"/>
                </a:solidFill>
                <a:latin typeface="Calibri" pitchFamily="34" charset="0"/>
              </a:rPr>
              <a:t>double linked list </a:t>
            </a:r>
            <a:r>
              <a:rPr lang="en-US" b="0" dirty="0" smtClean="0">
                <a:solidFill>
                  <a:srgbClr val="000000"/>
                </a:solidFill>
                <a:latin typeface="Calibri" pitchFamily="34" charset="0"/>
              </a:rPr>
              <a:t>that can be shared </a:t>
            </a:r>
            <a:br>
              <a:rPr lang="en-US" b="0" dirty="0" smtClean="0">
                <a:solidFill>
                  <a:srgbClr val="000000"/>
                </a:solidFill>
                <a:latin typeface="Calibri" pitchFamily="34" charset="0"/>
              </a:rPr>
            </a:br>
            <a:r>
              <a:rPr lang="en-US" b="0" dirty="0" smtClean="0">
                <a:solidFill>
                  <a:srgbClr val="000000"/>
                </a:solidFill>
                <a:latin typeface="Calibri" pitchFamily="34" charset="0"/>
              </a:rPr>
              <a:t>between CorePacs; Linked list is defined </a:t>
            </a:r>
            <a:r>
              <a:rPr lang="en-US" b="0" dirty="0" smtClean="0">
                <a:solidFill>
                  <a:schemeClr val="tx2"/>
                </a:solidFill>
                <a:latin typeface="Calibri" pitchFamily="34" charset="0"/>
              </a:rPr>
              <a:t>STATICALLY</a:t>
            </a:r>
            <a:r>
              <a:rPr lang="en-US" b="0" dirty="0" smtClean="0">
                <a:latin typeface="Calibri" pitchFamily="34" charset="0"/>
              </a:rPr>
              <a:t>.</a:t>
            </a:r>
          </a:p>
          <a:p>
            <a:pPr marL="342900" indent="-342900" algn="l">
              <a:lnSpc>
                <a:spcPct val="80000"/>
              </a:lnSpc>
              <a:spcBef>
                <a:spcPts val="500"/>
              </a:spcBef>
              <a:buClr>
                <a:srgbClr val="0066FF"/>
              </a:buClr>
              <a:buSzPct val="75000"/>
              <a:buFont typeface="Wingdings"/>
              <a:buChar char=""/>
            </a:pPr>
            <a:r>
              <a:rPr lang="en-US" b="0" dirty="0" smtClean="0">
                <a:solidFill>
                  <a:srgbClr val="000000"/>
                </a:solidFill>
                <a:latin typeface="Calibri" pitchFamily="34" charset="0"/>
              </a:rPr>
              <a:t>ListMP handles address translation and cache coherency.</a:t>
            </a:r>
          </a:p>
          <a:p>
            <a:pPr marL="342900" indent="-342900" algn="l">
              <a:lnSpc>
                <a:spcPct val="80000"/>
              </a:lnSpc>
              <a:spcBef>
                <a:spcPts val="500"/>
              </a:spcBef>
              <a:buClr>
                <a:srgbClr val="0066FF"/>
              </a:buClr>
              <a:buSzPct val="75000"/>
              <a:buFont typeface="Wingdings"/>
              <a:buChar char=""/>
            </a:pPr>
            <a:r>
              <a:rPr lang="en-US" b="0" dirty="0" smtClean="0">
                <a:solidFill>
                  <a:srgbClr val="000000"/>
                </a:solidFill>
                <a:latin typeface="Calibri" pitchFamily="34" charset="0"/>
              </a:rPr>
              <a:t>GateMP protects read/write accesses.</a:t>
            </a:r>
          </a:p>
          <a:p>
            <a:pPr marL="342900" indent="-342900" algn="l">
              <a:lnSpc>
                <a:spcPct val="80000"/>
              </a:lnSpc>
              <a:spcBef>
                <a:spcPts val="500"/>
              </a:spcBef>
              <a:buClr>
                <a:srgbClr val="0066FF"/>
              </a:buClr>
              <a:buSzPct val="75000"/>
              <a:buFont typeface="Wingdings"/>
              <a:buChar char=""/>
            </a:pPr>
            <a:r>
              <a:rPr lang="en-US" b="0" dirty="0" smtClean="0">
                <a:solidFill>
                  <a:srgbClr val="000000"/>
                </a:solidFill>
                <a:latin typeface="Calibri" pitchFamily="34" charset="0"/>
              </a:rPr>
              <a:t>ListMP is typically used by MessageQ not by itself.</a:t>
            </a:r>
          </a:p>
        </p:txBody>
      </p:sp>
      <p:sp>
        <p:nvSpPr>
          <p:cNvPr id="38" name="Rectangle 37"/>
          <p:cNvSpPr/>
          <p:nvPr/>
        </p:nvSpPr>
        <p:spPr bwMode="auto">
          <a:xfrm>
            <a:off x="393402" y="2493500"/>
            <a:ext cx="8382000" cy="3886200"/>
          </a:xfrm>
          <a:prstGeom prst="rect">
            <a:avLst/>
          </a:prstGeom>
          <a:solidFill>
            <a:schemeClr val="accent3">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42" name="Rounded Rectangle 41"/>
          <p:cNvSpPr/>
          <p:nvPr/>
        </p:nvSpPr>
        <p:spPr bwMode="auto">
          <a:xfrm>
            <a:off x="545802" y="3551270"/>
            <a:ext cx="17526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Notify</a:t>
            </a:r>
          </a:p>
        </p:txBody>
      </p:sp>
      <p:sp>
        <p:nvSpPr>
          <p:cNvPr id="44" name="Rounded Rectangle 43"/>
          <p:cNvSpPr/>
          <p:nvPr/>
        </p:nvSpPr>
        <p:spPr bwMode="auto">
          <a:xfrm>
            <a:off x="545802" y="4541870"/>
            <a:ext cx="1752600"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MultiProc</a:t>
            </a:r>
          </a:p>
        </p:txBody>
      </p:sp>
      <p:cxnSp>
        <p:nvCxnSpPr>
          <p:cNvPr id="45" name="Straight Arrow Connector 44"/>
          <p:cNvCxnSpPr>
            <a:stCxn id="42" idx="2"/>
            <a:endCxn id="44" idx="0"/>
          </p:cNvCxnSpPr>
          <p:nvPr/>
        </p:nvCxnSpPr>
        <p:spPr bwMode="auto">
          <a:xfrm>
            <a:off x="1422102" y="4008470"/>
            <a:ext cx="0" cy="53340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48" name="Folded Corner 47"/>
          <p:cNvSpPr/>
          <p:nvPr/>
        </p:nvSpPr>
        <p:spPr bwMode="auto">
          <a:xfrm>
            <a:off x="3191536" y="2636870"/>
            <a:ext cx="1676400" cy="609600"/>
          </a:xfrm>
          <a:prstGeom prst="foldedCorner">
            <a:avLst>
              <a:gd name="adj" fmla="val 30621"/>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Arial Narrow" pitchFamily="34" charset="0"/>
              </a:rPr>
              <a:t>User APIs</a:t>
            </a:r>
          </a:p>
        </p:txBody>
      </p:sp>
      <p:sp>
        <p:nvSpPr>
          <p:cNvPr id="49" name="TextBox 48"/>
          <p:cNvSpPr txBox="1"/>
          <p:nvPr/>
        </p:nvSpPr>
        <p:spPr>
          <a:xfrm>
            <a:off x="1388637" y="4084670"/>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50" name="Rounded Rectangle 49"/>
          <p:cNvSpPr/>
          <p:nvPr/>
        </p:nvSpPr>
        <p:spPr bwMode="auto">
          <a:xfrm>
            <a:off x="3136602" y="3551270"/>
            <a:ext cx="17526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ListMP</a:t>
            </a:r>
          </a:p>
        </p:txBody>
      </p:sp>
      <p:sp>
        <p:nvSpPr>
          <p:cNvPr id="51" name="Rounded Rectangle 50"/>
          <p:cNvSpPr/>
          <p:nvPr/>
        </p:nvSpPr>
        <p:spPr bwMode="auto">
          <a:xfrm>
            <a:off x="4427366" y="454187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Shared Region</a:t>
            </a:r>
          </a:p>
        </p:txBody>
      </p:sp>
      <p:sp>
        <p:nvSpPr>
          <p:cNvPr id="52" name="TextBox 51"/>
          <p:cNvSpPr txBox="1"/>
          <p:nvPr/>
        </p:nvSpPr>
        <p:spPr>
          <a:xfrm>
            <a:off x="3323767" y="445503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53" name="Rounded Rectangle 52"/>
          <p:cNvSpPr/>
          <p:nvPr/>
        </p:nvSpPr>
        <p:spPr bwMode="auto">
          <a:xfrm>
            <a:off x="4427366" y="515147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GateMP</a:t>
            </a:r>
          </a:p>
        </p:txBody>
      </p:sp>
      <p:sp>
        <p:nvSpPr>
          <p:cNvPr id="54" name="Rounded Rectangle 53"/>
          <p:cNvSpPr/>
          <p:nvPr/>
        </p:nvSpPr>
        <p:spPr bwMode="auto">
          <a:xfrm>
            <a:off x="4427366" y="576107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NameServer</a:t>
            </a:r>
          </a:p>
        </p:txBody>
      </p:sp>
      <p:cxnSp>
        <p:nvCxnSpPr>
          <p:cNvPr id="55" name="Shape 54"/>
          <p:cNvCxnSpPr>
            <a:stCxn id="50" idx="2"/>
            <a:endCxn id="54" idx="1"/>
          </p:cNvCxnSpPr>
          <p:nvPr/>
        </p:nvCxnSpPr>
        <p:spPr bwMode="auto">
          <a:xfrm rot="16200000" flipH="1">
            <a:off x="3229534" y="4791838"/>
            <a:ext cx="19812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56" name="Shape 55"/>
          <p:cNvCxnSpPr>
            <a:stCxn id="50" idx="2"/>
            <a:endCxn id="53" idx="1"/>
          </p:cNvCxnSpPr>
          <p:nvPr/>
        </p:nvCxnSpPr>
        <p:spPr bwMode="auto">
          <a:xfrm rot="16200000" flipH="1">
            <a:off x="3534334" y="4487038"/>
            <a:ext cx="13716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57" name="Shape 56"/>
          <p:cNvCxnSpPr>
            <a:stCxn id="50" idx="2"/>
            <a:endCxn id="51" idx="1"/>
          </p:cNvCxnSpPr>
          <p:nvPr/>
        </p:nvCxnSpPr>
        <p:spPr bwMode="auto">
          <a:xfrm rot="16200000" flipH="1">
            <a:off x="3839134" y="4182238"/>
            <a:ext cx="7620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58" name="Straight Arrow Connector 57"/>
          <p:cNvCxnSpPr>
            <a:stCxn id="44" idx="3"/>
            <a:endCxn id="51" idx="1"/>
          </p:cNvCxnSpPr>
          <p:nvPr/>
        </p:nvCxnSpPr>
        <p:spPr bwMode="auto">
          <a:xfrm>
            <a:off x="2298402" y="4770470"/>
            <a:ext cx="2128964"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59" name="Straight Arrow Connector 58"/>
          <p:cNvCxnSpPr/>
          <p:nvPr/>
        </p:nvCxnSpPr>
        <p:spPr bwMode="auto">
          <a:xfrm flipH="1">
            <a:off x="2146002" y="3094070"/>
            <a:ext cx="1295400" cy="6858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60" name="Straight Arrow Connector 59"/>
          <p:cNvCxnSpPr/>
          <p:nvPr/>
        </p:nvCxnSpPr>
        <p:spPr bwMode="auto">
          <a:xfrm>
            <a:off x="4008470" y="3094070"/>
            <a:ext cx="0" cy="457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67" name="Rounded Rectangle 66"/>
          <p:cNvSpPr/>
          <p:nvPr/>
        </p:nvSpPr>
        <p:spPr bwMode="auto">
          <a:xfrm>
            <a:off x="2831802" y="5151470"/>
            <a:ext cx="5380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sz="1800" b="0" dirty="0" smtClean="0">
                <a:solidFill>
                  <a:srgbClr val="000000"/>
                </a:solidFill>
                <a:latin typeface="Calibri" pitchFamily="34" charset="0"/>
              </a:rPr>
              <a:t>Cfg</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7200" y="4760"/>
            <a:ext cx="8229600" cy="762000"/>
          </a:xfrm>
        </p:spPr>
        <p:txBody>
          <a:bodyPr wrap="none" anchorCtr="1"/>
          <a:lstStyle/>
          <a:p>
            <a:r>
              <a:rPr lang="en-US" dirty="0" smtClean="0"/>
              <a:t>Data Passing – Dynamic</a:t>
            </a:r>
          </a:p>
        </p:txBody>
      </p:sp>
      <p:sp>
        <p:nvSpPr>
          <p:cNvPr id="6" name="TextBox 5"/>
          <p:cNvSpPr txBox="1"/>
          <p:nvPr/>
        </p:nvSpPr>
        <p:spPr>
          <a:xfrm>
            <a:off x="76200" y="762000"/>
            <a:ext cx="8400120" cy="1575816"/>
          </a:xfrm>
          <a:prstGeom prst="rect">
            <a:avLst/>
          </a:prstGeom>
          <a:noFill/>
        </p:spPr>
        <p:txBody>
          <a:bodyPr wrap="none" rtlCol="0" anchor="ctr" anchorCtr="0">
            <a:spAutoFit/>
          </a:bodyPr>
          <a:lstStyle/>
          <a:p>
            <a:pPr marL="342900" indent="-342900" algn="l">
              <a:lnSpc>
                <a:spcPct val="90000"/>
              </a:lnSpc>
              <a:spcBef>
                <a:spcPts val="600"/>
              </a:spcBef>
              <a:buClr>
                <a:srgbClr val="0066FF"/>
              </a:buClr>
              <a:buSzPct val="75000"/>
              <a:buFont typeface="Wingdings"/>
              <a:buChar char=""/>
            </a:pPr>
            <a:r>
              <a:rPr lang="en-US" b="0" dirty="0" smtClean="0">
                <a:solidFill>
                  <a:srgbClr val="000000"/>
                </a:solidFill>
                <a:latin typeface="Calibri" pitchFamily="34" charset="0"/>
              </a:rPr>
              <a:t>Data Passing uses a </a:t>
            </a:r>
            <a:r>
              <a:rPr lang="en-US" i="1" dirty="0" smtClean="0">
                <a:solidFill>
                  <a:schemeClr val="tx2"/>
                </a:solidFill>
                <a:latin typeface="Calibri" pitchFamily="34" charset="0"/>
              </a:rPr>
              <a:t>double linked list </a:t>
            </a:r>
            <a:r>
              <a:rPr lang="en-US" b="0" dirty="0" smtClean="0">
                <a:solidFill>
                  <a:srgbClr val="000000"/>
                </a:solidFill>
                <a:latin typeface="Calibri" pitchFamily="34" charset="0"/>
              </a:rPr>
              <a:t>that can be shared </a:t>
            </a:r>
            <a:br>
              <a:rPr lang="en-US" b="0" dirty="0" smtClean="0">
                <a:solidFill>
                  <a:srgbClr val="000000"/>
                </a:solidFill>
                <a:latin typeface="Calibri" pitchFamily="34" charset="0"/>
              </a:rPr>
            </a:br>
            <a:r>
              <a:rPr lang="en-US" b="0" dirty="0" smtClean="0">
                <a:solidFill>
                  <a:srgbClr val="000000"/>
                </a:solidFill>
                <a:latin typeface="Calibri" pitchFamily="34" charset="0"/>
              </a:rPr>
              <a:t>between CPUs. Linked list is defined </a:t>
            </a:r>
            <a:r>
              <a:rPr lang="en-US" b="0" dirty="0" smtClean="0">
                <a:solidFill>
                  <a:schemeClr val="tx2"/>
                </a:solidFill>
                <a:latin typeface="Calibri" pitchFamily="34" charset="0"/>
              </a:rPr>
              <a:t>DYNAMICALLY</a:t>
            </a:r>
            <a:r>
              <a:rPr lang="en-US" b="0" dirty="0" smtClean="0">
                <a:solidFill>
                  <a:srgbClr val="000000"/>
                </a:solidFill>
                <a:latin typeface="Calibri" pitchFamily="34" charset="0"/>
              </a:rPr>
              <a:t> (via heap).</a:t>
            </a:r>
          </a:p>
          <a:p>
            <a:pPr marL="342900" indent="-342900" algn="l">
              <a:lnSpc>
                <a:spcPct val="90000"/>
              </a:lnSpc>
              <a:spcBef>
                <a:spcPts val="600"/>
              </a:spcBef>
              <a:buClr>
                <a:srgbClr val="0066FF"/>
              </a:buClr>
              <a:buSzPct val="75000"/>
              <a:buFont typeface="Wingdings"/>
              <a:buChar char=""/>
            </a:pPr>
            <a:r>
              <a:rPr lang="en-US" b="0" dirty="0" smtClean="0">
                <a:solidFill>
                  <a:srgbClr val="000000"/>
                </a:solidFill>
                <a:latin typeface="Calibri" pitchFamily="34" charset="0"/>
              </a:rPr>
              <a:t>Same as previous, except linked lists are allocated from Heap</a:t>
            </a:r>
          </a:p>
          <a:p>
            <a:pPr marL="342900" indent="-342900" algn="l">
              <a:lnSpc>
                <a:spcPct val="90000"/>
              </a:lnSpc>
              <a:spcBef>
                <a:spcPts val="600"/>
              </a:spcBef>
              <a:buClr>
                <a:srgbClr val="0066FF"/>
              </a:buClr>
              <a:buSzPct val="75000"/>
              <a:buFont typeface="Wingdings"/>
              <a:buChar char=""/>
            </a:pPr>
            <a:r>
              <a:rPr lang="en-US" b="0" dirty="0" smtClean="0">
                <a:solidFill>
                  <a:srgbClr val="000000"/>
                </a:solidFill>
                <a:latin typeface="Calibri" pitchFamily="34" charset="0"/>
              </a:rPr>
              <a:t>Typically not used alone – but as a building block for MessageQ</a:t>
            </a:r>
          </a:p>
        </p:txBody>
      </p:sp>
      <p:grpSp>
        <p:nvGrpSpPr>
          <p:cNvPr id="2" name="Group 37"/>
          <p:cNvGrpSpPr/>
          <p:nvPr/>
        </p:nvGrpSpPr>
        <p:grpSpPr>
          <a:xfrm>
            <a:off x="393402" y="2472068"/>
            <a:ext cx="8382000" cy="3886200"/>
            <a:chOff x="457200" y="2578398"/>
            <a:chExt cx="8382000" cy="3886200"/>
          </a:xfrm>
        </p:grpSpPr>
        <p:sp>
          <p:nvSpPr>
            <p:cNvPr id="34" name="Rectangle 33"/>
            <p:cNvSpPr/>
            <p:nvPr/>
          </p:nvSpPr>
          <p:spPr bwMode="auto">
            <a:xfrm>
              <a:off x="457200" y="2578398"/>
              <a:ext cx="8382000" cy="3886200"/>
            </a:xfrm>
            <a:prstGeom prst="rect">
              <a:avLst/>
            </a:prstGeom>
            <a:solidFill>
              <a:schemeClr val="accent3">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grpSp>
          <p:nvGrpSpPr>
            <p:cNvPr id="3" name="Group 31"/>
            <p:cNvGrpSpPr/>
            <p:nvPr/>
          </p:nvGrpSpPr>
          <p:grpSpPr>
            <a:xfrm>
              <a:off x="609600" y="2743200"/>
              <a:ext cx="8077200" cy="3581400"/>
              <a:chOff x="609600" y="2743200"/>
              <a:chExt cx="8077200" cy="3581400"/>
            </a:xfrm>
          </p:grpSpPr>
          <p:sp>
            <p:nvSpPr>
              <p:cNvPr id="21" name="Rounded Rectangle 20"/>
              <p:cNvSpPr/>
              <p:nvPr/>
            </p:nvSpPr>
            <p:spPr bwMode="auto">
              <a:xfrm>
                <a:off x="609600" y="3657600"/>
                <a:ext cx="17526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Notify</a:t>
                </a:r>
              </a:p>
            </p:txBody>
          </p:sp>
          <p:sp>
            <p:nvSpPr>
              <p:cNvPr id="22" name="Rounded Rectangle 21"/>
              <p:cNvSpPr/>
              <p:nvPr/>
            </p:nvSpPr>
            <p:spPr bwMode="auto">
              <a:xfrm>
                <a:off x="609600" y="4648200"/>
                <a:ext cx="1752600"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MultiProc</a:t>
                </a:r>
              </a:p>
            </p:txBody>
          </p:sp>
          <p:cxnSp>
            <p:nvCxnSpPr>
              <p:cNvPr id="24" name="Straight Arrow Connector 23"/>
              <p:cNvCxnSpPr>
                <a:stCxn id="21" idx="2"/>
                <a:endCxn id="22" idx="0"/>
              </p:cNvCxnSpPr>
              <p:nvPr/>
            </p:nvCxnSpPr>
            <p:spPr bwMode="auto">
              <a:xfrm>
                <a:off x="1485900" y="4114800"/>
                <a:ext cx="0" cy="53340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6" name="Folded Corner 25"/>
              <p:cNvSpPr/>
              <p:nvPr/>
            </p:nvSpPr>
            <p:spPr bwMode="auto">
              <a:xfrm>
                <a:off x="3255334" y="2743200"/>
                <a:ext cx="1676400" cy="609600"/>
              </a:xfrm>
              <a:prstGeom prst="foldedCorner">
                <a:avLst>
                  <a:gd name="adj" fmla="val 30621"/>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Arial Narrow" pitchFamily="34" charset="0"/>
                  </a:rPr>
                  <a:t>User APIs</a:t>
                </a:r>
              </a:p>
            </p:txBody>
          </p:sp>
          <p:sp>
            <p:nvSpPr>
              <p:cNvPr id="30" name="TextBox 29"/>
              <p:cNvSpPr txBox="1"/>
              <p:nvPr/>
            </p:nvSpPr>
            <p:spPr>
              <a:xfrm>
                <a:off x="1452435" y="4191000"/>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16" name="Rounded Rectangle 15"/>
              <p:cNvSpPr/>
              <p:nvPr/>
            </p:nvSpPr>
            <p:spPr bwMode="auto">
              <a:xfrm>
                <a:off x="3200400" y="3657600"/>
                <a:ext cx="17526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ListMP</a:t>
                </a:r>
              </a:p>
            </p:txBody>
          </p:sp>
          <p:sp>
            <p:nvSpPr>
              <p:cNvPr id="17" name="Rounded Rectangle 16"/>
              <p:cNvSpPr/>
              <p:nvPr/>
            </p:nvSpPr>
            <p:spPr bwMode="auto">
              <a:xfrm>
                <a:off x="4491164" y="464820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Shared Region</a:t>
                </a:r>
              </a:p>
            </p:txBody>
          </p:sp>
          <p:sp>
            <p:nvSpPr>
              <p:cNvPr id="19" name="TextBox 18"/>
              <p:cNvSpPr txBox="1"/>
              <p:nvPr/>
            </p:nvSpPr>
            <p:spPr>
              <a:xfrm>
                <a:off x="3387565" y="456136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23" name="Rounded Rectangle 22"/>
              <p:cNvSpPr/>
              <p:nvPr/>
            </p:nvSpPr>
            <p:spPr bwMode="auto">
              <a:xfrm>
                <a:off x="4491164" y="525780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GateMP</a:t>
                </a:r>
              </a:p>
            </p:txBody>
          </p:sp>
          <p:sp>
            <p:nvSpPr>
              <p:cNvPr id="27" name="Rounded Rectangle 26"/>
              <p:cNvSpPr/>
              <p:nvPr/>
            </p:nvSpPr>
            <p:spPr bwMode="auto">
              <a:xfrm>
                <a:off x="4491164" y="586740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NameServer</a:t>
                </a:r>
              </a:p>
            </p:txBody>
          </p:sp>
          <p:cxnSp>
            <p:nvCxnSpPr>
              <p:cNvPr id="35" name="Shape 34"/>
              <p:cNvCxnSpPr>
                <a:stCxn id="16" idx="2"/>
                <a:endCxn id="27" idx="1"/>
              </p:cNvCxnSpPr>
              <p:nvPr/>
            </p:nvCxnSpPr>
            <p:spPr bwMode="auto">
              <a:xfrm rot="16200000" flipH="1">
                <a:off x="3293332" y="4898168"/>
                <a:ext cx="19812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7" name="Shape 36"/>
              <p:cNvCxnSpPr>
                <a:stCxn id="16" idx="2"/>
                <a:endCxn id="23" idx="1"/>
              </p:cNvCxnSpPr>
              <p:nvPr/>
            </p:nvCxnSpPr>
            <p:spPr bwMode="auto">
              <a:xfrm rot="16200000" flipH="1">
                <a:off x="3598132" y="4593368"/>
                <a:ext cx="13716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9" name="Shape 38"/>
              <p:cNvCxnSpPr>
                <a:stCxn id="16" idx="2"/>
                <a:endCxn id="17" idx="1"/>
              </p:cNvCxnSpPr>
              <p:nvPr/>
            </p:nvCxnSpPr>
            <p:spPr bwMode="auto">
              <a:xfrm rot="16200000" flipH="1">
                <a:off x="3902932" y="4288568"/>
                <a:ext cx="7620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41" name="Straight Arrow Connector 40"/>
              <p:cNvCxnSpPr>
                <a:stCxn id="22" idx="3"/>
                <a:endCxn id="17" idx="1"/>
              </p:cNvCxnSpPr>
              <p:nvPr/>
            </p:nvCxnSpPr>
            <p:spPr bwMode="auto">
              <a:xfrm>
                <a:off x="2362200" y="4876800"/>
                <a:ext cx="2128964"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43" name="Straight Arrow Connector 42"/>
              <p:cNvCxnSpPr/>
              <p:nvPr/>
            </p:nvCxnSpPr>
            <p:spPr bwMode="auto">
              <a:xfrm flipH="1">
                <a:off x="2209800" y="3200400"/>
                <a:ext cx="1295400" cy="6858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46" name="Straight Arrow Connector 45"/>
              <p:cNvCxnSpPr/>
              <p:nvPr/>
            </p:nvCxnSpPr>
            <p:spPr bwMode="auto">
              <a:xfrm>
                <a:off x="4072268" y="3200400"/>
                <a:ext cx="0" cy="457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33" name="Rounded Rectangle 32"/>
              <p:cNvSpPr/>
              <p:nvPr/>
            </p:nvSpPr>
            <p:spPr bwMode="auto">
              <a:xfrm>
                <a:off x="6400800" y="3657600"/>
                <a:ext cx="22860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HeapMemMP +</a:t>
                </a:r>
              </a:p>
            </p:txBody>
          </p:sp>
          <p:cxnSp>
            <p:nvCxnSpPr>
              <p:cNvPr id="36" name="Shape 35"/>
              <p:cNvCxnSpPr>
                <a:stCxn id="33" idx="2"/>
                <a:endCxn id="17" idx="3"/>
              </p:cNvCxnSpPr>
              <p:nvPr/>
            </p:nvCxnSpPr>
            <p:spPr bwMode="auto">
              <a:xfrm rot="5400000">
                <a:off x="6705600" y="4038600"/>
                <a:ext cx="762000" cy="914400"/>
              </a:xfrm>
              <a:prstGeom prst="bentConnector2">
                <a:avLst/>
              </a:prstGeom>
              <a:solidFill>
                <a:schemeClr val="accent1"/>
              </a:solidFill>
              <a:ln w="28575" cap="flat" cmpd="sng" algn="ctr">
                <a:solidFill>
                  <a:schemeClr val="tx1"/>
                </a:solidFill>
                <a:prstDash val="solid"/>
                <a:round/>
                <a:headEnd type="none" w="sm" len="sm"/>
                <a:tailEnd type="arrow"/>
              </a:ln>
              <a:effectLst/>
            </p:spPr>
          </p:cxnSp>
          <p:cxnSp>
            <p:nvCxnSpPr>
              <p:cNvPr id="40" name="Shape 39"/>
              <p:cNvCxnSpPr>
                <a:stCxn id="33" idx="2"/>
                <a:endCxn id="23" idx="3"/>
              </p:cNvCxnSpPr>
              <p:nvPr/>
            </p:nvCxnSpPr>
            <p:spPr bwMode="auto">
              <a:xfrm rot="5400000">
                <a:off x="6400800" y="4343400"/>
                <a:ext cx="1371600" cy="914400"/>
              </a:xfrm>
              <a:prstGeom prst="bentConnector2">
                <a:avLst/>
              </a:prstGeom>
              <a:solidFill>
                <a:schemeClr val="accent1"/>
              </a:solidFill>
              <a:ln w="28575" cap="flat" cmpd="sng" algn="ctr">
                <a:solidFill>
                  <a:schemeClr val="tx1"/>
                </a:solidFill>
                <a:prstDash val="solid"/>
                <a:round/>
                <a:headEnd type="none" w="sm" len="sm"/>
                <a:tailEnd type="arrow"/>
              </a:ln>
              <a:effectLst/>
            </p:spPr>
          </p:cxnSp>
          <p:cxnSp>
            <p:nvCxnSpPr>
              <p:cNvPr id="44" name="Shape 43"/>
              <p:cNvCxnSpPr>
                <a:stCxn id="33" idx="2"/>
                <a:endCxn id="27" idx="3"/>
              </p:cNvCxnSpPr>
              <p:nvPr/>
            </p:nvCxnSpPr>
            <p:spPr bwMode="auto">
              <a:xfrm rot="5400000">
                <a:off x="6096000" y="4648200"/>
                <a:ext cx="1981200" cy="914400"/>
              </a:xfrm>
              <a:prstGeom prst="bentConnector2">
                <a:avLst/>
              </a:prstGeom>
              <a:solidFill>
                <a:schemeClr val="accent1"/>
              </a:solidFill>
              <a:ln w="28575" cap="flat" cmpd="sng" algn="ctr">
                <a:solidFill>
                  <a:schemeClr val="tx1"/>
                </a:solidFill>
                <a:prstDash val="solid"/>
                <a:round/>
                <a:headEnd type="none" w="sm" len="sm"/>
                <a:tailEnd type="arrow"/>
              </a:ln>
              <a:effectLst/>
            </p:spPr>
          </p:cxnSp>
          <p:sp>
            <p:nvSpPr>
              <p:cNvPr id="45" name="TextBox 44"/>
              <p:cNvSpPr txBox="1"/>
              <p:nvPr/>
            </p:nvSpPr>
            <p:spPr>
              <a:xfrm>
                <a:off x="6862635" y="456136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cxnSp>
            <p:nvCxnSpPr>
              <p:cNvPr id="50" name="Straight Arrow Connector 49"/>
              <p:cNvCxnSpPr/>
              <p:nvPr/>
            </p:nvCxnSpPr>
            <p:spPr bwMode="auto">
              <a:xfrm>
                <a:off x="4800600" y="3048000"/>
                <a:ext cx="1752600" cy="838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31" name="Rounded Rectangle 30"/>
              <p:cNvSpPr/>
              <p:nvPr/>
            </p:nvSpPr>
            <p:spPr bwMode="auto">
              <a:xfrm>
                <a:off x="2895600" y="5257800"/>
                <a:ext cx="5380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sz="1800" b="0" dirty="0" smtClean="0">
                    <a:solidFill>
                      <a:srgbClr val="000000"/>
                    </a:solidFill>
                    <a:latin typeface="Calibri" pitchFamily="34" charset="0"/>
                  </a:rPr>
                  <a:t>Cfg</a:t>
                </a:r>
              </a:p>
            </p:txBody>
          </p:sp>
        </p:grpSp>
      </p:gr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59396" y="444767"/>
            <a:ext cx="8229600" cy="607596"/>
          </a:xfrm>
        </p:spPr>
        <p:txBody>
          <a:bodyPr/>
          <a:lstStyle/>
          <a:p>
            <a:pPr eaLnBrk="1" hangingPunct="1"/>
            <a:r>
              <a:rPr lang="en-US" dirty="0" smtClean="0"/>
              <a:t>IPC Device to Device Using SRIO</a:t>
            </a:r>
          </a:p>
        </p:txBody>
      </p:sp>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31898"/>
            <a:ext cx="9144000" cy="742950"/>
          </a:xfrm>
        </p:spPr>
        <p:txBody>
          <a:bodyPr wrap="none" anchorCtr="1"/>
          <a:lstStyle/>
          <a:p>
            <a:r>
              <a:rPr lang="en-US" sz="3600" dirty="0" smtClean="0"/>
              <a:t>IPC Transports – SRIO (1/3)</a:t>
            </a:r>
          </a:p>
        </p:txBody>
      </p:sp>
      <p:sp>
        <p:nvSpPr>
          <p:cNvPr id="6" name="TextBox 5"/>
          <p:cNvSpPr txBox="1"/>
          <p:nvPr/>
        </p:nvSpPr>
        <p:spPr>
          <a:xfrm>
            <a:off x="0" y="853441"/>
            <a:ext cx="8151142" cy="1575816"/>
          </a:xfrm>
          <a:prstGeom prst="rect">
            <a:avLst/>
          </a:prstGeom>
          <a:noFill/>
        </p:spPr>
        <p:txBody>
          <a:bodyPr wrap="none" rtlCol="0" anchor="ctr" anchorCtr="0">
            <a:spAutoFit/>
          </a:bodyPr>
          <a:lstStyle/>
          <a:p>
            <a:pPr marL="342900" indent="-342900" algn="l">
              <a:lnSpc>
                <a:spcPct val="90000"/>
              </a:lnSpc>
              <a:spcBef>
                <a:spcPts val="1200"/>
              </a:spcBef>
              <a:buClr>
                <a:schemeClr val="tx2"/>
              </a:buClr>
              <a:buSzPct val="75000"/>
              <a:buFont typeface="Wingdings"/>
              <a:buChar char=""/>
            </a:pPr>
            <a:r>
              <a:rPr lang="en-US" b="0" dirty="0" smtClean="0">
                <a:solidFill>
                  <a:schemeClr val="dk1"/>
                </a:solidFill>
                <a:latin typeface="Calibri" pitchFamily="34" charset="0"/>
              </a:rPr>
              <a:t>The </a:t>
            </a:r>
            <a:r>
              <a:rPr lang="en-US" dirty="0" smtClean="0">
                <a:solidFill>
                  <a:schemeClr val="tx2"/>
                </a:solidFill>
                <a:latin typeface="Calibri" pitchFamily="34" charset="0"/>
              </a:rPr>
              <a:t>SRIO</a:t>
            </a:r>
            <a:r>
              <a:rPr lang="en-US" b="0" dirty="0" smtClean="0">
                <a:solidFill>
                  <a:schemeClr val="dk1"/>
                </a:solidFill>
                <a:latin typeface="Calibri" pitchFamily="34" charset="0"/>
              </a:rPr>
              <a:t> (Type 11) transport enables MessageQ to send data</a:t>
            </a:r>
            <a:br>
              <a:rPr lang="en-US" b="0" dirty="0" smtClean="0">
                <a:solidFill>
                  <a:schemeClr val="dk1"/>
                </a:solidFill>
                <a:latin typeface="Calibri" pitchFamily="34" charset="0"/>
              </a:rPr>
            </a:br>
            <a:r>
              <a:rPr lang="en-US" b="0" dirty="0" smtClean="0">
                <a:solidFill>
                  <a:schemeClr val="dk1"/>
                </a:solidFill>
                <a:latin typeface="Calibri" pitchFamily="34" charset="0"/>
              </a:rPr>
              <a:t>between tasks, cores and devices via the SRIO IP block.</a:t>
            </a:r>
          </a:p>
          <a:p>
            <a:pPr marL="342900" indent="-342900" algn="l">
              <a:lnSpc>
                <a:spcPct val="90000"/>
              </a:lnSpc>
              <a:spcBef>
                <a:spcPts val="1200"/>
              </a:spcBef>
              <a:buClr>
                <a:schemeClr val="tx2"/>
              </a:buClr>
              <a:buSzPct val="75000"/>
              <a:buFont typeface="Wingdings"/>
              <a:buChar char=""/>
            </a:pPr>
            <a:r>
              <a:rPr lang="en-US" b="0" dirty="0" smtClean="0">
                <a:solidFill>
                  <a:schemeClr val="dk1"/>
                </a:solidFill>
                <a:latin typeface="Calibri" pitchFamily="34" charset="0"/>
              </a:rPr>
              <a:t>Refer to the MCSDK examples for setup code required to use</a:t>
            </a:r>
            <a:br>
              <a:rPr lang="en-US" b="0" dirty="0" smtClean="0">
                <a:solidFill>
                  <a:schemeClr val="dk1"/>
                </a:solidFill>
                <a:latin typeface="Calibri" pitchFamily="34" charset="0"/>
              </a:rPr>
            </a:br>
            <a:r>
              <a:rPr lang="en-US" b="0" dirty="0" smtClean="0">
                <a:solidFill>
                  <a:schemeClr val="dk1"/>
                </a:solidFill>
                <a:latin typeface="Calibri" pitchFamily="34" charset="0"/>
              </a:rPr>
              <a:t>MessageQ over this transport.</a:t>
            </a:r>
          </a:p>
        </p:txBody>
      </p:sp>
      <p:sp>
        <p:nvSpPr>
          <p:cNvPr id="53" name="Rectangle 52"/>
          <p:cNvSpPr/>
          <p:nvPr/>
        </p:nvSpPr>
        <p:spPr bwMode="auto">
          <a:xfrm>
            <a:off x="381000" y="2842260"/>
            <a:ext cx="37338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V   CorePac W</a:t>
            </a:r>
          </a:p>
        </p:txBody>
      </p:sp>
      <p:cxnSp>
        <p:nvCxnSpPr>
          <p:cNvPr id="54" name="Straight Arrow Connector 53"/>
          <p:cNvCxnSpPr>
            <a:stCxn id="55" idx="2"/>
            <a:endCxn id="58" idx="0"/>
          </p:cNvCxnSpPr>
          <p:nvPr/>
        </p:nvCxnSpPr>
        <p:spPr bwMode="auto">
          <a:xfrm>
            <a:off x="2241045" y="3636245"/>
            <a:ext cx="17342" cy="149201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55" name="TextBox 54"/>
          <p:cNvSpPr txBox="1"/>
          <p:nvPr/>
        </p:nvSpPr>
        <p:spPr>
          <a:xfrm>
            <a:off x="914400" y="3297691"/>
            <a:ext cx="265329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msg = MessageQ_alloc</a:t>
            </a:r>
          </a:p>
        </p:txBody>
      </p:sp>
      <p:sp>
        <p:nvSpPr>
          <p:cNvPr id="56" name="TextBox 55"/>
          <p:cNvSpPr txBox="1"/>
          <p:nvPr/>
        </p:nvSpPr>
        <p:spPr>
          <a:xfrm>
            <a:off x="554666" y="3909060"/>
            <a:ext cx="3393878"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msg)</a:t>
            </a:r>
          </a:p>
        </p:txBody>
      </p:sp>
      <p:sp>
        <p:nvSpPr>
          <p:cNvPr id="57" name="TextBox 56"/>
          <p:cNvSpPr txBox="1"/>
          <p:nvPr/>
        </p:nvSpPr>
        <p:spPr>
          <a:xfrm>
            <a:off x="1109332" y="45186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TransportSrio_put</a:t>
            </a:r>
          </a:p>
        </p:txBody>
      </p:sp>
      <p:sp>
        <p:nvSpPr>
          <p:cNvPr id="58" name="TextBox 57"/>
          <p:cNvSpPr txBox="1"/>
          <p:nvPr/>
        </p:nvSpPr>
        <p:spPr>
          <a:xfrm>
            <a:off x="499732" y="5128260"/>
            <a:ext cx="351731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Srio_sockSend(pkt, dstAddr)</a:t>
            </a:r>
          </a:p>
        </p:txBody>
      </p:sp>
      <p:sp>
        <p:nvSpPr>
          <p:cNvPr id="63" name="Rectangle 62"/>
          <p:cNvSpPr/>
          <p:nvPr/>
        </p:nvSpPr>
        <p:spPr bwMode="auto">
          <a:xfrm>
            <a:off x="4724400" y="2842260"/>
            <a:ext cx="40386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X   CorePac Y</a:t>
            </a:r>
          </a:p>
        </p:txBody>
      </p:sp>
      <p:cxnSp>
        <p:nvCxnSpPr>
          <p:cNvPr id="73" name="Straight Arrow Connector 72"/>
          <p:cNvCxnSpPr>
            <a:stCxn id="68" idx="0"/>
            <a:endCxn id="71" idx="2"/>
          </p:cNvCxnSpPr>
          <p:nvPr/>
        </p:nvCxnSpPr>
        <p:spPr bwMode="auto">
          <a:xfrm flipH="1" flipV="1">
            <a:off x="6747214" y="3668792"/>
            <a:ext cx="2420" cy="1459468"/>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65" name="TextBox 64"/>
          <p:cNvSpPr txBox="1"/>
          <p:nvPr/>
        </p:nvSpPr>
        <p:spPr>
          <a:xfrm>
            <a:off x="4876801" y="3875306"/>
            <a:ext cx="3733799" cy="338554"/>
          </a:xfrm>
          <a:prstGeom prst="rect">
            <a:avLst/>
          </a:prstGeom>
          <a:solidFill>
            <a:srgbClr val="FFFF99"/>
          </a:solidFill>
          <a:ln w="9525">
            <a:solidFill>
              <a:schemeClr val="tx1"/>
            </a:solidFill>
          </a:ln>
        </p:spPr>
        <p:txBody>
          <a:bodyPr wrap="square" rtlCol="0" anchor="ctr" anchorCtr="0">
            <a:spAutoFit/>
          </a:bodyPr>
          <a:lstStyle/>
          <a:p>
            <a:r>
              <a:rPr lang="en-US" sz="1600" b="0" dirty="0" smtClean="0">
                <a:solidFill>
                  <a:schemeClr val="dk1"/>
                </a:solidFill>
                <a:effectLst/>
                <a:latin typeface="Courier New" pitchFamily="49" charset="0"/>
                <a:cs typeface="Courier New" pitchFamily="49" charset="0"/>
              </a:rPr>
              <a:t>MessageQ_get(queueHndl,rxMsg)</a:t>
            </a:r>
          </a:p>
        </p:txBody>
      </p:sp>
      <p:sp>
        <p:nvSpPr>
          <p:cNvPr id="66" name="TextBox 65"/>
          <p:cNvSpPr txBox="1"/>
          <p:nvPr/>
        </p:nvSpPr>
        <p:spPr>
          <a:xfrm>
            <a:off x="4866167" y="4484906"/>
            <a:ext cx="3764172"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rxMsg)</a:t>
            </a:r>
          </a:p>
        </p:txBody>
      </p:sp>
      <p:sp>
        <p:nvSpPr>
          <p:cNvPr id="68" name="TextBox 67"/>
          <p:cNvSpPr txBox="1"/>
          <p:nvPr/>
        </p:nvSpPr>
        <p:spPr>
          <a:xfrm>
            <a:off x="5608135" y="51282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TransportSrio_isr</a:t>
            </a:r>
          </a:p>
        </p:txBody>
      </p:sp>
      <p:sp>
        <p:nvSpPr>
          <p:cNvPr id="71" name="TextBox 70"/>
          <p:cNvSpPr txBox="1"/>
          <p:nvPr/>
        </p:nvSpPr>
        <p:spPr>
          <a:xfrm>
            <a:off x="5612159" y="3299460"/>
            <a:ext cx="2270109" cy="369332"/>
          </a:xfrm>
          <a:prstGeom prst="rect">
            <a:avLst/>
          </a:prstGeom>
          <a:noFill/>
        </p:spPr>
        <p:txBody>
          <a:bodyPr wrap="none" rtlCol="0" anchor="ctr" anchorCtr="0">
            <a:spAutoFit/>
          </a:bodyPr>
          <a:lstStyle/>
          <a:p>
            <a:r>
              <a:rPr lang="en-US" sz="1800" b="0" dirty="0" smtClean="0">
                <a:solidFill>
                  <a:schemeClr val="dk1"/>
                </a:solidFill>
                <a:effectLst/>
                <a:latin typeface="Calibri" pitchFamily="34" charset="0"/>
              </a:rPr>
              <a:t>“get Msg from queue”</a:t>
            </a:r>
          </a:p>
        </p:txBody>
      </p:sp>
      <p:sp>
        <p:nvSpPr>
          <p:cNvPr id="75" name="Rounded Rectangle 74"/>
          <p:cNvSpPr/>
          <p:nvPr/>
        </p:nvSpPr>
        <p:spPr bwMode="auto">
          <a:xfrm>
            <a:off x="2667000" y="58140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sp>
        <p:nvSpPr>
          <p:cNvPr id="76" name="Rounded Rectangle 75"/>
          <p:cNvSpPr/>
          <p:nvPr/>
        </p:nvSpPr>
        <p:spPr bwMode="auto">
          <a:xfrm>
            <a:off x="4876800" y="58140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cxnSp>
        <p:nvCxnSpPr>
          <p:cNvPr id="78" name="Shape 77"/>
          <p:cNvCxnSpPr>
            <a:stCxn id="58" idx="2"/>
            <a:endCxn id="75" idx="1"/>
          </p:cNvCxnSpPr>
          <p:nvPr/>
        </p:nvCxnSpPr>
        <p:spPr bwMode="auto">
          <a:xfrm rot="16200000" flipH="1">
            <a:off x="2174770" y="5550430"/>
            <a:ext cx="575846" cy="408613"/>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80" name="Straight Arrow Connector 79"/>
          <p:cNvCxnSpPr>
            <a:stCxn id="75" idx="3"/>
            <a:endCxn id="76" idx="1"/>
          </p:cNvCxnSpPr>
          <p:nvPr/>
        </p:nvCxnSpPr>
        <p:spPr bwMode="auto">
          <a:xfrm>
            <a:off x="3962400" y="6042660"/>
            <a:ext cx="9144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82" name="Shape 81"/>
          <p:cNvCxnSpPr>
            <a:stCxn id="76" idx="3"/>
            <a:endCxn id="68" idx="2"/>
          </p:cNvCxnSpPr>
          <p:nvPr/>
        </p:nvCxnSpPr>
        <p:spPr bwMode="auto">
          <a:xfrm flipV="1">
            <a:off x="6172200" y="5466814"/>
            <a:ext cx="577434" cy="575846"/>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31898"/>
            <a:ext cx="9144000" cy="742950"/>
          </a:xfrm>
        </p:spPr>
        <p:txBody>
          <a:bodyPr wrap="none" anchorCtr="1"/>
          <a:lstStyle/>
          <a:p>
            <a:r>
              <a:rPr lang="en-US" sz="3600" dirty="0" smtClean="0"/>
              <a:t>IPC Transports – SRIO (2/3)</a:t>
            </a:r>
          </a:p>
        </p:txBody>
      </p:sp>
      <p:sp>
        <p:nvSpPr>
          <p:cNvPr id="6" name="TextBox 5"/>
          <p:cNvSpPr txBox="1"/>
          <p:nvPr/>
        </p:nvSpPr>
        <p:spPr>
          <a:xfrm>
            <a:off x="220981" y="764041"/>
            <a:ext cx="8679180" cy="1785104"/>
          </a:xfrm>
          <a:prstGeom prst="rect">
            <a:avLst/>
          </a:prstGeom>
          <a:noFill/>
        </p:spPr>
        <p:txBody>
          <a:bodyPr wrap="square" rtlCol="0" anchor="ctr" anchorCtr="0">
            <a:spAutoFit/>
          </a:bodyPr>
          <a:lstStyle/>
          <a:p>
            <a:pPr marL="342900" lvl="0" indent="-342900" algn="l">
              <a:lnSpc>
                <a:spcPct val="90000"/>
              </a:lnSpc>
              <a:spcBef>
                <a:spcPts val="1200"/>
              </a:spcBef>
              <a:buClr>
                <a:schemeClr val="tx2"/>
              </a:buClr>
              <a:buSzPct val="75000"/>
              <a:buFont typeface="Wingdings"/>
              <a:buChar char=""/>
            </a:pPr>
            <a:r>
              <a:rPr lang="en-US" sz="2000" dirty="0" smtClean="0">
                <a:solidFill>
                  <a:schemeClr val="dk1"/>
                </a:solidFill>
                <a:latin typeface="Calibri" pitchFamily="34" charset="0"/>
              </a:rPr>
              <a:t>From a messageQ standpoint, the SRIO transport works the same as the QMSS transport. At the transport level, it is also somewhat the same.</a:t>
            </a:r>
          </a:p>
          <a:p>
            <a:pPr marL="342900" lvl="0" indent="-342900" algn="l">
              <a:lnSpc>
                <a:spcPct val="90000"/>
              </a:lnSpc>
              <a:spcBef>
                <a:spcPts val="1200"/>
              </a:spcBef>
              <a:buClr>
                <a:schemeClr val="tx2"/>
              </a:buClr>
              <a:buSzPct val="75000"/>
              <a:buFont typeface="Wingdings"/>
              <a:buChar char=""/>
            </a:pPr>
            <a:r>
              <a:rPr lang="en-US" sz="2000" dirty="0" smtClean="0">
                <a:solidFill>
                  <a:schemeClr val="dk1"/>
                </a:solidFill>
                <a:latin typeface="Calibri" pitchFamily="34" charset="0"/>
              </a:rPr>
              <a:t>The SRIO transport copies the messageQ message into the SRIO data buffer. </a:t>
            </a:r>
          </a:p>
          <a:p>
            <a:pPr marL="342900" indent="-342900" algn="l">
              <a:lnSpc>
                <a:spcPct val="90000"/>
              </a:lnSpc>
              <a:spcBef>
                <a:spcPts val="1200"/>
              </a:spcBef>
              <a:buClr>
                <a:schemeClr val="tx2"/>
              </a:buClr>
              <a:buSzPct val="75000"/>
              <a:buFont typeface="Wingdings"/>
              <a:buChar char=""/>
            </a:pPr>
            <a:r>
              <a:rPr lang="en-US" sz="2000" dirty="0" smtClean="0">
                <a:solidFill>
                  <a:schemeClr val="dk1"/>
                </a:solidFill>
                <a:latin typeface="Calibri" pitchFamily="34" charset="0"/>
              </a:rPr>
              <a:t>It will then pop a SRIO descriptor and put a pointer to the SRIO data buffer into the descriptor.  </a:t>
            </a:r>
          </a:p>
        </p:txBody>
      </p:sp>
      <p:sp>
        <p:nvSpPr>
          <p:cNvPr id="22" name="Rectangle 21"/>
          <p:cNvSpPr/>
          <p:nvPr/>
        </p:nvSpPr>
        <p:spPr bwMode="auto">
          <a:xfrm>
            <a:off x="381000" y="2842260"/>
            <a:ext cx="37338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V   CorePac W</a:t>
            </a:r>
          </a:p>
        </p:txBody>
      </p:sp>
      <p:cxnSp>
        <p:nvCxnSpPr>
          <p:cNvPr id="23" name="Straight Arrow Connector 22"/>
          <p:cNvCxnSpPr>
            <a:stCxn id="24" idx="2"/>
            <a:endCxn id="27" idx="0"/>
          </p:cNvCxnSpPr>
          <p:nvPr/>
        </p:nvCxnSpPr>
        <p:spPr bwMode="auto">
          <a:xfrm>
            <a:off x="2241045" y="3636245"/>
            <a:ext cx="17342" cy="149201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4" name="TextBox 23"/>
          <p:cNvSpPr txBox="1"/>
          <p:nvPr/>
        </p:nvSpPr>
        <p:spPr>
          <a:xfrm>
            <a:off x="914400" y="3297691"/>
            <a:ext cx="265329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msg = MessageQ_alloc</a:t>
            </a:r>
          </a:p>
        </p:txBody>
      </p:sp>
      <p:sp>
        <p:nvSpPr>
          <p:cNvPr id="25" name="TextBox 24"/>
          <p:cNvSpPr txBox="1"/>
          <p:nvPr/>
        </p:nvSpPr>
        <p:spPr>
          <a:xfrm>
            <a:off x="554666" y="3909060"/>
            <a:ext cx="3393878"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msg)</a:t>
            </a:r>
          </a:p>
        </p:txBody>
      </p:sp>
      <p:sp>
        <p:nvSpPr>
          <p:cNvPr id="26" name="TextBox 25"/>
          <p:cNvSpPr txBox="1"/>
          <p:nvPr/>
        </p:nvSpPr>
        <p:spPr>
          <a:xfrm>
            <a:off x="1109332" y="45186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TransportSrio_put</a:t>
            </a:r>
          </a:p>
        </p:txBody>
      </p:sp>
      <p:sp>
        <p:nvSpPr>
          <p:cNvPr id="27" name="TextBox 26"/>
          <p:cNvSpPr txBox="1"/>
          <p:nvPr/>
        </p:nvSpPr>
        <p:spPr>
          <a:xfrm>
            <a:off x="499732" y="5128260"/>
            <a:ext cx="351731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Srio_sockSend(pkt, dstAddr)</a:t>
            </a:r>
          </a:p>
        </p:txBody>
      </p:sp>
      <p:sp>
        <p:nvSpPr>
          <p:cNvPr id="28" name="Rectangle 27"/>
          <p:cNvSpPr/>
          <p:nvPr/>
        </p:nvSpPr>
        <p:spPr bwMode="auto">
          <a:xfrm>
            <a:off x="4724400" y="2842260"/>
            <a:ext cx="40386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X   CorePac Y</a:t>
            </a:r>
          </a:p>
        </p:txBody>
      </p:sp>
      <p:cxnSp>
        <p:nvCxnSpPr>
          <p:cNvPr id="29" name="Straight Arrow Connector 28"/>
          <p:cNvCxnSpPr>
            <a:stCxn id="32" idx="0"/>
            <a:endCxn id="33" idx="2"/>
          </p:cNvCxnSpPr>
          <p:nvPr/>
        </p:nvCxnSpPr>
        <p:spPr bwMode="auto">
          <a:xfrm flipH="1" flipV="1">
            <a:off x="6747214" y="3668792"/>
            <a:ext cx="2420" cy="1459468"/>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30" name="TextBox 29"/>
          <p:cNvSpPr txBox="1"/>
          <p:nvPr/>
        </p:nvSpPr>
        <p:spPr>
          <a:xfrm>
            <a:off x="4876801" y="3875306"/>
            <a:ext cx="3733799" cy="338554"/>
          </a:xfrm>
          <a:prstGeom prst="rect">
            <a:avLst/>
          </a:prstGeom>
          <a:solidFill>
            <a:srgbClr val="FFFF99"/>
          </a:solidFill>
          <a:ln w="9525">
            <a:solidFill>
              <a:schemeClr val="tx1"/>
            </a:solidFill>
          </a:ln>
        </p:spPr>
        <p:txBody>
          <a:bodyPr wrap="square" rtlCol="0" anchor="ctr" anchorCtr="0">
            <a:spAutoFit/>
          </a:bodyPr>
          <a:lstStyle/>
          <a:p>
            <a:r>
              <a:rPr lang="en-US" sz="1600" b="0" dirty="0" smtClean="0">
                <a:solidFill>
                  <a:schemeClr val="dk1"/>
                </a:solidFill>
                <a:effectLst/>
                <a:latin typeface="Courier New" pitchFamily="49" charset="0"/>
                <a:cs typeface="Courier New" pitchFamily="49" charset="0"/>
              </a:rPr>
              <a:t>MessageQ_get(queueHndl,rxMsg)</a:t>
            </a:r>
          </a:p>
        </p:txBody>
      </p:sp>
      <p:sp>
        <p:nvSpPr>
          <p:cNvPr id="31" name="TextBox 30"/>
          <p:cNvSpPr txBox="1"/>
          <p:nvPr/>
        </p:nvSpPr>
        <p:spPr>
          <a:xfrm>
            <a:off x="4866167" y="4484906"/>
            <a:ext cx="3764172"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rxMsg)</a:t>
            </a:r>
          </a:p>
        </p:txBody>
      </p:sp>
      <p:sp>
        <p:nvSpPr>
          <p:cNvPr id="32" name="TextBox 31"/>
          <p:cNvSpPr txBox="1"/>
          <p:nvPr/>
        </p:nvSpPr>
        <p:spPr>
          <a:xfrm>
            <a:off x="5608135" y="51282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TransportSrio_isr</a:t>
            </a:r>
          </a:p>
        </p:txBody>
      </p:sp>
      <p:sp>
        <p:nvSpPr>
          <p:cNvPr id="33" name="TextBox 32"/>
          <p:cNvSpPr txBox="1"/>
          <p:nvPr/>
        </p:nvSpPr>
        <p:spPr>
          <a:xfrm>
            <a:off x="5612159" y="3299460"/>
            <a:ext cx="2270109" cy="369332"/>
          </a:xfrm>
          <a:prstGeom prst="rect">
            <a:avLst/>
          </a:prstGeom>
          <a:noFill/>
        </p:spPr>
        <p:txBody>
          <a:bodyPr wrap="none" rtlCol="0" anchor="ctr" anchorCtr="0">
            <a:spAutoFit/>
          </a:bodyPr>
          <a:lstStyle/>
          <a:p>
            <a:r>
              <a:rPr lang="en-US" sz="1800" b="0" dirty="0" smtClean="0">
                <a:solidFill>
                  <a:schemeClr val="dk1"/>
                </a:solidFill>
                <a:effectLst/>
                <a:latin typeface="Calibri" pitchFamily="34" charset="0"/>
              </a:rPr>
              <a:t>“get Msg from queue”</a:t>
            </a:r>
          </a:p>
        </p:txBody>
      </p:sp>
      <p:sp>
        <p:nvSpPr>
          <p:cNvPr id="34" name="Rounded Rectangle 33"/>
          <p:cNvSpPr/>
          <p:nvPr/>
        </p:nvSpPr>
        <p:spPr bwMode="auto">
          <a:xfrm>
            <a:off x="2667000" y="58140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sp>
        <p:nvSpPr>
          <p:cNvPr id="35" name="Rounded Rectangle 34"/>
          <p:cNvSpPr/>
          <p:nvPr/>
        </p:nvSpPr>
        <p:spPr bwMode="auto">
          <a:xfrm>
            <a:off x="4876800" y="58140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cxnSp>
        <p:nvCxnSpPr>
          <p:cNvPr id="36" name="Shape 35"/>
          <p:cNvCxnSpPr>
            <a:stCxn id="27" idx="2"/>
            <a:endCxn id="34" idx="1"/>
          </p:cNvCxnSpPr>
          <p:nvPr/>
        </p:nvCxnSpPr>
        <p:spPr bwMode="auto">
          <a:xfrm rot="16200000" flipH="1">
            <a:off x="2174770" y="5550430"/>
            <a:ext cx="575846" cy="408613"/>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7" name="Straight Arrow Connector 36"/>
          <p:cNvCxnSpPr>
            <a:stCxn id="34" idx="3"/>
            <a:endCxn id="35" idx="1"/>
          </p:cNvCxnSpPr>
          <p:nvPr/>
        </p:nvCxnSpPr>
        <p:spPr bwMode="auto">
          <a:xfrm>
            <a:off x="3962400" y="6042660"/>
            <a:ext cx="9144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8" name="Shape 37"/>
          <p:cNvCxnSpPr>
            <a:stCxn id="35" idx="3"/>
            <a:endCxn id="32" idx="2"/>
          </p:cNvCxnSpPr>
          <p:nvPr/>
        </p:nvCxnSpPr>
        <p:spPr bwMode="auto">
          <a:xfrm flipV="1">
            <a:off x="6172200" y="5466814"/>
            <a:ext cx="577434" cy="575846"/>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31898"/>
            <a:ext cx="9144000" cy="742950"/>
          </a:xfrm>
        </p:spPr>
        <p:txBody>
          <a:bodyPr wrap="none" anchorCtr="1"/>
          <a:lstStyle/>
          <a:p>
            <a:r>
              <a:rPr lang="en-US" sz="3600" dirty="0" smtClean="0"/>
              <a:t>IPC Transports – SRIO (3/3)</a:t>
            </a:r>
          </a:p>
        </p:txBody>
      </p:sp>
      <p:sp>
        <p:nvSpPr>
          <p:cNvPr id="6" name="TextBox 5"/>
          <p:cNvSpPr txBox="1"/>
          <p:nvPr/>
        </p:nvSpPr>
        <p:spPr>
          <a:xfrm>
            <a:off x="281939" y="814601"/>
            <a:ext cx="8536597" cy="1729704"/>
          </a:xfrm>
          <a:prstGeom prst="rect">
            <a:avLst/>
          </a:prstGeom>
          <a:noFill/>
        </p:spPr>
        <p:txBody>
          <a:bodyPr wrap="square" rtlCol="0" anchor="ctr" anchorCtr="0">
            <a:spAutoFit/>
          </a:bodyPr>
          <a:lstStyle/>
          <a:p>
            <a:pPr marL="342900" lvl="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The transport then passes the descriptor to the SRIO LLD via the Srio_sockSend API.  </a:t>
            </a:r>
          </a:p>
          <a:p>
            <a:pPr marL="342900" lvl="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SRIO then sends and receives the buffer via the SRIO PKTDMA.</a:t>
            </a:r>
          </a:p>
          <a:p>
            <a:pPr marL="342900" lvl="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The message is then queued on the Receiver side.</a:t>
            </a:r>
          </a:p>
        </p:txBody>
      </p:sp>
      <p:sp>
        <p:nvSpPr>
          <p:cNvPr id="21" name="Rectangle 20"/>
          <p:cNvSpPr/>
          <p:nvPr/>
        </p:nvSpPr>
        <p:spPr bwMode="auto">
          <a:xfrm>
            <a:off x="381000" y="2842260"/>
            <a:ext cx="37338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V   CorePac W</a:t>
            </a:r>
          </a:p>
        </p:txBody>
      </p:sp>
      <p:cxnSp>
        <p:nvCxnSpPr>
          <p:cNvPr id="22" name="Straight Arrow Connector 21"/>
          <p:cNvCxnSpPr>
            <a:stCxn id="23" idx="2"/>
            <a:endCxn id="26" idx="0"/>
          </p:cNvCxnSpPr>
          <p:nvPr/>
        </p:nvCxnSpPr>
        <p:spPr bwMode="auto">
          <a:xfrm>
            <a:off x="2241045" y="3636245"/>
            <a:ext cx="17342" cy="149201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3" name="TextBox 22"/>
          <p:cNvSpPr txBox="1"/>
          <p:nvPr/>
        </p:nvSpPr>
        <p:spPr>
          <a:xfrm>
            <a:off x="914400" y="3297691"/>
            <a:ext cx="265329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msg = MessageQ_alloc</a:t>
            </a:r>
          </a:p>
        </p:txBody>
      </p:sp>
      <p:sp>
        <p:nvSpPr>
          <p:cNvPr id="24" name="TextBox 23"/>
          <p:cNvSpPr txBox="1"/>
          <p:nvPr/>
        </p:nvSpPr>
        <p:spPr>
          <a:xfrm>
            <a:off x="554666" y="3909060"/>
            <a:ext cx="3393878"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msg)</a:t>
            </a:r>
          </a:p>
        </p:txBody>
      </p:sp>
      <p:sp>
        <p:nvSpPr>
          <p:cNvPr id="25" name="TextBox 24"/>
          <p:cNvSpPr txBox="1"/>
          <p:nvPr/>
        </p:nvSpPr>
        <p:spPr>
          <a:xfrm>
            <a:off x="1109332" y="45186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TransportSrio_put</a:t>
            </a:r>
          </a:p>
        </p:txBody>
      </p:sp>
      <p:sp>
        <p:nvSpPr>
          <p:cNvPr id="26" name="TextBox 25"/>
          <p:cNvSpPr txBox="1"/>
          <p:nvPr/>
        </p:nvSpPr>
        <p:spPr>
          <a:xfrm>
            <a:off x="499732" y="5128260"/>
            <a:ext cx="351731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Srio_sockSend(pkt, dstAddr)</a:t>
            </a:r>
          </a:p>
        </p:txBody>
      </p:sp>
      <p:sp>
        <p:nvSpPr>
          <p:cNvPr id="27" name="Rectangle 26"/>
          <p:cNvSpPr/>
          <p:nvPr/>
        </p:nvSpPr>
        <p:spPr bwMode="auto">
          <a:xfrm>
            <a:off x="4724400" y="2842260"/>
            <a:ext cx="40386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X   CorePac Y</a:t>
            </a:r>
          </a:p>
        </p:txBody>
      </p:sp>
      <p:cxnSp>
        <p:nvCxnSpPr>
          <p:cNvPr id="28" name="Straight Arrow Connector 27"/>
          <p:cNvCxnSpPr>
            <a:stCxn id="31" idx="0"/>
            <a:endCxn id="32" idx="2"/>
          </p:cNvCxnSpPr>
          <p:nvPr/>
        </p:nvCxnSpPr>
        <p:spPr bwMode="auto">
          <a:xfrm flipH="1" flipV="1">
            <a:off x="6747214" y="3668792"/>
            <a:ext cx="2420" cy="1459468"/>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9" name="TextBox 28"/>
          <p:cNvSpPr txBox="1"/>
          <p:nvPr/>
        </p:nvSpPr>
        <p:spPr>
          <a:xfrm>
            <a:off x="4876801" y="3875306"/>
            <a:ext cx="3733799" cy="338554"/>
          </a:xfrm>
          <a:prstGeom prst="rect">
            <a:avLst/>
          </a:prstGeom>
          <a:solidFill>
            <a:srgbClr val="FFFF99"/>
          </a:solidFill>
          <a:ln w="9525">
            <a:solidFill>
              <a:schemeClr val="tx1"/>
            </a:solidFill>
          </a:ln>
        </p:spPr>
        <p:txBody>
          <a:bodyPr wrap="square" rtlCol="0" anchor="ctr" anchorCtr="0">
            <a:spAutoFit/>
          </a:bodyPr>
          <a:lstStyle/>
          <a:p>
            <a:r>
              <a:rPr lang="en-US" sz="1600" b="0" dirty="0" smtClean="0">
                <a:solidFill>
                  <a:schemeClr val="dk1"/>
                </a:solidFill>
                <a:effectLst/>
                <a:latin typeface="Courier New" pitchFamily="49" charset="0"/>
                <a:cs typeface="Courier New" pitchFamily="49" charset="0"/>
              </a:rPr>
              <a:t>MessageQ_get(queueHndl,rxMsg)</a:t>
            </a:r>
          </a:p>
        </p:txBody>
      </p:sp>
      <p:sp>
        <p:nvSpPr>
          <p:cNvPr id="30" name="TextBox 29"/>
          <p:cNvSpPr txBox="1"/>
          <p:nvPr/>
        </p:nvSpPr>
        <p:spPr>
          <a:xfrm>
            <a:off x="4866167" y="4484906"/>
            <a:ext cx="3764172"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rxMsg)</a:t>
            </a:r>
          </a:p>
        </p:txBody>
      </p:sp>
      <p:sp>
        <p:nvSpPr>
          <p:cNvPr id="31" name="TextBox 30"/>
          <p:cNvSpPr txBox="1"/>
          <p:nvPr/>
        </p:nvSpPr>
        <p:spPr>
          <a:xfrm>
            <a:off x="5608135" y="51282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TransportSrio_isr</a:t>
            </a:r>
          </a:p>
        </p:txBody>
      </p:sp>
      <p:sp>
        <p:nvSpPr>
          <p:cNvPr id="32" name="TextBox 31"/>
          <p:cNvSpPr txBox="1"/>
          <p:nvPr/>
        </p:nvSpPr>
        <p:spPr>
          <a:xfrm>
            <a:off x="5612159" y="3299460"/>
            <a:ext cx="2270109" cy="369332"/>
          </a:xfrm>
          <a:prstGeom prst="rect">
            <a:avLst/>
          </a:prstGeom>
          <a:noFill/>
        </p:spPr>
        <p:txBody>
          <a:bodyPr wrap="none" rtlCol="0" anchor="ctr" anchorCtr="0">
            <a:spAutoFit/>
          </a:bodyPr>
          <a:lstStyle/>
          <a:p>
            <a:r>
              <a:rPr lang="en-US" sz="1800" b="0" dirty="0" smtClean="0">
                <a:solidFill>
                  <a:schemeClr val="dk1"/>
                </a:solidFill>
                <a:effectLst/>
                <a:latin typeface="Calibri" pitchFamily="34" charset="0"/>
              </a:rPr>
              <a:t>“get Msg from queue”</a:t>
            </a:r>
          </a:p>
        </p:txBody>
      </p:sp>
      <p:sp>
        <p:nvSpPr>
          <p:cNvPr id="33" name="Rounded Rectangle 32"/>
          <p:cNvSpPr/>
          <p:nvPr/>
        </p:nvSpPr>
        <p:spPr bwMode="auto">
          <a:xfrm>
            <a:off x="2667000" y="58140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sp>
        <p:nvSpPr>
          <p:cNvPr id="34" name="Rounded Rectangle 33"/>
          <p:cNvSpPr/>
          <p:nvPr/>
        </p:nvSpPr>
        <p:spPr bwMode="auto">
          <a:xfrm>
            <a:off x="4876800" y="58140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cxnSp>
        <p:nvCxnSpPr>
          <p:cNvPr id="35" name="Shape 34"/>
          <p:cNvCxnSpPr>
            <a:stCxn id="26" idx="2"/>
            <a:endCxn id="33" idx="1"/>
          </p:cNvCxnSpPr>
          <p:nvPr/>
        </p:nvCxnSpPr>
        <p:spPr bwMode="auto">
          <a:xfrm rot="16200000" flipH="1">
            <a:off x="2174770" y="5550430"/>
            <a:ext cx="575846" cy="408613"/>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6" name="Straight Arrow Connector 35"/>
          <p:cNvCxnSpPr>
            <a:stCxn id="33" idx="3"/>
            <a:endCxn id="34" idx="1"/>
          </p:cNvCxnSpPr>
          <p:nvPr/>
        </p:nvCxnSpPr>
        <p:spPr bwMode="auto">
          <a:xfrm>
            <a:off x="3962400" y="6042660"/>
            <a:ext cx="9144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7" name="Shape 36"/>
          <p:cNvCxnSpPr>
            <a:stCxn id="34" idx="3"/>
            <a:endCxn id="31" idx="2"/>
          </p:cNvCxnSpPr>
          <p:nvPr/>
        </p:nvCxnSpPr>
        <p:spPr bwMode="auto">
          <a:xfrm flipV="1">
            <a:off x="6172200" y="5466814"/>
            <a:ext cx="577434" cy="575846"/>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78647" y="2005"/>
            <a:ext cx="8229600" cy="607596"/>
          </a:xfrm>
        </p:spPr>
        <p:txBody>
          <a:bodyPr/>
          <a:lstStyle/>
          <a:p>
            <a:pPr eaLnBrk="1" hangingPunct="1"/>
            <a:r>
              <a:rPr lang="en-US" dirty="0" smtClean="0"/>
              <a:t>Configure the Transport Layer</a:t>
            </a:r>
          </a:p>
        </p:txBody>
      </p:sp>
      <p:sp>
        <p:nvSpPr>
          <p:cNvPr id="48133" name="Content Placeholder 4"/>
          <p:cNvSpPr>
            <a:spLocks noGrp="1"/>
          </p:cNvSpPr>
          <p:nvPr>
            <p:ph idx="4294967295"/>
          </p:nvPr>
        </p:nvSpPr>
        <p:spPr>
          <a:xfrm>
            <a:off x="241748" y="1345532"/>
            <a:ext cx="8189140" cy="4088607"/>
          </a:xfrm>
          <a:solidFill>
            <a:schemeClr val="bg1"/>
          </a:solidFill>
        </p:spPr>
        <p:txBody>
          <a:bodyPr/>
          <a:lstStyle/>
          <a:p>
            <a:pPr>
              <a:lnSpc>
                <a:spcPct val="90000"/>
              </a:lnSpc>
              <a:spcBef>
                <a:spcPts val="1200"/>
              </a:spcBef>
              <a:buClr>
                <a:schemeClr val="tx2"/>
              </a:buClr>
              <a:buSzPct val="75000"/>
              <a:buFont typeface="Wingdings"/>
              <a:buChar char=""/>
            </a:pPr>
            <a:r>
              <a:rPr lang="en-US" sz="2400" kern="1200" dirty="0" smtClean="0">
                <a:solidFill>
                  <a:schemeClr val="dk1"/>
                </a:solidFill>
                <a:latin typeface="Calibri" pitchFamily="34" charset="0"/>
              </a:rPr>
              <a:t>Most of the transport changes are in the CFG file.</a:t>
            </a:r>
          </a:p>
          <a:p>
            <a:pPr>
              <a:lnSpc>
                <a:spcPct val="90000"/>
              </a:lnSpc>
              <a:spcBef>
                <a:spcPts val="1200"/>
              </a:spcBef>
              <a:buClr>
                <a:schemeClr val="tx2"/>
              </a:buClr>
              <a:buSzPct val="75000"/>
              <a:buFont typeface="Wingdings"/>
              <a:buChar char=""/>
            </a:pPr>
            <a:r>
              <a:rPr lang="en-US" sz="2400" kern="1200" dirty="0" smtClean="0">
                <a:solidFill>
                  <a:schemeClr val="dk1"/>
                </a:solidFill>
                <a:latin typeface="Calibri" pitchFamily="34" charset="0"/>
              </a:rPr>
              <a:t>The XDC tools build the configuration and initialization code. User involvement is only in changing the CFG file.</a:t>
            </a:r>
          </a:p>
          <a:p>
            <a:pPr>
              <a:lnSpc>
                <a:spcPct val="90000"/>
              </a:lnSpc>
              <a:spcBef>
                <a:spcPts val="1200"/>
              </a:spcBef>
              <a:buClr>
                <a:schemeClr val="tx2"/>
              </a:buClr>
              <a:buSzPct val="75000"/>
              <a:buFont typeface="Wingdings"/>
              <a:buChar char=""/>
            </a:pPr>
            <a:r>
              <a:rPr lang="en-US" sz="2400" kern="1200" dirty="0" smtClean="0">
                <a:solidFill>
                  <a:schemeClr val="dk1"/>
                </a:solidFill>
                <a:latin typeface="Calibri" pitchFamily="34" charset="0"/>
              </a:rPr>
              <a:t>Some additional include and initialization is needed in the code</a:t>
            </a:r>
            <a:r>
              <a:rPr lang="en-US" sz="2800" dirty="0" smtClean="0"/>
              <a:t>.</a:t>
            </a:r>
            <a:endParaRPr lang="en-US" sz="2400" kern="1200" dirty="0" smtClean="0">
              <a:solidFill>
                <a:schemeClr val="dk1"/>
              </a:solidFill>
              <a:latin typeface="Calibri" pitchFamily="34" charset="0"/>
            </a:endParaRPr>
          </a:p>
        </p:txBody>
      </p:sp>
    </p:spTree>
    <p:custDataLst>
      <p:tags r:id="rId1"/>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42900" y="3307080"/>
            <a:ext cx="7970520" cy="1508760"/>
          </a:xfrm>
          <a:prstGeom prst="rect">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48130" name="Title 3"/>
          <p:cNvSpPr>
            <a:spLocks noGrp="1"/>
          </p:cNvSpPr>
          <p:nvPr>
            <p:ph type="title" idx="4294967295"/>
          </p:nvPr>
        </p:nvSpPr>
        <p:spPr>
          <a:xfrm>
            <a:off x="0" y="0"/>
            <a:ext cx="9144000" cy="735531"/>
          </a:xfrm>
        </p:spPr>
        <p:txBody>
          <a:bodyPr/>
          <a:lstStyle/>
          <a:p>
            <a:pPr eaLnBrk="1" hangingPunct="1"/>
            <a:r>
              <a:rPr lang="en-US" sz="4000" dirty="0" smtClean="0"/>
              <a:t>Configuration: Shared Memory CFG File</a:t>
            </a:r>
          </a:p>
        </p:txBody>
      </p:sp>
      <p:sp>
        <p:nvSpPr>
          <p:cNvPr id="48133" name="Content Placeholder 4"/>
          <p:cNvSpPr>
            <a:spLocks noGrp="1"/>
          </p:cNvSpPr>
          <p:nvPr>
            <p:ph idx="4294967295"/>
          </p:nvPr>
        </p:nvSpPr>
        <p:spPr>
          <a:xfrm>
            <a:off x="401768" y="1330292"/>
            <a:ext cx="8189140" cy="4088607"/>
          </a:xfrm>
          <a:noFill/>
        </p:spPr>
        <p:txBody>
          <a:bodyPr/>
          <a:lstStyle/>
          <a:p>
            <a:pPr>
              <a:buNone/>
            </a:pPr>
            <a:r>
              <a:rPr lang="en-US" sz="1400" b="1" dirty="0" smtClean="0">
                <a:latin typeface="Courier New" pitchFamily="49" charset="0"/>
                <a:cs typeface="Courier New" pitchFamily="49" charset="0"/>
              </a:rPr>
              <a:t>var MessageQ                = xdc.useModule('ti.sdo.ipc.MessageQ');</a:t>
            </a:r>
          </a:p>
          <a:p>
            <a:pPr>
              <a:buNone/>
            </a:pPr>
            <a:r>
              <a:rPr lang="en-US" sz="1400" b="1" dirty="0" smtClean="0">
                <a:latin typeface="Courier New" pitchFamily="49" charset="0"/>
                <a:cs typeface="Courier New" pitchFamily="49" charset="0"/>
              </a:rPr>
              <a:t>var Notify                  = xdc.module('ti.sdo.ipc.Notify');</a:t>
            </a:r>
          </a:p>
          <a:p>
            <a:pPr>
              <a:buNone/>
            </a:pPr>
            <a:r>
              <a:rPr lang="en-US" sz="1400" b="1" dirty="0" smtClean="0">
                <a:latin typeface="Courier New" pitchFamily="49" charset="0"/>
                <a:cs typeface="Courier New" pitchFamily="49" charset="0"/>
              </a:rPr>
              <a:t>var Ipc                     = xdc.useModule('ti.sdo.ipc.Ipc');</a:t>
            </a:r>
          </a:p>
          <a:p>
            <a:pPr>
              <a:buNone/>
            </a:pPr>
            <a:r>
              <a:rPr lang="en-US" sz="1400" b="1" dirty="0" smtClean="0">
                <a:latin typeface="Courier New" pitchFamily="49" charset="0"/>
                <a:cs typeface="Courier New" pitchFamily="49" charset="0"/>
              </a:rPr>
              <a:t>Notify.SetupProxy           = xdc.module(Settings.getNotifySetupDelegate());</a:t>
            </a:r>
          </a:p>
          <a:p>
            <a:pPr>
              <a:buNone/>
            </a:pPr>
            <a:r>
              <a:rPr lang="en-US" sz="1400" b="1" dirty="0" smtClean="0">
                <a:latin typeface="Courier New" pitchFamily="49" charset="0"/>
                <a:cs typeface="Courier New" pitchFamily="49" charset="0"/>
              </a:rPr>
              <a:t>MessageQ.SetupTransportProxy= xdc.module(Settings.getMessageQSetupDelegate());</a:t>
            </a:r>
          </a:p>
          <a:p>
            <a:pPr>
              <a:buNone/>
            </a:pPr>
            <a:endParaRPr lang="en-US" sz="1400" b="1" dirty="0" smtClean="0">
              <a:latin typeface="Courier New" pitchFamily="49" charset="0"/>
              <a:cs typeface="Courier New" pitchFamily="49" charset="0"/>
            </a:endParaRPr>
          </a:p>
          <a:p>
            <a:pPr>
              <a:buNone/>
            </a:pPr>
            <a:r>
              <a:rPr lang="en-US" sz="1400" b="1" dirty="0" smtClean="0">
                <a:latin typeface="Courier New" pitchFamily="49" charset="0"/>
                <a:cs typeface="Courier New" pitchFamily="49" charset="0"/>
              </a:rPr>
              <a:t>/* Use shared memory IPC */</a:t>
            </a:r>
          </a:p>
          <a:p>
            <a:pPr>
              <a:buNone/>
            </a:pPr>
            <a:r>
              <a:rPr lang="en-US" sz="1400" b="1" dirty="0" smtClean="0">
                <a:latin typeface="Courier New" pitchFamily="49" charset="0"/>
                <a:cs typeface="Courier New" pitchFamily="49" charset="0"/>
              </a:rPr>
              <a:t>MessageQ.SetupTransportProxy = xdc.module('ti.sdo.ipc.transports.TransportShmSetup');</a:t>
            </a:r>
          </a:p>
          <a:p>
            <a:pPr>
              <a:buNone/>
            </a:pPr>
            <a:endParaRPr lang="en-US" sz="1400" b="1" dirty="0" smtClean="0">
              <a:latin typeface="Courier New" pitchFamily="49" charset="0"/>
              <a:cs typeface="Courier New" pitchFamily="49" charset="0"/>
            </a:endParaRPr>
          </a:p>
          <a:p>
            <a:pPr>
              <a:buNone/>
            </a:pPr>
            <a:r>
              <a:rPr lang="en-US" sz="1400" b="1" dirty="0" smtClean="0">
                <a:latin typeface="Courier New" pitchFamily="49" charset="0"/>
                <a:cs typeface="Courier New" pitchFamily="49" charset="0"/>
              </a:rPr>
              <a:t>Program.global.TRANSPORTSETUP = MessageQ.SetupTransportProxy.delegate$.$name;</a:t>
            </a:r>
          </a:p>
        </p:txBody>
      </p:sp>
    </p:spTree>
    <p:custDataLst>
      <p:tags r:id="rId1"/>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98120" y="2164080"/>
            <a:ext cx="8602980" cy="2941320"/>
          </a:xfrm>
          <a:prstGeom prst="rect">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48130" name="Title 3"/>
          <p:cNvSpPr>
            <a:spLocks noGrp="1"/>
          </p:cNvSpPr>
          <p:nvPr>
            <p:ph type="title" idx="4294967295"/>
          </p:nvPr>
        </p:nvSpPr>
        <p:spPr>
          <a:xfrm>
            <a:off x="478647" y="2005"/>
            <a:ext cx="8229600" cy="683796"/>
          </a:xfrm>
        </p:spPr>
        <p:txBody>
          <a:bodyPr/>
          <a:lstStyle/>
          <a:p>
            <a:pPr eaLnBrk="1" hangingPunct="1"/>
            <a:r>
              <a:rPr lang="en-US" dirty="0" smtClean="0"/>
              <a:t>Configuration: SRIO CFG File</a:t>
            </a:r>
          </a:p>
        </p:txBody>
      </p:sp>
      <p:sp>
        <p:nvSpPr>
          <p:cNvPr id="48133" name="Content Placeholder 4"/>
          <p:cNvSpPr>
            <a:spLocks noGrp="1"/>
          </p:cNvSpPr>
          <p:nvPr>
            <p:ph idx="4294967295"/>
          </p:nvPr>
        </p:nvSpPr>
        <p:spPr>
          <a:xfrm>
            <a:off x="213360" y="1260910"/>
            <a:ext cx="8763000" cy="5062888"/>
          </a:xfrm>
          <a:noFill/>
        </p:spPr>
        <p:txBody>
          <a:bodyPr/>
          <a:lstStyle/>
          <a:p>
            <a:pPr>
              <a:buNone/>
            </a:pPr>
            <a:r>
              <a:rPr lang="en-US" sz="1200" b="1" dirty="0" smtClean="0">
                <a:latin typeface="Courier New" pitchFamily="49" charset="0"/>
                <a:cs typeface="Courier New" pitchFamily="49" charset="0"/>
              </a:rPr>
              <a:t>var MessageQ = xdc.useModule('ti.sdo.ipc.MessageQ');</a:t>
            </a:r>
          </a:p>
          <a:p>
            <a:pPr>
              <a:buNone/>
            </a:pPr>
            <a:r>
              <a:rPr lang="en-US" sz="1200" b="1" dirty="0" smtClean="0">
                <a:latin typeface="Courier New" pitchFamily="49" charset="0"/>
                <a:cs typeface="Courier New" pitchFamily="49" charset="0"/>
              </a:rPr>
              <a:t>var Ipc = xdc.useModule('ti.sdo.ipc.Ipc');</a:t>
            </a:r>
          </a:p>
          <a:p>
            <a:pPr>
              <a:buNone/>
            </a:pPr>
            <a:r>
              <a:rPr lang="en-US" sz="1200" b="1" dirty="0" smtClean="0">
                <a:latin typeface="Courier New" pitchFamily="49" charset="0"/>
                <a:cs typeface="Courier New" pitchFamily="49" charset="0"/>
              </a:rPr>
              <a:t>var TransportSrio = xdc.useModule('ti.transport.ipc.srio.transports.TransportSrio');</a:t>
            </a:r>
          </a:p>
          <a:p>
            <a:pPr>
              <a:buNone/>
            </a:pPr>
            <a:endParaRPr lang="en-US" sz="1200" b="1" dirty="0" smtClean="0">
              <a:latin typeface="Courier New" pitchFamily="49" charset="0"/>
              <a:cs typeface="Courier New" pitchFamily="49" charset="0"/>
            </a:endParaRPr>
          </a:p>
          <a:p>
            <a:pPr>
              <a:buNone/>
            </a:pPr>
            <a:r>
              <a:rPr lang="en-US" sz="1200" b="1" dirty="0" smtClean="0">
                <a:latin typeface="Courier New" pitchFamily="49" charset="0"/>
                <a:cs typeface="Courier New" pitchFamily="49" charset="0"/>
              </a:rPr>
              <a:t>/* use IPC over SRIO */</a:t>
            </a:r>
          </a:p>
          <a:p>
            <a:pPr>
              <a:buNone/>
            </a:pPr>
            <a:r>
              <a:rPr lang="en-US" sz="1200" b="1" dirty="0" smtClean="0">
                <a:latin typeface="Courier New" pitchFamily="49" charset="0"/>
                <a:cs typeface="Courier New" pitchFamily="49" charset="0"/>
              </a:rPr>
              <a:t>MessageQ.SetupTransportProxy = xdc.useModule(Settings.getMessageQSetupDelegate());</a:t>
            </a:r>
          </a:p>
          <a:p>
            <a:pPr>
              <a:buNone/>
            </a:pPr>
            <a:r>
              <a:rPr lang="en-US" sz="1200" b="1" dirty="0" smtClean="0">
                <a:latin typeface="Courier New" pitchFamily="49" charset="0"/>
                <a:cs typeface="Courier New" pitchFamily="49" charset="0"/>
              </a:rPr>
              <a:t>var TransportSrioSetup = xdc.useModule('ti.transport.ipc.srio.transports.TransportSrioSetup');</a:t>
            </a:r>
          </a:p>
          <a:p>
            <a:pPr>
              <a:buNone/>
            </a:pPr>
            <a:r>
              <a:rPr lang="en-US" sz="1200" b="1" dirty="0" smtClean="0">
                <a:latin typeface="Courier New" pitchFamily="49" charset="0"/>
                <a:cs typeface="Courier New" pitchFamily="49" charset="0"/>
              </a:rPr>
              <a:t>MessageQ.SetupTransportProxy = TransportSrioSetup;</a:t>
            </a:r>
          </a:p>
          <a:p>
            <a:pPr>
              <a:buNone/>
            </a:pPr>
            <a:endParaRPr lang="en-US" sz="1200" b="1" dirty="0" smtClean="0">
              <a:latin typeface="Courier New" pitchFamily="49" charset="0"/>
              <a:cs typeface="Courier New" pitchFamily="49" charset="0"/>
            </a:endParaRPr>
          </a:p>
          <a:p>
            <a:pPr>
              <a:buNone/>
            </a:pPr>
            <a:r>
              <a:rPr lang="en-US" sz="1200" b="1" dirty="0" smtClean="0">
                <a:latin typeface="Courier New" pitchFamily="49" charset="0"/>
                <a:cs typeface="Courier New" pitchFamily="49" charset="0"/>
              </a:rPr>
              <a:t>TransportSrioSetup.messageQHeapId = 1; /* Sized specifically to handle receive side packets.</a:t>
            </a:r>
          </a:p>
          <a:p>
            <a:pPr>
              <a:buNone/>
            </a:pPr>
            <a:r>
              <a:rPr lang="en-US" sz="1200" b="1" dirty="0" smtClean="0">
                <a:latin typeface="Courier New" pitchFamily="49" charset="0"/>
                <a:cs typeface="Courier New" pitchFamily="49" charset="0"/>
              </a:rPr>
              <a:t>	 				* Heap should</a:t>
            </a:r>
          </a:p>
          <a:p>
            <a:pPr>
              <a:buNone/>
            </a:pPr>
            <a:r>
              <a:rPr lang="en-US" sz="1200" b="1" dirty="0" smtClean="0">
                <a:latin typeface="Courier New" pitchFamily="49" charset="0"/>
                <a:cs typeface="Courier New" pitchFamily="49" charset="0"/>
              </a:rPr>
              <a:t>                                        * not be used by any other application or module */</a:t>
            </a:r>
          </a:p>
          <a:p>
            <a:pPr>
              <a:buNone/>
            </a:pPr>
            <a:r>
              <a:rPr lang="en-US" sz="1200" b="1" dirty="0" smtClean="0">
                <a:latin typeface="Courier New" pitchFamily="49" charset="0"/>
                <a:cs typeface="Courier New" pitchFamily="49" charset="0"/>
              </a:rPr>
              <a:t>TransportSrioSetup.descMemRegion = 0;</a:t>
            </a:r>
          </a:p>
          <a:p>
            <a:pPr>
              <a:buNone/>
            </a:pPr>
            <a:r>
              <a:rPr lang="en-US" sz="1200" b="1" dirty="0" smtClean="0">
                <a:latin typeface="Courier New" pitchFamily="49" charset="0"/>
                <a:cs typeface="Courier New" pitchFamily="49" charset="0"/>
              </a:rPr>
              <a:t>TransportSrioSetup.numRxDescBuffs = 256;  /* Should be sized large enough so that multiple</a:t>
            </a:r>
          </a:p>
          <a:p>
            <a:pPr>
              <a:buNone/>
            </a:pPr>
            <a:r>
              <a:rPr lang="en-US" sz="1200" b="1" dirty="0" smtClean="0">
                <a:latin typeface="Courier New" pitchFamily="49" charset="0"/>
                <a:cs typeface="Courier New" pitchFamily="49" charset="0"/>
              </a:rPr>
              <a:t>                                           * packets can be queued on receive side and still</a:t>
            </a:r>
          </a:p>
          <a:p>
            <a:pPr>
              <a:buNone/>
            </a:pPr>
            <a:r>
              <a:rPr lang="en-US" sz="1200" b="1" dirty="0" smtClean="0">
                <a:latin typeface="Courier New" pitchFamily="49" charset="0"/>
                <a:cs typeface="Courier New" pitchFamily="49" charset="0"/>
              </a:rPr>
              <a:t>                                           * have buffs available for incoming packets */</a:t>
            </a:r>
          </a:p>
        </p:txBody>
      </p:sp>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IPC Transport Details</a:t>
            </a:r>
            <a:endParaRPr lang="en-US" dirty="0"/>
          </a:p>
        </p:txBody>
      </p:sp>
      <p:sp>
        <p:nvSpPr>
          <p:cNvPr id="4" name="TextBox 3"/>
          <p:cNvSpPr txBox="1"/>
          <p:nvPr/>
        </p:nvSpPr>
        <p:spPr>
          <a:xfrm>
            <a:off x="2111160" y="5036442"/>
            <a:ext cx="4798503" cy="1415772"/>
          </a:xfrm>
          <a:prstGeom prst="rect">
            <a:avLst/>
          </a:prstGeom>
          <a:solidFill>
            <a:schemeClr val="accent1">
              <a:lumMod val="20000"/>
              <a:lumOff val="80000"/>
            </a:schemeClr>
          </a:solidFill>
        </p:spPr>
        <p:txBody>
          <a:bodyPr wrap="square" rtlCol="0">
            <a:spAutoFit/>
          </a:bodyPr>
          <a:lstStyle/>
          <a:p>
            <a:pPr algn="ctr"/>
            <a:r>
              <a:rPr lang="en-US" sz="1600" b="1" dirty="0" smtClean="0"/>
              <a:t>Benchmark Details</a:t>
            </a:r>
          </a:p>
          <a:p>
            <a:pPr indent="-182880" algn="l">
              <a:spcBef>
                <a:spcPts val="0"/>
              </a:spcBef>
              <a:buClr>
                <a:srgbClr val="1F497D"/>
              </a:buClr>
              <a:buFont typeface="Arial" pitchFamily="34" charset="0"/>
              <a:buChar char="•"/>
            </a:pPr>
            <a:r>
              <a:rPr lang="en-US" sz="1400" dirty="0" smtClean="0"/>
              <a:t>IPC Benchmark Examples from MCSDK</a:t>
            </a:r>
          </a:p>
          <a:p>
            <a:pPr indent="-182880" algn="l">
              <a:spcBef>
                <a:spcPts val="0"/>
              </a:spcBef>
              <a:buClr>
                <a:srgbClr val="1F497D"/>
              </a:buClr>
              <a:buFont typeface="Arial" pitchFamily="34" charset="0"/>
              <a:buChar char="•"/>
            </a:pPr>
            <a:r>
              <a:rPr lang="en-US" sz="1400" dirty="0" smtClean="0"/>
              <a:t>CPU Clock – 1 GHz</a:t>
            </a:r>
          </a:p>
          <a:p>
            <a:pPr indent="-182880" algn="l">
              <a:spcBef>
                <a:spcPts val="0"/>
              </a:spcBef>
              <a:buClr>
                <a:srgbClr val="1F497D"/>
              </a:buClr>
              <a:buFont typeface="Arial" pitchFamily="34" charset="0"/>
              <a:buChar char="•"/>
            </a:pPr>
            <a:r>
              <a:rPr lang="en-US" sz="1400" dirty="0" smtClean="0"/>
              <a:t>Header Size– 32 bytes</a:t>
            </a:r>
          </a:p>
          <a:p>
            <a:pPr indent="-182880" algn="l">
              <a:spcBef>
                <a:spcPts val="0"/>
              </a:spcBef>
              <a:buClr>
                <a:srgbClr val="1F497D"/>
              </a:buClr>
              <a:buFont typeface="Arial" pitchFamily="34" charset="0"/>
              <a:buChar char="•"/>
            </a:pPr>
            <a:r>
              <a:rPr lang="en-US" sz="1400" dirty="0" smtClean="0"/>
              <a:t>SRIO – Loopback Mode</a:t>
            </a:r>
          </a:p>
          <a:p>
            <a:pPr indent="-182880" algn="l">
              <a:spcBef>
                <a:spcPts val="0"/>
              </a:spcBef>
              <a:buClr>
                <a:srgbClr val="1F497D"/>
              </a:buClr>
              <a:buFont typeface="Arial" pitchFamily="34" charset="0"/>
              <a:buChar char="•"/>
            </a:pPr>
            <a:r>
              <a:rPr lang="en-US" sz="1400" dirty="0" smtClean="0"/>
              <a:t>Messages allocated up front</a:t>
            </a:r>
            <a:endParaRPr lang="en-US" sz="1800" dirty="0"/>
          </a:p>
        </p:txBody>
      </p:sp>
      <p:cxnSp>
        <p:nvCxnSpPr>
          <p:cNvPr id="6" name="Straight Connector 5"/>
          <p:cNvCxnSpPr/>
          <p:nvPr/>
        </p:nvCxnSpPr>
        <p:spPr bwMode="auto">
          <a:xfrm>
            <a:off x="906011" y="1979802"/>
            <a:ext cx="4609265" cy="300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2726422" y="1468074"/>
            <a:ext cx="0" cy="354015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 name="TextBox 10"/>
          <p:cNvSpPr txBox="1"/>
          <p:nvPr/>
        </p:nvSpPr>
        <p:spPr>
          <a:xfrm>
            <a:off x="1078756" y="1354659"/>
            <a:ext cx="1529585" cy="584775"/>
          </a:xfrm>
          <a:prstGeom prst="rect">
            <a:avLst/>
          </a:prstGeom>
          <a:noFill/>
        </p:spPr>
        <p:txBody>
          <a:bodyPr wrap="none" rtlCol="0">
            <a:spAutoFit/>
          </a:bodyPr>
          <a:lstStyle/>
          <a:p>
            <a:r>
              <a:rPr lang="en-US" sz="1600" dirty="0" smtClean="0"/>
              <a:t>Message Size </a:t>
            </a:r>
          </a:p>
          <a:p>
            <a:pPr algn="ctr"/>
            <a:r>
              <a:rPr lang="en-US" sz="1600" dirty="0" smtClean="0"/>
              <a:t>(Bytes)</a:t>
            </a:r>
            <a:endParaRPr lang="en-US" sz="1600" dirty="0"/>
          </a:p>
        </p:txBody>
      </p:sp>
      <p:cxnSp>
        <p:nvCxnSpPr>
          <p:cNvPr id="12" name="Straight Connector 11"/>
          <p:cNvCxnSpPr/>
          <p:nvPr/>
        </p:nvCxnSpPr>
        <p:spPr bwMode="auto">
          <a:xfrm>
            <a:off x="4112003" y="1461083"/>
            <a:ext cx="0" cy="353875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a:off x="5528315" y="1402341"/>
            <a:ext cx="0" cy="355776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5" name="TextBox 14"/>
          <p:cNvSpPr txBox="1"/>
          <p:nvPr/>
        </p:nvSpPr>
        <p:spPr>
          <a:xfrm>
            <a:off x="2935936" y="1333849"/>
            <a:ext cx="951863" cy="584775"/>
          </a:xfrm>
          <a:prstGeom prst="rect">
            <a:avLst/>
          </a:prstGeom>
          <a:noFill/>
        </p:spPr>
        <p:txBody>
          <a:bodyPr wrap="none" rtlCol="0">
            <a:spAutoFit/>
          </a:bodyPr>
          <a:lstStyle/>
          <a:p>
            <a:pPr algn="ctr"/>
            <a:r>
              <a:rPr lang="en-US" sz="1600" dirty="0" smtClean="0"/>
              <a:t>Shared</a:t>
            </a:r>
          </a:p>
          <a:p>
            <a:r>
              <a:rPr lang="en-US" sz="1600" dirty="0" smtClean="0"/>
              <a:t>Memory</a:t>
            </a:r>
            <a:endParaRPr lang="en-US" sz="1600" dirty="0"/>
          </a:p>
        </p:txBody>
      </p:sp>
      <p:sp>
        <p:nvSpPr>
          <p:cNvPr id="17" name="TextBox 16"/>
          <p:cNvSpPr txBox="1"/>
          <p:nvPr/>
        </p:nvSpPr>
        <p:spPr>
          <a:xfrm>
            <a:off x="4362482" y="1503453"/>
            <a:ext cx="686406" cy="338554"/>
          </a:xfrm>
          <a:prstGeom prst="rect">
            <a:avLst/>
          </a:prstGeom>
          <a:noFill/>
        </p:spPr>
        <p:txBody>
          <a:bodyPr wrap="none" rtlCol="0">
            <a:spAutoFit/>
          </a:bodyPr>
          <a:lstStyle/>
          <a:p>
            <a:pPr algn="ctr"/>
            <a:r>
              <a:rPr lang="en-US" sz="1600" dirty="0" smtClean="0"/>
              <a:t>SRIO</a:t>
            </a:r>
            <a:endParaRPr lang="en-US" sz="1600" dirty="0"/>
          </a:p>
        </p:txBody>
      </p:sp>
      <p:cxnSp>
        <p:nvCxnSpPr>
          <p:cNvPr id="19" name="Straight Connector 18"/>
          <p:cNvCxnSpPr/>
          <p:nvPr/>
        </p:nvCxnSpPr>
        <p:spPr bwMode="auto">
          <a:xfrm>
            <a:off x="922789" y="2885813"/>
            <a:ext cx="4611737" cy="113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0" name="TextBox 19"/>
          <p:cNvSpPr txBox="1"/>
          <p:nvPr/>
        </p:nvSpPr>
        <p:spPr>
          <a:xfrm>
            <a:off x="2742920" y="755009"/>
            <a:ext cx="3557384" cy="461665"/>
          </a:xfrm>
          <a:prstGeom prst="rect">
            <a:avLst/>
          </a:prstGeom>
          <a:noFill/>
        </p:spPr>
        <p:txBody>
          <a:bodyPr wrap="none" rtlCol="0">
            <a:spAutoFit/>
          </a:bodyPr>
          <a:lstStyle/>
          <a:p>
            <a:r>
              <a:rPr lang="en-US" dirty="0" smtClean="0"/>
              <a:t>Throughput (Mb/second)</a:t>
            </a:r>
            <a:endParaRPr lang="en-US" dirty="0"/>
          </a:p>
        </p:txBody>
      </p:sp>
      <p:sp>
        <p:nvSpPr>
          <p:cNvPr id="21" name="TextBox 20"/>
          <p:cNvSpPr txBox="1"/>
          <p:nvPr/>
        </p:nvSpPr>
        <p:spPr>
          <a:xfrm>
            <a:off x="1575758" y="2189526"/>
            <a:ext cx="527709" cy="461665"/>
          </a:xfrm>
          <a:prstGeom prst="rect">
            <a:avLst/>
          </a:prstGeom>
          <a:noFill/>
        </p:spPr>
        <p:txBody>
          <a:bodyPr wrap="none" rtlCol="0">
            <a:spAutoFit/>
          </a:bodyPr>
          <a:lstStyle/>
          <a:p>
            <a:r>
              <a:rPr lang="en-US" dirty="0" smtClean="0"/>
              <a:t>48</a:t>
            </a:r>
            <a:endParaRPr lang="en-US" dirty="0"/>
          </a:p>
        </p:txBody>
      </p:sp>
      <p:sp>
        <p:nvSpPr>
          <p:cNvPr id="22" name="TextBox 21"/>
          <p:cNvSpPr txBox="1"/>
          <p:nvPr/>
        </p:nvSpPr>
        <p:spPr>
          <a:xfrm>
            <a:off x="1575758" y="3113714"/>
            <a:ext cx="699230" cy="461665"/>
          </a:xfrm>
          <a:prstGeom prst="rect">
            <a:avLst/>
          </a:prstGeom>
          <a:noFill/>
        </p:spPr>
        <p:txBody>
          <a:bodyPr wrap="none" rtlCol="0">
            <a:spAutoFit/>
          </a:bodyPr>
          <a:lstStyle/>
          <a:p>
            <a:r>
              <a:rPr lang="en-US" dirty="0" smtClean="0"/>
              <a:t>256	</a:t>
            </a:r>
            <a:endParaRPr lang="en-US" dirty="0"/>
          </a:p>
        </p:txBody>
      </p:sp>
      <p:sp>
        <p:nvSpPr>
          <p:cNvPr id="23" name="TextBox 22"/>
          <p:cNvSpPr txBox="1"/>
          <p:nvPr/>
        </p:nvSpPr>
        <p:spPr>
          <a:xfrm>
            <a:off x="3015254" y="2182535"/>
            <a:ext cx="784189" cy="461665"/>
          </a:xfrm>
          <a:prstGeom prst="rect">
            <a:avLst/>
          </a:prstGeom>
          <a:noFill/>
        </p:spPr>
        <p:txBody>
          <a:bodyPr wrap="none" rtlCol="0">
            <a:spAutoFit/>
          </a:bodyPr>
          <a:lstStyle/>
          <a:p>
            <a:r>
              <a:rPr lang="en-US" dirty="0" smtClean="0"/>
              <a:t>23.8</a:t>
            </a:r>
            <a:endParaRPr lang="en-US" dirty="0"/>
          </a:p>
        </p:txBody>
      </p:sp>
      <p:sp>
        <p:nvSpPr>
          <p:cNvPr id="25" name="TextBox 24"/>
          <p:cNvSpPr txBox="1"/>
          <p:nvPr/>
        </p:nvSpPr>
        <p:spPr>
          <a:xfrm>
            <a:off x="4476887" y="2185331"/>
            <a:ext cx="612668" cy="461665"/>
          </a:xfrm>
          <a:prstGeom prst="rect">
            <a:avLst/>
          </a:prstGeom>
          <a:noFill/>
        </p:spPr>
        <p:txBody>
          <a:bodyPr wrap="none" rtlCol="0">
            <a:spAutoFit/>
          </a:bodyPr>
          <a:lstStyle/>
          <a:p>
            <a:r>
              <a:rPr lang="en-US" dirty="0" smtClean="0"/>
              <a:t>4.1</a:t>
            </a:r>
            <a:endParaRPr lang="en-US" dirty="0"/>
          </a:p>
        </p:txBody>
      </p:sp>
      <p:sp>
        <p:nvSpPr>
          <p:cNvPr id="26" name="TextBox 25"/>
          <p:cNvSpPr txBox="1"/>
          <p:nvPr/>
        </p:nvSpPr>
        <p:spPr>
          <a:xfrm>
            <a:off x="2945798" y="3131890"/>
            <a:ext cx="955711" cy="461665"/>
          </a:xfrm>
          <a:prstGeom prst="rect">
            <a:avLst/>
          </a:prstGeom>
          <a:noFill/>
        </p:spPr>
        <p:txBody>
          <a:bodyPr wrap="none" rtlCol="0">
            <a:spAutoFit/>
          </a:bodyPr>
          <a:lstStyle/>
          <a:p>
            <a:r>
              <a:rPr lang="en-US" dirty="0" smtClean="0"/>
              <a:t>125.8</a:t>
            </a:r>
            <a:endParaRPr lang="en-US" dirty="0"/>
          </a:p>
        </p:txBody>
      </p:sp>
      <p:sp>
        <p:nvSpPr>
          <p:cNvPr id="28" name="TextBox 27"/>
          <p:cNvSpPr txBox="1"/>
          <p:nvPr/>
        </p:nvSpPr>
        <p:spPr>
          <a:xfrm>
            <a:off x="4366458" y="3115435"/>
            <a:ext cx="784189" cy="461665"/>
          </a:xfrm>
          <a:prstGeom prst="rect">
            <a:avLst/>
          </a:prstGeom>
          <a:noFill/>
        </p:spPr>
        <p:txBody>
          <a:bodyPr wrap="none" rtlCol="0">
            <a:spAutoFit/>
          </a:bodyPr>
          <a:lstStyle/>
          <a:p>
            <a:r>
              <a:rPr lang="en-US" dirty="0" smtClean="0"/>
              <a:t>21.2</a:t>
            </a:r>
            <a:endParaRPr lang="en-US" dirty="0"/>
          </a:p>
        </p:txBody>
      </p:sp>
      <p:cxnSp>
        <p:nvCxnSpPr>
          <p:cNvPr id="30" name="Straight Connector 29"/>
          <p:cNvCxnSpPr/>
          <p:nvPr/>
        </p:nvCxnSpPr>
        <p:spPr bwMode="auto">
          <a:xfrm>
            <a:off x="932576" y="3801612"/>
            <a:ext cx="4601950" cy="36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5" name="TextBox 34"/>
          <p:cNvSpPr txBox="1"/>
          <p:nvPr/>
        </p:nvSpPr>
        <p:spPr>
          <a:xfrm>
            <a:off x="1405635" y="4079847"/>
            <a:ext cx="870751" cy="461665"/>
          </a:xfrm>
          <a:prstGeom prst="rect">
            <a:avLst/>
          </a:prstGeom>
          <a:noFill/>
        </p:spPr>
        <p:txBody>
          <a:bodyPr wrap="none" rtlCol="0">
            <a:spAutoFit/>
          </a:bodyPr>
          <a:lstStyle/>
          <a:p>
            <a:r>
              <a:rPr lang="en-US" dirty="0" smtClean="0"/>
              <a:t>1024</a:t>
            </a:r>
            <a:endParaRPr lang="en-US" dirty="0"/>
          </a:p>
        </p:txBody>
      </p:sp>
      <p:sp>
        <p:nvSpPr>
          <p:cNvPr id="36" name="TextBox 35"/>
          <p:cNvSpPr txBox="1"/>
          <p:nvPr/>
        </p:nvSpPr>
        <p:spPr>
          <a:xfrm>
            <a:off x="2947196" y="4098023"/>
            <a:ext cx="955711" cy="461665"/>
          </a:xfrm>
          <a:prstGeom prst="rect">
            <a:avLst/>
          </a:prstGeom>
          <a:noFill/>
        </p:spPr>
        <p:txBody>
          <a:bodyPr wrap="none" rtlCol="0">
            <a:spAutoFit/>
          </a:bodyPr>
          <a:lstStyle/>
          <a:p>
            <a:r>
              <a:rPr lang="en-US" dirty="0" smtClean="0"/>
              <a:t>503.2</a:t>
            </a:r>
            <a:endParaRPr lang="en-US" dirty="0"/>
          </a:p>
        </p:txBody>
      </p:sp>
      <p:sp>
        <p:nvSpPr>
          <p:cNvPr id="38" name="TextBox 37"/>
          <p:cNvSpPr txBox="1"/>
          <p:nvPr/>
        </p:nvSpPr>
        <p:spPr>
          <a:xfrm>
            <a:off x="4641286" y="4136848"/>
            <a:ext cx="287258" cy="461665"/>
          </a:xfrm>
          <a:prstGeom prst="rect">
            <a:avLst/>
          </a:prstGeom>
          <a:noFill/>
        </p:spPr>
        <p:txBody>
          <a:bodyPr wrap="none" rtlCol="0">
            <a:spAutoFit/>
          </a:bodyPr>
          <a:lstStyle/>
          <a:p>
            <a:r>
              <a:rPr lang="en-US"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64344" y="0"/>
            <a:ext cx="8229600" cy="762000"/>
          </a:xfrm>
        </p:spPr>
        <p:txBody>
          <a:bodyPr wrap="none" anchorCtr="1"/>
          <a:lstStyle/>
          <a:p>
            <a:r>
              <a:rPr lang="en-US" dirty="0" smtClean="0"/>
              <a:t>IPC – Definition</a:t>
            </a:r>
          </a:p>
        </p:txBody>
      </p:sp>
      <p:sp>
        <p:nvSpPr>
          <p:cNvPr id="7" name="TextBox 6"/>
          <p:cNvSpPr txBox="1"/>
          <p:nvPr/>
        </p:nvSpPr>
        <p:spPr>
          <a:xfrm>
            <a:off x="152400" y="652891"/>
            <a:ext cx="8449108" cy="1040285"/>
          </a:xfrm>
          <a:prstGeom prst="rect">
            <a:avLst/>
          </a:prstGeom>
          <a:noFill/>
        </p:spPr>
        <p:txBody>
          <a:bodyPr wrap="none" rtlCol="0" anchor="ctr" anchorCtr="0">
            <a:spAutoFit/>
          </a:bodyPr>
          <a:lstStyle/>
          <a:p>
            <a:pPr marL="342900" indent="-342900" algn="l">
              <a:lnSpc>
                <a:spcPct val="120000"/>
              </a:lnSpc>
              <a:buClr>
                <a:schemeClr val="tx2"/>
              </a:buClr>
              <a:buSzPct val="75000"/>
              <a:buFont typeface="Wingdings"/>
              <a:buChar char=""/>
            </a:pPr>
            <a:r>
              <a:rPr lang="en-US" sz="2800" b="0" dirty="0" smtClean="0">
                <a:solidFill>
                  <a:schemeClr val="dk1"/>
                </a:solidFill>
                <a:effectLst/>
                <a:latin typeface="Calibri" pitchFamily="34" charset="0"/>
              </a:rPr>
              <a:t>IPC  =  </a:t>
            </a:r>
            <a:r>
              <a:rPr lang="en-US" sz="2800" b="0" dirty="0" smtClean="0">
                <a:solidFill>
                  <a:schemeClr val="tx2"/>
                </a:solidFill>
                <a:effectLst/>
                <a:latin typeface="Calibri" pitchFamily="34" charset="0"/>
              </a:rPr>
              <a:t>Inter-Processor Communication</a:t>
            </a:r>
          </a:p>
          <a:p>
            <a:pPr marL="342900" indent="-342900" algn="l">
              <a:buClr>
                <a:schemeClr val="tx2"/>
              </a:buClr>
              <a:buSzPct val="75000"/>
              <a:buFont typeface="Wingdings"/>
              <a:buChar char=""/>
            </a:pPr>
            <a:r>
              <a:rPr lang="en-US" sz="2800" b="0" dirty="0" smtClean="0">
                <a:solidFill>
                  <a:schemeClr val="dk1"/>
                </a:solidFill>
                <a:latin typeface="Calibri" pitchFamily="34" charset="0"/>
              </a:rPr>
              <a:t>While this definition is rather generic, it really means:</a:t>
            </a:r>
            <a:endParaRPr lang="en-US" sz="2800" b="0" dirty="0" smtClean="0">
              <a:solidFill>
                <a:schemeClr val="dk1"/>
              </a:solidFill>
              <a:effectLst/>
              <a:latin typeface="Calibri" pitchFamily="34" charset="0"/>
            </a:endParaRPr>
          </a:p>
        </p:txBody>
      </p:sp>
      <p:sp>
        <p:nvSpPr>
          <p:cNvPr id="8" name="TextBox 7"/>
          <p:cNvSpPr txBox="1"/>
          <p:nvPr/>
        </p:nvSpPr>
        <p:spPr>
          <a:xfrm>
            <a:off x="715017" y="1698982"/>
            <a:ext cx="7438383" cy="400110"/>
          </a:xfrm>
          <a:prstGeom prst="rect">
            <a:avLst/>
          </a:prstGeom>
          <a:solidFill>
            <a:schemeClr val="bg1">
              <a:lumMod val="85000"/>
            </a:schemeClr>
          </a:solidFill>
        </p:spPr>
        <p:txBody>
          <a:bodyPr wrap="none" rtlCol="0" anchor="ctr" anchorCtr="0">
            <a:spAutoFit/>
          </a:bodyPr>
          <a:lstStyle/>
          <a:p>
            <a:r>
              <a:rPr lang="en-US" sz="2000" b="0" i="1" dirty="0" smtClean="0">
                <a:solidFill>
                  <a:schemeClr val="dk1"/>
                </a:solidFill>
              </a:rPr>
              <a:t>“</a:t>
            </a:r>
            <a:r>
              <a:rPr lang="en-US" sz="2000" b="0" i="1" dirty="0" smtClean="0">
                <a:solidFill>
                  <a:schemeClr val="tx2"/>
                </a:solidFill>
              </a:rPr>
              <a:t>Transporting data and/or signals between threads of execution</a:t>
            </a:r>
            <a:r>
              <a:rPr lang="en-US" sz="2000" b="0" i="1" dirty="0" smtClean="0">
                <a:solidFill>
                  <a:schemeClr val="dk1"/>
                </a:solidFill>
              </a:rPr>
              <a:t>”</a:t>
            </a:r>
            <a:endParaRPr lang="en-US" sz="2000" b="0" i="1" dirty="0" smtClean="0">
              <a:solidFill>
                <a:schemeClr val="dk1"/>
              </a:solidFill>
              <a:effectLst/>
            </a:endParaRPr>
          </a:p>
        </p:txBody>
      </p:sp>
      <p:sp>
        <p:nvSpPr>
          <p:cNvPr id="9" name="TextBox 8"/>
          <p:cNvSpPr txBox="1"/>
          <p:nvPr/>
        </p:nvSpPr>
        <p:spPr>
          <a:xfrm>
            <a:off x="152400" y="2296180"/>
            <a:ext cx="6833346" cy="523220"/>
          </a:xfrm>
          <a:prstGeom prst="rect">
            <a:avLst/>
          </a:prstGeom>
          <a:noFill/>
        </p:spPr>
        <p:txBody>
          <a:bodyPr wrap="none" rtlCol="0" anchor="ctr" anchorCtr="0">
            <a:spAutoFit/>
          </a:bodyPr>
          <a:lstStyle/>
          <a:p>
            <a:pPr marL="342900" indent="-342900" algn="l">
              <a:buClr>
                <a:schemeClr val="tx2"/>
              </a:buClr>
              <a:buSzPct val="75000"/>
              <a:buFont typeface="Wingdings"/>
              <a:buChar char=""/>
            </a:pPr>
            <a:r>
              <a:rPr lang="en-US" sz="2800" b="0" dirty="0" smtClean="0">
                <a:solidFill>
                  <a:schemeClr val="dk1"/>
                </a:solidFill>
                <a:effectLst/>
                <a:latin typeface="Calibri" pitchFamily="34" charset="0"/>
              </a:rPr>
              <a:t>These threads could be located </a:t>
            </a:r>
            <a:r>
              <a:rPr lang="en-US" sz="2800" b="0" dirty="0" smtClean="0">
                <a:solidFill>
                  <a:schemeClr val="dk1"/>
                </a:solidFill>
                <a:latin typeface="Calibri" pitchFamily="34" charset="0"/>
              </a:rPr>
              <a:t>anywhere:</a:t>
            </a:r>
            <a:endParaRPr lang="en-US" sz="2800" b="0" dirty="0" smtClean="0">
              <a:solidFill>
                <a:schemeClr val="dk1"/>
              </a:solidFill>
              <a:effectLst/>
              <a:latin typeface="Calibri" pitchFamily="34" charset="0"/>
            </a:endParaRPr>
          </a:p>
        </p:txBody>
      </p:sp>
      <p:grpSp>
        <p:nvGrpSpPr>
          <p:cNvPr id="2" name="Group 27"/>
          <p:cNvGrpSpPr/>
          <p:nvPr/>
        </p:nvGrpSpPr>
        <p:grpSpPr>
          <a:xfrm>
            <a:off x="609600" y="3395368"/>
            <a:ext cx="5562600" cy="2700632"/>
            <a:chOff x="1143000" y="3048000"/>
            <a:chExt cx="5562600" cy="2700632"/>
          </a:xfrm>
        </p:grpSpPr>
        <p:sp>
          <p:nvSpPr>
            <p:cNvPr id="10" name="Rounded Rectangle 9"/>
            <p:cNvSpPr/>
            <p:nvPr/>
          </p:nvSpPr>
          <p:spPr bwMode="auto">
            <a:xfrm>
              <a:off x="1143000" y="3048000"/>
              <a:ext cx="1828800" cy="1143000"/>
            </a:xfrm>
            <a:prstGeom prst="roundRect">
              <a:avLst/>
            </a:prstGeom>
            <a:solidFill>
              <a:schemeClr val="accent1"/>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Thread 1</a:t>
              </a:r>
            </a:p>
          </p:txBody>
        </p:sp>
        <p:sp>
          <p:nvSpPr>
            <p:cNvPr id="11" name="Rounded Rectangle 10"/>
            <p:cNvSpPr/>
            <p:nvPr/>
          </p:nvSpPr>
          <p:spPr bwMode="auto">
            <a:xfrm>
              <a:off x="4876800" y="3048000"/>
              <a:ext cx="1828800" cy="11430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Thread 2</a:t>
              </a:r>
            </a:p>
          </p:txBody>
        </p:sp>
        <p:cxnSp>
          <p:nvCxnSpPr>
            <p:cNvPr id="16" name="Straight Arrow Connector 15"/>
            <p:cNvCxnSpPr/>
            <p:nvPr/>
          </p:nvCxnSpPr>
          <p:spPr bwMode="auto">
            <a:xfrm>
              <a:off x="2971800" y="3352800"/>
              <a:ext cx="1905000" cy="0"/>
            </a:xfrm>
            <a:prstGeom prst="straightConnector1">
              <a:avLst/>
            </a:prstGeom>
            <a:solidFill>
              <a:schemeClr val="accent1"/>
            </a:solidFill>
            <a:ln w="28575" cap="flat" cmpd="sng" algn="ctr">
              <a:solidFill>
                <a:schemeClr val="tx1"/>
              </a:solidFill>
              <a:prstDash val="solid"/>
              <a:round/>
              <a:headEnd type="none" w="sm" len="sm"/>
              <a:tailEnd type="arrow"/>
            </a:ln>
            <a:effectLst/>
          </p:spPr>
        </p:cxnSp>
        <p:cxnSp>
          <p:nvCxnSpPr>
            <p:cNvPr id="17" name="Straight Arrow Connector 16"/>
            <p:cNvCxnSpPr/>
            <p:nvPr/>
          </p:nvCxnSpPr>
          <p:spPr bwMode="auto">
            <a:xfrm>
              <a:off x="2971800" y="3962400"/>
              <a:ext cx="1905000" cy="0"/>
            </a:xfrm>
            <a:prstGeom prst="straightConnector1">
              <a:avLst/>
            </a:prstGeom>
            <a:solidFill>
              <a:schemeClr val="accent1"/>
            </a:solidFill>
            <a:ln w="28575" cap="flat" cmpd="sng" algn="ctr">
              <a:solidFill>
                <a:schemeClr val="tx1"/>
              </a:solidFill>
              <a:prstDash val="solid"/>
              <a:round/>
              <a:headEnd type="none" w="sm" len="sm"/>
              <a:tailEnd type="arrow"/>
            </a:ln>
            <a:effectLst/>
          </p:spPr>
        </p:cxnSp>
        <p:sp>
          <p:nvSpPr>
            <p:cNvPr id="12" name="Rectangle 11"/>
            <p:cNvSpPr/>
            <p:nvPr/>
          </p:nvSpPr>
          <p:spPr bwMode="auto">
            <a:xfrm>
              <a:off x="3429000" y="3124200"/>
              <a:ext cx="914400" cy="381000"/>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1" i="0" u="none" strike="noStrike" cap="none" normalizeH="0" baseline="0" dirty="0" smtClean="0">
                  <a:ln>
                    <a:noFill/>
                  </a:ln>
                  <a:solidFill>
                    <a:schemeClr val="dk1"/>
                  </a:solidFill>
                  <a:effectLst/>
                  <a:latin typeface="Calibri" pitchFamily="34" charset="0"/>
                </a:rPr>
                <a:t>Data</a:t>
              </a:r>
            </a:p>
          </p:txBody>
        </p:sp>
        <p:sp>
          <p:nvSpPr>
            <p:cNvPr id="14" name="Lightning Bolt 13"/>
            <p:cNvSpPr/>
            <p:nvPr/>
          </p:nvSpPr>
          <p:spPr bwMode="auto">
            <a:xfrm>
              <a:off x="3581400" y="3765699"/>
              <a:ext cx="609600" cy="381000"/>
            </a:xfrm>
            <a:prstGeom prst="lightningBolt">
              <a:avLst/>
            </a:prstGeom>
            <a:solidFill>
              <a:schemeClr val="accent1"/>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8" name="TextBox 17"/>
            <p:cNvSpPr txBox="1"/>
            <p:nvPr/>
          </p:nvSpPr>
          <p:spPr>
            <a:xfrm>
              <a:off x="1575821" y="4215905"/>
              <a:ext cx="1421158" cy="1532727"/>
            </a:xfrm>
            <a:prstGeom prst="rect">
              <a:avLst/>
            </a:prstGeom>
            <a:noFill/>
          </p:spPr>
          <p:txBody>
            <a:bodyPr wrap="none" rtlCol="0" anchor="ctr" anchorCtr="0">
              <a:spAutoFit/>
            </a:bodyPr>
            <a:lstStyle/>
            <a:p>
              <a:pPr algn="r">
                <a:lnSpc>
                  <a:spcPct val="130000"/>
                </a:lnSpc>
              </a:pPr>
              <a:r>
                <a:rPr lang="en-US" b="0" dirty="0" smtClean="0">
                  <a:solidFill>
                    <a:schemeClr val="dk1"/>
                  </a:solidFill>
                  <a:effectLst/>
                  <a:latin typeface="Calibri" pitchFamily="34" charset="0"/>
                </a:rPr>
                <a:t>CorePac 0</a:t>
              </a:r>
            </a:p>
            <a:p>
              <a:pPr algn="r">
                <a:lnSpc>
                  <a:spcPct val="130000"/>
                </a:lnSpc>
              </a:pPr>
              <a:r>
                <a:rPr lang="en-US" b="0" dirty="0" smtClean="0">
                  <a:solidFill>
                    <a:schemeClr val="dk1"/>
                  </a:solidFill>
                  <a:latin typeface="Calibri" pitchFamily="34" charset="0"/>
                </a:rPr>
                <a:t>CorePac 0</a:t>
              </a:r>
            </a:p>
            <a:p>
              <a:pPr algn="r">
                <a:lnSpc>
                  <a:spcPct val="130000"/>
                </a:lnSpc>
              </a:pPr>
              <a:r>
                <a:rPr lang="en-US" b="0" dirty="0" smtClean="0">
                  <a:solidFill>
                    <a:schemeClr val="dk1"/>
                  </a:solidFill>
                  <a:effectLst/>
                  <a:latin typeface="Calibri" pitchFamily="34" charset="0"/>
                </a:rPr>
                <a:t>Device 0</a:t>
              </a:r>
            </a:p>
          </p:txBody>
        </p:sp>
        <p:sp>
          <p:nvSpPr>
            <p:cNvPr id="21" name="TextBox 20"/>
            <p:cNvSpPr txBox="1"/>
            <p:nvPr/>
          </p:nvSpPr>
          <p:spPr>
            <a:xfrm>
              <a:off x="4800600" y="4215905"/>
              <a:ext cx="1421158" cy="1532727"/>
            </a:xfrm>
            <a:prstGeom prst="rect">
              <a:avLst/>
            </a:prstGeom>
            <a:noFill/>
          </p:spPr>
          <p:txBody>
            <a:bodyPr wrap="none" rtlCol="0" anchor="ctr" anchorCtr="0">
              <a:spAutoFit/>
            </a:bodyPr>
            <a:lstStyle/>
            <a:p>
              <a:pPr algn="l">
                <a:lnSpc>
                  <a:spcPct val="130000"/>
                </a:lnSpc>
              </a:pPr>
              <a:r>
                <a:rPr lang="en-US" b="0" dirty="0" smtClean="0">
                  <a:solidFill>
                    <a:schemeClr val="dk1"/>
                  </a:solidFill>
                  <a:effectLst/>
                  <a:latin typeface="Calibri" pitchFamily="34" charset="0"/>
                </a:rPr>
                <a:t>CorePac 0</a:t>
              </a:r>
            </a:p>
            <a:p>
              <a:pPr algn="l">
                <a:lnSpc>
                  <a:spcPct val="130000"/>
                </a:lnSpc>
              </a:pPr>
              <a:r>
                <a:rPr lang="en-US" b="0" dirty="0" smtClean="0">
                  <a:solidFill>
                    <a:schemeClr val="dk1"/>
                  </a:solidFill>
                  <a:latin typeface="Calibri" pitchFamily="34" charset="0"/>
                </a:rPr>
                <a:t>CorePac 1</a:t>
              </a:r>
            </a:p>
            <a:p>
              <a:pPr algn="l">
                <a:lnSpc>
                  <a:spcPct val="130000"/>
                </a:lnSpc>
              </a:pPr>
              <a:r>
                <a:rPr lang="en-US" b="0" dirty="0" smtClean="0">
                  <a:solidFill>
                    <a:schemeClr val="dk1"/>
                  </a:solidFill>
                  <a:effectLst/>
                  <a:latin typeface="Calibri" pitchFamily="34" charset="0"/>
                </a:rPr>
                <a:t>Device 1</a:t>
              </a:r>
            </a:p>
          </p:txBody>
        </p:sp>
        <p:cxnSp>
          <p:nvCxnSpPr>
            <p:cNvPr id="23" name="Straight Arrow Connector 22"/>
            <p:cNvCxnSpPr/>
            <p:nvPr/>
          </p:nvCxnSpPr>
          <p:spPr bwMode="auto">
            <a:xfrm>
              <a:off x="3124200" y="4538332"/>
              <a:ext cx="1676400" cy="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4" name="Straight Arrow Connector 23"/>
            <p:cNvCxnSpPr/>
            <p:nvPr/>
          </p:nvCxnSpPr>
          <p:spPr bwMode="auto">
            <a:xfrm>
              <a:off x="3124200" y="5018567"/>
              <a:ext cx="1676400" cy="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6" name="Straight Arrow Connector 25"/>
            <p:cNvCxnSpPr/>
            <p:nvPr/>
          </p:nvCxnSpPr>
          <p:spPr bwMode="auto">
            <a:xfrm>
              <a:off x="3124200" y="5486400"/>
              <a:ext cx="1676400" cy="0"/>
            </a:xfrm>
            <a:prstGeom prst="straightConnector1">
              <a:avLst/>
            </a:prstGeom>
            <a:solidFill>
              <a:schemeClr val="accent1"/>
            </a:solidFill>
            <a:ln w="12700" cap="flat" cmpd="sng" algn="ctr">
              <a:solidFill>
                <a:schemeClr val="tx1"/>
              </a:solidFill>
              <a:prstDash val="solid"/>
              <a:round/>
              <a:headEnd type="none" w="sm" len="sm"/>
              <a:tailEnd type="arrow"/>
            </a:ln>
            <a:effectLst/>
          </p:spPr>
        </p:cxnSp>
      </p:gr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err="1" smtClean="0"/>
              <a:t>MsgCom</a:t>
            </a:r>
            <a:r>
              <a:rPr lang="en-US" dirty="0" smtClean="0"/>
              <a:t> Library</a:t>
            </a:r>
          </a:p>
        </p:txBody>
      </p:sp>
      <p:sp>
        <p:nvSpPr>
          <p:cNvPr id="11267" name="Rectangle 3"/>
          <p:cNvSpPr>
            <a:spLocks noGrp="1" noChangeArrowheads="1"/>
          </p:cNvSpPr>
          <p:nvPr>
            <p:ph idx="1"/>
          </p:nvPr>
        </p:nvSpPr>
        <p:spPr>
          <a:xfrm>
            <a:off x="333375" y="1047750"/>
            <a:ext cx="8467725" cy="4946650"/>
          </a:xfrm>
        </p:spPr>
        <p:txBody>
          <a:bodyPr/>
          <a:lstStyle/>
          <a:p>
            <a:r>
              <a:rPr lang="en-US" dirty="0"/>
              <a:t>Purpose: To exchange messages between a reader and writer.</a:t>
            </a:r>
          </a:p>
          <a:p>
            <a:r>
              <a:rPr lang="en-US" dirty="0"/>
              <a:t>Read/write applications can reside:</a:t>
            </a:r>
          </a:p>
          <a:p>
            <a:pPr lvl="1"/>
            <a:r>
              <a:rPr lang="en-US" dirty="0"/>
              <a:t>On the same DSP core</a:t>
            </a:r>
          </a:p>
          <a:p>
            <a:pPr lvl="1"/>
            <a:r>
              <a:rPr lang="en-US" dirty="0"/>
              <a:t>On different DSP cores</a:t>
            </a:r>
          </a:p>
          <a:p>
            <a:pPr lvl="1"/>
            <a:r>
              <a:rPr lang="en-US" dirty="0"/>
              <a:t>On both the ARM and DSP core</a:t>
            </a:r>
          </a:p>
          <a:p>
            <a:r>
              <a:rPr lang="en-US" dirty="0"/>
              <a:t>Channel and </a:t>
            </a:r>
            <a:r>
              <a:rPr lang="en-US" dirty="0" smtClean="0"/>
              <a:t>interrupt-based </a:t>
            </a:r>
            <a:r>
              <a:rPr lang="en-US" dirty="0"/>
              <a:t>communication:</a:t>
            </a:r>
          </a:p>
          <a:p>
            <a:pPr lvl="1"/>
            <a:r>
              <a:rPr lang="en-US" dirty="0"/>
              <a:t>Channel is defined by the reader (message destination) side</a:t>
            </a:r>
          </a:p>
          <a:p>
            <a:pPr lvl="1"/>
            <a:r>
              <a:rPr lang="en-US" dirty="0"/>
              <a:t>Supports multiple writers (message sources)</a:t>
            </a:r>
          </a:p>
        </p:txBody>
      </p:sp>
    </p:spTree>
    <p:extLst>
      <p:ext uri="{BB962C8B-B14F-4D97-AF65-F5344CB8AC3E}">
        <p14:creationId xmlns:p14="http://schemas.microsoft.com/office/powerpoint/2010/main" xmlns="" val="29499415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Channel Types</a:t>
            </a:r>
          </a:p>
        </p:txBody>
      </p:sp>
      <p:sp>
        <p:nvSpPr>
          <p:cNvPr id="11267" name="Rectangle 3"/>
          <p:cNvSpPr>
            <a:spLocks noGrp="1" noChangeArrowheads="1"/>
          </p:cNvSpPr>
          <p:nvPr>
            <p:ph idx="1"/>
          </p:nvPr>
        </p:nvSpPr>
        <p:spPr>
          <a:xfrm>
            <a:off x="333375" y="1047750"/>
            <a:ext cx="8467725" cy="5440832"/>
          </a:xfrm>
        </p:spPr>
        <p:txBody>
          <a:bodyPr/>
          <a:lstStyle/>
          <a:p>
            <a:r>
              <a:rPr lang="en-US" sz="2800" dirty="0"/>
              <a:t>Simple Queue Channels: Messages are placed directly into a destination hardware queue that is associated with a reader. </a:t>
            </a:r>
          </a:p>
          <a:p>
            <a:r>
              <a:rPr lang="en-US" sz="2800" dirty="0"/>
              <a:t>Virtual Channels: Multiple virtual channels are associated with the same hardware queue.</a:t>
            </a:r>
          </a:p>
          <a:p>
            <a:r>
              <a:rPr lang="en-US" sz="2800" dirty="0"/>
              <a:t>Queue DMA Channels: Messages are copied using infrastructure PKTDMA between the writer and the reader.</a:t>
            </a:r>
          </a:p>
          <a:p>
            <a:r>
              <a:rPr lang="en-US" sz="2800" dirty="0"/>
              <a:t>Proxy Queue </a:t>
            </a:r>
            <a:r>
              <a:rPr lang="en-US" sz="2800" dirty="0" smtClean="0"/>
              <a:t>Channels: </a:t>
            </a:r>
            <a:r>
              <a:rPr lang="en-US" sz="2800" dirty="0"/>
              <a:t>Indirect channels work over BSD sockets; Enable communications between </a:t>
            </a:r>
            <a:r>
              <a:rPr lang="en-US" sz="2800" dirty="0" smtClean="0"/>
              <a:t>Writer </a:t>
            </a:r>
            <a:r>
              <a:rPr lang="en-US" sz="2800" dirty="0"/>
              <a:t>and </a:t>
            </a:r>
            <a:r>
              <a:rPr lang="en-US" sz="2800" dirty="0" smtClean="0"/>
              <a:t>Reader </a:t>
            </a:r>
            <a:r>
              <a:rPr lang="en-US" sz="2800" dirty="0"/>
              <a:t>that are not connected to the same </a:t>
            </a:r>
            <a:r>
              <a:rPr lang="en-US" sz="2800" dirty="0" smtClean="0"/>
              <a:t>instance of Multicore Navigator</a:t>
            </a:r>
            <a:r>
              <a:rPr lang="en-US" sz="2800" dirty="0"/>
              <a:t>.</a:t>
            </a:r>
          </a:p>
        </p:txBody>
      </p:sp>
    </p:spTree>
    <p:extLst>
      <p:ext uri="{BB962C8B-B14F-4D97-AF65-F5344CB8AC3E}">
        <p14:creationId xmlns:p14="http://schemas.microsoft.com/office/powerpoint/2010/main" xmlns="" val="35704603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Interrupt Types</a:t>
            </a:r>
          </a:p>
        </p:txBody>
      </p:sp>
      <p:sp>
        <p:nvSpPr>
          <p:cNvPr id="11267" name="Rectangle 3"/>
          <p:cNvSpPr>
            <a:spLocks noGrp="1" noChangeArrowheads="1"/>
          </p:cNvSpPr>
          <p:nvPr>
            <p:ph idx="1"/>
          </p:nvPr>
        </p:nvSpPr>
        <p:spPr>
          <a:xfrm>
            <a:off x="333375" y="1047750"/>
            <a:ext cx="8467725" cy="4946650"/>
          </a:xfrm>
        </p:spPr>
        <p:txBody>
          <a:bodyPr/>
          <a:lstStyle/>
          <a:p>
            <a:r>
              <a:rPr lang="en-US" dirty="0"/>
              <a:t>No interrupt: Reader polls until a message arrives.</a:t>
            </a:r>
          </a:p>
          <a:p>
            <a:r>
              <a:rPr lang="en-US" dirty="0"/>
              <a:t>Direct </a:t>
            </a:r>
            <a:r>
              <a:rPr lang="en-US" dirty="0" smtClean="0"/>
              <a:t>Interrupt:</a:t>
            </a:r>
          </a:p>
          <a:p>
            <a:pPr lvl="1"/>
            <a:r>
              <a:rPr lang="en-US" dirty="0" smtClean="0"/>
              <a:t>Low-delay system</a:t>
            </a:r>
          </a:p>
          <a:p>
            <a:pPr lvl="1"/>
            <a:r>
              <a:rPr lang="en-US" dirty="0" smtClean="0"/>
              <a:t>Special </a:t>
            </a:r>
            <a:r>
              <a:rPr lang="en-US" dirty="0"/>
              <a:t>queues must be used.</a:t>
            </a:r>
          </a:p>
          <a:p>
            <a:r>
              <a:rPr lang="en-US" dirty="0"/>
              <a:t>Accumulated </a:t>
            </a:r>
            <a:r>
              <a:rPr lang="en-US" dirty="0" smtClean="0"/>
              <a:t>Interrupts:</a:t>
            </a:r>
          </a:p>
          <a:p>
            <a:pPr lvl="1"/>
            <a:r>
              <a:rPr lang="en-US" dirty="0" smtClean="0"/>
              <a:t>Special </a:t>
            </a:r>
            <a:r>
              <a:rPr lang="en-US" dirty="0"/>
              <a:t>queues are </a:t>
            </a:r>
            <a:r>
              <a:rPr lang="en-US" dirty="0" smtClean="0"/>
              <a:t>used.</a:t>
            </a:r>
          </a:p>
          <a:p>
            <a:pPr lvl="1"/>
            <a:r>
              <a:rPr lang="en-US" dirty="0" smtClean="0"/>
              <a:t>Reader </a:t>
            </a:r>
            <a:r>
              <a:rPr lang="en-US" dirty="0"/>
              <a:t>receives an interrupt when the number of messages crosses a defined threshold.</a:t>
            </a:r>
          </a:p>
        </p:txBody>
      </p:sp>
    </p:spTree>
    <p:extLst>
      <p:ext uri="{BB962C8B-B14F-4D97-AF65-F5344CB8AC3E}">
        <p14:creationId xmlns:p14="http://schemas.microsoft.com/office/powerpoint/2010/main" xmlns="" val="13430130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Blocking and Non-Blocking</a:t>
            </a:r>
          </a:p>
        </p:txBody>
      </p:sp>
      <p:sp>
        <p:nvSpPr>
          <p:cNvPr id="11267" name="Rectangle 3"/>
          <p:cNvSpPr>
            <a:spLocks noGrp="1" noChangeArrowheads="1"/>
          </p:cNvSpPr>
          <p:nvPr>
            <p:ph idx="1"/>
          </p:nvPr>
        </p:nvSpPr>
        <p:spPr>
          <a:xfrm>
            <a:off x="333375" y="959969"/>
            <a:ext cx="8467725" cy="5470093"/>
          </a:xfrm>
        </p:spPr>
        <p:txBody>
          <a:bodyPr/>
          <a:lstStyle/>
          <a:p>
            <a:r>
              <a:rPr lang="en-US" dirty="0"/>
              <a:t>Blocking: </a:t>
            </a:r>
            <a:r>
              <a:rPr lang="en-US" dirty="0" smtClean="0"/>
              <a:t>Reader </a:t>
            </a:r>
            <a:r>
              <a:rPr lang="en-US" dirty="0"/>
              <a:t>can be blocked until message is available</a:t>
            </a:r>
            <a:r>
              <a:rPr lang="en-US" dirty="0" smtClean="0"/>
              <a:t>.</a:t>
            </a:r>
          </a:p>
          <a:p>
            <a:pPr lvl="1"/>
            <a:r>
              <a:rPr lang="en-US" dirty="0" smtClean="0"/>
              <a:t>Blocked by software semaphore which BIOS assigns on DSP side</a:t>
            </a:r>
          </a:p>
          <a:p>
            <a:pPr lvl="1"/>
            <a:r>
              <a:rPr lang="en-US" dirty="0" smtClean="0"/>
              <a:t>Also utilizes software semaphore on ARM side, taken care of by Job Scheduler (JOSH)</a:t>
            </a:r>
          </a:p>
          <a:p>
            <a:pPr lvl="1"/>
            <a:r>
              <a:rPr lang="en-US" dirty="0" smtClean="0"/>
              <a:t>Implementation of software semaphore occurs in OSAL layer on both ARM and DSP.</a:t>
            </a:r>
            <a:endParaRPr lang="en-US" dirty="0"/>
          </a:p>
          <a:p>
            <a:r>
              <a:rPr lang="en-US" dirty="0" smtClean="0"/>
              <a:t>Non-blocking:</a:t>
            </a:r>
          </a:p>
          <a:p>
            <a:pPr lvl="1"/>
            <a:r>
              <a:rPr lang="en-US" dirty="0" smtClean="0"/>
              <a:t>Reader </a:t>
            </a:r>
            <a:r>
              <a:rPr lang="en-US" dirty="0"/>
              <a:t>polls for a </a:t>
            </a:r>
            <a:r>
              <a:rPr lang="en-US" dirty="0" smtClean="0"/>
              <a:t>message.</a:t>
            </a:r>
          </a:p>
          <a:p>
            <a:pPr lvl="1"/>
            <a:r>
              <a:rPr lang="en-US" dirty="0" smtClean="0"/>
              <a:t>If </a:t>
            </a:r>
            <a:r>
              <a:rPr lang="en-US" dirty="0"/>
              <a:t>there is no message, it continues execution.</a:t>
            </a:r>
          </a:p>
        </p:txBody>
      </p:sp>
    </p:spTree>
    <p:extLst>
      <p:ext uri="{BB962C8B-B14F-4D97-AF65-F5344CB8AC3E}">
        <p14:creationId xmlns:p14="http://schemas.microsoft.com/office/powerpoint/2010/main" xmlns="" val="24350155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0"/>
            <a:ext cx="8458200" cy="1609725"/>
          </a:xfrm>
        </p:spPr>
        <p:txBody>
          <a:bodyPr/>
          <a:lstStyle/>
          <a:p>
            <a:r>
              <a:rPr lang="en-US" sz="3600" b="1" dirty="0" smtClean="0"/>
              <a:t>Case 1: Generic Channel Communication</a:t>
            </a:r>
            <a:r>
              <a:rPr lang="en-US" sz="3200" b="1" dirty="0" smtClean="0"/>
              <a:t/>
            </a:r>
            <a:br>
              <a:rPr lang="en-US" sz="3200" b="1" dirty="0" smtClean="0"/>
            </a:br>
            <a:r>
              <a:rPr lang="en-US" sz="2400" dirty="0" smtClean="0"/>
              <a:t/>
            </a:r>
            <a:br>
              <a:rPr lang="en-US" sz="2400" dirty="0" smtClean="0"/>
            </a:br>
            <a:r>
              <a:rPr lang="en-US" sz="2400" dirty="0" smtClean="0"/>
              <a:t>Zero Copy-based Constructions: Core-to-Core</a:t>
            </a:r>
            <a:endParaRPr lang="en-US" sz="2400" dirty="0"/>
          </a:p>
        </p:txBody>
      </p:sp>
      <p:sp>
        <p:nvSpPr>
          <p:cNvPr id="259074" name="Rectangle 2"/>
          <p:cNvSpPr>
            <a:spLocks noChangeArrowheads="1"/>
          </p:cNvSpPr>
          <p:nvPr/>
        </p:nvSpPr>
        <p:spPr bwMode="auto">
          <a:xfrm>
            <a:off x="8223250" y="20574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Reader</a:t>
            </a:r>
            <a:endParaRPr lang="en-US" dirty="0">
              <a:solidFill>
                <a:srgbClr val="000000"/>
              </a:solidFill>
              <a:latin typeface="+mj-lt"/>
            </a:endParaRPr>
          </a:p>
        </p:txBody>
      </p:sp>
      <p:sp>
        <p:nvSpPr>
          <p:cNvPr id="259075" name="Rectangle 3"/>
          <p:cNvSpPr>
            <a:spLocks noChangeArrowheads="1"/>
          </p:cNvSpPr>
          <p:nvPr/>
        </p:nvSpPr>
        <p:spPr bwMode="auto">
          <a:xfrm>
            <a:off x="450850" y="22098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Writer</a:t>
            </a:r>
            <a:endParaRPr lang="en-US" dirty="0">
              <a:solidFill>
                <a:srgbClr val="000000"/>
              </a:solidFill>
              <a:latin typeface="+mj-lt"/>
            </a:endParaRPr>
          </a:p>
        </p:txBody>
      </p:sp>
      <p:sp>
        <p:nvSpPr>
          <p:cNvPr id="259076" name="Rectangle 4"/>
          <p:cNvSpPr>
            <a:spLocks noChangeArrowheads="1"/>
          </p:cNvSpPr>
          <p:nvPr/>
        </p:nvSpPr>
        <p:spPr bwMode="auto">
          <a:xfrm>
            <a:off x="2736850" y="2285999"/>
            <a:ext cx="914400" cy="779621"/>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j-lt"/>
                <a:cs typeface="Calibri" pitchFamily="34" charset="0"/>
              </a:rPr>
              <a:t>MyCh1</a:t>
            </a:r>
          </a:p>
        </p:txBody>
      </p:sp>
      <p:cxnSp>
        <p:nvCxnSpPr>
          <p:cNvPr id="259081" name="AutoShape 9"/>
          <p:cNvCxnSpPr>
            <a:cxnSpLocks noChangeShapeType="1"/>
            <a:endCxn id="259082" idx="3"/>
          </p:cNvCxnSpPr>
          <p:nvPr/>
        </p:nvCxnSpPr>
        <p:spPr bwMode="auto">
          <a:xfrm>
            <a:off x="930275" y="2701290"/>
            <a:ext cx="2349500" cy="1588"/>
          </a:xfrm>
          <a:prstGeom prst="straightConnector1">
            <a:avLst/>
          </a:prstGeom>
          <a:noFill/>
          <a:ln w="9525">
            <a:solidFill>
              <a:schemeClr val="tx1"/>
            </a:solidFill>
            <a:round/>
            <a:headEnd/>
            <a:tailEnd type="triangle" w="med" len="med"/>
          </a:ln>
          <a:effectLst/>
        </p:spPr>
      </p:cxnSp>
      <p:sp>
        <p:nvSpPr>
          <p:cNvPr id="259082" name="Rectangle 82"/>
          <p:cNvSpPr>
            <a:spLocks noChangeArrowheads="1"/>
          </p:cNvSpPr>
          <p:nvPr/>
        </p:nvSpPr>
        <p:spPr bwMode="auto">
          <a:xfrm flipH="1">
            <a:off x="3279775" y="2567146"/>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grpSp>
        <p:nvGrpSpPr>
          <p:cNvPr id="2" name="Group 91"/>
          <p:cNvGrpSpPr>
            <a:grpSpLocks/>
          </p:cNvGrpSpPr>
          <p:nvPr/>
        </p:nvGrpSpPr>
        <p:grpSpPr bwMode="auto">
          <a:xfrm>
            <a:off x="2879725" y="2527459"/>
            <a:ext cx="574675" cy="346075"/>
            <a:chOff x="752" y="1556"/>
            <a:chExt cx="362" cy="218"/>
          </a:xfrm>
        </p:grpSpPr>
        <p:cxnSp>
          <p:nvCxnSpPr>
            <p:cNvPr id="259084"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259085"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259086"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cxnSp>
        <p:nvCxnSpPr>
          <p:cNvPr id="259093" name="AutoShape 21"/>
          <p:cNvCxnSpPr>
            <a:cxnSpLocks noChangeShapeType="1"/>
            <a:stCxn id="259082" idx="1"/>
          </p:cNvCxnSpPr>
          <p:nvPr/>
        </p:nvCxnSpPr>
        <p:spPr bwMode="auto">
          <a:xfrm>
            <a:off x="3395663" y="2701290"/>
            <a:ext cx="4827587" cy="1588"/>
          </a:xfrm>
          <a:prstGeom prst="bentConnector3">
            <a:avLst>
              <a:gd name="adj1" fmla="val 50000"/>
            </a:avLst>
          </a:prstGeom>
          <a:noFill/>
          <a:ln w="9525">
            <a:solidFill>
              <a:schemeClr val="tx1"/>
            </a:solidFill>
            <a:miter lim="800000"/>
            <a:headEnd/>
            <a:tailEnd type="triangle" w="med" len="med"/>
          </a:ln>
          <a:effectLst/>
        </p:spPr>
      </p:cxnSp>
      <p:sp>
        <p:nvSpPr>
          <p:cNvPr id="259230" name="Text Box 28"/>
          <p:cNvSpPr txBox="1">
            <a:spLocks noChangeArrowheads="1"/>
          </p:cNvSpPr>
          <p:nvPr/>
        </p:nvSpPr>
        <p:spPr bwMode="auto">
          <a:xfrm>
            <a:off x="709020" y="2514600"/>
            <a:ext cx="11430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Put(hCh,msg);</a:t>
            </a:r>
          </a:p>
        </p:txBody>
      </p:sp>
      <p:sp>
        <p:nvSpPr>
          <p:cNvPr id="227" name="Text Box 28"/>
          <p:cNvSpPr txBox="1">
            <a:spLocks noChangeArrowheads="1"/>
          </p:cNvSpPr>
          <p:nvPr/>
        </p:nvSpPr>
        <p:spPr bwMode="auto">
          <a:xfrm>
            <a:off x="679760" y="2347086"/>
            <a:ext cx="21336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Tibuf *msg = PktLibAlloc(hHeap);</a:t>
            </a:r>
          </a:p>
        </p:txBody>
      </p:sp>
      <p:sp>
        <p:nvSpPr>
          <p:cNvPr id="230" name="Text Box 28"/>
          <p:cNvSpPr txBox="1">
            <a:spLocks noChangeArrowheads="1"/>
          </p:cNvSpPr>
          <p:nvPr/>
        </p:nvSpPr>
        <p:spPr bwMode="auto">
          <a:xfrm>
            <a:off x="6975475" y="2667000"/>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231" name="Text Box 28"/>
          <p:cNvSpPr txBox="1">
            <a:spLocks noChangeArrowheads="1"/>
          </p:cNvSpPr>
          <p:nvPr/>
        </p:nvSpPr>
        <p:spPr bwMode="auto">
          <a:xfrm>
            <a:off x="6670677" y="2492534"/>
            <a:ext cx="160019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Tibuf *msg =Get(hCh);</a:t>
            </a:r>
          </a:p>
        </p:txBody>
      </p:sp>
      <p:sp>
        <p:nvSpPr>
          <p:cNvPr id="233" name="Text Box 28"/>
          <p:cNvSpPr txBox="1">
            <a:spLocks noChangeArrowheads="1"/>
          </p:cNvSpPr>
          <p:nvPr/>
        </p:nvSpPr>
        <p:spPr bwMode="auto">
          <a:xfrm>
            <a:off x="693982" y="2171700"/>
            <a:ext cx="1525587"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hCh=Find(“MyCh1”);</a:t>
            </a:r>
          </a:p>
        </p:txBody>
      </p:sp>
      <p:cxnSp>
        <p:nvCxnSpPr>
          <p:cNvPr id="239" name="AutoShape 9"/>
          <p:cNvCxnSpPr>
            <a:cxnSpLocks noChangeShapeType="1"/>
          </p:cNvCxnSpPr>
          <p:nvPr/>
        </p:nvCxnSpPr>
        <p:spPr bwMode="auto">
          <a:xfrm rot="10800000" flipV="1">
            <a:off x="3651252" y="2285998"/>
            <a:ext cx="4572001" cy="2"/>
          </a:xfrm>
          <a:prstGeom prst="straightConnector1">
            <a:avLst/>
          </a:prstGeom>
          <a:noFill/>
          <a:ln w="9525">
            <a:solidFill>
              <a:schemeClr val="tx1"/>
            </a:solidFill>
            <a:round/>
            <a:headEnd/>
            <a:tailEnd type="triangle" w="med" len="med"/>
          </a:ln>
          <a:effectLst/>
        </p:spPr>
      </p:cxnSp>
      <p:sp>
        <p:nvSpPr>
          <p:cNvPr id="240" name="Text Box 28"/>
          <p:cNvSpPr txBox="1">
            <a:spLocks noChangeArrowheads="1"/>
          </p:cNvSpPr>
          <p:nvPr/>
        </p:nvSpPr>
        <p:spPr bwMode="auto">
          <a:xfrm>
            <a:off x="6584950" y="2095500"/>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Create(“MyCh1”);</a:t>
            </a:r>
          </a:p>
        </p:txBody>
      </p:sp>
      <p:cxnSp>
        <p:nvCxnSpPr>
          <p:cNvPr id="244" name="AutoShape 21"/>
          <p:cNvCxnSpPr>
            <a:cxnSpLocks noChangeShapeType="1"/>
          </p:cNvCxnSpPr>
          <p:nvPr/>
        </p:nvCxnSpPr>
        <p:spPr bwMode="auto">
          <a:xfrm>
            <a:off x="3651252" y="3065620"/>
            <a:ext cx="4571998" cy="1589"/>
          </a:xfrm>
          <a:prstGeom prst="bentConnector3">
            <a:avLst>
              <a:gd name="adj1" fmla="val 50000"/>
            </a:avLst>
          </a:prstGeom>
          <a:noFill/>
          <a:ln w="9525">
            <a:solidFill>
              <a:schemeClr val="tx1"/>
            </a:solidFill>
            <a:miter lim="800000"/>
            <a:headEnd/>
            <a:tailEnd type="triangle" w="med" len="med"/>
          </a:ln>
          <a:effectLst/>
        </p:spPr>
      </p:cxnSp>
      <p:sp>
        <p:nvSpPr>
          <p:cNvPr id="245" name="Text Box 28"/>
          <p:cNvSpPr txBox="1">
            <a:spLocks noChangeArrowheads="1"/>
          </p:cNvSpPr>
          <p:nvPr/>
        </p:nvSpPr>
        <p:spPr bwMode="auto">
          <a:xfrm>
            <a:off x="7339011" y="28779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Delete(hCh);</a:t>
            </a: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200" b="1" dirty="0" smtClean="0">
                <a:solidFill>
                  <a:srgbClr val="000000"/>
                </a:solidFill>
                <a:latin typeface="+mj-lt"/>
              </a:rPr>
              <a:t>NOTE: Logical function only</a:t>
            </a:r>
            <a:endParaRPr lang="en-US" sz="1200" b="1" dirty="0">
              <a:solidFill>
                <a:srgbClr val="000000"/>
              </a:solidFill>
              <a:latin typeface="+mj-lt"/>
            </a:endParaRPr>
          </a:p>
        </p:txBody>
      </p:sp>
      <p:sp>
        <p:nvSpPr>
          <p:cNvPr id="86" name="Text Box 28"/>
          <p:cNvSpPr txBox="1">
            <a:spLocks noChangeArrowheads="1"/>
          </p:cNvSpPr>
          <p:nvPr/>
        </p:nvSpPr>
        <p:spPr bwMode="auto">
          <a:xfrm>
            <a:off x="1295400" y="3733800"/>
            <a:ext cx="6400800" cy="1384995"/>
          </a:xfrm>
          <a:prstGeom prst="rect">
            <a:avLst/>
          </a:prstGeom>
          <a:noFill/>
          <a:ln w="9525">
            <a:noFill/>
            <a:miter lim="800000"/>
            <a:headEnd/>
            <a:tailEnd/>
          </a:ln>
        </p:spPr>
        <p:txBody>
          <a:bodyPr wrap="square">
            <a:spAutoFit/>
          </a:bodyPr>
          <a:lstStyle/>
          <a:p>
            <a:pPr marL="228600" indent="-228600" algn="l" fontAlgn="base">
              <a:spcBef>
                <a:spcPct val="0"/>
              </a:spcBef>
              <a:spcAft>
                <a:spcPct val="0"/>
              </a:spcAft>
              <a:buAutoNum type="arabicPeriod"/>
            </a:pPr>
            <a:r>
              <a:rPr lang="en-US" sz="1400" dirty="0" smtClean="0">
                <a:solidFill>
                  <a:srgbClr val="000000"/>
                </a:solidFill>
                <a:latin typeface="+mj-lt"/>
              </a:rPr>
              <a:t>Reader creates a channel ahead of time with a given name (e.g., MyCh1).</a:t>
            </a:r>
          </a:p>
          <a:p>
            <a:pPr marL="228600" indent="-228600" algn="l" fontAlgn="base">
              <a:spcBef>
                <a:spcPct val="0"/>
              </a:spcBef>
              <a:spcAft>
                <a:spcPct val="0"/>
              </a:spcAft>
              <a:buAutoNum type="arabicPeriod"/>
            </a:pPr>
            <a:r>
              <a:rPr lang="en-US" sz="1400" dirty="0" smtClean="0">
                <a:solidFill>
                  <a:srgbClr val="000000"/>
                </a:solidFill>
                <a:latin typeface="+mj-lt"/>
              </a:rPr>
              <a:t>When the Writer has information to write, it looks for the channel (find).</a:t>
            </a:r>
          </a:p>
          <a:p>
            <a:pPr marL="228600" indent="-228600" algn="l" fontAlgn="base">
              <a:spcBef>
                <a:spcPct val="0"/>
              </a:spcBef>
              <a:spcAft>
                <a:spcPct val="0"/>
              </a:spcAft>
              <a:buAutoNum type="arabicPeriod"/>
            </a:pPr>
            <a:r>
              <a:rPr lang="en-US" sz="1400" dirty="0" smtClean="0">
                <a:solidFill>
                  <a:srgbClr val="000000"/>
                </a:solidFill>
                <a:latin typeface="+mj-lt"/>
              </a:rPr>
              <a:t>Writer asks for a buffer and writes the message into the buffer.</a:t>
            </a:r>
          </a:p>
          <a:p>
            <a:pPr marL="228600" indent="-228600" algn="l">
              <a:buAutoNum type="arabicPeriod"/>
            </a:pPr>
            <a:r>
              <a:rPr lang="en-US" sz="1400" dirty="0" smtClean="0">
                <a:solidFill>
                  <a:srgbClr val="000000"/>
                </a:solidFill>
                <a:latin typeface="Calibri" pitchFamily="34" charset="0"/>
              </a:rPr>
              <a:t>Writer does a “put” to the buffer. </a:t>
            </a:r>
            <a:r>
              <a:rPr lang="en-US" sz="1400" dirty="0" smtClean="0">
                <a:solidFill>
                  <a:srgbClr val="000000"/>
                </a:solidFill>
                <a:latin typeface="+mj-lt"/>
              </a:rPr>
              <a:t>Multicore Navigator does it – magic!</a:t>
            </a:r>
          </a:p>
          <a:p>
            <a:pPr marL="228600" indent="-228600" algn="l" fontAlgn="base">
              <a:spcBef>
                <a:spcPct val="0"/>
              </a:spcBef>
              <a:spcAft>
                <a:spcPct val="0"/>
              </a:spcAft>
              <a:buAutoNum type="arabicPeriod"/>
            </a:pPr>
            <a:r>
              <a:rPr lang="en-US" sz="1400" dirty="0" smtClean="0">
                <a:solidFill>
                  <a:srgbClr val="000000"/>
                </a:solidFill>
                <a:latin typeface="+mj-lt"/>
              </a:rPr>
              <a:t>When Reader calls “get,” it receives the message.</a:t>
            </a:r>
          </a:p>
          <a:p>
            <a:pPr marL="228600" indent="-228600" algn="l" fontAlgn="base">
              <a:spcBef>
                <a:spcPct val="0"/>
              </a:spcBef>
              <a:spcAft>
                <a:spcPct val="0"/>
              </a:spcAft>
              <a:buAutoNum type="arabicPeriod"/>
            </a:pPr>
            <a:r>
              <a:rPr lang="en-US" sz="1400" dirty="0" smtClean="0">
                <a:solidFill>
                  <a:srgbClr val="000000"/>
                </a:solidFill>
                <a:latin typeface="+mj-lt"/>
              </a:rPr>
              <a:t>Reader must “free” the message after it is done reading.</a:t>
            </a:r>
            <a:endParaRPr lang="en-US" sz="1400" dirty="0">
              <a:solidFill>
                <a:srgbClr val="000000"/>
              </a:solidFill>
              <a:latin typeface="+mj-lt"/>
            </a:endParaRPr>
          </a:p>
        </p:txBody>
      </p:sp>
    </p:spTree>
    <p:extLst>
      <p:ext uri="{BB962C8B-B14F-4D97-AF65-F5344CB8AC3E}">
        <p14:creationId xmlns:p14="http://schemas.microsoft.com/office/powerpoint/2010/main" xmlns="" val="2028189911"/>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120770" y="34504"/>
            <a:ext cx="8902460" cy="1609725"/>
          </a:xfrm>
        </p:spPr>
        <p:txBody>
          <a:bodyPr>
            <a:normAutofit fontScale="90000"/>
          </a:bodyPr>
          <a:lstStyle/>
          <a:p>
            <a:r>
              <a:rPr lang="en-US" sz="4000" b="1" dirty="0" smtClean="0"/>
              <a:t>Case 2: Low-Latency Channel Communication</a:t>
            </a:r>
            <a:br>
              <a:rPr lang="en-US" sz="4000" b="1" dirty="0" smtClean="0"/>
            </a:br>
            <a:r>
              <a:rPr lang="en-US" sz="4000" b="1" dirty="0" smtClean="0"/>
              <a:t>Single and Virtual Channel</a:t>
            </a:r>
            <a:r>
              <a:rPr lang="en-US" sz="3200" b="1" dirty="0" smtClean="0"/>
              <a:t/>
            </a:r>
            <a:br>
              <a:rPr lang="en-US" sz="3200" b="1" dirty="0" smtClean="0"/>
            </a:br>
            <a:r>
              <a:rPr lang="en-US" sz="2400" dirty="0" smtClean="0"/>
              <a:t/>
            </a:r>
            <a:br>
              <a:rPr lang="en-US" sz="2400" dirty="0" smtClean="0"/>
            </a:br>
            <a:r>
              <a:rPr lang="en-US" sz="2400" dirty="0" smtClean="0"/>
              <a:t>Zero Copy-based Construction: Core-to-Core</a:t>
            </a:r>
            <a:endParaRPr lang="en-US" sz="2400" dirty="0"/>
          </a:p>
        </p:txBody>
      </p:sp>
      <p:sp>
        <p:nvSpPr>
          <p:cNvPr id="259074" name="Rectangle 2"/>
          <p:cNvSpPr>
            <a:spLocks noChangeArrowheads="1"/>
          </p:cNvSpPr>
          <p:nvPr/>
        </p:nvSpPr>
        <p:spPr bwMode="auto">
          <a:xfrm>
            <a:off x="8223250" y="20574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Reader</a:t>
            </a:r>
            <a:endParaRPr lang="en-US" dirty="0">
              <a:solidFill>
                <a:srgbClr val="000000"/>
              </a:solidFill>
              <a:latin typeface="+mj-lt"/>
            </a:endParaRPr>
          </a:p>
        </p:txBody>
      </p:sp>
      <p:sp>
        <p:nvSpPr>
          <p:cNvPr id="259075" name="Rectangle 3"/>
          <p:cNvSpPr>
            <a:spLocks noChangeArrowheads="1"/>
          </p:cNvSpPr>
          <p:nvPr/>
        </p:nvSpPr>
        <p:spPr bwMode="auto">
          <a:xfrm>
            <a:off x="450850" y="22098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a:r>
              <a:rPr lang="en-US" dirty="0" smtClean="0">
                <a:solidFill>
                  <a:srgbClr val="000000"/>
                </a:solidFill>
                <a:latin typeface="+mj-lt"/>
              </a:rPr>
              <a:t>Writer</a:t>
            </a:r>
            <a:endParaRPr lang="en-US" dirty="0">
              <a:solidFill>
                <a:srgbClr val="000000"/>
              </a:solidFill>
              <a:latin typeface="+mj-lt"/>
            </a:endParaRP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algn="l"/>
            <a:r>
              <a:rPr lang="en-US" sz="1200" b="1" dirty="0" smtClean="0">
                <a:solidFill>
                  <a:srgbClr val="000000"/>
                </a:solidFill>
                <a:latin typeface="+mj-lt"/>
              </a:rPr>
              <a:t>NOTE: Logical function only</a:t>
            </a:r>
            <a:endParaRPr lang="en-US" sz="1200" b="1" dirty="0">
              <a:solidFill>
                <a:srgbClr val="000000"/>
              </a:solidFill>
              <a:latin typeface="+mj-lt"/>
            </a:endParaRPr>
          </a:p>
        </p:txBody>
      </p:sp>
      <p:sp>
        <p:nvSpPr>
          <p:cNvPr id="86" name="Text Box 28"/>
          <p:cNvSpPr txBox="1">
            <a:spLocks noChangeArrowheads="1"/>
          </p:cNvSpPr>
          <p:nvPr/>
        </p:nvSpPr>
        <p:spPr bwMode="auto">
          <a:xfrm>
            <a:off x="1066800" y="4001631"/>
            <a:ext cx="7010400" cy="2246769"/>
          </a:xfrm>
          <a:prstGeom prst="rect">
            <a:avLst/>
          </a:prstGeom>
          <a:noFill/>
          <a:ln w="9525">
            <a:noFill/>
            <a:miter lim="800000"/>
            <a:headEnd/>
            <a:tailEnd/>
          </a:ln>
        </p:spPr>
        <p:txBody>
          <a:bodyPr wrap="square">
            <a:spAutoFit/>
          </a:bodyPr>
          <a:lstStyle/>
          <a:p>
            <a:pPr marL="228600" indent="-228600" algn="l" fontAlgn="base">
              <a:spcBef>
                <a:spcPct val="0"/>
              </a:spcBef>
              <a:spcAft>
                <a:spcPct val="0"/>
              </a:spcAft>
              <a:buAutoNum type="arabicPeriod"/>
            </a:pPr>
            <a:r>
              <a:rPr lang="en-US" sz="1400" dirty="0" smtClean="0">
                <a:solidFill>
                  <a:srgbClr val="000000"/>
                </a:solidFill>
                <a:latin typeface="Calibri" pitchFamily="34" charset="0"/>
              </a:rPr>
              <a:t>Reader creates a channel based on a pending queue.  The channel is created ahead of time with a given name (e.g., MyCh2).</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Reader waits for the message by pending on a (software) semaphore.</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When Writer has information to write, it looks for the channel (find).</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Writer asks for buffer and writes the message into the buffer.</a:t>
            </a:r>
          </a:p>
          <a:p>
            <a:pPr marL="228600" indent="-228600" algn="l">
              <a:buAutoNum type="arabicPeriod"/>
            </a:pPr>
            <a:r>
              <a:rPr lang="en-US" sz="1400" dirty="0" smtClean="0">
                <a:solidFill>
                  <a:srgbClr val="000000"/>
                </a:solidFill>
                <a:latin typeface="Calibri" pitchFamily="34" charset="0"/>
              </a:rPr>
              <a:t>Writer does a “put” to the buffer. Multicore Navigator generates an interrupt . The ISR posts the semaphore to the correct channel.</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Reader starts processing the message.</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Virtual channel structure enables usage of a single interrupt to post semaphore to one of many channels.</a:t>
            </a:r>
            <a:endParaRPr lang="en-US" sz="1400" dirty="0">
              <a:solidFill>
                <a:srgbClr val="000000"/>
              </a:solidFill>
              <a:latin typeface="Calibri" pitchFamily="34" charset="0"/>
            </a:endParaRPr>
          </a:p>
        </p:txBody>
      </p:sp>
      <p:sp>
        <p:nvSpPr>
          <p:cNvPr id="24" name="Rectangle 4"/>
          <p:cNvSpPr>
            <a:spLocks noChangeArrowheads="1"/>
          </p:cNvSpPr>
          <p:nvPr/>
        </p:nvSpPr>
        <p:spPr bwMode="auto">
          <a:xfrm>
            <a:off x="3481388" y="3316287"/>
            <a:ext cx="1128714" cy="571500"/>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j-lt"/>
                <a:cs typeface="Calibri" pitchFamily="34" charset="0"/>
              </a:rPr>
              <a:t>MyCh3</a:t>
            </a:r>
          </a:p>
        </p:txBody>
      </p:sp>
      <p:sp>
        <p:nvSpPr>
          <p:cNvPr id="25" name="Rectangle 4"/>
          <p:cNvSpPr>
            <a:spLocks noChangeArrowheads="1"/>
          </p:cNvSpPr>
          <p:nvPr/>
        </p:nvSpPr>
        <p:spPr bwMode="auto">
          <a:xfrm>
            <a:off x="2778125" y="2401888"/>
            <a:ext cx="1831976" cy="858678"/>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j-lt"/>
                <a:cs typeface="Calibri" pitchFamily="34" charset="0"/>
              </a:rPr>
              <a:t>MyCh2</a:t>
            </a:r>
          </a:p>
        </p:txBody>
      </p:sp>
      <p:sp>
        <p:nvSpPr>
          <p:cNvPr id="26" name="Text Box 28"/>
          <p:cNvSpPr txBox="1">
            <a:spLocks noChangeArrowheads="1"/>
          </p:cNvSpPr>
          <p:nvPr/>
        </p:nvSpPr>
        <p:spPr bwMode="auto">
          <a:xfrm>
            <a:off x="6629400" y="2211387"/>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Create(“MyCh2”);</a:t>
            </a:r>
          </a:p>
        </p:txBody>
      </p:sp>
      <p:cxnSp>
        <p:nvCxnSpPr>
          <p:cNvPr id="27" name="AutoShape 21"/>
          <p:cNvCxnSpPr>
            <a:cxnSpLocks noChangeShapeType="1"/>
            <a:stCxn id="29" idx="6"/>
            <a:endCxn id="43" idx="1"/>
          </p:cNvCxnSpPr>
          <p:nvPr/>
        </p:nvCxnSpPr>
        <p:spPr bwMode="auto">
          <a:xfrm flipV="1">
            <a:off x="4381500" y="2735977"/>
            <a:ext cx="2298697" cy="1925"/>
          </a:xfrm>
          <a:prstGeom prst="bentConnector3">
            <a:avLst>
              <a:gd name="adj1" fmla="val 50000"/>
            </a:avLst>
          </a:prstGeom>
          <a:noFill/>
          <a:ln w="9525">
            <a:solidFill>
              <a:srgbClr val="FF0000"/>
            </a:solidFill>
            <a:miter lim="800000"/>
            <a:headEnd/>
            <a:tailEnd type="triangle" w="med" len="med"/>
          </a:ln>
          <a:effectLst/>
        </p:spPr>
      </p:cxnSp>
      <p:sp>
        <p:nvSpPr>
          <p:cNvPr id="28" name="Text Box 28"/>
          <p:cNvSpPr txBox="1">
            <a:spLocks noChangeArrowheads="1"/>
          </p:cNvSpPr>
          <p:nvPr/>
        </p:nvSpPr>
        <p:spPr bwMode="auto">
          <a:xfrm>
            <a:off x="4343400" y="2478087"/>
            <a:ext cx="2979738"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FF0000"/>
                </a:solidFill>
                <a:latin typeface="+mj-lt"/>
              </a:rPr>
              <a:t>Posts internal Sem and/or callback posts MySem;</a:t>
            </a:r>
          </a:p>
        </p:txBody>
      </p:sp>
      <p:sp>
        <p:nvSpPr>
          <p:cNvPr id="29" name="Oval 37"/>
          <p:cNvSpPr>
            <a:spLocks noChangeArrowheads="1"/>
          </p:cNvSpPr>
          <p:nvPr/>
        </p:nvSpPr>
        <p:spPr bwMode="auto">
          <a:xfrm>
            <a:off x="3848100" y="2564864"/>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j-lt"/>
              </a:rPr>
              <a:t>chRx</a:t>
            </a:r>
          </a:p>
          <a:p>
            <a:pPr algn="ctr" fontAlgn="base">
              <a:spcBef>
                <a:spcPct val="0"/>
              </a:spcBef>
              <a:spcAft>
                <a:spcPct val="0"/>
              </a:spcAft>
            </a:pPr>
            <a:r>
              <a:rPr lang="en-US" sz="1000" dirty="0">
                <a:solidFill>
                  <a:srgbClr val="000000"/>
                </a:solidFill>
                <a:latin typeface="+mj-lt"/>
              </a:rPr>
              <a:t>(driver)</a:t>
            </a:r>
          </a:p>
        </p:txBody>
      </p:sp>
      <p:cxnSp>
        <p:nvCxnSpPr>
          <p:cNvPr id="30" name="AutoShape 48"/>
          <p:cNvCxnSpPr>
            <a:cxnSpLocks noChangeShapeType="1"/>
            <a:stCxn id="32" idx="0"/>
            <a:endCxn id="29" idx="2"/>
          </p:cNvCxnSpPr>
          <p:nvPr/>
        </p:nvCxnSpPr>
        <p:spPr bwMode="auto">
          <a:xfrm rot="5400000" flipH="1" flipV="1">
            <a:off x="3548906" y="2612440"/>
            <a:ext cx="173731" cy="424657"/>
          </a:xfrm>
          <a:prstGeom prst="bentConnector2">
            <a:avLst/>
          </a:prstGeom>
          <a:noFill/>
          <a:ln w="9525">
            <a:solidFill>
              <a:schemeClr val="tx1"/>
            </a:solidFill>
            <a:miter lim="800000"/>
            <a:headEnd/>
            <a:tailEnd type="triangle" w="med" len="med"/>
          </a:ln>
          <a:effectLst/>
        </p:spPr>
      </p:cxnSp>
      <p:cxnSp>
        <p:nvCxnSpPr>
          <p:cNvPr id="31" name="AutoShape 9"/>
          <p:cNvCxnSpPr>
            <a:cxnSpLocks noChangeShapeType="1"/>
            <a:endCxn id="32" idx="3"/>
          </p:cNvCxnSpPr>
          <p:nvPr/>
        </p:nvCxnSpPr>
        <p:spPr bwMode="auto">
          <a:xfrm>
            <a:off x="949324" y="3045777"/>
            <a:ext cx="2416175" cy="1588"/>
          </a:xfrm>
          <a:prstGeom prst="straightConnector1">
            <a:avLst/>
          </a:prstGeom>
          <a:noFill/>
          <a:ln w="9525">
            <a:solidFill>
              <a:schemeClr val="tx1"/>
            </a:solidFill>
            <a:round/>
            <a:headEnd/>
            <a:tailEnd type="triangle" w="med" len="med"/>
          </a:ln>
          <a:effectLst/>
        </p:spPr>
      </p:cxnSp>
      <p:sp>
        <p:nvSpPr>
          <p:cNvPr id="32" name="Rectangle 82"/>
          <p:cNvSpPr>
            <a:spLocks noChangeArrowheads="1"/>
          </p:cNvSpPr>
          <p:nvPr/>
        </p:nvSpPr>
        <p:spPr bwMode="auto">
          <a:xfrm flipH="1">
            <a:off x="3365499" y="2911633"/>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grpSp>
        <p:nvGrpSpPr>
          <p:cNvPr id="2" name="Group 91"/>
          <p:cNvGrpSpPr>
            <a:grpSpLocks/>
          </p:cNvGrpSpPr>
          <p:nvPr/>
        </p:nvGrpSpPr>
        <p:grpSpPr bwMode="auto">
          <a:xfrm>
            <a:off x="2965449" y="2871946"/>
            <a:ext cx="574675" cy="346075"/>
            <a:chOff x="752" y="1556"/>
            <a:chExt cx="362" cy="218"/>
          </a:xfrm>
        </p:grpSpPr>
        <p:cxnSp>
          <p:nvCxnSpPr>
            <p:cNvPr id="34"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35"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36"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37" name="Text Box 28"/>
          <p:cNvSpPr txBox="1">
            <a:spLocks noChangeArrowheads="1"/>
          </p:cNvSpPr>
          <p:nvPr/>
        </p:nvSpPr>
        <p:spPr bwMode="auto">
          <a:xfrm>
            <a:off x="907085" y="2857500"/>
            <a:ext cx="11430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Put(hCh,msg);</a:t>
            </a:r>
          </a:p>
        </p:txBody>
      </p:sp>
      <p:sp>
        <p:nvSpPr>
          <p:cNvPr id="38" name="Text Box 28"/>
          <p:cNvSpPr txBox="1">
            <a:spLocks noChangeArrowheads="1"/>
          </p:cNvSpPr>
          <p:nvPr/>
        </p:nvSpPr>
        <p:spPr bwMode="auto">
          <a:xfrm>
            <a:off x="907085" y="2705100"/>
            <a:ext cx="21336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Tibuf *msg = PktLibAlloc(hHeap);</a:t>
            </a:r>
          </a:p>
        </p:txBody>
      </p:sp>
      <p:sp>
        <p:nvSpPr>
          <p:cNvPr id="39" name="Text Box 28"/>
          <p:cNvSpPr txBox="1">
            <a:spLocks noChangeArrowheads="1"/>
          </p:cNvSpPr>
          <p:nvPr/>
        </p:nvSpPr>
        <p:spPr bwMode="auto">
          <a:xfrm>
            <a:off x="7019925" y="3011487"/>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40" name="Text Box 28"/>
          <p:cNvSpPr txBox="1">
            <a:spLocks noChangeArrowheads="1"/>
          </p:cNvSpPr>
          <p:nvPr/>
        </p:nvSpPr>
        <p:spPr bwMode="auto">
          <a:xfrm>
            <a:off x="914400" y="2552700"/>
            <a:ext cx="1525587"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hCh=Find(“MyCh2”);</a:t>
            </a:r>
          </a:p>
        </p:txBody>
      </p:sp>
      <p:cxnSp>
        <p:nvCxnSpPr>
          <p:cNvPr id="41" name="AutoShape 9"/>
          <p:cNvCxnSpPr>
            <a:cxnSpLocks noChangeShapeType="1"/>
          </p:cNvCxnSpPr>
          <p:nvPr/>
        </p:nvCxnSpPr>
        <p:spPr bwMode="auto">
          <a:xfrm rot="10800000">
            <a:off x="4610100" y="2400301"/>
            <a:ext cx="3641726" cy="1"/>
          </a:xfrm>
          <a:prstGeom prst="straightConnector1">
            <a:avLst/>
          </a:prstGeom>
          <a:noFill/>
          <a:ln w="9525">
            <a:solidFill>
              <a:schemeClr val="tx1"/>
            </a:solidFill>
            <a:round/>
            <a:headEnd/>
            <a:tailEnd type="triangle" w="med" len="med"/>
          </a:ln>
          <a:effectLst/>
        </p:spPr>
      </p:cxnSp>
      <p:cxnSp>
        <p:nvCxnSpPr>
          <p:cNvPr id="42" name="Straight Connector 41"/>
          <p:cNvCxnSpPr/>
          <p:nvPr/>
        </p:nvCxnSpPr>
        <p:spPr>
          <a:xfrm rot="5400000">
            <a:off x="8101648" y="2897188"/>
            <a:ext cx="300358" cy="1"/>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43" name="Text Box 28"/>
          <p:cNvSpPr txBox="1">
            <a:spLocks noChangeArrowheads="1"/>
          </p:cNvSpPr>
          <p:nvPr/>
        </p:nvSpPr>
        <p:spPr bwMode="auto">
          <a:xfrm>
            <a:off x="6680197" y="2612866"/>
            <a:ext cx="163512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Get(hCh); or Pend(MySem);</a:t>
            </a:r>
          </a:p>
        </p:txBody>
      </p:sp>
      <p:sp>
        <p:nvSpPr>
          <p:cNvPr id="44" name="AutoShape 45" descr="Dark horizontal"/>
          <p:cNvSpPr>
            <a:spLocks noChangeArrowheads="1"/>
          </p:cNvSpPr>
          <p:nvPr/>
        </p:nvSpPr>
        <p:spPr bwMode="auto">
          <a:xfrm>
            <a:off x="4267200" y="3444716"/>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j-lt"/>
            </a:endParaRPr>
          </a:p>
        </p:txBody>
      </p:sp>
      <p:cxnSp>
        <p:nvCxnSpPr>
          <p:cNvPr id="45" name="Elbow Connector 125"/>
          <p:cNvCxnSpPr>
            <a:stCxn id="29" idx="4"/>
            <a:endCxn id="44" idx="1"/>
          </p:cNvCxnSpPr>
          <p:nvPr/>
        </p:nvCxnSpPr>
        <p:spPr>
          <a:xfrm rot="16200000" flipH="1">
            <a:off x="3837593" y="3188146"/>
            <a:ext cx="706815" cy="1524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 Box 28"/>
          <p:cNvSpPr txBox="1">
            <a:spLocks noChangeArrowheads="1"/>
          </p:cNvSpPr>
          <p:nvPr/>
        </p:nvSpPr>
        <p:spPr bwMode="auto">
          <a:xfrm>
            <a:off x="6629400" y="3222466"/>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Create(“MyCh3”);</a:t>
            </a:r>
          </a:p>
        </p:txBody>
      </p:sp>
      <p:cxnSp>
        <p:nvCxnSpPr>
          <p:cNvPr id="47" name="AutoShape 9"/>
          <p:cNvCxnSpPr>
            <a:cxnSpLocks noChangeShapeType="1"/>
          </p:cNvCxnSpPr>
          <p:nvPr/>
        </p:nvCxnSpPr>
        <p:spPr bwMode="auto">
          <a:xfrm rot="10800000">
            <a:off x="4610102" y="3417332"/>
            <a:ext cx="3656013" cy="4"/>
          </a:xfrm>
          <a:prstGeom prst="straightConnector1">
            <a:avLst/>
          </a:prstGeom>
          <a:noFill/>
          <a:ln w="9525">
            <a:solidFill>
              <a:schemeClr val="tx1"/>
            </a:solidFill>
            <a:round/>
            <a:headEnd/>
            <a:tailEnd type="triangle" w="med" len="med"/>
          </a:ln>
          <a:effectLst/>
        </p:spPr>
      </p:cxnSp>
      <p:cxnSp>
        <p:nvCxnSpPr>
          <p:cNvPr id="48" name="AutoShape 21"/>
          <p:cNvCxnSpPr>
            <a:cxnSpLocks noChangeShapeType="1"/>
            <a:stCxn id="44" idx="3"/>
          </p:cNvCxnSpPr>
          <p:nvPr/>
        </p:nvCxnSpPr>
        <p:spPr bwMode="auto">
          <a:xfrm>
            <a:off x="4535488" y="3617754"/>
            <a:ext cx="3732212" cy="173037"/>
          </a:xfrm>
          <a:prstGeom prst="bentConnector3">
            <a:avLst>
              <a:gd name="adj1" fmla="val 50000"/>
            </a:avLst>
          </a:prstGeom>
          <a:noFill/>
          <a:ln w="9525">
            <a:solidFill>
              <a:schemeClr val="tx1"/>
            </a:solidFill>
            <a:miter lim="800000"/>
            <a:headEnd/>
            <a:tailEnd type="triangle" w="med" len="med"/>
          </a:ln>
          <a:effectLst/>
        </p:spPr>
      </p:cxnSp>
      <p:cxnSp>
        <p:nvCxnSpPr>
          <p:cNvPr id="49" name="AutoShape 21"/>
          <p:cNvCxnSpPr>
            <a:cxnSpLocks noChangeShapeType="1"/>
            <a:stCxn id="29" idx="6"/>
            <a:endCxn id="52" idx="1"/>
          </p:cNvCxnSpPr>
          <p:nvPr/>
        </p:nvCxnSpPr>
        <p:spPr bwMode="auto">
          <a:xfrm>
            <a:off x="4381500" y="2737902"/>
            <a:ext cx="2286000" cy="798175"/>
          </a:xfrm>
          <a:prstGeom prst="bentConnector3">
            <a:avLst>
              <a:gd name="adj1" fmla="val 50000"/>
            </a:avLst>
          </a:prstGeom>
          <a:noFill/>
          <a:ln w="9525">
            <a:solidFill>
              <a:srgbClr val="FF0000"/>
            </a:solidFill>
            <a:miter lim="800000"/>
            <a:headEnd/>
            <a:tailEnd type="triangle" w="med" len="med"/>
          </a:ln>
          <a:effectLst/>
        </p:spPr>
      </p:cxnSp>
      <p:cxnSp>
        <p:nvCxnSpPr>
          <p:cNvPr id="50" name="Straight Connector 49"/>
          <p:cNvCxnSpPr/>
          <p:nvPr/>
        </p:nvCxnSpPr>
        <p:spPr>
          <a:xfrm rot="5400000">
            <a:off x="8163796" y="3686889"/>
            <a:ext cx="207807"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AutoShape 21"/>
          <p:cNvCxnSpPr>
            <a:cxnSpLocks noChangeShapeType="1"/>
            <a:stCxn id="32" idx="1"/>
          </p:cNvCxnSpPr>
          <p:nvPr/>
        </p:nvCxnSpPr>
        <p:spPr bwMode="auto">
          <a:xfrm>
            <a:off x="3481387" y="3045777"/>
            <a:ext cx="4786313" cy="1588"/>
          </a:xfrm>
          <a:prstGeom prst="bentConnector3">
            <a:avLst>
              <a:gd name="adj1" fmla="val 50000"/>
            </a:avLst>
          </a:prstGeom>
          <a:noFill/>
          <a:ln w="9525">
            <a:solidFill>
              <a:schemeClr val="tx1"/>
            </a:solidFill>
            <a:miter lim="800000"/>
            <a:headEnd/>
            <a:tailEnd type="triangle" w="med" len="med"/>
          </a:ln>
          <a:effectLst/>
        </p:spPr>
      </p:cxnSp>
      <p:sp>
        <p:nvSpPr>
          <p:cNvPr id="52" name="Text Box 28"/>
          <p:cNvSpPr txBox="1">
            <a:spLocks noChangeArrowheads="1"/>
          </p:cNvSpPr>
          <p:nvPr/>
        </p:nvSpPr>
        <p:spPr bwMode="auto">
          <a:xfrm>
            <a:off x="6667500" y="3412966"/>
            <a:ext cx="16478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Get(hCh); or Pend(MySem);</a:t>
            </a:r>
          </a:p>
        </p:txBody>
      </p:sp>
      <p:sp>
        <p:nvSpPr>
          <p:cNvPr id="53" name="Text Box 28"/>
          <p:cNvSpPr txBox="1">
            <a:spLocks noChangeArrowheads="1"/>
          </p:cNvSpPr>
          <p:nvPr/>
        </p:nvSpPr>
        <p:spPr bwMode="auto">
          <a:xfrm>
            <a:off x="7019925" y="3755866"/>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54" name="Text Box 28"/>
          <p:cNvSpPr txBox="1">
            <a:spLocks noChangeArrowheads="1"/>
          </p:cNvSpPr>
          <p:nvPr/>
        </p:nvSpPr>
        <p:spPr bwMode="auto">
          <a:xfrm>
            <a:off x="914400" y="3621087"/>
            <a:ext cx="11430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Put(hCh,msg);</a:t>
            </a:r>
          </a:p>
        </p:txBody>
      </p:sp>
      <p:sp>
        <p:nvSpPr>
          <p:cNvPr id="55" name="Text Box 28"/>
          <p:cNvSpPr txBox="1">
            <a:spLocks noChangeArrowheads="1"/>
          </p:cNvSpPr>
          <p:nvPr/>
        </p:nvSpPr>
        <p:spPr bwMode="auto">
          <a:xfrm>
            <a:off x="914400" y="3468687"/>
            <a:ext cx="21336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Tibuf *msg = PktLibAlloc(hHeap);</a:t>
            </a:r>
          </a:p>
        </p:txBody>
      </p:sp>
      <p:sp>
        <p:nvSpPr>
          <p:cNvPr id="56" name="Text Box 28"/>
          <p:cNvSpPr txBox="1">
            <a:spLocks noChangeArrowheads="1"/>
          </p:cNvSpPr>
          <p:nvPr/>
        </p:nvSpPr>
        <p:spPr bwMode="auto">
          <a:xfrm>
            <a:off x="914400" y="3316287"/>
            <a:ext cx="1525587"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hCh=Find(“MyCh3”);</a:t>
            </a:r>
          </a:p>
        </p:txBody>
      </p:sp>
      <p:cxnSp>
        <p:nvCxnSpPr>
          <p:cNvPr id="57" name="Elbow Connector 56"/>
          <p:cNvCxnSpPr>
            <a:endCxn id="32" idx="3"/>
          </p:cNvCxnSpPr>
          <p:nvPr/>
        </p:nvCxnSpPr>
        <p:spPr>
          <a:xfrm flipV="1">
            <a:off x="974725" y="3045777"/>
            <a:ext cx="2390774" cy="807720"/>
          </a:xfrm>
          <a:prstGeom prst="bentConnector3">
            <a:avLst>
              <a:gd name="adj1" fmla="val 8014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82"/>
          <p:cNvSpPr>
            <a:spLocks noChangeArrowheads="1"/>
          </p:cNvSpPr>
          <p:nvPr/>
        </p:nvSpPr>
        <p:spPr bwMode="auto">
          <a:xfrm flipH="1">
            <a:off x="4267201" y="3551237"/>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spTree>
    <p:extLst>
      <p:ext uri="{BB962C8B-B14F-4D97-AF65-F5344CB8AC3E}">
        <p14:creationId xmlns:p14="http://schemas.microsoft.com/office/powerpoint/2010/main" xmlns="" val="3193823992"/>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0"/>
            <a:ext cx="8458200" cy="1609725"/>
          </a:xfrm>
        </p:spPr>
        <p:txBody>
          <a:bodyPr/>
          <a:lstStyle/>
          <a:p>
            <a:r>
              <a:rPr lang="en-US" sz="3600" b="1" dirty="0" smtClean="0"/>
              <a:t>Case 3: Reduce Context Switching </a:t>
            </a:r>
            <a:br>
              <a:rPr lang="en-US" sz="3600" b="1" dirty="0" smtClean="0"/>
            </a:br>
            <a:r>
              <a:rPr lang="en-US" sz="2400" dirty="0" smtClean="0"/>
              <a:t/>
            </a:r>
            <a:br>
              <a:rPr lang="en-US" sz="2400" dirty="0" smtClean="0"/>
            </a:br>
            <a:r>
              <a:rPr lang="en-US" sz="2400" dirty="0" smtClean="0"/>
              <a:t>Zero Copy-based Constructions: Core-to-Core</a:t>
            </a:r>
            <a:endParaRPr lang="en-US" sz="2400" dirty="0"/>
          </a:p>
        </p:txBody>
      </p:sp>
      <p:sp>
        <p:nvSpPr>
          <p:cNvPr id="259074" name="Rectangle 2"/>
          <p:cNvSpPr>
            <a:spLocks noChangeArrowheads="1"/>
          </p:cNvSpPr>
          <p:nvPr/>
        </p:nvSpPr>
        <p:spPr bwMode="auto">
          <a:xfrm>
            <a:off x="8223250" y="18288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Reader</a:t>
            </a:r>
            <a:endParaRPr lang="en-US" dirty="0">
              <a:solidFill>
                <a:srgbClr val="000000"/>
              </a:solidFill>
              <a:latin typeface="+mj-lt"/>
            </a:endParaRPr>
          </a:p>
        </p:txBody>
      </p:sp>
      <p:sp>
        <p:nvSpPr>
          <p:cNvPr id="259075" name="Rectangle 3"/>
          <p:cNvSpPr>
            <a:spLocks noChangeArrowheads="1"/>
          </p:cNvSpPr>
          <p:nvPr/>
        </p:nvSpPr>
        <p:spPr bwMode="auto">
          <a:xfrm>
            <a:off x="450850" y="19812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a:r>
              <a:rPr lang="en-US" dirty="0" smtClean="0">
                <a:solidFill>
                  <a:srgbClr val="000000"/>
                </a:solidFill>
                <a:latin typeface="+mj-lt"/>
              </a:rPr>
              <a:t>Writer</a:t>
            </a:r>
            <a:endParaRPr lang="en-US" dirty="0">
              <a:solidFill>
                <a:srgbClr val="000000"/>
              </a:solidFill>
              <a:latin typeface="+mj-lt"/>
            </a:endParaRPr>
          </a:p>
        </p:txBody>
      </p:sp>
      <p:sp>
        <p:nvSpPr>
          <p:cNvPr id="86" name="Text Box 28"/>
          <p:cNvSpPr txBox="1">
            <a:spLocks noChangeArrowheads="1"/>
          </p:cNvSpPr>
          <p:nvPr/>
        </p:nvSpPr>
        <p:spPr bwMode="auto">
          <a:xfrm>
            <a:off x="1066800" y="3695700"/>
            <a:ext cx="7010400" cy="2031325"/>
          </a:xfrm>
          <a:prstGeom prst="rect">
            <a:avLst/>
          </a:prstGeom>
          <a:noFill/>
          <a:ln w="9525">
            <a:noFill/>
            <a:miter lim="800000"/>
            <a:headEnd/>
            <a:tailEnd/>
          </a:ln>
        </p:spPr>
        <p:txBody>
          <a:bodyPr wrap="square">
            <a:spAutoFit/>
          </a:bodyPr>
          <a:lstStyle/>
          <a:p>
            <a:pPr marL="228600" indent="-228600" algn="l" fontAlgn="base">
              <a:spcBef>
                <a:spcPct val="0"/>
              </a:spcBef>
              <a:spcAft>
                <a:spcPct val="0"/>
              </a:spcAft>
              <a:buAutoNum type="arabicPeriod"/>
            </a:pPr>
            <a:r>
              <a:rPr lang="en-US" sz="1400" dirty="0" smtClean="0">
                <a:solidFill>
                  <a:srgbClr val="000000"/>
                </a:solidFill>
                <a:latin typeface="+mj-lt"/>
              </a:rPr>
              <a:t>Reader creates a channel based on an accumulator queue.  The channel is created ahead of time with a given name (e.g., MyCh4).</a:t>
            </a:r>
          </a:p>
          <a:p>
            <a:pPr marL="228600" indent="-228600" algn="l">
              <a:buAutoNum type="arabicPeriod"/>
            </a:pPr>
            <a:r>
              <a:rPr lang="en-US" sz="1400" dirty="0" smtClean="0">
                <a:solidFill>
                  <a:srgbClr val="000000"/>
                </a:solidFill>
                <a:latin typeface="+mj-lt"/>
              </a:rPr>
              <a:t>When Writer has information to write, it looks for the channel (find).</a:t>
            </a:r>
          </a:p>
          <a:p>
            <a:pPr marL="228600" indent="-228600" algn="l">
              <a:buAutoNum type="arabicPeriod"/>
            </a:pPr>
            <a:r>
              <a:rPr lang="en-US" sz="1400" dirty="0" smtClean="0">
                <a:solidFill>
                  <a:srgbClr val="000000"/>
                </a:solidFill>
                <a:latin typeface="+mj-lt"/>
              </a:rPr>
              <a:t>Writer asks for buffer and writes the message into the buffer.</a:t>
            </a:r>
          </a:p>
          <a:p>
            <a:pPr marL="228600" indent="-228600" algn="l">
              <a:buAutoNum type="arabicPeriod"/>
            </a:pPr>
            <a:r>
              <a:rPr lang="en-US" sz="1400" dirty="0" smtClean="0">
                <a:solidFill>
                  <a:srgbClr val="000000"/>
                </a:solidFill>
                <a:latin typeface="+mj-lt"/>
              </a:rPr>
              <a:t>Writer does a “put” to the buffer. Multicore Navigator adds the message to an accumulator queue.</a:t>
            </a:r>
          </a:p>
          <a:p>
            <a:pPr marL="228600" indent="-228600" algn="l" fontAlgn="base">
              <a:spcBef>
                <a:spcPct val="0"/>
              </a:spcBef>
              <a:spcAft>
                <a:spcPct val="0"/>
              </a:spcAft>
              <a:buAutoNum type="arabicPeriod"/>
            </a:pPr>
            <a:r>
              <a:rPr lang="en-US" sz="1400" dirty="0" smtClean="0">
                <a:solidFill>
                  <a:srgbClr val="000000"/>
                </a:solidFill>
                <a:latin typeface="+mj-lt"/>
              </a:rPr>
              <a:t>When the number of messages reaches a threshold, or after a pre-defined time out, the accumulator sends an interrupt to the core.</a:t>
            </a:r>
          </a:p>
          <a:p>
            <a:pPr marL="228600" indent="-228600" algn="l" fontAlgn="base">
              <a:spcBef>
                <a:spcPct val="0"/>
              </a:spcBef>
              <a:spcAft>
                <a:spcPct val="0"/>
              </a:spcAft>
              <a:buAutoNum type="arabicPeriod"/>
            </a:pPr>
            <a:r>
              <a:rPr lang="en-US" sz="1400" dirty="0" smtClean="0">
                <a:solidFill>
                  <a:srgbClr val="000000"/>
                </a:solidFill>
                <a:latin typeface="+mj-lt"/>
              </a:rPr>
              <a:t>Reader starts processing the message and makes it “free” after it is done.</a:t>
            </a:r>
          </a:p>
        </p:txBody>
      </p:sp>
      <p:sp>
        <p:nvSpPr>
          <p:cNvPr id="59" name="Rectangle 4"/>
          <p:cNvSpPr>
            <a:spLocks noChangeArrowheads="1"/>
          </p:cNvSpPr>
          <p:nvPr/>
        </p:nvSpPr>
        <p:spPr bwMode="auto">
          <a:xfrm>
            <a:off x="2781300" y="2400300"/>
            <a:ext cx="2895600" cy="1011081"/>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j-lt"/>
                <a:cs typeface="Calibri" pitchFamily="34" charset="0"/>
              </a:rPr>
              <a:t>MyCh4</a:t>
            </a:r>
          </a:p>
        </p:txBody>
      </p:sp>
      <p:sp>
        <p:nvSpPr>
          <p:cNvPr id="60" name="Rectangle 82"/>
          <p:cNvSpPr>
            <a:spLocks noChangeArrowheads="1"/>
          </p:cNvSpPr>
          <p:nvPr/>
        </p:nvSpPr>
        <p:spPr bwMode="auto">
          <a:xfrm flipH="1">
            <a:off x="3368674" y="2973387"/>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grpSp>
        <p:nvGrpSpPr>
          <p:cNvPr id="2" name="Group 91"/>
          <p:cNvGrpSpPr>
            <a:grpSpLocks/>
          </p:cNvGrpSpPr>
          <p:nvPr/>
        </p:nvGrpSpPr>
        <p:grpSpPr bwMode="auto">
          <a:xfrm>
            <a:off x="2968624" y="2933700"/>
            <a:ext cx="574675" cy="346075"/>
            <a:chOff x="752" y="1556"/>
            <a:chExt cx="362" cy="218"/>
          </a:xfrm>
        </p:grpSpPr>
        <p:cxnSp>
          <p:nvCxnSpPr>
            <p:cNvPr id="62"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63"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64"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cxnSp>
        <p:nvCxnSpPr>
          <p:cNvPr id="65" name="AutoShape 9"/>
          <p:cNvCxnSpPr>
            <a:cxnSpLocks noChangeShapeType="1"/>
          </p:cNvCxnSpPr>
          <p:nvPr/>
        </p:nvCxnSpPr>
        <p:spPr bwMode="auto">
          <a:xfrm rot="10800000">
            <a:off x="5676901" y="2400301"/>
            <a:ext cx="2590800" cy="1591"/>
          </a:xfrm>
          <a:prstGeom prst="straightConnector1">
            <a:avLst/>
          </a:prstGeom>
          <a:noFill/>
          <a:ln w="9525">
            <a:solidFill>
              <a:schemeClr val="tx1"/>
            </a:solidFill>
            <a:round/>
            <a:headEnd/>
            <a:tailEnd type="triangle" w="med" len="med"/>
          </a:ln>
          <a:effectLst/>
        </p:spPr>
      </p:cxnSp>
      <p:cxnSp>
        <p:nvCxnSpPr>
          <p:cNvPr id="66" name="AutoShape 47"/>
          <p:cNvCxnSpPr>
            <a:cxnSpLocks noChangeShapeType="1"/>
            <a:stCxn id="60" idx="1"/>
            <a:endCxn id="68" idx="2"/>
          </p:cNvCxnSpPr>
          <p:nvPr/>
        </p:nvCxnSpPr>
        <p:spPr bwMode="auto">
          <a:xfrm flipV="1">
            <a:off x="3484562" y="3106738"/>
            <a:ext cx="211138" cy="793"/>
          </a:xfrm>
          <a:prstGeom prst="bentConnector3">
            <a:avLst>
              <a:gd name="adj1" fmla="val 50000"/>
            </a:avLst>
          </a:prstGeom>
          <a:noFill/>
          <a:ln w="9525">
            <a:solidFill>
              <a:schemeClr val="tx1"/>
            </a:solidFill>
            <a:miter lim="800000"/>
            <a:headEnd/>
            <a:tailEnd type="triangle" w="med" len="med"/>
          </a:ln>
          <a:effectLst/>
        </p:spPr>
      </p:cxnSp>
      <p:sp>
        <p:nvSpPr>
          <p:cNvPr id="67" name="AutoShape 45" descr="Dark horizontal"/>
          <p:cNvSpPr>
            <a:spLocks noChangeArrowheads="1"/>
          </p:cNvSpPr>
          <p:nvPr/>
        </p:nvSpPr>
        <p:spPr bwMode="auto">
          <a:xfrm>
            <a:off x="4829175" y="3009900"/>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j-lt"/>
            </a:endParaRPr>
          </a:p>
        </p:txBody>
      </p:sp>
      <p:sp>
        <p:nvSpPr>
          <p:cNvPr id="68" name="Oval 37"/>
          <p:cNvSpPr>
            <a:spLocks noChangeArrowheads="1"/>
          </p:cNvSpPr>
          <p:nvPr/>
        </p:nvSpPr>
        <p:spPr bwMode="auto">
          <a:xfrm>
            <a:off x="3695700" y="2933700"/>
            <a:ext cx="882650" cy="346075"/>
          </a:xfrm>
          <a:prstGeom prst="ellipse">
            <a:avLst/>
          </a:prstGeom>
          <a:solidFill>
            <a:srgbClr val="FFCC99"/>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j-lt"/>
              </a:rPr>
              <a:t>Accumulator</a:t>
            </a:r>
          </a:p>
        </p:txBody>
      </p:sp>
      <p:sp>
        <p:nvSpPr>
          <p:cNvPr id="69" name="AutoShape 45" descr="Dark horizontal"/>
          <p:cNvSpPr>
            <a:spLocks noChangeArrowheads="1"/>
          </p:cNvSpPr>
          <p:nvPr/>
        </p:nvSpPr>
        <p:spPr bwMode="auto">
          <a:xfrm>
            <a:off x="4752975" y="2933700"/>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j-lt"/>
            </a:endParaRPr>
          </a:p>
        </p:txBody>
      </p:sp>
      <p:cxnSp>
        <p:nvCxnSpPr>
          <p:cNvPr id="70" name="AutoShape 44"/>
          <p:cNvCxnSpPr>
            <a:cxnSpLocks noChangeShapeType="1"/>
            <a:stCxn id="68" idx="6"/>
            <a:endCxn id="69" idx="1"/>
          </p:cNvCxnSpPr>
          <p:nvPr/>
        </p:nvCxnSpPr>
        <p:spPr bwMode="auto">
          <a:xfrm>
            <a:off x="4578350" y="3106738"/>
            <a:ext cx="174625" cy="1588"/>
          </a:xfrm>
          <a:prstGeom prst="straightConnector1">
            <a:avLst/>
          </a:prstGeom>
          <a:noFill/>
          <a:ln w="9525">
            <a:solidFill>
              <a:schemeClr val="tx1"/>
            </a:solidFill>
            <a:round/>
            <a:headEnd/>
            <a:tailEnd type="triangle" w="med" len="med"/>
          </a:ln>
          <a:effectLst/>
        </p:spPr>
      </p:cxnSp>
      <p:sp>
        <p:nvSpPr>
          <p:cNvPr id="71" name="Oval 37"/>
          <p:cNvSpPr>
            <a:spLocks noChangeArrowheads="1"/>
          </p:cNvSpPr>
          <p:nvPr/>
        </p:nvSpPr>
        <p:spPr bwMode="auto">
          <a:xfrm>
            <a:off x="5057775" y="2628900"/>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j-lt"/>
              </a:rPr>
              <a:t>chRx</a:t>
            </a:r>
          </a:p>
          <a:p>
            <a:pPr algn="ctr" fontAlgn="base">
              <a:spcBef>
                <a:spcPct val="0"/>
              </a:spcBef>
              <a:spcAft>
                <a:spcPct val="0"/>
              </a:spcAft>
            </a:pPr>
            <a:r>
              <a:rPr lang="en-US" sz="1000" dirty="0">
                <a:solidFill>
                  <a:srgbClr val="000000"/>
                </a:solidFill>
                <a:latin typeface="+mj-lt"/>
              </a:rPr>
              <a:t>(driver)</a:t>
            </a:r>
          </a:p>
        </p:txBody>
      </p:sp>
      <p:cxnSp>
        <p:nvCxnSpPr>
          <p:cNvPr id="72" name="AutoShape 47"/>
          <p:cNvCxnSpPr>
            <a:cxnSpLocks noChangeShapeType="1"/>
            <a:stCxn id="68" idx="0"/>
            <a:endCxn id="71" idx="2"/>
          </p:cNvCxnSpPr>
          <p:nvPr/>
        </p:nvCxnSpPr>
        <p:spPr bwMode="auto">
          <a:xfrm rot="5400000" flipH="1" flipV="1">
            <a:off x="4531519" y="2407444"/>
            <a:ext cx="131762" cy="920750"/>
          </a:xfrm>
          <a:prstGeom prst="bentConnector2">
            <a:avLst/>
          </a:prstGeom>
          <a:noFill/>
          <a:ln w="9525">
            <a:solidFill>
              <a:schemeClr val="tx1"/>
            </a:solidFill>
            <a:miter lim="800000"/>
            <a:headEnd/>
            <a:tailEnd type="triangle" w="med" len="med"/>
          </a:ln>
          <a:effectLst/>
        </p:spPr>
      </p:cxnSp>
      <p:cxnSp>
        <p:nvCxnSpPr>
          <p:cNvPr id="73" name="AutoShape 48"/>
          <p:cNvCxnSpPr>
            <a:cxnSpLocks noChangeShapeType="1"/>
            <a:stCxn id="69" idx="3"/>
            <a:endCxn id="71" idx="4"/>
          </p:cNvCxnSpPr>
          <p:nvPr/>
        </p:nvCxnSpPr>
        <p:spPr bwMode="auto">
          <a:xfrm flipV="1">
            <a:off x="5021263" y="2974975"/>
            <a:ext cx="303212" cy="131763"/>
          </a:xfrm>
          <a:prstGeom prst="bentConnector2">
            <a:avLst/>
          </a:prstGeom>
          <a:noFill/>
          <a:ln w="9525">
            <a:solidFill>
              <a:schemeClr val="tx1"/>
            </a:solidFill>
            <a:miter lim="800000"/>
            <a:headEnd/>
            <a:tailEnd type="triangle" w="med" len="med"/>
          </a:ln>
          <a:effectLst/>
        </p:spPr>
      </p:cxnSp>
      <p:cxnSp>
        <p:nvCxnSpPr>
          <p:cNvPr id="74" name="AutoShape 49"/>
          <p:cNvCxnSpPr>
            <a:cxnSpLocks noChangeShapeType="1"/>
            <a:stCxn id="71" idx="6"/>
          </p:cNvCxnSpPr>
          <p:nvPr/>
        </p:nvCxnSpPr>
        <p:spPr bwMode="auto">
          <a:xfrm>
            <a:off x="5591175" y="2801938"/>
            <a:ext cx="2663825" cy="1588"/>
          </a:xfrm>
          <a:prstGeom prst="straightConnector1">
            <a:avLst/>
          </a:prstGeom>
          <a:noFill/>
          <a:ln w="9525">
            <a:solidFill>
              <a:srgbClr val="C00000"/>
            </a:solidFill>
            <a:round/>
            <a:headEnd/>
            <a:tailEnd type="triangle" w="med" len="med"/>
          </a:ln>
          <a:effectLst/>
        </p:spPr>
      </p:cxnSp>
      <p:sp>
        <p:nvSpPr>
          <p:cNvPr id="75" name="Rectangle 82"/>
          <p:cNvSpPr>
            <a:spLocks noChangeArrowheads="1"/>
          </p:cNvSpPr>
          <p:nvPr/>
        </p:nvSpPr>
        <p:spPr bwMode="auto">
          <a:xfrm flipH="1">
            <a:off x="4752975" y="2971800"/>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sp>
        <p:nvSpPr>
          <p:cNvPr id="76" name="AutoShape 55"/>
          <p:cNvSpPr>
            <a:spLocks noChangeArrowheads="1"/>
          </p:cNvSpPr>
          <p:nvPr/>
        </p:nvSpPr>
        <p:spPr bwMode="auto">
          <a:xfrm>
            <a:off x="4137025" y="3125788"/>
            <a:ext cx="95250" cy="230187"/>
          </a:xfrm>
          <a:prstGeom prst="curvedLeftArrow">
            <a:avLst>
              <a:gd name="adj1" fmla="val 48333"/>
              <a:gd name="adj2" fmla="val 96666"/>
              <a:gd name="adj3" fmla="val 33333"/>
            </a:avLst>
          </a:prstGeom>
          <a:solidFill>
            <a:srgbClr val="EAEAEA"/>
          </a:solidFill>
          <a:ln w="9525">
            <a:solidFill>
              <a:schemeClr val="tx1"/>
            </a:solidFill>
            <a:miter lim="800000"/>
            <a:headEnd/>
            <a:tailEnd/>
          </a:ln>
          <a:effectLst/>
        </p:spPr>
        <p:txBody>
          <a:bodyPr wrap="none" lIns="0" tIns="0" rIns="0" bIns="0" anchor="ctr"/>
          <a:lstStyle/>
          <a:p>
            <a:pPr fontAlgn="base">
              <a:spcBef>
                <a:spcPct val="0"/>
              </a:spcBef>
              <a:spcAft>
                <a:spcPct val="0"/>
              </a:spcAft>
            </a:pPr>
            <a:endParaRPr lang="en-US" dirty="0">
              <a:solidFill>
                <a:srgbClr val="000000"/>
              </a:solidFill>
              <a:latin typeface="+mj-lt"/>
            </a:endParaRPr>
          </a:p>
        </p:txBody>
      </p:sp>
      <p:sp>
        <p:nvSpPr>
          <p:cNvPr id="77" name="Text Box 28"/>
          <p:cNvSpPr txBox="1">
            <a:spLocks noChangeArrowheads="1"/>
          </p:cNvSpPr>
          <p:nvPr/>
        </p:nvSpPr>
        <p:spPr bwMode="auto">
          <a:xfrm>
            <a:off x="7019925" y="28398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78" name="Text Box 28"/>
          <p:cNvSpPr txBox="1">
            <a:spLocks noChangeArrowheads="1"/>
          </p:cNvSpPr>
          <p:nvPr/>
        </p:nvSpPr>
        <p:spPr bwMode="auto">
          <a:xfrm>
            <a:off x="6837362" y="2436813"/>
            <a:ext cx="1477963"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Tibuf *msg =Get(hCh);</a:t>
            </a:r>
          </a:p>
        </p:txBody>
      </p:sp>
      <p:sp>
        <p:nvSpPr>
          <p:cNvPr id="79" name="Text Box 28"/>
          <p:cNvSpPr txBox="1">
            <a:spLocks noChangeArrowheads="1"/>
          </p:cNvSpPr>
          <p:nvPr/>
        </p:nvSpPr>
        <p:spPr bwMode="auto">
          <a:xfrm>
            <a:off x="7383461" y="32208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Delete(hCh);</a:t>
            </a:r>
          </a:p>
        </p:txBody>
      </p:sp>
      <p:cxnSp>
        <p:nvCxnSpPr>
          <p:cNvPr id="80" name="AutoShape 21"/>
          <p:cNvCxnSpPr>
            <a:cxnSpLocks noChangeShapeType="1"/>
          </p:cNvCxnSpPr>
          <p:nvPr/>
        </p:nvCxnSpPr>
        <p:spPr bwMode="auto">
          <a:xfrm>
            <a:off x="5676901" y="3411381"/>
            <a:ext cx="2590799" cy="1588"/>
          </a:xfrm>
          <a:prstGeom prst="bentConnector3">
            <a:avLst>
              <a:gd name="adj1" fmla="val 50000"/>
            </a:avLst>
          </a:prstGeom>
          <a:noFill/>
          <a:ln w="9525">
            <a:solidFill>
              <a:schemeClr val="tx1"/>
            </a:solidFill>
            <a:miter lim="800000"/>
            <a:headEnd/>
            <a:tailEnd type="triangle" w="med" len="med"/>
          </a:ln>
          <a:effectLst/>
        </p:spPr>
      </p:cxnSp>
      <p:sp>
        <p:nvSpPr>
          <p:cNvPr id="81" name="Text Box 28"/>
          <p:cNvSpPr txBox="1">
            <a:spLocks noChangeArrowheads="1"/>
          </p:cNvSpPr>
          <p:nvPr/>
        </p:nvSpPr>
        <p:spPr bwMode="auto">
          <a:xfrm>
            <a:off x="914400" y="2916079"/>
            <a:ext cx="11430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Put(hCh,msg);</a:t>
            </a:r>
          </a:p>
        </p:txBody>
      </p:sp>
      <p:sp>
        <p:nvSpPr>
          <p:cNvPr id="82" name="Text Box 28"/>
          <p:cNvSpPr txBox="1">
            <a:spLocks noChangeArrowheads="1"/>
          </p:cNvSpPr>
          <p:nvPr/>
        </p:nvSpPr>
        <p:spPr bwMode="auto">
          <a:xfrm>
            <a:off x="905774" y="2728806"/>
            <a:ext cx="21336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Tibuf *msg = PktLibAlloc(hHeap);</a:t>
            </a:r>
          </a:p>
        </p:txBody>
      </p:sp>
      <p:sp>
        <p:nvSpPr>
          <p:cNvPr id="83" name="Text Box 28"/>
          <p:cNvSpPr txBox="1">
            <a:spLocks noChangeArrowheads="1"/>
          </p:cNvSpPr>
          <p:nvPr/>
        </p:nvSpPr>
        <p:spPr bwMode="auto">
          <a:xfrm>
            <a:off x="914400" y="2536882"/>
            <a:ext cx="1525587"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hCh=Find(“MyCh4”);</a:t>
            </a:r>
          </a:p>
        </p:txBody>
      </p:sp>
      <p:cxnSp>
        <p:nvCxnSpPr>
          <p:cNvPr id="84" name="AutoShape 9"/>
          <p:cNvCxnSpPr>
            <a:cxnSpLocks noChangeShapeType="1"/>
            <a:endCxn id="60" idx="3"/>
          </p:cNvCxnSpPr>
          <p:nvPr/>
        </p:nvCxnSpPr>
        <p:spPr bwMode="auto">
          <a:xfrm flipV="1">
            <a:off x="952500" y="3107531"/>
            <a:ext cx="2416174" cy="796"/>
          </a:xfrm>
          <a:prstGeom prst="straightConnector1">
            <a:avLst/>
          </a:prstGeom>
          <a:noFill/>
          <a:ln w="9525">
            <a:solidFill>
              <a:schemeClr val="tx1"/>
            </a:solidFill>
            <a:round/>
            <a:headEnd/>
            <a:tailEnd type="triangle" w="med" len="med"/>
          </a:ln>
          <a:effectLst/>
        </p:spPr>
      </p:cxnSp>
      <p:cxnSp>
        <p:nvCxnSpPr>
          <p:cNvPr id="87" name="Straight Connector 86"/>
          <p:cNvCxnSpPr/>
          <p:nvPr/>
        </p:nvCxnSpPr>
        <p:spPr>
          <a:xfrm>
            <a:off x="8267698" y="2544049"/>
            <a:ext cx="2" cy="257889"/>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88" name="Text Box 28"/>
          <p:cNvSpPr txBox="1">
            <a:spLocks noChangeArrowheads="1"/>
          </p:cNvSpPr>
          <p:nvPr/>
        </p:nvSpPr>
        <p:spPr bwMode="auto">
          <a:xfrm>
            <a:off x="6629400" y="2190512"/>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Create(“MyCh4”);</a:t>
            </a:r>
          </a:p>
        </p:txBody>
      </p:sp>
      <p:sp>
        <p:nvSpPr>
          <p:cNvPr id="35"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Tree>
    <p:extLst>
      <p:ext uri="{BB962C8B-B14F-4D97-AF65-F5344CB8AC3E}">
        <p14:creationId xmlns:p14="http://schemas.microsoft.com/office/powerpoint/2010/main" xmlns="" val="3471990509"/>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AutoShape 9"/>
          <p:cNvCxnSpPr>
            <a:cxnSpLocks noChangeShapeType="1"/>
          </p:cNvCxnSpPr>
          <p:nvPr/>
        </p:nvCxnSpPr>
        <p:spPr bwMode="auto">
          <a:xfrm rot="10800000">
            <a:off x="5632451" y="3545809"/>
            <a:ext cx="2673348" cy="1"/>
          </a:xfrm>
          <a:prstGeom prst="straightConnector1">
            <a:avLst/>
          </a:prstGeom>
          <a:noFill/>
          <a:ln w="9525">
            <a:solidFill>
              <a:schemeClr val="tx1"/>
            </a:solidFill>
            <a:round/>
            <a:headEnd/>
            <a:tailEnd type="triangle" w="med" len="med"/>
          </a:ln>
          <a:effectLst/>
        </p:spPr>
      </p:cxnSp>
      <p:sp>
        <p:nvSpPr>
          <p:cNvPr id="234" name="Title 233"/>
          <p:cNvSpPr>
            <a:spLocks noGrp="1"/>
          </p:cNvSpPr>
          <p:nvPr>
            <p:ph type="title"/>
          </p:nvPr>
        </p:nvSpPr>
        <p:spPr>
          <a:xfrm>
            <a:off x="304800" y="0"/>
            <a:ext cx="8458200" cy="1609725"/>
          </a:xfrm>
        </p:spPr>
        <p:txBody>
          <a:bodyPr/>
          <a:lstStyle/>
          <a:p>
            <a:r>
              <a:rPr lang="en-US" sz="3600" b="1" dirty="0" smtClean="0"/>
              <a:t>Case 4: Generic Channel Communication</a:t>
            </a:r>
            <a:br>
              <a:rPr lang="en-US" sz="3600" b="1" dirty="0" smtClean="0"/>
            </a:br>
            <a:r>
              <a:rPr lang="en-US" sz="2400" dirty="0" smtClean="0"/>
              <a:t/>
            </a:r>
            <a:br>
              <a:rPr lang="en-US" sz="2400" dirty="0" smtClean="0"/>
            </a:br>
            <a:r>
              <a:rPr lang="en-US" sz="2400" dirty="0" smtClean="0"/>
              <a:t>ARM-to-DSP Communications via Linux Kernel VirtQueue</a:t>
            </a:r>
            <a:endParaRPr lang="en-US" sz="2400" dirty="0"/>
          </a:p>
        </p:txBody>
      </p:sp>
      <p:sp>
        <p:nvSpPr>
          <p:cNvPr id="259074" name="Rectangle 2"/>
          <p:cNvSpPr>
            <a:spLocks noChangeArrowheads="1"/>
          </p:cNvSpPr>
          <p:nvPr/>
        </p:nvSpPr>
        <p:spPr bwMode="auto">
          <a:xfrm>
            <a:off x="8223250" y="18288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Reader</a:t>
            </a:r>
            <a:endParaRPr lang="en-US" dirty="0">
              <a:solidFill>
                <a:srgbClr val="000000"/>
              </a:solidFill>
              <a:latin typeface="+mn-lt"/>
            </a:endParaRPr>
          </a:p>
        </p:txBody>
      </p:sp>
      <p:sp>
        <p:nvSpPr>
          <p:cNvPr id="259075" name="Rectangle 3"/>
          <p:cNvSpPr>
            <a:spLocks noChangeArrowheads="1"/>
          </p:cNvSpPr>
          <p:nvPr/>
        </p:nvSpPr>
        <p:spPr bwMode="auto">
          <a:xfrm>
            <a:off x="450850" y="19812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Writer</a:t>
            </a:r>
            <a:endParaRPr lang="en-US" dirty="0">
              <a:solidFill>
                <a:srgbClr val="000000"/>
              </a:solidFill>
              <a:latin typeface="+mn-lt"/>
            </a:endParaRPr>
          </a:p>
        </p:txBody>
      </p:sp>
      <p:sp>
        <p:nvSpPr>
          <p:cNvPr id="86" name="Text Box 28"/>
          <p:cNvSpPr txBox="1">
            <a:spLocks noChangeArrowheads="1"/>
          </p:cNvSpPr>
          <p:nvPr/>
        </p:nvSpPr>
        <p:spPr bwMode="auto">
          <a:xfrm>
            <a:off x="1066800" y="3657600"/>
            <a:ext cx="6934200" cy="2677656"/>
          </a:xfrm>
          <a:prstGeom prst="rect">
            <a:avLst/>
          </a:prstGeom>
          <a:noFill/>
          <a:ln w="9525">
            <a:noFill/>
            <a:miter lim="800000"/>
            <a:headEnd/>
            <a:tailEnd/>
          </a:ln>
        </p:spPr>
        <p:txBody>
          <a:bodyPr wrap="square">
            <a:spAutoFit/>
          </a:bodyPr>
          <a:lstStyle/>
          <a:p>
            <a:pPr marL="228600" indent="-228600" algn="l">
              <a:buAutoNum type="arabicPeriod"/>
            </a:pPr>
            <a:r>
              <a:rPr lang="en-US" sz="1400" dirty="0" smtClean="0">
                <a:solidFill>
                  <a:srgbClr val="000000"/>
                </a:solidFill>
                <a:latin typeface="+mn-lt"/>
              </a:rPr>
              <a:t>Reader creates a channel ahead of time with a given name (e.g., MyCh5).</a:t>
            </a:r>
          </a:p>
          <a:p>
            <a:pPr marL="228600" indent="-228600" algn="l">
              <a:buAutoNum type="arabicPeriod"/>
            </a:pPr>
            <a:r>
              <a:rPr lang="en-US" sz="1400" dirty="0" smtClean="0">
                <a:solidFill>
                  <a:srgbClr val="000000"/>
                </a:solidFill>
                <a:latin typeface="+mn-lt"/>
              </a:rPr>
              <a:t>When Writer has information to write, it looks for the channel (find). The kernel is aware of the user space handle.</a:t>
            </a:r>
          </a:p>
          <a:p>
            <a:pPr marL="228600" indent="-228600" algn="l">
              <a:buAutoNum type="arabicPeriod"/>
            </a:pPr>
            <a:r>
              <a:rPr lang="en-US" sz="1400" dirty="0" smtClean="0">
                <a:solidFill>
                  <a:srgbClr val="000000"/>
                </a:solidFill>
                <a:latin typeface="+mn-lt"/>
              </a:rPr>
              <a:t>Writer asks for a buffer. The kernel dedicates a descriptor to the channel and provides Writer with a pointer to a buffer that is associated with the descriptor. Writer writes the message into the buffer. </a:t>
            </a:r>
          </a:p>
          <a:p>
            <a:pPr marL="228600" indent="-228600" algn="l">
              <a:buAutoNum type="arabicPeriod"/>
            </a:pPr>
            <a:r>
              <a:rPr lang="en-US" sz="1400" dirty="0" smtClean="0">
                <a:solidFill>
                  <a:srgbClr val="000000"/>
                </a:solidFill>
                <a:latin typeface="+mn-lt"/>
              </a:rPr>
              <a:t>Writer does a “put” to the buffer. The kernel pushes the descriptor into the right queue. Multicore Navigator does a loopback (copies the descriptor data) and frees the Kernel queue. Multicore Navigator then loads the data into another descriptor and sends it to the appropriate core.</a:t>
            </a:r>
          </a:p>
          <a:p>
            <a:pPr marL="228600" indent="-228600" algn="l">
              <a:buAutoNum type="arabicPeriod"/>
            </a:pPr>
            <a:r>
              <a:rPr lang="en-US" sz="1400" dirty="0" smtClean="0">
                <a:solidFill>
                  <a:srgbClr val="000000"/>
                </a:solidFill>
                <a:latin typeface="+mn-lt"/>
              </a:rPr>
              <a:t>When Reader calls “get,” it receives the message.</a:t>
            </a:r>
          </a:p>
          <a:p>
            <a:pPr marL="228600" indent="-228600" algn="l">
              <a:buAutoNum type="arabicPeriod"/>
            </a:pPr>
            <a:r>
              <a:rPr lang="en-US" sz="1400" dirty="0" smtClean="0">
                <a:solidFill>
                  <a:srgbClr val="000000"/>
                </a:solidFill>
                <a:latin typeface="+mn-lt"/>
              </a:rPr>
              <a:t>Reader must “free” the message after it is done reading.</a:t>
            </a:r>
          </a:p>
        </p:txBody>
      </p:sp>
      <p:sp>
        <p:nvSpPr>
          <p:cNvPr id="24" name="Rectangle 4"/>
          <p:cNvSpPr>
            <a:spLocks noChangeArrowheads="1"/>
          </p:cNvSpPr>
          <p:nvPr/>
        </p:nvSpPr>
        <p:spPr bwMode="auto">
          <a:xfrm>
            <a:off x="2901950" y="2216508"/>
            <a:ext cx="2743200" cy="132679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n-lt"/>
                <a:cs typeface="Calibri" pitchFamily="34" charset="0"/>
              </a:rPr>
              <a:t>MyCh5</a:t>
            </a:r>
            <a:endParaRPr lang="en-US" b="1" dirty="0">
              <a:solidFill>
                <a:srgbClr val="000000"/>
              </a:solidFill>
              <a:latin typeface="+mn-lt"/>
              <a:cs typeface="Calibri" pitchFamily="34" charset="0"/>
            </a:endParaRPr>
          </a:p>
        </p:txBody>
      </p:sp>
      <p:cxnSp>
        <p:nvCxnSpPr>
          <p:cNvPr id="25" name="AutoShape 21"/>
          <p:cNvCxnSpPr>
            <a:cxnSpLocks noChangeShapeType="1"/>
          </p:cNvCxnSpPr>
          <p:nvPr/>
        </p:nvCxnSpPr>
        <p:spPr bwMode="auto">
          <a:xfrm>
            <a:off x="5321997" y="2534444"/>
            <a:ext cx="2913061" cy="1588"/>
          </a:xfrm>
          <a:prstGeom prst="bentConnector3">
            <a:avLst>
              <a:gd name="adj1" fmla="val 50000"/>
            </a:avLst>
          </a:prstGeom>
          <a:noFill/>
          <a:ln w="9525">
            <a:solidFill>
              <a:schemeClr val="tx1"/>
            </a:solidFill>
            <a:miter lim="800000"/>
            <a:headEnd/>
            <a:tailEnd type="triangle" w="med" len="med"/>
          </a:ln>
          <a:effectLst/>
        </p:spPr>
      </p:cxnSp>
      <p:sp>
        <p:nvSpPr>
          <p:cNvPr id="26" name="Text Box 28"/>
          <p:cNvSpPr txBox="1">
            <a:spLocks noChangeArrowheads="1"/>
          </p:cNvSpPr>
          <p:nvPr/>
        </p:nvSpPr>
        <p:spPr bwMode="auto">
          <a:xfrm>
            <a:off x="914400" y="2590800"/>
            <a:ext cx="952500" cy="246220"/>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Put(hCh,msg);</a:t>
            </a:r>
          </a:p>
        </p:txBody>
      </p:sp>
      <p:sp>
        <p:nvSpPr>
          <p:cNvPr id="27" name="Text Box 28"/>
          <p:cNvSpPr txBox="1">
            <a:spLocks noChangeArrowheads="1"/>
          </p:cNvSpPr>
          <p:nvPr/>
        </p:nvSpPr>
        <p:spPr bwMode="auto">
          <a:xfrm>
            <a:off x="914400" y="2447052"/>
            <a:ext cx="1516061"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msg = PktLibAlloc(hHeap);</a:t>
            </a:r>
          </a:p>
        </p:txBody>
      </p:sp>
      <p:sp>
        <p:nvSpPr>
          <p:cNvPr id="28" name="Text Box 28"/>
          <p:cNvSpPr txBox="1">
            <a:spLocks noChangeArrowheads="1"/>
          </p:cNvSpPr>
          <p:nvPr/>
        </p:nvSpPr>
        <p:spPr bwMode="auto">
          <a:xfrm>
            <a:off x="7010400" y="27636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sp>
        <p:nvSpPr>
          <p:cNvPr id="29" name="Text Box 28"/>
          <p:cNvSpPr txBox="1">
            <a:spLocks noChangeArrowheads="1"/>
          </p:cNvSpPr>
          <p:nvPr/>
        </p:nvSpPr>
        <p:spPr bwMode="auto">
          <a:xfrm>
            <a:off x="6680200" y="2324100"/>
            <a:ext cx="160019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Tibuf *msg =Get(hCh);</a:t>
            </a:r>
          </a:p>
        </p:txBody>
      </p:sp>
      <p:sp>
        <p:nvSpPr>
          <p:cNvPr id="30" name="Text Box 28"/>
          <p:cNvSpPr txBox="1">
            <a:spLocks noChangeArrowheads="1"/>
          </p:cNvSpPr>
          <p:nvPr/>
        </p:nvSpPr>
        <p:spPr bwMode="auto">
          <a:xfrm>
            <a:off x="914400" y="2266795"/>
            <a:ext cx="1525587"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hCh=Find(“MyCh5”);</a:t>
            </a:r>
          </a:p>
        </p:txBody>
      </p:sp>
      <p:cxnSp>
        <p:nvCxnSpPr>
          <p:cNvPr id="31" name="AutoShape 9"/>
          <p:cNvCxnSpPr>
            <a:cxnSpLocks noChangeShapeType="1"/>
          </p:cNvCxnSpPr>
          <p:nvPr/>
        </p:nvCxnSpPr>
        <p:spPr bwMode="auto">
          <a:xfrm flipH="1">
            <a:off x="5645153" y="2209800"/>
            <a:ext cx="2584447" cy="6708"/>
          </a:xfrm>
          <a:prstGeom prst="straightConnector1">
            <a:avLst/>
          </a:prstGeom>
          <a:noFill/>
          <a:ln w="9525">
            <a:solidFill>
              <a:schemeClr val="tx1"/>
            </a:solidFill>
            <a:round/>
            <a:headEnd/>
            <a:tailEnd type="triangle" w="med" len="med"/>
          </a:ln>
          <a:effectLst/>
        </p:spPr>
      </p:cxnSp>
      <p:sp>
        <p:nvSpPr>
          <p:cNvPr id="32" name="Text Box 28"/>
          <p:cNvSpPr txBox="1">
            <a:spLocks noChangeArrowheads="1"/>
          </p:cNvSpPr>
          <p:nvPr/>
        </p:nvSpPr>
        <p:spPr bwMode="auto">
          <a:xfrm>
            <a:off x="6619874" y="2001679"/>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hCh = Create(“MyCh5”);</a:t>
            </a:r>
          </a:p>
        </p:txBody>
      </p:sp>
      <p:sp>
        <p:nvSpPr>
          <p:cNvPr id="33" name="Text Box 28"/>
          <p:cNvSpPr txBox="1">
            <a:spLocks noChangeArrowheads="1"/>
          </p:cNvSpPr>
          <p:nvPr/>
        </p:nvSpPr>
        <p:spPr bwMode="auto">
          <a:xfrm>
            <a:off x="7391400" y="3358165"/>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Delete(hCh);</a:t>
            </a:r>
          </a:p>
        </p:txBody>
      </p:sp>
      <p:sp>
        <p:nvSpPr>
          <p:cNvPr id="34" name="Oval 37"/>
          <p:cNvSpPr>
            <a:spLocks noChangeArrowheads="1"/>
          </p:cNvSpPr>
          <p:nvPr/>
        </p:nvSpPr>
        <p:spPr bwMode="auto">
          <a:xfrm>
            <a:off x="4252913" y="2758282"/>
            <a:ext cx="576262" cy="352425"/>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mn-lt"/>
              </a:rPr>
              <a:t>Rx</a:t>
            </a:r>
          </a:p>
          <a:p>
            <a:pPr algn="ctr"/>
            <a:r>
              <a:rPr lang="en-US" sz="1000" dirty="0" smtClean="0">
                <a:solidFill>
                  <a:srgbClr val="000000"/>
                </a:solidFill>
                <a:latin typeface="+mn-lt"/>
              </a:rPr>
              <a:t>PKTDMA</a:t>
            </a:r>
            <a:endParaRPr lang="en-US" sz="1000" dirty="0">
              <a:solidFill>
                <a:srgbClr val="000000"/>
              </a:solidFill>
              <a:latin typeface="+mn-lt"/>
            </a:endParaRPr>
          </a:p>
        </p:txBody>
      </p:sp>
      <p:sp>
        <p:nvSpPr>
          <p:cNvPr id="35" name="Rectangle 82"/>
          <p:cNvSpPr>
            <a:spLocks noChangeArrowheads="1"/>
          </p:cNvSpPr>
          <p:nvPr/>
        </p:nvSpPr>
        <p:spPr bwMode="auto">
          <a:xfrm flipH="1">
            <a:off x="4886325" y="3124993"/>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2" name="Group 91"/>
          <p:cNvGrpSpPr>
            <a:grpSpLocks/>
          </p:cNvGrpSpPr>
          <p:nvPr/>
        </p:nvGrpSpPr>
        <p:grpSpPr bwMode="auto">
          <a:xfrm>
            <a:off x="4857751" y="2359025"/>
            <a:ext cx="574675" cy="346075"/>
            <a:chOff x="752" y="1556"/>
            <a:chExt cx="362" cy="218"/>
          </a:xfrm>
        </p:grpSpPr>
        <p:cxnSp>
          <p:nvCxnSpPr>
            <p:cNvPr id="37"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38"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39"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3" name="Group 57"/>
          <p:cNvGrpSpPr>
            <a:grpSpLocks/>
          </p:cNvGrpSpPr>
          <p:nvPr/>
        </p:nvGrpSpPr>
        <p:grpSpPr bwMode="auto">
          <a:xfrm flipH="1">
            <a:off x="4829175" y="3086100"/>
            <a:ext cx="574675" cy="346075"/>
            <a:chOff x="752" y="1556"/>
            <a:chExt cx="362" cy="218"/>
          </a:xfrm>
        </p:grpSpPr>
        <p:cxnSp>
          <p:nvCxnSpPr>
            <p:cNvPr id="41"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2"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3"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44" name="Rectangle 82"/>
          <p:cNvSpPr>
            <a:spLocks noChangeArrowheads="1"/>
          </p:cNvSpPr>
          <p:nvPr/>
        </p:nvSpPr>
        <p:spPr bwMode="auto">
          <a:xfrm flipH="1">
            <a:off x="5251451" y="2400300"/>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45" name="AutoShape 39"/>
          <p:cNvCxnSpPr>
            <a:cxnSpLocks noChangeShapeType="1"/>
            <a:stCxn id="35" idx="3"/>
            <a:endCxn id="34" idx="4"/>
          </p:cNvCxnSpPr>
          <p:nvPr/>
        </p:nvCxnSpPr>
        <p:spPr bwMode="auto">
          <a:xfrm rot="10800000">
            <a:off x="4541045" y="3110707"/>
            <a:ext cx="345281" cy="148430"/>
          </a:xfrm>
          <a:prstGeom prst="bentConnector2">
            <a:avLst/>
          </a:prstGeom>
          <a:noFill/>
          <a:ln w="9525">
            <a:solidFill>
              <a:schemeClr val="tx1"/>
            </a:solidFill>
            <a:miter lim="800000"/>
            <a:headEnd/>
            <a:tailEnd type="triangle" w="med" len="med"/>
          </a:ln>
          <a:effectLst/>
        </p:spPr>
      </p:cxnSp>
      <p:cxnSp>
        <p:nvCxnSpPr>
          <p:cNvPr id="46" name="AutoShape 40"/>
          <p:cNvCxnSpPr>
            <a:cxnSpLocks noChangeShapeType="1"/>
            <a:stCxn id="34" idx="0"/>
            <a:endCxn id="44" idx="3"/>
          </p:cNvCxnSpPr>
          <p:nvPr/>
        </p:nvCxnSpPr>
        <p:spPr bwMode="auto">
          <a:xfrm rot="5400000" flipH="1" flipV="1">
            <a:off x="4784328" y="2291160"/>
            <a:ext cx="223838" cy="710407"/>
          </a:xfrm>
          <a:prstGeom prst="bentConnector2">
            <a:avLst/>
          </a:prstGeom>
          <a:noFill/>
          <a:ln w="9525">
            <a:solidFill>
              <a:schemeClr val="tx1"/>
            </a:solidFill>
            <a:miter lim="800000"/>
            <a:headEnd/>
            <a:tailEnd type="triangle" w="med" len="med"/>
          </a:ln>
          <a:effectLst/>
        </p:spPr>
      </p:cxnSp>
      <p:sp>
        <p:nvSpPr>
          <p:cNvPr id="47" name="Rectangle 82"/>
          <p:cNvSpPr>
            <a:spLocks noChangeArrowheads="1"/>
          </p:cNvSpPr>
          <p:nvPr/>
        </p:nvSpPr>
        <p:spPr bwMode="auto">
          <a:xfrm flipH="1">
            <a:off x="3368675" y="3131343"/>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4" name="Group 91"/>
          <p:cNvGrpSpPr>
            <a:grpSpLocks/>
          </p:cNvGrpSpPr>
          <p:nvPr/>
        </p:nvGrpSpPr>
        <p:grpSpPr bwMode="auto">
          <a:xfrm>
            <a:off x="2968625" y="3091656"/>
            <a:ext cx="574675" cy="346075"/>
            <a:chOff x="752" y="1556"/>
            <a:chExt cx="362" cy="218"/>
          </a:xfrm>
        </p:grpSpPr>
        <p:cxnSp>
          <p:nvCxnSpPr>
            <p:cNvPr id="49"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50"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51"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52" name="Oval 37"/>
          <p:cNvSpPr>
            <a:spLocks noChangeArrowheads="1"/>
          </p:cNvSpPr>
          <p:nvPr/>
        </p:nvSpPr>
        <p:spPr bwMode="auto">
          <a:xfrm>
            <a:off x="3484562" y="2747963"/>
            <a:ext cx="576263" cy="373062"/>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mn-lt"/>
              </a:rPr>
              <a:t>Tx</a:t>
            </a:r>
          </a:p>
          <a:p>
            <a:pPr algn="ctr"/>
            <a:r>
              <a:rPr lang="en-US" sz="1000" dirty="0" smtClean="0">
                <a:solidFill>
                  <a:srgbClr val="000000"/>
                </a:solidFill>
                <a:latin typeface="+mn-lt"/>
              </a:rPr>
              <a:t>PKTDMA</a:t>
            </a:r>
            <a:endParaRPr lang="en-US" sz="1000" dirty="0">
              <a:solidFill>
                <a:srgbClr val="000000"/>
              </a:solidFill>
              <a:latin typeface="+mn-lt"/>
            </a:endParaRPr>
          </a:p>
        </p:txBody>
      </p:sp>
      <p:grpSp>
        <p:nvGrpSpPr>
          <p:cNvPr id="5" name="Group 57"/>
          <p:cNvGrpSpPr>
            <a:grpSpLocks/>
          </p:cNvGrpSpPr>
          <p:nvPr/>
        </p:nvGrpSpPr>
        <p:grpSpPr bwMode="auto">
          <a:xfrm flipH="1">
            <a:off x="2976562" y="2397125"/>
            <a:ext cx="574675" cy="346075"/>
            <a:chOff x="752" y="1556"/>
            <a:chExt cx="362" cy="218"/>
          </a:xfrm>
        </p:grpSpPr>
        <p:cxnSp>
          <p:nvCxnSpPr>
            <p:cNvPr id="54"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55"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56"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57" name="Rectangle 82"/>
          <p:cNvSpPr>
            <a:spLocks noChangeArrowheads="1"/>
          </p:cNvSpPr>
          <p:nvPr/>
        </p:nvSpPr>
        <p:spPr bwMode="auto">
          <a:xfrm flipH="1">
            <a:off x="3009900" y="2436019"/>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58" name="AutoShape 21"/>
          <p:cNvCxnSpPr>
            <a:cxnSpLocks noChangeShapeType="1"/>
            <a:stCxn id="47" idx="1"/>
            <a:endCxn id="52" idx="4"/>
          </p:cNvCxnSpPr>
          <p:nvPr/>
        </p:nvCxnSpPr>
        <p:spPr bwMode="auto">
          <a:xfrm flipV="1">
            <a:off x="3484563" y="3121025"/>
            <a:ext cx="288131" cy="144462"/>
          </a:xfrm>
          <a:prstGeom prst="bentConnector2">
            <a:avLst/>
          </a:prstGeom>
          <a:noFill/>
          <a:ln w="9525">
            <a:solidFill>
              <a:schemeClr val="tx1"/>
            </a:solidFill>
            <a:miter lim="800000"/>
            <a:headEnd/>
            <a:tailEnd type="triangle" w="med" len="med"/>
          </a:ln>
          <a:effectLst/>
        </p:spPr>
      </p:cxnSp>
      <p:cxnSp>
        <p:nvCxnSpPr>
          <p:cNvPr id="59" name="AutoShape 23"/>
          <p:cNvCxnSpPr>
            <a:cxnSpLocks noChangeShapeType="1"/>
            <a:stCxn id="52" idx="0"/>
            <a:endCxn id="57" idx="1"/>
          </p:cNvCxnSpPr>
          <p:nvPr/>
        </p:nvCxnSpPr>
        <p:spPr bwMode="auto">
          <a:xfrm rot="16200000" flipV="1">
            <a:off x="3360341" y="2335610"/>
            <a:ext cx="177800" cy="646906"/>
          </a:xfrm>
          <a:prstGeom prst="bentConnector2">
            <a:avLst/>
          </a:prstGeom>
          <a:noFill/>
          <a:ln w="9525">
            <a:solidFill>
              <a:schemeClr val="tx1"/>
            </a:solidFill>
            <a:miter lim="800000"/>
            <a:headEnd/>
            <a:tailEnd type="triangle" w="med" len="med"/>
          </a:ln>
          <a:effectLst/>
        </p:spPr>
      </p:cxnSp>
      <p:cxnSp>
        <p:nvCxnSpPr>
          <p:cNvPr id="60" name="AutoShape 21"/>
          <p:cNvCxnSpPr>
            <a:cxnSpLocks noChangeShapeType="1"/>
            <a:stCxn id="52" idx="6"/>
            <a:endCxn id="34" idx="2"/>
          </p:cNvCxnSpPr>
          <p:nvPr/>
        </p:nvCxnSpPr>
        <p:spPr bwMode="auto">
          <a:xfrm>
            <a:off x="4060825" y="2934494"/>
            <a:ext cx="192088" cy="1"/>
          </a:xfrm>
          <a:prstGeom prst="bentConnector3">
            <a:avLst>
              <a:gd name="adj1" fmla="val 50000"/>
            </a:avLst>
          </a:prstGeom>
          <a:noFill/>
          <a:ln w="38100">
            <a:solidFill>
              <a:schemeClr val="tx1"/>
            </a:solidFill>
            <a:miter lim="800000"/>
            <a:headEnd/>
            <a:tailEnd type="triangle" w="med" len="med"/>
          </a:ln>
          <a:effectLst/>
        </p:spPr>
      </p:cxnSp>
      <p:cxnSp>
        <p:nvCxnSpPr>
          <p:cNvPr id="61" name="Shape 60"/>
          <p:cNvCxnSpPr>
            <a:stCxn id="28" idx="2"/>
            <a:endCxn id="35" idx="1"/>
          </p:cNvCxnSpPr>
          <p:nvPr/>
        </p:nvCxnSpPr>
        <p:spPr>
          <a:xfrm rot="5400000">
            <a:off x="6205538" y="1806574"/>
            <a:ext cx="249237" cy="26558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hape 201"/>
          <p:cNvCxnSpPr>
            <a:stCxn id="57" idx="3"/>
            <a:endCxn id="27" idx="3"/>
          </p:cNvCxnSpPr>
          <p:nvPr/>
        </p:nvCxnSpPr>
        <p:spPr>
          <a:xfrm rot="10800000">
            <a:off x="2430462" y="2570163"/>
            <a:ext cx="579439"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hape 201"/>
          <p:cNvCxnSpPr>
            <a:stCxn id="26" idx="3"/>
            <a:endCxn id="47" idx="3"/>
          </p:cNvCxnSpPr>
          <p:nvPr/>
        </p:nvCxnSpPr>
        <p:spPr>
          <a:xfrm>
            <a:off x="1866900" y="2713910"/>
            <a:ext cx="1501775" cy="55157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Tree>
    <p:extLst>
      <p:ext uri="{BB962C8B-B14F-4D97-AF65-F5344CB8AC3E}">
        <p14:creationId xmlns:p14="http://schemas.microsoft.com/office/powerpoint/2010/main" xmlns="" val="4013618626"/>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276045" y="6366294"/>
            <a:ext cx="8635042" cy="461665"/>
          </a:xfrm>
          <a:prstGeom prst="rect">
            <a:avLst/>
          </a:prstGeom>
          <a:solidFill>
            <a:schemeClr val="bg1"/>
          </a:solidFill>
        </p:spPr>
        <p:txBody>
          <a:bodyPr wrap="square" rtlCol="0">
            <a:spAutoFit/>
          </a:bodyPr>
          <a:lstStyle/>
          <a:p>
            <a:endParaRPr lang="en-US" dirty="0"/>
          </a:p>
        </p:txBody>
      </p:sp>
      <p:sp>
        <p:nvSpPr>
          <p:cNvPr id="234" name="Title 233"/>
          <p:cNvSpPr>
            <a:spLocks noGrp="1"/>
          </p:cNvSpPr>
          <p:nvPr>
            <p:ph type="title"/>
          </p:nvPr>
        </p:nvSpPr>
        <p:spPr>
          <a:xfrm>
            <a:off x="231775" y="0"/>
            <a:ext cx="8458200" cy="1609725"/>
          </a:xfrm>
        </p:spPr>
        <p:txBody>
          <a:bodyPr/>
          <a:lstStyle/>
          <a:p>
            <a:r>
              <a:rPr lang="en-US" sz="3400" b="1" dirty="0" smtClean="0"/>
              <a:t>Case 5: Low-Latency Channel Communication</a:t>
            </a:r>
            <a:br>
              <a:rPr lang="en-US" sz="3400" b="1" dirty="0" smtClean="0"/>
            </a:br>
            <a:r>
              <a:rPr lang="en-US" sz="2400" dirty="0" smtClean="0"/>
              <a:t/>
            </a:r>
            <a:br>
              <a:rPr lang="en-US" sz="2400" dirty="0" smtClean="0"/>
            </a:br>
            <a:r>
              <a:rPr lang="en-US" sz="2400" dirty="0" smtClean="0"/>
              <a:t> ARM-to-DSP Communications via Linux Kernel VirtQueue</a:t>
            </a:r>
            <a:endParaRPr lang="en-US" sz="2400" dirty="0"/>
          </a:p>
        </p:txBody>
      </p:sp>
      <p:sp>
        <p:nvSpPr>
          <p:cNvPr id="259074" name="Rectangle 2"/>
          <p:cNvSpPr>
            <a:spLocks noChangeArrowheads="1"/>
          </p:cNvSpPr>
          <p:nvPr/>
        </p:nvSpPr>
        <p:spPr bwMode="auto">
          <a:xfrm>
            <a:off x="8223250" y="18288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Reader</a:t>
            </a:r>
            <a:endParaRPr lang="en-US" dirty="0">
              <a:solidFill>
                <a:srgbClr val="000000"/>
              </a:solidFill>
              <a:latin typeface="+mn-lt"/>
            </a:endParaRPr>
          </a:p>
        </p:txBody>
      </p:sp>
      <p:sp>
        <p:nvSpPr>
          <p:cNvPr id="259075" name="Rectangle 3"/>
          <p:cNvSpPr>
            <a:spLocks noChangeArrowheads="1"/>
          </p:cNvSpPr>
          <p:nvPr/>
        </p:nvSpPr>
        <p:spPr bwMode="auto">
          <a:xfrm>
            <a:off x="450850" y="19812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Writer</a:t>
            </a:r>
            <a:endParaRPr lang="en-US" dirty="0">
              <a:solidFill>
                <a:srgbClr val="000000"/>
              </a:solidFill>
              <a:latin typeface="+mn-lt"/>
            </a:endParaRPr>
          </a:p>
        </p:txBody>
      </p:sp>
      <p:sp>
        <p:nvSpPr>
          <p:cNvPr id="86" name="Text Box 28"/>
          <p:cNvSpPr txBox="1">
            <a:spLocks noChangeArrowheads="1"/>
          </p:cNvSpPr>
          <p:nvPr/>
        </p:nvSpPr>
        <p:spPr bwMode="auto">
          <a:xfrm>
            <a:off x="974787" y="3741042"/>
            <a:ext cx="7159925" cy="3108543"/>
          </a:xfrm>
          <a:prstGeom prst="rect">
            <a:avLst/>
          </a:prstGeom>
          <a:noFill/>
          <a:ln w="9525">
            <a:noFill/>
            <a:miter lim="800000"/>
            <a:headEnd/>
            <a:tailEnd/>
          </a:ln>
        </p:spPr>
        <p:txBody>
          <a:bodyPr wrap="square">
            <a:spAutoFit/>
          </a:bodyPr>
          <a:lstStyle/>
          <a:p>
            <a:pPr marL="228600" indent="-228600" algn="l">
              <a:buAutoNum type="arabicPeriod"/>
            </a:pPr>
            <a:r>
              <a:rPr lang="en-US" sz="1400" dirty="0" smtClean="0">
                <a:solidFill>
                  <a:srgbClr val="000000"/>
                </a:solidFill>
                <a:latin typeface="+mn-lt"/>
              </a:rPr>
              <a:t>Reader creates a channel based on a pending queue. The channel is created ahead of time with a given name (e.g., MyCh6).</a:t>
            </a:r>
          </a:p>
          <a:p>
            <a:pPr marL="228600" indent="-228600" algn="l">
              <a:buAutoNum type="arabicPeriod"/>
            </a:pPr>
            <a:r>
              <a:rPr lang="en-US" sz="1400" dirty="0" smtClean="0">
                <a:solidFill>
                  <a:srgbClr val="000000"/>
                </a:solidFill>
                <a:latin typeface="+mn-lt"/>
              </a:rPr>
              <a:t>Reader waits for the message by pending on a (software) semaphore.</a:t>
            </a:r>
          </a:p>
          <a:p>
            <a:pPr marL="228600" indent="-228600" algn="l">
              <a:buAutoNum type="arabicPeriod"/>
            </a:pPr>
            <a:r>
              <a:rPr lang="en-US" sz="1400" dirty="0" smtClean="0">
                <a:solidFill>
                  <a:srgbClr val="000000"/>
                </a:solidFill>
                <a:latin typeface="+mn-lt"/>
              </a:rPr>
              <a:t>When Writer has information to write, it looks for the channel (find). The kernel space is aware of the handle.</a:t>
            </a:r>
          </a:p>
          <a:p>
            <a:pPr marL="228600" indent="-228600" algn="l">
              <a:buAutoNum type="arabicPeriod"/>
            </a:pPr>
            <a:r>
              <a:rPr lang="en-US" sz="1400" dirty="0" smtClean="0">
                <a:solidFill>
                  <a:srgbClr val="000000"/>
                </a:solidFill>
                <a:latin typeface="+mn-lt"/>
              </a:rPr>
              <a:t>Writer asks for a buffer. Kernel dedicates a descriptor to the channel and provides Writer with a pointer to a buffer associated with the descriptor. Writer writes message to the buffer. </a:t>
            </a:r>
          </a:p>
          <a:p>
            <a:pPr marL="228600" indent="-228600" algn="l">
              <a:buAutoNum type="arabicPeriod"/>
            </a:pPr>
            <a:r>
              <a:rPr lang="en-US" sz="1400" dirty="0" smtClean="0">
                <a:solidFill>
                  <a:srgbClr val="000000"/>
                </a:solidFill>
                <a:latin typeface="+mn-lt"/>
              </a:rPr>
              <a:t>Writer does a “put” to the buffer. The kernel pushes the descriptor into the right queue. Multicore Navigator does a loopback (copies the descriptor data) and frees the kernel queue. Multicore Navigator then loads the data into another descriptor, moves it to the right queue, and generates an interrupt. The ISR posts the semaphore to the correct channel.</a:t>
            </a:r>
          </a:p>
          <a:p>
            <a:pPr marL="228600" indent="-228600" algn="l">
              <a:buAutoNum type="arabicPeriod"/>
            </a:pPr>
            <a:r>
              <a:rPr lang="en-US" sz="1400" dirty="0" smtClean="0">
                <a:solidFill>
                  <a:srgbClr val="000000"/>
                </a:solidFill>
                <a:latin typeface="+mn-lt"/>
              </a:rPr>
              <a:t>Reader starts processing the message.</a:t>
            </a:r>
          </a:p>
          <a:p>
            <a:pPr marL="228600" indent="-228600" algn="l">
              <a:buAutoNum type="arabicPeriod"/>
            </a:pPr>
            <a:r>
              <a:rPr lang="en-US" sz="1400" dirty="0" smtClean="0">
                <a:solidFill>
                  <a:srgbClr val="000000"/>
                </a:solidFill>
                <a:latin typeface="+mn-lt"/>
              </a:rPr>
              <a:t>Virtual channel structure enables usage of a single interrupt to post semaphore to one of many channels.</a:t>
            </a:r>
          </a:p>
        </p:txBody>
      </p:sp>
      <p:sp>
        <p:nvSpPr>
          <p:cNvPr id="53" name="Text Box 28"/>
          <p:cNvSpPr txBox="1">
            <a:spLocks noChangeArrowheads="1"/>
          </p:cNvSpPr>
          <p:nvPr/>
        </p:nvSpPr>
        <p:spPr bwMode="auto">
          <a:xfrm>
            <a:off x="7019925" y="3527266"/>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sp>
        <p:nvSpPr>
          <p:cNvPr id="59" name="Rectangle 4"/>
          <p:cNvSpPr>
            <a:spLocks noChangeArrowheads="1"/>
          </p:cNvSpPr>
          <p:nvPr/>
        </p:nvSpPr>
        <p:spPr bwMode="auto">
          <a:xfrm>
            <a:off x="2901950" y="2133600"/>
            <a:ext cx="3267076" cy="144780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smtClean="0">
                <a:solidFill>
                  <a:srgbClr val="000000"/>
                </a:solidFill>
                <a:latin typeface="+mn-lt"/>
                <a:cs typeface="Calibri" pitchFamily="34" charset="0"/>
              </a:rPr>
              <a:t>MyCh6                      </a:t>
            </a:r>
            <a:endParaRPr lang="en-US" sz="1000" b="1" dirty="0">
              <a:solidFill>
                <a:srgbClr val="000000"/>
              </a:solidFill>
              <a:latin typeface="+mn-lt"/>
              <a:cs typeface="Calibri" pitchFamily="34" charset="0"/>
            </a:endParaRPr>
          </a:p>
        </p:txBody>
      </p:sp>
      <p:sp>
        <p:nvSpPr>
          <p:cNvPr id="60" name="Text Box 28"/>
          <p:cNvSpPr txBox="1">
            <a:spLocks noChangeArrowheads="1"/>
          </p:cNvSpPr>
          <p:nvPr/>
        </p:nvSpPr>
        <p:spPr bwMode="auto">
          <a:xfrm>
            <a:off x="7086600" y="28017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cxnSp>
        <p:nvCxnSpPr>
          <p:cNvPr id="61" name="AutoShape 9"/>
          <p:cNvCxnSpPr>
            <a:cxnSpLocks noChangeShapeType="1"/>
          </p:cNvCxnSpPr>
          <p:nvPr/>
        </p:nvCxnSpPr>
        <p:spPr bwMode="auto">
          <a:xfrm rot="10800000">
            <a:off x="6169026" y="2173288"/>
            <a:ext cx="2136778" cy="1588"/>
          </a:xfrm>
          <a:prstGeom prst="straightConnector1">
            <a:avLst/>
          </a:prstGeom>
          <a:noFill/>
          <a:ln w="9525">
            <a:solidFill>
              <a:schemeClr val="tx1"/>
            </a:solidFill>
            <a:round/>
            <a:headEnd/>
            <a:tailEnd type="triangle" w="med" len="med"/>
          </a:ln>
          <a:effectLst/>
        </p:spPr>
      </p:cxnSp>
      <p:sp>
        <p:nvSpPr>
          <p:cNvPr id="62" name="Text Box 28"/>
          <p:cNvSpPr txBox="1">
            <a:spLocks noChangeArrowheads="1"/>
          </p:cNvSpPr>
          <p:nvPr/>
        </p:nvSpPr>
        <p:spPr bwMode="auto">
          <a:xfrm>
            <a:off x="6667500" y="1963579"/>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hCh = Create(“MyCh6”);</a:t>
            </a:r>
          </a:p>
        </p:txBody>
      </p:sp>
      <p:sp>
        <p:nvSpPr>
          <p:cNvPr id="63" name="Oval 37"/>
          <p:cNvSpPr>
            <a:spLocks noChangeArrowheads="1"/>
          </p:cNvSpPr>
          <p:nvPr/>
        </p:nvSpPr>
        <p:spPr bwMode="auto">
          <a:xfrm>
            <a:off x="4252913" y="2837657"/>
            <a:ext cx="576262" cy="352425"/>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mn-lt"/>
              </a:rPr>
              <a:t>Rx</a:t>
            </a:r>
          </a:p>
          <a:p>
            <a:pPr algn="ctr"/>
            <a:r>
              <a:rPr lang="en-US" sz="1000" dirty="0" smtClean="0">
                <a:solidFill>
                  <a:srgbClr val="000000"/>
                </a:solidFill>
                <a:latin typeface="+mn-lt"/>
              </a:rPr>
              <a:t>PKTDMA</a:t>
            </a:r>
          </a:p>
        </p:txBody>
      </p:sp>
      <p:sp>
        <p:nvSpPr>
          <p:cNvPr id="64" name="Rectangle 82"/>
          <p:cNvSpPr>
            <a:spLocks noChangeArrowheads="1"/>
          </p:cNvSpPr>
          <p:nvPr/>
        </p:nvSpPr>
        <p:spPr bwMode="auto">
          <a:xfrm flipH="1">
            <a:off x="4886325" y="3204368"/>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2" name="Group 91"/>
          <p:cNvGrpSpPr>
            <a:grpSpLocks/>
          </p:cNvGrpSpPr>
          <p:nvPr/>
        </p:nvGrpSpPr>
        <p:grpSpPr bwMode="auto">
          <a:xfrm>
            <a:off x="4857751" y="2438400"/>
            <a:ext cx="574675" cy="346075"/>
            <a:chOff x="752" y="1556"/>
            <a:chExt cx="362" cy="218"/>
          </a:xfrm>
        </p:grpSpPr>
        <p:cxnSp>
          <p:nvCxnSpPr>
            <p:cNvPr id="66"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67"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68"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3" name="Group 57"/>
          <p:cNvGrpSpPr>
            <a:grpSpLocks/>
          </p:cNvGrpSpPr>
          <p:nvPr/>
        </p:nvGrpSpPr>
        <p:grpSpPr bwMode="auto">
          <a:xfrm flipH="1">
            <a:off x="4829175" y="3165475"/>
            <a:ext cx="574675" cy="346075"/>
            <a:chOff x="752" y="1556"/>
            <a:chExt cx="362" cy="218"/>
          </a:xfrm>
        </p:grpSpPr>
        <p:cxnSp>
          <p:nvCxnSpPr>
            <p:cNvPr id="70"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71"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72"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73" name="Rectangle 82"/>
          <p:cNvSpPr>
            <a:spLocks noChangeArrowheads="1"/>
          </p:cNvSpPr>
          <p:nvPr/>
        </p:nvSpPr>
        <p:spPr bwMode="auto">
          <a:xfrm flipH="1">
            <a:off x="5251451" y="2479675"/>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74" name="AutoShape 39"/>
          <p:cNvCxnSpPr>
            <a:cxnSpLocks noChangeShapeType="1"/>
            <a:stCxn id="64" idx="3"/>
            <a:endCxn id="63" idx="4"/>
          </p:cNvCxnSpPr>
          <p:nvPr/>
        </p:nvCxnSpPr>
        <p:spPr bwMode="auto">
          <a:xfrm rot="10800000">
            <a:off x="4541045" y="3190082"/>
            <a:ext cx="345281" cy="148430"/>
          </a:xfrm>
          <a:prstGeom prst="bentConnector2">
            <a:avLst/>
          </a:prstGeom>
          <a:noFill/>
          <a:ln w="9525">
            <a:solidFill>
              <a:schemeClr val="tx1"/>
            </a:solidFill>
            <a:miter lim="800000"/>
            <a:headEnd/>
            <a:tailEnd type="triangle" w="med" len="med"/>
          </a:ln>
          <a:effectLst/>
        </p:spPr>
      </p:cxnSp>
      <p:cxnSp>
        <p:nvCxnSpPr>
          <p:cNvPr id="75" name="AutoShape 40"/>
          <p:cNvCxnSpPr>
            <a:cxnSpLocks noChangeShapeType="1"/>
            <a:stCxn id="63" idx="0"/>
            <a:endCxn id="73" idx="3"/>
          </p:cNvCxnSpPr>
          <p:nvPr/>
        </p:nvCxnSpPr>
        <p:spPr bwMode="auto">
          <a:xfrm rot="5400000" flipH="1" flipV="1">
            <a:off x="4784328" y="2370535"/>
            <a:ext cx="223838" cy="710407"/>
          </a:xfrm>
          <a:prstGeom prst="bentConnector2">
            <a:avLst/>
          </a:prstGeom>
          <a:noFill/>
          <a:ln w="9525">
            <a:solidFill>
              <a:schemeClr val="tx1"/>
            </a:solidFill>
            <a:miter lim="800000"/>
            <a:headEnd/>
            <a:tailEnd type="triangle" w="med" len="med"/>
          </a:ln>
          <a:effectLst/>
        </p:spPr>
      </p:cxnSp>
      <p:cxnSp>
        <p:nvCxnSpPr>
          <p:cNvPr id="76" name="AutoShape 21"/>
          <p:cNvCxnSpPr>
            <a:cxnSpLocks noChangeShapeType="1"/>
            <a:stCxn id="91" idx="6"/>
            <a:endCxn id="63" idx="2"/>
          </p:cNvCxnSpPr>
          <p:nvPr/>
        </p:nvCxnSpPr>
        <p:spPr bwMode="auto">
          <a:xfrm flipV="1">
            <a:off x="4064000" y="3013870"/>
            <a:ext cx="188913" cy="8889"/>
          </a:xfrm>
          <a:prstGeom prst="bentConnector3">
            <a:avLst>
              <a:gd name="adj1" fmla="val 50000"/>
            </a:avLst>
          </a:prstGeom>
          <a:noFill/>
          <a:ln w="38100">
            <a:solidFill>
              <a:schemeClr val="tx1"/>
            </a:solidFill>
            <a:miter lim="800000"/>
            <a:headEnd/>
            <a:tailEnd type="triangle" w="med" len="med"/>
          </a:ln>
          <a:effectLst/>
        </p:spPr>
      </p:cxnSp>
      <p:sp>
        <p:nvSpPr>
          <p:cNvPr id="77" name="Oval 37"/>
          <p:cNvSpPr>
            <a:spLocks noChangeArrowheads="1"/>
          </p:cNvSpPr>
          <p:nvPr/>
        </p:nvSpPr>
        <p:spPr bwMode="auto">
          <a:xfrm>
            <a:off x="5562600" y="2171700"/>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n-lt"/>
              </a:rPr>
              <a:t>chIRx</a:t>
            </a:r>
          </a:p>
          <a:p>
            <a:pPr algn="ctr" fontAlgn="base">
              <a:spcBef>
                <a:spcPct val="0"/>
              </a:spcBef>
              <a:spcAft>
                <a:spcPct val="0"/>
              </a:spcAft>
            </a:pPr>
            <a:r>
              <a:rPr lang="en-US" sz="1000" dirty="0">
                <a:solidFill>
                  <a:srgbClr val="000000"/>
                </a:solidFill>
                <a:latin typeface="+mn-lt"/>
              </a:rPr>
              <a:t>(driver)</a:t>
            </a:r>
          </a:p>
        </p:txBody>
      </p:sp>
      <p:cxnSp>
        <p:nvCxnSpPr>
          <p:cNvPr id="78" name="AutoShape 48"/>
          <p:cNvCxnSpPr>
            <a:cxnSpLocks noChangeShapeType="1"/>
            <a:stCxn id="73" idx="0"/>
            <a:endCxn id="77" idx="2"/>
          </p:cNvCxnSpPr>
          <p:nvPr/>
        </p:nvCxnSpPr>
        <p:spPr bwMode="auto">
          <a:xfrm rot="5400000" flipH="1" flipV="1">
            <a:off x="5368529" y="2285605"/>
            <a:ext cx="134937" cy="253205"/>
          </a:xfrm>
          <a:prstGeom prst="bentConnector2">
            <a:avLst/>
          </a:prstGeom>
          <a:noFill/>
          <a:ln w="9525">
            <a:solidFill>
              <a:schemeClr val="tx1"/>
            </a:solidFill>
            <a:miter lim="800000"/>
            <a:headEnd/>
            <a:tailEnd type="triangle" w="med" len="med"/>
          </a:ln>
          <a:effectLst/>
        </p:spPr>
      </p:cxnSp>
      <p:cxnSp>
        <p:nvCxnSpPr>
          <p:cNvPr id="79" name="Straight Connector 78"/>
          <p:cNvCxnSpPr/>
          <p:nvPr/>
        </p:nvCxnSpPr>
        <p:spPr>
          <a:xfrm rot="16200000" flipH="1">
            <a:off x="8134032" y="2610167"/>
            <a:ext cx="343532" cy="1"/>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0" name="AutoShape 21"/>
          <p:cNvCxnSpPr>
            <a:cxnSpLocks noChangeShapeType="1"/>
            <a:stCxn id="77" idx="6"/>
            <a:endCxn id="81" idx="1"/>
          </p:cNvCxnSpPr>
          <p:nvPr/>
        </p:nvCxnSpPr>
        <p:spPr bwMode="auto">
          <a:xfrm>
            <a:off x="6096000" y="2344738"/>
            <a:ext cx="609602" cy="64373"/>
          </a:xfrm>
          <a:prstGeom prst="bentConnector3">
            <a:avLst>
              <a:gd name="adj1" fmla="val 50000"/>
            </a:avLst>
          </a:prstGeom>
          <a:noFill/>
          <a:ln w="9525">
            <a:solidFill>
              <a:srgbClr val="FF0000"/>
            </a:solidFill>
            <a:miter lim="800000"/>
            <a:headEnd/>
            <a:tailEnd type="triangle" w="med" len="med"/>
          </a:ln>
          <a:effectLst/>
        </p:spPr>
      </p:cxnSp>
      <p:sp>
        <p:nvSpPr>
          <p:cNvPr id="81" name="Text Box 28"/>
          <p:cNvSpPr txBox="1">
            <a:spLocks noChangeArrowheads="1"/>
          </p:cNvSpPr>
          <p:nvPr/>
        </p:nvSpPr>
        <p:spPr bwMode="auto">
          <a:xfrm>
            <a:off x="6705602" y="2286000"/>
            <a:ext cx="163512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Get(hCh); or Pend(MySem);</a:t>
            </a:r>
          </a:p>
        </p:txBody>
      </p:sp>
      <p:cxnSp>
        <p:nvCxnSpPr>
          <p:cNvPr id="82" name="AutoShape 21"/>
          <p:cNvCxnSpPr>
            <a:cxnSpLocks noChangeShapeType="1"/>
            <a:stCxn id="73" idx="1"/>
          </p:cNvCxnSpPr>
          <p:nvPr/>
        </p:nvCxnSpPr>
        <p:spPr bwMode="auto">
          <a:xfrm>
            <a:off x="5367339" y="2613819"/>
            <a:ext cx="2913059" cy="167719"/>
          </a:xfrm>
          <a:prstGeom prst="bentConnector3">
            <a:avLst>
              <a:gd name="adj1" fmla="val 50000"/>
            </a:avLst>
          </a:prstGeom>
          <a:noFill/>
          <a:ln w="9525">
            <a:solidFill>
              <a:schemeClr val="tx1"/>
            </a:solidFill>
            <a:miter lim="800000"/>
            <a:headEnd/>
            <a:tailEnd type="triangle" w="med" len="med"/>
          </a:ln>
          <a:effectLst/>
        </p:spPr>
      </p:cxnSp>
      <p:cxnSp>
        <p:nvCxnSpPr>
          <p:cNvPr id="83" name="Shape 82"/>
          <p:cNvCxnSpPr/>
          <p:nvPr/>
        </p:nvCxnSpPr>
        <p:spPr>
          <a:xfrm rot="5400000">
            <a:off x="6213476" y="1813877"/>
            <a:ext cx="328612" cy="27320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2"/>
          <p:cNvSpPr>
            <a:spLocks noChangeArrowheads="1"/>
          </p:cNvSpPr>
          <p:nvPr/>
        </p:nvSpPr>
        <p:spPr bwMode="auto">
          <a:xfrm flipH="1">
            <a:off x="3371850" y="3219608"/>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4" name="Group 91"/>
          <p:cNvGrpSpPr>
            <a:grpSpLocks/>
          </p:cNvGrpSpPr>
          <p:nvPr/>
        </p:nvGrpSpPr>
        <p:grpSpPr bwMode="auto">
          <a:xfrm>
            <a:off x="2971800" y="3179921"/>
            <a:ext cx="574675" cy="346075"/>
            <a:chOff x="752" y="1556"/>
            <a:chExt cx="362" cy="218"/>
          </a:xfrm>
        </p:grpSpPr>
        <p:cxnSp>
          <p:nvCxnSpPr>
            <p:cNvPr id="88"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89"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90"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91" name="Oval 37"/>
          <p:cNvSpPr>
            <a:spLocks noChangeArrowheads="1"/>
          </p:cNvSpPr>
          <p:nvPr/>
        </p:nvSpPr>
        <p:spPr bwMode="auto">
          <a:xfrm>
            <a:off x="3487737" y="2836228"/>
            <a:ext cx="576263" cy="373062"/>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mn-lt"/>
              </a:rPr>
              <a:t>Tx</a:t>
            </a:r>
            <a:endParaRPr lang="en-US" sz="1000" dirty="0">
              <a:solidFill>
                <a:srgbClr val="000000"/>
              </a:solidFill>
              <a:latin typeface="+mn-lt"/>
            </a:endParaRPr>
          </a:p>
          <a:p>
            <a:pPr algn="ctr"/>
            <a:r>
              <a:rPr lang="en-US" sz="1000" dirty="0" smtClean="0">
                <a:solidFill>
                  <a:srgbClr val="000000"/>
                </a:solidFill>
                <a:latin typeface="+mn-lt"/>
              </a:rPr>
              <a:t>PKTDMA</a:t>
            </a:r>
            <a:endParaRPr lang="en-US" sz="1000" dirty="0">
              <a:solidFill>
                <a:srgbClr val="000000"/>
              </a:solidFill>
              <a:latin typeface="+mn-lt"/>
            </a:endParaRPr>
          </a:p>
        </p:txBody>
      </p:sp>
      <p:grpSp>
        <p:nvGrpSpPr>
          <p:cNvPr id="5" name="Group 57"/>
          <p:cNvGrpSpPr>
            <a:grpSpLocks/>
          </p:cNvGrpSpPr>
          <p:nvPr/>
        </p:nvGrpSpPr>
        <p:grpSpPr bwMode="auto">
          <a:xfrm flipH="1">
            <a:off x="2979737" y="2485390"/>
            <a:ext cx="574675" cy="346075"/>
            <a:chOff x="752" y="1556"/>
            <a:chExt cx="362" cy="218"/>
          </a:xfrm>
        </p:grpSpPr>
        <p:cxnSp>
          <p:nvCxnSpPr>
            <p:cNvPr id="93"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94"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95"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96" name="Rectangle 82"/>
          <p:cNvSpPr>
            <a:spLocks noChangeArrowheads="1"/>
          </p:cNvSpPr>
          <p:nvPr/>
        </p:nvSpPr>
        <p:spPr bwMode="auto">
          <a:xfrm flipH="1">
            <a:off x="3013075" y="2524284"/>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97" name="AutoShape 21"/>
          <p:cNvCxnSpPr>
            <a:cxnSpLocks noChangeShapeType="1"/>
            <a:stCxn id="84" idx="1"/>
            <a:endCxn id="91" idx="4"/>
          </p:cNvCxnSpPr>
          <p:nvPr/>
        </p:nvCxnSpPr>
        <p:spPr bwMode="auto">
          <a:xfrm flipV="1">
            <a:off x="3487738" y="3209290"/>
            <a:ext cx="288131" cy="144462"/>
          </a:xfrm>
          <a:prstGeom prst="bentConnector2">
            <a:avLst/>
          </a:prstGeom>
          <a:noFill/>
          <a:ln w="9525">
            <a:solidFill>
              <a:schemeClr val="tx1"/>
            </a:solidFill>
            <a:miter lim="800000"/>
            <a:headEnd/>
            <a:tailEnd type="triangle" w="med" len="med"/>
          </a:ln>
          <a:effectLst/>
        </p:spPr>
      </p:cxnSp>
      <p:cxnSp>
        <p:nvCxnSpPr>
          <p:cNvPr id="98" name="AutoShape 23"/>
          <p:cNvCxnSpPr>
            <a:cxnSpLocks noChangeShapeType="1"/>
            <a:stCxn id="91" idx="0"/>
            <a:endCxn id="96" idx="1"/>
          </p:cNvCxnSpPr>
          <p:nvPr/>
        </p:nvCxnSpPr>
        <p:spPr bwMode="auto">
          <a:xfrm rot="16200000" flipV="1">
            <a:off x="3363516" y="2423875"/>
            <a:ext cx="177800" cy="646906"/>
          </a:xfrm>
          <a:prstGeom prst="bentConnector2">
            <a:avLst/>
          </a:prstGeom>
          <a:noFill/>
          <a:ln w="9525">
            <a:solidFill>
              <a:schemeClr val="tx1"/>
            </a:solidFill>
            <a:miter lim="800000"/>
            <a:headEnd/>
            <a:tailEnd type="triangle" w="med" len="med"/>
          </a:ln>
          <a:effectLst/>
        </p:spPr>
      </p:cxnSp>
      <p:sp>
        <p:nvSpPr>
          <p:cNvPr id="99" name="Text Box 28"/>
          <p:cNvSpPr txBox="1">
            <a:spLocks noChangeArrowheads="1"/>
          </p:cNvSpPr>
          <p:nvPr/>
        </p:nvSpPr>
        <p:spPr bwMode="auto">
          <a:xfrm>
            <a:off x="914400" y="2705100"/>
            <a:ext cx="952500" cy="246220"/>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Put(hCh,msg);</a:t>
            </a:r>
          </a:p>
        </p:txBody>
      </p:sp>
      <p:sp>
        <p:nvSpPr>
          <p:cNvPr id="100" name="Text Box 28"/>
          <p:cNvSpPr txBox="1">
            <a:spLocks noChangeArrowheads="1"/>
          </p:cNvSpPr>
          <p:nvPr/>
        </p:nvSpPr>
        <p:spPr bwMode="auto">
          <a:xfrm>
            <a:off x="914400" y="2535317"/>
            <a:ext cx="1516061"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msg = PktLibAlloc(hHeap);</a:t>
            </a:r>
          </a:p>
        </p:txBody>
      </p:sp>
      <p:sp>
        <p:nvSpPr>
          <p:cNvPr id="101" name="Text Box 28"/>
          <p:cNvSpPr txBox="1">
            <a:spLocks noChangeArrowheads="1"/>
          </p:cNvSpPr>
          <p:nvPr/>
        </p:nvSpPr>
        <p:spPr bwMode="auto">
          <a:xfrm>
            <a:off x="914400" y="2328365"/>
            <a:ext cx="1525587"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hCh=Find(“MyCh6”);</a:t>
            </a:r>
          </a:p>
        </p:txBody>
      </p:sp>
      <p:cxnSp>
        <p:nvCxnSpPr>
          <p:cNvPr id="102" name="Shape 201"/>
          <p:cNvCxnSpPr>
            <a:stCxn id="96" idx="3"/>
            <a:endCxn id="100" idx="3"/>
          </p:cNvCxnSpPr>
          <p:nvPr/>
        </p:nvCxnSpPr>
        <p:spPr>
          <a:xfrm rot="10800000">
            <a:off x="2430461" y="2658428"/>
            <a:ext cx="582614"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hape 201"/>
          <p:cNvCxnSpPr>
            <a:stCxn id="99" idx="3"/>
            <a:endCxn id="84" idx="3"/>
          </p:cNvCxnSpPr>
          <p:nvPr/>
        </p:nvCxnSpPr>
        <p:spPr>
          <a:xfrm>
            <a:off x="1866900" y="2828210"/>
            <a:ext cx="1504950" cy="5255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 Box 28"/>
          <p:cNvSpPr txBox="1">
            <a:spLocks noChangeArrowheads="1"/>
          </p:cNvSpPr>
          <p:nvPr/>
        </p:nvSpPr>
        <p:spPr bwMode="auto">
          <a:xfrm>
            <a:off x="7373936" y="3390900"/>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Delete(hCh);</a:t>
            </a:r>
          </a:p>
        </p:txBody>
      </p:sp>
      <p:cxnSp>
        <p:nvCxnSpPr>
          <p:cNvPr id="105" name="AutoShape 9"/>
          <p:cNvCxnSpPr>
            <a:cxnSpLocks noChangeShapeType="1"/>
          </p:cNvCxnSpPr>
          <p:nvPr/>
        </p:nvCxnSpPr>
        <p:spPr bwMode="auto">
          <a:xfrm rot="10800000">
            <a:off x="6169026" y="3581400"/>
            <a:ext cx="2136774" cy="1"/>
          </a:xfrm>
          <a:prstGeom prst="straightConnector1">
            <a:avLst/>
          </a:prstGeom>
          <a:noFill/>
          <a:ln w="9525">
            <a:solidFill>
              <a:schemeClr val="tx1"/>
            </a:solidFill>
            <a:round/>
            <a:headEnd/>
            <a:tailEnd type="triangle" w="med" len="med"/>
          </a:ln>
          <a:effectLst/>
        </p:spPr>
      </p:cxnSp>
      <p:sp>
        <p:nvSpPr>
          <p:cNvPr id="54"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Tree>
    <p:extLst>
      <p:ext uri="{BB962C8B-B14F-4D97-AF65-F5344CB8AC3E}">
        <p14:creationId xmlns:p14="http://schemas.microsoft.com/office/powerpoint/2010/main" xmlns="" val="75884266"/>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a:off x="276045" y="6366294"/>
            <a:ext cx="8635042" cy="461665"/>
          </a:xfrm>
          <a:prstGeom prst="rect">
            <a:avLst/>
          </a:prstGeom>
          <a:solidFill>
            <a:schemeClr val="bg1"/>
          </a:solidFill>
        </p:spPr>
        <p:txBody>
          <a:bodyPr wrap="square" rtlCol="0">
            <a:spAutoFit/>
          </a:bodyPr>
          <a:lstStyle/>
          <a:p>
            <a:endParaRPr lang="en-US" dirty="0"/>
          </a:p>
        </p:txBody>
      </p:sp>
      <p:cxnSp>
        <p:nvCxnSpPr>
          <p:cNvPr id="115" name="AutoShape 9"/>
          <p:cNvCxnSpPr>
            <a:cxnSpLocks noChangeShapeType="1"/>
          </p:cNvCxnSpPr>
          <p:nvPr/>
        </p:nvCxnSpPr>
        <p:spPr bwMode="auto">
          <a:xfrm rot="10800000" flipV="1">
            <a:off x="7054850" y="3527268"/>
            <a:ext cx="1219200" cy="1"/>
          </a:xfrm>
          <a:prstGeom prst="straightConnector1">
            <a:avLst/>
          </a:prstGeom>
          <a:noFill/>
          <a:ln w="9525">
            <a:solidFill>
              <a:schemeClr val="tx1"/>
            </a:solidFill>
            <a:round/>
            <a:headEnd/>
            <a:tailEnd type="triangle" w="med" len="med"/>
          </a:ln>
          <a:effectLst/>
        </p:spPr>
      </p:cxnSp>
      <p:cxnSp>
        <p:nvCxnSpPr>
          <p:cNvPr id="90" name="AutoShape 9"/>
          <p:cNvCxnSpPr>
            <a:cxnSpLocks noChangeShapeType="1"/>
          </p:cNvCxnSpPr>
          <p:nvPr/>
        </p:nvCxnSpPr>
        <p:spPr bwMode="auto">
          <a:xfrm rot="10800000">
            <a:off x="7054852" y="2095500"/>
            <a:ext cx="1236663" cy="1"/>
          </a:xfrm>
          <a:prstGeom prst="straightConnector1">
            <a:avLst/>
          </a:prstGeom>
          <a:noFill/>
          <a:ln w="9525">
            <a:solidFill>
              <a:schemeClr val="tx1"/>
            </a:solidFill>
            <a:round/>
            <a:headEnd/>
            <a:tailEnd type="triangle" w="med" len="med"/>
          </a:ln>
          <a:effectLst/>
        </p:spPr>
      </p:cxnSp>
      <p:sp>
        <p:nvSpPr>
          <p:cNvPr id="234" name="Title 233"/>
          <p:cNvSpPr>
            <a:spLocks noGrp="1"/>
          </p:cNvSpPr>
          <p:nvPr>
            <p:ph type="title"/>
          </p:nvPr>
        </p:nvSpPr>
        <p:spPr>
          <a:xfrm>
            <a:off x="231775" y="0"/>
            <a:ext cx="8458200" cy="1609725"/>
          </a:xfrm>
        </p:spPr>
        <p:txBody>
          <a:bodyPr/>
          <a:lstStyle/>
          <a:p>
            <a:r>
              <a:rPr lang="en-US" sz="3600" b="1" dirty="0" smtClean="0"/>
              <a:t>Case 6: Reduce Context Switching </a:t>
            </a:r>
            <a:br>
              <a:rPr lang="en-US" sz="3600" b="1" dirty="0" smtClean="0"/>
            </a:br>
            <a:r>
              <a:rPr lang="en-US" sz="2400" dirty="0" smtClean="0"/>
              <a:t/>
            </a:r>
            <a:br>
              <a:rPr lang="en-US" sz="2400" dirty="0" smtClean="0"/>
            </a:br>
            <a:r>
              <a:rPr lang="en-US" sz="2400" dirty="0" smtClean="0"/>
              <a:t> ARM-to-DSP Communications via Linux Kernel VirtQueue</a:t>
            </a:r>
            <a:endParaRPr lang="en-US" sz="2400" dirty="0"/>
          </a:p>
        </p:txBody>
      </p:sp>
      <p:sp>
        <p:nvSpPr>
          <p:cNvPr id="259074" name="Rectangle 2"/>
          <p:cNvSpPr>
            <a:spLocks noChangeArrowheads="1"/>
          </p:cNvSpPr>
          <p:nvPr/>
        </p:nvSpPr>
        <p:spPr bwMode="auto">
          <a:xfrm>
            <a:off x="8229600" y="19050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Reader</a:t>
            </a:r>
            <a:endParaRPr lang="en-US" dirty="0">
              <a:solidFill>
                <a:srgbClr val="000000"/>
              </a:solidFill>
              <a:latin typeface="+mn-lt"/>
            </a:endParaRPr>
          </a:p>
        </p:txBody>
      </p:sp>
      <p:sp>
        <p:nvSpPr>
          <p:cNvPr id="259075" name="Rectangle 3"/>
          <p:cNvSpPr>
            <a:spLocks noChangeArrowheads="1"/>
          </p:cNvSpPr>
          <p:nvPr/>
        </p:nvSpPr>
        <p:spPr bwMode="auto">
          <a:xfrm>
            <a:off x="457200" y="20574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Writer</a:t>
            </a:r>
            <a:endParaRPr lang="en-US" dirty="0">
              <a:solidFill>
                <a:srgbClr val="000000"/>
              </a:solidFill>
              <a:latin typeface="+mn-lt"/>
            </a:endParaRPr>
          </a:p>
        </p:txBody>
      </p:sp>
      <p:sp>
        <p:nvSpPr>
          <p:cNvPr id="85"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
        <p:nvSpPr>
          <p:cNvPr id="86" name="Text Box 28"/>
          <p:cNvSpPr txBox="1">
            <a:spLocks noChangeArrowheads="1"/>
          </p:cNvSpPr>
          <p:nvPr/>
        </p:nvSpPr>
        <p:spPr bwMode="auto">
          <a:xfrm>
            <a:off x="1104008" y="3659762"/>
            <a:ext cx="6934200" cy="3108543"/>
          </a:xfrm>
          <a:prstGeom prst="rect">
            <a:avLst/>
          </a:prstGeom>
          <a:noFill/>
          <a:ln w="9525">
            <a:noFill/>
            <a:miter lim="800000"/>
            <a:headEnd/>
            <a:tailEnd/>
          </a:ln>
        </p:spPr>
        <p:txBody>
          <a:bodyPr wrap="square">
            <a:spAutoFit/>
          </a:bodyPr>
          <a:lstStyle/>
          <a:p>
            <a:pPr marL="228600" indent="-228600" algn="l">
              <a:buAutoNum type="arabicPeriod"/>
            </a:pPr>
            <a:r>
              <a:rPr lang="en-US" sz="1400" dirty="0" smtClean="0">
                <a:solidFill>
                  <a:srgbClr val="000000"/>
                </a:solidFill>
                <a:latin typeface="+mn-lt"/>
              </a:rPr>
              <a:t>Reader creates a channel based on one of the accumulator queues. The channel is created ahead of time with a given name (e.g., MyCh7). </a:t>
            </a:r>
          </a:p>
          <a:p>
            <a:pPr marL="228600" indent="-228600" algn="l">
              <a:buAutoNum type="arabicPeriod"/>
            </a:pPr>
            <a:r>
              <a:rPr lang="en-US" sz="1400" dirty="0" smtClean="0">
                <a:solidFill>
                  <a:srgbClr val="000000"/>
                </a:solidFill>
                <a:latin typeface="+mn-lt"/>
              </a:rPr>
              <a:t>When Writer has information to write, it looks for the channel (find). The kernel space is aware of the handle.</a:t>
            </a:r>
          </a:p>
          <a:p>
            <a:pPr marL="228600" indent="-228600" algn="l">
              <a:buAutoNum type="arabicPeriod"/>
            </a:pPr>
            <a:r>
              <a:rPr lang="en-US" sz="1400" dirty="0" smtClean="0">
                <a:solidFill>
                  <a:srgbClr val="000000"/>
                </a:solidFill>
                <a:latin typeface="+mn-lt"/>
              </a:rPr>
              <a:t>Writer asks for a buffer. The kernel dedicates a descriptor to the channel and gives Writer a pointer to a buffer that is associated with the descriptor. Writer writes the message into the buffer. </a:t>
            </a:r>
          </a:p>
          <a:p>
            <a:pPr marL="228600" indent="-228600" algn="l">
              <a:buAutoNum type="arabicPeriod"/>
            </a:pPr>
            <a:r>
              <a:rPr lang="en-US" sz="1400" dirty="0" smtClean="0">
                <a:solidFill>
                  <a:srgbClr val="000000"/>
                </a:solidFill>
                <a:latin typeface="+mn-lt"/>
              </a:rPr>
              <a:t>Writer does a “put” to the buffer. The kernel pushes the descriptor into the right queue. Multicore Navigator does a loopback (copies the descriptor data) and frees the kernel queue. Multicore Navigator then loads the data into another descriptor and adds the message to an accumulator queue.</a:t>
            </a:r>
          </a:p>
          <a:p>
            <a:pPr marL="228600" indent="-228600" algn="l" fontAlgn="base">
              <a:spcBef>
                <a:spcPct val="0"/>
              </a:spcBef>
              <a:spcAft>
                <a:spcPct val="0"/>
              </a:spcAft>
              <a:buAutoNum type="arabicPeriod"/>
            </a:pPr>
            <a:r>
              <a:rPr lang="en-US" sz="1400" dirty="0" smtClean="0">
                <a:solidFill>
                  <a:srgbClr val="000000"/>
                </a:solidFill>
                <a:latin typeface="+mn-lt"/>
              </a:rPr>
              <a:t>When the number of messages reaches a threshold, or after a pre-defined time out, the accumulator sends an interrupt to the core.</a:t>
            </a:r>
          </a:p>
          <a:p>
            <a:pPr marL="228600" indent="-228600" algn="l" fontAlgn="base">
              <a:spcBef>
                <a:spcPct val="0"/>
              </a:spcBef>
              <a:spcAft>
                <a:spcPct val="0"/>
              </a:spcAft>
              <a:buAutoNum type="arabicPeriod"/>
            </a:pPr>
            <a:r>
              <a:rPr lang="en-US" sz="1400" dirty="0" smtClean="0">
                <a:solidFill>
                  <a:srgbClr val="000000"/>
                </a:solidFill>
                <a:latin typeface="+mn-lt"/>
              </a:rPr>
              <a:t>Reader starts processing the message and frees it after it is complete.</a:t>
            </a:r>
          </a:p>
        </p:txBody>
      </p:sp>
      <p:sp>
        <p:nvSpPr>
          <p:cNvPr id="35" name="Rectangle 4"/>
          <p:cNvSpPr>
            <a:spLocks noChangeArrowheads="1"/>
          </p:cNvSpPr>
          <p:nvPr/>
        </p:nvSpPr>
        <p:spPr bwMode="auto">
          <a:xfrm>
            <a:off x="2870198" y="2095502"/>
            <a:ext cx="4184653" cy="144780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n-lt"/>
                <a:cs typeface="Calibri" pitchFamily="34" charset="0"/>
              </a:rPr>
              <a:t>MyCh7</a:t>
            </a:r>
          </a:p>
        </p:txBody>
      </p:sp>
      <p:sp>
        <p:nvSpPr>
          <p:cNvPr id="36" name="Text Box 28"/>
          <p:cNvSpPr txBox="1">
            <a:spLocks noChangeArrowheads="1"/>
          </p:cNvSpPr>
          <p:nvPr/>
        </p:nvSpPr>
        <p:spPr bwMode="auto">
          <a:xfrm>
            <a:off x="6978650" y="2895600"/>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sp>
        <p:nvSpPr>
          <p:cNvPr id="37" name="Text Box 28"/>
          <p:cNvSpPr txBox="1">
            <a:spLocks noChangeArrowheads="1"/>
          </p:cNvSpPr>
          <p:nvPr/>
        </p:nvSpPr>
        <p:spPr bwMode="auto">
          <a:xfrm>
            <a:off x="7054851" y="2115979"/>
            <a:ext cx="1219199"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Msg = Get(hCh);</a:t>
            </a:r>
          </a:p>
        </p:txBody>
      </p:sp>
      <p:sp>
        <p:nvSpPr>
          <p:cNvPr id="38" name="Text Box 28"/>
          <p:cNvSpPr txBox="1">
            <a:spLocks noChangeArrowheads="1"/>
          </p:cNvSpPr>
          <p:nvPr/>
        </p:nvSpPr>
        <p:spPr bwMode="auto">
          <a:xfrm>
            <a:off x="6635750" y="1889886"/>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hCh = Create(“MyCh7”);</a:t>
            </a:r>
          </a:p>
        </p:txBody>
      </p:sp>
      <p:sp>
        <p:nvSpPr>
          <p:cNvPr id="39" name="Oval 37"/>
          <p:cNvSpPr>
            <a:spLocks noChangeArrowheads="1"/>
          </p:cNvSpPr>
          <p:nvPr/>
        </p:nvSpPr>
        <p:spPr bwMode="auto">
          <a:xfrm>
            <a:off x="4275138" y="2602707"/>
            <a:ext cx="576262" cy="352425"/>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mn-lt"/>
              </a:rPr>
              <a:t>Rx</a:t>
            </a:r>
            <a:endParaRPr lang="en-US" sz="1000" dirty="0">
              <a:solidFill>
                <a:srgbClr val="000000"/>
              </a:solidFill>
              <a:latin typeface="+mn-lt"/>
            </a:endParaRPr>
          </a:p>
          <a:p>
            <a:pPr algn="ctr" fontAlgn="base">
              <a:spcBef>
                <a:spcPct val="0"/>
              </a:spcBef>
              <a:spcAft>
                <a:spcPct val="0"/>
              </a:spcAft>
            </a:pPr>
            <a:r>
              <a:rPr lang="en-US" sz="1000" dirty="0" smtClean="0">
                <a:solidFill>
                  <a:srgbClr val="000000"/>
                </a:solidFill>
                <a:latin typeface="+mn-lt"/>
              </a:rPr>
              <a:t>PKTDMA</a:t>
            </a:r>
            <a:endParaRPr lang="en-US" sz="1000" dirty="0">
              <a:solidFill>
                <a:srgbClr val="000000"/>
              </a:solidFill>
              <a:latin typeface="+mn-lt"/>
            </a:endParaRPr>
          </a:p>
        </p:txBody>
      </p:sp>
      <p:sp>
        <p:nvSpPr>
          <p:cNvPr id="40" name="Rectangle 82"/>
          <p:cNvSpPr>
            <a:spLocks noChangeArrowheads="1"/>
          </p:cNvSpPr>
          <p:nvPr/>
        </p:nvSpPr>
        <p:spPr bwMode="auto">
          <a:xfrm flipH="1">
            <a:off x="4864100" y="2969418"/>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2" name="Group 91"/>
          <p:cNvGrpSpPr>
            <a:grpSpLocks/>
          </p:cNvGrpSpPr>
          <p:nvPr/>
        </p:nvGrpSpPr>
        <p:grpSpPr bwMode="auto">
          <a:xfrm>
            <a:off x="4835526" y="2194798"/>
            <a:ext cx="574675" cy="346075"/>
            <a:chOff x="752" y="1556"/>
            <a:chExt cx="362" cy="218"/>
          </a:xfrm>
        </p:grpSpPr>
        <p:cxnSp>
          <p:nvCxnSpPr>
            <p:cNvPr id="42"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3"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4"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3" name="Group 57"/>
          <p:cNvGrpSpPr>
            <a:grpSpLocks/>
          </p:cNvGrpSpPr>
          <p:nvPr/>
        </p:nvGrpSpPr>
        <p:grpSpPr bwMode="auto">
          <a:xfrm flipH="1">
            <a:off x="4806950" y="2930525"/>
            <a:ext cx="574675" cy="346075"/>
            <a:chOff x="752" y="1556"/>
            <a:chExt cx="362" cy="218"/>
          </a:xfrm>
        </p:grpSpPr>
        <p:cxnSp>
          <p:nvCxnSpPr>
            <p:cNvPr id="46"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7"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8"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49" name="Rectangle 82"/>
          <p:cNvSpPr>
            <a:spLocks noChangeArrowheads="1"/>
          </p:cNvSpPr>
          <p:nvPr/>
        </p:nvSpPr>
        <p:spPr bwMode="auto">
          <a:xfrm flipH="1">
            <a:off x="5229226" y="2233691"/>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50" name="AutoShape 39"/>
          <p:cNvCxnSpPr>
            <a:cxnSpLocks noChangeShapeType="1"/>
            <a:stCxn id="40" idx="3"/>
          </p:cNvCxnSpPr>
          <p:nvPr/>
        </p:nvCxnSpPr>
        <p:spPr bwMode="auto">
          <a:xfrm rot="10800000">
            <a:off x="4518820" y="2955132"/>
            <a:ext cx="345281" cy="148430"/>
          </a:xfrm>
          <a:prstGeom prst="bentConnector2">
            <a:avLst/>
          </a:prstGeom>
          <a:noFill/>
          <a:ln w="9525">
            <a:solidFill>
              <a:schemeClr val="tx1"/>
            </a:solidFill>
            <a:miter lim="800000"/>
            <a:headEnd/>
            <a:tailEnd type="triangle" w="med" len="med"/>
          </a:ln>
          <a:effectLst/>
        </p:spPr>
      </p:cxnSp>
      <p:cxnSp>
        <p:nvCxnSpPr>
          <p:cNvPr id="51" name="AutoShape 40"/>
          <p:cNvCxnSpPr>
            <a:cxnSpLocks noChangeShapeType="1"/>
            <a:stCxn id="39" idx="0"/>
            <a:endCxn id="49" idx="3"/>
          </p:cNvCxnSpPr>
          <p:nvPr/>
        </p:nvCxnSpPr>
        <p:spPr bwMode="auto">
          <a:xfrm rot="5400000" flipH="1" flipV="1">
            <a:off x="4778811" y="2152293"/>
            <a:ext cx="234872" cy="665957"/>
          </a:xfrm>
          <a:prstGeom prst="bentConnector2">
            <a:avLst/>
          </a:prstGeom>
          <a:noFill/>
          <a:ln w="9525">
            <a:solidFill>
              <a:schemeClr val="tx1"/>
            </a:solidFill>
            <a:miter lim="800000"/>
            <a:headEnd/>
            <a:tailEnd type="triangle" w="med" len="med"/>
          </a:ln>
          <a:effectLst/>
        </p:spPr>
      </p:cxnSp>
      <p:cxnSp>
        <p:nvCxnSpPr>
          <p:cNvPr id="52" name="AutoShape 47"/>
          <p:cNvCxnSpPr>
            <a:cxnSpLocks noChangeShapeType="1"/>
            <a:stCxn id="49" idx="1"/>
            <a:endCxn id="54" idx="2"/>
          </p:cNvCxnSpPr>
          <p:nvPr/>
        </p:nvCxnSpPr>
        <p:spPr bwMode="auto">
          <a:xfrm>
            <a:off x="5345114" y="2367835"/>
            <a:ext cx="255587" cy="477680"/>
          </a:xfrm>
          <a:prstGeom prst="bentConnector3">
            <a:avLst>
              <a:gd name="adj1" fmla="val 50000"/>
            </a:avLst>
          </a:prstGeom>
          <a:noFill/>
          <a:ln w="9525">
            <a:solidFill>
              <a:schemeClr val="tx1"/>
            </a:solidFill>
            <a:miter lim="800000"/>
            <a:headEnd/>
            <a:tailEnd type="triangle" w="med" len="med"/>
          </a:ln>
          <a:effectLst/>
        </p:spPr>
      </p:cxnSp>
      <p:sp>
        <p:nvSpPr>
          <p:cNvPr id="53" name="AutoShape 45" descr="Dark horizontal"/>
          <p:cNvSpPr>
            <a:spLocks noChangeArrowheads="1"/>
          </p:cNvSpPr>
          <p:nvPr/>
        </p:nvSpPr>
        <p:spPr bwMode="auto">
          <a:xfrm>
            <a:off x="6734176" y="2740025"/>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n-lt"/>
            </a:endParaRPr>
          </a:p>
        </p:txBody>
      </p:sp>
      <p:sp>
        <p:nvSpPr>
          <p:cNvPr id="54" name="Oval 37"/>
          <p:cNvSpPr>
            <a:spLocks noChangeArrowheads="1"/>
          </p:cNvSpPr>
          <p:nvPr/>
        </p:nvSpPr>
        <p:spPr bwMode="auto">
          <a:xfrm>
            <a:off x="5600701" y="2672477"/>
            <a:ext cx="919160" cy="346075"/>
          </a:xfrm>
          <a:prstGeom prst="ellipse">
            <a:avLst/>
          </a:prstGeom>
          <a:solidFill>
            <a:srgbClr val="FFCC99"/>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n-lt"/>
              </a:rPr>
              <a:t>Accumulator</a:t>
            </a:r>
          </a:p>
        </p:txBody>
      </p:sp>
      <p:sp>
        <p:nvSpPr>
          <p:cNvPr id="55" name="AutoShape 45" descr="Dark horizontal"/>
          <p:cNvSpPr>
            <a:spLocks noChangeArrowheads="1"/>
          </p:cNvSpPr>
          <p:nvPr/>
        </p:nvSpPr>
        <p:spPr bwMode="auto">
          <a:xfrm>
            <a:off x="6657976" y="2672477"/>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n-lt"/>
            </a:endParaRPr>
          </a:p>
        </p:txBody>
      </p:sp>
      <p:cxnSp>
        <p:nvCxnSpPr>
          <p:cNvPr id="56" name="AutoShape 44"/>
          <p:cNvCxnSpPr>
            <a:cxnSpLocks noChangeShapeType="1"/>
            <a:stCxn id="54" idx="6"/>
            <a:endCxn id="55" idx="1"/>
          </p:cNvCxnSpPr>
          <p:nvPr/>
        </p:nvCxnSpPr>
        <p:spPr bwMode="auto">
          <a:xfrm>
            <a:off x="6519861" y="2845515"/>
            <a:ext cx="138115" cy="1588"/>
          </a:xfrm>
          <a:prstGeom prst="straightConnector1">
            <a:avLst/>
          </a:prstGeom>
          <a:noFill/>
          <a:ln w="9525">
            <a:solidFill>
              <a:schemeClr val="tx1"/>
            </a:solidFill>
            <a:round/>
            <a:headEnd/>
            <a:tailEnd type="triangle" w="med" len="med"/>
          </a:ln>
          <a:effectLst/>
        </p:spPr>
      </p:cxnSp>
      <p:sp>
        <p:nvSpPr>
          <p:cNvPr id="57" name="Oval 37"/>
          <p:cNvSpPr>
            <a:spLocks noChangeArrowheads="1"/>
          </p:cNvSpPr>
          <p:nvPr/>
        </p:nvSpPr>
        <p:spPr bwMode="auto">
          <a:xfrm>
            <a:off x="6254750" y="2155904"/>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n-lt"/>
              </a:rPr>
              <a:t>chRx</a:t>
            </a:r>
          </a:p>
          <a:p>
            <a:pPr algn="ctr" fontAlgn="base">
              <a:spcBef>
                <a:spcPct val="0"/>
              </a:spcBef>
              <a:spcAft>
                <a:spcPct val="0"/>
              </a:spcAft>
            </a:pPr>
            <a:r>
              <a:rPr lang="en-US" sz="1000" dirty="0">
                <a:solidFill>
                  <a:srgbClr val="000000"/>
                </a:solidFill>
                <a:latin typeface="+mn-lt"/>
              </a:rPr>
              <a:t>(driver)</a:t>
            </a:r>
          </a:p>
        </p:txBody>
      </p:sp>
      <p:cxnSp>
        <p:nvCxnSpPr>
          <p:cNvPr id="58" name="AutoShape 47"/>
          <p:cNvCxnSpPr>
            <a:cxnSpLocks noChangeShapeType="1"/>
            <a:stCxn id="54" idx="0"/>
            <a:endCxn id="57" idx="2"/>
          </p:cNvCxnSpPr>
          <p:nvPr/>
        </p:nvCxnSpPr>
        <p:spPr bwMode="auto">
          <a:xfrm rot="5400000" flipH="1" flipV="1">
            <a:off x="5985748" y="2403476"/>
            <a:ext cx="343535" cy="194469"/>
          </a:xfrm>
          <a:prstGeom prst="bentConnector2">
            <a:avLst/>
          </a:prstGeom>
          <a:noFill/>
          <a:ln w="9525">
            <a:solidFill>
              <a:schemeClr val="tx1"/>
            </a:solidFill>
            <a:miter lim="800000"/>
            <a:headEnd/>
            <a:tailEnd type="triangle" w="med" len="med"/>
          </a:ln>
          <a:effectLst/>
        </p:spPr>
      </p:cxnSp>
      <p:sp>
        <p:nvSpPr>
          <p:cNvPr id="61" name="Rectangle 82"/>
          <p:cNvSpPr>
            <a:spLocks noChangeArrowheads="1"/>
          </p:cNvSpPr>
          <p:nvPr/>
        </p:nvSpPr>
        <p:spPr bwMode="auto">
          <a:xfrm flipH="1">
            <a:off x="6657976" y="2701925"/>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sp>
        <p:nvSpPr>
          <p:cNvPr id="89" name="AutoShape 55"/>
          <p:cNvSpPr>
            <a:spLocks noChangeArrowheads="1"/>
          </p:cNvSpPr>
          <p:nvPr/>
        </p:nvSpPr>
        <p:spPr bwMode="auto">
          <a:xfrm>
            <a:off x="6042026" y="2855913"/>
            <a:ext cx="95250" cy="230187"/>
          </a:xfrm>
          <a:prstGeom prst="curvedLeftArrow">
            <a:avLst>
              <a:gd name="adj1" fmla="val 48333"/>
              <a:gd name="adj2" fmla="val 96666"/>
              <a:gd name="adj3" fmla="val 33333"/>
            </a:avLst>
          </a:prstGeom>
          <a:solidFill>
            <a:srgbClr val="EAEAEA"/>
          </a:solidFill>
          <a:ln w="9525">
            <a:solidFill>
              <a:schemeClr val="tx1"/>
            </a:solidFill>
            <a:miter lim="800000"/>
            <a:headEnd/>
            <a:tailEnd/>
          </a:ln>
          <a:effectLst/>
        </p:spPr>
        <p:txBody>
          <a:bodyPr wrap="none" lIns="0" tIns="0" rIns="0" bIns="0" anchor="ctr"/>
          <a:lstStyle/>
          <a:p>
            <a:pPr fontAlgn="base">
              <a:spcBef>
                <a:spcPct val="0"/>
              </a:spcBef>
              <a:spcAft>
                <a:spcPct val="0"/>
              </a:spcAft>
            </a:pPr>
            <a:endParaRPr lang="en-US" dirty="0">
              <a:solidFill>
                <a:srgbClr val="000000"/>
              </a:solidFill>
              <a:latin typeface="+mn-lt"/>
            </a:endParaRPr>
          </a:p>
        </p:txBody>
      </p:sp>
      <p:cxnSp>
        <p:nvCxnSpPr>
          <p:cNvPr id="91" name="Straight Connector 90"/>
          <p:cNvCxnSpPr>
            <a:stCxn id="37" idx="3"/>
          </p:cNvCxnSpPr>
          <p:nvPr/>
        </p:nvCxnSpPr>
        <p:spPr>
          <a:xfrm flipH="1">
            <a:off x="8274048" y="2239090"/>
            <a:ext cx="2" cy="325438"/>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2" name="Shape 91"/>
          <p:cNvCxnSpPr>
            <a:stCxn id="36" idx="2"/>
            <a:endCxn id="40" idx="1"/>
          </p:cNvCxnSpPr>
          <p:nvPr/>
        </p:nvCxnSpPr>
        <p:spPr>
          <a:xfrm rot="5400000" flipH="1">
            <a:off x="6284039" y="1799511"/>
            <a:ext cx="38259" cy="2646363"/>
          </a:xfrm>
          <a:prstGeom prst="bentConnector4">
            <a:avLst>
              <a:gd name="adj1" fmla="val -597506"/>
              <a:gd name="adj2" fmla="val 6223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57" idx="6"/>
          </p:cNvCxnSpPr>
          <p:nvPr/>
        </p:nvCxnSpPr>
        <p:spPr>
          <a:xfrm flipV="1">
            <a:off x="6788150" y="2256790"/>
            <a:ext cx="419100" cy="72152"/>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AutoShape 21"/>
          <p:cNvCxnSpPr>
            <a:cxnSpLocks noChangeShapeType="1"/>
          </p:cNvCxnSpPr>
          <p:nvPr/>
        </p:nvCxnSpPr>
        <p:spPr bwMode="auto">
          <a:xfrm flipV="1">
            <a:off x="6888479" y="2574767"/>
            <a:ext cx="1347783" cy="270748"/>
          </a:xfrm>
          <a:prstGeom prst="bentConnector3">
            <a:avLst>
              <a:gd name="adj1" fmla="val 50000"/>
            </a:avLst>
          </a:prstGeom>
          <a:noFill/>
          <a:ln w="9525">
            <a:solidFill>
              <a:schemeClr val="tx1"/>
            </a:solidFill>
            <a:miter lim="800000"/>
            <a:headEnd/>
            <a:tailEnd type="triangle" w="med" len="med"/>
          </a:ln>
          <a:effectLst/>
        </p:spPr>
      </p:cxnSp>
      <p:cxnSp>
        <p:nvCxnSpPr>
          <p:cNvPr id="95" name="AutoShape 21"/>
          <p:cNvCxnSpPr>
            <a:cxnSpLocks noChangeShapeType="1"/>
            <a:stCxn id="101" idx="6"/>
            <a:endCxn id="39" idx="2"/>
          </p:cNvCxnSpPr>
          <p:nvPr/>
        </p:nvCxnSpPr>
        <p:spPr bwMode="auto">
          <a:xfrm flipV="1">
            <a:off x="4070350" y="2778920"/>
            <a:ext cx="204788" cy="15239"/>
          </a:xfrm>
          <a:prstGeom prst="bentConnector3">
            <a:avLst>
              <a:gd name="adj1" fmla="val 50000"/>
            </a:avLst>
          </a:prstGeom>
          <a:noFill/>
          <a:ln w="38100">
            <a:solidFill>
              <a:schemeClr val="tx1"/>
            </a:solidFill>
            <a:miter lim="800000"/>
            <a:headEnd/>
            <a:tailEnd type="triangle" w="med" len="med"/>
          </a:ln>
          <a:effectLst/>
        </p:spPr>
      </p:cxnSp>
      <p:sp>
        <p:nvSpPr>
          <p:cNvPr id="96" name="Rectangle 82"/>
          <p:cNvSpPr>
            <a:spLocks noChangeArrowheads="1"/>
          </p:cNvSpPr>
          <p:nvPr/>
        </p:nvSpPr>
        <p:spPr bwMode="auto">
          <a:xfrm flipH="1">
            <a:off x="3378200" y="2991008"/>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4" name="Group 91"/>
          <p:cNvGrpSpPr>
            <a:grpSpLocks/>
          </p:cNvGrpSpPr>
          <p:nvPr/>
        </p:nvGrpSpPr>
        <p:grpSpPr bwMode="auto">
          <a:xfrm>
            <a:off x="2978150" y="2951321"/>
            <a:ext cx="574675" cy="346075"/>
            <a:chOff x="752" y="1556"/>
            <a:chExt cx="362" cy="218"/>
          </a:xfrm>
        </p:grpSpPr>
        <p:cxnSp>
          <p:nvCxnSpPr>
            <p:cNvPr id="98"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99"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100"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101" name="Oval 37"/>
          <p:cNvSpPr>
            <a:spLocks noChangeArrowheads="1"/>
          </p:cNvSpPr>
          <p:nvPr/>
        </p:nvSpPr>
        <p:spPr bwMode="auto">
          <a:xfrm>
            <a:off x="3494087" y="2607628"/>
            <a:ext cx="576263" cy="373062"/>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mn-lt"/>
              </a:rPr>
              <a:t>Tx</a:t>
            </a:r>
            <a:endParaRPr lang="en-US" sz="1000" dirty="0">
              <a:solidFill>
                <a:srgbClr val="000000"/>
              </a:solidFill>
              <a:latin typeface="+mn-lt"/>
            </a:endParaRPr>
          </a:p>
          <a:p>
            <a:pPr algn="ctr" fontAlgn="base">
              <a:spcBef>
                <a:spcPct val="0"/>
              </a:spcBef>
              <a:spcAft>
                <a:spcPct val="0"/>
              </a:spcAft>
            </a:pPr>
            <a:r>
              <a:rPr lang="en-US" sz="1000" dirty="0" smtClean="0">
                <a:solidFill>
                  <a:srgbClr val="000000"/>
                </a:solidFill>
                <a:latin typeface="+mn-lt"/>
              </a:rPr>
              <a:t>PKTDMA</a:t>
            </a:r>
            <a:endParaRPr lang="en-US" sz="1000" dirty="0">
              <a:solidFill>
                <a:srgbClr val="000000"/>
              </a:solidFill>
              <a:latin typeface="+mn-lt"/>
            </a:endParaRPr>
          </a:p>
        </p:txBody>
      </p:sp>
      <p:grpSp>
        <p:nvGrpSpPr>
          <p:cNvPr id="5" name="Group 57"/>
          <p:cNvGrpSpPr>
            <a:grpSpLocks/>
          </p:cNvGrpSpPr>
          <p:nvPr/>
        </p:nvGrpSpPr>
        <p:grpSpPr bwMode="auto">
          <a:xfrm flipH="1">
            <a:off x="2986087" y="2256790"/>
            <a:ext cx="574675" cy="346075"/>
            <a:chOff x="752" y="1556"/>
            <a:chExt cx="362" cy="218"/>
          </a:xfrm>
        </p:grpSpPr>
        <p:cxnSp>
          <p:nvCxnSpPr>
            <p:cNvPr id="103"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104"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105"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106" name="Rectangle 82"/>
          <p:cNvSpPr>
            <a:spLocks noChangeArrowheads="1"/>
          </p:cNvSpPr>
          <p:nvPr/>
        </p:nvSpPr>
        <p:spPr bwMode="auto">
          <a:xfrm flipH="1">
            <a:off x="3019425" y="2295684"/>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107" name="AutoShape 21"/>
          <p:cNvCxnSpPr>
            <a:cxnSpLocks noChangeShapeType="1"/>
            <a:stCxn id="96" idx="1"/>
            <a:endCxn id="101" idx="4"/>
          </p:cNvCxnSpPr>
          <p:nvPr/>
        </p:nvCxnSpPr>
        <p:spPr bwMode="auto">
          <a:xfrm flipV="1">
            <a:off x="3494088" y="2980690"/>
            <a:ext cx="288131" cy="144462"/>
          </a:xfrm>
          <a:prstGeom prst="bentConnector2">
            <a:avLst/>
          </a:prstGeom>
          <a:noFill/>
          <a:ln w="9525">
            <a:solidFill>
              <a:schemeClr val="tx1"/>
            </a:solidFill>
            <a:miter lim="800000"/>
            <a:headEnd/>
            <a:tailEnd type="triangle" w="med" len="med"/>
          </a:ln>
          <a:effectLst/>
        </p:spPr>
      </p:cxnSp>
      <p:cxnSp>
        <p:nvCxnSpPr>
          <p:cNvPr id="108" name="AutoShape 23"/>
          <p:cNvCxnSpPr>
            <a:cxnSpLocks noChangeShapeType="1"/>
            <a:stCxn id="101" idx="0"/>
            <a:endCxn id="106" idx="1"/>
          </p:cNvCxnSpPr>
          <p:nvPr/>
        </p:nvCxnSpPr>
        <p:spPr bwMode="auto">
          <a:xfrm rot="16200000" flipV="1">
            <a:off x="3369866" y="2195275"/>
            <a:ext cx="177800" cy="646906"/>
          </a:xfrm>
          <a:prstGeom prst="bentConnector2">
            <a:avLst/>
          </a:prstGeom>
          <a:noFill/>
          <a:ln w="9525">
            <a:solidFill>
              <a:schemeClr val="tx1"/>
            </a:solidFill>
            <a:miter lim="800000"/>
            <a:headEnd/>
            <a:tailEnd type="triangle" w="med" len="med"/>
          </a:ln>
          <a:effectLst/>
        </p:spPr>
      </p:cxnSp>
      <p:sp>
        <p:nvSpPr>
          <p:cNvPr id="109" name="Text Box 28"/>
          <p:cNvSpPr txBox="1">
            <a:spLocks noChangeArrowheads="1"/>
          </p:cNvSpPr>
          <p:nvPr/>
        </p:nvSpPr>
        <p:spPr bwMode="auto">
          <a:xfrm>
            <a:off x="920750" y="2514600"/>
            <a:ext cx="952500" cy="246220"/>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Put(hCh,msg);</a:t>
            </a:r>
          </a:p>
        </p:txBody>
      </p:sp>
      <p:sp>
        <p:nvSpPr>
          <p:cNvPr id="110" name="Text Box 28"/>
          <p:cNvSpPr txBox="1">
            <a:spLocks noChangeArrowheads="1"/>
          </p:cNvSpPr>
          <p:nvPr/>
        </p:nvSpPr>
        <p:spPr bwMode="auto">
          <a:xfrm>
            <a:off x="920750" y="2306717"/>
            <a:ext cx="1516061"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msg = PktLibAlloc(hHeap);</a:t>
            </a:r>
          </a:p>
        </p:txBody>
      </p:sp>
      <p:sp>
        <p:nvSpPr>
          <p:cNvPr id="111" name="Text Box 28"/>
          <p:cNvSpPr txBox="1">
            <a:spLocks noChangeArrowheads="1"/>
          </p:cNvSpPr>
          <p:nvPr/>
        </p:nvSpPr>
        <p:spPr bwMode="auto">
          <a:xfrm>
            <a:off x="920750" y="2019300"/>
            <a:ext cx="1525587"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hCh=Find(“MyCh7”);</a:t>
            </a:r>
          </a:p>
        </p:txBody>
      </p:sp>
      <p:cxnSp>
        <p:nvCxnSpPr>
          <p:cNvPr id="112" name="Shape 201"/>
          <p:cNvCxnSpPr>
            <a:stCxn id="106" idx="3"/>
            <a:endCxn id="110" idx="3"/>
          </p:cNvCxnSpPr>
          <p:nvPr/>
        </p:nvCxnSpPr>
        <p:spPr>
          <a:xfrm rot="10800000">
            <a:off x="2436811" y="2429828"/>
            <a:ext cx="582614"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hape 201"/>
          <p:cNvCxnSpPr>
            <a:stCxn id="109" idx="3"/>
            <a:endCxn id="96" idx="3"/>
          </p:cNvCxnSpPr>
          <p:nvPr/>
        </p:nvCxnSpPr>
        <p:spPr>
          <a:xfrm>
            <a:off x="1873250" y="2637710"/>
            <a:ext cx="1504950" cy="4874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Text Box 28"/>
          <p:cNvSpPr txBox="1">
            <a:spLocks noChangeArrowheads="1"/>
          </p:cNvSpPr>
          <p:nvPr/>
        </p:nvSpPr>
        <p:spPr bwMode="auto">
          <a:xfrm>
            <a:off x="7383461" y="33351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Delete(hCh);</a:t>
            </a:r>
          </a:p>
        </p:txBody>
      </p:sp>
    </p:spTree>
    <p:extLst>
      <p:ext uri="{BB962C8B-B14F-4D97-AF65-F5344CB8AC3E}">
        <p14:creationId xmlns:p14="http://schemas.microsoft.com/office/powerpoint/2010/main" xmlns="" val="106730347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1488" y="0"/>
            <a:ext cx="8229600" cy="762000"/>
          </a:xfrm>
        </p:spPr>
        <p:txBody>
          <a:bodyPr wrap="none" anchorCtr="1"/>
          <a:lstStyle/>
          <a:p>
            <a:r>
              <a:rPr lang="en-US" dirty="0" smtClean="0"/>
              <a:t>IPC – RTOS/Framework Solutions</a:t>
            </a:r>
          </a:p>
        </p:txBody>
      </p:sp>
      <p:sp>
        <p:nvSpPr>
          <p:cNvPr id="22" name="TextBox 21"/>
          <p:cNvSpPr txBox="1"/>
          <p:nvPr/>
        </p:nvSpPr>
        <p:spPr>
          <a:xfrm>
            <a:off x="152400" y="726914"/>
            <a:ext cx="9042412" cy="2622256"/>
          </a:xfrm>
          <a:prstGeom prst="rect">
            <a:avLst/>
          </a:prstGeom>
          <a:noFill/>
        </p:spPr>
        <p:txBody>
          <a:bodyPr wrap="none" rtlCol="0" anchor="ctr" anchorCtr="0">
            <a:spAutoFit/>
          </a:bodyPr>
          <a:lstStyle/>
          <a:p>
            <a:pPr marL="342900" indent="-342900" algn="l">
              <a:lnSpc>
                <a:spcPct val="80000"/>
              </a:lnSpc>
              <a:spcBef>
                <a:spcPts val="1200"/>
              </a:spcBef>
              <a:spcAft>
                <a:spcPts val="0"/>
              </a:spcAft>
              <a:buClr>
                <a:schemeClr val="tx2"/>
              </a:buClr>
              <a:buSzPct val="75000"/>
              <a:buFont typeface="Wingdings"/>
              <a:buChar char=""/>
            </a:pPr>
            <a:r>
              <a:rPr lang="en-US" b="0" dirty="0" smtClean="0">
                <a:solidFill>
                  <a:schemeClr val="tx2"/>
                </a:solidFill>
                <a:latin typeface="Calibri" pitchFamily="34" charset="0"/>
              </a:rPr>
              <a:t>SAME CorePac</a:t>
            </a:r>
            <a:r>
              <a:rPr lang="en-US" b="0" dirty="0" smtClean="0">
                <a:solidFill>
                  <a:schemeClr val="dk1"/>
                </a:solidFill>
                <a:latin typeface="Calibri" pitchFamily="34" charset="0"/>
              </a:rPr>
              <a:t>:  TI’s RTOS (SYS/BIOS) supports several services for</a:t>
            </a:r>
            <a:br>
              <a:rPr lang="en-US" b="0" dirty="0" smtClean="0">
                <a:solidFill>
                  <a:schemeClr val="dk1"/>
                </a:solidFill>
                <a:latin typeface="Calibri" pitchFamily="34" charset="0"/>
              </a:rPr>
            </a:br>
            <a:r>
              <a:rPr lang="en-US" b="0" dirty="0" smtClean="0">
                <a:solidFill>
                  <a:schemeClr val="dk1"/>
                </a:solidFill>
                <a:latin typeface="Calibri" pitchFamily="34" charset="0"/>
              </a:rPr>
              <a:t>inter-thread communication </a:t>
            </a:r>
            <a:r>
              <a:rPr lang="en-US" sz="2000" b="0" i="1" dirty="0" smtClean="0">
                <a:solidFill>
                  <a:schemeClr val="dk1"/>
                </a:solidFill>
                <a:latin typeface="Calibri" pitchFamily="34" charset="0"/>
              </a:rPr>
              <a:t>(e.g. semaphores, queues, mailboxes, etc.).</a:t>
            </a:r>
          </a:p>
          <a:p>
            <a:pPr marL="342900" indent="-342900" algn="l">
              <a:lnSpc>
                <a:spcPct val="80000"/>
              </a:lnSpc>
              <a:spcBef>
                <a:spcPts val="1200"/>
              </a:spcBef>
              <a:spcAft>
                <a:spcPts val="0"/>
              </a:spcAft>
              <a:buClr>
                <a:schemeClr val="tx2"/>
              </a:buClr>
              <a:buSzPct val="75000"/>
              <a:buFont typeface="Wingdings"/>
              <a:buChar char=""/>
            </a:pPr>
            <a:r>
              <a:rPr lang="en-US" b="0" dirty="0" smtClean="0">
                <a:solidFill>
                  <a:schemeClr val="tx2"/>
                </a:solidFill>
                <a:effectLst/>
                <a:latin typeface="Calibri" pitchFamily="34" charset="0"/>
              </a:rPr>
              <a:t>DIFFERENT CorePac</a:t>
            </a:r>
            <a:r>
              <a:rPr lang="en-US" b="0" dirty="0" smtClean="0">
                <a:effectLst/>
                <a:latin typeface="Calibri" pitchFamily="34" charset="0"/>
              </a:rPr>
              <a:t>:  The IPC framework supports communications</a:t>
            </a:r>
            <a:br>
              <a:rPr lang="en-US" b="0" dirty="0" smtClean="0">
                <a:effectLst/>
                <a:latin typeface="Calibri" pitchFamily="34" charset="0"/>
              </a:rPr>
            </a:br>
            <a:r>
              <a:rPr lang="en-US" b="0" dirty="0" smtClean="0">
                <a:effectLst/>
                <a:latin typeface="Calibri" pitchFamily="34" charset="0"/>
              </a:rPr>
              <a:t>between </a:t>
            </a:r>
            <a:r>
              <a:rPr lang="en-US" b="0" dirty="0" smtClean="0">
                <a:latin typeface="Calibri" pitchFamily="34" charset="0"/>
              </a:rPr>
              <a:t>CorePac</a:t>
            </a:r>
            <a:r>
              <a:rPr lang="en-US" b="0" dirty="0" smtClean="0">
                <a:effectLst/>
                <a:latin typeface="Calibri" pitchFamily="34" charset="0"/>
              </a:rPr>
              <a:t>s via several transports.</a:t>
            </a:r>
          </a:p>
          <a:p>
            <a:pPr marL="342900" indent="-342900" algn="l">
              <a:lnSpc>
                <a:spcPct val="80000"/>
              </a:lnSpc>
              <a:spcBef>
                <a:spcPts val="1200"/>
              </a:spcBef>
              <a:spcAft>
                <a:spcPts val="0"/>
              </a:spcAft>
              <a:buClr>
                <a:schemeClr val="tx2"/>
              </a:buClr>
              <a:buSzPct val="75000"/>
              <a:buFont typeface="Wingdings"/>
              <a:buChar char=""/>
            </a:pPr>
            <a:r>
              <a:rPr lang="en-US" b="0" dirty="0" smtClean="0">
                <a:solidFill>
                  <a:schemeClr val="tx2"/>
                </a:solidFill>
                <a:latin typeface="Calibri" pitchFamily="34" charset="0"/>
              </a:rPr>
              <a:t>DIFFERENT DEVICE</a:t>
            </a:r>
            <a:r>
              <a:rPr lang="en-US" b="0" dirty="0" smtClean="0">
                <a:latin typeface="Calibri" pitchFamily="34" charset="0"/>
              </a:rPr>
              <a:t>: IPC transports can also be implemented</a:t>
            </a:r>
            <a:br>
              <a:rPr lang="en-US" b="0" dirty="0" smtClean="0">
                <a:latin typeface="Calibri" pitchFamily="34" charset="0"/>
              </a:rPr>
            </a:br>
            <a:r>
              <a:rPr lang="en-US" b="0" dirty="0" smtClean="0">
                <a:latin typeface="Calibri" pitchFamily="34" charset="0"/>
              </a:rPr>
              <a:t>between devices.</a:t>
            </a:r>
          </a:p>
          <a:p>
            <a:pPr marL="342900" indent="-342900" algn="l">
              <a:lnSpc>
                <a:spcPct val="80000"/>
              </a:lnSpc>
              <a:spcBef>
                <a:spcPts val="1200"/>
              </a:spcBef>
              <a:spcAft>
                <a:spcPts val="0"/>
              </a:spcAft>
              <a:buClr>
                <a:schemeClr val="tx2"/>
              </a:buClr>
              <a:buSzPct val="75000"/>
              <a:buFont typeface="Wingdings"/>
              <a:buChar char=""/>
            </a:pPr>
            <a:r>
              <a:rPr lang="en-US" b="0" dirty="0" smtClean="0">
                <a:solidFill>
                  <a:schemeClr val="tx2"/>
                </a:solidFill>
                <a:latin typeface="Calibri" pitchFamily="34" charset="0"/>
              </a:rPr>
              <a:t>KEY</a:t>
            </a:r>
            <a:r>
              <a:rPr lang="en-US" b="0" dirty="0" smtClean="0">
                <a:latin typeface="Calibri" pitchFamily="34" charset="0"/>
              </a:rPr>
              <a:t>: Same IPC APIs can be used for local or remote communications.</a:t>
            </a:r>
          </a:p>
        </p:txBody>
      </p:sp>
      <p:sp>
        <p:nvSpPr>
          <p:cNvPr id="20" name="TextBox 19"/>
          <p:cNvSpPr txBox="1"/>
          <p:nvPr/>
        </p:nvSpPr>
        <p:spPr>
          <a:xfrm>
            <a:off x="6068358" y="4613149"/>
            <a:ext cx="2547044" cy="1493935"/>
          </a:xfrm>
          <a:prstGeom prst="rect">
            <a:avLst/>
          </a:prstGeom>
          <a:noFill/>
        </p:spPr>
        <p:txBody>
          <a:bodyPr wrap="none" rtlCol="0" anchor="ctr" anchorCtr="0">
            <a:spAutoFit/>
          </a:bodyPr>
          <a:lstStyle/>
          <a:p>
            <a:pPr marL="233363" indent="-233363" algn="l">
              <a:lnSpc>
                <a:spcPct val="130000"/>
              </a:lnSpc>
              <a:buFont typeface="Wingdings" pitchFamily="2" charset="2"/>
              <a:buChar char="Ø"/>
            </a:pPr>
            <a:r>
              <a:rPr lang="en-US" b="0" dirty="0" smtClean="0">
                <a:solidFill>
                  <a:schemeClr val="dk1"/>
                </a:solidFill>
                <a:effectLst/>
                <a:latin typeface="Calibri" pitchFamily="34" charset="0"/>
              </a:rPr>
              <a:t>SYS/BIOS (or IPC)</a:t>
            </a:r>
          </a:p>
          <a:p>
            <a:pPr marL="233363" indent="-233363" algn="l">
              <a:lnSpc>
                <a:spcPct val="130000"/>
              </a:lnSpc>
              <a:buFont typeface="Wingdings" pitchFamily="2" charset="2"/>
              <a:buChar char="Ø"/>
            </a:pPr>
            <a:r>
              <a:rPr lang="en-US" b="0" dirty="0" smtClean="0">
                <a:solidFill>
                  <a:schemeClr val="dk1"/>
                </a:solidFill>
                <a:latin typeface="Calibri" pitchFamily="34" charset="0"/>
              </a:rPr>
              <a:t>IPC + transport</a:t>
            </a:r>
          </a:p>
          <a:p>
            <a:pPr marL="233363" indent="-233363" algn="l">
              <a:lnSpc>
                <a:spcPct val="130000"/>
              </a:lnSpc>
              <a:buFont typeface="Wingdings" pitchFamily="2" charset="2"/>
              <a:buChar char="Ø"/>
            </a:pPr>
            <a:r>
              <a:rPr lang="en-US" b="0" dirty="0" smtClean="0">
                <a:solidFill>
                  <a:schemeClr val="dk1"/>
                </a:solidFill>
                <a:effectLst/>
                <a:latin typeface="Calibri" pitchFamily="34" charset="0"/>
              </a:rPr>
              <a:t>IPC + transport</a:t>
            </a:r>
          </a:p>
        </p:txBody>
      </p:sp>
      <p:sp>
        <p:nvSpPr>
          <p:cNvPr id="43" name="TextBox 42"/>
          <p:cNvSpPr txBox="1"/>
          <p:nvPr/>
        </p:nvSpPr>
        <p:spPr>
          <a:xfrm>
            <a:off x="6445973" y="4166647"/>
            <a:ext cx="1584088" cy="461665"/>
          </a:xfrm>
          <a:prstGeom prst="rect">
            <a:avLst/>
          </a:prstGeom>
          <a:noFill/>
        </p:spPr>
        <p:txBody>
          <a:bodyPr wrap="none" rtlCol="0" anchor="ctr" anchorCtr="0">
            <a:spAutoFit/>
          </a:bodyPr>
          <a:lstStyle/>
          <a:p>
            <a:r>
              <a:rPr lang="en-US" u="sng" dirty="0" smtClean="0">
                <a:solidFill>
                  <a:schemeClr val="tx2"/>
                </a:solidFill>
                <a:effectLst/>
              </a:rPr>
              <a:t>Solutions</a:t>
            </a:r>
          </a:p>
        </p:txBody>
      </p:sp>
      <p:grpSp>
        <p:nvGrpSpPr>
          <p:cNvPr id="2" name="Group 20"/>
          <p:cNvGrpSpPr/>
          <p:nvPr/>
        </p:nvGrpSpPr>
        <p:grpSpPr>
          <a:xfrm>
            <a:off x="587140" y="3724976"/>
            <a:ext cx="5132672" cy="2342147"/>
            <a:chOff x="1143000" y="3048000"/>
            <a:chExt cx="5562600" cy="2700632"/>
          </a:xfrm>
        </p:grpSpPr>
        <p:sp>
          <p:nvSpPr>
            <p:cNvPr id="24" name="Rounded Rectangle 23"/>
            <p:cNvSpPr/>
            <p:nvPr/>
          </p:nvSpPr>
          <p:spPr bwMode="auto">
            <a:xfrm>
              <a:off x="1143000" y="3048000"/>
              <a:ext cx="1828800" cy="1143000"/>
            </a:xfrm>
            <a:prstGeom prst="roundRect">
              <a:avLst/>
            </a:prstGeom>
            <a:solidFill>
              <a:schemeClr val="accent1"/>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Thread 1</a:t>
              </a:r>
            </a:p>
          </p:txBody>
        </p:sp>
        <p:sp>
          <p:nvSpPr>
            <p:cNvPr id="26" name="Rounded Rectangle 25"/>
            <p:cNvSpPr/>
            <p:nvPr/>
          </p:nvSpPr>
          <p:spPr bwMode="auto">
            <a:xfrm>
              <a:off x="4876800" y="3048000"/>
              <a:ext cx="1828800" cy="11430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Thread 2</a:t>
              </a:r>
            </a:p>
          </p:txBody>
        </p:sp>
        <p:cxnSp>
          <p:nvCxnSpPr>
            <p:cNvPr id="28" name="Straight Arrow Connector 27"/>
            <p:cNvCxnSpPr/>
            <p:nvPr/>
          </p:nvCxnSpPr>
          <p:spPr bwMode="auto">
            <a:xfrm>
              <a:off x="2971800" y="3352800"/>
              <a:ext cx="1905000" cy="0"/>
            </a:xfrm>
            <a:prstGeom prst="straightConnector1">
              <a:avLst/>
            </a:prstGeom>
            <a:solidFill>
              <a:schemeClr val="accent1"/>
            </a:solidFill>
            <a:ln w="28575" cap="flat" cmpd="sng" algn="ctr">
              <a:solidFill>
                <a:schemeClr val="tx1"/>
              </a:solidFill>
              <a:prstDash val="solid"/>
              <a:round/>
              <a:headEnd type="none" w="sm" len="sm"/>
              <a:tailEnd type="arrow"/>
            </a:ln>
            <a:effectLst/>
          </p:spPr>
        </p:cxnSp>
        <p:cxnSp>
          <p:nvCxnSpPr>
            <p:cNvPr id="29" name="Straight Arrow Connector 28"/>
            <p:cNvCxnSpPr/>
            <p:nvPr/>
          </p:nvCxnSpPr>
          <p:spPr bwMode="auto">
            <a:xfrm>
              <a:off x="2971800" y="3962400"/>
              <a:ext cx="1905000" cy="0"/>
            </a:xfrm>
            <a:prstGeom prst="straightConnector1">
              <a:avLst/>
            </a:prstGeom>
            <a:solidFill>
              <a:schemeClr val="accent1"/>
            </a:solidFill>
            <a:ln w="28575" cap="flat" cmpd="sng" algn="ctr">
              <a:solidFill>
                <a:schemeClr val="tx1"/>
              </a:solidFill>
              <a:prstDash val="solid"/>
              <a:round/>
              <a:headEnd type="none" w="sm" len="sm"/>
              <a:tailEnd type="arrow"/>
            </a:ln>
            <a:effectLst/>
          </p:spPr>
        </p:cxnSp>
        <p:sp>
          <p:nvSpPr>
            <p:cNvPr id="30" name="Rectangle 29"/>
            <p:cNvSpPr/>
            <p:nvPr/>
          </p:nvSpPr>
          <p:spPr bwMode="auto">
            <a:xfrm>
              <a:off x="3429000" y="3124200"/>
              <a:ext cx="914400" cy="381000"/>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1" i="0" u="none" strike="noStrike" cap="none" normalizeH="0" baseline="0" dirty="0" smtClean="0">
                  <a:ln>
                    <a:noFill/>
                  </a:ln>
                  <a:solidFill>
                    <a:schemeClr val="dk1"/>
                  </a:solidFill>
                  <a:effectLst/>
                  <a:latin typeface="Calibri" pitchFamily="34" charset="0"/>
                </a:rPr>
                <a:t>Data</a:t>
              </a:r>
            </a:p>
          </p:txBody>
        </p:sp>
        <p:sp>
          <p:nvSpPr>
            <p:cNvPr id="31" name="Lightning Bolt 30"/>
            <p:cNvSpPr/>
            <p:nvPr/>
          </p:nvSpPr>
          <p:spPr bwMode="auto">
            <a:xfrm>
              <a:off x="3581400" y="3765699"/>
              <a:ext cx="609600" cy="381000"/>
            </a:xfrm>
            <a:prstGeom prst="lightningBolt">
              <a:avLst/>
            </a:prstGeom>
            <a:solidFill>
              <a:schemeClr val="accent1"/>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32" name="TextBox 31"/>
            <p:cNvSpPr txBox="1"/>
            <p:nvPr/>
          </p:nvSpPr>
          <p:spPr>
            <a:xfrm>
              <a:off x="1575821" y="4215905"/>
              <a:ext cx="1421158" cy="1532727"/>
            </a:xfrm>
            <a:prstGeom prst="rect">
              <a:avLst/>
            </a:prstGeom>
            <a:noFill/>
          </p:spPr>
          <p:txBody>
            <a:bodyPr wrap="none" rtlCol="0" anchor="ctr" anchorCtr="0">
              <a:spAutoFit/>
            </a:bodyPr>
            <a:lstStyle/>
            <a:p>
              <a:pPr algn="r">
                <a:lnSpc>
                  <a:spcPct val="130000"/>
                </a:lnSpc>
              </a:pPr>
              <a:r>
                <a:rPr lang="en-US" b="0" dirty="0" smtClean="0">
                  <a:solidFill>
                    <a:schemeClr val="dk1"/>
                  </a:solidFill>
                  <a:effectLst/>
                  <a:latin typeface="Calibri" pitchFamily="34" charset="0"/>
                </a:rPr>
                <a:t>CorePac 0</a:t>
              </a:r>
            </a:p>
            <a:p>
              <a:pPr algn="r">
                <a:lnSpc>
                  <a:spcPct val="130000"/>
                </a:lnSpc>
              </a:pPr>
              <a:r>
                <a:rPr lang="en-US" b="0" dirty="0" smtClean="0">
                  <a:solidFill>
                    <a:schemeClr val="dk1"/>
                  </a:solidFill>
                  <a:latin typeface="Calibri" pitchFamily="34" charset="0"/>
                </a:rPr>
                <a:t>CorePac 0</a:t>
              </a:r>
            </a:p>
            <a:p>
              <a:pPr algn="r">
                <a:lnSpc>
                  <a:spcPct val="130000"/>
                </a:lnSpc>
              </a:pPr>
              <a:r>
                <a:rPr lang="en-US" b="0" dirty="0" smtClean="0">
                  <a:solidFill>
                    <a:schemeClr val="dk1"/>
                  </a:solidFill>
                  <a:effectLst/>
                  <a:latin typeface="Calibri" pitchFamily="34" charset="0"/>
                </a:rPr>
                <a:t>Device 0</a:t>
              </a:r>
            </a:p>
          </p:txBody>
        </p:sp>
        <p:sp>
          <p:nvSpPr>
            <p:cNvPr id="33" name="TextBox 32"/>
            <p:cNvSpPr txBox="1"/>
            <p:nvPr/>
          </p:nvSpPr>
          <p:spPr>
            <a:xfrm>
              <a:off x="4800600" y="4215905"/>
              <a:ext cx="1421158" cy="1532727"/>
            </a:xfrm>
            <a:prstGeom prst="rect">
              <a:avLst/>
            </a:prstGeom>
            <a:noFill/>
          </p:spPr>
          <p:txBody>
            <a:bodyPr wrap="none" rtlCol="0" anchor="ctr" anchorCtr="0">
              <a:spAutoFit/>
            </a:bodyPr>
            <a:lstStyle/>
            <a:p>
              <a:pPr algn="l">
                <a:lnSpc>
                  <a:spcPct val="130000"/>
                </a:lnSpc>
              </a:pPr>
              <a:r>
                <a:rPr lang="en-US" b="0" dirty="0" smtClean="0">
                  <a:solidFill>
                    <a:schemeClr val="dk1"/>
                  </a:solidFill>
                  <a:effectLst/>
                  <a:latin typeface="Calibri" pitchFamily="34" charset="0"/>
                </a:rPr>
                <a:t>CorePac 0</a:t>
              </a:r>
            </a:p>
            <a:p>
              <a:pPr algn="l">
                <a:lnSpc>
                  <a:spcPct val="130000"/>
                </a:lnSpc>
              </a:pPr>
              <a:r>
                <a:rPr lang="en-US" b="0" dirty="0" smtClean="0">
                  <a:solidFill>
                    <a:schemeClr val="dk1"/>
                  </a:solidFill>
                  <a:latin typeface="Calibri" pitchFamily="34" charset="0"/>
                </a:rPr>
                <a:t>CorePac 1</a:t>
              </a:r>
            </a:p>
            <a:p>
              <a:pPr algn="l">
                <a:lnSpc>
                  <a:spcPct val="130000"/>
                </a:lnSpc>
              </a:pPr>
              <a:r>
                <a:rPr lang="en-US" b="0" dirty="0" smtClean="0">
                  <a:solidFill>
                    <a:schemeClr val="dk1"/>
                  </a:solidFill>
                  <a:effectLst/>
                  <a:latin typeface="Calibri" pitchFamily="34" charset="0"/>
                </a:rPr>
                <a:t>Device 1</a:t>
              </a:r>
            </a:p>
          </p:txBody>
        </p:sp>
        <p:cxnSp>
          <p:nvCxnSpPr>
            <p:cNvPr id="34" name="Straight Arrow Connector 33"/>
            <p:cNvCxnSpPr/>
            <p:nvPr/>
          </p:nvCxnSpPr>
          <p:spPr bwMode="auto">
            <a:xfrm>
              <a:off x="3124200" y="4538332"/>
              <a:ext cx="1676400" cy="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5" name="Straight Arrow Connector 34"/>
            <p:cNvCxnSpPr/>
            <p:nvPr/>
          </p:nvCxnSpPr>
          <p:spPr bwMode="auto">
            <a:xfrm>
              <a:off x="3124200" y="5018567"/>
              <a:ext cx="1676400" cy="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6" name="Straight Arrow Connector 35"/>
            <p:cNvCxnSpPr/>
            <p:nvPr/>
          </p:nvCxnSpPr>
          <p:spPr bwMode="auto">
            <a:xfrm>
              <a:off x="3124200" y="5486400"/>
              <a:ext cx="1676400" cy="0"/>
            </a:xfrm>
            <a:prstGeom prst="straightConnector1">
              <a:avLst/>
            </a:prstGeom>
            <a:solidFill>
              <a:schemeClr val="accent1"/>
            </a:solidFill>
            <a:ln w="12700" cap="flat" cmpd="sng" algn="ctr">
              <a:solidFill>
                <a:schemeClr val="tx1"/>
              </a:solidFill>
              <a:prstDash val="solid"/>
              <a:round/>
              <a:headEnd type="none" w="sm" len="sm"/>
              <a:tailEnd type="arrow"/>
            </a:ln>
            <a:effectLst/>
          </p:spPr>
        </p:cxnSp>
      </p:gr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78647" y="0"/>
            <a:ext cx="8229600" cy="762000"/>
          </a:xfrm>
        </p:spPr>
        <p:txBody>
          <a:bodyPr/>
          <a:lstStyle/>
          <a:p>
            <a:pPr eaLnBrk="1" hangingPunct="1"/>
            <a:r>
              <a:rPr lang="en-US" dirty="0" smtClean="0"/>
              <a:t>Lab/Demo</a:t>
            </a:r>
          </a:p>
        </p:txBody>
      </p:sp>
      <p:sp>
        <p:nvSpPr>
          <p:cNvPr id="48133" name="Content Placeholder 4"/>
          <p:cNvSpPr>
            <a:spLocks noGrp="1"/>
          </p:cNvSpPr>
          <p:nvPr>
            <p:ph idx="4294967295"/>
          </p:nvPr>
        </p:nvSpPr>
        <p:spPr>
          <a:xfrm>
            <a:off x="356048" y="990600"/>
            <a:ext cx="8189140" cy="5167439"/>
          </a:xfrm>
          <a:solidFill>
            <a:schemeClr val="bg1"/>
          </a:solidFill>
        </p:spPr>
        <p:txBody>
          <a:bodyPr/>
          <a:lstStyle/>
          <a:p>
            <a:pPr eaLnBrk="1" hangingPunct="1">
              <a:lnSpc>
                <a:spcPct val="80000"/>
              </a:lnSpc>
              <a:spcBef>
                <a:spcPts val="1200"/>
              </a:spcBef>
              <a:spcAft>
                <a:spcPts val="0"/>
              </a:spcAft>
              <a:buClr>
                <a:schemeClr val="tx2"/>
              </a:buClr>
              <a:buSzPct val="75000"/>
              <a:buFont typeface="Wingdings"/>
              <a:buChar char=""/>
            </a:pPr>
            <a:r>
              <a:rPr lang="en-US" kern="1200" dirty="0" smtClean="0"/>
              <a:t>Basic Concepts </a:t>
            </a:r>
          </a:p>
          <a:p>
            <a:pPr eaLnBrk="1" hangingPunct="1">
              <a:lnSpc>
                <a:spcPct val="80000"/>
              </a:lnSpc>
              <a:spcBef>
                <a:spcPts val="1200"/>
              </a:spcBef>
              <a:spcAft>
                <a:spcPts val="0"/>
              </a:spcAft>
              <a:buClr>
                <a:schemeClr val="tx2"/>
              </a:buClr>
              <a:buSzPct val="75000"/>
              <a:buFont typeface="Wingdings"/>
              <a:buChar char=""/>
            </a:pPr>
            <a:r>
              <a:rPr lang="en-US" kern="1200" dirty="0" smtClean="0"/>
              <a:t>IPC Services</a:t>
            </a:r>
          </a:p>
          <a:p>
            <a:pPr eaLnBrk="1" hangingPunct="1">
              <a:lnSpc>
                <a:spcPct val="80000"/>
              </a:lnSpc>
              <a:spcBef>
                <a:spcPts val="1200"/>
              </a:spcBef>
              <a:spcAft>
                <a:spcPts val="0"/>
              </a:spcAft>
              <a:buClr>
                <a:schemeClr val="tx2"/>
              </a:buClr>
              <a:buSzPct val="75000"/>
              <a:buFont typeface="Wingdings"/>
              <a:buChar char=""/>
            </a:pPr>
            <a:r>
              <a:rPr lang="en-US" kern="1200" dirty="0" smtClean="0"/>
              <a:t>Setup and Examples</a:t>
            </a:r>
          </a:p>
          <a:p>
            <a:pPr eaLnBrk="1" hangingPunct="1">
              <a:lnSpc>
                <a:spcPct val="80000"/>
              </a:lnSpc>
              <a:spcBef>
                <a:spcPts val="1200"/>
              </a:spcBef>
              <a:spcAft>
                <a:spcPts val="0"/>
              </a:spcAft>
              <a:buClr>
                <a:schemeClr val="tx2"/>
              </a:buClr>
              <a:buSzPct val="75000"/>
              <a:buFont typeface="Wingdings"/>
              <a:buChar char=""/>
            </a:pPr>
            <a:r>
              <a:rPr lang="en-US" kern="1200" dirty="0" smtClean="0"/>
              <a:t>IPC Transports</a:t>
            </a:r>
          </a:p>
          <a:p>
            <a:pPr eaLnBrk="1" hangingPunct="1">
              <a:lnSpc>
                <a:spcPct val="80000"/>
              </a:lnSpc>
              <a:spcBef>
                <a:spcPts val="1200"/>
              </a:spcBef>
              <a:spcAft>
                <a:spcPts val="0"/>
              </a:spcAft>
              <a:buClr>
                <a:schemeClr val="tx2"/>
              </a:buClr>
              <a:buSzPct val="75000"/>
              <a:buFont typeface="Wingdings"/>
              <a:buChar char=""/>
            </a:pPr>
            <a:r>
              <a:rPr lang="en-US" b="1" kern="1200" dirty="0" smtClean="0"/>
              <a:t>Lab or Demo</a:t>
            </a:r>
          </a:p>
        </p:txBody>
      </p:sp>
    </p:spTree>
    <p:custDataLst>
      <p:tags r:id="rId1"/>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3" name="Text Box 3"/>
          <p:cNvSpPr txBox="1">
            <a:spLocks noChangeArrowheads="1"/>
          </p:cNvSpPr>
          <p:nvPr/>
        </p:nvSpPr>
        <p:spPr bwMode="auto">
          <a:xfrm>
            <a:off x="609600" y="1590675"/>
            <a:ext cx="8686800" cy="2189163"/>
          </a:xfrm>
          <a:prstGeom prst="rect">
            <a:avLst/>
          </a:prstGeom>
          <a:noFill/>
          <a:ln w="12700">
            <a:noFill/>
            <a:miter lim="800000"/>
            <a:headEnd type="none" w="sm" len="sm"/>
            <a:tailEnd type="none" w="sm" len="sm"/>
          </a:ln>
          <a:effectLst>
            <a:outerShdw dist="35921" dir="2700000" algn="ctr" rotWithShape="0">
              <a:srgbClr val="333333">
                <a:alpha val="50000"/>
              </a:srgbClr>
            </a:outerShdw>
          </a:effectLst>
        </p:spPr>
        <p:txBody>
          <a:bodyPr anchor="ctr" anchorCtr="1">
            <a:spAutoFit/>
          </a:bodyPr>
          <a:lstStyle/>
          <a:p>
            <a:pPr algn="ctr" eaLnBrk="0" hangingPunct="0">
              <a:lnSpc>
                <a:spcPct val="80000"/>
              </a:lnSpc>
              <a:spcBef>
                <a:spcPct val="50000"/>
              </a:spcBef>
              <a:defRPr/>
            </a:pPr>
            <a:r>
              <a:rPr lang="en-US" sz="17200" b="0" dirty="0">
                <a:solidFill>
                  <a:srgbClr val="FF0000"/>
                </a:solidFill>
                <a:latin typeface="TILogo" pitchFamily="2" charset="0"/>
              </a:rPr>
              <a:t>ti</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90624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2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1488" y="202131"/>
            <a:ext cx="8229600" cy="762000"/>
          </a:xfrm>
        </p:spPr>
        <p:txBody>
          <a:bodyPr wrap="none" anchorCtr="1"/>
          <a:lstStyle/>
          <a:p>
            <a:r>
              <a:rPr lang="en-US" dirty="0" smtClean="0"/>
              <a:t>IPC KeyStone II Hardware support</a:t>
            </a:r>
          </a:p>
        </p:txBody>
      </p:sp>
      <p:sp>
        <p:nvSpPr>
          <p:cNvPr id="22" name="TextBox 21"/>
          <p:cNvSpPr txBox="1"/>
          <p:nvPr/>
        </p:nvSpPr>
        <p:spPr>
          <a:xfrm>
            <a:off x="152400" y="2567591"/>
            <a:ext cx="8790291" cy="1735860"/>
          </a:xfrm>
          <a:prstGeom prst="rect">
            <a:avLst/>
          </a:prstGeom>
          <a:noFill/>
        </p:spPr>
        <p:txBody>
          <a:bodyPr wrap="square" rtlCol="0" anchor="ctr" anchorCtr="0">
            <a:spAutoFit/>
          </a:bodyPr>
          <a:lstStyle/>
          <a:p>
            <a:pPr marL="342900" indent="-342900" algn="l">
              <a:lnSpc>
                <a:spcPct val="80000"/>
              </a:lnSpc>
              <a:spcBef>
                <a:spcPts val="1200"/>
              </a:spcBef>
              <a:spcAft>
                <a:spcPts val="0"/>
              </a:spcAft>
              <a:buClr>
                <a:schemeClr val="tx2"/>
              </a:buClr>
              <a:buSzPct val="75000"/>
              <a:buFont typeface="Wingdings"/>
              <a:buChar char=""/>
            </a:pPr>
            <a:r>
              <a:rPr lang="en-US" dirty="0" smtClean="0">
                <a:solidFill>
                  <a:schemeClr val="tx2"/>
                </a:solidFill>
                <a:latin typeface="Calibri" pitchFamily="34" charset="0"/>
              </a:rPr>
              <a:t>Shared memory – MSMC memory or DDR</a:t>
            </a:r>
          </a:p>
          <a:p>
            <a:pPr marL="342900" indent="-342900" algn="l">
              <a:lnSpc>
                <a:spcPct val="80000"/>
              </a:lnSpc>
              <a:spcBef>
                <a:spcPts val="1200"/>
              </a:spcBef>
              <a:spcAft>
                <a:spcPts val="0"/>
              </a:spcAft>
              <a:buClr>
                <a:schemeClr val="tx2"/>
              </a:buClr>
              <a:buSzPct val="75000"/>
              <a:buFont typeface="Wingdings"/>
              <a:buChar char=""/>
            </a:pPr>
            <a:r>
              <a:rPr lang="en-US" dirty="0" smtClean="0">
                <a:solidFill>
                  <a:schemeClr val="tx2"/>
                </a:solidFill>
                <a:latin typeface="Calibri" pitchFamily="34" charset="0"/>
              </a:rPr>
              <a:t>IPC registers set provides hardware interrupt to cores </a:t>
            </a:r>
          </a:p>
          <a:p>
            <a:pPr marL="342900" indent="-342900" algn="l">
              <a:lnSpc>
                <a:spcPct val="80000"/>
              </a:lnSpc>
              <a:spcBef>
                <a:spcPts val="1200"/>
              </a:spcBef>
              <a:spcAft>
                <a:spcPts val="0"/>
              </a:spcAft>
              <a:buClr>
                <a:schemeClr val="tx2"/>
              </a:buClr>
              <a:buSzPct val="75000"/>
              <a:buFont typeface="Wingdings"/>
              <a:buChar char=""/>
            </a:pPr>
            <a:r>
              <a:rPr lang="en-US" dirty="0" smtClean="0">
                <a:solidFill>
                  <a:schemeClr val="tx2"/>
                </a:solidFill>
                <a:latin typeface="Calibri" pitchFamily="34" charset="0"/>
              </a:rPr>
              <a:t>Multicore navigator</a:t>
            </a:r>
          </a:p>
          <a:p>
            <a:pPr marL="342900" indent="-342900" algn="l">
              <a:lnSpc>
                <a:spcPct val="80000"/>
              </a:lnSpc>
              <a:spcBef>
                <a:spcPts val="1200"/>
              </a:spcBef>
              <a:spcAft>
                <a:spcPts val="0"/>
              </a:spcAft>
              <a:buClr>
                <a:schemeClr val="tx2"/>
              </a:buClr>
              <a:buSzPct val="75000"/>
              <a:buFont typeface="Wingdings"/>
              <a:buChar char=""/>
            </a:pPr>
            <a:r>
              <a:rPr lang="en-US" dirty="0" smtClean="0">
                <a:solidFill>
                  <a:schemeClr val="tx2"/>
                </a:solidFill>
                <a:latin typeface="Calibri" pitchFamily="34" charset="0"/>
              </a:rPr>
              <a:t>Various peripherals for communication between devices</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1488" y="0"/>
            <a:ext cx="8229600" cy="762000"/>
          </a:xfrm>
        </p:spPr>
        <p:txBody>
          <a:bodyPr wrap="none" anchorCtr="1"/>
          <a:lstStyle/>
          <a:p>
            <a:r>
              <a:rPr lang="en-US" dirty="0" smtClean="0"/>
              <a:t>IPC KeyStone II Offering</a:t>
            </a:r>
          </a:p>
        </p:txBody>
      </p:sp>
      <p:sp>
        <p:nvSpPr>
          <p:cNvPr id="22" name="TextBox 21"/>
          <p:cNvSpPr txBox="1"/>
          <p:nvPr/>
        </p:nvSpPr>
        <p:spPr>
          <a:xfrm>
            <a:off x="152400" y="1219529"/>
            <a:ext cx="8790291" cy="4431983"/>
          </a:xfrm>
          <a:prstGeom prst="rect">
            <a:avLst/>
          </a:prstGeom>
          <a:noFill/>
        </p:spPr>
        <p:txBody>
          <a:bodyPr wrap="square" rtlCol="0" anchor="ctr" anchorCtr="0">
            <a:spAutoFit/>
          </a:bodyPr>
          <a:lstStyle/>
          <a:p>
            <a:pPr marL="342900" indent="-342900" algn="l">
              <a:lnSpc>
                <a:spcPct val="80000"/>
              </a:lnSpc>
              <a:spcBef>
                <a:spcPts val="1200"/>
              </a:spcBef>
              <a:spcAft>
                <a:spcPts val="0"/>
              </a:spcAft>
              <a:buClr>
                <a:schemeClr val="tx2"/>
              </a:buClr>
              <a:buSzPct val="75000"/>
              <a:buFont typeface="Wingdings"/>
              <a:buChar char=""/>
            </a:pPr>
            <a:r>
              <a:rPr lang="en-US" dirty="0" smtClean="0">
                <a:solidFill>
                  <a:schemeClr val="tx2"/>
                </a:solidFill>
                <a:latin typeface="Calibri" pitchFamily="34" charset="0"/>
              </a:rPr>
              <a:t>IPC Library – uses shared memory transport layer</a:t>
            </a:r>
            <a:endParaRPr lang="en-US" sz="2000" b="0" i="1" dirty="0" smtClean="0">
              <a:solidFill>
                <a:schemeClr val="dk1"/>
              </a:solidFill>
              <a:latin typeface="Calibri" pitchFamily="34" charset="0"/>
            </a:endParaRPr>
          </a:p>
          <a:p>
            <a:pPr marL="342900" indent="-342900" algn="l">
              <a:lnSpc>
                <a:spcPct val="80000"/>
              </a:lnSpc>
              <a:spcBef>
                <a:spcPts val="1200"/>
              </a:spcBef>
              <a:spcAft>
                <a:spcPts val="0"/>
              </a:spcAft>
              <a:buClr>
                <a:schemeClr val="tx2"/>
              </a:buClr>
              <a:buSzPct val="75000"/>
              <a:buFont typeface="Wingdings"/>
              <a:buChar char=""/>
            </a:pPr>
            <a:r>
              <a:rPr lang="en-US" dirty="0" smtClean="0">
                <a:solidFill>
                  <a:schemeClr val="tx2"/>
                </a:solidFill>
                <a:latin typeface="Calibri" pitchFamily="34" charset="0"/>
              </a:rPr>
              <a:t>msgCom library – enhanced functionality uses </a:t>
            </a:r>
          </a:p>
          <a:p>
            <a:pPr marL="342900" indent="-342900" algn="l">
              <a:lnSpc>
                <a:spcPct val="80000"/>
              </a:lnSpc>
              <a:spcBef>
                <a:spcPts val="1200"/>
              </a:spcBef>
              <a:spcAft>
                <a:spcPts val="0"/>
              </a:spcAft>
              <a:buClr>
                <a:schemeClr val="tx2"/>
              </a:buClr>
              <a:buSzPct val="75000"/>
            </a:pPr>
            <a:r>
              <a:rPr lang="en-US" dirty="0" smtClean="0">
                <a:solidFill>
                  <a:schemeClr val="tx2"/>
                </a:solidFill>
                <a:latin typeface="Calibri" pitchFamily="34" charset="0"/>
              </a:rPr>
              <a:t>	 multicore navigator transport layer</a:t>
            </a:r>
            <a:endParaRPr lang="en-US" b="0" dirty="0" smtClean="0">
              <a:effectLst/>
              <a:latin typeface="Calibri" pitchFamily="34" charset="0"/>
            </a:endParaRPr>
          </a:p>
          <a:p>
            <a:pPr marL="342900" indent="-342900" algn="l">
              <a:lnSpc>
                <a:spcPct val="80000"/>
              </a:lnSpc>
              <a:spcBef>
                <a:spcPts val="1200"/>
              </a:spcBef>
              <a:spcAft>
                <a:spcPts val="0"/>
              </a:spcAft>
              <a:buClr>
                <a:schemeClr val="tx2"/>
              </a:buClr>
              <a:buSzPct val="75000"/>
              <a:buFont typeface="Wingdings"/>
              <a:buChar char=""/>
            </a:pPr>
            <a:r>
              <a:rPr lang="en-US" dirty="0" smtClean="0">
                <a:solidFill>
                  <a:schemeClr val="tx2"/>
                </a:solidFill>
                <a:latin typeface="Calibri" pitchFamily="34" charset="0"/>
              </a:rPr>
              <a:t>Pktio – focused limited functionality uses the multicore navigator</a:t>
            </a:r>
          </a:p>
          <a:p>
            <a:pPr marL="800100" lvl="1" indent="-342900" algn="l">
              <a:lnSpc>
                <a:spcPct val="80000"/>
              </a:lnSpc>
              <a:spcBef>
                <a:spcPts val="1200"/>
              </a:spcBef>
              <a:spcAft>
                <a:spcPts val="0"/>
              </a:spcAft>
              <a:buClr>
                <a:schemeClr val="tx2"/>
              </a:buClr>
              <a:buSzPct val="75000"/>
            </a:pPr>
            <a:r>
              <a:rPr lang="en-US" b="0" dirty="0" smtClean="0">
                <a:solidFill>
                  <a:schemeClr val="tx2"/>
                </a:solidFill>
                <a:latin typeface="Calibri" pitchFamily="34" charset="0"/>
              </a:rPr>
              <a:t>Transport layer</a:t>
            </a:r>
          </a:p>
          <a:p>
            <a:pPr marL="342900" indent="-342900" algn="l">
              <a:lnSpc>
                <a:spcPct val="80000"/>
              </a:lnSpc>
              <a:spcBef>
                <a:spcPts val="1200"/>
              </a:spcBef>
              <a:spcAft>
                <a:spcPts val="0"/>
              </a:spcAft>
              <a:buClr>
                <a:schemeClr val="tx2"/>
              </a:buClr>
              <a:buSzPct val="75000"/>
              <a:buFont typeface="Wingdings"/>
              <a:buChar char=""/>
            </a:pPr>
            <a:r>
              <a:rPr lang="en-US" dirty="0" smtClean="0">
                <a:solidFill>
                  <a:schemeClr val="tx2"/>
                </a:solidFill>
                <a:latin typeface="Calibri" pitchFamily="34" charset="0"/>
              </a:rPr>
              <a:t>OpenEM – provide a different paradigm communications between</a:t>
            </a:r>
          </a:p>
          <a:p>
            <a:pPr marL="800100" lvl="1" indent="-342900" algn="l">
              <a:lnSpc>
                <a:spcPct val="80000"/>
              </a:lnSpc>
              <a:spcBef>
                <a:spcPts val="1200"/>
              </a:spcBef>
              <a:spcAft>
                <a:spcPts val="0"/>
              </a:spcAft>
              <a:buClr>
                <a:schemeClr val="tx2"/>
              </a:buClr>
              <a:buSzPct val="75000"/>
            </a:pPr>
            <a:r>
              <a:rPr lang="en-US" dirty="0" smtClean="0">
                <a:solidFill>
                  <a:schemeClr val="tx2"/>
                </a:solidFill>
                <a:latin typeface="Calibri" pitchFamily="34" charset="0"/>
              </a:rPr>
              <a:t>Thread uses the multicore navigator </a:t>
            </a:r>
          </a:p>
          <a:p>
            <a:pPr marL="800100" lvl="1" indent="-342900" algn="l">
              <a:lnSpc>
                <a:spcPct val="80000"/>
              </a:lnSpc>
              <a:spcBef>
                <a:spcPts val="1200"/>
              </a:spcBef>
              <a:spcAft>
                <a:spcPts val="0"/>
              </a:spcAft>
              <a:buClr>
                <a:schemeClr val="tx2"/>
              </a:buClr>
              <a:buSzPct val="75000"/>
            </a:pPr>
            <a:endParaRPr lang="en-US" b="0" dirty="0" smtClean="0">
              <a:solidFill>
                <a:schemeClr val="tx2"/>
              </a:solidFill>
              <a:latin typeface="Calibri" pitchFamily="34" charset="0"/>
            </a:endParaRPr>
          </a:p>
          <a:p>
            <a:pPr marL="800100" lvl="1" indent="-342900" algn="l">
              <a:lnSpc>
                <a:spcPct val="80000"/>
              </a:lnSpc>
              <a:spcBef>
                <a:spcPts val="1200"/>
              </a:spcBef>
              <a:spcAft>
                <a:spcPts val="0"/>
              </a:spcAft>
              <a:buClr>
                <a:schemeClr val="tx2"/>
              </a:buClr>
              <a:buSzPct val="75000"/>
            </a:pPr>
            <a:r>
              <a:rPr lang="en-US" dirty="0" smtClean="0">
                <a:solidFill>
                  <a:schemeClr val="tx2"/>
                </a:solidFill>
                <a:latin typeface="Calibri" pitchFamily="34" charset="0"/>
              </a:rPr>
              <a:t>All these libraries are part of TI MCSDK release</a:t>
            </a:r>
            <a:endParaRPr lang="en-US" b="0" dirty="0" smtClean="0">
              <a:latin typeface="Calibri" pitchFamily="34" charset="0"/>
            </a:endParaRPr>
          </a:p>
          <a:p>
            <a:pPr marL="342900" indent="-342900" algn="l">
              <a:lnSpc>
                <a:spcPct val="80000"/>
              </a:lnSpc>
              <a:spcBef>
                <a:spcPts val="1200"/>
              </a:spcBef>
              <a:spcAft>
                <a:spcPts val="0"/>
              </a:spcAft>
              <a:buClr>
                <a:schemeClr val="tx2"/>
              </a:buClr>
              <a:buSzPct val="75000"/>
            </a:pPr>
            <a:endParaRPr lang="en-US" dirty="0" smtClean="0">
              <a:solidFill>
                <a:schemeClr val="tx2"/>
              </a:solidFill>
              <a:latin typeface="Calibri" pitchFamily="34"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8971" y="0"/>
            <a:ext cx="8229600" cy="762000"/>
          </a:xfrm>
        </p:spPr>
        <p:txBody>
          <a:bodyPr wrap="none" anchorCtr="1"/>
          <a:lstStyle/>
          <a:p>
            <a:r>
              <a:rPr lang="en-US" dirty="0" smtClean="0"/>
              <a:t>IPC Library – Transports</a:t>
            </a:r>
          </a:p>
        </p:txBody>
      </p:sp>
      <p:sp>
        <p:nvSpPr>
          <p:cNvPr id="22" name="TextBox 21"/>
          <p:cNvSpPr txBox="1"/>
          <p:nvPr/>
        </p:nvSpPr>
        <p:spPr>
          <a:xfrm>
            <a:off x="7620" y="716079"/>
            <a:ext cx="8046720" cy="395173"/>
          </a:xfrm>
          <a:prstGeom prst="rect">
            <a:avLst/>
          </a:prstGeom>
          <a:noFill/>
        </p:spPr>
        <p:txBody>
          <a:bodyPr wrap="square" rtlCol="0" anchor="ctr" anchorCtr="0">
            <a:spAutoFit/>
          </a:bodyPr>
          <a:lstStyle/>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Current IPC implementation uses several transports:</a:t>
            </a:r>
          </a:p>
        </p:txBody>
      </p:sp>
      <p:grpSp>
        <p:nvGrpSpPr>
          <p:cNvPr id="2" name="Group 104"/>
          <p:cNvGrpSpPr/>
          <p:nvPr/>
        </p:nvGrpSpPr>
        <p:grpSpPr>
          <a:xfrm>
            <a:off x="924026" y="3137835"/>
            <a:ext cx="5778366" cy="3023135"/>
            <a:chOff x="1066800" y="2590800"/>
            <a:chExt cx="6858000" cy="3733800"/>
          </a:xfrm>
        </p:grpSpPr>
        <p:sp>
          <p:nvSpPr>
            <p:cNvPr id="52" name="Cube 51"/>
            <p:cNvSpPr/>
            <p:nvPr/>
          </p:nvSpPr>
          <p:spPr bwMode="auto">
            <a:xfrm>
              <a:off x="1066800" y="2590800"/>
              <a:ext cx="4267200" cy="3733800"/>
            </a:xfrm>
            <a:prstGeom prst="cube">
              <a:avLst>
                <a:gd name="adj" fmla="val 2700"/>
              </a:avLst>
            </a:prstGeom>
            <a:solidFill>
              <a:schemeClr val="bg1">
                <a:lumMod val="95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Device 1</a:t>
              </a:r>
            </a:p>
          </p:txBody>
        </p:sp>
        <p:sp>
          <p:nvSpPr>
            <p:cNvPr id="57" name="Rectangle 56"/>
            <p:cNvSpPr/>
            <p:nvPr/>
          </p:nvSpPr>
          <p:spPr bwMode="auto">
            <a:xfrm>
              <a:off x="3886200" y="5769934"/>
              <a:ext cx="1219200" cy="381000"/>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a:t>
              </a:r>
            </a:p>
          </p:txBody>
        </p:sp>
        <p:grpSp>
          <p:nvGrpSpPr>
            <p:cNvPr id="3" name="Group 60"/>
            <p:cNvGrpSpPr/>
            <p:nvPr/>
          </p:nvGrpSpPr>
          <p:grpSpPr>
            <a:xfrm>
              <a:off x="1371600" y="3124200"/>
              <a:ext cx="1600200" cy="1905000"/>
              <a:chOff x="990600" y="2362200"/>
              <a:chExt cx="1371600" cy="1905000"/>
            </a:xfrm>
          </p:grpSpPr>
          <p:sp>
            <p:nvSpPr>
              <p:cNvPr id="26" name="Rectangle 25"/>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sz="2000" b="1" i="0" u="none" strike="noStrike" cap="none" normalizeH="0" baseline="0" dirty="0" smtClean="0">
                    <a:ln>
                      <a:noFill/>
                    </a:ln>
                    <a:solidFill>
                      <a:schemeClr val="dk1"/>
                    </a:solidFill>
                    <a:effectLst/>
                    <a:latin typeface="Calibri" pitchFamily="34" charset="0"/>
                  </a:rPr>
                  <a:t>CorePac 1</a:t>
                </a:r>
              </a:p>
            </p:txBody>
          </p:sp>
          <p:sp>
            <p:nvSpPr>
              <p:cNvPr id="21" name="Rounded Rectangle 20"/>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1</a:t>
                </a:r>
              </a:p>
            </p:txBody>
          </p:sp>
          <p:sp>
            <p:nvSpPr>
              <p:cNvPr id="24" name="Rounded Rectangle 23"/>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800" i="0" u="none" strike="noStrike" cap="none" normalizeH="0" baseline="0" dirty="0" smtClean="0">
                    <a:ln>
                      <a:noFill/>
                    </a:ln>
                    <a:solidFill>
                      <a:schemeClr val="dk1"/>
                    </a:solidFill>
                    <a:effectLst/>
                    <a:latin typeface="Calibri" pitchFamily="34" charset="0"/>
                  </a:rPr>
                  <a:t>IPC</a:t>
                </a:r>
              </a:p>
            </p:txBody>
          </p:sp>
          <p:sp>
            <p:nvSpPr>
              <p:cNvPr id="59" name="Rounded Rectangle 58"/>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2</a:t>
                </a:r>
              </a:p>
            </p:txBody>
          </p:sp>
        </p:grpSp>
        <p:grpSp>
          <p:nvGrpSpPr>
            <p:cNvPr id="4" name="Group 67"/>
            <p:cNvGrpSpPr/>
            <p:nvPr/>
          </p:nvGrpSpPr>
          <p:grpSpPr>
            <a:xfrm>
              <a:off x="2043229" y="5195771"/>
              <a:ext cx="2286000" cy="457200"/>
              <a:chOff x="2294864" y="4572000"/>
              <a:chExt cx="2286000" cy="457200"/>
            </a:xfrm>
          </p:grpSpPr>
          <p:sp>
            <p:nvSpPr>
              <p:cNvPr id="56" name="Rectangle 55"/>
              <p:cNvSpPr/>
              <p:nvPr/>
            </p:nvSpPr>
            <p:spPr bwMode="auto">
              <a:xfrm>
                <a:off x="2294864" y="4572000"/>
                <a:ext cx="2286000" cy="457200"/>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55" name="Rectangle 54"/>
              <p:cNvSpPr/>
              <p:nvPr/>
            </p:nvSpPr>
            <p:spPr bwMode="auto">
              <a:xfrm>
                <a:off x="2438401" y="4635798"/>
                <a:ext cx="1690252" cy="317202"/>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dirty="0" smtClean="0">
                    <a:ln>
                      <a:noFill/>
                    </a:ln>
                    <a:solidFill>
                      <a:schemeClr val="dk1"/>
                    </a:solidFill>
                    <a:effectLst/>
                    <a:latin typeface="Calibri" pitchFamily="34" charset="0"/>
                  </a:rPr>
                  <a:t>MEM</a:t>
                </a:r>
              </a:p>
            </p:txBody>
          </p:sp>
        </p:grpSp>
        <p:grpSp>
          <p:nvGrpSpPr>
            <p:cNvPr id="5" name="Group 68"/>
            <p:cNvGrpSpPr/>
            <p:nvPr/>
          </p:nvGrpSpPr>
          <p:grpSpPr>
            <a:xfrm>
              <a:off x="3352800" y="3124200"/>
              <a:ext cx="1600200" cy="1905000"/>
              <a:chOff x="990600" y="2362200"/>
              <a:chExt cx="1371600" cy="1905000"/>
            </a:xfrm>
          </p:grpSpPr>
          <p:sp>
            <p:nvSpPr>
              <p:cNvPr id="70" name="Rectangle 69"/>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sz="2000" b="1" i="0" u="none" strike="noStrike" cap="none" normalizeH="0" baseline="0" dirty="0" smtClean="0">
                    <a:ln>
                      <a:noFill/>
                    </a:ln>
                    <a:solidFill>
                      <a:schemeClr val="dk1"/>
                    </a:solidFill>
                    <a:effectLst/>
                    <a:latin typeface="Calibri" pitchFamily="34" charset="0"/>
                  </a:rPr>
                  <a:t>CorePac 2</a:t>
                </a:r>
              </a:p>
            </p:txBody>
          </p:sp>
          <p:sp>
            <p:nvSpPr>
              <p:cNvPr id="71" name="Rounded Rectangle 70"/>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1</a:t>
                </a:r>
              </a:p>
            </p:txBody>
          </p:sp>
          <p:sp>
            <p:nvSpPr>
              <p:cNvPr id="72" name="Rounded Rectangle 71"/>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800" i="0" u="none" strike="noStrike" cap="none" normalizeH="0" baseline="0" dirty="0" smtClean="0">
                    <a:ln>
                      <a:noFill/>
                    </a:ln>
                    <a:solidFill>
                      <a:schemeClr val="dk1"/>
                    </a:solidFill>
                    <a:effectLst/>
                    <a:latin typeface="Calibri" pitchFamily="34" charset="0"/>
                  </a:rPr>
                  <a:t>IPC</a:t>
                </a:r>
              </a:p>
            </p:txBody>
          </p:sp>
          <p:sp>
            <p:nvSpPr>
              <p:cNvPr id="73" name="Rounded Rectangle 72"/>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2</a:t>
                </a:r>
              </a:p>
            </p:txBody>
          </p:sp>
        </p:grpSp>
        <p:sp>
          <p:nvSpPr>
            <p:cNvPr id="74" name="Cube 73"/>
            <p:cNvSpPr/>
            <p:nvPr/>
          </p:nvSpPr>
          <p:spPr bwMode="auto">
            <a:xfrm>
              <a:off x="5791200" y="2590800"/>
              <a:ext cx="2133600" cy="3733800"/>
            </a:xfrm>
            <a:prstGeom prst="cube">
              <a:avLst>
                <a:gd name="adj" fmla="val 5192"/>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Device 2</a:t>
              </a:r>
            </a:p>
          </p:txBody>
        </p:sp>
        <p:sp>
          <p:nvSpPr>
            <p:cNvPr id="75" name="Rectangle 74"/>
            <p:cNvSpPr/>
            <p:nvPr/>
          </p:nvSpPr>
          <p:spPr bwMode="auto">
            <a:xfrm>
              <a:off x="5943600" y="5769934"/>
              <a:ext cx="1219200" cy="381000"/>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a:t>
              </a:r>
            </a:p>
          </p:txBody>
        </p:sp>
        <p:grpSp>
          <p:nvGrpSpPr>
            <p:cNvPr id="6" name="Group 75"/>
            <p:cNvGrpSpPr/>
            <p:nvPr/>
          </p:nvGrpSpPr>
          <p:grpSpPr>
            <a:xfrm>
              <a:off x="6019800" y="3124200"/>
              <a:ext cx="1600200" cy="1905000"/>
              <a:chOff x="990600" y="2362200"/>
              <a:chExt cx="1371600" cy="1905000"/>
            </a:xfrm>
          </p:grpSpPr>
          <p:sp>
            <p:nvSpPr>
              <p:cNvPr id="77" name="Rectangle 76"/>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sz="2000" b="1" i="0" u="none" strike="noStrike" cap="none" normalizeH="0" baseline="0" dirty="0" smtClean="0">
                    <a:ln>
                      <a:noFill/>
                    </a:ln>
                    <a:solidFill>
                      <a:schemeClr val="dk1"/>
                    </a:solidFill>
                    <a:effectLst/>
                    <a:latin typeface="Calibri" pitchFamily="34" charset="0"/>
                  </a:rPr>
                  <a:t>CorePac 1</a:t>
                </a:r>
              </a:p>
            </p:txBody>
          </p:sp>
          <p:sp>
            <p:nvSpPr>
              <p:cNvPr id="78" name="Rounded Rectangle 77"/>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1</a:t>
                </a:r>
              </a:p>
            </p:txBody>
          </p:sp>
          <p:sp>
            <p:nvSpPr>
              <p:cNvPr id="79" name="Rounded Rectangle 78"/>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800" i="0" u="none" strike="noStrike" cap="none" normalizeH="0" baseline="0" dirty="0" smtClean="0">
                    <a:ln>
                      <a:noFill/>
                    </a:ln>
                    <a:solidFill>
                      <a:schemeClr val="dk1"/>
                    </a:solidFill>
                    <a:effectLst/>
                    <a:latin typeface="Calibri" pitchFamily="34" charset="0"/>
                  </a:rPr>
                  <a:t>IPC</a:t>
                </a:r>
              </a:p>
            </p:txBody>
          </p:sp>
          <p:sp>
            <p:nvSpPr>
              <p:cNvPr id="80" name="Rounded Rectangle 79"/>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2</a:t>
                </a:r>
              </a:p>
            </p:txBody>
          </p:sp>
        </p:grpSp>
        <p:cxnSp>
          <p:nvCxnSpPr>
            <p:cNvPr id="92" name="Shape 91"/>
            <p:cNvCxnSpPr>
              <a:stCxn id="21" idx="1"/>
              <a:endCxn id="56" idx="1"/>
            </p:cNvCxnSpPr>
            <p:nvPr/>
          </p:nvCxnSpPr>
          <p:spPr bwMode="auto">
            <a:xfrm rot="16200000" flipH="1">
              <a:off x="1433815" y="4814956"/>
              <a:ext cx="956039" cy="262789"/>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4" name="Shape 93"/>
            <p:cNvCxnSpPr>
              <a:stCxn id="56" idx="3"/>
              <a:endCxn id="73" idx="1"/>
            </p:cNvCxnSpPr>
            <p:nvPr/>
          </p:nvCxnSpPr>
          <p:spPr bwMode="auto">
            <a:xfrm flipV="1">
              <a:off x="4329229" y="4468332"/>
              <a:ext cx="214935" cy="956039"/>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6" name="Shape 95"/>
            <p:cNvCxnSpPr>
              <a:stCxn id="21" idx="1"/>
              <a:endCxn id="57" idx="1"/>
            </p:cNvCxnSpPr>
            <p:nvPr/>
          </p:nvCxnSpPr>
          <p:spPr bwMode="auto">
            <a:xfrm rot="16200000" flipH="1">
              <a:off x="2087269" y="4161503"/>
              <a:ext cx="1492102" cy="2105760"/>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8" name="Straight Arrow Connector 97"/>
            <p:cNvCxnSpPr>
              <a:stCxn id="57" idx="3"/>
              <a:endCxn id="75" idx="1"/>
            </p:cNvCxnSpPr>
            <p:nvPr/>
          </p:nvCxnSpPr>
          <p:spPr bwMode="auto">
            <a:xfrm>
              <a:off x="5105400" y="5960434"/>
              <a:ext cx="8382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100" name="Straight Arrow Connector 99"/>
            <p:cNvCxnSpPr/>
            <p:nvPr/>
          </p:nvCxnSpPr>
          <p:spPr bwMode="auto">
            <a:xfrm flipV="1">
              <a:off x="6422066" y="4474534"/>
              <a:ext cx="0" cy="129540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grpSp>
      <p:sp>
        <p:nvSpPr>
          <p:cNvPr id="103" name="TextBox 102"/>
          <p:cNvSpPr txBox="1"/>
          <p:nvPr/>
        </p:nvSpPr>
        <p:spPr>
          <a:xfrm>
            <a:off x="446567" y="1054053"/>
            <a:ext cx="6167586" cy="978729"/>
          </a:xfrm>
          <a:prstGeom prst="rect">
            <a:avLst/>
          </a:prstGeom>
          <a:noFill/>
        </p:spPr>
        <p:txBody>
          <a:bodyPr wrap="none" rtlCol="0" anchor="ctr" anchorCtr="0">
            <a:spAutoFit/>
          </a:bodyPr>
          <a:lstStyle/>
          <a:p>
            <a:pPr marL="233363" indent="-233363" algn="l">
              <a:lnSpc>
                <a:spcPct val="120000"/>
              </a:lnSpc>
              <a:buFont typeface="Arial" pitchFamily="34" charset="0"/>
              <a:buChar char="•"/>
            </a:pPr>
            <a:r>
              <a:rPr lang="en-US" b="0" dirty="0" smtClean="0">
                <a:solidFill>
                  <a:schemeClr val="tx2"/>
                </a:solidFill>
                <a:effectLst/>
                <a:latin typeface="Calibri" pitchFamily="34" charset="0"/>
              </a:rPr>
              <a:t>CorePac </a:t>
            </a:r>
            <a:r>
              <a:rPr lang="en-US" b="0" dirty="0" smtClean="0">
                <a:solidFill>
                  <a:schemeClr val="tx2"/>
                </a:solidFill>
                <a:effectLst/>
                <a:latin typeface="Calibri" pitchFamily="34" charset="0"/>
                <a:sym typeface="Wingdings"/>
              </a:rPr>
              <a:t> </a:t>
            </a:r>
            <a:r>
              <a:rPr lang="en-US" b="0" dirty="0" smtClean="0">
                <a:solidFill>
                  <a:schemeClr val="tx2"/>
                </a:solidFill>
                <a:effectLst/>
                <a:latin typeface="Calibri" pitchFamily="34" charset="0"/>
              </a:rPr>
              <a:t>CorePac   </a:t>
            </a:r>
            <a:r>
              <a:rPr lang="en-US" b="0" dirty="0" smtClean="0">
                <a:solidFill>
                  <a:schemeClr val="dk1"/>
                </a:solidFill>
                <a:effectLst/>
                <a:latin typeface="Calibri" pitchFamily="34" charset="0"/>
              </a:rPr>
              <a:t>(Shared Memory Model)</a:t>
            </a:r>
          </a:p>
          <a:p>
            <a:pPr marL="233363" indent="-233363" algn="l">
              <a:lnSpc>
                <a:spcPct val="120000"/>
              </a:lnSpc>
              <a:buFont typeface="Arial" pitchFamily="34" charset="0"/>
              <a:buChar char="•"/>
            </a:pPr>
            <a:r>
              <a:rPr lang="en-US" b="0" dirty="0" smtClean="0">
                <a:solidFill>
                  <a:schemeClr val="tx2"/>
                </a:solidFill>
                <a:latin typeface="Calibri" pitchFamily="34" charset="0"/>
              </a:rPr>
              <a:t>Device </a:t>
            </a:r>
            <a:r>
              <a:rPr lang="en-US" b="0" dirty="0" smtClean="0">
                <a:solidFill>
                  <a:schemeClr val="tx2"/>
                </a:solidFill>
                <a:latin typeface="Calibri" pitchFamily="34" charset="0"/>
                <a:sym typeface="Wingdings"/>
              </a:rPr>
              <a:t> </a:t>
            </a:r>
            <a:r>
              <a:rPr lang="en-US" b="0" dirty="0" smtClean="0">
                <a:solidFill>
                  <a:schemeClr val="tx2"/>
                </a:solidFill>
                <a:latin typeface="Calibri" pitchFamily="34" charset="0"/>
              </a:rPr>
              <a:t>Device  </a:t>
            </a:r>
            <a:r>
              <a:rPr lang="en-US" b="0" dirty="0" smtClean="0">
                <a:solidFill>
                  <a:schemeClr val="dk1"/>
                </a:solidFill>
                <a:latin typeface="Calibri" pitchFamily="34" charset="0"/>
              </a:rPr>
              <a:t>(Serial Rapid I/O)</a:t>
            </a:r>
            <a:endParaRPr lang="en-US" b="0" dirty="0" smtClean="0">
              <a:solidFill>
                <a:schemeClr val="dk1"/>
              </a:solidFill>
              <a:effectLst/>
              <a:latin typeface="Calibri" pitchFamily="34" charset="0"/>
            </a:endParaRPr>
          </a:p>
        </p:txBody>
      </p:sp>
      <p:sp>
        <p:nvSpPr>
          <p:cNvPr id="104" name="TextBox 103"/>
          <p:cNvSpPr txBox="1"/>
          <p:nvPr/>
        </p:nvSpPr>
        <p:spPr>
          <a:xfrm>
            <a:off x="-2405" y="2045484"/>
            <a:ext cx="8731108" cy="445635"/>
          </a:xfrm>
          <a:prstGeom prst="rect">
            <a:avLst/>
          </a:prstGeom>
          <a:noFill/>
        </p:spPr>
        <p:txBody>
          <a:bodyPr wrap="none" rtlCol="0" anchor="ctr" anchorCtr="0">
            <a:spAutoFit/>
          </a:bodyPr>
          <a:lstStyle/>
          <a:p>
            <a:pPr marL="342900" indent="-342900" algn="l">
              <a:lnSpc>
                <a:spcPct val="80000"/>
              </a:lnSpc>
              <a:spcBef>
                <a:spcPts val="1200"/>
              </a:spcBef>
              <a:spcAft>
                <a:spcPts val="0"/>
              </a:spcAft>
              <a:buClr>
                <a:schemeClr val="tx2"/>
              </a:buClr>
              <a:buSzPct val="75000"/>
              <a:buFont typeface="Wingdings"/>
              <a:buChar char=""/>
            </a:pPr>
            <a:r>
              <a:rPr lang="en-US" b="0" dirty="0" smtClean="0">
                <a:latin typeface="Calibri" pitchFamily="34" charset="0"/>
              </a:rPr>
              <a:t>Chosen at configuration; </a:t>
            </a:r>
            <a:r>
              <a:rPr lang="en-US" b="0" i="1" u="sng" dirty="0" smtClean="0">
                <a:latin typeface="Calibri" pitchFamily="34" charset="0"/>
              </a:rPr>
              <a:t>Same code</a:t>
            </a:r>
            <a:r>
              <a:rPr lang="en-US" b="0" dirty="0" smtClean="0">
                <a:latin typeface="Calibri" pitchFamily="34" charset="0"/>
              </a:rPr>
              <a:t> regardless of thread location</a:t>
            </a:r>
            <a:r>
              <a:rPr lang="en-US" sz="2800" b="0" dirty="0" smtClean="0">
                <a:latin typeface="Calibri" pitchFamily="34" charset="0"/>
              </a:rPr>
              <a:t>.</a:t>
            </a:r>
            <a:endParaRPr lang="en-US" b="0" i="1" dirty="0" smtClean="0">
              <a:latin typeface="Calibri" pitchFamily="34"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07194" y="0"/>
            <a:ext cx="8229600" cy="762000"/>
          </a:xfrm>
        </p:spPr>
        <p:txBody>
          <a:bodyPr/>
          <a:lstStyle/>
          <a:p>
            <a:pPr eaLnBrk="1" hangingPunct="1"/>
            <a:r>
              <a:rPr lang="en-US" dirty="0" smtClean="0"/>
              <a:t>IPC library Services</a:t>
            </a:r>
          </a:p>
        </p:txBody>
      </p:sp>
      <p:sp>
        <p:nvSpPr>
          <p:cNvPr id="48133" name="Content Placeholder 4"/>
          <p:cNvSpPr>
            <a:spLocks noGrp="1"/>
          </p:cNvSpPr>
          <p:nvPr>
            <p:ph idx="4294967295"/>
          </p:nvPr>
        </p:nvSpPr>
        <p:spPr>
          <a:xfrm>
            <a:off x="356048" y="990600"/>
            <a:ext cx="8189140" cy="5167439"/>
          </a:xfrm>
          <a:solidFill>
            <a:schemeClr val="bg1"/>
          </a:solidFill>
        </p:spPr>
        <p:txBody>
          <a:bodyPr/>
          <a:lstStyle/>
          <a:p>
            <a:pPr eaLnBrk="1" hangingPunct="1">
              <a:lnSpc>
                <a:spcPct val="80000"/>
              </a:lnSpc>
              <a:spcBef>
                <a:spcPts val="1200"/>
              </a:spcBef>
              <a:spcAft>
                <a:spcPts val="0"/>
              </a:spcAft>
              <a:buClr>
                <a:schemeClr val="tx2"/>
              </a:buClr>
              <a:buSzPct val="75000"/>
              <a:buFont typeface="Wingdings"/>
              <a:buChar char=""/>
            </a:pPr>
            <a:r>
              <a:rPr lang="en-US" sz="2800" kern="1200" dirty="0" smtClean="0"/>
              <a:t>Basic Concepts </a:t>
            </a:r>
          </a:p>
          <a:p>
            <a:pPr eaLnBrk="1" hangingPunct="1">
              <a:lnSpc>
                <a:spcPct val="80000"/>
              </a:lnSpc>
              <a:spcBef>
                <a:spcPts val="1200"/>
              </a:spcBef>
              <a:spcAft>
                <a:spcPts val="0"/>
              </a:spcAft>
              <a:buClr>
                <a:schemeClr val="tx2"/>
              </a:buClr>
              <a:buSzPct val="75000"/>
              <a:buFont typeface="Wingdings"/>
              <a:buChar char=""/>
            </a:pPr>
            <a:r>
              <a:rPr lang="en-US" sz="2800" b="1" kern="1200" dirty="0" smtClean="0"/>
              <a:t>IPC library Services</a:t>
            </a:r>
          </a:p>
          <a:p>
            <a:pPr marL="508000" lvl="2" indent="-233363" eaLnBrk="1" hangingPunct="1">
              <a:lnSpc>
                <a:spcPct val="120000"/>
              </a:lnSpc>
              <a:spcBef>
                <a:spcPct val="0"/>
              </a:spcBef>
              <a:buClr>
                <a:srgbClr val="1F497D"/>
              </a:buClr>
            </a:pPr>
            <a:r>
              <a:rPr lang="en-US" sz="2800" kern="1200" dirty="0" smtClean="0">
                <a:latin typeface="Calibri" pitchFamily="34" charset="0"/>
                <a:ea typeface="+mn-ea"/>
                <a:cs typeface="+mn-cs"/>
              </a:rPr>
              <a:t>Message Queue</a:t>
            </a:r>
          </a:p>
          <a:p>
            <a:pPr marL="508000" lvl="2" indent="-233363" eaLnBrk="1" hangingPunct="1">
              <a:lnSpc>
                <a:spcPct val="120000"/>
              </a:lnSpc>
              <a:spcBef>
                <a:spcPct val="0"/>
              </a:spcBef>
              <a:buClr>
                <a:srgbClr val="1F497D"/>
              </a:buClr>
            </a:pPr>
            <a:r>
              <a:rPr lang="en-US" sz="2800" kern="1200" dirty="0" smtClean="0">
                <a:latin typeface="Calibri" pitchFamily="34" charset="0"/>
                <a:ea typeface="+mn-ea"/>
                <a:cs typeface="+mn-cs"/>
              </a:rPr>
              <a:t>Notify</a:t>
            </a:r>
          </a:p>
          <a:p>
            <a:pPr marL="508000" lvl="2" indent="-233363" eaLnBrk="1" hangingPunct="1">
              <a:lnSpc>
                <a:spcPct val="120000"/>
              </a:lnSpc>
              <a:spcBef>
                <a:spcPct val="0"/>
              </a:spcBef>
              <a:buClr>
                <a:srgbClr val="1F497D"/>
              </a:buClr>
            </a:pPr>
            <a:r>
              <a:rPr lang="en-US" sz="2800" kern="1200" dirty="0" smtClean="0">
                <a:latin typeface="Calibri" pitchFamily="34" charset="0"/>
              </a:rPr>
              <a:t>Data Passing</a:t>
            </a:r>
          </a:p>
          <a:p>
            <a:pPr marL="508000" lvl="2" indent="-233363" eaLnBrk="1" hangingPunct="1">
              <a:lnSpc>
                <a:spcPct val="120000"/>
              </a:lnSpc>
              <a:spcBef>
                <a:spcPct val="0"/>
              </a:spcBef>
              <a:buClr>
                <a:srgbClr val="1F497D"/>
              </a:buClr>
            </a:pPr>
            <a:r>
              <a:rPr lang="en-US" sz="2800" kern="1200" dirty="0" smtClean="0">
                <a:latin typeface="Calibri" pitchFamily="34" charset="0"/>
                <a:ea typeface="+mn-ea"/>
                <a:cs typeface="+mn-cs"/>
              </a:rPr>
              <a:t>Support Utilities</a:t>
            </a:r>
          </a:p>
          <a:p>
            <a:pPr eaLnBrk="1" hangingPunct="1">
              <a:lnSpc>
                <a:spcPct val="80000"/>
              </a:lnSpc>
              <a:spcBef>
                <a:spcPts val="1200"/>
              </a:spcBef>
              <a:spcAft>
                <a:spcPts val="0"/>
              </a:spcAft>
              <a:buClr>
                <a:schemeClr val="tx2"/>
              </a:buClr>
              <a:buSzPct val="75000"/>
              <a:buFont typeface="Wingdings"/>
              <a:buChar char=""/>
            </a:pPr>
            <a:r>
              <a:rPr lang="en-US" sz="2800" kern="1200" dirty="0" smtClean="0"/>
              <a:t>Setup and Examples</a:t>
            </a:r>
          </a:p>
          <a:p>
            <a:pPr eaLnBrk="1" hangingPunct="1">
              <a:lnSpc>
                <a:spcPct val="80000"/>
              </a:lnSpc>
              <a:spcBef>
                <a:spcPts val="1200"/>
              </a:spcBef>
              <a:spcAft>
                <a:spcPts val="0"/>
              </a:spcAft>
              <a:buClr>
                <a:schemeClr val="tx2"/>
              </a:buClr>
              <a:buSzPct val="75000"/>
              <a:buFont typeface="Wingdings"/>
              <a:buChar char=""/>
            </a:pPr>
            <a:r>
              <a:rPr lang="en-US" sz="2800" kern="1200" dirty="0" smtClean="0"/>
              <a:t>IPC Transports</a:t>
            </a:r>
          </a:p>
          <a:p>
            <a:pPr eaLnBrk="1" hangingPunct="1">
              <a:lnSpc>
                <a:spcPct val="80000"/>
              </a:lnSpc>
              <a:spcBef>
                <a:spcPts val="1200"/>
              </a:spcBef>
              <a:spcAft>
                <a:spcPts val="0"/>
              </a:spcAft>
              <a:buClr>
                <a:schemeClr val="tx2"/>
              </a:buClr>
              <a:buSzPct val="75000"/>
              <a:buFont typeface="Wingdings"/>
              <a:buChar char=""/>
            </a:pPr>
            <a:r>
              <a:rPr lang="en-US" sz="2800" kern="1200" dirty="0" smtClean="0"/>
              <a:t>Lab or Demo</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AUDIO_TEMP" val="C:\Users\a0850458\AppData\Local\Temp\articulate\presenter\ae\audio\20101105024425\"/>
  <p:tag name="PRESENTATION_PLAYLIST_COUNT" val="0"/>
  <p:tag name="PRESENTATION_PRESENTER_SLIDE_LEVEL" val="0"/>
  <p:tag name="ARTICULATE_TEMPLATE_GUID" val="964306da-7288-4a58-87f1-2616ae5904c9"/>
  <p:tag name="ARTICULATE_PROJECT_CHECK" val="0"/>
  <p:tag name="ARTICULATE_TEMPLATE" val="TI Master White"/>
  <p:tag name="ARTICULATE_REFERENCE_COUNT" val="2"/>
  <p:tag name="ARTICULATE_REFERENCE_TYPE_1" val="1"/>
  <p:tag name="ARTICULATE_REFERENCE_TITLE_1" val="KeyStone C66x SoC Architecture Overview Training Slides"/>
  <p:tag name="ARTICULATE_REFERENCE_1" val="C:\Data\Keystone Training\PDF\KeyStone SoC Overview.pdf"/>
  <p:tag name="ARTICULATE_REFERENCE_TYPE_2" val="0"/>
  <p:tag name="ARTICULATE_REFERENCE_TITLE_2" val="Getting Started: TMS320C66x High-Performance Multicore DSPs"/>
  <p:tag name="ARTICULATE_REFERENCE_2" val="http://focus.ti.com/dsp/docs/dspcontent.tsp?contentId=77428"/>
  <p:tag name="ARTICULATE_PRESENTER_VERSION" val="6"/>
  <p:tag name="PUBLISH_TITLE" val="KeyStone Training: C66x SOC Architecture Overview"/>
  <p:tag name="ARTICULATE_PUBLISH_PATH" val="C:\Data\Keystone Training\PUBLISH"/>
  <p:tag name="ARTICULATE_LOGO" val="TI_logo_off_white_square.jpg"/>
  <p:tag name="ARTICULATE_PRESENTER" val="(None selected)"/>
  <p:tag name="ARTICULATE_PRESENTER_GUID" val="9869030842"/>
  <p:tag name="ARTICULATE_LMS" val="0"/>
  <p:tag name="ARTICULATE_USE_PROJECT_TEMPLATE" val="1"/>
  <p:tag name="LMS_PUBLISH" val="No"/>
  <p:tag name="PRESENTER_PREVIEW_MODE" val="0"/>
  <p:tag name="PRESENTER_PREVIEW_START" val="1"/>
  <p:tag name="PLAYERLOGOHEIGHT" val="476"/>
  <p:tag name="PLAYERLOGOWIDTH" val="1357"/>
  <p:tag name="LAUNCHINNEWWINDOW" val="1"/>
  <p:tag name="LASTPUBLISHED" val="C:\Data\Keystone Training\PUBLISH\01 KeyStone Overview\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11.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12.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13.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14.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15.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16.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17.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18.xml><?xml version="1.0" encoding="utf-8"?>
<p:tagLst xmlns:a="http://schemas.openxmlformats.org/drawingml/2006/main" xmlns:r="http://schemas.openxmlformats.org/officeDocument/2006/relationships" xmlns:p="http://schemas.openxmlformats.org/presentationml/2006/main">
  <p:tag name="NO LOGOS" val="true"/>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COLORSCHEMEINDEX" val="4"/>
</p:tagLst>
</file>

<file path=ppt/tags/tag5.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6.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7.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8.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9.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LongProperties xmlns="http://schemas.microsoft.com/office/2006/metadata/longProperties"/>
</file>

<file path=customXml/item3.xml><?xml version="1.0" encoding="utf-8"?>
<p:properties xmlns:p="http://schemas.microsoft.com/office/2006/metadata/properties" xmlns:xsi="http://www.w3.org/2001/XMLSchema-instance">
  <documentManagement>
    <Content_x0020_Owner xmlns="99c847d8-566e-43ce-87b7-3c417d164c47">Ramroop, Saffie</Content_x0020_Owner>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529300-F1B4-4E63-A67B-9E50D1598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8087394-933C-48A1-8AD9-030539CA3EF7}">
  <ds:schemaRefs>
    <ds:schemaRef ds:uri="http://schemas.microsoft.com/office/2006/metadata/longProperties"/>
  </ds:schemaRefs>
</ds:datastoreItem>
</file>

<file path=customXml/itemProps3.xml><?xml version="1.0" encoding="utf-8"?>
<ds:datastoreItem xmlns:ds="http://schemas.openxmlformats.org/officeDocument/2006/customXml" ds:itemID="{7CBBC1DF-22C6-4C0C-A1CC-096D390C1463}">
  <ds:schemaRefs>
    <ds:schemaRef ds:uri="http://schemas.microsoft.com/office/2006/metadata/properties"/>
    <ds:schemaRef ds:uri="99c847d8-566e-43ce-87b7-3c417d164c47"/>
  </ds:schemaRefs>
</ds:datastoreItem>
</file>

<file path=customXml/itemProps4.xml><?xml version="1.0" encoding="utf-8"?>
<ds:datastoreItem xmlns:ds="http://schemas.openxmlformats.org/officeDocument/2006/customXml" ds:itemID="{9247FEFF-82D0-4BBE-AA2E-6E8C28F7BB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43508</TotalTime>
  <Words>3502</Words>
  <Application>Microsoft Office PowerPoint</Application>
  <PresentationFormat>On-screen Show (4:3)</PresentationFormat>
  <Paragraphs>692</Paragraphs>
  <Slides>51</Slides>
  <Notes>47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53" baseType="lpstr">
      <vt:lpstr>13_KeyStoneOLT</vt:lpstr>
      <vt:lpstr>Visio</vt:lpstr>
      <vt:lpstr>Intro to:    Inter-Processor Communications (IPC)</vt:lpstr>
      <vt:lpstr>Agenda</vt:lpstr>
      <vt:lpstr>Basic Concepts</vt:lpstr>
      <vt:lpstr>IPC – Definition</vt:lpstr>
      <vt:lpstr>IPC – RTOS/Framework Solutions</vt:lpstr>
      <vt:lpstr>IPC KeyStone II Hardware support</vt:lpstr>
      <vt:lpstr>IPC KeyStone II Offering</vt:lpstr>
      <vt:lpstr>IPC Library – Transports</vt:lpstr>
      <vt:lpstr>IPC library Services</vt:lpstr>
      <vt:lpstr>IPC Services</vt:lpstr>
      <vt:lpstr>IPC Services – Message Queue</vt:lpstr>
      <vt:lpstr>MessageQ – Highest Layer API</vt:lpstr>
      <vt:lpstr>MessageQ and Messages</vt:lpstr>
      <vt:lpstr>Using MessageQ (1/3)</vt:lpstr>
      <vt:lpstr>Using MessageQ (2/3)</vt:lpstr>
      <vt:lpstr>Using MessageQ (3/3)</vt:lpstr>
      <vt:lpstr>MessageQ – Configuration</vt:lpstr>
      <vt:lpstr>MessageQ – Miscellaneous Notes</vt:lpstr>
      <vt:lpstr>More Information About MessageQ</vt:lpstr>
      <vt:lpstr>IPC Services - Notify</vt:lpstr>
      <vt:lpstr>Using Notify – Concepts</vt:lpstr>
      <vt:lpstr>Notify Model</vt:lpstr>
      <vt:lpstr>Notify Model</vt:lpstr>
      <vt:lpstr>Notify Implementation</vt:lpstr>
      <vt:lpstr>Example Callback Function</vt:lpstr>
      <vt:lpstr>More Information About Notify</vt:lpstr>
      <vt:lpstr>IPC Services - Data Passing</vt:lpstr>
      <vt:lpstr>Data Passing Using Shared Memory (1/2)</vt:lpstr>
      <vt:lpstr>Slide 29</vt:lpstr>
      <vt:lpstr>Data Passing – Static</vt:lpstr>
      <vt:lpstr>Data Passing – Dynamic</vt:lpstr>
      <vt:lpstr>IPC Device to Device Using SRIO</vt:lpstr>
      <vt:lpstr>IPC Transports – SRIO (1/3)</vt:lpstr>
      <vt:lpstr>IPC Transports – SRIO (2/3)</vt:lpstr>
      <vt:lpstr>IPC Transports – SRIO (3/3)</vt:lpstr>
      <vt:lpstr>Configure the Transport Layer</vt:lpstr>
      <vt:lpstr>Configuration: Shared Memory CFG File</vt:lpstr>
      <vt:lpstr>Configuration: SRIO CFG File</vt:lpstr>
      <vt:lpstr>IPC Transport Details</vt:lpstr>
      <vt:lpstr>MsgCom Library</vt:lpstr>
      <vt:lpstr>Channel Types</vt:lpstr>
      <vt:lpstr>Interrupt Types</vt:lpstr>
      <vt:lpstr>Blocking and Non-Blocking</vt:lpstr>
      <vt:lpstr>Case 1: Generic Channel Communication  Zero Copy-based Constructions: Core-to-Core</vt:lpstr>
      <vt:lpstr>Case 2: Low-Latency Channel Communication Single and Virtual Channel  Zero Copy-based Construction: Core-to-Core</vt:lpstr>
      <vt:lpstr>Case 3: Reduce Context Switching   Zero Copy-based Constructions: Core-to-Core</vt:lpstr>
      <vt:lpstr>Case 4: Generic Channel Communication  ARM-to-DSP Communications via Linux Kernel VirtQueue</vt:lpstr>
      <vt:lpstr>Case 5: Low-Latency Channel Communication   ARM-to-DSP Communications via Linux Kernel VirtQueue</vt:lpstr>
      <vt:lpstr>Case 6: Reduce Context Switching    ARM-to-DSP Communications via Linux Kernel VirtQueue</vt:lpstr>
      <vt:lpstr>Lab/Demo</vt:lpstr>
      <vt:lpstr>Slide 51</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Eric Wand</dc:creator>
  <cp:lastModifiedBy>Ran Katzur</cp:lastModifiedBy>
  <cp:revision>1745</cp:revision>
  <dcterms:created xsi:type="dcterms:W3CDTF">2007-12-19T20:51:45Z</dcterms:created>
  <dcterms:modified xsi:type="dcterms:W3CDTF">2013-07-23T18:31:47Z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Nyquist Shannon Overview 201002</vt:lpwstr>
  </property>
  <property fmtid="{D5CDD505-2E9C-101B-9397-08002B2CF9AE}" pid="4" name="ContentType">
    <vt:lpwstr>Document</vt:lpwstr>
  </property>
  <property fmtid="{D5CDD505-2E9C-101B-9397-08002B2CF9AE}" pid="5" name="ArticulateGUID">
    <vt:lpwstr>E95BB4F0-F112-4E30-95EF-EBF022D08B6C</vt:lpwstr>
  </property>
  <property fmtid="{D5CDD505-2E9C-101B-9397-08002B2CF9AE}" pid="6" name="ArticulateProjectFull">
    <vt:lpwstr>C:\Data\Keystone Training\BINDERS\slides\KeyStone Intro to IPC.ppta</vt:lpwstr>
  </property>
</Properties>
</file>