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52" r:id="rId5"/>
  </p:sldMasterIdLst>
  <p:notesMasterIdLst>
    <p:notesMasterId r:id="rId51"/>
  </p:notesMasterIdLst>
  <p:handoutMasterIdLst>
    <p:handoutMasterId r:id="rId52"/>
  </p:handoutMasterIdLst>
  <p:sldIdLst>
    <p:sldId id="830" r:id="rId6"/>
    <p:sldId id="934" r:id="rId7"/>
    <p:sldId id="946" r:id="rId8"/>
    <p:sldId id="959" r:id="rId9"/>
    <p:sldId id="945" r:id="rId10"/>
    <p:sldId id="947" r:id="rId11"/>
    <p:sldId id="960" r:id="rId12"/>
    <p:sldId id="933" r:id="rId13"/>
    <p:sldId id="836" r:id="rId14"/>
    <p:sldId id="838" r:id="rId15"/>
    <p:sldId id="948" r:id="rId16"/>
    <p:sldId id="949" r:id="rId17"/>
    <p:sldId id="950" r:id="rId18"/>
    <p:sldId id="951" r:id="rId19"/>
    <p:sldId id="952" r:id="rId20"/>
    <p:sldId id="953" r:id="rId21"/>
    <p:sldId id="954" r:id="rId22"/>
    <p:sldId id="881" r:id="rId23"/>
    <p:sldId id="886" r:id="rId24"/>
    <p:sldId id="882" r:id="rId25"/>
    <p:sldId id="883" r:id="rId26"/>
    <p:sldId id="884" r:id="rId27"/>
    <p:sldId id="917" r:id="rId28"/>
    <p:sldId id="955" r:id="rId29"/>
    <p:sldId id="956" r:id="rId30"/>
    <p:sldId id="887" r:id="rId31"/>
    <p:sldId id="920" r:id="rId32"/>
    <p:sldId id="901" r:id="rId33"/>
    <p:sldId id="907" r:id="rId34"/>
    <p:sldId id="915" r:id="rId35"/>
    <p:sldId id="902" r:id="rId36"/>
    <p:sldId id="936" r:id="rId37"/>
    <p:sldId id="921" r:id="rId38"/>
    <p:sldId id="922" r:id="rId39"/>
    <p:sldId id="923" r:id="rId40"/>
    <p:sldId id="924" r:id="rId41"/>
    <p:sldId id="925" r:id="rId42"/>
    <p:sldId id="926" r:id="rId43"/>
    <p:sldId id="927" r:id="rId44"/>
    <p:sldId id="928" r:id="rId45"/>
    <p:sldId id="929" r:id="rId46"/>
    <p:sldId id="930" r:id="rId47"/>
    <p:sldId id="942" r:id="rId48"/>
    <p:sldId id="943" r:id="rId49"/>
    <p:sldId id="866" r:id="rId50"/>
  </p:sldIdLst>
  <p:sldSz cx="9144000" cy="6858000" type="screen4x3"/>
  <p:notesSz cx="7010400" cy="9296400"/>
  <p:custDataLst>
    <p:tags r:id="rId53"/>
  </p:custDataLst>
  <p:defaultTextStyle>
    <a:defPPr>
      <a:defRPr lang="en-US"/>
    </a:defPPr>
    <a:lvl1pPr algn="r" rtl="0" fontAlgn="base">
      <a:spcBef>
        <a:spcPct val="0"/>
      </a:spcBef>
      <a:spcAft>
        <a:spcPct val="0"/>
      </a:spcAft>
      <a:defRPr sz="2400" kern="1200">
        <a:solidFill>
          <a:schemeClr val="tx1"/>
        </a:solidFill>
        <a:latin typeface="Arial" pitchFamily="34" charset="0"/>
        <a:ea typeface="+mn-ea"/>
        <a:cs typeface="+mn-cs"/>
      </a:defRPr>
    </a:lvl1pPr>
    <a:lvl2pPr marL="457200" algn="r" rtl="0" fontAlgn="base">
      <a:spcBef>
        <a:spcPct val="0"/>
      </a:spcBef>
      <a:spcAft>
        <a:spcPct val="0"/>
      </a:spcAft>
      <a:defRPr sz="2400" kern="1200">
        <a:solidFill>
          <a:schemeClr val="tx1"/>
        </a:solidFill>
        <a:latin typeface="Arial" pitchFamily="34" charset="0"/>
        <a:ea typeface="+mn-ea"/>
        <a:cs typeface="+mn-cs"/>
      </a:defRPr>
    </a:lvl2pPr>
    <a:lvl3pPr marL="914400" algn="r" rtl="0" fontAlgn="base">
      <a:spcBef>
        <a:spcPct val="0"/>
      </a:spcBef>
      <a:spcAft>
        <a:spcPct val="0"/>
      </a:spcAft>
      <a:defRPr sz="2400" kern="1200">
        <a:solidFill>
          <a:schemeClr val="tx1"/>
        </a:solidFill>
        <a:latin typeface="Arial" pitchFamily="34" charset="0"/>
        <a:ea typeface="+mn-ea"/>
        <a:cs typeface="+mn-cs"/>
      </a:defRPr>
    </a:lvl3pPr>
    <a:lvl4pPr marL="1371600" algn="r" rtl="0" fontAlgn="base">
      <a:spcBef>
        <a:spcPct val="0"/>
      </a:spcBef>
      <a:spcAft>
        <a:spcPct val="0"/>
      </a:spcAft>
      <a:defRPr sz="2400" kern="1200">
        <a:solidFill>
          <a:schemeClr val="tx1"/>
        </a:solidFill>
        <a:latin typeface="Arial" pitchFamily="34" charset="0"/>
        <a:ea typeface="+mn-ea"/>
        <a:cs typeface="+mn-cs"/>
      </a:defRPr>
    </a:lvl4pPr>
    <a:lvl5pPr marL="1828800" algn="r" rtl="0" fontAlgn="base">
      <a:spcBef>
        <a:spcPct val="0"/>
      </a:spcBef>
      <a:spcAft>
        <a:spcPct val="0"/>
      </a:spcAft>
      <a:defRPr sz="2400" kern="1200">
        <a:solidFill>
          <a:schemeClr val="tx1"/>
        </a:solidFill>
        <a:latin typeface="Arial" pitchFamily="34" charset="0"/>
        <a:ea typeface="+mn-ea"/>
        <a:cs typeface="+mn-cs"/>
      </a:defRPr>
    </a:lvl5pPr>
    <a:lvl6pPr marL="2286000" algn="l" defTabSz="914400" rtl="0" eaLnBrk="1" latinLnBrk="0" hangingPunct="1">
      <a:defRPr sz="2400" kern="1200">
        <a:solidFill>
          <a:schemeClr val="tx1"/>
        </a:solidFill>
        <a:latin typeface="Arial" pitchFamily="34" charset="0"/>
        <a:ea typeface="+mn-ea"/>
        <a:cs typeface="+mn-cs"/>
      </a:defRPr>
    </a:lvl6pPr>
    <a:lvl7pPr marL="2743200" algn="l" defTabSz="914400" rtl="0" eaLnBrk="1" latinLnBrk="0" hangingPunct="1">
      <a:defRPr sz="2400" kern="1200">
        <a:solidFill>
          <a:schemeClr val="tx1"/>
        </a:solidFill>
        <a:latin typeface="Arial" pitchFamily="34" charset="0"/>
        <a:ea typeface="+mn-ea"/>
        <a:cs typeface="+mn-cs"/>
      </a:defRPr>
    </a:lvl7pPr>
    <a:lvl8pPr marL="3200400" algn="l" defTabSz="914400" rtl="0" eaLnBrk="1" latinLnBrk="0" hangingPunct="1">
      <a:defRPr sz="2400" kern="1200">
        <a:solidFill>
          <a:schemeClr val="tx1"/>
        </a:solidFill>
        <a:latin typeface="Arial" pitchFamily="34" charset="0"/>
        <a:ea typeface="+mn-ea"/>
        <a:cs typeface="+mn-cs"/>
      </a:defRPr>
    </a:lvl8pPr>
    <a:lvl9pPr marL="3657600" algn="l" defTabSz="914400" rtl="0" eaLnBrk="1" latinLnBrk="0" hangingPunct="1">
      <a:defRPr sz="2400"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FFFF99"/>
    <a:srgbClr val="FFFFCC"/>
    <a:srgbClr val="1F497D"/>
    <a:srgbClr val="FFCCFF"/>
    <a:srgbClr val="FFFF66"/>
    <a:srgbClr val="CCCC00"/>
    <a:srgbClr val="66FF66"/>
    <a:srgbClr val="00CC00"/>
    <a:srgbClr val="003300"/>
    <a:srgbClr val="217B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34" autoAdjust="0"/>
    <p:restoredTop sz="93932" autoAdjust="0"/>
  </p:normalViewPr>
  <p:slideViewPr>
    <p:cSldViewPr snapToGrid="0">
      <p:cViewPr varScale="1">
        <p:scale>
          <a:sx n="99" d="100"/>
          <a:sy n="99" d="100"/>
        </p:scale>
        <p:origin x="-282" y="-90"/>
      </p:cViewPr>
      <p:guideLst>
        <p:guide orient="horz" pos="2160"/>
        <p:guide pos="4182"/>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gs" Target="tags/tag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notesMaster" Target="notesMasters/notesMaster1.xml"/><Relationship Id="rId3"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algn="l" defTabSz="910113">
              <a:defRPr sz="1200">
                <a:latin typeface="Arial" charset="0"/>
              </a:defRPr>
            </a:lvl1pPr>
          </a:lstStyle>
          <a:p>
            <a:pPr>
              <a:defRPr/>
            </a:pPr>
            <a:endParaRPr lang="en-US" dirty="0"/>
          </a:p>
        </p:txBody>
      </p:sp>
      <p:sp>
        <p:nvSpPr>
          <p:cNvPr id="3" name="Date Placeholder 2"/>
          <p:cNvSpPr>
            <a:spLocks noGrp="1"/>
          </p:cNvSpPr>
          <p:nvPr>
            <p:ph type="dt" sz="quarter" idx="1"/>
          </p:nvPr>
        </p:nvSpPr>
        <p:spPr bwMode="auto">
          <a:xfrm>
            <a:off x="3970338" y="0"/>
            <a:ext cx="3038475" cy="465138"/>
          </a:xfrm>
          <a:prstGeom prst="rect">
            <a:avLst/>
          </a:prstGeom>
          <a:noFill/>
          <a:ln w="9525">
            <a:noFill/>
            <a:miter lim="800000"/>
            <a:headEnd/>
            <a:tailEnd/>
          </a:ln>
        </p:spPr>
        <p:txBody>
          <a:bodyPr vert="horz" wrap="square" lIns="91085" tIns="45542" rIns="91085" bIns="45542" numCol="1" anchor="t" anchorCtr="0" compatLnSpc="1">
            <a:prstTxWarp prst="textNoShape">
              <a:avLst/>
            </a:prstTxWarp>
          </a:bodyPr>
          <a:lstStyle>
            <a:lvl1pPr defTabSz="910113">
              <a:defRPr sz="1200">
                <a:latin typeface="Arial" charset="0"/>
              </a:defRPr>
            </a:lvl1pPr>
          </a:lstStyle>
          <a:p>
            <a:pPr>
              <a:defRPr/>
            </a:pPr>
            <a:fld id="{289FDC66-27A5-4579-BABF-D16C8BCC835C}" type="datetimeFigureOut">
              <a:rPr lang="en-US"/>
              <a:pPr>
                <a:defRPr/>
              </a:pPr>
              <a:t>8/14/2013</a:t>
            </a:fld>
            <a:endParaRPr lang="en-US" dirty="0"/>
          </a:p>
        </p:txBody>
      </p:sp>
      <p:sp>
        <p:nvSpPr>
          <p:cNvPr id="4" name="Footer Placeholder 3"/>
          <p:cNvSpPr>
            <a:spLocks noGrp="1"/>
          </p:cNvSpPr>
          <p:nvPr>
            <p:ph type="ftr" sz="quarter" idx="2"/>
          </p:nvPr>
        </p:nvSpPr>
        <p:spPr bwMode="auto">
          <a:xfrm>
            <a:off x="0"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algn="l" defTabSz="910113">
              <a:defRPr sz="1200">
                <a:latin typeface="Arial" charset="0"/>
              </a:defRPr>
            </a:lvl1pPr>
          </a:lstStyle>
          <a:p>
            <a:pPr>
              <a:defRPr/>
            </a:pPr>
            <a:endParaRPr lang="en-US" dirty="0"/>
          </a:p>
        </p:txBody>
      </p:sp>
      <p:sp>
        <p:nvSpPr>
          <p:cNvPr id="5" name="Slide Number Placeholder 4"/>
          <p:cNvSpPr>
            <a:spLocks noGrp="1"/>
          </p:cNvSpPr>
          <p:nvPr>
            <p:ph type="sldNum" sz="quarter" idx="3"/>
          </p:nvPr>
        </p:nvSpPr>
        <p:spPr bwMode="auto">
          <a:xfrm>
            <a:off x="3970338" y="8829675"/>
            <a:ext cx="3038475" cy="465138"/>
          </a:xfrm>
          <a:prstGeom prst="rect">
            <a:avLst/>
          </a:prstGeom>
          <a:noFill/>
          <a:ln w="9525">
            <a:noFill/>
            <a:miter lim="800000"/>
            <a:headEnd/>
            <a:tailEnd/>
          </a:ln>
        </p:spPr>
        <p:txBody>
          <a:bodyPr vert="horz" wrap="square" lIns="91085" tIns="45542" rIns="91085" bIns="45542" numCol="1" anchor="b" anchorCtr="0" compatLnSpc="1">
            <a:prstTxWarp prst="textNoShape">
              <a:avLst/>
            </a:prstTxWarp>
          </a:bodyPr>
          <a:lstStyle>
            <a:lvl1pPr defTabSz="910113">
              <a:defRPr sz="1200">
                <a:latin typeface="Arial" charset="0"/>
              </a:defRPr>
            </a:lvl1pPr>
          </a:lstStyle>
          <a:p>
            <a:pPr>
              <a:defRPr/>
            </a:pPr>
            <a:fld id="{EBDB6E16-9802-4E15-B604-5462189230CF}"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algn="l" defTabSz="910113">
              <a:defRPr sz="1200">
                <a:latin typeface="Arial" charset="0"/>
              </a:defRPr>
            </a:lvl1pPr>
          </a:lstStyle>
          <a:p>
            <a:pPr>
              <a:defRPr/>
            </a:pPr>
            <a:endParaRPr lang="en-US" dirty="0"/>
          </a:p>
        </p:txBody>
      </p:sp>
      <p:sp>
        <p:nvSpPr>
          <p:cNvPr id="105475" name="Rectangle 3"/>
          <p:cNvSpPr>
            <a:spLocks noGrp="1" noChangeArrowheads="1"/>
          </p:cNvSpPr>
          <p:nvPr>
            <p:ph type="dt" idx="1"/>
          </p:nvPr>
        </p:nvSpPr>
        <p:spPr bwMode="auto">
          <a:xfrm>
            <a:off x="3971925" y="0"/>
            <a:ext cx="3036888" cy="465138"/>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lvl1pPr defTabSz="910113">
              <a:defRPr sz="1200">
                <a:latin typeface="Arial" charset="0"/>
              </a:defRPr>
            </a:lvl1pPr>
          </a:lstStyle>
          <a:p>
            <a:pPr>
              <a:defRPr/>
            </a:pPr>
            <a:endParaRPr lang="en-US" dirty="0"/>
          </a:p>
        </p:txBody>
      </p:sp>
      <p:sp>
        <p:nvSpPr>
          <p:cNvPr id="114692" name="Rectangle 4"/>
          <p:cNvSpPr>
            <a:spLocks noGrp="1" noRot="1" noChangeAspect="1" noChangeArrowheads="1" noTextEdit="1"/>
          </p:cNvSpPr>
          <p:nvPr>
            <p:ph type="sldImg" idx="2"/>
          </p:nvPr>
        </p:nvSpPr>
        <p:spPr bwMode="auto">
          <a:xfrm>
            <a:off x="1182688" y="698500"/>
            <a:ext cx="4645025" cy="3484563"/>
          </a:xfrm>
          <a:prstGeom prst="rect">
            <a:avLst/>
          </a:prstGeom>
          <a:noFill/>
          <a:ln w="9525">
            <a:solidFill>
              <a:srgbClr val="000000"/>
            </a:solidFill>
            <a:miter lim="800000"/>
            <a:headEnd/>
            <a:tailEnd/>
          </a:ln>
        </p:spPr>
      </p:sp>
      <p:sp>
        <p:nvSpPr>
          <p:cNvPr id="105477" name="Rectangle 5"/>
          <p:cNvSpPr>
            <a:spLocks noGrp="1" noChangeArrowheads="1"/>
          </p:cNvSpPr>
          <p:nvPr>
            <p:ph type="body" sz="quarter" idx="3"/>
          </p:nvPr>
        </p:nvSpPr>
        <p:spPr bwMode="auto">
          <a:xfrm>
            <a:off x="701675" y="4416425"/>
            <a:ext cx="5607050" cy="4181475"/>
          </a:xfrm>
          <a:prstGeom prst="rect">
            <a:avLst/>
          </a:prstGeom>
          <a:noFill/>
          <a:ln w="9525">
            <a:noFill/>
            <a:miter lim="800000"/>
            <a:headEnd/>
            <a:tailEnd/>
          </a:ln>
        </p:spPr>
        <p:txBody>
          <a:bodyPr vert="horz" wrap="square" lIns="91931" tIns="45966" rIns="91931" bIns="459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5478" name="Rectangle 6"/>
          <p:cNvSpPr>
            <a:spLocks noGrp="1" noChangeArrowheads="1"/>
          </p:cNvSpPr>
          <p:nvPr>
            <p:ph type="ftr" sz="quarter" idx="4"/>
          </p:nvPr>
        </p:nvSpPr>
        <p:spPr bwMode="auto">
          <a:xfrm>
            <a:off x="0"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algn="l" defTabSz="910113">
              <a:defRPr sz="1200">
                <a:latin typeface="Arial" charset="0"/>
              </a:defRPr>
            </a:lvl1pPr>
          </a:lstStyle>
          <a:p>
            <a:pPr>
              <a:defRPr/>
            </a:pPr>
            <a:endParaRPr lang="en-US" dirty="0"/>
          </a:p>
        </p:txBody>
      </p:sp>
      <p:sp>
        <p:nvSpPr>
          <p:cNvPr id="105479" name="Rectangle 7"/>
          <p:cNvSpPr>
            <a:spLocks noGrp="1" noChangeArrowheads="1"/>
          </p:cNvSpPr>
          <p:nvPr>
            <p:ph type="sldNum" sz="quarter" idx="5"/>
          </p:nvPr>
        </p:nvSpPr>
        <p:spPr bwMode="auto">
          <a:xfrm>
            <a:off x="3971925" y="8831263"/>
            <a:ext cx="3036888" cy="463550"/>
          </a:xfrm>
          <a:prstGeom prst="rect">
            <a:avLst/>
          </a:prstGeom>
          <a:noFill/>
          <a:ln w="9525">
            <a:noFill/>
            <a:miter lim="800000"/>
            <a:headEnd/>
            <a:tailEnd/>
          </a:ln>
        </p:spPr>
        <p:txBody>
          <a:bodyPr vert="horz" wrap="square" lIns="91931" tIns="45966" rIns="91931" bIns="45966" numCol="1" anchor="b" anchorCtr="0" compatLnSpc="1">
            <a:prstTxWarp prst="textNoShape">
              <a:avLst/>
            </a:prstTxWarp>
          </a:bodyPr>
          <a:lstStyle>
            <a:lvl1pPr defTabSz="910113">
              <a:defRPr sz="1200">
                <a:latin typeface="Arial" charset="0"/>
              </a:defRPr>
            </a:lvl1pPr>
          </a:lstStyle>
          <a:p>
            <a:pPr>
              <a:defRPr/>
            </a:pPr>
            <a:fld id="{9AF68C97-DBEA-40B2-91B6-F690EAC6BBD6}"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6D3C2F1B-7A00-4E70-8896-FBAB1A03BE5E}" type="slidenum">
              <a:rPr lang="en-US">
                <a:solidFill>
                  <a:prstClr val="black"/>
                </a:solidFill>
              </a:rPr>
              <a:pPr/>
              <a:t>1</a:t>
            </a:fld>
            <a:endParaRPr lang="en-US" dirty="0">
              <a:solidFill>
                <a:prstClr val="black"/>
              </a:solidFill>
            </a:endParaRPr>
          </a:p>
        </p:txBody>
      </p:sp>
      <p:sp>
        <p:nvSpPr>
          <p:cNvPr id="224258" name="Rectangle 2"/>
          <p:cNvSpPr>
            <a:spLocks noGrp="1" noRot="1" noChangeAspect="1" noChangeArrowheads="1" noTextEdit="1"/>
          </p:cNvSpPr>
          <p:nvPr>
            <p:ph type="sldImg"/>
          </p:nvPr>
        </p:nvSpPr>
        <p:spPr>
          <a:ln cap="flat"/>
        </p:spPr>
      </p:sp>
      <p:sp>
        <p:nvSpPr>
          <p:cNvPr id="224259" name="Rectangle 3"/>
          <p:cNvSpPr>
            <a:spLocks noGrp="1" noChangeArrowheads="1"/>
          </p:cNvSpPr>
          <p:nvPr>
            <p:ph type="body" idx="1"/>
          </p:nvPr>
        </p:nvSpPr>
        <p:spPr>
          <a:ln/>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12</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B8B1DFA-B3AC-48C4-A020-6903E38D181E}" type="slidenum">
              <a:rPr lang="en-US" smtClean="0"/>
              <a:pPr/>
              <a:t>15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19</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20</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2</a:t>
            </a:fld>
            <a:endParaRPr lang="en-US" dirty="0" smtClean="0">
              <a:solidFill>
                <a:srgbClr val="000000"/>
              </a:solidFill>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23</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24</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25</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26</a:t>
            </a:fld>
            <a:endParaRPr lang="en-US" dirty="0" smtClean="0">
              <a:solidFill>
                <a:srgbClr val="000000"/>
              </a:solidFill>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27</a:t>
            </a:fld>
            <a:endParaRPr lang="en-US" dirty="0" smtClean="0">
              <a:solidFill>
                <a:srgbClr val="000000"/>
              </a:solidFill>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28</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29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Dotted line to show what the application is doing and what is done automatically</a:t>
            </a:r>
          </a:p>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31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32</a:t>
            </a:fld>
            <a:endParaRPr lang="en-US" dirty="0" smtClean="0">
              <a:solidFill>
                <a:srgbClr val="000000"/>
              </a:solidFill>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284" indent="-220284"/>
            <a:r>
              <a:rPr lang="en-US" dirty="0" smtClean="0"/>
              <a:t>Notes:</a:t>
            </a:r>
          </a:p>
          <a:p>
            <a:pPr marL="220284" indent="-220284">
              <a:buFontTx/>
              <a:buChar char="-"/>
            </a:pPr>
            <a:r>
              <a:rPr lang="en-US" dirty="0" smtClean="0"/>
              <a:t>All naming is illustrative.</a:t>
            </a:r>
          </a:p>
          <a:p>
            <a:pPr marL="220284" indent="-220284"/>
            <a:endParaRPr lang="en-US" dirty="0" smtClean="0"/>
          </a:p>
          <a:p>
            <a:pPr marL="220284" indent="-220284"/>
            <a:r>
              <a:rPr lang="en-US" dirty="0" smtClean="0"/>
              <a:t>Open Items: </a:t>
            </a:r>
          </a:p>
          <a:p>
            <a:pPr marL="220284" indent="-220284">
              <a:buFontTx/>
              <a:buChar char="-"/>
            </a:pPr>
            <a:r>
              <a:rPr lang="en-US" dirty="0" smtClean="0"/>
              <a:t>Recycling policies on Tx Completion queues</a:t>
            </a:r>
          </a:p>
          <a:p>
            <a:pPr marL="220284" indent="-220284">
              <a:buFontTx/>
              <a:buChar char="-"/>
            </a:pPr>
            <a:r>
              <a:rPr lang="en-US" dirty="0" smtClean="0"/>
              <a:t>API Naming convention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284" indent="-220284"/>
            <a:r>
              <a:rPr lang="en-US" dirty="0" smtClean="0"/>
              <a:t>Notes:</a:t>
            </a:r>
          </a:p>
          <a:p>
            <a:pPr marL="220284" indent="-220284">
              <a:buFontTx/>
              <a:buChar char="-"/>
            </a:pPr>
            <a:r>
              <a:rPr lang="en-US" dirty="0" smtClean="0"/>
              <a:t>All naming is illustrative.</a:t>
            </a:r>
          </a:p>
          <a:p>
            <a:pPr marL="220284" indent="-220284"/>
            <a:endParaRPr lang="en-US" dirty="0" smtClean="0"/>
          </a:p>
          <a:p>
            <a:pPr marL="220284" indent="-220284"/>
            <a:r>
              <a:rPr lang="en-US" dirty="0" smtClean="0"/>
              <a:t>Open Items: </a:t>
            </a:r>
          </a:p>
          <a:p>
            <a:pPr marL="220284" indent="-220284">
              <a:buFontTx/>
              <a:buChar char="-"/>
            </a:pPr>
            <a:r>
              <a:rPr lang="en-US" dirty="0" smtClean="0"/>
              <a:t>Recycling policies on Tx Completion queues</a:t>
            </a:r>
          </a:p>
          <a:p>
            <a:pPr marL="220284" indent="-220284">
              <a:buFontTx/>
              <a:buChar char="-"/>
            </a:pPr>
            <a:r>
              <a:rPr lang="en-US" dirty="0" smtClean="0"/>
              <a:t>API Naming convention</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284" indent="-220284"/>
            <a:r>
              <a:rPr lang="en-US" dirty="0" smtClean="0"/>
              <a:t>Notes:</a:t>
            </a:r>
          </a:p>
          <a:p>
            <a:pPr marL="220284" indent="-220284">
              <a:buFontTx/>
              <a:buChar char="-"/>
            </a:pPr>
            <a:r>
              <a:rPr lang="en-US" dirty="0" smtClean="0"/>
              <a:t>All naming is illustrative.</a:t>
            </a:r>
          </a:p>
          <a:p>
            <a:pPr marL="220284" indent="-220284"/>
            <a:endParaRPr lang="en-US" dirty="0" smtClean="0"/>
          </a:p>
          <a:p>
            <a:pPr marL="220284" indent="-220284"/>
            <a:r>
              <a:rPr lang="en-US" dirty="0" smtClean="0"/>
              <a:t>Open Items: </a:t>
            </a:r>
          </a:p>
          <a:p>
            <a:pPr marL="220284" indent="-220284">
              <a:buFontTx/>
              <a:buChar char="-"/>
            </a:pPr>
            <a:r>
              <a:rPr lang="en-US" dirty="0" smtClean="0"/>
              <a:t>Recycling policies on Tx Completion queues</a:t>
            </a:r>
          </a:p>
          <a:p>
            <a:pPr marL="220284" indent="-220284">
              <a:buFontTx/>
              <a:buChar char="-"/>
            </a:pPr>
            <a:r>
              <a:rPr lang="en-US" dirty="0" smtClean="0"/>
              <a:t>API Naming convention</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284" indent="-220284"/>
            <a:r>
              <a:rPr lang="en-US" dirty="0" smtClean="0"/>
              <a:t>Notes:</a:t>
            </a:r>
          </a:p>
          <a:p>
            <a:pPr marL="220284" indent="-220284">
              <a:buFontTx/>
              <a:buChar char="-"/>
            </a:pPr>
            <a:r>
              <a:rPr lang="en-US" dirty="0" smtClean="0"/>
              <a:t>All naming is illustrative.</a:t>
            </a:r>
          </a:p>
          <a:p>
            <a:pPr marL="220284" indent="-220284"/>
            <a:endParaRPr lang="en-US" dirty="0" smtClean="0"/>
          </a:p>
          <a:p>
            <a:pPr marL="220284" indent="-220284"/>
            <a:r>
              <a:rPr lang="en-US" dirty="0" smtClean="0"/>
              <a:t>Open Items: </a:t>
            </a:r>
          </a:p>
          <a:p>
            <a:pPr marL="220284" indent="-220284">
              <a:buFontTx/>
              <a:buChar char="-"/>
            </a:pPr>
            <a:r>
              <a:rPr lang="en-US" dirty="0" smtClean="0"/>
              <a:t>Recycling policies on Tx Completion queues</a:t>
            </a:r>
          </a:p>
          <a:p>
            <a:pPr marL="220284" indent="-220284">
              <a:buFontTx/>
              <a:buChar char="-"/>
            </a:pPr>
            <a:r>
              <a:rPr lang="en-US" dirty="0" smtClean="0"/>
              <a:t>API Naming convention</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284" indent="-220284"/>
            <a:r>
              <a:rPr lang="en-US" dirty="0" smtClean="0"/>
              <a:t>Notes:</a:t>
            </a:r>
          </a:p>
          <a:p>
            <a:pPr marL="220284" indent="-220284">
              <a:buFontTx/>
              <a:buChar char="-"/>
            </a:pPr>
            <a:r>
              <a:rPr lang="en-US" dirty="0" smtClean="0"/>
              <a:t>All naming is illustrative.</a:t>
            </a:r>
          </a:p>
          <a:p>
            <a:pPr marL="220284" indent="-220284"/>
            <a:endParaRPr lang="en-US" dirty="0" smtClean="0"/>
          </a:p>
          <a:p>
            <a:pPr marL="220284" indent="-220284"/>
            <a:r>
              <a:rPr lang="en-US" dirty="0" smtClean="0"/>
              <a:t>Open Items: </a:t>
            </a:r>
          </a:p>
          <a:p>
            <a:pPr marL="220284" indent="-220284">
              <a:buFontTx/>
              <a:buChar char="-"/>
            </a:pPr>
            <a:r>
              <a:rPr lang="en-US" dirty="0" smtClean="0"/>
              <a:t>Recycling policies on Tx Completion queues</a:t>
            </a:r>
          </a:p>
          <a:p>
            <a:pPr marL="220284" indent="-220284">
              <a:buFontTx/>
              <a:buChar char="-"/>
            </a:pPr>
            <a:r>
              <a:rPr lang="en-US" dirty="0" smtClean="0"/>
              <a:t>API Naming convention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Rot="1" noChangeAspect="1" noChangeArrowheads="1" noTextEdit="1"/>
          </p:cNvSpPr>
          <p:nvPr>
            <p:ph type="sldImg"/>
          </p:nvPr>
        </p:nvSpPr>
        <p:spPr>
          <a:ln/>
        </p:spPr>
      </p:sp>
      <p:sp>
        <p:nvSpPr>
          <p:cNvPr id="260099" name="Rectangle 3"/>
          <p:cNvSpPr>
            <a:spLocks noGrp="1" noChangeArrowheads="1"/>
          </p:cNvSpPr>
          <p:nvPr>
            <p:ph type="body" idx="1"/>
          </p:nvPr>
        </p:nvSpPr>
        <p:spPr/>
        <p:txBody>
          <a:bodyPr/>
          <a:lstStyle/>
          <a:p>
            <a:pPr marL="220284" indent="-220284"/>
            <a:r>
              <a:rPr lang="en-US" dirty="0" smtClean="0"/>
              <a:t>Notes:</a:t>
            </a:r>
          </a:p>
          <a:p>
            <a:pPr marL="220284" indent="-220284">
              <a:buFontTx/>
              <a:buChar char="-"/>
            </a:pPr>
            <a:r>
              <a:rPr lang="en-US" dirty="0" smtClean="0"/>
              <a:t>All naming is illustrative.</a:t>
            </a:r>
          </a:p>
          <a:p>
            <a:pPr marL="220284" indent="-220284"/>
            <a:endParaRPr lang="en-US" dirty="0" smtClean="0"/>
          </a:p>
          <a:p>
            <a:pPr marL="220284" indent="-220284"/>
            <a:r>
              <a:rPr lang="en-US" dirty="0" smtClean="0"/>
              <a:t>Open Items: </a:t>
            </a:r>
          </a:p>
          <a:p>
            <a:pPr marL="220284" indent="-220284">
              <a:buFontTx/>
              <a:buChar char="-"/>
            </a:pPr>
            <a:r>
              <a:rPr lang="en-US" dirty="0" smtClean="0"/>
              <a:t>Recycling policies on Tx Completion queues</a:t>
            </a:r>
          </a:p>
          <a:p>
            <a:pPr marL="220284" indent="-220284">
              <a:buFontTx/>
              <a:buChar char="-"/>
            </a:pPr>
            <a:r>
              <a:rPr lang="en-US" dirty="0" smtClean="0"/>
              <a:t>API Naming convention</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43</a:t>
            </a:fld>
            <a:endParaRPr lang="en-US" dirty="0" smtClean="0">
              <a:solidFill>
                <a:srgbClr val="000000"/>
              </a:solidFill>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noChangeArrowheads="1"/>
          </p:cNvSpPr>
          <p:nvPr>
            <p:ph type="sldNum" sz="quarter" idx="5"/>
          </p:nvPr>
        </p:nvSpPr>
        <p:spPr>
          <a:noFill/>
        </p:spPr>
        <p:txBody>
          <a:bodyPr/>
          <a:lstStyle/>
          <a:p>
            <a:fld id="{8FF64B04-1992-4103-8674-0CC1B4BCFB3D}" type="slidenum">
              <a:rPr lang="en-US" smtClean="0"/>
              <a:pPr/>
              <a:t>45</a:t>
            </a:fld>
            <a:endParaRPr lang="en-US" dirty="0" smtClean="0"/>
          </a:p>
        </p:txBody>
      </p:sp>
      <p:sp>
        <p:nvSpPr>
          <p:cNvPr id="56323" name="Rectangle 2"/>
          <p:cNvSpPr>
            <a:spLocks noGrp="1" noRot="1" noChangeAspect="1" noChangeArrowheads="1" noTextEdit="1"/>
          </p:cNvSpPr>
          <p:nvPr>
            <p:ph type="sldImg"/>
          </p:nvPr>
        </p:nvSpPr>
        <p:spPr>
          <a:ln cap="flat"/>
        </p:spPr>
      </p:sp>
      <p:sp>
        <p:nvSpPr>
          <p:cNvPr id="56324"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r>
              <a:rPr lang="en-US" dirty="0" smtClean="0">
                <a:latin typeface="Arial" pitchFamily="34" charset="0"/>
              </a:rPr>
              <a:t>NEW</a:t>
            </a:r>
          </a:p>
          <a:p>
            <a:endParaRPr lang="en-US" dirty="0" smtClean="0">
              <a:latin typeface="Arial" pitchFamily="34" charset="0"/>
            </a:endParaRPr>
          </a:p>
        </p:txBody>
      </p:sp>
      <p:sp>
        <p:nvSpPr>
          <p:cNvPr id="116740" name="Slide Number Placeholder 3"/>
          <p:cNvSpPr>
            <a:spLocks noGrp="1"/>
          </p:cNvSpPr>
          <p:nvPr>
            <p:ph type="sldNum" sz="quarter" idx="5"/>
          </p:nvPr>
        </p:nvSpPr>
        <p:spPr>
          <a:noFill/>
        </p:spPr>
        <p:txBody>
          <a:bodyPr/>
          <a:lstStyle/>
          <a:p>
            <a:pPr defTabSz="909638"/>
            <a:fld id="{A9C92054-1BD5-4B92-94B7-517672C0FAF0}" type="slidenum">
              <a:rPr lang="en-US" smtClean="0">
                <a:solidFill>
                  <a:srgbClr val="000000"/>
                </a:solidFill>
                <a:latin typeface="Arial" pitchFamily="34" charset="0"/>
              </a:rPr>
              <a:pPr defTabSz="909638"/>
              <a:t>8</a:t>
            </a:fld>
            <a:endParaRPr lang="en-US" dirty="0" smtClean="0">
              <a:solidFill>
                <a:srgbClr val="000000"/>
              </a:solidFill>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ECDD63F-2AFC-428B-BB59-1F672FC4E289}" type="slidenum">
              <a:rPr lang="en-US" smtClean="0"/>
              <a:pPr>
                <a:defRPr/>
              </a:pPr>
              <a:t>10</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AF68C97-DBEA-40B2-91B6-F690EAC6BBD6}" type="slidenum">
              <a:rPr lang="en-US" smtClean="0"/>
              <a:pPr>
                <a:defRPr/>
              </a:pPr>
              <a:t>11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AEF89BD6-E300-4C67-B175-76E5828D27B4}" type="datetimeFigureOut">
              <a:rPr lang="en-US" smtClean="0"/>
              <a:pPr/>
              <a:t>8/14/2013</a:t>
            </a:fld>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4E582210-5FCA-4178-AB04-4337EADA3D8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EF89BD6-E300-4C67-B175-76E5828D27B4}" type="datetimeFigureOut">
              <a:rPr lang="en-US" smtClean="0"/>
              <a:pPr/>
              <a:t>8/14/2013</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E582210-5FCA-4178-AB04-4337EADA3D8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762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3" name="Text Placeholder 2"/>
          <p:cNvSpPr>
            <a:spLocks noGrp="1"/>
          </p:cNvSpPr>
          <p:nvPr>
            <p:ph type="body" idx="1"/>
          </p:nvPr>
        </p:nvSpPr>
        <p:spPr bwMode="auto">
          <a:xfrm>
            <a:off x="457200" y="990600"/>
            <a:ext cx="82296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Rectangle 25"/>
          <p:cNvSpPr>
            <a:spLocks noChangeArrowheads="1"/>
          </p:cNvSpPr>
          <p:nvPr/>
        </p:nvSpPr>
        <p:spPr bwMode="auto">
          <a:xfrm>
            <a:off x="338138" y="6477000"/>
            <a:ext cx="8462962" cy="315913"/>
          </a:xfrm>
          <a:prstGeom prst="rect">
            <a:avLst/>
          </a:prstGeom>
          <a:noFill/>
          <a:ln w="9525">
            <a:solidFill>
              <a:schemeClr val="tx1"/>
            </a:solidFill>
            <a:miter lim="800000"/>
            <a:headEnd/>
            <a:tailEnd/>
          </a:ln>
          <a:effectLst/>
        </p:spPr>
        <p:txBody>
          <a:bodyPr wrap="none" anchor="ctr"/>
          <a:lstStyle/>
          <a:p>
            <a:pPr algn="l" fontAlgn="auto">
              <a:spcBef>
                <a:spcPts val="0"/>
              </a:spcBef>
              <a:spcAft>
                <a:spcPts val="0"/>
              </a:spcAft>
              <a:defRPr/>
            </a:pPr>
            <a:endParaRPr lang="en-US" sz="1800" dirty="0">
              <a:solidFill>
                <a:srgbClr val="000000"/>
              </a:solidFill>
              <a:latin typeface="Calibri"/>
            </a:endParaRPr>
          </a:p>
        </p:txBody>
      </p:sp>
      <p:pic>
        <p:nvPicPr>
          <p:cNvPr id="10245" name="Picture 8" descr="ti_hz_1c_pos_rgb_jpg.jpg"/>
          <p:cNvPicPr>
            <a:picLocks noChangeAspect="1"/>
          </p:cNvPicPr>
          <p:nvPr>
            <p:custDataLst>
              <p:tags r:id="rId6"/>
            </p:custDataLst>
          </p:nvPr>
        </p:nvPicPr>
        <p:blipFill>
          <a:blip r:embed="rId8" cstate="print"/>
          <a:srcRect/>
          <a:stretch>
            <a:fillRect/>
          </a:stretch>
        </p:blipFill>
        <p:spPr bwMode="auto">
          <a:xfrm>
            <a:off x="361950" y="6503988"/>
            <a:ext cx="1131888" cy="260350"/>
          </a:xfrm>
          <a:prstGeom prst="rect">
            <a:avLst/>
          </a:prstGeom>
          <a:noFill/>
          <a:ln w="9525">
            <a:noFill/>
            <a:miter lim="800000"/>
            <a:headEnd/>
            <a:tailEnd/>
          </a:ln>
        </p:spPr>
      </p:pic>
      <p:sp>
        <p:nvSpPr>
          <p:cNvPr id="10" name="Rectangle 9"/>
          <p:cNvSpPr/>
          <p:nvPr userDrawn="1">
            <p:custDataLst>
              <p:tags r:id="rId7"/>
            </p:custDataLst>
          </p:nvPr>
        </p:nvSpPr>
        <p:spPr>
          <a:xfrm>
            <a:off x="7428848" y="6498264"/>
            <a:ext cx="1357103" cy="276999"/>
          </a:xfrm>
          <a:prstGeom prst="rect">
            <a:avLst/>
          </a:prstGeom>
          <a:solidFill>
            <a:schemeClr val="bg1"/>
          </a:solidFill>
        </p:spPr>
        <p:txBody>
          <a:bodyPr wrap="none">
            <a:spAutoFit/>
          </a:bodyPr>
          <a:lstStyle/>
          <a:p>
            <a:pPr algn="ctr" fontAlgn="auto">
              <a:spcBef>
                <a:spcPts val="0"/>
              </a:spcBef>
              <a:spcAft>
                <a:spcPts val="0"/>
              </a:spcAft>
              <a:defRPr/>
            </a:pPr>
            <a:r>
              <a:rPr lang="en-US" sz="1200" b="1" dirty="0" smtClean="0">
                <a:ln w="10541" cmpd="sng">
                  <a:solidFill>
                    <a:srgbClr val="7D7D7D">
                      <a:tint val="100000"/>
                      <a:shade val="100000"/>
                      <a:satMod val="110000"/>
                    </a:srgbClr>
                  </a:solidFill>
                  <a:prstDash val="solid"/>
                </a:ln>
                <a:solidFill>
                  <a:srgbClr val="000000"/>
                </a:solidFill>
                <a:latin typeface="Calibri"/>
              </a:rPr>
              <a:t>Multicore </a:t>
            </a:r>
            <a:r>
              <a:rPr lang="en-US" sz="1200" b="1" dirty="0">
                <a:ln w="10541" cmpd="sng">
                  <a:solidFill>
                    <a:srgbClr val="7D7D7D">
                      <a:tint val="100000"/>
                      <a:shade val="100000"/>
                      <a:satMod val="110000"/>
                    </a:srgbClr>
                  </a:solidFill>
                  <a:prstDash val="solid"/>
                </a:ln>
                <a:solidFill>
                  <a:srgbClr val="000000"/>
                </a:solidFill>
                <a:latin typeface="Calibri"/>
              </a:rPr>
              <a:t>Training</a:t>
            </a:r>
          </a:p>
        </p:txBody>
      </p:sp>
    </p:spTree>
  </p:cSld>
  <p:clrMap bg1="lt1" tx1="dk1" bg2="lt2" tx2="dk2" accent1="accent1" accent2="accent2" accent3="accent3" accent4="accent4" accent5="accent5" accent6="accent6" hlink="hlink" folHlink="folHlink"/>
  <p:sldLayoutIdLst>
    <p:sldLayoutId id="2147485971" r:id="rId1"/>
    <p:sldLayoutId id="2147485972" r:id="rId2"/>
    <p:sldLayoutId id="2147485973" r:id="rId3"/>
    <p:sldLayoutId id="2147485974" r:id="rId4"/>
  </p:sldLayoutIdLst>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alibri" pitchFamily="34" charset="0"/>
        </a:defRPr>
      </a:lvl2pPr>
      <a:lvl3pPr algn="ctr" rtl="0" eaLnBrk="0" fontAlgn="base" hangingPunct="0">
        <a:spcBef>
          <a:spcPct val="0"/>
        </a:spcBef>
        <a:spcAft>
          <a:spcPct val="0"/>
        </a:spcAft>
        <a:defRPr sz="4400" b="1">
          <a:solidFill>
            <a:schemeClr val="tx1"/>
          </a:solidFill>
          <a:latin typeface="Calibri" pitchFamily="34" charset="0"/>
        </a:defRPr>
      </a:lvl3pPr>
      <a:lvl4pPr algn="ctr" rtl="0" eaLnBrk="0" fontAlgn="base" hangingPunct="0">
        <a:spcBef>
          <a:spcPct val="0"/>
        </a:spcBef>
        <a:spcAft>
          <a:spcPct val="0"/>
        </a:spcAft>
        <a:defRPr sz="4400" b="1">
          <a:solidFill>
            <a:schemeClr val="tx1"/>
          </a:solidFill>
          <a:latin typeface="Calibri" pitchFamily="34" charset="0"/>
        </a:defRPr>
      </a:lvl4pPr>
      <a:lvl5pPr algn="ctr" rtl="0" eaLnBrk="0" fontAlgn="base" hangingPunct="0">
        <a:spcBef>
          <a:spcPct val="0"/>
        </a:spcBef>
        <a:spcAft>
          <a:spcPct val="0"/>
        </a:spcAft>
        <a:defRPr sz="4400" b="1">
          <a:solidFill>
            <a:schemeClr val="tx1"/>
          </a:solidFill>
          <a:latin typeface="Calibri" pitchFamily="34" charset="0"/>
        </a:defRPr>
      </a:lvl5pPr>
      <a:lvl6pPr marL="457200" algn="ctr" rtl="0" eaLnBrk="0" fontAlgn="base" hangingPunct="0">
        <a:spcBef>
          <a:spcPct val="0"/>
        </a:spcBef>
        <a:spcAft>
          <a:spcPct val="0"/>
        </a:spcAft>
        <a:defRPr sz="4400" b="1">
          <a:solidFill>
            <a:schemeClr val="tx1"/>
          </a:solidFill>
          <a:latin typeface="Calibri" pitchFamily="34" charset="0"/>
        </a:defRPr>
      </a:lvl6pPr>
      <a:lvl7pPr marL="914400" algn="ctr" rtl="0" eaLnBrk="0" fontAlgn="base" hangingPunct="0">
        <a:spcBef>
          <a:spcPct val="0"/>
        </a:spcBef>
        <a:spcAft>
          <a:spcPct val="0"/>
        </a:spcAft>
        <a:defRPr sz="4400" b="1">
          <a:solidFill>
            <a:schemeClr val="tx1"/>
          </a:solidFill>
          <a:latin typeface="Calibri" pitchFamily="34" charset="0"/>
        </a:defRPr>
      </a:lvl7pPr>
      <a:lvl8pPr marL="1371600" algn="ctr" rtl="0" eaLnBrk="0" fontAlgn="base" hangingPunct="0">
        <a:spcBef>
          <a:spcPct val="0"/>
        </a:spcBef>
        <a:spcAft>
          <a:spcPct val="0"/>
        </a:spcAft>
        <a:defRPr sz="4400" b="1">
          <a:solidFill>
            <a:schemeClr val="tx1"/>
          </a:solidFill>
          <a:latin typeface="Calibri" pitchFamily="34" charset="0"/>
        </a:defRPr>
      </a:lvl8pPr>
      <a:lvl9pPr marL="1828800" algn="ctr" rtl="0" eaLnBrk="0" fontAlgn="base" hangingPunct="0">
        <a:spcBef>
          <a:spcPct val="0"/>
        </a:spcBef>
        <a:spcAft>
          <a:spcPct val="0"/>
        </a:spcAft>
        <a:defRPr sz="4400" b="1">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defRPr>
      </a:lvl1pPr>
      <a:lvl2pPr marL="639763" indent="-285750" algn="l" rtl="0" eaLnBrk="0" fontAlgn="base" hangingPunct="0">
        <a:spcBef>
          <a:spcPct val="20000"/>
        </a:spcBef>
        <a:spcAft>
          <a:spcPct val="0"/>
        </a:spcAft>
        <a:buFont typeface="Arial" pitchFamily="34" charset="0"/>
        <a:buChar char="–"/>
        <a:defRPr sz="2800">
          <a:solidFill>
            <a:schemeClr val="tx1"/>
          </a:solidFill>
          <a:latin typeface="+mn-lt"/>
        </a:defRPr>
      </a:lvl2pPr>
      <a:lvl3pPr marL="914400" indent="-228600" algn="l" rtl="0" eaLnBrk="0" fontAlgn="base" hangingPunct="0">
        <a:spcBef>
          <a:spcPct val="20000"/>
        </a:spcBef>
        <a:spcAft>
          <a:spcPct val="0"/>
        </a:spcAft>
        <a:buFont typeface="Arial" pitchFamily="34" charset="0"/>
        <a:buChar char="•"/>
        <a:defRPr sz="2400">
          <a:solidFill>
            <a:schemeClr val="tx1"/>
          </a:solidFill>
          <a:latin typeface="+mn-lt"/>
        </a:defRPr>
      </a:lvl3pPr>
      <a:lvl4pPr marL="1187450" indent="-228600" algn="l" rtl="0" eaLnBrk="0" fontAlgn="base" hangingPunct="0">
        <a:spcBef>
          <a:spcPct val="20000"/>
        </a:spcBef>
        <a:spcAft>
          <a:spcPct val="0"/>
        </a:spcAft>
        <a:buFont typeface="Arial" pitchFamily="34" charset="0"/>
        <a:buChar char="–"/>
        <a:defRPr sz="2000">
          <a:solidFill>
            <a:schemeClr val="tx1"/>
          </a:solidFill>
          <a:latin typeface="+mn-lt"/>
        </a:defRPr>
      </a:lvl4pPr>
      <a:lvl5pPr marL="1462088" indent="-228600" algn="l" rtl="0" eaLnBrk="0" fontAlgn="base" hangingPunct="0">
        <a:spcBef>
          <a:spcPct val="20000"/>
        </a:spcBef>
        <a:spcAft>
          <a:spcPct val="0"/>
        </a:spcAft>
        <a:buFont typeface="Courier New" pitchFamily="49" charset="0"/>
        <a:buChar char="o"/>
        <a:defRPr sz="2000">
          <a:solidFill>
            <a:schemeClr val="tx1"/>
          </a:solidFill>
          <a:latin typeface="+mn-lt"/>
        </a:defRPr>
      </a:lvl5pPr>
      <a:lvl6pPr marL="1919288" indent="-228600" algn="l" rtl="0" eaLnBrk="0" fontAlgn="base" hangingPunct="0">
        <a:spcBef>
          <a:spcPct val="20000"/>
        </a:spcBef>
        <a:spcAft>
          <a:spcPct val="0"/>
        </a:spcAft>
        <a:buFont typeface="Courier New" pitchFamily="49" charset="0"/>
        <a:buChar char="o"/>
        <a:defRPr sz="2000">
          <a:solidFill>
            <a:schemeClr val="tx1"/>
          </a:solidFill>
          <a:latin typeface="+mn-lt"/>
        </a:defRPr>
      </a:lvl6pPr>
      <a:lvl7pPr marL="2376488" indent="-228600" algn="l" rtl="0" eaLnBrk="0" fontAlgn="base" hangingPunct="0">
        <a:spcBef>
          <a:spcPct val="20000"/>
        </a:spcBef>
        <a:spcAft>
          <a:spcPct val="0"/>
        </a:spcAft>
        <a:buFont typeface="Courier New" pitchFamily="49" charset="0"/>
        <a:buChar char="o"/>
        <a:defRPr sz="2000">
          <a:solidFill>
            <a:schemeClr val="tx1"/>
          </a:solidFill>
          <a:latin typeface="+mn-lt"/>
        </a:defRPr>
      </a:lvl7pPr>
      <a:lvl8pPr marL="2833688" indent="-228600" algn="l" rtl="0" eaLnBrk="0" fontAlgn="base" hangingPunct="0">
        <a:spcBef>
          <a:spcPct val="20000"/>
        </a:spcBef>
        <a:spcAft>
          <a:spcPct val="0"/>
        </a:spcAft>
        <a:buFont typeface="Courier New" pitchFamily="49" charset="0"/>
        <a:buChar char="o"/>
        <a:defRPr sz="2000">
          <a:solidFill>
            <a:schemeClr val="tx1"/>
          </a:solidFill>
          <a:latin typeface="+mn-lt"/>
        </a:defRPr>
      </a:lvl8pPr>
      <a:lvl9pPr marL="3290888" indent="-228600" algn="l" rtl="0" eaLnBrk="0" fontAlgn="base" hangingPunct="0">
        <a:spcBef>
          <a:spcPct val="20000"/>
        </a:spcBef>
        <a:spcAft>
          <a:spcPct val="0"/>
        </a:spcAft>
        <a:buFont typeface="Courier New" pitchFamily="49" charset="0"/>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ctrTitle"/>
          </p:nvPr>
        </p:nvSpPr>
        <p:spPr>
          <a:xfrm>
            <a:off x="609600" y="838200"/>
            <a:ext cx="7772400" cy="2743200"/>
          </a:xfrm>
        </p:spPr>
        <p:txBody>
          <a:bodyPr/>
          <a:lstStyle/>
          <a:p>
            <a:pPr>
              <a:lnSpc>
                <a:spcPct val="105000"/>
              </a:lnSpc>
            </a:pPr>
            <a:r>
              <a:rPr lang="en-US" sz="5400" b="0" dirty="0" smtClean="0"/>
              <a:t>Intro to:   </a:t>
            </a:r>
            <a:br>
              <a:rPr lang="en-US" sz="5400" b="0" dirty="0" smtClean="0"/>
            </a:br>
            <a:r>
              <a:rPr lang="en-US" sz="5400" b="0" dirty="0" smtClean="0"/>
              <a:t>Inter-Processor Communications (IPC)</a:t>
            </a:r>
            <a:endParaRPr lang="en-US" sz="5400" b="0" dirty="0"/>
          </a:p>
        </p:txBody>
      </p:sp>
    </p:spTree>
    <p:custDataLst>
      <p:tags r:id="rId1"/>
    </p:custData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65008" y="-14778"/>
            <a:ext cx="8229600" cy="762000"/>
          </a:xfrm>
        </p:spPr>
        <p:txBody>
          <a:bodyPr wrap="none" anchorCtr="1"/>
          <a:lstStyle/>
          <a:p>
            <a:r>
              <a:rPr lang="en-US" dirty="0" smtClean="0"/>
              <a:t>IPC Services</a:t>
            </a:r>
          </a:p>
        </p:txBody>
      </p:sp>
      <p:sp>
        <p:nvSpPr>
          <p:cNvPr id="7" name="TextBox 6"/>
          <p:cNvSpPr txBox="1"/>
          <p:nvPr/>
        </p:nvSpPr>
        <p:spPr>
          <a:xfrm>
            <a:off x="419100" y="669895"/>
            <a:ext cx="8374380" cy="1392369"/>
          </a:xfrm>
          <a:prstGeom prst="rect">
            <a:avLst/>
          </a:prstGeom>
          <a:noFill/>
        </p:spPr>
        <p:txBody>
          <a:bodyPr wrap="square" rtlCol="0" anchor="ctr" anchorCtr="0">
            <a:spAutoFit/>
          </a:bodyPr>
          <a:lstStyle/>
          <a:p>
            <a:pPr marL="342900" indent="-342900" algn="l">
              <a:lnSpc>
                <a:spcPct val="120000"/>
              </a:lnSpc>
              <a:buClr>
                <a:schemeClr val="tx2"/>
              </a:buClr>
              <a:buSzPct val="75000"/>
              <a:buFont typeface="Wingdings"/>
              <a:buChar char=""/>
            </a:pPr>
            <a:r>
              <a:rPr lang="en-US" dirty="0" smtClean="0">
                <a:solidFill>
                  <a:schemeClr val="dk1"/>
                </a:solidFill>
                <a:latin typeface="Calibri" pitchFamily="34" charset="0"/>
              </a:rPr>
              <a:t>The IPC package is a set of APIs </a:t>
            </a:r>
          </a:p>
          <a:p>
            <a:pPr marL="342900" indent="-342900" algn="l">
              <a:lnSpc>
                <a:spcPct val="120000"/>
              </a:lnSpc>
              <a:buClr>
                <a:schemeClr val="tx2"/>
              </a:buClr>
              <a:buSzPct val="75000"/>
              <a:buFont typeface="Wingdings"/>
              <a:buChar char=""/>
            </a:pPr>
            <a:r>
              <a:rPr lang="en-US" dirty="0" smtClean="0">
                <a:solidFill>
                  <a:schemeClr val="dk1"/>
                </a:solidFill>
                <a:latin typeface="Calibri" pitchFamily="34" charset="0"/>
              </a:rPr>
              <a:t>MessageQ uses the modules below …</a:t>
            </a:r>
          </a:p>
          <a:p>
            <a:pPr marL="342900" indent="-342900" algn="l">
              <a:lnSpc>
                <a:spcPct val="120000"/>
              </a:lnSpc>
              <a:buClr>
                <a:schemeClr val="tx2"/>
              </a:buClr>
              <a:buSzPct val="75000"/>
              <a:buFont typeface="Wingdings"/>
              <a:buChar char=""/>
            </a:pPr>
            <a:r>
              <a:rPr lang="en-US" dirty="0" smtClean="0">
                <a:solidFill>
                  <a:schemeClr val="dk1"/>
                </a:solidFill>
                <a:latin typeface="Calibri" pitchFamily="34" charset="0"/>
              </a:rPr>
              <a:t>But each module can also be used independently.</a:t>
            </a:r>
          </a:p>
        </p:txBody>
      </p:sp>
      <p:sp>
        <p:nvSpPr>
          <p:cNvPr id="5" name="Rectangle 4"/>
          <p:cNvSpPr/>
          <p:nvPr/>
        </p:nvSpPr>
        <p:spPr bwMode="auto">
          <a:xfrm>
            <a:off x="441960" y="2103120"/>
            <a:ext cx="8328660" cy="541020"/>
          </a:xfrm>
          <a:prstGeom prst="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5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mj-lt"/>
              </a:rPr>
              <a:t>Application</a:t>
            </a:r>
          </a:p>
        </p:txBody>
      </p:sp>
      <p:cxnSp>
        <p:nvCxnSpPr>
          <p:cNvPr id="8" name="Straight Arrow Connector 7"/>
          <p:cNvCxnSpPr/>
          <p:nvPr/>
        </p:nvCxnSpPr>
        <p:spPr bwMode="auto">
          <a:xfrm>
            <a:off x="2217420" y="268224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9" name="Straight Arrow Connector 8"/>
          <p:cNvCxnSpPr/>
          <p:nvPr/>
        </p:nvCxnSpPr>
        <p:spPr bwMode="auto">
          <a:xfrm>
            <a:off x="3642360" y="268224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0" name="Straight Arrow Connector 9"/>
          <p:cNvCxnSpPr/>
          <p:nvPr/>
        </p:nvCxnSpPr>
        <p:spPr bwMode="auto">
          <a:xfrm>
            <a:off x="4922520" y="268986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1" name="Straight Arrow Connector 10"/>
          <p:cNvCxnSpPr/>
          <p:nvPr/>
        </p:nvCxnSpPr>
        <p:spPr bwMode="auto">
          <a:xfrm>
            <a:off x="6240780" y="269748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cxnSp>
        <p:nvCxnSpPr>
          <p:cNvPr id="12" name="Straight Arrow Connector 11"/>
          <p:cNvCxnSpPr/>
          <p:nvPr/>
        </p:nvCxnSpPr>
        <p:spPr bwMode="auto">
          <a:xfrm>
            <a:off x="7787640" y="2705100"/>
            <a:ext cx="0" cy="30480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graphicFrame>
        <p:nvGraphicFramePr>
          <p:cNvPr id="13" name="Object 12"/>
          <p:cNvGraphicFramePr>
            <a:graphicFrameLocks noChangeAspect="1"/>
          </p:cNvGraphicFramePr>
          <p:nvPr/>
        </p:nvGraphicFramePr>
        <p:xfrm>
          <a:off x="407353" y="3005773"/>
          <a:ext cx="8283575" cy="3482975"/>
        </p:xfrm>
        <a:graphic>
          <a:graphicData uri="http://schemas.openxmlformats.org/presentationml/2006/ole">
            <p:oleObj spid="_x0000_s1026" name="Visio" r:id="rId4" imgW="8282738" imgH="3482116" progId="Visio.Drawing.11">
              <p:embed/>
            </p:oleObj>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533400" y="3810"/>
            <a:ext cx="8229600" cy="762000"/>
          </a:xfrm>
        </p:spPr>
        <p:txBody>
          <a:bodyPr wrap="none" anchorCtr="1"/>
          <a:lstStyle/>
          <a:p>
            <a:r>
              <a:rPr lang="en-US" dirty="0" smtClean="0"/>
              <a:t>Using Notify – Concepts</a:t>
            </a:r>
          </a:p>
        </p:txBody>
      </p:sp>
      <p:sp>
        <p:nvSpPr>
          <p:cNvPr id="6" name="TextBox 5"/>
          <p:cNvSpPr txBox="1"/>
          <p:nvPr/>
        </p:nvSpPr>
        <p:spPr>
          <a:xfrm>
            <a:off x="200025" y="1417075"/>
            <a:ext cx="8267700" cy="1397306"/>
          </a:xfrm>
          <a:prstGeom prst="rect">
            <a:avLst/>
          </a:prstGeom>
          <a:noFill/>
        </p:spPr>
        <p:txBody>
          <a:bodyPr wrap="square" rtlCol="0" anchor="ctr" anchorCtr="0">
            <a:spAutoFit/>
          </a:bodyPr>
          <a:lstStyle/>
          <a:p>
            <a:pPr marL="34290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In addition to moving MessageQ messages, Notify:</a:t>
            </a:r>
          </a:p>
          <a:p>
            <a:pPr marL="800100" lvl="1"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Can be used independently of MessageQ</a:t>
            </a:r>
          </a:p>
          <a:p>
            <a:pPr marL="800100" lvl="1"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Is a simpler form of IPC communication</a:t>
            </a:r>
          </a:p>
        </p:txBody>
      </p:sp>
      <p:grpSp>
        <p:nvGrpSpPr>
          <p:cNvPr id="2" name="Group 76"/>
          <p:cNvGrpSpPr/>
          <p:nvPr/>
        </p:nvGrpSpPr>
        <p:grpSpPr>
          <a:xfrm>
            <a:off x="2333625" y="3171825"/>
            <a:ext cx="4267200" cy="3200400"/>
            <a:chOff x="2286000" y="3048000"/>
            <a:chExt cx="4267200" cy="3200400"/>
          </a:xfrm>
        </p:grpSpPr>
        <p:sp>
          <p:nvSpPr>
            <p:cNvPr id="26" name="Cube 25"/>
            <p:cNvSpPr/>
            <p:nvPr/>
          </p:nvSpPr>
          <p:spPr bwMode="auto">
            <a:xfrm>
              <a:off x="2286000" y="3048000"/>
              <a:ext cx="4267200" cy="3200400"/>
            </a:xfrm>
            <a:prstGeom prst="cube">
              <a:avLst>
                <a:gd name="adj" fmla="val 2700"/>
              </a:avLst>
            </a:prstGeom>
            <a:solidFill>
              <a:schemeClr val="bg1">
                <a:lumMod val="95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eaLnBrk="0" hangingPunct="0">
                <a:lnSpc>
                  <a:spcPct val="80000"/>
                </a:lnSpc>
                <a:spcBef>
                  <a:spcPct val="50000"/>
                </a:spcBef>
              </a:pPr>
              <a:r>
                <a:rPr lang="en-US" dirty="0" smtClean="0">
                  <a:solidFill>
                    <a:srgbClr val="000000"/>
                  </a:solidFill>
                  <a:latin typeface="Calibri" pitchFamily="34" charset="0"/>
                </a:rPr>
                <a:t>Device 1</a:t>
              </a:r>
            </a:p>
          </p:txBody>
        </p:sp>
        <p:grpSp>
          <p:nvGrpSpPr>
            <p:cNvPr id="3" name="Group 60"/>
            <p:cNvGrpSpPr/>
            <p:nvPr/>
          </p:nvGrpSpPr>
          <p:grpSpPr>
            <a:xfrm>
              <a:off x="2590800" y="3581400"/>
              <a:ext cx="1600200" cy="1905000"/>
              <a:chOff x="990600" y="2362200"/>
              <a:chExt cx="1371600" cy="1905000"/>
            </a:xfrm>
          </p:grpSpPr>
          <p:sp>
            <p:nvSpPr>
              <p:cNvPr id="37" name="Rectangle 36"/>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eaLnBrk="0" hangingPunct="0">
                  <a:lnSpc>
                    <a:spcPct val="80000"/>
                  </a:lnSpc>
                  <a:spcBef>
                    <a:spcPct val="50000"/>
                  </a:spcBef>
                </a:pPr>
                <a:r>
                  <a:rPr lang="en-US" sz="2000" dirty="0" smtClean="0">
                    <a:solidFill>
                      <a:srgbClr val="000000"/>
                    </a:solidFill>
                    <a:latin typeface="Calibri" pitchFamily="34" charset="0"/>
                  </a:rPr>
                  <a:t>CorePac 1</a:t>
                </a:r>
              </a:p>
            </p:txBody>
          </p:sp>
          <p:sp>
            <p:nvSpPr>
              <p:cNvPr id="38" name="Rounded Rectangle 37"/>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600" b="0" dirty="0" smtClean="0">
                    <a:solidFill>
                      <a:srgbClr val="000000"/>
                    </a:solidFill>
                    <a:latin typeface="Calibri" pitchFamily="34" charset="0"/>
                  </a:rPr>
                  <a:t>Thread 1</a:t>
                </a:r>
              </a:p>
            </p:txBody>
          </p:sp>
          <p:sp>
            <p:nvSpPr>
              <p:cNvPr id="39" name="Rounded Rectangle 38"/>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800" dirty="0" smtClean="0">
                    <a:solidFill>
                      <a:srgbClr val="000000"/>
                    </a:solidFill>
                    <a:latin typeface="Calibri" pitchFamily="34" charset="0"/>
                  </a:rPr>
                  <a:t>IPC</a:t>
                </a:r>
              </a:p>
            </p:txBody>
          </p:sp>
          <p:sp>
            <p:nvSpPr>
              <p:cNvPr id="40" name="Rounded Rectangle 39"/>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600" b="0" dirty="0" smtClean="0">
                    <a:solidFill>
                      <a:srgbClr val="000000"/>
                    </a:solidFill>
                    <a:latin typeface="Calibri" pitchFamily="34" charset="0"/>
                  </a:rPr>
                  <a:t>Thread 2</a:t>
                </a:r>
              </a:p>
            </p:txBody>
          </p:sp>
        </p:grpSp>
        <p:sp>
          <p:nvSpPr>
            <p:cNvPr id="28" name="Rectangle 27"/>
            <p:cNvSpPr/>
            <p:nvPr/>
          </p:nvSpPr>
          <p:spPr bwMode="auto">
            <a:xfrm>
              <a:off x="3903928" y="5652971"/>
              <a:ext cx="1004771" cy="457200"/>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eaLnBrk="0" hangingPunct="0">
                <a:lnSpc>
                  <a:spcPct val="80000"/>
                </a:lnSpc>
                <a:spcBef>
                  <a:spcPct val="50000"/>
                </a:spcBef>
              </a:pPr>
              <a:endParaRPr lang="en-US" sz="2800" dirty="0" smtClean="0">
                <a:solidFill>
                  <a:srgbClr val="000000"/>
                </a:solidFill>
                <a:latin typeface="Arial Narrow" pitchFamily="34" charset="0"/>
              </a:endParaRPr>
            </a:p>
          </p:txBody>
        </p:sp>
        <p:sp>
          <p:nvSpPr>
            <p:cNvPr id="29" name="Rectangle 28"/>
            <p:cNvSpPr/>
            <p:nvPr/>
          </p:nvSpPr>
          <p:spPr bwMode="auto">
            <a:xfrm>
              <a:off x="4047464" y="5716769"/>
              <a:ext cx="715930" cy="317202"/>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800" b="0" dirty="0" smtClean="0">
                  <a:solidFill>
                    <a:srgbClr val="000000"/>
                  </a:solidFill>
                  <a:latin typeface="Calibri" pitchFamily="34" charset="0"/>
                </a:rPr>
                <a:t>MEM</a:t>
              </a:r>
            </a:p>
          </p:txBody>
        </p:sp>
        <p:grpSp>
          <p:nvGrpSpPr>
            <p:cNvPr id="4" name="Group 68"/>
            <p:cNvGrpSpPr/>
            <p:nvPr/>
          </p:nvGrpSpPr>
          <p:grpSpPr>
            <a:xfrm>
              <a:off x="4572000" y="3581400"/>
              <a:ext cx="1600200" cy="1905000"/>
              <a:chOff x="990600" y="2362200"/>
              <a:chExt cx="1371600" cy="1905000"/>
            </a:xfrm>
          </p:grpSpPr>
          <p:sp>
            <p:nvSpPr>
              <p:cNvPr id="33" name="Rectangle 32"/>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eaLnBrk="0" hangingPunct="0">
                  <a:lnSpc>
                    <a:spcPct val="80000"/>
                  </a:lnSpc>
                  <a:spcBef>
                    <a:spcPct val="50000"/>
                  </a:spcBef>
                </a:pPr>
                <a:r>
                  <a:rPr lang="en-US" sz="2000" dirty="0" smtClean="0">
                    <a:solidFill>
                      <a:srgbClr val="000000"/>
                    </a:solidFill>
                    <a:latin typeface="Calibri" pitchFamily="34" charset="0"/>
                  </a:rPr>
                  <a:t>CorePac 2</a:t>
                </a:r>
              </a:p>
            </p:txBody>
          </p:sp>
          <p:sp>
            <p:nvSpPr>
              <p:cNvPr id="34" name="Rounded Rectangle 33"/>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600" b="0" dirty="0" smtClean="0">
                    <a:solidFill>
                      <a:srgbClr val="000000"/>
                    </a:solidFill>
                    <a:latin typeface="Calibri" pitchFamily="34" charset="0"/>
                  </a:rPr>
                  <a:t>Thread 1</a:t>
                </a:r>
              </a:p>
            </p:txBody>
          </p:sp>
          <p:sp>
            <p:nvSpPr>
              <p:cNvPr id="35" name="Rounded Rectangle 34"/>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800" dirty="0" smtClean="0">
                    <a:solidFill>
                      <a:srgbClr val="000000"/>
                    </a:solidFill>
                    <a:latin typeface="Calibri" pitchFamily="34" charset="0"/>
                  </a:rPr>
                  <a:t>IPC</a:t>
                </a:r>
              </a:p>
            </p:txBody>
          </p:sp>
          <p:sp>
            <p:nvSpPr>
              <p:cNvPr id="36" name="Rounded Rectangle 35"/>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algn="ctr" eaLnBrk="0" hangingPunct="0">
                  <a:lnSpc>
                    <a:spcPct val="80000"/>
                  </a:lnSpc>
                  <a:spcBef>
                    <a:spcPct val="50000"/>
                  </a:spcBef>
                </a:pPr>
                <a:r>
                  <a:rPr lang="en-US" sz="1600" b="0" dirty="0" smtClean="0">
                    <a:solidFill>
                      <a:srgbClr val="000000"/>
                    </a:solidFill>
                    <a:latin typeface="Calibri" pitchFamily="34" charset="0"/>
                  </a:rPr>
                  <a:t>Thread 2</a:t>
                </a:r>
              </a:p>
            </p:txBody>
          </p:sp>
        </p:grpSp>
        <p:cxnSp>
          <p:nvCxnSpPr>
            <p:cNvPr id="31" name="Shape 30"/>
            <p:cNvCxnSpPr>
              <a:stCxn id="38" idx="1"/>
              <a:endCxn id="28" idx="1"/>
            </p:cNvCxnSpPr>
            <p:nvPr/>
          </p:nvCxnSpPr>
          <p:spPr bwMode="auto">
            <a:xfrm rot="16200000" flipH="1">
              <a:off x="2973765" y="4951407"/>
              <a:ext cx="956039" cy="904288"/>
            </a:xfrm>
            <a:prstGeom prst="bentConnector2">
              <a:avLst/>
            </a:prstGeom>
            <a:solidFill>
              <a:schemeClr val="accent1"/>
            </a:solidFill>
            <a:ln w="57150" cap="flat" cmpd="sng" algn="ctr">
              <a:solidFill>
                <a:schemeClr val="tx1"/>
              </a:solidFill>
              <a:prstDash val="solid"/>
              <a:round/>
              <a:headEnd type="none" w="med" len="med"/>
              <a:tailEnd type="triangle" w="med" len="med"/>
            </a:ln>
            <a:effectLst/>
          </p:spPr>
        </p:cxnSp>
        <p:cxnSp>
          <p:nvCxnSpPr>
            <p:cNvPr id="32" name="Shape 31"/>
            <p:cNvCxnSpPr>
              <a:stCxn id="28" idx="3"/>
              <a:endCxn id="36" idx="1"/>
            </p:cNvCxnSpPr>
            <p:nvPr/>
          </p:nvCxnSpPr>
          <p:spPr bwMode="auto">
            <a:xfrm flipV="1">
              <a:off x="4908699" y="4925532"/>
              <a:ext cx="854665" cy="956039"/>
            </a:xfrm>
            <a:prstGeom prst="bentConnector2">
              <a:avLst/>
            </a:prstGeom>
            <a:solidFill>
              <a:schemeClr val="accent1"/>
            </a:solidFill>
            <a:ln w="57150" cap="flat" cmpd="sng" algn="ctr">
              <a:solidFill>
                <a:schemeClr val="tx1"/>
              </a:solidFill>
              <a:prstDash val="solid"/>
              <a:round/>
              <a:headEnd type="none" w="med" len="med"/>
              <a:tailEnd type="triangle" w="med" len="med"/>
            </a:ln>
            <a:effectLst/>
          </p:spPr>
        </p:cxnSp>
      </p:gr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95300" y="1905"/>
            <a:ext cx="8229600" cy="657225"/>
          </a:xfrm>
        </p:spPr>
        <p:txBody>
          <a:bodyPr wrap="none" anchorCtr="1"/>
          <a:lstStyle/>
          <a:p>
            <a:r>
              <a:rPr lang="en-US" dirty="0" smtClean="0"/>
              <a:t>Notify Model</a:t>
            </a:r>
          </a:p>
        </p:txBody>
      </p:sp>
      <p:sp>
        <p:nvSpPr>
          <p:cNvPr id="6" name="TextBox 5"/>
          <p:cNvSpPr txBox="1"/>
          <p:nvPr/>
        </p:nvSpPr>
        <p:spPr>
          <a:xfrm>
            <a:off x="177048" y="727164"/>
            <a:ext cx="8641198" cy="4979825"/>
          </a:xfrm>
          <a:prstGeom prst="rect">
            <a:avLst/>
          </a:prstGeom>
          <a:noFill/>
        </p:spPr>
        <p:txBody>
          <a:bodyPr wrap="square" rtlCol="0" anchor="ctr" anchorCtr="0">
            <a:spAutoFit/>
          </a:bodyPr>
          <a:lstStyle/>
          <a:p>
            <a:pPr marL="34290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Comprised of </a:t>
            </a:r>
            <a:r>
              <a:rPr lang="en-US" dirty="0" smtClean="0">
                <a:solidFill>
                  <a:srgbClr val="1F497D"/>
                </a:solidFill>
                <a:latin typeface="Calibri" pitchFamily="34" charset="0"/>
              </a:rPr>
              <a:t>SENDER</a:t>
            </a:r>
            <a:r>
              <a:rPr lang="en-US" dirty="0" smtClean="0">
                <a:solidFill>
                  <a:schemeClr val="dk1"/>
                </a:solidFill>
                <a:latin typeface="Calibri" pitchFamily="34" charset="0"/>
              </a:rPr>
              <a:t> and </a:t>
            </a:r>
            <a:r>
              <a:rPr lang="en-US" dirty="0" smtClean="0">
                <a:solidFill>
                  <a:srgbClr val="1F497D"/>
                </a:solidFill>
                <a:latin typeface="Calibri" pitchFamily="34" charset="0"/>
              </a:rPr>
              <a:t>RECEIVER</a:t>
            </a:r>
            <a:r>
              <a:rPr lang="en-US" dirty="0" smtClean="0">
                <a:latin typeface="Calibri" pitchFamily="34" charset="0"/>
              </a:rPr>
              <a:t>.</a:t>
            </a:r>
          </a:p>
          <a:p>
            <a:pPr marL="34290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The </a:t>
            </a:r>
            <a:r>
              <a:rPr lang="en-US" dirty="0" smtClean="0">
                <a:solidFill>
                  <a:srgbClr val="1F497D"/>
                </a:solidFill>
                <a:latin typeface="Calibri" pitchFamily="34" charset="0"/>
              </a:rPr>
              <a:t>SENDER</a:t>
            </a:r>
            <a:r>
              <a:rPr lang="en-US" dirty="0" smtClean="0">
                <a:solidFill>
                  <a:schemeClr val="dk1"/>
                </a:solidFill>
                <a:latin typeface="Calibri" pitchFamily="34" charset="0"/>
              </a:rPr>
              <a:t> </a:t>
            </a:r>
            <a:r>
              <a:rPr lang="en-US" b="0" dirty="0" smtClean="0">
                <a:solidFill>
                  <a:schemeClr val="dk1"/>
                </a:solidFill>
                <a:effectLst/>
                <a:latin typeface="Calibri" pitchFamily="34" charset="0"/>
              </a:rPr>
              <a:t>API requires the following information:</a:t>
            </a:r>
          </a:p>
          <a:p>
            <a:pPr marL="800100" lvl="1"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Destination (</a:t>
            </a:r>
            <a:r>
              <a:rPr lang="en-US" dirty="0" smtClean="0">
                <a:solidFill>
                  <a:srgbClr val="1F497D"/>
                </a:solidFill>
                <a:latin typeface="Calibri" pitchFamily="34" charset="0"/>
              </a:rPr>
              <a:t>SENDER</a:t>
            </a:r>
            <a:r>
              <a:rPr lang="en-US" dirty="0" smtClean="0">
                <a:solidFill>
                  <a:schemeClr val="dk1"/>
                </a:solidFill>
                <a:latin typeface="Calibri" pitchFamily="34" charset="0"/>
              </a:rPr>
              <a:t> ID is implicit)</a:t>
            </a:r>
          </a:p>
          <a:p>
            <a:pPr marL="800100" lvl="1"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16-bit Line ID </a:t>
            </a:r>
          </a:p>
          <a:p>
            <a:pPr marL="800100" lvl="1"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32-bit Event ID</a:t>
            </a:r>
          </a:p>
          <a:p>
            <a:pPr marL="800100" lvl="1"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32-bit payload (For example, a pointer to message handle)</a:t>
            </a:r>
          </a:p>
          <a:p>
            <a:pPr marL="34290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The </a:t>
            </a:r>
            <a:r>
              <a:rPr lang="en-US" dirty="0" smtClean="0">
                <a:solidFill>
                  <a:srgbClr val="1F497D"/>
                </a:solidFill>
                <a:latin typeface="Calibri" pitchFamily="34" charset="0"/>
              </a:rPr>
              <a:t>SENDER</a:t>
            </a:r>
            <a:r>
              <a:rPr lang="en-US" dirty="0" smtClean="0">
                <a:solidFill>
                  <a:schemeClr val="dk1"/>
                </a:solidFill>
                <a:latin typeface="Calibri" pitchFamily="34" charset="0"/>
              </a:rPr>
              <a:t> API generates an interrupt (an event) in the destination.</a:t>
            </a:r>
          </a:p>
          <a:p>
            <a:pPr marL="342900" indent="-342900" algn="l">
              <a:lnSpc>
                <a:spcPct val="90000"/>
              </a:lnSpc>
              <a:spcBef>
                <a:spcPts val="1200"/>
              </a:spcBef>
              <a:buClr>
                <a:schemeClr val="tx2"/>
              </a:buClr>
              <a:buSzPct val="75000"/>
              <a:buFont typeface="Wingdings"/>
              <a:buChar char=""/>
            </a:pPr>
            <a:r>
              <a:rPr lang="en-US" b="0" dirty="0" smtClean="0">
                <a:solidFill>
                  <a:schemeClr val="dk1"/>
                </a:solidFill>
                <a:effectLst/>
                <a:latin typeface="Calibri" pitchFamily="34" charset="0"/>
              </a:rPr>
              <a:t>Based on Line ID and Event ID, the </a:t>
            </a:r>
            <a:r>
              <a:rPr lang="en-US" dirty="0" smtClean="0">
                <a:solidFill>
                  <a:srgbClr val="1F497D"/>
                </a:solidFill>
                <a:latin typeface="Calibri" pitchFamily="34" charset="0"/>
              </a:rPr>
              <a:t>RECEIVER</a:t>
            </a:r>
            <a:r>
              <a:rPr lang="en-US" b="0" dirty="0" smtClean="0">
                <a:solidFill>
                  <a:schemeClr val="dk1"/>
                </a:solidFill>
                <a:effectLst/>
                <a:latin typeface="Calibri" pitchFamily="34" charset="0"/>
              </a:rPr>
              <a:t> schedules a pre-defined call-back function.</a:t>
            </a:r>
          </a:p>
          <a:p>
            <a:pPr marL="342900" indent="-342900" algn="l">
              <a:lnSpc>
                <a:spcPct val="90000"/>
              </a:lnSpc>
              <a:spcBef>
                <a:spcPts val="1200"/>
              </a:spcBef>
              <a:buClr>
                <a:schemeClr val="tx2"/>
              </a:buClr>
              <a:buSzPct val="75000"/>
              <a:buFont typeface="Wingdings"/>
              <a:buChar char=""/>
            </a:pPr>
            <a:endParaRPr lang="en-US" b="0" dirty="0" smtClean="0">
              <a:solidFill>
                <a:schemeClr val="dk1"/>
              </a:solidFill>
              <a:latin typeface="Calibri" pitchFamily="34"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95300" y="1905"/>
            <a:ext cx="8229600" cy="657225"/>
          </a:xfrm>
        </p:spPr>
        <p:txBody>
          <a:bodyPr wrap="none" anchorCtr="1"/>
          <a:lstStyle/>
          <a:p>
            <a:r>
              <a:rPr lang="en-US" dirty="0" smtClean="0"/>
              <a:t>Notify Model</a:t>
            </a:r>
          </a:p>
        </p:txBody>
      </p:sp>
      <p:graphicFrame>
        <p:nvGraphicFramePr>
          <p:cNvPr id="4" name="Object 3"/>
          <p:cNvGraphicFramePr>
            <a:graphicFrameLocks noChangeAspect="1"/>
          </p:cNvGraphicFramePr>
          <p:nvPr/>
        </p:nvGraphicFramePr>
        <p:xfrm>
          <a:off x="144463" y="1093153"/>
          <a:ext cx="8855075" cy="5311775"/>
        </p:xfrm>
        <a:graphic>
          <a:graphicData uri="http://schemas.openxmlformats.org/presentationml/2006/ole">
            <p:oleObj spid="_x0000_s50178" name="Visio" r:id="rId4" imgW="8854417" imgH="5311032" progId="Visio.Drawing.11">
              <p:embed/>
            </p:oleObj>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904874" y="4297"/>
            <a:ext cx="7067551" cy="742950"/>
          </a:xfrm>
        </p:spPr>
        <p:txBody>
          <a:bodyPr wrap="none" anchorCtr="1"/>
          <a:lstStyle/>
          <a:p>
            <a:r>
              <a:rPr lang="en-US" dirty="0" smtClean="0"/>
              <a:t>Notify Implementation</a:t>
            </a:r>
          </a:p>
        </p:txBody>
      </p:sp>
      <p:sp>
        <p:nvSpPr>
          <p:cNvPr id="6" name="TextBox 5"/>
          <p:cNvSpPr txBox="1"/>
          <p:nvPr/>
        </p:nvSpPr>
        <p:spPr>
          <a:xfrm>
            <a:off x="273590" y="1114425"/>
            <a:ext cx="8174000" cy="5153025"/>
          </a:xfrm>
          <a:prstGeom prst="rect">
            <a:avLst/>
          </a:prstGeom>
          <a:noFill/>
        </p:spPr>
        <p:txBody>
          <a:bodyPr wrap="square" rtlCol="0" anchor="t" anchorCtr="0">
            <a:noAutofit/>
          </a:bodyPr>
          <a:lstStyle/>
          <a:p>
            <a:pPr marL="342900" indent="-342900" algn="l">
              <a:lnSpc>
                <a:spcPct val="90000"/>
              </a:lnSpc>
              <a:spcBef>
                <a:spcPts val="1200"/>
              </a:spcBef>
              <a:buClr>
                <a:schemeClr val="tx2"/>
              </a:buClr>
              <a:buSzPct val="75000"/>
              <a:buFont typeface="Calibri" pitchFamily="34" charset="0"/>
              <a:buChar char="Q"/>
            </a:pPr>
            <a:r>
              <a:rPr lang="en-US" sz="2000" dirty="0" smtClean="0">
                <a:solidFill>
                  <a:schemeClr val="dk1"/>
                </a:solidFill>
                <a:latin typeface="Calibri" pitchFamily="34" charset="0"/>
              </a:rPr>
              <a:t>How are interrupts generated for shared memory transport?</a:t>
            </a:r>
          </a:p>
          <a:p>
            <a:pPr marL="800100" lvl="1" indent="-342900" algn="l">
              <a:lnSpc>
                <a:spcPct val="90000"/>
              </a:lnSpc>
              <a:spcBef>
                <a:spcPts val="1200"/>
              </a:spcBef>
              <a:buClr>
                <a:schemeClr val="tx2"/>
              </a:buClr>
              <a:buSzPct val="75000"/>
              <a:buFont typeface="Calibri" pitchFamily="34" charset="0"/>
              <a:buChar char="A"/>
            </a:pPr>
            <a:r>
              <a:rPr lang="en-US" sz="2000" dirty="0" smtClean="0">
                <a:solidFill>
                  <a:schemeClr val="dk1"/>
                </a:solidFill>
                <a:latin typeface="Calibri" pitchFamily="34" charset="0"/>
              </a:rPr>
              <a:t>The IPC hardware registers are a set of 32-bit registers that generate interrupts.  There is one register for each core.</a:t>
            </a:r>
          </a:p>
          <a:p>
            <a:pPr marL="342900" indent="-342900" algn="l">
              <a:lnSpc>
                <a:spcPct val="90000"/>
              </a:lnSpc>
              <a:spcBef>
                <a:spcPts val="1200"/>
              </a:spcBef>
              <a:buClr>
                <a:schemeClr val="tx2"/>
              </a:buClr>
              <a:buSzPct val="75000"/>
              <a:buFont typeface="Calibri" pitchFamily="34" charset="0"/>
              <a:buChar char="Q"/>
            </a:pPr>
            <a:r>
              <a:rPr lang="en-US" sz="2000" dirty="0" smtClean="0">
                <a:solidFill>
                  <a:schemeClr val="dk1"/>
                </a:solidFill>
                <a:latin typeface="Calibri" pitchFamily="34" charset="0"/>
              </a:rPr>
              <a:t>How are the notify parameters stored?</a:t>
            </a:r>
          </a:p>
          <a:p>
            <a:pPr marL="800100" lvl="1" indent="-342900" algn="l">
              <a:lnSpc>
                <a:spcPct val="90000"/>
              </a:lnSpc>
              <a:spcBef>
                <a:spcPts val="1200"/>
              </a:spcBef>
              <a:buClr>
                <a:schemeClr val="tx2"/>
              </a:buClr>
              <a:buSzPct val="75000"/>
              <a:buFont typeface="Calibri" pitchFamily="34" charset="0"/>
              <a:buChar char="A"/>
            </a:pPr>
            <a:r>
              <a:rPr lang="en-US" sz="2000" dirty="0" smtClean="0">
                <a:solidFill>
                  <a:schemeClr val="dk1"/>
                </a:solidFill>
                <a:latin typeface="Calibri" pitchFamily="34" charset="0"/>
              </a:rPr>
              <a:t>List utility provides a double-link list mechanism. The actual allocation of the memory is done by HeapMP, SharedRegion, and ListMP.</a:t>
            </a:r>
          </a:p>
          <a:p>
            <a:pPr marL="342900" indent="-342900" algn="l">
              <a:lnSpc>
                <a:spcPct val="90000"/>
              </a:lnSpc>
              <a:spcBef>
                <a:spcPts val="1200"/>
              </a:spcBef>
              <a:buClr>
                <a:schemeClr val="tx2"/>
              </a:buClr>
              <a:buSzPct val="75000"/>
              <a:buFont typeface="Calibri" pitchFamily="34" charset="0"/>
              <a:buChar char="Q"/>
            </a:pPr>
            <a:r>
              <a:rPr lang="en-US" sz="2000" dirty="0" smtClean="0">
                <a:solidFill>
                  <a:schemeClr val="dk1"/>
                </a:solidFill>
                <a:latin typeface="Calibri" pitchFamily="34" charset="0"/>
              </a:rPr>
              <a:t>How does the notify know to send the message to the correct destination?</a:t>
            </a:r>
          </a:p>
          <a:p>
            <a:pPr marL="800100" lvl="1" indent="-342900" algn="l">
              <a:lnSpc>
                <a:spcPct val="90000"/>
              </a:lnSpc>
              <a:spcBef>
                <a:spcPts val="1200"/>
              </a:spcBef>
              <a:buClr>
                <a:schemeClr val="tx2"/>
              </a:buClr>
              <a:buSzPct val="75000"/>
              <a:buFont typeface="Calibri" pitchFamily="34" charset="0"/>
              <a:buChar char="A"/>
            </a:pPr>
            <a:r>
              <a:rPr lang="en-US" sz="2000" dirty="0" smtClean="0">
                <a:solidFill>
                  <a:schemeClr val="dk1"/>
                </a:solidFill>
                <a:latin typeface="Calibri" pitchFamily="34" charset="0"/>
              </a:rPr>
              <a:t>MultiProc and name server keep track of the core ID.</a:t>
            </a:r>
          </a:p>
          <a:p>
            <a:pPr marL="342900" indent="-342900" algn="l">
              <a:lnSpc>
                <a:spcPct val="90000"/>
              </a:lnSpc>
              <a:spcBef>
                <a:spcPts val="1200"/>
              </a:spcBef>
              <a:buClr>
                <a:schemeClr val="tx2"/>
              </a:buClr>
              <a:buSzPct val="75000"/>
              <a:buFont typeface="Calibri" pitchFamily="34" charset="0"/>
              <a:buChar char="Q"/>
            </a:pPr>
            <a:r>
              <a:rPr lang="en-US" sz="2000" dirty="0" smtClean="0">
                <a:solidFill>
                  <a:schemeClr val="dk1"/>
                </a:solidFill>
                <a:latin typeface="Calibri" pitchFamily="34" charset="0"/>
              </a:rPr>
              <a:t>Does the application need to configure all these modules?</a:t>
            </a:r>
          </a:p>
          <a:p>
            <a:pPr marL="800100" lvl="1" indent="-342900" algn="l">
              <a:lnSpc>
                <a:spcPct val="90000"/>
              </a:lnSpc>
              <a:spcBef>
                <a:spcPts val="1200"/>
              </a:spcBef>
              <a:buClr>
                <a:schemeClr val="tx2"/>
              </a:buClr>
              <a:buSzPct val="75000"/>
              <a:buFont typeface="Calibri" pitchFamily="34" charset="0"/>
              <a:buChar char="A"/>
            </a:pPr>
            <a:r>
              <a:rPr lang="en-US" sz="2000" dirty="0" smtClean="0">
                <a:solidFill>
                  <a:schemeClr val="dk1"/>
                </a:solidFill>
                <a:latin typeface="Calibri" pitchFamily="34" charset="0"/>
              </a:rPr>
              <a:t>No. Most of the configuration is done by the system. They are all “under the hood” </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Example Callback Function</a:t>
            </a:r>
            <a:endParaRPr lang="en-US" dirty="0"/>
          </a:p>
        </p:txBody>
      </p:sp>
      <p:sp>
        <p:nvSpPr>
          <p:cNvPr id="17" name="Rectangle 16"/>
          <p:cNvSpPr/>
          <p:nvPr/>
        </p:nvSpPr>
        <p:spPr bwMode="auto">
          <a:xfrm>
            <a:off x="457200" y="990600"/>
            <a:ext cx="8305800" cy="4114800"/>
          </a:xfrm>
          <a:prstGeom prst="rect">
            <a:avLst/>
          </a:prstGeom>
          <a:solidFill>
            <a:schemeClr val="tx2">
              <a:lumMod val="20000"/>
              <a:lumOff val="80000"/>
              <a:alpha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a:r>
              <a:rPr lang="en-US" sz="2000" b="0" dirty="0">
                <a:solidFill>
                  <a:schemeClr val="tx2"/>
                </a:solidFill>
                <a:latin typeface="Arial Narrow" pitchFamily="34" charset="0"/>
                <a:cs typeface="Courier New" pitchFamily="49" charset="0"/>
              </a:rPr>
              <a:t>/*</a:t>
            </a:r>
          </a:p>
          <a:p>
            <a:pPr algn="l"/>
            <a:r>
              <a:rPr lang="en-US" sz="2000" b="0" dirty="0">
                <a:solidFill>
                  <a:schemeClr val="tx2"/>
                </a:solidFill>
                <a:latin typeface="Arial Narrow" pitchFamily="34" charset="0"/>
                <a:cs typeface="Courier New" pitchFamily="49" charset="0"/>
              </a:rPr>
              <a:t> *  ======== cbFxn ========</a:t>
            </a:r>
          </a:p>
          <a:p>
            <a:pPr algn="l"/>
            <a:r>
              <a:rPr lang="en-US" sz="2000" b="0" dirty="0">
                <a:solidFill>
                  <a:schemeClr val="tx2"/>
                </a:solidFill>
                <a:latin typeface="Arial Narrow" pitchFamily="34" charset="0"/>
                <a:cs typeface="Courier New" pitchFamily="49" charset="0"/>
              </a:rPr>
              <a:t> *  This </a:t>
            </a:r>
            <a:r>
              <a:rPr lang="en-US" sz="2000" b="0" dirty="0" smtClean="0">
                <a:solidFill>
                  <a:schemeClr val="tx2"/>
                </a:solidFill>
                <a:latin typeface="Arial Narrow" pitchFamily="34" charset="0"/>
                <a:cs typeface="Courier New" pitchFamily="49" charset="0"/>
              </a:rPr>
              <a:t>fxn </a:t>
            </a:r>
            <a:r>
              <a:rPr lang="en-US" sz="2000" b="0" dirty="0">
                <a:solidFill>
                  <a:schemeClr val="tx2"/>
                </a:solidFill>
                <a:latin typeface="Arial Narrow" pitchFamily="34" charset="0"/>
                <a:cs typeface="Courier New" pitchFamily="49" charset="0"/>
              </a:rPr>
              <a:t>was registered with Notify. It is called when any event </a:t>
            </a:r>
            <a:r>
              <a:rPr lang="en-US" sz="2000" b="0" dirty="0" smtClean="0">
                <a:solidFill>
                  <a:schemeClr val="tx2"/>
                </a:solidFill>
                <a:latin typeface="Arial Narrow" pitchFamily="34" charset="0"/>
                <a:cs typeface="Courier New" pitchFamily="49" charset="0"/>
              </a:rPr>
              <a:t>is sent </a:t>
            </a:r>
            <a:r>
              <a:rPr lang="en-US" sz="2000" b="0" dirty="0">
                <a:solidFill>
                  <a:schemeClr val="tx2"/>
                </a:solidFill>
                <a:latin typeface="Arial Narrow" pitchFamily="34" charset="0"/>
                <a:cs typeface="Courier New" pitchFamily="49" charset="0"/>
              </a:rPr>
              <a:t>to </a:t>
            </a:r>
            <a:r>
              <a:rPr lang="en-US" sz="2000" b="0" dirty="0" smtClean="0">
                <a:solidFill>
                  <a:schemeClr val="tx2"/>
                </a:solidFill>
                <a:latin typeface="Arial Narrow" pitchFamily="34" charset="0"/>
                <a:cs typeface="Courier New" pitchFamily="49" charset="0"/>
              </a:rPr>
              <a:t>this CPU.</a:t>
            </a:r>
            <a:endParaRPr lang="en-US" sz="2000" b="0" dirty="0">
              <a:solidFill>
                <a:schemeClr val="tx2"/>
              </a:solidFill>
              <a:latin typeface="Arial Narrow" pitchFamily="34" charset="0"/>
              <a:cs typeface="Courier New" pitchFamily="49" charset="0"/>
            </a:endParaRPr>
          </a:p>
          <a:p>
            <a:pPr algn="l"/>
            <a:r>
              <a:rPr lang="en-US" sz="2000" b="0" dirty="0">
                <a:solidFill>
                  <a:schemeClr val="tx2"/>
                </a:solidFill>
                <a:latin typeface="Arial Narrow" pitchFamily="34" charset="0"/>
                <a:cs typeface="Courier New" pitchFamily="49" charset="0"/>
              </a:rPr>
              <a:t> */</a:t>
            </a:r>
          </a:p>
          <a:p>
            <a:pPr algn="l"/>
            <a:r>
              <a:rPr lang="en-US" sz="2000" dirty="0" smtClean="0">
                <a:latin typeface="Arial Narrow" pitchFamily="34" charset="0"/>
                <a:cs typeface="Courier New" pitchFamily="49" charset="0"/>
              </a:rPr>
              <a:t>Uint32 recvProcId ;</a:t>
            </a:r>
          </a:p>
          <a:p>
            <a:pPr algn="l"/>
            <a:r>
              <a:rPr lang="en-US" sz="2000" dirty="0" smtClean="0">
                <a:latin typeface="Arial Narrow" pitchFamily="34" charset="0"/>
                <a:cs typeface="Courier New" pitchFamily="49" charset="0"/>
              </a:rPr>
              <a:t>Uint32 seq    ;</a:t>
            </a:r>
            <a:endParaRPr lang="en-US" sz="2000" b="0" dirty="0" smtClean="0">
              <a:latin typeface="Arial Narrow" pitchFamily="34" charset="0"/>
              <a:cs typeface="Courier New" pitchFamily="49" charset="0"/>
            </a:endParaRPr>
          </a:p>
          <a:p>
            <a:pPr algn="l"/>
            <a:r>
              <a:rPr lang="en-US" sz="2000" b="0" dirty="0" smtClean="0">
                <a:latin typeface="Arial Narrow" pitchFamily="34" charset="0"/>
                <a:cs typeface="Courier New" pitchFamily="49" charset="0"/>
              </a:rPr>
              <a:t>void cbFxn(UInt16 </a:t>
            </a:r>
            <a:r>
              <a:rPr lang="en-US" sz="2000" b="0" dirty="0">
                <a:latin typeface="Arial Narrow" pitchFamily="34" charset="0"/>
                <a:cs typeface="Courier New" pitchFamily="49" charset="0"/>
              </a:rPr>
              <a:t>procId, UInt16 </a:t>
            </a:r>
            <a:r>
              <a:rPr lang="en-US" sz="2000" b="0" dirty="0" smtClean="0">
                <a:latin typeface="Arial Narrow" pitchFamily="34" charset="0"/>
                <a:cs typeface="Courier New" pitchFamily="49" charset="0"/>
              </a:rPr>
              <a:t>lineId, UInt32 </a:t>
            </a:r>
            <a:r>
              <a:rPr lang="en-US" sz="2000" b="0" dirty="0">
                <a:latin typeface="Arial Narrow" pitchFamily="34" charset="0"/>
                <a:cs typeface="Courier New" pitchFamily="49" charset="0"/>
              </a:rPr>
              <a:t>eventId, UArg arg, UInt32 payload)</a:t>
            </a:r>
          </a:p>
          <a:p>
            <a:pPr algn="l"/>
            <a:r>
              <a:rPr lang="en-US" sz="2000" b="0" dirty="0">
                <a:latin typeface="Arial Narrow" pitchFamily="34" charset="0"/>
                <a:cs typeface="Courier New" pitchFamily="49" charset="0"/>
              </a:rPr>
              <a:t>{</a:t>
            </a:r>
          </a:p>
          <a:p>
            <a:pPr algn="l"/>
            <a:r>
              <a:rPr lang="en-US" sz="2000" b="0" dirty="0">
                <a:latin typeface="Arial Narrow" pitchFamily="34" charset="0"/>
                <a:cs typeface="Courier New" pitchFamily="49" charset="0"/>
              </a:rPr>
              <a:t>    </a:t>
            </a:r>
            <a:r>
              <a:rPr lang="en-US" sz="2000" b="0" dirty="0">
                <a:solidFill>
                  <a:schemeClr val="tx2"/>
                </a:solidFill>
                <a:latin typeface="Arial Narrow" pitchFamily="34" charset="0"/>
                <a:cs typeface="Courier New" pitchFamily="49" charset="0"/>
              </a:rPr>
              <a:t>/* The payload is a sequence number. */</a:t>
            </a:r>
          </a:p>
          <a:p>
            <a:pPr algn="l"/>
            <a:r>
              <a:rPr lang="en-US" sz="2000" b="0" dirty="0">
                <a:latin typeface="Arial Narrow" pitchFamily="34" charset="0"/>
                <a:cs typeface="Courier New" pitchFamily="49" charset="0"/>
              </a:rPr>
              <a:t>    recvProcId = procId;</a:t>
            </a:r>
          </a:p>
          <a:p>
            <a:pPr algn="l"/>
            <a:r>
              <a:rPr lang="en-US" sz="2000" b="0" dirty="0">
                <a:latin typeface="Arial Narrow" pitchFamily="34" charset="0"/>
                <a:cs typeface="Courier New" pitchFamily="49" charset="0"/>
              </a:rPr>
              <a:t>    seq = payload;</a:t>
            </a:r>
          </a:p>
          <a:p>
            <a:pPr algn="l"/>
            <a:r>
              <a:rPr lang="en-US" sz="2000" b="0" dirty="0">
                <a:latin typeface="Arial Narrow" pitchFamily="34" charset="0"/>
                <a:cs typeface="Courier New" pitchFamily="49" charset="0"/>
              </a:rPr>
              <a:t>    Semaphore_post(semHandle);</a:t>
            </a:r>
          </a:p>
          <a:p>
            <a:pPr algn="l"/>
            <a:r>
              <a:rPr lang="en-US" sz="2000" b="0" dirty="0">
                <a:latin typeface="Arial Narrow" pitchFamily="34" charset="0"/>
                <a:cs typeface="Courier New" pitchFamily="49" charset="0"/>
              </a:rPr>
              <a:t>}</a:t>
            </a:r>
            <a:endParaRPr kumimoji="0" lang="en-US" sz="2000" b="0" i="0" u="none" strike="noStrike" cap="none" normalizeH="0" baseline="0" dirty="0" smtClean="0">
              <a:ln>
                <a:noFill/>
              </a:ln>
              <a:solidFill>
                <a:schemeClr val="tx1"/>
              </a:solidFill>
              <a:effectLst/>
              <a:latin typeface="Arial Narrow" pitchFamily="34" charset="0"/>
              <a:cs typeface="Courier New" pitchFamily="49"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0"/>
            <a:ext cx="9144000" cy="714375"/>
          </a:xfrm>
        </p:spPr>
        <p:txBody>
          <a:bodyPr wrap="none" anchorCtr="1"/>
          <a:lstStyle/>
          <a:p>
            <a:r>
              <a:rPr lang="en-US" sz="4000" dirty="0" smtClean="0"/>
              <a:t>Data Passing Using Shared Memory (1/2)</a:t>
            </a:r>
          </a:p>
        </p:txBody>
      </p:sp>
      <p:sp>
        <p:nvSpPr>
          <p:cNvPr id="6" name="TextBox 5"/>
          <p:cNvSpPr txBox="1"/>
          <p:nvPr/>
        </p:nvSpPr>
        <p:spPr>
          <a:xfrm>
            <a:off x="168564" y="872490"/>
            <a:ext cx="8807796" cy="3131619"/>
          </a:xfrm>
          <a:prstGeom prst="rect">
            <a:avLst/>
          </a:prstGeom>
          <a:noFill/>
        </p:spPr>
        <p:txBody>
          <a:bodyPr wrap="square" rtlCol="0" anchor="t" anchorCtr="0">
            <a:noAutofit/>
          </a:bodyPr>
          <a:lstStyle/>
          <a:p>
            <a:pPr marL="342900" indent="-342900" algn="l">
              <a:lnSpc>
                <a:spcPct val="90000"/>
              </a:lnSpc>
              <a:spcBef>
                <a:spcPts val="1200"/>
              </a:spcBef>
              <a:buClr>
                <a:srgbClr val="1F497D"/>
              </a:buClr>
              <a:buSzPct val="75000"/>
              <a:buFont typeface="Wingdings"/>
              <a:buChar char=""/>
            </a:pPr>
            <a:r>
              <a:rPr lang="en-US" b="0" dirty="0" smtClean="0">
                <a:solidFill>
                  <a:srgbClr val="000000"/>
                </a:solidFill>
                <a:latin typeface="Calibri" pitchFamily="34" charset="0"/>
              </a:rPr>
              <a:t>When there is a need to allocate memory that is accessible by multiple cores, s</a:t>
            </a:r>
            <a:r>
              <a:rPr lang="en-US" dirty="0" smtClean="0">
                <a:solidFill>
                  <a:srgbClr val="000000"/>
                </a:solidFill>
                <a:latin typeface="Calibri" pitchFamily="34" charset="0"/>
              </a:rPr>
              <a:t>hared memory is used.</a:t>
            </a:r>
          </a:p>
          <a:p>
            <a:pPr marL="342900" indent="-342900" algn="l">
              <a:lnSpc>
                <a:spcPct val="90000"/>
              </a:lnSpc>
              <a:spcBef>
                <a:spcPts val="1200"/>
              </a:spcBef>
              <a:buClr>
                <a:srgbClr val="1F497D"/>
              </a:buClr>
              <a:buSzPct val="75000"/>
              <a:buFont typeface="Wingdings"/>
              <a:buChar char=""/>
            </a:pPr>
            <a:r>
              <a:rPr lang="en-US" b="0" dirty="0" smtClean="0">
                <a:solidFill>
                  <a:srgbClr val="000000"/>
                </a:solidFill>
                <a:latin typeface="Calibri" pitchFamily="34" charset="0"/>
              </a:rPr>
              <a:t>However</a:t>
            </a:r>
            <a:r>
              <a:rPr lang="en-US" dirty="0" smtClean="0">
                <a:solidFill>
                  <a:srgbClr val="000000"/>
                </a:solidFill>
                <a:latin typeface="Calibri" pitchFamily="34" charset="0"/>
              </a:rPr>
              <a:t>, the MPAX register for each DSP core m</a:t>
            </a:r>
            <a:r>
              <a:rPr lang="en-US" b="0" dirty="0" smtClean="0">
                <a:solidFill>
                  <a:srgbClr val="000000"/>
                </a:solidFill>
                <a:latin typeface="Calibri" pitchFamily="34" charset="0"/>
              </a:rPr>
              <a:t>ight assign a different logical address to </a:t>
            </a:r>
            <a:r>
              <a:rPr lang="en-US" dirty="0" smtClean="0">
                <a:solidFill>
                  <a:srgbClr val="000000"/>
                </a:solidFill>
                <a:latin typeface="Calibri" pitchFamily="34" charset="0"/>
              </a:rPr>
              <a:t>the same physical shared memory address.</a:t>
            </a:r>
          </a:p>
          <a:p>
            <a:pPr marL="342900" indent="-342900" algn="l">
              <a:lnSpc>
                <a:spcPct val="90000"/>
              </a:lnSpc>
              <a:spcBef>
                <a:spcPts val="1200"/>
              </a:spcBef>
              <a:buClr>
                <a:srgbClr val="1F497D"/>
              </a:buClr>
              <a:buSzPct val="75000"/>
              <a:buFont typeface="Wingdings"/>
              <a:buChar char=""/>
            </a:pPr>
            <a:r>
              <a:rPr lang="en-US" dirty="0" smtClean="0">
                <a:solidFill>
                  <a:srgbClr val="000000"/>
                </a:solidFill>
                <a:latin typeface="Calibri" pitchFamily="34" charset="0"/>
              </a:rPr>
              <a:t>Solution – keep a shared memory area in the default mapping (Until the shared memory module will do the translation automatically – in future release)</a:t>
            </a:r>
            <a:endParaRPr lang="en-US" dirty="0" smtClean="0">
              <a:latin typeface="Calibri" pitchFamily="34" charset="0"/>
            </a:endParaRPr>
          </a:p>
        </p:txBody>
      </p:sp>
      <p:pic>
        <p:nvPicPr>
          <p:cNvPr id="51202" name="Picture 2"/>
          <p:cNvPicPr>
            <a:picLocks noChangeAspect="1" noChangeArrowheads="1"/>
          </p:cNvPicPr>
          <p:nvPr/>
        </p:nvPicPr>
        <p:blipFill>
          <a:blip r:embed="rId3" cstate="print"/>
          <a:srcRect/>
          <a:stretch>
            <a:fillRect/>
          </a:stretch>
        </p:blipFill>
        <p:spPr bwMode="auto">
          <a:xfrm>
            <a:off x="1973179" y="4150134"/>
            <a:ext cx="5616540" cy="245560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8564" y="775276"/>
            <a:ext cx="8807796" cy="4998779"/>
          </a:xfrm>
          <a:prstGeom prst="rect">
            <a:avLst/>
          </a:prstGeom>
          <a:noFill/>
        </p:spPr>
        <p:txBody>
          <a:bodyPr wrap="square" rtlCol="0" anchor="t" anchorCtr="0">
            <a:noAutofit/>
          </a:bodyPr>
          <a:lstStyle/>
          <a:p>
            <a:pPr marL="342900" indent="-342900" algn="l">
              <a:lnSpc>
                <a:spcPct val="90000"/>
              </a:lnSpc>
              <a:spcBef>
                <a:spcPts val="1200"/>
              </a:spcBef>
              <a:buClr>
                <a:srgbClr val="1F497D"/>
              </a:buClr>
              <a:buSzPct val="75000"/>
              <a:buFont typeface="Wingdings"/>
              <a:buChar char=""/>
            </a:pPr>
            <a:r>
              <a:rPr lang="en-US" dirty="0" smtClean="0">
                <a:solidFill>
                  <a:srgbClr val="000000"/>
                </a:solidFill>
                <a:latin typeface="Calibri" pitchFamily="34" charset="0"/>
              </a:rPr>
              <a:t>Communication between DSP core and ARM core requires knowledge of the DSP memory map by the MMU. To provide this knowledge, the MPM (Multiprocessor management unit on the ARM) must load the DSP code. Other DSP code load method will not support IPC between ARM and DSP </a:t>
            </a:r>
          </a:p>
          <a:p>
            <a:pPr marL="342900" indent="-342900" algn="l">
              <a:lnSpc>
                <a:spcPct val="90000"/>
              </a:lnSpc>
              <a:spcBef>
                <a:spcPts val="1200"/>
              </a:spcBef>
              <a:buClr>
                <a:srgbClr val="1F497D"/>
              </a:buClr>
              <a:buSzPct val="75000"/>
              <a:buFont typeface="Wingdings"/>
              <a:buChar char=""/>
            </a:pPr>
            <a:r>
              <a:rPr lang="en-US" dirty="0" smtClean="0">
                <a:solidFill>
                  <a:srgbClr val="000000"/>
                </a:solidFill>
                <a:latin typeface="Calibri" pitchFamily="34" charset="0"/>
              </a:rPr>
              <a:t>Messages are created and freed, but not necessarily in consecutive order:</a:t>
            </a:r>
          </a:p>
          <a:p>
            <a:pPr marL="800100" lvl="1" indent="-342900" algn="l">
              <a:lnSpc>
                <a:spcPct val="90000"/>
              </a:lnSpc>
              <a:spcBef>
                <a:spcPts val="1200"/>
              </a:spcBef>
              <a:buClr>
                <a:srgbClr val="1F497D"/>
              </a:buClr>
              <a:buSzPct val="75000"/>
              <a:buFont typeface="Wingdings"/>
              <a:buChar char=""/>
            </a:pPr>
            <a:r>
              <a:rPr lang="en-US" dirty="0" smtClean="0">
                <a:solidFill>
                  <a:srgbClr val="000000"/>
                </a:solidFill>
                <a:latin typeface="Calibri" pitchFamily="34" charset="0"/>
              </a:rPr>
              <a:t>HeapMP provides a dynamic heap utility that supports create and free based on double link list architecture.</a:t>
            </a:r>
          </a:p>
          <a:p>
            <a:pPr marL="800100" lvl="1" indent="-342900" algn="l">
              <a:lnSpc>
                <a:spcPct val="90000"/>
              </a:lnSpc>
              <a:spcBef>
                <a:spcPts val="1200"/>
              </a:spcBef>
              <a:buClr>
                <a:srgbClr val="1F497D"/>
              </a:buClr>
              <a:buSzPct val="75000"/>
              <a:buFont typeface="Wingdings"/>
              <a:buChar char=""/>
            </a:pPr>
            <a:r>
              <a:rPr lang="en-US" b="0" dirty="0" smtClean="0">
                <a:solidFill>
                  <a:srgbClr val="000000"/>
                </a:solidFill>
                <a:latin typeface="Calibri" pitchFamily="34" charset="0"/>
              </a:rPr>
              <a:t>ListMP provides a double link list utility that makes it easy to create and free messages for static memory. It is used by the HeapMP for dynamic cases.</a:t>
            </a:r>
          </a:p>
          <a:p>
            <a:pPr marL="342900" indent="-342900" algn="l">
              <a:lnSpc>
                <a:spcPct val="90000"/>
              </a:lnSpc>
              <a:spcBef>
                <a:spcPts val="1200"/>
              </a:spcBef>
              <a:buClr>
                <a:srgbClr val="1F497D"/>
              </a:buClr>
              <a:buSzPct val="75000"/>
              <a:buFont typeface="Wingdings"/>
              <a:buChar char=""/>
            </a:pPr>
            <a:endParaRPr lang="en-US" b="0" dirty="0" smtClean="0">
              <a:solidFill>
                <a:srgbClr val="000000"/>
              </a:solidFill>
              <a:latin typeface="Calibri" pitchFamily="34" charset="0"/>
            </a:endParaRPr>
          </a:p>
        </p:txBody>
      </p:sp>
      <p:sp>
        <p:nvSpPr>
          <p:cNvPr id="5" name="Rectangle 6"/>
          <p:cNvSpPr txBox="1">
            <a:spLocks noChangeArrowheads="1"/>
          </p:cNvSpPr>
          <p:nvPr/>
        </p:nvSpPr>
        <p:spPr bwMode="auto">
          <a:xfrm>
            <a:off x="0" y="0"/>
            <a:ext cx="9144000" cy="714375"/>
          </a:xfrm>
          <a:prstGeom prst="rect">
            <a:avLst/>
          </a:prstGeom>
          <a:noFill/>
          <a:ln w="9525">
            <a:noFill/>
            <a:miter lim="800000"/>
            <a:headEnd/>
            <a:tailEnd/>
          </a:ln>
        </p:spPr>
        <p:txBody>
          <a:bodyPr vert="horz" wrap="none" lIns="91440" tIns="45720" rIns="91440" bIns="45720" numCol="1" anchor="ctr" anchorCtr="1"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chemeClr val="tx1"/>
                </a:solidFill>
                <a:effectLst/>
                <a:uLnTx/>
                <a:uFillTx/>
                <a:latin typeface="+mj-lt"/>
                <a:ea typeface="+mj-ea"/>
                <a:cs typeface="+mj-cs"/>
              </a:rPr>
              <a:t>Data Passing Using Shared Memory (2/2)</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228600" y="4297"/>
            <a:ext cx="8618220" cy="760642"/>
          </a:xfrm>
        </p:spPr>
        <p:txBody>
          <a:bodyPr wrap="none" anchorCtr="1"/>
          <a:lstStyle/>
          <a:p>
            <a:r>
              <a:rPr lang="en-US" dirty="0" smtClean="0"/>
              <a:t>MessageQ – Highest Layer API</a:t>
            </a:r>
          </a:p>
        </p:txBody>
      </p:sp>
      <p:sp>
        <p:nvSpPr>
          <p:cNvPr id="6" name="TextBox 5"/>
          <p:cNvSpPr txBox="1"/>
          <p:nvPr/>
        </p:nvSpPr>
        <p:spPr>
          <a:xfrm>
            <a:off x="330740" y="1232535"/>
            <a:ext cx="8174000" cy="4726305"/>
          </a:xfrm>
          <a:prstGeom prst="rect">
            <a:avLst/>
          </a:prstGeom>
          <a:noFill/>
        </p:spPr>
        <p:txBody>
          <a:bodyPr wrap="square" rtlCol="0" anchor="ctr" anchorCtr="0">
            <a:noAutofit/>
          </a:bodyPr>
          <a:lstStyle/>
          <a:p>
            <a:pPr marL="342900" indent="-342900" algn="l">
              <a:lnSpc>
                <a:spcPct val="90000"/>
              </a:lnSpc>
              <a:spcBef>
                <a:spcPts val="1200"/>
              </a:spcBef>
              <a:buClr>
                <a:schemeClr val="tx2"/>
              </a:buClr>
              <a:buSzPct val="75000"/>
              <a:buFont typeface="Wingdings"/>
              <a:buChar char=""/>
            </a:pPr>
            <a:r>
              <a:rPr lang="en-US" sz="1800" dirty="0" smtClean="0">
                <a:solidFill>
                  <a:schemeClr val="dk1"/>
                </a:solidFill>
                <a:latin typeface="Calibri" pitchFamily="34" charset="0"/>
              </a:rPr>
              <a:t>SINGLE reader, multiple WRITERS model (READER owns queue/mailbox)</a:t>
            </a:r>
            <a:endParaRPr lang="en-US" sz="1800" dirty="0" smtClean="0">
              <a:solidFill>
                <a:schemeClr val="dk1"/>
              </a:solidFill>
              <a:effectLst/>
              <a:latin typeface="Calibri" pitchFamily="34" charset="0"/>
            </a:endParaRPr>
          </a:p>
          <a:p>
            <a:pPr marL="342900" indent="-342900" algn="l">
              <a:lnSpc>
                <a:spcPct val="90000"/>
              </a:lnSpc>
              <a:spcBef>
                <a:spcPts val="1200"/>
              </a:spcBef>
              <a:buClr>
                <a:schemeClr val="tx2"/>
              </a:buClr>
              <a:buSzPct val="75000"/>
              <a:buFont typeface="Wingdings"/>
              <a:buChar char=""/>
            </a:pPr>
            <a:r>
              <a:rPr lang="en-US" sz="1600" b="0" dirty="0" smtClean="0">
                <a:solidFill>
                  <a:schemeClr val="dk1"/>
                </a:solidFill>
                <a:effectLst/>
                <a:latin typeface="Calibri" pitchFamily="34" charset="0"/>
              </a:rPr>
              <a:t>Supports structured sending/receiving of variable-length messages, which can include (pointers to) data</a:t>
            </a:r>
          </a:p>
          <a:p>
            <a:pPr marL="342900" indent="-342900" algn="l">
              <a:lnSpc>
                <a:spcPct val="90000"/>
              </a:lnSpc>
              <a:spcBef>
                <a:spcPts val="1200"/>
              </a:spcBef>
              <a:buClr>
                <a:schemeClr val="tx2"/>
              </a:buClr>
              <a:buSzPct val="75000"/>
              <a:buFont typeface="Wingdings"/>
              <a:buChar char=""/>
            </a:pPr>
            <a:r>
              <a:rPr lang="en-US" sz="1600" dirty="0" smtClean="0">
                <a:solidFill>
                  <a:schemeClr val="dk1"/>
                </a:solidFill>
                <a:latin typeface="Calibri" pitchFamily="34" charset="0"/>
              </a:rPr>
              <a:t>Uses all of the IPC services layers along with IPC Configuration &amp; Initialization</a:t>
            </a:r>
          </a:p>
          <a:p>
            <a:pPr marL="342900" indent="-342900" algn="l">
              <a:lnSpc>
                <a:spcPct val="90000"/>
              </a:lnSpc>
              <a:spcBef>
                <a:spcPts val="1200"/>
              </a:spcBef>
              <a:buClr>
                <a:schemeClr val="tx2"/>
              </a:buClr>
              <a:buSzPct val="75000"/>
              <a:buFont typeface="Wingdings"/>
              <a:buChar char=""/>
            </a:pPr>
            <a:r>
              <a:rPr lang="en-US" sz="1600" b="0" dirty="0" smtClean="0">
                <a:solidFill>
                  <a:schemeClr val="dk1"/>
                </a:solidFill>
                <a:latin typeface="Calibri" pitchFamily="34" charset="0"/>
              </a:rPr>
              <a:t>APIs do not change if the message is </a:t>
            </a:r>
            <a:r>
              <a:rPr lang="en-US" sz="1600" dirty="0" smtClean="0">
                <a:solidFill>
                  <a:schemeClr val="dk1"/>
                </a:solidFill>
                <a:latin typeface="Calibri" pitchFamily="34" charset="0"/>
              </a:rPr>
              <a:t>between two threads:</a:t>
            </a:r>
            <a:endParaRPr lang="en-US" sz="1600" b="0" dirty="0" smtClean="0">
              <a:solidFill>
                <a:schemeClr val="dk1"/>
              </a:solidFill>
              <a:latin typeface="Calibri" pitchFamily="34" charset="0"/>
            </a:endParaRPr>
          </a:p>
          <a:p>
            <a:pPr marL="800100" lvl="1" indent="-342900" algn="l">
              <a:lnSpc>
                <a:spcPct val="90000"/>
              </a:lnSpc>
              <a:spcBef>
                <a:spcPts val="1200"/>
              </a:spcBef>
              <a:buClr>
                <a:schemeClr val="tx2"/>
              </a:buClr>
              <a:buSzPct val="75000"/>
              <a:buFont typeface="Wingdings"/>
              <a:buChar char=""/>
            </a:pPr>
            <a:r>
              <a:rPr lang="en-US" sz="1600" b="0" dirty="0" smtClean="0">
                <a:solidFill>
                  <a:schemeClr val="dk1"/>
                </a:solidFill>
                <a:latin typeface="Calibri" pitchFamily="34" charset="0"/>
              </a:rPr>
              <a:t>On the same core </a:t>
            </a:r>
          </a:p>
          <a:p>
            <a:pPr marL="800100" lvl="1" indent="-342900" algn="l">
              <a:lnSpc>
                <a:spcPct val="90000"/>
              </a:lnSpc>
              <a:spcBef>
                <a:spcPts val="1200"/>
              </a:spcBef>
              <a:buClr>
                <a:schemeClr val="tx2"/>
              </a:buClr>
              <a:buSzPct val="75000"/>
              <a:buFont typeface="Wingdings"/>
              <a:buChar char=""/>
            </a:pPr>
            <a:r>
              <a:rPr lang="en-US" sz="1600" dirty="0" smtClean="0">
                <a:solidFill>
                  <a:schemeClr val="dk1"/>
                </a:solidFill>
                <a:latin typeface="Calibri" pitchFamily="34" charset="0"/>
              </a:rPr>
              <a:t>On two d</a:t>
            </a:r>
            <a:r>
              <a:rPr lang="en-US" sz="1600" b="0" dirty="0" smtClean="0">
                <a:solidFill>
                  <a:schemeClr val="dk1"/>
                </a:solidFill>
                <a:latin typeface="Calibri" pitchFamily="34" charset="0"/>
              </a:rPr>
              <a:t>ifferent cores</a:t>
            </a:r>
          </a:p>
          <a:p>
            <a:pPr marL="800100" lvl="1" indent="-342900" algn="l">
              <a:lnSpc>
                <a:spcPct val="90000"/>
              </a:lnSpc>
              <a:spcBef>
                <a:spcPts val="1200"/>
              </a:spcBef>
              <a:buClr>
                <a:schemeClr val="tx2"/>
              </a:buClr>
              <a:buSzPct val="75000"/>
              <a:buFont typeface="Wingdings"/>
              <a:buChar char=""/>
            </a:pPr>
            <a:r>
              <a:rPr lang="en-US" sz="1600" dirty="0" smtClean="0">
                <a:solidFill>
                  <a:schemeClr val="dk1"/>
                </a:solidFill>
                <a:latin typeface="Calibri" pitchFamily="34" charset="0"/>
              </a:rPr>
              <a:t>On two different devices</a:t>
            </a:r>
            <a:r>
              <a:rPr lang="en-US" sz="1600" b="0" dirty="0" smtClean="0">
                <a:solidFill>
                  <a:schemeClr val="dk1"/>
                </a:solidFill>
                <a:latin typeface="Calibri" pitchFamily="34" charset="0"/>
              </a:rPr>
              <a:t> </a:t>
            </a:r>
          </a:p>
          <a:p>
            <a:pPr marL="342900" indent="-342900" algn="l">
              <a:lnSpc>
                <a:spcPct val="90000"/>
              </a:lnSpc>
              <a:spcBef>
                <a:spcPts val="1200"/>
              </a:spcBef>
              <a:buClr>
                <a:schemeClr val="tx2"/>
              </a:buClr>
              <a:buSzPct val="75000"/>
              <a:buFont typeface="Wingdings"/>
              <a:buChar char=""/>
            </a:pPr>
            <a:r>
              <a:rPr lang="en-US" sz="1600" b="0" dirty="0" smtClean="0">
                <a:solidFill>
                  <a:schemeClr val="dk1"/>
                </a:solidFill>
                <a:effectLst/>
                <a:latin typeface="Calibri" pitchFamily="34" charset="0"/>
              </a:rPr>
              <a:t>APIs do NOT change based on transport – only the CFG (init) code</a:t>
            </a:r>
          </a:p>
          <a:p>
            <a:pPr marL="800100" lvl="1" indent="-342900" algn="l">
              <a:lnSpc>
                <a:spcPct val="90000"/>
              </a:lnSpc>
              <a:spcBef>
                <a:spcPts val="1200"/>
              </a:spcBef>
              <a:buClr>
                <a:schemeClr val="tx2"/>
              </a:buClr>
              <a:buSzPct val="75000"/>
              <a:buFont typeface="Wingdings"/>
              <a:buChar char=""/>
            </a:pPr>
            <a:r>
              <a:rPr lang="en-US" sz="1600" dirty="0" smtClean="0">
                <a:solidFill>
                  <a:schemeClr val="dk1"/>
                </a:solidFill>
                <a:latin typeface="Calibri" pitchFamily="34" charset="0"/>
              </a:rPr>
              <a:t>Shared memory</a:t>
            </a:r>
          </a:p>
          <a:p>
            <a:pPr marL="800100" lvl="1" indent="-342900" algn="l">
              <a:lnSpc>
                <a:spcPct val="90000"/>
              </a:lnSpc>
              <a:spcBef>
                <a:spcPts val="1200"/>
              </a:spcBef>
              <a:buClr>
                <a:schemeClr val="tx2"/>
              </a:buClr>
              <a:buSzPct val="75000"/>
              <a:buFont typeface="Wingdings"/>
              <a:buChar char=""/>
            </a:pPr>
            <a:r>
              <a:rPr lang="en-US" sz="1600" dirty="0" smtClean="0">
                <a:solidFill>
                  <a:schemeClr val="dk1"/>
                </a:solidFill>
                <a:latin typeface="Calibri" pitchFamily="34" charset="0"/>
              </a:rPr>
              <a:t>SRIO</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904874" y="4297"/>
            <a:ext cx="7067551" cy="742950"/>
          </a:xfrm>
        </p:spPr>
        <p:txBody>
          <a:bodyPr wrap="none" anchorCtr="1"/>
          <a:lstStyle/>
          <a:p>
            <a:r>
              <a:rPr lang="en-US" dirty="0" smtClean="0"/>
              <a:t>MessageQ and Messages</a:t>
            </a:r>
          </a:p>
        </p:txBody>
      </p:sp>
      <p:sp>
        <p:nvSpPr>
          <p:cNvPr id="6" name="TextBox 5"/>
          <p:cNvSpPr txBox="1"/>
          <p:nvPr/>
        </p:nvSpPr>
        <p:spPr>
          <a:xfrm>
            <a:off x="273590" y="1114425"/>
            <a:ext cx="8174000" cy="5153025"/>
          </a:xfrm>
          <a:prstGeom prst="rect">
            <a:avLst/>
          </a:prstGeom>
          <a:noFill/>
        </p:spPr>
        <p:txBody>
          <a:bodyPr wrap="square" rtlCol="0" anchor="t" anchorCtr="0">
            <a:noAutofit/>
          </a:bodyPr>
          <a:lstStyle/>
          <a:p>
            <a:pPr marL="342900" indent="-342900" algn="l">
              <a:lnSpc>
                <a:spcPct val="90000"/>
              </a:lnSpc>
              <a:spcBef>
                <a:spcPts val="1200"/>
              </a:spcBef>
              <a:buClr>
                <a:schemeClr val="tx2"/>
              </a:buClr>
              <a:buSzPct val="75000"/>
              <a:buFont typeface="Calibri" pitchFamily="34" charset="0"/>
              <a:buChar char="Q"/>
            </a:pPr>
            <a:r>
              <a:rPr lang="en-US" sz="1800" dirty="0" smtClean="0">
                <a:solidFill>
                  <a:schemeClr val="dk1"/>
                </a:solidFill>
                <a:latin typeface="Calibri" pitchFamily="34" charset="0"/>
              </a:rPr>
              <a:t>How does the writer connect with the reader queue?</a:t>
            </a:r>
          </a:p>
          <a:p>
            <a:pPr marL="800100" lvl="1" indent="-342900" algn="l">
              <a:lnSpc>
                <a:spcPct val="90000"/>
              </a:lnSpc>
              <a:spcBef>
                <a:spcPts val="1200"/>
              </a:spcBef>
              <a:buClr>
                <a:schemeClr val="tx2"/>
              </a:buClr>
              <a:buSzPct val="75000"/>
              <a:buFont typeface="Calibri" pitchFamily="34" charset="0"/>
              <a:buChar char="A"/>
            </a:pPr>
            <a:r>
              <a:rPr lang="en-US" sz="1600" b="0" dirty="0" smtClean="0">
                <a:solidFill>
                  <a:schemeClr val="dk1"/>
                </a:solidFill>
                <a:effectLst/>
                <a:latin typeface="Calibri" pitchFamily="34" charset="0"/>
              </a:rPr>
              <a:t>MultiProc and name server keep track of queue names and core IDs.</a:t>
            </a:r>
          </a:p>
          <a:p>
            <a:pPr marL="342900" indent="-342900" algn="l">
              <a:lnSpc>
                <a:spcPct val="90000"/>
              </a:lnSpc>
              <a:spcBef>
                <a:spcPts val="1200"/>
              </a:spcBef>
              <a:buClr>
                <a:schemeClr val="tx2"/>
              </a:buClr>
              <a:buSzPct val="75000"/>
              <a:buFont typeface="Calibri" pitchFamily="34" charset="0"/>
              <a:buChar char="Q"/>
            </a:pPr>
            <a:r>
              <a:rPr lang="en-US" sz="1600" dirty="0" smtClean="0">
                <a:solidFill>
                  <a:schemeClr val="dk1"/>
                </a:solidFill>
                <a:latin typeface="Calibri" pitchFamily="34" charset="0"/>
              </a:rPr>
              <a:t>What do we mean when we refer to structured messages with variable size?</a:t>
            </a:r>
          </a:p>
          <a:p>
            <a:pPr marL="800100" lvl="1" indent="-342900" algn="l">
              <a:lnSpc>
                <a:spcPct val="90000"/>
              </a:lnSpc>
              <a:spcBef>
                <a:spcPts val="1200"/>
              </a:spcBef>
              <a:buClr>
                <a:schemeClr val="tx2"/>
              </a:buClr>
              <a:buSzPct val="75000"/>
              <a:buFont typeface="Calibri" pitchFamily="34" charset="0"/>
              <a:buChar char="A"/>
            </a:pPr>
            <a:r>
              <a:rPr lang="en-US" sz="1600" b="0" dirty="0" smtClean="0">
                <a:solidFill>
                  <a:schemeClr val="dk1"/>
                </a:solidFill>
                <a:effectLst/>
                <a:latin typeface="Calibri" pitchFamily="34" charset="0"/>
              </a:rPr>
              <a:t>Each message has a standard header and data. The header specifies the size of payload.</a:t>
            </a:r>
          </a:p>
          <a:p>
            <a:pPr marL="342900" indent="-342900" algn="l">
              <a:lnSpc>
                <a:spcPct val="90000"/>
              </a:lnSpc>
              <a:spcBef>
                <a:spcPts val="1200"/>
              </a:spcBef>
              <a:buClr>
                <a:schemeClr val="tx2"/>
              </a:buClr>
              <a:buSzPct val="75000"/>
              <a:buFont typeface="Calibri" pitchFamily="34" charset="0"/>
              <a:buChar char="Q"/>
            </a:pPr>
            <a:r>
              <a:rPr lang="en-US" sz="1600" dirty="0" smtClean="0">
                <a:solidFill>
                  <a:schemeClr val="dk1"/>
                </a:solidFill>
                <a:latin typeface="Calibri" pitchFamily="34" charset="0"/>
              </a:rPr>
              <a:t>How and where are messages allocated?</a:t>
            </a:r>
          </a:p>
          <a:p>
            <a:pPr marL="800100" lvl="1" indent="-342900" algn="l">
              <a:lnSpc>
                <a:spcPct val="90000"/>
              </a:lnSpc>
              <a:spcBef>
                <a:spcPts val="1200"/>
              </a:spcBef>
              <a:buClr>
                <a:schemeClr val="tx2"/>
              </a:buClr>
              <a:buSzPct val="75000"/>
              <a:buFont typeface="Calibri" pitchFamily="34" charset="0"/>
              <a:buChar char="A"/>
            </a:pPr>
            <a:r>
              <a:rPr lang="en-US" sz="1600" dirty="0" smtClean="0">
                <a:solidFill>
                  <a:schemeClr val="dk1"/>
                </a:solidFill>
                <a:latin typeface="Calibri" pitchFamily="34" charset="0"/>
              </a:rPr>
              <a:t>List utility provides a double-link list mechanism. The actual allocation of the memory is done by HeapMP, SharedRegion, and ListMP.</a:t>
            </a:r>
          </a:p>
          <a:p>
            <a:pPr marL="342900" indent="-342900" algn="l">
              <a:lnSpc>
                <a:spcPct val="90000"/>
              </a:lnSpc>
              <a:spcBef>
                <a:spcPts val="1200"/>
              </a:spcBef>
              <a:buClr>
                <a:schemeClr val="tx2"/>
              </a:buClr>
              <a:buSzPct val="75000"/>
              <a:buFont typeface="Calibri" pitchFamily="34" charset="0"/>
              <a:buChar char="Q"/>
            </a:pPr>
            <a:r>
              <a:rPr lang="en-US" sz="1600" dirty="0" smtClean="0">
                <a:solidFill>
                  <a:schemeClr val="dk1"/>
                </a:solidFill>
                <a:latin typeface="Calibri" pitchFamily="34" charset="0"/>
              </a:rPr>
              <a:t>If there are multiple writers, how does the system prevent race conditions (e.g., two writers attempting to allocate the same memory)?</a:t>
            </a:r>
          </a:p>
          <a:p>
            <a:pPr marL="800100" lvl="1" indent="-342900" algn="l">
              <a:lnSpc>
                <a:spcPct val="90000"/>
              </a:lnSpc>
              <a:spcBef>
                <a:spcPts val="1200"/>
              </a:spcBef>
              <a:buClr>
                <a:schemeClr val="tx2"/>
              </a:buClr>
              <a:buSzPct val="75000"/>
              <a:buFont typeface="Calibri" pitchFamily="34" charset="0"/>
              <a:buChar char="A"/>
            </a:pPr>
            <a:r>
              <a:rPr lang="en-US" sz="1600" b="0" dirty="0" smtClean="0">
                <a:solidFill>
                  <a:schemeClr val="dk1"/>
                </a:solidFill>
                <a:effectLst/>
                <a:latin typeface="Calibri" pitchFamily="34" charset="0"/>
              </a:rPr>
              <a:t>GateMP provides hardware semaphore API to prevent race conditions.</a:t>
            </a:r>
          </a:p>
          <a:p>
            <a:pPr marL="342900" indent="-342900" algn="l">
              <a:lnSpc>
                <a:spcPct val="90000"/>
              </a:lnSpc>
              <a:spcBef>
                <a:spcPts val="1200"/>
              </a:spcBef>
              <a:buClr>
                <a:schemeClr val="tx2"/>
              </a:buClr>
              <a:buSzPct val="75000"/>
              <a:buFont typeface="Calibri" pitchFamily="34" charset="0"/>
              <a:buChar char="Q"/>
            </a:pPr>
            <a:r>
              <a:rPr lang="en-US" sz="1600" dirty="0" smtClean="0">
                <a:solidFill>
                  <a:schemeClr val="dk1"/>
                </a:solidFill>
                <a:latin typeface="Calibri" pitchFamily="34" charset="0"/>
              </a:rPr>
              <a:t>What facilitates the moving of a message to the receiver queue?</a:t>
            </a:r>
          </a:p>
          <a:p>
            <a:pPr marL="800100" lvl="1" indent="-342900" algn="l">
              <a:lnSpc>
                <a:spcPct val="90000"/>
              </a:lnSpc>
              <a:spcBef>
                <a:spcPts val="1200"/>
              </a:spcBef>
              <a:buClr>
                <a:schemeClr val="tx2"/>
              </a:buClr>
              <a:buSzPct val="75000"/>
              <a:buFont typeface="Calibri" pitchFamily="34" charset="0"/>
              <a:buChar char="A"/>
            </a:pPr>
            <a:r>
              <a:rPr lang="en-US" sz="1600" b="0" dirty="0" smtClean="0">
                <a:solidFill>
                  <a:schemeClr val="dk1"/>
                </a:solidFill>
                <a:effectLst/>
                <a:latin typeface="Calibri" pitchFamily="34" charset="0"/>
              </a:rPr>
              <a:t>This is done by Notify API using the transport layer.</a:t>
            </a:r>
          </a:p>
          <a:p>
            <a:pPr marL="342900" indent="-342900" algn="l">
              <a:lnSpc>
                <a:spcPct val="90000"/>
              </a:lnSpc>
              <a:spcBef>
                <a:spcPts val="1200"/>
              </a:spcBef>
              <a:buClr>
                <a:schemeClr val="tx2"/>
              </a:buClr>
              <a:buSzPct val="75000"/>
              <a:buFont typeface="Calibri" pitchFamily="34" charset="0"/>
              <a:buChar char="Q"/>
            </a:pPr>
            <a:r>
              <a:rPr lang="en-US" sz="1600" dirty="0" smtClean="0">
                <a:solidFill>
                  <a:schemeClr val="dk1"/>
                </a:solidFill>
                <a:latin typeface="Calibri" pitchFamily="34" charset="0"/>
              </a:rPr>
              <a:t>Does the application need to configure all these modules?</a:t>
            </a:r>
          </a:p>
          <a:p>
            <a:pPr marL="800100" lvl="1" indent="-342900" algn="l">
              <a:lnSpc>
                <a:spcPct val="90000"/>
              </a:lnSpc>
              <a:spcBef>
                <a:spcPts val="1200"/>
              </a:spcBef>
              <a:buClr>
                <a:schemeClr val="tx2"/>
              </a:buClr>
              <a:buSzPct val="75000"/>
              <a:buFont typeface="Calibri" pitchFamily="34" charset="0"/>
              <a:buChar char="A"/>
            </a:pPr>
            <a:r>
              <a:rPr lang="en-US" sz="1600" b="0" dirty="0" smtClean="0">
                <a:solidFill>
                  <a:schemeClr val="dk1"/>
                </a:solidFill>
                <a:effectLst/>
                <a:latin typeface="Calibri" pitchFamily="34" charset="0"/>
              </a:rPr>
              <a:t>No. Most of the configuration is done by the system.  More details later.</a:t>
            </a:r>
          </a:p>
          <a:p>
            <a:pPr marL="342900" indent="-342900" algn="l">
              <a:lnSpc>
                <a:spcPct val="90000"/>
              </a:lnSpc>
              <a:spcBef>
                <a:spcPts val="1200"/>
              </a:spcBef>
              <a:buClr>
                <a:schemeClr val="tx2"/>
              </a:buClr>
              <a:buSzPct val="75000"/>
              <a:buFont typeface="Wingdings"/>
              <a:buChar char=""/>
            </a:pPr>
            <a:endParaRPr lang="en-US" sz="1600" b="0" dirty="0" smtClean="0">
              <a:solidFill>
                <a:schemeClr val="dk1"/>
              </a:solidFill>
              <a:effectLst/>
              <a:latin typeface="Calibri"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07194" y="529389"/>
            <a:ext cx="8229600" cy="762000"/>
          </a:xfrm>
        </p:spPr>
        <p:txBody>
          <a:bodyPr/>
          <a:lstStyle/>
          <a:p>
            <a:pPr eaLnBrk="1" hangingPunct="1"/>
            <a:r>
              <a:rPr lang="en-US" dirty="0" smtClean="0"/>
              <a:t>Agenda</a:t>
            </a:r>
          </a:p>
        </p:txBody>
      </p:sp>
      <p:sp>
        <p:nvSpPr>
          <p:cNvPr id="48133" name="Content Placeholder 4"/>
          <p:cNvSpPr>
            <a:spLocks noGrp="1"/>
          </p:cNvSpPr>
          <p:nvPr>
            <p:ph idx="4294967295"/>
          </p:nvPr>
        </p:nvSpPr>
        <p:spPr>
          <a:xfrm>
            <a:off x="356048" y="2098307"/>
            <a:ext cx="8189140" cy="4059732"/>
          </a:xfrm>
          <a:solidFill>
            <a:schemeClr val="bg1"/>
          </a:solidFill>
        </p:spPr>
        <p:txBody>
          <a:bodyPr/>
          <a:lstStyle/>
          <a:p>
            <a:pPr eaLnBrk="1" hangingPunct="1">
              <a:lnSpc>
                <a:spcPct val="80000"/>
              </a:lnSpc>
              <a:spcBef>
                <a:spcPts val="1200"/>
              </a:spcBef>
              <a:spcAft>
                <a:spcPts val="0"/>
              </a:spcAft>
              <a:buClr>
                <a:schemeClr val="tx2"/>
              </a:buClr>
              <a:buSzPct val="75000"/>
              <a:buFont typeface="Wingdings"/>
              <a:buChar char=""/>
            </a:pPr>
            <a:r>
              <a:rPr lang="en-US" sz="2800" b="1" kern="1200" dirty="0" smtClean="0"/>
              <a:t>Motivation</a:t>
            </a:r>
          </a:p>
          <a:p>
            <a:pPr eaLnBrk="1" hangingPunct="1">
              <a:lnSpc>
                <a:spcPct val="80000"/>
              </a:lnSpc>
              <a:spcBef>
                <a:spcPts val="1200"/>
              </a:spcBef>
              <a:spcAft>
                <a:spcPts val="0"/>
              </a:spcAft>
              <a:buClr>
                <a:schemeClr val="tx2"/>
              </a:buClr>
              <a:buSzPct val="75000"/>
              <a:buFont typeface="Wingdings"/>
              <a:buChar char=""/>
            </a:pPr>
            <a:r>
              <a:rPr lang="en-US" sz="2800" kern="1200" dirty="0" smtClean="0"/>
              <a:t>IPC library </a:t>
            </a:r>
          </a:p>
          <a:p>
            <a:pPr eaLnBrk="1" hangingPunct="1">
              <a:lnSpc>
                <a:spcPct val="80000"/>
              </a:lnSpc>
              <a:spcBef>
                <a:spcPts val="1200"/>
              </a:spcBef>
              <a:spcAft>
                <a:spcPts val="0"/>
              </a:spcAft>
              <a:buClr>
                <a:schemeClr val="tx2"/>
              </a:buClr>
              <a:buSzPct val="75000"/>
              <a:buFont typeface="Wingdings"/>
              <a:buChar char=""/>
            </a:pPr>
            <a:r>
              <a:rPr lang="en-US" sz="2800" kern="1200" dirty="0" smtClean="0"/>
              <a:t>msgCom</a:t>
            </a:r>
          </a:p>
          <a:p>
            <a:pPr eaLnBrk="1" hangingPunct="1">
              <a:lnSpc>
                <a:spcPct val="80000"/>
              </a:lnSpc>
              <a:spcBef>
                <a:spcPts val="1200"/>
              </a:spcBef>
              <a:spcAft>
                <a:spcPts val="0"/>
              </a:spcAft>
              <a:buClr>
                <a:schemeClr val="tx2"/>
              </a:buClr>
              <a:buSzPct val="75000"/>
              <a:buFont typeface="Wingdings"/>
              <a:buChar char=""/>
            </a:pPr>
            <a:r>
              <a:rPr lang="en-US" sz="2800" kern="1200" dirty="0" smtClean="0"/>
              <a:t>Demos and examples</a:t>
            </a: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57200" y="0"/>
            <a:ext cx="8229600" cy="762000"/>
          </a:xfrm>
        </p:spPr>
        <p:txBody>
          <a:bodyPr wrap="none" anchorCtr="1"/>
          <a:lstStyle/>
          <a:p>
            <a:r>
              <a:rPr lang="en-US" dirty="0" smtClean="0"/>
              <a:t>Using MessageQ (1/3)</a:t>
            </a:r>
          </a:p>
        </p:txBody>
      </p:sp>
      <p:sp>
        <p:nvSpPr>
          <p:cNvPr id="33" name="Rounded Rectangle 32"/>
          <p:cNvSpPr/>
          <p:nvPr/>
        </p:nvSpPr>
        <p:spPr bwMode="auto">
          <a:xfrm>
            <a:off x="4014281" y="1018162"/>
            <a:ext cx="4302868"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MessageQ_create(“myQ”, *synchronizer);</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MessageQ_get(“myQ”, &amp;msg, timeout);</a:t>
            </a:r>
          </a:p>
          <a:p>
            <a:pPr marL="0" marR="0" indent="0" algn="l" defTabSz="914400" rtl="0" eaLnBrk="0" fontAlgn="base" latinLnBrk="0" hangingPunct="0">
              <a:spcBef>
                <a:spcPts val="1200"/>
              </a:spcBef>
              <a:spcAft>
                <a:spcPct val="0"/>
              </a:spcAft>
              <a:buClrTx/>
              <a:buSzTx/>
              <a:buFontTx/>
              <a:buNone/>
              <a:tabLst/>
            </a:pPr>
            <a:r>
              <a:rPr lang="en-US" sz="1800" b="0" i="1" dirty="0" smtClean="0">
                <a:solidFill>
                  <a:schemeClr val="dk1"/>
                </a:solidFill>
                <a:latin typeface="Arial Narrow" pitchFamily="34" charset="0"/>
              </a:rPr>
              <a:t> </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endParaRPr lang="en-US" sz="1800" dirty="0" smtClean="0">
              <a:solidFill>
                <a:schemeClr val="dk1"/>
              </a:solidFill>
              <a:latin typeface="Arial Narrow" pitchFamily="34" charset="0"/>
            </a:endParaRP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p>
        </p:txBody>
      </p:sp>
      <p:sp>
        <p:nvSpPr>
          <p:cNvPr id="45" name="TextBox 44"/>
          <p:cNvSpPr txBox="1"/>
          <p:nvPr/>
        </p:nvSpPr>
        <p:spPr>
          <a:xfrm>
            <a:off x="4649822" y="633540"/>
            <a:ext cx="269291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2 - READER</a:t>
            </a:r>
          </a:p>
        </p:txBody>
      </p:sp>
      <p:sp>
        <p:nvSpPr>
          <p:cNvPr id="47" name="TextBox 46"/>
          <p:cNvSpPr txBox="1"/>
          <p:nvPr/>
        </p:nvSpPr>
        <p:spPr>
          <a:xfrm>
            <a:off x="304800" y="4578695"/>
            <a:ext cx="8661667" cy="1132618"/>
          </a:xfrm>
          <a:prstGeom prst="rect">
            <a:avLst/>
          </a:prstGeom>
          <a:noFill/>
        </p:spPr>
        <p:txBody>
          <a:bodyPr wrap="none" rtlCol="0" anchor="ctr" anchorCtr="0">
            <a:spAutoFit/>
          </a:bodyPr>
          <a:lstStyle/>
          <a:p>
            <a:pPr marL="342900" indent="-342900" algn="l">
              <a:lnSpc>
                <a:spcPct val="80000"/>
              </a:lnSpc>
              <a:spcBef>
                <a:spcPts val="1200"/>
              </a:spcBef>
              <a:buClr>
                <a:schemeClr val="tx2"/>
              </a:buClr>
              <a:buSzPct val="75000"/>
              <a:buFont typeface="Wingdings"/>
              <a:buChar char=""/>
            </a:pPr>
            <a:r>
              <a:rPr lang="en-US" b="0" dirty="0" smtClean="0">
                <a:solidFill>
                  <a:schemeClr val="dk1"/>
                </a:solidFill>
                <a:effectLst/>
                <a:latin typeface="Calibri" pitchFamily="34" charset="0"/>
              </a:rPr>
              <a:t>MessageQ transactions </a:t>
            </a:r>
            <a:r>
              <a:rPr lang="en-US" b="0" u="sng" dirty="0" smtClean="0">
                <a:solidFill>
                  <a:schemeClr val="dk1"/>
                </a:solidFill>
                <a:effectLst/>
                <a:latin typeface="Calibri" pitchFamily="34" charset="0"/>
              </a:rPr>
              <a:t>begin</a:t>
            </a:r>
            <a:r>
              <a:rPr lang="en-US" b="0" dirty="0" smtClean="0">
                <a:solidFill>
                  <a:schemeClr val="dk1"/>
                </a:solidFill>
                <a:effectLst/>
                <a:latin typeface="Calibri" pitchFamily="34" charset="0"/>
              </a:rPr>
              <a:t> with </a:t>
            </a:r>
            <a:r>
              <a:rPr lang="en-US" dirty="0" smtClean="0">
                <a:solidFill>
                  <a:schemeClr val="tx2"/>
                </a:solidFill>
                <a:effectLst/>
                <a:latin typeface="Calibri" pitchFamily="34" charset="0"/>
              </a:rPr>
              <a:t>READER</a:t>
            </a:r>
            <a:r>
              <a:rPr lang="en-US" b="0" dirty="0" smtClean="0">
                <a:solidFill>
                  <a:schemeClr val="dk1"/>
                </a:solidFill>
                <a:effectLst/>
                <a:latin typeface="Calibri" pitchFamily="34" charset="0"/>
              </a:rPr>
              <a:t> creating a MessageQ.</a:t>
            </a:r>
          </a:p>
          <a:p>
            <a:pPr marL="342900" indent="-342900" algn="l">
              <a:lnSpc>
                <a:spcPct val="80000"/>
              </a:lnSpc>
              <a:spcBef>
                <a:spcPts val="1200"/>
              </a:spcBef>
              <a:buClr>
                <a:schemeClr val="tx2"/>
              </a:buClr>
              <a:buSzPct val="75000"/>
              <a:buFont typeface="Wingdings"/>
              <a:buChar char=""/>
            </a:pPr>
            <a:r>
              <a:rPr lang="en-US" dirty="0" smtClean="0">
                <a:solidFill>
                  <a:schemeClr val="tx2"/>
                </a:solidFill>
                <a:latin typeface="Calibri" pitchFamily="34" charset="0"/>
              </a:rPr>
              <a:t>READER’s</a:t>
            </a:r>
            <a:r>
              <a:rPr lang="en-US" b="0" dirty="0" smtClean="0">
                <a:solidFill>
                  <a:schemeClr val="dk1"/>
                </a:solidFill>
                <a:latin typeface="Calibri" pitchFamily="34" charset="0"/>
              </a:rPr>
              <a:t> attempt to get a message results in a block (unless</a:t>
            </a:r>
            <a:br>
              <a:rPr lang="en-US" b="0" dirty="0" smtClean="0">
                <a:solidFill>
                  <a:schemeClr val="dk1"/>
                </a:solidFill>
                <a:latin typeface="Calibri" pitchFamily="34" charset="0"/>
              </a:rPr>
            </a:br>
            <a:r>
              <a:rPr lang="en-US" b="0" dirty="0" smtClean="0">
                <a:solidFill>
                  <a:schemeClr val="dk1"/>
                </a:solidFill>
                <a:latin typeface="Calibri" pitchFamily="34" charset="0"/>
              </a:rPr>
              <a:t>timeout was specifie</a:t>
            </a:r>
            <a:r>
              <a:rPr lang="en-US" dirty="0" smtClean="0">
                <a:solidFill>
                  <a:schemeClr val="dk1"/>
                </a:solidFill>
                <a:latin typeface="Calibri" pitchFamily="34" charset="0"/>
              </a:rPr>
              <a:t>d</a:t>
            </a:r>
            <a:r>
              <a:rPr lang="en-US" b="0" dirty="0" smtClean="0">
                <a:solidFill>
                  <a:schemeClr val="dk1"/>
                </a:solidFill>
                <a:latin typeface="Calibri" pitchFamily="34" charset="0"/>
              </a:rPr>
              <a:t>), since no messages are in the queue yet.</a:t>
            </a:r>
            <a:endParaRPr lang="en-US" b="0" dirty="0" smtClean="0">
              <a:solidFill>
                <a:schemeClr val="dk1"/>
              </a:solidFill>
              <a:effectLst/>
              <a:latin typeface="Calibri" pitchFamily="34" charset="0"/>
            </a:endParaRPr>
          </a:p>
        </p:txBody>
      </p:sp>
      <p:sp>
        <p:nvSpPr>
          <p:cNvPr id="48" name="Flowchart: Magnetic Disk 47"/>
          <p:cNvSpPr/>
          <p:nvPr/>
        </p:nvSpPr>
        <p:spPr bwMode="auto">
          <a:xfrm>
            <a:off x="2875808" y="1320246"/>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dk1"/>
                </a:solidFill>
                <a:effectLst/>
                <a:latin typeface="Calibri" pitchFamily="34" charset="0"/>
              </a:rPr>
              <a:t>“myQ”</a:t>
            </a:r>
          </a:p>
        </p:txBody>
      </p:sp>
      <p:sp>
        <p:nvSpPr>
          <p:cNvPr id="9" name="Leading Question"/>
          <p:cNvSpPr txBox="1"/>
          <p:nvPr/>
        </p:nvSpPr>
        <p:spPr>
          <a:xfrm>
            <a:off x="6879970" y="6196012"/>
            <a:ext cx="1928413" cy="246221"/>
          </a:xfrm>
          <a:prstGeom prst="rect">
            <a:avLst/>
          </a:prstGeom>
          <a:noFill/>
        </p:spPr>
        <p:txBody>
          <a:bodyPr vert="horz" wrap="none" lIns="0" tIns="0" rIns="0" bIns="0" rtlCol="0" anchor="b" anchorCtr="0">
            <a:spAutoFit/>
          </a:bodyPr>
          <a:lstStyle/>
          <a:p>
            <a:pPr algn="r">
              <a:lnSpc>
                <a:spcPct val="80000"/>
              </a:lnSpc>
            </a:pPr>
            <a:r>
              <a:rPr lang="en-US" sz="2000" b="0" dirty="0" smtClean="0">
                <a:solidFill>
                  <a:schemeClr val="tx2"/>
                </a:solidFill>
                <a:latin typeface="Arial Narrow"/>
              </a:rPr>
              <a:t>What happens next?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1487" y="0"/>
            <a:ext cx="8229600" cy="762000"/>
          </a:xfrm>
        </p:spPr>
        <p:txBody>
          <a:bodyPr wrap="none" anchorCtr="1"/>
          <a:lstStyle/>
          <a:p>
            <a:r>
              <a:rPr lang="en-US" dirty="0" smtClean="0"/>
              <a:t>Using MessageQ (2/3)</a:t>
            </a:r>
          </a:p>
        </p:txBody>
      </p:sp>
      <p:sp>
        <p:nvSpPr>
          <p:cNvPr id="31" name="Flowchart: Magnetic Disk 30"/>
          <p:cNvSpPr/>
          <p:nvPr/>
        </p:nvSpPr>
        <p:spPr bwMode="auto">
          <a:xfrm>
            <a:off x="4548965" y="1339701"/>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dk1"/>
                </a:solidFill>
                <a:effectLst/>
                <a:latin typeface="Calibri" pitchFamily="34" charset="0"/>
              </a:rPr>
              <a:t>“myQ”</a:t>
            </a:r>
          </a:p>
        </p:txBody>
      </p:sp>
      <p:sp>
        <p:nvSpPr>
          <p:cNvPr id="33" name="Rounded Rectangle 32"/>
          <p:cNvSpPr/>
          <p:nvPr/>
        </p:nvSpPr>
        <p:spPr bwMode="auto">
          <a:xfrm>
            <a:off x="5638800" y="1066800"/>
            <a:ext cx="3352800"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MessageQ_create(“myQ”,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MessageQ_get(“myQ”, &amp;msg…);</a:t>
            </a:r>
          </a:p>
          <a:p>
            <a:pPr marL="0" marR="0" indent="0" algn="l" defTabSz="914400" rtl="0" eaLnBrk="0" fontAlgn="base" latinLnBrk="0" hangingPunct="0">
              <a:spcBef>
                <a:spcPts val="1200"/>
              </a:spcBef>
              <a:spcAft>
                <a:spcPct val="0"/>
              </a:spcAft>
              <a:buClrTx/>
              <a:buSzTx/>
              <a:buFontTx/>
              <a:buNone/>
              <a:tabLst/>
            </a:pPr>
            <a:r>
              <a:rPr lang="en-US" sz="1800" b="0" i="1" dirty="0" smtClean="0">
                <a:solidFill>
                  <a:schemeClr val="dk1"/>
                </a:solidFill>
                <a:latin typeface="Arial Narrow" pitchFamily="34" charset="0"/>
              </a:rPr>
              <a:t> </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endParaRPr lang="en-US" sz="1800" dirty="0" smtClean="0">
              <a:solidFill>
                <a:schemeClr val="dk1"/>
              </a:solidFill>
              <a:latin typeface="Arial Narrow" pitchFamily="34" charset="0"/>
            </a:endParaRP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p>
        </p:txBody>
      </p:sp>
      <p:sp>
        <p:nvSpPr>
          <p:cNvPr id="40" name="Rounded Rectangle 39"/>
          <p:cNvSpPr/>
          <p:nvPr/>
        </p:nvSpPr>
        <p:spPr bwMode="auto">
          <a:xfrm>
            <a:off x="152400" y="1066800"/>
            <a:ext cx="4191000" cy="1981200"/>
          </a:xfrm>
          <a:prstGeom prst="roundRect">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MessageQ_open (“myQ”,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msg = MessageQ_alloc (heap, size,…);</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MessageQ_put</a:t>
            </a:r>
            <a:r>
              <a:rPr lang="en-US" sz="1800" dirty="0" smtClean="0">
                <a:solidFill>
                  <a:schemeClr val="dk1"/>
                </a:solidFill>
                <a:latin typeface="Arial Narrow" pitchFamily="34" charset="0"/>
              </a:rPr>
              <a:t>(“myQ”, msg, …);</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 </a:t>
            </a:r>
          </a:p>
        </p:txBody>
      </p:sp>
      <p:sp>
        <p:nvSpPr>
          <p:cNvPr id="44" name="TextBox 43"/>
          <p:cNvSpPr txBox="1"/>
          <p:nvPr/>
        </p:nvSpPr>
        <p:spPr>
          <a:xfrm>
            <a:off x="902333" y="643268"/>
            <a:ext cx="267906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1 - WRITER</a:t>
            </a:r>
          </a:p>
        </p:txBody>
      </p:sp>
      <p:sp>
        <p:nvSpPr>
          <p:cNvPr id="11" name="TextBox 10"/>
          <p:cNvSpPr txBox="1"/>
          <p:nvPr/>
        </p:nvSpPr>
        <p:spPr>
          <a:xfrm>
            <a:off x="302416" y="4879040"/>
            <a:ext cx="8573437" cy="1286506"/>
          </a:xfrm>
          <a:prstGeom prst="rect">
            <a:avLst/>
          </a:prstGeom>
          <a:noFill/>
        </p:spPr>
        <p:txBody>
          <a:bodyPr wrap="none" rtlCol="0" anchor="ctr" anchorCtr="0">
            <a:spAutoFit/>
          </a:bodyPr>
          <a:lstStyle/>
          <a:p>
            <a:pPr marL="342900" indent="-342900" algn="l">
              <a:lnSpc>
                <a:spcPct val="80000"/>
              </a:lnSpc>
              <a:spcBef>
                <a:spcPts val="1200"/>
              </a:spcBef>
              <a:buClr>
                <a:schemeClr val="tx2"/>
              </a:buClr>
              <a:buSzPct val="75000"/>
              <a:buFont typeface="Wingdings"/>
              <a:buChar char=""/>
            </a:pPr>
            <a:r>
              <a:rPr lang="en-US" dirty="0" smtClean="0">
                <a:solidFill>
                  <a:schemeClr val="tx2"/>
                </a:solidFill>
                <a:effectLst/>
                <a:latin typeface="Calibri" pitchFamily="34" charset="0"/>
              </a:rPr>
              <a:t>WRITER</a:t>
            </a:r>
            <a:r>
              <a:rPr lang="en-US" b="0" dirty="0" smtClean="0">
                <a:solidFill>
                  <a:schemeClr val="dk1"/>
                </a:solidFill>
                <a:effectLst/>
                <a:latin typeface="Calibri" pitchFamily="34" charset="0"/>
              </a:rPr>
              <a:t> begins by opening MessageQ created by </a:t>
            </a:r>
            <a:r>
              <a:rPr lang="en-US" dirty="0" smtClean="0">
                <a:solidFill>
                  <a:schemeClr val="tx2"/>
                </a:solidFill>
                <a:effectLst/>
                <a:latin typeface="Calibri" pitchFamily="34" charset="0"/>
              </a:rPr>
              <a:t>READER</a:t>
            </a:r>
            <a:r>
              <a:rPr lang="en-US" b="0" dirty="0" smtClean="0">
                <a:effectLst/>
                <a:latin typeface="Calibri" pitchFamily="34" charset="0"/>
              </a:rPr>
              <a:t>.</a:t>
            </a:r>
          </a:p>
          <a:p>
            <a:pPr marL="342900" indent="-342900" algn="l">
              <a:lnSpc>
                <a:spcPct val="80000"/>
              </a:lnSpc>
              <a:spcBef>
                <a:spcPts val="1200"/>
              </a:spcBef>
              <a:buClr>
                <a:schemeClr val="tx2"/>
              </a:buClr>
              <a:buSzPct val="75000"/>
              <a:buFont typeface="Wingdings"/>
              <a:buChar char=""/>
            </a:pPr>
            <a:r>
              <a:rPr lang="en-US" dirty="0" smtClean="0">
                <a:solidFill>
                  <a:schemeClr val="tx2"/>
                </a:solidFill>
                <a:latin typeface="Calibri" pitchFamily="34" charset="0"/>
              </a:rPr>
              <a:t>WRITER</a:t>
            </a:r>
            <a:r>
              <a:rPr lang="en-US" b="0" dirty="0" smtClean="0">
                <a:solidFill>
                  <a:schemeClr val="dk1"/>
                </a:solidFill>
                <a:latin typeface="Calibri" pitchFamily="34" charset="0"/>
              </a:rPr>
              <a:t> gets a message block from a heap and fills it, as desired.</a:t>
            </a:r>
          </a:p>
          <a:p>
            <a:pPr marL="342900" indent="-342900" algn="l">
              <a:lnSpc>
                <a:spcPct val="80000"/>
              </a:lnSpc>
              <a:spcBef>
                <a:spcPts val="1200"/>
              </a:spcBef>
              <a:buClr>
                <a:schemeClr val="tx2"/>
              </a:buClr>
              <a:buSzPct val="75000"/>
              <a:buFont typeface="Wingdings"/>
              <a:buChar char=""/>
            </a:pPr>
            <a:r>
              <a:rPr lang="en-US" dirty="0" smtClean="0">
                <a:solidFill>
                  <a:schemeClr val="tx2"/>
                </a:solidFill>
                <a:effectLst/>
                <a:latin typeface="Calibri" pitchFamily="34" charset="0"/>
              </a:rPr>
              <a:t>WRITER</a:t>
            </a:r>
            <a:r>
              <a:rPr lang="en-US" b="0" dirty="0" smtClean="0">
                <a:solidFill>
                  <a:schemeClr val="dk1"/>
                </a:solidFill>
                <a:effectLst/>
                <a:latin typeface="Calibri" pitchFamily="34" charset="0"/>
              </a:rPr>
              <a:t> puts the message into the MessageQ.</a:t>
            </a:r>
          </a:p>
        </p:txBody>
      </p:sp>
      <p:sp>
        <p:nvSpPr>
          <p:cNvPr id="24" name="Rectangle 23"/>
          <p:cNvSpPr/>
          <p:nvPr/>
        </p:nvSpPr>
        <p:spPr bwMode="auto">
          <a:xfrm>
            <a:off x="3200400" y="3244701"/>
            <a:ext cx="1905000" cy="1524000"/>
          </a:xfrm>
          <a:prstGeom prst="rect">
            <a:avLst/>
          </a:prstGeom>
          <a:solidFill>
            <a:schemeClr val="accent5">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Heap</a:t>
            </a:r>
          </a:p>
        </p:txBody>
      </p:sp>
      <p:sp>
        <p:nvSpPr>
          <p:cNvPr id="12" name="Rectangle 11"/>
          <p:cNvSpPr/>
          <p:nvPr/>
        </p:nvSpPr>
        <p:spPr bwMode="auto">
          <a:xfrm>
            <a:off x="35264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3" name="Rectangle 12"/>
          <p:cNvSpPr/>
          <p:nvPr/>
        </p:nvSpPr>
        <p:spPr bwMode="auto">
          <a:xfrm>
            <a:off x="38312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4" name="Rectangle 13"/>
          <p:cNvSpPr/>
          <p:nvPr/>
        </p:nvSpPr>
        <p:spPr bwMode="auto">
          <a:xfrm>
            <a:off x="41360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5" name="Rectangle 14"/>
          <p:cNvSpPr/>
          <p:nvPr/>
        </p:nvSpPr>
        <p:spPr bwMode="auto">
          <a:xfrm>
            <a:off x="44408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6" name="Rectangle 15"/>
          <p:cNvSpPr/>
          <p:nvPr/>
        </p:nvSpPr>
        <p:spPr bwMode="auto">
          <a:xfrm>
            <a:off x="35264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8" name="Rectangle 17"/>
          <p:cNvSpPr/>
          <p:nvPr/>
        </p:nvSpPr>
        <p:spPr bwMode="auto">
          <a:xfrm>
            <a:off x="41360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9" name="Rectangle 18"/>
          <p:cNvSpPr/>
          <p:nvPr/>
        </p:nvSpPr>
        <p:spPr bwMode="auto">
          <a:xfrm>
            <a:off x="44408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0" name="Rectangle 19"/>
          <p:cNvSpPr/>
          <p:nvPr/>
        </p:nvSpPr>
        <p:spPr bwMode="auto">
          <a:xfrm>
            <a:off x="35264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1" name="Rectangle 20"/>
          <p:cNvSpPr/>
          <p:nvPr/>
        </p:nvSpPr>
        <p:spPr bwMode="auto">
          <a:xfrm>
            <a:off x="38312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2" name="Rectangle 21"/>
          <p:cNvSpPr/>
          <p:nvPr/>
        </p:nvSpPr>
        <p:spPr bwMode="auto">
          <a:xfrm>
            <a:off x="41360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3" name="Rectangle 22"/>
          <p:cNvSpPr/>
          <p:nvPr/>
        </p:nvSpPr>
        <p:spPr bwMode="auto">
          <a:xfrm>
            <a:off x="44408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7" name="Rectangle 16"/>
          <p:cNvSpPr/>
          <p:nvPr/>
        </p:nvSpPr>
        <p:spPr bwMode="auto">
          <a:xfrm>
            <a:off x="3831266" y="4006701"/>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8" name="Rectangle 27"/>
          <p:cNvSpPr/>
          <p:nvPr/>
        </p:nvSpPr>
        <p:spPr bwMode="auto">
          <a:xfrm>
            <a:off x="4866167" y="2122967"/>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cxnSp>
        <p:nvCxnSpPr>
          <p:cNvPr id="32" name="Shape 31"/>
          <p:cNvCxnSpPr>
            <a:stCxn id="17" idx="1"/>
          </p:cNvCxnSpPr>
          <p:nvPr/>
        </p:nvCxnSpPr>
        <p:spPr bwMode="auto">
          <a:xfrm rot="10800000">
            <a:off x="3352800" y="1949301"/>
            <a:ext cx="478466" cy="2209800"/>
          </a:xfrm>
          <a:prstGeom prst="bentConnector2">
            <a:avLst/>
          </a:prstGeom>
          <a:solidFill>
            <a:schemeClr val="accent1"/>
          </a:solidFill>
          <a:ln w="19050" cap="flat" cmpd="sng" algn="ctr">
            <a:solidFill>
              <a:schemeClr val="tx1"/>
            </a:solidFill>
            <a:prstDash val="dash"/>
            <a:round/>
            <a:headEnd type="none" w="med" len="med"/>
            <a:tailEnd type="triangle" w="med" len="med"/>
          </a:ln>
          <a:effectLst/>
        </p:spPr>
      </p:cxnSp>
      <p:cxnSp>
        <p:nvCxnSpPr>
          <p:cNvPr id="35" name="Straight Arrow Connector 34"/>
          <p:cNvCxnSpPr/>
          <p:nvPr/>
        </p:nvCxnSpPr>
        <p:spPr bwMode="auto">
          <a:xfrm>
            <a:off x="3429000" y="2286000"/>
            <a:ext cx="1371600"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27" name="Leading Question"/>
          <p:cNvSpPr txBox="1"/>
          <p:nvPr/>
        </p:nvSpPr>
        <p:spPr>
          <a:xfrm>
            <a:off x="5105400" y="6198394"/>
            <a:ext cx="3707745" cy="246221"/>
          </a:xfrm>
          <a:prstGeom prst="rect">
            <a:avLst/>
          </a:prstGeom>
          <a:noFill/>
        </p:spPr>
        <p:txBody>
          <a:bodyPr vert="horz" wrap="none" lIns="0" tIns="0" rIns="0" bIns="0" rtlCol="0" anchor="b" anchorCtr="0">
            <a:spAutoFit/>
          </a:bodyPr>
          <a:lstStyle/>
          <a:p>
            <a:pPr algn="r">
              <a:lnSpc>
                <a:spcPct val="80000"/>
              </a:lnSpc>
            </a:pPr>
            <a:r>
              <a:rPr lang="en-US" sz="2000" b="0" dirty="0" smtClean="0">
                <a:solidFill>
                  <a:schemeClr val="tx2"/>
                </a:solidFill>
                <a:latin typeface="Arial Narrow"/>
              </a:rPr>
              <a:t>How does the READER get unblocked?</a:t>
            </a:r>
          </a:p>
        </p:txBody>
      </p:sp>
      <p:sp>
        <p:nvSpPr>
          <p:cNvPr id="30" name="TextBox 29"/>
          <p:cNvSpPr txBox="1"/>
          <p:nvPr/>
        </p:nvSpPr>
        <p:spPr>
          <a:xfrm>
            <a:off x="5943600" y="643268"/>
            <a:ext cx="269291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2 - READER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64343" y="0"/>
            <a:ext cx="8229600" cy="762000"/>
          </a:xfrm>
        </p:spPr>
        <p:txBody>
          <a:bodyPr wrap="none" anchorCtr="1"/>
          <a:lstStyle/>
          <a:p>
            <a:r>
              <a:rPr lang="en-US" dirty="0" smtClean="0"/>
              <a:t>Using MessageQ (3/3)</a:t>
            </a:r>
          </a:p>
        </p:txBody>
      </p:sp>
      <p:sp>
        <p:nvSpPr>
          <p:cNvPr id="31" name="Flowchart: Magnetic Disk 30"/>
          <p:cNvSpPr/>
          <p:nvPr/>
        </p:nvSpPr>
        <p:spPr bwMode="auto">
          <a:xfrm>
            <a:off x="4548965" y="1339701"/>
            <a:ext cx="914400" cy="1219200"/>
          </a:xfrm>
          <a:prstGeom prst="flowChartMagneticDisk">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2000" b="0" i="0" u="none" strike="noStrike" cap="none" normalizeH="0" baseline="0" dirty="0" smtClean="0">
                <a:ln>
                  <a:noFill/>
                </a:ln>
                <a:solidFill>
                  <a:schemeClr val="dk1"/>
                </a:solidFill>
                <a:effectLst/>
                <a:latin typeface="Calibri" pitchFamily="34" charset="0"/>
              </a:rPr>
              <a:t>“myQ”</a:t>
            </a:r>
          </a:p>
        </p:txBody>
      </p:sp>
      <p:sp>
        <p:nvSpPr>
          <p:cNvPr id="33" name="Rounded Rectangle 32"/>
          <p:cNvSpPr/>
          <p:nvPr/>
        </p:nvSpPr>
        <p:spPr bwMode="auto">
          <a:xfrm>
            <a:off x="5638800" y="1066800"/>
            <a:ext cx="3352800" cy="24384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MessageQ_create(“myQ”,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MessageQ_get(“myQ”, &amp;msg…);</a:t>
            </a:r>
          </a:p>
          <a:p>
            <a:pPr algn="l" eaLnBrk="0" hangingPunct="0">
              <a:spcBef>
                <a:spcPts val="1200"/>
              </a:spcBef>
            </a:pPr>
            <a:r>
              <a:rPr lang="en-US" sz="1800" b="0" i="1" dirty="0" smtClean="0">
                <a:solidFill>
                  <a:schemeClr val="dk1"/>
                </a:solidFill>
                <a:latin typeface="Arial Narrow" pitchFamily="34" charset="0"/>
              </a:rPr>
              <a:t>*** PROCESS MSG ***</a:t>
            </a:r>
          </a:p>
          <a:p>
            <a:pPr algn="l" eaLnBrk="0" hangingPunct="0">
              <a:spcBef>
                <a:spcPts val="1200"/>
              </a:spcBef>
            </a:pPr>
            <a:r>
              <a:rPr lang="en-US" sz="1800" dirty="0" smtClean="0">
                <a:solidFill>
                  <a:schemeClr val="dk1"/>
                </a:solidFill>
                <a:latin typeface="Arial Narrow" pitchFamily="34" charset="0"/>
              </a:rPr>
              <a:t>MessageQ_free(“myQ”, …);</a:t>
            </a:r>
          </a:p>
          <a:p>
            <a:pPr algn="l" eaLnBrk="0" hangingPunct="0">
              <a:spcBef>
                <a:spcPts val="1200"/>
              </a:spcBef>
            </a:pPr>
            <a:r>
              <a:rPr lang="en-US" sz="1800" dirty="0" smtClean="0">
                <a:solidFill>
                  <a:schemeClr val="dk1"/>
                </a:solidFill>
                <a:latin typeface="Arial Narrow" pitchFamily="34" charset="0"/>
              </a:rPr>
              <a:t>MessageQ_delete(“myQ”, …);</a:t>
            </a:r>
          </a:p>
        </p:txBody>
      </p:sp>
      <p:sp>
        <p:nvSpPr>
          <p:cNvPr id="40" name="Rounded Rectangle 39"/>
          <p:cNvSpPr/>
          <p:nvPr/>
        </p:nvSpPr>
        <p:spPr bwMode="auto">
          <a:xfrm>
            <a:off x="152400" y="1066800"/>
            <a:ext cx="4191000" cy="1981200"/>
          </a:xfrm>
          <a:prstGeom prst="roundRect">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MessageQ_open (“myQ”, …);</a:t>
            </a:r>
          </a:p>
          <a:p>
            <a:pPr marL="0" marR="0" indent="0" algn="l" defTabSz="914400" rtl="0" eaLnBrk="0" fontAlgn="base" latinLnBrk="0" hangingPunct="0">
              <a:spcBef>
                <a:spcPts val="1200"/>
              </a:spcBef>
              <a:spcAft>
                <a:spcPct val="0"/>
              </a:spcAft>
              <a:buClrTx/>
              <a:buSzTx/>
              <a:buFontTx/>
              <a:buNone/>
              <a:tabLst/>
            </a:pPr>
            <a:r>
              <a:rPr lang="en-US" sz="1800" dirty="0" smtClean="0">
                <a:solidFill>
                  <a:schemeClr val="dk1"/>
                </a:solidFill>
                <a:latin typeface="Arial Narrow" pitchFamily="34" charset="0"/>
              </a:rPr>
              <a:t>msg = MessageQ_alloc (heap, size,…);</a:t>
            </a:r>
          </a:p>
          <a:p>
            <a:pPr marL="0" marR="0" indent="0" algn="l" defTabSz="914400" rtl="0" eaLnBrk="0" fontAlgn="base" latinLnBrk="0" hangingPunct="0">
              <a:spcBef>
                <a:spcPts val="1200"/>
              </a:spcBef>
              <a:spcAft>
                <a:spcPct val="0"/>
              </a:spcAft>
              <a:buClrTx/>
              <a:buSzTx/>
              <a:buFontTx/>
              <a:buNone/>
              <a:tabLst/>
            </a:pPr>
            <a:r>
              <a:rPr kumimoji="0" lang="en-US" sz="1800" i="0" u="none" strike="noStrike" cap="none" normalizeH="0" baseline="0" dirty="0" smtClean="0">
                <a:ln>
                  <a:noFill/>
                </a:ln>
                <a:solidFill>
                  <a:schemeClr val="dk1"/>
                </a:solidFill>
                <a:effectLst/>
                <a:latin typeface="Arial Narrow" pitchFamily="34" charset="0"/>
              </a:rPr>
              <a:t>MessageQ_put</a:t>
            </a:r>
            <a:r>
              <a:rPr lang="en-US" sz="1800" dirty="0" smtClean="0">
                <a:solidFill>
                  <a:schemeClr val="dk1"/>
                </a:solidFill>
                <a:latin typeface="Arial Narrow" pitchFamily="34" charset="0"/>
              </a:rPr>
              <a:t>(“myQ”, msg, …);</a:t>
            </a:r>
          </a:p>
          <a:p>
            <a:pPr algn="l" eaLnBrk="0" hangingPunct="0">
              <a:spcBef>
                <a:spcPts val="1200"/>
              </a:spcBef>
            </a:pPr>
            <a:r>
              <a:rPr lang="en-US" sz="1800" dirty="0" smtClean="0">
                <a:solidFill>
                  <a:schemeClr val="dk1"/>
                </a:solidFill>
                <a:latin typeface="Arial Narrow" pitchFamily="34" charset="0"/>
              </a:rPr>
              <a:t>MessageQ_close(“myQ”, …);</a:t>
            </a:r>
          </a:p>
        </p:txBody>
      </p:sp>
      <p:sp>
        <p:nvSpPr>
          <p:cNvPr id="24" name="Rectangle 23"/>
          <p:cNvSpPr/>
          <p:nvPr/>
        </p:nvSpPr>
        <p:spPr bwMode="auto">
          <a:xfrm>
            <a:off x="3200400" y="3244701"/>
            <a:ext cx="1905000" cy="1524000"/>
          </a:xfrm>
          <a:prstGeom prst="rect">
            <a:avLst/>
          </a:prstGeom>
          <a:solidFill>
            <a:schemeClr val="accent5">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Heap</a:t>
            </a:r>
          </a:p>
        </p:txBody>
      </p:sp>
      <p:sp>
        <p:nvSpPr>
          <p:cNvPr id="12" name="Rectangle 11"/>
          <p:cNvSpPr/>
          <p:nvPr/>
        </p:nvSpPr>
        <p:spPr bwMode="auto">
          <a:xfrm>
            <a:off x="35264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3" name="Rectangle 12"/>
          <p:cNvSpPr/>
          <p:nvPr/>
        </p:nvSpPr>
        <p:spPr bwMode="auto">
          <a:xfrm>
            <a:off x="38312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4" name="Rectangle 13"/>
          <p:cNvSpPr/>
          <p:nvPr/>
        </p:nvSpPr>
        <p:spPr bwMode="auto">
          <a:xfrm>
            <a:off x="41360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5" name="Rectangle 14"/>
          <p:cNvSpPr/>
          <p:nvPr/>
        </p:nvSpPr>
        <p:spPr bwMode="auto">
          <a:xfrm>
            <a:off x="4440866" y="37019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6" name="Rectangle 15"/>
          <p:cNvSpPr/>
          <p:nvPr/>
        </p:nvSpPr>
        <p:spPr bwMode="auto">
          <a:xfrm>
            <a:off x="35264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8" name="Rectangle 17"/>
          <p:cNvSpPr/>
          <p:nvPr/>
        </p:nvSpPr>
        <p:spPr bwMode="auto">
          <a:xfrm>
            <a:off x="41360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9" name="Rectangle 18"/>
          <p:cNvSpPr/>
          <p:nvPr/>
        </p:nvSpPr>
        <p:spPr bwMode="auto">
          <a:xfrm>
            <a:off x="4440866" y="40067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0" name="Rectangle 19"/>
          <p:cNvSpPr/>
          <p:nvPr/>
        </p:nvSpPr>
        <p:spPr bwMode="auto">
          <a:xfrm>
            <a:off x="35264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1" name="Rectangle 20"/>
          <p:cNvSpPr/>
          <p:nvPr/>
        </p:nvSpPr>
        <p:spPr bwMode="auto">
          <a:xfrm>
            <a:off x="38312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2" name="Rectangle 21"/>
          <p:cNvSpPr/>
          <p:nvPr/>
        </p:nvSpPr>
        <p:spPr bwMode="auto">
          <a:xfrm>
            <a:off x="41360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3" name="Rectangle 22"/>
          <p:cNvSpPr/>
          <p:nvPr/>
        </p:nvSpPr>
        <p:spPr bwMode="auto">
          <a:xfrm>
            <a:off x="4440866" y="4311501"/>
            <a:ext cx="304800" cy="304800"/>
          </a:xfrm>
          <a:prstGeom prst="rect">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17" name="Rectangle 16"/>
          <p:cNvSpPr/>
          <p:nvPr/>
        </p:nvSpPr>
        <p:spPr bwMode="auto">
          <a:xfrm>
            <a:off x="3831266" y="4006701"/>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28" name="Rectangle 27"/>
          <p:cNvSpPr/>
          <p:nvPr/>
        </p:nvSpPr>
        <p:spPr bwMode="auto">
          <a:xfrm>
            <a:off x="4866167" y="2122967"/>
            <a:ext cx="304800" cy="304800"/>
          </a:xfrm>
          <a:prstGeom prst="rect">
            <a:avLst/>
          </a:prstGeom>
          <a:solidFill>
            <a:srgbClr val="FFFF00"/>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cxnSp>
        <p:nvCxnSpPr>
          <p:cNvPr id="32" name="Shape 31"/>
          <p:cNvCxnSpPr>
            <a:stCxn id="17" idx="1"/>
          </p:cNvCxnSpPr>
          <p:nvPr/>
        </p:nvCxnSpPr>
        <p:spPr bwMode="auto">
          <a:xfrm rot="10800000">
            <a:off x="3352800" y="1949301"/>
            <a:ext cx="478466" cy="2209800"/>
          </a:xfrm>
          <a:prstGeom prst="bentConnector2">
            <a:avLst/>
          </a:prstGeom>
          <a:solidFill>
            <a:schemeClr val="accent1"/>
          </a:solidFill>
          <a:ln w="19050" cap="flat" cmpd="sng" algn="ctr">
            <a:solidFill>
              <a:schemeClr val="tx1"/>
            </a:solidFill>
            <a:prstDash val="dash"/>
            <a:round/>
            <a:headEnd type="none" w="med" len="med"/>
            <a:tailEnd type="triangle" w="med" len="med"/>
          </a:ln>
          <a:effectLst/>
        </p:spPr>
      </p:cxnSp>
      <p:cxnSp>
        <p:nvCxnSpPr>
          <p:cNvPr id="35" name="Straight Arrow Connector 34"/>
          <p:cNvCxnSpPr/>
          <p:nvPr/>
        </p:nvCxnSpPr>
        <p:spPr bwMode="auto">
          <a:xfrm>
            <a:off x="3429000" y="2286000"/>
            <a:ext cx="1371600"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30" name="TextBox 29"/>
          <p:cNvSpPr txBox="1"/>
          <p:nvPr/>
        </p:nvSpPr>
        <p:spPr>
          <a:xfrm>
            <a:off x="308869" y="4784842"/>
            <a:ext cx="8514510" cy="1735860"/>
          </a:xfrm>
          <a:prstGeom prst="rect">
            <a:avLst/>
          </a:prstGeom>
          <a:noFill/>
        </p:spPr>
        <p:txBody>
          <a:bodyPr wrap="none" rtlCol="0" anchor="ctr" anchorCtr="0">
            <a:spAutoFit/>
          </a:bodyPr>
          <a:lstStyle/>
          <a:p>
            <a:pPr marL="342900" indent="-342900" algn="l">
              <a:lnSpc>
                <a:spcPct val="80000"/>
              </a:lnSpc>
              <a:spcBef>
                <a:spcPts val="1200"/>
              </a:spcBef>
              <a:buClr>
                <a:schemeClr val="tx2"/>
              </a:buClr>
              <a:buSzPct val="75000"/>
              <a:buFont typeface="Wingdings"/>
              <a:buChar char=""/>
            </a:pPr>
            <a:r>
              <a:rPr lang="en-US" b="0" dirty="0" smtClean="0">
                <a:solidFill>
                  <a:schemeClr val="dk1"/>
                </a:solidFill>
                <a:effectLst/>
                <a:latin typeface="Calibri" pitchFamily="34" charset="0"/>
              </a:rPr>
              <a:t>Once </a:t>
            </a:r>
            <a:r>
              <a:rPr lang="en-US" dirty="0" smtClean="0">
                <a:solidFill>
                  <a:schemeClr val="tx2"/>
                </a:solidFill>
                <a:effectLst/>
                <a:latin typeface="Calibri" pitchFamily="34" charset="0"/>
              </a:rPr>
              <a:t>WRITER</a:t>
            </a:r>
            <a:r>
              <a:rPr lang="en-US" b="0" dirty="0" smtClean="0">
                <a:solidFill>
                  <a:schemeClr val="dk1"/>
                </a:solidFill>
                <a:effectLst/>
                <a:latin typeface="Calibri" pitchFamily="34" charset="0"/>
              </a:rPr>
              <a:t> puts msg in MessageQ, </a:t>
            </a:r>
            <a:r>
              <a:rPr lang="en-US" dirty="0" smtClean="0">
                <a:solidFill>
                  <a:schemeClr val="tx2"/>
                </a:solidFill>
                <a:effectLst/>
                <a:latin typeface="Calibri" pitchFamily="34" charset="0"/>
              </a:rPr>
              <a:t>READER</a:t>
            </a:r>
            <a:r>
              <a:rPr lang="en-US" b="0" dirty="0" smtClean="0">
                <a:solidFill>
                  <a:schemeClr val="dk1"/>
                </a:solidFill>
                <a:effectLst/>
                <a:latin typeface="Calibri" pitchFamily="34" charset="0"/>
              </a:rPr>
              <a:t> is unblocked.</a:t>
            </a:r>
          </a:p>
          <a:p>
            <a:pPr marL="342900" indent="-342900" algn="l">
              <a:lnSpc>
                <a:spcPct val="80000"/>
              </a:lnSpc>
              <a:spcBef>
                <a:spcPts val="1200"/>
              </a:spcBef>
              <a:buClr>
                <a:schemeClr val="tx2"/>
              </a:buClr>
              <a:buSzPct val="75000"/>
              <a:buFont typeface="Wingdings"/>
              <a:buChar char=""/>
            </a:pPr>
            <a:r>
              <a:rPr lang="en-US" dirty="0" smtClean="0">
                <a:solidFill>
                  <a:schemeClr val="tx2"/>
                </a:solidFill>
                <a:latin typeface="Calibri" pitchFamily="34" charset="0"/>
              </a:rPr>
              <a:t>READER</a:t>
            </a:r>
            <a:r>
              <a:rPr lang="en-US" b="0" dirty="0" smtClean="0">
                <a:solidFill>
                  <a:schemeClr val="dk1"/>
                </a:solidFill>
                <a:latin typeface="Calibri" pitchFamily="34" charset="0"/>
              </a:rPr>
              <a:t> can now read/process the received message.</a:t>
            </a:r>
          </a:p>
          <a:p>
            <a:pPr marL="342900" indent="-342900" algn="l">
              <a:lnSpc>
                <a:spcPct val="80000"/>
              </a:lnSpc>
              <a:spcBef>
                <a:spcPts val="1200"/>
              </a:spcBef>
              <a:buClr>
                <a:schemeClr val="tx2"/>
              </a:buClr>
              <a:buSzPct val="75000"/>
              <a:buFont typeface="Wingdings"/>
              <a:buChar char=""/>
            </a:pPr>
            <a:r>
              <a:rPr lang="en-US" dirty="0" smtClean="0">
                <a:solidFill>
                  <a:schemeClr val="tx2"/>
                </a:solidFill>
                <a:effectLst/>
                <a:latin typeface="Calibri" pitchFamily="34" charset="0"/>
              </a:rPr>
              <a:t>READER</a:t>
            </a:r>
            <a:r>
              <a:rPr lang="en-US" b="0" dirty="0" smtClean="0">
                <a:solidFill>
                  <a:schemeClr val="dk1"/>
                </a:solidFill>
                <a:effectLst/>
                <a:latin typeface="Calibri" pitchFamily="34" charset="0"/>
              </a:rPr>
              <a:t> frees message back to Heap.</a:t>
            </a:r>
          </a:p>
          <a:p>
            <a:pPr marL="342900" indent="-342900" algn="l">
              <a:lnSpc>
                <a:spcPct val="80000"/>
              </a:lnSpc>
              <a:spcBef>
                <a:spcPts val="1200"/>
              </a:spcBef>
              <a:buClr>
                <a:schemeClr val="tx2"/>
              </a:buClr>
              <a:buSzPct val="75000"/>
              <a:buFont typeface="Wingdings"/>
              <a:buChar char=""/>
            </a:pPr>
            <a:r>
              <a:rPr lang="en-US" dirty="0" smtClean="0">
                <a:solidFill>
                  <a:schemeClr val="tx2"/>
                </a:solidFill>
                <a:latin typeface="Calibri" pitchFamily="34" charset="0"/>
              </a:rPr>
              <a:t>READER</a:t>
            </a:r>
            <a:r>
              <a:rPr lang="en-US" b="0" dirty="0" smtClean="0">
                <a:solidFill>
                  <a:schemeClr val="dk1"/>
                </a:solidFill>
                <a:latin typeface="Calibri" pitchFamily="34" charset="0"/>
              </a:rPr>
              <a:t> can optionally delete the created MessageQ, if desired.</a:t>
            </a:r>
            <a:endParaRPr lang="en-US" b="0" dirty="0" smtClean="0">
              <a:solidFill>
                <a:schemeClr val="dk1"/>
              </a:solidFill>
              <a:effectLst/>
              <a:latin typeface="Calibri" pitchFamily="34" charset="0"/>
            </a:endParaRPr>
          </a:p>
        </p:txBody>
      </p:sp>
      <p:cxnSp>
        <p:nvCxnSpPr>
          <p:cNvPr id="36" name="Elbow Connector 35"/>
          <p:cNvCxnSpPr>
            <a:stCxn id="17" idx="3"/>
          </p:cNvCxnSpPr>
          <p:nvPr/>
        </p:nvCxnSpPr>
        <p:spPr bwMode="auto">
          <a:xfrm flipV="1">
            <a:off x="4136066" y="2743200"/>
            <a:ext cx="1655134" cy="1415901"/>
          </a:xfrm>
          <a:prstGeom prst="bentConnector3">
            <a:avLst>
              <a:gd name="adj1" fmla="val 50000"/>
            </a:avLst>
          </a:prstGeom>
          <a:solidFill>
            <a:schemeClr val="accent1"/>
          </a:solidFill>
          <a:ln w="19050" cap="flat" cmpd="sng" algn="ctr">
            <a:solidFill>
              <a:schemeClr val="tx1"/>
            </a:solidFill>
            <a:prstDash val="dash"/>
            <a:round/>
            <a:headEnd type="triangle" w="med" len="med"/>
            <a:tailEnd type="none" w="med" len="med"/>
          </a:ln>
          <a:effectLst/>
        </p:spPr>
      </p:cxnSp>
      <p:sp>
        <p:nvSpPr>
          <p:cNvPr id="34" name="TextBox 33"/>
          <p:cNvSpPr txBox="1"/>
          <p:nvPr/>
        </p:nvSpPr>
        <p:spPr>
          <a:xfrm>
            <a:off x="902333" y="643268"/>
            <a:ext cx="267906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1 - WRITER</a:t>
            </a:r>
          </a:p>
        </p:txBody>
      </p:sp>
      <p:sp>
        <p:nvSpPr>
          <p:cNvPr id="37" name="TextBox 36"/>
          <p:cNvSpPr txBox="1"/>
          <p:nvPr/>
        </p:nvSpPr>
        <p:spPr>
          <a:xfrm>
            <a:off x="5943600" y="643268"/>
            <a:ext cx="2692917" cy="461665"/>
          </a:xfrm>
          <a:prstGeom prst="rect">
            <a:avLst/>
          </a:prstGeom>
          <a:noFill/>
        </p:spPr>
        <p:txBody>
          <a:bodyPr wrap="none" rtlCol="0" anchor="ctr" anchorCtr="0">
            <a:spAutoFit/>
          </a:bodyPr>
          <a:lstStyle/>
          <a:p>
            <a:r>
              <a:rPr lang="en-US" dirty="0" smtClean="0">
                <a:solidFill>
                  <a:schemeClr val="tx2"/>
                </a:solidFill>
                <a:effectLst/>
                <a:latin typeface="Calibri" pitchFamily="34" charset="0"/>
              </a:rPr>
              <a:t>CorePac 2 - READER</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wrap="none" anchorCtr="1"/>
          <a:lstStyle/>
          <a:p>
            <a:r>
              <a:rPr lang="en-US" dirty="0" smtClean="0"/>
              <a:t>MessageQ – Configuration</a:t>
            </a:r>
          </a:p>
        </p:txBody>
      </p:sp>
      <p:sp>
        <p:nvSpPr>
          <p:cNvPr id="6" name="TextBox 5"/>
          <p:cNvSpPr txBox="1"/>
          <p:nvPr/>
        </p:nvSpPr>
        <p:spPr>
          <a:xfrm>
            <a:off x="298542" y="771061"/>
            <a:ext cx="8465202" cy="1575816"/>
          </a:xfrm>
          <a:prstGeom prst="rect">
            <a:avLst/>
          </a:prstGeom>
          <a:noFill/>
        </p:spPr>
        <p:txBody>
          <a:bodyPr wrap="none" rtlCol="0" anchor="ctr" anchorCtr="0">
            <a:spAutoFit/>
          </a:bodyPr>
          <a:lstStyle/>
          <a:p>
            <a:pPr marL="342900" indent="-342900" algn="l">
              <a:lnSpc>
                <a:spcPct val="90000"/>
              </a:lnSpc>
              <a:spcBef>
                <a:spcPts val="600"/>
              </a:spcBef>
              <a:buClr>
                <a:srgbClr val="0066FF"/>
              </a:buClr>
              <a:buSzPct val="75000"/>
              <a:buFont typeface="Wingdings"/>
              <a:buChar char=""/>
            </a:pPr>
            <a:r>
              <a:rPr lang="en-US" b="0" dirty="0" smtClean="0">
                <a:solidFill>
                  <a:srgbClr val="000000"/>
                </a:solidFill>
                <a:latin typeface="Calibri" pitchFamily="34" charset="0"/>
              </a:rPr>
              <a:t>All API calls use the MessageQ module in IPC.</a:t>
            </a:r>
          </a:p>
          <a:p>
            <a:pPr marL="342900" indent="-342900" algn="l">
              <a:lnSpc>
                <a:spcPct val="90000"/>
              </a:lnSpc>
              <a:spcBef>
                <a:spcPts val="600"/>
              </a:spcBef>
              <a:buClr>
                <a:srgbClr val="0066FF"/>
              </a:buClr>
              <a:buSzPct val="75000"/>
              <a:buFont typeface="Wingdings"/>
              <a:buChar char=""/>
            </a:pPr>
            <a:r>
              <a:rPr lang="en-US" b="0" dirty="0" smtClean="0">
                <a:solidFill>
                  <a:srgbClr val="000000"/>
                </a:solidFill>
                <a:latin typeface="Calibri" pitchFamily="34" charset="0"/>
              </a:rPr>
              <a:t>User must also configure MultiProc and SharedRegion modules.</a:t>
            </a:r>
          </a:p>
          <a:p>
            <a:pPr marL="342900" indent="-342900" algn="l">
              <a:lnSpc>
                <a:spcPct val="90000"/>
              </a:lnSpc>
              <a:spcBef>
                <a:spcPts val="600"/>
              </a:spcBef>
              <a:buClr>
                <a:srgbClr val="0066FF"/>
              </a:buClr>
              <a:buSzPct val="75000"/>
              <a:buFont typeface="Wingdings"/>
              <a:buChar char=""/>
            </a:pPr>
            <a:r>
              <a:rPr lang="en-US" b="0" dirty="0" smtClean="0">
                <a:solidFill>
                  <a:srgbClr val="000000"/>
                </a:solidFill>
                <a:latin typeface="Calibri" pitchFamily="34" charset="0"/>
              </a:rPr>
              <a:t>All other configuration/setup is performed automatically</a:t>
            </a:r>
            <a:br>
              <a:rPr lang="en-US" b="0" dirty="0" smtClean="0">
                <a:solidFill>
                  <a:srgbClr val="000000"/>
                </a:solidFill>
                <a:latin typeface="Calibri" pitchFamily="34" charset="0"/>
              </a:rPr>
            </a:br>
            <a:r>
              <a:rPr lang="en-US" b="0" dirty="0" smtClean="0">
                <a:solidFill>
                  <a:srgbClr val="000000"/>
                </a:solidFill>
                <a:latin typeface="Calibri" pitchFamily="34" charset="0"/>
              </a:rPr>
              <a:t>by MessageQ.</a:t>
            </a:r>
          </a:p>
        </p:txBody>
      </p:sp>
      <p:grpSp>
        <p:nvGrpSpPr>
          <p:cNvPr id="2" name="Group 73"/>
          <p:cNvGrpSpPr/>
          <p:nvPr/>
        </p:nvGrpSpPr>
        <p:grpSpPr>
          <a:xfrm>
            <a:off x="338468" y="2427942"/>
            <a:ext cx="8458200" cy="3962400"/>
            <a:chOff x="381000" y="2514600"/>
            <a:chExt cx="8458200" cy="3962400"/>
          </a:xfrm>
        </p:grpSpPr>
        <p:sp>
          <p:nvSpPr>
            <p:cNvPr id="73" name="Rectangle 72"/>
            <p:cNvSpPr/>
            <p:nvPr/>
          </p:nvSpPr>
          <p:spPr bwMode="auto">
            <a:xfrm>
              <a:off x="381000" y="2514600"/>
              <a:ext cx="8458200" cy="3962400"/>
            </a:xfrm>
            <a:prstGeom prst="rect">
              <a:avLst/>
            </a:prstGeom>
            <a:solidFill>
              <a:schemeClr val="bg2">
                <a:lumMod val="9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32" name="Rounded Rectangle 31"/>
            <p:cNvSpPr/>
            <p:nvPr/>
          </p:nvSpPr>
          <p:spPr bwMode="auto">
            <a:xfrm>
              <a:off x="609600" y="3657600"/>
              <a:ext cx="1752600"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Notify</a:t>
              </a:r>
            </a:p>
          </p:txBody>
        </p:sp>
        <p:sp>
          <p:nvSpPr>
            <p:cNvPr id="34" name="Rounded Rectangle 33"/>
            <p:cNvSpPr/>
            <p:nvPr/>
          </p:nvSpPr>
          <p:spPr bwMode="auto">
            <a:xfrm>
              <a:off x="609600" y="4648200"/>
              <a:ext cx="1752600"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MultiProc</a:t>
              </a:r>
            </a:p>
          </p:txBody>
        </p:sp>
        <p:cxnSp>
          <p:nvCxnSpPr>
            <p:cNvPr id="38" name="Straight Arrow Connector 37"/>
            <p:cNvCxnSpPr>
              <a:stCxn id="32" idx="2"/>
              <a:endCxn id="34" idx="0"/>
            </p:cNvCxnSpPr>
            <p:nvPr/>
          </p:nvCxnSpPr>
          <p:spPr bwMode="auto">
            <a:xfrm>
              <a:off x="1485900" y="4114800"/>
              <a:ext cx="0" cy="533400"/>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sp>
          <p:nvSpPr>
            <p:cNvPr id="42" name="Folded Corner 41"/>
            <p:cNvSpPr/>
            <p:nvPr/>
          </p:nvSpPr>
          <p:spPr bwMode="auto">
            <a:xfrm>
              <a:off x="609600" y="2667000"/>
              <a:ext cx="1676400" cy="609600"/>
            </a:xfrm>
            <a:prstGeom prst="foldedCorner">
              <a:avLst>
                <a:gd name="adj" fmla="val 30621"/>
              </a:avLst>
            </a:prstGeom>
            <a:solidFill>
              <a:schemeClr val="tx2">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Arial Narrow" pitchFamily="34" charset="0"/>
                </a:rPr>
                <a:t>User APIs</a:t>
              </a:r>
            </a:p>
          </p:txBody>
        </p:sp>
        <p:sp>
          <p:nvSpPr>
            <p:cNvPr id="47" name="TextBox 46"/>
            <p:cNvSpPr txBox="1"/>
            <p:nvPr/>
          </p:nvSpPr>
          <p:spPr>
            <a:xfrm>
              <a:off x="1452435" y="4191000"/>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48" name="Rounded Rectangle 47"/>
            <p:cNvSpPr/>
            <p:nvPr/>
          </p:nvSpPr>
          <p:spPr bwMode="auto">
            <a:xfrm>
              <a:off x="3200400" y="3657600"/>
              <a:ext cx="1752600"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ListMP</a:t>
              </a:r>
            </a:p>
          </p:txBody>
        </p:sp>
        <p:sp>
          <p:nvSpPr>
            <p:cNvPr id="49" name="Rounded Rectangle 48"/>
            <p:cNvSpPr/>
            <p:nvPr/>
          </p:nvSpPr>
          <p:spPr bwMode="auto">
            <a:xfrm>
              <a:off x="4491164" y="464820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Shared Region</a:t>
              </a:r>
            </a:p>
          </p:txBody>
        </p:sp>
        <p:sp>
          <p:nvSpPr>
            <p:cNvPr id="51" name="TextBox 50"/>
            <p:cNvSpPr txBox="1"/>
            <p:nvPr/>
          </p:nvSpPr>
          <p:spPr>
            <a:xfrm>
              <a:off x="3387565" y="4561367"/>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52" name="Rounded Rectangle 51"/>
            <p:cNvSpPr/>
            <p:nvPr/>
          </p:nvSpPr>
          <p:spPr bwMode="auto">
            <a:xfrm>
              <a:off x="4491164" y="5257800"/>
              <a:ext cx="2138236"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GateMP</a:t>
              </a:r>
            </a:p>
          </p:txBody>
        </p:sp>
        <p:sp>
          <p:nvSpPr>
            <p:cNvPr id="53" name="Rounded Rectangle 52"/>
            <p:cNvSpPr/>
            <p:nvPr/>
          </p:nvSpPr>
          <p:spPr bwMode="auto">
            <a:xfrm>
              <a:off x="4491164" y="5867400"/>
              <a:ext cx="2138236"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NameServer</a:t>
              </a:r>
            </a:p>
          </p:txBody>
        </p:sp>
        <p:cxnSp>
          <p:nvCxnSpPr>
            <p:cNvPr id="54" name="Shape 53"/>
            <p:cNvCxnSpPr>
              <a:stCxn id="48" idx="2"/>
              <a:endCxn id="53" idx="1"/>
            </p:cNvCxnSpPr>
            <p:nvPr/>
          </p:nvCxnSpPr>
          <p:spPr bwMode="auto">
            <a:xfrm rot="16200000" flipH="1">
              <a:off x="3293332" y="4898168"/>
              <a:ext cx="1981200" cy="414464"/>
            </a:xfrm>
            <a:prstGeom prst="bentConnector2">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5" name="Shape 54"/>
            <p:cNvCxnSpPr>
              <a:stCxn id="48" idx="2"/>
              <a:endCxn id="52" idx="1"/>
            </p:cNvCxnSpPr>
            <p:nvPr/>
          </p:nvCxnSpPr>
          <p:spPr bwMode="auto">
            <a:xfrm rot="16200000" flipH="1">
              <a:off x="3598132" y="4593368"/>
              <a:ext cx="1371600" cy="414464"/>
            </a:xfrm>
            <a:prstGeom prst="bentConnector2">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6" name="Shape 55"/>
            <p:cNvCxnSpPr>
              <a:stCxn id="48" idx="2"/>
              <a:endCxn id="49" idx="1"/>
            </p:cNvCxnSpPr>
            <p:nvPr/>
          </p:nvCxnSpPr>
          <p:spPr bwMode="auto">
            <a:xfrm rot="16200000" flipH="1">
              <a:off x="3902932" y="4288568"/>
              <a:ext cx="762000" cy="414464"/>
            </a:xfrm>
            <a:prstGeom prst="bentConnector2">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7" name="Straight Arrow Connector 56"/>
            <p:cNvCxnSpPr>
              <a:stCxn id="34" idx="3"/>
              <a:endCxn id="49" idx="1"/>
            </p:cNvCxnSpPr>
            <p:nvPr/>
          </p:nvCxnSpPr>
          <p:spPr bwMode="auto">
            <a:xfrm>
              <a:off x="2362200" y="4876800"/>
              <a:ext cx="2128964" cy="0"/>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58" name="Straight Arrow Connector 57"/>
            <p:cNvCxnSpPr/>
            <p:nvPr/>
          </p:nvCxnSpPr>
          <p:spPr bwMode="auto">
            <a:xfrm flipH="1">
              <a:off x="2209800" y="3200400"/>
              <a:ext cx="1295400" cy="6858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59" name="Straight Arrow Connector 58"/>
            <p:cNvCxnSpPr/>
            <p:nvPr/>
          </p:nvCxnSpPr>
          <p:spPr bwMode="auto">
            <a:xfrm>
              <a:off x="4072268" y="3200400"/>
              <a:ext cx="0" cy="457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60" name="Rounded Rectangle 59"/>
            <p:cNvSpPr/>
            <p:nvPr/>
          </p:nvSpPr>
          <p:spPr bwMode="auto">
            <a:xfrm>
              <a:off x="6400800" y="3657600"/>
              <a:ext cx="2286000"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HeapMemMP +</a:t>
              </a:r>
            </a:p>
          </p:txBody>
        </p:sp>
        <p:cxnSp>
          <p:nvCxnSpPr>
            <p:cNvPr id="61" name="Shape 60"/>
            <p:cNvCxnSpPr>
              <a:stCxn id="60" idx="2"/>
              <a:endCxn id="49" idx="3"/>
            </p:cNvCxnSpPr>
            <p:nvPr/>
          </p:nvCxnSpPr>
          <p:spPr bwMode="auto">
            <a:xfrm rot="5400000">
              <a:off x="6705600" y="4038600"/>
              <a:ext cx="762000" cy="914400"/>
            </a:xfrm>
            <a:prstGeom prst="bentConnector2">
              <a:avLst/>
            </a:prstGeom>
            <a:solidFill>
              <a:schemeClr val="accent1"/>
            </a:solidFill>
            <a:ln w="12700" cap="flat" cmpd="sng" algn="ctr">
              <a:solidFill>
                <a:schemeClr val="tx1"/>
              </a:solidFill>
              <a:prstDash val="solid"/>
              <a:round/>
              <a:headEnd type="none" w="sm" len="sm"/>
              <a:tailEnd type="arrow"/>
            </a:ln>
            <a:effectLst/>
          </p:spPr>
        </p:cxnSp>
        <p:cxnSp>
          <p:nvCxnSpPr>
            <p:cNvPr id="62" name="Shape 61"/>
            <p:cNvCxnSpPr>
              <a:stCxn id="60" idx="2"/>
              <a:endCxn id="52" idx="3"/>
            </p:cNvCxnSpPr>
            <p:nvPr/>
          </p:nvCxnSpPr>
          <p:spPr bwMode="auto">
            <a:xfrm rot="5400000">
              <a:off x="6400800" y="4343400"/>
              <a:ext cx="1371600" cy="914400"/>
            </a:xfrm>
            <a:prstGeom prst="bentConnector2">
              <a:avLst/>
            </a:prstGeom>
            <a:solidFill>
              <a:schemeClr val="accent1"/>
            </a:solidFill>
            <a:ln w="12700" cap="flat" cmpd="sng" algn="ctr">
              <a:solidFill>
                <a:schemeClr val="tx1"/>
              </a:solidFill>
              <a:prstDash val="solid"/>
              <a:round/>
              <a:headEnd type="none" w="sm" len="sm"/>
              <a:tailEnd type="arrow"/>
            </a:ln>
            <a:effectLst/>
          </p:spPr>
        </p:cxnSp>
        <p:cxnSp>
          <p:nvCxnSpPr>
            <p:cNvPr id="63" name="Shape 62"/>
            <p:cNvCxnSpPr>
              <a:stCxn id="60" idx="2"/>
              <a:endCxn id="53" idx="3"/>
            </p:cNvCxnSpPr>
            <p:nvPr/>
          </p:nvCxnSpPr>
          <p:spPr bwMode="auto">
            <a:xfrm rot="5400000">
              <a:off x="6096000" y="4648200"/>
              <a:ext cx="1981200" cy="914400"/>
            </a:xfrm>
            <a:prstGeom prst="bentConnector2">
              <a:avLst/>
            </a:prstGeom>
            <a:solidFill>
              <a:schemeClr val="accent1"/>
            </a:solidFill>
            <a:ln w="12700" cap="flat" cmpd="sng" algn="ctr">
              <a:solidFill>
                <a:schemeClr val="tx1"/>
              </a:solidFill>
              <a:prstDash val="solid"/>
              <a:round/>
              <a:headEnd type="none" w="sm" len="sm"/>
              <a:tailEnd type="arrow"/>
            </a:ln>
            <a:effectLst/>
          </p:spPr>
        </p:cxnSp>
        <p:sp>
          <p:nvSpPr>
            <p:cNvPr id="64" name="TextBox 63"/>
            <p:cNvSpPr txBox="1"/>
            <p:nvPr/>
          </p:nvSpPr>
          <p:spPr>
            <a:xfrm>
              <a:off x="6862635" y="4561367"/>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cxnSp>
          <p:nvCxnSpPr>
            <p:cNvPr id="65" name="Straight Arrow Connector 64"/>
            <p:cNvCxnSpPr/>
            <p:nvPr/>
          </p:nvCxnSpPr>
          <p:spPr bwMode="auto">
            <a:xfrm>
              <a:off x="4800600" y="3048000"/>
              <a:ext cx="1752600" cy="838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66" name="Rounded Rectangle 65"/>
            <p:cNvSpPr/>
            <p:nvPr/>
          </p:nvSpPr>
          <p:spPr bwMode="auto">
            <a:xfrm>
              <a:off x="3124200" y="5257800"/>
              <a:ext cx="5380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sz="1800" b="0" dirty="0" smtClean="0">
                  <a:solidFill>
                    <a:srgbClr val="000000"/>
                  </a:solidFill>
                  <a:latin typeface="Calibri" pitchFamily="34" charset="0"/>
                </a:rPr>
                <a:t>Cfg</a:t>
              </a:r>
            </a:p>
          </p:txBody>
        </p:sp>
        <p:sp>
          <p:nvSpPr>
            <p:cNvPr id="70" name="Rounded Rectangle 69"/>
            <p:cNvSpPr/>
            <p:nvPr/>
          </p:nvSpPr>
          <p:spPr bwMode="auto">
            <a:xfrm>
              <a:off x="3200400" y="2743200"/>
              <a:ext cx="1752600" cy="457200"/>
            </a:xfrm>
            <a:prstGeom prst="roundRect">
              <a:avLst/>
            </a:prstGeom>
            <a:solidFill>
              <a:srgbClr val="FFFF99"/>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MessageQ</a:t>
              </a:r>
            </a:p>
          </p:txBody>
        </p:sp>
        <p:cxnSp>
          <p:nvCxnSpPr>
            <p:cNvPr id="72" name="Straight Arrow Connector 71"/>
            <p:cNvCxnSpPr>
              <a:stCxn id="42" idx="3"/>
              <a:endCxn id="70" idx="1"/>
            </p:cNvCxnSpPr>
            <p:nvPr/>
          </p:nvCxnSpPr>
          <p:spPr bwMode="auto">
            <a:xfrm>
              <a:off x="2286000" y="2971800"/>
              <a:ext cx="914400" cy="0"/>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p:spPr>
        </p:cxnSp>
      </p:gr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57200" y="4760"/>
            <a:ext cx="8229600" cy="762000"/>
          </a:xfrm>
        </p:spPr>
        <p:txBody>
          <a:bodyPr wrap="none" anchorCtr="1"/>
          <a:lstStyle/>
          <a:p>
            <a:r>
              <a:rPr lang="en-US" dirty="0" smtClean="0"/>
              <a:t>Data Passing – Static</a:t>
            </a:r>
          </a:p>
        </p:txBody>
      </p:sp>
      <p:sp>
        <p:nvSpPr>
          <p:cNvPr id="6" name="TextBox 5"/>
          <p:cNvSpPr txBox="1"/>
          <p:nvPr/>
        </p:nvSpPr>
        <p:spPr>
          <a:xfrm>
            <a:off x="228600" y="687067"/>
            <a:ext cx="7619778" cy="1762021"/>
          </a:xfrm>
          <a:prstGeom prst="rect">
            <a:avLst/>
          </a:prstGeom>
          <a:noFill/>
        </p:spPr>
        <p:txBody>
          <a:bodyPr wrap="none" rtlCol="0" anchor="ctr" anchorCtr="0">
            <a:spAutoFit/>
          </a:bodyPr>
          <a:lstStyle/>
          <a:p>
            <a:pPr marL="342900" indent="-342900" algn="l">
              <a:lnSpc>
                <a:spcPct val="80000"/>
              </a:lnSpc>
              <a:spcBef>
                <a:spcPts val="500"/>
              </a:spcBef>
              <a:buClr>
                <a:srgbClr val="0066FF"/>
              </a:buClr>
              <a:buSzPct val="75000"/>
              <a:buFont typeface="Wingdings"/>
              <a:buChar char=""/>
            </a:pPr>
            <a:r>
              <a:rPr lang="en-US" b="0" dirty="0" smtClean="0">
                <a:solidFill>
                  <a:srgbClr val="000000"/>
                </a:solidFill>
                <a:latin typeface="Calibri" pitchFamily="34" charset="0"/>
              </a:rPr>
              <a:t>Data Passing uses a </a:t>
            </a:r>
            <a:r>
              <a:rPr lang="en-US" i="1" dirty="0" smtClean="0">
                <a:solidFill>
                  <a:schemeClr val="tx2"/>
                </a:solidFill>
                <a:latin typeface="Calibri" pitchFamily="34" charset="0"/>
              </a:rPr>
              <a:t>double linked list </a:t>
            </a:r>
            <a:r>
              <a:rPr lang="en-US" b="0" dirty="0" smtClean="0">
                <a:solidFill>
                  <a:srgbClr val="000000"/>
                </a:solidFill>
                <a:latin typeface="Calibri" pitchFamily="34" charset="0"/>
              </a:rPr>
              <a:t>that can be shared </a:t>
            </a:r>
            <a:br>
              <a:rPr lang="en-US" b="0" dirty="0" smtClean="0">
                <a:solidFill>
                  <a:srgbClr val="000000"/>
                </a:solidFill>
                <a:latin typeface="Calibri" pitchFamily="34" charset="0"/>
              </a:rPr>
            </a:br>
            <a:r>
              <a:rPr lang="en-US" b="0" dirty="0" smtClean="0">
                <a:solidFill>
                  <a:srgbClr val="000000"/>
                </a:solidFill>
                <a:latin typeface="Calibri" pitchFamily="34" charset="0"/>
              </a:rPr>
              <a:t>between CorePacs; Linked list is defined </a:t>
            </a:r>
            <a:r>
              <a:rPr lang="en-US" b="0" dirty="0" smtClean="0">
                <a:solidFill>
                  <a:schemeClr val="tx2"/>
                </a:solidFill>
                <a:latin typeface="Calibri" pitchFamily="34" charset="0"/>
              </a:rPr>
              <a:t>STATICALLY</a:t>
            </a:r>
            <a:r>
              <a:rPr lang="en-US" b="0" dirty="0" smtClean="0">
                <a:latin typeface="Calibri" pitchFamily="34" charset="0"/>
              </a:rPr>
              <a:t>.</a:t>
            </a:r>
          </a:p>
          <a:p>
            <a:pPr marL="342900" indent="-342900" algn="l">
              <a:lnSpc>
                <a:spcPct val="80000"/>
              </a:lnSpc>
              <a:spcBef>
                <a:spcPts val="500"/>
              </a:spcBef>
              <a:buClr>
                <a:srgbClr val="0066FF"/>
              </a:buClr>
              <a:buSzPct val="75000"/>
              <a:buFont typeface="Wingdings"/>
              <a:buChar char=""/>
            </a:pPr>
            <a:r>
              <a:rPr lang="en-US" b="0" dirty="0" smtClean="0">
                <a:solidFill>
                  <a:srgbClr val="000000"/>
                </a:solidFill>
                <a:latin typeface="Calibri" pitchFamily="34" charset="0"/>
              </a:rPr>
              <a:t>ListMP handles address translation and cache coherency.</a:t>
            </a:r>
          </a:p>
          <a:p>
            <a:pPr marL="342900" indent="-342900" algn="l">
              <a:lnSpc>
                <a:spcPct val="80000"/>
              </a:lnSpc>
              <a:spcBef>
                <a:spcPts val="500"/>
              </a:spcBef>
              <a:buClr>
                <a:srgbClr val="0066FF"/>
              </a:buClr>
              <a:buSzPct val="75000"/>
              <a:buFont typeface="Wingdings"/>
              <a:buChar char=""/>
            </a:pPr>
            <a:r>
              <a:rPr lang="en-US" b="0" dirty="0" smtClean="0">
                <a:solidFill>
                  <a:srgbClr val="000000"/>
                </a:solidFill>
                <a:latin typeface="Calibri" pitchFamily="34" charset="0"/>
              </a:rPr>
              <a:t>GateMP protects read/write accesses.</a:t>
            </a:r>
          </a:p>
          <a:p>
            <a:pPr marL="342900" indent="-342900" algn="l">
              <a:lnSpc>
                <a:spcPct val="80000"/>
              </a:lnSpc>
              <a:spcBef>
                <a:spcPts val="500"/>
              </a:spcBef>
              <a:buClr>
                <a:srgbClr val="0066FF"/>
              </a:buClr>
              <a:buSzPct val="75000"/>
              <a:buFont typeface="Wingdings"/>
              <a:buChar char=""/>
            </a:pPr>
            <a:r>
              <a:rPr lang="en-US" b="0" dirty="0" smtClean="0">
                <a:solidFill>
                  <a:srgbClr val="000000"/>
                </a:solidFill>
                <a:latin typeface="Calibri" pitchFamily="34" charset="0"/>
              </a:rPr>
              <a:t>ListMP is typically used by MessageQ not by itself.</a:t>
            </a:r>
          </a:p>
        </p:txBody>
      </p:sp>
      <p:sp>
        <p:nvSpPr>
          <p:cNvPr id="38" name="Rectangle 37"/>
          <p:cNvSpPr/>
          <p:nvPr/>
        </p:nvSpPr>
        <p:spPr bwMode="auto">
          <a:xfrm>
            <a:off x="393402" y="2493500"/>
            <a:ext cx="8382000" cy="3886200"/>
          </a:xfrm>
          <a:prstGeom prst="rect">
            <a:avLst/>
          </a:prstGeom>
          <a:solidFill>
            <a:schemeClr val="accent3">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42" name="Rounded Rectangle 41"/>
          <p:cNvSpPr/>
          <p:nvPr/>
        </p:nvSpPr>
        <p:spPr bwMode="auto">
          <a:xfrm>
            <a:off x="545802" y="3551270"/>
            <a:ext cx="1752600" cy="4572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Notify</a:t>
            </a:r>
          </a:p>
        </p:txBody>
      </p:sp>
      <p:sp>
        <p:nvSpPr>
          <p:cNvPr id="44" name="Rounded Rectangle 43"/>
          <p:cNvSpPr/>
          <p:nvPr/>
        </p:nvSpPr>
        <p:spPr bwMode="auto">
          <a:xfrm>
            <a:off x="545802" y="4541870"/>
            <a:ext cx="1752600"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MultiProc</a:t>
            </a:r>
          </a:p>
        </p:txBody>
      </p:sp>
      <p:cxnSp>
        <p:nvCxnSpPr>
          <p:cNvPr id="45" name="Straight Arrow Connector 44"/>
          <p:cNvCxnSpPr>
            <a:stCxn id="42" idx="2"/>
            <a:endCxn id="44" idx="0"/>
          </p:cNvCxnSpPr>
          <p:nvPr/>
        </p:nvCxnSpPr>
        <p:spPr bwMode="auto">
          <a:xfrm>
            <a:off x="1422102" y="4008470"/>
            <a:ext cx="0" cy="53340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48" name="Folded Corner 47"/>
          <p:cNvSpPr/>
          <p:nvPr/>
        </p:nvSpPr>
        <p:spPr bwMode="auto">
          <a:xfrm>
            <a:off x="3191536" y="2636870"/>
            <a:ext cx="1676400" cy="609600"/>
          </a:xfrm>
          <a:prstGeom prst="foldedCorner">
            <a:avLst>
              <a:gd name="adj" fmla="val 30621"/>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Arial Narrow" pitchFamily="34" charset="0"/>
              </a:rPr>
              <a:t>User APIs</a:t>
            </a:r>
          </a:p>
        </p:txBody>
      </p:sp>
      <p:sp>
        <p:nvSpPr>
          <p:cNvPr id="49" name="TextBox 48"/>
          <p:cNvSpPr txBox="1"/>
          <p:nvPr/>
        </p:nvSpPr>
        <p:spPr>
          <a:xfrm>
            <a:off x="1388637" y="4084670"/>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50" name="Rounded Rectangle 49"/>
          <p:cNvSpPr/>
          <p:nvPr/>
        </p:nvSpPr>
        <p:spPr bwMode="auto">
          <a:xfrm>
            <a:off x="3136602" y="3551270"/>
            <a:ext cx="1752600" cy="4572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ListMP</a:t>
            </a:r>
          </a:p>
        </p:txBody>
      </p:sp>
      <p:sp>
        <p:nvSpPr>
          <p:cNvPr id="51" name="Rounded Rectangle 50"/>
          <p:cNvSpPr/>
          <p:nvPr/>
        </p:nvSpPr>
        <p:spPr bwMode="auto">
          <a:xfrm>
            <a:off x="4427366" y="454187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Shared Region</a:t>
            </a:r>
          </a:p>
        </p:txBody>
      </p:sp>
      <p:sp>
        <p:nvSpPr>
          <p:cNvPr id="52" name="TextBox 51"/>
          <p:cNvSpPr txBox="1"/>
          <p:nvPr/>
        </p:nvSpPr>
        <p:spPr>
          <a:xfrm>
            <a:off x="3323767" y="4455037"/>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53" name="Rounded Rectangle 52"/>
          <p:cNvSpPr/>
          <p:nvPr/>
        </p:nvSpPr>
        <p:spPr bwMode="auto">
          <a:xfrm>
            <a:off x="4427366" y="515147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GateMP</a:t>
            </a:r>
          </a:p>
        </p:txBody>
      </p:sp>
      <p:sp>
        <p:nvSpPr>
          <p:cNvPr id="54" name="Rounded Rectangle 53"/>
          <p:cNvSpPr/>
          <p:nvPr/>
        </p:nvSpPr>
        <p:spPr bwMode="auto">
          <a:xfrm>
            <a:off x="4427366" y="5761070"/>
            <a:ext cx="2138236"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NameServer</a:t>
            </a:r>
          </a:p>
        </p:txBody>
      </p:sp>
      <p:cxnSp>
        <p:nvCxnSpPr>
          <p:cNvPr id="55" name="Shape 54"/>
          <p:cNvCxnSpPr>
            <a:stCxn id="50" idx="2"/>
            <a:endCxn id="54" idx="1"/>
          </p:cNvCxnSpPr>
          <p:nvPr/>
        </p:nvCxnSpPr>
        <p:spPr bwMode="auto">
          <a:xfrm rot="16200000" flipH="1">
            <a:off x="3229534" y="4791838"/>
            <a:ext cx="19812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56" name="Shape 55"/>
          <p:cNvCxnSpPr>
            <a:stCxn id="50" idx="2"/>
            <a:endCxn id="53" idx="1"/>
          </p:cNvCxnSpPr>
          <p:nvPr/>
        </p:nvCxnSpPr>
        <p:spPr bwMode="auto">
          <a:xfrm rot="16200000" flipH="1">
            <a:off x="3534334" y="4487038"/>
            <a:ext cx="13716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57" name="Shape 56"/>
          <p:cNvCxnSpPr>
            <a:stCxn id="50" idx="2"/>
            <a:endCxn id="51" idx="1"/>
          </p:cNvCxnSpPr>
          <p:nvPr/>
        </p:nvCxnSpPr>
        <p:spPr bwMode="auto">
          <a:xfrm rot="16200000" flipH="1">
            <a:off x="3839134" y="4182238"/>
            <a:ext cx="7620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58" name="Straight Arrow Connector 57"/>
          <p:cNvCxnSpPr>
            <a:stCxn id="44" idx="3"/>
            <a:endCxn id="51" idx="1"/>
          </p:cNvCxnSpPr>
          <p:nvPr/>
        </p:nvCxnSpPr>
        <p:spPr bwMode="auto">
          <a:xfrm>
            <a:off x="2298402" y="4770470"/>
            <a:ext cx="2128964"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59" name="Straight Arrow Connector 58"/>
          <p:cNvCxnSpPr/>
          <p:nvPr/>
        </p:nvCxnSpPr>
        <p:spPr bwMode="auto">
          <a:xfrm flipH="1">
            <a:off x="2146002" y="3094070"/>
            <a:ext cx="1295400" cy="6858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60" name="Straight Arrow Connector 59"/>
          <p:cNvCxnSpPr/>
          <p:nvPr/>
        </p:nvCxnSpPr>
        <p:spPr bwMode="auto">
          <a:xfrm>
            <a:off x="4008470" y="3094070"/>
            <a:ext cx="0" cy="457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67" name="Rounded Rectangle 66"/>
          <p:cNvSpPr/>
          <p:nvPr/>
        </p:nvSpPr>
        <p:spPr bwMode="auto">
          <a:xfrm>
            <a:off x="2831802" y="5151470"/>
            <a:ext cx="5380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sz="1800" b="0" dirty="0" smtClean="0">
                <a:solidFill>
                  <a:srgbClr val="000000"/>
                </a:solidFill>
                <a:latin typeface="Calibri" pitchFamily="34" charset="0"/>
              </a:rPr>
              <a:t>Cfg</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57200" y="4760"/>
            <a:ext cx="8229600" cy="762000"/>
          </a:xfrm>
        </p:spPr>
        <p:txBody>
          <a:bodyPr wrap="none" anchorCtr="1"/>
          <a:lstStyle/>
          <a:p>
            <a:r>
              <a:rPr lang="en-US" dirty="0" smtClean="0"/>
              <a:t>Data Passing – Dynamic</a:t>
            </a:r>
          </a:p>
        </p:txBody>
      </p:sp>
      <p:sp>
        <p:nvSpPr>
          <p:cNvPr id="6" name="TextBox 5"/>
          <p:cNvSpPr txBox="1"/>
          <p:nvPr/>
        </p:nvSpPr>
        <p:spPr>
          <a:xfrm>
            <a:off x="76200" y="762000"/>
            <a:ext cx="8400120" cy="1575816"/>
          </a:xfrm>
          <a:prstGeom prst="rect">
            <a:avLst/>
          </a:prstGeom>
          <a:noFill/>
        </p:spPr>
        <p:txBody>
          <a:bodyPr wrap="none" rtlCol="0" anchor="ctr" anchorCtr="0">
            <a:spAutoFit/>
          </a:bodyPr>
          <a:lstStyle/>
          <a:p>
            <a:pPr marL="342900" indent="-342900" algn="l">
              <a:lnSpc>
                <a:spcPct val="90000"/>
              </a:lnSpc>
              <a:spcBef>
                <a:spcPts val="600"/>
              </a:spcBef>
              <a:buClr>
                <a:srgbClr val="0066FF"/>
              </a:buClr>
              <a:buSzPct val="75000"/>
              <a:buFont typeface="Wingdings"/>
              <a:buChar char=""/>
            </a:pPr>
            <a:r>
              <a:rPr lang="en-US" b="0" dirty="0" smtClean="0">
                <a:solidFill>
                  <a:srgbClr val="000000"/>
                </a:solidFill>
                <a:latin typeface="Calibri" pitchFamily="34" charset="0"/>
              </a:rPr>
              <a:t>Data Passing uses a </a:t>
            </a:r>
            <a:r>
              <a:rPr lang="en-US" i="1" dirty="0" smtClean="0">
                <a:solidFill>
                  <a:schemeClr val="tx2"/>
                </a:solidFill>
                <a:latin typeface="Calibri" pitchFamily="34" charset="0"/>
              </a:rPr>
              <a:t>double linked list </a:t>
            </a:r>
            <a:r>
              <a:rPr lang="en-US" b="0" dirty="0" smtClean="0">
                <a:solidFill>
                  <a:srgbClr val="000000"/>
                </a:solidFill>
                <a:latin typeface="Calibri" pitchFamily="34" charset="0"/>
              </a:rPr>
              <a:t>that can be shared </a:t>
            </a:r>
            <a:br>
              <a:rPr lang="en-US" b="0" dirty="0" smtClean="0">
                <a:solidFill>
                  <a:srgbClr val="000000"/>
                </a:solidFill>
                <a:latin typeface="Calibri" pitchFamily="34" charset="0"/>
              </a:rPr>
            </a:br>
            <a:r>
              <a:rPr lang="en-US" b="0" dirty="0" smtClean="0">
                <a:solidFill>
                  <a:srgbClr val="000000"/>
                </a:solidFill>
                <a:latin typeface="Calibri" pitchFamily="34" charset="0"/>
              </a:rPr>
              <a:t>between CPUs. Linked list is defined </a:t>
            </a:r>
            <a:r>
              <a:rPr lang="en-US" b="0" dirty="0" smtClean="0">
                <a:solidFill>
                  <a:schemeClr val="tx2"/>
                </a:solidFill>
                <a:latin typeface="Calibri" pitchFamily="34" charset="0"/>
              </a:rPr>
              <a:t>DYNAMICALLY</a:t>
            </a:r>
            <a:r>
              <a:rPr lang="en-US" b="0" dirty="0" smtClean="0">
                <a:solidFill>
                  <a:srgbClr val="000000"/>
                </a:solidFill>
                <a:latin typeface="Calibri" pitchFamily="34" charset="0"/>
              </a:rPr>
              <a:t> (via heap).</a:t>
            </a:r>
          </a:p>
          <a:p>
            <a:pPr marL="342900" indent="-342900" algn="l">
              <a:lnSpc>
                <a:spcPct val="90000"/>
              </a:lnSpc>
              <a:spcBef>
                <a:spcPts val="600"/>
              </a:spcBef>
              <a:buClr>
                <a:srgbClr val="0066FF"/>
              </a:buClr>
              <a:buSzPct val="75000"/>
              <a:buFont typeface="Wingdings"/>
              <a:buChar char=""/>
            </a:pPr>
            <a:r>
              <a:rPr lang="en-US" b="0" dirty="0" smtClean="0">
                <a:solidFill>
                  <a:srgbClr val="000000"/>
                </a:solidFill>
                <a:latin typeface="Calibri" pitchFamily="34" charset="0"/>
              </a:rPr>
              <a:t>Same as previous, except linked lists are allocated from Heap</a:t>
            </a:r>
          </a:p>
          <a:p>
            <a:pPr marL="342900" indent="-342900" algn="l">
              <a:lnSpc>
                <a:spcPct val="90000"/>
              </a:lnSpc>
              <a:spcBef>
                <a:spcPts val="600"/>
              </a:spcBef>
              <a:buClr>
                <a:srgbClr val="0066FF"/>
              </a:buClr>
              <a:buSzPct val="75000"/>
              <a:buFont typeface="Wingdings"/>
              <a:buChar char=""/>
            </a:pPr>
            <a:r>
              <a:rPr lang="en-US" b="0" dirty="0" smtClean="0">
                <a:solidFill>
                  <a:srgbClr val="000000"/>
                </a:solidFill>
                <a:latin typeface="Calibri" pitchFamily="34" charset="0"/>
              </a:rPr>
              <a:t>Typically not used alone – but as a building block for MessageQ</a:t>
            </a:r>
          </a:p>
        </p:txBody>
      </p:sp>
      <p:grpSp>
        <p:nvGrpSpPr>
          <p:cNvPr id="2" name="Group 37"/>
          <p:cNvGrpSpPr/>
          <p:nvPr/>
        </p:nvGrpSpPr>
        <p:grpSpPr>
          <a:xfrm>
            <a:off x="393402" y="2472068"/>
            <a:ext cx="8382000" cy="3886200"/>
            <a:chOff x="457200" y="2578398"/>
            <a:chExt cx="8382000" cy="3886200"/>
          </a:xfrm>
        </p:grpSpPr>
        <p:sp>
          <p:nvSpPr>
            <p:cNvPr id="34" name="Rectangle 33"/>
            <p:cNvSpPr/>
            <p:nvPr/>
          </p:nvSpPr>
          <p:spPr bwMode="auto">
            <a:xfrm>
              <a:off x="457200" y="2578398"/>
              <a:ext cx="8382000" cy="3886200"/>
            </a:xfrm>
            <a:prstGeom prst="rect">
              <a:avLst/>
            </a:prstGeom>
            <a:solidFill>
              <a:schemeClr val="accent3">
                <a:lumMod val="60000"/>
                <a:lumOff val="4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grpSp>
          <p:nvGrpSpPr>
            <p:cNvPr id="3" name="Group 31"/>
            <p:cNvGrpSpPr/>
            <p:nvPr/>
          </p:nvGrpSpPr>
          <p:grpSpPr>
            <a:xfrm>
              <a:off x="609600" y="2743200"/>
              <a:ext cx="8077200" cy="3581400"/>
              <a:chOff x="609600" y="2743200"/>
              <a:chExt cx="8077200" cy="3581400"/>
            </a:xfrm>
          </p:grpSpPr>
          <p:sp>
            <p:nvSpPr>
              <p:cNvPr id="21" name="Rounded Rectangle 20"/>
              <p:cNvSpPr/>
              <p:nvPr/>
            </p:nvSpPr>
            <p:spPr bwMode="auto">
              <a:xfrm>
                <a:off x="609600" y="3657600"/>
                <a:ext cx="1752600" cy="4572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Notify</a:t>
                </a:r>
              </a:p>
            </p:txBody>
          </p:sp>
          <p:sp>
            <p:nvSpPr>
              <p:cNvPr id="22" name="Rounded Rectangle 21"/>
              <p:cNvSpPr/>
              <p:nvPr/>
            </p:nvSpPr>
            <p:spPr bwMode="auto">
              <a:xfrm>
                <a:off x="609600" y="4648200"/>
                <a:ext cx="1752600"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MultiProc</a:t>
                </a:r>
              </a:p>
            </p:txBody>
          </p:sp>
          <p:cxnSp>
            <p:nvCxnSpPr>
              <p:cNvPr id="24" name="Straight Arrow Connector 23"/>
              <p:cNvCxnSpPr>
                <a:stCxn id="21" idx="2"/>
                <a:endCxn id="22" idx="0"/>
              </p:cNvCxnSpPr>
              <p:nvPr/>
            </p:nvCxnSpPr>
            <p:spPr bwMode="auto">
              <a:xfrm>
                <a:off x="1485900" y="4114800"/>
                <a:ext cx="0" cy="53340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6" name="Folded Corner 25"/>
              <p:cNvSpPr/>
              <p:nvPr/>
            </p:nvSpPr>
            <p:spPr bwMode="auto">
              <a:xfrm>
                <a:off x="3255334" y="2743200"/>
                <a:ext cx="1676400" cy="609600"/>
              </a:xfrm>
              <a:prstGeom prst="foldedCorner">
                <a:avLst>
                  <a:gd name="adj" fmla="val 30621"/>
                </a:avLst>
              </a:prstGeom>
              <a:solidFill>
                <a:schemeClr val="accent6">
                  <a:lumMod val="20000"/>
                  <a:lumOff val="8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Arial Narrow" pitchFamily="34" charset="0"/>
                  </a:rPr>
                  <a:t>User APIs</a:t>
                </a:r>
              </a:p>
            </p:txBody>
          </p:sp>
          <p:sp>
            <p:nvSpPr>
              <p:cNvPr id="30" name="TextBox 29"/>
              <p:cNvSpPr txBox="1"/>
              <p:nvPr/>
            </p:nvSpPr>
            <p:spPr>
              <a:xfrm>
                <a:off x="1452435" y="4191000"/>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16" name="Rounded Rectangle 15"/>
              <p:cNvSpPr/>
              <p:nvPr/>
            </p:nvSpPr>
            <p:spPr bwMode="auto">
              <a:xfrm>
                <a:off x="3200400" y="3657600"/>
                <a:ext cx="1752600" cy="4572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ListMP</a:t>
                </a:r>
              </a:p>
            </p:txBody>
          </p:sp>
          <p:sp>
            <p:nvSpPr>
              <p:cNvPr id="17" name="Rounded Rectangle 16"/>
              <p:cNvSpPr/>
              <p:nvPr/>
            </p:nvSpPr>
            <p:spPr bwMode="auto">
              <a:xfrm>
                <a:off x="4491164" y="464820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Shared Region</a:t>
                </a:r>
              </a:p>
            </p:txBody>
          </p:sp>
          <p:sp>
            <p:nvSpPr>
              <p:cNvPr id="19" name="TextBox 18"/>
              <p:cNvSpPr txBox="1"/>
              <p:nvPr/>
            </p:nvSpPr>
            <p:spPr>
              <a:xfrm>
                <a:off x="3387565" y="4561367"/>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sp>
            <p:nvSpPr>
              <p:cNvPr id="23" name="Rounded Rectangle 22"/>
              <p:cNvSpPr/>
              <p:nvPr/>
            </p:nvSpPr>
            <p:spPr bwMode="auto">
              <a:xfrm>
                <a:off x="4491164" y="5257800"/>
                <a:ext cx="21382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GateMP</a:t>
                </a:r>
              </a:p>
            </p:txBody>
          </p:sp>
          <p:sp>
            <p:nvSpPr>
              <p:cNvPr id="27" name="Rounded Rectangle 26"/>
              <p:cNvSpPr/>
              <p:nvPr/>
            </p:nvSpPr>
            <p:spPr bwMode="auto">
              <a:xfrm>
                <a:off x="4491164" y="5867400"/>
                <a:ext cx="2138236" cy="457200"/>
              </a:xfrm>
              <a:prstGeom prst="roundRect">
                <a:avLst/>
              </a:prstGeom>
              <a:solidFill>
                <a:schemeClr val="bg1"/>
              </a:solidFill>
              <a:ln w="12700" cap="flat" cmpd="sng" algn="ctr">
                <a:solidFill>
                  <a:schemeClr val="tx1"/>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NameServer</a:t>
                </a:r>
              </a:p>
            </p:txBody>
          </p:sp>
          <p:cxnSp>
            <p:nvCxnSpPr>
              <p:cNvPr id="35" name="Shape 34"/>
              <p:cNvCxnSpPr>
                <a:stCxn id="16" idx="2"/>
                <a:endCxn id="27" idx="1"/>
              </p:cNvCxnSpPr>
              <p:nvPr/>
            </p:nvCxnSpPr>
            <p:spPr bwMode="auto">
              <a:xfrm rot="16200000" flipH="1">
                <a:off x="3293332" y="4898168"/>
                <a:ext cx="19812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7" name="Shape 36"/>
              <p:cNvCxnSpPr>
                <a:stCxn id="16" idx="2"/>
                <a:endCxn id="23" idx="1"/>
              </p:cNvCxnSpPr>
              <p:nvPr/>
            </p:nvCxnSpPr>
            <p:spPr bwMode="auto">
              <a:xfrm rot="16200000" flipH="1">
                <a:off x="3598132" y="4593368"/>
                <a:ext cx="13716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9" name="Shape 38"/>
              <p:cNvCxnSpPr>
                <a:stCxn id="16" idx="2"/>
                <a:endCxn id="17" idx="1"/>
              </p:cNvCxnSpPr>
              <p:nvPr/>
            </p:nvCxnSpPr>
            <p:spPr bwMode="auto">
              <a:xfrm rot="16200000" flipH="1">
                <a:off x="3902932" y="4288568"/>
                <a:ext cx="762000" cy="414464"/>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41" name="Straight Arrow Connector 40"/>
              <p:cNvCxnSpPr>
                <a:stCxn id="22" idx="3"/>
                <a:endCxn id="17" idx="1"/>
              </p:cNvCxnSpPr>
              <p:nvPr/>
            </p:nvCxnSpPr>
            <p:spPr bwMode="auto">
              <a:xfrm>
                <a:off x="2362200" y="4876800"/>
                <a:ext cx="2128964"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43" name="Straight Arrow Connector 42"/>
              <p:cNvCxnSpPr/>
              <p:nvPr/>
            </p:nvCxnSpPr>
            <p:spPr bwMode="auto">
              <a:xfrm flipH="1">
                <a:off x="2209800" y="3200400"/>
                <a:ext cx="1295400" cy="6858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46" name="Straight Arrow Connector 45"/>
              <p:cNvCxnSpPr/>
              <p:nvPr/>
            </p:nvCxnSpPr>
            <p:spPr bwMode="auto">
              <a:xfrm>
                <a:off x="4072268" y="3200400"/>
                <a:ext cx="0" cy="457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33" name="Rounded Rectangle 32"/>
              <p:cNvSpPr/>
              <p:nvPr/>
            </p:nvSpPr>
            <p:spPr bwMode="auto">
              <a:xfrm>
                <a:off x="6400800" y="3657600"/>
                <a:ext cx="2286000" cy="457200"/>
              </a:xfrm>
              <a:prstGeom prst="round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b="0" dirty="0" smtClean="0">
                    <a:solidFill>
                      <a:srgbClr val="000000"/>
                    </a:solidFill>
                    <a:latin typeface="Calibri" pitchFamily="34" charset="0"/>
                  </a:rPr>
                  <a:t>HeapMemMP +</a:t>
                </a:r>
              </a:p>
            </p:txBody>
          </p:sp>
          <p:cxnSp>
            <p:nvCxnSpPr>
              <p:cNvPr id="36" name="Shape 35"/>
              <p:cNvCxnSpPr>
                <a:stCxn id="33" idx="2"/>
                <a:endCxn id="17" idx="3"/>
              </p:cNvCxnSpPr>
              <p:nvPr/>
            </p:nvCxnSpPr>
            <p:spPr bwMode="auto">
              <a:xfrm rot="5400000">
                <a:off x="6705600" y="4038600"/>
                <a:ext cx="762000" cy="914400"/>
              </a:xfrm>
              <a:prstGeom prst="bentConnector2">
                <a:avLst/>
              </a:prstGeom>
              <a:solidFill>
                <a:schemeClr val="accent1"/>
              </a:solidFill>
              <a:ln w="28575" cap="flat" cmpd="sng" algn="ctr">
                <a:solidFill>
                  <a:schemeClr val="tx1"/>
                </a:solidFill>
                <a:prstDash val="solid"/>
                <a:round/>
                <a:headEnd type="none" w="sm" len="sm"/>
                <a:tailEnd type="arrow"/>
              </a:ln>
              <a:effectLst/>
            </p:spPr>
          </p:cxnSp>
          <p:cxnSp>
            <p:nvCxnSpPr>
              <p:cNvPr id="40" name="Shape 39"/>
              <p:cNvCxnSpPr>
                <a:stCxn id="33" idx="2"/>
                <a:endCxn id="23" idx="3"/>
              </p:cNvCxnSpPr>
              <p:nvPr/>
            </p:nvCxnSpPr>
            <p:spPr bwMode="auto">
              <a:xfrm rot="5400000">
                <a:off x="6400800" y="4343400"/>
                <a:ext cx="1371600" cy="914400"/>
              </a:xfrm>
              <a:prstGeom prst="bentConnector2">
                <a:avLst/>
              </a:prstGeom>
              <a:solidFill>
                <a:schemeClr val="accent1"/>
              </a:solidFill>
              <a:ln w="28575" cap="flat" cmpd="sng" algn="ctr">
                <a:solidFill>
                  <a:schemeClr val="tx1"/>
                </a:solidFill>
                <a:prstDash val="solid"/>
                <a:round/>
                <a:headEnd type="none" w="sm" len="sm"/>
                <a:tailEnd type="arrow"/>
              </a:ln>
              <a:effectLst/>
            </p:spPr>
          </p:cxnSp>
          <p:cxnSp>
            <p:nvCxnSpPr>
              <p:cNvPr id="44" name="Shape 43"/>
              <p:cNvCxnSpPr>
                <a:stCxn id="33" idx="2"/>
                <a:endCxn id="27" idx="3"/>
              </p:cNvCxnSpPr>
              <p:nvPr/>
            </p:nvCxnSpPr>
            <p:spPr bwMode="auto">
              <a:xfrm rot="5400000">
                <a:off x="6096000" y="4648200"/>
                <a:ext cx="1981200" cy="914400"/>
              </a:xfrm>
              <a:prstGeom prst="bentConnector2">
                <a:avLst/>
              </a:prstGeom>
              <a:solidFill>
                <a:schemeClr val="accent1"/>
              </a:solidFill>
              <a:ln w="28575" cap="flat" cmpd="sng" algn="ctr">
                <a:solidFill>
                  <a:schemeClr val="tx1"/>
                </a:solidFill>
                <a:prstDash val="solid"/>
                <a:round/>
                <a:headEnd type="none" w="sm" len="sm"/>
                <a:tailEnd type="arrow"/>
              </a:ln>
              <a:effectLst/>
            </p:spPr>
          </p:cxnSp>
          <p:sp>
            <p:nvSpPr>
              <p:cNvPr id="45" name="TextBox 44"/>
              <p:cNvSpPr txBox="1"/>
              <p:nvPr/>
            </p:nvSpPr>
            <p:spPr>
              <a:xfrm>
                <a:off x="6862635" y="4561367"/>
                <a:ext cx="736099" cy="369332"/>
              </a:xfrm>
              <a:prstGeom prst="rect">
                <a:avLst/>
              </a:prstGeom>
              <a:noFill/>
            </p:spPr>
            <p:txBody>
              <a:bodyPr wrap="none" rtlCol="0" anchor="ctr" anchorCtr="0">
                <a:spAutoFit/>
              </a:bodyPr>
              <a:lstStyle/>
              <a:p>
                <a:r>
                  <a:rPr lang="en-US" sz="1800" b="0" i="1" dirty="0" smtClean="0">
                    <a:solidFill>
                      <a:srgbClr val="000000"/>
                    </a:solidFill>
                  </a:rPr>
                  <a:t>Uses</a:t>
                </a:r>
              </a:p>
            </p:txBody>
          </p:sp>
          <p:cxnSp>
            <p:nvCxnSpPr>
              <p:cNvPr id="50" name="Straight Arrow Connector 49"/>
              <p:cNvCxnSpPr/>
              <p:nvPr/>
            </p:nvCxnSpPr>
            <p:spPr bwMode="auto">
              <a:xfrm>
                <a:off x="4800600" y="3048000"/>
                <a:ext cx="1752600" cy="83820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31" name="Rounded Rectangle 30"/>
              <p:cNvSpPr/>
              <p:nvPr/>
            </p:nvSpPr>
            <p:spPr bwMode="auto">
              <a:xfrm>
                <a:off x="2895600" y="5257800"/>
                <a:ext cx="538036" cy="457200"/>
              </a:xfrm>
              <a:prstGeom prst="roundRect">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eaLnBrk="0" hangingPunct="0">
                  <a:lnSpc>
                    <a:spcPct val="80000"/>
                  </a:lnSpc>
                  <a:spcBef>
                    <a:spcPct val="50000"/>
                  </a:spcBef>
                </a:pPr>
                <a:r>
                  <a:rPr lang="en-US" sz="1800" b="0" dirty="0" smtClean="0">
                    <a:solidFill>
                      <a:srgbClr val="000000"/>
                    </a:solidFill>
                    <a:latin typeface="Calibri" pitchFamily="34" charset="0"/>
                  </a:rPr>
                  <a:t>Cfg</a:t>
                </a:r>
              </a:p>
            </p:txBody>
          </p:sp>
        </p:grpSp>
      </p:gr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0" y="0"/>
            <a:ext cx="9144000" cy="762000"/>
          </a:xfrm>
        </p:spPr>
        <p:txBody>
          <a:bodyPr/>
          <a:lstStyle/>
          <a:p>
            <a:pPr eaLnBrk="1" hangingPunct="1"/>
            <a:r>
              <a:rPr lang="en-US" dirty="0" smtClean="0"/>
              <a:t>More Information About MessageQ</a:t>
            </a:r>
          </a:p>
        </p:txBody>
      </p:sp>
      <p:sp>
        <p:nvSpPr>
          <p:cNvPr id="48133" name="Content Placeholder 4"/>
          <p:cNvSpPr>
            <a:spLocks noGrp="1"/>
          </p:cNvSpPr>
          <p:nvPr>
            <p:ph idx="4294967295"/>
          </p:nvPr>
        </p:nvSpPr>
        <p:spPr>
          <a:xfrm>
            <a:off x="356048" y="990600"/>
            <a:ext cx="8189140" cy="5167439"/>
          </a:xfrm>
          <a:solidFill>
            <a:schemeClr val="bg1"/>
          </a:solidFill>
        </p:spPr>
        <p:txBody>
          <a:bodyPr/>
          <a:lstStyle/>
          <a:p>
            <a:pPr eaLnBrk="1" hangingPunct="1">
              <a:lnSpc>
                <a:spcPct val="90000"/>
              </a:lnSpc>
              <a:spcBef>
                <a:spcPts val="1200"/>
              </a:spcBef>
              <a:buClr>
                <a:srgbClr val="1F497D"/>
              </a:buClr>
              <a:buSzPct val="75000"/>
              <a:buFont typeface="Wingdings"/>
              <a:buChar char=""/>
            </a:pPr>
            <a:r>
              <a:rPr lang="en-US" sz="2400" kern="1200" dirty="0" smtClean="0">
                <a:solidFill>
                  <a:srgbClr val="000000"/>
                </a:solidFill>
                <a:latin typeface="Calibri" pitchFamily="34" charset="0"/>
              </a:rPr>
              <a:t>For the DSP, All structures and function descriptions are exposed to the user and can be found within the release:</a:t>
            </a:r>
          </a:p>
          <a:p>
            <a:pPr eaLnBrk="1" hangingPunct="1">
              <a:buNone/>
            </a:pPr>
            <a:endParaRPr lang="en-US" sz="2800" dirty="0" smtClean="0"/>
          </a:p>
          <a:p>
            <a:pPr lvl="1" eaLnBrk="1" hangingPunct="1">
              <a:buNone/>
            </a:pPr>
            <a:r>
              <a:rPr lang="en-US" sz="1800" b="1" dirty="0" smtClean="0">
                <a:latin typeface="Courier New" pitchFamily="49" charset="0"/>
                <a:cs typeface="Courier New" pitchFamily="49" charset="0"/>
              </a:rPr>
              <a:t>\ipc_U_ZZ_YY_XX\docs\doxygen\html\_message_q_8h.html</a:t>
            </a:r>
          </a:p>
          <a:p>
            <a:pPr lvl="1" eaLnBrk="1" hangingPunct="1">
              <a:buNone/>
            </a:pPr>
            <a:endParaRPr lang="en-US" sz="1800" b="1" dirty="0" smtClean="0">
              <a:latin typeface="Courier New" pitchFamily="49" charset="0"/>
              <a:cs typeface="Courier New" pitchFamily="49" charset="0"/>
            </a:endParaRPr>
          </a:p>
          <a:p>
            <a:pPr eaLnBrk="1" hangingPunct="1">
              <a:lnSpc>
                <a:spcPct val="90000"/>
              </a:lnSpc>
              <a:spcBef>
                <a:spcPts val="1200"/>
              </a:spcBef>
              <a:buClr>
                <a:srgbClr val="1F497D"/>
              </a:buClr>
              <a:buSzPct val="75000"/>
              <a:buFont typeface="Wingdings"/>
              <a:buChar char=""/>
            </a:pPr>
            <a:r>
              <a:rPr lang="en-US" sz="2400" kern="1200" dirty="0" smtClean="0">
                <a:solidFill>
                  <a:srgbClr val="000000"/>
                </a:solidFill>
                <a:latin typeface="Calibri" pitchFamily="34" charset="0"/>
              </a:rPr>
              <a:t> IPC User Guide (for DSP and ARM) is in</a:t>
            </a:r>
          </a:p>
          <a:p>
            <a:pPr eaLnBrk="1" hangingPunct="1">
              <a:lnSpc>
                <a:spcPct val="90000"/>
              </a:lnSpc>
              <a:spcBef>
                <a:spcPts val="1200"/>
              </a:spcBef>
              <a:buClr>
                <a:srgbClr val="1F497D"/>
              </a:buClr>
              <a:buSzPct val="75000"/>
              <a:buFont typeface="Wingdings"/>
              <a:buChar char=""/>
            </a:pPr>
            <a:endParaRPr lang="en-US" sz="2400" b="1" kern="1200" dirty="0" smtClean="0">
              <a:solidFill>
                <a:srgbClr val="000000"/>
              </a:solidFill>
              <a:latin typeface="Calibri" pitchFamily="34" charset="0"/>
              <a:cs typeface="Courier New" pitchFamily="49" charset="0"/>
            </a:endParaRPr>
          </a:p>
          <a:p>
            <a:pPr eaLnBrk="1" hangingPunct="1">
              <a:lnSpc>
                <a:spcPct val="90000"/>
              </a:lnSpc>
              <a:spcBef>
                <a:spcPts val="1200"/>
              </a:spcBef>
              <a:buClr>
                <a:srgbClr val="1F497D"/>
              </a:buClr>
              <a:buSzPct val="75000"/>
              <a:buFont typeface="Wingdings"/>
              <a:buChar char=""/>
            </a:pPr>
            <a:r>
              <a:rPr lang="en-US" sz="1800" b="1" dirty="0" smtClean="0">
                <a:latin typeface="Courier New" pitchFamily="49" charset="0"/>
                <a:cs typeface="Courier New" pitchFamily="49" charset="0"/>
              </a:rPr>
              <a:t>\MCSDK_3_00_XX\ipc_3_XX_XX_XX\docs\IPC_Users_Guide.pdf</a:t>
            </a:r>
            <a:endParaRPr lang="en-US" sz="1800" dirty="0" smtClean="0"/>
          </a:p>
          <a:p>
            <a:pPr eaLnBrk="1" hangingPunct="1"/>
            <a:endParaRPr lang="en-US" sz="2800" dirty="0" smtClean="0"/>
          </a:p>
        </p:txBody>
      </p:sp>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59396" y="444767"/>
            <a:ext cx="8229600" cy="3357212"/>
          </a:xfrm>
        </p:spPr>
        <p:txBody>
          <a:bodyPr/>
          <a:lstStyle/>
          <a:p>
            <a:pPr eaLnBrk="1" hangingPunct="1"/>
            <a:r>
              <a:rPr lang="en-US" sz="3600" dirty="0" smtClean="0"/>
              <a:t>IPC Device to Device Using SRIO</a:t>
            </a:r>
            <a:br>
              <a:rPr lang="en-US" sz="3600" dirty="0" smtClean="0"/>
            </a:br>
            <a:r>
              <a:rPr lang="en-US" sz="3600" dirty="0" smtClean="0"/>
              <a:t/>
            </a:r>
            <a:br>
              <a:rPr lang="en-US" sz="3600" dirty="0" smtClean="0"/>
            </a:br>
            <a:r>
              <a:rPr lang="en-US" sz="3600" dirty="0" smtClean="0"/>
              <a:t>Available only on KeyStone I</a:t>
            </a:r>
            <a:r>
              <a:rPr lang="en-US" dirty="0" smtClean="0"/>
              <a:t/>
            </a:r>
            <a:br>
              <a:rPr lang="en-US" dirty="0" smtClean="0"/>
            </a:br>
            <a:r>
              <a:rPr lang="en-US" sz="2800" dirty="0" smtClean="0"/>
              <a:t>(for now)</a:t>
            </a:r>
          </a:p>
        </p:txBody>
      </p:sp>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31898"/>
            <a:ext cx="9144000" cy="742950"/>
          </a:xfrm>
        </p:spPr>
        <p:txBody>
          <a:bodyPr wrap="none" anchorCtr="1"/>
          <a:lstStyle/>
          <a:p>
            <a:r>
              <a:rPr lang="en-US" sz="3600" dirty="0" smtClean="0"/>
              <a:t>IPC Transports – SRIO (1/3) KeyStone I only</a:t>
            </a:r>
          </a:p>
        </p:txBody>
      </p:sp>
      <p:sp>
        <p:nvSpPr>
          <p:cNvPr id="6" name="TextBox 5"/>
          <p:cNvSpPr txBox="1"/>
          <p:nvPr/>
        </p:nvSpPr>
        <p:spPr>
          <a:xfrm>
            <a:off x="0" y="853441"/>
            <a:ext cx="8151142" cy="1575816"/>
          </a:xfrm>
          <a:prstGeom prst="rect">
            <a:avLst/>
          </a:prstGeom>
          <a:noFill/>
        </p:spPr>
        <p:txBody>
          <a:bodyPr wrap="none" rtlCol="0" anchor="ctr" anchorCtr="0">
            <a:spAutoFit/>
          </a:bodyPr>
          <a:lstStyle/>
          <a:p>
            <a:pPr marL="342900" indent="-342900" algn="l">
              <a:lnSpc>
                <a:spcPct val="90000"/>
              </a:lnSpc>
              <a:spcBef>
                <a:spcPts val="1200"/>
              </a:spcBef>
              <a:buClr>
                <a:schemeClr val="tx2"/>
              </a:buClr>
              <a:buSzPct val="75000"/>
              <a:buFont typeface="Wingdings"/>
              <a:buChar char=""/>
            </a:pPr>
            <a:r>
              <a:rPr lang="en-US" b="0" dirty="0" smtClean="0">
                <a:solidFill>
                  <a:schemeClr val="dk1"/>
                </a:solidFill>
                <a:latin typeface="Calibri" pitchFamily="34" charset="0"/>
              </a:rPr>
              <a:t>The </a:t>
            </a:r>
            <a:r>
              <a:rPr lang="en-US" dirty="0" smtClean="0">
                <a:solidFill>
                  <a:schemeClr val="tx2"/>
                </a:solidFill>
                <a:latin typeface="Calibri" pitchFamily="34" charset="0"/>
              </a:rPr>
              <a:t>SRIO</a:t>
            </a:r>
            <a:r>
              <a:rPr lang="en-US" b="0" dirty="0" smtClean="0">
                <a:solidFill>
                  <a:schemeClr val="dk1"/>
                </a:solidFill>
                <a:latin typeface="Calibri" pitchFamily="34" charset="0"/>
              </a:rPr>
              <a:t> (Type 11) transport enables MessageQ to send data</a:t>
            </a:r>
            <a:br>
              <a:rPr lang="en-US" b="0" dirty="0" smtClean="0">
                <a:solidFill>
                  <a:schemeClr val="dk1"/>
                </a:solidFill>
                <a:latin typeface="Calibri" pitchFamily="34" charset="0"/>
              </a:rPr>
            </a:br>
            <a:r>
              <a:rPr lang="en-US" b="0" dirty="0" smtClean="0">
                <a:solidFill>
                  <a:schemeClr val="dk1"/>
                </a:solidFill>
                <a:latin typeface="Calibri" pitchFamily="34" charset="0"/>
              </a:rPr>
              <a:t>between tasks, cores and devices via the SRIO IP block.</a:t>
            </a:r>
          </a:p>
          <a:p>
            <a:pPr marL="342900" indent="-342900" algn="l">
              <a:lnSpc>
                <a:spcPct val="90000"/>
              </a:lnSpc>
              <a:spcBef>
                <a:spcPts val="1200"/>
              </a:spcBef>
              <a:buClr>
                <a:schemeClr val="tx2"/>
              </a:buClr>
              <a:buSzPct val="75000"/>
              <a:buFont typeface="Wingdings"/>
              <a:buChar char=""/>
            </a:pPr>
            <a:r>
              <a:rPr lang="en-US" b="0" dirty="0" smtClean="0">
                <a:solidFill>
                  <a:schemeClr val="dk1"/>
                </a:solidFill>
                <a:latin typeface="Calibri" pitchFamily="34" charset="0"/>
              </a:rPr>
              <a:t>Refer to the MCSDK examples for setup code required to use</a:t>
            </a:r>
            <a:br>
              <a:rPr lang="en-US" b="0" dirty="0" smtClean="0">
                <a:solidFill>
                  <a:schemeClr val="dk1"/>
                </a:solidFill>
                <a:latin typeface="Calibri" pitchFamily="34" charset="0"/>
              </a:rPr>
            </a:br>
            <a:r>
              <a:rPr lang="en-US" b="0" dirty="0" smtClean="0">
                <a:solidFill>
                  <a:schemeClr val="dk1"/>
                </a:solidFill>
                <a:latin typeface="Calibri" pitchFamily="34" charset="0"/>
              </a:rPr>
              <a:t>MessageQ over this transport.</a:t>
            </a:r>
          </a:p>
        </p:txBody>
      </p:sp>
      <p:sp>
        <p:nvSpPr>
          <p:cNvPr id="53" name="Rectangle 52"/>
          <p:cNvSpPr/>
          <p:nvPr/>
        </p:nvSpPr>
        <p:spPr bwMode="auto">
          <a:xfrm>
            <a:off x="381000" y="2842260"/>
            <a:ext cx="37338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V   CorePac W</a:t>
            </a:r>
          </a:p>
        </p:txBody>
      </p:sp>
      <p:cxnSp>
        <p:nvCxnSpPr>
          <p:cNvPr id="54" name="Straight Arrow Connector 53"/>
          <p:cNvCxnSpPr>
            <a:stCxn id="55" idx="2"/>
            <a:endCxn id="58" idx="0"/>
          </p:cNvCxnSpPr>
          <p:nvPr/>
        </p:nvCxnSpPr>
        <p:spPr bwMode="auto">
          <a:xfrm>
            <a:off x="2241045" y="3636245"/>
            <a:ext cx="17342" cy="1492015"/>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55" name="TextBox 54"/>
          <p:cNvSpPr txBox="1"/>
          <p:nvPr/>
        </p:nvSpPr>
        <p:spPr>
          <a:xfrm>
            <a:off x="914400" y="3297691"/>
            <a:ext cx="265329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msg = MessageQ_alloc</a:t>
            </a:r>
          </a:p>
        </p:txBody>
      </p:sp>
      <p:sp>
        <p:nvSpPr>
          <p:cNvPr id="56" name="TextBox 55"/>
          <p:cNvSpPr txBox="1"/>
          <p:nvPr/>
        </p:nvSpPr>
        <p:spPr>
          <a:xfrm>
            <a:off x="554666" y="3909060"/>
            <a:ext cx="3393878"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msg)</a:t>
            </a:r>
          </a:p>
        </p:txBody>
      </p:sp>
      <p:sp>
        <p:nvSpPr>
          <p:cNvPr id="57" name="TextBox 56"/>
          <p:cNvSpPr txBox="1"/>
          <p:nvPr/>
        </p:nvSpPr>
        <p:spPr>
          <a:xfrm>
            <a:off x="1109332" y="45186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TransportSrio_put</a:t>
            </a:r>
          </a:p>
        </p:txBody>
      </p:sp>
      <p:sp>
        <p:nvSpPr>
          <p:cNvPr id="58" name="TextBox 57"/>
          <p:cNvSpPr txBox="1"/>
          <p:nvPr/>
        </p:nvSpPr>
        <p:spPr>
          <a:xfrm>
            <a:off x="499732" y="5128260"/>
            <a:ext cx="351731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Srio_sockSend(pkt, dstAddr)</a:t>
            </a:r>
          </a:p>
        </p:txBody>
      </p:sp>
      <p:sp>
        <p:nvSpPr>
          <p:cNvPr id="63" name="Rectangle 62"/>
          <p:cNvSpPr/>
          <p:nvPr/>
        </p:nvSpPr>
        <p:spPr bwMode="auto">
          <a:xfrm>
            <a:off x="4724400" y="2842260"/>
            <a:ext cx="40386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X   CorePac Y</a:t>
            </a:r>
          </a:p>
        </p:txBody>
      </p:sp>
      <p:cxnSp>
        <p:nvCxnSpPr>
          <p:cNvPr id="73" name="Straight Arrow Connector 72"/>
          <p:cNvCxnSpPr>
            <a:stCxn id="68" idx="0"/>
            <a:endCxn id="71" idx="2"/>
          </p:cNvCxnSpPr>
          <p:nvPr/>
        </p:nvCxnSpPr>
        <p:spPr bwMode="auto">
          <a:xfrm flipH="1" flipV="1">
            <a:off x="6747214" y="3668792"/>
            <a:ext cx="2420" cy="1459468"/>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65" name="TextBox 64"/>
          <p:cNvSpPr txBox="1"/>
          <p:nvPr/>
        </p:nvSpPr>
        <p:spPr>
          <a:xfrm>
            <a:off x="4876801" y="3875306"/>
            <a:ext cx="3733799" cy="338554"/>
          </a:xfrm>
          <a:prstGeom prst="rect">
            <a:avLst/>
          </a:prstGeom>
          <a:solidFill>
            <a:srgbClr val="FFFF99"/>
          </a:solidFill>
          <a:ln w="9525">
            <a:solidFill>
              <a:schemeClr val="tx1"/>
            </a:solidFill>
          </a:ln>
        </p:spPr>
        <p:txBody>
          <a:bodyPr wrap="square" rtlCol="0" anchor="ctr" anchorCtr="0">
            <a:spAutoFit/>
          </a:bodyPr>
          <a:lstStyle/>
          <a:p>
            <a:r>
              <a:rPr lang="en-US" sz="1600" b="0" dirty="0" smtClean="0">
                <a:solidFill>
                  <a:schemeClr val="dk1"/>
                </a:solidFill>
                <a:effectLst/>
                <a:latin typeface="Courier New" pitchFamily="49" charset="0"/>
                <a:cs typeface="Courier New" pitchFamily="49" charset="0"/>
              </a:rPr>
              <a:t>MessageQ_get(queueHndl,rxMsg)</a:t>
            </a:r>
          </a:p>
        </p:txBody>
      </p:sp>
      <p:sp>
        <p:nvSpPr>
          <p:cNvPr id="66" name="TextBox 65"/>
          <p:cNvSpPr txBox="1"/>
          <p:nvPr/>
        </p:nvSpPr>
        <p:spPr>
          <a:xfrm>
            <a:off x="4866167" y="4484906"/>
            <a:ext cx="3764172"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rxMsg)</a:t>
            </a:r>
          </a:p>
        </p:txBody>
      </p:sp>
      <p:sp>
        <p:nvSpPr>
          <p:cNvPr id="68" name="TextBox 67"/>
          <p:cNvSpPr txBox="1"/>
          <p:nvPr/>
        </p:nvSpPr>
        <p:spPr>
          <a:xfrm>
            <a:off x="5608135" y="51282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TransportSrio_isr</a:t>
            </a:r>
          </a:p>
        </p:txBody>
      </p:sp>
      <p:sp>
        <p:nvSpPr>
          <p:cNvPr id="71" name="TextBox 70"/>
          <p:cNvSpPr txBox="1"/>
          <p:nvPr/>
        </p:nvSpPr>
        <p:spPr>
          <a:xfrm>
            <a:off x="5612159" y="3299460"/>
            <a:ext cx="2270109" cy="369332"/>
          </a:xfrm>
          <a:prstGeom prst="rect">
            <a:avLst/>
          </a:prstGeom>
          <a:noFill/>
        </p:spPr>
        <p:txBody>
          <a:bodyPr wrap="none" rtlCol="0" anchor="ctr" anchorCtr="0">
            <a:spAutoFit/>
          </a:bodyPr>
          <a:lstStyle/>
          <a:p>
            <a:r>
              <a:rPr lang="en-US" sz="1800" b="0" dirty="0" smtClean="0">
                <a:solidFill>
                  <a:schemeClr val="dk1"/>
                </a:solidFill>
                <a:effectLst/>
                <a:latin typeface="Calibri" pitchFamily="34" charset="0"/>
              </a:rPr>
              <a:t>“get Msg from queue”</a:t>
            </a:r>
          </a:p>
        </p:txBody>
      </p:sp>
      <p:sp>
        <p:nvSpPr>
          <p:cNvPr id="75" name="Rounded Rectangle 74"/>
          <p:cNvSpPr/>
          <p:nvPr/>
        </p:nvSpPr>
        <p:spPr bwMode="auto">
          <a:xfrm>
            <a:off x="2667000" y="58140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sp>
        <p:nvSpPr>
          <p:cNvPr id="76" name="Rounded Rectangle 75"/>
          <p:cNvSpPr/>
          <p:nvPr/>
        </p:nvSpPr>
        <p:spPr bwMode="auto">
          <a:xfrm>
            <a:off x="4876800" y="58140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cxnSp>
        <p:nvCxnSpPr>
          <p:cNvPr id="78" name="Shape 77"/>
          <p:cNvCxnSpPr>
            <a:stCxn id="58" idx="2"/>
            <a:endCxn id="75" idx="1"/>
          </p:cNvCxnSpPr>
          <p:nvPr/>
        </p:nvCxnSpPr>
        <p:spPr bwMode="auto">
          <a:xfrm rot="16200000" flipH="1">
            <a:off x="2174770" y="5550430"/>
            <a:ext cx="575846" cy="408613"/>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80" name="Straight Arrow Connector 79"/>
          <p:cNvCxnSpPr>
            <a:stCxn id="75" idx="3"/>
            <a:endCxn id="76" idx="1"/>
          </p:cNvCxnSpPr>
          <p:nvPr/>
        </p:nvCxnSpPr>
        <p:spPr bwMode="auto">
          <a:xfrm>
            <a:off x="3962400" y="6042660"/>
            <a:ext cx="9144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82" name="Shape 81"/>
          <p:cNvCxnSpPr>
            <a:stCxn id="76" idx="3"/>
            <a:endCxn id="68" idx="2"/>
          </p:cNvCxnSpPr>
          <p:nvPr/>
        </p:nvCxnSpPr>
        <p:spPr bwMode="auto">
          <a:xfrm flipV="1">
            <a:off x="6172200" y="5466814"/>
            <a:ext cx="577434" cy="575846"/>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21" name="Straight Arrow Connector 20"/>
          <p:cNvCxnSpPr/>
          <p:nvPr/>
        </p:nvCxnSpPr>
        <p:spPr bwMode="auto">
          <a:xfrm>
            <a:off x="385011" y="4350619"/>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cxnSp>
        <p:nvCxnSpPr>
          <p:cNvPr id="25" name="Straight Arrow Connector 24"/>
          <p:cNvCxnSpPr/>
          <p:nvPr/>
        </p:nvCxnSpPr>
        <p:spPr bwMode="auto">
          <a:xfrm>
            <a:off x="4841287" y="4317741"/>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31898"/>
            <a:ext cx="9144000" cy="742950"/>
          </a:xfrm>
        </p:spPr>
        <p:txBody>
          <a:bodyPr wrap="none" anchorCtr="1"/>
          <a:lstStyle/>
          <a:p>
            <a:r>
              <a:rPr lang="en-US" sz="3600" dirty="0" smtClean="0"/>
              <a:t>IPC Transports – SRIO (2/3) KeyStone I only</a:t>
            </a:r>
          </a:p>
        </p:txBody>
      </p:sp>
      <p:sp>
        <p:nvSpPr>
          <p:cNvPr id="6" name="TextBox 5"/>
          <p:cNvSpPr txBox="1"/>
          <p:nvPr/>
        </p:nvSpPr>
        <p:spPr>
          <a:xfrm>
            <a:off x="220981" y="764041"/>
            <a:ext cx="8679180" cy="1785104"/>
          </a:xfrm>
          <a:prstGeom prst="rect">
            <a:avLst/>
          </a:prstGeom>
          <a:noFill/>
        </p:spPr>
        <p:txBody>
          <a:bodyPr wrap="square" rtlCol="0" anchor="ctr" anchorCtr="0">
            <a:spAutoFit/>
          </a:bodyPr>
          <a:lstStyle/>
          <a:p>
            <a:pPr marL="342900" lvl="0" indent="-342900" algn="l">
              <a:lnSpc>
                <a:spcPct val="90000"/>
              </a:lnSpc>
              <a:spcBef>
                <a:spcPts val="1200"/>
              </a:spcBef>
              <a:buClr>
                <a:schemeClr val="tx2"/>
              </a:buClr>
              <a:buSzPct val="75000"/>
              <a:buFont typeface="Wingdings"/>
              <a:buChar char=""/>
            </a:pPr>
            <a:r>
              <a:rPr lang="en-US" sz="2000" dirty="0" smtClean="0">
                <a:solidFill>
                  <a:schemeClr val="dk1"/>
                </a:solidFill>
                <a:latin typeface="Calibri" pitchFamily="34" charset="0"/>
              </a:rPr>
              <a:t>From a messageQ standpoint, the SRIO transport works the same as the QMSS transport. At the transport level, it is also somewhat the same.</a:t>
            </a:r>
          </a:p>
          <a:p>
            <a:pPr marL="342900" lvl="0" indent="-342900" algn="l">
              <a:lnSpc>
                <a:spcPct val="90000"/>
              </a:lnSpc>
              <a:spcBef>
                <a:spcPts val="1200"/>
              </a:spcBef>
              <a:buClr>
                <a:schemeClr val="tx2"/>
              </a:buClr>
              <a:buSzPct val="75000"/>
              <a:buFont typeface="Wingdings"/>
              <a:buChar char=""/>
            </a:pPr>
            <a:r>
              <a:rPr lang="en-US" sz="2000" dirty="0" smtClean="0">
                <a:solidFill>
                  <a:schemeClr val="dk1"/>
                </a:solidFill>
                <a:latin typeface="Calibri" pitchFamily="34" charset="0"/>
              </a:rPr>
              <a:t>The SRIO transport copies the messageQ message into the SRIO data buffer. </a:t>
            </a:r>
          </a:p>
          <a:p>
            <a:pPr marL="342900" indent="-342900" algn="l">
              <a:lnSpc>
                <a:spcPct val="90000"/>
              </a:lnSpc>
              <a:spcBef>
                <a:spcPts val="1200"/>
              </a:spcBef>
              <a:buClr>
                <a:schemeClr val="tx2"/>
              </a:buClr>
              <a:buSzPct val="75000"/>
              <a:buFont typeface="Wingdings"/>
              <a:buChar char=""/>
            </a:pPr>
            <a:r>
              <a:rPr lang="en-US" sz="2000" dirty="0" smtClean="0">
                <a:solidFill>
                  <a:schemeClr val="dk1"/>
                </a:solidFill>
                <a:latin typeface="Calibri" pitchFamily="34" charset="0"/>
              </a:rPr>
              <a:t>It will then pop a SRIO descriptor and put a pointer to the SRIO data buffer into the descriptor.  </a:t>
            </a:r>
          </a:p>
        </p:txBody>
      </p:sp>
      <p:sp>
        <p:nvSpPr>
          <p:cNvPr id="22" name="Rectangle 21"/>
          <p:cNvSpPr/>
          <p:nvPr/>
        </p:nvSpPr>
        <p:spPr bwMode="auto">
          <a:xfrm>
            <a:off x="381000" y="2842260"/>
            <a:ext cx="37338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V   CorePac W</a:t>
            </a:r>
          </a:p>
        </p:txBody>
      </p:sp>
      <p:cxnSp>
        <p:nvCxnSpPr>
          <p:cNvPr id="23" name="Straight Arrow Connector 22"/>
          <p:cNvCxnSpPr>
            <a:stCxn id="24" idx="2"/>
            <a:endCxn id="27" idx="0"/>
          </p:cNvCxnSpPr>
          <p:nvPr/>
        </p:nvCxnSpPr>
        <p:spPr bwMode="auto">
          <a:xfrm>
            <a:off x="2241045" y="3636245"/>
            <a:ext cx="17342" cy="1492015"/>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4" name="TextBox 23"/>
          <p:cNvSpPr txBox="1"/>
          <p:nvPr/>
        </p:nvSpPr>
        <p:spPr>
          <a:xfrm>
            <a:off x="914400" y="3297691"/>
            <a:ext cx="265329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msg = MessageQ_alloc</a:t>
            </a:r>
          </a:p>
        </p:txBody>
      </p:sp>
      <p:sp>
        <p:nvSpPr>
          <p:cNvPr id="25" name="TextBox 24"/>
          <p:cNvSpPr txBox="1"/>
          <p:nvPr/>
        </p:nvSpPr>
        <p:spPr>
          <a:xfrm>
            <a:off x="554666" y="3909060"/>
            <a:ext cx="3393878"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msg)</a:t>
            </a:r>
          </a:p>
        </p:txBody>
      </p:sp>
      <p:sp>
        <p:nvSpPr>
          <p:cNvPr id="26" name="TextBox 25"/>
          <p:cNvSpPr txBox="1"/>
          <p:nvPr/>
        </p:nvSpPr>
        <p:spPr>
          <a:xfrm>
            <a:off x="1109332" y="45186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TransportSrio_put</a:t>
            </a:r>
          </a:p>
        </p:txBody>
      </p:sp>
      <p:sp>
        <p:nvSpPr>
          <p:cNvPr id="27" name="TextBox 26"/>
          <p:cNvSpPr txBox="1"/>
          <p:nvPr/>
        </p:nvSpPr>
        <p:spPr>
          <a:xfrm>
            <a:off x="499732" y="5128260"/>
            <a:ext cx="351731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Srio_sockSend(pkt, dstAddr)</a:t>
            </a:r>
          </a:p>
        </p:txBody>
      </p:sp>
      <p:sp>
        <p:nvSpPr>
          <p:cNvPr id="28" name="Rectangle 27"/>
          <p:cNvSpPr/>
          <p:nvPr/>
        </p:nvSpPr>
        <p:spPr bwMode="auto">
          <a:xfrm>
            <a:off x="4724400" y="2842260"/>
            <a:ext cx="40386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X   CorePac Y</a:t>
            </a:r>
          </a:p>
        </p:txBody>
      </p:sp>
      <p:cxnSp>
        <p:nvCxnSpPr>
          <p:cNvPr id="29" name="Straight Arrow Connector 28"/>
          <p:cNvCxnSpPr>
            <a:stCxn id="32" idx="0"/>
            <a:endCxn id="33" idx="2"/>
          </p:cNvCxnSpPr>
          <p:nvPr/>
        </p:nvCxnSpPr>
        <p:spPr bwMode="auto">
          <a:xfrm flipH="1" flipV="1">
            <a:off x="6747214" y="3668792"/>
            <a:ext cx="2420" cy="1459468"/>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30" name="TextBox 29"/>
          <p:cNvSpPr txBox="1"/>
          <p:nvPr/>
        </p:nvSpPr>
        <p:spPr>
          <a:xfrm>
            <a:off x="4876801" y="3875306"/>
            <a:ext cx="3733799" cy="338554"/>
          </a:xfrm>
          <a:prstGeom prst="rect">
            <a:avLst/>
          </a:prstGeom>
          <a:solidFill>
            <a:srgbClr val="FFFF99"/>
          </a:solidFill>
          <a:ln w="9525">
            <a:solidFill>
              <a:schemeClr val="tx1"/>
            </a:solidFill>
          </a:ln>
        </p:spPr>
        <p:txBody>
          <a:bodyPr wrap="square" rtlCol="0" anchor="ctr" anchorCtr="0">
            <a:spAutoFit/>
          </a:bodyPr>
          <a:lstStyle/>
          <a:p>
            <a:r>
              <a:rPr lang="en-US" sz="1600" b="0" dirty="0" smtClean="0">
                <a:solidFill>
                  <a:schemeClr val="dk1"/>
                </a:solidFill>
                <a:effectLst/>
                <a:latin typeface="Courier New" pitchFamily="49" charset="0"/>
                <a:cs typeface="Courier New" pitchFamily="49" charset="0"/>
              </a:rPr>
              <a:t>MessageQ_get(queueHndl,rxMsg)</a:t>
            </a:r>
          </a:p>
        </p:txBody>
      </p:sp>
      <p:sp>
        <p:nvSpPr>
          <p:cNvPr id="31" name="TextBox 30"/>
          <p:cNvSpPr txBox="1"/>
          <p:nvPr/>
        </p:nvSpPr>
        <p:spPr>
          <a:xfrm>
            <a:off x="4866167" y="4484906"/>
            <a:ext cx="3764172"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rxMsg)</a:t>
            </a:r>
          </a:p>
        </p:txBody>
      </p:sp>
      <p:sp>
        <p:nvSpPr>
          <p:cNvPr id="32" name="TextBox 31"/>
          <p:cNvSpPr txBox="1"/>
          <p:nvPr/>
        </p:nvSpPr>
        <p:spPr>
          <a:xfrm>
            <a:off x="5608135" y="51282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TransportSrio_isr</a:t>
            </a:r>
          </a:p>
        </p:txBody>
      </p:sp>
      <p:sp>
        <p:nvSpPr>
          <p:cNvPr id="33" name="TextBox 32"/>
          <p:cNvSpPr txBox="1"/>
          <p:nvPr/>
        </p:nvSpPr>
        <p:spPr>
          <a:xfrm>
            <a:off x="5612159" y="3299460"/>
            <a:ext cx="2270109" cy="369332"/>
          </a:xfrm>
          <a:prstGeom prst="rect">
            <a:avLst/>
          </a:prstGeom>
          <a:noFill/>
        </p:spPr>
        <p:txBody>
          <a:bodyPr wrap="none" rtlCol="0" anchor="ctr" anchorCtr="0">
            <a:spAutoFit/>
          </a:bodyPr>
          <a:lstStyle/>
          <a:p>
            <a:r>
              <a:rPr lang="en-US" sz="1800" b="0" dirty="0" smtClean="0">
                <a:solidFill>
                  <a:schemeClr val="dk1"/>
                </a:solidFill>
                <a:effectLst/>
                <a:latin typeface="Calibri" pitchFamily="34" charset="0"/>
              </a:rPr>
              <a:t>“get Msg from queue”</a:t>
            </a:r>
          </a:p>
        </p:txBody>
      </p:sp>
      <p:sp>
        <p:nvSpPr>
          <p:cNvPr id="34" name="Rounded Rectangle 33"/>
          <p:cNvSpPr/>
          <p:nvPr/>
        </p:nvSpPr>
        <p:spPr bwMode="auto">
          <a:xfrm>
            <a:off x="2667000" y="58140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sp>
        <p:nvSpPr>
          <p:cNvPr id="35" name="Rounded Rectangle 34"/>
          <p:cNvSpPr/>
          <p:nvPr/>
        </p:nvSpPr>
        <p:spPr bwMode="auto">
          <a:xfrm>
            <a:off x="4876800" y="58140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cxnSp>
        <p:nvCxnSpPr>
          <p:cNvPr id="36" name="Shape 35"/>
          <p:cNvCxnSpPr>
            <a:stCxn id="27" idx="2"/>
            <a:endCxn id="34" idx="1"/>
          </p:cNvCxnSpPr>
          <p:nvPr/>
        </p:nvCxnSpPr>
        <p:spPr bwMode="auto">
          <a:xfrm rot="16200000" flipH="1">
            <a:off x="2174770" y="5550430"/>
            <a:ext cx="575846" cy="408613"/>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7" name="Straight Arrow Connector 36"/>
          <p:cNvCxnSpPr>
            <a:stCxn id="34" idx="3"/>
            <a:endCxn id="35" idx="1"/>
          </p:cNvCxnSpPr>
          <p:nvPr/>
        </p:nvCxnSpPr>
        <p:spPr bwMode="auto">
          <a:xfrm>
            <a:off x="3962400" y="6042660"/>
            <a:ext cx="9144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8" name="Shape 37"/>
          <p:cNvCxnSpPr>
            <a:stCxn id="35" idx="3"/>
            <a:endCxn id="32" idx="2"/>
          </p:cNvCxnSpPr>
          <p:nvPr/>
        </p:nvCxnSpPr>
        <p:spPr bwMode="auto">
          <a:xfrm flipV="1">
            <a:off x="6172200" y="5466814"/>
            <a:ext cx="577434" cy="575846"/>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21" name="Straight Arrow Connector 20"/>
          <p:cNvCxnSpPr/>
          <p:nvPr/>
        </p:nvCxnSpPr>
        <p:spPr bwMode="auto">
          <a:xfrm>
            <a:off x="385011" y="4350619"/>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cxnSp>
        <p:nvCxnSpPr>
          <p:cNvPr id="39" name="Straight Arrow Connector 38"/>
          <p:cNvCxnSpPr/>
          <p:nvPr/>
        </p:nvCxnSpPr>
        <p:spPr bwMode="auto">
          <a:xfrm>
            <a:off x="4984283" y="4310513"/>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52238" y="423511"/>
            <a:ext cx="8229600" cy="762000"/>
          </a:xfrm>
        </p:spPr>
        <p:txBody>
          <a:bodyPr wrap="none" anchorCtr="1"/>
          <a:lstStyle/>
          <a:p>
            <a:r>
              <a:rPr lang="en-US" dirty="0" smtClean="0"/>
              <a:t>IPC Challenges</a:t>
            </a:r>
          </a:p>
        </p:txBody>
      </p:sp>
      <p:sp>
        <p:nvSpPr>
          <p:cNvPr id="22" name="TextBox 21"/>
          <p:cNvSpPr txBox="1"/>
          <p:nvPr/>
        </p:nvSpPr>
        <p:spPr>
          <a:xfrm>
            <a:off x="152400" y="1675040"/>
            <a:ext cx="8790291" cy="3520964"/>
          </a:xfrm>
          <a:prstGeom prst="rect">
            <a:avLst/>
          </a:prstGeom>
          <a:noFill/>
        </p:spPr>
        <p:txBody>
          <a:bodyPr wrap="square" rtlCol="0" anchor="ctr" anchorCtr="0">
            <a:spAutoFit/>
          </a:bodyPr>
          <a:lstStyle/>
          <a:p>
            <a:pPr marL="342900" indent="-342900" algn="l">
              <a:lnSpc>
                <a:spcPct val="80000"/>
              </a:lnSpc>
              <a:spcBef>
                <a:spcPts val="1200"/>
              </a:spcBef>
              <a:spcAft>
                <a:spcPts val="0"/>
              </a:spcAft>
              <a:buClr>
                <a:schemeClr val="tx2"/>
              </a:buClr>
              <a:buSzPct val="75000"/>
              <a:buFont typeface="Wingdings"/>
              <a:buChar char=""/>
            </a:pPr>
            <a:r>
              <a:rPr lang="en-US" dirty="0" smtClean="0">
                <a:latin typeface="Calibri" pitchFamily="34" charset="0"/>
              </a:rPr>
              <a:t>Multiple cores cooperation – needs a smart way to exchange data and messages </a:t>
            </a:r>
          </a:p>
          <a:p>
            <a:pPr marL="342900" indent="-342900" algn="l">
              <a:lnSpc>
                <a:spcPct val="80000"/>
              </a:lnSpc>
              <a:spcBef>
                <a:spcPts val="1200"/>
              </a:spcBef>
              <a:spcAft>
                <a:spcPts val="0"/>
              </a:spcAft>
              <a:buClr>
                <a:schemeClr val="tx2"/>
              </a:buClr>
              <a:buSzPct val="75000"/>
              <a:buFont typeface="Wingdings"/>
              <a:buChar char=""/>
            </a:pPr>
            <a:r>
              <a:rPr lang="en-US" b="0" dirty="0" smtClean="0">
                <a:latin typeface="Calibri" pitchFamily="34" charset="0"/>
              </a:rPr>
              <a:t>Scaling the problem up – 2 to 12 cores in a device, ability to connect multiple devices</a:t>
            </a:r>
          </a:p>
          <a:p>
            <a:pPr marL="342900" indent="-342900" algn="l">
              <a:lnSpc>
                <a:spcPct val="80000"/>
              </a:lnSpc>
              <a:spcBef>
                <a:spcPts val="1200"/>
              </a:spcBef>
              <a:spcAft>
                <a:spcPts val="0"/>
              </a:spcAft>
              <a:buClr>
                <a:schemeClr val="tx2"/>
              </a:buClr>
              <a:buSzPct val="75000"/>
              <a:buFont typeface="Wingdings"/>
              <a:buChar char=""/>
            </a:pPr>
            <a:r>
              <a:rPr lang="en-US" dirty="0" smtClean="0">
                <a:latin typeface="Calibri" pitchFamily="34" charset="0"/>
              </a:rPr>
              <a:t>Efficient scheme (does not cost a lot in terms of cpu cycles) </a:t>
            </a:r>
          </a:p>
          <a:p>
            <a:pPr marL="342900" indent="-342900" algn="l">
              <a:lnSpc>
                <a:spcPct val="80000"/>
              </a:lnSpc>
              <a:spcBef>
                <a:spcPts val="1200"/>
              </a:spcBef>
              <a:spcAft>
                <a:spcPts val="0"/>
              </a:spcAft>
              <a:buClr>
                <a:schemeClr val="tx2"/>
              </a:buClr>
              <a:buSzPct val="75000"/>
              <a:buFont typeface="Wingdings"/>
              <a:buChar char=""/>
            </a:pPr>
            <a:r>
              <a:rPr lang="en-US" b="0" dirty="0" smtClean="0">
                <a:latin typeface="Calibri" pitchFamily="34" charset="0"/>
              </a:rPr>
              <a:t>Easy to use, clear and standard APIs</a:t>
            </a:r>
          </a:p>
          <a:p>
            <a:pPr marL="342900" indent="-342900" algn="l">
              <a:lnSpc>
                <a:spcPct val="80000"/>
              </a:lnSpc>
              <a:spcBef>
                <a:spcPts val="1200"/>
              </a:spcBef>
              <a:spcAft>
                <a:spcPts val="0"/>
              </a:spcAft>
              <a:buClr>
                <a:schemeClr val="tx2"/>
              </a:buClr>
              <a:buSzPct val="75000"/>
              <a:buFont typeface="Wingdings"/>
              <a:buChar char=""/>
            </a:pPr>
            <a:r>
              <a:rPr lang="en-US" dirty="0" smtClean="0">
                <a:latin typeface="Calibri" pitchFamily="34" charset="0"/>
              </a:rPr>
              <a:t>The usual trade-offs –performances (speed, flexibility) versus cost (complexity, more resources)</a:t>
            </a:r>
            <a:endParaRPr lang="en-US" b="0" dirty="0" smtClean="0">
              <a:latin typeface="Calibri" pitchFamily="34" charset="0"/>
            </a:endParaRPr>
          </a:p>
          <a:p>
            <a:pPr marL="342900" indent="-342900" algn="l">
              <a:lnSpc>
                <a:spcPct val="80000"/>
              </a:lnSpc>
              <a:spcBef>
                <a:spcPts val="1200"/>
              </a:spcBef>
              <a:spcAft>
                <a:spcPts val="0"/>
              </a:spcAft>
              <a:buClr>
                <a:schemeClr val="tx2"/>
              </a:buClr>
              <a:buSzPct val="75000"/>
            </a:pPr>
            <a:endParaRPr lang="en-US" dirty="0" smtClean="0">
              <a:latin typeface="Calibri" pitchFamily="34"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0" y="-31898"/>
            <a:ext cx="9144000" cy="742950"/>
          </a:xfrm>
        </p:spPr>
        <p:txBody>
          <a:bodyPr wrap="none" anchorCtr="1"/>
          <a:lstStyle/>
          <a:p>
            <a:r>
              <a:rPr lang="en-US" sz="3600" dirty="0" smtClean="0"/>
              <a:t>IPC Transports – SRIO (3/3) KeyStone I only</a:t>
            </a:r>
          </a:p>
        </p:txBody>
      </p:sp>
      <p:sp>
        <p:nvSpPr>
          <p:cNvPr id="6" name="TextBox 5"/>
          <p:cNvSpPr txBox="1"/>
          <p:nvPr/>
        </p:nvSpPr>
        <p:spPr>
          <a:xfrm>
            <a:off x="281939" y="814601"/>
            <a:ext cx="8536597" cy="1729704"/>
          </a:xfrm>
          <a:prstGeom prst="rect">
            <a:avLst/>
          </a:prstGeom>
          <a:noFill/>
        </p:spPr>
        <p:txBody>
          <a:bodyPr wrap="square" rtlCol="0" anchor="ctr" anchorCtr="0">
            <a:spAutoFit/>
          </a:bodyPr>
          <a:lstStyle/>
          <a:p>
            <a:pPr marL="342900" lvl="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The transport then passes the descriptor to the SRIO LLD via the Srio_sockSend API.  </a:t>
            </a:r>
          </a:p>
          <a:p>
            <a:pPr marL="342900" lvl="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SRIO then sends and receives the buffer via the SRIO PKTDMA.</a:t>
            </a:r>
          </a:p>
          <a:p>
            <a:pPr marL="342900" lvl="0" indent="-342900" algn="l">
              <a:lnSpc>
                <a:spcPct val="90000"/>
              </a:lnSpc>
              <a:spcBef>
                <a:spcPts val="1200"/>
              </a:spcBef>
              <a:buClr>
                <a:schemeClr val="tx2"/>
              </a:buClr>
              <a:buSzPct val="75000"/>
              <a:buFont typeface="Wingdings"/>
              <a:buChar char=""/>
            </a:pPr>
            <a:r>
              <a:rPr lang="en-US" dirty="0" smtClean="0">
                <a:solidFill>
                  <a:schemeClr val="dk1"/>
                </a:solidFill>
                <a:latin typeface="Calibri" pitchFamily="34" charset="0"/>
              </a:rPr>
              <a:t>The message is then queued on the Receiver side.</a:t>
            </a:r>
          </a:p>
        </p:txBody>
      </p:sp>
      <p:sp>
        <p:nvSpPr>
          <p:cNvPr id="21" name="Rectangle 20"/>
          <p:cNvSpPr/>
          <p:nvPr/>
        </p:nvSpPr>
        <p:spPr bwMode="auto">
          <a:xfrm>
            <a:off x="381000" y="2842260"/>
            <a:ext cx="37338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V   CorePac W</a:t>
            </a:r>
          </a:p>
        </p:txBody>
      </p:sp>
      <p:cxnSp>
        <p:nvCxnSpPr>
          <p:cNvPr id="22" name="Straight Arrow Connector 21"/>
          <p:cNvCxnSpPr>
            <a:stCxn id="23" idx="2"/>
            <a:endCxn id="26" idx="0"/>
          </p:cNvCxnSpPr>
          <p:nvPr/>
        </p:nvCxnSpPr>
        <p:spPr bwMode="auto">
          <a:xfrm>
            <a:off x="2241045" y="3636245"/>
            <a:ext cx="17342" cy="1492015"/>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3" name="TextBox 22"/>
          <p:cNvSpPr txBox="1"/>
          <p:nvPr/>
        </p:nvSpPr>
        <p:spPr>
          <a:xfrm>
            <a:off x="914400" y="3297691"/>
            <a:ext cx="265329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msg = MessageQ_alloc</a:t>
            </a:r>
          </a:p>
        </p:txBody>
      </p:sp>
      <p:sp>
        <p:nvSpPr>
          <p:cNvPr id="24" name="TextBox 23"/>
          <p:cNvSpPr txBox="1"/>
          <p:nvPr/>
        </p:nvSpPr>
        <p:spPr>
          <a:xfrm>
            <a:off x="554666" y="3909060"/>
            <a:ext cx="3393878"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msg)</a:t>
            </a:r>
          </a:p>
        </p:txBody>
      </p:sp>
      <p:sp>
        <p:nvSpPr>
          <p:cNvPr id="25" name="TextBox 24"/>
          <p:cNvSpPr txBox="1"/>
          <p:nvPr/>
        </p:nvSpPr>
        <p:spPr>
          <a:xfrm>
            <a:off x="1109332" y="45186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TransportSrio_put</a:t>
            </a:r>
          </a:p>
        </p:txBody>
      </p:sp>
      <p:sp>
        <p:nvSpPr>
          <p:cNvPr id="26" name="TextBox 25"/>
          <p:cNvSpPr txBox="1"/>
          <p:nvPr/>
        </p:nvSpPr>
        <p:spPr>
          <a:xfrm>
            <a:off x="499732" y="5128260"/>
            <a:ext cx="3517310"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Srio_sockSend(pkt, dstAddr)</a:t>
            </a:r>
          </a:p>
        </p:txBody>
      </p:sp>
      <p:sp>
        <p:nvSpPr>
          <p:cNvPr id="27" name="Rectangle 26"/>
          <p:cNvSpPr/>
          <p:nvPr/>
        </p:nvSpPr>
        <p:spPr bwMode="auto">
          <a:xfrm>
            <a:off x="4724400" y="2842260"/>
            <a:ext cx="4038600" cy="3581400"/>
          </a:xfrm>
          <a:prstGeom prst="rect">
            <a:avLst/>
          </a:prstGeom>
          <a:solidFill>
            <a:schemeClr val="accent3">
              <a:lumMod val="85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Chip X   CorePac Y</a:t>
            </a:r>
          </a:p>
        </p:txBody>
      </p:sp>
      <p:cxnSp>
        <p:nvCxnSpPr>
          <p:cNvPr id="28" name="Straight Arrow Connector 27"/>
          <p:cNvCxnSpPr>
            <a:stCxn id="31" idx="0"/>
            <a:endCxn id="32" idx="2"/>
          </p:cNvCxnSpPr>
          <p:nvPr/>
        </p:nvCxnSpPr>
        <p:spPr bwMode="auto">
          <a:xfrm flipH="1" flipV="1">
            <a:off x="6747214" y="3668792"/>
            <a:ext cx="2420" cy="1459468"/>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sp>
        <p:nvSpPr>
          <p:cNvPr id="29" name="TextBox 28"/>
          <p:cNvSpPr txBox="1"/>
          <p:nvPr/>
        </p:nvSpPr>
        <p:spPr>
          <a:xfrm>
            <a:off x="4876801" y="3875306"/>
            <a:ext cx="3733799" cy="338554"/>
          </a:xfrm>
          <a:prstGeom prst="rect">
            <a:avLst/>
          </a:prstGeom>
          <a:solidFill>
            <a:srgbClr val="FFFF99"/>
          </a:solidFill>
          <a:ln w="9525">
            <a:solidFill>
              <a:schemeClr val="tx1"/>
            </a:solidFill>
          </a:ln>
        </p:spPr>
        <p:txBody>
          <a:bodyPr wrap="square" rtlCol="0" anchor="ctr" anchorCtr="0">
            <a:spAutoFit/>
          </a:bodyPr>
          <a:lstStyle/>
          <a:p>
            <a:r>
              <a:rPr lang="en-US" sz="1600" b="0" dirty="0" smtClean="0">
                <a:solidFill>
                  <a:schemeClr val="dk1"/>
                </a:solidFill>
                <a:effectLst/>
                <a:latin typeface="Courier New" pitchFamily="49" charset="0"/>
                <a:cs typeface="Courier New" pitchFamily="49" charset="0"/>
              </a:rPr>
              <a:t>MessageQ_get(queueHndl,rxMsg)</a:t>
            </a:r>
          </a:p>
        </p:txBody>
      </p:sp>
      <p:sp>
        <p:nvSpPr>
          <p:cNvPr id="30" name="TextBox 29"/>
          <p:cNvSpPr txBox="1"/>
          <p:nvPr/>
        </p:nvSpPr>
        <p:spPr>
          <a:xfrm>
            <a:off x="4866167" y="4484906"/>
            <a:ext cx="3764172"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MessageQ_put(queueId, rxMsg)</a:t>
            </a:r>
          </a:p>
        </p:txBody>
      </p:sp>
      <p:sp>
        <p:nvSpPr>
          <p:cNvPr id="31" name="TextBox 30"/>
          <p:cNvSpPr txBox="1"/>
          <p:nvPr/>
        </p:nvSpPr>
        <p:spPr>
          <a:xfrm>
            <a:off x="5608135" y="5128260"/>
            <a:ext cx="2282997" cy="338554"/>
          </a:xfrm>
          <a:prstGeom prst="rect">
            <a:avLst/>
          </a:prstGeom>
          <a:solidFill>
            <a:srgbClr val="FFFF99"/>
          </a:solidFill>
          <a:ln w="9525">
            <a:solidFill>
              <a:schemeClr val="tx1"/>
            </a:solidFill>
          </a:ln>
        </p:spPr>
        <p:txBody>
          <a:bodyPr wrap="none" rtlCol="0" anchor="ctr" anchorCtr="0">
            <a:spAutoFit/>
          </a:bodyPr>
          <a:lstStyle/>
          <a:p>
            <a:r>
              <a:rPr lang="en-US" sz="1600" b="0" dirty="0" smtClean="0">
                <a:solidFill>
                  <a:schemeClr val="dk1"/>
                </a:solidFill>
                <a:effectLst/>
                <a:latin typeface="Courier New" pitchFamily="49" charset="0"/>
                <a:cs typeface="Courier New" pitchFamily="49" charset="0"/>
              </a:rPr>
              <a:t>TransportSrio_isr</a:t>
            </a:r>
          </a:p>
        </p:txBody>
      </p:sp>
      <p:sp>
        <p:nvSpPr>
          <p:cNvPr id="32" name="TextBox 31"/>
          <p:cNvSpPr txBox="1"/>
          <p:nvPr/>
        </p:nvSpPr>
        <p:spPr>
          <a:xfrm>
            <a:off x="5612159" y="3299460"/>
            <a:ext cx="2270109" cy="369332"/>
          </a:xfrm>
          <a:prstGeom prst="rect">
            <a:avLst/>
          </a:prstGeom>
          <a:noFill/>
        </p:spPr>
        <p:txBody>
          <a:bodyPr wrap="none" rtlCol="0" anchor="ctr" anchorCtr="0">
            <a:spAutoFit/>
          </a:bodyPr>
          <a:lstStyle/>
          <a:p>
            <a:r>
              <a:rPr lang="en-US" sz="1800" b="0" dirty="0" smtClean="0">
                <a:solidFill>
                  <a:schemeClr val="dk1"/>
                </a:solidFill>
                <a:effectLst/>
                <a:latin typeface="Calibri" pitchFamily="34" charset="0"/>
              </a:rPr>
              <a:t>“get Msg from queue”</a:t>
            </a:r>
          </a:p>
        </p:txBody>
      </p:sp>
      <p:sp>
        <p:nvSpPr>
          <p:cNvPr id="33" name="Rounded Rectangle 32"/>
          <p:cNvSpPr/>
          <p:nvPr/>
        </p:nvSpPr>
        <p:spPr bwMode="auto">
          <a:xfrm>
            <a:off x="2667000" y="58140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sp>
        <p:nvSpPr>
          <p:cNvPr id="34" name="Rounded Rectangle 33"/>
          <p:cNvSpPr/>
          <p:nvPr/>
        </p:nvSpPr>
        <p:spPr bwMode="auto">
          <a:xfrm>
            <a:off x="4876800" y="5814060"/>
            <a:ext cx="1295400" cy="457200"/>
          </a:xfrm>
          <a:prstGeom prst="roundRect">
            <a:avLst/>
          </a:prstGeom>
          <a:solidFill>
            <a:schemeClr val="tx2">
              <a:lumMod val="20000"/>
              <a:lumOff val="80000"/>
            </a:schemeClr>
          </a:solidFill>
          <a:ln w="12700" cap="flat" cmpd="sng" algn="ctr">
            <a:solidFill>
              <a:schemeClr val="tx1"/>
            </a:solidFill>
            <a:prstDash val="solid"/>
            <a:round/>
            <a:headEnd type="none" w="sm" len="sm"/>
            <a:tailEnd type="none" w="sm" len="sm"/>
          </a:ln>
          <a:effectLst>
            <a:outerShdw blurRad="50800" dist="76200" dir="2700000" algn="tl" rotWithShape="0">
              <a:prstClr val="black">
                <a:alpha val="40000"/>
              </a:prstClr>
            </a:outerShdw>
          </a:effectLst>
        </p:spPr>
        <p:txBody>
          <a:bodyPr vert="horz" wrap="square" lIns="91440" tIns="91440" rIns="91440" bIns="45720" numCol="1" rtlCol="0" anchor="ctr"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 x4</a:t>
            </a:r>
          </a:p>
        </p:txBody>
      </p:sp>
      <p:cxnSp>
        <p:nvCxnSpPr>
          <p:cNvPr id="35" name="Shape 34"/>
          <p:cNvCxnSpPr>
            <a:stCxn id="26" idx="2"/>
            <a:endCxn id="33" idx="1"/>
          </p:cNvCxnSpPr>
          <p:nvPr/>
        </p:nvCxnSpPr>
        <p:spPr bwMode="auto">
          <a:xfrm rot="16200000" flipH="1">
            <a:off x="2174770" y="5550430"/>
            <a:ext cx="575846" cy="408613"/>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6" name="Straight Arrow Connector 35"/>
          <p:cNvCxnSpPr>
            <a:stCxn id="33" idx="3"/>
            <a:endCxn id="34" idx="1"/>
          </p:cNvCxnSpPr>
          <p:nvPr/>
        </p:nvCxnSpPr>
        <p:spPr bwMode="auto">
          <a:xfrm>
            <a:off x="3962400" y="6042660"/>
            <a:ext cx="9144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7" name="Shape 36"/>
          <p:cNvCxnSpPr>
            <a:stCxn id="34" idx="3"/>
            <a:endCxn id="31" idx="2"/>
          </p:cNvCxnSpPr>
          <p:nvPr/>
        </p:nvCxnSpPr>
        <p:spPr bwMode="auto">
          <a:xfrm flipV="1">
            <a:off x="6172200" y="5466814"/>
            <a:ext cx="577434" cy="575846"/>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38" name="Straight Arrow Connector 37"/>
          <p:cNvCxnSpPr/>
          <p:nvPr/>
        </p:nvCxnSpPr>
        <p:spPr bwMode="auto">
          <a:xfrm>
            <a:off x="385011" y="4350619"/>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cxnSp>
        <p:nvCxnSpPr>
          <p:cNvPr id="39" name="Straight Arrow Connector 38"/>
          <p:cNvCxnSpPr/>
          <p:nvPr/>
        </p:nvCxnSpPr>
        <p:spPr bwMode="auto">
          <a:xfrm>
            <a:off x="4849529" y="4349015"/>
            <a:ext cx="3744227" cy="28876"/>
          </a:xfrm>
          <a:prstGeom prst="straightConnector1">
            <a:avLst/>
          </a:prstGeom>
          <a:solidFill>
            <a:schemeClr val="accent1"/>
          </a:solidFill>
          <a:ln w="28575" cap="flat" cmpd="sng" algn="ctr">
            <a:solidFill>
              <a:schemeClr val="tx1"/>
            </a:solidFill>
            <a:prstDash val="sysDash"/>
            <a:round/>
            <a:headEnd type="none" w="med" len="med"/>
            <a:tailEnd type="none" w="med" len="med"/>
          </a:ln>
          <a:effectLst/>
        </p:spPr>
      </p:cxn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IPC Transport Details</a:t>
            </a:r>
            <a:endParaRPr lang="en-US" dirty="0"/>
          </a:p>
        </p:txBody>
      </p:sp>
      <p:sp>
        <p:nvSpPr>
          <p:cNvPr id="4" name="TextBox 3"/>
          <p:cNvSpPr txBox="1"/>
          <p:nvPr/>
        </p:nvSpPr>
        <p:spPr>
          <a:xfrm>
            <a:off x="2111160" y="5036442"/>
            <a:ext cx="4798503" cy="1415772"/>
          </a:xfrm>
          <a:prstGeom prst="rect">
            <a:avLst/>
          </a:prstGeom>
          <a:solidFill>
            <a:schemeClr val="accent1">
              <a:lumMod val="20000"/>
              <a:lumOff val="80000"/>
            </a:schemeClr>
          </a:solidFill>
        </p:spPr>
        <p:txBody>
          <a:bodyPr wrap="square" rtlCol="0">
            <a:spAutoFit/>
          </a:bodyPr>
          <a:lstStyle/>
          <a:p>
            <a:pPr algn="ctr"/>
            <a:r>
              <a:rPr lang="en-US" sz="1600" b="1" dirty="0" smtClean="0"/>
              <a:t>Benchmark Details</a:t>
            </a:r>
          </a:p>
          <a:p>
            <a:pPr indent="-182880" algn="l">
              <a:spcBef>
                <a:spcPts val="0"/>
              </a:spcBef>
              <a:buClr>
                <a:srgbClr val="1F497D"/>
              </a:buClr>
              <a:buFont typeface="Arial" pitchFamily="34" charset="0"/>
              <a:buChar char="•"/>
            </a:pPr>
            <a:r>
              <a:rPr lang="en-US" sz="1400" dirty="0" smtClean="0"/>
              <a:t>IPC Benchmark Examples from MCSDK</a:t>
            </a:r>
          </a:p>
          <a:p>
            <a:pPr indent="-182880" algn="l">
              <a:spcBef>
                <a:spcPts val="0"/>
              </a:spcBef>
              <a:buClr>
                <a:srgbClr val="1F497D"/>
              </a:buClr>
              <a:buFont typeface="Arial" pitchFamily="34" charset="0"/>
              <a:buChar char="•"/>
            </a:pPr>
            <a:r>
              <a:rPr lang="en-US" sz="1400" dirty="0" smtClean="0"/>
              <a:t>CPU Clock – 1 GHz</a:t>
            </a:r>
          </a:p>
          <a:p>
            <a:pPr indent="-182880" algn="l">
              <a:spcBef>
                <a:spcPts val="0"/>
              </a:spcBef>
              <a:buClr>
                <a:srgbClr val="1F497D"/>
              </a:buClr>
              <a:buFont typeface="Arial" pitchFamily="34" charset="0"/>
              <a:buChar char="•"/>
            </a:pPr>
            <a:r>
              <a:rPr lang="en-US" sz="1400" dirty="0" smtClean="0"/>
              <a:t>Header Size– 32 bytes</a:t>
            </a:r>
          </a:p>
          <a:p>
            <a:pPr indent="-182880" algn="l">
              <a:spcBef>
                <a:spcPts val="0"/>
              </a:spcBef>
              <a:buClr>
                <a:srgbClr val="1F497D"/>
              </a:buClr>
              <a:buFont typeface="Arial" pitchFamily="34" charset="0"/>
              <a:buChar char="•"/>
            </a:pPr>
            <a:r>
              <a:rPr lang="en-US" sz="1400" dirty="0" smtClean="0"/>
              <a:t>SRIO – Loopback Mode</a:t>
            </a:r>
          </a:p>
          <a:p>
            <a:pPr indent="-182880" algn="l">
              <a:spcBef>
                <a:spcPts val="0"/>
              </a:spcBef>
              <a:buClr>
                <a:srgbClr val="1F497D"/>
              </a:buClr>
              <a:buFont typeface="Arial" pitchFamily="34" charset="0"/>
              <a:buChar char="•"/>
            </a:pPr>
            <a:r>
              <a:rPr lang="en-US" sz="1400" dirty="0" smtClean="0"/>
              <a:t>Messages allocated up front</a:t>
            </a:r>
            <a:endParaRPr lang="en-US" sz="1800" dirty="0"/>
          </a:p>
        </p:txBody>
      </p:sp>
      <p:cxnSp>
        <p:nvCxnSpPr>
          <p:cNvPr id="6" name="Straight Connector 5"/>
          <p:cNvCxnSpPr/>
          <p:nvPr/>
        </p:nvCxnSpPr>
        <p:spPr bwMode="auto">
          <a:xfrm>
            <a:off x="906011" y="1979802"/>
            <a:ext cx="4609265" cy="300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2726422" y="1468074"/>
            <a:ext cx="0" cy="354015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 name="TextBox 10"/>
          <p:cNvSpPr txBox="1"/>
          <p:nvPr/>
        </p:nvSpPr>
        <p:spPr>
          <a:xfrm>
            <a:off x="1078756" y="1354659"/>
            <a:ext cx="1529585" cy="584775"/>
          </a:xfrm>
          <a:prstGeom prst="rect">
            <a:avLst/>
          </a:prstGeom>
          <a:noFill/>
        </p:spPr>
        <p:txBody>
          <a:bodyPr wrap="none" rtlCol="0">
            <a:spAutoFit/>
          </a:bodyPr>
          <a:lstStyle/>
          <a:p>
            <a:r>
              <a:rPr lang="en-US" sz="1600" dirty="0" smtClean="0"/>
              <a:t>Message Size </a:t>
            </a:r>
          </a:p>
          <a:p>
            <a:pPr algn="ctr"/>
            <a:r>
              <a:rPr lang="en-US" sz="1600" dirty="0" smtClean="0"/>
              <a:t>(Bytes)</a:t>
            </a:r>
            <a:endParaRPr lang="en-US" sz="1600" dirty="0"/>
          </a:p>
        </p:txBody>
      </p:sp>
      <p:cxnSp>
        <p:nvCxnSpPr>
          <p:cNvPr id="12" name="Straight Connector 11"/>
          <p:cNvCxnSpPr/>
          <p:nvPr/>
        </p:nvCxnSpPr>
        <p:spPr bwMode="auto">
          <a:xfrm>
            <a:off x="4112003" y="1461083"/>
            <a:ext cx="0" cy="353875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a:off x="5528315" y="1402341"/>
            <a:ext cx="0" cy="355776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5" name="TextBox 14"/>
          <p:cNvSpPr txBox="1"/>
          <p:nvPr/>
        </p:nvSpPr>
        <p:spPr>
          <a:xfrm>
            <a:off x="2935936" y="1333849"/>
            <a:ext cx="951863" cy="584775"/>
          </a:xfrm>
          <a:prstGeom prst="rect">
            <a:avLst/>
          </a:prstGeom>
          <a:noFill/>
        </p:spPr>
        <p:txBody>
          <a:bodyPr wrap="none" rtlCol="0">
            <a:spAutoFit/>
          </a:bodyPr>
          <a:lstStyle/>
          <a:p>
            <a:pPr algn="ctr"/>
            <a:r>
              <a:rPr lang="en-US" sz="1600" dirty="0" smtClean="0"/>
              <a:t>Shared</a:t>
            </a:r>
          </a:p>
          <a:p>
            <a:r>
              <a:rPr lang="en-US" sz="1600" dirty="0" smtClean="0"/>
              <a:t>Memory</a:t>
            </a:r>
            <a:endParaRPr lang="en-US" sz="1600" dirty="0"/>
          </a:p>
        </p:txBody>
      </p:sp>
      <p:sp>
        <p:nvSpPr>
          <p:cNvPr id="17" name="TextBox 16"/>
          <p:cNvSpPr txBox="1"/>
          <p:nvPr/>
        </p:nvSpPr>
        <p:spPr>
          <a:xfrm>
            <a:off x="4362482" y="1503453"/>
            <a:ext cx="686406" cy="338554"/>
          </a:xfrm>
          <a:prstGeom prst="rect">
            <a:avLst/>
          </a:prstGeom>
          <a:noFill/>
        </p:spPr>
        <p:txBody>
          <a:bodyPr wrap="none" rtlCol="0">
            <a:spAutoFit/>
          </a:bodyPr>
          <a:lstStyle/>
          <a:p>
            <a:pPr algn="ctr"/>
            <a:r>
              <a:rPr lang="en-US" sz="1600" dirty="0" smtClean="0"/>
              <a:t>SRIO</a:t>
            </a:r>
            <a:endParaRPr lang="en-US" sz="1600" dirty="0"/>
          </a:p>
        </p:txBody>
      </p:sp>
      <p:cxnSp>
        <p:nvCxnSpPr>
          <p:cNvPr id="19" name="Straight Connector 18"/>
          <p:cNvCxnSpPr/>
          <p:nvPr/>
        </p:nvCxnSpPr>
        <p:spPr bwMode="auto">
          <a:xfrm>
            <a:off x="922789" y="2885813"/>
            <a:ext cx="4611737" cy="1139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0" name="TextBox 19"/>
          <p:cNvSpPr txBox="1"/>
          <p:nvPr/>
        </p:nvSpPr>
        <p:spPr>
          <a:xfrm>
            <a:off x="2742920" y="755009"/>
            <a:ext cx="3557384" cy="461665"/>
          </a:xfrm>
          <a:prstGeom prst="rect">
            <a:avLst/>
          </a:prstGeom>
          <a:noFill/>
        </p:spPr>
        <p:txBody>
          <a:bodyPr wrap="none" rtlCol="0">
            <a:spAutoFit/>
          </a:bodyPr>
          <a:lstStyle/>
          <a:p>
            <a:r>
              <a:rPr lang="en-US" dirty="0" smtClean="0"/>
              <a:t>Throughput (Mb/second)</a:t>
            </a:r>
            <a:endParaRPr lang="en-US" dirty="0"/>
          </a:p>
        </p:txBody>
      </p:sp>
      <p:sp>
        <p:nvSpPr>
          <p:cNvPr id="21" name="TextBox 20"/>
          <p:cNvSpPr txBox="1"/>
          <p:nvPr/>
        </p:nvSpPr>
        <p:spPr>
          <a:xfrm>
            <a:off x="1575758" y="2189526"/>
            <a:ext cx="527709" cy="461665"/>
          </a:xfrm>
          <a:prstGeom prst="rect">
            <a:avLst/>
          </a:prstGeom>
          <a:noFill/>
        </p:spPr>
        <p:txBody>
          <a:bodyPr wrap="none" rtlCol="0">
            <a:spAutoFit/>
          </a:bodyPr>
          <a:lstStyle/>
          <a:p>
            <a:r>
              <a:rPr lang="en-US" dirty="0" smtClean="0"/>
              <a:t>48</a:t>
            </a:r>
            <a:endParaRPr lang="en-US" dirty="0"/>
          </a:p>
        </p:txBody>
      </p:sp>
      <p:sp>
        <p:nvSpPr>
          <p:cNvPr id="22" name="TextBox 21"/>
          <p:cNvSpPr txBox="1"/>
          <p:nvPr/>
        </p:nvSpPr>
        <p:spPr>
          <a:xfrm>
            <a:off x="1575758" y="3113714"/>
            <a:ext cx="699230" cy="461665"/>
          </a:xfrm>
          <a:prstGeom prst="rect">
            <a:avLst/>
          </a:prstGeom>
          <a:noFill/>
        </p:spPr>
        <p:txBody>
          <a:bodyPr wrap="none" rtlCol="0">
            <a:spAutoFit/>
          </a:bodyPr>
          <a:lstStyle/>
          <a:p>
            <a:r>
              <a:rPr lang="en-US" dirty="0" smtClean="0"/>
              <a:t>256	</a:t>
            </a:r>
            <a:endParaRPr lang="en-US" dirty="0"/>
          </a:p>
        </p:txBody>
      </p:sp>
      <p:sp>
        <p:nvSpPr>
          <p:cNvPr id="23" name="TextBox 22"/>
          <p:cNvSpPr txBox="1"/>
          <p:nvPr/>
        </p:nvSpPr>
        <p:spPr>
          <a:xfrm>
            <a:off x="3015254" y="2182535"/>
            <a:ext cx="784189" cy="461665"/>
          </a:xfrm>
          <a:prstGeom prst="rect">
            <a:avLst/>
          </a:prstGeom>
          <a:noFill/>
        </p:spPr>
        <p:txBody>
          <a:bodyPr wrap="none" rtlCol="0">
            <a:spAutoFit/>
          </a:bodyPr>
          <a:lstStyle/>
          <a:p>
            <a:r>
              <a:rPr lang="en-US" dirty="0" smtClean="0"/>
              <a:t>23.8</a:t>
            </a:r>
            <a:endParaRPr lang="en-US" dirty="0"/>
          </a:p>
        </p:txBody>
      </p:sp>
      <p:sp>
        <p:nvSpPr>
          <p:cNvPr id="25" name="TextBox 24"/>
          <p:cNvSpPr txBox="1"/>
          <p:nvPr/>
        </p:nvSpPr>
        <p:spPr>
          <a:xfrm>
            <a:off x="4476887" y="2185331"/>
            <a:ext cx="612668" cy="461665"/>
          </a:xfrm>
          <a:prstGeom prst="rect">
            <a:avLst/>
          </a:prstGeom>
          <a:noFill/>
        </p:spPr>
        <p:txBody>
          <a:bodyPr wrap="none" rtlCol="0">
            <a:spAutoFit/>
          </a:bodyPr>
          <a:lstStyle/>
          <a:p>
            <a:r>
              <a:rPr lang="en-US" dirty="0" smtClean="0"/>
              <a:t>4.1</a:t>
            </a:r>
            <a:endParaRPr lang="en-US" dirty="0"/>
          </a:p>
        </p:txBody>
      </p:sp>
      <p:sp>
        <p:nvSpPr>
          <p:cNvPr id="26" name="TextBox 25"/>
          <p:cNvSpPr txBox="1"/>
          <p:nvPr/>
        </p:nvSpPr>
        <p:spPr>
          <a:xfrm>
            <a:off x="2945798" y="3131890"/>
            <a:ext cx="955711" cy="461665"/>
          </a:xfrm>
          <a:prstGeom prst="rect">
            <a:avLst/>
          </a:prstGeom>
          <a:noFill/>
        </p:spPr>
        <p:txBody>
          <a:bodyPr wrap="none" rtlCol="0">
            <a:spAutoFit/>
          </a:bodyPr>
          <a:lstStyle/>
          <a:p>
            <a:r>
              <a:rPr lang="en-US" dirty="0" smtClean="0"/>
              <a:t>125.8</a:t>
            </a:r>
            <a:endParaRPr lang="en-US" dirty="0"/>
          </a:p>
        </p:txBody>
      </p:sp>
      <p:sp>
        <p:nvSpPr>
          <p:cNvPr id="28" name="TextBox 27"/>
          <p:cNvSpPr txBox="1"/>
          <p:nvPr/>
        </p:nvSpPr>
        <p:spPr>
          <a:xfrm>
            <a:off x="4366458" y="3115435"/>
            <a:ext cx="784189" cy="461665"/>
          </a:xfrm>
          <a:prstGeom prst="rect">
            <a:avLst/>
          </a:prstGeom>
          <a:noFill/>
        </p:spPr>
        <p:txBody>
          <a:bodyPr wrap="none" rtlCol="0">
            <a:spAutoFit/>
          </a:bodyPr>
          <a:lstStyle/>
          <a:p>
            <a:r>
              <a:rPr lang="en-US" dirty="0" smtClean="0"/>
              <a:t>21.2</a:t>
            </a:r>
            <a:endParaRPr lang="en-US" dirty="0"/>
          </a:p>
        </p:txBody>
      </p:sp>
      <p:cxnSp>
        <p:nvCxnSpPr>
          <p:cNvPr id="30" name="Straight Connector 29"/>
          <p:cNvCxnSpPr/>
          <p:nvPr/>
        </p:nvCxnSpPr>
        <p:spPr bwMode="auto">
          <a:xfrm>
            <a:off x="932576" y="3801612"/>
            <a:ext cx="4601950" cy="36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5" name="TextBox 34"/>
          <p:cNvSpPr txBox="1"/>
          <p:nvPr/>
        </p:nvSpPr>
        <p:spPr>
          <a:xfrm>
            <a:off x="1405635" y="4079847"/>
            <a:ext cx="870751" cy="461665"/>
          </a:xfrm>
          <a:prstGeom prst="rect">
            <a:avLst/>
          </a:prstGeom>
          <a:noFill/>
        </p:spPr>
        <p:txBody>
          <a:bodyPr wrap="none" rtlCol="0">
            <a:spAutoFit/>
          </a:bodyPr>
          <a:lstStyle/>
          <a:p>
            <a:r>
              <a:rPr lang="en-US" dirty="0" smtClean="0"/>
              <a:t>1024</a:t>
            </a:r>
            <a:endParaRPr lang="en-US" dirty="0"/>
          </a:p>
        </p:txBody>
      </p:sp>
      <p:sp>
        <p:nvSpPr>
          <p:cNvPr id="36" name="TextBox 35"/>
          <p:cNvSpPr txBox="1"/>
          <p:nvPr/>
        </p:nvSpPr>
        <p:spPr>
          <a:xfrm>
            <a:off x="2947196" y="4098023"/>
            <a:ext cx="955711" cy="461665"/>
          </a:xfrm>
          <a:prstGeom prst="rect">
            <a:avLst/>
          </a:prstGeom>
          <a:noFill/>
        </p:spPr>
        <p:txBody>
          <a:bodyPr wrap="none" rtlCol="0">
            <a:spAutoFit/>
          </a:bodyPr>
          <a:lstStyle/>
          <a:p>
            <a:r>
              <a:rPr lang="en-US" dirty="0" smtClean="0"/>
              <a:t>503.2</a:t>
            </a:r>
            <a:endParaRPr lang="en-US" dirty="0"/>
          </a:p>
        </p:txBody>
      </p:sp>
      <p:sp>
        <p:nvSpPr>
          <p:cNvPr id="38" name="TextBox 37"/>
          <p:cNvSpPr txBox="1"/>
          <p:nvPr/>
        </p:nvSpPr>
        <p:spPr>
          <a:xfrm>
            <a:off x="4641286" y="4136848"/>
            <a:ext cx="287258" cy="461665"/>
          </a:xfrm>
          <a:prstGeom prst="rect">
            <a:avLst/>
          </a:prstGeom>
          <a:noFill/>
        </p:spPr>
        <p:txBody>
          <a:bodyPr wrap="none" rtlCol="0">
            <a:spAutoFit/>
          </a:bodyPr>
          <a:lstStyle/>
          <a:p>
            <a:r>
              <a:rPr lang="en-US" dirty="0" smtClean="0"/>
              <a: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07194" y="529389"/>
            <a:ext cx="8229600" cy="762000"/>
          </a:xfrm>
        </p:spPr>
        <p:txBody>
          <a:bodyPr/>
          <a:lstStyle/>
          <a:p>
            <a:pPr eaLnBrk="1" hangingPunct="1"/>
            <a:r>
              <a:rPr lang="en-US" dirty="0" smtClean="0"/>
              <a:t>Agenda</a:t>
            </a:r>
          </a:p>
        </p:txBody>
      </p:sp>
      <p:sp>
        <p:nvSpPr>
          <p:cNvPr id="48133" name="Content Placeholder 4"/>
          <p:cNvSpPr>
            <a:spLocks noGrp="1"/>
          </p:cNvSpPr>
          <p:nvPr>
            <p:ph idx="4294967295"/>
          </p:nvPr>
        </p:nvSpPr>
        <p:spPr>
          <a:xfrm>
            <a:off x="356048" y="2098307"/>
            <a:ext cx="8189140" cy="4059732"/>
          </a:xfrm>
          <a:solidFill>
            <a:schemeClr val="bg1"/>
          </a:solidFill>
        </p:spPr>
        <p:txBody>
          <a:bodyPr/>
          <a:lstStyle/>
          <a:p>
            <a:pPr eaLnBrk="1" hangingPunct="1">
              <a:lnSpc>
                <a:spcPct val="80000"/>
              </a:lnSpc>
              <a:spcBef>
                <a:spcPts val="1200"/>
              </a:spcBef>
              <a:spcAft>
                <a:spcPts val="0"/>
              </a:spcAft>
              <a:buClr>
                <a:schemeClr val="tx2"/>
              </a:buClr>
              <a:buSzPct val="75000"/>
              <a:buFont typeface="Wingdings"/>
              <a:buChar char=""/>
            </a:pPr>
            <a:r>
              <a:rPr lang="en-US" sz="2800" kern="1200" dirty="0" smtClean="0"/>
              <a:t>Basic Concepts </a:t>
            </a:r>
          </a:p>
          <a:p>
            <a:pPr eaLnBrk="1" hangingPunct="1">
              <a:lnSpc>
                <a:spcPct val="80000"/>
              </a:lnSpc>
              <a:spcBef>
                <a:spcPts val="1200"/>
              </a:spcBef>
              <a:spcAft>
                <a:spcPts val="0"/>
              </a:spcAft>
              <a:buClr>
                <a:schemeClr val="tx2"/>
              </a:buClr>
              <a:buSzPct val="75000"/>
              <a:buFont typeface="Wingdings"/>
              <a:buChar char=""/>
            </a:pPr>
            <a:r>
              <a:rPr lang="en-US" sz="2800" kern="1200" dirty="0" smtClean="0"/>
              <a:t>IPC library </a:t>
            </a:r>
          </a:p>
          <a:p>
            <a:pPr eaLnBrk="1" hangingPunct="1">
              <a:lnSpc>
                <a:spcPct val="80000"/>
              </a:lnSpc>
              <a:spcBef>
                <a:spcPts val="1200"/>
              </a:spcBef>
              <a:spcAft>
                <a:spcPts val="0"/>
              </a:spcAft>
              <a:buClr>
                <a:schemeClr val="tx2"/>
              </a:buClr>
              <a:buSzPct val="75000"/>
              <a:buFont typeface="Wingdings"/>
              <a:buChar char=""/>
            </a:pPr>
            <a:r>
              <a:rPr lang="en-US" sz="2800" b="1" kern="1200" dirty="0" smtClean="0"/>
              <a:t>msgCom</a:t>
            </a:r>
          </a:p>
          <a:p>
            <a:pPr eaLnBrk="1" hangingPunct="1">
              <a:lnSpc>
                <a:spcPct val="80000"/>
              </a:lnSpc>
              <a:spcBef>
                <a:spcPts val="1200"/>
              </a:spcBef>
              <a:spcAft>
                <a:spcPts val="0"/>
              </a:spcAft>
              <a:buClr>
                <a:schemeClr val="tx2"/>
              </a:buClr>
              <a:buSzPct val="75000"/>
              <a:buFont typeface="Wingdings"/>
              <a:buChar char=""/>
            </a:pPr>
            <a:r>
              <a:rPr lang="en-US" sz="2800" kern="1200" dirty="0" smtClean="0"/>
              <a:t>Demos and examples</a:t>
            </a:r>
          </a:p>
        </p:txBody>
      </p:sp>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MsgCom Library</a:t>
            </a:r>
          </a:p>
        </p:txBody>
      </p:sp>
      <p:sp>
        <p:nvSpPr>
          <p:cNvPr id="11267" name="Rectangle 3"/>
          <p:cNvSpPr>
            <a:spLocks noGrp="1" noChangeArrowheads="1"/>
          </p:cNvSpPr>
          <p:nvPr>
            <p:ph idx="1"/>
          </p:nvPr>
        </p:nvSpPr>
        <p:spPr>
          <a:xfrm>
            <a:off x="333375" y="1047749"/>
            <a:ext cx="8467725" cy="5314549"/>
          </a:xfrm>
        </p:spPr>
        <p:txBody>
          <a:bodyPr/>
          <a:lstStyle/>
          <a:p>
            <a:r>
              <a:rPr lang="en-US" dirty="0"/>
              <a:t>Purpose: </a:t>
            </a:r>
            <a:r>
              <a:rPr lang="en-US" dirty="0" smtClean="0"/>
              <a:t>Fast </a:t>
            </a:r>
            <a:r>
              <a:rPr lang="en-US" dirty="0"/>
              <a:t>exchange </a:t>
            </a:r>
            <a:r>
              <a:rPr lang="en-US" dirty="0" smtClean="0"/>
              <a:t>of messages and data </a:t>
            </a:r>
            <a:r>
              <a:rPr lang="en-US" dirty="0"/>
              <a:t>between a reader and writer.</a:t>
            </a:r>
          </a:p>
          <a:p>
            <a:r>
              <a:rPr lang="en-US" dirty="0"/>
              <a:t>Read/write applications can reside:</a:t>
            </a:r>
          </a:p>
          <a:p>
            <a:pPr lvl="1"/>
            <a:r>
              <a:rPr lang="en-US" dirty="0"/>
              <a:t>On the same DSP core</a:t>
            </a:r>
          </a:p>
          <a:p>
            <a:pPr lvl="1"/>
            <a:r>
              <a:rPr lang="en-US" dirty="0"/>
              <a:t>On different DSP cores</a:t>
            </a:r>
          </a:p>
          <a:p>
            <a:pPr lvl="1"/>
            <a:r>
              <a:rPr lang="en-US" dirty="0"/>
              <a:t>On both the ARM and DSP core</a:t>
            </a:r>
          </a:p>
          <a:p>
            <a:r>
              <a:rPr lang="en-US" dirty="0"/>
              <a:t>Channel and </a:t>
            </a:r>
            <a:r>
              <a:rPr lang="en-US" dirty="0" smtClean="0"/>
              <a:t>interrupt-based </a:t>
            </a:r>
            <a:r>
              <a:rPr lang="en-US" dirty="0"/>
              <a:t>communication:</a:t>
            </a:r>
          </a:p>
          <a:p>
            <a:pPr lvl="1"/>
            <a:r>
              <a:rPr lang="en-US" dirty="0"/>
              <a:t>Channel is defined by the reader (message destination) side</a:t>
            </a:r>
          </a:p>
          <a:p>
            <a:pPr lvl="1"/>
            <a:r>
              <a:rPr lang="en-US" dirty="0"/>
              <a:t>Supports multiple writers (message sources)</a:t>
            </a:r>
          </a:p>
        </p:txBody>
      </p:sp>
    </p:spTree>
    <p:extLst>
      <p:ext uri="{BB962C8B-B14F-4D97-AF65-F5344CB8AC3E}">
        <p14:creationId xmlns="" xmlns:p14="http://schemas.microsoft.com/office/powerpoint/2010/main" val="29499415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Channel Types</a:t>
            </a:r>
          </a:p>
        </p:txBody>
      </p:sp>
      <p:sp>
        <p:nvSpPr>
          <p:cNvPr id="11267" name="Rectangle 3"/>
          <p:cNvSpPr>
            <a:spLocks noGrp="1" noChangeArrowheads="1"/>
          </p:cNvSpPr>
          <p:nvPr>
            <p:ph idx="1"/>
          </p:nvPr>
        </p:nvSpPr>
        <p:spPr>
          <a:xfrm>
            <a:off x="333375" y="1047750"/>
            <a:ext cx="8467725" cy="5440832"/>
          </a:xfrm>
        </p:spPr>
        <p:txBody>
          <a:bodyPr/>
          <a:lstStyle/>
          <a:p>
            <a:r>
              <a:rPr lang="en-US" sz="2600" dirty="0"/>
              <a:t>Simple Queue Channels: Messages are placed directly into a destination hardware queue that is associated with a reader. </a:t>
            </a:r>
          </a:p>
          <a:p>
            <a:r>
              <a:rPr lang="en-US" sz="2600" dirty="0"/>
              <a:t>Virtual Channels: Multiple virtual channels are associated with the same hardware queue.</a:t>
            </a:r>
          </a:p>
          <a:p>
            <a:r>
              <a:rPr lang="en-US" sz="2600" dirty="0"/>
              <a:t>Queue DMA Channels: Messages are copied using infrastructure PKTDMA between the writer and the reader.</a:t>
            </a:r>
          </a:p>
          <a:p>
            <a:r>
              <a:rPr lang="en-US" sz="2600" dirty="0"/>
              <a:t>Proxy Queue </a:t>
            </a:r>
            <a:r>
              <a:rPr lang="en-US" sz="2600" dirty="0" smtClean="0"/>
              <a:t>Channels: </a:t>
            </a:r>
            <a:r>
              <a:rPr lang="en-US" sz="2600" dirty="0"/>
              <a:t>Indirect channels work over BSD sockets; Enable communications between </a:t>
            </a:r>
            <a:r>
              <a:rPr lang="en-US" sz="2600" dirty="0" smtClean="0"/>
              <a:t>Writer </a:t>
            </a:r>
            <a:r>
              <a:rPr lang="en-US" sz="2600" dirty="0"/>
              <a:t>and </a:t>
            </a:r>
            <a:r>
              <a:rPr lang="en-US" sz="2600" dirty="0" smtClean="0"/>
              <a:t>Reader </a:t>
            </a:r>
            <a:r>
              <a:rPr lang="en-US" sz="2600" dirty="0"/>
              <a:t>that are not connected to the same </a:t>
            </a:r>
            <a:r>
              <a:rPr lang="en-US" sz="2600" dirty="0" smtClean="0"/>
              <a:t>instance of Multicore Navigator. (not implemented in the release yet)</a:t>
            </a:r>
            <a:endParaRPr lang="en-US" sz="2600" dirty="0"/>
          </a:p>
        </p:txBody>
      </p:sp>
    </p:spTree>
    <p:extLst>
      <p:ext uri="{BB962C8B-B14F-4D97-AF65-F5344CB8AC3E}">
        <p14:creationId xmlns="" xmlns:p14="http://schemas.microsoft.com/office/powerpoint/2010/main" val="35704603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Interrupt Types</a:t>
            </a:r>
          </a:p>
        </p:txBody>
      </p:sp>
      <p:sp>
        <p:nvSpPr>
          <p:cNvPr id="11267" name="Rectangle 3"/>
          <p:cNvSpPr>
            <a:spLocks noGrp="1" noChangeArrowheads="1"/>
          </p:cNvSpPr>
          <p:nvPr>
            <p:ph idx="1"/>
          </p:nvPr>
        </p:nvSpPr>
        <p:spPr>
          <a:xfrm>
            <a:off x="333375" y="1047750"/>
            <a:ext cx="8467725" cy="4946650"/>
          </a:xfrm>
        </p:spPr>
        <p:txBody>
          <a:bodyPr/>
          <a:lstStyle/>
          <a:p>
            <a:r>
              <a:rPr lang="en-US" dirty="0"/>
              <a:t>No interrupt: Reader polls until a message arrives.</a:t>
            </a:r>
          </a:p>
          <a:p>
            <a:r>
              <a:rPr lang="en-US" dirty="0"/>
              <a:t>Direct </a:t>
            </a:r>
            <a:r>
              <a:rPr lang="en-US" dirty="0" smtClean="0"/>
              <a:t>Interrupt:</a:t>
            </a:r>
          </a:p>
          <a:p>
            <a:pPr lvl="1"/>
            <a:r>
              <a:rPr lang="en-US" dirty="0" smtClean="0"/>
              <a:t>Low-delay system</a:t>
            </a:r>
          </a:p>
          <a:p>
            <a:pPr lvl="1"/>
            <a:r>
              <a:rPr lang="en-US" dirty="0" smtClean="0"/>
              <a:t>Special </a:t>
            </a:r>
            <a:r>
              <a:rPr lang="en-US" dirty="0"/>
              <a:t>queues must be used.</a:t>
            </a:r>
          </a:p>
          <a:p>
            <a:r>
              <a:rPr lang="en-US" dirty="0"/>
              <a:t>Accumulated </a:t>
            </a:r>
            <a:r>
              <a:rPr lang="en-US" dirty="0" smtClean="0"/>
              <a:t>Interrupts:</a:t>
            </a:r>
          </a:p>
          <a:p>
            <a:pPr lvl="1"/>
            <a:r>
              <a:rPr lang="en-US" dirty="0" smtClean="0"/>
              <a:t>Special </a:t>
            </a:r>
            <a:r>
              <a:rPr lang="en-US" dirty="0"/>
              <a:t>queues are </a:t>
            </a:r>
            <a:r>
              <a:rPr lang="en-US" dirty="0" smtClean="0"/>
              <a:t>used.</a:t>
            </a:r>
          </a:p>
          <a:p>
            <a:pPr lvl="1"/>
            <a:r>
              <a:rPr lang="en-US" dirty="0" smtClean="0"/>
              <a:t>Reader </a:t>
            </a:r>
            <a:r>
              <a:rPr lang="en-US" dirty="0"/>
              <a:t>receives an interrupt when the number of messages crosses a defined threshold.</a:t>
            </a:r>
          </a:p>
        </p:txBody>
      </p:sp>
    </p:spTree>
    <p:extLst>
      <p:ext uri="{BB962C8B-B14F-4D97-AF65-F5344CB8AC3E}">
        <p14:creationId xmlns="" xmlns:p14="http://schemas.microsoft.com/office/powerpoint/2010/main" val="13430130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Blocking and Non-Blocking</a:t>
            </a:r>
          </a:p>
        </p:txBody>
      </p:sp>
      <p:sp>
        <p:nvSpPr>
          <p:cNvPr id="11267" name="Rectangle 3"/>
          <p:cNvSpPr>
            <a:spLocks noGrp="1" noChangeArrowheads="1"/>
          </p:cNvSpPr>
          <p:nvPr>
            <p:ph idx="1"/>
          </p:nvPr>
        </p:nvSpPr>
        <p:spPr>
          <a:xfrm>
            <a:off x="333375" y="959969"/>
            <a:ext cx="8467725" cy="5470093"/>
          </a:xfrm>
        </p:spPr>
        <p:txBody>
          <a:bodyPr/>
          <a:lstStyle/>
          <a:p>
            <a:r>
              <a:rPr lang="en-US" dirty="0"/>
              <a:t>Blocking: </a:t>
            </a:r>
            <a:r>
              <a:rPr lang="en-US" dirty="0" smtClean="0"/>
              <a:t>Reader </a:t>
            </a:r>
            <a:r>
              <a:rPr lang="en-US" dirty="0"/>
              <a:t>can be blocked until message is available</a:t>
            </a:r>
            <a:r>
              <a:rPr lang="en-US" dirty="0" smtClean="0"/>
              <a:t>.</a:t>
            </a:r>
          </a:p>
          <a:p>
            <a:pPr lvl="1"/>
            <a:r>
              <a:rPr lang="en-US" dirty="0" smtClean="0"/>
              <a:t>Blocked by software semaphore which BIOS assigns on DSP side</a:t>
            </a:r>
          </a:p>
          <a:p>
            <a:pPr lvl="1"/>
            <a:r>
              <a:rPr lang="en-US" dirty="0" smtClean="0"/>
              <a:t>Also utilizes software semaphore on ARM side, taken care of by Job Scheduler (JOSH)</a:t>
            </a:r>
          </a:p>
          <a:p>
            <a:pPr lvl="1"/>
            <a:r>
              <a:rPr lang="en-US" dirty="0" smtClean="0"/>
              <a:t>Implementation of software semaphore occurs in OSAL layer on both ARM and DSP.</a:t>
            </a:r>
            <a:endParaRPr lang="en-US" dirty="0"/>
          </a:p>
          <a:p>
            <a:r>
              <a:rPr lang="en-US" dirty="0" smtClean="0"/>
              <a:t>Non-blocking:</a:t>
            </a:r>
          </a:p>
          <a:p>
            <a:pPr lvl="1"/>
            <a:r>
              <a:rPr lang="en-US" dirty="0" smtClean="0"/>
              <a:t>Reader </a:t>
            </a:r>
            <a:r>
              <a:rPr lang="en-US" dirty="0"/>
              <a:t>polls for a </a:t>
            </a:r>
            <a:r>
              <a:rPr lang="en-US" dirty="0" smtClean="0"/>
              <a:t>message.</a:t>
            </a:r>
          </a:p>
          <a:p>
            <a:pPr lvl="1"/>
            <a:r>
              <a:rPr lang="en-US" dirty="0" smtClean="0"/>
              <a:t>If </a:t>
            </a:r>
            <a:r>
              <a:rPr lang="en-US" dirty="0"/>
              <a:t>there is no message, it continues execution.</a:t>
            </a:r>
          </a:p>
        </p:txBody>
      </p:sp>
    </p:spTree>
    <p:extLst>
      <p:ext uri="{BB962C8B-B14F-4D97-AF65-F5344CB8AC3E}">
        <p14:creationId xmlns="" xmlns:p14="http://schemas.microsoft.com/office/powerpoint/2010/main" val="24350155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0"/>
            <a:ext cx="8458200" cy="1609725"/>
          </a:xfrm>
        </p:spPr>
        <p:txBody>
          <a:bodyPr/>
          <a:lstStyle/>
          <a:p>
            <a:r>
              <a:rPr lang="en-US" sz="3600" b="1" dirty="0" smtClean="0"/>
              <a:t>Case 1: Generic Channel Communication</a:t>
            </a:r>
            <a:r>
              <a:rPr lang="en-US" sz="3200" b="1" dirty="0" smtClean="0"/>
              <a:t/>
            </a:r>
            <a:br>
              <a:rPr lang="en-US" sz="3200" b="1" dirty="0" smtClean="0"/>
            </a:br>
            <a:r>
              <a:rPr lang="en-US" sz="2400" dirty="0" smtClean="0"/>
              <a:t/>
            </a:r>
            <a:br>
              <a:rPr lang="en-US" sz="2400" dirty="0" smtClean="0"/>
            </a:br>
            <a:r>
              <a:rPr lang="en-US" sz="2400" dirty="0" smtClean="0"/>
              <a:t>Zero Copy-based Constructions: Core-to-Core</a:t>
            </a:r>
            <a:endParaRPr lang="en-US" sz="2400" dirty="0"/>
          </a:p>
        </p:txBody>
      </p:sp>
      <p:sp>
        <p:nvSpPr>
          <p:cNvPr id="259074" name="Rectangle 2"/>
          <p:cNvSpPr>
            <a:spLocks noChangeArrowheads="1"/>
          </p:cNvSpPr>
          <p:nvPr/>
        </p:nvSpPr>
        <p:spPr bwMode="auto">
          <a:xfrm>
            <a:off x="8223250" y="20574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Reader</a:t>
            </a:r>
            <a:endParaRPr lang="en-US" dirty="0">
              <a:solidFill>
                <a:srgbClr val="000000"/>
              </a:solidFill>
              <a:latin typeface="+mj-lt"/>
            </a:endParaRPr>
          </a:p>
        </p:txBody>
      </p:sp>
      <p:sp>
        <p:nvSpPr>
          <p:cNvPr id="259075" name="Rectangle 3"/>
          <p:cNvSpPr>
            <a:spLocks noChangeArrowheads="1"/>
          </p:cNvSpPr>
          <p:nvPr/>
        </p:nvSpPr>
        <p:spPr bwMode="auto">
          <a:xfrm>
            <a:off x="450850" y="22098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Writer</a:t>
            </a:r>
            <a:endParaRPr lang="en-US" dirty="0">
              <a:solidFill>
                <a:srgbClr val="000000"/>
              </a:solidFill>
              <a:latin typeface="+mj-lt"/>
            </a:endParaRPr>
          </a:p>
        </p:txBody>
      </p:sp>
      <p:sp>
        <p:nvSpPr>
          <p:cNvPr id="259076" name="Rectangle 4"/>
          <p:cNvSpPr>
            <a:spLocks noChangeArrowheads="1"/>
          </p:cNvSpPr>
          <p:nvPr/>
        </p:nvSpPr>
        <p:spPr bwMode="auto">
          <a:xfrm>
            <a:off x="2736850" y="2285999"/>
            <a:ext cx="914400" cy="779621"/>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j-lt"/>
                <a:cs typeface="Calibri" pitchFamily="34" charset="0"/>
              </a:rPr>
              <a:t>MyCh1</a:t>
            </a:r>
          </a:p>
        </p:txBody>
      </p:sp>
      <p:cxnSp>
        <p:nvCxnSpPr>
          <p:cNvPr id="259081" name="AutoShape 9"/>
          <p:cNvCxnSpPr>
            <a:cxnSpLocks noChangeShapeType="1"/>
            <a:endCxn id="259082" idx="3"/>
          </p:cNvCxnSpPr>
          <p:nvPr/>
        </p:nvCxnSpPr>
        <p:spPr bwMode="auto">
          <a:xfrm>
            <a:off x="930275" y="2701290"/>
            <a:ext cx="2349500" cy="1588"/>
          </a:xfrm>
          <a:prstGeom prst="straightConnector1">
            <a:avLst/>
          </a:prstGeom>
          <a:noFill/>
          <a:ln w="9525">
            <a:solidFill>
              <a:schemeClr val="tx1"/>
            </a:solidFill>
            <a:round/>
            <a:headEnd/>
            <a:tailEnd type="triangle" w="med" len="med"/>
          </a:ln>
          <a:effectLst/>
        </p:spPr>
      </p:cxnSp>
      <p:sp>
        <p:nvSpPr>
          <p:cNvPr id="259082" name="Rectangle 82"/>
          <p:cNvSpPr>
            <a:spLocks noChangeArrowheads="1"/>
          </p:cNvSpPr>
          <p:nvPr/>
        </p:nvSpPr>
        <p:spPr bwMode="auto">
          <a:xfrm flipH="1">
            <a:off x="3279775" y="2567146"/>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grpSp>
        <p:nvGrpSpPr>
          <p:cNvPr id="2" name="Group 91"/>
          <p:cNvGrpSpPr>
            <a:grpSpLocks/>
          </p:cNvGrpSpPr>
          <p:nvPr/>
        </p:nvGrpSpPr>
        <p:grpSpPr bwMode="auto">
          <a:xfrm>
            <a:off x="2879725" y="2527459"/>
            <a:ext cx="574675" cy="346075"/>
            <a:chOff x="752" y="1556"/>
            <a:chExt cx="362" cy="218"/>
          </a:xfrm>
        </p:grpSpPr>
        <p:cxnSp>
          <p:nvCxnSpPr>
            <p:cNvPr id="259084"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259085"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259086"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cxnSp>
        <p:nvCxnSpPr>
          <p:cNvPr id="259093" name="AutoShape 21"/>
          <p:cNvCxnSpPr>
            <a:cxnSpLocks noChangeShapeType="1"/>
            <a:stCxn id="259082" idx="1"/>
          </p:cNvCxnSpPr>
          <p:nvPr/>
        </p:nvCxnSpPr>
        <p:spPr bwMode="auto">
          <a:xfrm>
            <a:off x="3395663" y="2701290"/>
            <a:ext cx="4827587" cy="1588"/>
          </a:xfrm>
          <a:prstGeom prst="bentConnector3">
            <a:avLst>
              <a:gd name="adj1" fmla="val 50000"/>
            </a:avLst>
          </a:prstGeom>
          <a:noFill/>
          <a:ln w="9525">
            <a:solidFill>
              <a:schemeClr val="tx1"/>
            </a:solidFill>
            <a:miter lim="800000"/>
            <a:headEnd/>
            <a:tailEnd type="triangle" w="med" len="med"/>
          </a:ln>
          <a:effectLst/>
        </p:spPr>
      </p:cxnSp>
      <p:sp>
        <p:nvSpPr>
          <p:cNvPr id="259230" name="Text Box 28"/>
          <p:cNvSpPr txBox="1">
            <a:spLocks noChangeArrowheads="1"/>
          </p:cNvSpPr>
          <p:nvPr/>
        </p:nvSpPr>
        <p:spPr bwMode="auto">
          <a:xfrm>
            <a:off x="709020" y="2514600"/>
            <a:ext cx="11430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Put(hCh,msg);</a:t>
            </a:r>
          </a:p>
        </p:txBody>
      </p:sp>
      <p:sp>
        <p:nvSpPr>
          <p:cNvPr id="227" name="Text Box 28"/>
          <p:cNvSpPr txBox="1">
            <a:spLocks noChangeArrowheads="1"/>
          </p:cNvSpPr>
          <p:nvPr/>
        </p:nvSpPr>
        <p:spPr bwMode="auto">
          <a:xfrm>
            <a:off x="679760" y="2347086"/>
            <a:ext cx="2133600"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Tibuf *msg = PktLibAlloc(hHeap);</a:t>
            </a:r>
          </a:p>
        </p:txBody>
      </p:sp>
      <p:sp>
        <p:nvSpPr>
          <p:cNvPr id="230" name="Text Box 28"/>
          <p:cNvSpPr txBox="1">
            <a:spLocks noChangeArrowheads="1"/>
          </p:cNvSpPr>
          <p:nvPr/>
        </p:nvSpPr>
        <p:spPr bwMode="auto">
          <a:xfrm>
            <a:off x="6975475" y="2667000"/>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231" name="Text Box 28"/>
          <p:cNvSpPr txBox="1">
            <a:spLocks noChangeArrowheads="1"/>
          </p:cNvSpPr>
          <p:nvPr/>
        </p:nvSpPr>
        <p:spPr bwMode="auto">
          <a:xfrm>
            <a:off x="6670677" y="2492534"/>
            <a:ext cx="160019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Tibuf *msg =Get(hCh);</a:t>
            </a:r>
          </a:p>
        </p:txBody>
      </p:sp>
      <p:sp>
        <p:nvSpPr>
          <p:cNvPr id="233" name="Text Box 28"/>
          <p:cNvSpPr txBox="1">
            <a:spLocks noChangeArrowheads="1"/>
          </p:cNvSpPr>
          <p:nvPr/>
        </p:nvSpPr>
        <p:spPr bwMode="auto">
          <a:xfrm>
            <a:off x="693982" y="2171700"/>
            <a:ext cx="1525587" cy="246221"/>
          </a:xfrm>
          <a:prstGeom prst="rect">
            <a:avLst/>
          </a:prstGeom>
          <a:noFill/>
          <a:ln w="9525">
            <a:noFill/>
            <a:miter lim="800000"/>
            <a:headEnd/>
            <a:tailEnd/>
          </a:ln>
        </p:spPr>
        <p:txBody>
          <a:bodyPr wrap="square">
            <a:spAutoFit/>
          </a:bodyPr>
          <a:lstStyle/>
          <a:p>
            <a:pPr fontAlgn="base">
              <a:spcBef>
                <a:spcPct val="0"/>
              </a:spcBef>
              <a:spcAft>
                <a:spcPct val="0"/>
              </a:spcAft>
            </a:pPr>
            <a:r>
              <a:rPr lang="en-US" sz="1000" dirty="0">
                <a:solidFill>
                  <a:srgbClr val="000000"/>
                </a:solidFill>
                <a:latin typeface="+mj-lt"/>
              </a:rPr>
              <a:t>hCh=Find(“MyCh1”);</a:t>
            </a:r>
          </a:p>
        </p:txBody>
      </p:sp>
      <p:cxnSp>
        <p:nvCxnSpPr>
          <p:cNvPr id="239" name="AutoShape 9"/>
          <p:cNvCxnSpPr>
            <a:cxnSpLocks noChangeShapeType="1"/>
          </p:cNvCxnSpPr>
          <p:nvPr/>
        </p:nvCxnSpPr>
        <p:spPr bwMode="auto">
          <a:xfrm rot="10800000" flipV="1">
            <a:off x="3651252" y="2285998"/>
            <a:ext cx="4572001" cy="2"/>
          </a:xfrm>
          <a:prstGeom prst="straightConnector1">
            <a:avLst/>
          </a:prstGeom>
          <a:noFill/>
          <a:ln w="9525">
            <a:solidFill>
              <a:schemeClr val="tx1"/>
            </a:solidFill>
            <a:round/>
            <a:headEnd/>
            <a:tailEnd type="triangle" w="med" len="med"/>
          </a:ln>
          <a:effectLst/>
        </p:spPr>
      </p:cxnSp>
      <p:sp>
        <p:nvSpPr>
          <p:cNvPr id="240" name="Text Box 28"/>
          <p:cNvSpPr txBox="1">
            <a:spLocks noChangeArrowheads="1"/>
          </p:cNvSpPr>
          <p:nvPr/>
        </p:nvSpPr>
        <p:spPr bwMode="auto">
          <a:xfrm>
            <a:off x="6584950" y="2095500"/>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Create(“MyCh1”);</a:t>
            </a:r>
          </a:p>
        </p:txBody>
      </p:sp>
      <p:cxnSp>
        <p:nvCxnSpPr>
          <p:cNvPr id="244" name="AutoShape 21"/>
          <p:cNvCxnSpPr>
            <a:cxnSpLocks noChangeShapeType="1"/>
          </p:cNvCxnSpPr>
          <p:nvPr/>
        </p:nvCxnSpPr>
        <p:spPr bwMode="auto">
          <a:xfrm>
            <a:off x="3651252" y="3065620"/>
            <a:ext cx="4571998" cy="1589"/>
          </a:xfrm>
          <a:prstGeom prst="bentConnector3">
            <a:avLst>
              <a:gd name="adj1" fmla="val 50000"/>
            </a:avLst>
          </a:prstGeom>
          <a:noFill/>
          <a:ln w="9525">
            <a:solidFill>
              <a:schemeClr val="tx1"/>
            </a:solidFill>
            <a:miter lim="800000"/>
            <a:headEnd/>
            <a:tailEnd type="triangle" w="med" len="med"/>
          </a:ln>
          <a:effectLst/>
        </p:spPr>
      </p:cxnSp>
      <p:sp>
        <p:nvSpPr>
          <p:cNvPr id="245" name="Text Box 28"/>
          <p:cNvSpPr txBox="1">
            <a:spLocks noChangeArrowheads="1"/>
          </p:cNvSpPr>
          <p:nvPr/>
        </p:nvSpPr>
        <p:spPr bwMode="auto">
          <a:xfrm>
            <a:off x="7339011" y="28779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Delete(hCh);</a:t>
            </a: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200" b="1" dirty="0" smtClean="0">
                <a:solidFill>
                  <a:srgbClr val="000000"/>
                </a:solidFill>
                <a:latin typeface="+mj-lt"/>
              </a:rPr>
              <a:t>NOTE: Logical function only</a:t>
            </a:r>
            <a:endParaRPr lang="en-US" sz="1200" b="1" dirty="0">
              <a:solidFill>
                <a:srgbClr val="000000"/>
              </a:solidFill>
              <a:latin typeface="+mj-lt"/>
            </a:endParaRPr>
          </a:p>
        </p:txBody>
      </p:sp>
      <p:sp>
        <p:nvSpPr>
          <p:cNvPr id="86" name="Text Box 28"/>
          <p:cNvSpPr txBox="1">
            <a:spLocks noChangeArrowheads="1"/>
          </p:cNvSpPr>
          <p:nvPr/>
        </p:nvSpPr>
        <p:spPr bwMode="auto">
          <a:xfrm>
            <a:off x="1295400" y="3733800"/>
            <a:ext cx="6400800" cy="1384995"/>
          </a:xfrm>
          <a:prstGeom prst="rect">
            <a:avLst/>
          </a:prstGeom>
          <a:noFill/>
          <a:ln w="9525">
            <a:noFill/>
            <a:miter lim="800000"/>
            <a:headEnd/>
            <a:tailEnd/>
          </a:ln>
        </p:spPr>
        <p:txBody>
          <a:bodyPr wrap="square">
            <a:spAutoFit/>
          </a:bodyPr>
          <a:lstStyle/>
          <a:p>
            <a:pPr marL="228600" indent="-228600" algn="l" fontAlgn="base">
              <a:spcBef>
                <a:spcPct val="0"/>
              </a:spcBef>
              <a:spcAft>
                <a:spcPct val="0"/>
              </a:spcAft>
              <a:buAutoNum type="arabicPeriod"/>
            </a:pPr>
            <a:r>
              <a:rPr lang="en-US" sz="1400" dirty="0" smtClean="0">
                <a:solidFill>
                  <a:srgbClr val="000000"/>
                </a:solidFill>
                <a:latin typeface="+mj-lt"/>
              </a:rPr>
              <a:t>Reader creates a channel ahead of time with a given name (e.g., MyCh1).</a:t>
            </a:r>
          </a:p>
          <a:p>
            <a:pPr marL="228600" indent="-228600" algn="l" fontAlgn="base">
              <a:spcBef>
                <a:spcPct val="0"/>
              </a:spcBef>
              <a:spcAft>
                <a:spcPct val="0"/>
              </a:spcAft>
              <a:buAutoNum type="arabicPeriod"/>
            </a:pPr>
            <a:r>
              <a:rPr lang="en-US" sz="1400" dirty="0" smtClean="0">
                <a:solidFill>
                  <a:srgbClr val="000000"/>
                </a:solidFill>
                <a:latin typeface="+mj-lt"/>
              </a:rPr>
              <a:t>When the Writer has information to write, it looks for the channel (find).</a:t>
            </a:r>
          </a:p>
          <a:p>
            <a:pPr marL="228600" indent="-228600" algn="l" fontAlgn="base">
              <a:spcBef>
                <a:spcPct val="0"/>
              </a:spcBef>
              <a:spcAft>
                <a:spcPct val="0"/>
              </a:spcAft>
              <a:buAutoNum type="arabicPeriod"/>
            </a:pPr>
            <a:r>
              <a:rPr lang="en-US" sz="1400" dirty="0" smtClean="0">
                <a:solidFill>
                  <a:srgbClr val="000000"/>
                </a:solidFill>
                <a:latin typeface="+mj-lt"/>
              </a:rPr>
              <a:t>Writer asks for a buffer and writes the message into the buffer.</a:t>
            </a:r>
          </a:p>
          <a:p>
            <a:pPr marL="228600" indent="-228600" algn="l">
              <a:buAutoNum type="arabicPeriod"/>
            </a:pPr>
            <a:r>
              <a:rPr lang="en-US" sz="1400" dirty="0" smtClean="0">
                <a:solidFill>
                  <a:srgbClr val="000000"/>
                </a:solidFill>
                <a:latin typeface="Calibri" pitchFamily="34" charset="0"/>
              </a:rPr>
              <a:t>Writer does a “put” to the buffer. </a:t>
            </a:r>
            <a:r>
              <a:rPr lang="en-US" sz="1400" dirty="0" smtClean="0">
                <a:solidFill>
                  <a:srgbClr val="000000"/>
                </a:solidFill>
                <a:latin typeface="+mj-lt"/>
              </a:rPr>
              <a:t>Multicore Navigator does it – magic!</a:t>
            </a:r>
          </a:p>
          <a:p>
            <a:pPr marL="228600" indent="-228600" algn="l" fontAlgn="base">
              <a:spcBef>
                <a:spcPct val="0"/>
              </a:spcBef>
              <a:spcAft>
                <a:spcPct val="0"/>
              </a:spcAft>
              <a:buAutoNum type="arabicPeriod"/>
            </a:pPr>
            <a:r>
              <a:rPr lang="en-US" sz="1400" dirty="0" smtClean="0">
                <a:solidFill>
                  <a:srgbClr val="000000"/>
                </a:solidFill>
                <a:latin typeface="+mj-lt"/>
              </a:rPr>
              <a:t>When Reader calls “get,” it receives the message.</a:t>
            </a:r>
          </a:p>
          <a:p>
            <a:pPr marL="228600" indent="-228600" algn="l" fontAlgn="base">
              <a:spcBef>
                <a:spcPct val="0"/>
              </a:spcBef>
              <a:spcAft>
                <a:spcPct val="0"/>
              </a:spcAft>
              <a:buAutoNum type="arabicPeriod"/>
            </a:pPr>
            <a:r>
              <a:rPr lang="en-US" sz="1400" dirty="0" smtClean="0">
                <a:solidFill>
                  <a:srgbClr val="000000"/>
                </a:solidFill>
                <a:latin typeface="+mj-lt"/>
              </a:rPr>
              <a:t>Reader must “free” the message after it is done reading.</a:t>
            </a:r>
            <a:endParaRPr lang="en-US" sz="1400" dirty="0">
              <a:solidFill>
                <a:srgbClr val="000000"/>
              </a:solidFill>
              <a:latin typeface="+mj-lt"/>
            </a:endParaRPr>
          </a:p>
        </p:txBody>
      </p:sp>
    </p:spTree>
    <p:extLst>
      <p:ext uri="{BB962C8B-B14F-4D97-AF65-F5344CB8AC3E}">
        <p14:creationId xmlns="" xmlns:p14="http://schemas.microsoft.com/office/powerpoint/2010/main" val="202818991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120770" y="34504"/>
            <a:ext cx="8902460" cy="1609725"/>
          </a:xfrm>
        </p:spPr>
        <p:txBody>
          <a:bodyPr>
            <a:normAutofit fontScale="90000"/>
          </a:bodyPr>
          <a:lstStyle/>
          <a:p>
            <a:r>
              <a:rPr lang="en-US" sz="4000" b="1" dirty="0" smtClean="0"/>
              <a:t>Case 2: Low-Latency Channel Communication</a:t>
            </a:r>
            <a:br>
              <a:rPr lang="en-US" sz="4000" b="1" dirty="0" smtClean="0"/>
            </a:br>
            <a:r>
              <a:rPr lang="en-US" sz="4000" b="1" dirty="0" smtClean="0"/>
              <a:t>Single and Virtual Channel</a:t>
            </a:r>
            <a:r>
              <a:rPr lang="en-US" sz="3200" b="1" dirty="0" smtClean="0"/>
              <a:t/>
            </a:r>
            <a:br>
              <a:rPr lang="en-US" sz="3200" b="1" dirty="0" smtClean="0"/>
            </a:br>
            <a:r>
              <a:rPr lang="en-US" sz="2400" dirty="0" smtClean="0"/>
              <a:t/>
            </a:r>
            <a:br>
              <a:rPr lang="en-US" sz="2400" dirty="0" smtClean="0"/>
            </a:br>
            <a:r>
              <a:rPr lang="en-US" sz="2400" dirty="0" smtClean="0"/>
              <a:t>Zero Copy-based Construction: Core-to-Core</a:t>
            </a:r>
            <a:endParaRPr lang="en-US" sz="2400" dirty="0"/>
          </a:p>
        </p:txBody>
      </p:sp>
      <p:sp>
        <p:nvSpPr>
          <p:cNvPr id="259074" name="Rectangle 2"/>
          <p:cNvSpPr>
            <a:spLocks noChangeArrowheads="1"/>
          </p:cNvSpPr>
          <p:nvPr/>
        </p:nvSpPr>
        <p:spPr bwMode="auto">
          <a:xfrm>
            <a:off x="8223250" y="20574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Reader</a:t>
            </a:r>
            <a:endParaRPr lang="en-US" dirty="0">
              <a:solidFill>
                <a:srgbClr val="000000"/>
              </a:solidFill>
              <a:latin typeface="+mj-lt"/>
            </a:endParaRPr>
          </a:p>
        </p:txBody>
      </p:sp>
      <p:sp>
        <p:nvSpPr>
          <p:cNvPr id="259075" name="Rectangle 3"/>
          <p:cNvSpPr>
            <a:spLocks noChangeArrowheads="1"/>
          </p:cNvSpPr>
          <p:nvPr/>
        </p:nvSpPr>
        <p:spPr bwMode="auto">
          <a:xfrm>
            <a:off x="450850" y="22098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a:r>
              <a:rPr lang="en-US" dirty="0" smtClean="0">
                <a:solidFill>
                  <a:srgbClr val="000000"/>
                </a:solidFill>
                <a:latin typeface="+mj-lt"/>
              </a:rPr>
              <a:t>Writer</a:t>
            </a:r>
            <a:endParaRPr lang="en-US" dirty="0">
              <a:solidFill>
                <a:srgbClr val="000000"/>
              </a:solidFill>
              <a:latin typeface="+mj-lt"/>
            </a:endParaRPr>
          </a:p>
        </p:txBody>
      </p:sp>
      <p:sp>
        <p:nvSpPr>
          <p:cNvPr id="85" name="Text Box 28"/>
          <p:cNvSpPr txBox="1">
            <a:spLocks noChangeArrowheads="1"/>
          </p:cNvSpPr>
          <p:nvPr/>
        </p:nvSpPr>
        <p:spPr bwMode="auto">
          <a:xfrm>
            <a:off x="2971800" y="1905000"/>
            <a:ext cx="3505200" cy="276999"/>
          </a:xfrm>
          <a:prstGeom prst="rect">
            <a:avLst/>
          </a:prstGeom>
          <a:noFill/>
          <a:ln w="9525">
            <a:noFill/>
            <a:miter lim="800000"/>
            <a:headEnd/>
            <a:tailEnd/>
          </a:ln>
        </p:spPr>
        <p:txBody>
          <a:bodyPr wrap="square">
            <a:spAutoFit/>
          </a:bodyPr>
          <a:lstStyle/>
          <a:p>
            <a:pPr algn="l"/>
            <a:r>
              <a:rPr lang="en-US" sz="1200" b="1" dirty="0" smtClean="0">
                <a:solidFill>
                  <a:srgbClr val="000000"/>
                </a:solidFill>
                <a:latin typeface="+mj-lt"/>
              </a:rPr>
              <a:t>NOTE: Logical function only</a:t>
            </a:r>
            <a:endParaRPr lang="en-US" sz="1200" b="1" dirty="0">
              <a:solidFill>
                <a:srgbClr val="000000"/>
              </a:solidFill>
              <a:latin typeface="+mj-lt"/>
            </a:endParaRPr>
          </a:p>
        </p:txBody>
      </p:sp>
      <p:sp>
        <p:nvSpPr>
          <p:cNvPr id="86" name="Text Box 28"/>
          <p:cNvSpPr txBox="1">
            <a:spLocks noChangeArrowheads="1"/>
          </p:cNvSpPr>
          <p:nvPr/>
        </p:nvSpPr>
        <p:spPr bwMode="auto">
          <a:xfrm>
            <a:off x="1066800" y="4001631"/>
            <a:ext cx="7010400" cy="2246769"/>
          </a:xfrm>
          <a:prstGeom prst="rect">
            <a:avLst/>
          </a:prstGeom>
          <a:noFill/>
          <a:ln w="9525">
            <a:noFill/>
            <a:miter lim="800000"/>
            <a:headEnd/>
            <a:tailEnd/>
          </a:ln>
        </p:spPr>
        <p:txBody>
          <a:bodyPr wrap="square">
            <a:spAutoFit/>
          </a:bodyPr>
          <a:lstStyle/>
          <a:p>
            <a:pPr marL="228600" indent="-228600" algn="l" fontAlgn="base">
              <a:spcBef>
                <a:spcPct val="0"/>
              </a:spcBef>
              <a:spcAft>
                <a:spcPct val="0"/>
              </a:spcAft>
              <a:buAutoNum type="arabicPeriod"/>
            </a:pPr>
            <a:r>
              <a:rPr lang="en-US" sz="1400" dirty="0" smtClean="0">
                <a:solidFill>
                  <a:srgbClr val="000000"/>
                </a:solidFill>
                <a:latin typeface="Calibri" pitchFamily="34" charset="0"/>
              </a:rPr>
              <a:t>Reader creates a channel based on a pending queue.  The channel is created ahead of time with a given name (e.g., MyCh2).</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Reader waits for the message by pending on a (software) semaphore.</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When Writer has information to write, it looks for the channel (find).</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Writer asks for buffer and writes the message into the buffer.</a:t>
            </a:r>
          </a:p>
          <a:p>
            <a:pPr marL="228600" indent="-228600" algn="l">
              <a:buAutoNum type="arabicPeriod"/>
            </a:pPr>
            <a:r>
              <a:rPr lang="en-US" sz="1400" dirty="0" smtClean="0">
                <a:solidFill>
                  <a:srgbClr val="000000"/>
                </a:solidFill>
                <a:latin typeface="Calibri" pitchFamily="34" charset="0"/>
              </a:rPr>
              <a:t>Writer does a “put” to the buffer. Multicore Navigator generates an interrupt . The ISR posts the semaphore to the correct channel.</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Reader starts processing the message.</a:t>
            </a:r>
          </a:p>
          <a:p>
            <a:pPr marL="228600" indent="-228600" algn="l" fontAlgn="base">
              <a:spcBef>
                <a:spcPct val="0"/>
              </a:spcBef>
              <a:spcAft>
                <a:spcPct val="0"/>
              </a:spcAft>
              <a:buAutoNum type="arabicPeriod"/>
            </a:pPr>
            <a:r>
              <a:rPr lang="en-US" sz="1400" dirty="0" smtClean="0">
                <a:solidFill>
                  <a:srgbClr val="000000"/>
                </a:solidFill>
                <a:latin typeface="Calibri" pitchFamily="34" charset="0"/>
              </a:rPr>
              <a:t>Virtual channel structure enables usage of a single interrupt to post semaphore to one of many channels.</a:t>
            </a:r>
            <a:endParaRPr lang="en-US" sz="1400" dirty="0">
              <a:solidFill>
                <a:srgbClr val="000000"/>
              </a:solidFill>
              <a:latin typeface="Calibri" pitchFamily="34" charset="0"/>
            </a:endParaRPr>
          </a:p>
        </p:txBody>
      </p:sp>
      <p:sp>
        <p:nvSpPr>
          <p:cNvPr id="24" name="Rectangle 4"/>
          <p:cNvSpPr>
            <a:spLocks noChangeArrowheads="1"/>
          </p:cNvSpPr>
          <p:nvPr/>
        </p:nvSpPr>
        <p:spPr bwMode="auto">
          <a:xfrm>
            <a:off x="3481388" y="3316287"/>
            <a:ext cx="1128714" cy="571500"/>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j-lt"/>
                <a:cs typeface="Calibri" pitchFamily="34" charset="0"/>
              </a:rPr>
              <a:t>MyCh3</a:t>
            </a:r>
          </a:p>
        </p:txBody>
      </p:sp>
      <p:sp>
        <p:nvSpPr>
          <p:cNvPr id="25" name="Rectangle 4"/>
          <p:cNvSpPr>
            <a:spLocks noChangeArrowheads="1"/>
          </p:cNvSpPr>
          <p:nvPr/>
        </p:nvSpPr>
        <p:spPr bwMode="auto">
          <a:xfrm>
            <a:off x="2778125" y="2401888"/>
            <a:ext cx="1831976" cy="858678"/>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j-lt"/>
                <a:cs typeface="Calibri" pitchFamily="34" charset="0"/>
              </a:rPr>
              <a:t>MyCh2</a:t>
            </a:r>
          </a:p>
        </p:txBody>
      </p:sp>
      <p:sp>
        <p:nvSpPr>
          <p:cNvPr id="26" name="Text Box 28"/>
          <p:cNvSpPr txBox="1">
            <a:spLocks noChangeArrowheads="1"/>
          </p:cNvSpPr>
          <p:nvPr/>
        </p:nvSpPr>
        <p:spPr bwMode="auto">
          <a:xfrm>
            <a:off x="6629400" y="2211387"/>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Create(“MyCh2”);</a:t>
            </a:r>
          </a:p>
        </p:txBody>
      </p:sp>
      <p:cxnSp>
        <p:nvCxnSpPr>
          <p:cNvPr id="27" name="AutoShape 21"/>
          <p:cNvCxnSpPr>
            <a:cxnSpLocks noChangeShapeType="1"/>
            <a:stCxn id="29" idx="6"/>
            <a:endCxn id="43" idx="1"/>
          </p:cNvCxnSpPr>
          <p:nvPr/>
        </p:nvCxnSpPr>
        <p:spPr bwMode="auto">
          <a:xfrm flipV="1">
            <a:off x="4381500" y="2735977"/>
            <a:ext cx="2298697" cy="1925"/>
          </a:xfrm>
          <a:prstGeom prst="bentConnector3">
            <a:avLst>
              <a:gd name="adj1" fmla="val 50000"/>
            </a:avLst>
          </a:prstGeom>
          <a:noFill/>
          <a:ln w="9525">
            <a:solidFill>
              <a:srgbClr val="FF0000"/>
            </a:solidFill>
            <a:miter lim="800000"/>
            <a:headEnd/>
            <a:tailEnd type="triangle" w="med" len="med"/>
          </a:ln>
          <a:effectLst/>
        </p:spPr>
      </p:cxnSp>
      <p:sp>
        <p:nvSpPr>
          <p:cNvPr id="28" name="Text Box 28"/>
          <p:cNvSpPr txBox="1">
            <a:spLocks noChangeArrowheads="1"/>
          </p:cNvSpPr>
          <p:nvPr/>
        </p:nvSpPr>
        <p:spPr bwMode="auto">
          <a:xfrm>
            <a:off x="4343400" y="2478087"/>
            <a:ext cx="2979738"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FF0000"/>
                </a:solidFill>
                <a:latin typeface="+mj-lt"/>
              </a:rPr>
              <a:t>Posts internal Sem and/or callback posts MySem;</a:t>
            </a:r>
          </a:p>
        </p:txBody>
      </p:sp>
      <p:sp>
        <p:nvSpPr>
          <p:cNvPr id="29" name="Oval 37"/>
          <p:cNvSpPr>
            <a:spLocks noChangeArrowheads="1"/>
          </p:cNvSpPr>
          <p:nvPr/>
        </p:nvSpPr>
        <p:spPr bwMode="auto">
          <a:xfrm>
            <a:off x="3848100" y="2564864"/>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j-lt"/>
              </a:rPr>
              <a:t>chRx</a:t>
            </a:r>
          </a:p>
          <a:p>
            <a:pPr algn="ctr" fontAlgn="base">
              <a:spcBef>
                <a:spcPct val="0"/>
              </a:spcBef>
              <a:spcAft>
                <a:spcPct val="0"/>
              </a:spcAft>
            </a:pPr>
            <a:r>
              <a:rPr lang="en-US" sz="1000" dirty="0">
                <a:solidFill>
                  <a:srgbClr val="000000"/>
                </a:solidFill>
                <a:latin typeface="+mj-lt"/>
              </a:rPr>
              <a:t>(driver)</a:t>
            </a:r>
          </a:p>
        </p:txBody>
      </p:sp>
      <p:cxnSp>
        <p:nvCxnSpPr>
          <p:cNvPr id="30" name="AutoShape 48"/>
          <p:cNvCxnSpPr>
            <a:cxnSpLocks noChangeShapeType="1"/>
            <a:stCxn id="32" idx="0"/>
            <a:endCxn id="29" idx="2"/>
          </p:cNvCxnSpPr>
          <p:nvPr/>
        </p:nvCxnSpPr>
        <p:spPr bwMode="auto">
          <a:xfrm rot="5400000" flipH="1" flipV="1">
            <a:off x="3548906" y="2612440"/>
            <a:ext cx="173731" cy="424657"/>
          </a:xfrm>
          <a:prstGeom prst="bentConnector2">
            <a:avLst/>
          </a:prstGeom>
          <a:noFill/>
          <a:ln w="9525">
            <a:solidFill>
              <a:schemeClr val="tx1"/>
            </a:solidFill>
            <a:miter lim="800000"/>
            <a:headEnd/>
            <a:tailEnd type="triangle" w="med" len="med"/>
          </a:ln>
          <a:effectLst/>
        </p:spPr>
      </p:cxnSp>
      <p:cxnSp>
        <p:nvCxnSpPr>
          <p:cNvPr id="31" name="AutoShape 9"/>
          <p:cNvCxnSpPr>
            <a:cxnSpLocks noChangeShapeType="1"/>
            <a:endCxn id="32" idx="3"/>
          </p:cNvCxnSpPr>
          <p:nvPr/>
        </p:nvCxnSpPr>
        <p:spPr bwMode="auto">
          <a:xfrm>
            <a:off x="949324" y="3045777"/>
            <a:ext cx="2416175" cy="1588"/>
          </a:xfrm>
          <a:prstGeom prst="straightConnector1">
            <a:avLst/>
          </a:prstGeom>
          <a:noFill/>
          <a:ln w="9525">
            <a:solidFill>
              <a:schemeClr val="tx1"/>
            </a:solidFill>
            <a:round/>
            <a:headEnd/>
            <a:tailEnd type="triangle" w="med" len="med"/>
          </a:ln>
          <a:effectLst/>
        </p:spPr>
      </p:cxnSp>
      <p:sp>
        <p:nvSpPr>
          <p:cNvPr id="32" name="Rectangle 82"/>
          <p:cNvSpPr>
            <a:spLocks noChangeArrowheads="1"/>
          </p:cNvSpPr>
          <p:nvPr/>
        </p:nvSpPr>
        <p:spPr bwMode="auto">
          <a:xfrm flipH="1">
            <a:off x="3365499" y="2911633"/>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grpSp>
        <p:nvGrpSpPr>
          <p:cNvPr id="2" name="Group 91"/>
          <p:cNvGrpSpPr>
            <a:grpSpLocks/>
          </p:cNvGrpSpPr>
          <p:nvPr/>
        </p:nvGrpSpPr>
        <p:grpSpPr bwMode="auto">
          <a:xfrm>
            <a:off x="2965449" y="2871946"/>
            <a:ext cx="574675" cy="346075"/>
            <a:chOff x="752" y="1556"/>
            <a:chExt cx="362" cy="218"/>
          </a:xfrm>
        </p:grpSpPr>
        <p:cxnSp>
          <p:nvCxnSpPr>
            <p:cNvPr id="34"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35"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36"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37" name="Text Box 28"/>
          <p:cNvSpPr txBox="1">
            <a:spLocks noChangeArrowheads="1"/>
          </p:cNvSpPr>
          <p:nvPr/>
        </p:nvSpPr>
        <p:spPr bwMode="auto">
          <a:xfrm>
            <a:off x="907085" y="2857500"/>
            <a:ext cx="11430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Put(hCh,msg);</a:t>
            </a:r>
          </a:p>
        </p:txBody>
      </p:sp>
      <p:sp>
        <p:nvSpPr>
          <p:cNvPr id="38" name="Text Box 28"/>
          <p:cNvSpPr txBox="1">
            <a:spLocks noChangeArrowheads="1"/>
          </p:cNvSpPr>
          <p:nvPr/>
        </p:nvSpPr>
        <p:spPr bwMode="auto">
          <a:xfrm>
            <a:off x="907085" y="2705100"/>
            <a:ext cx="21336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Tibuf *msg = PktLibAlloc(hHeap);</a:t>
            </a:r>
          </a:p>
        </p:txBody>
      </p:sp>
      <p:sp>
        <p:nvSpPr>
          <p:cNvPr id="39" name="Text Box 28"/>
          <p:cNvSpPr txBox="1">
            <a:spLocks noChangeArrowheads="1"/>
          </p:cNvSpPr>
          <p:nvPr/>
        </p:nvSpPr>
        <p:spPr bwMode="auto">
          <a:xfrm>
            <a:off x="7019925" y="3011487"/>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40" name="Text Box 28"/>
          <p:cNvSpPr txBox="1">
            <a:spLocks noChangeArrowheads="1"/>
          </p:cNvSpPr>
          <p:nvPr/>
        </p:nvSpPr>
        <p:spPr bwMode="auto">
          <a:xfrm>
            <a:off x="914400" y="2552700"/>
            <a:ext cx="1525587"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hCh=Find(“MyCh2”);</a:t>
            </a:r>
          </a:p>
        </p:txBody>
      </p:sp>
      <p:cxnSp>
        <p:nvCxnSpPr>
          <p:cNvPr id="41" name="AutoShape 9"/>
          <p:cNvCxnSpPr>
            <a:cxnSpLocks noChangeShapeType="1"/>
          </p:cNvCxnSpPr>
          <p:nvPr/>
        </p:nvCxnSpPr>
        <p:spPr bwMode="auto">
          <a:xfrm rot="10800000">
            <a:off x="4610100" y="2400301"/>
            <a:ext cx="3641726" cy="1"/>
          </a:xfrm>
          <a:prstGeom prst="straightConnector1">
            <a:avLst/>
          </a:prstGeom>
          <a:noFill/>
          <a:ln w="9525">
            <a:solidFill>
              <a:schemeClr val="tx1"/>
            </a:solidFill>
            <a:round/>
            <a:headEnd/>
            <a:tailEnd type="triangle" w="med" len="med"/>
          </a:ln>
          <a:effectLst/>
        </p:spPr>
      </p:cxnSp>
      <p:cxnSp>
        <p:nvCxnSpPr>
          <p:cNvPr id="42" name="Straight Connector 41"/>
          <p:cNvCxnSpPr/>
          <p:nvPr/>
        </p:nvCxnSpPr>
        <p:spPr>
          <a:xfrm rot="5400000">
            <a:off x="8101648" y="2897188"/>
            <a:ext cx="300358" cy="1"/>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43" name="Text Box 28"/>
          <p:cNvSpPr txBox="1">
            <a:spLocks noChangeArrowheads="1"/>
          </p:cNvSpPr>
          <p:nvPr/>
        </p:nvSpPr>
        <p:spPr bwMode="auto">
          <a:xfrm>
            <a:off x="6680197" y="2612866"/>
            <a:ext cx="163512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Get(hCh); or Pend(MySem);</a:t>
            </a:r>
          </a:p>
        </p:txBody>
      </p:sp>
      <p:sp>
        <p:nvSpPr>
          <p:cNvPr id="44" name="AutoShape 45" descr="Dark horizontal"/>
          <p:cNvSpPr>
            <a:spLocks noChangeArrowheads="1"/>
          </p:cNvSpPr>
          <p:nvPr/>
        </p:nvSpPr>
        <p:spPr bwMode="auto">
          <a:xfrm>
            <a:off x="4267200" y="3444716"/>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j-lt"/>
            </a:endParaRPr>
          </a:p>
        </p:txBody>
      </p:sp>
      <p:cxnSp>
        <p:nvCxnSpPr>
          <p:cNvPr id="45" name="Elbow Connector 125"/>
          <p:cNvCxnSpPr>
            <a:stCxn id="29" idx="4"/>
            <a:endCxn id="44" idx="1"/>
          </p:cNvCxnSpPr>
          <p:nvPr/>
        </p:nvCxnSpPr>
        <p:spPr>
          <a:xfrm rot="16200000" flipH="1">
            <a:off x="3837593" y="3188146"/>
            <a:ext cx="706815" cy="15240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 Box 28"/>
          <p:cNvSpPr txBox="1">
            <a:spLocks noChangeArrowheads="1"/>
          </p:cNvSpPr>
          <p:nvPr/>
        </p:nvSpPr>
        <p:spPr bwMode="auto">
          <a:xfrm>
            <a:off x="6629400" y="3222466"/>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Create(“MyCh3”);</a:t>
            </a:r>
          </a:p>
        </p:txBody>
      </p:sp>
      <p:cxnSp>
        <p:nvCxnSpPr>
          <p:cNvPr id="47" name="AutoShape 9"/>
          <p:cNvCxnSpPr>
            <a:cxnSpLocks noChangeShapeType="1"/>
          </p:cNvCxnSpPr>
          <p:nvPr/>
        </p:nvCxnSpPr>
        <p:spPr bwMode="auto">
          <a:xfrm rot="10800000">
            <a:off x="4610102" y="3417332"/>
            <a:ext cx="3656013" cy="4"/>
          </a:xfrm>
          <a:prstGeom prst="straightConnector1">
            <a:avLst/>
          </a:prstGeom>
          <a:noFill/>
          <a:ln w="9525">
            <a:solidFill>
              <a:schemeClr val="tx1"/>
            </a:solidFill>
            <a:round/>
            <a:headEnd/>
            <a:tailEnd type="triangle" w="med" len="med"/>
          </a:ln>
          <a:effectLst/>
        </p:spPr>
      </p:cxnSp>
      <p:cxnSp>
        <p:nvCxnSpPr>
          <p:cNvPr id="48" name="AutoShape 21"/>
          <p:cNvCxnSpPr>
            <a:cxnSpLocks noChangeShapeType="1"/>
            <a:stCxn id="44" idx="3"/>
          </p:cNvCxnSpPr>
          <p:nvPr/>
        </p:nvCxnSpPr>
        <p:spPr bwMode="auto">
          <a:xfrm>
            <a:off x="4535488" y="3617754"/>
            <a:ext cx="3732212" cy="173037"/>
          </a:xfrm>
          <a:prstGeom prst="bentConnector3">
            <a:avLst>
              <a:gd name="adj1" fmla="val 50000"/>
            </a:avLst>
          </a:prstGeom>
          <a:noFill/>
          <a:ln w="9525">
            <a:solidFill>
              <a:schemeClr val="tx1"/>
            </a:solidFill>
            <a:miter lim="800000"/>
            <a:headEnd/>
            <a:tailEnd type="triangle" w="med" len="med"/>
          </a:ln>
          <a:effectLst/>
        </p:spPr>
      </p:cxnSp>
      <p:cxnSp>
        <p:nvCxnSpPr>
          <p:cNvPr id="49" name="AutoShape 21"/>
          <p:cNvCxnSpPr>
            <a:cxnSpLocks noChangeShapeType="1"/>
            <a:stCxn id="29" idx="6"/>
            <a:endCxn id="52" idx="1"/>
          </p:cNvCxnSpPr>
          <p:nvPr/>
        </p:nvCxnSpPr>
        <p:spPr bwMode="auto">
          <a:xfrm>
            <a:off x="4381500" y="2737902"/>
            <a:ext cx="2286000" cy="798175"/>
          </a:xfrm>
          <a:prstGeom prst="bentConnector3">
            <a:avLst>
              <a:gd name="adj1" fmla="val 50000"/>
            </a:avLst>
          </a:prstGeom>
          <a:noFill/>
          <a:ln w="9525">
            <a:solidFill>
              <a:srgbClr val="FF0000"/>
            </a:solidFill>
            <a:miter lim="800000"/>
            <a:headEnd/>
            <a:tailEnd type="triangle" w="med" len="med"/>
          </a:ln>
          <a:effectLst/>
        </p:spPr>
      </p:cxnSp>
      <p:cxnSp>
        <p:nvCxnSpPr>
          <p:cNvPr id="50" name="Straight Connector 49"/>
          <p:cNvCxnSpPr/>
          <p:nvPr/>
        </p:nvCxnSpPr>
        <p:spPr>
          <a:xfrm rot="5400000">
            <a:off x="8163796" y="3686889"/>
            <a:ext cx="207807"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AutoShape 21"/>
          <p:cNvCxnSpPr>
            <a:cxnSpLocks noChangeShapeType="1"/>
            <a:stCxn id="32" idx="1"/>
          </p:cNvCxnSpPr>
          <p:nvPr/>
        </p:nvCxnSpPr>
        <p:spPr bwMode="auto">
          <a:xfrm>
            <a:off x="3481387" y="3045777"/>
            <a:ext cx="4786313" cy="1588"/>
          </a:xfrm>
          <a:prstGeom prst="bentConnector3">
            <a:avLst>
              <a:gd name="adj1" fmla="val 50000"/>
            </a:avLst>
          </a:prstGeom>
          <a:noFill/>
          <a:ln w="9525">
            <a:solidFill>
              <a:schemeClr val="tx1"/>
            </a:solidFill>
            <a:miter lim="800000"/>
            <a:headEnd/>
            <a:tailEnd type="triangle" w="med" len="med"/>
          </a:ln>
          <a:effectLst/>
        </p:spPr>
      </p:cxnSp>
      <p:sp>
        <p:nvSpPr>
          <p:cNvPr id="52" name="Text Box 28"/>
          <p:cNvSpPr txBox="1">
            <a:spLocks noChangeArrowheads="1"/>
          </p:cNvSpPr>
          <p:nvPr/>
        </p:nvSpPr>
        <p:spPr bwMode="auto">
          <a:xfrm>
            <a:off x="6667500" y="3412966"/>
            <a:ext cx="16478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Get(hCh); or Pend(MySem);</a:t>
            </a:r>
          </a:p>
        </p:txBody>
      </p:sp>
      <p:sp>
        <p:nvSpPr>
          <p:cNvPr id="53" name="Text Box 28"/>
          <p:cNvSpPr txBox="1">
            <a:spLocks noChangeArrowheads="1"/>
          </p:cNvSpPr>
          <p:nvPr/>
        </p:nvSpPr>
        <p:spPr bwMode="auto">
          <a:xfrm>
            <a:off x="7019925" y="3755866"/>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54" name="Text Box 28"/>
          <p:cNvSpPr txBox="1">
            <a:spLocks noChangeArrowheads="1"/>
          </p:cNvSpPr>
          <p:nvPr/>
        </p:nvSpPr>
        <p:spPr bwMode="auto">
          <a:xfrm>
            <a:off x="914400" y="3621087"/>
            <a:ext cx="11430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Put(hCh,msg);</a:t>
            </a:r>
          </a:p>
        </p:txBody>
      </p:sp>
      <p:sp>
        <p:nvSpPr>
          <p:cNvPr id="55" name="Text Box 28"/>
          <p:cNvSpPr txBox="1">
            <a:spLocks noChangeArrowheads="1"/>
          </p:cNvSpPr>
          <p:nvPr/>
        </p:nvSpPr>
        <p:spPr bwMode="auto">
          <a:xfrm>
            <a:off x="914400" y="3468687"/>
            <a:ext cx="21336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Tibuf *msg = PktLibAlloc(hHeap);</a:t>
            </a:r>
          </a:p>
        </p:txBody>
      </p:sp>
      <p:sp>
        <p:nvSpPr>
          <p:cNvPr id="56" name="Text Box 28"/>
          <p:cNvSpPr txBox="1">
            <a:spLocks noChangeArrowheads="1"/>
          </p:cNvSpPr>
          <p:nvPr/>
        </p:nvSpPr>
        <p:spPr bwMode="auto">
          <a:xfrm>
            <a:off x="914400" y="3316287"/>
            <a:ext cx="1525587"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hCh=Find(“MyCh3”);</a:t>
            </a:r>
          </a:p>
        </p:txBody>
      </p:sp>
      <p:cxnSp>
        <p:nvCxnSpPr>
          <p:cNvPr id="57" name="Elbow Connector 56"/>
          <p:cNvCxnSpPr>
            <a:endCxn id="32" idx="3"/>
          </p:cNvCxnSpPr>
          <p:nvPr/>
        </p:nvCxnSpPr>
        <p:spPr>
          <a:xfrm flipV="1">
            <a:off x="974725" y="3045777"/>
            <a:ext cx="2390774" cy="807720"/>
          </a:xfrm>
          <a:prstGeom prst="bentConnector3">
            <a:avLst>
              <a:gd name="adj1" fmla="val 8014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82"/>
          <p:cNvSpPr>
            <a:spLocks noChangeArrowheads="1"/>
          </p:cNvSpPr>
          <p:nvPr/>
        </p:nvSpPr>
        <p:spPr bwMode="auto">
          <a:xfrm flipH="1">
            <a:off x="4267201" y="3551237"/>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spTree>
    <p:extLst>
      <p:ext uri="{BB962C8B-B14F-4D97-AF65-F5344CB8AC3E}">
        <p14:creationId xmlns="" xmlns:p14="http://schemas.microsoft.com/office/powerpoint/2010/main" val="3193823992"/>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233"/>
          <p:cNvSpPr>
            <a:spLocks noGrp="1"/>
          </p:cNvSpPr>
          <p:nvPr>
            <p:ph type="title"/>
          </p:nvPr>
        </p:nvSpPr>
        <p:spPr>
          <a:xfrm>
            <a:off x="231775" y="0"/>
            <a:ext cx="8458200" cy="1609725"/>
          </a:xfrm>
        </p:spPr>
        <p:txBody>
          <a:bodyPr/>
          <a:lstStyle/>
          <a:p>
            <a:r>
              <a:rPr lang="en-US" sz="3600" b="1" dirty="0" smtClean="0"/>
              <a:t>Case 3: Reduce Context Switching </a:t>
            </a:r>
            <a:br>
              <a:rPr lang="en-US" sz="3600" b="1" dirty="0" smtClean="0"/>
            </a:br>
            <a:r>
              <a:rPr lang="en-US" sz="2400" dirty="0" smtClean="0"/>
              <a:t/>
            </a:r>
            <a:br>
              <a:rPr lang="en-US" sz="2400" dirty="0" smtClean="0"/>
            </a:br>
            <a:r>
              <a:rPr lang="en-US" sz="2400" dirty="0" smtClean="0"/>
              <a:t>Zero Copy-based Constructions: Core-to-Core</a:t>
            </a:r>
            <a:endParaRPr lang="en-US" sz="2400" dirty="0"/>
          </a:p>
        </p:txBody>
      </p:sp>
      <p:sp>
        <p:nvSpPr>
          <p:cNvPr id="259074" name="Rectangle 2"/>
          <p:cNvSpPr>
            <a:spLocks noChangeArrowheads="1"/>
          </p:cNvSpPr>
          <p:nvPr/>
        </p:nvSpPr>
        <p:spPr bwMode="auto">
          <a:xfrm>
            <a:off x="8223250" y="18288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j-lt"/>
              </a:rPr>
              <a:t>Reader</a:t>
            </a:r>
            <a:endParaRPr lang="en-US" dirty="0">
              <a:solidFill>
                <a:srgbClr val="000000"/>
              </a:solidFill>
              <a:latin typeface="+mj-lt"/>
            </a:endParaRPr>
          </a:p>
        </p:txBody>
      </p:sp>
      <p:sp>
        <p:nvSpPr>
          <p:cNvPr id="259075" name="Rectangle 3"/>
          <p:cNvSpPr>
            <a:spLocks noChangeArrowheads="1"/>
          </p:cNvSpPr>
          <p:nvPr/>
        </p:nvSpPr>
        <p:spPr bwMode="auto">
          <a:xfrm>
            <a:off x="450850" y="19812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a:r>
              <a:rPr lang="en-US" dirty="0" smtClean="0">
                <a:solidFill>
                  <a:srgbClr val="000000"/>
                </a:solidFill>
                <a:latin typeface="+mj-lt"/>
              </a:rPr>
              <a:t>Writer</a:t>
            </a:r>
            <a:endParaRPr lang="en-US" dirty="0">
              <a:solidFill>
                <a:srgbClr val="000000"/>
              </a:solidFill>
              <a:latin typeface="+mj-lt"/>
            </a:endParaRPr>
          </a:p>
        </p:txBody>
      </p:sp>
      <p:sp>
        <p:nvSpPr>
          <p:cNvPr id="86" name="Text Box 28"/>
          <p:cNvSpPr txBox="1">
            <a:spLocks noChangeArrowheads="1"/>
          </p:cNvSpPr>
          <p:nvPr/>
        </p:nvSpPr>
        <p:spPr bwMode="auto">
          <a:xfrm>
            <a:off x="1066800" y="3695700"/>
            <a:ext cx="7010400" cy="2031325"/>
          </a:xfrm>
          <a:prstGeom prst="rect">
            <a:avLst/>
          </a:prstGeom>
          <a:noFill/>
          <a:ln w="9525">
            <a:noFill/>
            <a:miter lim="800000"/>
            <a:headEnd/>
            <a:tailEnd/>
          </a:ln>
        </p:spPr>
        <p:txBody>
          <a:bodyPr wrap="square">
            <a:spAutoFit/>
          </a:bodyPr>
          <a:lstStyle/>
          <a:p>
            <a:pPr marL="228600" indent="-228600" algn="l" fontAlgn="base">
              <a:spcBef>
                <a:spcPct val="0"/>
              </a:spcBef>
              <a:spcAft>
                <a:spcPct val="0"/>
              </a:spcAft>
              <a:buAutoNum type="arabicPeriod"/>
            </a:pPr>
            <a:r>
              <a:rPr lang="en-US" sz="1400" dirty="0" smtClean="0">
                <a:solidFill>
                  <a:srgbClr val="000000"/>
                </a:solidFill>
                <a:latin typeface="+mj-lt"/>
              </a:rPr>
              <a:t>Reader creates a channel based on an accumulator queue.  The channel is created ahead of time with a given name (e.g., MyCh4).</a:t>
            </a:r>
          </a:p>
          <a:p>
            <a:pPr marL="228600" indent="-228600" algn="l">
              <a:buAutoNum type="arabicPeriod"/>
            </a:pPr>
            <a:r>
              <a:rPr lang="en-US" sz="1400" dirty="0" smtClean="0">
                <a:solidFill>
                  <a:srgbClr val="000000"/>
                </a:solidFill>
                <a:latin typeface="+mj-lt"/>
              </a:rPr>
              <a:t>When Writer has information to write, it looks for the channel (find).</a:t>
            </a:r>
          </a:p>
          <a:p>
            <a:pPr marL="228600" indent="-228600" algn="l">
              <a:buAutoNum type="arabicPeriod"/>
            </a:pPr>
            <a:r>
              <a:rPr lang="en-US" sz="1400" dirty="0" smtClean="0">
                <a:solidFill>
                  <a:srgbClr val="000000"/>
                </a:solidFill>
                <a:latin typeface="+mj-lt"/>
              </a:rPr>
              <a:t>Writer asks for buffer and writes the message into the buffer.</a:t>
            </a:r>
          </a:p>
          <a:p>
            <a:pPr marL="228600" indent="-228600" algn="l">
              <a:buAutoNum type="arabicPeriod"/>
            </a:pPr>
            <a:r>
              <a:rPr lang="en-US" sz="1400" dirty="0" smtClean="0">
                <a:solidFill>
                  <a:srgbClr val="000000"/>
                </a:solidFill>
                <a:latin typeface="+mj-lt"/>
              </a:rPr>
              <a:t>Writer does a “put” to the buffer. Multicore Navigator adds the message to an accumulator queue.</a:t>
            </a:r>
          </a:p>
          <a:p>
            <a:pPr marL="228600" indent="-228600" algn="l" fontAlgn="base">
              <a:spcBef>
                <a:spcPct val="0"/>
              </a:spcBef>
              <a:spcAft>
                <a:spcPct val="0"/>
              </a:spcAft>
              <a:buAutoNum type="arabicPeriod"/>
            </a:pPr>
            <a:r>
              <a:rPr lang="en-US" sz="1400" dirty="0" smtClean="0">
                <a:solidFill>
                  <a:srgbClr val="000000"/>
                </a:solidFill>
                <a:latin typeface="+mj-lt"/>
              </a:rPr>
              <a:t>When the number of messages reaches a threshold, or after a pre-defined time out, the accumulator sends an interrupt to the core.</a:t>
            </a:r>
          </a:p>
          <a:p>
            <a:pPr marL="228600" indent="-228600" algn="l" fontAlgn="base">
              <a:spcBef>
                <a:spcPct val="0"/>
              </a:spcBef>
              <a:spcAft>
                <a:spcPct val="0"/>
              </a:spcAft>
              <a:buAutoNum type="arabicPeriod"/>
            </a:pPr>
            <a:r>
              <a:rPr lang="en-US" sz="1400" dirty="0" smtClean="0">
                <a:solidFill>
                  <a:srgbClr val="000000"/>
                </a:solidFill>
                <a:latin typeface="+mj-lt"/>
              </a:rPr>
              <a:t>Reader starts processing the message and makes it “free” after it is done.</a:t>
            </a:r>
          </a:p>
        </p:txBody>
      </p:sp>
      <p:sp>
        <p:nvSpPr>
          <p:cNvPr id="59" name="Rectangle 4"/>
          <p:cNvSpPr>
            <a:spLocks noChangeArrowheads="1"/>
          </p:cNvSpPr>
          <p:nvPr/>
        </p:nvSpPr>
        <p:spPr bwMode="auto">
          <a:xfrm>
            <a:off x="2781300" y="2400300"/>
            <a:ext cx="2895600" cy="1011081"/>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j-lt"/>
                <a:cs typeface="Calibri" pitchFamily="34" charset="0"/>
              </a:rPr>
              <a:t>MyCh4</a:t>
            </a:r>
          </a:p>
        </p:txBody>
      </p:sp>
      <p:sp>
        <p:nvSpPr>
          <p:cNvPr id="60" name="Rectangle 82"/>
          <p:cNvSpPr>
            <a:spLocks noChangeArrowheads="1"/>
          </p:cNvSpPr>
          <p:nvPr/>
        </p:nvSpPr>
        <p:spPr bwMode="auto">
          <a:xfrm flipH="1">
            <a:off x="3368674" y="2973387"/>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grpSp>
        <p:nvGrpSpPr>
          <p:cNvPr id="2" name="Group 91"/>
          <p:cNvGrpSpPr>
            <a:grpSpLocks/>
          </p:cNvGrpSpPr>
          <p:nvPr/>
        </p:nvGrpSpPr>
        <p:grpSpPr bwMode="auto">
          <a:xfrm>
            <a:off x="2968624" y="2933700"/>
            <a:ext cx="574675" cy="346075"/>
            <a:chOff x="752" y="1556"/>
            <a:chExt cx="362" cy="218"/>
          </a:xfrm>
        </p:grpSpPr>
        <p:cxnSp>
          <p:nvCxnSpPr>
            <p:cNvPr id="62"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63"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64"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cxnSp>
        <p:nvCxnSpPr>
          <p:cNvPr id="65" name="AutoShape 9"/>
          <p:cNvCxnSpPr>
            <a:cxnSpLocks noChangeShapeType="1"/>
          </p:cNvCxnSpPr>
          <p:nvPr/>
        </p:nvCxnSpPr>
        <p:spPr bwMode="auto">
          <a:xfrm rot="10800000">
            <a:off x="5676901" y="2400301"/>
            <a:ext cx="2590800" cy="1591"/>
          </a:xfrm>
          <a:prstGeom prst="straightConnector1">
            <a:avLst/>
          </a:prstGeom>
          <a:noFill/>
          <a:ln w="9525">
            <a:solidFill>
              <a:schemeClr val="tx1"/>
            </a:solidFill>
            <a:round/>
            <a:headEnd/>
            <a:tailEnd type="triangle" w="med" len="med"/>
          </a:ln>
          <a:effectLst/>
        </p:spPr>
      </p:cxnSp>
      <p:cxnSp>
        <p:nvCxnSpPr>
          <p:cNvPr id="66" name="AutoShape 47"/>
          <p:cNvCxnSpPr>
            <a:cxnSpLocks noChangeShapeType="1"/>
            <a:stCxn id="60" idx="1"/>
            <a:endCxn id="68" idx="2"/>
          </p:cNvCxnSpPr>
          <p:nvPr/>
        </p:nvCxnSpPr>
        <p:spPr bwMode="auto">
          <a:xfrm flipV="1">
            <a:off x="3484562" y="3106738"/>
            <a:ext cx="211138" cy="793"/>
          </a:xfrm>
          <a:prstGeom prst="bentConnector3">
            <a:avLst>
              <a:gd name="adj1" fmla="val 50000"/>
            </a:avLst>
          </a:prstGeom>
          <a:noFill/>
          <a:ln w="9525">
            <a:solidFill>
              <a:schemeClr val="tx1"/>
            </a:solidFill>
            <a:miter lim="800000"/>
            <a:headEnd/>
            <a:tailEnd type="triangle" w="med" len="med"/>
          </a:ln>
          <a:effectLst/>
        </p:spPr>
      </p:cxnSp>
      <p:sp>
        <p:nvSpPr>
          <p:cNvPr id="67" name="AutoShape 45" descr="Dark horizontal"/>
          <p:cNvSpPr>
            <a:spLocks noChangeArrowheads="1"/>
          </p:cNvSpPr>
          <p:nvPr/>
        </p:nvSpPr>
        <p:spPr bwMode="auto">
          <a:xfrm>
            <a:off x="4829175" y="3009900"/>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j-lt"/>
            </a:endParaRPr>
          </a:p>
        </p:txBody>
      </p:sp>
      <p:sp>
        <p:nvSpPr>
          <p:cNvPr id="68" name="Oval 37"/>
          <p:cNvSpPr>
            <a:spLocks noChangeArrowheads="1"/>
          </p:cNvSpPr>
          <p:nvPr/>
        </p:nvSpPr>
        <p:spPr bwMode="auto">
          <a:xfrm>
            <a:off x="3695700" y="2933700"/>
            <a:ext cx="882650" cy="346075"/>
          </a:xfrm>
          <a:prstGeom prst="ellipse">
            <a:avLst/>
          </a:prstGeom>
          <a:solidFill>
            <a:srgbClr val="FFCC99"/>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j-lt"/>
              </a:rPr>
              <a:t>Accumulator</a:t>
            </a:r>
          </a:p>
        </p:txBody>
      </p:sp>
      <p:sp>
        <p:nvSpPr>
          <p:cNvPr id="69" name="AutoShape 45" descr="Dark horizontal"/>
          <p:cNvSpPr>
            <a:spLocks noChangeArrowheads="1"/>
          </p:cNvSpPr>
          <p:nvPr/>
        </p:nvSpPr>
        <p:spPr bwMode="auto">
          <a:xfrm>
            <a:off x="4752975" y="2933700"/>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j-lt"/>
            </a:endParaRPr>
          </a:p>
        </p:txBody>
      </p:sp>
      <p:cxnSp>
        <p:nvCxnSpPr>
          <p:cNvPr id="70" name="AutoShape 44"/>
          <p:cNvCxnSpPr>
            <a:cxnSpLocks noChangeShapeType="1"/>
            <a:stCxn id="68" idx="6"/>
            <a:endCxn id="69" idx="1"/>
          </p:cNvCxnSpPr>
          <p:nvPr/>
        </p:nvCxnSpPr>
        <p:spPr bwMode="auto">
          <a:xfrm>
            <a:off x="4578350" y="3106738"/>
            <a:ext cx="174625" cy="1588"/>
          </a:xfrm>
          <a:prstGeom prst="straightConnector1">
            <a:avLst/>
          </a:prstGeom>
          <a:noFill/>
          <a:ln w="9525">
            <a:solidFill>
              <a:schemeClr val="tx1"/>
            </a:solidFill>
            <a:round/>
            <a:headEnd/>
            <a:tailEnd type="triangle" w="med" len="med"/>
          </a:ln>
          <a:effectLst/>
        </p:spPr>
      </p:cxnSp>
      <p:sp>
        <p:nvSpPr>
          <p:cNvPr id="71" name="Oval 37"/>
          <p:cNvSpPr>
            <a:spLocks noChangeArrowheads="1"/>
          </p:cNvSpPr>
          <p:nvPr/>
        </p:nvSpPr>
        <p:spPr bwMode="auto">
          <a:xfrm>
            <a:off x="5057775" y="2628900"/>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j-lt"/>
              </a:rPr>
              <a:t>chRx</a:t>
            </a:r>
          </a:p>
          <a:p>
            <a:pPr algn="ctr" fontAlgn="base">
              <a:spcBef>
                <a:spcPct val="0"/>
              </a:spcBef>
              <a:spcAft>
                <a:spcPct val="0"/>
              </a:spcAft>
            </a:pPr>
            <a:r>
              <a:rPr lang="en-US" sz="1000" dirty="0">
                <a:solidFill>
                  <a:srgbClr val="000000"/>
                </a:solidFill>
                <a:latin typeface="+mj-lt"/>
              </a:rPr>
              <a:t>(driver)</a:t>
            </a:r>
          </a:p>
        </p:txBody>
      </p:sp>
      <p:cxnSp>
        <p:nvCxnSpPr>
          <p:cNvPr id="72" name="AutoShape 47"/>
          <p:cNvCxnSpPr>
            <a:cxnSpLocks noChangeShapeType="1"/>
            <a:stCxn id="68" idx="0"/>
            <a:endCxn id="71" idx="2"/>
          </p:cNvCxnSpPr>
          <p:nvPr/>
        </p:nvCxnSpPr>
        <p:spPr bwMode="auto">
          <a:xfrm rot="5400000" flipH="1" flipV="1">
            <a:off x="4531519" y="2407444"/>
            <a:ext cx="131762" cy="920750"/>
          </a:xfrm>
          <a:prstGeom prst="bentConnector2">
            <a:avLst/>
          </a:prstGeom>
          <a:noFill/>
          <a:ln w="9525">
            <a:solidFill>
              <a:schemeClr val="tx1"/>
            </a:solidFill>
            <a:miter lim="800000"/>
            <a:headEnd/>
            <a:tailEnd type="triangle" w="med" len="med"/>
          </a:ln>
          <a:effectLst/>
        </p:spPr>
      </p:cxnSp>
      <p:cxnSp>
        <p:nvCxnSpPr>
          <p:cNvPr id="73" name="AutoShape 48"/>
          <p:cNvCxnSpPr>
            <a:cxnSpLocks noChangeShapeType="1"/>
            <a:stCxn id="69" idx="3"/>
            <a:endCxn id="71" idx="4"/>
          </p:cNvCxnSpPr>
          <p:nvPr/>
        </p:nvCxnSpPr>
        <p:spPr bwMode="auto">
          <a:xfrm flipV="1">
            <a:off x="5021263" y="2974975"/>
            <a:ext cx="303212" cy="131763"/>
          </a:xfrm>
          <a:prstGeom prst="bentConnector2">
            <a:avLst/>
          </a:prstGeom>
          <a:noFill/>
          <a:ln w="9525">
            <a:solidFill>
              <a:schemeClr val="tx1"/>
            </a:solidFill>
            <a:miter lim="800000"/>
            <a:headEnd/>
            <a:tailEnd type="triangle" w="med" len="med"/>
          </a:ln>
          <a:effectLst/>
        </p:spPr>
      </p:cxnSp>
      <p:cxnSp>
        <p:nvCxnSpPr>
          <p:cNvPr id="74" name="AutoShape 49"/>
          <p:cNvCxnSpPr>
            <a:cxnSpLocks noChangeShapeType="1"/>
            <a:stCxn id="71" idx="6"/>
          </p:cNvCxnSpPr>
          <p:nvPr/>
        </p:nvCxnSpPr>
        <p:spPr bwMode="auto">
          <a:xfrm>
            <a:off x="5591175" y="2801938"/>
            <a:ext cx="2663825" cy="1588"/>
          </a:xfrm>
          <a:prstGeom prst="straightConnector1">
            <a:avLst/>
          </a:prstGeom>
          <a:noFill/>
          <a:ln w="9525">
            <a:solidFill>
              <a:srgbClr val="C00000"/>
            </a:solidFill>
            <a:round/>
            <a:headEnd/>
            <a:tailEnd type="triangle" w="med" len="med"/>
          </a:ln>
          <a:effectLst/>
        </p:spPr>
      </p:cxnSp>
      <p:sp>
        <p:nvSpPr>
          <p:cNvPr id="75" name="Rectangle 82"/>
          <p:cNvSpPr>
            <a:spLocks noChangeArrowheads="1"/>
          </p:cNvSpPr>
          <p:nvPr/>
        </p:nvSpPr>
        <p:spPr bwMode="auto">
          <a:xfrm flipH="1">
            <a:off x="4752975" y="2971800"/>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j-lt"/>
            </a:endParaRPr>
          </a:p>
        </p:txBody>
      </p:sp>
      <p:sp>
        <p:nvSpPr>
          <p:cNvPr id="76" name="AutoShape 55"/>
          <p:cNvSpPr>
            <a:spLocks noChangeArrowheads="1"/>
          </p:cNvSpPr>
          <p:nvPr/>
        </p:nvSpPr>
        <p:spPr bwMode="auto">
          <a:xfrm>
            <a:off x="4137025" y="3125788"/>
            <a:ext cx="95250" cy="230187"/>
          </a:xfrm>
          <a:prstGeom prst="curvedLeftArrow">
            <a:avLst>
              <a:gd name="adj1" fmla="val 48333"/>
              <a:gd name="adj2" fmla="val 96666"/>
              <a:gd name="adj3" fmla="val 33333"/>
            </a:avLst>
          </a:prstGeom>
          <a:solidFill>
            <a:srgbClr val="EAEAEA"/>
          </a:solidFill>
          <a:ln w="9525">
            <a:solidFill>
              <a:schemeClr val="tx1"/>
            </a:solidFill>
            <a:miter lim="800000"/>
            <a:headEnd/>
            <a:tailEnd/>
          </a:ln>
          <a:effectLst/>
        </p:spPr>
        <p:txBody>
          <a:bodyPr wrap="none" lIns="0" tIns="0" rIns="0" bIns="0" anchor="ctr"/>
          <a:lstStyle/>
          <a:p>
            <a:pPr fontAlgn="base">
              <a:spcBef>
                <a:spcPct val="0"/>
              </a:spcBef>
              <a:spcAft>
                <a:spcPct val="0"/>
              </a:spcAft>
            </a:pPr>
            <a:endParaRPr lang="en-US" dirty="0">
              <a:solidFill>
                <a:srgbClr val="000000"/>
              </a:solidFill>
              <a:latin typeface="+mj-lt"/>
            </a:endParaRPr>
          </a:p>
        </p:txBody>
      </p:sp>
      <p:sp>
        <p:nvSpPr>
          <p:cNvPr id="77" name="Text Box 28"/>
          <p:cNvSpPr txBox="1">
            <a:spLocks noChangeArrowheads="1"/>
          </p:cNvSpPr>
          <p:nvPr/>
        </p:nvSpPr>
        <p:spPr bwMode="auto">
          <a:xfrm>
            <a:off x="7019925" y="28398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PktLibFree(msg);</a:t>
            </a:r>
          </a:p>
        </p:txBody>
      </p:sp>
      <p:sp>
        <p:nvSpPr>
          <p:cNvPr id="78" name="Text Box 28"/>
          <p:cNvSpPr txBox="1">
            <a:spLocks noChangeArrowheads="1"/>
          </p:cNvSpPr>
          <p:nvPr/>
        </p:nvSpPr>
        <p:spPr bwMode="auto">
          <a:xfrm>
            <a:off x="6837362" y="2436813"/>
            <a:ext cx="1477963"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Tibuf *msg =Get(hCh);</a:t>
            </a:r>
          </a:p>
        </p:txBody>
      </p:sp>
      <p:sp>
        <p:nvSpPr>
          <p:cNvPr id="79" name="Text Box 28"/>
          <p:cNvSpPr txBox="1">
            <a:spLocks noChangeArrowheads="1"/>
          </p:cNvSpPr>
          <p:nvPr/>
        </p:nvSpPr>
        <p:spPr bwMode="auto">
          <a:xfrm>
            <a:off x="7383461" y="32208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Delete(hCh);</a:t>
            </a:r>
          </a:p>
        </p:txBody>
      </p:sp>
      <p:cxnSp>
        <p:nvCxnSpPr>
          <p:cNvPr id="80" name="AutoShape 21"/>
          <p:cNvCxnSpPr>
            <a:cxnSpLocks noChangeShapeType="1"/>
          </p:cNvCxnSpPr>
          <p:nvPr/>
        </p:nvCxnSpPr>
        <p:spPr bwMode="auto">
          <a:xfrm>
            <a:off x="5676901" y="3411381"/>
            <a:ext cx="2590799" cy="1588"/>
          </a:xfrm>
          <a:prstGeom prst="bentConnector3">
            <a:avLst>
              <a:gd name="adj1" fmla="val 50000"/>
            </a:avLst>
          </a:prstGeom>
          <a:noFill/>
          <a:ln w="9525">
            <a:solidFill>
              <a:schemeClr val="tx1"/>
            </a:solidFill>
            <a:miter lim="800000"/>
            <a:headEnd/>
            <a:tailEnd type="triangle" w="med" len="med"/>
          </a:ln>
          <a:effectLst/>
        </p:spPr>
      </p:cxnSp>
      <p:sp>
        <p:nvSpPr>
          <p:cNvPr id="81" name="Text Box 28"/>
          <p:cNvSpPr txBox="1">
            <a:spLocks noChangeArrowheads="1"/>
          </p:cNvSpPr>
          <p:nvPr/>
        </p:nvSpPr>
        <p:spPr bwMode="auto">
          <a:xfrm>
            <a:off x="914400" y="2916079"/>
            <a:ext cx="11430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Put(hCh,msg);</a:t>
            </a:r>
          </a:p>
        </p:txBody>
      </p:sp>
      <p:sp>
        <p:nvSpPr>
          <p:cNvPr id="82" name="Text Box 28"/>
          <p:cNvSpPr txBox="1">
            <a:spLocks noChangeArrowheads="1"/>
          </p:cNvSpPr>
          <p:nvPr/>
        </p:nvSpPr>
        <p:spPr bwMode="auto">
          <a:xfrm>
            <a:off x="905774" y="2728806"/>
            <a:ext cx="2133600"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Tibuf *msg = PktLibAlloc(hHeap);</a:t>
            </a:r>
          </a:p>
        </p:txBody>
      </p:sp>
      <p:sp>
        <p:nvSpPr>
          <p:cNvPr id="83" name="Text Box 28"/>
          <p:cNvSpPr txBox="1">
            <a:spLocks noChangeArrowheads="1"/>
          </p:cNvSpPr>
          <p:nvPr/>
        </p:nvSpPr>
        <p:spPr bwMode="auto">
          <a:xfrm>
            <a:off x="914400" y="2536882"/>
            <a:ext cx="1525587" cy="246221"/>
          </a:xfrm>
          <a:prstGeom prst="rect">
            <a:avLst/>
          </a:prstGeom>
          <a:noFill/>
          <a:ln w="9525">
            <a:noFill/>
            <a:miter lim="800000"/>
            <a:headEnd/>
            <a:tailEnd/>
          </a:ln>
        </p:spPr>
        <p:txBody>
          <a:bodyPr wrap="square">
            <a:spAutoFit/>
          </a:bodyPr>
          <a:lstStyle/>
          <a:p>
            <a:pPr algn="l" fontAlgn="base">
              <a:spcBef>
                <a:spcPct val="0"/>
              </a:spcBef>
              <a:spcAft>
                <a:spcPct val="0"/>
              </a:spcAft>
            </a:pPr>
            <a:r>
              <a:rPr lang="en-US" sz="1000" dirty="0">
                <a:solidFill>
                  <a:srgbClr val="000000"/>
                </a:solidFill>
                <a:latin typeface="+mj-lt"/>
              </a:rPr>
              <a:t>hCh=Find(“MyCh4”);</a:t>
            </a:r>
          </a:p>
        </p:txBody>
      </p:sp>
      <p:cxnSp>
        <p:nvCxnSpPr>
          <p:cNvPr id="84" name="AutoShape 9"/>
          <p:cNvCxnSpPr>
            <a:cxnSpLocks noChangeShapeType="1"/>
            <a:endCxn id="60" idx="3"/>
          </p:cNvCxnSpPr>
          <p:nvPr/>
        </p:nvCxnSpPr>
        <p:spPr bwMode="auto">
          <a:xfrm flipV="1">
            <a:off x="952500" y="3107531"/>
            <a:ext cx="2416174" cy="796"/>
          </a:xfrm>
          <a:prstGeom prst="straightConnector1">
            <a:avLst/>
          </a:prstGeom>
          <a:noFill/>
          <a:ln w="9525">
            <a:solidFill>
              <a:schemeClr val="tx1"/>
            </a:solidFill>
            <a:round/>
            <a:headEnd/>
            <a:tailEnd type="triangle" w="med" len="med"/>
          </a:ln>
          <a:effectLst/>
        </p:spPr>
      </p:cxnSp>
      <p:cxnSp>
        <p:nvCxnSpPr>
          <p:cNvPr id="87" name="Straight Connector 86"/>
          <p:cNvCxnSpPr/>
          <p:nvPr/>
        </p:nvCxnSpPr>
        <p:spPr>
          <a:xfrm>
            <a:off x="8267698" y="2544049"/>
            <a:ext cx="2" cy="257889"/>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
        <p:nvSpPr>
          <p:cNvPr id="88" name="Text Box 28"/>
          <p:cNvSpPr txBox="1">
            <a:spLocks noChangeArrowheads="1"/>
          </p:cNvSpPr>
          <p:nvPr/>
        </p:nvSpPr>
        <p:spPr bwMode="auto">
          <a:xfrm>
            <a:off x="6629400" y="2190512"/>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j-lt"/>
              </a:rPr>
              <a:t>hCh = Create(“MyCh4”);</a:t>
            </a:r>
          </a:p>
        </p:txBody>
      </p:sp>
      <p:sp>
        <p:nvSpPr>
          <p:cNvPr id="35"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Tree>
    <p:extLst>
      <p:ext uri="{BB962C8B-B14F-4D97-AF65-F5344CB8AC3E}">
        <p14:creationId xmlns="" xmlns:p14="http://schemas.microsoft.com/office/powerpoint/2010/main" val="347199050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1488" y="202131"/>
            <a:ext cx="8229600" cy="762000"/>
          </a:xfrm>
        </p:spPr>
        <p:txBody>
          <a:bodyPr wrap="none" anchorCtr="1"/>
          <a:lstStyle/>
          <a:p>
            <a:r>
              <a:rPr lang="en-US" dirty="0" smtClean="0"/>
              <a:t>Architecture Support for IPC</a:t>
            </a:r>
          </a:p>
        </p:txBody>
      </p:sp>
      <p:sp>
        <p:nvSpPr>
          <p:cNvPr id="22" name="TextBox 21"/>
          <p:cNvSpPr txBox="1"/>
          <p:nvPr/>
        </p:nvSpPr>
        <p:spPr>
          <a:xfrm>
            <a:off x="0" y="2009325"/>
            <a:ext cx="8790291" cy="1735860"/>
          </a:xfrm>
          <a:prstGeom prst="rect">
            <a:avLst/>
          </a:prstGeom>
          <a:noFill/>
        </p:spPr>
        <p:txBody>
          <a:bodyPr wrap="square" rtlCol="0" anchor="ctr" anchorCtr="0">
            <a:spAutoFit/>
          </a:bodyPr>
          <a:lstStyle/>
          <a:p>
            <a:pPr marL="342900" indent="-342900" algn="l">
              <a:lnSpc>
                <a:spcPct val="80000"/>
              </a:lnSpc>
              <a:spcBef>
                <a:spcPts val="1200"/>
              </a:spcBef>
              <a:spcAft>
                <a:spcPts val="0"/>
              </a:spcAft>
              <a:buClr>
                <a:schemeClr val="tx2"/>
              </a:buClr>
              <a:buSzPct val="75000"/>
              <a:buFont typeface="Wingdings"/>
              <a:buChar char=""/>
            </a:pPr>
            <a:r>
              <a:rPr lang="en-US" dirty="0" smtClean="0">
                <a:latin typeface="Calibri" pitchFamily="34" charset="0"/>
              </a:rPr>
              <a:t>Shared memory – MSMC memory or DDR</a:t>
            </a:r>
          </a:p>
          <a:p>
            <a:pPr marL="342900" indent="-342900" algn="l">
              <a:lnSpc>
                <a:spcPct val="80000"/>
              </a:lnSpc>
              <a:spcBef>
                <a:spcPts val="1200"/>
              </a:spcBef>
              <a:spcAft>
                <a:spcPts val="0"/>
              </a:spcAft>
              <a:buClr>
                <a:schemeClr val="tx2"/>
              </a:buClr>
              <a:buSzPct val="75000"/>
              <a:buFont typeface="Wingdings"/>
              <a:buChar char=""/>
            </a:pPr>
            <a:r>
              <a:rPr lang="en-US" dirty="0" smtClean="0">
                <a:latin typeface="Calibri" pitchFamily="34" charset="0"/>
              </a:rPr>
              <a:t>IPC registers set provides hardware interrupt to cores </a:t>
            </a:r>
          </a:p>
          <a:p>
            <a:pPr marL="342900" indent="-342900" algn="l">
              <a:lnSpc>
                <a:spcPct val="80000"/>
              </a:lnSpc>
              <a:spcBef>
                <a:spcPts val="1200"/>
              </a:spcBef>
              <a:spcAft>
                <a:spcPts val="0"/>
              </a:spcAft>
              <a:buClr>
                <a:schemeClr val="tx2"/>
              </a:buClr>
              <a:buSzPct val="75000"/>
              <a:buFont typeface="Wingdings"/>
              <a:buChar char=""/>
            </a:pPr>
            <a:r>
              <a:rPr lang="en-US" dirty="0" smtClean="0">
                <a:latin typeface="Calibri" pitchFamily="34" charset="0"/>
              </a:rPr>
              <a:t>Multicore navigator</a:t>
            </a:r>
          </a:p>
          <a:p>
            <a:pPr marL="342900" indent="-342900" algn="l">
              <a:lnSpc>
                <a:spcPct val="80000"/>
              </a:lnSpc>
              <a:spcBef>
                <a:spcPts val="1200"/>
              </a:spcBef>
              <a:spcAft>
                <a:spcPts val="0"/>
              </a:spcAft>
              <a:buClr>
                <a:schemeClr val="tx2"/>
              </a:buClr>
              <a:buSzPct val="75000"/>
              <a:buFont typeface="Wingdings"/>
              <a:buChar char=""/>
            </a:pPr>
            <a:r>
              <a:rPr lang="en-US" dirty="0" smtClean="0">
                <a:latin typeface="Calibri" pitchFamily="34" charset="0"/>
              </a:rPr>
              <a:t>Various peripherals for communication between devices</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4" name="AutoShape 9"/>
          <p:cNvCxnSpPr>
            <a:cxnSpLocks noChangeShapeType="1"/>
          </p:cNvCxnSpPr>
          <p:nvPr/>
        </p:nvCxnSpPr>
        <p:spPr bwMode="auto">
          <a:xfrm rot="10800000">
            <a:off x="5632451" y="3545809"/>
            <a:ext cx="2673348" cy="1"/>
          </a:xfrm>
          <a:prstGeom prst="straightConnector1">
            <a:avLst/>
          </a:prstGeom>
          <a:noFill/>
          <a:ln w="9525">
            <a:solidFill>
              <a:schemeClr val="tx1"/>
            </a:solidFill>
            <a:round/>
            <a:headEnd/>
            <a:tailEnd type="triangle" w="med" len="med"/>
          </a:ln>
          <a:effectLst/>
        </p:spPr>
      </p:cxnSp>
      <p:sp>
        <p:nvSpPr>
          <p:cNvPr id="234" name="Title 233"/>
          <p:cNvSpPr>
            <a:spLocks noGrp="1"/>
          </p:cNvSpPr>
          <p:nvPr>
            <p:ph type="title"/>
          </p:nvPr>
        </p:nvSpPr>
        <p:spPr>
          <a:xfrm>
            <a:off x="304800" y="0"/>
            <a:ext cx="8458200" cy="1609725"/>
          </a:xfrm>
        </p:spPr>
        <p:txBody>
          <a:bodyPr/>
          <a:lstStyle/>
          <a:p>
            <a:r>
              <a:rPr lang="en-US" sz="3600" b="1" dirty="0" smtClean="0"/>
              <a:t>Case 4: Generic Channel Communication</a:t>
            </a:r>
            <a:br>
              <a:rPr lang="en-US" sz="3600" b="1" dirty="0" smtClean="0"/>
            </a:br>
            <a:r>
              <a:rPr lang="en-US" sz="2400" dirty="0" smtClean="0"/>
              <a:t/>
            </a:r>
            <a:br>
              <a:rPr lang="en-US" sz="2400" dirty="0" smtClean="0"/>
            </a:br>
            <a:r>
              <a:rPr lang="en-US" sz="2400" dirty="0" smtClean="0"/>
              <a:t>ARM-to-DSP Communications via Linux Kernel VirtQueue</a:t>
            </a:r>
            <a:endParaRPr lang="en-US" sz="2400" dirty="0"/>
          </a:p>
        </p:txBody>
      </p:sp>
      <p:sp>
        <p:nvSpPr>
          <p:cNvPr id="259074" name="Rectangle 2"/>
          <p:cNvSpPr>
            <a:spLocks noChangeArrowheads="1"/>
          </p:cNvSpPr>
          <p:nvPr/>
        </p:nvSpPr>
        <p:spPr bwMode="auto">
          <a:xfrm>
            <a:off x="8223250" y="18288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Reader</a:t>
            </a:r>
            <a:endParaRPr lang="en-US" dirty="0">
              <a:solidFill>
                <a:srgbClr val="000000"/>
              </a:solidFill>
              <a:latin typeface="+mn-lt"/>
            </a:endParaRPr>
          </a:p>
        </p:txBody>
      </p:sp>
      <p:sp>
        <p:nvSpPr>
          <p:cNvPr id="259075" name="Rectangle 3"/>
          <p:cNvSpPr>
            <a:spLocks noChangeArrowheads="1"/>
          </p:cNvSpPr>
          <p:nvPr/>
        </p:nvSpPr>
        <p:spPr bwMode="auto">
          <a:xfrm>
            <a:off x="450850" y="19812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Writer</a:t>
            </a:r>
            <a:endParaRPr lang="en-US" dirty="0">
              <a:solidFill>
                <a:srgbClr val="000000"/>
              </a:solidFill>
              <a:latin typeface="+mn-lt"/>
            </a:endParaRPr>
          </a:p>
        </p:txBody>
      </p:sp>
      <p:sp>
        <p:nvSpPr>
          <p:cNvPr id="86" name="Text Box 28"/>
          <p:cNvSpPr txBox="1">
            <a:spLocks noChangeArrowheads="1"/>
          </p:cNvSpPr>
          <p:nvPr/>
        </p:nvSpPr>
        <p:spPr bwMode="auto">
          <a:xfrm>
            <a:off x="1066800" y="3657600"/>
            <a:ext cx="6934200" cy="2677656"/>
          </a:xfrm>
          <a:prstGeom prst="rect">
            <a:avLst/>
          </a:prstGeom>
          <a:noFill/>
          <a:ln w="9525">
            <a:noFill/>
            <a:miter lim="800000"/>
            <a:headEnd/>
            <a:tailEnd/>
          </a:ln>
        </p:spPr>
        <p:txBody>
          <a:bodyPr wrap="square">
            <a:spAutoFit/>
          </a:bodyPr>
          <a:lstStyle/>
          <a:p>
            <a:pPr marL="228600" indent="-228600" algn="l">
              <a:buAutoNum type="arabicPeriod"/>
            </a:pPr>
            <a:r>
              <a:rPr lang="en-US" sz="1400" dirty="0" smtClean="0">
                <a:solidFill>
                  <a:srgbClr val="000000"/>
                </a:solidFill>
                <a:latin typeface="+mn-lt"/>
              </a:rPr>
              <a:t>Reader creates a channel ahead of time with a given name (e.g., MyCh5).</a:t>
            </a:r>
          </a:p>
          <a:p>
            <a:pPr marL="228600" indent="-228600" algn="l">
              <a:buAutoNum type="arabicPeriod"/>
            </a:pPr>
            <a:r>
              <a:rPr lang="en-US" sz="1400" dirty="0" smtClean="0">
                <a:solidFill>
                  <a:srgbClr val="000000"/>
                </a:solidFill>
                <a:latin typeface="+mn-lt"/>
              </a:rPr>
              <a:t>When Writer has information to write, it looks for the channel (find). The kernel is aware of the user space handle.</a:t>
            </a:r>
          </a:p>
          <a:p>
            <a:pPr marL="228600" indent="-228600" algn="l">
              <a:buAutoNum type="arabicPeriod"/>
            </a:pPr>
            <a:r>
              <a:rPr lang="en-US" sz="1400" dirty="0" smtClean="0">
                <a:solidFill>
                  <a:srgbClr val="000000"/>
                </a:solidFill>
                <a:latin typeface="+mn-lt"/>
              </a:rPr>
              <a:t>Writer asks for a buffer. The kernel dedicates a descriptor to the channel and provides Writer with a pointer to a buffer that is associated with the descriptor. Writer writes the message into the buffer. </a:t>
            </a:r>
          </a:p>
          <a:p>
            <a:pPr marL="228600" indent="-228600" algn="l">
              <a:buAutoNum type="arabicPeriod"/>
            </a:pPr>
            <a:r>
              <a:rPr lang="en-US" sz="1400" dirty="0" smtClean="0">
                <a:solidFill>
                  <a:srgbClr val="000000"/>
                </a:solidFill>
                <a:latin typeface="+mn-lt"/>
              </a:rPr>
              <a:t>Writer does a “put” to the buffer. The kernel pushes the descriptor into the right queue. Multicore Navigator does a loopback (copies the descriptor data) and frees the Kernel queue. Multicore Navigator then loads the data into another descriptor and sends it to the appropriate core.</a:t>
            </a:r>
          </a:p>
          <a:p>
            <a:pPr marL="228600" indent="-228600" algn="l">
              <a:buAutoNum type="arabicPeriod"/>
            </a:pPr>
            <a:r>
              <a:rPr lang="en-US" sz="1400" dirty="0" smtClean="0">
                <a:solidFill>
                  <a:srgbClr val="000000"/>
                </a:solidFill>
                <a:latin typeface="+mn-lt"/>
              </a:rPr>
              <a:t>When Reader calls “get,” it receives the message.</a:t>
            </a:r>
          </a:p>
          <a:p>
            <a:pPr marL="228600" indent="-228600" algn="l">
              <a:buAutoNum type="arabicPeriod"/>
            </a:pPr>
            <a:r>
              <a:rPr lang="en-US" sz="1400" dirty="0" smtClean="0">
                <a:solidFill>
                  <a:srgbClr val="000000"/>
                </a:solidFill>
                <a:latin typeface="+mn-lt"/>
              </a:rPr>
              <a:t>Reader must “free” the message after it is done reading.</a:t>
            </a:r>
          </a:p>
        </p:txBody>
      </p:sp>
      <p:sp>
        <p:nvSpPr>
          <p:cNvPr id="24" name="Rectangle 4"/>
          <p:cNvSpPr>
            <a:spLocks noChangeArrowheads="1"/>
          </p:cNvSpPr>
          <p:nvPr/>
        </p:nvSpPr>
        <p:spPr bwMode="auto">
          <a:xfrm>
            <a:off x="2901950" y="2216508"/>
            <a:ext cx="2743200" cy="132679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n-lt"/>
                <a:cs typeface="Calibri" pitchFamily="34" charset="0"/>
              </a:rPr>
              <a:t>MyCh5</a:t>
            </a:r>
            <a:endParaRPr lang="en-US" b="1" dirty="0">
              <a:solidFill>
                <a:srgbClr val="000000"/>
              </a:solidFill>
              <a:latin typeface="+mn-lt"/>
              <a:cs typeface="Calibri" pitchFamily="34" charset="0"/>
            </a:endParaRPr>
          </a:p>
        </p:txBody>
      </p:sp>
      <p:cxnSp>
        <p:nvCxnSpPr>
          <p:cNvPr id="25" name="AutoShape 21"/>
          <p:cNvCxnSpPr>
            <a:cxnSpLocks noChangeShapeType="1"/>
          </p:cNvCxnSpPr>
          <p:nvPr/>
        </p:nvCxnSpPr>
        <p:spPr bwMode="auto">
          <a:xfrm>
            <a:off x="5321997" y="2534444"/>
            <a:ext cx="2913061" cy="1588"/>
          </a:xfrm>
          <a:prstGeom prst="bentConnector3">
            <a:avLst>
              <a:gd name="adj1" fmla="val 50000"/>
            </a:avLst>
          </a:prstGeom>
          <a:noFill/>
          <a:ln w="9525">
            <a:solidFill>
              <a:schemeClr val="tx1"/>
            </a:solidFill>
            <a:miter lim="800000"/>
            <a:headEnd/>
            <a:tailEnd type="triangle" w="med" len="med"/>
          </a:ln>
          <a:effectLst/>
        </p:spPr>
      </p:cxnSp>
      <p:sp>
        <p:nvSpPr>
          <p:cNvPr id="26" name="Text Box 28"/>
          <p:cNvSpPr txBox="1">
            <a:spLocks noChangeArrowheads="1"/>
          </p:cNvSpPr>
          <p:nvPr/>
        </p:nvSpPr>
        <p:spPr bwMode="auto">
          <a:xfrm>
            <a:off x="914400" y="2590800"/>
            <a:ext cx="952500" cy="246220"/>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Put(hCh,msg);</a:t>
            </a:r>
          </a:p>
        </p:txBody>
      </p:sp>
      <p:sp>
        <p:nvSpPr>
          <p:cNvPr id="27" name="Text Box 28"/>
          <p:cNvSpPr txBox="1">
            <a:spLocks noChangeArrowheads="1"/>
          </p:cNvSpPr>
          <p:nvPr/>
        </p:nvSpPr>
        <p:spPr bwMode="auto">
          <a:xfrm>
            <a:off x="914400" y="2447052"/>
            <a:ext cx="1516061"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msg = PktLibAlloc(hHeap);</a:t>
            </a:r>
          </a:p>
        </p:txBody>
      </p:sp>
      <p:sp>
        <p:nvSpPr>
          <p:cNvPr id="28" name="Text Box 28"/>
          <p:cNvSpPr txBox="1">
            <a:spLocks noChangeArrowheads="1"/>
          </p:cNvSpPr>
          <p:nvPr/>
        </p:nvSpPr>
        <p:spPr bwMode="auto">
          <a:xfrm>
            <a:off x="7010400" y="27636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sp>
        <p:nvSpPr>
          <p:cNvPr id="29" name="Text Box 28"/>
          <p:cNvSpPr txBox="1">
            <a:spLocks noChangeArrowheads="1"/>
          </p:cNvSpPr>
          <p:nvPr/>
        </p:nvSpPr>
        <p:spPr bwMode="auto">
          <a:xfrm>
            <a:off x="6680200" y="2324100"/>
            <a:ext cx="160019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Tibuf *msg =Get(hCh);</a:t>
            </a:r>
          </a:p>
        </p:txBody>
      </p:sp>
      <p:sp>
        <p:nvSpPr>
          <p:cNvPr id="30" name="Text Box 28"/>
          <p:cNvSpPr txBox="1">
            <a:spLocks noChangeArrowheads="1"/>
          </p:cNvSpPr>
          <p:nvPr/>
        </p:nvSpPr>
        <p:spPr bwMode="auto">
          <a:xfrm>
            <a:off x="914400" y="2266795"/>
            <a:ext cx="1525587"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hCh=Find(“MyCh5”);</a:t>
            </a:r>
          </a:p>
        </p:txBody>
      </p:sp>
      <p:cxnSp>
        <p:nvCxnSpPr>
          <p:cNvPr id="31" name="AutoShape 9"/>
          <p:cNvCxnSpPr>
            <a:cxnSpLocks noChangeShapeType="1"/>
          </p:cNvCxnSpPr>
          <p:nvPr/>
        </p:nvCxnSpPr>
        <p:spPr bwMode="auto">
          <a:xfrm flipH="1">
            <a:off x="5645153" y="2209800"/>
            <a:ext cx="2584447" cy="6708"/>
          </a:xfrm>
          <a:prstGeom prst="straightConnector1">
            <a:avLst/>
          </a:prstGeom>
          <a:noFill/>
          <a:ln w="9525">
            <a:solidFill>
              <a:schemeClr val="tx1"/>
            </a:solidFill>
            <a:round/>
            <a:headEnd/>
            <a:tailEnd type="triangle" w="med" len="med"/>
          </a:ln>
          <a:effectLst/>
        </p:spPr>
      </p:cxnSp>
      <p:sp>
        <p:nvSpPr>
          <p:cNvPr id="32" name="Text Box 28"/>
          <p:cNvSpPr txBox="1">
            <a:spLocks noChangeArrowheads="1"/>
          </p:cNvSpPr>
          <p:nvPr/>
        </p:nvSpPr>
        <p:spPr bwMode="auto">
          <a:xfrm>
            <a:off x="6619874" y="2001679"/>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hCh = Create(“MyCh5”);</a:t>
            </a:r>
          </a:p>
        </p:txBody>
      </p:sp>
      <p:sp>
        <p:nvSpPr>
          <p:cNvPr id="33" name="Text Box 28"/>
          <p:cNvSpPr txBox="1">
            <a:spLocks noChangeArrowheads="1"/>
          </p:cNvSpPr>
          <p:nvPr/>
        </p:nvSpPr>
        <p:spPr bwMode="auto">
          <a:xfrm>
            <a:off x="7391400" y="3358165"/>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Delete(hCh);</a:t>
            </a:r>
          </a:p>
        </p:txBody>
      </p:sp>
      <p:sp>
        <p:nvSpPr>
          <p:cNvPr id="34" name="Oval 37"/>
          <p:cNvSpPr>
            <a:spLocks noChangeArrowheads="1"/>
          </p:cNvSpPr>
          <p:nvPr/>
        </p:nvSpPr>
        <p:spPr bwMode="auto">
          <a:xfrm>
            <a:off x="4252913" y="2758282"/>
            <a:ext cx="576262" cy="352425"/>
          </a:xfrm>
          <a:prstGeom prst="ellipse">
            <a:avLst/>
          </a:prstGeom>
          <a:solidFill>
            <a:srgbClr val="99CCFF"/>
          </a:solidFill>
          <a:ln w="9525">
            <a:solidFill>
              <a:schemeClr val="tx1"/>
            </a:solidFill>
            <a:round/>
            <a:headEnd/>
            <a:tailEnd/>
          </a:ln>
        </p:spPr>
        <p:txBody>
          <a:bodyPr wrap="none" anchor="ctr"/>
          <a:lstStyle/>
          <a:p>
            <a:pPr algn="ctr"/>
            <a:r>
              <a:rPr lang="en-US" sz="1000" dirty="0" smtClean="0">
                <a:solidFill>
                  <a:srgbClr val="000000"/>
                </a:solidFill>
                <a:latin typeface="+mn-lt"/>
              </a:rPr>
              <a:t>Rx</a:t>
            </a:r>
          </a:p>
          <a:p>
            <a:pPr algn="ctr"/>
            <a:r>
              <a:rPr lang="en-US" sz="1000" dirty="0" smtClean="0">
                <a:solidFill>
                  <a:srgbClr val="000000"/>
                </a:solidFill>
                <a:latin typeface="+mn-lt"/>
              </a:rPr>
              <a:t>PKTDMA</a:t>
            </a:r>
            <a:endParaRPr lang="en-US" sz="1000" dirty="0">
              <a:solidFill>
                <a:srgbClr val="000000"/>
              </a:solidFill>
              <a:latin typeface="+mn-lt"/>
            </a:endParaRPr>
          </a:p>
        </p:txBody>
      </p:sp>
      <p:sp>
        <p:nvSpPr>
          <p:cNvPr id="35" name="Rectangle 82"/>
          <p:cNvSpPr>
            <a:spLocks noChangeArrowheads="1"/>
          </p:cNvSpPr>
          <p:nvPr/>
        </p:nvSpPr>
        <p:spPr bwMode="auto">
          <a:xfrm flipH="1">
            <a:off x="4886325" y="3124993"/>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2" name="Group 91"/>
          <p:cNvGrpSpPr>
            <a:grpSpLocks/>
          </p:cNvGrpSpPr>
          <p:nvPr/>
        </p:nvGrpSpPr>
        <p:grpSpPr bwMode="auto">
          <a:xfrm>
            <a:off x="4857751" y="2359025"/>
            <a:ext cx="574675" cy="346075"/>
            <a:chOff x="752" y="1556"/>
            <a:chExt cx="362" cy="218"/>
          </a:xfrm>
        </p:grpSpPr>
        <p:cxnSp>
          <p:nvCxnSpPr>
            <p:cNvPr id="37"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38"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39"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3" name="Group 57"/>
          <p:cNvGrpSpPr>
            <a:grpSpLocks/>
          </p:cNvGrpSpPr>
          <p:nvPr/>
        </p:nvGrpSpPr>
        <p:grpSpPr bwMode="auto">
          <a:xfrm flipH="1">
            <a:off x="4829175" y="3086100"/>
            <a:ext cx="574675" cy="346075"/>
            <a:chOff x="752" y="1556"/>
            <a:chExt cx="362" cy="218"/>
          </a:xfrm>
        </p:grpSpPr>
        <p:cxnSp>
          <p:nvCxnSpPr>
            <p:cNvPr id="41"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2"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3"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44" name="Rectangle 82"/>
          <p:cNvSpPr>
            <a:spLocks noChangeArrowheads="1"/>
          </p:cNvSpPr>
          <p:nvPr/>
        </p:nvSpPr>
        <p:spPr bwMode="auto">
          <a:xfrm flipH="1">
            <a:off x="5251451" y="2400300"/>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45" name="AutoShape 39"/>
          <p:cNvCxnSpPr>
            <a:cxnSpLocks noChangeShapeType="1"/>
            <a:stCxn id="35" idx="3"/>
            <a:endCxn id="34" idx="4"/>
          </p:cNvCxnSpPr>
          <p:nvPr/>
        </p:nvCxnSpPr>
        <p:spPr bwMode="auto">
          <a:xfrm rot="10800000">
            <a:off x="4541045" y="3110707"/>
            <a:ext cx="345281" cy="148430"/>
          </a:xfrm>
          <a:prstGeom prst="bentConnector2">
            <a:avLst/>
          </a:prstGeom>
          <a:noFill/>
          <a:ln w="9525">
            <a:solidFill>
              <a:schemeClr val="tx1"/>
            </a:solidFill>
            <a:miter lim="800000"/>
            <a:headEnd/>
            <a:tailEnd type="triangle" w="med" len="med"/>
          </a:ln>
          <a:effectLst/>
        </p:spPr>
      </p:cxnSp>
      <p:cxnSp>
        <p:nvCxnSpPr>
          <p:cNvPr id="46" name="AutoShape 40"/>
          <p:cNvCxnSpPr>
            <a:cxnSpLocks noChangeShapeType="1"/>
            <a:stCxn id="34" idx="0"/>
            <a:endCxn id="44" idx="3"/>
          </p:cNvCxnSpPr>
          <p:nvPr/>
        </p:nvCxnSpPr>
        <p:spPr bwMode="auto">
          <a:xfrm rot="5400000" flipH="1" flipV="1">
            <a:off x="4784328" y="2291160"/>
            <a:ext cx="223838" cy="710407"/>
          </a:xfrm>
          <a:prstGeom prst="bentConnector2">
            <a:avLst/>
          </a:prstGeom>
          <a:noFill/>
          <a:ln w="9525">
            <a:solidFill>
              <a:schemeClr val="tx1"/>
            </a:solidFill>
            <a:miter lim="800000"/>
            <a:headEnd/>
            <a:tailEnd type="triangle" w="med" len="med"/>
          </a:ln>
          <a:effectLst/>
        </p:spPr>
      </p:cxnSp>
      <p:sp>
        <p:nvSpPr>
          <p:cNvPr id="47" name="Rectangle 82"/>
          <p:cNvSpPr>
            <a:spLocks noChangeArrowheads="1"/>
          </p:cNvSpPr>
          <p:nvPr/>
        </p:nvSpPr>
        <p:spPr bwMode="auto">
          <a:xfrm flipH="1">
            <a:off x="3368675" y="3131343"/>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4" name="Group 91"/>
          <p:cNvGrpSpPr>
            <a:grpSpLocks/>
          </p:cNvGrpSpPr>
          <p:nvPr/>
        </p:nvGrpSpPr>
        <p:grpSpPr bwMode="auto">
          <a:xfrm>
            <a:off x="2968625" y="3091656"/>
            <a:ext cx="574675" cy="346075"/>
            <a:chOff x="752" y="1556"/>
            <a:chExt cx="362" cy="218"/>
          </a:xfrm>
        </p:grpSpPr>
        <p:cxnSp>
          <p:nvCxnSpPr>
            <p:cNvPr id="49"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50"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51"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52" name="Oval 37"/>
          <p:cNvSpPr>
            <a:spLocks noChangeArrowheads="1"/>
          </p:cNvSpPr>
          <p:nvPr/>
        </p:nvSpPr>
        <p:spPr bwMode="auto">
          <a:xfrm>
            <a:off x="3484562" y="2747963"/>
            <a:ext cx="576263" cy="373062"/>
          </a:xfrm>
          <a:prstGeom prst="ellipse">
            <a:avLst/>
          </a:prstGeom>
          <a:solidFill>
            <a:srgbClr val="99CCFF"/>
          </a:solidFill>
          <a:ln w="9525">
            <a:solidFill>
              <a:schemeClr val="tx1"/>
            </a:solidFill>
            <a:round/>
            <a:headEnd/>
            <a:tailEnd/>
          </a:ln>
        </p:spPr>
        <p:txBody>
          <a:bodyPr wrap="none" anchor="ctr"/>
          <a:lstStyle/>
          <a:p>
            <a:pPr algn="ctr"/>
            <a:r>
              <a:rPr lang="en-US" sz="1000" dirty="0" smtClean="0">
                <a:solidFill>
                  <a:srgbClr val="000000"/>
                </a:solidFill>
                <a:latin typeface="+mn-lt"/>
              </a:rPr>
              <a:t>Tx</a:t>
            </a:r>
          </a:p>
          <a:p>
            <a:pPr algn="ctr"/>
            <a:r>
              <a:rPr lang="en-US" sz="1000" dirty="0" smtClean="0">
                <a:solidFill>
                  <a:srgbClr val="000000"/>
                </a:solidFill>
                <a:latin typeface="+mn-lt"/>
              </a:rPr>
              <a:t>PKTDMA</a:t>
            </a:r>
            <a:endParaRPr lang="en-US" sz="1000" dirty="0">
              <a:solidFill>
                <a:srgbClr val="000000"/>
              </a:solidFill>
              <a:latin typeface="+mn-lt"/>
            </a:endParaRPr>
          </a:p>
        </p:txBody>
      </p:sp>
      <p:grpSp>
        <p:nvGrpSpPr>
          <p:cNvPr id="5" name="Group 57"/>
          <p:cNvGrpSpPr>
            <a:grpSpLocks/>
          </p:cNvGrpSpPr>
          <p:nvPr/>
        </p:nvGrpSpPr>
        <p:grpSpPr bwMode="auto">
          <a:xfrm flipH="1">
            <a:off x="2976562" y="2397125"/>
            <a:ext cx="574675" cy="346075"/>
            <a:chOff x="752" y="1556"/>
            <a:chExt cx="362" cy="218"/>
          </a:xfrm>
        </p:grpSpPr>
        <p:cxnSp>
          <p:nvCxnSpPr>
            <p:cNvPr id="54"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55"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56"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57" name="Rectangle 82"/>
          <p:cNvSpPr>
            <a:spLocks noChangeArrowheads="1"/>
          </p:cNvSpPr>
          <p:nvPr/>
        </p:nvSpPr>
        <p:spPr bwMode="auto">
          <a:xfrm flipH="1">
            <a:off x="3009900" y="2436019"/>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58" name="AutoShape 21"/>
          <p:cNvCxnSpPr>
            <a:cxnSpLocks noChangeShapeType="1"/>
            <a:stCxn id="47" idx="1"/>
            <a:endCxn id="52" idx="4"/>
          </p:cNvCxnSpPr>
          <p:nvPr/>
        </p:nvCxnSpPr>
        <p:spPr bwMode="auto">
          <a:xfrm flipV="1">
            <a:off x="3484563" y="3121025"/>
            <a:ext cx="288131" cy="144462"/>
          </a:xfrm>
          <a:prstGeom prst="bentConnector2">
            <a:avLst/>
          </a:prstGeom>
          <a:noFill/>
          <a:ln w="9525">
            <a:solidFill>
              <a:schemeClr val="tx1"/>
            </a:solidFill>
            <a:miter lim="800000"/>
            <a:headEnd/>
            <a:tailEnd type="triangle" w="med" len="med"/>
          </a:ln>
          <a:effectLst/>
        </p:spPr>
      </p:cxnSp>
      <p:cxnSp>
        <p:nvCxnSpPr>
          <p:cNvPr id="59" name="AutoShape 23"/>
          <p:cNvCxnSpPr>
            <a:cxnSpLocks noChangeShapeType="1"/>
            <a:stCxn id="52" idx="0"/>
            <a:endCxn id="57" idx="1"/>
          </p:cNvCxnSpPr>
          <p:nvPr/>
        </p:nvCxnSpPr>
        <p:spPr bwMode="auto">
          <a:xfrm rot="16200000" flipV="1">
            <a:off x="3360341" y="2335610"/>
            <a:ext cx="177800" cy="646906"/>
          </a:xfrm>
          <a:prstGeom prst="bentConnector2">
            <a:avLst/>
          </a:prstGeom>
          <a:noFill/>
          <a:ln w="9525">
            <a:solidFill>
              <a:schemeClr val="tx1"/>
            </a:solidFill>
            <a:miter lim="800000"/>
            <a:headEnd/>
            <a:tailEnd type="triangle" w="med" len="med"/>
          </a:ln>
          <a:effectLst/>
        </p:spPr>
      </p:cxnSp>
      <p:cxnSp>
        <p:nvCxnSpPr>
          <p:cNvPr id="60" name="AutoShape 21"/>
          <p:cNvCxnSpPr>
            <a:cxnSpLocks noChangeShapeType="1"/>
            <a:stCxn id="52" idx="6"/>
            <a:endCxn id="34" idx="2"/>
          </p:cNvCxnSpPr>
          <p:nvPr/>
        </p:nvCxnSpPr>
        <p:spPr bwMode="auto">
          <a:xfrm>
            <a:off x="4060825" y="2934494"/>
            <a:ext cx="192088" cy="1"/>
          </a:xfrm>
          <a:prstGeom prst="bentConnector3">
            <a:avLst>
              <a:gd name="adj1" fmla="val 50000"/>
            </a:avLst>
          </a:prstGeom>
          <a:noFill/>
          <a:ln w="38100">
            <a:solidFill>
              <a:schemeClr val="tx1"/>
            </a:solidFill>
            <a:miter lim="800000"/>
            <a:headEnd/>
            <a:tailEnd type="triangle" w="med" len="med"/>
          </a:ln>
          <a:effectLst/>
        </p:spPr>
      </p:cxnSp>
      <p:cxnSp>
        <p:nvCxnSpPr>
          <p:cNvPr id="61" name="Shape 60"/>
          <p:cNvCxnSpPr>
            <a:stCxn id="28" idx="2"/>
            <a:endCxn id="35" idx="1"/>
          </p:cNvCxnSpPr>
          <p:nvPr/>
        </p:nvCxnSpPr>
        <p:spPr>
          <a:xfrm rot="5400000">
            <a:off x="6205538" y="1806574"/>
            <a:ext cx="249237" cy="26558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hape 201"/>
          <p:cNvCxnSpPr>
            <a:stCxn id="57" idx="3"/>
            <a:endCxn id="27" idx="3"/>
          </p:cNvCxnSpPr>
          <p:nvPr/>
        </p:nvCxnSpPr>
        <p:spPr>
          <a:xfrm rot="10800000">
            <a:off x="2430462" y="2570163"/>
            <a:ext cx="579439"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hape 201"/>
          <p:cNvCxnSpPr>
            <a:stCxn id="26" idx="3"/>
            <a:endCxn id="47" idx="3"/>
          </p:cNvCxnSpPr>
          <p:nvPr/>
        </p:nvCxnSpPr>
        <p:spPr>
          <a:xfrm>
            <a:off x="1866900" y="2713910"/>
            <a:ext cx="1501775" cy="551577"/>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Tree>
    <p:extLst>
      <p:ext uri="{BB962C8B-B14F-4D97-AF65-F5344CB8AC3E}">
        <p14:creationId xmlns="" xmlns:p14="http://schemas.microsoft.com/office/powerpoint/2010/main" val="4013618626"/>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276045" y="6366294"/>
            <a:ext cx="8635042" cy="461665"/>
          </a:xfrm>
          <a:prstGeom prst="rect">
            <a:avLst/>
          </a:prstGeom>
          <a:solidFill>
            <a:schemeClr val="bg1"/>
          </a:solidFill>
        </p:spPr>
        <p:txBody>
          <a:bodyPr wrap="square" rtlCol="0">
            <a:spAutoFit/>
          </a:bodyPr>
          <a:lstStyle/>
          <a:p>
            <a:endParaRPr lang="en-US" dirty="0"/>
          </a:p>
        </p:txBody>
      </p:sp>
      <p:sp>
        <p:nvSpPr>
          <p:cNvPr id="234" name="Title 233"/>
          <p:cNvSpPr>
            <a:spLocks noGrp="1"/>
          </p:cNvSpPr>
          <p:nvPr>
            <p:ph type="title"/>
          </p:nvPr>
        </p:nvSpPr>
        <p:spPr>
          <a:xfrm>
            <a:off x="231775" y="0"/>
            <a:ext cx="8458200" cy="1609725"/>
          </a:xfrm>
        </p:spPr>
        <p:txBody>
          <a:bodyPr/>
          <a:lstStyle/>
          <a:p>
            <a:r>
              <a:rPr lang="en-US" sz="3400" b="1" dirty="0" smtClean="0"/>
              <a:t>Case 5: Low-Latency Channel Communication</a:t>
            </a:r>
            <a:br>
              <a:rPr lang="en-US" sz="3400" b="1" dirty="0" smtClean="0"/>
            </a:br>
            <a:r>
              <a:rPr lang="en-US" sz="2400" dirty="0" smtClean="0"/>
              <a:t/>
            </a:r>
            <a:br>
              <a:rPr lang="en-US" sz="2400" dirty="0" smtClean="0"/>
            </a:br>
            <a:r>
              <a:rPr lang="en-US" sz="2400" dirty="0" smtClean="0"/>
              <a:t> ARM-to-DSP Communications via Linux Kernel VirtQueue</a:t>
            </a:r>
            <a:endParaRPr lang="en-US" sz="2400" dirty="0"/>
          </a:p>
        </p:txBody>
      </p:sp>
      <p:sp>
        <p:nvSpPr>
          <p:cNvPr id="259074" name="Rectangle 2"/>
          <p:cNvSpPr>
            <a:spLocks noChangeArrowheads="1"/>
          </p:cNvSpPr>
          <p:nvPr/>
        </p:nvSpPr>
        <p:spPr bwMode="auto">
          <a:xfrm>
            <a:off x="8223250" y="18288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Reader</a:t>
            </a:r>
            <a:endParaRPr lang="en-US" dirty="0">
              <a:solidFill>
                <a:srgbClr val="000000"/>
              </a:solidFill>
              <a:latin typeface="+mn-lt"/>
            </a:endParaRPr>
          </a:p>
        </p:txBody>
      </p:sp>
      <p:sp>
        <p:nvSpPr>
          <p:cNvPr id="259075" name="Rectangle 3"/>
          <p:cNvSpPr>
            <a:spLocks noChangeArrowheads="1"/>
          </p:cNvSpPr>
          <p:nvPr/>
        </p:nvSpPr>
        <p:spPr bwMode="auto">
          <a:xfrm>
            <a:off x="450850" y="19812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Writer</a:t>
            </a:r>
            <a:endParaRPr lang="en-US" dirty="0">
              <a:solidFill>
                <a:srgbClr val="000000"/>
              </a:solidFill>
              <a:latin typeface="+mn-lt"/>
            </a:endParaRPr>
          </a:p>
        </p:txBody>
      </p:sp>
      <p:sp>
        <p:nvSpPr>
          <p:cNvPr id="86" name="Text Box 28"/>
          <p:cNvSpPr txBox="1">
            <a:spLocks noChangeArrowheads="1"/>
          </p:cNvSpPr>
          <p:nvPr/>
        </p:nvSpPr>
        <p:spPr bwMode="auto">
          <a:xfrm>
            <a:off x="974787" y="3741042"/>
            <a:ext cx="7159925" cy="3108543"/>
          </a:xfrm>
          <a:prstGeom prst="rect">
            <a:avLst/>
          </a:prstGeom>
          <a:noFill/>
          <a:ln w="9525">
            <a:noFill/>
            <a:miter lim="800000"/>
            <a:headEnd/>
            <a:tailEnd/>
          </a:ln>
        </p:spPr>
        <p:txBody>
          <a:bodyPr wrap="square">
            <a:spAutoFit/>
          </a:bodyPr>
          <a:lstStyle/>
          <a:p>
            <a:pPr marL="228600" indent="-228600" algn="l">
              <a:buAutoNum type="arabicPeriod"/>
            </a:pPr>
            <a:r>
              <a:rPr lang="en-US" sz="1400" dirty="0" smtClean="0">
                <a:solidFill>
                  <a:srgbClr val="000000"/>
                </a:solidFill>
                <a:latin typeface="+mn-lt"/>
              </a:rPr>
              <a:t>Reader creates a channel based on a pending queue. The channel is created ahead of time with a given name (e.g., MyCh6).</a:t>
            </a:r>
          </a:p>
          <a:p>
            <a:pPr marL="228600" indent="-228600" algn="l">
              <a:buAutoNum type="arabicPeriod"/>
            </a:pPr>
            <a:r>
              <a:rPr lang="en-US" sz="1400" dirty="0" smtClean="0">
                <a:solidFill>
                  <a:srgbClr val="000000"/>
                </a:solidFill>
                <a:latin typeface="+mn-lt"/>
              </a:rPr>
              <a:t>Reader waits for the message by pending on a (software) semaphore.</a:t>
            </a:r>
          </a:p>
          <a:p>
            <a:pPr marL="228600" indent="-228600" algn="l">
              <a:buAutoNum type="arabicPeriod"/>
            </a:pPr>
            <a:r>
              <a:rPr lang="en-US" sz="1400" dirty="0" smtClean="0">
                <a:solidFill>
                  <a:srgbClr val="000000"/>
                </a:solidFill>
                <a:latin typeface="+mn-lt"/>
              </a:rPr>
              <a:t>When Writer has information to write, it looks for the channel (find). The kernel space is aware of the handle.</a:t>
            </a:r>
          </a:p>
          <a:p>
            <a:pPr marL="228600" indent="-228600" algn="l">
              <a:buAutoNum type="arabicPeriod"/>
            </a:pPr>
            <a:r>
              <a:rPr lang="en-US" sz="1400" dirty="0" smtClean="0">
                <a:solidFill>
                  <a:srgbClr val="000000"/>
                </a:solidFill>
                <a:latin typeface="+mn-lt"/>
              </a:rPr>
              <a:t>Writer asks for a buffer. Kernel dedicates a descriptor to the channel and provides Writer with a pointer to a buffer associated with the descriptor. Writer writes message to the buffer. </a:t>
            </a:r>
          </a:p>
          <a:p>
            <a:pPr marL="228600" indent="-228600" algn="l">
              <a:buAutoNum type="arabicPeriod"/>
            </a:pPr>
            <a:r>
              <a:rPr lang="en-US" sz="1400" dirty="0" smtClean="0">
                <a:solidFill>
                  <a:srgbClr val="000000"/>
                </a:solidFill>
                <a:latin typeface="+mn-lt"/>
              </a:rPr>
              <a:t>Writer does a “put” to the buffer. The kernel pushes the descriptor into the right queue. Multicore Navigator does a loopback (copies the descriptor data) and frees the kernel queue. Multicore Navigator then loads the data into another descriptor, moves it to the right queue, and generates an interrupt. The ISR posts the semaphore to the correct channel.</a:t>
            </a:r>
          </a:p>
          <a:p>
            <a:pPr marL="228600" indent="-228600" algn="l">
              <a:buAutoNum type="arabicPeriod"/>
            </a:pPr>
            <a:r>
              <a:rPr lang="en-US" sz="1400" dirty="0" smtClean="0">
                <a:solidFill>
                  <a:srgbClr val="000000"/>
                </a:solidFill>
                <a:latin typeface="+mn-lt"/>
              </a:rPr>
              <a:t>Reader starts processing the message.</a:t>
            </a:r>
          </a:p>
          <a:p>
            <a:pPr marL="228600" indent="-228600" algn="l">
              <a:buAutoNum type="arabicPeriod"/>
            </a:pPr>
            <a:r>
              <a:rPr lang="en-US" sz="1400" dirty="0" smtClean="0">
                <a:solidFill>
                  <a:srgbClr val="000000"/>
                </a:solidFill>
                <a:latin typeface="+mn-lt"/>
              </a:rPr>
              <a:t>Virtual channel structure enables usage of a single interrupt to post semaphore to one of many channels.</a:t>
            </a:r>
          </a:p>
        </p:txBody>
      </p:sp>
      <p:sp>
        <p:nvSpPr>
          <p:cNvPr id="53" name="Text Box 28"/>
          <p:cNvSpPr txBox="1">
            <a:spLocks noChangeArrowheads="1"/>
          </p:cNvSpPr>
          <p:nvPr/>
        </p:nvSpPr>
        <p:spPr bwMode="auto">
          <a:xfrm>
            <a:off x="7019925" y="3527266"/>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sp>
        <p:nvSpPr>
          <p:cNvPr id="59" name="Rectangle 4"/>
          <p:cNvSpPr>
            <a:spLocks noChangeArrowheads="1"/>
          </p:cNvSpPr>
          <p:nvPr/>
        </p:nvSpPr>
        <p:spPr bwMode="auto">
          <a:xfrm>
            <a:off x="2901950" y="2133600"/>
            <a:ext cx="3267076" cy="144780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smtClean="0">
                <a:solidFill>
                  <a:srgbClr val="000000"/>
                </a:solidFill>
                <a:latin typeface="+mn-lt"/>
                <a:cs typeface="Calibri" pitchFamily="34" charset="0"/>
              </a:rPr>
              <a:t>MyCh6                      </a:t>
            </a:r>
            <a:endParaRPr lang="en-US" sz="1000" b="1" dirty="0">
              <a:solidFill>
                <a:srgbClr val="000000"/>
              </a:solidFill>
              <a:latin typeface="+mn-lt"/>
              <a:cs typeface="Calibri" pitchFamily="34" charset="0"/>
            </a:endParaRPr>
          </a:p>
        </p:txBody>
      </p:sp>
      <p:sp>
        <p:nvSpPr>
          <p:cNvPr id="60" name="Text Box 28"/>
          <p:cNvSpPr txBox="1">
            <a:spLocks noChangeArrowheads="1"/>
          </p:cNvSpPr>
          <p:nvPr/>
        </p:nvSpPr>
        <p:spPr bwMode="auto">
          <a:xfrm>
            <a:off x="7086600" y="2801779"/>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cxnSp>
        <p:nvCxnSpPr>
          <p:cNvPr id="61" name="AutoShape 9"/>
          <p:cNvCxnSpPr>
            <a:cxnSpLocks noChangeShapeType="1"/>
          </p:cNvCxnSpPr>
          <p:nvPr/>
        </p:nvCxnSpPr>
        <p:spPr bwMode="auto">
          <a:xfrm rot="10800000">
            <a:off x="6169026" y="2173288"/>
            <a:ext cx="2136778" cy="1588"/>
          </a:xfrm>
          <a:prstGeom prst="straightConnector1">
            <a:avLst/>
          </a:prstGeom>
          <a:noFill/>
          <a:ln w="9525">
            <a:solidFill>
              <a:schemeClr val="tx1"/>
            </a:solidFill>
            <a:round/>
            <a:headEnd/>
            <a:tailEnd type="triangle" w="med" len="med"/>
          </a:ln>
          <a:effectLst/>
        </p:spPr>
      </p:cxnSp>
      <p:sp>
        <p:nvSpPr>
          <p:cNvPr id="62" name="Text Box 28"/>
          <p:cNvSpPr txBox="1">
            <a:spLocks noChangeArrowheads="1"/>
          </p:cNvSpPr>
          <p:nvPr/>
        </p:nvSpPr>
        <p:spPr bwMode="auto">
          <a:xfrm>
            <a:off x="6667500" y="1963579"/>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hCh = Create(“MyCh6”);</a:t>
            </a:r>
          </a:p>
        </p:txBody>
      </p:sp>
      <p:sp>
        <p:nvSpPr>
          <p:cNvPr id="63" name="Oval 37"/>
          <p:cNvSpPr>
            <a:spLocks noChangeArrowheads="1"/>
          </p:cNvSpPr>
          <p:nvPr/>
        </p:nvSpPr>
        <p:spPr bwMode="auto">
          <a:xfrm>
            <a:off x="4252913" y="2837657"/>
            <a:ext cx="576262" cy="352425"/>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smtClean="0">
                <a:solidFill>
                  <a:srgbClr val="000000"/>
                </a:solidFill>
                <a:latin typeface="+mn-lt"/>
              </a:rPr>
              <a:t>Rx</a:t>
            </a:r>
          </a:p>
          <a:p>
            <a:pPr algn="ctr"/>
            <a:r>
              <a:rPr lang="en-US" sz="1000" dirty="0" smtClean="0">
                <a:solidFill>
                  <a:srgbClr val="000000"/>
                </a:solidFill>
                <a:latin typeface="+mn-lt"/>
              </a:rPr>
              <a:t>PKTDMA</a:t>
            </a:r>
          </a:p>
        </p:txBody>
      </p:sp>
      <p:sp>
        <p:nvSpPr>
          <p:cNvPr id="64" name="Rectangle 82"/>
          <p:cNvSpPr>
            <a:spLocks noChangeArrowheads="1"/>
          </p:cNvSpPr>
          <p:nvPr/>
        </p:nvSpPr>
        <p:spPr bwMode="auto">
          <a:xfrm flipH="1">
            <a:off x="4886325" y="3204368"/>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2" name="Group 91"/>
          <p:cNvGrpSpPr>
            <a:grpSpLocks/>
          </p:cNvGrpSpPr>
          <p:nvPr/>
        </p:nvGrpSpPr>
        <p:grpSpPr bwMode="auto">
          <a:xfrm>
            <a:off x="4857751" y="2438400"/>
            <a:ext cx="574675" cy="346075"/>
            <a:chOff x="752" y="1556"/>
            <a:chExt cx="362" cy="218"/>
          </a:xfrm>
        </p:grpSpPr>
        <p:cxnSp>
          <p:nvCxnSpPr>
            <p:cNvPr id="66"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67"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68"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3" name="Group 57"/>
          <p:cNvGrpSpPr>
            <a:grpSpLocks/>
          </p:cNvGrpSpPr>
          <p:nvPr/>
        </p:nvGrpSpPr>
        <p:grpSpPr bwMode="auto">
          <a:xfrm flipH="1">
            <a:off x="4829175" y="3165475"/>
            <a:ext cx="574675" cy="346075"/>
            <a:chOff x="752" y="1556"/>
            <a:chExt cx="362" cy="218"/>
          </a:xfrm>
        </p:grpSpPr>
        <p:cxnSp>
          <p:nvCxnSpPr>
            <p:cNvPr id="70"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71"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72"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73" name="Rectangle 82"/>
          <p:cNvSpPr>
            <a:spLocks noChangeArrowheads="1"/>
          </p:cNvSpPr>
          <p:nvPr/>
        </p:nvSpPr>
        <p:spPr bwMode="auto">
          <a:xfrm flipH="1">
            <a:off x="5251451" y="2479675"/>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74" name="AutoShape 39"/>
          <p:cNvCxnSpPr>
            <a:cxnSpLocks noChangeShapeType="1"/>
            <a:stCxn id="64" idx="3"/>
            <a:endCxn id="63" idx="4"/>
          </p:cNvCxnSpPr>
          <p:nvPr/>
        </p:nvCxnSpPr>
        <p:spPr bwMode="auto">
          <a:xfrm rot="10800000">
            <a:off x="4541045" y="3190082"/>
            <a:ext cx="345281" cy="148430"/>
          </a:xfrm>
          <a:prstGeom prst="bentConnector2">
            <a:avLst/>
          </a:prstGeom>
          <a:noFill/>
          <a:ln w="9525">
            <a:solidFill>
              <a:schemeClr val="tx1"/>
            </a:solidFill>
            <a:miter lim="800000"/>
            <a:headEnd/>
            <a:tailEnd type="triangle" w="med" len="med"/>
          </a:ln>
          <a:effectLst/>
        </p:spPr>
      </p:cxnSp>
      <p:cxnSp>
        <p:nvCxnSpPr>
          <p:cNvPr id="75" name="AutoShape 40"/>
          <p:cNvCxnSpPr>
            <a:cxnSpLocks noChangeShapeType="1"/>
            <a:stCxn id="63" idx="0"/>
            <a:endCxn id="73" idx="3"/>
          </p:cNvCxnSpPr>
          <p:nvPr/>
        </p:nvCxnSpPr>
        <p:spPr bwMode="auto">
          <a:xfrm rot="5400000" flipH="1" flipV="1">
            <a:off x="4784328" y="2370535"/>
            <a:ext cx="223838" cy="710407"/>
          </a:xfrm>
          <a:prstGeom prst="bentConnector2">
            <a:avLst/>
          </a:prstGeom>
          <a:noFill/>
          <a:ln w="9525">
            <a:solidFill>
              <a:schemeClr val="tx1"/>
            </a:solidFill>
            <a:miter lim="800000"/>
            <a:headEnd/>
            <a:tailEnd type="triangle" w="med" len="med"/>
          </a:ln>
          <a:effectLst/>
        </p:spPr>
      </p:cxnSp>
      <p:cxnSp>
        <p:nvCxnSpPr>
          <p:cNvPr id="76" name="AutoShape 21"/>
          <p:cNvCxnSpPr>
            <a:cxnSpLocks noChangeShapeType="1"/>
            <a:stCxn id="91" idx="6"/>
            <a:endCxn id="63" idx="2"/>
          </p:cNvCxnSpPr>
          <p:nvPr/>
        </p:nvCxnSpPr>
        <p:spPr bwMode="auto">
          <a:xfrm flipV="1">
            <a:off x="4064000" y="3013870"/>
            <a:ext cx="188913" cy="8889"/>
          </a:xfrm>
          <a:prstGeom prst="bentConnector3">
            <a:avLst>
              <a:gd name="adj1" fmla="val 50000"/>
            </a:avLst>
          </a:prstGeom>
          <a:noFill/>
          <a:ln w="38100">
            <a:solidFill>
              <a:schemeClr val="tx1"/>
            </a:solidFill>
            <a:miter lim="800000"/>
            <a:headEnd/>
            <a:tailEnd type="triangle" w="med" len="med"/>
          </a:ln>
          <a:effectLst/>
        </p:spPr>
      </p:cxnSp>
      <p:sp>
        <p:nvSpPr>
          <p:cNvPr id="77" name="Oval 37"/>
          <p:cNvSpPr>
            <a:spLocks noChangeArrowheads="1"/>
          </p:cNvSpPr>
          <p:nvPr/>
        </p:nvSpPr>
        <p:spPr bwMode="auto">
          <a:xfrm>
            <a:off x="5562600" y="2171700"/>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n-lt"/>
              </a:rPr>
              <a:t>chIRx</a:t>
            </a:r>
          </a:p>
          <a:p>
            <a:pPr algn="ctr" fontAlgn="base">
              <a:spcBef>
                <a:spcPct val="0"/>
              </a:spcBef>
              <a:spcAft>
                <a:spcPct val="0"/>
              </a:spcAft>
            </a:pPr>
            <a:r>
              <a:rPr lang="en-US" sz="1000" dirty="0">
                <a:solidFill>
                  <a:srgbClr val="000000"/>
                </a:solidFill>
                <a:latin typeface="+mn-lt"/>
              </a:rPr>
              <a:t>(driver)</a:t>
            </a:r>
          </a:p>
        </p:txBody>
      </p:sp>
      <p:cxnSp>
        <p:nvCxnSpPr>
          <p:cNvPr id="78" name="AutoShape 48"/>
          <p:cNvCxnSpPr>
            <a:cxnSpLocks noChangeShapeType="1"/>
            <a:stCxn id="73" idx="0"/>
            <a:endCxn id="77" idx="2"/>
          </p:cNvCxnSpPr>
          <p:nvPr/>
        </p:nvCxnSpPr>
        <p:spPr bwMode="auto">
          <a:xfrm rot="5400000" flipH="1" flipV="1">
            <a:off x="5368529" y="2285605"/>
            <a:ext cx="134937" cy="253205"/>
          </a:xfrm>
          <a:prstGeom prst="bentConnector2">
            <a:avLst/>
          </a:prstGeom>
          <a:noFill/>
          <a:ln w="9525">
            <a:solidFill>
              <a:schemeClr val="tx1"/>
            </a:solidFill>
            <a:miter lim="800000"/>
            <a:headEnd/>
            <a:tailEnd type="triangle" w="med" len="med"/>
          </a:ln>
          <a:effectLst/>
        </p:spPr>
      </p:cxnSp>
      <p:cxnSp>
        <p:nvCxnSpPr>
          <p:cNvPr id="79" name="Straight Connector 78"/>
          <p:cNvCxnSpPr/>
          <p:nvPr/>
        </p:nvCxnSpPr>
        <p:spPr>
          <a:xfrm rot="16200000" flipH="1">
            <a:off x="8134032" y="2610167"/>
            <a:ext cx="343532" cy="1"/>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0" name="AutoShape 21"/>
          <p:cNvCxnSpPr>
            <a:cxnSpLocks noChangeShapeType="1"/>
            <a:stCxn id="77" idx="6"/>
            <a:endCxn id="81" idx="1"/>
          </p:cNvCxnSpPr>
          <p:nvPr/>
        </p:nvCxnSpPr>
        <p:spPr bwMode="auto">
          <a:xfrm>
            <a:off x="6096000" y="2344738"/>
            <a:ext cx="609602" cy="64373"/>
          </a:xfrm>
          <a:prstGeom prst="bentConnector3">
            <a:avLst>
              <a:gd name="adj1" fmla="val 50000"/>
            </a:avLst>
          </a:prstGeom>
          <a:noFill/>
          <a:ln w="9525">
            <a:solidFill>
              <a:srgbClr val="FF0000"/>
            </a:solidFill>
            <a:miter lim="800000"/>
            <a:headEnd/>
            <a:tailEnd type="triangle" w="med" len="med"/>
          </a:ln>
          <a:effectLst/>
        </p:spPr>
      </p:cxnSp>
      <p:sp>
        <p:nvSpPr>
          <p:cNvPr id="81" name="Text Box 28"/>
          <p:cNvSpPr txBox="1">
            <a:spLocks noChangeArrowheads="1"/>
          </p:cNvSpPr>
          <p:nvPr/>
        </p:nvSpPr>
        <p:spPr bwMode="auto">
          <a:xfrm>
            <a:off x="6705602" y="2286000"/>
            <a:ext cx="1635128"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Get(hCh); or Pend(MySem);</a:t>
            </a:r>
          </a:p>
        </p:txBody>
      </p:sp>
      <p:cxnSp>
        <p:nvCxnSpPr>
          <p:cNvPr id="82" name="AutoShape 21"/>
          <p:cNvCxnSpPr>
            <a:cxnSpLocks noChangeShapeType="1"/>
            <a:stCxn id="73" idx="1"/>
          </p:cNvCxnSpPr>
          <p:nvPr/>
        </p:nvCxnSpPr>
        <p:spPr bwMode="auto">
          <a:xfrm>
            <a:off x="5367339" y="2613819"/>
            <a:ext cx="2913059" cy="167719"/>
          </a:xfrm>
          <a:prstGeom prst="bentConnector3">
            <a:avLst>
              <a:gd name="adj1" fmla="val 50000"/>
            </a:avLst>
          </a:prstGeom>
          <a:noFill/>
          <a:ln w="9525">
            <a:solidFill>
              <a:schemeClr val="tx1"/>
            </a:solidFill>
            <a:miter lim="800000"/>
            <a:headEnd/>
            <a:tailEnd type="triangle" w="med" len="med"/>
          </a:ln>
          <a:effectLst/>
        </p:spPr>
      </p:cxnSp>
      <p:cxnSp>
        <p:nvCxnSpPr>
          <p:cNvPr id="83" name="Shape 82"/>
          <p:cNvCxnSpPr/>
          <p:nvPr/>
        </p:nvCxnSpPr>
        <p:spPr>
          <a:xfrm rot="5400000">
            <a:off x="6213476" y="1813877"/>
            <a:ext cx="328612" cy="273208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82"/>
          <p:cNvSpPr>
            <a:spLocks noChangeArrowheads="1"/>
          </p:cNvSpPr>
          <p:nvPr/>
        </p:nvSpPr>
        <p:spPr bwMode="auto">
          <a:xfrm flipH="1">
            <a:off x="3371850" y="3219608"/>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4" name="Group 91"/>
          <p:cNvGrpSpPr>
            <a:grpSpLocks/>
          </p:cNvGrpSpPr>
          <p:nvPr/>
        </p:nvGrpSpPr>
        <p:grpSpPr bwMode="auto">
          <a:xfrm>
            <a:off x="2971800" y="3179921"/>
            <a:ext cx="574675" cy="346075"/>
            <a:chOff x="752" y="1556"/>
            <a:chExt cx="362" cy="218"/>
          </a:xfrm>
        </p:grpSpPr>
        <p:cxnSp>
          <p:nvCxnSpPr>
            <p:cNvPr id="88"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89"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90"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91" name="Oval 37"/>
          <p:cNvSpPr>
            <a:spLocks noChangeArrowheads="1"/>
          </p:cNvSpPr>
          <p:nvPr/>
        </p:nvSpPr>
        <p:spPr bwMode="auto">
          <a:xfrm>
            <a:off x="3487737" y="2836228"/>
            <a:ext cx="576263" cy="373062"/>
          </a:xfrm>
          <a:prstGeom prst="ellipse">
            <a:avLst/>
          </a:prstGeom>
          <a:solidFill>
            <a:srgbClr val="99CCFF"/>
          </a:solidFill>
          <a:ln w="9525">
            <a:solidFill>
              <a:schemeClr val="tx1"/>
            </a:solidFill>
            <a:round/>
            <a:headEnd/>
            <a:tailEnd/>
          </a:ln>
        </p:spPr>
        <p:txBody>
          <a:bodyPr wrap="none" anchor="ctr"/>
          <a:lstStyle/>
          <a:p>
            <a:pPr algn="ctr"/>
            <a:r>
              <a:rPr lang="en-US" sz="1000" dirty="0" smtClean="0">
                <a:solidFill>
                  <a:srgbClr val="000000"/>
                </a:solidFill>
                <a:latin typeface="+mn-lt"/>
              </a:rPr>
              <a:t>Tx</a:t>
            </a:r>
            <a:endParaRPr lang="en-US" sz="1000" dirty="0">
              <a:solidFill>
                <a:srgbClr val="000000"/>
              </a:solidFill>
              <a:latin typeface="+mn-lt"/>
            </a:endParaRPr>
          </a:p>
          <a:p>
            <a:pPr algn="ctr"/>
            <a:r>
              <a:rPr lang="en-US" sz="1000" dirty="0" smtClean="0">
                <a:solidFill>
                  <a:srgbClr val="000000"/>
                </a:solidFill>
                <a:latin typeface="+mn-lt"/>
              </a:rPr>
              <a:t>PKTDMA</a:t>
            </a:r>
            <a:endParaRPr lang="en-US" sz="1000" dirty="0">
              <a:solidFill>
                <a:srgbClr val="000000"/>
              </a:solidFill>
              <a:latin typeface="+mn-lt"/>
            </a:endParaRPr>
          </a:p>
        </p:txBody>
      </p:sp>
      <p:grpSp>
        <p:nvGrpSpPr>
          <p:cNvPr id="5" name="Group 57"/>
          <p:cNvGrpSpPr>
            <a:grpSpLocks/>
          </p:cNvGrpSpPr>
          <p:nvPr/>
        </p:nvGrpSpPr>
        <p:grpSpPr bwMode="auto">
          <a:xfrm flipH="1">
            <a:off x="2979737" y="2485390"/>
            <a:ext cx="574675" cy="346075"/>
            <a:chOff x="752" y="1556"/>
            <a:chExt cx="362" cy="218"/>
          </a:xfrm>
        </p:grpSpPr>
        <p:cxnSp>
          <p:nvCxnSpPr>
            <p:cNvPr id="93"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94"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95"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96" name="Rectangle 82"/>
          <p:cNvSpPr>
            <a:spLocks noChangeArrowheads="1"/>
          </p:cNvSpPr>
          <p:nvPr/>
        </p:nvSpPr>
        <p:spPr bwMode="auto">
          <a:xfrm flipH="1">
            <a:off x="3013075" y="2524284"/>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97" name="AutoShape 21"/>
          <p:cNvCxnSpPr>
            <a:cxnSpLocks noChangeShapeType="1"/>
            <a:stCxn id="84" idx="1"/>
            <a:endCxn id="91" idx="4"/>
          </p:cNvCxnSpPr>
          <p:nvPr/>
        </p:nvCxnSpPr>
        <p:spPr bwMode="auto">
          <a:xfrm flipV="1">
            <a:off x="3487738" y="3209290"/>
            <a:ext cx="288131" cy="144462"/>
          </a:xfrm>
          <a:prstGeom prst="bentConnector2">
            <a:avLst/>
          </a:prstGeom>
          <a:noFill/>
          <a:ln w="9525">
            <a:solidFill>
              <a:schemeClr val="tx1"/>
            </a:solidFill>
            <a:miter lim="800000"/>
            <a:headEnd/>
            <a:tailEnd type="triangle" w="med" len="med"/>
          </a:ln>
          <a:effectLst/>
        </p:spPr>
      </p:cxnSp>
      <p:cxnSp>
        <p:nvCxnSpPr>
          <p:cNvPr id="98" name="AutoShape 23"/>
          <p:cNvCxnSpPr>
            <a:cxnSpLocks noChangeShapeType="1"/>
            <a:stCxn id="91" idx="0"/>
            <a:endCxn id="96" idx="1"/>
          </p:cNvCxnSpPr>
          <p:nvPr/>
        </p:nvCxnSpPr>
        <p:spPr bwMode="auto">
          <a:xfrm rot="16200000" flipV="1">
            <a:off x="3363516" y="2423875"/>
            <a:ext cx="177800" cy="646906"/>
          </a:xfrm>
          <a:prstGeom prst="bentConnector2">
            <a:avLst/>
          </a:prstGeom>
          <a:noFill/>
          <a:ln w="9525">
            <a:solidFill>
              <a:schemeClr val="tx1"/>
            </a:solidFill>
            <a:miter lim="800000"/>
            <a:headEnd/>
            <a:tailEnd type="triangle" w="med" len="med"/>
          </a:ln>
          <a:effectLst/>
        </p:spPr>
      </p:cxnSp>
      <p:sp>
        <p:nvSpPr>
          <p:cNvPr id="99" name="Text Box 28"/>
          <p:cNvSpPr txBox="1">
            <a:spLocks noChangeArrowheads="1"/>
          </p:cNvSpPr>
          <p:nvPr/>
        </p:nvSpPr>
        <p:spPr bwMode="auto">
          <a:xfrm>
            <a:off x="914400" y="2705100"/>
            <a:ext cx="952500" cy="246220"/>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Put(hCh,msg);</a:t>
            </a:r>
          </a:p>
        </p:txBody>
      </p:sp>
      <p:sp>
        <p:nvSpPr>
          <p:cNvPr id="100" name="Text Box 28"/>
          <p:cNvSpPr txBox="1">
            <a:spLocks noChangeArrowheads="1"/>
          </p:cNvSpPr>
          <p:nvPr/>
        </p:nvSpPr>
        <p:spPr bwMode="auto">
          <a:xfrm>
            <a:off x="914400" y="2535317"/>
            <a:ext cx="1516061"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msg = PktLibAlloc(hHeap);</a:t>
            </a:r>
          </a:p>
        </p:txBody>
      </p:sp>
      <p:sp>
        <p:nvSpPr>
          <p:cNvPr id="101" name="Text Box 28"/>
          <p:cNvSpPr txBox="1">
            <a:spLocks noChangeArrowheads="1"/>
          </p:cNvSpPr>
          <p:nvPr/>
        </p:nvSpPr>
        <p:spPr bwMode="auto">
          <a:xfrm>
            <a:off x="914400" y="2328365"/>
            <a:ext cx="1525587"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hCh=Find(“MyCh6”);</a:t>
            </a:r>
          </a:p>
        </p:txBody>
      </p:sp>
      <p:cxnSp>
        <p:nvCxnSpPr>
          <p:cNvPr id="102" name="Shape 201"/>
          <p:cNvCxnSpPr>
            <a:stCxn id="96" idx="3"/>
            <a:endCxn id="100" idx="3"/>
          </p:cNvCxnSpPr>
          <p:nvPr/>
        </p:nvCxnSpPr>
        <p:spPr>
          <a:xfrm rot="10800000">
            <a:off x="2430461" y="2658428"/>
            <a:ext cx="582614"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hape 201"/>
          <p:cNvCxnSpPr>
            <a:stCxn id="99" idx="3"/>
            <a:endCxn id="84" idx="3"/>
          </p:cNvCxnSpPr>
          <p:nvPr/>
        </p:nvCxnSpPr>
        <p:spPr>
          <a:xfrm>
            <a:off x="1866900" y="2828210"/>
            <a:ext cx="1504950" cy="5255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 Box 28"/>
          <p:cNvSpPr txBox="1">
            <a:spLocks noChangeArrowheads="1"/>
          </p:cNvSpPr>
          <p:nvPr/>
        </p:nvSpPr>
        <p:spPr bwMode="auto">
          <a:xfrm>
            <a:off x="7373936" y="3390900"/>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Delete(hCh);</a:t>
            </a:r>
          </a:p>
        </p:txBody>
      </p:sp>
      <p:cxnSp>
        <p:nvCxnSpPr>
          <p:cNvPr id="105" name="AutoShape 9"/>
          <p:cNvCxnSpPr>
            <a:cxnSpLocks noChangeShapeType="1"/>
          </p:cNvCxnSpPr>
          <p:nvPr/>
        </p:nvCxnSpPr>
        <p:spPr bwMode="auto">
          <a:xfrm rot="10800000">
            <a:off x="6169026" y="3581400"/>
            <a:ext cx="2136774" cy="1"/>
          </a:xfrm>
          <a:prstGeom prst="straightConnector1">
            <a:avLst/>
          </a:prstGeom>
          <a:noFill/>
          <a:ln w="9525">
            <a:solidFill>
              <a:schemeClr val="tx1"/>
            </a:solidFill>
            <a:round/>
            <a:headEnd/>
            <a:tailEnd type="triangle" w="med" len="med"/>
          </a:ln>
          <a:effectLst/>
        </p:spPr>
      </p:cxnSp>
      <p:sp>
        <p:nvSpPr>
          <p:cNvPr id="54"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Tree>
    <p:extLst>
      <p:ext uri="{BB962C8B-B14F-4D97-AF65-F5344CB8AC3E}">
        <p14:creationId xmlns="" xmlns:p14="http://schemas.microsoft.com/office/powerpoint/2010/main" val="7588426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a:off x="276045" y="6366294"/>
            <a:ext cx="8635042" cy="461665"/>
          </a:xfrm>
          <a:prstGeom prst="rect">
            <a:avLst/>
          </a:prstGeom>
          <a:solidFill>
            <a:schemeClr val="bg1"/>
          </a:solidFill>
        </p:spPr>
        <p:txBody>
          <a:bodyPr wrap="square" rtlCol="0">
            <a:spAutoFit/>
          </a:bodyPr>
          <a:lstStyle/>
          <a:p>
            <a:endParaRPr lang="en-US" dirty="0"/>
          </a:p>
        </p:txBody>
      </p:sp>
      <p:cxnSp>
        <p:nvCxnSpPr>
          <p:cNvPr id="115" name="AutoShape 9"/>
          <p:cNvCxnSpPr>
            <a:cxnSpLocks noChangeShapeType="1"/>
          </p:cNvCxnSpPr>
          <p:nvPr/>
        </p:nvCxnSpPr>
        <p:spPr bwMode="auto">
          <a:xfrm rot="10800000" flipV="1">
            <a:off x="7054850" y="3527268"/>
            <a:ext cx="1219200" cy="1"/>
          </a:xfrm>
          <a:prstGeom prst="straightConnector1">
            <a:avLst/>
          </a:prstGeom>
          <a:noFill/>
          <a:ln w="9525">
            <a:solidFill>
              <a:schemeClr val="tx1"/>
            </a:solidFill>
            <a:round/>
            <a:headEnd/>
            <a:tailEnd type="triangle" w="med" len="med"/>
          </a:ln>
          <a:effectLst/>
        </p:spPr>
      </p:cxnSp>
      <p:cxnSp>
        <p:nvCxnSpPr>
          <p:cNvPr id="90" name="AutoShape 9"/>
          <p:cNvCxnSpPr>
            <a:cxnSpLocks noChangeShapeType="1"/>
          </p:cNvCxnSpPr>
          <p:nvPr/>
        </p:nvCxnSpPr>
        <p:spPr bwMode="auto">
          <a:xfrm rot="10800000">
            <a:off x="7054852" y="2095500"/>
            <a:ext cx="1236663" cy="1"/>
          </a:xfrm>
          <a:prstGeom prst="straightConnector1">
            <a:avLst/>
          </a:prstGeom>
          <a:noFill/>
          <a:ln w="9525">
            <a:solidFill>
              <a:schemeClr val="tx1"/>
            </a:solidFill>
            <a:round/>
            <a:headEnd/>
            <a:tailEnd type="triangle" w="med" len="med"/>
          </a:ln>
          <a:effectLst/>
        </p:spPr>
      </p:cxnSp>
      <p:sp>
        <p:nvSpPr>
          <p:cNvPr id="234" name="Title 233"/>
          <p:cNvSpPr>
            <a:spLocks noGrp="1"/>
          </p:cNvSpPr>
          <p:nvPr>
            <p:ph type="title"/>
          </p:nvPr>
        </p:nvSpPr>
        <p:spPr>
          <a:xfrm>
            <a:off x="231775" y="0"/>
            <a:ext cx="8458200" cy="1609725"/>
          </a:xfrm>
        </p:spPr>
        <p:txBody>
          <a:bodyPr/>
          <a:lstStyle/>
          <a:p>
            <a:r>
              <a:rPr lang="en-US" sz="3600" b="1" dirty="0" smtClean="0"/>
              <a:t>Case 6: Reduce Context Switching </a:t>
            </a:r>
            <a:br>
              <a:rPr lang="en-US" sz="3600" b="1" dirty="0" smtClean="0"/>
            </a:br>
            <a:r>
              <a:rPr lang="en-US" sz="2400" dirty="0" smtClean="0"/>
              <a:t/>
            </a:r>
            <a:br>
              <a:rPr lang="en-US" sz="2400" dirty="0" smtClean="0"/>
            </a:br>
            <a:r>
              <a:rPr lang="en-US" sz="2400" dirty="0" smtClean="0"/>
              <a:t> ARM-to-DSP Communications via Linux Kernel VirtQueue</a:t>
            </a:r>
            <a:endParaRPr lang="en-US" sz="2400" dirty="0"/>
          </a:p>
        </p:txBody>
      </p:sp>
      <p:sp>
        <p:nvSpPr>
          <p:cNvPr id="259074" name="Rectangle 2"/>
          <p:cNvSpPr>
            <a:spLocks noChangeArrowheads="1"/>
          </p:cNvSpPr>
          <p:nvPr/>
        </p:nvSpPr>
        <p:spPr bwMode="auto">
          <a:xfrm>
            <a:off x="8229600" y="1905000"/>
            <a:ext cx="501650" cy="30861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Reader</a:t>
            </a:r>
            <a:endParaRPr lang="en-US" dirty="0">
              <a:solidFill>
                <a:srgbClr val="000000"/>
              </a:solidFill>
              <a:latin typeface="+mn-lt"/>
            </a:endParaRPr>
          </a:p>
        </p:txBody>
      </p:sp>
      <p:sp>
        <p:nvSpPr>
          <p:cNvPr id="259075" name="Rectangle 3"/>
          <p:cNvSpPr>
            <a:spLocks noChangeArrowheads="1"/>
          </p:cNvSpPr>
          <p:nvPr/>
        </p:nvSpPr>
        <p:spPr bwMode="auto">
          <a:xfrm>
            <a:off x="457200" y="2057400"/>
            <a:ext cx="457200" cy="2933700"/>
          </a:xfrm>
          <a:prstGeom prst="rect">
            <a:avLst/>
          </a:prstGeom>
          <a:solidFill>
            <a:srgbClr val="EAEAEA"/>
          </a:solidFill>
          <a:ln w="9525">
            <a:solidFill>
              <a:schemeClr val="tx1"/>
            </a:solidFill>
            <a:miter lim="800000"/>
            <a:headEnd/>
            <a:tailEnd/>
          </a:ln>
          <a:effectLst/>
        </p:spPr>
        <p:txBody>
          <a:bodyPr vert="vert" wrap="none" lIns="0" tIns="0" rIns="0" bIns="0" anchor="ctr"/>
          <a:lstStyle/>
          <a:p>
            <a:pPr algn="ctr" fontAlgn="base">
              <a:spcBef>
                <a:spcPct val="0"/>
              </a:spcBef>
              <a:spcAft>
                <a:spcPct val="0"/>
              </a:spcAft>
            </a:pPr>
            <a:r>
              <a:rPr lang="en-US" dirty="0" smtClean="0">
                <a:solidFill>
                  <a:srgbClr val="000000"/>
                </a:solidFill>
                <a:latin typeface="+mn-lt"/>
              </a:rPr>
              <a:t>Writer</a:t>
            </a:r>
            <a:endParaRPr lang="en-US" dirty="0">
              <a:solidFill>
                <a:srgbClr val="000000"/>
              </a:solidFill>
              <a:latin typeface="+mn-lt"/>
            </a:endParaRPr>
          </a:p>
        </p:txBody>
      </p:sp>
      <p:sp>
        <p:nvSpPr>
          <p:cNvPr id="85" name="Text Box 28"/>
          <p:cNvSpPr txBox="1">
            <a:spLocks noChangeArrowheads="1"/>
          </p:cNvSpPr>
          <p:nvPr/>
        </p:nvSpPr>
        <p:spPr bwMode="auto">
          <a:xfrm>
            <a:off x="3429000" y="1600200"/>
            <a:ext cx="1981200" cy="276999"/>
          </a:xfrm>
          <a:prstGeom prst="rect">
            <a:avLst/>
          </a:prstGeom>
          <a:noFill/>
          <a:ln w="9525">
            <a:noFill/>
            <a:miter lim="800000"/>
            <a:headEnd/>
            <a:tailEnd/>
          </a:ln>
        </p:spPr>
        <p:txBody>
          <a:bodyPr wrap="square">
            <a:spAutoFit/>
          </a:bodyPr>
          <a:lstStyle/>
          <a:p>
            <a:r>
              <a:rPr lang="en-US" sz="1200" b="1" dirty="0" smtClean="0">
                <a:solidFill>
                  <a:srgbClr val="000000"/>
                </a:solidFill>
                <a:latin typeface="Calibri" pitchFamily="34" charset="0"/>
              </a:rPr>
              <a:t>NOTE: Logical function only</a:t>
            </a:r>
            <a:endParaRPr lang="en-US" sz="1200" b="1" dirty="0">
              <a:solidFill>
                <a:srgbClr val="000000"/>
              </a:solidFill>
              <a:latin typeface="Calibri" pitchFamily="34" charset="0"/>
            </a:endParaRPr>
          </a:p>
        </p:txBody>
      </p:sp>
      <p:sp>
        <p:nvSpPr>
          <p:cNvPr id="86" name="Text Box 28"/>
          <p:cNvSpPr txBox="1">
            <a:spLocks noChangeArrowheads="1"/>
          </p:cNvSpPr>
          <p:nvPr/>
        </p:nvSpPr>
        <p:spPr bwMode="auto">
          <a:xfrm>
            <a:off x="1104008" y="3659762"/>
            <a:ext cx="6934200" cy="3108543"/>
          </a:xfrm>
          <a:prstGeom prst="rect">
            <a:avLst/>
          </a:prstGeom>
          <a:noFill/>
          <a:ln w="9525">
            <a:noFill/>
            <a:miter lim="800000"/>
            <a:headEnd/>
            <a:tailEnd/>
          </a:ln>
        </p:spPr>
        <p:txBody>
          <a:bodyPr wrap="square">
            <a:spAutoFit/>
          </a:bodyPr>
          <a:lstStyle/>
          <a:p>
            <a:pPr marL="228600" indent="-228600" algn="l">
              <a:buAutoNum type="arabicPeriod"/>
            </a:pPr>
            <a:r>
              <a:rPr lang="en-US" sz="1400" dirty="0" smtClean="0">
                <a:solidFill>
                  <a:srgbClr val="000000"/>
                </a:solidFill>
                <a:latin typeface="+mn-lt"/>
              </a:rPr>
              <a:t>Reader creates a channel based on one of the accumulator queues. The channel is created ahead of time with a given name (e.g., MyCh7). </a:t>
            </a:r>
          </a:p>
          <a:p>
            <a:pPr marL="228600" indent="-228600" algn="l">
              <a:buAutoNum type="arabicPeriod"/>
            </a:pPr>
            <a:r>
              <a:rPr lang="en-US" sz="1400" dirty="0" smtClean="0">
                <a:solidFill>
                  <a:srgbClr val="000000"/>
                </a:solidFill>
                <a:latin typeface="+mn-lt"/>
              </a:rPr>
              <a:t>When Writer has information to write, it looks for the channel (find). The kernel space is aware of the handle.</a:t>
            </a:r>
          </a:p>
          <a:p>
            <a:pPr marL="228600" indent="-228600" algn="l">
              <a:buAutoNum type="arabicPeriod"/>
            </a:pPr>
            <a:r>
              <a:rPr lang="en-US" sz="1400" dirty="0" smtClean="0">
                <a:solidFill>
                  <a:srgbClr val="000000"/>
                </a:solidFill>
                <a:latin typeface="+mn-lt"/>
              </a:rPr>
              <a:t>Writer asks for a buffer. The kernel dedicates a descriptor to the channel and gives Writer a pointer to a buffer that is associated with the descriptor. Writer writes the message into the buffer. </a:t>
            </a:r>
          </a:p>
          <a:p>
            <a:pPr marL="228600" indent="-228600" algn="l">
              <a:buAutoNum type="arabicPeriod"/>
            </a:pPr>
            <a:r>
              <a:rPr lang="en-US" sz="1400" dirty="0" smtClean="0">
                <a:solidFill>
                  <a:srgbClr val="000000"/>
                </a:solidFill>
                <a:latin typeface="+mn-lt"/>
              </a:rPr>
              <a:t>Writer does a “put” to the buffer. The kernel pushes the descriptor into the right queue. Multicore Navigator does a loopback (copies the descriptor data) and frees the kernel queue. Multicore Navigator then loads the data into another descriptor and adds the message to an accumulator queue.</a:t>
            </a:r>
          </a:p>
          <a:p>
            <a:pPr marL="228600" indent="-228600" algn="l" fontAlgn="base">
              <a:spcBef>
                <a:spcPct val="0"/>
              </a:spcBef>
              <a:spcAft>
                <a:spcPct val="0"/>
              </a:spcAft>
              <a:buAutoNum type="arabicPeriod"/>
            </a:pPr>
            <a:r>
              <a:rPr lang="en-US" sz="1400" dirty="0" smtClean="0">
                <a:solidFill>
                  <a:srgbClr val="000000"/>
                </a:solidFill>
                <a:latin typeface="+mn-lt"/>
              </a:rPr>
              <a:t>When the number of messages reaches a threshold, or after a pre-defined time out, the accumulator sends an interrupt to the core.</a:t>
            </a:r>
          </a:p>
          <a:p>
            <a:pPr marL="228600" indent="-228600" algn="l" fontAlgn="base">
              <a:spcBef>
                <a:spcPct val="0"/>
              </a:spcBef>
              <a:spcAft>
                <a:spcPct val="0"/>
              </a:spcAft>
              <a:buAutoNum type="arabicPeriod"/>
            </a:pPr>
            <a:r>
              <a:rPr lang="en-US" sz="1400" dirty="0" smtClean="0">
                <a:solidFill>
                  <a:srgbClr val="000000"/>
                </a:solidFill>
                <a:latin typeface="+mn-lt"/>
              </a:rPr>
              <a:t>Reader starts processing the message and frees it after it is complete.</a:t>
            </a:r>
          </a:p>
        </p:txBody>
      </p:sp>
      <p:sp>
        <p:nvSpPr>
          <p:cNvPr id="35" name="Rectangle 4"/>
          <p:cNvSpPr>
            <a:spLocks noChangeArrowheads="1"/>
          </p:cNvSpPr>
          <p:nvPr/>
        </p:nvSpPr>
        <p:spPr bwMode="auto">
          <a:xfrm>
            <a:off x="2870198" y="2095502"/>
            <a:ext cx="4184653" cy="1447802"/>
          </a:xfrm>
          <a:prstGeom prst="rect">
            <a:avLst/>
          </a:prstGeom>
          <a:solidFill>
            <a:srgbClr val="EAEAEA"/>
          </a:solidFill>
          <a:ln w="9525">
            <a:solidFill>
              <a:schemeClr val="tx1"/>
            </a:solidFill>
            <a:miter lim="800000"/>
            <a:headEnd/>
            <a:tailEnd/>
          </a:ln>
          <a:effectLst/>
        </p:spPr>
        <p:txBody>
          <a:bodyPr wrap="none" lIns="45720" tIns="0" rIns="45720" bIns="0" anchor="t" anchorCtr="0"/>
          <a:lstStyle/>
          <a:p>
            <a:pPr algn="l" fontAlgn="base">
              <a:spcBef>
                <a:spcPct val="0"/>
              </a:spcBef>
              <a:spcAft>
                <a:spcPct val="0"/>
              </a:spcAft>
            </a:pPr>
            <a:r>
              <a:rPr lang="en-US" sz="1000" b="1" dirty="0">
                <a:solidFill>
                  <a:srgbClr val="000000"/>
                </a:solidFill>
                <a:latin typeface="+mn-lt"/>
                <a:cs typeface="Calibri" pitchFamily="34" charset="0"/>
              </a:rPr>
              <a:t>MyCh7</a:t>
            </a:r>
          </a:p>
        </p:txBody>
      </p:sp>
      <p:sp>
        <p:nvSpPr>
          <p:cNvPr id="36" name="Text Box 28"/>
          <p:cNvSpPr txBox="1">
            <a:spLocks noChangeArrowheads="1"/>
          </p:cNvSpPr>
          <p:nvPr/>
        </p:nvSpPr>
        <p:spPr bwMode="auto">
          <a:xfrm>
            <a:off x="6978650" y="2895600"/>
            <a:ext cx="1295400"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PktLibFree(msg);</a:t>
            </a:r>
          </a:p>
        </p:txBody>
      </p:sp>
      <p:sp>
        <p:nvSpPr>
          <p:cNvPr id="37" name="Text Box 28"/>
          <p:cNvSpPr txBox="1">
            <a:spLocks noChangeArrowheads="1"/>
          </p:cNvSpPr>
          <p:nvPr/>
        </p:nvSpPr>
        <p:spPr bwMode="auto">
          <a:xfrm>
            <a:off x="7054851" y="2115979"/>
            <a:ext cx="1219199"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Msg = Get(hCh);</a:t>
            </a:r>
          </a:p>
        </p:txBody>
      </p:sp>
      <p:sp>
        <p:nvSpPr>
          <p:cNvPr id="38" name="Text Box 28"/>
          <p:cNvSpPr txBox="1">
            <a:spLocks noChangeArrowheads="1"/>
          </p:cNvSpPr>
          <p:nvPr/>
        </p:nvSpPr>
        <p:spPr bwMode="auto">
          <a:xfrm>
            <a:off x="6635750" y="1889886"/>
            <a:ext cx="1685925"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hCh = Create(“MyCh7”);</a:t>
            </a:r>
          </a:p>
        </p:txBody>
      </p:sp>
      <p:sp>
        <p:nvSpPr>
          <p:cNvPr id="39" name="Oval 37"/>
          <p:cNvSpPr>
            <a:spLocks noChangeArrowheads="1"/>
          </p:cNvSpPr>
          <p:nvPr/>
        </p:nvSpPr>
        <p:spPr bwMode="auto">
          <a:xfrm>
            <a:off x="4275138" y="2602707"/>
            <a:ext cx="576262" cy="352425"/>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smtClean="0">
                <a:solidFill>
                  <a:srgbClr val="000000"/>
                </a:solidFill>
                <a:latin typeface="+mn-lt"/>
              </a:rPr>
              <a:t>Rx</a:t>
            </a:r>
            <a:endParaRPr lang="en-US" sz="1000" dirty="0">
              <a:solidFill>
                <a:srgbClr val="000000"/>
              </a:solidFill>
              <a:latin typeface="+mn-lt"/>
            </a:endParaRPr>
          </a:p>
          <a:p>
            <a:pPr algn="ctr" fontAlgn="base">
              <a:spcBef>
                <a:spcPct val="0"/>
              </a:spcBef>
              <a:spcAft>
                <a:spcPct val="0"/>
              </a:spcAft>
            </a:pPr>
            <a:r>
              <a:rPr lang="en-US" sz="1000" dirty="0" smtClean="0">
                <a:solidFill>
                  <a:srgbClr val="000000"/>
                </a:solidFill>
                <a:latin typeface="+mn-lt"/>
              </a:rPr>
              <a:t>PKTDMA</a:t>
            </a:r>
            <a:endParaRPr lang="en-US" sz="1000" dirty="0">
              <a:solidFill>
                <a:srgbClr val="000000"/>
              </a:solidFill>
              <a:latin typeface="+mn-lt"/>
            </a:endParaRPr>
          </a:p>
        </p:txBody>
      </p:sp>
      <p:sp>
        <p:nvSpPr>
          <p:cNvPr id="40" name="Rectangle 82"/>
          <p:cNvSpPr>
            <a:spLocks noChangeArrowheads="1"/>
          </p:cNvSpPr>
          <p:nvPr/>
        </p:nvSpPr>
        <p:spPr bwMode="auto">
          <a:xfrm flipH="1">
            <a:off x="4864100" y="2969418"/>
            <a:ext cx="115887"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2" name="Group 91"/>
          <p:cNvGrpSpPr>
            <a:grpSpLocks/>
          </p:cNvGrpSpPr>
          <p:nvPr/>
        </p:nvGrpSpPr>
        <p:grpSpPr bwMode="auto">
          <a:xfrm>
            <a:off x="4835526" y="2194798"/>
            <a:ext cx="574675" cy="346075"/>
            <a:chOff x="752" y="1556"/>
            <a:chExt cx="362" cy="218"/>
          </a:xfrm>
        </p:grpSpPr>
        <p:cxnSp>
          <p:nvCxnSpPr>
            <p:cNvPr id="42"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3"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4"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grpSp>
        <p:nvGrpSpPr>
          <p:cNvPr id="3" name="Group 57"/>
          <p:cNvGrpSpPr>
            <a:grpSpLocks/>
          </p:cNvGrpSpPr>
          <p:nvPr/>
        </p:nvGrpSpPr>
        <p:grpSpPr bwMode="auto">
          <a:xfrm flipH="1">
            <a:off x="4806950" y="2930525"/>
            <a:ext cx="574675" cy="346075"/>
            <a:chOff x="752" y="1556"/>
            <a:chExt cx="362" cy="218"/>
          </a:xfrm>
        </p:grpSpPr>
        <p:cxnSp>
          <p:nvCxnSpPr>
            <p:cNvPr id="46"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47"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48"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49" name="Rectangle 82"/>
          <p:cNvSpPr>
            <a:spLocks noChangeArrowheads="1"/>
          </p:cNvSpPr>
          <p:nvPr/>
        </p:nvSpPr>
        <p:spPr bwMode="auto">
          <a:xfrm flipH="1">
            <a:off x="5229226" y="2233691"/>
            <a:ext cx="115888" cy="268288"/>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50" name="AutoShape 39"/>
          <p:cNvCxnSpPr>
            <a:cxnSpLocks noChangeShapeType="1"/>
            <a:stCxn id="40" idx="3"/>
          </p:cNvCxnSpPr>
          <p:nvPr/>
        </p:nvCxnSpPr>
        <p:spPr bwMode="auto">
          <a:xfrm rot="10800000">
            <a:off x="4518820" y="2955132"/>
            <a:ext cx="345281" cy="148430"/>
          </a:xfrm>
          <a:prstGeom prst="bentConnector2">
            <a:avLst/>
          </a:prstGeom>
          <a:noFill/>
          <a:ln w="9525">
            <a:solidFill>
              <a:schemeClr val="tx1"/>
            </a:solidFill>
            <a:miter lim="800000"/>
            <a:headEnd/>
            <a:tailEnd type="triangle" w="med" len="med"/>
          </a:ln>
          <a:effectLst/>
        </p:spPr>
      </p:cxnSp>
      <p:cxnSp>
        <p:nvCxnSpPr>
          <p:cNvPr id="51" name="AutoShape 40"/>
          <p:cNvCxnSpPr>
            <a:cxnSpLocks noChangeShapeType="1"/>
            <a:stCxn id="39" idx="0"/>
            <a:endCxn id="49" idx="3"/>
          </p:cNvCxnSpPr>
          <p:nvPr/>
        </p:nvCxnSpPr>
        <p:spPr bwMode="auto">
          <a:xfrm rot="5400000" flipH="1" flipV="1">
            <a:off x="4778811" y="2152293"/>
            <a:ext cx="234872" cy="665957"/>
          </a:xfrm>
          <a:prstGeom prst="bentConnector2">
            <a:avLst/>
          </a:prstGeom>
          <a:noFill/>
          <a:ln w="9525">
            <a:solidFill>
              <a:schemeClr val="tx1"/>
            </a:solidFill>
            <a:miter lim="800000"/>
            <a:headEnd/>
            <a:tailEnd type="triangle" w="med" len="med"/>
          </a:ln>
          <a:effectLst/>
        </p:spPr>
      </p:cxnSp>
      <p:cxnSp>
        <p:nvCxnSpPr>
          <p:cNvPr id="52" name="AutoShape 47"/>
          <p:cNvCxnSpPr>
            <a:cxnSpLocks noChangeShapeType="1"/>
            <a:stCxn id="49" idx="1"/>
            <a:endCxn id="54" idx="2"/>
          </p:cNvCxnSpPr>
          <p:nvPr/>
        </p:nvCxnSpPr>
        <p:spPr bwMode="auto">
          <a:xfrm>
            <a:off x="5345114" y="2367835"/>
            <a:ext cx="255587" cy="477680"/>
          </a:xfrm>
          <a:prstGeom prst="bentConnector3">
            <a:avLst>
              <a:gd name="adj1" fmla="val 50000"/>
            </a:avLst>
          </a:prstGeom>
          <a:noFill/>
          <a:ln w="9525">
            <a:solidFill>
              <a:schemeClr val="tx1"/>
            </a:solidFill>
            <a:miter lim="800000"/>
            <a:headEnd/>
            <a:tailEnd type="triangle" w="med" len="med"/>
          </a:ln>
          <a:effectLst/>
        </p:spPr>
      </p:cxnSp>
      <p:sp>
        <p:nvSpPr>
          <p:cNvPr id="53" name="AutoShape 45" descr="Dark horizontal"/>
          <p:cNvSpPr>
            <a:spLocks noChangeArrowheads="1"/>
          </p:cNvSpPr>
          <p:nvPr/>
        </p:nvSpPr>
        <p:spPr bwMode="auto">
          <a:xfrm>
            <a:off x="6734176" y="2740025"/>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n-lt"/>
            </a:endParaRPr>
          </a:p>
        </p:txBody>
      </p:sp>
      <p:sp>
        <p:nvSpPr>
          <p:cNvPr id="54" name="Oval 37"/>
          <p:cNvSpPr>
            <a:spLocks noChangeArrowheads="1"/>
          </p:cNvSpPr>
          <p:nvPr/>
        </p:nvSpPr>
        <p:spPr bwMode="auto">
          <a:xfrm>
            <a:off x="5600701" y="2672477"/>
            <a:ext cx="919160" cy="346075"/>
          </a:xfrm>
          <a:prstGeom prst="ellipse">
            <a:avLst/>
          </a:prstGeom>
          <a:solidFill>
            <a:srgbClr val="FFCC99"/>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n-lt"/>
              </a:rPr>
              <a:t>Accumulator</a:t>
            </a:r>
          </a:p>
        </p:txBody>
      </p:sp>
      <p:sp>
        <p:nvSpPr>
          <p:cNvPr id="55" name="AutoShape 45" descr="Dark horizontal"/>
          <p:cNvSpPr>
            <a:spLocks noChangeArrowheads="1"/>
          </p:cNvSpPr>
          <p:nvPr/>
        </p:nvSpPr>
        <p:spPr bwMode="auto">
          <a:xfrm>
            <a:off x="6657976" y="2672477"/>
            <a:ext cx="268288" cy="346075"/>
          </a:xfrm>
          <a:prstGeom prst="foldedCorner">
            <a:avLst>
              <a:gd name="adj" fmla="val 12500"/>
            </a:avLst>
          </a:prstGeom>
          <a:pattFill prst="dkHorz">
            <a:fgClr>
              <a:schemeClr val="accent1"/>
            </a:fgClr>
            <a:bgClr>
              <a:schemeClr val="bg1"/>
            </a:bgClr>
          </a:pattFill>
          <a:ln w="9525">
            <a:solidFill>
              <a:schemeClr val="tx1"/>
            </a:solidFill>
            <a:round/>
            <a:headEnd/>
            <a:tailEnd/>
          </a:ln>
        </p:spPr>
        <p:txBody>
          <a:bodyPr wrap="none" anchor="ctr"/>
          <a:lstStyle/>
          <a:p>
            <a:pPr fontAlgn="base">
              <a:spcBef>
                <a:spcPct val="0"/>
              </a:spcBef>
              <a:spcAft>
                <a:spcPct val="0"/>
              </a:spcAft>
            </a:pPr>
            <a:endParaRPr lang="en-US" dirty="0">
              <a:solidFill>
                <a:srgbClr val="000000"/>
              </a:solidFill>
              <a:latin typeface="+mn-lt"/>
            </a:endParaRPr>
          </a:p>
        </p:txBody>
      </p:sp>
      <p:cxnSp>
        <p:nvCxnSpPr>
          <p:cNvPr id="56" name="AutoShape 44"/>
          <p:cNvCxnSpPr>
            <a:cxnSpLocks noChangeShapeType="1"/>
            <a:stCxn id="54" idx="6"/>
            <a:endCxn id="55" idx="1"/>
          </p:cNvCxnSpPr>
          <p:nvPr/>
        </p:nvCxnSpPr>
        <p:spPr bwMode="auto">
          <a:xfrm>
            <a:off x="6519861" y="2845515"/>
            <a:ext cx="138115" cy="1588"/>
          </a:xfrm>
          <a:prstGeom prst="straightConnector1">
            <a:avLst/>
          </a:prstGeom>
          <a:noFill/>
          <a:ln w="9525">
            <a:solidFill>
              <a:schemeClr val="tx1"/>
            </a:solidFill>
            <a:round/>
            <a:headEnd/>
            <a:tailEnd type="triangle" w="med" len="med"/>
          </a:ln>
          <a:effectLst/>
        </p:spPr>
      </p:cxnSp>
      <p:sp>
        <p:nvSpPr>
          <p:cNvPr id="57" name="Oval 37"/>
          <p:cNvSpPr>
            <a:spLocks noChangeArrowheads="1"/>
          </p:cNvSpPr>
          <p:nvPr/>
        </p:nvSpPr>
        <p:spPr bwMode="auto">
          <a:xfrm>
            <a:off x="6254750" y="2155904"/>
            <a:ext cx="533400" cy="346075"/>
          </a:xfrm>
          <a:prstGeom prst="ellipse">
            <a:avLst/>
          </a:prstGeom>
          <a:solidFill>
            <a:srgbClr val="C0C0C0"/>
          </a:solidFill>
          <a:ln w="9525">
            <a:solidFill>
              <a:schemeClr val="tx1"/>
            </a:solidFill>
            <a:round/>
            <a:headEnd/>
            <a:tailEnd/>
          </a:ln>
        </p:spPr>
        <p:txBody>
          <a:bodyPr wrap="none" anchor="ctr"/>
          <a:lstStyle/>
          <a:p>
            <a:pPr algn="ctr" fontAlgn="base">
              <a:spcBef>
                <a:spcPct val="0"/>
              </a:spcBef>
              <a:spcAft>
                <a:spcPct val="0"/>
              </a:spcAft>
            </a:pPr>
            <a:r>
              <a:rPr lang="en-US" sz="1000" dirty="0">
                <a:solidFill>
                  <a:srgbClr val="000000"/>
                </a:solidFill>
                <a:latin typeface="+mn-lt"/>
              </a:rPr>
              <a:t>chRx</a:t>
            </a:r>
          </a:p>
          <a:p>
            <a:pPr algn="ctr" fontAlgn="base">
              <a:spcBef>
                <a:spcPct val="0"/>
              </a:spcBef>
              <a:spcAft>
                <a:spcPct val="0"/>
              </a:spcAft>
            </a:pPr>
            <a:r>
              <a:rPr lang="en-US" sz="1000" dirty="0">
                <a:solidFill>
                  <a:srgbClr val="000000"/>
                </a:solidFill>
                <a:latin typeface="+mn-lt"/>
              </a:rPr>
              <a:t>(driver)</a:t>
            </a:r>
          </a:p>
        </p:txBody>
      </p:sp>
      <p:cxnSp>
        <p:nvCxnSpPr>
          <p:cNvPr id="58" name="AutoShape 47"/>
          <p:cNvCxnSpPr>
            <a:cxnSpLocks noChangeShapeType="1"/>
            <a:stCxn id="54" idx="0"/>
            <a:endCxn id="57" idx="2"/>
          </p:cNvCxnSpPr>
          <p:nvPr/>
        </p:nvCxnSpPr>
        <p:spPr bwMode="auto">
          <a:xfrm rot="5400000" flipH="1" flipV="1">
            <a:off x="5985748" y="2403476"/>
            <a:ext cx="343535" cy="194469"/>
          </a:xfrm>
          <a:prstGeom prst="bentConnector2">
            <a:avLst/>
          </a:prstGeom>
          <a:noFill/>
          <a:ln w="9525">
            <a:solidFill>
              <a:schemeClr val="tx1"/>
            </a:solidFill>
            <a:miter lim="800000"/>
            <a:headEnd/>
            <a:tailEnd type="triangle" w="med" len="med"/>
          </a:ln>
          <a:effectLst/>
        </p:spPr>
      </p:cxnSp>
      <p:sp>
        <p:nvSpPr>
          <p:cNvPr id="61" name="Rectangle 82"/>
          <p:cNvSpPr>
            <a:spLocks noChangeArrowheads="1"/>
          </p:cNvSpPr>
          <p:nvPr/>
        </p:nvSpPr>
        <p:spPr bwMode="auto">
          <a:xfrm flipH="1">
            <a:off x="6657976" y="2701925"/>
            <a:ext cx="268288" cy="107950"/>
          </a:xfrm>
          <a:prstGeom prst="rect">
            <a:avLst/>
          </a:prstGeom>
          <a:solidFill>
            <a:srgbClr val="CCFFCC"/>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sp>
        <p:nvSpPr>
          <p:cNvPr id="89" name="AutoShape 55"/>
          <p:cNvSpPr>
            <a:spLocks noChangeArrowheads="1"/>
          </p:cNvSpPr>
          <p:nvPr/>
        </p:nvSpPr>
        <p:spPr bwMode="auto">
          <a:xfrm>
            <a:off x="6042026" y="2855913"/>
            <a:ext cx="95250" cy="230187"/>
          </a:xfrm>
          <a:prstGeom prst="curvedLeftArrow">
            <a:avLst>
              <a:gd name="adj1" fmla="val 48333"/>
              <a:gd name="adj2" fmla="val 96666"/>
              <a:gd name="adj3" fmla="val 33333"/>
            </a:avLst>
          </a:prstGeom>
          <a:solidFill>
            <a:srgbClr val="EAEAEA"/>
          </a:solidFill>
          <a:ln w="9525">
            <a:solidFill>
              <a:schemeClr val="tx1"/>
            </a:solidFill>
            <a:miter lim="800000"/>
            <a:headEnd/>
            <a:tailEnd/>
          </a:ln>
          <a:effectLst/>
        </p:spPr>
        <p:txBody>
          <a:bodyPr wrap="none" lIns="0" tIns="0" rIns="0" bIns="0" anchor="ctr"/>
          <a:lstStyle/>
          <a:p>
            <a:pPr fontAlgn="base">
              <a:spcBef>
                <a:spcPct val="0"/>
              </a:spcBef>
              <a:spcAft>
                <a:spcPct val="0"/>
              </a:spcAft>
            </a:pPr>
            <a:endParaRPr lang="en-US" dirty="0">
              <a:solidFill>
                <a:srgbClr val="000000"/>
              </a:solidFill>
              <a:latin typeface="+mn-lt"/>
            </a:endParaRPr>
          </a:p>
        </p:txBody>
      </p:sp>
      <p:cxnSp>
        <p:nvCxnSpPr>
          <p:cNvPr id="91" name="Straight Connector 90"/>
          <p:cNvCxnSpPr>
            <a:stCxn id="37" idx="3"/>
          </p:cNvCxnSpPr>
          <p:nvPr/>
        </p:nvCxnSpPr>
        <p:spPr>
          <a:xfrm flipH="1">
            <a:off x="8274048" y="2239090"/>
            <a:ext cx="2" cy="325438"/>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2" name="Shape 91"/>
          <p:cNvCxnSpPr>
            <a:stCxn id="36" idx="2"/>
            <a:endCxn id="40" idx="1"/>
          </p:cNvCxnSpPr>
          <p:nvPr/>
        </p:nvCxnSpPr>
        <p:spPr>
          <a:xfrm rot="5400000" flipH="1">
            <a:off x="6284039" y="1799511"/>
            <a:ext cx="38259" cy="2646363"/>
          </a:xfrm>
          <a:prstGeom prst="bentConnector4">
            <a:avLst>
              <a:gd name="adj1" fmla="val -597506"/>
              <a:gd name="adj2" fmla="val 6223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p:cNvCxnSpPr>
            <a:stCxn id="57" idx="6"/>
          </p:cNvCxnSpPr>
          <p:nvPr/>
        </p:nvCxnSpPr>
        <p:spPr>
          <a:xfrm flipV="1">
            <a:off x="6788150" y="2256790"/>
            <a:ext cx="419100" cy="72152"/>
          </a:xfrm>
          <a:prstGeom prst="bentConnector3">
            <a:avLst>
              <a:gd name="adj1" fmla="val 5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AutoShape 21"/>
          <p:cNvCxnSpPr>
            <a:cxnSpLocks noChangeShapeType="1"/>
          </p:cNvCxnSpPr>
          <p:nvPr/>
        </p:nvCxnSpPr>
        <p:spPr bwMode="auto">
          <a:xfrm flipV="1">
            <a:off x="6888479" y="2574767"/>
            <a:ext cx="1347783" cy="270748"/>
          </a:xfrm>
          <a:prstGeom prst="bentConnector3">
            <a:avLst>
              <a:gd name="adj1" fmla="val 50000"/>
            </a:avLst>
          </a:prstGeom>
          <a:noFill/>
          <a:ln w="9525">
            <a:solidFill>
              <a:schemeClr val="tx1"/>
            </a:solidFill>
            <a:miter lim="800000"/>
            <a:headEnd/>
            <a:tailEnd type="triangle" w="med" len="med"/>
          </a:ln>
          <a:effectLst/>
        </p:spPr>
      </p:cxnSp>
      <p:cxnSp>
        <p:nvCxnSpPr>
          <p:cNvPr id="95" name="AutoShape 21"/>
          <p:cNvCxnSpPr>
            <a:cxnSpLocks noChangeShapeType="1"/>
            <a:stCxn id="101" idx="6"/>
            <a:endCxn id="39" idx="2"/>
          </p:cNvCxnSpPr>
          <p:nvPr/>
        </p:nvCxnSpPr>
        <p:spPr bwMode="auto">
          <a:xfrm flipV="1">
            <a:off x="4070350" y="2778920"/>
            <a:ext cx="204788" cy="15239"/>
          </a:xfrm>
          <a:prstGeom prst="bentConnector3">
            <a:avLst>
              <a:gd name="adj1" fmla="val 50000"/>
            </a:avLst>
          </a:prstGeom>
          <a:noFill/>
          <a:ln w="38100">
            <a:solidFill>
              <a:schemeClr val="tx1"/>
            </a:solidFill>
            <a:miter lim="800000"/>
            <a:headEnd/>
            <a:tailEnd type="triangle" w="med" len="med"/>
          </a:ln>
          <a:effectLst/>
        </p:spPr>
      </p:cxnSp>
      <p:sp>
        <p:nvSpPr>
          <p:cNvPr id="96" name="Rectangle 82"/>
          <p:cNvSpPr>
            <a:spLocks noChangeArrowheads="1"/>
          </p:cNvSpPr>
          <p:nvPr/>
        </p:nvSpPr>
        <p:spPr bwMode="auto">
          <a:xfrm flipH="1">
            <a:off x="3378200" y="2991008"/>
            <a:ext cx="115888" cy="268288"/>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grpSp>
        <p:nvGrpSpPr>
          <p:cNvPr id="4" name="Group 91"/>
          <p:cNvGrpSpPr>
            <a:grpSpLocks/>
          </p:cNvGrpSpPr>
          <p:nvPr/>
        </p:nvGrpSpPr>
        <p:grpSpPr bwMode="auto">
          <a:xfrm>
            <a:off x="2978150" y="2951321"/>
            <a:ext cx="574675" cy="346075"/>
            <a:chOff x="752" y="1556"/>
            <a:chExt cx="362" cy="218"/>
          </a:xfrm>
        </p:grpSpPr>
        <p:cxnSp>
          <p:nvCxnSpPr>
            <p:cNvPr id="98" name="AutoShape 92"/>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99" name="AutoShape 93"/>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100" name="AutoShape 94"/>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101" name="Oval 37"/>
          <p:cNvSpPr>
            <a:spLocks noChangeArrowheads="1"/>
          </p:cNvSpPr>
          <p:nvPr/>
        </p:nvSpPr>
        <p:spPr bwMode="auto">
          <a:xfrm>
            <a:off x="3494087" y="2607628"/>
            <a:ext cx="576263" cy="373062"/>
          </a:xfrm>
          <a:prstGeom prst="ellipse">
            <a:avLst/>
          </a:prstGeom>
          <a:solidFill>
            <a:srgbClr val="99CCFF"/>
          </a:solidFill>
          <a:ln w="9525">
            <a:solidFill>
              <a:schemeClr val="tx1"/>
            </a:solidFill>
            <a:round/>
            <a:headEnd/>
            <a:tailEnd/>
          </a:ln>
        </p:spPr>
        <p:txBody>
          <a:bodyPr wrap="none" anchor="ctr"/>
          <a:lstStyle/>
          <a:p>
            <a:pPr algn="ctr" fontAlgn="base">
              <a:spcBef>
                <a:spcPct val="0"/>
              </a:spcBef>
              <a:spcAft>
                <a:spcPct val="0"/>
              </a:spcAft>
            </a:pPr>
            <a:r>
              <a:rPr lang="en-US" sz="1000" dirty="0" smtClean="0">
                <a:solidFill>
                  <a:srgbClr val="000000"/>
                </a:solidFill>
                <a:latin typeface="+mn-lt"/>
              </a:rPr>
              <a:t>Tx</a:t>
            </a:r>
            <a:endParaRPr lang="en-US" sz="1000" dirty="0">
              <a:solidFill>
                <a:srgbClr val="000000"/>
              </a:solidFill>
              <a:latin typeface="+mn-lt"/>
            </a:endParaRPr>
          </a:p>
          <a:p>
            <a:pPr algn="ctr" fontAlgn="base">
              <a:spcBef>
                <a:spcPct val="0"/>
              </a:spcBef>
              <a:spcAft>
                <a:spcPct val="0"/>
              </a:spcAft>
            </a:pPr>
            <a:r>
              <a:rPr lang="en-US" sz="1000" dirty="0" smtClean="0">
                <a:solidFill>
                  <a:srgbClr val="000000"/>
                </a:solidFill>
                <a:latin typeface="+mn-lt"/>
              </a:rPr>
              <a:t>PKTDMA</a:t>
            </a:r>
            <a:endParaRPr lang="en-US" sz="1000" dirty="0">
              <a:solidFill>
                <a:srgbClr val="000000"/>
              </a:solidFill>
              <a:latin typeface="+mn-lt"/>
            </a:endParaRPr>
          </a:p>
        </p:txBody>
      </p:sp>
      <p:grpSp>
        <p:nvGrpSpPr>
          <p:cNvPr id="5" name="Group 57"/>
          <p:cNvGrpSpPr>
            <a:grpSpLocks/>
          </p:cNvGrpSpPr>
          <p:nvPr/>
        </p:nvGrpSpPr>
        <p:grpSpPr bwMode="auto">
          <a:xfrm flipH="1">
            <a:off x="2986087" y="2256790"/>
            <a:ext cx="574675" cy="346075"/>
            <a:chOff x="752" y="1556"/>
            <a:chExt cx="362" cy="218"/>
          </a:xfrm>
        </p:grpSpPr>
        <p:cxnSp>
          <p:nvCxnSpPr>
            <p:cNvPr id="103" name="AutoShape 58"/>
            <p:cNvCxnSpPr>
              <a:cxnSpLocks noChangeShapeType="1"/>
            </p:cNvCxnSpPr>
            <p:nvPr/>
          </p:nvCxnSpPr>
          <p:spPr bwMode="auto">
            <a:xfrm>
              <a:off x="752" y="1556"/>
              <a:ext cx="362" cy="0"/>
            </a:xfrm>
            <a:prstGeom prst="straightConnector1">
              <a:avLst/>
            </a:prstGeom>
            <a:noFill/>
            <a:ln w="25400">
              <a:solidFill>
                <a:srgbClr val="CC3300"/>
              </a:solidFill>
              <a:round/>
              <a:headEnd/>
              <a:tailEnd/>
            </a:ln>
          </p:spPr>
        </p:cxnSp>
        <p:cxnSp>
          <p:nvCxnSpPr>
            <p:cNvPr id="104" name="AutoShape 59"/>
            <p:cNvCxnSpPr>
              <a:cxnSpLocks noChangeShapeType="1"/>
            </p:cNvCxnSpPr>
            <p:nvPr/>
          </p:nvCxnSpPr>
          <p:spPr bwMode="auto">
            <a:xfrm>
              <a:off x="752" y="1773"/>
              <a:ext cx="362" cy="1"/>
            </a:xfrm>
            <a:prstGeom prst="straightConnector1">
              <a:avLst/>
            </a:prstGeom>
            <a:noFill/>
            <a:ln w="25400">
              <a:solidFill>
                <a:srgbClr val="CC3300"/>
              </a:solidFill>
              <a:round/>
              <a:headEnd/>
              <a:tailEnd/>
            </a:ln>
          </p:spPr>
        </p:cxnSp>
        <p:cxnSp>
          <p:nvCxnSpPr>
            <p:cNvPr id="105" name="AutoShape 60"/>
            <p:cNvCxnSpPr>
              <a:cxnSpLocks noChangeShapeType="1"/>
            </p:cNvCxnSpPr>
            <p:nvPr/>
          </p:nvCxnSpPr>
          <p:spPr bwMode="auto">
            <a:xfrm rot="-5400000">
              <a:off x="1005" y="1665"/>
              <a:ext cx="218" cy="0"/>
            </a:xfrm>
            <a:prstGeom prst="straightConnector1">
              <a:avLst/>
            </a:prstGeom>
            <a:noFill/>
            <a:ln w="25400">
              <a:solidFill>
                <a:srgbClr val="CC3300"/>
              </a:solidFill>
              <a:round/>
              <a:headEnd/>
              <a:tailEnd/>
            </a:ln>
          </p:spPr>
        </p:cxnSp>
      </p:grpSp>
      <p:sp>
        <p:nvSpPr>
          <p:cNvPr id="106" name="Rectangle 82"/>
          <p:cNvSpPr>
            <a:spLocks noChangeArrowheads="1"/>
          </p:cNvSpPr>
          <p:nvPr/>
        </p:nvSpPr>
        <p:spPr bwMode="auto">
          <a:xfrm flipH="1">
            <a:off x="3019425" y="2295684"/>
            <a:ext cx="115888" cy="268287"/>
          </a:xfrm>
          <a:prstGeom prst="rect">
            <a:avLst/>
          </a:prstGeom>
          <a:solidFill>
            <a:srgbClr val="FFCC99"/>
          </a:solidFill>
          <a:ln w="9525">
            <a:solidFill>
              <a:schemeClr val="tx1"/>
            </a:solidFill>
            <a:miter lim="800000"/>
            <a:headEnd/>
            <a:tailEnd/>
          </a:ln>
        </p:spPr>
        <p:txBody>
          <a:bodyPr wrap="none" anchor="ctr"/>
          <a:lstStyle/>
          <a:p>
            <a:pPr algn="ctr" fontAlgn="base">
              <a:spcBef>
                <a:spcPct val="0"/>
              </a:spcBef>
              <a:spcAft>
                <a:spcPct val="0"/>
              </a:spcAft>
            </a:pPr>
            <a:endParaRPr lang="en-US" sz="600" dirty="0">
              <a:solidFill>
                <a:srgbClr val="000000"/>
              </a:solidFill>
              <a:latin typeface="+mn-lt"/>
            </a:endParaRPr>
          </a:p>
        </p:txBody>
      </p:sp>
      <p:cxnSp>
        <p:nvCxnSpPr>
          <p:cNvPr id="107" name="AutoShape 21"/>
          <p:cNvCxnSpPr>
            <a:cxnSpLocks noChangeShapeType="1"/>
            <a:stCxn id="96" idx="1"/>
            <a:endCxn id="101" idx="4"/>
          </p:cNvCxnSpPr>
          <p:nvPr/>
        </p:nvCxnSpPr>
        <p:spPr bwMode="auto">
          <a:xfrm flipV="1">
            <a:off x="3494088" y="2980690"/>
            <a:ext cx="288131" cy="144462"/>
          </a:xfrm>
          <a:prstGeom prst="bentConnector2">
            <a:avLst/>
          </a:prstGeom>
          <a:noFill/>
          <a:ln w="9525">
            <a:solidFill>
              <a:schemeClr val="tx1"/>
            </a:solidFill>
            <a:miter lim="800000"/>
            <a:headEnd/>
            <a:tailEnd type="triangle" w="med" len="med"/>
          </a:ln>
          <a:effectLst/>
        </p:spPr>
      </p:cxnSp>
      <p:cxnSp>
        <p:nvCxnSpPr>
          <p:cNvPr id="108" name="AutoShape 23"/>
          <p:cNvCxnSpPr>
            <a:cxnSpLocks noChangeShapeType="1"/>
            <a:stCxn id="101" idx="0"/>
            <a:endCxn id="106" idx="1"/>
          </p:cNvCxnSpPr>
          <p:nvPr/>
        </p:nvCxnSpPr>
        <p:spPr bwMode="auto">
          <a:xfrm rot="16200000" flipV="1">
            <a:off x="3369866" y="2195275"/>
            <a:ext cx="177800" cy="646906"/>
          </a:xfrm>
          <a:prstGeom prst="bentConnector2">
            <a:avLst/>
          </a:prstGeom>
          <a:noFill/>
          <a:ln w="9525">
            <a:solidFill>
              <a:schemeClr val="tx1"/>
            </a:solidFill>
            <a:miter lim="800000"/>
            <a:headEnd/>
            <a:tailEnd type="triangle" w="med" len="med"/>
          </a:ln>
          <a:effectLst/>
        </p:spPr>
      </p:cxnSp>
      <p:sp>
        <p:nvSpPr>
          <p:cNvPr id="109" name="Text Box 28"/>
          <p:cNvSpPr txBox="1">
            <a:spLocks noChangeArrowheads="1"/>
          </p:cNvSpPr>
          <p:nvPr/>
        </p:nvSpPr>
        <p:spPr bwMode="auto">
          <a:xfrm>
            <a:off x="920750" y="2514600"/>
            <a:ext cx="952500" cy="246220"/>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Put(hCh,msg);</a:t>
            </a:r>
          </a:p>
        </p:txBody>
      </p:sp>
      <p:sp>
        <p:nvSpPr>
          <p:cNvPr id="110" name="Text Box 28"/>
          <p:cNvSpPr txBox="1">
            <a:spLocks noChangeArrowheads="1"/>
          </p:cNvSpPr>
          <p:nvPr/>
        </p:nvSpPr>
        <p:spPr bwMode="auto">
          <a:xfrm>
            <a:off x="920750" y="2306717"/>
            <a:ext cx="1516061"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msg = PktLibAlloc(hHeap);</a:t>
            </a:r>
          </a:p>
        </p:txBody>
      </p:sp>
      <p:sp>
        <p:nvSpPr>
          <p:cNvPr id="111" name="Text Box 28"/>
          <p:cNvSpPr txBox="1">
            <a:spLocks noChangeArrowheads="1"/>
          </p:cNvSpPr>
          <p:nvPr/>
        </p:nvSpPr>
        <p:spPr bwMode="auto">
          <a:xfrm>
            <a:off x="920750" y="2019300"/>
            <a:ext cx="1525587" cy="246221"/>
          </a:xfrm>
          <a:prstGeom prst="rect">
            <a:avLst/>
          </a:prstGeom>
          <a:noFill/>
          <a:ln w="9525">
            <a:noFill/>
            <a:miter lim="800000"/>
            <a:headEnd/>
            <a:tailEnd/>
          </a:ln>
        </p:spPr>
        <p:txBody>
          <a:bodyPr wrap="square" lIns="45720" rIns="45720" anchor="ctr" anchorCtr="0">
            <a:spAutoFit/>
          </a:bodyPr>
          <a:lstStyle/>
          <a:p>
            <a:pPr algn="l" fontAlgn="base">
              <a:spcBef>
                <a:spcPct val="0"/>
              </a:spcBef>
              <a:spcAft>
                <a:spcPct val="0"/>
              </a:spcAft>
            </a:pPr>
            <a:r>
              <a:rPr lang="en-US" sz="1000" dirty="0">
                <a:solidFill>
                  <a:srgbClr val="000000"/>
                </a:solidFill>
                <a:latin typeface="+mn-lt"/>
              </a:rPr>
              <a:t>hCh=Find(“MyCh7”);</a:t>
            </a:r>
          </a:p>
        </p:txBody>
      </p:sp>
      <p:cxnSp>
        <p:nvCxnSpPr>
          <p:cNvPr id="112" name="Shape 201"/>
          <p:cNvCxnSpPr>
            <a:stCxn id="106" idx="3"/>
            <a:endCxn id="110" idx="3"/>
          </p:cNvCxnSpPr>
          <p:nvPr/>
        </p:nvCxnSpPr>
        <p:spPr>
          <a:xfrm rot="10800000">
            <a:off x="2436811" y="2429828"/>
            <a:ext cx="582614" cy="1588"/>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hape 201"/>
          <p:cNvCxnSpPr>
            <a:stCxn id="109" idx="3"/>
            <a:endCxn id="96" idx="3"/>
          </p:cNvCxnSpPr>
          <p:nvPr/>
        </p:nvCxnSpPr>
        <p:spPr>
          <a:xfrm>
            <a:off x="1873250" y="2637710"/>
            <a:ext cx="1504950" cy="487442"/>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Text Box 28"/>
          <p:cNvSpPr txBox="1">
            <a:spLocks noChangeArrowheads="1"/>
          </p:cNvSpPr>
          <p:nvPr/>
        </p:nvSpPr>
        <p:spPr bwMode="auto">
          <a:xfrm>
            <a:off x="7383461" y="3335179"/>
            <a:ext cx="931864" cy="246221"/>
          </a:xfrm>
          <a:prstGeom prst="rect">
            <a:avLst/>
          </a:prstGeom>
          <a:noFill/>
          <a:ln w="9525">
            <a:noFill/>
            <a:miter lim="800000"/>
            <a:headEnd/>
            <a:tailEnd/>
          </a:ln>
        </p:spPr>
        <p:txBody>
          <a:bodyPr wrap="square">
            <a:spAutoFit/>
          </a:bodyPr>
          <a:lstStyle/>
          <a:p>
            <a:pPr algn="r" fontAlgn="base">
              <a:spcBef>
                <a:spcPct val="0"/>
              </a:spcBef>
              <a:spcAft>
                <a:spcPct val="0"/>
              </a:spcAft>
            </a:pPr>
            <a:r>
              <a:rPr lang="en-US" sz="1000" dirty="0">
                <a:solidFill>
                  <a:srgbClr val="000000"/>
                </a:solidFill>
                <a:latin typeface="+mn-lt"/>
              </a:rPr>
              <a:t>Delete(hCh);</a:t>
            </a:r>
          </a:p>
        </p:txBody>
      </p:sp>
    </p:spTree>
    <p:extLst>
      <p:ext uri="{BB962C8B-B14F-4D97-AF65-F5344CB8AC3E}">
        <p14:creationId xmlns="" xmlns:p14="http://schemas.microsoft.com/office/powerpoint/2010/main" val="1067303473"/>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07194" y="529389"/>
            <a:ext cx="8229600" cy="762000"/>
          </a:xfrm>
        </p:spPr>
        <p:txBody>
          <a:bodyPr/>
          <a:lstStyle/>
          <a:p>
            <a:pPr eaLnBrk="1" hangingPunct="1"/>
            <a:r>
              <a:rPr lang="en-US" dirty="0" smtClean="0"/>
              <a:t>Agenda</a:t>
            </a:r>
          </a:p>
        </p:txBody>
      </p:sp>
      <p:sp>
        <p:nvSpPr>
          <p:cNvPr id="48133" name="Content Placeholder 4"/>
          <p:cNvSpPr>
            <a:spLocks noGrp="1"/>
          </p:cNvSpPr>
          <p:nvPr>
            <p:ph idx="4294967295"/>
          </p:nvPr>
        </p:nvSpPr>
        <p:spPr>
          <a:xfrm>
            <a:off x="356048" y="2098307"/>
            <a:ext cx="8189140" cy="4059732"/>
          </a:xfrm>
          <a:solidFill>
            <a:schemeClr val="bg1"/>
          </a:solidFill>
        </p:spPr>
        <p:txBody>
          <a:bodyPr/>
          <a:lstStyle/>
          <a:p>
            <a:pPr eaLnBrk="1" hangingPunct="1">
              <a:lnSpc>
                <a:spcPct val="80000"/>
              </a:lnSpc>
              <a:spcBef>
                <a:spcPts val="1200"/>
              </a:spcBef>
              <a:spcAft>
                <a:spcPts val="0"/>
              </a:spcAft>
              <a:buClr>
                <a:schemeClr val="tx2"/>
              </a:buClr>
              <a:buSzPct val="75000"/>
              <a:buFont typeface="Wingdings"/>
              <a:buChar char=""/>
            </a:pPr>
            <a:r>
              <a:rPr lang="en-US" sz="2800" kern="1200" dirty="0" smtClean="0"/>
              <a:t>Basic Concepts </a:t>
            </a:r>
          </a:p>
          <a:p>
            <a:pPr eaLnBrk="1" hangingPunct="1">
              <a:lnSpc>
                <a:spcPct val="80000"/>
              </a:lnSpc>
              <a:spcBef>
                <a:spcPts val="1200"/>
              </a:spcBef>
              <a:spcAft>
                <a:spcPts val="0"/>
              </a:spcAft>
              <a:buClr>
                <a:schemeClr val="tx2"/>
              </a:buClr>
              <a:buSzPct val="75000"/>
              <a:buFont typeface="Wingdings"/>
              <a:buChar char=""/>
            </a:pPr>
            <a:r>
              <a:rPr lang="en-US" sz="2800" kern="1200" dirty="0" smtClean="0"/>
              <a:t>IPC library </a:t>
            </a:r>
          </a:p>
          <a:p>
            <a:pPr eaLnBrk="1" hangingPunct="1">
              <a:lnSpc>
                <a:spcPct val="80000"/>
              </a:lnSpc>
              <a:spcBef>
                <a:spcPts val="1200"/>
              </a:spcBef>
              <a:spcAft>
                <a:spcPts val="0"/>
              </a:spcAft>
              <a:buClr>
                <a:schemeClr val="tx2"/>
              </a:buClr>
              <a:buSzPct val="75000"/>
              <a:buFont typeface="Wingdings"/>
              <a:buChar char=""/>
            </a:pPr>
            <a:r>
              <a:rPr lang="en-US" sz="2800" kern="1200" dirty="0" smtClean="0"/>
              <a:t>msgCom</a:t>
            </a:r>
          </a:p>
          <a:p>
            <a:pPr eaLnBrk="1" hangingPunct="1">
              <a:lnSpc>
                <a:spcPct val="80000"/>
              </a:lnSpc>
              <a:spcBef>
                <a:spcPts val="1200"/>
              </a:spcBef>
              <a:spcAft>
                <a:spcPts val="0"/>
              </a:spcAft>
              <a:buClr>
                <a:schemeClr val="tx2"/>
              </a:buClr>
              <a:buSzPct val="75000"/>
              <a:buFont typeface="Wingdings"/>
              <a:buChar char=""/>
            </a:pPr>
            <a:r>
              <a:rPr lang="en-US" sz="2800" b="1" kern="1200" dirty="0" smtClean="0"/>
              <a:t>Demos and examples</a:t>
            </a:r>
          </a:p>
        </p:txBody>
      </p:sp>
    </p:spTree>
    <p:custDataLst>
      <p:tags r:id="rId1"/>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Examples and Demos</a:t>
            </a:r>
          </a:p>
        </p:txBody>
      </p:sp>
      <p:sp>
        <p:nvSpPr>
          <p:cNvPr id="11267" name="Rectangle 3"/>
          <p:cNvSpPr>
            <a:spLocks noGrp="1" noChangeArrowheads="1"/>
          </p:cNvSpPr>
          <p:nvPr>
            <p:ph idx="1"/>
          </p:nvPr>
        </p:nvSpPr>
        <p:spPr>
          <a:xfrm>
            <a:off x="333375" y="1047750"/>
            <a:ext cx="8467725" cy="4946650"/>
          </a:xfrm>
        </p:spPr>
        <p:txBody>
          <a:bodyPr/>
          <a:lstStyle/>
          <a:p>
            <a:r>
              <a:rPr lang="en-US" dirty="0" smtClean="0"/>
              <a:t>There are multiple IPC library example projects for KeyStone I in the MCSDK 2 release at </a:t>
            </a:r>
            <a:r>
              <a:rPr lang="en-US" sz="2000" dirty="0" smtClean="0"/>
              <a:t>mcsdk_2_X_X_X\pdk_C6678_1_1_2_5\packages\ti\transport\ipc\examples</a:t>
            </a:r>
          </a:p>
          <a:p>
            <a:r>
              <a:rPr lang="en-US" sz="3000" dirty="0" smtClean="0"/>
              <a:t>msgCom project (on ARM and DSP) is part of KeyStone II Lab Book </a:t>
            </a:r>
            <a:endParaRPr lang="en-US" sz="3000" dirty="0"/>
          </a:p>
        </p:txBody>
      </p:sp>
    </p:spTree>
    <p:extLst>
      <p:ext uri="{BB962C8B-B14F-4D97-AF65-F5344CB8AC3E}">
        <p14:creationId xmlns="" xmlns:p14="http://schemas.microsoft.com/office/powerpoint/2010/main" val="13430130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3" name="Text Box 3"/>
          <p:cNvSpPr txBox="1">
            <a:spLocks noChangeArrowheads="1"/>
          </p:cNvSpPr>
          <p:nvPr/>
        </p:nvSpPr>
        <p:spPr bwMode="auto">
          <a:xfrm>
            <a:off x="609600" y="1590675"/>
            <a:ext cx="8686800" cy="2189163"/>
          </a:xfrm>
          <a:prstGeom prst="rect">
            <a:avLst/>
          </a:prstGeom>
          <a:noFill/>
          <a:ln w="12700">
            <a:noFill/>
            <a:miter lim="800000"/>
            <a:headEnd type="none" w="sm" len="sm"/>
            <a:tailEnd type="none" w="sm" len="sm"/>
          </a:ln>
          <a:effectLst>
            <a:outerShdw dist="35921" dir="2700000" algn="ctr" rotWithShape="0">
              <a:srgbClr val="333333">
                <a:alpha val="50000"/>
              </a:srgbClr>
            </a:outerShdw>
          </a:effectLst>
        </p:spPr>
        <p:txBody>
          <a:bodyPr anchor="ctr" anchorCtr="1">
            <a:spAutoFit/>
          </a:bodyPr>
          <a:lstStyle/>
          <a:p>
            <a:pPr algn="ctr" eaLnBrk="0" hangingPunct="0">
              <a:lnSpc>
                <a:spcPct val="80000"/>
              </a:lnSpc>
              <a:spcBef>
                <a:spcPct val="50000"/>
              </a:spcBef>
              <a:defRPr/>
            </a:pPr>
            <a:r>
              <a:rPr lang="en-US" sz="17200" b="0" dirty="0">
                <a:solidFill>
                  <a:srgbClr val="FF0000"/>
                </a:solidFill>
                <a:latin typeface="TILogo" pitchFamily="2" charset="0"/>
              </a:rPr>
              <a:t>ti</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2000" fill="hold"/>
                                        <p:tgtEl>
                                          <p:spTgt spid="90624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2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1488" y="202131"/>
            <a:ext cx="8229600" cy="762000"/>
          </a:xfrm>
        </p:spPr>
        <p:txBody>
          <a:bodyPr wrap="none" anchorCtr="1"/>
          <a:lstStyle/>
          <a:p>
            <a:r>
              <a:rPr lang="en-US" dirty="0" smtClean="0"/>
              <a:t>IPC Offering </a:t>
            </a:r>
          </a:p>
        </p:txBody>
      </p:sp>
      <p:graphicFrame>
        <p:nvGraphicFramePr>
          <p:cNvPr id="4" name="Object 3"/>
          <p:cNvGraphicFramePr>
            <a:graphicFrameLocks noChangeAspect="1"/>
          </p:cNvGraphicFramePr>
          <p:nvPr/>
        </p:nvGraphicFramePr>
        <p:xfrm>
          <a:off x="787400" y="1011238"/>
          <a:ext cx="7569200" cy="4833937"/>
        </p:xfrm>
        <a:graphic>
          <a:graphicData uri="http://schemas.openxmlformats.org/presentationml/2006/ole">
            <p:oleObj spid="_x0000_s11265" name="Visio" r:id="rId4" imgW="7568750" imgH="4833571" progId="Visio.Drawing.11">
              <p:embed/>
            </p:oleObj>
          </a:graphicData>
        </a:graphic>
      </p:graphicFrame>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KeyStone </a:t>
            </a:r>
            <a:r>
              <a:rPr lang="en-US" sz="3600" dirty="0" smtClean="0"/>
              <a:t>Technologies (1)</a:t>
            </a:r>
            <a:endParaRPr lang="en-US" sz="3600" dirty="0"/>
          </a:p>
        </p:txBody>
      </p:sp>
      <p:sp>
        <p:nvSpPr>
          <p:cNvPr id="4" name="Content Placeholder 3"/>
          <p:cNvSpPr>
            <a:spLocks noGrp="1"/>
          </p:cNvSpPr>
          <p:nvPr>
            <p:ph idx="1"/>
          </p:nvPr>
        </p:nvSpPr>
        <p:spPr>
          <a:xfrm>
            <a:off x="457200" y="1790299"/>
            <a:ext cx="8229600" cy="4332170"/>
          </a:xfrm>
        </p:spPr>
        <p:txBody>
          <a:bodyPr/>
          <a:lstStyle/>
          <a:p>
            <a:r>
              <a:rPr lang="en-US" sz="2800" dirty="0" smtClean="0"/>
              <a:t>IPCv3 </a:t>
            </a:r>
            <a:r>
              <a:rPr lang="en-US" sz="2800" dirty="0" smtClean="0"/>
              <a:t>–library </a:t>
            </a:r>
            <a:r>
              <a:rPr lang="en-US" sz="2800" dirty="0" smtClean="0"/>
              <a:t>based on shared memory</a:t>
            </a:r>
          </a:p>
          <a:p>
            <a:pPr lvl="1"/>
            <a:r>
              <a:rPr lang="en-US" sz="2000" dirty="0" smtClean="0"/>
              <a:t>DSP - must build with BIOS</a:t>
            </a:r>
          </a:p>
          <a:p>
            <a:pPr lvl="1"/>
            <a:r>
              <a:rPr lang="en-US" sz="2000" dirty="0" smtClean="0"/>
              <a:t>Arm – Linux from user Mode</a:t>
            </a:r>
            <a:endParaRPr lang="en-US" sz="2000" dirty="0" smtClean="0"/>
          </a:p>
          <a:p>
            <a:pPr lvl="1"/>
            <a:r>
              <a:rPr lang="en-US" sz="2000" dirty="0" smtClean="0"/>
              <a:t>Designed  </a:t>
            </a:r>
            <a:r>
              <a:rPr lang="en-US" sz="2000" dirty="0" smtClean="0"/>
              <a:t>for moving messages and short data</a:t>
            </a:r>
          </a:p>
          <a:p>
            <a:pPr lvl="1"/>
            <a:r>
              <a:rPr lang="en-US" sz="2000" dirty="0" smtClean="0"/>
              <a:t>Called “the control path” because messageQ is the “slow” path for data and Notify is limited to 32 bit messages </a:t>
            </a:r>
          </a:p>
          <a:p>
            <a:pPr lvl="1"/>
            <a:r>
              <a:rPr lang="en-US" sz="2000" dirty="0" smtClean="0"/>
              <a:t>Requires sysBios on the DSP side</a:t>
            </a:r>
          </a:p>
          <a:p>
            <a:pPr lvl="1"/>
            <a:r>
              <a:rPr lang="en-US" sz="2000" dirty="0" smtClean="0"/>
              <a:t>Compatible with old devices – same API</a:t>
            </a:r>
          </a:p>
          <a:p>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KeyStone </a:t>
            </a:r>
            <a:r>
              <a:rPr lang="en-US" sz="3600" dirty="0" smtClean="0"/>
              <a:t>Technologies (2)</a:t>
            </a:r>
            <a:endParaRPr lang="en-US" sz="3600" dirty="0"/>
          </a:p>
        </p:txBody>
      </p:sp>
      <p:sp>
        <p:nvSpPr>
          <p:cNvPr id="4" name="Content Placeholder 3"/>
          <p:cNvSpPr>
            <a:spLocks noGrp="1"/>
          </p:cNvSpPr>
          <p:nvPr>
            <p:ph idx="1"/>
          </p:nvPr>
        </p:nvSpPr>
        <p:spPr>
          <a:xfrm>
            <a:off x="457200" y="2358189"/>
            <a:ext cx="8229600" cy="3764280"/>
          </a:xfrm>
        </p:spPr>
        <p:txBody>
          <a:bodyPr/>
          <a:lstStyle/>
          <a:p>
            <a:r>
              <a:rPr lang="en-US" sz="2800" dirty="0" smtClean="0"/>
              <a:t>MsgCom –library </a:t>
            </a:r>
            <a:r>
              <a:rPr lang="en-US" sz="2800" dirty="0" smtClean="0"/>
              <a:t>based on the multicore navigator queues and logic </a:t>
            </a:r>
          </a:p>
          <a:p>
            <a:pPr lvl="1"/>
            <a:r>
              <a:rPr lang="en-US" sz="2000" dirty="0" smtClean="0"/>
              <a:t>DSP – can work even without operating system</a:t>
            </a:r>
          </a:p>
          <a:p>
            <a:pPr lvl="1"/>
            <a:r>
              <a:rPr lang="en-US" sz="2000" dirty="0" smtClean="0"/>
              <a:t>ARM – Linux library from User Mode</a:t>
            </a:r>
            <a:endParaRPr lang="en-US" sz="2000" dirty="0" smtClean="0"/>
          </a:p>
          <a:p>
            <a:pPr lvl="1"/>
            <a:r>
              <a:rPr lang="en-US" sz="2000" dirty="0" smtClean="0"/>
              <a:t>Moving </a:t>
            </a:r>
            <a:r>
              <a:rPr lang="en-US" sz="2000" dirty="0" smtClean="0"/>
              <a:t>data fast between ARM-DSP and DSP to DSP with minimum intervention of the CPU</a:t>
            </a:r>
          </a:p>
          <a:p>
            <a:pPr lvl="1"/>
            <a:r>
              <a:rPr lang="en-US" sz="2000" dirty="0" smtClean="0"/>
              <a:t>Does not require BIOS</a:t>
            </a:r>
          </a:p>
          <a:p>
            <a:pPr lvl="1"/>
            <a:r>
              <a:rPr lang="en-US" sz="2000" dirty="0" smtClean="0"/>
              <a:t>Supports many features of data move</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3"/>
          <p:cNvSpPr>
            <a:spLocks noGrp="1"/>
          </p:cNvSpPr>
          <p:nvPr>
            <p:ph type="title" idx="4294967295"/>
          </p:nvPr>
        </p:nvSpPr>
        <p:spPr>
          <a:xfrm>
            <a:off x="407194" y="529389"/>
            <a:ext cx="8229600" cy="762000"/>
          </a:xfrm>
        </p:spPr>
        <p:txBody>
          <a:bodyPr/>
          <a:lstStyle/>
          <a:p>
            <a:pPr eaLnBrk="1" hangingPunct="1"/>
            <a:r>
              <a:rPr lang="en-US" dirty="0" smtClean="0"/>
              <a:t>Agenda</a:t>
            </a:r>
          </a:p>
        </p:txBody>
      </p:sp>
      <p:sp>
        <p:nvSpPr>
          <p:cNvPr id="48133" name="Content Placeholder 4"/>
          <p:cNvSpPr>
            <a:spLocks noGrp="1"/>
          </p:cNvSpPr>
          <p:nvPr>
            <p:ph idx="4294967295"/>
          </p:nvPr>
        </p:nvSpPr>
        <p:spPr>
          <a:xfrm>
            <a:off x="356048" y="2098307"/>
            <a:ext cx="8189140" cy="4059732"/>
          </a:xfrm>
          <a:solidFill>
            <a:schemeClr val="bg1"/>
          </a:solidFill>
        </p:spPr>
        <p:txBody>
          <a:bodyPr/>
          <a:lstStyle/>
          <a:p>
            <a:pPr eaLnBrk="1" hangingPunct="1">
              <a:lnSpc>
                <a:spcPct val="80000"/>
              </a:lnSpc>
              <a:spcBef>
                <a:spcPts val="1200"/>
              </a:spcBef>
              <a:spcAft>
                <a:spcPts val="0"/>
              </a:spcAft>
              <a:buClr>
                <a:schemeClr val="tx2"/>
              </a:buClr>
              <a:buSzPct val="75000"/>
              <a:buFont typeface="Wingdings"/>
              <a:buChar char=""/>
            </a:pPr>
            <a:r>
              <a:rPr lang="en-US" sz="2800" kern="1200" dirty="0" smtClean="0"/>
              <a:t>Basic Concepts </a:t>
            </a:r>
          </a:p>
          <a:p>
            <a:pPr eaLnBrk="1" hangingPunct="1">
              <a:lnSpc>
                <a:spcPct val="80000"/>
              </a:lnSpc>
              <a:spcBef>
                <a:spcPts val="1200"/>
              </a:spcBef>
              <a:spcAft>
                <a:spcPts val="0"/>
              </a:spcAft>
              <a:buClr>
                <a:schemeClr val="tx2"/>
              </a:buClr>
              <a:buSzPct val="75000"/>
              <a:buFont typeface="Wingdings"/>
              <a:buChar char=""/>
            </a:pPr>
            <a:r>
              <a:rPr lang="en-US" sz="2800" b="1" kern="1200" dirty="0" smtClean="0"/>
              <a:t>IPC library </a:t>
            </a:r>
          </a:p>
          <a:p>
            <a:pPr eaLnBrk="1" hangingPunct="1">
              <a:lnSpc>
                <a:spcPct val="80000"/>
              </a:lnSpc>
              <a:spcBef>
                <a:spcPts val="1200"/>
              </a:spcBef>
              <a:spcAft>
                <a:spcPts val="0"/>
              </a:spcAft>
              <a:buClr>
                <a:schemeClr val="tx2"/>
              </a:buClr>
              <a:buSzPct val="75000"/>
              <a:buFont typeface="Wingdings"/>
              <a:buChar char=""/>
            </a:pPr>
            <a:r>
              <a:rPr lang="en-US" sz="2800" kern="1200" dirty="0" smtClean="0"/>
              <a:t>msgCom</a:t>
            </a:r>
          </a:p>
          <a:p>
            <a:pPr eaLnBrk="1" hangingPunct="1">
              <a:lnSpc>
                <a:spcPct val="80000"/>
              </a:lnSpc>
              <a:spcBef>
                <a:spcPts val="1200"/>
              </a:spcBef>
              <a:spcAft>
                <a:spcPts val="0"/>
              </a:spcAft>
              <a:buClr>
                <a:schemeClr val="tx2"/>
              </a:buClr>
              <a:buSzPct val="75000"/>
              <a:buFont typeface="Wingdings"/>
              <a:buChar char=""/>
            </a:pPr>
            <a:r>
              <a:rPr lang="en-US" sz="2800" kern="1200" dirty="0" smtClean="0"/>
              <a:t>Demos and examples</a:t>
            </a: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a:xfrm>
            <a:off x="478971" y="0"/>
            <a:ext cx="8229600" cy="762000"/>
          </a:xfrm>
        </p:spPr>
        <p:txBody>
          <a:bodyPr wrap="none" anchorCtr="1"/>
          <a:lstStyle/>
          <a:p>
            <a:r>
              <a:rPr lang="en-US" dirty="0" smtClean="0"/>
              <a:t>IPC Library – Transports</a:t>
            </a:r>
          </a:p>
        </p:txBody>
      </p:sp>
      <p:sp>
        <p:nvSpPr>
          <p:cNvPr id="22" name="TextBox 21"/>
          <p:cNvSpPr txBox="1"/>
          <p:nvPr/>
        </p:nvSpPr>
        <p:spPr>
          <a:xfrm>
            <a:off x="7620" y="716079"/>
            <a:ext cx="8046720" cy="395173"/>
          </a:xfrm>
          <a:prstGeom prst="rect">
            <a:avLst/>
          </a:prstGeom>
          <a:noFill/>
        </p:spPr>
        <p:txBody>
          <a:bodyPr wrap="square" rtlCol="0" anchor="ctr" anchorCtr="0">
            <a:spAutoFit/>
          </a:bodyPr>
          <a:lstStyle/>
          <a:p>
            <a:pPr marL="342900" indent="-342900" algn="l">
              <a:lnSpc>
                <a:spcPct val="80000"/>
              </a:lnSpc>
              <a:spcBef>
                <a:spcPts val="1200"/>
              </a:spcBef>
              <a:spcAft>
                <a:spcPts val="0"/>
              </a:spcAft>
              <a:buClr>
                <a:schemeClr val="tx2"/>
              </a:buClr>
              <a:buSzPct val="75000"/>
              <a:buFont typeface="Wingdings"/>
              <a:buChar char=""/>
            </a:pPr>
            <a:r>
              <a:rPr lang="en-US" dirty="0" smtClean="0">
                <a:latin typeface="Calibri" pitchFamily="34" charset="0"/>
              </a:rPr>
              <a:t>Current IPC implementation uses several transports:</a:t>
            </a:r>
          </a:p>
        </p:txBody>
      </p:sp>
      <p:grpSp>
        <p:nvGrpSpPr>
          <p:cNvPr id="2" name="Group 104"/>
          <p:cNvGrpSpPr/>
          <p:nvPr/>
        </p:nvGrpSpPr>
        <p:grpSpPr>
          <a:xfrm>
            <a:off x="924026" y="3137835"/>
            <a:ext cx="5778366" cy="3023135"/>
            <a:chOff x="1066800" y="2590800"/>
            <a:chExt cx="6858000" cy="3733800"/>
          </a:xfrm>
        </p:grpSpPr>
        <p:sp>
          <p:nvSpPr>
            <p:cNvPr id="52" name="Cube 51"/>
            <p:cNvSpPr/>
            <p:nvPr/>
          </p:nvSpPr>
          <p:spPr bwMode="auto">
            <a:xfrm>
              <a:off x="1066800" y="2590800"/>
              <a:ext cx="4267200" cy="3733800"/>
            </a:xfrm>
            <a:prstGeom prst="cube">
              <a:avLst>
                <a:gd name="adj" fmla="val 2700"/>
              </a:avLst>
            </a:prstGeom>
            <a:solidFill>
              <a:schemeClr val="bg1">
                <a:lumMod val="95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Device 1</a:t>
              </a:r>
            </a:p>
          </p:txBody>
        </p:sp>
        <p:sp>
          <p:nvSpPr>
            <p:cNvPr id="57" name="Rectangle 56"/>
            <p:cNvSpPr/>
            <p:nvPr/>
          </p:nvSpPr>
          <p:spPr bwMode="auto">
            <a:xfrm>
              <a:off x="3886200" y="5769934"/>
              <a:ext cx="1219200" cy="381000"/>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a:t>
              </a:r>
            </a:p>
          </p:txBody>
        </p:sp>
        <p:grpSp>
          <p:nvGrpSpPr>
            <p:cNvPr id="3" name="Group 60"/>
            <p:cNvGrpSpPr/>
            <p:nvPr/>
          </p:nvGrpSpPr>
          <p:grpSpPr>
            <a:xfrm>
              <a:off x="1371600" y="3124200"/>
              <a:ext cx="1600200" cy="1905000"/>
              <a:chOff x="990600" y="2362200"/>
              <a:chExt cx="1371600" cy="1905000"/>
            </a:xfrm>
          </p:grpSpPr>
          <p:sp>
            <p:nvSpPr>
              <p:cNvPr id="26" name="Rectangle 25"/>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sz="2000" b="1" i="0" u="none" strike="noStrike" cap="none" normalizeH="0" baseline="0" dirty="0" smtClean="0">
                    <a:ln>
                      <a:noFill/>
                    </a:ln>
                    <a:solidFill>
                      <a:schemeClr val="dk1"/>
                    </a:solidFill>
                    <a:effectLst/>
                    <a:latin typeface="Calibri" pitchFamily="34" charset="0"/>
                  </a:rPr>
                  <a:t>CorePac 1</a:t>
                </a:r>
              </a:p>
            </p:txBody>
          </p:sp>
          <p:sp>
            <p:nvSpPr>
              <p:cNvPr id="21" name="Rounded Rectangle 20"/>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1</a:t>
                </a:r>
              </a:p>
            </p:txBody>
          </p:sp>
          <p:sp>
            <p:nvSpPr>
              <p:cNvPr id="24" name="Rounded Rectangle 23"/>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800" i="0" u="none" strike="noStrike" cap="none" normalizeH="0" baseline="0" dirty="0" smtClean="0">
                    <a:ln>
                      <a:noFill/>
                    </a:ln>
                    <a:solidFill>
                      <a:schemeClr val="dk1"/>
                    </a:solidFill>
                    <a:effectLst/>
                    <a:latin typeface="Calibri" pitchFamily="34" charset="0"/>
                  </a:rPr>
                  <a:t>IPC</a:t>
                </a:r>
              </a:p>
            </p:txBody>
          </p:sp>
          <p:sp>
            <p:nvSpPr>
              <p:cNvPr id="59" name="Rounded Rectangle 58"/>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2</a:t>
                </a:r>
              </a:p>
            </p:txBody>
          </p:sp>
        </p:grpSp>
        <p:grpSp>
          <p:nvGrpSpPr>
            <p:cNvPr id="4" name="Group 67"/>
            <p:cNvGrpSpPr/>
            <p:nvPr/>
          </p:nvGrpSpPr>
          <p:grpSpPr>
            <a:xfrm>
              <a:off x="2043229" y="5195771"/>
              <a:ext cx="2286000" cy="457200"/>
              <a:chOff x="2294864" y="4572000"/>
              <a:chExt cx="2286000" cy="457200"/>
            </a:xfrm>
          </p:grpSpPr>
          <p:sp>
            <p:nvSpPr>
              <p:cNvPr id="56" name="Rectangle 55"/>
              <p:cNvSpPr/>
              <p:nvPr/>
            </p:nvSpPr>
            <p:spPr bwMode="auto">
              <a:xfrm>
                <a:off x="2294864" y="4572000"/>
                <a:ext cx="2286000" cy="457200"/>
              </a:xfrm>
              <a:prstGeom prst="rect">
                <a:avLst/>
              </a:prstGeom>
              <a:solidFill>
                <a:schemeClr val="accent2">
                  <a:lumMod val="20000"/>
                  <a:lumOff val="80000"/>
                </a:schemeClr>
              </a:solidFill>
              <a:ln w="12700" cap="flat" cmpd="sng" algn="ctr">
                <a:solidFill>
                  <a:schemeClr val="tx1"/>
                </a:solidFill>
                <a:prstDash val="solid"/>
                <a:round/>
                <a:headEnd type="none" w="sm" len="sm"/>
                <a:tailEnd type="none" w="sm" len="sm"/>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endParaRPr kumimoji="0" lang="en-US" sz="2800" b="1" i="0" u="none" strike="noStrike" cap="none" normalizeH="0" baseline="0" dirty="0" smtClean="0">
                  <a:ln>
                    <a:noFill/>
                  </a:ln>
                  <a:solidFill>
                    <a:schemeClr val="dk1"/>
                  </a:solidFill>
                  <a:effectLst/>
                  <a:latin typeface="Arial Narrow" pitchFamily="34" charset="0"/>
                </a:endParaRPr>
              </a:p>
            </p:txBody>
          </p:sp>
          <p:sp>
            <p:nvSpPr>
              <p:cNvPr id="55" name="Rectangle 54"/>
              <p:cNvSpPr/>
              <p:nvPr/>
            </p:nvSpPr>
            <p:spPr bwMode="auto">
              <a:xfrm>
                <a:off x="2438401" y="4635798"/>
                <a:ext cx="1690252" cy="317202"/>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800" b="0" i="0" u="none" strike="noStrike" cap="none" normalizeH="0" baseline="0" dirty="0" smtClean="0">
                    <a:ln>
                      <a:noFill/>
                    </a:ln>
                    <a:solidFill>
                      <a:schemeClr val="dk1"/>
                    </a:solidFill>
                    <a:effectLst/>
                    <a:latin typeface="Calibri" pitchFamily="34" charset="0"/>
                  </a:rPr>
                  <a:t>MEM</a:t>
                </a:r>
              </a:p>
            </p:txBody>
          </p:sp>
        </p:grpSp>
        <p:grpSp>
          <p:nvGrpSpPr>
            <p:cNvPr id="5" name="Group 68"/>
            <p:cNvGrpSpPr/>
            <p:nvPr/>
          </p:nvGrpSpPr>
          <p:grpSpPr>
            <a:xfrm>
              <a:off x="3352800" y="3124200"/>
              <a:ext cx="1600200" cy="1905000"/>
              <a:chOff x="990600" y="2362200"/>
              <a:chExt cx="1371600" cy="1905000"/>
            </a:xfrm>
          </p:grpSpPr>
          <p:sp>
            <p:nvSpPr>
              <p:cNvPr id="70" name="Rectangle 69"/>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sz="2000" b="1" i="0" u="none" strike="noStrike" cap="none" normalizeH="0" baseline="0" dirty="0" smtClean="0">
                    <a:ln>
                      <a:noFill/>
                    </a:ln>
                    <a:solidFill>
                      <a:schemeClr val="dk1"/>
                    </a:solidFill>
                    <a:effectLst/>
                    <a:latin typeface="Calibri" pitchFamily="34" charset="0"/>
                  </a:rPr>
                  <a:t>CorePac 2</a:t>
                </a:r>
              </a:p>
            </p:txBody>
          </p:sp>
          <p:sp>
            <p:nvSpPr>
              <p:cNvPr id="71" name="Rounded Rectangle 70"/>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1</a:t>
                </a:r>
              </a:p>
            </p:txBody>
          </p:sp>
          <p:sp>
            <p:nvSpPr>
              <p:cNvPr id="72" name="Rounded Rectangle 71"/>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800" i="0" u="none" strike="noStrike" cap="none" normalizeH="0" baseline="0" dirty="0" smtClean="0">
                    <a:ln>
                      <a:noFill/>
                    </a:ln>
                    <a:solidFill>
                      <a:schemeClr val="dk1"/>
                    </a:solidFill>
                    <a:effectLst/>
                    <a:latin typeface="Calibri" pitchFamily="34" charset="0"/>
                  </a:rPr>
                  <a:t>IPC</a:t>
                </a:r>
              </a:p>
            </p:txBody>
          </p:sp>
          <p:sp>
            <p:nvSpPr>
              <p:cNvPr id="73" name="Rounded Rectangle 72"/>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2</a:t>
                </a:r>
              </a:p>
            </p:txBody>
          </p:sp>
        </p:grpSp>
        <p:sp>
          <p:nvSpPr>
            <p:cNvPr id="74" name="Cube 73"/>
            <p:cNvSpPr/>
            <p:nvPr/>
          </p:nvSpPr>
          <p:spPr bwMode="auto">
            <a:xfrm>
              <a:off x="5791200" y="2590800"/>
              <a:ext cx="2133600" cy="3733800"/>
            </a:xfrm>
            <a:prstGeom prst="cube">
              <a:avLst>
                <a:gd name="adj" fmla="val 5192"/>
              </a:avLst>
            </a:prstGeom>
            <a:solidFill>
              <a:schemeClr val="bg1">
                <a:lumMod val="95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b="1" i="0" u="none" strike="noStrike" cap="none" normalizeH="0" baseline="0" dirty="0" smtClean="0">
                  <a:ln>
                    <a:noFill/>
                  </a:ln>
                  <a:solidFill>
                    <a:schemeClr val="dk1"/>
                  </a:solidFill>
                  <a:effectLst/>
                  <a:latin typeface="Calibri" pitchFamily="34" charset="0"/>
                </a:rPr>
                <a:t>Device 2</a:t>
              </a:r>
            </a:p>
          </p:txBody>
        </p:sp>
        <p:sp>
          <p:nvSpPr>
            <p:cNvPr id="75" name="Rectangle 74"/>
            <p:cNvSpPr/>
            <p:nvPr/>
          </p:nvSpPr>
          <p:spPr bwMode="auto">
            <a:xfrm>
              <a:off x="5943600" y="5769934"/>
              <a:ext cx="1219200" cy="381000"/>
            </a:xfrm>
            <a:prstGeom prst="rect">
              <a:avLst/>
            </a:prstGeom>
            <a:solidFill>
              <a:schemeClr val="accent5">
                <a:lumMod val="40000"/>
                <a:lumOff val="60000"/>
              </a:schemeClr>
            </a:solidFill>
            <a:ln w="1270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b="0" i="0" u="none" strike="noStrike" cap="none" normalizeH="0" baseline="0" dirty="0" smtClean="0">
                  <a:ln>
                    <a:noFill/>
                  </a:ln>
                  <a:solidFill>
                    <a:schemeClr val="dk1"/>
                  </a:solidFill>
                  <a:effectLst/>
                  <a:latin typeface="Calibri" pitchFamily="34" charset="0"/>
                </a:rPr>
                <a:t>SRIO</a:t>
              </a:r>
            </a:p>
          </p:txBody>
        </p:sp>
        <p:grpSp>
          <p:nvGrpSpPr>
            <p:cNvPr id="6" name="Group 75"/>
            <p:cNvGrpSpPr/>
            <p:nvPr/>
          </p:nvGrpSpPr>
          <p:grpSpPr>
            <a:xfrm>
              <a:off x="6019800" y="3124200"/>
              <a:ext cx="1600200" cy="1905000"/>
              <a:chOff x="990600" y="2362200"/>
              <a:chExt cx="1371600" cy="1905000"/>
            </a:xfrm>
          </p:grpSpPr>
          <p:sp>
            <p:nvSpPr>
              <p:cNvPr id="77" name="Rectangle 76"/>
              <p:cNvSpPr/>
              <p:nvPr/>
            </p:nvSpPr>
            <p:spPr bwMode="auto">
              <a:xfrm>
                <a:off x="990600" y="2362200"/>
                <a:ext cx="1371600" cy="1905000"/>
              </a:xfrm>
              <a:prstGeom prst="rect">
                <a:avLst/>
              </a:prstGeom>
              <a:solidFill>
                <a:schemeClr val="bg2">
                  <a:lumMod val="90000"/>
                </a:schemeClr>
              </a:solidFill>
              <a:ln w="9525"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45720" rIns="91440" bIns="45720" numCol="1" rtlCol="0" anchor="t" anchorCtr="1" compatLnSpc="1">
                <a:prstTxWarp prst="textNoShape">
                  <a:avLst/>
                </a:prstTxWarp>
              </a:bodyPr>
              <a:lstStyle/>
              <a:p>
                <a:pPr marL="0" marR="0" indent="0" algn="l" defTabSz="914400" rtl="0" eaLnBrk="0" fontAlgn="base" latinLnBrk="0" hangingPunct="0">
                  <a:lnSpc>
                    <a:spcPct val="80000"/>
                  </a:lnSpc>
                  <a:spcBef>
                    <a:spcPct val="50000"/>
                  </a:spcBef>
                  <a:spcAft>
                    <a:spcPct val="0"/>
                  </a:spcAft>
                  <a:buClrTx/>
                  <a:buSzTx/>
                  <a:buFontTx/>
                  <a:buNone/>
                  <a:tabLst/>
                </a:pPr>
                <a:r>
                  <a:rPr kumimoji="0" lang="en-US" sz="2000" b="1" i="0" u="none" strike="noStrike" cap="none" normalizeH="0" baseline="0" dirty="0" smtClean="0">
                    <a:ln>
                      <a:noFill/>
                    </a:ln>
                    <a:solidFill>
                      <a:schemeClr val="dk1"/>
                    </a:solidFill>
                    <a:effectLst/>
                    <a:latin typeface="Calibri" pitchFamily="34" charset="0"/>
                  </a:rPr>
                  <a:t>CorePac 1</a:t>
                </a:r>
              </a:p>
            </p:txBody>
          </p:sp>
          <p:sp>
            <p:nvSpPr>
              <p:cNvPr id="78" name="Rounded Rectangle 77"/>
              <p:cNvSpPr/>
              <p:nvPr/>
            </p:nvSpPr>
            <p:spPr bwMode="auto">
              <a:xfrm rot="16200000">
                <a:off x="821367"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1</a:t>
                </a:r>
              </a:p>
            </p:txBody>
          </p:sp>
          <p:sp>
            <p:nvSpPr>
              <p:cNvPr id="79" name="Rounded Rectangle 78"/>
              <p:cNvSpPr/>
              <p:nvPr/>
            </p:nvSpPr>
            <p:spPr bwMode="auto">
              <a:xfrm>
                <a:off x="1143000" y="3854301"/>
                <a:ext cx="1089835" cy="294167"/>
              </a:xfrm>
              <a:prstGeom prst="roundRect">
                <a:avLst/>
              </a:prstGeom>
              <a:solidFill>
                <a:schemeClr val="tx2">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800" i="0" u="none" strike="noStrike" cap="none" normalizeH="0" baseline="0" dirty="0" smtClean="0">
                    <a:ln>
                      <a:noFill/>
                    </a:ln>
                    <a:solidFill>
                      <a:schemeClr val="dk1"/>
                    </a:solidFill>
                    <a:effectLst/>
                    <a:latin typeface="Calibri" pitchFamily="34" charset="0"/>
                  </a:rPr>
                  <a:t>IPC</a:t>
                </a:r>
              </a:p>
            </p:txBody>
          </p:sp>
          <p:sp>
            <p:nvSpPr>
              <p:cNvPr id="80" name="Rounded Rectangle 79"/>
              <p:cNvSpPr/>
              <p:nvPr/>
            </p:nvSpPr>
            <p:spPr bwMode="auto">
              <a:xfrm rot="16200000">
                <a:off x="1492102" y="3003697"/>
                <a:ext cx="1039333" cy="365937"/>
              </a:xfrm>
              <a:prstGeom prst="roundRect">
                <a:avLst/>
              </a:prstGeom>
              <a:solidFill>
                <a:schemeClr val="accent5">
                  <a:lumMod val="40000"/>
                  <a:lumOff val="60000"/>
                </a:schemeClr>
              </a:solidFill>
              <a:ln w="19050" cap="flat" cmpd="sng" algn="ctr">
                <a:solidFill>
                  <a:schemeClr val="tx1"/>
                </a:solidFill>
                <a:prstDash val="solid"/>
                <a:round/>
                <a:headEnd type="none" w="sm" len="sm"/>
                <a:tailEnd type="none" w="sm" len="sm"/>
              </a:ln>
              <a:effectLst>
                <a:outerShdw blurRad="50800" dist="635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bodyPr>
              <a:lstStyle/>
              <a:p>
                <a:pPr marL="0" marR="0" indent="0" algn="ctr" defTabSz="914400" rtl="0" eaLnBrk="0" fontAlgn="base" latinLnBrk="0" hangingPunct="0">
                  <a:lnSpc>
                    <a:spcPct val="80000"/>
                  </a:lnSpc>
                  <a:spcBef>
                    <a:spcPct val="50000"/>
                  </a:spcBef>
                  <a:spcAft>
                    <a:spcPct val="0"/>
                  </a:spcAft>
                  <a:buClrTx/>
                  <a:buSzTx/>
                  <a:buFontTx/>
                  <a:buNone/>
                  <a:tabLst/>
                </a:pPr>
                <a:r>
                  <a:rPr kumimoji="0" lang="en-US" sz="1600" b="0" i="0" u="none" strike="noStrike" cap="none" normalizeH="0" baseline="0" dirty="0" smtClean="0">
                    <a:ln>
                      <a:noFill/>
                    </a:ln>
                    <a:solidFill>
                      <a:schemeClr val="dk1"/>
                    </a:solidFill>
                    <a:effectLst/>
                    <a:latin typeface="Calibri" pitchFamily="34" charset="0"/>
                  </a:rPr>
                  <a:t>Thread 2</a:t>
                </a:r>
              </a:p>
            </p:txBody>
          </p:sp>
        </p:grpSp>
        <p:cxnSp>
          <p:nvCxnSpPr>
            <p:cNvPr id="92" name="Shape 91"/>
            <p:cNvCxnSpPr>
              <a:stCxn id="21" idx="1"/>
              <a:endCxn id="56" idx="1"/>
            </p:cNvCxnSpPr>
            <p:nvPr/>
          </p:nvCxnSpPr>
          <p:spPr bwMode="auto">
            <a:xfrm rot="16200000" flipH="1">
              <a:off x="1433815" y="4814956"/>
              <a:ext cx="956039" cy="262789"/>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4" name="Shape 93"/>
            <p:cNvCxnSpPr>
              <a:stCxn id="56" idx="3"/>
              <a:endCxn id="73" idx="1"/>
            </p:cNvCxnSpPr>
            <p:nvPr/>
          </p:nvCxnSpPr>
          <p:spPr bwMode="auto">
            <a:xfrm flipV="1">
              <a:off x="4329229" y="4468332"/>
              <a:ext cx="214935" cy="956039"/>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6" name="Shape 95"/>
            <p:cNvCxnSpPr>
              <a:stCxn id="21" idx="1"/>
              <a:endCxn id="57" idx="1"/>
            </p:cNvCxnSpPr>
            <p:nvPr/>
          </p:nvCxnSpPr>
          <p:spPr bwMode="auto">
            <a:xfrm rot="16200000" flipH="1">
              <a:off x="2087269" y="4161503"/>
              <a:ext cx="1492102" cy="2105760"/>
            </a:xfrm>
            <a:prstGeom prst="bentConnector2">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98" name="Straight Arrow Connector 97"/>
            <p:cNvCxnSpPr>
              <a:stCxn id="57" idx="3"/>
              <a:endCxn id="75" idx="1"/>
            </p:cNvCxnSpPr>
            <p:nvPr/>
          </p:nvCxnSpPr>
          <p:spPr bwMode="auto">
            <a:xfrm>
              <a:off x="5105400" y="5960434"/>
              <a:ext cx="838200" cy="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cxnSp>
          <p:nvCxnSpPr>
            <p:cNvPr id="100" name="Straight Arrow Connector 99"/>
            <p:cNvCxnSpPr/>
            <p:nvPr/>
          </p:nvCxnSpPr>
          <p:spPr bwMode="auto">
            <a:xfrm flipV="1">
              <a:off x="6422066" y="4474534"/>
              <a:ext cx="0" cy="1295400"/>
            </a:xfrm>
            <a:prstGeom prst="straightConnector1">
              <a:avLst/>
            </a:prstGeom>
            <a:solidFill>
              <a:schemeClr val="accent1"/>
            </a:solidFill>
            <a:ln w="28575" cap="flat" cmpd="sng" algn="ctr">
              <a:solidFill>
                <a:schemeClr val="tx1"/>
              </a:solidFill>
              <a:prstDash val="solid"/>
              <a:round/>
              <a:headEnd type="none" w="med" len="med"/>
              <a:tailEnd type="triangle" w="med" len="med"/>
            </a:ln>
            <a:effectLst/>
          </p:spPr>
        </p:cxnSp>
      </p:grpSp>
      <p:sp>
        <p:nvSpPr>
          <p:cNvPr id="103" name="TextBox 102"/>
          <p:cNvSpPr txBox="1"/>
          <p:nvPr/>
        </p:nvSpPr>
        <p:spPr>
          <a:xfrm>
            <a:off x="446567" y="1054053"/>
            <a:ext cx="6392776" cy="978729"/>
          </a:xfrm>
          <a:prstGeom prst="rect">
            <a:avLst/>
          </a:prstGeom>
          <a:noFill/>
        </p:spPr>
        <p:txBody>
          <a:bodyPr wrap="none" rtlCol="0" anchor="ctr" anchorCtr="0">
            <a:spAutoFit/>
          </a:bodyPr>
          <a:lstStyle/>
          <a:p>
            <a:pPr marL="233363" indent="-233363" algn="l">
              <a:lnSpc>
                <a:spcPct val="120000"/>
              </a:lnSpc>
              <a:buFont typeface="Arial" pitchFamily="34" charset="0"/>
              <a:buChar char="•"/>
            </a:pPr>
            <a:r>
              <a:rPr lang="en-US" b="0" dirty="0" smtClean="0">
                <a:solidFill>
                  <a:schemeClr val="tx2"/>
                </a:solidFill>
                <a:effectLst/>
                <a:latin typeface="Calibri" pitchFamily="34" charset="0"/>
              </a:rPr>
              <a:t>CorePac </a:t>
            </a:r>
            <a:r>
              <a:rPr lang="en-US" b="0" dirty="0" smtClean="0">
                <a:solidFill>
                  <a:schemeClr val="tx2"/>
                </a:solidFill>
                <a:effectLst/>
                <a:latin typeface="Calibri" pitchFamily="34" charset="0"/>
                <a:sym typeface="Wingdings"/>
              </a:rPr>
              <a:t> </a:t>
            </a:r>
            <a:r>
              <a:rPr lang="en-US" b="0" dirty="0" smtClean="0">
                <a:solidFill>
                  <a:schemeClr val="tx2"/>
                </a:solidFill>
                <a:effectLst/>
                <a:latin typeface="Calibri" pitchFamily="34" charset="0"/>
              </a:rPr>
              <a:t>CorePac   </a:t>
            </a:r>
            <a:r>
              <a:rPr lang="en-US" b="0" dirty="0" smtClean="0">
                <a:solidFill>
                  <a:schemeClr val="dk1"/>
                </a:solidFill>
                <a:effectLst/>
                <a:latin typeface="Calibri" pitchFamily="34" charset="0"/>
              </a:rPr>
              <a:t>(Shared Memory Model)</a:t>
            </a:r>
          </a:p>
          <a:p>
            <a:pPr marL="233363" indent="-233363" algn="l">
              <a:lnSpc>
                <a:spcPct val="120000"/>
              </a:lnSpc>
              <a:buFont typeface="Arial" pitchFamily="34" charset="0"/>
              <a:buChar char="•"/>
            </a:pPr>
            <a:r>
              <a:rPr lang="en-US" b="0" dirty="0" smtClean="0">
                <a:solidFill>
                  <a:schemeClr val="tx2"/>
                </a:solidFill>
                <a:latin typeface="Calibri" pitchFamily="34" charset="0"/>
              </a:rPr>
              <a:t>Device </a:t>
            </a:r>
            <a:r>
              <a:rPr lang="en-US" b="0" dirty="0" smtClean="0">
                <a:solidFill>
                  <a:schemeClr val="tx2"/>
                </a:solidFill>
                <a:latin typeface="Calibri" pitchFamily="34" charset="0"/>
                <a:sym typeface="Wingdings"/>
              </a:rPr>
              <a:t> </a:t>
            </a:r>
            <a:r>
              <a:rPr lang="en-US" b="0" dirty="0" smtClean="0">
                <a:solidFill>
                  <a:schemeClr val="tx2"/>
                </a:solidFill>
                <a:latin typeface="Calibri" pitchFamily="34" charset="0"/>
              </a:rPr>
              <a:t>Device  </a:t>
            </a:r>
            <a:r>
              <a:rPr lang="en-US" b="0" dirty="0" smtClean="0">
                <a:solidFill>
                  <a:schemeClr val="dk1"/>
                </a:solidFill>
                <a:latin typeface="Calibri" pitchFamily="34" charset="0"/>
              </a:rPr>
              <a:t>(Serial Rapid I/O) – KeyStone I</a:t>
            </a:r>
            <a:endParaRPr lang="en-US" b="0" dirty="0" smtClean="0">
              <a:solidFill>
                <a:schemeClr val="dk1"/>
              </a:solidFill>
              <a:effectLst/>
              <a:latin typeface="Calibri" pitchFamily="34" charset="0"/>
            </a:endParaRPr>
          </a:p>
        </p:txBody>
      </p:sp>
      <p:sp>
        <p:nvSpPr>
          <p:cNvPr id="104" name="TextBox 103"/>
          <p:cNvSpPr txBox="1"/>
          <p:nvPr/>
        </p:nvSpPr>
        <p:spPr>
          <a:xfrm>
            <a:off x="-2405" y="2045484"/>
            <a:ext cx="8731108" cy="445635"/>
          </a:xfrm>
          <a:prstGeom prst="rect">
            <a:avLst/>
          </a:prstGeom>
          <a:noFill/>
        </p:spPr>
        <p:txBody>
          <a:bodyPr wrap="none" rtlCol="0" anchor="ctr" anchorCtr="0">
            <a:spAutoFit/>
          </a:bodyPr>
          <a:lstStyle/>
          <a:p>
            <a:pPr marL="342900" indent="-342900" algn="l">
              <a:lnSpc>
                <a:spcPct val="80000"/>
              </a:lnSpc>
              <a:spcBef>
                <a:spcPts val="1200"/>
              </a:spcBef>
              <a:spcAft>
                <a:spcPts val="0"/>
              </a:spcAft>
              <a:buClr>
                <a:schemeClr val="tx2"/>
              </a:buClr>
              <a:buSzPct val="75000"/>
              <a:buFont typeface="Wingdings"/>
              <a:buChar char=""/>
            </a:pPr>
            <a:r>
              <a:rPr lang="en-US" b="0" dirty="0" smtClean="0">
                <a:latin typeface="Calibri" pitchFamily="34" charset="0"/>
              </a:rPr>
              <a:t>Chosen at configuration; </a:t>
            </a:r>
            <a:r>
              <a:rPr lang="en-US" b="0" i="1" u="sng" dirty="0" smtClean="0">
                <a:latin typeface="Calibri" pitchFamily="34" charset="0"/>
              </a:rPr>
              <a:t>Same code</a:t>
            </a:r>
            <a:r>
              <a:rPr lang="en-US" b="0" dirty="0" smtClean="0">
                <a:latin typeface="Calibri" pitchFamily="34" charset="0"/>
              </a:rPr>
              <a:t> regardless of thread location</a:t>
            </a:r>
            <a:r>
              <a:rPr lang="en-US" sz="2800" b="0" dirty="0" smtClean="0">
                <a:latin typeface="Calibri" pitchFamily="34" charset="0"/>
              </a:rPr>
              <a:t>.</a:t>
            </a:r>
            <a:endParaRPr lang="en-US" b="0" i="1" dirty="0" smtClean="0">
              <a:latin typeface="Calibri" pitchFamily="34" charset="0"/>
            </a:endParaRP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AUDIO_TEMP" val="C:\Users\a0850458\AppData\Local\Temp\articulate\presenter\ae\audio\20101105024425\"/>
  <p:tag name="PRESENTATION_PLAYLIST_COUNT" val="0"/>
  <p:tag name="PRESENTATION_PRESENTER_SLIDE_LEVEL" val="0"/>
  <p:tag name="ARTICULATE_TEMPLATE_GUID" val="964306da-7288-4a58-87f1-2616ae5904c9"/>
  <p:tag name="ARTICULATE_PROJECT_CHECK" val="0"/>
  <p:tag name="ARTICULATE_TEMPLATE" val="TI Master White"/>
  <p:tag name="ARTICULATE_REFERENCE_COUNT" val="2"/>
  <p:tag name="ARTICULATE_REFERENCE_TYPE_1" val="1"/>
  <p:tag name="ARTICULATE_REFERENCE_TITLE_1" val="KeyStone C66x SoC Architecture Overview Training Slides"/>
  <p:tag name="ARTICULATE_REFERENCE_1" val="C:\Data\Keystone Training\PDF\KeyStone SoC Overview.pdf"/>
  <p:tag name="ARTICULATE_REFERENCE_TYPE_2" val="0"/>
  <p:tag name="ARTICULATE_REFERENCE_TITLE_2" val="Getting Started: TMS320C66x High-Performance Multicore DSPs"/>
  <p:tag name="ARTICULATE_REFERENCE_2" val="http://focus.ti.com/dsp/docs/dspcontent.tsp?contentId=77428"/>
  <p:tag name="ARTICULATE_PRESENTER_VERSION" val="6"/>
  <p:tag name="PUBLISH_TITLE" val="KeyStone Training: C66x SOC Architecture Overview"/>
  <p:tag name="ARTICULATE_PUBLISH_PATH" val="C:\Data\Keystone Training\PUBLISH"/>
  <p:tag name="ARTICULATE_LOGO" val="TI_logo_off_white_square.jpg"/>
  <p:tag name="ARTICULATE_PRESENTER" val="(None selected)"/>
  <p:tag name="ARTICULATE_PRESENTER_GUID" val="9869030842"/>
  <p:tag name="ARTICULATE_LMS" val="0"/>
  <p:tag name="ARTICULATE_USE_PROJECT_TEMPLATE" val="1"/>
  <p:tag name="LMS_PUBLISH" val="No"/>
  <p:tag name="PRESENTER_PREVIEW_MODE" val="0"/>
  <p:tag name="PRESENTER_PREVIEW_START" val="1"/>
  <p:tag name="PLAYERLOGOHEIGHT" val="476"/>
  <p:tag name="PLAYERLOGOWIDTH" val="1357"/>
  <p:tag name="LAUNCHINNEWWINDOW" val="1"/>
  <p:tag name="LASTPUBLISHED" val="C:\Data\Keystone Training\PUBLISH\01 KeyStone Overview\launcher.html"/>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11.xml><?xml version="1.0" encoding="utf-8"?>
<p:tagLst xmlns:a="http://schemas.openxmlformats.org/drawingml/2006/main" xmlns:r="http://schemas.openxmlformats.org/officeDocument/2006/relationships" xmlns:p="http://schemas.openxmlformats.org/presentationml/2006/main">
  <p:tag name="NO LOGOS" val="true"/>
</p:tagLst>
</file>

<file path=ppt/tags/tag2.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7iMJDz4n_files\slide0001_image001.jpg"/>
</p:tagLst>
</file>

<file path=ppt/tags/tag3.xml><?xml version="1.0" encoding="utf-8"?>
<p:tagLst xmlns:a="http://schemas.openxmlformats.org/drawingml/2006/main" xmlns:r="http://schemas.openxmlformats.org/officeDocument/2006/relationships" xmlns:p="http://schemas.openxmlformats.org/presentationml/2006/main">
  <p:tag name="ARTICULATE_PUBLISH_MODE" val="2"/>
  <p:tag name="ARTICULATE_SOURCE_IMAGE" val="C:\DOCUME~1\a0850458\LOCALS~1\Temp\articulate\presenter\imgtemp\nnsZ4USz_files\slide0001_image001.png"/>
</p:tagLst>
</file>

<file path=ppt/tags/tag4.xml><?xml version="1.0" encoding="utf-8"?>
<p:tagLst xmlns:a="http://schemas.openxmlformats.org/drawingml/2006/main" xmlns:r="http://schemas.openxmlformats.org/officeDocument/2006/relationships" xmlns:p="http://schemas.openxmlformats.org/presentationml/2006/main">
  <p:tag name="COLORSCHEMEINDEX" val="4"/>
</p:tagLst>
</file>

<file path=ppt/tags/tag5.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6.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7.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8.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ags/tag9.xml><?xml version="1.0" encoding="utf-8"?>
<p:tagLst xmlns:a="http://schemas.openxmlformats.org/drawingml/2006/main" xmlns:r="http://schemas.openxmlformats.org/officeDocument/2006/relationships" xmlns:p="http://schemas.openxmlformats.org/presentationml/2006/main">
  <p:tag name="ELAPSEDTIME" val="5.953"/>
  <p:tag name="ARTICULATE_SLIDE_PAUSE" val="0"/>
  <p:tag name="ARTICULATE_NAV_LEVEL" val="1"/>
  <p:tag name="ARTICULATE_PLAYLIST_ID" val="-1"/>
  <p:tag name="ARTICULATE_LOCK_SLIDE" val="0"/>
  <p:tag name="ARTICULATE_SLIDE_GUID" val="656de23f-92d3-4b11-86c8-30b1063f69ba"/>
  <p:tag name="ARTICULATE_SLIDE_NAV" val="3"/>
</p:tagLst>
</file>

<file path=ppt/theme/theme1.xml><?xml version="1.0" encoding="utf-8"?>
<a:theme xmlns:a="http://schemas.openxmlformats.org/drawingml/2006/main" name="13_KeyStoneOLT">
  <a:themeElements>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KeyStoneOLT">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KeyStoneOLT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BF34EDD2AB14F49969AD5B68D65D28C" ma:contentTypeVersion="1" ma:contentTypeDescription="Create a new document." ma:contentTypeScope="" ma:versionID="aec3fda75a9471671297bbb4606d1d91">
  <xsd:schema xmlns:xsd="http://www.w3.org/2001/XMLSchema" xmlns:p="http://schemas.microsoft.com/office/2006/metadata/properties" xmlns:ns2="99c847d8-566e-43ce-87b7-3c417d164c47" targetNamespace="http://schemas.microsoft.com/office/2006/metadata/properties" ma:root="true" ma:fieldsID="6b49c4b1e87cfd71c9528e3cb8636bc2" ns2:_="">
    <xsd:import namespace="99c847d8-566e-43ce-87b7-3c417d164c47"/>
    <xsd:element name="properties">
      <xsd:complexType>
        <xsd:sequence>
          <xsd:element name="documentManagement">
            <xsd:complexType>
              <xsd:all>
                <xsd:element ref="ns2:Content_x0020_Owner" minOccurs="0"/>
              </xsd:all>
            </xsd:complexType>
          </xsd:element>
        </xsd:sequence>
      </xsd:complexType>
    </xsd:element>
  </xsd:schema>
  <xsd:schema xmlns:xsd="http://www.w3.org/2001/XMLSchema" xmlns:dms="http://schemas.microsoft.com/office/2006/documentManagement/types" targetNamespace="99c847d8-566e-43ce-87b7-3c417d164c47" elementFormDefault="qualified">
    <xsd:import namespace="http://schemas.microsoft.com/office/2006/documentManagement/types"/>
    <xsd:element name="Content_x0020_Owner" ma:index="8" nillable="true" ma:displayName="Content Owner" ma:internalName="Content_x0020_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Content_x0020_Owner xmlns="99c847d8-566e-43ce-87b7-3c417d164c47">Ramroop, Saffie</Content_x0020_Owner>
  </documentManagement>
</p:properties>
</file>

<file path=customXml/itemProps1.xml><?xml version="1.0" encoding="utf-8"?>
<ds:datastoreItem xmlns:ds="http://schemas.openxmlformats.org/officeDocument/2006/customXml" ds:itemID="{08087394-933C-48A1-8AD9-030539CA3EF7}">
  <ds:schemaRefs>
    <ds:schemaRef ds:uri="http://schemas.microsoft.com/office/2006/metadata/longProperties"/>
  </ds:schemaRefs>
</ds:datastoreItem>
</file>

<file path=customXml/itemProps2.xml><?xml version="1.0" encoding="utf-8"?>
<ds:datastoreItem xmlns:ds="http://schemas.openxmlformats.org/officeDocument/2006/customXml" ds:itemID="{83529300-F1B4-4E63-A67B-9E50D1598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9c847d8-566e-43ce-87b7-3c417d164c4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9247FEFF-82D0-4BBE-AA2E-6E8C28F7BBE5}">
  <ds:schemaRefs>
    <ds:schemaRef ds:uri="http://schemas.microsoft.com/sharepoint/v3/contenttype/forms"/>
  </ds:schemaRefs>
</ds:datastoreItem>
</file>

<file path=customXml/itemProps4.xml><?xml version="1.0" encoding="utf-8"?>
<ds:datastoreItem xmlns:ds="http://schemas.openxmlformats.org/officeDocument/2006/customXml" ds:itemID="{7CBBC1DF-22C6-4C0C-A1CC-096D390C1463}">
  <ds:schemaRefs>
    <ds:schemaRef ds:uri="http://schemas.microsoft.com/office/2006/metadata/properties"/>
    <ds:schemaRef ds:uri="99c847d8-566e-43ce-87b7-3c417d164c47"/>
  </ds:schemaRefs>
</ds:datastoreItem>
</file>

<file path=docProps/app.xml><?xml version="1.0" encoding="utf-8"?>
<Properties xmlns="http://schemas.openxmlformats.org/officeDocument/2006/extended-properties" xmlns:vt="http://schemas.openxmlformats.org/officeDocument/2006/docPropsVTypes">
  <Template/>
  <TotalTime>45964</TotalTime>
  <Words>3390</Words>
  <Application>Microsoft Office PowerPoint</Application>
  <PresentationFormat>On-screen Show (4:3)</PresentationFormat>
  <Paragraphs>577</Paragraphs>
  <Slides>45</Slides>
  <Notes>38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47" baseType="lpstr">
      <vt:lpstr>13_KeyStoneOLT</vt:lpstr>
      <vt:lpstr>Visio</vt:lpstr>
      <vt:lpstr>Intro to:    Inter-Processor Communications (IPC)</vt:lpstr>
      <vt:lpstr>Agenda</vt:lpstr>
      <vt:lpstr>IPC Challenges</vt:lpstr>
      <vt:lpstr>Architecture Support for IPC</vt:lpstr>
      <vt:lpstr>IPC Offering </vt:lpstr>
      <vt:lpstr>KeyStone Technologies (1)</vt:lpstr>
      <vt:lpstr>KeyStone Technologies (2)</vt:lpstr>
      <vt:lpstr>Agenda</vt:lpstr>
      <vt:lpstr>IPC Library – Transports</vt:lpstr>
      <vt:lpstr>IPC Services</vt:lpstr>
      <vt:lpstr>Using Notify – Concepts</vt:lpstr>
      <vt:lpstr>Notify Model</vt:lpstr>
      <vt:lpstr>Notify Model</vt:lpstr>
      <vt:lpstr>Notify Implementation</vt:lpstr>
      <vt:lpstr>Example Callback Function</vt:lpstr>
      <vt:lpstr>Data Passing Using Shared Memory (1/2)</vt:lpstr>
      <vt:lpstr>Slide 17</vt:lpstr>
      <vt:lpstr>MessageQ – Highest Layer API</vt:lpstr>
      <vt:lpstr>MessageQ and Messages</vt:lpstr>
      <vt:lpstr>Using MessageQ (1/3)</vt:lpstr>
      <vt:lpstr>Using MessageQ (2/3)</vt:lpstr>
      <vt:lpstr>Using MessageQ (3/3)</vt:lpstr>
      <vt:lpstr>MessageQ – Configuration</vt:lpstr>
      <vt:lpstr>Data Passing – Static</vt:lpstr>
      <vt:lpstr>Data Passing – Dynamic</vt:lpstr>
      <vt:lpstr>More Information About MessageQ</vt:lpstr>
      <vt:lpstr>IPC Device to Device Using SRIO  Available only on KeyStone I (for now)</vt:lpstr>
      <vt:lpstr>IPC Transports – SRIO (1/3) KeyStone I only</vt:lpstr>
      <vt:lpstr>IPC Transports – SRIO (2/3) KeyStone I only</vt:lpstr>
      <vt:lpstr>IPC Transports – SRIO (3/3) KeyStone I only</vt:lpstr>
      <vt:lpstr>IPC Transport Details</vt:lpstr>
      <vt:lpstr>Agenda</vt:lpstr>
      <vt:lpstr>MsgCom Library</vt:lpstr>
      <vt:lpstr>Channel Types</vt:lpstr>
      <vt:lpstr>Interrupt Types</vt:lpstr>
      <vt:lpstr>Blocking and Non-Blocking</vt:lpstr>
      <vt:lpstr>Case 1: Generic Channel Communication  Zero Copy-based Constructions: Core-to-Core</vt:lpstr>
      <vt:lpstr>Case 2: Low-Latency Channel Communication Single and Virtual Channel  Zero Copy-based Construction: Core-to-Core</vt:lpstr>
      <vt:lpstr>Case 3: Reduce Context Switching   Zero Copy-based Constructions: Core-to-Core</vt:lpstr>
      <vt:lpstr>Case 4: Generic Channel Communication  ARM-to-DSP Communications via Linux Kernel VirtQueue</vt:lpstr>
      <vt:lpstr>Case 5: Low-Latency Channel Communication   ARM-to-DSP Communications via Linux Kernel VirtQueue</vt:lpstr>
      <vt:lpstr>Case 6: Reduce Context Switching    ARM-to-DSP Communications via Linux Kernel VirtQueue</vt:lpstr>
      <vt:lpstr>Agenda</vt:lpstr>
      <vt:lpstr>Examples and Demos</vt:lpstr>
      <vt:lpstr>Slide 45</vt:lpstr>
    </vt:vector>
  </TitlesOfParts>
  <Company>Texas Instruments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Eric Wand</dc:creator>
  <cp:lastModifiedBy>Ran Katzur</cp:lastModifiedBy>
  <cp:revision>1976</cp:revision>
  <dcterms:created xsi:type="dcterms:W3CDTF">2007-12-19T20:51:45Z</dcterms:created>
  <dcterms:modified xsi:type="dcterms:W3CDTF">2013-08-14T14:24:27Z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UseProject">
    <vt:lpwstr>1</vt:lpwstr>
  </property>
  <property fmtid="{D5CDD505-2E9C-101B-9397-08002B2CF9AE}" pid="3" name="ArticulatePath">
    <vt:lpwstr>Nyquist Shannon Overview 201002</vt:lpwstr>
  </property>
  <property fmtid="{D5CDD505-2E9C-101B-9397-08002B2CF9AE}" pid="4" name="ContentType">
    <vt:lpwstr>Document</vt:lpwstr>
  </property>
  <property fmtid="{D5CDD505-2E9C-101B-9397-08002B2CF9AE}" pid="5" name="ArticulateGUID">
    <vt:lpwstr>E95BB4F0-F112-4E30-95EF-EBF022D08B6C</vt:lpwstr>
  </property>
  <property fmtid="{D5CDD505-2E9C-101B-9397-08002B2CF9AE}" pid="6" name="ArticulateProjectFull">
    <vt:lpwstr>C:\Data\Keystone Training\BINDERS\slides\KeyStone Intro to IPC.ppta</vt:lpwstr>
  </property>
</Properties>
</file>