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5"/>
  </p:notesMasterIdLst>
  <p:sldIdLst>
    <p:sldId id="256" r:id="rId2"/>
    <p:sldId id="328" r:id="rId3"/>
    <p:sldId id="396" r:id="rId4"/>
    <p:sldId id="398" r:id="rId5"/>
    <p:sldId id="329" r:id="rId6"/>
    <p:sldId id="330" r:id="rId7"/>
    <p:sldId id="331" r:id="rId8"/>
    <p:sldId id="341" r:id="rId9"/>
    <p:sldId id="436" r:id="rId10"/>
    <p:sldId id="337" r:id="rId11"/>
    <p:sldId id="336" r:id="rId12"/>
    <p:sldId id="342" r:id="rId13"/>
    <p:sldId id="332" r:id="rId14"/>
    <p:sldId id="343" r:id="rId15"/>
    <p:sldId id="344" r:id="rId16"/>
    <p:sldId id="394" r:id="rId17"/>
    <p:sldId id="395" r:id="rId18"/>
    <p:sldId id="420" r:id="rId19"/>
    <p:sldId id="399" r:id="rId20"/>
    <p:sldId id="350" r:id="rId21"/>
    <p:sldId id="352" r:id="rId22"/>
    <p:sldId id="351" r:id="rId23"/>
    <p:sldId id="353" r:id="rId24"/>
    <p:sldId id="355" r:id="rId25"/>
    <p:sldId id="346" r:id="rId26"/>
    <p:sldId id="347" r:id="rId27"/>
    <p:sldId id="400" r:id="rId28"/>
    <p:sldId id="348" r:id="rId29"/>
    <p:sldId id="357" r:id="rId30"/>
    <p:sldId id="358" r:id="rId31"/>
    <p:sldId id="359" r:id="rId32"/>
    <p:sldId id="360" r:id="rId33"/>
    <p:sldId id="361" r:id="rId34"/>
    <p:sldId id="428" r:id="rId35"/>
    <p:sldId id="429" r:id="rId36"/>
    <p:sldId id="430" r:id="rId37"/>
    <p:sldId id="333" r:id="rId38"/>
    <p:sldId id="334" r:id="rId39"/>
    <p:sldId id="427" r:id="rId40"/>
    <p:sldId id="414" r:id="rId41"/>
    <p:sldId id="401" r:id="rId42"/>
    <p:sldId id="421" r:id="rId43"/>
    <p:sldId id="422" r:id="rId44"/>
    <p:sldId id="408" r:id="rId45"/>
    <p:sldId id="409" r:id="rId46"/>
    <p:sldId id="411" r:id="rId47"/>
    <p:sldId id="410" r:id="rId48"/>
    <p:sldId id="403" r:id="rId49"/>
    <p:sldId id="404" r:id="rId50"/>
    <p:sldId id="405" r:id="rId51"/>
    <p:sldId id="425" r:id="rId52"/>
    <p:sldId id="424" r:id="rId53"/>
    <p:sldId id="364" r:id="rId54"/>
    <p:sldId id="426" r:id="rId55"/>
    <p:sldId id="365" r:id="rId56"/>
    <p:sldId id="366" r:id="rId57"/>
    <p:sldId id="367" r:id="rId58"/>
    <p:sldId id="368" r:id="rId59"/>
    <p:sldId id="369" r:id="rId60"/>
    <p:sldId id="370" r:id="rId61"/>
    <p:sldId id="371" r:id="rId62"/>
    <p:sldId id="412" r:id="rId63"/>
    <p:sldId id="415" r:id="rId64"/>
    <p:sldId id="416" r:id="rId65"/>
    <p:sldId id="417" r:id="rId66"/>
    <p:sldId id="418" r:id="rId67"/>
    <p:sldId id="326" r:id="rId68"/>
    <p:sldId id="432" r:id="rId69"/>
    <p:sldId id="433" r:id="rId70"/>
    <p:sldId id="431" r:id="rId71"/>
    <p:sldId id="434" r:id="rId72"/>
    <p:sldId id="435" r:id="rId73"/>
    <p:sldId id="413" r:id="rId74"/>
  </p:sldIdLst>
  <p:sldSz cx="9144000" cy="6858000" type="screen4x3"/>
  <p:notesSz cx="7010400" cy="9296400"/>
  <p:custDataLst>
    <p:tags r:id="rId7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n Rinkes" initials="DTR" lastIdx="3"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288"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D310453-BEF8-464E-9AFA-92080550FFC9}" type="datetimeFigureOut">
              <a:rPr lang="en-US" smtClean="0"/>
              <a:pPr/>
              <a:t>8/7/2013</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2919C01F-276E-44BC-A256-D85730E8FD41}" type="slidenum">
              <a:rPr lang="en-US" smtClean="0"/>
              <a:pPr/>
              <a:t>‹#›</a:t>
            </a:fld>
            <a:endParaRPr lang="en-US" dirty="0"/>
          </a:p>
        </p:txBody>
      </p:sp>
    </p:spTree>
    <p:extLst>
      <p:ext uri="{BB962C8B-B14F-4D97-AF65-F5344CB8AC3E}">
        <p14:creationId xmlns:p14="http://schemas.microsoft.com/office/powerpoint/2010/main" xmlns="" val="1113577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19C01F-276E-44BC-A256-D85730E8FD41}"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miter lim="800000"/>
            <a:headEnd/>
            <a:tailEnd/>
          </a:ln>
        </p:spPr>
        <p:txBody>
          <a:bodyPr/>
          <a:lstStyle/>
          <a:p>
            <a:fld id="{91600898-90B5-4586-BE79-4E2853997943}" type="slidenum">
              <a:rPr lang="en-US" smtClean="0"/>
              <a:pPr/>
              <a:t>21</a:t>
            </a:fld>
            <a:endParaRPr lang="en-US" dirty="0" smtClean="0"/>
          </a:p>
        </p:txBody>
      </p:sp>
      <p:sp>
        <p:nvSpPr>
          <p:cNvPr id="35843" name="Rectangle 2"/>
          <p:cNvSpPr>
            <a:spLocks noGrp="1" noRot="1" noChangeAspect="1" noChangeArrowheads="1" noTextEdit="1"/>
          </p:cNvSpPr>
          <p:nvPr>
            <p:ph type="sldImg"/>
          </p:nvPr>
        </p:nvSpPr>
        <p:spPr>
          <a:xfrm>
            <a:off x="1179513" y="696913"/>
            <a:ext cx="4649787" cy="3486150"/>
          </a:xfrm>
          <a:ln/>
        </p:spPr>
      </p:sp>
      <p:sp>
        <p:nvSpPr>
          <p:cNvPr id="35844"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3438" y="1185863"/>
            <a:ext cx="4157662"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3438" y="3608388"/>
            <a:ext cx="4157662"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31775" y="142875"/>
            <a:ext cx="8569325" cy="57356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dirty="0">
              <a:solidFill>
                <a:srgbClr val="000000"/>
              </a:solidFill>
              <a:latin typeface="Calibri"/>
              <a:cs typeface="Arial" charset="0"/>
            </a:endParaRPr>
          </a:p>
        </p:txBody>
      </p:sp>
      <p:pic>
        <p:nvPicPr>
          <p:cNvPr id="31749" name="Picture 8" descr="ti_hz_1c_pos_rgb_jpg.jpg"/>
          <p:cNvPicPr>
            <a:picLocks noChangeAspect="1"/>
          </p:cNvPicPr>
          <p:nvPr>
            <p:custDataLst>
              <p:tags r:id="rId8"/>
            </p:custDataLst>
          </p:nvPr>
        </p:nvPicPr>
        <p:blipFill>
          <a:blip r:embed="rId10"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9"/>
            </p:custDataLst>
          </p:nvPr>
        </p:nvSpPr>
        <p:spPr>
          <a:xfrm>
            <a:off x="7405897"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cs typeface="Arial" charset="0"/>
              </a:rPr>
              <a:t>Multicore </a:t>
            </a:r>
            <a:r>
              <a:rPr lang="en-US" sz="1200" b="1"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www.cs.cmu.edu/afs/cs/academic/class/15745-s05/www/c6xref/assembly.pdf"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52400" y="2362200"/>
            <a:ext cx="8839200" cy="1447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0" cap="none" spc="0" normalizeH="0" baseline="0" noProof="0" dirty="0" smtClean="0">
                <a:ln>
                  <a:noFill/>
                </a:ln>
                <a:solidFill>
                  <a:schemeClr val="tx1"/>
                </a:solidFill>
                <a:effectLst/>
                <a:uLnTx/>
                <a:uFillTx/>
                <a:latin typeface="+mj-lt"/>
                <a:ea typeface="+mj-ea"/>
                <a:cs typeface="+mj-cs"/>
              </a:rPr>
              <a:t>Keystone  Bootloader</a:t>
            </a:r>
            <a:endParaRPr kumimoji="0" lang="en-US" sz="4000" b="0" i="0" u="none" strike="noStrike" kern="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 </a:t>
            </a:r>
            <a:r>
              <a:rPr lang="en-US" dirty="0" smtClean="0"/>
              <a:t>Process Requirements</a:t>
            </a:r>
            <a:endParaRPr lang="en-US" dirty="0"/>
          </a:p>
        </p:txBody>
      </p:sp>
      <p:sp>
        <p:nvSpPr>
          <p:cNvPr id="3" name="Text Placeholder 2"/>
          <p:cNvSpPr>
            <a:spLocks noGrp="1"/>
          </p:cNvSpPr>
          <p:nvPr>
            <p:ph type="body" sz="half" idx="1"/>
          </p:nvPr>
        </p:nvSpPr>
        <p:spPr>
          <a:xfrm>
            <a:off x="381000" y="990600"/>
            <a:ext cx="8467725" cy="5181600"/>
          </a:xfrm>
        </p:spPr>
        <p:txBody>
          <a:bodyPr/>
          <a:lstStyle/>
          <a:p>
            <a:r>
              <a:rPr lang="en-US" sz="3000" dirty="0" smtClean="0"/>
              <a:t>Selecting the method of booting </a:t>
            </a:r>
          </a:p>
          <a:p>
            <a:pPr lvl="1"/>
            <a:r>
              <a:rPr lang="en-US" dirty="0" smtClean="0"/>
              <a:t>what CPU (ARM 0 or DSP core 0) does the boot</a:t>
            </a:r>
          </a:p>
          <a:p>
            <a:pPr lvl="2"/>
            <a:r>
              <a:rPr lang="en-US" dirty="0" smtClean="0"/>
              <a:t>All other cores are in idle, waiting for interrupt</a:t>
            </a:r>
          </a:p>
          <a:p>
            <a:pPr lvl="1"/>
            <a:r>
              <a:rPr lang="en-US" dirty="0" smtClean="0"/>
              <a:t>What boot mode to use	 </a:t>
            </a:r>
          </a:p>
          <a:p>
            <a:r>
              <a:rPr lang="en-US" sz="3000" dirty="0" smtClean="0"/>
              <a:t>Updating the configuration</a:t>
            </a:r>
          </a:p>
          <a:p>
            <a:r>
              <a:rPr lang="en-US" sz="3000" dirty="0" smtClean="0"/>
              <a:t>Trigger to use the configuration to prepare for booting</a:t>
            </a:r>
          </a:p>
          <a:p>
            <a:pPr lvl="1"/>
            <a:r>
              <a:rPr lang="en-US" sz="2600" dirty="0" smtClean="0"/>
              <a:t>Configuring the device (PLLs and more)</a:t>
            </a:r>
          </a:p>
          <a:p>
            <a:r>
              <a:rPr lang="en-US" sz="3000" dirty="0" smtClean="0"/>
              <a:t>Load the image of the executable into the device</a:t>
            </a:r>
          </a:p>
          <a:p>
            <a:r>
              <a:rPr lang="en-US" sz="3000" dirty="0" smtClean="0"/>
              <a:t>Trigger all cores to run the executable</a:t>
            </a:r>
          </a:p>
          <a:p>
            <a:endParaRPr lang="en-US" dirty="0" smtClean="0"/>
          </a:p>
          <a:p>
            <a:endParaRPr lang="en-US" dirty="0"/>
          </a:p>
        </p:txBody>
      </p:sp>
    </p:spTree>
    <p:extLst>
      <p:ext uri="{BB962C8B-B14F-4D97-AF65-F5344CB8AC3E}">
        <p14:creationId xmlns:p14="http://schemas.microsoft.com/office/powerpoint/2010/main" xmlns="" val="33553672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3600" dirty="0" smtClean="0"/>
              <a:t>DSP Boot Loader (RBL)</a:t>
            </a:r>
          </a:p>
        </p:txBody>
      </p:sp>
      <p:sp>
        <p:nvSpPr>
          <p:cNvPr id="7171" name="Text Placeholder 2"/>
          <p:cNvSpPr>
            <a:spLocks noGrp="1"/>
          </p:cNvSpPr>
          <p:nvPr>
            <p:ph type="body" sz="half" idx="1"/>
          </p:nvPr>
        </p:nvSpPr>
        <p:spPr>
          <a:xfrm>
            <a:off x="333375" y="838201"/>
            <a:ext cx="8505825" cy="5410200"/>
          </a:xfrm>
        </p:spPr>
        <p:txBody>
          <a:bodyPr/>
          <a:lstStyle/>
          <a:p>
            <a:pPr eaLnBrk="1" hangingPunct="1"/>
            <a:r>
              <a:rPr lang="en-US" sz="2400" dirty="0" smtClean="0"/>
              <a:t>RBL responsible for device start up and  transfers application code from memory or host to high speed internal memory or DDR3</a:t>
            </a:r>
          </a:p>
          <a:p>
            <a:pPr eaLnBrk="1" hangingPunct="1"/>
            <a:r>
              <a:rPr lang="en-US" sz="2400" dirty="0" smtClean="0"/>
              <a:t>RBL code is burned in the DSP </a:t>
            </a:r>
            <a:r>
              <a:rPr lang="en-US" sz="2400" dirty="0" smtClean="0"/>
              <a:t>ROM</a:t>
            </a:r>
            <a:r>
              <a:rPr lang="en-US" sz="2400" dirty="0" smtClean="0"/>
              <a:t> </a:t>
            </a:r>
            <a:r>
              <a:rPr lang="en-US" sz="2400" dirty="0" smtClean="0"/>
              <a:t>Base </a:t>
            </a:r>
            <a:r>
              <a:rPr lang="en-US" sz="2400" dirty="0" smtClean="0"/>
              <a:t>address </a:t>
            </a:r>
            <a:r>
              <a:rPr lang="en-US" sz="2400" dirty="0" smtClean="0"/>
              <a:t>f0x20B00000</a:t>
            </a:r>
            <a:endParaRPr lang="en-US" sz="2400" dirty="0" smtClean="0"/>
          </a:p>
          <a:p>
            <a:pPr eaLnBrk="1" hangingPunct="1"/>
            <a:r>
              <a:rPr lang="en-US" sz="2400" dirty="0" smtClean="0"/>
              <a:t>Various </a:t>
            </a:r>
            <a:r>
              <a:rPr lang="en-US" sz="2400" dirty="0"/>
              <a:t>boot modes </a:t>
            </a:r>
            <a:r>
              <a:rPr lang="en-US" sz="2400" dirty="0" smtClean="0"/>
              <a:t>are supported </a:t>
            </a:r>
            <a:endParaRPr lang="en-US" sz="2400" dirty="0"/>
          </a:p>
          <a:p>
            <a:pPr eaLnBrk="1" hangingPunct="1"/>
            <a:r>
              <a:rPr lang="en-US" sz="2400" dirty="0" smtClean="0"/>
              <a:t>These boot modes are broadly divided into </a:t>
            </a:r>
            <a:r>
              <a:rPr lang="en-US" sz="2400" dirty="0" smtClean="0"/>
              <a:t>tree </a:t>
            </a:r>
            <a:r>
              <a:rPr lang="en-US" sz="2400" dirty="0" smtClean="0"/>
              <a:t>groups</a:t>
            </a:r>
          </a:p>
          <a:p>
            <a:pPr marL="742950" lvl="1" indent="-285750" eaLnBrk="1" hangingPunct="1"/>
            <a:r>
              <a:rPr lang="en-US" sz="2400" dirty="0" smtClean="0"/>
              <a:t>Memory boot  where the application code is stored in a slow external memory and DSP acts as a master and drives the boot process.</a:t>
            </a:r>
          </a:p>
          <a:p>
            <a:pPr lvl="1" eaLnBrk="1" hangingPunct="1"/>
            <a:r>
              <a:rPr lang="en-US" sz="2400" dirty="0" smtClean="0"/>
              <a:t>Host </a:t>
            </a:r>
            <a:r>
              <a:rPr lang="en-US" sz="2400" dirty="0" smtClean="0"/>
              <a:t>boot with the host having the knowledge of the memory map of the boot device</a:t>
            </a:r>
          </a:p>
          <a:p>
            <a:pPr lvl="1" eaLnBrk="1" hangingPunct="1"/>
            <a:r>
              <a:rPr lang="en-US" sz="2400" dirty="0" smtClean="0"/>
              <a:t>Host boot with host unaware of the memory structure of the boot device</a:t>
            </a:r>
            <a:endParaRPr lang="en-US" sz="2400" dirty="0" smtClean="0"/>
          </a:p>
          <a:p>
            <a:pPr eaLnBrk="1" hangingPunct="1"/>
            <a:endParaRPr lang="en-US" sz="28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3600" dirty="0" smtClean="0"/>
              <a:t>ARM boot loader</a:t>
            </a:r>
          </a:p>
        </p:txBody>
      </p:sp>
      <p:sp>
        <p:nvSpPr>
          <p:cNvPr id="7171" name="Text Placeholder 2"/>
          <p:cNvSpPr>
            <a:spLocks noGrp="1"/>
          </p:cNvSpPr>
          <p:nvPr>
            <p:ph type="body" sz="half" idx="1"/>
          </p:nvPr>
        </p:nvSpPr>
        <p:spPr>
          <a:xfrm>
            <a:off x="333375" y="838201"/>
            <a:ext cx="8505825" cy="5410200"/>
          </a:xfrm>
        </p:spPr>
        <p:txBody>
          <a:bodyPr/>
          <a:lstStyle/>
          <a:p>
            <a:pPr eaLnBrk="1" hangingPunct="1"/>
            <a:r>
              <a:rPr lang="en-US" sz="2800" dirty="0" smtClean="0"/>
              <a:t>RBL responsible for device start up and  transfers application code from memory or host to high speed internal memory or DDR3</a:t>
            </a:r>
          </a:p>
          <a:p>
            <a:pPr eaLnBrk="1" hangingPunct="1"/>
            <a:r>
              <a:rPr lang="en-US" sz="2800" dirty="0" smtClean="0"/>
              <a:t>RBL code is burned in the ROM (Non-modifiable)</a:t>
            </a:r>
          </a:p>
          <a:p>
            <a:pPr eaLnBrk="1" hangingPunct="1"/>
            <a:r>
              <a:rPr lang="en-US" sz="2800" dirty="0" smtClean="0"/>
              <a:t>Base address for the ARM RBL is 0x00000000</a:t>
            </a:r>
          </a:p>
          <a:p>
            <a:pPr eaLnBrk="1" hangingPunct="1"/>
            <a:r>
              <a:rPr lang="en-US" sz="2800" dirty="0" smtClean="0"/>
              <a:t>The boot behavior changes based on the boot modes.</a:t>
            </a:r>
          </a:p>
          <a:p>
            <a:pPr eaLnBrk="1" hangingPunct="1"/>
            <a:r>
              <a:rPr lang="en-US" sz="2800" dirty="0" smtClean="0"/>
              <a:t>Boot modes are broadly divided in 3 categories</a:t>
            </a:r>
          </a:p>
          <a:p>
            <a:pPr lvl="1" eaLnBrk="1" hangingPunct="1"/>
            <a:r>
              <a:rPr lang="en-US" sz="2400" dirty="0" smtClean="0"/>
              <a:t>Memory Boot</a:t>
            </a:r>
          </a:p>
          <a:p>
            <a:pPr lvl="1" eaLnBrk="1" hangingPunct="1"/>
            <a:r>
              <a:rPr lang="en-US" sz="2400" dirty="0" smtClean="0"/>
              <a:t>Host boot with the host having the knowledge of the memory map of the boot device</a:t>
            </a:r>
          </a:p>
          <a:p>
            <a:pPr lvl="1" eaLnBrk="1" hangingPunct="1"/>
            <a:r>
              <a:rPr lang="en-US" sz="2400" dirty="0" smtClean="0"/>
              <a:t>Host boot with host unaware of the memory structure of the boot device.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3200" dirty="0" smtClean="0"/>
              <a:t>More about BOOT Modes </a:t>
            </a:r>
          </a:p>
        </p:txBody>
      </p:sp>
      <p:sp>
        <p:nvSpPr>
          <p:cNvPr id="7171" name="Text Placeholder 2"/>
          <p:cNvSpPr>
            <a:spLocks noGrp="1"/>
          </p:cNvSpPr>
          <p:nvPr>
            <p:ph type="body" sz="half" idx="1"/>
          </p:nvPr>
        </p:nvSpPr>
        <p:spPr>
          <a:xfrm>
            <a:off x="333375" y="838201"/>
            <a:ext cx="8505825" cy="5410200"/>
          </a:xfrm>
        </p:spPr>
        <p:txBody>
          <a:bodyPr/>
          <a:lstStyle/>
          <a:p>
            <a:pPr eaLnBrk="1" hangingPunct="1"/>
            <a:r>
              <a:rPr lang="en-US" sz="2800" dirty="0" smtClean="0"/>
              <a:t>Master Mode – CPU manages the boot process</a:t>
            </a:r>
          </a:p>
          <a:p>
            <a:pPr lvl="1" eaLnBrk="1" hangingPunct="1"/>
            <a:r>
              <a:rPr lang="en-US" sz="2000" dirty="0" smtClean="0"/>
              <a:t>Either DSP core 0 or ARM A15 core 0</a:t>
            </a:r>
          </a:p>
          <a:p>
            <a:pPr lvl="1" eaLnBrk="1" hangingPunct="1"/>
            <a:r>
              <a:rPr lang="en-US" sz="2000" dirty="0" smtClean="0"/>
              <a:t>CPU configures peripheral and reads the boot information</a:t>
            </a:r>
          </a:p>
          <a:p>
            <a:pPr lvl="1" eaLnBrk="1" hangingPunct="1"/>
            <a:r>
              <a:rPr lang="en-US" sz="2000" dirty="0" smtClean="0"/>
              <a:t>Example – I2C master mode</a:t>
            </a:r>
          </a:p>
          <a:p>
            <a:pPr eaLnBrk="1" hangingPunct="1"/>
            <a:r>
              <a:rPr lang="en-US" sz="2400" dirty="0" smtClean="0"/>
              <a:t>Slave Mode Direct IO – CPU needs to configure a peripheral </a:t>
            </a:r>
          </a:p>
          <a:p>
            <a:pPr lvl="1" eaLnBrk="1" hangingPunct="1"/>
            <a:r>
              <a:rPr lang="en-US" sz="2000" dirty="0" smtClean="0"/>
              <a:t>External master configures the other registers and loads the code</a:t>
            </a:r>
          </a:p>
          <a:p>
            <a:pPr lvl="1" eaLnBrk="1" hangingPunct="1"/>
            <a:r>
              <a:rPr lang="en-US" sz="2000" dirty="0" smtClean="0"/>
              <a:t>Example – Hyperlink boot, PCIe boot</a:t>
            </a:r>
          </a:p>
          <a:p>
            <a:pPr eaLnBrk="1" hangingPunct="1"/>
            <a:r>
              <a:rPr lang="en-US" sz="2400" dirty="0" smtClean="0"/>
              <a:t>Slave Mode message based – CPU configures a peripheral and manages the protocol</a:t>
            </a:r>
          </a:p>
          <a:p>
            <a:pPr lvl="1" eaLnBrk="1" hangingPunct="1"/>
            <a:r>
              <a:rPr lang="en-US" sz="2000" dirty="0" smtClean="0"/>
              <a:t>Ethernet where CPU manages the packets</a:t>
            </a:r>
          </a:p>
          <a:p>
            <a:pPr lvl="1" eaLnBrk="1" hangingPunct="1"/>
            <a:r>
              <a:rPr lang="en-US" sz="2000" dirty="0" smtClean="0"/>
              <a:t>SRIO messages where CPU configures the SRIO master and then the SRIO manages the download</a:t>
            </a:r>
          </a:p>
          <a:p>
            <a:pPr lvl="1" eaLnBrk="1" hangingPunct="1"/>
            <a:endParaRPr lang="en-US" sz="1600" dirty="0" smtClean="0"/>
          </a:p>
          <a:p>
            <a:pPr eaLnBrk="1" hangingPunct="1"/>
            <a:endParaRPr lang="en-US" dirty="0" smtClean="0"/>
          </a:p>
          <a:p>
            <a:pPr eaLnBrk="1" hangingPunct="1"/>
            <a:endParaRPr lang="en-US" sz="24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3200" dirty="0" smtClean="0"/>
              <a:t>Boot Process Memory Usage and Magic </a:t>
            </a:r>
            <a:r>
              <a:rPr lang="en-US" sz="3200" dirty="0" smtClean="0"/>
              <a:t>address (1)</a:t>
            </a:r>
            <a:endParaRPr lang="en-US" sz="3200" dirty="0" smtClean="0"/>
          </a:p>
        </p:txBody>
      </p:sp>
      <p:sp>
        <p:nvSpPr>
          <p:cNvPr id="7171" name="Text Placeholder 2"/>
          <p:cNvSpPr>
            <a:spLocks noGrp="1"/>
          </p:cNvSpPr>
          <p:nvPr>
            <p:ph type="body" sz="half" idx="1"/>
          </p:nvPr>
        </p:nvSpPr>
        <p:spPr>
          <a:xfrm>
            <a:off x="381000" y="990600"/>
            <a:ext cx="8505825" cy="838199"/>
          </a:xfrm>
        </p:spPr>
        <p:txBody>
          <a:bodyPr/>
          <a:lstStyle/>
          <a:p>
            <a:pPr eaLnBrk="1" hangingPunct="1"/>
            <a:r>
              <a:rPr lang="en-US" sz="2800" dirty="0" smtClean="0"/>
              <a:t>DSP boot uses part of L2 for the boot process</a:t>
            </a:r>
          </a:p>
          <a:p>
            <a:pPr lvl="1" eaLnBrk="1" hangingPunct="1"/>
            <a:r>
              <a:rPr lang="en-US" sz="2000" dirty="0" smtClean="0"/>
              <a:t>Address depends on the device, for 6678 starts at 0x0087 2DC0</a:t>
            </a:r>
          </a:p>
          <a:p>
            <a:pPr lvl="1" eaLnBrk="1" hangingPunct="1"/>
            <a:endParaRPr lang="en-US" sz="2000" dirty="0" smtClean="0"/>
          </a:p>
          <a:p>
            <a:pPr lvl="1" eaLnBrk="1" hangingPunct="1">
              <a:buNone/>
            </a:pPr>
            <a:endParaRPr lang="en-US" sz="2000" dirty="0" smtClean="0"/>
          </a:p>
          <a:p>
            <a:pPr eaLnBrk="1" hangingPunct="1"/>
            <a:endParaRPr lang="en-US" dirty="0" smtClean="0"/>
          </a:p>
          <a:p>
            <a:pPr eaLnBrk="1" hangingPunct="1"/>
            <a:endParaRPr lang="en-US" sz="2400" dirty="0" smtClean="0"/>
          </a:p>
        </p:txBody>
      </p:sp>
      <p:pic>
        <p:nvPicPr>
          <p:cNvPr id="37890" name="Picture 2"/>
          <p:cNvPicPr>
            <a:picLocks noChangeAspect="1" noChangeArrowheads="1"/>
          </p:cNvPicPr>
          <p:nvPr/>
        </p:nvPicPr>
        <p:blipFill>
          <a:blip r:embed="rId3" cstate="print"/>
          <a:srcRect/>
          <a:stretch>
            <a:fillRect/>
          </a:stretch>
        </p:blipFill>
        <p:spPr bwMode="auto">
          <a:xfrm>
            <a:off x="1600200" y="1891386"/>
            <a:ext cx="4763487" cy="43379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3200" dirty="0" smtClean="0"/>
              <a:t>Boot Process Memory Usage and Magic address (2)</a:t>
            </a:r>
          </a:p>
        </p:txBody>
      </p:sp>
      <p:sp>
        <p:nvSpPr>
          <p:cNvPr id="7171" name="Text Placeholder 2"/>
          <p:cNvSpPr>
            <a:spLocks noGrp="1"/>
          </p:cNvSpPr>
          <p:nvPr>
            <p:ph type="body" sz="half" idx="1"/>
          </p:nvPr>
        </p:nvSpPr>
        <p:spPr>
          <a:xfrm>
            <a:off x="304800" y="1219200"/>
            <a:ext cx="8505825" cy="4876800"/>
          </a:xfrm>
        </p:spPr>
        <p:txBody>
          <a:bodyPr/>
          <a:lstStyle/>
          <a:p>
            <a:pPr eaLnBrk="1" hangingPunct="1"/>
            <a:r>
              <a:rPr lang="en-US" sz="2800" dirty="0" smtClean="0"/>
              <a:t>Notice that this address is usually where L2 cache is</a:t>
            </a:r>
          </a:p>
          <a:p>
            <a:pPr lvl="1" eaLnBrk="1" hangingPunct="1"/>
            <a:r>
              <a:rPr lang="en-US" sz="2000" dirty="0" smtClean="0"/>
              <a:t>Do not put code or initialized memory in these locations</a:t>
            </a:r>
            <a:endParaRPr lang="en-US" sz="2400" dirty="0" smtClean="0"/>
          </a:p>
          <a:p>
            <a:pPr eaLnBrk="1" hangingPunct="1"/>
            <a:r>
              <a:rPr lang="en-US" sz="2400" dirty="0" smtClean="0"/>
              <a:t>Magic Address – the address to where a core </a:t>
            </a:r>
            <a:r>
              <a:rPr lang="en-US" sz="2400" dirty="0" smtClean="0"/>
              <a:t>goes </a:t>
            </a:r>
            <a:r>
              <a:rPr lang="en-US" sz="2400" dirty="0" smtClean="0"/>
              <a:t>after the boot process (idle, after it gets an interrupt)</a:t>
            </a:r>
          </a:p>
          <a:p>
            <a:pPr lvl="1" eaLnBrk="1" hangingPunct="1"/>
            <a:r>
              <a:rPr lang="en-US" sz="2000" dirty="0" smtClean="0"/>
              <a:t>T</a:t>
            </a:r>
            <a:r>
              <a:rPr lang="en-US" sz="2000" dirty="0" smtClean="0"/>
              <a:t>he </a:t>
            </a:r>
            <a:r>
              <a:rPr lang="en-US" sz="2000" dirty="0" smtClean="0"/>
              <a:t>last 4 bytes of L2, for 6678 it is 0x0087 </a:t>
            </a:r>
            <a:r>
              <a:rPr lang="en-US" sz="2000" dirty="0" smtClean="0"/>
              <a:t>fffc (local)</a:t>
            </a:r>
            <a:endParaRPr lang="en-US" sz="2000" dirty="0" smtClean="0"/>
          </a:p>
          <a:p>
            <a:pPr eaLnBrk="1" hangingPunct="1"/>
            <a:r>
              <a:rPr lang="en-US" sz="2400" dirty="0" smtClean="0"/>
              <a:t>The boot process must enter this address before generating interrupt for all the cores</a:t>
            </a:r>
          </a:p>
          <a:p>
            <a:pPr lvl="1" eaLnBrk="1" hangingPunct="1"/>
            <a:r>
              <a:rPr lang="en-US" sz="2000" dirty="0" smtClean="0"/>
              <a:t>Obviously, the boot process must use the global address</a:t>
            </a:r>
          </a:p>
          <a:p>
            <a:pPr eaLnBrk="1" hangingPunct="1"/>
            <a:r>
              <a:rPr lang="en-US" sz="2400" dirty="0" smtClean="0"/>
              <a:t>What about ARM boot?</a:t>
            </a:r>
          </a:p>
          <a:p>
            <a:pPr lvl="1" eaLnBrk="1" hangingPunct="1"/>
            <a:r>
              <a:rPr lang="en-US" sz="2000" dirty="0" smtClean="0"/>
              <a:t>Different magic address for </a:t>
            </a:r>
            <a:r>
              <a:rPr lang="en-US" sz="2000" dirty="0" smtClean="0"/>
              <a:t>different boot</a:t>
            </a:r>
            <a:r>
              <a:rPr lang="en-US" sz="2000" dirty="0" smtClean="0"/>
              <a:t>, </a:t>
            </a:r>
            <a:r>
              <a:rPr lang="en-US" sz="2000" dirty="0" smtClean="0"/>
              <a:t>will see later</a:t>
            </a:r>
          </a:p>
          <a:p>
            <a:pPr lvl="1" eaLnBrk="1" hangingPunct="1"/>
            <a:endParaRPr lang="en-US" sz="2000" dirty="0" smtClean="0"/>
          </a:p>
          <a:p>
            <a:pPr lvl="1" eaLnBrk="1" hangingPunct="1">
              <a:buNone/>
            </a:pPr>
            <a:endParaRPr lang="en-US" sz="2000" dirty="0" smtClean="0"/>
          </a:p>
          <a:p>
            <a:pPr eaLnBrk="1" hangingPunct="1"/>
            <a:endParaRPr lang="en-US" dirty="0" smtClean="0"/>
          </a:p>
          <a:p>
            <a:pPr eaLnBrk="1" hangingPunct="1"/>
            <a:endParaRPr lang="en-US" sz="24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PLL Settings</a:t>
            </a:r>
            <a:endParaRPr lang="en-US" sz="3600" dirty="0"/>
          </a:p>
        </p:txBody>
      </p:sp>
      <p:sp>
        <p:nvSpPr>
          <p:cNvPr id="3" name="Text Placeholder 2"/>
          <p:cNvSpPr>
            <a:spLocks noGrp="1"/>
          </p:cNvSpPr>
          <p:nvPr>
            <p:ph type="body" sz="half" idx="1"/>
          </p:nvPr>
        </p:nvSpPr>
        <p:spPr>
          <a:xfrm>
            <a:off x="333375" y="1185863"/>
            <a:ext cx="7820025" cy="4692650"/>
          </a:xfrm>
        </p:spPr>
        <p:txBody>
          <a:bodyPr/>
          <a:lstStyle/>
          <a:p>
            <a:r>
              <a:rPr lang="en-US" sz="2800" dirty="0" smtClean="0"/>
              <a:t>The user can set the different PLL settings for the proper operation of the device</a:t>
            </a:r>
          </a:p>
          <a:p>
            <a:r>
              <a:rPr lang="en-US" sz="2800" dirty="0" smtClean="0"/>
              <a:t>Each device data manual has one or more PLL tables</a:t>
            </a:r>
          </a:p>
          <a:p>
            <a:pPr lvl="1"/>
            <a:r>
              <a:rPr lang="en-US" dirty="0" smtClean="0"/>
              <a:t>The System PLL settings is used for setting the system clock configuration.</a:t>
            </a:r>
          </a:p>
          <a:p>
            <a:pPr lvl="1"/>
            <a:r>
              <a:rPr lang="en-US" dirty="0" smtClean="0"/>
              <a:t>ARM PLL settings is used for the ARM clock speed configuration.</a:t>
            </a:r>
          </a:p>
          <a:p>
            <a:pPr lvl="1"/>
            <a:r>
              <a:rPr lang="en-US" dirty="0" smtClean="0"/>
              <a:t>PA PLL settings is used for the PA clock configuration.</a:t>
            </a:r>
            <a:endParaRPr lang="en-US" dirty="0"/>
          </a:p>
        </p:txBody>
      </p:sp>
    </p:spTree>
    <p:extLst>
      <p:ext uri="{BB962C8B-B14F-4D97-AF65-F5344CB8AC3E}">
        <p14:creationId xmlns:p14="http://schemas.microsoft.com/office/powerpoint/2010/main" xmlns="" val="2633229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pPr eaLnBrk="1" hangingPunct="1"/>
            <a:r>
              <a:rPr lang="en-US" sz="3600" dirty="0" smtClean="0"/>
              <a:t>Example of PLL Configuration</a:t>
            </a:r>
          </a:p>
        </p:txBody>
      </p:sp>
      <p:sp>
        <p:nvSpPr>
          <p:cNvPr id="14341" name="Rectangle 3"/>
          <p:cNvSpPr>
            <a:spLocks noGrp="1" noChangeArrowheads="1"/>
          </p:cNvSpPr>
          <p:nvPr>
            <p:ph type="body" idx="1"/>
          </p:nvPr>
        </p:nvSpPr>
        <p:spPr>
          <a:xfrm>
            <a:off x="228600" y="1066800"/>
            <a:ext cx="8229600" cy="5334000"/>
          </a:xfrm>
        </p:spPr>
        <p:txBody>
          <a:bodyPr/>
          <a:lstStyle/>
          <a:p>
            <a:pPr marL="0" indent="0" eaLnBrk="1" hangingPunct="1">
              <a:buNone/>
            </a:pPr>
            <a:r>
              <a:rPr lang="en-US" sz="2800" dirty="0" smtClean="0"/>
              <a:t>The boot code sets the PLL multiplier based on the core frequency set in the EFUSE register</a:t>
            </a:r>
          </a:p>
          <a:p>
            <a:pPr marL="0" indent="0" eaLnBrk="1" hangingPunct="1">
              <a:buNone/>
            </a:pPr>
            <a:endParaRPr lang="en-US" dirty="0" smtClean="0"/>
          </a:p>
          <a:p>
            <a:pPr marL="0" indent="0" eaLnBrk="1" hangingPunct="1">
              <a:buNone/>
            </a:pPr>
            <a:endParaRPr lang="en-US" dirty="0" smtClean="0"/>
          </a:p>
        </p:txBody>
      </p:sp>
      <p:graphicFrame>
        <p:nvGraphicFramePr>
          <p:cNvPr id="3" name="Table 2"/>
          <p:cNvGraphicFramePr>
            <a:graphicFrameLocks noGrp="1"/>
          </p:cNvGraphicFramePr>
          <p:nvPr>
            <p:extLst>
              <p:ext uri="{D42A27DB-BD31-4B8C-83A1-F6EECF244321}">
                <p14:modId xmlns="" xmlns:p14="http://schemas.microsoft.com/office/powerpoint/2010/main" val="1441650375"/>
              </p:ext>
            </p:extLst>
          </p:nvPr>
        </p:nvGraphicFramePr>
        <p:xfrm>
          <a:off x="685800" y="2667000"/>
          <a:ext cx="6731000" cy="2965934"/>
        </p:xfrm>
        <a:graphic>
          <a:graphicData uri="http://schemas.openxmlformats.org/drawingml/2006/table">
            <a:tbl>
              <a:tblPr firstRow="1" firstCol="1" lastRow="1" lastCol="1" bandRow="1" bandCol="1">
                <a:tableStyleId>{17292A2E-F333-43FB-9621-5CBBE7FDCDCB}</a:tableStyleId>
              </a:tblPr>
              <a:tblGrid>
                <a:gridCol w="673100"/>
                <a:gridCol w="673100"/>
                <a:gridCol w="673100"/>
                <a:gridCol w="673100"/>
                <a:gridCol w="673100"/>
                <a:gridCol w="673100"/>
                <a:gridCol w="673100"/>
                <a:gridCol w="673100"/>
                <a:gridCol w="673100"/>
                <a:gridCol w="673100"/>
              </a:tblGrid>
              <a:tr h="275492">
                <a:tc gridSpan="10">
                  <a:txBody>
                    <a:bodyPr/>
                    <a:lstStyle/>
                    <a:p>
                      <a:pPr marL="0" marR="0" algn="ctr">
                        <a:spcBef>
                          <a:spcPts val="0"/>
                        </a:spcBef>
                        <a:spcAft>
                          <a:spcPts val="0"/>
                        </a:spcAft>
                      </a:pPr>
                      <a:r>
                        <a:rPr lang="en-US" sz="800" dirty="0" smtClean="0">
                          <a:effectLst/>
                        </a:rPr>
                        <a:t>PLL Clock Configuration for KeyStone Devices</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57906">
                <a:tc rowSpan="2">
                  <a:txBody>
                    <a:bodyPr/>
                    <a:lstStyle/>
                    <a:p>
                      <a:pPr marL="0" marR="0">
                        <a:spcBef>
                          <a:spcPts val="0"/>
                        </a:spcBef>
                        <a:spcAft>
                          <a:spcPts val="0"/>
                        </a:spcAft>
                      </a:pPr>
                      <a:r>
                        <a:rPr lang="en-US" sz="800" b="1" dirty="0">
                          <a:effectLst/>
                        </a:rPr>
                        <a:t>Boot PLL Select [2:0]</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a:spcBef>
                          <a:spcPts val="0"/>
                        </a:spcBef>
                        <a:spcAft>
                          <a:spcPts val="0"/>
                        </a:spcAft>
                      </a:pPr>
                      <a:r>
                        <a:rPr lang="en-US" sz="800" b="1" dirty="0">
                          <a:effectLst/>
                        </a:rPr>
                        <a:t>Input Clock Freq (MHz)</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spcBef>
                          <a:spcPts val="0"/>
                        </a:spcBef>
                        <a:spcAft>
                          <a:spcPts val="0"/>
                        </a:spcAft>
                      </a:pPr>
                      <a:r>
                        <a:rPr lang="en-US" sz="800" b="1" dirty="0" smtClean="0">
                          <a:effectLst/>
                        </a:rPr>
                        <a:t> </a:t>
                      </a:r>
                      <a:r>
                        <a:rPr lang="en-US" sz="800" b="1" dirty="0">
                          <a:effectLst/>
                        </a:rPr>
                        <a:t>core = 800 MHz</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spcBef>
                          <a:spcPts val="0"/>
                        </a:spcBef>
                        <a:spcAft>
                          <a:spcPts val="0"/>
                        </a:spcAft>
                      </a:pPr>
                      <a:r>
                        <a:rPr lang="en-US" sz="800" b="1" dirty="0" smtClean="0">
                          <a:effectLst/>
                        </a:rPr>
                        <a:t> </a:t>
                      </a:r>
                      <a:r>
                        <a:rPr lang="en-US" sz="800" b="1" dirty="0">
                          <a:effectLst/>
                        </a:rPr>
                        <a:t>core = 1000 MHz</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spcBef>
                          <a:spcPts val="0"/>
                        </a:spcBef>
                        <a:spcAft>
                          <a:spcPts val="0"/>
                        </a:spcAft>
                      </a:pPr>
                      <a:r>
                        <a:rPr lang="en-US" sz="800" b="1" dirty="0" smtClean="0">
                          <a:effectLst/>
                        </a:rPr>
                        <a:t>core </a:t>
                      </a:r>
                      <a:r>
                        <a:rPr lang="en-US" sz="800" b="1" dirty="0">
                          <a:effectLst/>
                        </a:rPr>
                        <a:t>= 1200 MHz</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spcBef>
                          <a:spcPts val="0"/>
                        </a:spcBef>
                        <a:spcAft>
                          <a:spcPts val="0"/>
                        </a:spcAft>
                      </a:pPr>
                      <a:r>
                        <a:rPr lang="en-US" sz="800" b="1" dirty="0" smtClean="0">
                          <a:effectLst/>
                        </a:rPr>
                        <a:t> </a:t>
                      </a:r>
                      <a:r>
                        <a:rPr lang="en-US" sz="800" b="1" dirty="0">
                          <a:effectLst/>
                        </a:rPr>
                        <a:t>core = 1400 MHz</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r>
              <a:tr h="228600">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800" b="1" dirty="0">
                          <a:effectLst/>
                        </a:rPr>
                        <a:t>Clkr</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1" dirty="0">
                          <a:effectLst/>
                        </a:rPr>
                        <a:t>Clkf</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1" dirty="0">
                          <a:effectLst/>
                        </a:rPr>
                        <a:t>Clkr</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1" dirty="0">
                          <a:effectLst/>
                        </a:rPr>
                        <a:t>Clkf</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1" dirty="0">
                          <a:effectLst/>
                        </a:rPr>
                        <a:t>Clkr</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1" dirty="0">
                          <a:effectLst/>
                        </a:rPr>
                        <a:t>Clkf</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1" dirty="0">
                          <a:effectLst/>
                        </a:rPr>
                        <a:t>Clkr</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1" dirty="0">
                          <a:effectLst/>
                        </a:rPr>
                        <a:t>Clkf</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92">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50.00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31</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39</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47</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55</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92">
                <a:tc>
                  <a:txBody>
                    <a:bodyPr/>
                    <a:lstStyle/>
                    <a:p>
                      <a:pPr marL="0" marR="0">
                        <a:spcBef>
                          <a:spcPts val="0"/>
                        </a:spcBef>
                        <a:spcAft>
                          <a:spcPts val="0"/>
                        </a:spcAft>
                      </a:pPr>
                      <a:r>
                        <a:rPr lang="en-US" sz="800" dirty="0">
                          <a:effectLst/>
                        </a:rPr>
                        <a:t>1</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66.67</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23</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29</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35</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41</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92">
                <a:tc>
                  <a:txBody>
                    <a:bodyPr/>
                    <a:lstStyle/>
                    <a:p>
                      <a:pPr marL="0" marR="0">
                        <a:spcBef>
                          <a:spcPts val="0"/>
                        </a:spcBef>
                        <a:spcAft>
                          <a:spcPts val="0"/>
                        </a:spcAft>
                      </a:pPr>
                      <a:r>
                        <a:rPr lang="en-US" sz="800" dirty="0">
                          <a:effectLst/>
                        </a:rPr>
                        <a:t>2</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80.00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19</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24</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29</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34</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92">
                <a:tc>
                  <a:txBody>
                    <a:bodyPr/>
                    <a:lstStyle/>
                    <a:p>
                      <a:pPr marL="0" marR="0">
                        <a:spcBef>
                          <a:spcPts val="0"/>
                        </a:spcBef>
                        <a:spcAft>
                          <a:spcPts val="0"/>
                        </a:spcAft>
                      </a:pPr>
                      <a:r>
                        <a:rPr lang="en-US" sz="800" dirty="0">
                          <a:effectLst/>
                        </a:rPr>
                        <a:t>3</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100.00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15</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19</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23</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27</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92">
                <a:tc>
                  <a:txBody>
                    <a:bodyPr/>
                    <a:lstStyle/>
                    <a:p>
                      <a:pPr marL="0" marR="0">
                        <a:spcBef>
                          <a:spcPts val="0"/>
                        </a:spcBef>
                        <a:spcAft>
                          <a:spcPts val="0"/>
                        </a:spcAft>
                      </a:pPr>
                      <a:r>
                        <a:rPr lang="en-US" sz="800" dirty="0">
                          <a:effectLst/>
                        </a:rPr>
                        <a:t>4</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156.25</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24</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255</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4</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63</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24</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383</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24</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447</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92">
                <a:tc>
                  <a:txBody>
                    <a:bodyPr/>
                    <a:lstStyle/>
                    <a:p>
                      <a:pPr marL="0" marR="0">
                        <a:spcBef>
                          <a:spcPts val="0"/>
                        </a:spcBef>
                        <a:spcAft>
                          <a:spcPts val="0"/>
                        </a:spcAft>
                      </a:pPr>
                      <a:r>
                        <a:rPr lang="en-US" sz="800" dirty="0">
                          <a:effectLst/>
                        </a:rPr>
                        <a:t>5</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250.00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4</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31</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7</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4</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47</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4</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55</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92">
                <a:tc>
                  <a:txBody>
                    <a:bodyPr/>
                    <a:lstStyle/>
                    <a:p>
                      <a:pPr marL="0" marR="0">
                        <a:spcBef>
                          <a:spcPts val="0"/>
                        </a:spcBef>
                        <a:spcAft>
                          <a:spcPts val="0"/>
                        </a:spcAft>
                      </a:pPr>
                      <a:r>
                        <a:rPr lang="en-US" sz="800" dirty="0">
                          <a:effectLst/>
                        </a:rPr>
                        <a:t>6</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312.50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24</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127</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4</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31</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24</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191</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24</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223</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92">
                <a:tc>
                  <a:txBody>
                    <a:bodyPr/>
                    <a:lstStyle/>
                    <a:p>
                      <a:pPr marL="0" marR="0">
                        <a:spcBef>
                          <a:spcPts val="0"/>
                        </a:spcBef>
                        <a:spcAft>
                          <a:spcPts val="0"/>
                        </a:spcAft>
                      </a:pPr>
                      <a:r>
                        <a:rPr lang="en-US" sz="800" dirty="0">
                          <a:effectLst/>
                        </a:rPr>
                        <a:t>7</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122.88</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47</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624</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28</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471</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31</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624</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13</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318</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TextBox 5"/>
          <p:cNvSpPr txBox="1"/>
          <p:nvPr/>
        </p:nvSpPr>
        <p:spPr>
          <a:xfrm>
            <a:off x="990600" y="5638800"/>
            <a:ext cx="6248400" cy="369332"/>
          </a:xfrm>
          <a:prstGeom prst="rect">
            <a:avLst/>
          </a:prstGeom>
          <a:noFill/>
        </p:spPr>
        <p:txBody>
          <a:bodyPr wrap="square" rtlCol="0">
            <a:spAutoFit/>
          </a:bodyPr>
          <a:lstStyle/>
          <a:p>
            <a:r>
              <a:rPr lang="en-US" dirty="0" smtClean="0"/>
              <a:t>PLL Clock O/P = (Input Clock x (Clkf + 1))/(2 * (Clkr + 1))</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6442289"/>
            <a:ext cx="8610600" cy="369332"/>
          </a:xfrm>
          <a:prstGeom prst="rect">
            <a:avLst/>
          </a:prstGeom>
          <a:solidFill>
            <a:schemeClr val="bg1"/>
          </a:solidFill>
        </p:spPr>
        <p:txBody>
          <a:bodyPr wrap="square" rtlCol="0">
            <a:spAutoFit/>
          </a:bodyPr>
          <a:lstStyle/>
          <a:p>
            <a:endParaRPr lang="en-US" dirty="0"/>
          </a:p>
        </p:txBody>
      </p:sp>
      <p:pic>
        <p:nvPicPr>
          <p:cNvPr id="1026" name="Picture 2"/>
          <p:cNvPicPr preferRelativeResize="0">
            <a:picLocks noChangeArrowheads="1"/>
          </p:cNvPicPr>
          <p:nvPr/>
        </p:nvPicPr>
        <p:blipFill>
          <a:blip r:embed="rId2" cstate="print">
            <a:extLst>
              <a:ext uri="{28A0092B-C50C-407E-A947-70E740481C1C}">
                <a14:useLocalDpi xmlns:a14="http://schemas.microsoft.com/office/drawing/2010/main" xmlns="" val="0"/>
              </a:ext>
            </a:extLst>
          </a:blip>
          <a:stretch>
            <a:fillRect/>
          </a:stretch>
        </p:blipFill>
        <p:spPr bwMode="auto">
          <a:xfrm>
            <a:off x="2057400" y="98082"/>
            <a:ext cx="5105400" cy="6705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Title 1"/>
          <p:cNvSpPr txBox="1">
            <a:spLocks/>
          </p:cNvSpPr>
          <p:nvPr/>
        </p:nvSpPr>
        <p:spPr bwMode="auto">
          <a:xfrm>
            <a:off x="79375" y="76200"/>
            <a:ext cx="2740025" cy="1381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400" b="1" i="0" u="none" strike="noStrike" kern="0" cap="none" spc="0" normalizeH="0" baseline="0" noProof="0" dirty="0" smtClean="0">
                <a:ln>
                  <a:noFill/>
                </a:ln>
                <a:solidFill>
                  <a:schemeClr val="tx1"/>
                </a:solidFill>
                <a:effectLst/>
                <a:uLnTx/>
                <a:uFillTx/>
                <a:latin typeface="+mj-lt"/>
                <a:ea typeface="+mj-ea"/>
                <a:cs typeface="+mj-cs"/>
              </a:rPr>
              <a:t>RBL Flow</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4400" b="1" kern="0" dirty="0" smtClean="0">
                <a:latin typeface="+mj-lt"/>
                <a:ea typeface="+mj-ea"/>
                <a:cs typeface="+mj-cs"/>
              </a:rPr>
              <a:t>Diagram</a:t>
            </a:r>
            <a:endParaRPr kumimoji="0" lang="en-US" sz="3200" b="1" i="0" u="none" strike="noStrike" kern="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xmlns="" val="33924164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3200" dirty="0" smtClean="0"/>
              <a:t>Agenda</a:t>
            </a:r>
          </a:p>
        </p:txBody>
      </p:sp>
      <p:sp>
        <p:nvSpPr>
          <p:cNvPr id="7171" name="Text Placeholder 2"/>
          <p:cNvSpPr>
            <a:spLocks noGrp="1"/>
          </p:cNvSpPr>
          <p:nvPr>
            <p:ph type="body" sz="half" idx="1"/>
          </p:nvPr>
        </p:nvSpPr>
        <p:spPr>
          <a:xfrm>
            <a:off x="333375" y="1981199"/>
            <a:ext cx="8505825" cy="4267201"/>
          </a:xfrm>
        </p:spPr>
        <p:txBody>
          <a:bodyPr/>
          <a:lstStyle/>
          <a:p>
            <a:pPr eaLnBrk="1" hangingPunct="1"/>
            <a:r>
              <a:rPr lang="en-US" sz="2800" dirty="0" smtClean="0"/>
              <a:t>Boot Modes</a:t>
            </a:r>
          </a:p>
          <a:p>
            <a:pPr lvl="1" eaLnBrk="1" hangingPunct="1"/>
            <a:r>
              <a:rPr lang="en-US" sz="2400" dirty="0" smtClean="0"/>
              <a:t> configuration pins </a:t>
            </a:r>
          </a:p>
          <a:p>
            <a:pPr lvl="1" eaLnBrk="1" hangingPunct="1"/>
            <a:r>
              <a:rPr lang="en-US" sz="2400" dirty="0" smtClean="0"/>
              <a:t>magic address</a:t>
            </a:r>
          </a:p>
          <a:p>
            <a:pPr lvl="1" eaLnBrk="1" hangingPunct="1"/>
            <a:r>
              <a:rPr lang="en-US" sz="2400" dirty="0" smtClean="0"/>
              <a:t>triggering and reset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3200" dirty="0" smtClean="0"/>
              <a:t>Agenda</a:t>
            </a:r>
          </a:p>
        </p:txBody>
      </p:sp>
      <p:sp>
        <p:nvSpPr>
          <p:cNvPr id="7171" name="Text Placeholder 2"/>
          <p:cNvSpPr>
            <a:spLocks noGrp="1"/>
          </p:cNvSpPr>
          <p:nvPr>
            <p:ph type="body" sz="half" idx="1"/>
          </p:nvPr>
        </p:nvSpPr>
        <p:spPr>
          <a:xfrm>
            <a:off x="333375" y="838201"/>
            <a:ext cx="8505825" cy="5410200"/>
          </a:xfrm>
        </p:spPr>
        <p:txBody>
          <a:bodyPr/>
          <a:lstStyle/>
          <a:p>
            <a:pPr eaLnBrk="1" hangingPunct="1"/>
            <a:r>
              <a:rPr lang="en-US" sz="2800" dirty="0" smtClean="0"/>
              <a:t>The BOOT </a:t>
            </a:r>
          </a:p>
          <a:p>
            <a:pPr lvl="1" eaLnBrk="1" hangingPunct="1"/>
            <a:r>
              <a:rPr lang="en-US" sz="2400" dirty="0" smtClean="0"/>
              <a:t>Motivation </a:t>
            </a:r>
          </a:p>
          <a:p>
            <a:pPr lvl="1" eaLnBrk="1" hangingPunct="1"/>
            <a:r>
              <a:rPr lang="en-US" sz="2400" dirty="0" smtClean="0"/>
              <a:t>RBL</a:t>
            </a:r>
          </a:p>
          <a:p>
            <a:pPr eaLnBrk="1" hangingPunct="1"/>
            <a:r>
              <a:rPr lang="en-US" sz="2800" dirty="0" smtClean="0"/>
              <a:t>Boot Modes</a:t>
            </a:r>
          </a:p>
          <a:p>
            <a:pPr lvl="1" eaLnBrk="1" hangingPunct="1"/>
            <a:r>
              <a:rPr lang="en-US" sz="2400" dirty="0" smtClean="0"/>
              <a:t> configuration pins </a:t>
            </a:r>
          </a:p>
          <a:p>
            <a:pPr lvl="1" eaLnBrk="1" hangingPunct="1"/>
            <a:r>
              <a:rPr lang="en-US" sz="2400" dirty="0" smtClean="0"/>
              <a:t>magic address</a:t>
            </a:r>
          </a:p>
          <a:p>
            <a:pPr lvl="1" eaLnBrk="1" hangingPunct="1"/>
            <a:r>
              <a:rPr lang="en-US" sz="2400" dirty="0" smtClean="0"/>
              <a:t>triggering and reset</a:t>
            </a:r>
          </a:p>
          <a:p>
            <a:pPr eaLnBrk="1" hangingPunct="1"/>
            <a:r>
              <a:rPr lang="en-US" sz="2800" dirty="0" smtClean="0"/>
              <a:t>File formats </a:t>
            </a:r>
          </a:p>
          <a:p>
            <a:pPr lvl="1" eaLnBrk="1" hangingPunct="1"/>
            <a:r>
              <a:rPr lang="en-US" sz="2400" dirty="0" smtClean="0"/>
              <a:t>DSP formats</a:t>
            </a:r>
          </a:p>
          <a:p>
            <a:pPr lvl="1" eaLnBrk="1" hangingPunct="1"/>
            <a:r>
              <a:rPr lang="en-US" sz="2400" dirty="0" smtClean="0"/>
              <a:t>ARM formats</a:t>
            </a:r>
          </a:p>
          <a:p>
            <a:pPr lvl="1" eaLnBrk="1" hangingPunct="1"/>
            <a:r>
              <a:rPr lang="en-US" sz="2400" dirty="0" smtClean="0"/>
              <a:t>TI Tools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sz="3600" dirty="0" smtClean="0"/>
              <a:t>keyStone I Boot Configuration Pins</a:t>
            </a:r>
          </a:p>
        </p:txBody>
      </p:sp>
      <p:sp>
        <p:nvSpPr>
          <p:cNvPr id="547843" name="Rectangle 3"/>
          <p:cNvSpPr>
            <a:spLocks noGrp="1" noChangeArrowheads="1"/>
          </p:cNvSpPr>
          <p:nvPr>
            <p:ph type="body" idx="1"/>
          </p:nvPr>
        </p:nvSpPr>
        <p:spPr>
          <a:xfrm>
            <a:off x="333375" y="1185863"/>
            <a:ext cx="8467725" cy="4946650"/>
          </a:xfrm>
        </p:spPr>
        <p:txBody>
          <a:bodyPr/>
          <a:lstStyle/>
          <a:p>
            <a:pPr eaLnBrk="1" hangingPunct="1">
              <a:lnSpc>
                <a:spcPct val="90000"/>
              </a:lnSpc>
            </a:pPr>
            <a:r>
              <a:rPr lang="en-US" sz="1800" dirty="0" smtClean="0"/>
              <a:t>Boot mode and configurations are chosen using bootstrap pins on the device.</a:t>
            </a:r>
          </a:p>
          <a:p>
            <a:pPr lvl="1" eaLnBrk="1" hangingPunct="1">
              <a:lnSpc>
                <a:spcPct val="90000"/>
              </a:lnSpc>
            </a:pPr>
            <a:r>
              <a:rPr lang="en-US" sz="1800" dirty="0" smtClean="0"/>
              <a:t>Pins are latched and stored in13 bits of the DEVSTAT register during POR.</a:t>
            </a:r>
          </a:p>
          <a:p>
            <a:pPr eaLnBrk="1" hangingPunct="1">
              <a:lnSpc>
                <a:spcPct val="90000"/>
              </a:lnSpc>
            </a:pPr>
            <a:r>
              <a:rPr lang="en-US" sz="1800" dirty="0" smtClean="0"/>
              <a:t>The configuration format for these 13 bits are shown in the table:</a:t>
            </a:r>
          </a:p>
          <a:p>
            <a:pPr marL="339725" lvl="1" indent="0" eaLnBrk="1" hangingPunct="1">
              <a:lnSpc>
                <a:spcPct val="90000"/>
              </a:lnSpc>
              <a:buFontTx/>
              <a:buNone/>
            </a:pPr>
            <a:endParaRPr lang="en-US" sz="16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r>
              <a:rPr lang="en-US" sz="1800" dirty="0" smtClean="0"/>
              <a:t>Boot Device [2:0] is dedicated for selecting the boot mode</a:t>
            </a:r>
          </a:p>
          <a:p>
            <a:pPr eaLnBrk="1" hangingPunct="1">
              <a:lnSpc>
                <a:spcPct val="90000"/>
              </a:lnSpc>
            </a:pPr>
            <a:r>
              <a:rPr lang="en-US" sz="1800" dirty="0" smtClean="0"/>
              <a:t>Device Configuration [9:3] is used to specify the boot mode specific configurations.</a:t>
            </a:r>
          </a:p>
          <a:p>
            <a:pPr eaLnBrk="1" hangingPunct="1">
              <a:lnSpc>
                <a:spcPct val="90000"/>
              </a:lnSpc>
            </a:pPr>
            <a:r>
              <a:rPr lang="en-US" sz="1800" dirty="0" smtClean="0"/>
              <a:t>PLL Multi [12:10] are used for PLL selection. In case of I2C/SPI boot mode, it is used for extended device configuration. (PLL is bypassed for these two boot modes)</a:t>
            </a:r>
            <a:endParaRPr lang="en-US" sz="1600" dirty="0" smtClean="0"/>
          </a:p>
        </p:txBody>
      </p:sp>
      <p:graphicFrame>
        <p:nvGraphicFramePr>
          <p:cNvPr id="3" name="Table 2"/>
          <p:cNvGraphicFramePr>
            <a:graphicFrameLocks noGrp="1"/>
          </p:cNvGraphicFramePr>
          <p:nvPr/>
        </p:nvGraphicFramePr>
        <p:xfrm>
          <a:off x="609600" y="2209800"/>
          <a:ext cx="7932341" cy="853440"/>
        </p:xfrm>
        <a:graphic>
          <a:graphicData uri="http://schemas.openxmlformats.org/drawingml/2006/table">
            <a:tbl>
              <a:tblPr/>
              <a:tblGrid>
                <a:gridCol w="641747"/>
                <a:gridCol w="641747"/>
                <a:gridCol w="454025"/>
                <a:gridCol w="534790"/>
                <a:gridCol w="550069"/>
                <a:gridCol w="641747"/>
                <a:gridCol w="643929"/>
                <a:gridCol w="643930"/>
                <a:gridCol w="641747"/>
                <a:gridCol w="643929"/>
                <a:gridCol w="641747"/>
                <a:gridCol w="643930"/>
                <a:gridCol w="609004"/>
              </a:tblGrid>
              <a:tr h="209550">
                <a:tc gridSpan="1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Boot Mode Pins</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95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12</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11</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10</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9</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8</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7</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6</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5</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4</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2</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1</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0</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419100">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PLL Mult</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I2C/SPI Ext Dev Cfg</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7">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Device Configuration</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Boot Device</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dirty="0" smtClean="0"/>
              <a:t>KeyStone I ROM Boot Modes</a:t>
            </a:r>
          </a:p>
        </p:txBody>
      </p:sp>
      <p:sp>
        <p:nvSpPr>
          <p:cNvPr id="8197" name="Rectangle 3"/>
          <p:cNvSpPr>
            <a:spLocks noGrp="1" noChangeArrowheads="1"/>
          </p:cNvSpPr>
          <p:nvPr>
            <p:ph type="body" sz="half" idx="1"/>
          </p:nvPr>
        </p:nvSpPr>
        <p:spPr>
          <a:xfrm>
            <a:off x="379413" y="722313"/>
            <a:ext cx="4040187" cy="2859087"/>
          </a:xfrm>
        </p:spPr>
        <p:txBody>
          <a:bodyPr/>
          <a:lstStyle/>
          <a:p>
            <a:pPr eaLnBrk="1" hangingPunct="1"/>
            <a:r>
              <a:rPr lang="en-US" sz="1600" dirty="0" smtClean="0"/>
              <a:t>I2C Boot</a:t>
            </a:r>
          </a:p>
          <a:p>
            <a:pPr lvl="1" eaLnBrk="1" hangingPunct="1"/>
            <a:r>
              <a:rPr lang="en-US" sz="1600" dirty="0" smtClean="0"/>
              <a:t>Master Boot (from I2C EEPROM)</a:t>
            </a:r>
          </a:p>
          <a:p>
            <a:pPr lvl="1" eaLnBrk="1" hangingPunct="1"/>
            <a:r>
              <a:rPr lang="en-US" sz="1600" dirty="0" smtClean="0"/>
              <a:t>Master-Broadcast Boot(Master Boot followed by broadcast to slave cores)</a:t>
            </a:r>
          </a:p>
          <a:p>
            <a:pPr lvl="1" eaLnBrk="1" hangingPunct="1"/>
            <a:r>
              <a:rPr lang="en-US" sz="1600" dirty="0" smtClean="0"/>
              <a:t>Passive Boot (external I2C host)</a:t>
            </a:r>
          </a:p>
          <a:p>
            <a:pPr eaLnBrk="1" hangingPunct="1"/>
            <a:r>
              <a:rPr lang="en-US" sz="1600" dirty="0" smtClean="0"/>
              <a:t>SPI Boot (from SPI flash)</a:t>
            </a:r>
          </a:p>
          <a:p>
            <a:pPr eaLnBrk="1" hangingPunct="1"/>
            <a:r>
              <a:rPr lang="en-US" sz="1600" dirty="0" smtClean="0"/>
              <a:t>SRIO Boot(from external host connected through SRIO)</a:t>
            </a:r>
          </a:p>
        </p:txBody>
      </p:sp>
      <p:sp>
        <p:nvSpPr>
          <p:cNvPr id="5" name="TextBox 4"/>
          <p:cNvSpPr txBox="1"/>
          <p:nvPr/>
        </p:nvSpPr>
        <p:spPr>
          <a:xfrm>
            <a:off x="228600" y="6445364"/>
            <a:ext cx="8610600" cy="369332"/>
          </a:xfrm>
          <a:prstGeom prst="rect">
            <a:avLst/>
          </a:prstGeom>
          <a:solidFill>
            <a:schemeClr val="bg1"/>
          </a:solidFill>
        </p:spPr>
        <p:txBody>
          <a:bodyPr wrap="square" rtlCol="0">
            <a:spAutoFit/>
          </a:bodyPr>
          <a:lstStyle/>
          <a:p>
            <a:endParaRPr lang="en-US" dirty="0"/>
          </a:p>
        </p:txBody>
      </p:sp>
      <p:pic>
        <p:nvPicPr>
          <p:cNvPr id="7" name="Picture 6"/>
          <p:cNvPicPr>
            <a:picLocks noChangeAspect="1" noChangeArrowheads="1"/>
          </p:cNvPicPr>
          <p:nvPr/>
        </p:nvPicPr>
        <p:blipFill>
          <a:blip r:embed="rId3" cstate="print"/>
          <a:srcRect r="17019" b="31575"/>
          <a:stretch>
            <a:fillRect/>
          </a:stretch>
        </p:blipFill>
        <p:spPr bwMode="auto">
          <a:xfrm>
            <a:off x="770690" y="3276600"/>
            <a:ext cx="7590964" cy="3572840"/>
          </a:xfrm>
          <a:prstGeom prst="rect">
            <a:avLst/>
          </a:prstGeom>
          <a:noFill/>
          <a:ln w="9525">
            <a:noFill/>
            <a:miter lim="800000"/>
            <a:headEnd/>
            <a:tailEnd/>
          </a:ln>
        </p:spPr>
      </p:pic>
      <p:sp>
        <p:nvSpPr>
          <p:cNvPr id="8" name="Rectangle 3"/>
          <p:cNvSpPr txBox="1">
            <a:spLocks noChangeArrowheads="1"/>
          </p:cNvSpPr>
          <p:nvPr/>
        </p:nvSpPr>
        <p:spPr bwMode="auto">
          <a:xfrm>
            <a:off x="4570413" y="381000"/>
            <a:ext cx="4573587" cy="2667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endParaRPr kumimoji="0" lang="en-US" sz="16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1600" b="0" i="0" u="none" strike="noStrike" kern="0" cap="none" spc="0" normalizeH="0" baseline="0" noProof="0" dirty="0" smtClean="0">
                <a:ln>
                  <a:noFill/>
                </a:ln>
                <a:solidFill>
                  <a:schemeClr val="tx1"/>
                </a:solidFill>
                <a:effectLst/>
                <a:uLnTx/>
                <a:uFillTx/>
                <a:latin typeface="+mn-lt"/>
                <a:ea typeface="+mn-ea"/>
                <a:cs typeface="+mn-cs"/>
              </a:rPr>
              <a:t>Ethernet Boot (boot from external host connected through Ethernet)</a:t>
            </a: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1600" b="0" i="0" u="none" strike="noStrike" kern="0" cap="none" spc="0" normalizeH="0" baseline="0" noProof="0" dirty="0" smtClean="0">
                <a:ln>
                  <a:noFill/>
                </a:ln>
                <a:solidFill>
                  <a:schemeClr val="tx1"/>
                </a:solidFill>
                <a:effectLst/>
                <a:uLnTx/>
                <a:uFillTx/>
                <a:latin typeface="+mn-lt"/>
                <a:ea typeface="+mn-ea"/>
                <a:cs typeface="+mn-cs"/>
              </a:rPr>
              <a:t>PCIe Boot (boot from external host connected through PCIe )</a:t>
            </a: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1600" b="0" i="0" u="none" strike="noStrike" kern="0" cap="none" spc="0" normalizeH="0" baseline="0" noProof="0" dirty="0" smtClean="0">
                <a:ln>
                  <a:noFill/>
                </a:ln>
                <a:solidFill>
                  <a:schemeClr val="tx1"/>
                </a:solidFill>
                <a:effectLst/>
                <a:uLnTx/>
                <a:uFillTx/>
                <a:latin typeface="+mn-lt"/>
                <a:ea typeface="+mn-ea"/>
                <a:cs typeface="+mn-cs"/>
              </a:rPr>
              <a:t>HyperLink Boot (boot from external host connected through HyperLink)</a:t>
            </a: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1600" b="0" i="0" u="none" strike="noStrike" kern="0" cap="none" spc="0" normalizeH="0" baseline="0" noProof="0" dirty="0" smtClean="0">
                <a:ln>
                  <a:noFill/>
                </a:ln>
                <a:solidFill>
                  <a:schemeClr val="tx1"/>
                </a:solidFill>
                <a:effectLst/>
                <a:uLnTx/>
                <a:uFillTx/>
                <a:latin typeface="+mn-lt"/>
                <a:ea typeface="+mn-ea"/>
                <a:cs typeface="+mn-cs"/>
              </a:rPr>
              <a:t>EMIF16 NOR Boot(boot from NOR Flash) </a:t>
            </a:r>
          </a:p>
          <a:p>
            <a:pPr marL="639763" marR="0" lvl="1" indent="-28575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1600" b="0" i="0" u="none" strike="noStrike" kern="0" cap="none" spc="0" normalizeH="0" baseline="0" noProof="0" dirty="0" smtClean="0">
                <a:ln>
                  <a:noFill/>
                </a:ln>
                <a:solidFill>
                  <a:schemeClr val="tx1"/>
                </a:solidFill>
                <a:effectLst/>
                <a:uLnTx/>
                <a:uFillTx/>
                <a:latin typeface="+mn-lt"/>
              </a:rPr>
              <a:t>Device Manual will detail supported types.</a:t>
            </a:r>
          </a:p>
          <a:p>
            <a:pPr marL="639763" marR="0" lvl="1" indent="-285750" algn="l" defTabSz="914400" rtl="0" eaLnBrk="1" fontAlgn="base" latinLnBrk="0" hangingPunct="1">
              <a:lnSpc>
                <a:spcPct val="100000"/>
              </a:lnSpc>
              <a:spcBef>
                <a:spcPct val="20000"/>
              </a:spcBef>
              <a:spcAft>
                <a:spcPct val="0"/>
              </a:spcAft>
              <a:buClrTx/>
              <a:buSzTx/>
              <a:buFont typeface="Arial" pitchFamily="34" charset="0"/>
              <a:buChar char="–"/>
              <a:tabLst/>
              <a:defRPr/>
            </a:pPr>
            <a:r>
              <a:rPr lang="en-US" sz="1600" kern="0" dirty="0" smtClean="0"/>
              <a:t>Some members have NAND boot as well</a:t>
            </a:r>
            <a:endParaRPr kumimoji="0" lang="en-US" sz="1600" b="0" i="0" u="none" strike="noStrike" kern="0" cap="none" spc="0" normalizeH="0" baseline="0" noProof="0" dirty="0" smtClean="0">
              <a:ln>
                <a:noFill/>
              </a:ln>
              <a:solidFill>
                <a:schemeClr val="tx1"/>
              </a:solidFill>
              <a:effectLst/>
              <a:uLnTx/>
              <a:uFillTx/>
              <a:latin typeface="+mn-lt"/>
            </a:endParaRPr>
          </a:p>
        </p:txBody>
      </p:sp>
    </p:spTree>
  </p:cSld>
  <p:clrMapOvr>
    <a:masterClrMapping/>
  </p:clrMapOvr>
  <p:transition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dirty="0" smtClean="0"/>
              <a:t>KeyStone I Boot Device</a:t>
            </a:r>
          </a:p>
        </p:txBody>
      </p:sp>
      <p:sp>
        <p:nvSpPr>
          <p:cNvPr id="548867" name="Rectangle 3"/>
          <p:cNvSpPr>
            <a:spLocks noGrp="1" noChangeArrowheads="1"/>
          </p:cNvSpPr>
          <p:nvPr>
            <p:ph type="body" sz="half" idx="1"/>
          </p:nvPr>
        </p:nvSpPr>
        <p:spPr>
          <a:xfrm>
            <a:off x="333375" y="1185863"/>
            <a:ext cx="7989888" cy="566737"/>
          </a:xfrm>
        </p:spPr>
        <p:txBody>
          <a:bodyPr/>
          <a:lstStyle/>
          <a:p>
            <a:pPr eaLnBrk="1" hangingPunct="1">
              <a:lnSpc>
                <a:spcPct val="90000"/>
              </a:lnSpc>
            </a:pPr>
            <a:r>
              <a:rPr lang="en-US" sz="1800" dirty="0" smtClean="0"/>
              <a:t>Boot Device Selection Values</a:t>
            </a:r>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r>
              <a:rPr lang="en-US" sz="1800" dirty="0" smtClean="0"/>
              <a:t>For interfaces supporting more than one mode of operation, the configuration bits are used to establish the necessary settings</a:t>
            </a:r>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buFontTx/>
              <a:buNone/>
            </a:pPr>
            <a:endParaRPr lang="en-US" sz="1800" dirty="0" smtClean="0"/>
          </a:p>
          <a:p>
            <a:pPr eaLnBrk="1" hangingPunct="1">
              <a:lnSpc>
                <a:spcPct val="90000"/>
              </a:lnSpc>
              <a:buFontTx/>
              <a:buNone/>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buFontTx/>
              <a:buNone/>
            </a:pPr>
            <a:endParaRPr lang="en-US" sz="800" dirty="0" smtClean="0"/>
          </a:p>
          <a:p>
            <a:pPr eaLnBrk="1" hangingPunct="1">
              <a:lnSpc>
                <a:spcPct val="90000"/>
              </a:lnSpc>
              <a:buFontTx/>
              <a:buNone/>
            </a:pPr>
            <a:endParaRPr lang="en-US" sz="1800" dirty="0" smtClean="0"/>
          </a:p>
        </p:txBody>
      </p:sp>
      <p:graphicFrame>
        <p:nvGraphicFramePr>
          <p:cNvPr id="548909" name="Group 45"/>
          <p:cNvGraphicFramePr>
            <a:graphicFrameLocks noGrp="1"/>
          </p:cNvGraphicFramePr>
          <p:nvPr>
            <p:ph sz="half" idx="2"/>
          </p:nvPr>
        </p:nvGraphicFramePr>
        <p:xfrm>
          <a:off x="838201" y="1524000"/>
          <a:ext cx="6950074" cy="3048000"/>
        </p:xfrm>
        <a:graphic>
          <a:graphicData uri="http://schemas.openxmlformats.org/drawingml/2006/table">
            <a:tbl>
              <a:tblPr/>
              <a:tblGrid>
                <a:gridCol w="1909917"/>
                <a:gridCol w="5040157"/>
              </a:tblGrid>
              <a:tr h="304800">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Boot Mode Pins: Boot Device Values</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Value</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Boot Device</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0</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Sleep(6670) / EMIF16</a:t>
                      </a:r>
                      <a:r>
                        <a:rPr kumimoji="0" lang="en-US" sz="1400" b="0" i="0" u="none" strike="noStrike" cap="none" normalizeH="0" baseline="30000" dirty="0" smtClean="0">
                          <a:ln>
                            <a:noFill/>
                          </a:ln>
                          <a:solidFill>
                            <a:schemeClr val="tx1"/>
                          </a:solidFill>
                          <a:effectLst/>
                          <a:latin typeface="+mj-lt"/>
                          <a:cs typeface="Times New Roman" pitchFamily="18" charset="0"/>
                        </a:rPr>
                        <a:t>1</a:t>
                      </a:r>
                      <a:endParaRPr kumimoji="0" lang="en-US" sz="1400" b="0" i="0" u="none" strike="noStrike" cap="none" normalizeH="0" baseline="3000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1</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Serial Rapid I/O</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2</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Ethernet (SGMII) (PA driven from core clk)</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3</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Ethernet (SGMII) (PA driver from PA clk)</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4</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PCIe</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5</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I2C </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6</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SPI </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7</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HyperLink</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 name="Rectangle 6"/>
          <p:cNvSpPr/>
          <p:nvPr/>
        </p:nvSpPr>
        <p:spPr>
          <a:xfrm>
            <a:off x="762000" y="4573170"/>
            <a:ext cx="5867400" cy="244682"/>
          </a:xfrm>
          <a:prstGeom prst="rect">
            <a:avLst/>
          </a:prstGeom>
        </p:spPr>
        <p:txBody>
          <a:bodyPr wrap="square">
            <a:spAutoFit/>
          </a:bodyPr>
          <a:lstStyle/>
          <a:p>
            <a:pPr>
              <a:lnSpc>
                <a:spcPct val="90000"/>
              </a:lnSpc>
            </a:pPr>
            <a:r>
              <a:rPr lang="en-US" sz="1100" dirty="0"/>
              <a:t>1</a:t>
            </a:r>
            <a:r>
              <a:rPr lang="en-US" sz="1100" dirty="0" smtClean="0"/>
              <a:t>. </a:t>
            </a:r>
            <a:r>
              <a:rPr lang="en-US" sz="1050" dirty="0" smtClean="0"/>
              <a:t>See the device-specific data manual for information</a:t>
            </a:r>
            <a:r>
              <a:rPr lang="en-US" sz="1100" dirty="0" smtClean="0"/>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sz="3600" dirty="0" smtClean="0"/>
              <a:t>KeyStone II  Boot Modes and ARM master boot</a:t>
            </a:r>
          </a:p>
        </p:txBody>
      </p:sp>
      <p:sp>
        <p:nvSpPr>
          <p:cNvPr id="3" name="Text Placeholder 2"/>
          <p:cNvSpPr>
            <a:spLocks noGrp="1"/>
          </p:cNvSpPr>
          <p:nvPr>
            <p:ph type="body" sz="half" idx="1"/>
          </p:nvPr>
        </p:nvSpPr>
        <p:spPr>
          <a:xfrm>
            <a:off x="333375" y="1185863"/>
            <a:ext cx="7591425" cy="2319337"/>
          </a:xfrm>
        </p:spPr>
        <p:txBody>
          <a:bodyPr/>
          <a:lstStyle/>
          <a:p>
            <a:r>
              <a:rPr lang="en-US" sz="2000" dirty="0" smtClean="0"/>
              <a:t>The different boot methods are:</a:t>
            </a:r>
          </a:p>
          <a:p>
            <a:pPr lvl="1"/>
            <a:r>
              <a:rPr lang="en-US" sz="2000" dirty="0" smtClean="0"/>
              <a:t>Sleep boot</a:t>
            </a:r>
          </a:p>
          <a:p>
            <a:pPr lvl="1"/>
            <a:r>
              <a:rPr lang="en-US" sz="2000" dirty="0" smtClean="0"/>
              <a:t>I2C master boot</a:t>
            </a:r>
          </a:p>
          <a:p>
            <a:pPr lvl="1"/>
            <a:r>
              <a:rPr lang="en-US" sz="2000" dirty="0" smtClean="0"/>
              <a:t>SPI boot</a:t>
            </a:r>
          </a:p>
          <a:p>
            <a:pPr lvl="1"/>
            <a:r>
              <a:rPr lang="en-US" sz="2000" dirty="0" smtClean="0"/>
              <a:t>NAND boot</a:t>
            </a:r>
          </a:p>
          <a:p>
            <a:pPr lvl="1"/>
            <a:r>
              <a:rPr lang="en-US" sz="2000" dirty="0" smtClean="0"/>
              <a:t>XIP boot</a:t>
            </a:r>
          </a:p>
          <a:p>
            <a:pPr lvl="1"/>
            <a:r>
              <a:rPr lang="en-US" sz="2000" dirty="0" smtClean="0"/>
              <a:t>UART boot</a:t>
            </a:r>
          </a:p>
          <a:p>
            <a:pPr lvl="1"/>
            <a:r>
              <a:rPr lang="en-US" sz="2000" dirty="0" smtClean="0"/>
              <a:t>Ethernet boot</a:t>
            </a:r>
          </a:p>
          <a:p>
            <a:pPr lvl="1"/>
            <a:r>
              <a:rPr lang="en-US" sz="2000" dirty="0" smtClean="0"/>
              <a:t>SRIO boot</a:t>
            </a:r>
          </a:p>
          <a:p>
            <a:pPr lvl="1"/>
            <a:r>
              <a:rPr lang="en-US" sz="2000" dirty="0" smtClean="0"/>
              <a:t>HyperLink boot</a:t>
            </a:r>
          </a:p>
          <a:p>
            <a:pPr lvl="1"/>
            <a:r>
              <a:rPr lang="en-US" sz="2000" dirty="0" smtClean="0"/>
              <a:t>PCIe boot</a:t>
            </a:r>
          </a:p>
          <a:p>
            <a:r>
              <a:rPr lang="en-US" sz="2000" dirty="0" smtClean="0"/>
              <a:t>The various boot mode available depend on the device used.</a:t>
            </a:r>
          </a:p>
          <a:p>
            <a:r>
              <a:rPr lang="en-US" sz="2000" dirty="0" smtClean="0"/>
              <a:t>To select the boot mode refer to the data manual for the different options available</a:t>
            </a:r>
          </a:p>
          <a:p>
            <a:endParaRPr lang="en-US" dirty="0"/>
          </a:p>
        </p:txBody>
      </p:sp>
    </p:spTree>
    <p:extLst>
      <p:ext uri="{BB962C8B-B14F-4D97-AF65-F5344CB8AC3E}">
        <p14:creationId xmlns:p14="http://schemas.microsoft.com/office/powerpoint/2010/main" xmlns="" val="18940240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KeyStone II boot strap selection</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xmlns="" val="3216633071"/>
              </p:ext>
            </p:extLst>
          </p:nvPr>
        </p:nvGraphicFramePr>
        <p:xfrm>
          <a:off x="533399" y="1219196"/>
          <a:ext cx="8251188" cy="4808228"/>
        </p:xfrm>
        <a:graphic>
          <a:graphicData uri="http://schemas.openxmlformats.org/drawingml/2006/table">
            <a:tbl>
              <a:tblPr firstRow="1" firstCol="1" bandRow="1">
                <a:tableStyleId>{5C22544A-7EE6-4342-B048-85BDC9FD1C3A}</a:tableStyleId>
              </a:tblPr>
              <a:tblGrid>
                <a:gridCol w="335025"/>
                <a:gridCol w="335025"/>
                <a:gridCol w="335025"/>
                <a:gridCol w="335025"/>
                <a:gridCol w="335025"/>
                <a:gridCol w="1186946"/>
                <a:gridCol w="1186946"/>
                <a:gridCol w="335025"/>
                <a:gridCol w="335025"/>
                <a:gridCol w="335025"/>
                <a:gridCol w="335025"/>
                <a:gridCol w="335025"/>
                <a:gridCol w="335025"/>
                <a:gridCol w="335025"/>
                <a:gridCol w="335025"/>
                <a:gridCol w="335025"/>
                <a:gridCol w="1186946"/>
              </a:tblGrid>
              <a:tr h="218556">
                <a:tc gridSpan="17">
                  <a:txBody>
                    <a:bodyPr/>
                    <a:lstStyle/>
                    <a:p>
                      <a:pPr marL="0" marR="0" algn="ctr">
                        <a:spcBef>
                          <a:spcPts val="0"/>
                        </a:spcBef>
                        <a:spcAft>
                          <a:spcPts val="0"/>
                        </a:spcAft>
                      </a:pPr>
                      <a:r>
                        <a:rPr lang="en-US" sz="700" dirty="0">
                          <a:effectLst/>
                        </a:rPr>
                        <a:t>DEVSTAT Boot Mode Pins ROM Mapping</a:t>
                      </a:r>
                      <a:endParaRPr lang="en-US" sz="1200" dirty="0">
                        <a:effectLst/>
                        <a:latin typeface="Times New Roman"/>
                        <a:ea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8556">
                <a:tc>
                  <a:txBody>
                    <a:bodyPr/>
                    <a:lstStyle/>
                    <a:p>
                      <a:pPr marL="0" marR="0" algn="ctr">
                        <a:spcBef>
                          <a:spcPts val="0"/>
                        </a:spcBef>
                        <a:spcAft>
                          <a:spcPts val="0"/>
                        </a:spcAft>
                      </a:pPr>
                      <a:r>
                        <a:rPr lang="en-US" sz="700" dirty="0">
                          <a:effectLst/>
                        </a:rPr>
                        <a:t>16</a:t>
                      </a:r>
                      <a:endParaRPr lang="en-US" sz="12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700" dirty="0">
                          <a:effectLst/>
                        </a:rPr>
                        <a:t>15</a:t>
                      </a:r>
                      <a:endParaRPr lang="en-US" sz="12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700" dirty="0">
                          <a:effectLst/>
                        </a:rPr>
                        <a:t>14</a:t>
                      </a:r>
                      <a:endParaRPr lang="en-US" sz="12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700" dirty="0">
                          <a:effectLst/>
                        </a:rPr>
                        <a:t>13</a:t>
                      </a:r>
                      <a:endParaRPr lang="en-US" sz="12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700" dirty="0">
                          <a:effectLst/>
                        </a:rPr>
                        <a:t>12</a:t>
                      </a:r>
                      <a:endParaRPr lang="en-US" sz="12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700" dirty="0">
                          <a:effectLst/>
                        </a:rPr>
                        <a:t>11</a:t>
                      </a:r>
                      <a:endParaRPr lang="en-US" sz="12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700" dirty="0">
                          <a:effectLst/>
                        </a:rPr>
                        <a:t>10</a:t>
                      </a:r>
                      <a:endParaRPr lang="en-US" sz="12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700" dirty="0">
                          <a:effectLst/>
                        </a:rPr>
                        <a:t>9</a:t>
                      </a:r>
                      <a:endParaRPr lang="en-US" sz="12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700" dirty="0">
                          <a:effectLst/>
                        </a:rPr>
                        <a:t>8</a:t>
                      </a:r>
                      <a:endParaRPr lang="en-US" sz="12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700" dirty="0">
                          <a:effectLst/>
                        </a:rPr>
                        <a:t>7</a:t>
                      </a:r>
                      <a:endParaRPr lang="en-US" sz="12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700" dirty="0">
                          <a:effectLst/>
                        </a:rPr>
                        <a:t>6</a:t>
                      </a:r>
                      <a:endParaRPr lang="en-US" sz="12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700" dirty="0">
                          <a:effectLst/>
                        </a:rPr>
                        <a:t>5</a:t>
                      </a:r>
                      <a:endParaRPr lang="en-US" sz="12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700" dirty="0">
                          <a:effectLst/>
                        </a:rPr>
                        <a:t>4</a:t>
                      </a:r>
                      <a:endParaRPr lang="en-US" sz="12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700" dirty="0">
                          <a:effectLst/>
                        </a:rPr>
                        <a:t>3</a:t>
                      </a:r>
                      <a:endParaRPr lang="en-US" sz="12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700" dirty="0">
                          <a:effectLst/>
                        </a:rPr>
                        <a:t>2</a:t>
                      </a:r>
                      <a:endParaRPr lang="en-US" sz="12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700" dirty="0">
                          <a:effectLst/>
                        </a:rPr>
                        <a:t>1</a:t>
                      </a:r>
                      <a:endParaRPr lang="en-US" sz="12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700" dirty="0">
                          <a:effectLst/>
                        </a:rPr>
                        <a:t>Mode</a:t>
                      </a:r>
                      <a:endParaRPr lang="en-US" sz="1200" dirty="0">
                        <a:effectLst/>
                        <a:latin typeface="Times New Roman"/>
                        <a:ea typeface="Times New Roman"/>
                      </a:endParaRPr>
                    </a:p>
                  </a:txBody>
                  <a:tcPr marL="68580" marR="68580" marT="0" marB="0"/>
                </a:tc>
              </a:tr>
              <a:tr h="437110">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Arm en</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Sys en</a:t>
                      </a:r>
                      <a:endParaRPr lang="en-US" sz="1200" dirty="0">
                        <a:effectLst/>
                        <a:latin typeface="Times New Roman"/>
                        <a:ea typeface="Times New Roman"/>
                      </a:endParaRPr>
                    </a:p>
                  </a:txBody>
                  <a:tcPr marL="68580" marR="68580" marT="0" marB="0" anchor="ctr"/>
                </a:tc>
                <a:tc gridSpan="3">
                  <a:txBody>
                    <a:bodyPr/>
                    <a:lstStyle/>
                    <a:p>
                      <a:pPr marL="0" marR="0" algn="ctr">
                        <a:spcBef>
                          <a:spcPts val="0"/>
                        </a:spcBef>
                        <a:spcAft>
                          <a:spcPts val="0"/>
                        </a:spcAft>
                      </a:pPr>
                      <a:r>
                        <a:rPr lang="en-US" sz="700" dirty="0">
                          <a:effectLst/>
                        </a:rPr>
                        <a:t>ARM PLL Cfg</a:t>
                      </a:r>
                      <a:endParaRPr lang="en-US" sz="12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rowSpan="18">
                  <a:txBody>
                    <a:bodyPr/>
                    <a:lstStyle/>
                    <a:p>
                      <a:pPr marL="0" marR="0" algn="ctr">
                        <a:spcBef>
                          <a:spcPts val="0"/>
                        </a:spcBef>
                        <a:spcAft>
                          <a:spcPts val="0"/>
                        </a:spcAft>
                      </a:pPr>
                      <a:r>
                        <a:rPr lang="en-US" sz="700" dirty="0">
                          <a:effectLst/>
                        </a:rPr>
                        <a:t>Boot Master</a:t>
                      </a:r>
                      <a:endParaRPr lang="en-US" sz="1200" dirty="0">
                        <a:effectLst/>
                        <a:latin typeface="Times New Roman"/>
                        <a:ea typeface="Times New Roman"/>
                      </a:endParaRPr>
                    </a:p>
                  </a:txBody>
                  <a:tcPr marL="68580" marR="68580" marT="0" marB="0" anchor="ctr"/>
                </a:tc>
                <a:tc rowSpan="2" gridSpan="3">
                  <a:txBody>
                    <a:bodyPr/>
                    <a:lstStyle/>
                    <a:p>
                      <a:pPr marL="0" marR="0" algn="ctr">
                        <a:spcBef>
                          <a:spcPts val="0"/>
                        </a:spcBef>
                        <a:spcAft>
                          <a:spcPts val="0"/>
                        </a:spcAft>
                      </a:pPr>
                      <a:r>
                        <a:rPr lang="en-US" sz="700" dirty="0">
                          <a:effectLst/>
                        </a:rPr>
                        <a:t>Sys PLL Cfg</a:t>
                      </a:r>
                      <a:endParaRPr lang="en-US" sz="12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rowSpan="4">
                  <a:txBody>
                    <a:bodyPr/>
                    <a:lstStyle/>
                    <a:p>
                      <a:pPr marL="0" marR="0" algn="ctr">
                        <a:spcBef>
                          <a:spcPts val="0"/>
                        </a:spcBef>
                        <a:spcAft>
                          <a:spcPts val="0"/>
                        </a:spcAft>
                      </a:pPr>
                      <a:r>
                        <a:rPr lang="en-US" sz="700" dirty="0">
                          <a:effectLst/>
                        </a:rPr>
                        <a:t>min</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Sleep</a:t>
                      </a:r>
                      <a:endParaRPr lang="en-US" sz="1200" dirty="0">
                        <a:effectLst/>
                        <a:latin typeface="Times New Roman"/>
                        <a:ea typeface="Times New Roman"/>
                      </a:endParaRPr>
                    </a:p>
                  </a:txBody>
                  <a:tcPr marL="68580" marR="68580" marT="0" marB="0" anchor="ctr"/>
                </a:tc>
              </a:tr>
              <a:tr h="218556">
                <a:tc gridSpan="2">
                  <a:txBody>
                    <a:bodyPr/>
                    <a:lstStyle/>
                    <a:p>
                      <a:pPr marL="0" marR="0" algn="ctr">
                        <a:spcBef>
                          <a:spcPts val="0"/>
                        </a:spcBef>
                        <a:spcAft>
                          <a:spcPts val="0"/>
                        </a:spcAft>
                      </a:pPr>
                      <a:r>
                        <a:rPr lang="en-US" sz="700" dirty="0">
                          <a:effectLst/>
                        </a:rPr>
                        <a:t>Slave Addr</a:t>
                      </a:r>
                      <a:endParaRPr lang="en-US" sz="1200" dirty="0">
                        <a:effectLst/>
                        <a:latin typeface="Times New Roman"/>
                        <a:ea typeface="Times New Roman"/>
                      </a:endParaRPr>
                    </a:p>
                  </a:txBody>
                  <a:tcPr marL="68580" marR="68580" marT="0" marB="0" anchor="ctr"/>
                </a:tc>
                <a:tc hMerge="1">
                  <a:txBody>
                    <a:bodyPr/>
                    <a:lstStyle/>
                    <a:p>
                      <a:endParaRPr lang="en-US"/>
                    </a:p>
                  </a:txBody>
                  <a:tcPr/>
                </a:tc>
                <a:tc>
                  <a:txBody>
                    <a:bodyPr/>
                    <a:lstStyle/>
                    <a:p>
                      <a:pPr marL="0" marR="0" algn="ctr">
                        <a:spcBef>
                          <a:spcPts val="0"/>
                        </a:spcBef>
                        <a:spcAft>
                          <a:spcPts val="0"/>
                        </a:spcAft>
                      </a:pPr>
                      <a:r>
                        <a:rPr lang="en-US" sz="700" dirty="0">
                          <a:effectLst/>
                        </a:rPr>
                        <a:t>1</a:t>
                      </a:r>
                      <a:endParaRPr lang="en-US" sz="1200" dirty="0">
                        <a:effectLst/>
                        <a:latin typeface="Times New Roman"/>
                        <a:ea typeface="Times New Roman"/>
                      </a:endParaRPr>
                    </a:p>
                  </a:txBody>
                  <a:tcPr marL="68580" marR="68580" marT="0" marB="0" anchor="ctr"/>
                </a:tc>
                <a:tc gridSpan="2">
                  <a:txBody>
                    <a:bodyPr/>
                    <a:lstStyle/>
                    <a:p>
                      <a:pPr marL="0" marR="0" algn="ctr">
                        <a:spcBef>
                          <a:spcPts val="0"/>
                        </a:spcBef>
                        <a:spcAft>
                          <a:spcPts val="0"/>
                        </a:spcAft>
                      </a:pPr>
                      <a:r>
                        <a:rPr lang="en-US" sz="700" dirty="0">
                          <a:effectLst/>
                        </a:rPr>
                        <a:t>Port</a:t>
                      </a:r>
                      <a:endParaRPr lang="en-US" sz="1200" dirty="0">
                        <a:effectLst/>
                        <a:latin typeface="Times New Roman"/>
                        <a:ea typeface="Times New Roman"/>
                      </a:endParaRPr>
                    </a:p>
                  </a:txBody>
                  <a:tcPr marL="68580" marR="68580" marT="0" marB="0" anchor="ctr"/>
                </a:tc>
                <a:tc hMerge="1">
                  <a:txBody>
                    <a:bodyPr/>
                    <a:lstStyle/>
                    <a:p>
                      <a:endParaRPr lang="en-US"/>
                    </a:p>
                  </a:txBody>
                  <a:tcPr/>
                </a:tc>
                <a:tc gridSpan="3">
                  <a:txBody>
                    <a:bodyPr/>
                    <a:lstStyle/>
                    <a:p>
                      <a:pPr marL="0" marR="0" algn="ctr">
                        <a:spcBef>
                          <a:spcPts val="0"/>
                        </a:spcBef>
                        <a:spcAft>
                          <a:spcPts val="0"/>
                        </a:spcAft>
                      </a:pPr>
                      <a:r>
                        <a:rPr lang="en-US" sz="700" dirty="0">
                          <a:effectLst/>
                        </a:rPr>
                        <a:t>ARM PLL Cfg</a:t>
                      </a:r>
                      <a:endParaRPr lang="en-US" sz="12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I2C Slave</a:t>
                      </a:r>
                      <a:endParaRPr lang="en-US" sz="1200" dirty="0">
                        <a:effectLst/>
                        <a:latin typeface="Times New Roman"/>
                        <a:ea typeface="Times New Roman"/>
                      </a:endParaRPr>
                    </a:p>
                  </a:txBody>
                  <a:tcPr marL="68580" marR="68580" marT="0" marB="0" anchor="ctr"/>
                </a:tc>
              </a:tr>
              <a:tr h="218556">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gridSpan="2">
                  <a:txBody>
                    <a:bodyPr/>
                    <a:lstStyle/>
                    <a:p>
                      <a:pPr marL="0" marR="0" algn="ctr">
                        <a:spcBef>
                          <a:spcPts val="0"/>
                        </a:spcBef>
                        <a:spcAft>
                          <a:spcPts val="0"/>
                        </a:spcAft>
                      </a:pPr>
                      <a:r>
                        <a:rPr lang="en-US" sz="700" dirty="0">
                          <a:effectLst/>
                        </a:rPr>
                        <a:t>Bus Address</a:t>
                      </a:r>
                      <a:endParaRPr lang="en-US" sz="1200" dirty="0">
                        <a:effectLst/>
                        <a:latin typeface="Times New Roman"/>
                        <a:ea typeface="Times New Roman"/>
                      </a:endParaRPr>
                    </a:p>
                  </a:txBody>
                  <a:tcPr marL="68580" marR="68580" marT="0" marB="0" anchor="ctr"/>
                </a:tc>
                <a:tc hMerge="1">
                  <a:txBody>
                    <a:bodyPr/>
                    <a:lstStyle/>
                    <a:p>
                      <a:endParaRPr lang="en-US"/>
                    </a:p>
                  </a:txBody>
                  <a:tcPr/>
                </a:tc>
                <a:tc rowSpan="2" gridSpan="3">
                  <a:txBody>
                    <a:bodyPr/>
                    <a:lstStyle/>
                    <a:p>
                      <a:pPr marL="0" marR="0" algn="ctr">
                        <a:spcBef>
                          <a:spcPts val="0"/>
                        </a:spcBef>
                        <a:spcAft>
                          <a:spcPts val="0"/>
                        </a:spcAft>
                      </a:pPr>
                      <a:r>
                        <a:rPr lang="en-US" sz="700" dirty="0">
                          <a:effectLst/>
                        </a:rPr>
                        <a:t>Param Idx / Offset</a:t>
                      </a:r>
                      <a:endParaRPr lang="en-US" sz="12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rowSpan="2" gridSpan="2">
                  <a:txBody>
                    <a:bodyPr/>
                    <a:lstStyle/>
                    <a:p>
                      <a:pPr marL="0" marR="0" algn="ctr">
                        <a:spcBef>
                          <a:spcPts val="0"/>
                        </a:spcBef>
                        <a:spcAft>
                          <a:spcPts val="0"/>
                        </a:spcAft>
                      </a:pPr>
                      <a:r>
                        <a:rPr lang="en-US" sz="700" dirty="0">
                          <a:effectLst/>
                        </a:rPr>
                        <a:t>Port</a:t>
                      </a:r>
                      <a:endParaRPr lang="en-US" sz="1200" dirty="0">
                        <a:effectLst/>
                        <a:latin typeface="Times New Roman"/>
                        <a:ea typeface="Times New Roman"/>
                      </a:endParaRPr>
                    </a:p>
                  </a:txBody>
                  <a:tcPr marL="68580" marR="68580" marT="0" marB="0" anchor="ctr"/>
                </a:tc>
                <a:tc rowSpan="2" h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1</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I2C Master</a:t>
                      </a:r>
                      <a:endParaRPr lang="en-US" sz="1200" dirty="0">
                        <a:effectLst/>
                        <a:latin typeface="Times New Roman"/>
                        <a:ea typeface="Times New Roman"/>
                      </a:endParaRPr>
                    </a:p>
                  </a:txBody>
                  <a:tcPr marL="68580" marR="68580" marT="0" marB="0" anchor="ctr"/>
                </a:tc>
              </a:tr>
              <a:tr h="437110">
                <a:tc>
                  <a:txBody>
                    <a:bodyPr/>
                    <a:lstStyle/>
                    <a:p>
                      <a:pPr marL="0" marR="0" algn="ctr">
                        <a:spcBef>
                          <a:spcPts val="0"/>
                        </a:spcBef>
                        <a:spcAft>
                          <a:spcPts val="0"/>
                        </a:spcAft>
                      </a:pPr>
                      <a:r>
                        <a:rPr lang="en-US" sz="700" dirty="0">
                          <a:effectLst/>
                        </a:rPr>
                        <a:t>width</a:t>
                      </a:r>
                      <a:endParaRPr lang="en-US" sz="1200" dirty="0">
                        <a:effectLst/>
                        <a:latin typeface="Times New Roman"/>
                        <a:ea typeface="Times New Roman"/>
                      </a:endParaRPr>
                    </a:p>
                  </a:txBody>
                  <a:tcPr marL="68580" marR="68580" marT="0" marB="0" anchor="ctr"/>
                </a:tc>
                <a:tc gridSpan="2">
                  <a:txBody>
                    <a:bodyPr/>
                    <a:lstStyle/>
                    <a:p>
                      <a:pPr marL="0" marR="0" algn="ctr">
                        <a:spcBef>
                          <a:spcPts val="0"/>
                        </a:spcBef>
                        <a:spcAft>
                          <a:spcPts val="0"/>
                        </a:spcAft>
                      </a:pPr>
                      <a:r>
                        <a:rPr lang="en-US" sz="700" dirty="0">
                          <a:effectLst/>
                        </a:rPr>
                        <a:t>csel</a:t>
                      </a:r>
                      <a:endParaRPr lang="en-US" sz="1200" dirty="0">
                        <a:effectLst/>
                        <a:latin typeface="Times New Roman"/>
                        <a:ea typeface="Times New Roman"/>
                      </a:endParaRPr>
                    </a:p>
                  </a:txBody>
                  <a:tcPr marL="68580" marR="68580" marT="0" marB="0" anchor="ctr"/>
                </a:tc>
                <a:tc hMerge="1">
                  <a:txBody>
                    <a:bodyPr/>
                    <a:lstStyle/>
                    <a:p>
                      <a:endParaRPr lang="en-US"/>
                    </a:p>
                  </a:txBody>
                  <a:tcPr/>
                </a:tc>
                <a:tc gridSpan="2">
                  <a:txBody>
                    <a:bodyPr/>
                    <a:lstStyle/>
                    <a:p>
                      <a:pPr marL="0" marR="0" algn="ctr">
                        <a:spcBef>
                          <a:spcPts val="0"/>
                        </a:spcBef>
                        <a:spcAft>
                          <a:spcPts val="0"/>
                        </a:spcAft>
                      </a:pPr>
                      <a:r>
                        <a:rPr lang="en-US" sz="700" dirty="0">
                          <a:effectLst/>
                        </a:rPr>
                        <a:t>mode</a:t>
                      </a:r>
                      <a:endParaRPr lang="en-US" sz="1200" dirty="0">
                        <a:effectLst/>
                        <a:latin typeface="Times New Roman"/>
                        <a:ea typeface="Times New Roman"/>
                      </a:endParaRPr>
                    </a:p>
                  </a:txBody>
                  <a:tcPr marL="68580" marR="68580" marT="0" marB="0" anchor="ctr"/>
                </a:tc>
                <a:tc h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700" dirty="0">
                          <a:effectLst/>
                        </a:rPr>
                        <a:t>Npin</a:t>
                      </a:r>
                      <a:endParaRPr lang="en-US" sz="1200" dirty="0">
                        <a:effectLst/>
                        <a:latin typeface="Times New Roman"/>
                        <a:ea typeface="Times New Roman"/>
                      </a:endParaRPr>
                    </a:p>
                  </a:txBody>
                  <a:tcPr marL="68580" marR="68580" marT="0" marB="0" anchor="ctr"/>
                </a:tc>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1</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SPI</a:t>
                      </a:r>
                      <a:endParaRPr lang="en-US" sz="1200" dirty="0">
                        <a:effectLst/>
                        <a:latin typeface="Times New Roman"/>
                        <a:ea typeface="Times New Roman"/>
                      </a:endParaRPr>
                    </a:p>
                  </a:txBody>
                  <a:tcPr marL="68580" marR="68580" marT="0" marB="0" anchor="ctr"/>
                </a:tc>
              </a:tr>
              <a:tr h="218556">
                <a:tc rowSpan="2">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rowSpan="2" gridSpan="2">
                  <a:txBody>
                    <a:bodyPr/>
                    <a:lstStyle/>
                    <a:p>
                      <a:pPr marL="0" marR="0" algn="ctr">
                        <a:spcBef>
                          <a:spcPts val="0"/>
                        </a:spcBef>
                        <a:spcAft>
                          <a:spcPts val="0"/>
                        </a:spcAft>
                      </a:pPr>
                      <a:r>
                        <a:rPr lang="en-US" sz="700" dirty="0">
                          <a:effectLst/>
                        </a:rPr>
                        <a:t>base</a:t>
                      </a:r>
                      <a:endParaRPr lang="en-US" sz="1200" dirty="0">
                        <a:effectLst/>
                        <a:latin typeface="Times New Roman"/>
                        <a:ea typeface="Times New Roman"/>
                      </a:endParaRPr>
                    </a:p>
                  </a:txBody>
                  <a:tcPr marL="68580" marR="68580" marT="0" marB="0" anchor="ctr"/>
                </a:tc>
                <a:tc rowSpan="2" hMerge="1">
                  <a:txBody>
                    <a:bodyPr/>
                    <a:lstStyle/>
                    <a:p>
                      <a:endParaRPr lang="en-US"/>
                    </a:p>
                  </a:txBody>
                  <a:tcPr/>
                </a:tc>
                <a:tc rowSpan="2">
                  <a:txBody>
                    <a:bodyPr/>
                    <a:lstStyle/>
                    <a:p>
                      <a:pPr marL="0" marR="0" algn="ctr">
                        <a:spcBef>
                          <a:spcPts val="0"/>
                        </a:spcBef>
                        <a:spcAft>
                          <a:spcPts val="0"/>
                        </a:spcAft>
                      </a:pPr>
                      <a:r>
                        <a:rPr lang="en-US" sz="700" dirty="0">
                          <a:effectLst/>
                        </a:rPr>
                        <a:t>wait</a:t>
                      </a:r>
                      <a:endParaRPr lang="en-US" sz="12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700" dirty="0">
                          <a:effectLst/>
                        </a:rPr>
                        <a:t>width</a:t>
                      </a:r>
                      <a:endParaRPr lang="en-US" sz="1200" dirty="0">
                        <a:effectLst/>
                        <a:latin typeface="Times New Roman"/>
                        <a:ea typeface="Times New Roman"/>
                      </a:endParaRPr>
                    </a:p>
                  </a:txBody>
                  <a:tcPr marL="68580" marR="68580" marT="0" marB="0" anchor="ctr"/>
                </a:tc>
                <a:tc gridSpan="3">
                  <a:txBody>
                    <a:bodyPr/>
                    <a:lstStyle/>
                    <a:p>
                      <a:pPr marL="0" marR="0" algn="ctr">
                        <a:spcBef>
                          <a:spcPts val="0"/>
                        </a:spcBef>
                        <a:spcAft>
                          <a:spcPts val="0"/>
                        </a:spcAft>
                      </a:pPr>
                      <a:r>
                        <a:rPr lang="en-US" sz="700" dirty="0">
                          <a:effectLst/>
                        </a:rPr>
                        <a:t>ARM PLL Cfg</a:t>
                      </a:r>
                      <a:endParaRPr lang="en-US" sz="12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rowSpan="12" gridSpan="3">
                  <a:txBody>
                    <a:bodyPr/>
                    <a:lstStyle/>
                    <a:p>
                      <a:pPr marL="0" marR="0" algn="ctr">
                        <a:spcBef>
                          <a:spcPts val="0"/>
                        </a:spcBef>
                        <a:spcAft>
                          <a:spcPts val="0"/>
                        </a:spcAft>
                      </a:pPr>
                      <a:r>
                        <a:rPr lang="en-US" sz="700" dirty="0">
                          <a:effectLst/>
                        </a:rPr>
                        <a:t>Sys PLL Cfg</a:t>
                      </a:r>
                      <a:endParaRPr lang="en-US" sz="1200" dirty="0">
                        <a:effectLst/>
                        <a:latin typeface="Times New Roman"/>
                        <a:ea typeface="Times New Roman"/>
                      </a:endParaRPr>
                    </a:p>
                  </a:txBody>
                  <a:tcPr marL="68580" marR="68580" marT="0" marB="0" anchor="ctr"/>
                </a:tc>
                <a:tc rowSpan="12" hMerge="1">
                  <a:txBody>
                    <a:bodyPr/>
                    <a:lstStyle/>
                    <a:p>
                      <a:endParaRPr lang="en-US"/>
                    </a:p>
                  </a:txBody>
                  <a:tcPr/>
                </a:tc>
                <a:tc rowSpan="12" hMerge="1">
                  <a:txBody>
                    <a:bodyPr/>
                    <a:lstStyle/>
                    <a:p>
                      <a:endParaRPr lang="en-US"/>
                    </a:p>
                  </a:txBody>
                  <a:tcPr/>
                </a:tc>
                <a:tc rowSpan="2">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rowSpan="4">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rowSpan="4">
                  <a:txBody>
                    <a:bodyPr/>
                    <a:lstStyle/>
                    <a:p>
                      <a:pPr marL="0" marR="0" algn="ctr">
                        <a:spcBef>
                          <a:spcPts val="0"/>
                        </a:spcBef>
                        <a:spcAft>
                          <a:spcPts val="0"/>
                        </a:spcAft>
                      </a:pPr>
                      <a:r>
                        <a:rPr lang="en-US" sz="700" dirty="0">
                          <a:effectLst/>
                        </a:rPr>
                        <a:t>1</a:t>
                      </a:r>
                      <a:endParaRPr lang="en-US" sz="1200" dirty="0">
                        <a:effectLst/>
                        <a:latin typeface="Times New Roman"/>
                        <a:ea typeface="Times New Roman"/>
                      </a:endParaRPr>
                    </a:p>
                  </a:txBody>
                  <a:tcPr marL="68580" marR="68580" marT="0" marB="0" anchor="ctr"/>
                </a:tc>
                <a:tc rowSpan="4">
                  <a:txBody>
                    <a:bodyPr/>
                    <a:lstStyle/>
                    <a:p>
                      <a:pPr marL="0" marR="0" algn="ctr">
                        <a:spcBef>
                          <a:spcPts val="0"/>
                        </a:spcBef>
                        <a:spcAft>
                          <a:spcPts val="0"/>
                        </a:spcAft>
                      </a:pPr>
                      <a:r>
                        <a:rPr lang="en-US" sz="700" dirty="0">
                          <a:effectLst/>
                        </a:rPr>
                        <a:t>1</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XIP (ARM Master)</a:t>
                      </a:r>
                      <a:endParaRPr lang="en-US" sz="1200" dirty="0">
                        <a:effectLst/>
                        <a:latin typeface="Times New Roman"/>
                        <a:ea typeface="Times New Roman"/>
                      </a:endParaRPr>
                    </a:p>
                  </a:txBody>
                  <a:tcPr marL="68580" marR="68580" marT="0" marB="0" anchor="ctr"/>
                </a:tc>
              </a:tr>
              <a:tr h="218556">
                <a:tc v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gridSpan="2">
                  <a:txBody>
                    <a:bodyPr/>
                    <a:lstStyle/>
                    <a:p>
                      <a:pPr marL="0" marR="0" algn="ctr">
                        <a:spcBef>
                          <a:spcPts val="0"/>
                        </a:spcBef>
                        <a:spcAft>
                          <a:spcPts val="0"/>
                        </a:spcAft>
                      </a:pPr>
                      <a:r>
                        <a:rPr lang="en-US" sz="700" dirty="0">
                          <a:effectLst/>
                        </a:rPr>
                        <a:t>Chip sel</a:t>
                      </a:r>
                      <a:endParaRPr lang="en-US" sz="1200" dirty="0">
                        <a:effectLst/>
                        <a:latin typeface="Times New Roman"/>
                        <a:ea typeface="Times New Roman"/>
                      </a:endParaRPr>
                    </a:p>
                  </a:txBody>
                  <a:tcPr marL="68580" marR="68580" marT="0" marB="0" anchor="ctr"/>
                </a:tc>
                <a:tc hMerge="1">
                  <a:txBody>
                    <a:bodyPr/>
                    <a:lstStyle/>
                    <a:p>
                      <a:endParaRPr lang="en-US"/>
                    </a:p>
                  </a:txBody>
                  <a:tcPr/>
                </a:tc>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700" dirty="0">
                          <a:effectLst/>
                        </a:rPr>
                        <a:t>XIP (GEM Master)</a:t>
                      </a:r>
                      <a:endParaRPr lang="en-US" sz="1200" dirty="0">
                        <a:effectLst/>
                        <a:latin typeface="Times New Roman"/>
                        <a:ea typeface="Times New Roman"/>
                      </a:endParaRPr>
                    </a:p>
                  </a:txBody>
                  <a:tcPr marL="68580" marR="68580" marT="0" marB="0" anchor="ctr"/>
                </a:tc>
              </a:tr>
              <a:tr h="218556">
                <a:tc rowSpan="2">
                  <a:txBody>
                    <a:bodyPr/>
                    <a:lstStyle/>
                    <a:p>
                      <a:pPr marL="0" marR="0" algn="ctr">
                        <a:spcBef>
                          <a:spcPts val="0"/>
                        </a:spcBef>
                        <a:spcAft>
                          <a:spcPts val="0"/>
                        </a:spcAft>
                      </a:pPr>
                      <a:r>
                        <a:rPr lang="en-US" sz="700" dirty="0">
                          <a:effectLst/>
                        </a:rPr>
                        <a:t>1</a:t>
                      </a:r>
                      <a:endParaRPr lang="en-US" sz="1200" dirty="0">
                        <a:effectLst/>
                        <a:latin typeface="Times New Roman"/>
                        <a:ea typeface="Times New Roman"/>
                      </a:endParaRPr>
                    </a:p>
                  </a:txBody>
                  <a:tcPr marL="68580" marR="68580" marT="0" marB="0" anchor="ctr"/>
                </a:tc>
                <a:tc rowSpan="2" gridSpan="3">
                  <a:txBody>
                    <a:bodyPr/>
                    <a:lstStyle/>
                    <a:p>
                      <a:pPr marL="0" marR="0" algn="ctr">
                        <a:spcBef>
                          <a:spcPts val="0"/>
                        </a:spcBef>
                        <a:spcAft>
                          <a:spcPts val="0"/>
                        </a:spcAft>
                      </a:pPr>
                      <a:r>
                        <a:rPr lang="en-US" sz="700" dirty="0">
                          <a:effectLst/>
                        </a:rPr>
                        <a:t>First Block</a:t>
                      </a:r>
                      <a:endParaRPr lang="en-US" sz="12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rowSpan="2">
                  <a:txBody>
                    <a:bodyPr/>
                    <a:lstStyle/>
                    <a:p>
                      <a:pPr marL="0" marR="0" algn="ctr">
                        <a:spcBef>
                          <a:spcPts val="0"/>
                        </a:spcBef>
                        <a:spcAft>
                          <a:spcPts val="0"/>
                        </a:spcAft>
                      </a:pPr>
                      <a:r>
                        <a:rPr lang="en-US" sz="700" dirty="0">
                          <a:effectLst/>
                        </a:rPr>
                        <a:t>Clear</a:t>
                      </a:r>
                      <a:endParaRPr lang="en-US" sz="1200" dirty="0">
                        <a:effectLst/>
                        <a:latin typeface="Times New Roman"/>
                        <a:ea typeface="Times New Roman"/>
                      </a:endParaRPr>
                    </a:p>
                  </a:txBody>
                  <a:tcPr marL="68580" marR="68580" marT="0" marB="0" anchor="ctr"/>
                </a:tc>
                <a:tc gridSpan="3">
                  <a:txBody>
                    <a:bodyPr/>
                    <a:lstStyle/>
                    <a:p>
                      <a:pPr marL="0" marR="0" algn="ctr">
                        <a:spcBef>
                          <a:spcPts val="0"/>
                        </a:spcBef>
                        <a:spcAft>
                          <a:spcPts val="0"/>
                        </a:spcAft>
                      </a:pPr>
                      <a:r>
                        <a:rPr lang="en-US" sz="700" dirty="0">
                          <a:effectLst/>
                        </a:rPr>
                        <a:t>ARM PLL Cfg</a:t>
                      </a:r>
                      <a:endParaRPr lang="en-US" sz="12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rowSpan="6">
                  <a:txBody>
                    <a:bodyPr/>
                    <a:lstStyle/>
                    <a:p>
                      <a:pPr marL="0" marR="0" algn="ctr">
                        <a:spcBef>
                          <a:spcPts val="0"/>
                        </a:spcBef>
                        <a:spcAft>
                          <a:spcPts val="0"/>
                        </a:spcAft>
                      </a:pPr>
                      <a:r>
                        <a:rPr lang="en-US" sz="700" dirty="0">
                          <a:effectLst/>
                        </a:rPr>
                        <a:t>min</a:t>
                      </a:r>
                      <a:endParaRPr lang="en-US" sz="1200" dirty="0">
                        <a:effectLst/>
                        <a:latin typeface="Times New Roman"/>
                        <a:ea typeface="Times New Roman"/>
                      </a:endParaRPr>
                    </a:p>
                  </a:txBody>
                  <a:tcPr marL="68580" marR="68580" marT="0" marB="0" anchor="ct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700" dirty="0">
                          <a:effectLst/>
                        </a:rPr>
                        <a:t>NAND (ARM Master)</a:t>
                      </a:r>
                      <a:endParaRPr lang="en-US" sz="1200" dirty="0">
                        <a:effectLst/>
                        <a:latin typeface="Times New Roman"/>
                        <a:ea typeface="Times New Roman"/>
                      </a:endParaRPr>
                    </a:p>
                  </a:txBody>
                  <a:tcPr marL="68580" marR="68580" marT="0" marB="0" anchor="ctr"/>
                </a:tc>
              </a:tr>
              <a:tr h="218556">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gridSpan="2">
                  <a:txBody>
                    <a:bodyPr/>
                    <a:lstStyle/>
                    <a:p>
                      <a:pPr marL="0" marR="0" algn="ctr">
                        <a:spcBef>
                          <a:spcPts val="0"/>
                        </a:spcBef>
                        <a:spcAft>
                          <a:spcPts val="0"/>
                        </a:spcAft>
                      </a:pPr>
                      <a:r>
                        <a:rPr lang="en-US" sz="700" dirty="0">
                          <a:effectLst/>
                        </a:rPr>
                        <a:t>Chip Sel</a:t>
                      </a:r>
                      <a:endParaRPr lang="en-US" sz="1200" dirty="0">
                        <a:effectLst/>
                        <a:latin typeface="Times New Roman"/>
                        <a:ea typeface="Times New Roman"/>
                      </a:endParaRPr>
                    </a:p>
                  </a:txBody>
                  <a:tcPr marL="68580" marR="68580" marT="0" marB="0" anchor="ctr"/>
                </a:tc>
                <a:tc hMerge="1">
                  <a:txBody>
                    <a:bodyPr/>
                    <a:lstStyle/>
                    <a:p>
                      <a:endParaRPr lang="en-US"/>
                    </a:p>
                  </a:txBody>
                  <a:tcPr/>
                </a:tc>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700" dirty="0">
                          <a:effectLst/>
                        </a:rPr>
                        <a:t>NAND (GEM Master)</a:t>
                      </a:r>
                      <a:endParaRPr lang="en-US" sz="1200" dirty="0">
                        <a:effectLst/>
                        <a:latin typeface="Times New Roman"/>
                        <a:ea typeface="Times New Roman"/>
                      </a:endParaRPr>
                    </a:p>
                  </a:txBody>
                  <a:tcPr marL="68580" marR="68580" marT="0" marB="0" anchor="ctr"/>
                </a:tc>
              </a:tr>
              <a:tr h="218556">
                <a:tc>
                  <a:txBody>
                    <a:bodyPr/>
                    <a:lstStyle/>
                    <a:p>
                      <a:pPr marL="0" marR="0" algn="ctr">
                        <a:spcBef>
                          <a:spcPts val="0"/>
                        </a:spcBef>
                        <a:spcAft>
                          <a:spcPts val="0"/>
                        </a:spcAft>
                      </a:pPr>
                      <a:r>
                        <a:rPr lang="en-US" sz="700" dirty="0">
                          <a:effectLst/>
                        </a:rPr>
                        <a:t>lane</a:t>
                      </a:r>
                      <a:endParaRPr lang="en-US" sz="1200" dirty="0">
                        <a:effectLst/>
                        <a:latin typeface="Times New Roman"/>
                        <a:ea typeface="Times New Roman"/>
                      </a:endParaRPr>
                    </a:p>
                  </a:txBody>
                  <a:tcPr marL="68580" marR="68580" marT="0" marB="0" anchor="ctr"/>
                </a:tc>
                <a:tc rowSpan="2" gridSpan="2">
                  <a:txBody>
                    <a:bodyPr/>
                    <a:lstStyle/>
                    <a:p>
                      <a:pPr marL="0" marR="0" algn="ctr">
                        <a:spcBef>
                          <a:spcPts val="0"/>
                        </a:spcBef>
                        <a:spcAft>
                          <a:spcPts val="0"/>
                        </a:spcAft>
                      </a:pPr>
                      <a:r>
                        <a:rPr lang="en-US" sz="700" dirty="0">
                          <a:effectLst/>
                        </a:rPr>
                        <a:t>Ref Clock</a:t>
                      </a:r>
                      <a:endParaRPr lang="en-US" sz="1200" dirty="0">
                        <a:effectLst/>
                        <a:latin typeface="Times New Roman"/>
                        <a:ea typeface="Times New Roman"/>
                      </a:endParaRPr>
                    </a:p>
                  </a:txBody>
                  <a:tcPr marL="68580" marR="68580" marT="0" marB="0" anchor="ctr"/>
                </a:tc>
                <a:tc rowSpan="2" hMerge="1">
                  <a:txBody>
                    <a:bodyPr/>
                    <a:lstStyle/>
                    <a:p>
                      <a:endParaRPr lang="en-US"/>
                    </a:p>
                  </a:txBody>
                  <a:tcPr/>
                </a:tc>
                <a:tc rowSpan="2" gridSpan="2">
                  <a:txBody>
                    <a:bodyPr/>
                    <a:lstStyle/>
                    <a:p>
                      <a:pPr marL="0" marR="0" algn="ctr">
                        <a:spcBef>
                          <a:spcPts val="0"/>
                        </a:spcBef>
                        <a:spcAft>
                          <a:spcPts val="0"/>
                        </a:spcAft>
                      </a:pPr>
                      <a:r>
                        <a:rPr lang="en-US" sz="700" dirty="0">
                          <a:effectLst/>
                        </a:rPr>
                        <a:t>Data Rate</a:t>
                      </a:r>
                      <a:endParaRPr lang="en-US" sz="1200" dirty="0">
                        <a:effectLst/>
                        <a:latin typeface="Times New Roman"/>
                        <a:ea typeface="Times New Roman"/>
                      </a:endParaRPr>
                    </a:p>
                  </a:txBody>
                  <a:tcPr marL="68580" marR="68580" marT="0" marB="0" anchor="ctr"/>
                </a:tc>
                <a:tc rowSpan="2" hMerge="1">
                  <a:txBody>
                    <a:bodyPr/>
                    <a:lstStyle/>
                    <a:p>
                      <a:endParaRPr lang="en-US"/>
                    </a:p>
                  </a:txBody>
                  <a:tcPr/>
                </a:tc>
                <a:tc gridSpan="3">
                  <a:txBody>
                    <a:bodyPr/>
                    <a:lstStyle/>
                    <a:p>
                      <a:pPr marL="0" marR="0" algn="ctr">
                        <a:spcBef>
                          <a:spcPts val="0"/>
                        </a:spcBef>
                        <a:spcAft>
                          <a:spcPts val="0"/>
                        </a:spcAft>
                      </a:pPr>
                      <a:r>
                        <a:rPr lang="en-US" sz="700" dirty="0">
                          <a:effectLst/>
                        </a:rPr>
                        <a:t>ARM PLL Cfg</a:t>
                      </a:r>
                      <a:endParaRPr lang="en-US" sz="12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rowSpan="2">
                  <a:txBody>
                    <a:bodyPr/>
                    <a:lstStyle/>
                    <a:p>
                      <a:pPr marL="0" marR="0" algn="ctr">
                        <a:spcBef>
                          <a:spcPts val="0"/>
                        </a:spcBef>
                        <a:spcAft>
                          <a:spcPts val="0"/>
                        </a:spcAft>
                      </a:pPr>
                      <a:r>
                        <a:rPr lang="en-US" sz="700" dirty="0">
                          <a:effectLst/>
                        </a:rPr>
                        <a:t>1</a:t>
                      </a:r>
                      <a:endParaRPr lang="en-US" sz="12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SRIO (ARM Master)</a:t>
                      </a:r>
                      <a:endParaRPr lang="en-US" sz="1200" dirty="0">
                        <a:effectLst/>
                        <a:latin typeface="Times New Roman"/>
                        <a:ea typeface="Times New Roman"/>
                      </a:endParaRPr>
                    </a:p>
                  </a:txBody>
                  <a:tcPr marL="68580" marR="68580" marT="0" marB="0" anchor="ctr"/>
                </a:tc>
              </a:tr>
              <a:tr h="218556">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3">
                  <a:txBody>
                    <a:bodyPr/>
                    <a:lstStyle/>
                    <a:p>
                      <a:pPr marL="0" marR="0" algn="ctr">
                        <a:spcBef>
                          <a:spcPts val="0"/>
                        </a:spcBef>
                        <a:spcAft>
                          <a:spcPts val="0"/>
                        </a:spcAft>
                      </a:pPr>
                      <a:r>
                        <a:rPr lang="en-US" sz="700" dirty="0">
                          <a:effectLst/>
                        </a:rPr>
                        <a:t>Lane Setup</a:t>
                      </a:r>
                      <a:endParaRPr lang="en-US" sz="12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700" dirty="0">
                          <a:effectLst/>
                        </a:rPr>
                        <a:t>SRIO (GEM Master)</a:t>
                      </a:r>
                      <a:endParaRPr lang="en-US" sz="1200" dirty="0">
                        <a:effectLst/>
                        <a:latin typeface="Times New Roman"/>
                        <a:ea typeface="Times New Roman"/>
                      </a:endParaRPr>
                    </a:p>
                  </a:txBody>
                  <a:tcPr marL="68580" marR="68580" marT="0" marB="0" anchor="ctr"/>
                </a:tc>
              </a:tr>
              <a:tr h="218556">
                <a:tc rowSpan="2">
                  <a:txBody>
                    <a:bodyPr/>
                    <a:lstStyle/>
                    <a:p>
                      <a:pPr marL="0" marR="0" algn="ctr">
                        <a:spcBef>
                          <a:spcPts val="0"/>
                        </a:spcBef>
                        <a:spcAft>
                          <a:spcPts val="0"/>
                        </a:spcAft>
                      </a:pPr>
                      <a:r>
                        <a:rPr lang="en-US" sz="700" dirty="0">
                          <a:effectLst/>
                        </a:rPr>
                        <a:t>Pa clk</a:t>
                      </a:r>
                      <a:endParaRPr lang="en-US" sz="1200" dirty="0">
                        <a:effectLst/>
                        <a:latin typeface="Times New Roman"/>
                        <a:ea typeface="Times New Roman"/>
                      </a:endParaRPr>
                    </a:p>
                  </a:txBody>
                  <a:tcPr marL="68580" marR="68580" marT="0" marB="0" anchor="ctr"/>
                </a:tc>
                <a:tc rowSpan="2" gridSpan="2">
                  <a:txBody>
                    <a:bodyPr/>
                    <a:lstStyle/>
                    <a:p>
                      <a:pPr marL="0" marR="0" algn="ctr">
                        <a:spcBef>
                          <a:spcPts val="0"/>
                        </a:spcBef>
                        <a:spcAft>
                          <a:spcPts val="0"/>
                        </a:spcAft>
                      </a:pPr>
                      <a:r>
                        <a:rPr lang="en-US" sz="700" dirty="0">
                          <a:effectLst/>
                        </a:rPr>
                        <a:t>Ref Clk</a:t>
                      </a:r>
                      <a:endParaRPr lang="en-US" sz="1200" dirty="0">
                        <a:effectLst/>
                        <a:latin typeface="Times New Roman"/>
                        <a:ea typeface="Times New Roman"/>
                      </a:endParaRPr>
                    </a:p>
                  </a:txBody>
                  <a:tcPr marL="68580" marR="68580" marT="0" marB="0" anchor="ctr"/>
                </a:tc>
                <a:tc rowSpan="2" hMerge="1">
                  <a:txBody>
                    <a:bodyPr/>
                    <a:lstStyle/>
                    <a:p>
                      <a:endParaRPr lang="en-US"/>
                    </a:p>
                  </a:txBody>
                  <a:tcPr/>
                </a:tc>
                <a:tc rowSpan="2" gridSpan="2">
                  <a:txBody>
                    <a:bodyPr/>
                    <a:lstStyle/>
                    <a:p>
                      <a:pPr marL="0" marR="0" algn="ctr">
                        <a:spcBef>
                          <a:spcPts val="0"/>
                        </a:spcBef>
                        <a:spcAft>
                          <a:spcPts val="0"/>
                        </a:spcAft>
                      </a:pPr>
                      <a:r>
                        <a:rPr lang="en-US" sz="700" dirty="0">
                          <a:effectLst/>
                        </a:rPr>
                        <a:t>Ext Con</a:t>
                      </a:r>
                      <a:endParaRPr lang="en-US" sz="1200" dirty="0">
                        <a:effectLst/>
                        <a:latin typeface="Times New Roman"/>
                        <a:ea typeface="Times New Roman"/>
                      </a:endParaRPr>
                    </a:p>
                  </a:txBody>
                  <a:tcPr marL="68580" marR="68580" marT="0" marB="0" anchor="ctr"/>
                </a:tc>
                <a:tc rowSpan="2" hMerge="1">
                  <a:txBody>
                    <a:bodyPr/>
                    <a:lstStyle/>
                    <a:p>
                      <a:endParaRPr lang="en-US"/>
                    </a:p>
                  </a:txBody>
                  <a:tcPr/>
                </a:tc>
                <a:tc gridSpan="3">
                  <a:txBody>
                    <a:bodyPr/>
                    <a:lstStyle/>
                    <a:p>
                      <a:pPr marL="0" marR="0" algn="ctr">
                        <a:spcBef>
                          <a:spcPts val="0"/>
                        </a:spcBef>
                        <a:spcAft>
                          <a:spcPts val="0"/>
                        </a:spcAft>
                      </a:pPr>
                      <a:r>
                        <a:rPr lang="en-US" sz="700" dirty="0">
                          <a:effectLst/>
                        </a:rPr>
                        <a:t>ARM PLL</a:t>
                      </a:r>
                      <a:endParaRPr lang="en-US" sz="12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rowSpan="2">
                  <a:txBody>
                    <a:bodyPr/>
                    <a:lstStyle/>
                    <a:p>
                      <a:pPr marL="0" marR="0" algn="ctr">
                        <a:spcBef>
                          <a:spcPts val="0"/>
                        </a:spcBef>
                        <a:spcAft>
                          <a:spcPts val="0"/>
                        </a:spcAft>
                      </a:pPr>
                      <a:r>
                        <a:rPr lang="en-US" sz="700" dirty="0">
                          <a:effectLst/>
                        </a:rPr>
                        <a:t>1</a:t>
                      </a:r>
                      <a:endParaRPr lang="en-US" sz="12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700" dirty="0">
                          <a:effectLst/>
                        </a:rPr>
                        <a:t>1</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Ethernet (ARM Master)</a:t>
                      </a:r>
                      <a:endParaRPr lang="en-US" sz="1200" dirty="0">
                        <a:effectLst/>
                        <a:latin typeface="Times New Roman"/>
                        <a:ea typeface="Times New Roman"/>
                      </a:endParaRPr>
                    </a:p>
                  </a:txBody>
                  <a:tcPr marL="68580" marR="68580" marT="0" marB="0" anchor="ctr"/>
                </a:tc>
              </a:tr>
              <a:tr h="218556">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marL="0" marR="0" algn="ctr">
                        <a:spcBef>
                          <a:spcPts val="0"/>
                        </a:spcBef>
                        <a:spcAft>
                          <a:spcPts val="0"/>
                        </a:spcAft>
                      </a:pPr>
                      <a:r>
                        <a:rPr lang="en-US" sz="700" dirty="0">
                          <a:effectLst/>
                        </a:rPr>
                        <a:t>rsvd</a:t>
                      </a:r>
                      <a:endParaRPr lang="en-US" sz="1200" dirty="0">
                        <a:effectLst/>
                        <a:latin typeface="Times New Roman"/>
                        <a:ea typeface="Times New Roman"/>
                      </a:endParaRPr>
                    </a:p>
                  </a:txBody>
                  <a:tcPr marL="68580" marR="68580" marT="0" marB="0" anchor="ctr"/>
                </a:tc>
                <a:tc gridSpan="2">
                  <a:txBody>
                    <a:bodyPr/>
                    <a:lstStyle/>
                    <a:p>
                      <a:pPr marL="0" marR="0" algn="ctr">
                        <a:spcBef>
                          <a:spcPts val="0"/>
                        </a:spcBef>
                        <a:spcAft>
                          <a:spcPts val="0"/>
                        </a:spcAft>
                      </a:pPr>
                      <a:r>
                        <a:rPr lang="en-US" sz="700" dirty="0">
                          <a:effectLst/>
                        </a:rPr>
                        <a:t>Lane Setup</a:t>
                      </a:r>
                      <a:endParaRPr lang="en-US" sz="1200" dirty="0">
                        <a:effectLst/>
                        <a:latin typeface="Times New Roman"/>
                        <a:ea typeface="Times New Roman"/>
                      </a:endParaRPr>
                    </a:p>
                  </a:txBody>
                  <a:tcPr marL="68580" marR="68580" marT="0" marB="0" anchor="ctr"/>
                </a:tc>
                <a:tc hMerge="1">
                  <a:txBody>
                    <a:bodyPr/>
                    <a:lstStyle/>
                    <a:p>
                      <a:endParaRPr lang="en-US"/>
                    </a:p>
                  </a:txBody>
                  <a:tcPr/>
                </a:tc>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700" dirty="0">
                          <a:effectLst/>
                        </a:rPr>
                        <a:t>Ethernet (GEM Master)</a:t>
                      </a:r>
                      <a:endParaRPr lang="en-US" sz="1200" dirty="0">
                        <a:effectLst/>
                        <a:latin typeface="Times New Roman"/>
                        <a:ea typeface="Times New Roman"/>
                      </a:endParaRPr>
                    </a:p>
                  </a:txBody>
                  <a:tcPr marL="68580" marR="68580" marT="0" marB="0" anchor="ctr"/>
                </a:tc>
              </a:tr>
              <a:tr h="218556">
                <a:tc rowSpan="2">
                  <a:txBody>
                    <a:bodyPr/>
                    <a:lstStyle/>
                    <a:p>
                      <a:pPr marL="0" marR="0" algn="ctr">
                        <a:spcBef>
                          <a:spcPts val="0"/>
                        </a:spcBef>
                        <a:spcAft>
                          <a:spcPts val="0"/>
                        </a:spcAft>
                      </a:pPr>
                      <a:r>
                        <a:rPr lang="en-US" sz="700" dirty="0">
                          <a:effectLst/>
                        </a:rPr>
                        <a:t>Ref clk</a:t>
                      </a:r>
                      <a:endParaRPr lang="en-US" sz="1200" dirty="0">
                        <a:effectLst/>
                        <a:latin typeface="Times New Roman"/>
                        <a:ea typeface="Times New Roman"/>
                      </a:endParaRPr>
                    </a:p>
                  </a:txBody>
                  <a:tcPr marL="68580" marR="68580" marT="0" marB="0" anchor="ctr"/>
                </a:tc>
                <a:tc rowSpan="2" gridSpan="4">
                  <a:txBody>
                    <a:bodyPr/>
                    <a:lstStyle/>
                    <a:p>
                      <a:pPr marL="0" marR="0" algn="ctr">
                        <a:spcBef>
                          <a:spcPts val="0"/>
                        </a:spcBef>
                        <a:spcAft>
                          <a:spcPts val="0"/>
                        </a:spcAft>
                      </a:pPr>
                      <a:r>
                        <a:rPr lang="en-US" sz="700" dirty="0">
                          <a:effectLst/>
                        </a:rPr>
                        <a:t>Bar Config</a:t>
                      </a:r>
                      <a:endParaRPr lang="en-US" sz="12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gridSpan="3">
                  <a:txBody>
                    <a:bodyPr/>
                    <a:lstStyle/>
                    <a:p>
                      <a:pPr marL="0" marR="0" algn="ctr">
                        <a:spcBef>
                          <a:spcPts val="0"/>
                        </a:spcBef>
                        <a:spcAft>
                          <a:spcPts val="0"/>
                        </a:spcAft>
                      </a:pPr>
                      <a:r>
                        <a:rPr lang="en-US" sz="700" dirty="0">
                          <a:effectLst/>
                        </a:rPr>
                        <a:t>ARM PLL</a:t>
                      </a:r>
                      <a:endParaRPr lang="en-US" sz="12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rowSpan="2">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700" dirty="0">
                          <a:effectLst/>
                        </a:rPr>
                        <a:t>1</a:t>
                      </a:r>
                      <a:endParaRPr lang="en-US" sz="12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700" dirty="0">
                          <a:effectLst/>
                        </a:rPr>
                        <a:t>1</a:t>
                      </a:r>
                      <a:endParaRPr lang="en-US" sz="12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PCIe (ARM Master)</a:t>
                      </a:r>
                      <a:endParaRPr lang="en-US" sz="1200" dirty="0">
                        <a:effectLst/>
                        <a:latin typeface="Times New Roman"/>
                        <a:ea typeface="Times New Roman"/>
                      </a:endParaRPr>
                    </a:p>
                  </a:txBody>
                  <a:tcPr marL="68580" marR="68580" marT="0" marB="0" anchor="ctr"/>
                </a:tc>
              </a:tr>
              <a:tr h="218556">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3">
                  <a:txBody>
                    <a:bodyPr/>
                    <a:lstStyle/>
                    <a:p>
                      <a:pPr marL="0" marR="0" algn="ctr">
                        <a:spcBef>
                          <a:spcPts val="0"/>
                        </a:spcBef>
                        <a:spcAft>
                          <a:spcPts val="0"/>
                        </a:spcAft>
                      </a:pPr>
                      <a:r>
                        <a:rPr lang="en-US" sz="700" dirty="0" smtClean="0">
                          <a:effectLst/>
                        </a:rPr>
                        <a:t>SerDes </a:t>
                      </a:r>
                      <a:r>
                        <a:rPr lang="en-US" sz="700" dirty="0">
                          <a:effectLst/>
                        </a:rPr>
                        <a:t>Cfg</a:t>
                      </a:r>
                      <a:endParaRPr lang="en-US" sz="12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700" dirty="0">
                          <a:effectLst/>
                        </a:rPr>
                        <a:t>PCIe (GEM Master)</a:t>
                      </a:r>
                      <a:endParaRPr lang="en-US" sz="1200" dirty="0">
                        <a:effectLst/>
                        <a:latin typeface="Times New Roman"/>
                        <a:ea typeface="Times New Roman"/>
                      </a:endParaRPr>
                    </a:p>
                  </a:txBody>
                  <a:tcPr marL="68580" marR="68580" marT="0" marB="0" anchor="ctr"/>
                </a:tc>
              </a:tr>
              <a:tr h="218556">
                <a:tc rowSpan="2">
                  <a:txBody>
                    <a:bodyPr/>
                    <a:lstStyle/>
                    <a:p>
                      <a:pPr marL="0" marR="0" algn="ctr">
                        <a:spcBef>
                          <a:spcPts val="0"/>
                        </a:spcBef>
                        <a:spcAft>
                          <a:spcPts val="0"/>
                        </a:spcAft>
                      </a:pPr>
                      <a:r>
                        <a:rPr lang="en-US" sz="700" dirty="0">
                          <a:effectLst/>
                        </a:rPr>
                        <a:t>Port</a:t>
                      </a:r>
                      <a:endParaRPr lang="en-US" sz="1200" dirty="0">
                        <a:effectLst/>
                        <a:latin typeface="Times New Roman"/>
                        <a:ea typeface="Times New Roman"/>
                      </a:endParaRPr>
                    </a:p>
                  </a:txBody>
                  <a:tcPr marL="68580" marR="68580" marT="0" marB="0" anchor="ctr"/>
                </a:tc>
                <a:tc rowSpan="2" gridSpan="2">
                  <a:txBody>
                    <a:bodyPr/>
                    <a:lstStyle/>
                    <a:p>
                      <a:pPr marL="0" marR="0" algn="ctr">
                        <a:spcBef>
                          <a:spcPts val="0"/>
                        </a:spcBef>
                        <a:spcAft>
                          <a:spcPts val="0"/>
                        </a:spcAft>
                      </a:pPr>
                      <a:r>
                        <a:rPr lang="en-US" sz="700" dirty="0">
                          <a:effectLst/>
                        </a:rPr>
                        <a:t>Ref Clk</a:t>
                      </a:r>
                      <a:endParaRPr lang="en-US" sz="1200" dirty="0">
                        <a:effectLst/>
                        <a:latin typeface="Times New Roman"/>
                        <a:ea typeface="Times New Roman"/>
                      </a:endParaRPr>
                    </a:p>
                  </a:txBody>
                  <a:tcPr marL="68580" marR="68580" marT="0" marB="0" anchor="ctr"/>
                </a:tc>
                <a:tc rowSpan="2" hMerge="1">
                  <a:txBody>
                    <a:bodyPr/>
                    <a:lstStyle/>
                    <a:p>
                      <a:endParaRPr lang="en-US"/>
                    </a:p>
                  </a:txBody>
                  <a:tcPr/>
                </a:tc>
                <a:tc rowSpan="2" gridSpan="2">
                  <a:txBody>
                    <a:bodyPr/>
                    <a:lstStyle/>
                    <a:p>
                      <a:pPr marL="0" marR="0" algn="ctr">
                        <a:spcBef>
                          <a:spcPts val="0"/>
                        </a:spcBef>
                        <a:spcAft>
                          <a:spcPts val="0"/>
                        </a:spcAft>
                      </a:pPr>
                      <a:r>
                        <a:rPr lang="en-US" sz="700" dirty="0">
                          <a:effectLst/>
                        </a:rPr>
                        <a:t>Data Rate</a:t>
                      </a:r>
                      <a:endParaRPr lang="en-US" sz="1200" dirty="0">
                        <a:effectLst/>
                        <a:latin typeface="Times New Roman"/>
                        <a:ea typeface="Times New Roman"/>
                      </a:endParaRPr>
                    </a:p>
                  </a:txBody>
                  <a:tcPr marL="68580" marR="68580" marT="0" marB="0" anchor="ctr"/>
                </a:tc>
                <a:tc rowSpan="2" hMerge="1">
                  <a:txBody>
                    <a:bodyPr/>
                    <a:lstStyle/>
                    <a:p>
                      <a:endParaRPr lang="en-US"/>
                    </a:p>
                  </a:txBody>
                  <a:tcPr/>
                </a:tc>
                <a:tc gridSpan="3">
                  <a:txBody>
                    <a:bodyPr/>
                    <a:lstStyle/>
                    <a:p>
                      <a:pPr marL="0" marR="0" algn="ctr">
                        <a:spcBef>
                          <a:spcPts val="0"/>
                        </a:spcBef>
                        <a:spcAft>
                          <a:spcPts val="0"/>
                        </a:spcAft>
                      </a:pPr>
                      <a:r>
                        <a:rPr lang="en-US" sz="700" dirty="0">
                          <a:effectLst/>
                        </a:rPr>
                        <a:t>ARM PLL</a:t>
                      </a:r>
                      <a:endParaRPr lang="en-US" sz="12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rowSpan="2">
                  <a:txBody>
                    <a:bodyPr/>
                    <a:lstStyle/>
                    <a:p>
                      <a:pPr marL="0" marR="0" algn="ctr">
                        <a:spcBef>
                          <a:spcPts val="0"/>
                        </a:spcBef>
                        <a:spcAft>
                          <a:spcPts val="0"/>
                        </a:spcAft>
                      </a:pPr>
                      <a:r>
                        <a:rPr lang="en-US" sz="700" dirty="0">
                          <a:effectLst/>
                        </a:rPr>
                        <a:t>1</a:t>
                      </a:r>
                      <a:endParaRPr lang="en-US" sz="12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700" dirty="0">
                          <a:effectLst/>
                        </a:rPr>
                        <a:t>1</a:t>
                      </a:r>
                      <a:endParaRPr lang="en-US" sz="12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700" dirty="0">
                          <a:effectLst/>
                        </a:rPr>
                        <a:t>1</a:t>
                      </a:r>
                      <a:endParaRPr lang="en-US" sz="12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Hyperlink (ARM Master)</a:t>
                      </a:r>
                      <a:endParaRPr lang="en-US" sz="1200" dirty="0">
                        <a:effectLst/>
                        <a:latin typeface="Times New Roman"/>
                        <a:ea typeface="Times New Roman"/>
                      </a:endParaRPr>
                    </a:p>
                  </a:txBody>
                  <a:tcPr marL="68580" marR="68580" marT="0" marB="0" anchor="ctr"/>
                </a:tc>
              </a:tr>
              <a:tr h="218556">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3">
                  <a:txBody>
                    <a:bodyPr/>
                    <a:lstStyle/>
                    <a:p>
                      <a:pPr marL="0" marR="0" algn="ctr">
                        <a:spcBef>
                          <a:spcPts val="0"/>
                        </a:spcBef>
                        <a:spcAft>
                          <a:spcPts val="0"/>
                        </a:spcAft>
                      </a:pPr>
                      <a:r>
                        <a:rPr lang="en-US" sz="700" dirty="0" smtClean="0">
                          <a:effectLst/>
                        </a:rPr>
                        <a:t>SerDes </a:t>
                      </a:r>
                      <a:r>
                        <a:rPr lang="en-US" sz="700" dirty="0">
                          <a:effectLst/>
                        </a:rPr>
                        <a:t>Cfg</a:t>
                      </a:r>
                      <a:endParaRPr lang="en-US" sz="12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700" dirty="0">
                          <a:effectLst/>
                        </a:rPr>
                        <a:t>Hyperlink (GEM Master)</a:t>
                      </a:r>
                      <a:endParaRPr lang="en-US" sz="1200" dirty="0">
                        <a:effectLst/>
                        <a:latin typeface="Times New Roman"/>
                        <a:ea typeface="Times New Roman"/>
                      </a:endParaRPr>
                    </a:p>
                  </a:txBody>
                  <a:tcPr marL="68580" marR="68580" marT="0" marB="0" anchor="ctr"/>
                </a:tc>
              </a:tr>
              <a:tr h="218556">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700" dirty="0">
                          <a:effectLst/>
                        </a:rPr>
                        <a:t>Port</a:t>
                      </a:r>
                      <a:endParaRPr lang="en-US" sz="1200" dirty="0">
                        <a:effectLst/>
                        <a:latin typeface="Times New Roman"/>
                        <a:ea typeface="Times New Roman"/>
                      </a:endParaRPr>
                    </a:p>
                  </a:txBody>
                  <a:tcPr marL="68580" marR="68580" marT="0" marB="0" anchor="ctr"/>
                </a:tc>
                <a:tc gridSpan="3">
                  <a:txBody>
                    <a:bodyPr/>
                    <a:lstStyle/>
                    <a:p>
                      <a:pPr marL="0" marR="0" algn="ctr">
                        <a:spcBef>
                          <a:spcPts val="0"/>
                        </a:spcBef>
                        <a:spcAft>
                          <a:spcPts val="0"/>
                        </a:spcAft>
                      </a:pPr>
                      <a:r>
                        <a:rPr lang="en-US" sz="700" dirty="0">
                          <a:effectLst/>
                        </a:rPr>
                        <a:t>ARM PLL</a:t>
                      </a:r>
                      <a:endParaRPr lang="en-US" sz="12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rowSpan="2" gridSpan="3">
                  <a:txBody>
                    <a:bodyPr/>
                    <a:lstStyle/>
                    <a:p>
                      <a:pPr marL="0" marR="0" algn="ctr">
                        <a:spcBef>
                          <a:spcPts val="0"/>
                        </a:spcBef>
                        <a:spcAft>
                          <a:spcPts val="0"/>
                        </a:spcAft>
                      </a:pPr>
                      <a:r>
                        <a:rPr lang="en-US" sz="700" dirty="0">
                          <a:effectLst/>
                        </a:rPr>
                        <a:t>Sys PLL Cfg</a:t>
                      </a:r>
                      <a:endParaRPr lang="en-US" sz="12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rowSpan="2">
                  <a:txBody>
                    <a:bodyPr/>
                    <a:lstStyle/>
                    <a:p>
                      <a:pPr marL="0" marR="0" algn="ctr">
                        <a:spcBef>
                          <a:spcPts val="0"/>
                        </a:spcBef>
                        <a:spcAft>
                          <a:spcPts val="0"/>
                        </a:spcAft>
                      </a:pPr>
                      <a:r>
                        <a:rPr lang="en-US" sz="700" dirty="0">
                          <a:effectLst/>
                        </a:rPr>
                        <a:t>min</a:t>
                      </a:r>
                      <a:endParaRPr lang="en-US" sz="12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700" dirty="0">
                          <a:effectLst/>
                        </a:rPr>
                        <a:t>1</a:t>
                      </a:r>
                      <a:endParaRPr lang="en-US" sz="12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700" dirty="0">
                          <a:effectLst/>
                        </a:rPr>
                        <a:t>1</a:t>
                      </a:r>
                      <a:endParaRPr lang="en-US" sz="12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700" dirty="0">
                          <a:effectLst/>
                        </a:rPr>
                        <a:t>1</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UART (ARM Master)</a:t>
                      </a:r>
                      <a:endParaRPr lang="en-US" sz="1200" dirty="0">
                        <a:effectLst/>
                        <a:latin typeface="Times New Roman"/>
                        <a:ea typeface="Times New Roman"/>
                      </a:endParaRPr>
                    </a:p>
                  </a:txBody>
                  <a:tcPr marL="68580" marR="68580" marT="0" marB="0" anchor="ctr"/>
                </a:tc>
              </a:tr>
              <a:tr h="218556">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vMerge="1">
                  <a:txBody>
                    <a:bodyPr/>
                    <a:lstStyle/>
                    <a:p>
                      <a:endParaRPr lang="en-US"/>
                    </a:p>
                  </a:txBody>
                  <a:tcPr/>
                </a:tc>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700" dirty="0">
                          <a:effectLst/>
                        </a:rPr>
                        <a:t>UART (GEM Master)</a:t>
                      </a:r>
                      <a:endParaRPr lang="en-US" sz="1200" dirty="0">
                        <a:effectLst/>
                        <a:latin typeface="Times New Roman"/>
                        <a:ea typeface="Times New Roman"/>
                      </a:endParaRPr>
                    </a:p>
                  </a:txBody>
                  <a:tcPr marL="68580" marR="68580" marT="0" marB="0" anchor="ctr"/>
                </a:tc>
              </a:tr>
            </a:tbl>
          </a:graphicData>
        </a:graphic>
      </p:graphicFrame>
    </p:spTree>
    <p:extLst>
      <p:ext uri="{BB962C8B-B14F-4D97-AF65-F5344CB8AC3E}">
        <p14:creationId xmlns:p14="http://schemas.microsoft.com/office/powerpoint/2010/main" xmlns="" val="41712607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Triggering the BOOT process</a:t>
            </a:r>
            <a:endParaRPr lang="en-US" dirty="0"/>
          </a:p>
        </p:txBody>
      </p:sp>
      <p:sp>
        <p:nvSpPr>
          <p:cNvPr id="3" name="Text Placeholder 2"/>
          <p:cNvSpPr>
            <a:spLocks noGrp="1"/>
          </p:cNvSpPr>
          <p:nvPr>
            <p:ph type="body" sz="half" idx="1"/>
          </p:nvPr>
        </p:nvSpPr>
        <p:spPr>
          <a:xfrm>
            <a:off x="333375" y="1185863"/>
            <a:ext cx="8467725" cy="4148137"/>
          </a:xfrm>
        </p:spPr>
        <p:txBody>
          <a:bodyPr/>
          <a:lstStyle/>
          <a:p>
            <a:r>
              <a:rPr lang="en-US" dirty="0" smtClean="0"/>
              <a:t>Triggers are mechanisms that initiates the execution of the RBL. KeyStone devices use </a:t>
            </a:r>
            <a:r>
              <a:rPr lang="en-US" b="1" dirty="0" smtClean="0"/>
              <a:t>resets</a:t>
            </a:r>
            <a:r>
              <a:rPr lang="en-US" dirty="0" smtClean="0"/>
              <a:t> as triggers.</a:t>
            </a:r>
          </a:p>
          <a:p>
            <a:r>
              <a:rPr lang="en-US" dirty="0" smtClean="0"/>
              <a:t>Four types of resets:</a:t>
            </a:r>
          </a:p>
          <a:p>
            <a:pPr lvl="1"/>
            <a:r>
              <a:rPr lang="en-US" dirty="0" smtClean="0"/>
              <a:t>Power on Reset (PoR)</a:t>
            </a:r>
          </a:p>
          <a:p>
            <a:pPr lvl="1"/>
            <a:r>
              <a:rPr lang="en-US" dirty="0" smtClean="0"/>
              <a:t>Reset Full</a:t>
            </a:r>
          </a:p>
          <a:p>
            <a:pPr lvl="1"/>
            <a:r>
              <a:rPr lang="en-US" dirty="0" smtClean="0"/>
              <a:t>Reset</a:t>
            </a:r>
          </a:p>
          <a:p>
            <a:pPr lvl="1"/>
            <a:r>
              <a:rPr lang="en-US" dirty="0" smtClean="0"/>
              <a:t>Local Reset</a:t>
            </a:r>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xmlns="" val="40225322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Reset Types</a:t>
            </a:r>
            <a:endParaRPr lang="en-US" dirty="0"/>
          </a:p>
        </p:txBody>
      </p:sp>
      <p:sp>
        <p:nvSpPr>
          <p:cNvPr id="3" name="Text Placeholder 2"/>
          <p:cNvSpPr>
            <a:spLocks noGrp="1"/>
          </p:cNvSpPr>
          <p:nvPr>
            <p:ph type="body" sz="half" idx="1"/>
          </p:nvPr>
        </p:nvSpPr>
        <p:spPr>
          <a:xfrm>
            <a:off x="333375" y="1185863"/>
            <a:ext cx="8467725" cy="5062537"/>
          </a:xfrm>
        </p:spPr>
        <p:txBody>
          <a:bodyPr/>
          <a:lstStyle/>
          <a:p>
            <a:r>
              <a:rPr lang="en-US" sz="1600" dirty="0" smtClean="0"/>
              <a:t>Power </a:t>
            </a:r>
            <a:r>
              <a:rPr lang="en-US" sz="1600" dirty="0"/>
              <a:t>on Reset (POR) (Cold Reboot)</a:t>
            </a:r>
          </a:p>
          <a:p>
            <a:pPr lvl="1"/>
            <a:r>
              <a:rPr lang="en-US" sz="1600" dirty="0" smtClean="0"/>
              <a:t>Resets </a:t>
            </a:r>
            <a:r>
              <a:rPr lang="en-US" sz="1600" dirty="0"/>
              <a:t>everything</a:t>
            </a:r>
          </a:p>
          <a:p>
            <a:pPr lvl="1"/>
            <a:r>
              <a:rPr lang="en-US" sz="1600" dirty="0"/>
              <a:t>Latches the boot strap pins</a:t>
            </a:r>
          </a:p>
          <a:p>
            <a:pPr lvl="1"/>
            <a:r>
              <a:rPr lang="en-US" sz="1600" dirty="0"/>
              <a:t>RBL Process initiated</a:t>
            </a:r>
          </a:p>
          <a:p>
            <a:r>
              <a:rPr lang="en-US" sz="1600" dirty="0"/>
              <a:t>RESETFULL (Warm Reboot)</a:t>
            </a:r>
          </a:p>
          <a:p>
            <a:pPr lvl="1"/>
            <a:r>
              <a:rPr lang="en-US" sz="1600" dirty="0"/>
              <a:t>Resets everything</a:t>
            </a:r>
          </a:p>
          <a:p>
            <a:pPr lvl="1"/>
            <a:r>
              <a:rPr lang="en-US" sz="1600" dirty="0" smtClean="0"/>
              <a:t>Latches </a:t>
            </a:r>
            <a:r>
              <a:rPr lang="en-US" sz="1600" dirty="0"/>
              <a:t>the boot strap pins</a:t>
            </a:r>
          </a:p>
          <a:p>
            <a:pPr lvl="1"/>
            <a:r>
              <a:rPr lang="en-US" sz="1600" dirty="0"/>
              <a:t>RBL Process initiated</a:t>
            </a:r>
          </a:p>
          <a:p>
            <a:r>
              <a:rPr lang="en-US" sz="1600" dirty="0"/>
              <a:t>RESET (Can be configured as hard or soft)</a:t>
            </a:r>
          </a:p>
          <a:p>
            <a:pPr lvl="1"/>
            <a:r>
              <a:rPr lang="en-US" sz="1600" dirty="0"/>
              <a:t>Resets everything except EMU and reset isolated peripherals.</a:t>
            </a:r>
          </a:p>
          <a:p>
            <a:pPr lvl="1"/>
            <a:r>
              <a:rPr lang="en-US" sz="1600" dirty="0"/>
              <a:t>No latching of the boot strap pins.</a:t>
            </a:r>
          </a:p>
          <a:p>
            <a:pPr lvl="1"/>
            <a:r>
              <a:rPr lang="en-US" sz="1600" dirty="0"/>
              <a:t>For software reset PCIe, EMIF16, DDR3 and EMIF MMRs are also preserved.</a:t>
            </a:r>
          </a:p>
          <a:p>
            <a:pPr lvl="1"/>
            <a:r>
              <a:rPr lang="en-US" sz="1600" dirty="0"/>
              <a:t>RBL process is initiated.</a:t>
            </a:r>
          </a:p>
          <a:p>
            <a:r>
              <a:rPr lang="en-US" sz="1600" dirty="0"/>
              <a:t>LRESET</a:t>
            </a:r>
          </a:p>
          <a:p>
            <a:pPr lvl="1"/>
            <a:r>
              <a:rPr lang="en-US" sz="1600" dirty="0"/>
              <a:t>Mostly used by watch dog timer</a:t>
            </a:r>
          </a:p>
          <a:p>
            <a:pPr lvl="1"/>
            <a:r>
              <a:rPr lang="en-US" sz="1600" dirty="0"/>
              <a:t>Just the </a:t>
            </a:r>
            <a:r>
              <a:rPr lang="en-US" sz="1600" dirty="0" smtClean="0"/>
              <a:t>CorePac </a:t>
            </a:r>
            <a:r>
              <a:rPr lang="en-US" sz="1600" dirty="0"/>
              <a:t>is reset all the memory are preserved.</a:t>
            </a:r>
          </a:p>
          <a:p>
            <a:pPr lvl="1"/>
            <a:r>
              <a:rPr lang="en-US" sz="1600" dirty="0"/>
              <a:t>No RBL process is initiated.</a:t>
            </a:r>
          </a:p>
          <a:p>
            <a:endParaRPr lang="en-US" dirty="0"/>
          </a:p>
        </p:txBody>
      </p:sp>
    </p:spTree>
    <p:extLst>
      <p:ext uri="{BB962C8B-B14F-4D97-AF65-F5344CB8AC3E}">
        <p14:creationId xmlns:p14="http://schemas.microsoft.com/office/powerpoint/2010/main" xmlns="" val="34443917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3200" dirty="0" smtClean="0"/>
              <a:t>Agenda</a:t>
            </a:r>
          </a:p>
        </p:txBody>
      </p:sp>
      <p:sp>
        <p:nvSpPr>
          <p:cNvPr id="7171" name="Text Placeholder 2"/>
          <p:cNvSpPr>
            <a:spLocks noGrp="1"/>
          </p:cNvSpPr>
          <p:nvPr>
            <p:ph type="body" sz="half" idx="1"/>
          </p:nvPr>
        </p:nvSpPr>
        <p:spPr>
          <a:xfrm>
            <a:off x="333375" y="2438399"/>
            <a:ext cx="8505825" cy="3810001"/>
          </a:xfrm>
        </p:spPr>
        <p:txBody>
          <a:bodyPr/>
          <a:lstStyle/>
          <a:p>
            <a:pPr eaLnBrk="1" hangingPunct="1"/>
            <a:r>
              <a:rPr lang="en-US" sz="2800" dirty="0" smtClean="0"/>
              <a:t>File formats </a:t>
            </a:r>
          </a:p>
          <a:p>
            <a:pPr lvl="1" eaLnBrk="1" hangingPunct="1"/>
            <a:r>
              <a:rPr lang="en-US" sz="2400" dirty="0" smtClean="0"/>
              <a:t>DSP formats</a:t>
            </a:r>
          </a:p>
          <a:p>
            <a:pPr lvl="1" eaLnBrk="1" hangingPunct="1"/>
            <a:r>
              <a:rPr lang="en-US" sz="2400" dirty="0" smtClean="0"/>
              <a:t>ARM formats</a:t>
            </a:r>
          </a:p>
          <a:p>
            <a:pPr lvl="1" eaLnBrk="1" hangingPunct="1"/>
            <a:r>
              <a:rPr lang="en-US" sz="2400" dirty="0" smtClean="0"/>
              <a:t>TI Tools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 Boot Formats</a:t>
            </a:r>
            <a:endParaRPr lang="en-US" sz="3600" dirty="0"/>
          </a:p>
        </p:txBody>
      </p:sp>
      <p:sp>
        <p:nvSpPr>
          <p:cNvPr id="3" name="Text Placeholder 2"/>
          <p:cNvSpPr>
            <a:spLocks noGrp="1"/>
          </p:cNvSpPr>
          <p:nvPr>
            <p:ph type="body" sz="half" idx="1"/>
          </p:nvPr>
        </p:nvSpPr>
        <p:spPr>
          <a:xfrm>
            <a:off x="333375" y="1185863"/>
            <a:ext cx="8467725" cy="5138737"/>
          </a:xfrm>
        </p:spPr>
        <p:txBody>
          <a:bodyPr/>
          <a:lstStyle/>
          <a:p>
            <a:r>
              <a:rPr lang="en-US" sz="2800" b="1" dirty="0" smtClean="0"/>
              <a:t>Boot Parameter Table </a:t>
            </a:r>
            <a:r>
              <a:rPr lang="en-US" sz="2800" dirty="0" smtClean="0"/>
              <a:t>is a configuration table, part of the boot process table. It contains two parts</a:t>
            </a:r>
            <a:r>
              <a:rPr lang="en-US" dirty="0" smtClean="0"/>
              <a:t>:</a:t>
            </a:r>
          </a:p>
          <a:p>
            <a:pPr lvl="1"/>
            <a:r>
              <a:rPr lang="en-US" dirty="0" smtClean="0"/>
              <a:t>Common set of parameters for system configuration</a:t>
            </a:r>
          </a:p>
          <a:p>
            <a:pPr lvl="1"/>
            <a:r>
              <a:rPr lang="en-US" dirty="0" smtClean="0"/>
              <a:t>Unique parameter settings for each boot method</a:t>
            </a:r>
          </a:p>
          <a:p>
            <a:r>
              <a:rPr lang="en-US" sz="2800" b="1" dirty="0" smtClean="0"/>
              <a:t>Masters boot modes expect two tables</a:t>
            </a:r>
          </a:p>
          <a:p>
            <a:pPr lvl="1"/>
            <a:r>
              <a:rPr lang="en-US" b="1" dirty="0" smtClean="0"/>
              <a:t>Boot Table </a:t>
            </a:r>
            <a:r>
              <a:rPr lang="en-US" dirty="0" smtClean="0"/>
              <a:t>contains code that needs to be loaded into the device.</a:t>
            </a:r>
          </a:p>
          <a:p>
            <a:pPr lvl="1"/>
            <a:r>
              <a:rPr lang="en-US" b="1" dirty="0" smtClean="0"/>
              <a:t>Boot Configuration Table</a:t>
            </a:r>
            <a:r>
              <a:rPr lang="en-US" dirty="0" smtClean="0"/>
              <a:t> is a register configuration table that is used to manipulate memory map register. </a:t>
            </a:r>
          </a:p>
          <a:p>
            <a:pPr lvl="1"/>
            <a:endParaRPr lang="en-US" dirty="0"/>
          </a:p>
        </p:txBody>
      </p:sp>
    </p:spTree>
    <p:extLst>
      <p:ext uri="{BB962C8B-B14F-4D97-AF65-F5344CB8AC3E}">
        <p14:creationId xmlns:p14="http://schemas.microsoft.com/office/powerpoint/2010/main" xmlns="" val="41580686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 </a:t>
            </a:r>
            <a:r>
              <a:rPr lang="en-US" dirty="0" smtClean="0"/>
              <a:t>Parameter </a:t>
            </a:r>
            <a:r>
              <a:rPr lang="en-US" dirty="0" smtClean="0"/>
              <a:t>Format</a:t>
            </a:r>
            <a:endParaRPr lang="en-US" dirty="0"/>
          </a:p>
        </p:txBody>
      </p:sp>
      <p:sp>
        <p:nvSpPr>
          <p:cNvPr id="4" name="Text Placeholder 2"/>
          <p:cNvSpPr txBox="1">
            <a:spLocks/>
          </p:cNvSpPr>
          <p:nvPr/>
        </p:nvSpPr>
        <p:spPr bwMode="auto">
          <a:xfrm>
            <a:off x="457200" y="1066800"/>
            <a:ext cx="8467725"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a:lstStyle>
          <a:p>
            <a:pPr>
              <a:buNone/>
            </a:pPr>
            <a:r>
              <a:rPr lang="en-US" sz="2400" dirty="0" smtClean="0"/>
              <a:t>Boot Parameter Table:</a:t>
            </a:r>
          </a:p>
          <a:p>
            <a:r>
              <a:rPr lang="en-US" sz="2400" dirty="0" smtClean="0"/>
              <a:t>Provides a “map” for the boot process</a:t>
            </a:r>
          </a:p>
          <a:p>
            <a:r>
              <a:rPr lang="en-US" sz="2400" dirty="0" smtClean="0"/>
              <a:t>The boot process copies a default Boot Parameter Table into a reserved L2 of Core 0.</a:t>
            </a:r>
          </a:p>
          <a:p>
            <a:r>
              <a:rPr lang="en-US" sz="2400" dirty="0" smtClean="0"/>
              <a:t>The first 10-byte offsets of the Boot Parameter Table are common across all the boot modes:</a:t>
            </a:r>
          </a:p>
          <a:p>
            <a:pPr lvl="1"/>
            <a:r>
              <a:rPr lang="en-US" sz="2000" dirty="0" smtClean="0"/>
              <a:t>Length</a:t>
            </a:r>
          </a:p>
          <a:p>
            <a:pPr lvl="1"/>
            <a:r>
              <a:rPr lang="en-US" sz="2000" dirty="0" smtClean="0"/>
              <a:t>Checksum</a:t>
            </a:r>
          </a:p>
          <a:p>
            <a:pPr lvl="1"/>
            <a:r>
              <a:rPr lang="en-US" sz="2000" dirty="0" smtClean="0"/>
              <a:t>Boot Mode</a:t>
            </a:r>
          </a:p>
          <a:p>
            <a:pPr lvl="1"/>
            <a:r>
              <a:rPr lang="en-US" sz="2000" dirty="0" smtClean="0"/>
              <a:t>Port Num</a:t>
            </a:r>
          </a:p>
          <a:p>
            <a:pPr lvl="1"/>
            <a:r>
              <a:rPr lang="en-US" sz="2000" dirty="0" smtClean="0"/>
              <a:t>PLL configuration (most significant bits)</a:t>
            </a:r>
          </a:p>
          <a:p>
            <a:pPr lvl="1"/>
            <a:r>
              <a:rPr lang="en-US" sz="2000" dirty="0" smtClean="0"/>
              <a:t>PLL configuration (least significant bits)</a:t>
            </a:r>
          </a:p>
          <a:p>
            <a:r>
              <a:rPr lang="en-US" sz="2400" dirty="0" smtClean="0"/>
              <a:t>The rest of the Boot Parameter Table is boot-mode dependent.</a:t>
            </a:r>
          </a:p>
        </p:txBody>
      </p:sp>
    </p:spTree>
    <p:extLst>
      <p:ext uri="{BB962C8B-B14F-4D97-AF65-F5344CB8AC3E}">
        <p14:creationId xmlns:p14="http://schemas.microsoft.com/office/powerpoint/2010/main" xmlns="" val="15118592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3200" dirty="0" smtClean="0"/>
              <a:t>Agenda</a:t>
            </a:r>
          </a:p>
        </p:txBody>
      </p:sp>
      <p:sp>
        <p:nvSpPr>
          <p:cNvPr id="7171" name="Text Placeholder 2"/>
          <p:cNvSpPr>
            <a:spLocks noGrp="1"/>
          </p:cNvSpPr>
          <p:nvPr>
            <p:ph type="body" sz="half" idx="1"/>
          </p:nvPr>
        </p:nvSpPr>
        <p:spPr>
          <a:xfrm>
            <a:off x="333375" y="838201"/>
            <a:ext cx="8505825" cy="5410200"/>
          </a:xfrm>
        </p:spPr>
        <p:txBody>
          <a:bodyPr/>
          <a:lstStyle/>
          <a:p>
            <a:pPr eaLnBrk="1" hangingPunct="1"/>
            <a:r>
              <a:rPr lang="en-US" sz="2800" dirty="0" smtClean="0"/>
              <a:t>modes details</a:t>
            </a:r>
          </a:p>
          <a:p>
            <a:pPr lvl="1" eaLnBrk="1" hangingPunct="1"/>
            <a:r>
              <a:rPr lang="en-US" sz="2400" dirty="0" smtClean="0"/>
              <a:t>DSP</a:t>
            </a:r>
          </a:p>
          <a:p>
            <a:pPr lvl="1" eaLnBrk="1" hangingPunct="1"/>
            <a:r>
              <a:rPr lang="en-US" sz="2400" dirty="0" smtClean="0"/>
              <a:t>ARM</a:t>
            </a:r>
          </a:p>
          <a:p>
            <a:pPr eaLnBrk="1" hangingPunct="1"/>
            <a:r>
              <a:rPr lang="en-US" sz="2800" dirty="0" smtClean="0"/>
              <a:t>Two step boot</a:t>
            </a:r>
          </a:p>
          <a:p>
            <a:pPr lvl="1" eaLnBrk="1" hangingPunct="1"/>
            <a:r>
              <a:rPr lang="en-US" sz="2400" dirty="0" smtClean="0"/>
              <a:t>IBL</a:t>
            </a:r>
          </a:p>
          <a:p>
            <a:pPr lvl="1" eaLnBrk="1" hangingPunct="1"/>
            <a:r>
              <a:rPr lang="en-US" sz="2400" dirty="0" smtClean="0"/>
              <a:t>Boot multiple cores</a:t>
            </a:r>
          </a:p>
          <a:p>
            <a:pPr lvl="1" eaLnBrk="1" hangingPunct="1"/>
            <a:r>
              <a:rPr lang="en-US" sz="2400" dirty="0" smtClean="0"/>
              <a:t>U-boot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 Image Format</a:t>
            </a:r>
            <a:endParaRPr lang="en-US" dirty="0"/>
          </a:p>
        </p:txBody>
      </p:sp>
      <p:sp>
        <p:nvSpPr>
          <p:cNvPr id="3" name="Text Placeholder 2"/>
          <p:cNvSpPr>
            <a:spLocks noGrp="1"/>
          </p:cNvSpPr>
          <p:nvPr>
            <p:ph type="body" sz="half" idx="1"/>
          </p:nvPr>
        </p:nvSpPr>
        <p:spPr>
          <a:xfrm>
            <a:off x="333375" y="1185863"/>
            <a:ext cx="8467725" cy="4757737"/>
          </a:xfrm>
        </p:spPr>
        <p:txBody>
          <a:bodyPr/>
          <a:lstStyle/>
          <a:p>
            <a:pPr>
              <a:buNone/>
            </a:pPr>
            <a:r>
              <a:rPr lang="en-US" sz="2400" dirty="0" smtClean="0"/>
              <a:t>Boot Table:</a:t>
            </a:r>
          </a:p>
          <a:p>
            <a:r>
              <a:rPr lang="en-US" sz="2400" dirty="0" smtClean="0"/>
              <a:t>Block of data that contains the code and data section</a:t>
            </a:r>
          </a:p>
          <a:p>
            <a:r>
              <a:rPr lang="en-US" sz="2400" dirty="0" smtClean="0"/>
              <a:t>The block is loaded from the host or external memory to the internal memory or DDR by the RBL.</a:t>
            </a:r>
          </a:p>
          <a:p>
            <a:r>
              <a:rPr lang="en-US" sz="2400" dirty="0" smtClean="0"/>
              <a:t>The first 8 bytes of the Boot Table form the header:</a:t>
            </a:r>
          </a:p>
          <a:p>
            <a:pPr lvl="1"/>
            <a:r>
              <a:rPr lang="en-US" sz="2400" dirty="0" smtClean="0"/>
              <a:t>32-bit section bytes count</a:t>
            </a:r>
          </a:p>
          <a:p>
            <a:pPr lvl="1"/>
            <a:r>
              <a:rPr lang="en-US" sz="2400" dirty="0" smtClean="0"/>
              <a:t>32 bit section address where the block has to be moved</a:t>
            </a:r>
          </a:p>
          <a:p>
            <a:r>
              <a:rPr lang="en-US" sz="2400" dirty="0" smtClean="0"/>
              <a:t>The end of table is identified by writing 0s.</a:t>
            </a:r>
          </a:p>
          <a:p>
            <a:pPr marL="685800" lvl="2" indent="0">
              <a:buNone/>
            </a:pPr>
            <a:endParaRPr lang="en-US" dirty="0"/>
          </a:p>
        </p:txBody>
      </p:sp>
    </p:spTree>
    <p:extLst>
      <p:ext uri="{BB962C8B-B14F-4D97-AF65-F5344CB8AC3E}">
        <p14:creationId xmlns:p14="http://schemas.microsoft.com/office/powerpoint/2010/main" xmlns="" val="29467561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Configuration Format</a:t>
            </a:r>
            <a:endParaRPr lang="en-US" dirty="0"/>
          </a:p>
        </p:txBody>
      </p:sp>
      <p:sp>
        <p:nvSpPr>
          <p:cNvPr id="3" name="Text Placeholder 2"/>
          <p:cNvSpPr>
            <a:spLocks noGrp="1"/>
          </p:cNvSpPr>
          <p:nvPr>
            <p:ph type="body" sz="half" idx="1"/>
          </p:nvPr>
        </p:nvSpPr>
        <p:spPr>
          <a:xfrm>
            <a:off x="333375" y="1185863"/>
            <a:ext cx="8467725" cy="3919537"/>
          </a:xfrm>
        </p:spPr>
        <p:txBody>
          <a:bodyPr/>
          <a:lstStyle/>
          <a:p>
            <a:pPr>
              <a:buNone/>
            </a:pPr>
            <a:r>
              <a:rPr lang="en-US" sz="2400" dirty="0"/>
              <a:t>Boot </a:t>
            </a:r>
            <a:r>
              <a:rPr lang="en-US" sz="2400" dirty="0" smtClean="0"/>
              <a:t>Configuration Table:</a:t>
            </a:r>
            <a:endParaRPr lang="en-US" sz="2400" dirty="0"/>
          </a:p>
          <a:p>
            <a:r>
              <a:rPr lang="en-US" sz="2400" dirty="0"/>
              <a:t>Provides read/modify/write capabilities to any memory on </a:t>
            </a:r>
            <a:r>
              <a:rPr lang="en-US" sz="2400" dirty="0" smtClean="0"/>
              <a:t>the device.</a:t>
            </a:r>
            <a:endParaRPr lang="en-US" sz="2400" dirty="0"/>
          </a:p>
          <a:p>
            <a:r>
              <a:rPr lang="en-US" sz="2400" dirty="0"/>
              <a:t>Each entry has three </a:t>
            </a:r>
            <a:r>
              <a:rPr lang="en-US" sz="2400" dirty="0" smtClean="0"/>
              <a:t>32-bit-wide </a:t>
            </a:r>
            <a:r>
              <a:rPr lang="en-US" sz="2400" dirty="0"/>
              <a:t>elements.</a:t>
            </a:r>
          </a:p>
          <a:p>
            <a:pPr lvl="1"/>
            <a:r>
              <a:rPr lang="en-US" sz="2400" dirty="0"/>
              <a:t>First element is </a:t>
            </a:r>
            <a:r>
              <a:rPr lang="en-US" sz="2400" dirty="0" smtClean="0"/>
              <a:t>the address </a:t>
            </a:r>
            <a:r>
              <a:rPr lang="en-US" sz="2400" dirty="0"/>
              <a:t>to be modified</a:t>
            </a:r>
          </a:p>
          <a:p>
            <a:pPr lvl="1"/>
            <a:r>
              <a:rPr lang="en-US" sz="2400" dirty="0"/>
              <a:t>Second element is the set mask</a:t>
            </a:r>
          </a:p>
          <a:p>
            <a:pPr lvl="1"/>
            <a:r>
              <a:rPr lang="en-US" sz="2400" dirty="0"/>
              <a:t>Third element is the clear </a:t>
            </a:r>
            <a:r>
              <a:rPr lang="en-US" sz="2400" dirty="0" smtClean="0"/>
              <a:t>mask</a:t>
            </a:r>
          </a:p>
          <a:p>
            <a:r>
              <a:rPr lang="en-US" sz="2400" dirty="0" smtClean="0"/>
              <a:t>If all three elements are 0s, this indicates the end of the Boot Configuration Table.</a:t>
            </a:r>
            <a:endParaRPr lang="en-US" sz="2400" dirty="0"/>
          </a:p>
        </p:txBody>
      </p:sp>
    </p:spTree>
    <p:extLst>
      <p:ext uri="{BB962C8B-B14F-4D97-AF65-F5344CB8AC3E}">
        <p14:creationId xmlns:p14="http://schemas.microsoft.com/office/powerpoint/2010/main" xmlns="" val="31732722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Slave Modes</a:t>
            </a:r>
            <a:endParaRPr lang="en-US" dirty="0"/>
          </a:p>
        </p:txBody>
      </p:sp>
      <p:sp>
        <p:nvSpPr>
          <p:cNvPr id="3" name="Text Placeholder 2"/>
          <p:cNvSpPr>
            <a:spLocks noGrp="1"/>
          </p:cNvSpPr>
          <p:nvPr>
            <p:ph type="body" sz="half" idx="1"/>
          </p:nvPr>
        </p:nvSpPr>
        <p:spPr>
          <a:xfrm>
            <a:off x="333375" y="1185863"/>
            <a:ext cx="8467725" cy="3919537"/>
          </a:xfrm>
        </p:spPr>
        <p:txBody>
          <a:bodyPr/>
          <a:lstStyle/>
          <a:p>
            <a:r>
              <a:rPr lang="en-US" sz="2400" dirty="0" smtClean="0"/>
              <a:t>The master should take care of loading the code and do the MMR configurations</a:t>
            </a:r>
          </a:p>
          <a:p>
            <a:r>
              <a:rPr lang="en-US" sz="2400" dirty="0" smtClean="0"/>
              <a:t>TI provides set of tools to help</a:t>
            </a:r>
            <a:endParaRPr lang="en-US" sz="2400" dirty="0"/>
          </a:p>
        </p:txBody>
      </p:sp>
    </p:spTree>
    <p:extLst>
      <p:ext uri="{BB962C8B-B14F-4D97-AF65-F5344CB8AC3E}">
        <p14:creationId xmlns:p14="http://schemas.microsoft.com/office/powerpoint/2010/main" xmlns="" val="31732722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II ARM Boot Image formats (1/4)</a:t>
            </a:r>
            <a:endParaRPr lang="en-US" sz="3600" dirty="0"/>
          </a:p>
        </p:txBody>
      </p:sp>
      <p:sp>
        <p:nvSpPr>
          <p:cNvPr id="3" name="Text Placeholder 2"/>
          <p:cNvSpPr>
            <a:spLocks noGrp="1"/>
          </p:cNvSpPr>
          <p:nvPr>
            <p:ph type="body" sz="half" idx="1"/>
          </p:nvPr>
        </p:nvSpPr>
        <p:spPr>
          <a:xfrm>
            <a:off x="333375" y="1185863"/>
            <a:ext cx="8353425" cy="4692650"/>
          </a:xfrm>
        </p:spPr>
        <p:txBody>
          <a:bodyPr/>
          <a:lstStyle/>
          <a:p>
            <a:r>
              <a:rPr lang="en-US" sz="2400" dirty="0" smtClean="0"/>
              <a:t>BLOB format</a:t>
            </a:r>
          </a:p>
          <a:p>
            <a:pPr lvl="1"/>
            <a:r>
              <a:rPr lang="en-US" sz="2000" dirty="0" smtClean="0"/>
              <a:t>Binary Large Object</a:t>
            </a:r>
          </a:p>
          <a:p>
            <a:pPr lvl="1"/>
            <a:r>
              <a:rPr lang="en-US" sz="2000" dirty="0" smtClean="0"/>
              <a:t>Treats the executable as  a data byte stream</a:t>
            </a:r>
          </a:p>
          <a:p>
            <a:pPr lvl="1"/>
            <a:r>
              <a:rPr lang="en-US" sz="2000" dirty="0" smtClean="0"/>
              <a:t>The BLOB will cover the entire memory location used by the application</a:t>
            </a:r>
          </a:p>
          <a:p>
            <a:pPr lvl="1"/>
            <a:r>
              <a:rPr lang="en-US" sz="2000" dirty="0" smtClean="0"/>
              <a:t>When the BLOB is received, the RBL will load it in the base of MSMC.</a:t>
            </a:r>
          </a:p>
          <a:p>
            <a:pPr lvl="1"/>
            <a:r>
              <a:rPr lang="en-US" sz="2000" dirty="0" smtClean="0"/>
              <a:t>Once the blob loading is complete, the RBl jumps the core0 PC to base of MSMC and starts executing.</a:t>
            </a:r>
          </a:p>
          <a:p>
            <a:r>
              <a:rPr lang="en-US" sz="2400" dirty="0" smtClean="0"/>
              <a:t>Magic address of the ARM:</a:t>
            </a:r>
          </a:p>
          <a:p>
            <a:pPr lvl="1"/>
            <a:r>
              <a:rPr lang="en-US" sz="2000" dirty="0" smtClean="0"/>
              <a:t>Core 0 – 0x0C5A D000, Core 1- 0x0C5A D004, core 2 – 0x0C5A 0008, core 3 – 0x0C5A D00C</a:t>
            </a:r>
          </a:p>
          <a:p>
            <a:pPr lvl="1">
              <a:buNone/>
            </a:pPr>
            <a:r>
              <a:rPr lang="en-US" sz="2000" dirty="0" smtClean="0"/>
              <a:t> </a:t>
            </a:r>
          </a:p>
          <a:p>
            <a:pPr marL="354013" lvl="1" indent="0">
              <a:buNone/>
            </a:pPr>
            <a:endParaRPr lang="en-US" sz="2000" dirty="0" smtClean="0"/>
          </a:p>
        </p:txBody>
      </p:sp>
    </p:spTree>
    <p:extLst>
      <p:ext uri="{BB962C8B-B14F-4D97-AF65-F5344CB8AC3E}">
        <p14:creationId xmlns:p14="http://schemas.microsoft.com/office/powerpoint/2010/main" xmlns="" val="23016605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II ARM Boot Image formats (2/4)</a:t>
            </a:r>
            <a:endParaRPr lang="en-US" sz="3600" dirty="0"/>
          </a:p>
        </p:txBody>
      </p:sp>
      <p:sp>
        <p:nvSpPr>
          <p:cNvPr id="3" name="Text Placeholder 2"/>
          <p:cNvSpPr>
            <a:spLocks noGrp="1"/>
          </p:cNvSpPr>
          <p:nvPr>
            <p:ph type="body" sz="half" idx="1"/>
          </p:nvPr>
        </p:nvSpPr>
        <p:spPr>
          <a:xfrm>
            <a:off x="333375" y="1185863"/>
            <a:ext cx="8353425" cy="4692650"/>
          </a:xfrm>
        </p:spPr>
        <p:txBody>
          <a:bodyPr/>
          <a:lstStyle/>
          <a:p>
            <a:r>
              <a:rPr lang="en-US" sz="2400" dirty="0" smtClean="0"/>
              <a:t>Tools to build the blob</a:t>
            </a:r>
          </a:p>
          <a:p>
            <a:pPr lvl="1"/>
            <a:r>
              <a:rPr lang="en-US" sz="2000" dirty="0" smtClean="0"/>
              <a:t>armhex – convert the .out file into an ASCII hex file</a:t>
            </a:r>
          </a:p>
          <a:p>
            <a:pPr lvl="1"/>
            <a:r>
              <a:rPr lang="en-US" sz="2000" dirty="0" smtClean="0"/>
              <a:t>b2ccs.exe – converts the ASCII hex file into a CCS .dat format</a:t>
            </a:r>
          </a:p>
          <a:p>
            <a:pPr lvl="1"/>
            <a:r>
              <a:rPr lang="en-US" sz="2000" dirty="0" smtClean="0"/>
              <a:t>ccs2bin.exe – converts the CCS .dat format to a blob which is used for UART or Ethernet boot</a:t>
            </a:r>
          </a:p>
          <a:p>
            <a:pPr lvl="1"/>
            <a:r>
              <a:rPr lang="en-US" sz="2000" dirty="0" smtClean="0"/>
              <a:t> </a:t>
            </a:r>
          </a:p>
          <a:p>
            <a:pPr marL="354013" lvl="1" indent="0">
              <a:buNone/>
            </a:pPr>
            <a:endParaRPr lang="en-US" sz="2000" dirty="0" smtClean="0"/>
          </a:p>
        </p:txBody>
      </p:sp>
    </p:spTree>
    <p:extLst>
      <p:ext uri="{BB962C8B-B14F-4D97-AF65-F5344CB8AC3E}">
        <p14:creationId xmlns:p14="http://schemas.microsoft.com/office/powerpoint/2010/main" xmlns="" val="23016605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II ARM Boot Image formats (3/4)</a:t>
            </a:r>
            <a:endParaRPr lang="en-US" sz="3600" dirty="0"/>
          </a:p>
        </p:txBody>
      </p:sp>
      <p:sp>
        <p:nvSpPr>
          <p:cNvPr id="3" name="Text Placeholder 2"/>
          <p:cNvSpPr>
            <a:spLocks noGrp="1"/>
          </p:cNvSpPr>
          <p:nvPr>
            <p:ph type="body" sz="half" idx="1"/>
          </p:nvPr>
        </p:nvSpPr>
        <p:spPr>
          <a:xfrm>
            <a:off x="333375" y="1185863"/>
            <a:ext cx="8353425" cy="4692650"/>
          </a:xfrm>
        </p:spPr>
        <p:txBody>
          <a:bodyPr/>
          <a:lstStyle/>
          <a:p>
            <a:r>
              <a:rPr lang="en-US" sz="2800" dirty="0" smtClean="0"/>
              <a:t>GP header format</a:t>
            </a:r>
          </a:p>
          <a:p>
            <a:pPr lvl="1"/>
            <a:r>
              <a:rPr lang="en-US" sz="2000" dirty="0" smtClean="0"/>
              <a:t>Similar to boot table for DSP boot</a:t>
            </a:r>
          </a:p>
          <a:p>
            <a:pPr lvl="1"/>
            <a:r>
              <a:rPr lang="en-US" sz="2000" dirty="0" smtClean="0"/>
              <a:t>Unlike boot table there is no start address</a:t>
            </a:r>
          </a:p>
          <a:p>
            <a:pPr lvl="1"/>
            <a:r>
              <a:rPr lang="en-US" sz="2000" dirty="0" smtClean="0"/>
              <a:t>Format is</a:t>
            </a:r>
          </a:p>
          <a:p>
            <a:pPr marL="685800" lvl="2" indent="0">
              <a:buNone/>
            </a:pPr>
            <a:r>
              <a:rPr lang="en-US" sz="2000" dirty="0" smtClean="0"/>
              <a:t>Block 0 length</a:t>
            </a:r>
          </a:p>
          <a:p>
            <a:pPr marL="685800" lvl="2" indent="0">
              <a:buNone/>
            </a:pPr>
            <a:r>
              <a:rPr lang="en-US" sz="2000" dirty="0" smtClean="0"/>
              <a:t>Block 0 Base Address</a:t>
            </a:r>
          </a:p>
          <a:p>
            <a:pPr marL="685800" lvl="2" indent="0">
              <a:buNone/>
            </a:pPr>
            <a:r>
              <a:rPr lang="en-US" sz="2000" dirty="0" smtClean="0"/>
              <a:t>Block 0 data</a:t>
            </a:r>
          </a:p>
          <a:p>
            <a:pPr marL="685800" lvl="2" indent="0">
              <a:buNone/>
            </a:pPr>
            <a:r>
              <a:rPr lang="en-US" sz="2000" dirty="0" smtClean="0"/>
              <a:t>…</a:t>
            </a:r>
          </a:p>
          <a:p>
            <a:pPr marL="685800" lvl="2" indent="0">
              <a:buNone/>
            </a:pPr>
            <a:r>
              <a:rPr lang="en-US" sz="2000" dirty="0" smtClean="0"/>
              <a:t>Block last length</a:t>
            </a:r>
          </a:p>
          <a:p>
            <a:pPr marL="685800" lvl="2" indent="0">
              <a:buNone/>
            </a:pPr>
            <a:r>
              <a:rPr lang="en-US" sz="2000" dirty="0" smtClean="0"/>
              <a:t>Block last base address</a:t>
            </a:r>
          </a:p>
          <a:p>
            <a:pPr marL="685800" lvl="2" indent="0">
              <a:buNone/>
            </a:pPr>
            <a:r>
              <a:rPr lang="en-US" sz="2000" dirty="0" smtClean="0"/>
              <a:t>Block last data</a:t>
            </a:r>
          </a:p>
          <a:p>
            <a:pPr marL="685800" lvl="2" indent="0">
              <a:buNone/>
            </a:pPr>
            <a:r>
              <a:rPr lang="en-US" sz="2000" dirty="0" smtClean="0"/>
              <a:t>Termination (0 for block length)</a:t>
            </a:r>
          </a:p>
        </p:txBody>
      </p:sp>
    </p:spTree>
    <p:extLst>
      <p:ext uri="{BB962C8B-B14F-4D97-AF65-F5344CB8AC3E}">
        <p14:creationId xmlns:p14="http://schemas.microsoft.com/office/powerpoint/2010/main" xmlns="" val="25964066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II ARM Boot Image formats (3/4)</a:t>
            </a:r>
            <a:endParaRPr lang="en-US" sz="3600" dirty="0"/>
          </a:p>
        </p:txBody>
      </p:sp>
      <p:sp>
        <p:nvSpPr>
          <p:cNvPr id="3" name="Text Placeholder 2"/>
          <p:cNvSpPr>
            <a:spLocks noGrp="1"/>
          </p:cNvSpPr>
          <p:nvPr>
            <p:ph type="body" sz="half" idx="1"/>
          </p:nvPr>
        </p:nvSpPr>
        <p:spPr>
          <a:xfrm>
            <a:off x="381000" y="990600"/>
            <a:ext cx="8353425" cy="5334000"/>
          </a:xfrm>
        </p:spPr>
        <p:txBody>
          <a:bodyPr/>
          <a:lstStyle/>
          <a:p>
            <a:r>
              <a:rPr lang="en-US" sz="2800" dirty="0" smtClean="0"/>
              <a:t>Tools to build the GP format</a:t>
            </a:r>
          </a:p>
          <a:p>
            <a:pPr lvl="1"/>
            <a:r>
              <a:rPr lang="en-US" sz="2000" dirty="0" smtClean="0"/>
              <a:t>catccs – combines the data contents of two CCS .dat files while updating the CCS .dat header to be the correct combined length</a:t>
            </a:r>
          </a:p>
          <a:p>
            <a:pPr lvl="1"/>
            <a:r>
              <a:rPr lang="en-US" sz="2000" dirty="0" smtClean="0"/>
              <a:t>ccsAddGphdr – adds a general purpose header to your CCS .dat file and also updates the CCS .dat header to account for the added 8 bytes of length</a:t>
            </a:r>
          </a:p>
          <a:p>
            <a:pPr lvl="2"/>
            <a:r>
              <a:rPr lang="en-US" sz="2000" dirty="0" smtClean="0"/>
              <a:t>32 bits for the length of the data section</a:t>
            </a:r>
          </a:p>
          <a:p>
            <a:pPr lvl="2"/>
            <a:r>
              <a:rPr lang="en-US" sz="2000" dirty="0" smtClean="0"/>
              <a:t>32 bits for the destination address of the data section</a:t>
            </a:r>
          </a:p>
          <a:p>
            <a:pPr lvl="1"/>
            <a:r>
              <a:rPr lang="en-US" sz="2000" dirty="0" smtClean="0"/>
              <a:t>ccsAddGptlr – adds a general purpose tail to your CCS .dat file and also updates the CCS .dat header to account for the added 8 bytes of length</a:t>
            </a:r>
          </a:p>
          <a:p>
            <a:pPr lvl="2"/>
            <a:r>
              <a:rPr lang="en-US" sz="2000" dirty="0" smtClean="0"/>
              <a:t>32 bits of all zeroes</a:t>
            </a:r>
          </a:p>
          <a:p>
            <a:pPr lvl="2"/>
            <a:r>
              <a:rPr lang="en-US" sz="2000" dirty="0" smtClean="0"/>
              <a:t>32 bits of all zeroes</a:t>
            </a:r>
            <a:endParaRPr lang="en-US" sz="2400" dirty="0" smtClean="0"/>
          </a:p>
          <a:p>
            <a:r>
              <a:rPr lang="en-US" sz="2800" dirty="0" smtClean="0"/>
              <a:t>During boot, once the end of table is reached, RBL jumps to the base address of the last block </a:t>
            </a:r>
          </a:p>
          <a:p>
            <a:pPr lvl="1"/>
            <a:endParaRPr lang="en-US" sz="2400" dirty="0" smtClean="0"/>
          </a:p>
          <a:p>
            <a:pPr lvl="1"/>
            <a:endParaRPr lang="en-US" sz="2400" dirty="0" smtClean="0"/>
          </a:p>
        </p:txBody>
      </p:sp>
    </p:spTree>
    <p:extLst>
      <p:ext uri="{BB962C8B-B14F-4D97-AF65-F5344CB8AC3E}">
        <p14:creationId xmlns:p14="http://schemas.microsoft.com/office/powerpoint/2010/main" xmlns="" val="25964066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3200" dirty="0" smtClean="0"/>
              <a:t>Tool Support (1/3)</a:t>
            </a:r>
          </a:p>
        </p:txBody>
      </p:sp>
      <p:sp>
        <p:nvSpPr>
          <p:cNvPr id="7171" name="Text Placeholder 2"/>
          <p:cNvSpPr>
            <a:spLocks noGrp="1"/>
          </p:cNvSpPr>
          <p:nvPr>
            <p:ph type="body" sz="half" idx="1"/>
          </p:nvPr>
        </p:nvSpPr>
        <p:spPr>
          <a:xfrm>
            <a:off x="333375" y="838201"/>
            <a:ext cx="8505825" cy="5410200"/>
          </a:xfrm>
        </p:spPr>
        <p:txBody>
          <a:bodyPr/>
          <a:lstStyle/>
          <a:p>
            <a:pPr eaLnBrk="1" hangingPunct="1"/>
            <a:r>
              <a:rPr lang="en-US" sz="2800" dirty="0" smtClean="0"/>
              <a:t>DSP code is generated by TI code generation family and has XXX.out format</a:t>
            </a:r>
          </a:p>
          <a:p>
            <a:pPr lvl="1" eaLnBrk="1" hangingPunct="1"/>
            <a:r>
              <a:rPr lang="en-US" sz="2400" dirty="0" smtClean="0"/>
              <a:t>Coeff format was TI proprietary format</a:t>
            </a:r>
          </a:p>
          <a:p>
            <a:pPr lvl="1" eaLnBrk="1" hangingPunct="1"/>
            <a:r>
              <a:rPr lang="en-US" sz="2400" dirty="0" smtClean="0"/>
              <a:t>Alf (eabi) is an industry standard format </a:t>
            </a:r>
            <a:endParaRPr lang="en-US" sz="2000" dirty="0" smtClean="0"/>
          </a:p>
          <a:p>
            <a:r>
              <a:rPr lang="en-US" sz="2800" dirty="0" smtClean="0"/>
              <a:t>Hex6x tool converts out format into hex ASCII format</a:t>
            </a:r>
          </a:p>
          <a:p>
            <a:r>
              <a:rPr lang="en-US" sz="2800" dirty="0" smtClean="0"/>
              <a:t>It can produce these output file formats:</a:t>
            </a:r>
          </a:p>
          <a:p>
            <a:pPr lvl="1"/>
            <a:r>
              <a:rPr lang="en-US" sz="2000" dirty="0" smtClean="0"/>
              <a:t> ASCII-Hex, supporting 16-bit addresses</a:t>
            </a:r>
          </a:p>
          <a:p>
            <a:pPr lvl="1"/>
            <a:r>
              <a:rPr lang="en-US" sz="2000" dirty="0" smtClean="0"/>
              <a:t> Extended Tektronix (Tektronix)</a:t>
            </a:r>
          </a:p>
          <a:p>
            <a:pPr lvl="1"/>
            <a:r>
              <a:rPr lang="en-US" sz="2000" dirty="0" smtClean="0"/>
              <a:t> Intel MCS-86 (Intel)</a:t>
            </a:r>
          </a:p>
          <a:p>
            <a:pPr lvl="1"/>
            <a:r>
              <a:rPr lang="en-US" sz="2000" dirty="0" smtClean="0"/>
              <a:t> Motorola Exorciser (Motorola-S), supporting 16-bit addresses</a:t>
            </a:r>
          </a:p>
          <a:p>
            <a:pPr lvl="1"/>
            <a:r>
              <a:rPr lang="en-US" sz="2000" dirty="0" smtClean="0"/>
              <a:t> Texas Instruments SDSMAC (TI-Tagged), supporting 16-bit addresses</a:t>
            </a:r>
          </a:p>
          <a:p>
            <a:pPr lvl="1" eaLnBrk="1" hangingPunct="1"/>
            <a:endParaRPr lang="en-US" sz="2400" dirty="0" smtClean="0"/>
          </a:p>
          <a:p>
            <a:pPr lvl="1" eaLnBrk="1" hangingPunct="1"/>
            <a:endParaRPr lang="en-US" sz="1200" dirty="0" smtClean="0"/>
          </a:p>
          <a:p>
            <a:pPr eaLnBrk="1" hangingPunct="1"/>
            <a:endParaRPr lang="en-US" dirty="0" smtClean="0"/>
          </a:p>
          <a:p>
            <a:pPr eaLnBrk="1" hangingPunct="1"/>
            <a:endParaRPr lang="en-US" sz="2400"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3200" dirty="0" smtClean="0"/>
              <a:t>Tool Support (2/3)</a:t>
            </a:r>
          </a:p>
        </p:txBody>
      </p:sp>
      <p:sp>
        <p:nvSpPr>
          <p:cNvPr id="7171" name="Text Placeholder 2"/>
          <p:cNvSpPr>
            <a:spLocks noGrp="1"/>
          </p:cNvSpPr>
          <p:nvPr>
            <p:ph type="body" sz="half" idx="1"/>
          </p:nvPr>
        </p:nvSpPr>
        <p:spPr>
          <a:xfrm>
            <a:off x="333375" y="838201"/>
            <a:ext cx="8505825" cy="5410200"/>
          </a:xfrm>
        </p:spPr>
        <p:txBody>
          <a:bodyPr/>
          <a:lstStyle/>
          <a:p>
            <a:pPr eaLnBrk="1" hangingPunct="1"/>
            <a:r>
              <a:rPr lang="en-US" dirty="0" smtClean="0"/>
              <a:t>Hex6x is described in TI assembly tools User Guide  </a:t>
            </a:r>
            <a:r>
              <a:rPr lang="en-US" dirty="0" smtClean="0">
                <a:hlinkClick r:id="rId3"/>
              </a:rPr>
              <a:t>http://www.cs.cmu.edu/afs/cs/academic/class/15745-s05/www/c6xref/assembly.pdf</a:t>
            </a:r>
            <a:r>
              <a:rPr lang="en-US" dirty="0" smtClean="0"/>
              <a:t> </a:t>
            </a:r>
          </a:p>
          <a:p>
            <a:pPr eaLnBrk="1" hangingPunct="1"/>
            <a:r>
              <a:rPr lang="en-US" sz="2800" dirty="0" smtClean="0"/>
              <a:t>Armhex is similar to hex6x and is described in ARM Assembly Language tool User Guide (SPNU118L)</a:t>
            </a:r>
          </a:p>
          <a:p>
            <a:pPr eaLnBrk="1" hangingPunct="1"/>
            <a:r>
              <a:rPr lang="en-US" sz="2800" dirty="0" smtClean="0"/>
              <a:t>The next slide shows a sample of hex converter out for booting from 8-bit SPI boot</a:t>
            </a:r>
          </a:p>
          <a:p>
            <a:pPr lvl="1" eaLnBrk="1" hangingPunct="1"/>
            <a:endParaRPr lang="en-US" sz="2400" dirty="0" smtClean="0"/>
          </a:p>
          <a:p>
            <a:pPr lvl="1" eaLnBrk="1" hangingPunct="1"/>
            <a:endParaRPr lang="en-US" sz="1200" dirty="0" smtClean="0"/>
          </a:p>
          <a:p>
            <a:pPr eaLnBrk="1" hangingPunct="1"/>
            <a:endParaRPr lang="en-US" dirty="0" smtClean="0"/>
          </a:p>
          <a:p>
            <a:pPr eaLnBrk="1" hangingPunct="1"/>
            <a:endParaRPr lang="en-US" sz="2400"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p:cNvPicPr>
            <a:picLocks noChangeAspect="1" noChangeArrowheads="1"/>
          </p:cNvPicPr>
          <p:nvPr/>
        </p:nvPicPr>
        <p:blipFill>
          <a:blip r:embed="rId2" cstate="print"/>
          <a:srcRect/>
          <a:stretch>
            <a:fillRect/>
          </a:stretch>
        </p:blipFill>
        <p:spPr bwMode="auto">
          <a:xfrm>
            <a:off x="1447800" y="693144"/>
            <a:ext cx="6534150" cy="5721944"/>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3200" dirty="0" smtClean="0"/>
              <a:t>Agenda</a:t>
            </a:r>
          </a:p>
        </p:txBody>
      </p:sp>
      <p:sp>
        <p:nvSpPr>
          <p:cNvPr id="7171" name="Text Placeholder 2"/>
          <p:cNvSpPr>
            <a:spLocks noGrp="1"/>
          </p:cNvSpPr>
          <p:nvPr>
            <p:ph type="body" sz="half" idx="1"/>
          </p:nvPr>
        </p:nvSpPr>
        <p:spPr>
          <a:xfrm>
            <a:off x="333375" y="2133599"/>
            <a:ext cx="8505825" cy="4114801"/>
          </a:xfrm>
        </p:spPr>
        <p:txBody>
          <a:bodyPr/>
          <a:lstStyle/>
          <a:p>
            <a:pPr eaLnBrk="1" hangingPunct="1"/>
            <a:r>
              <a:rPr lang="en-US" sz="2800" dirty="0" smtClean="0"/>
              <a:t>The BOOT </a:t>
            </a:r>
          </a:p>
          <a:p>
            <a:pPr lvl="1" eaLnBrk="1" hangingPunct="1"/>
            <a:r>
              <a:rPr lang="en-US" sz="2400" dirty="0" smtClean="0"/>
              <a:t>Motivation </a:t>
            </a:r>
          </a:p>
          <a:p>
            <a:pPr lvl="1" eaLnBrk="1" hangingPunct="1"/>
            <a:r>
              <a:rPr lang="en-US" sz="2400" dirty="0" smtClean="0"/>
              <a:t>RBL</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Tool Support (3/3)</a:t>
            </a:r>
            <a:endParaRPr lang="en-US" sz="3600" dirty="0"/>
          </a:p>
        </p:txBody>
      </p:sp>
      <p:sp>
        <p:nvSpPr>
          <p:cNvPr id="3" name="Text Placeholder 2"/>
          <p:cNvSpPr>
            <a:spLocks noGrp="1"/>
          </p:cNvSpPr>
          <p:nvPr>
            <p:ph type="body" sz="half" idx="1"/>
          </p:nvPr>
        </p:nvSpPr>
        <p:spPr>
          <a:xfrm>
            <a:off x="333375" y="1033463"/>
            <a:ext cx="8048625" cy="5367337"/>
          </a:xfrm>
        </p:spPr>
        <p:txBody>
          <a:bodyPr/>
          <a:lstStyle/>
          <a:p>
            <a:r>
              <a:rPr lang="en-US" sz="2400" dirty="0" smtClean="0"/>
              <a:t>Building the </a:t>
            </a:r>
            <a:r>
              <a:rPr lang="en-US" sz="2400" dirty="0" smtClean="0"/>
              <a:t>boot table:</a:t>
            </a:r>
          </a:p>
          <a:p>
            <a:pPr lvl="1"/>
            <a:r>
              <a:rPr lang="en-US" sz="2400" dirty="0" smtClean="0"/>
              <a:t>If the EVM is set in little endian mode, convert the boot table to big endian mode (used by the RBL) using the </a:t>
            </a:r>
            <a:r>
              <a:rPr lang="en-US" sz="2400" b="1" dirty="0" smtClean="0"/>
              <a:t>bconvert64x</a:t>
            </a:r>
            <a:r>
              <a:rPr lang="en-US" sz="2400" dirty="0" smtClean="0"/>
              <a:t> utility (available in MCSDK).</a:t>
            </a:r>
          </a:p>
          <a:p>
            <a:r>
              <a:rPr lang="en-US" sz="2400" dirty="0" smtClean="0"/>
              <a:t>Convert to an I2C format (to be loaded into the EEPROM) using the </a:t>
            </a:r>
            <a:r>
              <a:rPr lang="en-US" sz="2400" b="1" dirty="0" smtClean="0"/>
              <a:t>b2i2c</a:t>
            </a:r>
            <a:r>
              <a:rPr lang="en-US" sz="2400" dirty="0" smtClean="0"/>
              <a:t> utility (available in MCSDK).</a:t>
            </a:r>
          </a:p>
          <a:p>
            <a:r>
              <a:rPr lang="en-US" sz="2400" dirty="0" smtClean="0"/>
              <a:t>Append the boot parameter table to the boot table using </a:t>
            </a:r>
            <a:r>
              <a:rPr lang="en-US" sz="2400" b="1" dirty="0" smtClean="0"/>
              <a:t>romparse</a:t>
            </a:r>
            <a:r>
              <a:rPr lang="en-US" sz="2400" dirty="0" smtClean="0"/>
              <a:t> (Available in MCSDK), which uses a map file to retrieve the boot parameter tables.</a:t>
            </a:r>
            <a:endParaRPr lang="en-US" sz="2400" dirty="0"/>
          </a:p>
        </p:txBody>
      </p:sp>
    </p:spTree>
    <p:extLst>
      <p:ext uri="{BB962C8B-B14F-4D97-AF65-F5344CB8AC3E}">
        <p14:creationId xmlns:p14="http://schemas.microsoft.com/office/powerpoint/2010/main" xmlns="" val="41721765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3200" dirty="0" smtClean="0"/>
              <a:t>Agenda</a:t>
            </a:r>
          </a:p>
        </p:txBody>
      </p:sp>
      <p:sp>
        <p:nvSpPr>
          <p:cNvPr id="7171" name="Text Placeholder 2"/>
          <p:cNvSpPr>
            <a:spLocks noGrp="1"/>
          </p:cNvSpPr>
          <p:nvPr>
            <p:ph type="body" sz="half" idx="1"/>
          </p:nvPr>
        </p:nvSpPr>
        <p:spPr>
          <a:xfrm>
            <a:off x="333375" y="2285999"/>
            <a:ext cx="8505825" cy="3962401"/>
          </a:xfrm>
        </p:spPr>
        <p:txBody>
          <a:bodyPr/>
          <a:lstStyle/>
          <a:p>
            <a:pPr eaLnBrk="1" hangingPunct="1"/>
            <a:r>
              <a:rPr lang="en-US" sz="2800" dirty="0" smtClean="0"/>
              <a:t>modes details</a:t>
            </a:r>
          </a:p>
          <a:p>
            <a:pPr lvl="1" eaLnBrk="1" hangingPunct="1"/>
            <a:r>
              <a:rPr lang="en-US" sz="2400" dirty="0" smtClean="0"/>
              <a:t>DSP</a:t>
            </a:r>
          </a:p>
          <a:p>
            <a:pPr lvl="1" eaLnBrk="1" hangingPunct="1"/>
            <a:r>
              <a:rPr lang="en-US" sz="2400" dirty="0" smtClean="0"/>
              <a:t>ARM</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 Boot(1/2)</a:t>
            </a:r>
            <a:endParaRPr lang="en-US" sz="3600" dirty="0"/>
          </a:p>
        </p:txBody>
      </p:sp>
      <p:sp>
        <p:nvSpPr>
          <p:cNvPr id="3" name="Text Placeholder 2"/>
          <p:cNvSpPr>
            <a:spLocks noGrp="1"/>
          </p:cNvSpPr>
          <p:nvPr>
            <p:ph type="body" sz="half" idx="1"/>
          </p:nvPr>
        </p:nvSpPr>
        <p:spPr/>
        <p:txBody>
          <a:bodyPr/>
          <a:lstStyle/>
          <a:p>
            <a:r>
              <a:rPr lang="en-US" sz="2200" dirty="0" smtClean="0"/>
              <a:t>The image is converted into the boot table using hex6x.</a:t>
            </a:r>
          </a:p>
          <a:p>
            <a:r>
              <a:rPr lang="en-US" sz="2200" dirty="0" smtClean="0"/>
              <a:t>The the image is sent by the host one section at a time in case of the host boot method.</a:t>
            </a:r>
          </a:p>
          <a:p>
            <a:pPr lvl="1"/>
            <a:r>
              <a:rPr lang="en-US" sz="2200" dirty="0" smtClean="0"/>
              <a:t>Messaging SRIO boot</a:t>
            </a:r>
          </a:p>
          <a:p>
            <a:pPr lvl="1"/>
            <a:r>
              <a:rPr lang="en-US" sz="2200" dirty="0" smtClean="0"/>
              <a:t>Ethernet boot</a:t>
            </a:r>
          </a:p>
          <a:p>
            <a:pPr lvl="1"/>
            <a:r>
              <a:rPr lang="en-US" sz="2200" dirty="0" smtClean="0"/>
              <a:t>UART boot</a:t>
            </a:r>
          </a:p>
          <a:p>
            <a:r>
              <a:rPr lang="en-US" sz="2200" dirty="0" smtClean="0"/>
              <a:t>The master core running the RBL will read sections from the memory in case of mem boot</a:t>
            </a:r>
          </a:p>
          <a:p>
            <a:pPr lvl="1"/>
            <a:r>
              <a:rPr lang="en-US" sz="2200" dirty="0" smtClean="0"/>
              <a:t>I2C boot</a:t>
            </a:r>
          </a:p>
          <a:p>
            <a:pPr lvl="1"/>
            <a:r>
              <a:rPr lang="en-US" sz="2200" dirty="0" smtClean="0"/>
              <a:t>SPI boot</a:t>
            </a:r>
          </a:p>
          <a:p>
            <a:pPr lvl="1"/>
            <a:r>
              <a:rPr lang="en-US" sz="2200" dirty="0" smtClean="0"/>
              <a:t>NAND boot</a:t>
            </a:r>
          </a:p>
          <a:p>
            <a:pPr marL="354013" lvl="1" indent="0">
              <a:buNone/>
            </a:pPr>
            <a:endParaRPr lang="en-US" sz="2200" dirty="0" smtClean="0"/>
          </a:p>
          <a:p>
            <a:pPr marL="354013" lvl="1" indent="0">
              <a:buNone/>
            </a:pPr>
            <a:endParaRPr lang="en-US" dirty="0" smtClean="0"/>
          </a:p>
          <a:p>
            <a:pPr marL="354013" lvl="1" indent="0">
              <a:buNone/>
            </a:pPr>
            <a:endParaRPr lang="en-US" dirty="0" smtClean="0"/>
          </a:p>
          <a:p>
            <a:endParaRPr lang="en-US" dirty="0"/>
          </a:p>
        </p:txBody>
      </p:sp>
    </p:spTree>
    <p:extLst>
      <p:ext uri="{BB962C8B-B14F-4D97-AF65-F5344CB8AC3E}">
        <p14:creationId xmlns:p14="http://schemas.microsoft.com/office/powerpoint/2010/main" xmlns="" val="16317986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Boot Process: Boot Table (2/2)</a:t>
            </a:r>
            <a:endParaRPr lang="en-US" sz="3600" dirty="0"/>
          </a:p>
        </p:txBody>
      </p:sp>
      <p:sp>
        <p:nvSpPr>
          <p:cNvPr id="3" name="Text Placeholder 2"/>
          <p:cNvSpPr>
            <a:spLocks noGrp="1"/>
          </p:cNvSpPr>
          <p:nvPr>
            <p:ph type="body" sz="half" idx="1"/>
          </p:nvPr>
        </p:nvSpPr>
        <p:spPr>
          <a:xfrm>
            <a:off x="333375" y="1185863"/>
            <a:ext cx="8467725" cy="2471737"/>
          </a:xfrm>
        </p:spPr>
        <p:txBody>
          <a:bodyPr/>
          <a:lstStyle/>
          <a:p>
            <a:r>
              <a:rPr lang="en-US" sz="2800" dirty="0" smtClean="0"/>
              <a:t>The RBL also reads the start address and populate the Boot Magic Address</a:t>
            </a:r>
          </a:p>
          <a:p>
            <a:r>
              <a:rPr lang="en-US" sz="2800" dirty="0" smtClean="0"/>
              <a:t>Once all the sections are loaded, the master core jumps to the address specified in BMA and start executing</a:t>
            </a:r>
            <a:r>
              <a:rPr lang="en-US" dirty="0" smtClean="0"/>
              <a:t>.</a:t>
            </a:r>
            <a:endParaRPr lang="en-US" dirty="0"/>
          </a:p>
        </p:txBody>
      </p:sp>
    </p:spTree>
    <p:extLst>
      <p:ext uri="{BB962C8B-B14F-4D97-AF65-F5344CB8AC3E}">
        <p14:creationId xmlns:p14="http://schemas.microsoft.com/office/powerpoint/2010/main" xmlns="" val="35682036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 I2C Master Boot</a:t>
            </a:r>
            <a:endParaRPr lang="en-US" sz="3600" dirty="0"/>
          </a:p>
        </p:txBody>
      </p:sp>
      <p:sp>
        <p:nvSpPr>
          <p:cNvPr id="3" name="Text Placeholder 2"/>
          <p:cNvSpPr>
            <a:spLocks noGrp="1"/>
          </p:cNvSpPr>
          <p:nvPr>
            <p:ph type="body" sz="half" idx="1"/>
          </p:nvPr>
        </p:nvSpPr>
        <p:spPr>
          <a:xfrm>
            <a:off x="333375" y="1185863"/>
            <a:ext cx="8467725" cy="4910137"/>
          </a:xfrm>
        </p:spPr>
        <p:txBody>
          <a:bodyPr/>
          <a:lstStyle/>
          <a:p>
            <a:r>
              <a:rPr lang="en-US" dirty="0" smtClean="0"/>
              <a:t>PLL is in bypass mode.</a:t>
            </a:r>
          </a:p>
          <a:p>
            <a:pPr lvl="1"/>
            <a:r>
              <a:rPr lang="en-US" dirty="0" smtClean="0"/>
              <a:t>Can be used to run a work-around before running the main boot method</a:t>
            </a:r>
          </a:p>
          <a:p>
            <a:r>
              <a:rPr lang="en-US" dirty="0" smtClean="0"/>
              <a:t>Can modify the boot parameter table that is used by RBL.</a:t>
            </a:r>
          </a:p>
          <a:p>
            <a:pPr lvl="1"/>
            <a:r>
              <a:rPr lang="en-US" dirty="0" smtClean="0"/>
              <a:t>After running the work-around, can modify the boot parameter table to boot in another boot method.</a:t>
            </a:r>
          </a:p>
          <a:p>
            <a:r>
              <a:rPr lang="en-US" dirty="0" smtClean="0"/>
              <a:t>Images are stored in the EEPROM in two pages that are divided into blocks of 0x80 bytes.</a:t>
            </a:r>
          </a:p>
          <a:p>
            <a:endParaRPr lang="en-US" dirty="0"/>
          </a:p>
        </p:txBody>
      </p:sp>
    </p:spTree>
    <p:extLst>
      <p:ext uri="{BB962C8B-B14F-4D97-AF65-F5344CB8AC3E}">
        <p14:creationId xmlns:p14="http://schemas.microsoft.com/office/powerpoint/2010/main" xmlns="" val="21283526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 I2C Passive Mode</a:t>
            </a:r>
            <a:endParaRPr lang="en-US" sz="3600" dirty="0"/>
          </a:p>
        </p:txBody>
      </p:sp>
      <p:sp>
        <p:nvSpPr>
          <p:cNvPr id="3" name="Text Placeholder 2"/>
          <p:cNvSpPr>
            <a:spLocks noGrp="1"/>
          </p:cNvSpPr>
          <p:nvPr>
            <p:ph type="body" sz="half" idx="1"/>
          </p:nvPr>
        </p:nvSpPr>
        <p:spPr>
          <a:xfrm>
            <a:off x="333375" y="990600"/>
            <a:ext cx="8467725" cy="5291137"/>
          </a:xfrm>
        </p:spPr>
        <p:txBody>
          <a:bodyPr/>
          <a:lstStyle/>
          <a:p>
            <a:pPr eaLnBrk="1" hangingPunct="1">
              <a:buNone/>
            </a:pPr>
            <a:r>
              <a:rPr lang="en-US" sz="2400" dirty="0" smtClean="0"/>
              <a:t>Passive mode</a:t>
            </a:r>
          </a:p>
          <a:p>
            <a:pPr eaLnBrk="1" hangingPunct="1"/>
            <a:r>
              <a:rPr lang="en-US" sz="2400" dirty="0" smtClean="0"/>
              <a:t>The </a:t>
            </a:r>
            <a:r>
              <a:rPr lang="en-US" sz="2400" dirty="0"/>
              <a:t>I2C </a:t>
            </a:r>
            <a:r>
              <a:rPr lang="en-US" sz="2400" dirty="0" smtClean="0"/>
              <a:t>device configuration </a:t>
            </a:r>
            <a:r>
              <a:rPr lang="en-US" sz="2400" dirty="0"/>
              <a:t>uses 5 bits of device configuration instead of </a:t>
            </a:r>
            <a:r>
              <a:rPr lang="en-US" sz="2400" dirty="0" smtClean="0"/>
              <a:t>the 7 bits used </a:t>
            </a:r>
            <a:r>
              <a:rPr lang="en-US" sz="2400" dirty="0"/>
              <a:t>in master mode.</a:t>
            </a:r>
          </a:p>
          <a:p>
            <a:pPr eaLnBrk="1" hangingPunct="1"/>
            <a:r>
              <a:rPr lang="en-US" sz="2400" dirty="0" smtClean="0"/>
              <a:t>The </a:t>
            </a:r>
            <a:r>
              <a:rPr lang="en-US" sz="2400" dirty="0"/>
              <a:t>device does not drive the clock, but simply acks data received on the specified address.</a:t>
            </a:r>
          </a:p>
          <a:p>
            <a:pPr eaLnBrk="1" hangingPunct="1"/>
            <a:r>
              <a:rPr lang="en-US" sz="2400" dirty="0"/>
              <a:t>The I2C address is calculated by adding 0x19 to the I2C address specified in the device configuration.</a:t>
            </a:r>
          </a:p>
          <a:p>
            <a:pPr eaLnBrk="1" hangingPunct="1"/>
            <a:r>
              <a:rPr lang="en-US" sz="2400" dirty="0"/>
              <a:t>Header format</a:t>
            </a:r>
            <a:r>
              <a:rPr lang="en-US" sz="2400" dirty="0" smtClean="0"/>
              <a:t>:</a:t>
            </a:r>
            <a:br>
              <a:rPr lang="en-US" sz="2400" dirty="0" smtClean="0"/>
            </a:br>
            <a:r>
              <a:rPr lang="en-US" sz="2400" dirty="0" smtClean="0"/>
              <a:t>(</a:t>
            </a:r>
            <a:r>
              <a:rPr lang="en-US" sz="2400" dirty="0"/>
              <a:t>0x19 + I2C address) xx xx yy yy zz </a:t>
            </a:r>
            <a:r>
              <a:rPr lang="en-US" sz="2400" dirty="0" smtClean="0"/>
              <a:t>zz</a:t>
            </a:r>
            <a:br>
              <a:rPr lang="en-US" sz="2400" dirty="0" smtClean="0"/>
            </a:br>
            <a:r>
              <a:rPr lang="en-US" sz="2400" dirty="0" smtClean="0"/>
              <a:t>where:</a:t>
            </a:r>
          </a:p>
          <a:p>
            <a:pPr lvl="1" eaLnBrk="1" hangingPunct="1"/>
            <a:r>
              <a:rPr lang="en-US" sz="2400" dirty="0" smtClean="0"/>
              <a:t>xx </a:t>
            </a:r>
            <a:r>
              <a:rPr lang="en-US" sz="2400" dirty="0"/>
              <a:t>xx  = </a:t>
            </a:r>
            <a:r>
              <a:rPr lang="en-US" sz="2400" dirty="0" smtClean="0"/>
              <a:t>length</a:t>
            </a:r>
          </a:p>
          <a:p>
            <a:pPr lvl="1" eaLnBrk="1" hangingPunct="1"/>
            <a:r>
              <a:rPr lang="en-US" sz="2400" dirty="0" smtClean="0"/>
              <a:t>yy </a:t>
            </a:r>
            <a:r>
              <a:rPr lang="en-US" sz="2400" dirty="0"/>
              <a:t>yy = </a:t>
            </a:r>
            <a:r>
              <a:rPr lang="en-US" sz="2400" dirty="0" smtClean="0"/>
              <a:t>checksum</a:t>
            </a:r>
          </a:p>
          <a:p>
            <a:pPr lvl="1" eaLnBrk="1" hangingPunct="1"/>
            <a:r>
              <a:rPr lang="en-US" sz="2400" dirty="0" smtClean="0"/>
              <a:t>zz </a:t>
            </a:r>
            <a:r>
              <a:rPr lang="en-US" sz="2400" dirty="0"/>
              <a:t>zz = boot option</a:t>
            </a:r>
          </a:p>
          <a:p>
            <a:pPr marL="0" indent="0">
              <a:buNone/>
            </a:pPr>
            <a:endParaRPr lang="en-US" dirty="0"/>
          </a:p>
        </p:txBody>
      </p:sp>
    </p:spTree>
    <p:extLst>
      <p:ext uri="{BB962C8B-B14F-4D97-AF65-F5344CB8AC3E}">
        <p14:creationId xmlns:p14="http://schemas.microsoft.com/office/powerpoint/2010/main" xmlns="" val="29021132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 XIP Boot</a:t>
            </a:r>
            <a:endParaRPr lang="en-US" sz="3600" dirty="0"/>
          </a:p>
        </p:txBody>
      </p:sp>
      <p:sp>
        <p:nvSpPr>
          <p:cNvPr id="3" name="Text Placeholder 2"/>
          <p:cNvSpPr>
            <a:spLocks noGrp="1"/>
          </p:cNvSpPr>
          <p:nvPr>
            <p:ph type="body" sz="half" idx="1"/>
          </p:nvPr>
        </p:nvSpPr>
        <p:spPr>
          <a:xfrm>
            <a:off x="333375" y="1185863"/>
            <a:ext cx="8467725" cy="2928937"/>
          </a:xfrm>
        </p:spPr>
        <p:txBody>
          <a:bodyPr/>
          <a:lstStyle/>
          <a:p>
            <a:r>
              <a:rPr lang="en-US" dirty="0" smtClean="0"/>
              <a:t>The XIP boot mode does not fit in either the  direct image or boot table mode of booting.</a:t>
            </a:r>
          </a:p>
          <a:p>
            <a:r>
              <a:rPr lang="en-US" dirty="0" smtClean="0"/>
              <a:t>After the initialization, the master core jumps to the 0x70000000 address and starts executing.</a:t>
            </a:r>
            <a:endParaRPr lang="en-US" dirty="0"/>
          </a:p>
        </p:txBody>
      </p:sp>
    </p:spTree>
    <p:extLst>
      <p:ext uri="{BB962C8B-B14F-4D97-AF65-F5344CB8AC3E}">
        <p14:creationId xmlns:p14="http://schemas.microsoft.com/office/powerpoint/2010/main" xmlns="" val="41411670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 SPI Boot</a:t>
            </a:r>
            <a:endParaRPr lang="en-US" sz="3600" dirty="0"/>
          </a:p>
        </p:txBody>
      </p:sp>
      <p:sp>
        <p:nvSpPr>
          <p:cNvPr id="3" name="Text Placeholder 2"/>
          <p:cNvSpPr>
            <a:spLocks noGrp="1"/>
          </p:cNvSpPr>
          <p:nvPr>
            <p:ph type="body" sz="half" idx="1"/>
          </p:nvPr>
        </p:nvSpPr>
        <p:spPr>
          <a:xfrm>
            <a:off x="333375" y="1185863"/>
            <a:ext cx="7896225" cy="4692650"/>
          </a:xfrm>
        </p:spPr>
        <p:txBody>
          <a:bodyPr/>
          <a:lstStyle/>
          <a:p>
            <a:r>
              <a:rPr lang="en-US" dirty="0" smtClean="0"/>
              <a:t>Same as I2C mode</a:t>
            </a:r>
          </a:p>
          <a:p>
            <a:r>
              <a:rPr lang="en-US" dirty="0" smtClean="0"/>
              <a:t>The only difference is that instead of pages, the NOR flash is selected based on the chip select.</a:t>
            </a:r>
            <a:endParaRPr lang="en-US" dirty="0"/>
          </a:p>
        </p:txBody>
      </p:sp>
    </p:spTree>
    <p:extLst>
      <p:ext uri="{BB962C8B-B14F-4D97-AF65-F5344CB8AC3E}">
        <p14:creationId xmlns:p14="http://schemas.microsoft.com/office/powerpoint/2010/main" xmlns="" val="6841645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 Ethernet boot</a:t>
            </a:r>
            <a:endParaRPr lang="en-US" sz="3600" dirty="0"/>
          </a:p>
        </p:txBody>
      </p:sp>
      <p:sp>
        <p:nvSpPr>
          <p:cNvPr id="3" name="Text Placeholder 2"/>
          <p:cNvSpPr>
            <a:spLocks noGrp="1"/>
          </p:cNvSpPr>
          <p:nvPr>
            <p:ph type="body" sz="half" idx="1"/>
          </p:nvPr>
        </p:nvSpPr>
        <p:spPr>
          <a:xfrm>
            <a:off x="333375" y="1185863"/>
            <a:ext cx="8582025" cy="4692650"/>
          </a:xfrm>
        </p:spPr>
        <p:txBody>
          <a:bodyPr/>
          <a:lstStyle/>
          <a:p>
            <a:r>
              <a:rPr lang="en-US" dirty="0" smtClean="0"/>
              <a:t>The RBL configures the SERDES, NETCP (if available on the device), and starts transmitting the Ethernet-ready packet.</a:t>
            </a:r>
          </a:p>
          <a:p>
            <a:r>
              <a:rPr lang="en-US" dirty="0" smtClean="0"/>
              <a:t>The PHY is </a:t>
            </a:r>
            <a:r>
              <a:rPr lang="en-US" b="1" dirty="0" smtClean="0"/>
              <a:t>NOT </a:t>
            </a:r>
            <a:r>
              <a:rPr lang="en-US" dirty="0" smtClean="0"/>
              <a:t>configured.</a:t>
            </a:r>
          </a:p>
          <a:p>
            <a:r>
              <a:rPr lang="en-US" dirty="0" smtClean="0"/>
              <a:t>The host can use the Ethernet-ready packet to generate the image packets to transmits into the device.</a:t>
            </a:r>
          </a:p>
          <a:p>
            <a:pPr marL="0" indent="0">
              <a:buNone/>
            </a:pPr>
            <a:r>
              <a:rPr lang="en-US" dirty="0" smtClean="0"/>
              <a:t> </a:t>
            </a:r>
            <a:endParaRPr lang="en-US" dirty="0"/>
          </a:p>
        </p:txBody>
      </p:sp>
    </p:spTree>
    <p:extLst>
      <p:ext uri="{BB962C8B-B14F-4D97-AF65-F5344CB8AC3E}">
        <p14:creationId xmlns:p14="http://schemas.microsoft.com/office/powerpoint/2010/main" xmlns="" val="41942275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 SRIO Boot</a:t>
            </a:r>
            <a:endParaRPr lang="en-US" sz="3600" dirty="0"/>
          </a:p>
        </p:txBody>
      </p:sp>
      <p:sp>
        <p:nvSpPr>
          <p:cNvPr id="3" name="Text Placeholder 2"/>
          <p:cNvSpPr>
            <a:spLocks noGrp="1"/>
          </p:cNvSpPr>
          <p:nvPr>
            <p:ph type="body" sz="half" idx="1"/>
          </p:nvPr>
        </p:nvSpPr>
        <p:spPr>
          <a:xfrm>
            <a:off x="333375" y="1185863"/>
            <a:ext cx="8429625" cy="4692650"/>
          </a:xfrm>
        </p:spPr>
        <p:txBody>
          <a:bodyPr/>
          <a:lstStyle/>
          <a:p>
            <a:r>
              <a:rPr lang="en-US" dirty="0" smtClean="0"/>
              <a:t>RBL configures the SRIO to operate both in messaging mode and DirectIO mode.</a:t>
            </a:r>
          </a:p>
          <a:p>
            <a:r>
              <a:rPr lang="en-US" dirty="0" smtClean="0"/>
              <a:t>In messaging mode, the SRIO boot is similar to the Ethernet boot.</a:t>
            </a:r>
          </a:p>
          <a:p>
            <a:r>
              <a:rPr lang="en-US" dirty="0" smtClean="0"/>
              <a:t>In DirectIO mode, the master core is in poll mode, polling the BMA. </a:t>
            </a:r>
          </a:p>
          <a:p>
            <a:r>
              <a:rPr lang="en-US" dirty="0" smtClean="0"/>
              <a:t>Once the host loaded all the sections of the image, it should populate the BMA.</a:t>
            </a:r>
          </a:p>
        </p:txBody>
      </p:sp>
    </p:spTree>
    <p:extLst>
      <p:ext uri="{BB962C8B-B14F-4D97-AF65-F5344CB8AC3E}">
        <p14:creationId xmlns:p14="http://schemas.microsoft.com/office/powerpoint/2010/main" xmlns="" val="1133340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762000" y="685800"/>
            <a:ext cx="7391400" cy="5509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Global_Default_Setup_Silent()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Set_DSP_Cache();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if (DNUM == 0)</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status = Init_PLL(PLL1_M, PLL1_D);</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Setup all Power Domains on</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Set_Psc_All_On(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Setup Pll3 pass clk @ 1050 MHz</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Init_Pll3(PLLM_PASS, PLLD_PASS);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Setup Pll2 DDR3 PLL @ 667 MHz</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Init_Pll2(PLLM_DDR, PLLD_DDR);</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xmc_setup();</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ddr3_setup_auto_lvl_1333(0);</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Configure SGMII SERDES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configSGMIISerdes();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EnableEDC_OneforAll();</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GEL_TextOut( "Configuring CPSW ...\n");</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setCpSwConfig();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Title 6"/>
          <p:cNvSpPr>
            <a:spLocks noGrp="1"/>
          </p:cNvSpPr>
          <p:nvPr>
            <p:ph type="title"/>
          </p:nvPr>
        </p:nvSpPr>
        <p:spPr>
          <a:xfrm>
            <a:off x="457200" y="76200"/>
            <a:ext cx="8229600" cy="609600"/>
          </a:xfrm>
        </p:spPr>
        <p:txBody>
          <a:bodyPr/>
          <a:lstStyle/>
          <a:p>
            <a:r>
              <a:rPr lang="en-US" sz="3200" dirty="0" smtClean="0"/>
              <a:t>Some Lines from the Gel routine at connect</a:t>
            </a:r>
            <a:endParaRPr lang="en-US" sz="32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 PCIe Boot</a:t>
            </a:r>
            <a:endParaRPr lang="en-US" sz="3600" dirty="0"/>
          </a:p>
        </p:txBody>
      </p:sp>
      <p:sp>
        <p:nvSpPr>
          <p:cNvPr id="3" name="Text Placeholder 2"/>
          <p:cNvSpPr>
            <a:spLocks noGrp="1"/>
          </p:cNvSpPr>
          <p:nvPr>
            <p:ph type="body" sz="half" idx="1"/>
          </p:nvPr>
        </p:nvSpPr>
        <p:spPr>
          <a:xfrm>
            <a:off x="333375" y="1185863"/>
            <a:ext cx="8429625" cy="4692650"/>
          </a:xfrm>
        </p:spPr>
        <p:txBody>
          <a:bodyPr/>
          <a:lstStyle/>
          <a:p>
            <a:r>
              <a:rPr lang="en-US" dirty="0" smtClean="0"/>
              <a:t>RBL configures the device in Endpoint mode.</a:t>
            </a:r>
          </a:p>
          <a:p>
            <a:r>
              <a:rPr lang="en-US" dirty="0" smtClean="0"/>
              <a:t>RC mode is </a:t>
            </a:r>
            <a:r>
              <a:rPr lang="en-US" b="1" dirty="0" smtClean="0"/>
              <a:t>NOT </a:t>
            </a:r>
            <a:r>
              <a:rPr lang="en-US" dirty="0" smtClean="0"/>
              <a:t>supported.</a:t>
            </a:r>
          </a:p>
          <a:p>
            <a:r>
              <a:rPr lang="en-US" dirty="0" smtClean="0"/>
              <a:t>The PCIe boot process is similar to DirectIO SRIO boot.</a:t>
            </a:r>
          </a:p>
          <a:p>
            <a:r>
              <a:rPr lang="en-US" dirty="0" smtClean="0"/>
              <a:t>One difference is that the master core is in idle state and the RC should wake the core by sending a legacy or MSI interrupt after loading the image and BMA.</a:t>
            </a:r>
            <a:endParaRPr lang="en-US" dirty="0"/>
          </a:p>
        </p:txBody>
      </p:sp>
    </p:spTree>
    <p:extLst>
      <p:ext uri="{BB962C8B-B14F-4D97-AF65-F5344CB8AC3E}">
        <p14:creationId xmlns:p14="http://schemas.microsoft.com/office/powerpoint/2010/main" xmlns="" val="19597284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2660" name="Group 4"/>
          <p:cNvGraphicFramePr>
            <a:graphicFrameLocks noGrp="1"/>
          </p:cNvGraphicFramePr>
          <p:nvPr>
            <p:ph/>
          </p:nvPr>
        </p:nvGraphicFramePr>
        <p:xfrm>
          <a:off x="304800" y="990600"/>
          <a:ext cx="8569325" cy="5336223"/>
        </p:xfrm>
        <a:graphic>
          <a:graphicData uri="http://schemas.openxmlformats.org/drawingml/2006/table">
            <a:tbl>
              <a:tblPr/>
              <a:tblGrid>
                <a:gridCol w="952500"/>
                <a:gridCol w="952500"/>
                <a:gridCol w="950913"/>
                <a:gridCol w="952500"/>
                <a:gridCol w="952500"/>
                <a:gridCol w="952500"/>
                <a:gridCol w="950912"/>
                <a:gridCol w="952500"/>
                <a:gridCol w="952500"/>
              </a:tblGrid>
              <a:tr h="247650">
                <a:tc gridSpan="9">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BAR Config / PCIe Window Sizes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9846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32 bit Address Translation</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64 bit Address Translation</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BAR cfg</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BAR0</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BAR1</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BAR2</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BAR3</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BAR4</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BAR5</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BAR1/2</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BAR3/4</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0b0000</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16">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PCIe MMRs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32</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32</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32</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32</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1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Clone of BAR4</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12" gridSpan="2">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3B3B3"/>
                    </a:solidFill>
                  </a:tcPr>
                </a:tc>
                <a:tc rowSpan="12" hMerge="1">
                  <a:txBody>
                    <a:bodyPr/>
                    <a:lstStyle/>
                    <a:p>
                      <a:endParaRPr lang="en-US"/>
                    </a:p>
                  </a:txBody>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0b0001</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16</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16</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32</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64</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0b0010</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16</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32</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32</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64</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0b0011</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32</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32</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32</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64</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0b0100</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16</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16</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64</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64</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0b0101</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16</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32</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64</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64</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0b0110</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32</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32</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64</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64</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0b0111</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32</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32</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64</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128</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0b1000</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64</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64</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128</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256</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0b1001</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4</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128</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128</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128</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0b1010</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4</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128</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128</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256</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0b1011</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4</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128</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256</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256</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0b1100</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rowSpan="4" gridSpan="5">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3B3B3"/>
                    </a:solidFill>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256</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256</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0b1101</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512</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512</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0b1110</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1024</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1024</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0b1111</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2048</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2048</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7789" name="Text Box 142"/>
          <p:cNvSpPr txBox="1">
            <a:spLocks noChangeArrowheads="1"/>
          </p:cNvSpPr>
          <p:nvPr/>
        </p:nvSpPr>
        <p:spPr bwMode="auto">
          <a:xfrm>
            <a:off x="479425" y="215900"/>
            <a:ext cx="8088313" cy="769441"/>
          </a:xfrm>
          <a:prstGeom prst="rect">
            <a:avLst/>
          </a:prstGeom>
          <a:noFill/>
          <a:ln w="9525">
            <a:noFill/>
            <a:miter lim="800000"/>
            <a:headEnd/>
            <a:tailEnd/>
          </a:ln>
          <a:effectLst/>
        </p:spPr>
        <p:txBody>
          <a:bodyPr>
            <a:spAutoFit/>
          </a:bodyPr>
          <a:lstStyle/>
          <a:p>
            <a:pPr algn="ctr" fontAlgn="base">
              <a:spcBef>
                <a:spcPct val="0"/>
              </a:spcBef>
              <a:spcAft>
                <a:spcPct val="0"/>
              </a:spcAft>
            </a:pPr>
            <a:r>
              <a:rPr lang="en-US" sz="4400" b="1" dirty="0">
                <a:latin typeface="+mj-lt"/>
                <a:ea typeface="+mj-ea"/>
                <a:cs typeface="+mj-cs"/>
              </a:rPr>
              <a:t>Boot Configuration – PCI Express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7339" name="Group 283"/>
          <p:cNvGraphicFramePr>
            <a:graphicFrameLocks noGrp="1"/>
          </p:cNvGraphicFramePr>
          <p:nvPr>
            <p:ph sz="quarter" idx="3"/>
          </p:nvPr>
        </p:nvGraphicFramePr>
        <p:xfrm>
          <a:off x="530225" y="3505200"/>
          <a:ext cx="8153400" cy="2743200"/>
        </p:xfrm>
        <a:graphic>
          <a:graphicData uri="http://schemas.openxmlformats.org/drawingml/2006/table">
            <a:tbl>
              <a:tblPr/>
              <a:tblGrid>
                <a:gridCol w="1472365"/>
                <a:gridCol w="1223492"/>
                <a:gridCol w="5457543"/>
              </a:tblGrid>
              <a:tr h="263525">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MCM Boot Device Configuration Field Descriptions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2619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Bit Field</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Value</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Description</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63525">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SR Index</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0-3</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Smart Reflex Index</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rowSpan="3">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Ref Clock</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156.25 MHz</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3525">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1</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250 MHz</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3525">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2</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312.5 MHz</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rowSpan="4">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Data Rate</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1.25 GBs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3525">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1</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3.125 GBs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2</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6.25 GBs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3525">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3</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12.5 GBs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8676" name="Rectangle 8"/>
          <p:cNvSpPr>
            <a:spLocks noGrp="1" noChangeArrowheads="1"/>
          </p:cNvSpPr>
          <p:nvPr>
            <p:ph type="title"/>
          </p:nvPr>
        </p:nvSpPr>
        <p:spPr/>
        <p:txBody>
          <a:bodyPr/>
          <a:lstStyle/>
          <a:p>
            <a:pPr eaLnBrk="1" hangingPunct="1"/>
            <a:r>
              <a:rPr lang="en-US" dirty="0" smtClean="0"/>
              <a:t>Boot Configuration</a:t>
            </a:r>
            <a:br>
              <a:rPr lang="en-US" dirty="0" smtClean="0"/>
            </a:br>
            <a:r>
              <a:rPr lang="en-US" dirty="0" smtClean="0"/>
              <a:t>HyperLink Mode</a:t>
            </a:r>
          </a:p>
        </p:txBody>
      </p:sp>
      <p:sp>
        <p:nvSpPr>
          <p:cNvPr id="28677" name="Rectangle 9"/>
          <p:cNvSpPr>
            <a:spLocks noGrp="1" noChangeArrowheads="1"/>
          </p:cNvSpPr>
          <p:nvPr>
            <p:ph type="body" sz="half" idx="1"/>
          </p:nvPr>
        </p:nvSpPr>
        <p:spPr>
          <a:xfrm>
            <a:off x="392113" y="1140264"/>
            <a:ext cx="8435975" cy="4692650"/>
          </a:xfrm>
        </p:spPr>
        <p:txBody>
          <a:bodyPr/>
          <a:lstStyle/>
          <a:p>
            <a:pPr eaLnBrk="1" hangingPunct="1"/>
            <a:r>
              <a:rPr lang="en-US" sz="1800" dirty="0" smtClean="0"/>
              <a:t>HyperLink boot mode boots the DSP through the ultra short range HyperLink.</a:t>
            </a:r>
          </a:p>
          <a:p>
            <a:pPr eaLnBrk="1" hangingPunct="1"/>
            <a:r>
              <a:rPr lang="en-US" sz="1800" dirty="0" smtClean="0"/>
              <a:t>The host loads the boot image directly through the link and then generates the interrupt to wake the DSP.</a:t>
            </a:r>
          </a:p>
        </p:txBody>
      </p:sp>
      <p:graphicFrame>
        <p:nvGraphicFramePr>
          <p:cNvPr id="557165" name="Group 109"/>
          <p:cNvGraphicFramePr>
            <a:graphicFrameLocks noGrp="1"/>
          </p:cNvGraphicFramePr>
          <p:nvPr>
            <p:ph sz="quarter" idx="2"/>
          </p:nvPr>
        </p:nvGraphicFramePr>
        <p:xfrm>
          <a:off x="519113" y="2219325"/>
          <a:ext cx="8167687" cy="1133475"/>
        </p:xfrm>
        <a:graphic>
          <a:graphicData uri="http://schemas.openxmlformats.org/drawingml/2006/table">
            <a:tbl>
              <a:tblPr/>
              <a:tblGrid>
                <a:gridCol w="1166812"/>
                <a:gridCol w="1166813"/>
                <a:gridCol w="1166812"/>
                <a:gridCol w="1166813"/>
                <a:gridCol w="1166812"/>
                <a:gridCol w="1166813"/>
                <a:gridCol w="1166812"/>
              </a:tblGrid>
              <a:tr h="377825">
                <a:tc gridSpan="7">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MCM Boot Device Configuration</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7825">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9</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8</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7</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6</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5</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4</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3</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77825">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Reserved</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Data Rate</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Ref Clock</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SR Index</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II Boot </a:t>
            </a:r>
            <a:r>
              <a:rPr lang="en-US" sz="3600" dirty="0"/>
              <a:t>Loading Process - I2C </a:t>
            </a:r>
            <a:r>
              <a:rPr lang="en-US" sz="3600" dirty="0" smtClean="0"/>
              <a:t>Boot</a:t>
            </a:r>
            <a:endParaRPr lang="en-US" sz="3600" dirty="0"/>
          </a:p>
        </p:txBody>
      </p:sp>
      <p:sp>
        <p:nvSpPr>
          <p:cNvPr id="3" name="Text Placeholder 2"/>
          <p:cNvSpPr>
            <a:spLocks noGrp="1"/>
          </p:cNvSpPr>
          <p:nvPr>
            <p:ph type="body" sz="half" idx="1"/>
          </p:nvPr>
        </p:nvSpPr>
        <p:spPr/>
        <p:txBody>
          <a:bodyPr/>
          <a:lstStyle/>
          <a:p>
            <a:r>
              <a:rPr lang="en-US" sz="2800" dirty="0" smtClean="0"/>
              <a:t>PLL are bypassed in this mode.</a:t>
            </a:r>
          </a:p>
          <a:p>
            <a:r>
              <a:rPr lang="en-US" sz="2800" dirty="0" smtClean="0"/>
              <a:t>The application to be loaded is converted into a GP header format table and loaded in the EEPROM.</a:t>
            </a:r>
          </a:p>
          <a:p>
            <a:r>
              <a:rPr lang="en-US" sz="2800" dirty="0" smtClean="0"/>
              <a:t>Generally a two stage bootloader process is carried out.</a:t>
            </a:r>
          </a:p>
          <a:p>
            <a:r>
              <a:rPr lang="en-US" sz="2800" dirty="0" smtClean="0"/>
              <a:t>First stage will load the image that has the PLL settings and modifies the boot parameter table to point to the next address in EEPROM where the real image is loaded. Then re-enter the RBL</a:t>
            </a:r>
          </a:p>
          <a:p>
            <a:r>
              <a:rPr lang="en-US" sz="2800" dirty="0" smtClean="0"/>
              <a:t>In second stage the real image is loaded.</a:t>
            </a:r>
          </a:p>
          <a:p>
            <a:endParaRPr lang="en-US" dirty="0"/>
          </a:p>
        </p:txBody>
      </p:sp>
    </p:spTree>
    <p:extLst>
      <p:ext uri="{BB962C8B-B14F-4D97-AF65-F5344CB8AC3E}">
        <p14:creationId xmlns:p14="http://schemas.microsoft.com/office/powerpoint/2010/main" xmlns="" val="21283526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II Boot Loading Process -XIP boot</a:t>
            </a:r>
            <a:endParaRPr lang="en-US" sz="3600" dirty="0"/>
          </a:p>
        </p:txBody>
      </p:sp>
      <p:sp>
        <p:nvSpPr>
          <p:cNvPr id="3" name="Text Placeholder 2"/>
          <p:cNvSpPr>
            <a:spLocks noGrp="1"/>
          </p:cNvSpPr>
          <p:nvPr>
            <p:ph type="body" sz="half" idx="1"/>
          </p:nvPr>
        </p:nvSpPr>
        <p:spPr>
          <a:xfrm>
            <a:off x="333375" y="1185863"/>
            <a:ext cx="8467725" cy="5062537"/>
          </a:xfrm>
        </p:spPr>
        <p:txBody>
          <a:bodyPr/>
          <a:lstStyle/>
          <a:p>
            <a:r>
              <a:rPr lang="en-US" dirty="0" smtClean="0">
                <a:solidFill>
                  <a:schemeClr val="tx1">
                    <a:lumMod val="50000"/>
                    <a:lumOff val="50000"/>
                  </a:schemeClr>
                </a:solidFill>
              </a:rPr>
              <a:t>The image to be loaded is in the GP header format and loaded in the EMIF NOR flash.</a:t>
            </a:r>
          </a:p>
          <a:p>
            <a:r>
              <a:rPr lang="en-US" dirty="0" smtClean="0">
                <a:solidFill>
                  <a:schemeClr val="tx1">
                    <a:lumMod val="50000"/>
                    <a:lumOff val="50000"/>
                  </a:schemeClr>
                </a:solidFill>
              </a:rPr>
              <a:t>Once the boot is triggered, the GP header blocks are loaded based on the base address and the byte size.</a:t>
            </a:r>
          </a:p>
          <a:p>
            <a:r>
              <a:rPr lang="en-US" dirty="0" smtClean="0">
                <a:solidFill>
                  <a:schemeClr val="tx1">
                    <a:lumMod val="50000"/>
                    <a:lumOff val="50000"/>
                  </a:schemeClr>
                </a:solidFill>
              </a:rPr>
              <a:t>Once the last block is detected, the RBL branches ARM core0 to the base address specified in that block and starts executing. </a:t>
            </a:r>
          </a:p>
          <a:p>
            <a:r>
              <a:rPr lang="en-US" dirty="0" smtClean="0">
                <a:solidFill>
                  <a:srgbClr val="FF0000"/>
                </a:solidFill>
              </a:rPr>
              <a:t>See device Errata </a:t>
            </a:r>
            <a:endParaRPr lang="en-US" dirty="0">
              <a:solidFill>
                <a:srgbClr val="FF0000"/>
              </a:solidFill>
            </a:endParaRPr>
          </a:p>
        </p:txBody>
      </p:sp>
    </p:spTree>
    <p:extLst>
      <p:ext uri="{BB962C8B-B14F-4D97-AF65-F5344CB8AC3E}">
        <p14:creationId xmlns:p14="http://schemas.microsoft.com/office/powerpoint/2010/main" xmlns="" val="41411670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II Boot </a:t>
            </a:r>
            <a:r>
              <a:rPr lang="en-US" sz="3600" dirty="0"/>
              <a:t>Loading Process - SPI </a:t>
            </a:r>
            <a:r>
              <a:rPr lang="en-US" sz="3600" dirty="0" smtClean="0"/>
              <a:t>boot</a:t>
            </a:r>
            <a:endParaRPr lang="en-US" sz="3600" dirty="0"/>
          </a:p>
        </p:txBody>
      </p:sp>
      <p:sp>
        <p:nvSpPr>
          <p:cNvPr id="3" name="Text Placeholder 2"/>
          <p:cNvSpPr>
            <a:spLocks noGrp="1"/>
          </p:cNvSpPr>
          <p:nvPr>
            <p:ph type="body" sz="half" idx="1"/>
          </p:nvPr>
        </p:nvSpPr>
        <p:spPr>
          <a:xfrm>
            <a:off x="333375" y="1185863"/>
            <a:ext cx="7896225" cy="4692650"/>
          </a:xfrm>
        </p:spPr>
        <p:txBody>
          <a:bodyPr/>
          <a:lstStyle/>
          <a:p>
            <a:r>
              <a:rPr lang="en-US" sz="2800" dirty="0"/>
              <a:t>PLL are bypassed in this mode.</a:t>
            </a:r>
          </a:p>
          <a:p>
            <a:r>
              <a:rPr lang="en-US" sz="2800" dirty="0"/>
              <a:t>The application to be loaded is converted into a GP header format table and loaded in the </a:t>
            </a:r>
            <a:r>
              <a:rPr lang="en-US" sz="2800" dirty="0" smtClean="0"/>
              <a:t>SPI flash.</a:t>
            </a:r>
            <a:endParaRPr lang="en-US" sz="2800" dirty="0"/>
          </a:p>
          <a:p>
            <a:r>
              <a:rPr lang="en-US" sz="2800" dirty="0"/>
              <a:t>Generally a two stage bootloader process is carried out.</a:t>
            </a:r>
          </a:p>
          <a:p>
            <a:r>
              <a:rPr lang="en-US" sz="2800" dirty="0"/>
              <a:t>First stage will load the image that has the PLL settings and modifies the boot parameter table to point to the next address in </a:t>
            </a:r>
            <a:r>
              <a:rPr lang="en-US" sz="2800" dirty="0" smtClean="0"/>
              <a:t>flash </a:t>
            </a:r>
            <a:r>
              <a:rPr lang="en-US" sz="2800" dirty="0"/>
              <a:t>where the real image is loaded. Then re-enter the RBL</a:t>
            </a:r>
          </a:p>
          <a:p>
            <a:r>
              <a:rPr lang="en-US" sz="2800" dirty="0"/>
              <a:t>In second stage the real image is loaded.</a:t>
            </a:r>
          </a:p>
        </p:txBody>
      </p:sp>
    </p:spTree>
    <p:extLst>
      <p:ext uri="{BB962C8B-B14F-4D97-AF65-F5344CB8AC3E}">
        <p14:creationId xmlns:p14="http://schemas.microsoft.com/office/powerpoint/2010/main" xmlns="" val="6841645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4"/>
            <a:ext cx="8458200" cy="923925"/>
          </a:xfrm>
        </p:spPr>
        <p:txBody>
          <a:bodyPr/>
          <a:lstStyle/>
          <a:p>
            <a:r>
              <a:rPr lang="en-US" sz="3600" dirty="0" smtClean="0"/>
              <a:t>KeyStone II Boot </a:t>
            </a:r>
            <a:r>
              <a:rPr lang="en-US" sz="3600" dirty="0"/>
              <a:t>Loading Process - Ethernet </a:t>
            </a:r>
            <a:r>
              <a:rPr lang="en-US" sz="3600" dirty="0" smtClean="0"/>
              <a:t>boot</a:t>
            </a:r>
            <a:endParaRPr lang="en-US" sz="3600" dirty="0"/>
          </a:p>
        </p:txBody>
      </p:sp>
      <p:sp>
        <p:nvSpPr>
          <p:cNvPr id="3" name="Text Placeholder 2"/>
          <p:cNvSpPr>
            <a:spLocks noGrp="1"/>
          </p:cNvSpPr>
          <p:nvPr>
            <p:ph type="body" sz="half" idx="1"/>
          </p:nvPr>
        </p:nvSpPr>
        <p:spPr>
          <a:xfrm>
            <a:off x="333375" y="1185863"/>
            <a:ext cx="8582025" cy="4692650"/>
          </a:xfrm>
        </p:spPr>
        <p:txBody>
          <a:bodyPr/>
          <a:lstStyle/>
          <a:p>
            <a:r>
              <a:rPr lang="en-US" sz="2400" dirty="0" smtClean="0"/>
              <a:t>The RBL configures the SERDES, NetCp (if available) and starts transmitting the Ethernet ready packet.</a:t>
            </a:r>
          </a:p>
          <a:p>
            <a:r>
              <a:rPr lang="en-US" sz="2400" dirty="0" smtClean="0"/>
              <a:t>The PHY is </a:t>
            </a:r>
            <a:r>
              <a:rPr lang="en-US" sz="2400" b="1" dirty="0" smtClean="0"/>
              <a:t>NOT </a:t>
            </a:r>
            <a:r>
              <a:rPr lang="en-US" sz="2400" dirty="0" smtClean="0"/>
              <a:t>configured buy the boot process (external logic)</a:t>
            </a:r>
          </a:p>
          <a:p>
            <a:r>
              <a:rPr lang="en-US" sz="2400" dirty="0" smtClean="0"/>
              <a:t>The RBL sends the BOOTP packet which is answered by a DHCP server.</a:t>
            </a:r>
          </a:p>
          <a:p>
            <a:r>
              <a:rPr lang="en-US" sz="2400" dirty="0" smtClean="0"/>
              <a:t>The Server assigns an IP address to the device and also sends the server address and the file to be loaded.</a:t>
            </a:r>
          </a:p>
          <a:p>
            <a:r>
              <a:rPr lang="en-US" sz="2400" dirty="0" smtClean="0"/>
              <a:t>The RBL receives this information and starts downloading the image in the BLOB format to MSMC.</a:t>
            </a:r>
          </a:p>
          <a:p>
            <a:r>
              <a:rPr lang="en-US" sz="2400" dirty="0" smtClean="0"/>
              <a:t>Once the downloading completes, the ARM core0 PC is modified to base of MSMC and starts executing the code.</a:t>
            </a:r>
          </a:p>
          <a:p>
            <a:pPr marL="0" indent="0">
              <a:buNone/>
            </a:pPr>
            <a:r>
              <a:rPr lang="en-US" dirty="0" smtClean="0"/>
              <a:t> </a:t>
            </a:r>
            <a:endParaRPr lang="en-US" dirty="0"/>
          </a:p>
        </p:txBody>
      </p:sp>
    </p:spTree>
    <p:extLst>
      <p:ext uri="{BB962C8B-B14F-4D97-AF65-F5344CB8AC3E}">
        <p14:creationId xmlns:p14="http://schemas.microsoft.com/office/powerpoint/2010/main" xmlns="" val="4194227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4"/>
            <a:ext cx="8458200" cy="923925"/>
          </a:xfrm>
        </p:spPr>
        <p:txBody>
          <a:bodyPr/>
          <a:lstStyle/>
          <a:p>
            <a:r>
              <a:rPr lang="en-US" sz="3600" dirty="0" smtClean="0"/>
              <a:t>KeyStone II Boot </a:t>
            </a:r>
            <a:r>
              <a:rPr lang="en-US" sz="3600" dirty="0"/>
              <a:t>Loading Process - SRIO </a:t>
            </a:r>
            <a:r>
              <a:rPr lang="en-US" sz="3600" dirty="0" smtClean="0"/>
              <a:t>Boot</a:t>
            </a:r>
            <a:endParaRPr lang="en-US" sz="3600" dirty="0"/>
          </a:p>
        </p:txBody>
      </p:sp>
      <p:sp>
        <p:nvSpPr>
          <p:cNvPr id="3" name="Text Placeholder 2"/>
          <p:cNvSpPr>
            <a:spLocks noGrp="1"/>
          </p:cNvSpPr>
          <p:nvPr>
            <p:ph type="body" sz="half" idx="1"/>
          </p:nvPr>
        </p:nvSpPr>
        <p:spPr>
          <a:xfrm>
            <a:off x="333375" y="1185863"/>
            <a:ext cx="8429625" cy="4692650"/>
          </a:xfrm>
        </p:spPr>
        <p:txBody>
          <a:bodyPr/>
          <a:lstStyle/>
          <a:p>
            <a:r>
              <a:rPr lang="en-US" sz="2800" dirty="0" smtClean="0"/>
              <a:t>RBL configures the SRIO to operate both in messaging as well as directIO mode.</a:t>
            </a:r>
          </a:p>
          <a:p>
            <a:r>
              <a:rPr lang="en-US" sz="2800" dirty="0" smtClean="0"/>
              <a:t>In messaging mode the SRIO boot expects the application in a GP header format.</a:t>
            </a:r>
          </a:p>
          <a:p>
            <a:r>
              <a:rPr lang="en-US" sz="2800" dirty="0" smtClean="0"/>
              <a:t>In directIO, the ARM core0 will be in a poll mode, polling ARM magic address. </a:t>
            </a:r>
          </a:p>
          <a:p>
            <a:r>
              <a:rPr lang="en-US" sz="2800" dirty="0" smtClean="0"/>
              <a:t>The host will load the different sections in the blob format and also updates the ARM magic address.</a:t>
            </a:r>
          </a:p>
          <a:p>
            <a:r>
              <a:rPr lang="en-US" sz="2800" dirty="0" smtClean="0"/>
              <a:t>Once the address becomes non zero, the ARM core0 jumps to the address specified in the ARM magic and start executing the application. </a:t>
            </a:r>
          </a:p>
        </p:txBody>
      </p:sp>
    </p:spTree>
    <p:extLst>
      <p:ext uri="{BB962C8B-B14F-4D97-AF65-F5344CB8AC3E}">
        <p14:creationId xmlns:p14="http://schemas.microsoft.com/office/powerpoint/2010/main" xmlns="" val="11333407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4"/>
            <a:ext cx="8458200" cy="1000125"/>
          </a:xfrm>
        </p:spPr>
        <p:txBody>
          <a:bodyPr/>
          <a:lstStyle/>
          <a:p>
            <a:r>
              <a:rPr lang="en-US" sz="3600" dirty="0" smtClean="0"/>
              <a:t>KeyStone II Boot </a:t>
            </a:r>
            <a:r>
              <a:rPr lang="en-US" sz="3600" dirty="0"/>
              <a:t>Loading Process - PCIe </a:t>
            </a:r>
            <a:r>
              <a:rPr lang="en-US" sz="3600" dirty="0" smtClean="0"/>
              <a:t>Boot</a:t>
            </a:r>
            <a:endParaRPr lang="en-US" sz="3600" dirty="0"/>
          </a:p>
        </p:txBody>
      </p:sp>
      <p:sp>
        <p:nvSpPr>
          <p:cNvPr id="3" name="Text Placeholder 2"/>
          <p:cNvSpPr>
            <a:spLocks noGrp="1"/>
          </p:cNvSpPr>
          <p:nvPr>
            <p:ph type="body" sz="half" idx="1"/>
          </p:nvPr>
        </p:nvSpPr>
        <p:spPr>
          <a:xfrm>
            <a:off x="333375" y="1185863"/>
            <a:ext cx="8429625" cy="4692650"/>
          </a:xfrm>
        </p:spPr>
        <p:txBody>
          <a:bodyPr/>
          <a:lstStyle/>
          <a:p>
            <a:r>
              <a:rPr lang="en-US" sz="2400" dirty="0" smtClean="0"/>
              <a:t>RBL configures the device in Endpoint mode.</a:t>
            </a:r>
          </a:p>
          <a:p>
            <a:r>
              <a:rPr lang="en-US" sz="2400" dirty="0" smtClean="0"/>
              <a:t>RC mode is </a:t>
            </a:r>
            <a:r>
              <a:rPr lang="en-US" sz="2400" b="1" dirty="0" smtClean="0"/>
              <a:t>NOT </a:t>
            </a:r>
            <a:r>
              <a:rPr lang="en-US" sz="2400" dirty="0" smtClean="0"/>
              <a:t>supported.</a:t>
            </a:r>
          </a:p>
          <a:p>
            <a:r>
              <a:rPr lang="en-US" sz="2400" dirty="0" smtClean="0"/>
              <a:t>The RBL configures the SERDES, BAR registers and the window width.</a:t>
            </a:r>
          </a:p>
          <a:p>
            <a:r>
              <a:rPr lang="en-US" sz="2400" dirty="0" smtClean="0"/>
              <a:t>The host can then load the image in the device in the blob format. </a:t>
            </a:r>
          </a:p>
          <a:p>
            <a:r>
              <a:rPr lang="en-US" sz="2400" dirty="0" smtClean="0"/>
              <a:t>Once the loading is complete, the host need to set the ARM magic address to the start of the application.</a:t>
            </a:r>
          </a:p>
          <a:p>
            <a:r>
              <a:rPr lang="en-US" sz="2400" dirty="0" smtClean="0"/>
              <a:t>Then the host wakes up the ARM using the MSI interrupt.</a:t>
            </a:r>
          </a:p>
          <a:p>
            <a:r>
              <a:rPr lang="en-US" sz="2400" dirty="0" smtClean="0"/>
              <a:t>The ARM wakes up and branches to the address specified in the ARM magic address and starts executing.</a:t>
            </a:r>
            <a:endParaRPr lang="en-US" sz="2400" dirty="0"/>
          </a:p>
        </p:txBody>
      </p:sp>
    </p:spTree>
    <p:extLst>
      <p:ext uri="{BB962C8B-B14F-4D97-AF65-F5344CB8AC3E}">
        <p14:creationId xmlns:p14="http://schemas.microsoft.com/office/powerpoint/2010/main" xmlns="" val="19597284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4"/>
            <a:ext cx="8458200" cy="1000125"/>
          </a:xfrm>
        </p:spPr>
        <p:txBody>
          <a:bodyPr/>
          <a:lstStyle/>
          <a:p>
            <a:r>
              <a:rPr lang="en-US" sz="3600" dirty="0" smtClean="0"/>
              <a:t>KeyStone II Boot </a:t>
            </a:r>
            <a:r>
              <a:rPr lang="en-US" sz="3600" dirty="0"/>
              <a:t>Loading Process - HyperLink </a:t>
            </a:r>
            <a:r>
              <a:rPr lang="en-US" sz="3600" dirty="0" smtClean="0"/>
              <a:t>Boot</a:t>
            </a:r>
            <a:endParaRPr lang="en-US" sz="3600" dirty="0"/>
          </a:p>
        </p:txBody>
      </p:sp>
      <p:sp>
        <p:nvSpPr>
          <p:cNvPr id="3" name="Text Placeholder 2"/>
          <p:cNvSpPr>
            <a:spLocks noGrp="1"/>
          </p:cNvSpPr>
          <p:nvPr>
            <p:ph type="body" sz="half" idx="1"/>
          </p:nvPr>
        </p:nvSpPr>
        <p:spPr>
          <a:xfrm>
            <a:off x="333375" y="1185863"/>
            <a:ext cx="8353425" cy="4692650"/>
          </a:xfrm>
        </p:spPr>
        <p:txBody>
          <a:bodyPr/>
          <a:lstStyle/>
          <a:p>
            <a:r>
              <a:rPr lang="en-US" sz="2400" dirty="0"/>
              <a:t>RBL configures the device </a:t>
            </a:r>
            <a:r>
              <a:rPr lang="en-US" sz="2400" dirty="0" smtClean="0"/>
              <a:t>hyperlink window.</a:t>
            </a:r>
            <a:endParaRPr lang="en-US" sz="2400" dirty="0"/>
          </a:p>
          <a:p>
            <a:r>
              <a:rPr lang="en-US" sz="2400" dirty="0" smtClean="0"/>
              <a:t>The </a:t>
            </a:r>
            <a:r>
              <a:rPr lang="en-US" sz="2400" dirty="0"/>
              <a:t>RBL configures the </a:t>
            </a:r>
            <a:r>
              <a:rPr lang="en-US" sz="2400" dirty="0" smtClean="0"/>
              <a:t>SERDES.</a:t>
            </a:r>
          </a:p>
          <a:p>
            <a:r>
              <a:rPr lang="en-US" sz="2400" dirty="0" smtClean="0"/>
              <a:t>The </a:t>
            </a:r>
            <a:r>
              <a:rPr lang="en-US" sz="2400" dirty="0"/>
              <a:t>host can then load the image in the device in the blob format. </a:t>
            </a:r>
          </a:p>
          <a:p>
            <a:r>
              <a:rPr lang="en-US" sz="2400" dirty="0"/>
              <a:t>Once the loading is complete, the host need to set the ARM magic address to the start of the application.</a:t>
            </a:r>
          </a:p>
          <a:p>
            <a:r>
              <a:rPr lang="en-US" sz="2400" dirty="0"/>
              <a:t>Then the host wakes up the ARM using the </a:t>
            </a:r>
            <a:r>
              <a:rPr lang="en-US" sz="2400" dirty="0" smtClean="0"/>
              <a:t>hyperlink interrupts.</a:t>
            </a:r>
            <a:endParaRPr lang="en-US" sz="2400" dirty="0"/>
          </a:p>
          <a:p>
            <a:r>
              <a:rPr lang="en-US" sz="2400" dirty="0"/>
              <a:t>The ARM wakes up and branches to the address specified in the ARM magic address and starts executing.</a:t>
            </a:r>
          </a:p>
        </p:txBody>
      </p:sp>
    </p:spTree>
    <p:extLst>
      <p:ext uri="{BB962C8B-B14F-4D97-AF65-F5344CB8AC3E}">
        <p14:creationId xmlns:p14="http://schemas.microsoft.com/office/powerpoint/2010/main" xmlns="" val="1682030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762000" y="792405"/>
            <a:ext cx="7391400" cy="57554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600" dirty="0" smtClean="0"/>
              <a:t>OnFileLoaded(int nErrorCode, int bSymbolsOnly)</a:t>
            </a:r>
          </a:p>
          <a:p>
            <a:r>
              <a:rPr lang="en-US" sz="1600" dirty="0" smtClean="0"/>
              <a:t>{</a:t>
            </a:r>
          </a:p>
          <a:p>
            <a:r>
              <a:rPr lang="en-US" sz="1600" dirty="0" smtClean="0"/>
              <a:t>        // Allows only core 0 can do i2c programming</a:t>
            </a:r>
          </a:p>
          <a:p>
            <a:r>
              <a:rPr lang="en-US" sz="1600" dirty="0" smtClean="0"/>
              <a:t>        if (DNUM == 0)</a:t>
            </a:r>
          </a:p>
          <a:p>
            <a:r>
              <a:rPr lang="en-US" sz="1600" dirty="0" smtClean="0"/>
              <a:t>        {</a:t>
            </a:r>
          </a:p>
          <a:p>
            <a:r>
              <a:rPr lang="en-US" sz="1600" dirty="0" smtClean="0"/>
              <a:t>            // Checks if eeprom i2c programming was started</a:t>
            </a:r>
          </a:p>
          <a:p>
            <a:r>
              <a:rPr lang="en-US" sz="1600" dirty="0" smtClean="0"/>
              <a:t>            if (i2cprog!=0)</a:t>
            </a:r>
          </a:p>
          <a:p>
            <a:r>
              <a:rPr lang="en-US" sz="1600" dirty="0" smtClean="0"/>
              <a:t>            {</a:t>
            </a:r>
          </a:p>
          <a:p>
            <a:r>
              <a:rPr lang="en-US" sz="1600" dirty="0" smtClean="0"/>
              <a:t>                // Test for little endian</a:t>
            </a:r>
          </a:p>
          <a:p>
            <a:r>
              <a:rPr lang="en-US" sz="1600" dirty="0" smtClean="0"/>
              <a:t>                if (i2cprog==LITTLE_END)</a:t>
            </a:r>
          </a:p>
          <a:p>
            <a:r>
              <a:rPr lang="en-US" sz="1600" dirty="0" smtClean="0"/>
              <a:t>                {</a:t>
            </a:r>
          </a:p>
          <a:p>
            <a:r>
              <a:rPr lang="en-US" sz="1600" dirty="0" smtClean="0"/>
              <a:t>                    // For little endian</a:t>
            </a:r>
          </a:p>
          <a:p>
            <a:r>
              <a:rPr lang="en-US" sz="1600" dirty="0" smtClean="0"/>
              <a:t>                    // Remove i2c eeprom switch</a:t>
            </a:r>
          </a:p>
          <a:p>
            <a:r>
              <a:rPr lang="en-US" sz="1600" dirty="0" smtClean="0"/>
              <a:t>                    i2cprog=0;</a:t>
            </a:r>
          </a:p>
          <a:p>
            <a:r>
              <a:rPr lang="en-US" sz="1600" dirty="0" smtClean="0"/>
              <a:t>                    // Load data file to program</a:t>
            </a:r>
          </a:p>
          <a:p>
            <a:r>
              <a:rPr lang="en-US" sz="1600" dirty="0" smtClean="0"/>
              <a:t>                    GEL_MemoryLoad(0x900000, 0, 0x10000, "$(GEL_file_dir)\\dsprom.dat");</a:t>
            </a:r>
          </a:p>
          <a:p>
            <a:r>
              <a:rPr lang="en-US" sz="1600" dirty="0" smtClean="0"/>
              <a:t> </a:t>
            </a:r>
          </a:p>
          <a:p>
            <a:r>
              <a:rPr lang="en-US" sz="1600" dirty="0" smtClean="0"/>
              <a:t>                    // Load i2c programmer parameters file</a:t>
            </a:r>
          </a:p>
          <a:p>
            <a:r>
              <a:rPr lang="en-US" sz="1600" dirty="0" smtClean="0"/>
              <a:t>                    GEL_MemoryLoad(0x800000, 0, 0x60, "$(GEL_file_dir)\\..\\i2crom\\params_le.dat");</a:t>
            </a:r>
          </a:p>
          <a:p>
            <a:r>
              <a:rPr lang="en-US" sz="1600" dirty="0" smtClean="0"/>
              <a:t>                    // Programs the dsp eeprom</a:t>
            </a:r>
          </a:p>
          <a:p>
            <a:r>
              <a:rPr lang="en-US" sz="1600" dirty="0" smtClean="0"/>
              <a:t>                    GEL_Run();</a:t>
            </a:r>
          </a:p>
          <a:p>
            <a:r>
              <a:rPr lang="en-US" sz="1600" dirty="0" smtClean="0"/>
              <a:t>                }</a:t>
            </a:r>
            <a:endParaRPr lang="en-US" sz="1600" dirty="0"/>
          </a:p>
        </p:txBody>
      </p:sp>
      <p:sp>
        <p:nvSpPr>
          <p:cNvPr id="7" name="Title 6"/>
          <p:cNvSpPr>
            <a:spLocks noGrp="1"/>
          </p:cNvSpPr>
          <p:nvPr>
            <p:ph type="title"/>
          </p:nvPr>
        </p:nvSpPr>
        <p:spPr>
          <a:xfrm>
            <a:off x="457200" y="76200"/>
            <a:ext cx="8229600" cy="609600"/>
          </a:xfrm>
        </p:spPr>
        <p:txBody>
          <a:bodyPr/>
          <a:lstStyle/>
          <a:p>
            <a:r>
              <a:rPr lang="en-US" sz="3200" dirty="0" smtClean="0"/>
              <a:t>Some Lines from the Gel routine during load</a:t>
            </a:r>
            <a:endParaRPr lang="en-US" sz="32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4"/>
            <a:ext cx="8458200" cy="1000125"/>
          </a:xfrm>
        </p:spPr>
        <p:txBody>
          <a:bodyPr/>
          <a:lstStyle/>
          <a:p>
            <a:r>
              <a:rPr lang="en-US" sz="3600" dirty="0" smtClean="0"/>
              <a:t>KeyStone II Boot </a:t>
            </a:r>
            <a:r>
              <a:rPr lang="en-US" sz="3600" dirty="0"/>
              <a:t>Loading Process </a:t>
            </a:r>
            <a:r>
              <a:rPr lang="en-US" sz="3600" dirty="0" smtClean="0"/>
              <a:t>– NAND Boot</a:t>
            </a:r>
            <a:endParaRPr lang="en-US" sz="3600" dirty="0"/>
          </a:p>
        </p:txBody>
      </p:sp>
      <p:sp>
        <p:nvSpPr>
          <p:cNvPr id="3" name="Text Placeholder 2"/>
          <p:cNvSpPr>
            <a:spLocks noGrp="1"/>
          </p:cNvSpPr>
          <p:nvPr>
            <p:ph type="body" sz="half" idx="1"/>
          </p:nvPr>
        </p:nvSpPr>
        <p:spPr>
          <a:xfrm>
            <a:off x="333375" y="1185863"/>
            <a:ext cx="8353425" cy="4692650"/>
          </a:xfrm>
        </p:spPr>
        <p:txBody>
          <a:bodyPr/>
          <a:lstStyle/>
          <a:p>
            <a:r>
              <a:rPr lang="en-US" dirty="0" smtClean="0"/>
              <a:t>The application needs to be in the GP header format</a:t>
            </a:r>
          </a:p>
          <a:p>
            <a:r>
              <a:rPr lang="en-US" dirty="0" smtClean="0"/>
              <a:t>The application is first flashed in the NAND blocks.</a:t>
            </a:r>
          </a:p>
          <a:p>
            <a:r>
              <a:rPr lang="en-US" dirty="0" smtClean="0"/>
              <a:t>The RBL is told the 1</a:t>
            </a:r>
            <a:r>
              <a:rPr lang="en-US" baseline="30000" dirty="0" smtClean="0"/>
              <a:t>st</a:t>
            </a:r>
            <a:r>
              <a:rPr lang="en-US" dirty="0" smtClean="0"/>
              <a:t> block to look for the image.</a:t>
            </a:r>
          </a:p>
          <a:p>
            <a:r>
              <a:rPr lang="en-US" dirty="0" smtClean="0"/>
              <a:t>The process is then same as the I2C or SPI.</a:t>
            </a:r>
            <a:endParaRPr lang="en-US" dirty="0"/>
          </a:p>
        </p:txBody>
      </p:sp>
    </p:spTree>
    <p:extLst>
      <p:ext uri="{BB962C8B-B14F-4D97-AF65-F5344CB8AC3E}">
        <p14:creationId xmlns:p14="http://schemas.microsoft.com/office/powerpoint/2010/main" xmlns="" val="19492776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4"/>
            <a:ext cx="8458200" cy="1000125"/>
          </a:xfrm>
        </p:spPr>
        <p:txBody>
          <a:bodyPr/>
          <a:lstStyle/>
          <a:p>
            <a:r>
              <a:rPr lang="en-US" sz="3600" dirty="0" smtClean="0"/>
              <a:t>KeyStone II Boot </a:t>
            </a:r>
            <a:r>
              <a:rPr lang="en-US" sz="3600" dirty="0"/>
              <a:t>Loading Process </a:t>
            </a:r>
            <a:r>
              <a:rPr lang="en-US" sz="3600" dirty="0" smtClean="0"/>
              <a:t>– UART Boot</a:t>
            </a:r>
            <a:endParaRPr lang="en-US" sz="3600" dirty="0"/>
          </a:p>
        </p:txBody>
      </p:sp>
      <p:sp>
        <p:nvSpPr>
          <p:cNvPr id="3" name="Text Placeholder 2"/>
          <p:cNvSpPr>
            <a:spLocks noGrp="1"/>
          </p:cNvSpPr>
          <p:nvPr>
            <p:ph type="body" sz="half" idx="1"/>
          </p:nvPr>
        </p:nvSpPr>
        <p:spPr>
          <a:xfrm>
            <a:off x="333375" y="1185863"/>
            <a:ext cx="8353425" cy="4692650"/>
          </a:xfrm>
        </p:spPr>
        <p:txBody>
          <a:bodyPr/>
          <a:lstStyle/>
          <a:p>
            <a:r>
              <a:rPr lang="en-US" dirty="0" smtClean="0"/>
              <a:t>The RBL configures the UART and starts sending pings.</a:t>
            </a:r>
          </a:p>
          <a:p>
            <a:r>
              <a:rPr lang="en-US" dirty="0" smtClean="0"/>
              <a:t>The host can send the blob using the XMODEM protocol.</a:t>
            </a:r>
          </a:p>
          <a:p>
            <a:r>
              <a:rPr lang="en-US" dirty="0" smtClean="0"/>
              <a:t>Once the end of the blob is reached, the RBL jumps the ARM core0 to base of MSMC and starts executing the code.</a:t>
            </a:r>
            <a:endParaRPr lang="en-US" dirty="0"/>
          </a:p>
        </p:txBody>
      </p:sp>
    </p:spTree>
    <p:extLst>
      <p:ext uri="{BB962C8B-B14F-4D97-AF65-F5344CB8AC3E}">
        <p14:creationId xmlns:p14="http://schemas.microsoft.com/office/powerpoint/2010/main" xmlns="" val="19492776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3200" dirty="0" smtClean="0"/>
              <a:t>Agenda</a:t>
            </a:r>
          </a:p>
        </p:txBody>
      </p:sp>
      <p:sp>
        <p:nvSpPr>
          <p:cNvPr id="7171" name="Text Placeholder 2"/>
          <p:cNvSpPr>
            <a:spLocks noGrp="1"/>
          </p:cNvSpPr>
          <p:nvPr>
            <p:ph type="body" sz="half" idx="1"/>
          </p:nvPr>
        </p:nvSpPr>
        <p:spPr>
          <a:xfrm>
            <a:off x="333375" y="838201"/>
            <a:ext cx="8505825" cy="5410200"/>
          </a:xfrm>
        </p:spPr>
        <p:txBody>
          <a:bodyPr/>
          <a:lstStyle/>
          <a:p>
            <a:pPr eaLnBrk="1" hangingPunct="1"/>
            <a:endParaRPr lang="en-US" sz="2400" dirty="0" smtClean="0"/>
          </a:p>
          <a:p>
            <a:pPr eaLnBrk="1" hangingPunct="1"/>
            <a:r>
              <a:rPr lang="en-US" sz="2800" dirty="0" smtClean="0"/>
              <a:t>Two step boot</a:t>
            </a:r>
          </a:p>
          <a:p>
            <a:pPr lvl="1" eaLnBrk="1" hangingPunct="1"/>
            <a:r>
              <a:rPr lang="en-US" sz="2400" dirty="0" smtClean="0"/>
              <a:t>IBL</a:t>
            </a:r>
          </a:p>
          <a:p>
            <a:pPr lvl="1" eaLnBrk="1" hangingPunct="1"/>
            <a:r>
              <a:rPr lang="en-US" sz="2400" dirty="0" smtClean="0"/>
              <a:t>Boot multiple cores</a:t>
            </a:r>
          </a:p>
          <a:p>
            <a:pPr lvl="1" eaLnBrk="1" hangingPunct="1"/>
            <a:r>
              <a:rPr lang="en-US" sz="2400" dirty="0" smtClean="0"/>
              <a:t>U-boot</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smtClean="0"/>
              <a:t>Second Stage Boot Load Process</a:t>
            </a:r>
          </a:p>
        </p:txBody>
      </p:sp>
      <p:sp>
        <p:nvSpPr>
          <p:cNvPr id="6" name="TextBox 5"/>
          <p:cNvSpPr txBox="1"/>
          <p:nvPr/>
        </p:nvSpPr>
        <p:spPr>
          <a:xfrm>
            <a:off x="914400" y="990600"/>
            <a:ext cx="7315200" cy="5484578"/>
          </a:xfrm>
          <a:prstGeom prst="rect">
            <a:avLst/>
          </a:prstGeom>
          <a:noFill/>
        </p:spPr>
        <p:txBody>
          <a:bodyPr wrap="square" rtlCol="0">
            <a:spAutoFit/>
          </a:bodyPr>
          <a:lstStyle/>
          <a:p>
            <a:r>
              <a:rPr lang="en-US" sz="2400" dirty="0" smtClean="0"/>
              <a:t>Q: What if more boot parameters are needed than can be specified in the boot pins? </a:t>
            </a:r>
          </a:p>
          <a:p>
            <a:endParaRPr lang="en-US" sz="2400" dirty="0"/>
          </a:p>
          <a:p>
            <a:r>
              <a:rPr lang="en-US" sz="2400" dirty="0" smtClean="0"/>
              <a:t>A: Other parameter values can be updated through the I2C boot mode.</a:t>
            </a:r>
          </a:p>
          <a:p>
            <a:endParaRPr lang="en-US" sz="2400" dirty="0" smtClean="0"/>
          </a:p>
          <a:p>
            <a:pPr marL="342900" indent="-342900" eaLnBrk="0" fontAlgn="base" hangingPunct="0">
              <a:spcBef>
                <a:spcPct val="20000"/>
              </a:spcBef>
              <a:spcAft>
                <a:spcPct val="0"/>
              </a:spcAft>
              <a:buFont typeface="Arial" pitchFamily="34" charset="0"/>
              <a:buChar char="•"/>
            </a:pPr>
            <a:r>
              <a:rPr lang="en-US" sz="2400" dirty="0" smtClean="0"/>
              <a:t>In this case, the I2C boot starts with an I2C boot parameter table which in turn loads a custom updated parameter table for a specific boot mode. </a:t>
            </a:r>
          </a:p>
          <a:p>
            <a:pPr marL="342900" indent="-342900" eaLnBrk="0" fontAlgn="base" hangingPunct="0">
              <a:spcBef>
                <a:spcPct val="20000"/>
              </a:spcBef>
              <a:spcAft>
                <a:spcPct val="0"/>
              </a:spcAft>
              <a:buFont typeface="Arial" pitchFamily="34" charset="0"/>
              <a:buChar char="•"/>
            </a:pPr>
            <a:endParaRPr lang="en-US" sz="2400" dirty="0" smtClean="0"/>
          </a:p>
          <a:p>
            <a:pPr marL="342900" indent="-342900" eaLnBrk="0" fontAlgn="base" hangingPunct="0">
              <a:spcBef>
                <a:spcPct val="20000"/>
              </a:spcBef>
              <a:spcAft>
                <a:spcPct val="0"/>
              </a:spcAft>
              <a:buFont typeface="Arial" pitchFamily="34" charset="0"/>
              <a:buChar char="•"/>
            </a:pPr>
            <a:r>
              <a:rPr lang="en-US" sz="2400" dirty="0" smtClean="0"/>
              <a:t>Once the default parameter table is updated, the boot code executes using the updated boot parameter structure, following the same process as the primary boot mode.</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smtClean="0"/>
              <a:t>Second Stage Boot Load Specifics</a:t>
            </a:r>
          </a:p>
        </p:txBody>
      </p:sp>
      <p:sp>
        <p:nvSpPr>
          <p:cNvPr id="31747" name="Text Placeholder 2"/>
          <p:cNvSpPr>
            <a:spLocks noGrp="1"/>
          </p:cNvSpPr>
          <p:nvPr>
            <p:ph type="body" sz="half" idx="1"/>
          </p:nvPr>
        </p:nvSpPr>
        <p:spPr>
          <a:xfrm>
            <a:off x="333375" y="1185863"/>
            <a:ext cx="8383588" cy="4692650"/>
          </a:xfrm>
        </p:spPr>
        <p:txBody>
          <a:bodyPr/>
          <a:lstStyle/>
          <a:p>
            <a:r>
              <a:rPr lang="en-US" sz="2400" dirty="0" smtClean="0"/>
              <a:t>The loaded EEPROM image has two boot parameter table blocks.</a:t>
            </a:r>
          </a:p>
          <a:p>
            <a:r>
              <a:rPr lang="en-US" sz="2400" dirty="0" smtClean="0"/>
              <a:t>The first block is an I2C boot parameter table, which sets the core clock and the address of the next block.</a:t>
            </a:r>
          </a:p>
          <a:p>
            <a:r>
              <a:rPr lang="en-US" sz="2400" dirty="0" smtClean="0"/>
              <a:t>The next block includes the requested boot mode-specific boot parameter table with user-specified values.</a:t>
            </a:r>
          </a:p>
          <a:p>
            <a:r>
              <a:rPr lang="en-US" sz="2400" dirty="0" smtClean="0"/>
              <a:t>After loading this image into the EEPROM, the boot mode in the boot strap is set for I2C master boot.</a:t>
            </a:r>
          </a:p>
          <a:p>
            <a:r>
              <a:rPr lang="en-US" sz="2400" dirty="0" smtClean="0"/>
              <a:t>After POR, the I2C boot code is executed as a first-stage boot load, which updates the default boot parameter table and re-enters the boot code, executing the boot code utilizing the user-specific parameters.</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Intermediate Boot Loader (IBL)</a:t>
            </a:r>
            <a:endParaRPr lang="en-US" dirty="0"/>
          </a:p>
        </p:txBody>
      </p:sp>
      <p:sp>
        <p:nvSpPr>
          <p:cNvPr id="3" name="Text Placeholder 2"/>
          <p:cNvSpPr>
            <a:spLocks noGrp="1"/>
          </p:cNvSpPr>
          <p:nvPr>
            <p:ph type="body" sz="half" idx="1"/>
          </p:nvPr>
        </p:nvSpPr>
        <p:spPr>
          <a:xfrm>
            <a:off x="333375" y="1185862"/>
            <a:ext cx="8505825" cy="5291137"/>
          </a:xfrm>
        </p:spPr>
        <p:txBody>
          <a:bodyPr/>
          <a:lstStyle/>
          <a:p>
            <a:r>
              <a:rPr lang="en-US" sz="2800" dirty="0" smtClean="0"/>
              <a:t>Originally created as a work-around for a PLL locking issue in the C667x PG1.0 version.</a:t>
            </a:r>
          </a:p>
          <a:p>
            <a:r>
              <a:rPr lang="en-US" sz="2800" dirty="0" smtClean="0"/>
              <a:t>Same process as second stage boot loading.</a:t>
            </a:r>
          </a:p>
          <a:p>
            <a:r>
              <a:rPr lang="en-US" sz="2800" dirty="0" smtClean="0"/>
              <a:t>Also provides additional boot features:</a:t>
            </a:r>
          </a:p>
          <a:p>
            <a:pPr lvl="1"/>
            <a:r>
              <a:rPr lang="en-US" dirty="0" smtClean="0"/>
              <a:t>TFTP boot</a:t>
            </a:r>
          </a:p>
          <a:p>
            <a:pPr lvl="1"/>
            <a:r>
              <a:rPr lang="en-US" dirty="0" smtClean="0"/>
              <a:t>NAND boot</a:t>
            </a:r>
          </a:p>
          <a:p>
            <a:pPr lvl="1"/>
            <a:r>
              <a:rPr lang="en-US" dirty="0" smtClean="0"/>
              <a:t>NOR boot</a:t>
            </a:r>
          </a:p>
          <a:p>
            <a:r>
              <a:rPr lang="en-US" sz="2800" dirty="0" smtClean="0"/>
              <a:t>In the EVM, the FPGA is programmed to boot IBL, execute the PLL fix, and then jump right back to RBL for the set boot mode.</a:t>
            </a:r>
          </a:p>
          <a:p>
            <a:endParaRPr lang="en-US" dirty="0"/>
          </a:p>
        </p:txBody>
      </p:sp>
    </p:spTree>
    <p:extLst>
      <p:ext uri="{BB962C8B-B14F-4D97-AF65-F5344CB8AC3E}">
        <p14:creationId xmlns:p14="http://schemas.microsoft.com/office/powerpoint/2010/main" xmlns="" val="29997175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z="3600" dirty="0" smtClean="0"/>
              <a:t>KeyStone I Booting Multiple Cores</a:t>
            </a:r>
          </a:p>
        </p:txBody>
      </p:sp>
      <p:sp>
        <p:nvSpPr>
          <p:cNvPr id="3" name="Text Placeholder 2"/>
          <p:cNvSpPr>
            <a:spLocks noGrp="1"/>
          </p:cNvSpPr>
          <p:nvPr>
            <p:ph type="body" sz="half" idx="1"/>
          </p:nvPr>
        </p:nvSpPr>
        <p:spPr>
          <a:xfrm>
            <a:off x="333375" y="1185863"/>
            <a:ext cx="8310563" cy="4692650"/>
          </a:xfrm>
        </p:spPr>
        <p:txBody>
          <a:bodyPr/>
          <a:lstStyle/>
          <a:p>
            <a:r>
              <a:rPr lang="en-US" sz="2400" dirty="0" smtClean="0"/>
              <a:t>During the boot process, the boot loader code is loaded into the L2 of CorePac 0 from the ROM.</a:t>
            </a:r>
          </a:p>
          <a:p>
            <a:r>
              <a:rPr lang="en-US" sz="2400" dirty="0" smtClean="0"/>
              <a:t>The high 0xD23F (52K)  bytes of L2 in all CorePacs are reserved for the boot code. User should not overwrite this area.</a:t>
            </a:r>
          </a:p>
          <a:p>
            <a:r>
              <a:rPr lang="en-US" sz="2400" dirty="0" smtClean="0"/>
              <a:t>All the other cores will execute an IDLE.</a:t>
            </a:r>
          </a:p>
          <a:p>
            <a:r>
              <a:rPr lang="en-US" sz="2400" dirty="0" smtClean="0"/>
              <a:t>User should load the image into the L2 of CorePacs they want to boot.</a:t>
            </a:r>
          </a:p>
          <a:p>
            <a:r>
              <a:rPr lang="en-US" sz="2400" dirty="0" smtClean="0"/>
              <a:t>Before setting the Boot Complete register, the user should also set the start address of the code in the respective BOOT MAGIC ADDRESS of the CorePac L2.</a:t>
            </a:r>
          </a:p>
          <a:p>
            <a:r>
              <a:rPr lang="en-US" sz="2400" dirty="0" smtClean="0"/>
              <a:t>Finally, the user image should also write the IPC Interrupt register to bring the required CorePacs out of IDLE.</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II Booting Multiple cores</a:t>
            </a:r>
            <a:endParaRPr lang="en-US" sz="3600" dirty="0"/>
          </a:p>
        </p:txBody>
      </p:sp>
      <p:sp>
        <p:nvSpPr>
          <p:cNvPr id="3" name="Text Placeholder 2"/>
          <p:cNvSpPr>
            <a:spLocks noGrp="1"/>
          </p:cNvSpPr>
          <p:nvPr>
            <p:ph type="body" sz="half" idx="1"/>
          </p:nvPr>
        </p:nvSpPr>
        <p:spPr>
          <a:xfrm>
            <a:off x="333375" y="1185863"/>
            <a:ext cx="7972425" cy="4692650"/>
          </a:xfrm>
        </p:spPr>
        <p:txBody>
          <a:bodyPr/>
          <a:lstStyle/>
          <a:p>
            <a:r>
              <a:rPr lang="en-US" sz="2800" dirty="0" smtClean="0"/>
              <a:t>ARM core0 is the master core.</a:t>
            </a:r>
          </a:p>
          <a:p>
            <a:r>
              <a:rPr lang="en-US" sz="2800" dirty="0" smtClean="0"/>
              <a:t>During the boot process the other ARM cores if available are shut down.</a:t>
            </a:r>
          </a:p>
          <a:p>
            <a:r>
              <a:rPr lang="en-US" sz="2800" dirty="0" smtClean="0"/>
              <a:t>The application that is running in ARM core0 needs to update the ARM magic address and then </a:t>
            </a:r>
            <a:r>
              <a:rPr lang="en-US" sz="2800" dirty="0"/>
              <a:t>power up the other ARM cores in the </a:t>
            </a:r>
            <a:r>
              <a:rPr lang="en-US" sz="2800" dirty="0" smtClean="0"/>
              <a:t>tetras. </a:t>
            </a:r>
          </a:p>
          <a:p>
            <a:r>
              <a:rPr lang="en-US" sz="2800" dirty="0" smtClean="0"/>
              <a:t>Once powered up the other ARM cores will start executing from the address specified in the ARM magic address</a:t>
            </a:r>
            <a:r>
              <a:rPr lang="en-US" dirty="0" smtClean="0"/>
              <a:t>.</a:t>
            </a:r>
            <a:endParaRPr lang="en-US" dirty="0"/>
          </a:p>
        </p:txBody>
      </p:sp>
    </p:spTree>
    <p:extLst>
      <p:ext uri="{BB962C8B-B14F-4D97-AF65-F5344CB8AC3E}">
        <p14:creationId xmlns:p14="http://schemas.microsoft.com/office/powerpoint/2010/main" xmlns="" val="189626585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U_BOOT (1/2)</a:t>
            </a:r>
            <a:endParaRPr lang="en-US" sz="3600" dirty="0"/>
          </a:p>
        </p:txBody>
      </p:sp>
      <p:sp>
        <p:nvSpPr>
          <p:cNvPr id="3" name="Text Placeholder 2"/>
          <p:cNvSpPr>
            <a:spLocks noGrp="1"/>
          </p:cNvSpPr>
          <p:nvPr>
            <p:ph type="body" sz="half" idx="1"/>
          </p:nvPr>
        </p:nvSpPr>
        <p:spPr>
          <a:xfrm>
            <a:off x="333375" y="1185863"/>
            <a:ext cx="7972425" cy="4692650"/>
          </a:xfrm>
        </p:spPr>
        <p:txBody>
          <a:bodyPr/>
          <a:lstStyle/>
          <a:p>
            <a:r>
              <a:rPr lang="en-US" sz="2800" dirty="0" smtClean="0"/>
              <a:t>U-BOOT is an open source cross-platform boot loader application that facilitate loading images and more</a:t>
            </a:r>
          </a:p>
          <a:p>
            <a:r>
              <a:rPr lang="en-US" sz="2800" dirty="0" smtClean="0"/>
              <a:t>In addition to configure the hardware, the U-BOOT enables the user to </a:t>
            </a:r>
          </a:p>
          <a:p>
            <a:pPr lvl="1"/>
            <a:r>
              <a:rPr lang="en-US" sz="2400" dirty="0" smtClean="0"/>
              <a:t>read and write arbitrary memory location </a:t>
            </a:r>
          </a:p>
          <a:p>
            <a:pPr lvl="1"/>
            <a:r>
              <a:rPr lang="en-US" sz="2400" dirty="0" smtClean="0"/>
              <a:t>loading image into RAM</a:t>
            </a:r>
          </a:p>
          <a:p>
            <a:pPr lvl="1"/>
            <a:r>
              <a:rPr lang="en-US" sz="2400" dirty="0" smtClean="0"/>
              <a:t>Copying data into the flash</a:t>
            </a:r>
          </a:p>
          <a:p>
            <a:pPr lvl="1"/>
            <a:r>
              <a:rPr lang="en-US" sz="2400" dirty="0" smtClean="0"/>
              <a:t>Provide starting address for the code</a:t>
            </a:r>
          </a:p>
          <a:p>
            <a:endParaRPr lang="en-US" sz="2800" dirty="0"/>
          </a:p>
        </p:txBody>
      </p:sp>
    </p:spTree>
    <p:extLst>
      <p:ext uri="{BB962C8B-B14F-4D97-AF65-F5344CB8AC3E}">
        <p14:creationId xmlns:p14="http://schemas.microsoft.com/office/powerpoint/2010/main" xmlns="" val="189626585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U_BOOT (2/2)</a:t>
            </a:r>
            <a:endParaRPr lang="en-US" sz="3600" dirty="0"/>
          </a:p>
        </p:txBody>
      </p:sp>
      <p:sp>
        <p:nvSpPr>
          <p:cNvPr id="3" name="Text Placeholder 2"/>
          <p:cNvSpPr>
            <a:spLocks noGrp="1"/>
          </p:cNvSpPr>
          <p:nvPr>
            <p:ph type="body" sz="half" idx="1"/>
          </p:nvPr>
        </p:nvSpPr>
        <p:spPr>
          <a:xfrm>
            <a:off x="333375" y="1185862"/>
            <a:ext cx="7972425" cy="5214937"/>
          </a:xfrm>
        </p:spPr>
        <p:txBody>
          <a:bodyPr/>
          <a:lstStyle/>
          <a:p>
            <a:r>
              <a:rPr lang="en-US" sz="2800" dirty="0" smtClean="0"/>
              <a:t>U-BOOT monitor application enables controlling U-BOOT from external terminal</a:t>
            </a:r>
          </a:p>
          <a:p>
            <a:r>
              <a:rPr lang="en-US" sz="2800" dirty="0" smtClean="0"/>
              <a:t>The user can define a set of parameters (Environment variables)  that controls the BOOT process. These parameters are stored in flash. </a:t>
            </a:r>
          </a:p>
          <a:p>
            <a:r>
              <a:rPr lang="en-US" sz="2800" dirty="0" smtClean="0"/>
              <a:t>U-BOOT has a set of commands </a:t>
            </a:r>
          </a:p>
          <a:p>
            <a:pPr lvl="1"/>
            <a:r>
              <a:rPr lang="en-US" sz="2400" dirty="0" smtClean="0"/>
              <a:t>Setenv – define an environment variable</a:t>
            </a:r>
          </a:p>
          <a:p>
            <a:pPr lvl="1"/>
            <a:r>
              <a:rPr lang="en-US" sz="2400" dirty="0" smtClean="0"/>
              <a:t>Printenv – shows the current parameters (environment variables)</a:t>
            </a:r>
          </a:p>
          <a:p>
            <a:pPr lvl="1"/>
            <a:r>
              <a:rPr lang="en-US" sz="2400" dirty="0" smtClean="0"/>
              <a:t>Saveenv – save new setting into the flash</a:t>
            </a:r>
          </a:p>
          <a:p>
            <a:r>
              <a:rPr lang="en-US" sz="2800" dirty="0" smtClean="0"/>
              <a:t>The next slide shows part of the printenv results for my EVM </a:t>
            </a:r>
            <a:endParaRPr lang="en-US" sz="2800" dirty="0"/>
          </a:p>
        </p:txBody>
      </p:sp>
    </p:spTree>
    <p:extLst>
      <p:ext uri="{BB962C8B-B14F-4D97-AF65-F5344CB8AC3E}">
        <p14:creationId xmlns:p14="http://schemas.microsoft.com/office/powerpoint/2010/main" xmlns="" val="1896265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Generic Boot Procedure</a:t>
            </a:r>
            <a:endParaRPr lang="en-US" sz="3600" dirty="0"/>
          </a:p>
        </p:txBody>
      </p:sp>
      <p:graphicFrame>
        <p:nvGraphicFramePr>
          <p:cNvPr id="6" name="Object 5"/>
          <p:cNvGraphicFramePr>
            <a:graphicFrameLocks noChangeAspect="1"/>
          </p:cNvGraphicFramePr>
          <p:nvPr/>
        </p:nvGraphicFramePr>
        <p:xfrm>
          <a:off x="914400" y="990600"/>
          <a:ext cx="7551738" cy="5072851"/>
        </p:xfrm>
        <a:graphic>
          <a:graphicData uri="http://schemas.openxmlformats.org/presentationml/2006/ole">
            <p:oleObj spid="_x0000_s36867" name="Visio" r:id="rId3" imgW="8854305" imgH="5947805" progId="Visio.Drawing.11">
              <p:embed/>
            </p:oleObj>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p:cNvSpPr>
            <a:spLocks noChangeArrowheads="1"/>
          </p:cNvSpPr>
          <p:nvPr/>
        </p:nvSpPr>
        <p:spPr bwMode="auto">
          <a:xfrm>
            <a:off x="304800" y="11921"/>
            <a:ext cx="8839200" cy="62478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TCI6638 EVM # printenv</a:t>
            </a:r>
            <a:endParaRPr kumimoji="0" lang="en-US" sz="16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addr_uboot=0x87000000</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args_all=setenv bootargs console=ttyS0,115200n8 rootwait=1</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args_net=setenv bootargs ${bootargs} rootfstype=nfs root=/dev/nfs rw nfsroot=${serverip}:${nfs_root},${nfs_options} ip=192.168.0.53:::::eth0:off</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args_ramfs=setenv bootargs ${bootargs} earlyprintk rdinit=/sbin/init rw root=/dev/ram0 initrd=0x802000000,80M</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boot=net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bootcmd=run init_${boot} get_fdt_${boot} get_mon_${boot} get_kern_${boot} run_mon run_kern</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gatewayip=192.168.0.1</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get_fdt_ramfs=tftp ${addr_fdt} ${tftp_root}/${name_fdt}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get_mon_net=tftp ${addr_mon} ${tftp_root}/${name_mon}</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init_net=run args_all args_net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init_ramfs=run args_all args_ramfs get_fs_ramfs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ipaddr=192.168.0.53</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mem_lpae=1</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mem_reserve=512M</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name_fdt=uImage-k2hk-evm.dtb</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name_fs=tisdk-rootfs.cpio.gz</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nfs_options=v3,tcp,rsize=4096,wsize=4096</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nfs_root=/opt/filesys/student3</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run_kern=bootm ${addr_kern} - ${addr_fdt}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run_mon=mon_install ${addr_mon}</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serverip=192.168.0.100</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tftp_root=student3</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3200400"/>
          </a:xfrm>
        </p:spPr>
        <p:txBody>
          <a:bodyPr/>
          <a:lstStyle/>
          <a:p>
            <a:r>
              <a:rPr lang="en-US" dirty="0" smtClean="0"/>
              <a:t>Questions?</a:t>
            </a:r>
            <a:br>
              <a:rPr lang="en-US" dirty="0" smtClean="0"/>
            </a:br>
            <a:r>
              <a:rPr lang="en-US" dirty="0" smtClean="0"/>
              <a:t/>
            </a:r>
            <a:br>
              <a:rPr lang="en-US" dirty="0" smtClean="0"/>
            </a:br>
            <a:r>
              <a:rPr lang="en-US" dirty="0" smtClean="0"/>
              <a:t/>
            </a:r>
            <a:br>
              <a:rPr lang="en-US" dirty="0" smtClean="0"/>
            </a:br>
            <a:r>
              <a:rPr lang="en-US" dirty="0" smtClean="0"/>
              <a:t>Thanks !</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Up</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dirty="0" smtClean="0"/>
              <a:t>Hibernation</a:t>
            </a:r>
          </a:p>
        </p:txBody>
      </p:sp>
      <p:sp>
        <p:nvSpPr>
          <p:cNvPr id="12291" name="Content Placeholder 2"/>
          <p:cNvSpPr>
            <a:spLocks noGrp="1"/>
          </p:cNvSpPr>
          <p:nvPr>
            <p:ph idx="1"/>
          </p:nvPr>
        </p:nvSpPr>
        <p:spPr/>
        <p:txBody>
          <a:bodyPr/>
          <a:lstStyle/>
          <a:p>
            <a:pPr eaLnBrk="1" hangingPunct="1"/>
            <a:r>
              <a:rPr lang="en-US" sz="1800" dirty="0" smtClean="0"/>
              <a:t>Hibernation 1</a:t>
            </a:r>
          </a:p>
          <a:p>
            <a:pPr lvl="1" eaLnBrk="1" hangingPunct="1"/>
            <a:r>
              <a:rPr lang="en-US" sz="1800" dirty="0" smtClean="0"/>
              <a:t>The application needs to ensure that the chip control register is set correctly to avoid MSMC reset. </a:t>
            </a:r>
          </a:p>
          <a:p>
            <a:pPr eaLnBrk="1" hangingPunct="1"/>
            <a:r>
              <a:rPr lang="en-US" sz="1800" dirty="0" smtClean="0"/>
              <a:t>Hibernation 2</a:t>
            </a:r>
          </a:p>
          <a:p>
            <a:pPr lvl="1" eaLnBrk="1" hangingPunct="1"/>
            <a:r>
              <a:rPr lang="en-US" sz="1800" dirty="0" smtClean="0"/>
              <a:t>MSMC is reinitialized to default values.</a:t>
            </a:r>
          </a:p>
          <a:p>
            <a:pPr eaLnBrk="1" hangingPunct="1"/>
            <a:r>
              <a:rPr lang="en-US" sz="1800" dirty="0" smtClean="0"/>
              <a:t>For both modes, the Application is responsible for shutdown of all desired IP blocks. </a:t>
            </a:r>
          </a:p>
          <a:p>
            <a:pPr eaLnBrk="1" hangingPunct="1"/>
            <a:r>
              <a:rPr lang="en-US" sz="1800" dirty="0" smtClean="0"/>
              <a:t>A hard or soft reset can be configured to bring  a hibernating device out of hibernation</a:t>
            </a:r>
          </a:p>
          <a:p>
            <a:pPr lvl="1" eaLnBrk="1" hangingPunct="1"/>
            <a:r>
              <a:rPr lang="en-US" sz="1800" dirty="0" smtClean="0"/>
              <a:t>After the reset, the boot loader code checks the PWRSTATECTL register to identify the hibernation mode and branch address and </a:t>
            </a:r>
            <a:r>
              <a:rPr lang="en-US" sz="1800" b="1" dirty="0" smtClean="0"/>
              <a:t>recovery master</a:t>
            </a:r>
            <a:r>
              <a:rPr lang="en-US" sz="1800" dirty="0" smtClean="0"/>
              <a:t>. </a:t>
            </a:r>
          </a:p>
          <a:p>
            <a:pPr lvl="1" eaLnBrk="1" hangingPunct="1"/>
            <a:r>
              <a:rPr lang="en-US" sz="1800" dirty="0" smtClean="0"/>
              <a:t>Subsequent Actions</a:t>
            </a:r>
          </a:p>
          <a:p>
            <a:pPr lvl="2" eaLnBrk="1" hangingPunct="1"/>
            <a:r>
              <a:rPr lang="en-US" sz="1800" dirty="0" smtClean="0"/>
              <a:t>Peripherals and CorePacs are powered</a:t>
            </a:r>
          </a:p>
          <a:p>
            <a:pPr lvl="2" eaLnBrk="1" hangingPunct="1"/>
            <a:r>
              <a:rPr lang="en-US" sz="1800" dirty="0" smtClean="0"/>
              <a:t>The awakened device branches to the application code which utilizes the values stored in MSMC or DDR3 prior to hibernation and the recovery master starts the recovery process.</a:t>
            </a: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76200"/>
            <a:ext cx="9144000" cy="814388"/>
          </a:xfrm>
        </p:spPr>
        <p:txBody>
          <a:bodyPr/>
          <a:lstStyle/>
          <a:p>
            <a:pPr eaLnBrk="1" hangingPunct="1"/>
            <a:r>
              <a:rPr lang="en-US" sz="4000" dirty="0" smtClean="0"/>
              <a:t>Rom Boot Loader (RBL): Definition</a:t>
            </a:r>
          </a:p>
        </p:txBody>
      </p:sp>
      <p:sp>
        <p:nvSpPr>
          <p:cNvPr id="7171" name="Text Placeholder 2"/>
          <p:cNvSpPr>
            <a:spLocks noGrp="1"/>
          </p:cNvSpPr>
          <p:nvPr>
            <p:ph type="body" sz="half" idx="1"/>
          </p:nvPr>
        </p:nvSpPr>
        <p:spPr>
          <a:xfrm>
            <a:off x="333375" y="838201"/>
            <a:ext cx="8505825" cy="3581399"/>
          </a:xfrm>
        </p:spPr>
        <p:txBody>
          <a:bodyPr/>
          <a:lstStyle/>
          <a:p>
            <a:pPr eaLnBrk="1" hangingPunct="1">
              <a:buNone/>
            </a:pPr>
            <a:r>
              <a:rPr lang="en-US" sz="2800" dirty="0" smtClean="0"/>
              <a:t>Rom Boot Loader (RBL):</a:t>
            </a:r>
          </a:p>
          <a:p>
            <a:pPr eaLnBrk="1" hangingPunct="1"/>
            <a:r>
              <a:rPr lang="en-US" sz="2800" dirty="0" smtClean="0"/>
              <a:t>Software </a:t>
            </a:r>
            <a:r>
              <a:rPr lang="en-US" sz="2800" dirty="0"/>
              <a:t>code used for </a:t>
            </a:r>
            <a:r>
              <a:rPr lang="en-US" sz="2800" dirty="0" smtClean="0"/>
              <a:t>device </a:t>
            </a:r>
            <a:r>
              <a:rPr lang="en-US" sz="2800" dirty="0"/>
              <a:t>startup.</a:t>
            </a:r>
          </a:p>
          <a:p>
            <a:pPr eaLnBrk="1" hangingPunct="1"/>
            <a:r>
              <a:rPr lang="en-US" sz="2800" dirty="0" smtClean="0"/>
              <a:t>Burned in ROM (non-modifiable) during manufacture</a:t>
            </a:r>
          </a:p>
          <a:p>
            <a:pPr eaLnBrk="1" hangingPunct="1"/>
            <a:r>
              <a:rPr lang="en-US" sz="2800" dirty="0" smtClean="0"/>
              <a:t>Has a base address of 0x20B00000 (DSP), 0x00000000 (ARM)</a:t>
            </a:r>
          </a:p>
        </p:txBody>
      </p:sp>
      <p:grpSp>
        <p:nvGrpSpPr>
          <p:cNvPr id="2" name="Group 16"/>
          <p:cNvGrpSpPr/>
          <p:nvPr/>
        </p:nvGrpSpPr>
        <p:grpSpPr>
          <a:xfrm>
            <a:off x="304800" y="3352800"/>
            <a:ext cx="4267200" cy="3048000"/>
            <a:chOff x="4495800" y="3276600"/>
            <a:chExt cx="4267200" cy="3048000"/>
          </a:xfrm>
        </p:grpSpPr>
        <p:sp>
          <p:nvSpPr>
            <p:cNvPr id="5" name="Rectangle 4"/>
            <p:cNvSpPr/>
            <p:nvPr/>
          </p:nvSpPr>
          <p:spPr bwMode="auto">
            <a:xfrm>
              <a:off x="4495800" y="4572000"/>
              <a:ext cx="1219200" cy="6858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dirty="0" smtClean="0"/>
            </a:p>
            <a:p>
              <a:pPr algn="ctr" eaLnBrk="0" fontAlgn="base" hangingPunct="0">
                <a:spcBef>
                  <a:spcPct val="0"/>
                </a:spcBef>
                <a:spcAft>
                  <a:spcPct val="0"/>
                </a:spcAft>
              </a:pPr>
              <a:r>
                <a:rPr lang="en-US" dirty="0" smtClean="0"/>
                <a:t>ROM</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6" name="Rectangle 5"/>
            <p:cNvSpPr/>
            <p:nvPr/>
          </p:nvSpPr>
          <p:spPr bwMode="auto">
            <a:xfrm>
              <a:off x="7315200" y="3276600"/>
              <a:ext cx="1219200" cy="6858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7" name="Rectangle 6"/>
            <p:cNvSpPr/>
            <p:nvPr/>
          </p:nvSpPr>
          <p:spPr bwMode="auto">
            <a:xfrm>
              <a:off x="7391400" y="3352800"/>
              <a:ext cx="1219200" cy="6858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8" name="Rectangle 7"/>
            <p:cNvSpPr/>
            <p:nvPr/>
          </p:nvSpPr>
          <p:spPr bwMode="auto">
            <a:xfrm>
              <a:off x="7467600" y="3429000"/>
              <a:ext cx="1219200" cy="6858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9" name="Rectangle 8"/>
            <p:cNvSpPr/>
            <p:nvPr/>
          </p:nvSpPr>
          <p:spPr bwMode="auto">
            <a:xfrm>
              <a:off x="7543800" y="3505200"/>
              <a:ext cx="1219200" cy="6858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smtClean="0"/>
                <a:t>C66x CorePac</a:t>
              </a:r>
            </a:p>
          </p:txBody>
        </p:sp>
        <p:sp>
          <p:nvSpPr>
            <p:cNvPr id="10" name="Rectangle 9"/>
            <p:cNvSpPr/>
            <p:nvPr/>
          </p:nvSpPr>
          <p:spPr bwMode="auto">
            <a:xfrm>
              <a:off x="7315200" y="5410200"/>
              <a:ext cx="1219200" cy="6858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1" name="Rectangle 10"/>
            <p:cNvSpPr/>
            <p:nvPr/>
          </p:nvSpPr>
          <p:spPr bwMode="auto">
            <a:xfrm>
              <a:off x="7391400" y="5486400"/>
              <a:ext cx="1219200" cy="6858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2" name="Rectangle 11"/>
            <p:cNvSpPr/>
            <p:nvPr/>
          </p:nvSpPr>
          <p:spPr bwMode="auto">
            <a:xfrm>
              <a:off x="7467600" y="5562600"/>
              <a:ext cx="1219200" cy="6858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3" name="Rectangle 12"/>
            <p:cNvSpPr/>
            <p:nvPr/>
          </p:nvSpPr>
          <p:spPr bwMode="auto">
            <a:xfrm>
              <a:off x="7543800" y="5638800"/>
              <a:ext cx="1219200" cy="6858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smtClean="0"/>
                <a:t>ARM CorePac</a:t>
              </a:r>
            </a:p>
          </p:txBody>
        </p:sp>
        <p:cxnSp>
          <p:nvCxnSpPr>
            <p:cNvPr id="14" name="Elbow Connector 13"/>
            <p:cNvCxnSpPr>
              <a:stCxn id="5" idx="3"/>
              <a:endCxn id="6" idx="1"/>
            </p:cNvCxnSpPr>
            <p:nvPr/>
          </p:nvCxnSpPr>
          <p:spPr bwMode="auto">
            <a:xfrm flipV="1">
              <a:off x="5715000" y="3619500"/>
              <a:ext cx="1600200" cy="1295400"/>
            </a:xfrm>
            <a:prstGeom prst="bentConnector3">
              <a:avLst/>
            </a:prstGeom>
            <a:solidFill>
              <a:schemeClr val="accent1"/>
            </a:solidFill>
            <a:ln w="9525" cap="flat" cmpd="sng" algn="ctr">
              <a:solidFill>
                <a:schemeClr val="tx1"/>
              </a:solidFill>
              <a:prstDash val="solid"/>
              <a:round/>
              <a:headEnd type="none" w="med" len="med"/>
              <a:tailEnd type="arrow"/>
            </a:ln>
            <a:effectLst/>
          </p:spPr>
        </p:cxnSp>
        <p:cxnSp>
          <p:nvCxnSpPr>
            <p:cNvPr id="15" name="Straight Connector 14"/>
            <p:cNvCxnSpPr/>
            <p:nvPr/>
          </p:nvCxnSpPr>
          <p:spPr bwMode="auto">
            <a:xfrm>
              <a:off x="6515100" y="4914900"/>
              <a:ext cx="0" cy="8382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Straight Arrow Connector 15"/>
            <p:cNvCxnSpPr>
              <a:endCxn id="10" idx="1"/>
            </p:cNvCxnSpPr>
            <p:nvPr/>
          </p:nvCxnSpPr>
          <p:spPr bwMode="auto">
            <a:xfrm>
              <a:off x="6515100" y="5753100"/>
              <a:ext cx="8001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sp>
        <p:nvSpPr>
          <p:cNvPr id="18" name="Text Placeholder 2"/>
          <p:cNvSpPr txBox="1">
            <a:spLocks/>
          </p:cNvSpPr>
          <p:nvPr/>
        </p:nvSpPr>
        <p:spPr bwMode="auto">
          <a:xfrm>
            <a:off x="4876800" y="3429000"/>
            <a:ext cx="4038600" cy="2667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l" defTabSz="914400" rtl="0" eaLnBrk="1" fontAlgn="base" latinLnBrk="0" hangingPunct="1">
              <a:lnSpc>
                <a:spcPct val="100000"/>
              </a:lnSpc>
              <a:spcBef>
                <a:spcPct val="20000"/>
              </a:spcBef>
              <a:spcAft>
                <a:spcPct val="0"/>
              </a:spcAft>
              <a:buClrTx/>
              <a:buSzTx/>
              <a:tabLst/>
              <a:defRPr/>
            </a:pPr>
            <a:r>
              <a:rPr kumimoji="0" lang="en-US" sz="2800" b="0" i="0" u="none" strike="noStrike" kern="0" cap="none" spc="0" normalizeH="0" baseline="0" noProof="0" dirty="0" smtClean="0">
                <a:ln>
                  <a:noFill/>
                </a:ln>
                <a:solidFill>
                  <a:schemeClr val="tx1"/>
                </a:solidFill>
                <a:effectLst/>
                <a:uLnTx/>
                <a:uFillTx/>
                <a:latin typeface="+mn-lt"/>
                <a:ea typeface="+mn-ea"/>
                <a:cs typeface="+mn-cs"/>
              </a:rPr>
              <a:t>RBL can be executed by C66x core or the ARM core. The boot behavior varies depending on</a:t>
            </a:r>
            <a:br>
              <a:rPr kumimoji="0" lang="en-US" sz="2800" b="0" i="0" u="none" strike="noStrike" kern="0" cap="none" spc="0" normalizeH="0" baseline="0" noProof="0" dirty="0" smtClean="0">
                <a:ln>
                  <a:noFill/>
                </a:ln>
                <a:solidFill>
                  <a:schemeClr val="tx1"/>
                </a:solidFill>
                <a:effectLst/>
                <a:uLnTx/>
                <a:uFillTx/>
                <a:latin typeface="+mn-lt"/>
                <a:ea typeface="+mn-ea"/>
                <a:cs typeface="+mn-cs"/>
              </a:rPr>
            </a:br>
            <a:r>
              <a:rPr kumimoji="0" lang="en-US" sz="2800" b="0" i="0" u="none" strike="noStrike" kern="0" cap="none" spc="0" normalizeH="0" baseline="0" noProof="0" dirty="0" smtClean="0">
                <a:ln>
                  <a:noFill/>
                </a:ln>
                <a:solidFill>
                  <a:schemeClr val="tx1"/>
                </a:solidFill>
                <a:effectLst/>
                <a:uLnTx/>
                <a:uFillTx/>
                <a:latin typeface="+mn-lt"/>
                <a:ea typeface="+mn-ea"/>
                <a:cs typeface="+mn-cs"/>
              </a:rPr>
              <a:t>the core type that initiates the boot process.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31775" y="142875"/>
            <a:ext cx="8458200" cy="814388"/>
          </a:xfrm>
          <a:prstGeom prst="rect">
            <a:avLst/>
          </a:prstGeom>
        </p:spPr>
        <p:txBody>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eaLnBrk="1" hangingPunct="1"/>
            <a:r>
              <a:rPr lang="en-US" sz="4000" dirty="0" smtClean="0"/>
              <a:t>Rom Boot Loader (RBL): Purpose</a:t>
            </a:r>
          </a:p>
        </p:txBody>
      </p:sp>
      <p:sp>
        <p:nvSpPr>
          <p:cNvPr id="4" name="Text Placeholder 2"/>
          <p:cNvSpPr txBox="1">
            <a:spLocks/>
          </p:cNvSpPr>
          <p:nvPr/>
        </p:nvSpPr>
        <p:spPr>
          <a:xfrm>
            <a:off x="333375" y="838201"/>
            <a:ext cx="8505825" cy="5410200"/>
          </a:xfrm>
          <a:prstGeom prst="rect">
            <a:avLst/>
          </a:prstGeom>
        </p:spPr>
        <p:txBody>
          <a:bodyPr/>
          <a:lst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a:lstStyle>
          <a:p>
            <a:pPr eaLnBrk="1" hangingPunct="1"/>
            <a:r>
              <a:rPr lang="en-US" sz="2600" dirty="0" smtClean="0"/>
              <a:t>RBL enables user to transfer application code from memory or host to high speed internal memory or DDR3.</a:t>
            </a:r>
          </a:p>
          <a:p>
            <a:pPr eaLnBrk="1" hangingPunct="1"/>
            <a:r>
              <a:rPr lang="en-US" sz="2600" dirty="0" smtClean="0"/>
              <a:t>RBL provides multiple choices to the user to boot the device.</a:t>
            </a:r>
          </a:p>
          <a:p>
            <a:pPr eaLnBrk="1" hangingPunct="1"/>
            <a:r>
              <a:rPr lang="en-US" sz="2600" dirty="0" smtClean="0"/>
              <a:t>These boot choices can be broadly divided into two groups:</a:t>
            </a:r>
          </a:p>
          <a:p>
            <a:pPr marL="742950" lvl="1" eaLnBrk="1" hangingPunct="1"/>
            <a:r>
              <a:rPr lang="en-US" sz="2400" dirty="0" smtClean="0"/>
              <a:t>Memory boot  where the application code is stored in a slow external memory and DSP acts as a master and drives the boot process.</a:t>
            </a:r>
          </a:p>
          <a:p>
            <a:pPr marL="742950" lvl="1" eaLnBrk="1" hangingPunct="1"/>
            <a:r>
              <a:rPr lang="en-US" sz="2400" dirty="0" smtClean="0"/>
              <a:t>Host Boot where the DSP is configured as a slave and driven by a host device connected through fast transport.</a:t>
            </a:r>
          </a:p>
          <a:p>
            <a:pPr eaLnBrk="1" hangingPunct="1"/>
            <a:endParaRPr lang="en-US" sz="2800" dirty="0" smtClean="0"/>
          </a:p>
          <a:p>
            <a:pPr eaLnBrk="1" hangingPunct="1"/>
            <a:endParaRPr lang="en-US" sz="2800" dirty="0" smtClean="0"/>
          </a:p>
        </p:txBody>
      </p:sp>
    </p:spTree>
    <p:extLst>
      <p:ext uri="{BB962C8B-B14F-4D97-AF65-F5344CB8AC3E}">
        <p14:creationId xmlns:p14="http://schemas.microsoft.com/office/powerpoint/2010/main" xmlns="" val="259564462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heme/theme1.xml><?xml version="1.0" encoding="utf-8"?>
<a:theme xmlns:a="http://schemas.openxmlformats.org/drawingml/2006/main" name="77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7975</TotalTime>
  <Words>5153</Words>
  <Application>Microsoft Office PowerPoint</Application>
  <PresentationFormat>On-screen Show (4:3)</PresentationFormat>
  <Paragraphs>967</Paragraphs>
  <Slides>73</Slides>
  <Notes>27</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73</vt:i4>
      </vt:variant>
    </vt:vector>
  </HeadingPairs>
  <TitlesOfParts>
    <vt:vector size="75" baseType="lpstr">
      <vt:lpstr>77_KeyStoneOLT</vt:lpstr>
      <vt:lpstr>Visio</vt:lpstr>
      <vt:lpstr>Slide 1</vt:lpstr>
      <vt:lpstr>Agenda</vt:lpstr>
      <vt:lpstr>Agenda</vt:lpstr>
      <vt:lpstr>Agenda</vt:lpstr>
      <vt:lpstr>Some Lines from the Gel routine at connect</vt:lpstr>
      <vt:lpstr>Some Lines from the Gel routine during load</vt:lpstr>
      <vt:lpstr>Generic Boot Procedure</vt:lpstr>
      <vt:lpstr>Rom Boot Loader (RBL): Definition</vt:lpstr>
      <vt:lpstr>Slide 9</vt:lpstr>
      <vt:lpstr>Boot Process Requirements</vt:lpstr>
      <vt:lpstr>DSP Boot Loader (RBL)</vt:lpstr>
      <vt:lpstr>ARM boot loader</vt:lpstr>
      <vt:lpstr>More about BOOT Modes </vt:lpstr>
      <vt:lpstr>Boot Process Memory Usage and Magic address (1)</vt:lpstr>
      <vt:lpstr>Boot Process Memory Usage and Magic address (2)</vt:lpstr>
      <vt:lpstr>KeyStone PLL Settings</vt:lpstr>
      <vt:lpstr>Example of PLL Configuration</vt:lpstr>
      <vt:lpstr>Slide 18</vt:lpstr>
      <vt:lpstr>Agenda</vt:lpstr>
      <vt:lpstr>keyStone I Boot Configuration Pins</vt:lpstr>
      <vt:lpstr>KeyStone I ROM Boot Modes</vt:lpstr>
      <vt:lpstr>KeyStone I Boot Device</vt:lpstr>
      <vt:lpstr>KeyStone II  Boot Modes and ARM master boot</vt:lpstr>
      <vt:lpstr>KeyStone II boot strap selection</vt:lpstr>
      <vt:lpstr>Triggering the BOOT process</vt:lpstr>
      <vt:lpstr>Reset Types</vt:lpstr>
      <vt:lpstr>Agenda</vt:lpstr>
      <vt:lpstr>KeyStone I Boot Formats</vt:lpstr>
      <vt:lpstr>Boot Parameter Format</vt:lpstr>
      <vt:lpstr>Boot Image Format</vt:lpstr>
      <vt:lpstr>Register Configuration Format</vt:lpstr>
      <vt:lpstr>What about Slave Modes</vt:lpstr>
      <vt:lpstr>KeyStone II ARM Boot Image formats (1/4)</vt:lpstr>
      <vt:lpstr>KeyStone II ARM Boot Image formats (2/4)</vt:lpstr>
      <vt:lpstr>KeyStone II ARM Boot Image formats (3/4)</vt:lpstr>
      <vt:lpstr>KeyStone II ARM Boot Image formats (3/4)</vt:lpstr>
      <vt:lpstr>Tool Support (1/3)</vt:lpstr>
      <vt:lpstr>Tool Support (2/3)</vt:lpstr>
      <vt:lpstr>Slide 39</vt:lpstr>
      <vt:lpstr>Tool Support (3/3)</vt:lpstr>
      <vt:lpstr>Agenda</vt:lpstr>
      <vt:lpstr>KeyStone I Boot(1/2)</vt:lpstr>
      <vt:lpstr>Boot Process: Boot Table (2/2)</vt:lpstr>
      <vt:lpstr>KeyStone I I2C Master Boot</vt:lpstr>
      <vt:lpstr>KeyStone I I2C Passive Mode</vt:lpstr>
      <vt:lpstr>KeyStone I XIP Boot</vt:lpstr>
      <vt:lpstr>KeyStone I SPI Boot</vt:lpstr>
      <vt:lpstr>KeyStone I Ethernet boot</vt:lpstr>
      <vt:lpstr>KeyStone I SRIO Boot</vt:lpstr>
      <vt:lpstr>KeyStone I PCIe Boot</vt:lpstr>
      <vt:lpstr>Slide 51</vt:lpstr>
      <vt:lpstr>Boot Configuration HyperLink Mode</vt:lpstr>
      <vt:lpstr>KeyStone II Boot Loading Process - I2C Boot</vt:lpstr>
      <vt:lpstr>KeyStone II Boot Loading Process -XIP boot</vt:lpstr>
      <vt:lpstr>KeyStone II Boot Loading Process - SPI boot</vt:lpstr>
      <vt:lpstr>KeyStone II Boot Loading Process - Ethernet boot</vt:lpstr>
      <vt:lpstr>KeyStone II Boot Loading Process - SRIO Boot</vt:lpstr>
      <vt:lpstr>KeyStone II Boot Loading Process - PCIe Boot</vt:lpstr>
      <vt:lpstr>KeyStone II Boot Loading Process - HyperLink Boot</vt:lpstr>
      <vt:lpstr>KeyStone II Boot Loading Process – NAND Boot</vt:lpstr>
      <vt:lpstr>KeyStone II Boot Loading Process – UART Boot</vt:lpstr>
      <vt:lpstr>Agenda</vt:lpstr>
      <vt:lpstr>Second Stage Boot Load Process</vt:lpstr>
      <vt:lpstr>Second Stage Boot Load Specifics</vt:lpstr>
      <vt:lpstr>Intermediate Boot Loader (IBL)</vt:lpstr>
      <vt:lpstr>KeyStone I Booting Multiple Cores</vt:lpstr>
      <vt:lpstr>KeyStone II Booting Multiple cores</vt:lpstr>
      <vt:lpstr>U_BOOT (1/2)</vt:lpstr>
      <vt:lpstr>U_BOOT (2/2)</vt:lpstr>
      <vt:lpstr>Slide 70</vt:lpstr>
      <vt:lpstr>Questions?   Thanks !</vt:lpstr>
      <vt:lpstr>Back Up</vt:lpstr>
      <vt:lpstr>Hibernation</vt:lpstr>
    </vt:vector>
  </TitlesOfParts>
  <Company>Texas Instruments Incorporated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 Rinkes</dc:creator>
  <cp:lastModifiedBy>Ran Katzur</cp:lastModifiedBy>
  <cp:revision>311</cp:revision>
  <cp:lastPrinted>2012-04-30T19:42:21Z</cp:lastPrinted>
  <dcterms:created xsi:type="dcterms:W3CDTF">2012-02-07T21:35:06Z</dcterms:created>
  <dcterms:modified xsi:type="dcterms:W3CDTF">2013-08-07T16:11:43Z</dcterms:modified>
</cp:coreProperties>
</file>