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6.xml" ContentType="application/vnd.openxmlformats-officedocument.theme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7" r:id="rId3"/>
    <p:sldMasterId id="2147483669" r:id="rId4"/>
    <p:sldMasterId id="2147483671" r:id="rId5"/>
    <p:sldMasterId id="2147483673" r:id="rId6"/>
  </p:sldMasterIdLst>
  <p:notesMasterIdLst>
    <p:notesMasterId r:id="rId29"/>
  </p:notesMasterIdLst>
  <p:sldIdLst>
    <p:sldId id="292" r:id="rId7"/>
    <p:sldId id="293" r:id="rId8"/>
    <p:sldId id="257" r:id="rId9"/>
    <p:sldId id="282" r:id="rId10"/>
    <p:sldId id="259" r:id="rId11"/>
    <p:sldId id="260" r:id="rId12"/>
    <p:sldId id="286" r:id="rId13"/>
    <p:sldId id="262" r:id="rId14"/>
    <p:sldId id="266" r:id="rId15"/>
    <p:sldId id="268" r:id="rId16"/>
    <p:sldId id="269" r:id="rId17"/>
    <p:sldId id="270" r:id="rId18"/>
    <p:sldId id="290" r:id="rId19"/>
    <p:sldId id="284" r:id="rId20"/>
    <p:sldId id="283" r:id="rId21"/>
    <p:sldId id="280" r:id="rId22"/>
    <p:sldId id="285" r:id="rId23"/>
    <p:sldId id="291" r:id="rId24"/>
    <p:sldId id="287" r:id="rId25"/>
    <p:sldId id="273" r:id="rId26"/>
    <p:sldId id="294" r:id="rId27"/>
    <p:sldId id="279" r:id="rId28"/>
  </p:sldIdLst>
  <p:sldSz cx="9144000" cy="6858000" type="screen4x3"/>
  <p:notesSz cx="7010400" cy="92964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D7E4BD"/>
    <a:srgbClr val="CCFFCC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317A74-A311-45B3-846C-A32F769EEF76}" type="datetimeFigureOut">
              <a:rPr lang="en-US" smtClean="0"/>
              <a:pPr/>
              <a:t>5/9/2012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AC4AC5C-14A6-49C1-B6E7-939950808A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3" name="Slide Number Placeholder 3"/>
          <p:cNvSpPr txBox="1">
            <a:spLocks noGrp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>
              <a:defRPr/>
            </a:pPr>
            <a:fld id="{7245EBB5-4D86-4F8A-BEC8-FD1BD86A96A6}" type="slidenum">
              <a:rPr lang="en-US" sz="1200"/>
              <a:pPr algn="r">
                <a:defRPr/>
              </a:pPr>
              <a:t>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363" name="Slide Number Placeholder 3"/>
          <p:cNvSpPr txBox="1">
            <a:spLocks noGrp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>
              <a:defRPr/>
            </a:pPr>
            <a:fld id="{860C952B-ABB5-41B5-9DDC-4B9301C60C0B}" type="slidenum">
              <a:rPr lang="en-US" sz="1200"/>
              <a:pPr algn="r">
                <a:defRPr/>
              </a:pPr>
              <a:t>21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4E9EA-640C-4942-8442-554438E26BA0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6DA1-6D26-46FD-96DE-0CE6B63BAE1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0348" indent="-220348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tags" Target="../tags/tag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eg"/><Relationship Id="rId4" Type="http://schemas.openxmlformats.org/officeDocument/2006/relationships/tags" Target="../tags/tag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tags" Target="../tags/tag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jpeg"/><Relationship Id="rId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2"/>
            <a:ext cx="8467725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1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>
            <p:custDataLst>
              <p:tags r:id="rId6"/>
            </p:custDataLst>
          </p:nvPr>
        </p:nvSpPr>
        <p:spPr>
          <a:xfrm>
            <a:off x="742075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ors.wiki.ti.com/index.php/Software_librari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iticalblue.com/" TargetMode="External"/><Relationship Id="rId2" Type="http://schemas.openxmlformats.org/officeDocument/2006/relationships/hyperlink" Target="http://polycoresoftwa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3l.com/" TargetMode="External"/><Relationship Id="rId4" Type="http://schemas.openxmlformats.org/officeDocument/2006/relationships/hyperlink" Target="http://www.enea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m-rintamaki@ti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6" Type="http://schemas.openxmlformats.org/officeDocument/2006/relationships/hyperlink" Target="http://processors.wiki.ti.com/index.php/Keystone_Device_Architecture" TargetMode="External"/><Relationship Id="rId5" Type="http://schemas.openxmlformats.org/officeDocument/2006/relationships/hyperlink" Target="http://software-dl.ti.com/sdoemb/sdoemb_public_sw/bios_mcsdk/latest/index_FDS.html" TargetMode="External"/><Relationship Id="rId4" Type="http://schemas.openxmlformats.org/officeDocument/2006/relationships/hyperlink" Target="http://www.ti.com/tool/bioslinuxmcsd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B2B2B2"/>
                </a:solidFill>
              </a:rPr>
              <a:t>Webinar: </a:t>
            </a:r>
            <a:br>
              <a:rPr lang="en-US" sz="4000" dirty="0" smtClean="0">
                <a:solidFill>
                  <a:srgbClr val="B2B2B2"/>
                </a:solidFill>
              </a:rPr>
            </a:br>
            <a:r>
              <a:rPr lang="en-US" sz="4000" dirty="0" smtClean="0">
                <a:solidFill>
                  <a:srgbClr val="B2B2B2"/>
                </a:solidFill>
              </a:rPr>
              <a:t>Introduction to KeyStone Software </a:t>
            </a:r>
            <a:r>
              <a:rPr lang="en-US" sz="4000" dirty="0" smtClean="0">
                <a:solidFill>
                  <a:srgbClr val="B2B2B2"/>
                </a:solidFill>
              </a:rPr>
              <a:t>Ecosystem</a:t>
            </a:r>
            <a:endParaRPr lang="en-US" sz="4000" dirty="0" smtClean="0"/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381000" y="2224088"/>
            <a:ext cx="8382000" cy="295465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i-FI" sz="2400" b="1" dirty="0"/>
              <a:t>WELCOME TO </a:t>
            </a:r>
            <a:r>
              <a:rPr lang="fi-FI" sz="2400" b="1" dirty="0" smtClean="0"/>
              <a:t>the WEBINAR</a:t>
            </a:r>
            <a:endParaRPr lang="fi-FI" sz="2400" b="1" dirty="0"/>
          </a:p>
          <a:p>
            <a:pPr>
              <a:spcBef>
                <a:spcPct val="50000"/>
              </a:spcBef>
            </a:pPr>
            <a:r>
              <a:rPr lang="fi-FI" b="1" dirty="0"/>
              <a:t>THE PRESENTATION WILL START SHORTLY.</a:t>
            </a:r>
          </a:p>
          <a:p>
            <a:pPr>
              <a:spcBef>
                <a:spcPct val="50000"/>
              </a:spcBef>
            </a:pPr>
            <a:r>
              <a:rPr lang="fi-FI" b="1" dirty="0"/>
              <a:t>- FOR AUDIO USE TI TELECONFERENCE NUMBER (</a:t>
            </a:r>
            <a:r>
              <a:rPr lang="fi-FI" b="1" dirty="0" smtClean="0"/>
              <a:t>PASSCODE:</a:t>
            </a:r>
            <a:r>
              <a:rPr lang="en-US" b="1" dirty="0" smtClean="0"/>
              <a:t>37158671</a:t>
            </a:r>
            <a:r>
              <a:rPr lang="fi-FI" b="1" dirty="0" smtClean="0"/>
              <a:t>)</a:t>
            </a:r>
            <a:endParaRPr lang="fi-FI" b="1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fi-FI" b="1" dirty="0"/>
              <a:t>PHONE LINES WILL BE </a:t>
            </a:r>
            <a:r>
              <a:rPr lang="fi-FI" b="1" u="sng" dirty="0"/>
              <a:t>MUTED</a:t>
            </a:r>
            <a:r>
              <a:rPr lang="fi-FI" b="1" dirty="0"/>
              <a:t> WHEN THE PRESENTATION STARTS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i-FI" b="1" dirty="0"/>
              <a:t>PHONE LINES WILL BE </a:t>
            </a:r>
            <a:r>
              <a:rPr lang="fi-FI" b="1" u="sng" dirty="0"/>
              <a:t>UNMUTED</a:t>
            </a:r>
            <a:r>
              <a:rPr lang="fi-FI" b="1" dirty="0"/>
              <a:t> AT END OF THE PRESENTATION FOR ”</a:t>
            </a:r>
            <a:r>
              <a:rPr lang="fi-FI" b="1" i="1" dirty="0"/>
              <a:t>LIVE Q &amp;A</a:t>
            </a:r>
            <a:r>
              <a:rPr lang="fi-FI" b="1" dirty="0"/>
              <a:t>”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fi-FI" b="1" dirty="0"/>
              <a:t>YOU CAN ALSO USE WEBEX </a:t>
            </a:r>
            <a:r>
              <a:rPr lang="fi-FI" b="1" u="sng" dirty="0"/>
              <a:t>CHAT</a:t>
            </a:r>
            <a:r>
              <a:rPr lang="fi-FI" b="1" dirty="0"/>
              <a:t> FOR QUESTIONS AND COMMENTS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42900" y="104775"/>
            <a:ext cx="8458200" cy="657225"/>
          </a:xfrm>
        </p:spPr>
        <p:txBody>
          <a:bodyPr/>
          <a:lstStyle/>
          <a:p>
            <a:r>
              <a:rPr lang="en-US" dirty="0" smtClean="0"/>
              <a:t>What is MCSDK?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TI’s Multicore Software Development Kit (MCSDK):</a:t>
            </a:r>
          </a:p>
          <a:p>
            <a:r>
              <a:rPr lang="en-US" sz="2400" dirty="0" smtClean="0"/>
              <a:t>Provides the core foundational building blocks for customers to quickly start developing embedded applications on TI high-performance multicore DSPs:</a:t>
            </a:r>
          </a:p>
          <a:p>
            <a:pPr lvl="1"/>
            <a:r>
              <a:rPr lang="en-US" sz="2000" dirty="0" smtClean="0"/>
              <a:t>Uses ether the SYS/BIOS or Linux real-time operating system</a:t>
            </a:r>
          </a:p>
          <a:p>
            <a:pPr lvl="1"/>
            <a:r>
              <a:rPr lang="en-US" sz="2000" dirty="0" smtClean="0"/>
              <a:t>Accelerates time-to-market by focusing on ease of use and performance</a:t>
            </a:r>
          </a:p>
          <a:p>
            <a:pPr lvl="1"/>
            <a:r>
              <a:rPr lang="en-US" sz="2000" dirty="0" smtClean="0"/>
              <a:t>Provides multicore programming methodologies and utilities</a:t>
            </a:r>
          </a:p>
          <a:p>
            <a:r>
              <a:rPr lang="en-US" sz="2400" dirty="0" smtClean="0"/>
              <a:t>Simplifies porting of applications:</a:t>
            </a:r>
          </a:p>
          <a:p>
            <a:pPr lvl="1"/>
            <a:r>
              <a:rPr lang="en-US" sz="2000" dirty="0" smtClean="0"/>
              <a:t>To a standard evaluation platform</a:t>
            </a:r>
          </a:p>
          <a:p>
            <a:pPr lvl="1"/>
            <a:r>
              <a:rPr lang="en-US" sz="2000" dirty="0" smtClean="0"/>
              <a:t>From a standard evaluation platform to customer’s target platform</a:t>
            </a:r>
          </a:p>
          <a:p>
            <a:pPr lvl="1"/>
            <a:r>
              <a:rPr lang="en-US" sz="2000" dirty="0" smtClean="0"/>
              <a:t>To next generation platform hardware</a:t>
            </a:r>
          </a:p>
          <a:p>
            <a:r>
              <a:rPr lang="en-US" sz="2400" dirty="0" smtClean="0"/>
              <a:t>Available as a free download on TI.com, bundled in one installer as source code along with pre-built libraries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Developer</a:t>
            </a:r>
            <a:r>
              <a:rPr lang="en-US" sz="3600" dirty="0" smtClean="0"/>
              <a:t> Challenges &gt; MCSDK Solutions 1/2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382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267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Development Requirement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MCSDK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Solution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106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Hide hardware details from the user to simplify process of porting to new hardware.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Chip Support</a:t>
                      </a:r>
                      <a:r>
                        <a:rPr lang="en-US" sz="1600" baseline="0" dirty="0" smtClean="0"/>
                        <a:t> Library (</a:t>
                      </a:r>
                      <a:r>
                        <a:rPr lang="en-US" sz="1600" dirty="0" smtClean="0"/>
                        <a:t>CSL) is the only MCSDK layer that depends on the hardware. This layer is completely transparent to the user/application.</a:t>
                      </a:r>
                      <a:endParaRPr lang="en-US" sz="1600" dirty="0"/>
                    </a:p>
                  </a:txBody>
                  <a:tcPr/>
                </a:tc>
              </a:tr>
              <a:tr h="13085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Standard</a:t>
                      </a:r>
                      <a:r>
                        <a:rPr lang="en-US" sz="1600" baseline="0" dirty="0" smtClean="0"/>
                        <a:t> API to talk to peripherals, accelerators, and other resources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 Level Drivers (LLD) provide standard API to initialize,</a:t>
                      </a:r>
                      <a:r>
                        <a:rPr lang="en-US" sz="1600" baseline="0" dirty="0" smtClean="0"/>
                        <a:t> configure, and utilize peripherals and other resources. LLD blocks include SRIO, PCIe, PA, CPPI, QMSS, FFTC, and many more.</a:t>
                      </a:r>
                      <a:endParaRPr lang="en-US" sz="1600" dirty="0"/>
                    </a:p>
                  </a:txBody>
                  <a:tcPr/>
                </a:tc>
              </a:tr>
              <a:tr h="8178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Utilities</a:t>
                      </a:r>
                      <a:r>
                        <a:rPr lang="en-US" sz="1600" baseline="0" dirty="0" smtClean="0"/>
                        <a:t> to facilitate system operations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Platform/EVM Software provides platform-level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utilities such as </a:t>
                      </a:r>
                      <a:r>
                        <a:rPr lang="en-US" sz="1600" dirty="0" err="1" smtClean="0"/>
                        <a:t>bootloader</a:t>
                      </a:r>
                      <a:r>
                        <a:rPr lang="en-US" sz="1600" dirty="0" smtClean="0"/>
                        <a:t>, Power</a:t>
                      </a:r>
                      <a:r>
                        <a:rPr lang="en-US" sz="1600" baseline="0" dirty="0" smtClean="0"/>
                        <a:t> On Self Test (POST), resource manager, and platform utilities.</a:t>
                      </a:r>
                      <a:endParaRPr lang="en-US" sz="1600" dirty="0"/>
                    </a:p>
                  </a:txBody>
                  <a:tcPr/>
                </a:tc>
              </a:tr>
              <a:tr h="8178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Efficient real-time individual core operating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SYS/BIOS provides 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efficient, mature,</a:t>
                      </a:r>
                      <a:r>
                        <a:rPr lang="en-US" sz="1600" baseline="0" dirty="0" smtClean="0"/>
                        <a:t> real-time </a:t>
                      </a:r>
                      <a:r>
                        <a:rPr lang="en-US" sz="1600" dirty="0" smtClean="0"/>
                        <a:t>operating</a:t>
                      </a:r>
                      <a:r>
                        <a:rPr lang="en-US" sz="1600" baseline="0" dirty="0" smtClean="0"/>
                        <a:t> system with a </a:t>
                      </a:r>
                      <a:r>
                        <a:rPr lang="en-US" sz="1600" dirty="0" smtClean="0"/>
                        <a:t>low memory footprint.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382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267200"/>
              </a:tblGrid>
              <a:tr h="38587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Development Requirement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MCSDK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Solution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1038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Reliable interface to external networks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Network Development Kit (NDK) provides a standardized interface for common packet- and network-based communication protocols (e.g., IPV4 and IPV6-compliant TCP/IP).</a:t>
                      </a:r>
                      <a:endParaRPr lang="en-US" sz="1600" dirty="0"/>
                    </a:p>
                  </a:txBody>
                  <a:tcPr/>
                </a:tc>
              </a:tr>
              <a:tr h="10388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Coordination of tasks/process across multiple</a:t>
                      </a:r>
                      <a:r>
                        <a:rPr lang="en-US" sz="1600" baseline="0" dirty="0" smtClean="0"/>
                        <a:t> cores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Inter-Processor Communication (IPC) </a:t>
                      </a:r>
                      <a:r>
                        <a:rPr lang="en-US" sz="1600" baseline="0" dirty="0" smtClean="0"/>
                        <a:t> provides several-high level utilities and libraries to communicate between cores and enable multiple cores to work together.</a:t>
                      </a:r>
                      <a:endParaRPr lang="en-US" sz="1600" dirty="0"/>
                    </a:p>
                  </a:txBody>
                  <a:tcPr/>
                </a:tc>
              </a:tr>
              <a:tr h="5639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Facilitate application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Optimized algorithm libraries with standard APIs.</a:t>
                      </a:r>
                      <a:endParaRPr lang="en-US" sz="1600" dirty="0"/>
                    </a:p>
                  </a:txBody>
                  <a:tcPr/>
                </a:tc>
              </a:tr>
              <a:tr h="8014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</a:t>
                      </a:r>
                      <a:r>
                        <a:rPr lang="en-US" sz="1600" baseline="0" dirty="0" smtClean="0"/>
                        <a:t>starting point for multicore application development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Demonstration</a:t>
                      </a:r>
                      <a:r>
                        <a:rPr lang="en-US" sz="1600" baseline="0" dirty="0" smtClean="0"/>
                        <a:t> applications (e.g., Image Processing) show how to build and run a complete multicore application. </a:t>
                      </a:r>
                      <a:endParaRPr lang="en-US" sz="1600" dirty="0"/>
                    </a:p>
                  </a:txBody>
                  <a:tcPr/>
                </a:tc>
              </a:tr>
              <a:tr h="1097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Multicore</a:t>
                      </a:r>
                      <a:r>
                        <a:rPr lang="en-US" sz="1600" baseline="0" dirty="0" smtClean="0"/>
                        <a:t> scheduling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Open</a:t>
                      </a:r>
                      <a:r>
                        <a:rPr lang="en-US" sz="1600" baseline="0" dirty="0" smtClean="0"/>
                        <a:t> Even Machine (OEM) is a firmware-based (PDSP) global schedule execution management system that supports load balancing and global priorities schemes.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Developer</a:t>
            </a:r>
            <a:r>
              <a:rPr lang="en-US" sz="3600" dirty="0" smtClean="0"/>
              <a:t> Challenges &gt; MCSDK Solutions 2/2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  <a:endParaRPr lang="en-US" sz="900" b="1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 (MCSA)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83343" y="2895600"/>
            <a:ext cx="37000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latin typeface="Arial" pitchFamily="34" charset="0"/>
                <a:ea typeface="ＭＳ Ｐゴシック" pitchFamily="34" charset="-128"/>
                <a:cs typeface="Arial" charset="0"/>
              </a:rPr>
              <a:t>Multicore Software Development </a:t>
            </a: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2551113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TI 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V2</a:t>
            </a:r>
          </a:p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/>
              <a:t>BIOS-MCSDK Software Layers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125" y="5661025"/>
            <a:ext cx="839787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 charset="0"/>
                <a:cs typeface="Arial" charset="0"/>
              </a:rPr>
              <a:t>Hardware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20000" y="1752600"/>
            <a:ext cx="1143000" cy="3352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t>SYS/BIOS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t>RTOS</a:t>
            </a:r>
          </a:p>
        </p:txBody>
      </p:sp>
      <p:grpSp>
        <p:nvGrpSpPr>
          <p:cNvPr id="2" name="Group 4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1752600"/>
            <a:ext cx="4267200" cy="990600"/>
            <a:chOff x="381000" y="1752600"/>
            <a:chExt cx="4267200" cy="990600"/>
          </a:xfrm>
        </p:grpSpPr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381000" y="1752600"/>
              <a:ext cx="42672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Software Framework Components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350963" y="2057400"/>
              <a:ext cx="11509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Inter-Processor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Communication</a:t>
              </a:r>
              <a:b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(IPC)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570163" y="2057400"/>
              <a:ext cx="11636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Instrumentation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(MCSA)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400" y="1752600"/>
            <a:ext cx="2794000" cy="990600"/>
            <a:chOff x="4724400" y="1752600"/>
            <a:chExt cx="2794000" cy="990600"/>
          </a:xfrm>
        </p:grpSpPr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4724400" y="1752600"/>
              <a:ext cx="27940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Communication Protocols</a:t>
              </a:r>
            </a:p>
          </p:txBody>
        </p:sp>
        <p:sp>
          <p:nvSpPr>
            <p:cNvPr id="22566" name="Rectangle 14"/>
            <p:cNvSpPr>
              <a:spLocks noChangeArrowheads="1"/>
            </p:cNvSpPr>
            <p:nvPr/>
          </p:nvSpPr>
          <p:spPr bwMode="auto">
            <a:xfrm>
              <a:off x="5562600" y="2057400"/>
              <a:ext cx="1036637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TCP/IP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Networking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charset="0"/>
                  <a:cs typeface="Arial" charset="0"/>
                </a:rPr>
                <a:t>(NDK)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1000" y="2819400"/>
            <a:ext cx="4257675" cy="1063625"/>
            <a:chOff x="381000" y="2819400"/>
            <a:chExt cx="4257675" cy="1063625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1000" y="2819400"/>
              <a:ext cx="4257675" cy="1063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Algorithm Libraries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8382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DSPLIB</a:t>
              </a: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19050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IMGLIB</a:t>
              </a: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2971800" y="3124200"/>
              <a:ext cx="10668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MATHLIB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81000" y="914400"/>
            <a:ext cx="8382000" cy="762000"/>
            <a:chOff x="381000" y="914400"/>
            <a:chExt cx="8382000" cy="762000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81000" y="914400"/>
              <a:ext cx="83820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Demonstration Applications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2057400" y="1165225"/>
              <a:ext cx="917575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HUA/OOB</a:t>
              </a:r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3962400" y="1165225"/>
              <a:ext cx="9906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IO Bmarks</a:t>
              </a: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5867400" y="1165225"/>
              <a:ext cx="10668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Image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Processing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66713" y="3933825"/>
            <a:ext cx="8396287" cy="1651000"/>
            <a:chOff x="366713" y="3933825"/>
            <a:chExt cx="8396287" cy="1651000"/>
          </a:xfrm>
        </p:grpSpPr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377825" y="3933825"/>
              <a:ext cx="4270375" cy="1190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Low-Level Drivers (LLDs)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66713" y="5203825"/>
              <a:ext cx="839628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Chip Support </a:t>
              </a: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Library (CSL)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572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EDMA3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572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PCIe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2954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PA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2954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QMSS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1336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SRIO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1336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CPPI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9718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FFTC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9718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HyperLink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8100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TSIP</a:t>
              </a: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38100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…</a:t>
              </a:r>
            </a:p>
          </p:txBody>
        </p:sp>
      </p:grpSp>
      <p:grpSp>
        <p:nvGrpSpPr>
          <p:cNvPr id="19" name="Group 5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724400" y="2819400"/>
            <a:ext cx="2819400" cy="2308225"/>
            <a:chOff x="4724400" y="2819400"/>
            <a:chExt cx="2819400" cy="2308225"/>
          </a:xfrm>
        </p:grpSpPr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4724400" y="2819400"/>
              <a:ext cx="2819400" cy="2308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Platform/EVM Software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248400" y="4572000"/>
              <a:ext cx="1219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Bootloader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800600" y="3200400"/>
              <a:ext cx="13716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Platform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Library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248400" y="4038600"/>
              <a:ext cx="12192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Power On Self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Test (POST)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4800600" y="4572000"/>
              <a:ext cx="13716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OS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Abstraction Layer</a:t>
              </a:r>
              <a:endParaRPr lang="en-US" sz="12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4800600" y="4038600"/>
              <a:ext cx="13716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Resource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Manager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6248400" y="3200400"/>
              <a:ext cx="12192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Transports</a:t>
              </a:r>
              <a:b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- IPC</a:t>
              </a:r>
              <a:b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- NDK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>
            <p:custDataLst>
              <p:tags r:id="rId2"/>
            </p:custDataLst>
          </p:nvPr>
        </p:nvGrpSpPr>
        <p:grpSpPr>
          <a:xfrm>
            <a:off x="304800" y="1447800"/>
            <a:ext cx="5181600" cy="2141538"/>
            <a:chOff x="304800" y="1066800"/>
            <a:chExt cx="5181600" cy="2141538"/>
          </a:xfrm>
        </p:grpSpPr>
        <p:sp>
          <p:nvSpPr>
            <p:cNvPr id="5" name="Rectangle 4"/>
            <p:cNvSpPr/>
            <p:nvPr/>
          </p:nvSpPr>
          <p:spPr bwMode="auto">
            <a:xfrm>
              <a:off x="304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5600" y="2771775"/>
              <a:ext cx="2390775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600" y="1314450"/>
              <a:ext cx="1181100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63921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9352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158131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85171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66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87421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98964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6842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59546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971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24188" y="2771775"/>
              <a:ext cx="2389187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024188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33167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44710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382588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05292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33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541970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4657401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5036180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263219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</p:grpSp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/>
          <a:p>
            <a:r>
              <a:rPr lang="en-US" sz="3600" b="1" dirty="0" smtClean="0"/>
              <a:t>Inter-Processor Communication (IPC)</a:t>
            </a:r>
          </a:p>
        </p:txBody>
      </p:sp>
      <p:grpSp>
        <p:nvGrpSpPr>
          <p:cNvPr id="3" name="Group 66"/>
          <p:cNvGrpSpPr/>
          <p:nvPr>
            <p:custDataLst>
              <p:tags r:id="rId3"/>
            </p:custDataLst>
          </p:nvPr>
        </p:nvGrpSpPr>
        <p:grpSpPr>
          <a:xfrm>
            <a:off x="914400" y="2608263"/>
            <a:ext cx="377825" cy="389191"/>
            <a:chOff x="914400" y="2227263"/>
            <a:chExt cx="377825" cy="389191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1292225" y="2227263"/>
              <a:ext cx="0" cy="3889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914400" y="2616200"/>
              <a:ext cx="377825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914400" y="2241550"/>
              <a:ext cx="0" cy="374904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8"/>
          <p:cNvGrpSpPr/>
          <p:nvPr>
            <p:custDataLst>
              <p:tags r:id="rId4"/>
            </p:custDataLst>
          </p:nvPr>
        </p:nvGrpSpPr>
        <p:grpSpPr>
          <a:xfrm>
            <a:off x="914400" y="4114800"/>
            <a:ext cx="6858000" cy="2286000"/>
            <a:chOff x="914400" y="3733800"/>
            <a:chExt cx="6858000" cy="2286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4400" y="3733800"/>
              <a:ext cx="68580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90600" y="5562600"/>
              <a:ext cx="6721475" cy="3968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82663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447800" y="5059363"/>
              <a:ext cx="960438" cy="2651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SysLink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154248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04380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371600" y="5321300"/>
              <a:ext cx="668338" cy="1588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>
              <a:off x="1698625" y="5654675"/>
              <a:ext cx="565943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 bwMode="auto">
            <a:xfrm>
              <a:off x="1020773" y="4247322"/>
              <a:ext cx="330462" cy="107673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Linux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84450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991567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14434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364566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2622633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1735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3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581053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733831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5235156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4212119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1420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N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550182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6702959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204284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181248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7938" y="4987925"/>
              <a:ext cx="0" cy="6667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4921250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364413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562600" y="1447800"/>
          <a:ext cx="3352799" cy="154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173"/>
                <a:gridCol w="628226"/>
                <a:gridCol w="711200"/>
                <a:gridCol w="711200"/>
              </a:tblGrid>
              <a:tr h="6421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IPC Transports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Task</a:t>
                      </a:r>
                      <a:r>
                        <a:rPr lang="en-US" sz="1000" baseline="0" dirty="0" smtClean="0"/>
                        <a:t> to Task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 to Core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to Device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Shared Memory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Navigator/QMSS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Serial Rapid IO (SRIO)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6" name="Group 74"/>
          <p:cNvGrpSpPr/>
          <p:nvPr>
            <p:custDataLst>
              <p:tags r:id="rId5"/>
            </p:custDataLst>
          </p:nvPr>
        </p:nvGrpSpPr>
        <p:grpSpPr>
          <a:xfrm>
            <a:off x="914400" y="2622550"/>
            <a:ext cx="3046413" cy="1190750"/>
            <a:chOff x="914400" y="2241550"/>
            <a:chExt cx="3046413" cy="119075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14400" y="3423857"/>
              <a:ext cx="3046413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60813" y="2241550"/>
              <a:ext cx="0" cy="11874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14400" y="2865372"/>
              <a:ext cx="0" cy="56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73"/>
          <p:cNvGrpSpPr/>
          <p:nvPr>
            <p:custDataLst>
              <p:tags r:id="rId6"/>
            </p:custDataLst>
          </p:nvPr>
        </p:nvGrpSpPr>
        <p:grpSpPr>
          <a:xfrm>
            <a:off x="914400" y="2622550"/>
            <a:ext cx="1589088" cy="627953"/>
            <a:chOff x="914400" y="2241550"/>
            <a:chExt cx="1589088" cy="627953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914400" y="2867025"/>
              <a:ext cx="158908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498725" y="2241550"/>
              <a:ext cx="0" cy="625475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2613471"/>
              <a:ext cx="0" cy="256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04800" y="7620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IPC provides a standard interface between processes/threads in the same core, between two cores, and between two devices.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MCSDK </a:t>
            </a:r>
            <a:r>
              <a:rPr lang="en-US" sz="3600" dirty="0" smtClean="0"/>
              <a:t>Algorithm Libraries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/>
              <a:t>Algorithm libraries contain C66x C-callable, hand-coded, assembly-optimized functions for specific usage:</a:t>
            </a:r>
          </a:p>
          <a:p>
            <a:pPr eaLnBrk="1" hangingPunct="1"/>
            <a:r>
              <a:rPr lang="en-US" sz="1800" b="1" dirty="0" smtClean="0"/>
              <a:t>DSPLIB</a:t>
            </a:r>
            <a:r>
              <a:rPr lang="en-US" sz="1800" dirty="0" smtClean="0"/>
              <a:t> provides signal-processing math and vector functions:</a:t>
            </a:r>
          </a:p>
          <a:p>
            <a:pPr lvl="1" eaLnBrk="1" hangingPunct="1"/>
            <a:r>
              <a:rPr lang="en-US" sz="1600" dirty="0" smtClean="0"/>
              <a:t>Adaptive filtering</a:t>
            </a:r>
          </a:p>
          <a:p>
            <a:pPr lvl="1" eaLnBrk="1" hangingPunct="1"/>
            <a:r>
              <a:rPr lang="en-US" sz="1600" dirty="0" smtClean="0"/>
              <a:t>Correlation</a:t>
            </a:r>
          </a:p>
          <a:p>
            <a:pPr lvl="1" eaLnBrk="1" hangingPunct="1"/>
            <a:r>
              <a:rPr lang="en-US" sz="1600" dirty="0" smtClean="0"/>
              <a:t>FFT (e.g. FFT functions for ‘</a:t>
            </a:r>
            <a:r>
              <a:rPr lang="en-US" sz="1600" dirty="0" err="1" smtClean="0"/>
              <a:t>npoint</a:t>
            </a:r>
            <a:r>
              <a:rPr lang="en-US" sz="1600" dirty="0" smtClean="0"/>
              <a:t>’ FFTs)</a:t>
            </a:r>
          </a:p>
          <a:p>
            <a:pPr lvl="1" eaLnBrk="1" hangingPunct="1"/>
            <a:r>
              <a:rPr lang="en-US" sz="1600" dirty="0" smtClean="0"/>
              <a:t>Filtering and Convolution (e.g., FIR, IIR filter functions, etc.)</a:t>
            </a:r>
          </a:p>
          <a:p>
            <a:pPr lvl="1" eaLnBrk="1" hangingPunct="1"/>
            <a:r>
              <a:rPr lang="en-US" sz="1600" dirty="0" smtClean="0"/>
              <a:t>Matrix (e.g., single and double precision matrix multiplication, etc.)</a:t>
            </a:r>
          </a:p>
          <a:p>
            <a:pPr eaLnBrk="1" hangingPunct="1"/>
            <a:r>
              <a:rPr lang="en-US" sz="1800" b="1" dirty="0" smtClean="0"/>
              <a:t>IMGLIB</a:t>
            </a:r>
            <a:r>
              <a:rPr lang="en-US" sz="1800" dirty="0" smtClean="0"/>
              <a:t> provides image/video processing functions:</a:t>
            </a:r>
          </a:p>
          <a:p>
            <a:pPr lvl="1" eaLnBrk="1" hangingPunct="1"/>
            <a:r>
              <a:rPr lang="en-US" sz="1600" dirty="0" smtClean="0"/>
              <a:t>Compression &amp; Decompression (e.g., forward and inverse DCT, motion estimation, quantization, etc.)</a:t>
            </a:r>
          </a:p>
          <a:p>
            <a:pPr lvl="1" eaLnBrk="1" hangingPunct="1"/>
            <a:r>
              <a:rPr lang="en-US" sz="1600" dirty="0" smtClean="0"/>
              <a:t>Image Analysis (e.g., edge detection, histogram, </a:t>
            </a:r>
            <a:r>
              <a:rPr lang="en-US" sz="1600" dirty="0" err="1" smtClean="0"/>
              <a:t>thresholding</a:t>
            </a:r>
            <a:r>
              <a:rPr lang="en-US" sz="1600" dirty="0" smtClean="0"/>
              <a:t>, etc.)</a:t>
            </a:r>
          </a:p>
          <a:p>
            <a:pPr lvl="1" eaLnBrk="1" hangingPunct="1"/>
            <a:r>
              <a:rPr lang="en-US" sz="1600" dirty="0" smtClean="0"/>
              <a:t>Image Filtering and Conversion (e.g., color space conversion, convolution, correlation,  error diffusion, etc.)</a:t>
            </a:r>
          </a:p>
          <a:p>
            <a:pPr eaLnBrk="1" hangingPunct="1"/>
            <a:r>
              <a:rPr lang="en-US" sz="1800" b="1" dirty="0" err="1" smtClean="0"/>
              <a:t>MathLIB</a:t>
            </a:r>
            <a:r>
              <a:rPr lang="en-US" sz="1800" dirty="0" smtClean="0"/>
              <a:t> provides floating-point math functions:</a:t>
            </a:r>
          </a:p>
          <a:p>
            <a:pPr lvl="1" eaLnBrk="1" hangingPunct="1"/>
            <a:r>
              <a:rPr lang="en-US" sz="1600" dirty="0" smtClean="0"/>
              <a:t>Single-precision (e.g., cosine/sine/tangent of a floating point number, etc.)</a:t>
            </a:r>
          </a:p>
          <a:p>
            <a:pPr lvl="1" eaLnBrk="1" hangingPunct="1"/>
            <a:r>
              <a:rPr lang="en-US" sz="1600" dirty="0" smtClean="0"/>
              <a:t>Double precision (e.g., similar functions as above with argument type and return values to be of type double)</a:t>
            </a:r>
          </a:p>
          <a:p>
            <a:pPr eaLnBrk="1" hangingPunct="1"/>
            <a:r>
              <a:rPr lang="en-US" sz="2000" dirty="0" smtClean="0"/>
              <a:t>More info: </a:t>
            </a:r>
            <a:r>
              <a:rPr lang="en-US" sz="2000" dirty="0" smtClean="0">
                <a:hlinkClick r:id="rId2"/>
              </a:rPr>
              <a:t>http://processors.wiki.ti.com/index.php/Software_libraries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/>
              <a:t>Simplified Development &amp; Migration</a:t>
            </a:r>
          </a:p>
        </p:txBody>
      </p:sp>
      <p:grpSp>
        <p:nvGrpSpPr>
          <p:cNvPr id="2" name="Group 91"/>
          <p:cNvGrpSpPr/>
          <p:nvPr>
            <p:custDataLst>
              <p:tags r:id="rId2"/>
            </p:custDataLst>
          </p:nvPr>
        </p:nvGrpSpPr>
        <p:grpSpPr>
          <a:xfrm>
            <a:off x="3516313" y="4914900"/>
            <a:ext cx="2484437" cy="1132849"/>
            <a:chOff x="3516313" y="4914900"/>
            <a:chExt cx="2484437" cy="1132849"/>
          </a:xfrm>
        </p:grpSpPr>
        <p:sp>
          <p:nvSpPr>
            <p:cNvPr id="8196" name="Rectangle 16"/>
            <p:cNvSpPr>
              <a:spLocks noChangeArrowheads="1"/>
            </p:cNvSpPr>
            <p:nvPr/>
          </p:nvSpPr>
          <p:spPr bwMode="auto">
            <a:xfrm>
              <a:off x="3516313" y="4914900"/>
              <a:ext cx="333375" cy="29210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3" name="Rectangle 17"/>
            <p:cNvSpPr>
              <a:spLocks noChangeArrowheads="1"/>
            </p:cNvSpPr>
            <p:nvPr/>
          </p:nvSpPr>
          <p:spPr bwMode="auto">
            <a:xfrm>
              <a:off x="3516313" y="5308600"/>
              <a:ext cx="333375" cy="3032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198" name="Rectangle 18"/>
            <p:cNvSpPr>
              <a:spLocks noChangeArrowheads="1"/>
            </p:cNvSpPr>
            <p:nvPr/>
          </p:nvSpPr>
          <p:spPr bwMode="auto">
            <a:xfrm>
              <a:off x="3516313" y="5734050"/>
              <a:ext cx="333375" cy="307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5" name="Text Box 19"/>
            <p:cNvSpPr txBox="1">
              <a:spLocks noChangeArrowheads="1"/>
            </p:cNvSpPr>
            <p:nvPr/>
          </p:nvSpPr>
          <p:spPr bwMode="auto">
            <a:xfrm>
              <a:off x="3849688" y="5308600"/>
              <a:ext cx="2151062" cy="3429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May be used “as is” or customer can implement value-add modifications</a:t>
              </a:r>
            </a:p>
          </p:txBody>
        </p:sp>
        <p:sp>
          <p:nvSpPr>
            <p:cNvPr id="20486" name="Text Box 20"/>
            <p:cNvSpPr txBox="1">
              <a:spLocks noChangeArrowheads="1"/>
            </p:cNvSpPr>
            <p:nvPr/>
          </p:nvSpPr>
          <p:spPr bwMode="auto">
            <a:xfrm>
              <a:off x="3849688" y="5705475"/>
              <a:ext cx="2151062" cy="342274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Needs to be modified or replaced with customer version</a:t>
              </a:r>
            </a:p>
          </p:txBody>
        </p:sp>
        <p:sp>
          <p:nvSpPr>
            <p:cNvPr id="20487" name="Text Box 21"/>
            <p:cNvSpPr txBox="1">
              <a:spLocks noChangeArrowheads="1"/>
            </p:cNvSpPr>
            <p:nvPr/>
          </p:nvSpPr>
          <p:spPr bwMode="auto">
            <a:xfrm>
              <a:off x="3849688" y="4914900"/>
              <a:ext cx="2151062" cy="2176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No modifications required</a:t>
              </a:r>
            </a:p>
          </p:txBody>
        </p:sp>
      </p:grpSp>
      <p:grpSp>
        <p:nvGrpSpPr>
          <p:cNvPr id="3" name="Group 92"/>
          <p:cNvGrpSpPr/>
          <p:nvPr>
            <p:custDataLst>
              <p:tags r:id="rId3"/>
            </p:custDataLst>
          </p:nvPr>
        </p:nvGrpSpPr>
        <p:grpSpPr>
          <a:xfrm>
            <a:off x="247650" y="1355725"/>
            <a:ext cx="1827213" cy="3198813"/>
            <a:chOff x="247650" y="1355725"/>
            <a:chExt cx="1827213" cy="3198813"/>
          </a:xfrm>
        </p:grpSpPr>
        <p:sp>
          <p:nvSpPr>
            <p:cNvPr id="8263" name="Rectangle 3"/>
            <p:cNvSpPr>
              <a:spLocks noChangeArrowheads="1"/>
            </p:cNvSpPr>
            <p:nvPr/>
          </p:nvSpPr>
          <p:spPr bwMode="auto">
            <a:xfrm>
              <a:off x="269875" y="202723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64" name="Rectangle 4"/>
            <p:cNvSpPr>
              <a:spLocks noChangeArrowheads="1"/>
            </p:cNvSpPr>
            <p:nvPr/>
          </p:nvSpPr>
          <p:spPr bwMode="auto">
            <a:xfrm>
              <a:off x="269875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2" name="Text Box 5"/>
            <p:cNvSpPr txBox="1">
              <a:spLocks noChangeArrowheads="1"/>
            </p:cNvSpPr>
            <p:nvPr/>
          </p:nvSpPr>
          <p:spPr bwMode="auto">
            <a:xfrm>
              <a:off x="269875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66" name="Rectangle 6"/>
            <p:cNvSpPr>
              <a:spLocks noChangeArrowheads="1"/>
            </p:cNvSpPr>
            <p:nvPr/>
          </p:nvSpPr>
          <p:spPr bwMode="auto">
            <a:xfrm>
              <a:off x="1192213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4" name="Text Box 7"/>
            <p:cNvSpPr txBox="1">
              <a:spLocks noChangeArrowheads="1"/>
            </p:cNvSpPr>
            <p:nvPr/>
          </p:nvSpPr>
          <p:spPr bwMode="auto">
            <a:xfrm>
              <a:off x="1192213" y="3629025"/>
              <a:ext cx="882650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Platform</a:t>
              </a:r>
            </a:p>
          </p:txBody>
        </p:sp>
        <p:sp>
          <p:nvSpPr>
            <p:cNvPr id="20555" name="Rectangle 10"/>
            <p:cNvSpPr>
              <a:spLocks noChangeArrowheads="1"/>
            </p:cNvSpPr>
            <p:nvPr/>
          </p:nvSpPr>
          <p:spPr bwMode="auto">
            <a:xfrm>
              <a:off x="1192213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6" name="Text Box 11"/>
            <p:cNvSpPr txBox="1">
              <a:spLocks noChangeArrowheads="1"/>
            </p:cNvSpPr>
            <p:nvPr/>
          </p:nvSpPr>
          <p:spPr bwMode="auto">
            <a:xfrm>
              <a:off x="1192213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57" name="Text Box 14"/>
            <p:cNvSpPr txBox="1">
              <a:spLocks noChangeArrowheads="1"/>
            </p:cNvSpPr>
            <p:nvPr/>
          </p:nvSpPr>
          <p:spPr bwMode="auto">
            <a:xfrm>
              <a:off x="247650" y="215423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Demo Application</a:t>
              </a:r>
            </a:p>
          </p:txBody>
        </p:sp>
        <p:sp>
          <p:nvSpPr>
            <p:cNvPr id="20558" name="Text Box 15"/>
            <p:cNvSpPr txBox="1">
              <a:spLocks noChangeArrowheads="1"/>
            </p:cNvSpPr>
            <p:nvPr/>
          </p:nvSpPr>
          <p:spPr bwMode="auto">
            <a:xfrm>
              <a:off x="269875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Demo Application on TI Evaluation Platform</a:t>
              </a:r>
            </a:p>
          </p:txBody>
        </p:sp>
        <p:sp>
          <p:nvSpPr>
            <p:cNvPr id="8272" name="Rectangle 53"/>
            <p:cNvSpPr>
              <a:spLocks noChangeArrowheads="1"/>
            </p:cNvSpPr>
            <p:nvPr/>
          </p:nvSpPr>
          <p:spPr bwMode="auto">
            <a:xfrm>
              <a:off x="730250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3" name="Rectangle 54"/>
            <p:cNvSpPr>
              <a:spLocks noChangeArrowheads="1"/>
            </p:cNvSpPr>
            <p:nvPr/>
          </p:nvSpPr>
          <p:spPr bwMode="auto">
            <a:xfrm>
              <a:off x="269875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61" name="Text Box 13"/>
            <p:cNvSpPr txBox="1">
              <a:spLocks noChangeArrowheads="1"/>
            </p:cNvSpPr>
            <p:nvPr/>
          </p:nvSpPr>
          <p:spPr bwMode="auto">
            <a:xfrm>
              <a:off x="73025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62" name="Text Box 55"/>
            <p:cNvSpPr txBox="1">
              <a:spLocks noChangeArrowheads="1"/>
            </p:cNvSpPr>
            <p:nvPr/>
          </p:nvSpPr>
          <p:spPr bwMode="auto">
            <a:xfrm>
              <a:off x="2698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76" name="Rectangle 56"/>
            <p:cNvSpPr>
              <a:spLocks noChangeArrowheads="1"/>
            </p:cNvSpPr>
            <p:nvPr/>
          </p:nvSpPr>
          <p:spPr bwMode="auto">
            <a:xfrm>
              <a:off x="730250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7" name="Rectangle 57"/>
            <p:cNvSpPr>
              <a:spLocks noChangeArrowheads="1"/>
            </p:cNvSpPr>
            <p:nvPr/>
          </p:nvSpPr>
          <p:spPr bwMode="auto">
            <a:xfrm>
              <a:off x="269875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65" name="Text Box 58"/>
            <p:cNvSpPr txBox="1">
              <a:spLocks noChangeArrowheads="1"/>
            </p:cNvSpPr>
            <p:nvPr/>
          </p:nvSpPr>
          <p:spPr bwMode="auto">
            <a:xfrm>
              <a:off x="730250" y="2698750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66" name="Text Box 59"/>
            <p:cNvSpPr txBox="1">
              <a:spLocks noChangeArrowheads="1"/>
            </p:cNvSpPr>
            <p:nvPr/>
          </p:nvSpPr>
          <p:spPr bwMode="auto">
            <a:xfrm>
              <a:off x="269875" y="2690878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4" name="Group 94"/>
          <p:cNvGrpSpPr/>
          <p:nvPr>
            <p:custDataLst>
              <p:tags r:id="rId4"/>
            </p:custDataLst>
          </p:nvPr>
        </p:nvGrpSpPr>
        <p:grpSpPr>
          <a:xfrm>
            <a:off x="2151063" y="1316038"/>
            <a:ext cx="2190751" cy="3238500"/>
            <a:chOff x="2151063" y="1316038"/>
            <a:chExt cx="2190751" cy="3238500"/>
          </a:xfrm>
        </p:grpSpPr>
        <p:sp>
          <p:nvSpPr>
            <p:cNvPr id="8244" name="Rectangle 162"/>
            <p:cNvSpPr>
              <a:spLocks noChangeArrowheads="1"/>
            </p:cNvSpPr>
            <p:nvPr/>
          </p:nvSpPr>
          <p:spPr bwMode="auto">
            <a:xfrm>
              <a:off x="2536826" y="200818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3" name="AutoShape 23"/>
            <p:cNvSpPr>
              <a:spLocks noChangeArrowheads="1"/>
            </p:cNvSpPr>
            <p:nvPr/>
          </p:nvSpPr>
          <p:spPr bwMode="auto">
            <a:xfrm>
              <a:off x="2151063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46" name="Rectangle 67"/>
            <p:cNvSpPr>
              <a:spLocks noChangeArrowheads="1"/>
            </p:cNvSpPr>
            <p:nvPr/>
          </p:nvSpPr>
          <p:spPr bwMode="auto">
            <a:xfrm>
              <a:off x="2535238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5" name="Text Box 68"/>
            <p:cNvSpPr txBox="1">
              <a:spLocks noChangeArrowheads="1"/>
            </p:cNvSpPr>
            <p:nvPr/>
          </p:nvSpPr>
          <p:spPr bwMode="auto">
            <a:xfrm>
              <a:off x="2535238" y="4197351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48" name="Rectangle 69"/>
            <p:cNvSpPr>
              <a:spLocks noChangeArrowheads="1"/>
            </p:cNvSpPr>
            <p:nvPr/>
          </p:nvSpPr>
          <p:spPr bwMode="auto">
            <a:xfrm>
              <a:off x="3457576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7" name="Text Box 70"/>
            <p:cNvSpPr txBox="1">
              <a:spLocks noChangeArrowheads="1"/>
            </p:cNvSpPr>
            <p:nvPr/>
          </p:nvSpPr>
          <p:spPr bwMode="auto">
            <a:xfrm>
              <a:off x="3457576" y="3629026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20538" name="Text Box 74"/>
            <p:cNvSpPr txBox="1">
              <a:spLocks noChangeArrowheads="1"/>
            </p:cNvSpPr>
            <p:nvPr/>
          </p:nvSpPr>
          <p:spPr bwMode="auto">
            <a:xfrm>
              <a:off x="2498726" y="1316038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Demo Application on </a:t>
              </a:r>
              <a:r>
                <a:rPr lang="en-US" sz="14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8251" name="Rectangle 75"/>
            <p:cNvSpPr>
              <a:spLocks noChangeArrowheads="1"/>
            </p:cNvSpPr>
            <p:nvPr/>
          </p:nvSpPr>
          <p:spPr bwMode="auto">
            <a:xfrm>
              <a:off x="2995613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52" name="Rectangle 76"/>
            <p:cNvSpPr>
              <a:spLocks noChangeArrowheads="1"/>
            </p:cNvSpPr>
            <p:nvPr/>
          </p:nvSpPr>
          <p:spPr bwMode="auto">
            <a:xfrm>
              <a:off x="2535238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1" name="Text Box 77"/>
            <p:cNvSpPr txBox="1">
              <a:spLocks noChangeArrowheads="1"/>
            </p:cNvSpPr>
            <p:nvPr/>
          </p:nvSpPr>
          <p:spPr bwMode="auto">
            <a:xfrm>
              <a:off x="2995613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42" name="Text Box 78"/>
            <p:cNvSpPr txBox="1">
              <a:spLocks noChangeArrowheads="1"/>
            </p:cNvSpPr>
            <p:nvPr/>
          </p:nvSpPr>
          <p:spPr bwMode="auto">
            <a:xfrm>
              <a:off x="2535238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20543" name="Rectangle 71"/>
            <p:cNvSpPr>
              <a:spLocks noChangeArrowheads="1"/>
            </p:cNvSpPr>
            <p:nvPr/>
          </p:nvSpPr>
          <p:spPr bwMode="auto">
            <a:xfrm>
              <a:off x="3457576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4" name="Text Box 72"/>
            <p:cNvSpPr txBox="1">
              <a:spLocks noChangeArrowheads="1"/>
            </p:cNvSpPr>
            <p:nvPr/>
          </p:nvSpPr>
          <p:spPr bwMode="auto">
            <a:xfrm>
              <a:off x="3457576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57" name="Rectangle 79"/>
            <p:cNvSpPr>
              <a:spLocks noChangeArrowheads="1"/>
            </p:cNvSpPr>
            <p:nvPr/>
          </p:nvSpPr>
          <p:spPr bwMode="auto">
            <a:xfrm>
              <a:off x="2995613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58" name="Rectangle 80"/>
            <p:cNvSpPr>
              <a:spLocks noChangeArrowheads="1"/>
            </p:cNvSpPr>
            <p:nvPr/>
          </p:nvSpPr>
          <p:spPr bwMode="auto">
            <a:xfrm>
              <a:off x="2535238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7" name="Text Box 81"/>
            <p:cNvSpPr txBox="1">
              <a:spLocks noChangeArrowheads="1"/>
            </p:cNvSpPr>
            <p:nvPr/>
          </p:nvSpPr>
          <p:spPr bwMode="auto">
            <a:xfrm>
              <a:off x="2995613" y="2698751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48" name="Text Box 82"/>
            <p:cNvSpPr txBox="1">
              <a:spLocks noChangeArrowheads="1"/>
            </p:cNvSpPr>
            <p:nvPr/>
          </p:nvSpPr>
          <p:spPr bwMode="auto">
            <a:xfrm>
              <a:off x="2535238" y="2690879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49" name="Text Box 163"/>
            <p:cNvSpPr txBox="1">
              <a:spLocks noChangeArrowheads="1"/>
            </p:cNvSpPr>
            <p:nvPr/>
          </p:nvSpPr>
          <p:spPr bwMode="auto">
            <a:xfrm>
              <a:off x="2514601" y="213518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Demo Application</a:t>
              </a:r>
            </a:p>
          </p:txBody>
        </p:sp>
      </p:grpSp>
      <p:grpSp>
        <p:nvGrpSpPr>
          <p:cNvPr id="5" name="Group 8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16425" y="1355725"/>
            <a:ext cx="2190750" cy="3198813"/>
            <a:chOff x="4416425" y="1355725"/>
            <a:chExt cx="2190751" cy="3198813"/>
          </a:xfrm>
        </p:grpSpPr>
        <p:sp>
          <p:nvSpPr>
            <p:cNvPr id="8225" name="Rectangle 158"/>
            <p:cNvSpPr>
              <a:spLocks noChangeArrowheads="1"/>
            </p:cNvSpPr>
            <p:nvPr/>
          </p:nvSpPr>
          <p:spPr bwMode="auto">
            <a:xfrm>
              <a:off x="4802188" y="2046288"/>
              <a:ext cx="1804988" cy="11906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5" name="AutoShape 119"/>
            <p:cNvSpPr>
              <a:spLocks noChangeArrowheads="1"/>
            </p:cNvSpPr>
            <p:nvPr/>
          </p:nvSpPr>
          <p:spPr bwMode="auto">
            <a:xfrm>
              <a:off x="4416425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27" name="Rectangle 121"/>
            <p:cNvSpPr>
              <a:spLocks noChangeArrowheads="1"/>
            </p:cNvSpPr>
            <p:nvPr/>
          </p:nvSpPr>
          <p:spPr bwMode="auto">
            <a:xfrm>
              <a:off x="4800600" y="4043363"/>
              <a:ext cx="1804989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7" name="Text Box 122"/>
            <p:cNvSpPr txBox="1">
              <a:spLocks noChangeArrowheads="1"/>
            </p:cNvSpPr>
            <p:nvPr/>
          </p:nvSpPr>
          <p:spPr bwMode="auto">
            <a:xfrm>
              <a:off x="4800600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29" name="Rectangle 123"/>
            <p:cNvSpPr>
              <a:spLocks noChangeArrowheads="1"/>
            </p:cNvSpPr>
            <p:nvPr/>
          </p:nvSpPr>
          <p:spPr bwMode="auto">
            <a:xfrm>
              <a:off x="5722939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9" name="Text Box 124"/>
            <p:cNvSpPr txBox="1">
              <a:spLocks noChangeArrowheads="1"/>
            </p:cNvSpPr>
            <p:nvPr/>
          </p:nvSpPr>
          <p:spPr bwMode="auto">
            <a:xfrm>
              <a:off x="5722938" y="3629025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20520" name="Rectangle 125"/>
            <p:cNvSpPr>
              <a:spLocks noChangeArrowheads="1"/>
            </p:cNvSpPr>
            <p:nvPr/>
          </p:nvSpPr>
          <p:spPr bwMode="auto">
            <a:xfrm>
              <a:off x="5722938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1" name="Text Box 126"/>
            <p:cNvSpPr txBox="1">
              <a:spLocks noChangeArrowheads="1"/>
            </p:cNvSpPr>
            <p:nvPr/>
          </p:nvSpPr>
          <p:spPr bwMode="auto">
            <a:xfrm>
              <a:off x="5722938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33" name="Rectangle 129"/>
            <p:cNvSpPr>
              <a:spLocks noChangeArrowheads="1"/>
            </p:cNvSpPr>
            <p:nvPr/>
          </p:nvSpPr>
          <p:spPr bwMode="auto">
            <a:xfrm>
              <a:off x="5260975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34" name="Rectangle 130"/>
            <p:cNvSpPr>
              <a:spLocks noChangeArrowheads="1"/>
            </p:cNvSpPr>
            <p:nvPr/>
          </p:nvSpPr>
          <p:spPr bwMode="auto">
            <a:xfrm>
              <a:off x="4800600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4" name="Text Box 131"/>
            <p:cNvSpPr txBox="1">
              <a:spLocks noChangeArrowheads="1"/>
            </p:cNvSpPr>
            <p:nvPr/>
          </p:nvSpPr>
          <p:spPr bwMode="auto">
            <a:xfrm>
              <a:off x="52609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25" name="Text Box 132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37" name="Rectangle 133"/>
            <p:cNvSpPr>
              <a:spLocks noChangeArrowheads="1"/>
            </p:cNvSpPr>
            <p:nvPr/>
          </p:nvSpPr>
          <p:spPr bwMode="auto">
            <a:xfrm>
              <a:off x="5260975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38" name="Rectangle 134"/>
            <p:cNvSpPr>
              <a:spLocks noChangeArrowheads="1"/>
            </p:cNvSpPr>
            <p:nvPr/>
          </p:nvSpPr>
          <p:spPr bwMode="auto">
            <a:xfrm>
              <a:off x="4800600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8" name="Text Box 135"/>
            <p:cNvSpPr txBox="1">
              <a:spLocks noChangeArrowheads="1"/>
            </p:cNvSpPr>
            <p:nvPr/>
          </p:nvSpPr>
          <p:spPr bwMode="auto">
            <a:xfrm>
              <a:off x="5260975" y="2698750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29" name="Text Box 136"/>
            <p:cNvSpPr txBox="1">
              <a:spLocks noChangeArrowheads="1"/>
            </p:cNvSpPr>
            <p:nvPr/>
          </p:nvSpPr>
          <p:spPr bwMode="auto">
            <a:xfrm>
              <a:off x="4800600" y="2697228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30" name="Text Box 155"/>
            <p:cNvSpPr txBox="1">
              <a:spLocks noChangeArrowheads="1"/>
            </p:cNvSpPr>
            <p:nvPr/>
          </p:nvSpPr>
          <p:spPr bwMode="auto">
            <a:xfrm>
              <a:off x="4802188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 on Customer Platform</a:t>
              </a:r>
            </a:p>
          </p:txBody>
        </p:sp>
        <p:sp>
          <p:nvSpPr>
            <p:cNvPr id="20531" name="Text Box 159"/>
            <p:cNvSpPr txBox="1">
              <a:spLocks noChangeArrowheads="1"/>
            </p:cNvSpPr>
            <p:nvPr/>
          </p:nvSpPr>
          <p:spPr bwMode="auto">
            <a:xfrm>
              <a:off x="4778375" y="2154238"/>
              <a:ext cx="1827213" cy="2032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</a:p>
          </p:txBody>
        </p:sp>
      </p:grpSp>
      <p:sp>
        <p:nvSpPr>
          <p:cNvPr id="8243" name="Oval 165"/>
          <p:cNvSpPr>
            <a:spLocks noChangeArrowheads="1"/>
          </p:cNvSpPr>
          <p:nvPr/>
        </p:nvSpPr>
        <p:spPr bwMode="auto">
          <a:xfrm>
            <a:off x="4956175" y="2084388"/>
            <a:ext cx="1344613" cy="30797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6" name="Group 17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83375" y="1355725"/>
            <a:ext cx="2190750" cy="3198813"/>
            <a:chOff x="4210" y="854"/>
            <a:chExt cx="1380" cy="2015"/>
          </a:xfrm>
        </p:grpSpPr>
        <p:sp>
          <p:nvSpPr>
            <p:cNvPr id="8206" name="Rectangle 160"/>
            <p:cNvSpPr>
              <a:spLocks noChangeArrowheads="1"/>
            </p:cNvSpPr>
            <p:nvPr/>
          </p:nvSpPr>
          <p:spPr bwMode="auto">
            <a:xfrm>
              <a:off x="4453" y="1289"/>
              <a:ext cx="1137" cy="7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7" name="AutoShape 137"/>
            <p:cNvSpPr>
              <a:spLocks noChangeArrowheads="1"/>
            </p:cNvSpPr>
            <p:nvPr/>
          </p:nvSpPr>
          <p:spPr bwMode="auto">
            <a:xfrm>
              <a:off x="4210" y="1845"/>
              <a:ext cx="194" cy="412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08" name="Rectangle 139"/>
            <p:cNvSpPr>
              <a:spLocks noChangeArrowheads="1"/>
            </p:cNvSpPr>
            <p:nvPr/>
          </p:nvSpPr>
          <p:spPr bwMode="auto">
            <a:xfrm>
              <a:off x="4452" y="2547"/>
              <a:ext cx="1137" cy="322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9" name="Text Box 140"/>
            <p:cNvSpPr txBox="1">
              <a:spLocks noChangeArrowheads="1"/>
            </p:cNvSpPr>
            <p:nvPr/>
          </p:nvSpPr>
          <p:spPr bwMode="auto">
            <a:xfrm>
              <a:off x="4452" y="2644"/>
              <a:ext cx="1113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10" name="Rectangle 141"/>
            <p:cNvSpPr>
              <a:spLocks noChangeArrowheads="1"/>
            </p:cNvSpPr>
            <p:nvPr/>
          </p:nvSpPr>
          <p:spPr bwMode="auto">
            <a:xfrm>
              <a:off x="5033" y="2033"/>
              <a:ext cx="556" cy="5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1" name="Text Box 142"/>
            <p:cNvSpPr txBox="1">
              <a:spLocks noChangeArrowheads="1"/>
            </p:cNvSpPr>
            <p:nvPr/>
          </p:nvSpPr>
          <p:spPr bwMode="auto">
            <a:xfrm>
              <a:off x="5033" y="2286"/>
              <a:ext cx="556" cy="19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Next Gen TI </a:t>
              </a:r>
              <a:r>
                <a:rPr lang="en-US" sz="800" b="1" dirty="0" err="1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SoC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 Platform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02" name="Rectangle 143"/>
            <p:cNvSpPr>
              <a:spLocks noChangeArrowheads="1"/>
            </p:cNvSpPr>
            <p:nvPr/>
          </p:nvSpPr>
          <p:spPr bwMode="auto">
            <a:xfrm>
              <a:off x="5033" y="1831"/>
              <a:ext cx="459" cy="39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3" name="Text Box 144"/>
            <p:cNvSpPr txBox="1">
              <a:spLocks noChangeArrowheads="1"/>
            </p:cNvSpPr>
            <p:nvPr/>
          </p:nvSpPr>
          <p:spPr bwMode="auto">
            <a:xfrm>
              <a:off x="5033" y="1872"/>
              <a:ext cx="464" cy="299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14" name="Rectangle 147"/>
            <p:cNvSpPr>
              <a:spLocks noChangeArrowheads="1"/>
            </p:cNvSpPr>
            <p:nvPr/>
          </p:nvSpPr>
          <p:spPr bwMode="auto">
            <a:xfrm>
              <a:off x="4742" y="2039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15" name="Rectangle 148"/>
            <p:cNvSpPr>
              <a:spLocks noChangeArrowheads="1"/>
            </p:cNvSpPr>
            <p:nvPr/>
          </p:nvSpPr>
          <p:spPr bwMode="auto">
            <a:xfrm>
              <a:off x="4452" y="2039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6" name="Text Box 149"/>
            <p:cNvSpPr txBox="1">
              <a:spLocks noChangeArrowheads="1"/>
            </p:cNvSpPr>
            <p:nvPr/>
          </p:nvSpPr>
          <p:spPr bwMode="auto">
            <a:xfrm>
              <a:off x="474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07" name="Text Box 150"/>
            <p:cNvSpPr txBox="1">
              <a:spLocks noChangeArrowheads="1"/>
            </p:cNvSpPr>
            <p:nvPr/>
          </p:nvSpPr>
          <p:spPr bwMode="auto">
            <a:xfrm>
              <a:off x="445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18" name="Rectangle 151"/>
            <p:cNvSpPr>
              <a:spLocks noChangeArrowheads="1"/>
            </p:cNvSpPr>
            <p:nvPr/>
          </p:nvSpPr>
          <p:spPr bwMode="auto">
            <a:xfrm>
              <a:off x="4742" y="1531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19" name="Rectangle 152"/>
            <p:cNvSpPr>
              <a:spLocks noChangeArrowheads="1"/>
            </p:cNvSpPr>
            <p:nvPr/>
          </p:nvSpPr>
          <p:spPr bwMode="auto">
            <a:xfrm>
              <a:off x="4452" y="1531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0" name="Text Box 153"/>
            <p:cNvSpPr txBox="1">
              <a:spLocks noChangeArrowheads="1"/>
            </p:cNvSpPr>
            <p:nvPr/>
          </p:nvSpPr>
          <p:spPr bwMode="auto">
            <a:xfrm>
              <a:off x="4742" y="1700"/>
              <a:ext cx="315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11" name="Text Box 154"/>
            <p:cNvSpPr txBox="1">
              <a:spLocks noChangeArrowheads="1"/>
            </p:cNvSpPr>
            <p:nvPr/>
          </p:nvSpPr>
          <p:spPr bwMode="auto">
            <a:xfrm>
              <a:off x="4452" y="1700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12" name="Text Box 156"/>
            <p:cNvSpPr txBox="1">
              <a:spLocks noChangeArrowheads="1"/>
            </p:cNvSpPr>
            <p:nvPr/>
          </p:nvSpPr>
          <p:spPr bwMode="auto">
            <a:xfrm>
              <a:off x="4453" y="854"/>
              <a:ext cx="1137" cy="42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 on </a:t>
              </a:r>
              <a:r>
                <a:rPr lang="en-US" sz="14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Next Generation TI SOC Platform</a:t>
              </a:r>
            </a:p>
          </p:txBody>
        </p:sp>
        <p:sp>
          <p:nvSpPr>
            <p:cNvPr id="20513" name="Text Box 161"/>
            <p:cNvSpPr txBox="1">
              <a:spLocks noChangeArrowheads="1"/>
            </p:cNvSpPr>
            <p:nvPr/>
          </p:nvSpPr>
          <p:spPr bwMode="auto">
            <a:xfrm>
              <a:off x="4438" y="1357"/>
              <a:ext cx="115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</a:p>
          </p:txBody>
        </p:sp>
      </p:grpSp>
      <p:sp>
        <p:nvSpPr>
          <p:cNvPr id="90" name="Oval 166"/>
          <p:cNvSpPr>
            <a:spLocks noChangeArrowheads="1"/>
          </p:cNvSpPr>
          <p:nvPr/>
        </p:nvSpPr>
        <p:spPr bwMode="auto">
          <a:xfrm>
            <a:off x="3475038" y="3551238"/>
            <a:ext cx="846137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1" name="PPTShape_0"/>
          <p:cNvSpPr>
            <a:spLocks noChangeArrowheads="1"/>
          </p:cNvSpPr>
          <p:nvPr/>
        </p:nvSpPr>
        <p:spPr bwMode="auto">
          <a:xfrm>
            <a:off x="8001000" y="3557588"/>
            <a:ext cx="868363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9" name="Rounded Rectangular Callout 98"/>
          <p:cNvSpPr/>
          <p:nvPr/>
        </p:nvSpPr>
        <p:spPr>
          <a:xfrm>
            <a:off x="7162800" y="4724400"/>
            <a:ext cx="1447800" cy="917448"/>
          </a:xfrm>
          <a:prstGeom prst="wedgeRoundRectCallout">
            <a:avLst>
              <a:gd name="adj1" fmla="val -16410"/>
              <a:gd name="adj2" fmla="val -49773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</a:rPr>
              <a:t>Software may be different, but API remain the same (CSL, LLD, etc.)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" grpId="0" animBg="1"/>
      <p:bldP spid="90" grpId="0" animBg="1"/>
      <p:bldP spid="91" grpId="0" animBg="1"/>
      <p:bldP spid="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  <a:endParaRPr lang="en-US" sz="900" b="1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73" name="AutoShape 21"/>
          <p:cNvSpPr>
            <a:spLocks noChangeArrowheads="1"/>
          </p:cNvSpPr>
          <p:nvPr/>
        </p:nvSpPr>
        <p:spPr bwMode="auto">
          <a:xfrm>
            <a:off x="2447927" y="239445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PolyCore</a:t>
            </a:r>
          </a:p>
        </p:txBody>
      </p:sp>
      <p:sp>
        <p:nvSpPr>
          <p:cNvPr id="228374" name="AutoShape 22"/>
          <p:cNvSpPr>
            <a:spLocks noChangeArrowheads="1"/>
          </p:cNvSpPr>
          <p:nvPr/>
        </p:nvSpPr>
        <p:spPr bwMode="auto">
          <a:xfrm>
            <a:off x="2447925" y="2675439"/>
            <a:ext cx="831074" cy="2868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ENEA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Optima</a:t>
            </a:r>
          </a:p>
        </p:txBody>
      </p:sp>
      <p:sp>
        <p:nvSpPr>
          <p:cNvPr id="228375" name="AutoShape 23"/>
          <p:cNvSpPr>
            <a:spLocks noChangeArrowheads="1"/>
          </p:cNvSpPr>
          <p:nvPr/>
        </p:nvSpPr>
        <p:spPr bwMode="auto">
          <a:xfrm>
            <a:off x="2457450" y="306120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3L</a:t>
            </a: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5" name="PPTShape_0"/>
          <p:cNvSpPr>
            <a:spLocks noChangeArrowheads="1"/>
          </p:cNvSpPr>
          <p:nvPr/>
        </p:nvSpPr>
        <p:spPr bwMode="auto">
          <a:xfrm>
            <a:off x="2458256" y="3368668"/>
            <a:ext cx="831074" cy="2698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Critical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 Blue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0600" y="2895600"/>
            <a:ext cx="3665538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Multicore Software Development 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1741488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V2</a:t>
            </a:r>
          </a:p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Eclipse allows developers to integrate third-party software tools that provide additional multicore programming, profiling and analysis capabilities:</a:t>
            </a:r>
          </a:p>
          <a:p>
            <a:r>
              <a:rPr lang="en-US" sz="2000" b="1" dirty="0" smtClean="0"/>
              <a:t>Poly-Platform from </a:t>
            </a:r>
            <a:r>
              <a:rPr lang="en-US" sz="2000" b="1" dirty="0" err="1" smtClean="0"/>
              <a:t>PolyCore</a:t>
            </a:r>
            <a:r>
              <a:rPr lang="en-US" sz="2000" b="1" dirty="0" smtClean="0"/>
              <a:t> </a:t>
            </a:r>
            <a:r>
              <a:rPr lang="en-US" sz="2000" dirty="0" smtClean="0">
                <a:hlinkClick r:id="rId2"/>
              </a:rPr>
              <a:t>http://polycoresoftware.com</a:t>
            </a:r>
            <a:r>
              <a:rPr lang="en-US" sz="2000" dirty="0" smtClean="0"/>
              <a:t> is a development framework consisting of tools and run-time software that provide a programming model for applications to scale from one to many cores.</a:t>
            </a:r>
          </a:p>
          <a:p>
            <a:r>
              <a:rPr lang="en-US" sz="2000" b="1" dirty="0" smtClean="0"/>
              <a:t>Prism from </a:t>
            </a:r>
            <a:r>
              <a:rPr lang="en-US" sz="2000" b="1" dirty="0" err="1" smtClean="0"/>
              <a:t>CriticalBlue</a:t>
            </a:r>
            <a:r>
              <a:rPr lang="en-US" sz="2000" b="1" dirty="0" smtClean="0"/>
              <a:t> </a:t>
            </a:r>
            <a:r>
              <a:rPr lang="en-US" sz="2000" dirty="0" smtClean="0">
                <a:hlinkClick r:id="rId3"/>
              </a:rPr>
              <a:t>http://www.criticalblue.com</a:t>
            </a:r>
            <a:r>
              <a:rPr lang="en-US" sz="2000" dirty="0" smtClean="0"/>
              <a:t> provides multicore analysis and exploration tools to evaluate parallelization strategies of existing software applications.</a:t>
            </a:r>
          </a:p>
          <a:p>
            <a:r>
              <a:rPr lang="en-US" sz="2000" b="1" dirty="0" smtClean="0"/>
              <a:t>Optima from ENEA </a:t>
            </a:r>
            <a:r>
              <a:rPr lang="en-US" sz="2000" dirty="0" smtClean="0">
                <a:hlinkClick r:id="rId4"/>
              </a:rPr>
              <a:t>http://www.enea.com</a:t>
            </a:r>
            <a:r>
              <a:rPr lang="en-US" sz="2000" dirty="0" smtClean="0"/>
              <a:t> includes overview and management tools for multicore systems, profiling tools showing resource usage, and debug tools that track execution of application and operating system events.</a:t>
            </a:r>
          </a:p>
          <a:p>
            <a:r>
              <a:rPr lang="en-US" sz="2000" b="1" dirty="0" smtClean="0"/>
              <a:t>Diamond from 3L </a:t>
            </a:r>
            <a:r>
              <a:rPr lang="en-US" sz="2000" dirty="0" smtClean="0">
                <a:hlinkClick r:id="rId5"/>
              </a:rPr>
              <a:t>http://www.3l.com</a:t>
            </a:r>
            <a:r>
              <a:rPr lang="en-US" sz="2000" dirty="0" smtClean="0"/>
              <a:t> is a tool-suite and model that provides a highly automated development flow from concept through to applications running in multiprocessor hardware.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1295400"/>
          </a:xfrm>
        </p:spPr>
        <p:txBody>
          <a:bodyPr>
            <a:normAutofit/>
          </a:bodyPr>
          <a:lstStyle/>
          <a:p>
            <a:r>
              <a:rPr lang="en-US" sz="3200" b="0" dirty="0" smtClean="0"/>
              <a:t>Webinar: </a:t>
            </a:r>
            <a:r>
              <a:rPr lang="en-US" sz="3200" b="0" dirty="0" smtClean="0"/>
              <a:t/>
            </a:r>
            <a:br>
              <a:rPr lang="en-US" sz="3200" b="0" dirty="0" smtClean="0"/>
            </a:b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KeyStone Software Development </a:t>
            </a:r>
            <a:r>
              <a:rPr lang="en-US" sz="3200" b="0" dirty="0" smtClean="0">
                <a:latin typeface="Calibri" pitchFamily="34" charset="0"/>
                <a:cs typeface="Calibri" pitchFamily="34" charset="0"/>
              </a:rPr>
              <a:t>Ecosystem</a:t>
            </a:r>
            <a:endParaRPr lang="en-US" sz="32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Ran katzur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MCSDK Top-level Directory Folders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833938"/>
          </a:xfrm>
        </p:spPr>
        <p:txBody>
          <a:bodyPr>
            <a:norm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mcsdk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pdk</a:t>
            </a:r>
            <a:endParaRPr lang="en-US" dirty="0" smtClean="0"/>
          </a:p>
          <a:p>
            <a:r>
              <a:rPr lang="en-US" dirty="0" smtClean="0"/>
              <a:t>/edma3</a:t>
            </a:r>
          </a:p>
          <a:p>
            <a:r>
              <a:rPr lang="en-US" dirty="0" smtClean="0"/>
              <a:t>/bios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dsplib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imglib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mathlib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ipc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ndk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3" name="Title 1"/>
          <p:cNvSpPr>
            <a:spLocks noGrp="1"/>
          </p:cNvSpPr>
          <p:nvPr>
            <p:ph type="title" idx="4294967295"/>
          </p:nvPr>
        </p:nvSpPr>
        <p:spPr>
          <a:xfrm>
            <a:off x="381000" y="1143000"/>
            <a:ext cx="8229600" cy="762000"/>
          </a:xfrm>
        </p:spPr>
        <p:txBody>
          <a:bodyPr/>
          <a:lstStyle/>
          <a:p>
            <a:pPr eaLnBrk="1" hangingPunct="1"/>
            <a:r>
              <a:rPr lang="fi-FI" smtClean="0"/>
              <a:t>Live Q &amp; A</a:t>
            </a:r>
            <a:endParaRPr lang="en-US" smtClean="0"/>
          </a:p>
        </p:txBody>
      </p:sp>
      <p:sp>
        <p:nvSpPr>
          <p:cNvPr id="443394" name="Title 1"/>
          <p:cNvSpPr>
            <a:spLocks/>
          </p:cNvSpPr>
          <p:nvPr/>
        </p:nvSpPr>
        <p:spPr bwMode="auto">
          <a:xfrm>
            <a:off x="457200" y="3352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i-FI" sz="3200" dirty="0" err="1">
                <a:latin typeface="Calibri" pitchFamily="34" charset="0"/>
              </a:rPr>
              <a:t>Webex</a:t>
            </a:r>
            <a:r>
              <a:rPr lang="fi-FI" sz="3200" dirty="0">
                <a:latin typeface="Calibri" pitchFamily="34" charset="0"/>
              </a:rPr>
              <a:t> </a:t>
            </a:r>
            <a:r>
              <a:rPr lang="fi-FI" sz="3200" dirty="0" err="1">
                <a:latin typeface="Calibri" pitchFamily="34" charset="0"/>
              </a:rPr>
              <a:t>chat</a:t>
            </a:r>
            <a:r>
              <a:rPr lang="fi-FI" sz="3200" dirty="0">
                <a:latin typeface="Calibri" pitchFamily="34" charset="0"/>
              </a:rPr>
              <a:t> is </a:t>
            </a:r>
            <a:r>
              <a:rPr lang="fi-FI" sz="3200" dirty="0" err="1">
                <a:latin typeface="Calibri" pitchFamily="34" charset="0"/>
              </a:rPr>
              <a:t>available</a:t>
            </a:r>
            <a:r>
              <a:rPr lang="fi-FI" sz="3200" dirty="0">
                <a:latin typeface="Calibri" pitchFamily="34" charset="0"/>
              </a:rPr>
              <a:t> as </a:t>
            </a:r>
            <a:r>
              <a:rPr lang="fi-FI" sz="3200" dirty="0" err="1">
                <a:latin typeface="Calibri" pitchFamily="34" charset="0"/>
              </a:rPr>
              <a:t>well</a:t>
            </a:r>
            <a:r>
              <a:rPr lang="fi-FI" sz="3200" dirty="0">
                <a:latin typeface="Calibri" pitchFamily="34" charset="0"/>
              </a:rPr>
              <a:t>.</a:t>
            </a:r>
            <a:br>
              <a:rPr lang="fi-FI" sz="3200" dirty="0">
                <a:latin typeface="Calibri" pitchFamily="34" charset="0"/>
              </a:rPr>
            </a:br>
            <a:r>
              <a:rPr lang="fi-FI" sz="3200" dirty="0">
                <a:latin typeface="Calibri" pitchFamily="34" charset="0"/>
              </a:rPr>
              <a:t> </a:t>
            </a:r>
            <a:br>
              <a:rPr lang="fi-FI" sz="3200" dirty="0">
                <a:latin typeface="Calibri" pitchFamily="34" charset="0"/>
              </a:rPr>
            </a:br>
            <a:r>
              <a:rPr lang="fi-FI" sz="3200" dirty="0" err="1">
                <a:latin typeface="Calibri" pitchFamily="34" charset="0"/>
              </a:rPr>
              <a:t>Please</a:t>
            </a:r>
            <a:r>
              <a:rPr lang="fi-FI" sz="3200" dirty="0">
                <a:latin typeface="Calibri" pitchFamily="34" charset="0"/>
              </a:rPr>
              <a:t> </a:t>
            </a:r>
            <a:r>
              <a:rPr lang="fi-FI" sz="3200" dirty="0" err="1">
                <a:latin typeface="Calibri" pitchFamily="34" charset="0"/>
              </a:rPr>
              <a:t>feel</a:t>
            </a:r>
            <a:r>
              <a:rPr lang="fi-FI" sz="3200" dirty="0">
                <a:latin typeface="Calibri" pitchFamily="34" charset="0"/>
              </a:rPr>
              <a:t> </a:t>
            </a:r>
            <a:r>
              <a:rPr lang="fi-FI" sz="3200" dirty="0" err="1">
                <a:latin typeface="Calibri" pitchFamily="34" charset="0"/>
              </a:rPr>
              <a:t>free</a:t>
            </a:r>
            <a:r>
              <a:rPr lang="fi-FI" sz="3200" dirty="0">
                <a:latin typeface="Calibri" pitchFamily="34" charset="0"/>
              </a:rPr>
              <a:t> to </a:t>
            </a:r>
            <a:r>
              <a:rPr lang="fi-FI" sz="3200" dirty="0" err="1">
                <a:latin typeface="Calibri" pitchFamily="34" charset="0"/>
              </a:rPr>
              <a:t>send</a:t>
            </a:r>
            <a:r>
              <a:rPr lang="fi-FI" sz="3200" dirty="0">
                <a:latin typeface="Calibri" pitchFamily="34" charset="0"/>
              </a:rPr>
              <a:t> </a:t>
            </a:r>
            <a:r>
              <a:rPr lang="fi-FI" sz="3200" dirty="0" err="1">
                <a:latin typeface="Calibri" pitchFamily="34" charset="0"/>
              </a:rPr>
              <a:t>any</a:t>
            </a:r>
            <a:r>
              <a:rPr lang="fi-FI" sz="3200" dirty="0">
                <a:latin typeface="Calibri" pitchFamily="34" charset="0"/>
              </a:rPr>
              <a:t> </a:t>
            </a:r>
            <a:r>
              <a:rPr lang="fi-FI" sz="3200" dirty="0" err="1">
                <a:latin typeface="Calibri" pitchFamily="34" charset="0"/>
              </a:rPr>
              <a:t>questions/comments</a:t>
            </a:r>
            <a:r>
              <a:rPr lang="fi-FI" sz="3200" dirty="0">
                <a:latin typeface="Calibri" pitchFamily="34" charset="0"/>
              </a:rPr>
              <a:t> to </a:t>
            </a:r>
            <a:r>
              <a:rPr lang="fi-FI" sz="3200" dirty="0" err="1" smtClean="0">
                <a:latin typeface="Calibri" pitchFamily="34" charset="0"/>
                <a:hlinkClick r:id="rId3"/>
              </a:rPr>
              <a:t>m-rintamaki@ti.com</a:t>
            </a:r>
            <a:r>
              <a:rPr lang="fi-FI" sz="3200" dirty="0" smtClean="0">
                <a:latin typeface="Calibri" pitchFamily="34" charset="0"/>
              </a:rPr>
              <a:t> 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229600" cy="639762"/>
          </a:xfrm>
        </p:spPr>
        <p:txBody>
          <a:bodyPr/>
          <a:lstStyle/>
          <a:p>
            <a:pPr eaLnBrk="1" hangingPunct="1"/>
            <a:r>
              <a:rPr lang="en-US" dirty="0" smtClean="0"/>
              <a:t>For More Information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MCSDK Product Folder:</a:t>
            </a:r>
            <a:br>
              <a:rPr lang="en-US" dirty="0" smtClean="0"/>
            </a:br>
            <a:r>
              <a:rPr lang="en-US" sz="1600" dirty="0" smtClean="0">
                <a:hlinkClick r:id="rId4"/>
              </a:rPr>
              <a:t>http://www.ti.com/tool/bioslinuxmcsdk</a:t>
            </a:r>
            <a:r>
              <a:rPr lang="en-US" sz="16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Download CCSv5 and MCSDK software:</a:t>
            </a:r>
            <a:br>
              <a:rPr lang="en-US" dirty="0" smtClean="0"/>
            </a:br>
            <a:r>
              <a:rPr lang="en-US" sz="1600" dirty="0" smtClean="0">
                <a:hlinkClick r:id="rId5"/>
              </a:rPr>
              <a:t>http://software-dl.ti.com/sdoemb/sdoemb_public_sw/bios_mcsdk/latest/index_FDS.html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KeyStone C66x Multicore Wiki Resources </a:t>
            </a:r>
            <a:r>
              <a:rPr lang="en-US" sz="1600" dirty="0" smtClean="0">
                <a:hlinkClick r:id="rId6"/>
              </a:rPr>
              <a:t>http://processors.wiki.ti.com/index.php/Keystone_Device_Architecture</a:t>
            </a: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questions regarding topics covered in this training, visit the support forums at the TI E2E Community website </a:t>
            </a:r>
            <a:r>
              <a:rPr lang="en-US" dirty="0" smtClean="0">
                <a:hlinkClick r:id="rId7"/>
              </a:rPr>
              <a:t>http://e2e.ti.com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Operating System Basics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TI’s Traditional Development Support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DSP SYS BIOS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Framework, Utilities, and Drivers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Multicore Development Ecosystem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Code Composer Studio (CCS)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Multicore Software Development Kit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Operating System Basics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14400"/>
            <a:ext cx="61722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On the surface, the OS provides: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Management, scheduling, and prioritization of system-level memory, processors, and input/output devices to enable multiple processes/threads.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Standard API (Application Programming Interface) for utilities: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Print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Networking (sockets)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Monitoring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And many more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Mediates to hide hardware and driver details from the application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Looking under the hood, the OS also provides: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Low level drivers (LLD) to abstract communication with the hardware layer, including device-specific modules/interfaces (from one or more manufacturers)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One or more layers of utility APIs (routines, structures, variables, etc.) that connect the application to the LLD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OS may also include elements that support code development: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Integrated Development Environment (IDE) tools: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Source code editing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Build automation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Debugging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Libraries (code, sub-routines, values, etc.)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1800" y="2362200"/>
            <a:ext cx="1981200" cy="381000"/>
          </a:xfrm>
          <a:prstGeom prst="rect">
            <a:avLst/>
          </a:prstGeom>
          <a:solidFill>
            <a:srgbClr val="E6B9B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/>
              <a:t>Hardware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781800" y="1371600"/>
            <a:ext cx="19812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smtClean="0"/>
              <a:t>Operating System</a:t>
            </a:r>
            <a:endParaRPr lang="en-US" sz="1200" b="1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781800" y="914400"/>
            <a:ext cx="1981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200" b="1" dirty="0" smtClean="0"/>
              <a:t>Applications</a:t>
            </a:r>
            <a:endParaRPr lang="en-US" sz="12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81800" y="1905000"/>
            <a:ext cx="1995487" cy="381000"/>
          </a:xfrm>
          <a:prstGeom prst="rect">
            <a:avLst/>
          </a:prstGeom>
          <a:solidFill>
            <a:srgbClr val="D7E4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 smtClean="0"/>
              <a:t>API + LLD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TI DSP Software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SYS/BIOS (formerly DSP/BIOS) Real-time Operating System (RTOS) support for DSP-only and DSP+ARM devices, including:</a:t>
            </a:r>
          </a:p>
          <a:p>
            <a:pPr lvl="1"/>
            <a:r>
              <a:rPr lang="en-US" sz="2400" dirty="0" smtClean="0"/>
              <a:t>Scheduling (hardware/software interrupts, tasks)</a:t>
            </a:r>
          </a:p>
          <a:p>
            <a:pPr lvl="1"/>
            <a:r>
              <a:rPr lang="en-US" sz="2400" dirty="0" smtClean="0"/>
              <a:t>Memory management</a:t>
            </a:r>
          </a:p>
          <a:p>
            <a:pPr lvl="1"/>
            <a:r>
              <a:rPr lang="en-US" sz="2400" dirty="0" smtClean="0"/>
              <a:t>Communications</a:t>
            </a:r>
          </a:p>
          <a:p>
            <a:pPr lvl="1"/>
            <a:r>
              <a:rPr lang="en-US" sz="2400" dirty="0" smtClean="0"/>
              <a:t>Performance monitoring</a:t>
            </a:r>
          </a:p>
          <a:p>
            <a:r>
              <a:rPr lang="en-US" sz="2400" dirty="0" smtClean="0"/>
              <a:t>Standard API</a:t>
            </a:r>
          </a:p>
          <a:p>
            <a:r>
              <a:rPr lang="en-US" sz="2400" dirty="0" smtClean="0"/>
              <a:t>Optimized algorithm libraries</a:t>
            </a:r>
            <a:endParaRPr lang="en-US" sz="2000" dirty="0" smtClean="0"/>
          </a:p>
          <a:p>
            <a:r>
              <a:rPr lang="en-US" sz="2400" dirty="0" smtClean="0"/>
              <a:t>Framework components</a:t>
            </a:r>
          </a:p>
          <a:p>
            <a:pPr lvl="1"/>
            <a:r>
              <a:rPr lang="en-US" sz="2400" dirty="0" smtClean="0"/>
              <a:t>Easy access to peripherals and other resources (DMA)</a:t>
            </a:r>
          </a:p>
          <a:p>
            <a:pPr lvl="1"/>
            <a:r>
              <a:rPr lang="en-US" sz="2400" dirty="0" smtClean="0"/>
              <a:t>Abstracts hardware from the application (CSL)</a:t>
            </a:r>
          </a:p>
          <a:p>
            <a:r>
              <a:rPr lang="en-US" sz="2400" dirty="0" smtClean="0"/>
              <a:t>IDE for single core and multicore devices</a:t>
            </a:r>
          </a:p>
          <a:p>
            <a:pPr lvl="1"/>
            <a:r>
              <a:rPr lang="en-US" dirty="0" smtClean="0"/>
              <a:t>Code Composer Studio (CCS)</a:t>
            </a:r>
          </a:p>
          <a:p>
            <a:pPr lvl="1"/>
            <a:r>
              <a:rPr lang="en-US" dirty="0" smtClean="0"/>
              <a:t>Code Generation (</a:t>
            </a:r>
            <a:r>
              <a:rPr lang="en-US" dirty="0" err="1" smtClean="0"/>
              <a:t>CodeGen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Debug, emulation, monitoring, profiling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Developing on KeyStone </a:t>
            </a:r>
            <a:r>
              <a:rPr lang="en-US" sz="3600" dirty="0" err="1" smtClean="0"/>
              <a:t>SoC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TI’s KeyStone </a:t>
            </a:r>
            <a:r>
              <a:rPr lang="en-US" sz="2400" dirty="0" err="1" smtClean="0"/>
              <a:t>SoC</a:t>
            </a:r>
            <a:r>
              <a:rPr lang="en-US" sz="2400" dirty="0" smtClean="0"/>
              <a:t> devices offer many advantages:</a:t>
            </a:r>
          </a:p>
          <a:p>
            <a:pPr lvl="1"/>
            <a:r>
              <a:rPr lang="en-US" sz="2000" dirty="0" smtClean="0"/>
              <a:t>Advanced core performance</a:t>
            </a:r>
          </a:p>
          <a:p>
            <a:pPr lvl="1"/>
            <a:r>
              <a:rPr lang="en-US" sz="2000" dirty="0" smtClean="0"/>
              <a:t>Distributed memory architecture</a:t>
            </a:r>
          </a:p>
          <a:p>
            <a:pPr lvl="1"/>
            <a:r>
              <a:rPr lang="en-US" sz="2000" dirty="0" smtClean="0"/>
              <a:t>Multiple peripherals and co-processors</a:t>
            </a:r>
          </a:p>
          <a:p>
            <a:pPr lvl="1"/>
            <a:r>
              <a:rPr lang="en-US" sz="2000" dirty="0" smtClean="0"/>
              <a:t>High-speed transport mechanisms</a:t>
            </a:r>
          </a:p>
          <a:p>
            <a:r>
              <a:rPr lang="en-US" sz="2400" dirty="0" smtClean="0"/>
              <a:t>The challenge: </a:t>
            </a:r>
            <a:r>
              <a:rPr lang="en-US" sz="2400" dirty="0" smtClean="0">
                <a:solidFill>
                  <a:srgbClr val="0070C0"/>
                </a:solidFill>
              </a:rPr>
              <a:t>How to simplify programming and development of optimized applications on KeyStone devices?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69052" y="2895600"/>
            <a:ext cx="272863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Software </a:t>
            </a: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Development </a:t>
            </a:r>
            <a:r>
              <a:rPr lang="en-US" sz="1600" b="1" dirty="0" smtClean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784671" y="2971800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62200" y="2971800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TI 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V2</a:t>
            </a:r>
          </a:p>
          <a:p>
            <a:pPr marL="115888" indent="-1158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Eclipse-based IDE Advantages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Eclipse-based CCS supports application development on multiple cores/devices:</a:t>
            </a:r>
          </a:p>
          <a:p>
            <a:pPr lvl="1"/>
            <a:r>
              <a:rPr lang="en-US" sz="2000" dirty="0" smtClean="0"/>
              <a:t>Multiple perspectives (default and custom)</a:t>
            </a:r>
          </a:p>
          <a:p>
            <a:pPr lvl="1"/>
            <a:r>
              <a:rPr lang="en-US" sz="2000" dirty="0" smtClean="0"/>
              <a:t>Three debug operation modes</a:t>
            </a:r>
          </a:p>
          <a:p>
            <a:pPr lvl="1"/>
            <a:r>
              <a:rPr lang="en-US" sz="2000" dirty="0" smtClean="0"/>
              <a:t>Advance debugging, monitoring, and profiling </a:t>
            </a:r>
          </a:p>
          <a:p>
            <a:r>
              <a:rPr lang="en-US" sz="2400" dirty="0" smtClean="0"/>
              <a:t>Optimized compiler/optimizer/assembler/linker</a:t>
            </a:r>
          </a:p>
          <a:p>
            <a:r>
              <a:rPr lang="en-US" sz="2400" dirty="0" smtClean="0"/>
              <a:t>Support for </a:t>
            </a:r>
            <a:r>
              <a:rPr lang="en-US" sz="2400" dirty="0" err="1" smtClean="0"/>
              <a:t>OpenMP</a:t>
            </a:r>
            <a:r>
              <a:rPr lang="en-US" sz="2400" dirty="0" smtClean="0"/>
              <a:t> (Open Multi-Processing) API </a:t>
            </a:r>
          </a:p>
          <a:p>
            <a:r>
              <a:rPr lang="en-US" sz="2400" dirty="0" smtClean="0"/>
              <a:t>Enables addition of third-party plug-ins</a:t>
            </a:r>
          </a:p>
          <a:p>
            <a:r>
              <a:rPr lang="en-US" sz="2400" dirty="0" smtClean="0"/>
              <a:t>Multiple configurations allow a single executable or multiple executables to be generated for the same project.</a:t>
            </a:r>
          </a:p>
          <a:p>
            <a:r>
              <a:rPr lang="en-US" sz="2400" dirty="0" smtClean="0"/>
              <a:t>GUI interface for SYS/BIOS, project-based system to build drivers and utilities for developer’s target platform.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smtClean="0"/>
              <a:t>Multicore Development </a:t>
            </a:r>
            <a:r>
              <a:rPr lang="en-US" sz="3600" dirty="0" smtClean="0"/>
              <a:t>Requirements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Standard set of APIs to configure and utilize peripherals, accelerators and other hardware resources</a:t>
            </a:r>
          </a:p>
          <a:p>
            <a:r>
              <a:rPr lang="en-US" sz="2400" dirty="0" smtClean="0"/>
              <a:t>Compliant implementation of packet- and network-based protocols </a:t>
            </a:r>
          </a:p>
          <a:p>
            <a:r>
              <a:rPr lang="en-US" sz="2400" dirty="0" smtClean="0"/>
              <a:t>Utilities to boot, test, debug, and monitor execution</a:t>
            </a:r>
          </a:p>
          <a:p>
            <a:r>
              <a:rPr lang="en-US" sz="2400" dirty="0" smtClean="0"/>
              <a:t>Individual core-based real-time operating system</a:t>
            </a:r>
          </a:p>
          <a:p>
            <a:r>
              <a:rPr lang="en-US" sz="2400" dirty="0" smtClean="0"/>
              <a:t>Communication and facilitated cooperation between processes, cores, and devices, as well as between peripherals and cores</a:t>
            </a:r>
          </a:p>
          <a:p>
            <a:r>
              <a:rPr lang="en-US" sz="2400" dirty="0" smtClean="0"/>
              <a:t>Optimized, ready-to-use algorithm libraries, example code, and demonstration applications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TI’s solution: 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The multi-layered software system known as MCSDK.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793f8db-e622-4850-ae95-ac40614d35ba"/>
  <p:tag name="ELAPSEDTIME" val="59.114"/>
  <p:tag name="TIMELINE" val="18.83/24.90/38.31/43.33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b0f2b7-1ace-4e33-b2f8-411221a90620"/>
  <p:tag name="ELAPSEDTIME" val="199.885"/>
  <p:tag name="TIMELINE" val="8.11/12.05/38.39/51.65/56.04/126.24/147.65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0dc9de7-f265-4121-a5eb-c9ece76ab2d6"/>
  <p:tag name="TIMELINE" val="19.26/24.10/30.78/90.36"/>
  <p:tag name="ELAPSEDTIME" val="121.729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e8c9a6-cdb2-46e6-a3f0-1787c4bddd64"/>
  <p:tag name="ELAPSEDTIME" val="132.463"/>
  <p:tag name="TIMELINE" val="38.39/57.02/65.25/83.94/87.79/103.22/109.53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.75"/>
  <p:tag name="ARTICULATE_SLIDE_GUID" val="92099343-b1aa-443e-940a-1720ec1a9e3b"/>
  <p:tag name="ARTICULATE_SLIDE_PAUSE" val="0"/>
  <p:tag name="ARTICULATE_NAV_LEVEL" val="1"/>
  <p:tag name="ARTICULATE_PLAYLIST_ID" val="-1"/>
  <p:tag name="ARTICULATE_LOCK_SLIDE" val="0"/>
  <p:tag name="ARTICULATE_SLIDE_NAV" val="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1739</Words>
  <Application>Microsoft Office PowerPoint</Application>
  <PresentationFormat>On-screen Show (4:3)</PresentationFormat>
  <Paragraphs>426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FinalPowerpoint</vt:lpstr>
      <vt:lpstr>Office Theme</vt:lpstr>
      <vt:lpstr>1_Office Theme</vt:lpstr>
      <vt:lpstr>2_Office Theme</vt:lpstr>
      <vt:lpstr>3_Office Theme</vt:lpstr>
      <vt:lpstr>4_Office Theme</vt:lpstr>
      <vt:lpstr>Webinar:  Introduction to KeyStone Software Ecosystem</vt:lpstr>
      <vt:lpstr>Webinar:  KeyStone Software Development Ecosystem</vt:lpstr>
      <vt:lpstr>Agenda</vt:lpstr>
      <vt:lpstr>Operating System Basics</vt:lpstr>
      <vt:lpstr>Traditional TI DSP Software Support</vt:lpstr>
      <vt:lpstr>Developing on KeyStone SoC</vt:lpstr>
      <vt:lpstr>TI Software Development Ecosystem Multicore Performance, Single-core Simplicity</vt:lpstr>
      <vt:lpstr>Eclipse-based IDE Advantages</vt:lpstr>
      <vt:lpstr>Multicore Development Requirements</vt:lpstr>
      <vt:lpstr>What is MCSDK?</vt:lpstr>
      <vt:lpstr>Developer Challenges &gt; MCSDK Solutions 1/2</vt:lpstr>
      <vt:lpstr>Developer Challenges &gt; MCSDK Solutions 2/2</vt:lpstr>
      <vt:lpstr>TI Software Development Ecosystem Multicore Performance, Single-core Simplicity</vt:lpstr>
      <vt:lpstr>BIOS-MCSDK Software Layers</vt:lpstr>
      <vt:lpstr>Inter-Processor Communication (IPC)</vt:lpstr>
      <vt:lpstr>MCSDK Algorithm Libraries</vt:lpstr>
      <vt:lpstr>Simplified Development &amp; Migration</vt:lpstr>
      <vt:lpstr>Software Development Ecosystem Multicore Performance, Single-core Simplicity</vt:lpstr>
      <vt:lpstr>Third Party Plug-Ins</vt:lpstr>
      <vt:lpstr>MCSDK Top-level Directory Folders</vt:lpstr>
      <vt:lpstr>Live Q &amp; A</vt:lpstr>
      <vt:lpstr>For More Information</vt:lpstr>
    </vt:vector>
  </TitlesOfParts>
  <Company>Drexel 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KeyStone Software ECO</dc:title>
  <dc:creator>RanKatzur</dc:creator>
  <cp:lastModifiedBy>Ran Katzur</cp:lastModifiedBy>
  <cp:revision>91</cp:revision>
  <dcterms:created xsi:type="dcterms:W3CDTF">2012-05-04T17:11:08Z</dcterms:created>
  <dcterms:modified xsi:type="dcterms:W3CDTF">2012-05-09T11:08:46Z</dcterms:modified>
</cp:coreProperties>
</file>