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23"/>
  </p:notesMasterIdLst>
  <p:sldIdLst>
    <p:sldId id="256" r:id="rId2"/>
    <p:sldId id="384" r:id="rId3"/>
    <p:sldId id="385" r:id="rId4"/>
    <p:sldId id="289" r:id="rId5"/>
    <p:sldId id="291" r:id="rId6"/>
    <p:sldId id="397" r:id="rId7"/>
    <p:sldId id="398" r:id="rId8"/>
    <p:sldId id="399" r:id="rId9"/>
    <p:sldId id="292" r:id="rId10"/>
    <p:sldId id="327" r:id="rId11"/>
    <p:sldId id="396" r:id="rId12"/>
    <p:sldId id="293" r:id="rId13"/>
    <p:sldId id="294" r:id="rId14"/>
    <p:sldId id="395" r:id="rId15"/>
    <p:sldId id="386" r:id="rId16"/>
    <p:sldId id="288" r:id="rId17"/>
    <p:sldId id="300" r:id="rId18"/>
    <p:sldId id="315" r:id="rId19"/>
    <p:sldId id="301" r:id="rId20"/>
    <p:sldId id="302" r:id="rId21"/>
    <p:sldId id="392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5" autoAdjust="0"/>
    <p:restoredTop sz="94612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5DE9746-2334-49C8-823E-559500334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87A3A-2F5C-48EB-820A-06F7515E5ADC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265F3-261A-4C06-BC96-D2C5AAC56FD4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 err="1">
                <a:solidFill>
                  <a:prstClr val="black"/>
                </a:solidFill>
                <a:latin typeface="Calibri"/>
              </a:rPr>
              <a:t>KeyStone</a:t>
            </a:r>
            <a:r>
              <a:rPr lang="en-US" sz="4400" dirty="0">
                <a:solidFill>
                  <a:prstClr val="black"/>
                </a:solidFill>
                <a:latin typeface="Calibri"/>
              </a:rPr>
              <a:t> Training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477000"/>
            <a:ext cx="3810000" cy="1746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1457CA6-0FC0-4838-8CC9-53860F6CE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477000"/>
            <a:ext cx="3810000" cy="1746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50144CA-6CD9-44CE-A54A-4052B5229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477000"/>
            <a:ext cx="3810000" cy="1746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E8CF457-7EED-450A-AAD9-BC5A45753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399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R9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hyperlink" Target="http://e2e.ti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20975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Multicore Navigator</a:t>
            </a:r>
            <a:br>
              <a:rPr lang="en-US" smtClean="0"/>
            </a:br>
            <a:r>
              <a:rPr lang="en-US" smtClean="0"/>
              <a:t>Overview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Queue Mapping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86800" cy="871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This table shows the mapping of queue number to functionality.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Queues associated with queue pend signals should not be used for general use, such as free descriptor queues (FDQs). Others can be used for any purpose.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1828800"/>
          <a:ext cx="8669973" cy="4572002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447800"/>
                <a:gridCol w="5105400"/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21507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grpSp>
        <p:nvGrpSpPr>
          <p:cNvPr id="21508" name="Group 50"/>
          <p:cNvGrpSpPr>
            <a:grpSpLocks/>
          </p:cNvGrpSpPr>
          <p:nvPr/>
        </p:nvGrpSpPr>
        <p:grpSpPr bwMode="auto">
          <a:xfrm>
            <a:off x="506413" y="1114425"/>
            <a:ext cx="7418387" cy="3914775"/>
            <a:chOff x="506413" y="1114425"/>
            <a:chExt cx="7418387" cy="3914775"/>
          </a:xfrm>
        </p:grpSpPr>
        <p:sp>
          <p:nvSpPr>
            <p:cNvPr id="21509" name="Rectangle 9"/>
            <p:cNvSpPr>
              <a:spLocks noChangeArrowheads="1"/>
            </p:cNvSpPr>
            <p:nvPr/>
          </p:nvSpPr>
          <p:spPr bwMode="auto">
            <a:xfrm>
              <a:off x="1050925" y="1114425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/>
            </a:p>
          </p:txBody>
        </p:sp>
        <p:sp>
          <p:nvSpPr>
            <p:cNvPr id="21510" name="Rectangle 3"/>
            <p:cNvSpPr>
              <a:spLocks noChangeArrowheads="1"/>
            </p:cNvSpPr>
            <p:nvPr/>
          </p:nvSpPr>
          <p:spPr bwMode="auto">
            <a:xfrm>
              <a:off x="3581400" y="1524000"/>
              <a:ext cx="1752600" cy="304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/>
            </a:p>
          </p:txBody>
        </p:sp>
        <p:sp>
          <p:nvSpPr>
            <p:cNvPr id="21511" name="Rectangle 4"/>
            <p:cNvSpPr>
              <a:spLocks noChangeArrowheads="1"/>
            </p:cNvSpPr>
            <p:nvPr/>
          </p:nvSpPr>
          <p:spPr bwMode="auto">
            <a:xfrm>
              <a:off x="3962400" y="3810000"/>
              <a:ext cx="990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/>
            </a:p>
          </p:txBody>
        </p:sp>
        <p:sp>
          <p:nvSpPr>
            <p:cNvPr id="21512" name="Rectangle 6"/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/>
            </a:p>
          </p:txBody>
        </p:sp>
        <p:sp>
          <p:nvSpPr>
            <p:cNvPr id="21513" name="Rectangle 7"/>
            <p:cNvSpPr>
              <a:spLocks noChangeArrowheads="1"/>
            </p:cNvSpPr>
            <p:nvPr/>
          </p:nvSpPr>
          <p:spPr bwMode="auto">
            <a:xfrm>
              <a:off x="6629400" y="20574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/>
            </a:p>
          </p:txBody>
        </p:sp>
        <p:sp>
          <p:nvSpPr>
            <p:cNvPr id="21514" name="Text Box 17"/>
            <p:cNvSpPr txBox="1">
              <a:spLocks noChangeArrowheads="1"/>
            </p:cNvSpPr>
            <p:nvPr/>
          </p:nvSpPr>
          <p:spPr bwMode="auto">
            <a:xfrm>
              <a:off x="1384300" y="1836738"/>
              <a:ext cx="925513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PKTDMA</a:t>
              </a:r>
            </a:p>
          </p:txBody>
        </p:sp>
        <p:sp>
          <p:nvSpPr>
            <p:cNvPr id="21515" name="Rectangle 8"/>
            <p:cNvSpPr>
              <a:spLocks noChangeArrowheads="1"/>
            </p:cNvSpPr>
            <p:nvPr/>
          </p:nvSpPr>
          <p:spPr bwMode="auto">
            <a:xfrm>
              <a:off x="66294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/>
            </a:p>
          </p:txBody>
        </p:sp>
        <p:sp>
          <p:nvSpPr>
            <p:cNvPr id="21516" name="Rectangle 9"/>
            <p:cNvSpPr>
              <a:spLocks noChangeArrowheads="1"/>
            </p:cNvSpPr>
            <p:nvPr/>
          </p:nvSpPr>
          <p:spPr bwMode="auto">
            <a:xfrm>
              <a:off x="533400" y="1524000"/>
              <a:ext cx="1524000" cy="1295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/>
            </a:p>
          </p:txBody>
        </p:sp>
        <p:sp>
          <p:nvSpPr>
            <p:cNvPr id="21517" name="Rectangle 10"/>
            <p:cNvSpPr>
              <a:spLocks noChangeArrowheads="1"/>
            </p:cNvSpPr>
            <p:nvPr/>
          </p:nvSpPr>
          <p:spPr bwMode="auto">
            <a:xfrm>
              <a:off x="6400800" y="3733800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/>
            </a:p>
          </p:txBody>
        </p:sp>
        <p:sp>
          <p:nvSpPr>
            <p:cNvPr id="21518" name="Rectangle 11"/>
            <p:cNvSpPr>
              <a:spLocks noChangeArrowheads="1"/>
            </p:cNvSpPr>
            <p:nvPr/>
          </p:nvSpPr>
          <p:spPr bwMode="auto">
            <a:xfrm>
              <a:off x="6400800" y="1371600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/>
            </a:p>
          </p:txBody>
        </p:sp>
        <p:sp>
          <p:nvSpPr>
            <p:cNvPr id="21519" name="Rectangle 12"/>
            <p:cNvSpPr>
              <a:spLocks noChangeArrowheads="1"/>
            </p:cNvSpPr>
            <p:nvPr/>
          </p:nvSpPr>
          <p:spPr bwMode="auto">
            <a:xfrm>
              <a:off x="838200" y="3505200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/>
            </a:p>
          </p:txBody>
        </p:sp>
        <p:sp>
          <p:nvSpPr>
            <p:cNvPr id="21520" name="Text Box 13"/>
            <p:cNvSpPr txBox="1">
              <a:spLocks noChangeArrowheads="1"/>
            </p:cNvSpPr>
            <p:nvPr/>
          </p:nvSpPr>
          <p:spPr bwMode="auto">
            <a:xfrm>
              <a:off x="1143000" y="42672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PKTDMA</a:t>
              </a:r>
            </a:p>
          </p:txBody>
        </p:sp>
        <p:sp>
          <p:nvSpPr>
            <p:cNvPr id="21521" name="Text Box 14"/>
            <p:cNvSpPr txBox="1">
              <a:spLocks noChangeArrowheads="1"/>
            </p:cNvSpPr>
            <p:nvPr/>
          </p:nvSpPr>
          <p:spPr bwMode="auto">
            <a:xfrm>
              <a:off x="3992628" y="3939099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1400"/>
                <a:t>PKTDMA</a:t>
              </a:r>
            </a:p>
          </p:txBody>
        </p:sp>
        <p:sp>
          <p:nvSpPr>
            <p:cNvPr id="21522" name="Text Box 15"/>
            <p:cNvSpPr txBox="1">
              <a:spLocks noChangeArrowheads="1"/>
            </p:cNvSpPr>
            <p:nvPr/>
          </p:nvSpPr>
          <p:spPr bwMode="auto">
            <a:xfrm>
              <a:off x="6705600" y="21336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PKTDMA</a:t>
              </a:r>
            </a:p>
          </p:txBody>
        </p:sp>
        <p:sp>
          <p:nvSpPr>
            <p:cNvPr id="21523" name="Text Box 16"/>
            <p:cNvSpPr txBox="1">
              <a:spLocks noChangeArrowheads="1"/>
            </p:cNvSpPr>
            <p:nvPr/>
          </p:nvSpPr>
          <p:spPr bwMode="auto">
            <a:xfrm>
              <a:off x="6705600" y="44958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PKTDMA</a:t>
              </a:r>
            </a:p>
          </p:txBody>
        </p:sp>
        <p:sp>
          <p:nvSpPr>
            <p:cNvPr id="21524" name="Text Box 17"/>
            <p:cNvSpPr txBox="1">
              <a:spLocks noChangeArrowheads="1"/>
            </p:cNvSpPr>
            <p:nvPr/>
          </p:nvSpPr>
          <p:spPr bwMode="auto">
            <a:xfrm>
              <a:off x="838200" y="2286000"/>
              <a:ext cx="925513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PKTDMA</a:t>
              </a:r>
            </a:p>
          </p:txBody>
        </p:sp>
        <p:sp>
          <p:nvSpPr>
            <p:cNvPr id="21525" name="Text Box 18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4636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Queue Manager</a:t>
              </a:r>
            </a:p>
          </p:txBody>
        </p:sp>
        <p:sp>
          <p:nvSpPr>
            <p:cNvPr id="21526" name="Text Box 19"/>
            <p:cNvSpPr txBox="1">
              <a:spLocks noChangeArrowheads="1"/>
            </p:cNvSpPr>
            <p:nvPr/>
          </p:nvSpPr>
          <p:spPr bwMode="auto">
            <a:xfrm>
              <a:off x="6467475" y="1447800"/>
              <a:ext cx="619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SRIO</a:t>
              </a:r>
            </a:p>
          </p:txBody>
        </p:sp>
        <p:sp>
          <p:nvSpPr>
            <p:cNvPr id="21527" name="Text Box 20"/>
            <p:cNvSpPr txBox="1">
              <a:spLocks noChangeArrowheads="1"/>
            </p:cNvSpPr>
            <p:nvPr/>
          </p:nvSpPr>
          <p:spPr bwMode="auto">
            <a:xfrm>
              <a:off x="6400800" y="3749675"/>
              <a:ext cx="118903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Network </a:t>
              </a:r>
            </a:p>
            <a:p>
              <a:r>
                <a:rPr lang="en-US" sz="1400"/>
                <a:t>Coprocessor</a:t>
              </a:r>
            </a:p>
          </p:txBody>
        </p:sp>
        <p:sp>
          <p:nvSpPr>
            <p:cNvPr id="21528" name="Text Box 21"/>
            <p:cNvSpPr txBox="1">
              <a:spLocks noChangeArrowheads="1"/>
            </p:cNvSpPr>
            <p:nvPr/>
          </p:nvSpPr>
          <p:spPr bwMode="auto">
            <a:xfrm>
              <a:off x="506413" y="1570038"/>
              <a:ext cx="9302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FFTC (A)</a:t>
              </a:r>
            </a:p>
          </p:txBody>
        </p:sp>
        <p:sp>
          <p:nvSpPr>
            <p:cNvPr id="21529" name="Text Box 22"/>
            <p:cNvSpPr txBox="1">
              <a:spLocks noChangeArrowheads="1"/>
            </p:cNvSpPr>
            <p:nvPr/>
          </p:nvSpPr>
          <p:spPr bwMode="auto">
            <a:xfrm>
              <a:off x="838200" y="3581400"/>
              <a:ext cx="460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AIF</a:t>
              </a:r>
            </a:p>
          </p:txBody>
        </p:sp>
        <p:sp>
          <p:nvSpPr>
            <p:cNvPr id="21530" name="Rectangle 23"/>
            <p:cNvSpPr>
              <a:spLocks noChangeArrowheads="1"/>
            </p:cNvSpPr>
            <p:nvPr/>
          </p:nvSpPr>
          <p:spPr bwMode="auto">
            <a:xfrm>
              <a:off x="3962400" y="1905000"/>
              <a:ext cx="9906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/>
            </a:p>
          </p:txBody>
        </p:sp>
        <p:sp>
          <p:nvSpPr>
            <p:cNvPr id="21531" name="Line 24"/>
            <p:cNvSpPr>
              <a:spLocks noChangeShapeType="1"/>
            </p:cNvSpPr>
            <p:nvPr/>
          </p:nvSpPr>
          <p:spPr bwMode="auto">
            <a:xfrm>
              <a:off x="3962400" y="2057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25"/>
            <p:cNvSpPr>
              <a:spLocks noChangeShapeType="1"/>
            </p:cNvSpPr>
            <p:nvPr/>
          </p:nvSpPr>
          <p:spPr bwMode="auto">
            <a:xfrm>
              <a:off x="3962400" y="2209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26"/>
            <p:cNvSpPr>
              <a:spLocks noChangeShapeType="1"/>
            </p:cNvSpPr>
            <p:nvPr/>
          </p:nvSpPr>
          <p:spPr bwMode="auto">
            <a:xfrm>
              <a:off x="3962400" y="23622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27"/>
            <p:cNvSpPr>
              <a:spLocks noChangeShapeType="1"/>
            </p:cNvSpPr>
            <p:nvPr/>
          </p:nvSpPr>
          <p:spPr bwMode="auto">
            <a:xfrm>
              <a:off x="3962400" y="2514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28"/>
            <p:cNvSpPr>
              <a:spLocks noChangeShapeType="1"/>
            </p:cNvSpPr>
            <p:nvPr/>
          </p:nvSpPr>
          <p:spPr bwMode="auto">
            <a:xfrm>
              <a:off x="3962400" y="26670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Line 29"/>
            <p:cNvSpPr>
              <a:spLocks noChangeShapeType="1"/>
            </p:cNvSpPr>
            <p:nvPr/>
          </p:nvSpPr>
          <p:spPr bwMode="auto">
            <a:xfrm>
              <a:off x="3962400" y="2819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30"/>
            <p:cNvSpPr>
              <a:spLocks noChangeShapeType="1"/>
            </p:cNvSpPr>
            <p:nvPr/>
          </p:nvSpPr>
          <p:spPr bwMode="auto">
            <a:xfrm>
              <a:off x="3962400" y="3200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Text Box 31"/>
            <p:cNvSpPr txBox="1">
              <a:spLocks noChangeArrowheads="1"/>
            </p:cNvSpPr>
            <p:nvPr/>
          </p:nvSpPr>
          <p:spPr bwMode="auto">
            <a:xfrm>
              <a:off x="4038600" y="3178175"/>
              <a:ext cx="41275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/>
                <a:t>8192</a:t>
              </a:r>
            </a:p>
          </p:txBody>
        </p:sp>
        <p:sp>
          <p:nvSpPr>
            <p:cNvPr id="21539" name="Text Box 32"/>
            <p:cNvSpPr txBox="1">
              <a:spLocks noChangeArrowheads="1"/>
            </p:cNvSpPr>
            <p:nvPr/>
          </p:nvSpPr>
          <p:spPr bwMode="auto">
            <a:xfrm>
              <a:off x="4038600" y="26670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/>
                <a:t>5</a:t>
              </a:r>
            </a:p>
          </p:txBody>
        </p:sp>
        <p:sp>
          <p:nvSpPr>
            <p:cNvPr id="21540" name="Text Box 33"/>
            <p:cNvSpPr txBox="1">
              <a:spLocks noChangeArrowheads="1"/>
            </p:cNvSpPr>
            <p:nvPr/>
          </p:nvSpPr>
          <p:spPr bwMode="auto">
            <a:xfrm>
              <a:off x="4038600" y="25146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/>
                <a:t>4</a:t>
              </a:r>
            </a:p>
          </p:txBody>
        </p:sp>
        <p:sp>
          <p:nvSpPr>
            <p:cNvPr id="21541" name="Text Box 34"/>
            <p:cNvSpPr txBox="1">
              <a:spLocks noChangeArrowheads="1"/>
            </p:cNvSpPr>
            <p:nvPr/>
          </p:nvSpPr>
          <p:spPr bwMode="auto">
            <a:xfrm>
              <a:off x="4038600" y="23622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/>
                <a:t>3</a:t>
              </a:r>
            </a:p>
          </p:txBody>
        </p:sp>
        <p:sp>
          <p:nvSpPr>
            <p:cNvPr id="21542" name="Text Box 35"/>
            <p:cNvSpPr txBox="1">
              <a:spLocks noChangeArrowheads="1"/>
            </p:cNvSpPr>
            <p:nvPr/>
          </p:nvSpPr>
          <p:spPr bwMode="auto">
            <a:xfrm>
              <a:off x="4038600" y="22098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/>
                <a:t>2</a:t>
              </a:r>
            </a:p>
          </p:txBody>
        </p:sp>
        <p:sp>
          <p:nvSpPr>
            <p:cNvPr id="21543" name="Text Box 36"/>
            <p:cNvSpPr txBox="1">
              <a:spLocks noChangeArrowheads="1"/>
            </p:cNvSpPr>
            <p:nvPr/>
          </p:nvSpPr>
          <p:spPr bwMode="auto">
            <a:xfrm>
              <a:off x="4038600" y="20574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/>
                <a:t>1</a:t>
              </a:r>
            </a:p>
          </p:txBody>
        </p:sp>
        <p:sp>
          <p:nvSpPr>
            <p:cNvPr id="21544" name="Text Box 37"/>
            <p:cNvSpPr txBox="1">
              <a:spLocks noChangeArrowheads="1"/>
            </p:cNvSpPr>
            <p:nvPr/>
          </p:nvSpPr>
          <p:spPr bwMode="auto">
            <a:xfrm>
              <a:off x="4038600" y="19050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/>
                <a:t>0</a:t>
              </a:r>
            </a:p>
          </p:txBody>
        </p:sp>
        <p:sp>
          <p:nvSpPr>
            <p:cNvPr id="21545" name="Text Box 38"/>
            <p:cNvSpPr txBox="1">
              <a:spLocks noChangeArrowheads="1"/>
            </p:cNvSpPr>
            <p:nvPr/>
          </p:nvSpPr>
          <p:spPr bwMode="auto">
            <a:xfrm>
              <a:off x="4038600" y="2681288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.</a:t>
              </a:r>
            </a:p>
          </p:txBody>
        </p:sp>
        <p:sp>
          <p:nvSpPr>
            <p:cNvPr id="21546" name="Text Box 39"/>
            <p:cNvSpPr txBox="1">
              <a:spLocks noChangeArrowheads="1"/>
            </p:cNvSpPr>
            <p:nvPr/>
          </p:nvSpPr>
          <p:spPr bwMode="auto">
            <a:xfrm>
              <a:off x="4038600" y="2819400"/>
              <a:ext cx="247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.</a:t>
              </a:r>
            </a:p>
          </p:txBody>
        </p:sp>
        <p:sp>
          <p:nvSpPr>
            <p:cNvPr id="21547" name="Text Box 40"/>
            <p:cNvSpPr txBox="1">
              <a:spLocks noChangeArrowheads="1"/>
            </p:cNvSpPr>
            <p:nvPr/>
          </p:nvSpPr>
          <p:spPr bwMode="auto">
            <a:xfrm>
              <a:off x="4038600" y="2743200"/>
              <a:ext cx="247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.</a:t>
              </a:r>
            </a:p>
          </p:txBody>
        </p:sp>
        <p:sp>
          <p:nvSpPr>
            <p:cNvPr id="21548" name="Text Box 41"/>
            <p:cNvSpPr txBox="1">
              <a:spLocks noChangeArrowheads="1"/>
            </p:cNvSpPr>
            <p:nvPr/>
          </p:nvSpPr>
          <p:spPr bwMode="auto">
            <a:xfrm>
              <a:off x="3276600" y="1219200"/>
              <a:ext cx="2413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Queue Manager Subsystem</a:t>
              </a:r>
            </a:p>
          </p:txBody>
        </p:sp>
        <p:sp>
          <p:nvSpPr>
            <p:cNvPr id="21549" name="Line 43"/>
            <p:cNvSpPr>
              <a:spLocks noChangeShapeType="1"/>
            </p:cNvSpPr>
            <p:nvPr/>
          </p:nvSpPr>
          <p:spPr bwMode="auto">
            <a:xfrm>
              <a:off x="1752600" y="2438400"/>
              <a:ext cx="2209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Line 44"/>
            <p:cNvSpPr>
              <a:spLocks noChangeShapeType="1"/>
            </p:cNvSpPr>
            <p:nvPr/>
          </p:nvSpPr>
          <p:spPr bwMode="auto">
            <a:xfrm>
              <a:off x="4953000" y="2438400"/>
              <a:ext cx="167640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Line 45"/>
            <p:cNvSpPr>
              <a:spLocks noChangeShapeType="1"/>
            </p:cNvSpPr>
            <p:nvPr/>
          </p:nvSpPr>
          <p:spPr bwMode="auto">
            <a:xfrm flipV="1">
              <a:off x="2133600" y="2743200"/>
              <a:ext cx="1828800" cy="1677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Line 46"/>
            <p:cNvSpPr>
              <a:spLocks noChangeShapeType="1"/>
            </p:cNvSpPr>
            <p:nvPr/>
          </p:nvSpPr>
          <p:spPr bwMode="auto">
            <a:xfrm flipV="1">
              <a:off x="4953000" y="22860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Text Box 21"/>
            <p:cNvSpPr txBox="1">
              <a:spLocks noChangeArrowheads="1"/>
            </p:cNvSpPr>
            <p:nvPr/>
          </p:nvSpPr>
          <p:spPr bwMode="auto">
            <a:xfrm>
              <a:off x="1009650" y="1128713"/>
              <a:ext cx="92868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FFTC (B)</a:t>
              </a:r>
            </a:p>
          </p:txBody>
        </p:sp>
        <p:sp>
          <p:nvSpPr>
            <p:cNvPr id="21554" name="Line 43"/>
            <p:cNvSpPr>
              <a:spLocks noChangeShapeType="1"/>
            </p:cNvSpPr>
            <p:nvPr/>
          </p:nvSpPr>
          <p:spPr bwMode="auto">
            <a:xfrm>
              <a:off x="2286000" y="1981200"/>
              <a:ext cx="1676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Line 43"/>
            <p:cNvSpPr>
              <a:spLocks noChangeShapeType="1"/>
            </p:cNvSpPr>
            <p:nvPr/>
          </p:nvSpPr>
          <p:spPr bwMode="auto">
            <a:xfrm flipV="1">
              <a:off x="4487613" y="3352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 Features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core control is programmed via an “Rx Flow” (more 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2x128 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These are wired together for loopback in QMSS’ PKTDMA.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Connects to peripheral’s matching streaming I/F (Tx-&gt;Rx, Rx-&gt;Tx)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Packet based, so neither Rx or Tx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Host</a:t>
            </a:r>
            <a:r>
              <a:rPr lang="en-US" sz="2000" smtClean="0"/>
              <a:t> type provide flexibility, but are more difficult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Monolithic</a:t>
            </a:r>
            <a:r>
              <a:rPr lang="en-US" sz="2000" smtClean="0"/>
              <a:t> type are less flexible, but easier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Descriptor contains the header </a:t>
            </a:r>
            <a:r>
              <a:rPr lang="en-US" sz="1800" u="sng" smtClean="0"/>
              <a:t>and</a:t>
            </a:r>
            <a:r>
              <a:rPr lang="en-US" sz="180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5122" name="Visio" r:id="rId4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5123" name="Visio" r:id="rId5" imgW="1037630" imgH="126599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2667000" cy="1189037"/>
          </a:xfrm>
        </p:spPr>
        <p:txBody>
          <a:bodyPr/>
          <a:lstStyle/>
          <a:p>
            <a:r>
              <a:rPr lang="en-US" smtClean="0"/>
              <a:t>Descriptor</a:t>
            </a:r>
            <a:br>
              <a:rPr lang="en-US" smtClean="0"/>
            </a:br>
            <a:r>
              <a:rPr lang="en-US" smtClean="0"/>
              <a:t>Queuing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795463"/>
            <a:ext cx="3552825" cy="43767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4010025" y="304800"/>
          <a:ext cx="4837113" cy="6096000"/>
        </p:xfrm>
        <a:graphic>
          <a:graphicData uri="http://schemas.openxmlformats.org/presentationml/2006/ole">
            <p:oleObj spid="_x0000_s6146" name="Visio" r:id="rId4" imgW="6119515" imgH="77142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191000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Navigator?</a:t>
            </a:r>
          </a:p>
          <a:p>
            <a:pPr lvl="1" eaLnBrk="1" hangingPunct="1"/>
            <a:r>
              <a:rPr lang="en-US" smtClean="0"/>
              <a:t>Definition</a:t>
            </a:r>
          </a:p>
          <a:p>
            <a:pPr lvl="1" eaLnBrk="1" hangingPunct="1"/>
            <a:r>
              <a:rPr lang="en-US" smtClean="0"/>
              <a:t>Architecture</a:t>
            </a:r>
          </a:p>
          <a:p>
            <a:pPr lvl="1" eaLnBrk="1" hangingPunct="1"/>
            <a:r>
              <a:rPr lang="en-US" smtClean="0"/>
              <a:t>Queue Manager Sub-System (QMSS)</a:t>
            </a:r>
          </a:p>
          <a:p>
            <a:pPr lvl="1" eaLnBrk="1" hangingPunct="1"/>
            <a:r>
              <a:rPr lang="en-US" smtClean="0"/>
              <a:t>Packet DMA (PKTDMA)</a:t>
            </a:r>
          </a:p>
          <a:p>
            <a:pPr lvl="1" eaLnBrk="1" hangingPunct="1"/>
            <a:r>
              <a:rPr lang="en-US" smtClean="0"/>
              <a:t>Descriptors and Queuing</a:t>
            </a:r>
          </a:p>
          <a:p>
            <a:pPr eaLnBrk="1" hangingPunct="1"/>
            <a:r>
              <a:rPr lang="en-US" smtClean="0"/>
              <a:t>What Can Navigator Do?</a:t>
            </a:r>
          </a:p>
          <a:p>
            <a:pPr lvl="1" eaLnBrk="1" hangingPunct="1"/>
            <a:r>
              <a:rPr lang="en-US" smtClean="0"/>
              <a:t>Data Movement</a:t>
            </a:r>
          </a:p>
          <a:p>
            <a:pPr lvl="1" eaLnBrk="1" hangingPunct="1"/>
            <a:r>
              <a:rPr lang="en-US" smtClean="0"/>
              <a:t>InterProcessor Communication</a:t>
            </a:r>
          </a:p>
          <a:p>
            <a:pPr lvl="1" eaLnBrk="1" hangingPunct="1"/>
            <a:r>
              <a:rPr lang="en-US" smtClean="0"/>
              <a:t>Job Management</a:t>
            </a:r>
          </a:p>
          <a:p>
            <a:pPr lvl="2" eaLnBrk="1" hangingPunct="1"/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Can Navigator Do?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Navigator Functionality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4910137"/>
          </a:xfrm>
        </p:spPr>
        <p:txBody>
          <a:bodyPr/>
          <a:lstStyle/>
          <a:p>
            <a:pPr eaLnBrk="1" hangingPunct="1"/>
            <a:r>
              <a:rPr lang="en-US" sz="2400" smtClean="0"/>
              <a:t>Three major areas:</a:t>
            </a:r>
          </a:p>
          <a:p>
            <a:pPr lvl="1" eaLnBrk="1" hangingPunct="1"/>
            <a:r>
              <a:rPr lang="en-US" sz="2400" smtClean="0"/>
              <a:t>Data Movement</a:t>
            </a:r>
          </a:p>
          <a:p>
            <a:pPr lvl="2" eaLnBrk="1" hangingPunct="1"/>
            <a:r>
              <a:rPr lang="en-US" smtClean="0"/>
              <a:t>Peripheral input and output</a:t>
            </a:r>
          </a:p>
          <a:p>
            <a:pPr lvl="2" eaLnBrk="1" hangingPunct="1"/>
            <a:r>
              <a:rPr lang="en-US" smtClean="0"/>
              <a:t>Infrastructure, or core-to-core transfers</a:t>
            </a:r>
          </a:p>
          <a:p>
            <a:pPr lvl="2" eaLnBrk="1" hangingPunct="1"/>
            <a:r>
              <a:rPr lang="en-US" smtClean="0"/>
              <a:t>Chaining of transfers (output of PKTDMA A triggers PKTDMA B)</a:t>
            </a:r>
          </a:p>
          <a:p>
            <a:pPr lvl="1" eaLnBrk="1" hangingPunct="1"/>
            <a:r>
              <a:rPr lang="en-US" sz="2400" smtClean="0"/>
              <a:t>Inter-Processor Communication (IPC)</a:t>
            </a:r>
          </a:p>
          <a:p>
            <a:pPr lvl="2" eaLnBrk="1" hangingPunct="1"/>
            <a:r>
              <a:rPr lang="en-US" smtClean="0"/>
              <a:t>Task/Core synchronization</a:t>
            </a:r>
          </a:p>
          <a:p>
            <a:pPr lvl="2" eaLnBrk="1" hangingPunct="1"/>
            <a:r>
              <a:rPr lang="en-US" smtClean="0"/>
              <a:t>Task/Core notification</a:t>
            </a:r>
          </a:p>
          <a:p>
            <a:pPr lvl="1" eaLnBrk="1" hangingPunct="1"/>
            <a:r>
              <a:rPr lang="en-US" sz="2400" smtClean="0"/>
              <a:t>Job Management</a:t>
            </a:r>
          </a:p>
          <a:p>
            <a:pPr lvl="2" eaLnBrk="1" hangingPunct="1"/>
            <a:r>
              <a:rPr lang="en-US" smtClean="0"/>
              <a:t>Resource Sharing</a:t>
            </a:r>
          </a:p>
          <a:p>
            <a:pPr lvl="2" eaLnBrk="1" hangingPunct="1"/>
            <a:r>
              <a:rPr lang="en-US" smtClean="0"/>
              <a:t>Load Balancing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Data Movement: Normal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Peripheral input and output:</a:t>
            </a:r>
          </a:p>
          <a:p>
            <a:pPr lvl="1" eaLnBrk="1" hangingPunct="1"/>
            <a:r>
              <a:rPr lang="en-US" sz="2000" smtClean="0"/>
              <a:t>Drive data through IP block using QM and PKTDMA</a:t>
            </a:r>
          </a:p>
          <a:p>
            <a:pPr lvl="1" eaLnBrk="1" hangingPunct="1"/>
            <a:r>
              <a:rPr lang="en-US" sz="2000" smtClean="0"/>
              <a:t>Simple transmit is shown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Infrastructure or core-to-core transfers:</a:t>
            </a:r>
          </a:p>
          <a:p>
            <a:pPr lvl="1" eaLnBrk="1" hangingPunct="1"/>
            <a:r>
              <a:rPr lang="en-US" sz="2000" smtClean="0"/>
              <a:t>Transfer payload from L2 to L2, or DDR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7170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4800600" y="3581400"/>
          <a:ext cx="3733800" cy="2647950"/>
        </p:xfrm>
        <a:graphic>
          <a:graphicData uri="http://schemas.openxmlformats.org/presentationml/2006/ole">
            <p:oleObj spid="_x0000_s7170" name="Visio" r:id="rId4" imgW="6685407" imgH="4742307" progId="Visio.Drawing.11">
              <p:embed/>
            </p:oleObj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1219200"/>
          <a:ext cx="3846513" cy="2270125"/>
        </p:xfrm>
        <a:graphic>
          <a:graphicData uri="http://schemas.openxmlformats.org/presentationml/2006/ole">
            <p:oleObj spid="_x0000_s7171" name="Visio" r:id="rId5" imgW="8057007" imgH="4754880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60325" y="6465888"/>
            <a:ext cx="90678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762000"/>
          </a:xfrm>
        </p:spPr>
        <p:txBody>
          <a:bodyPr/>
          <a:lstStyle/>
          <a:p>
            <a:pPr eaLnBrk="1" hangingPunct="1"/>
            <a:r>
              <a:rPr lang="en-US" smtClean="0"/>
              <a:t>Data Movement: Chaining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990600"/>
            <a:ext cx="8277225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Chaining of IP transfers (output of PKTDMA 1 triggers PKTDMA 2).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graphicFrame>
        <p:nvGraphicFramePr>
          <p:cNvPr id="8194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455738" y="1393825"/>
          <a:ext cx="7527925" cy="5314950"/>
        </p:xfrm>
        <a:graphic>
          <a:graphicData uri="http://schemas.openxmlformats.org/presentationml/2006/ole">
            <p:oleObj spid="_x0000_s8194" name="Visio" r:id="rId4" imgW="14000607" imgH="9885807" progId="Visio.Drawing.11">
              <p:embed/>
            </p:oleObj>
          </a:graphicData>
        </a:graphic>
      </p:graphicFrame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304800" y="4572000"/>
            <a:ext cx="403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Chaining is accomplished by peripheral 1 pushing to a queue that is a Tx queue for peripheral 2.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685800"/>
          </a:xfrm>
        </p:spPr>
        <p:txBody>
          <a:bodyPr/>
          <a:lstStyle/>
          <a:p>
            <a:pPr eaLnBrk="1" hangingPunct="1"/>
            <a:r>
              <a:rPr lang="en-US" smtClean="0"/>
              <a:t>IPC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8" y="1066800"/>
            <a:ext cx="4005262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Using QM without a PKTDMA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Synchronization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Queues are used by tasks or cores as a sync resource.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Multiple receivers (slaves) can sync on the same trigger.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Can also be done using the QMSS Interrupt Distributor, or the CpIntC queue pend queues.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Notification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Zero copy messaging using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Producers and consumers may be on different cores or the same core.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Notification can be interrupt or polling.</a:t>
            </a:r>
          </a:p>
        </p:txBody>
      </p:sp>
      <p:graphicFrame>
        <p:nvGraphicFramePr>
          <p:cNvPr id="9218" name="Object 19"/>
          <p:cNvGraphicFramePr>
            <a:graphicFrameLocks noChangeAspect="1"/>
          </p:cNvGraphicFramePr>
          <p:nvPr>
            <p:ph sz="quarter" idx="2"/>
          </p:nvPr>
        </p:nvGraphicFramePr>
        <p:xfrm>
          <a:off x="4411663" y="949325"/>
          <a:ext cx="4305300" cy="1819275"/>
        </p:xfrm>
        <a:graphic>
          <a:graphicData uri="http://schemas.openxmlformats.org/presentationml/2006/ole">
            <p:oleObj spid="_x0000_s9218" name="Visio" r:id="rId4" imgW="5542547" imgH="2342123" progId="Visio.Drawing.11">
              <p:embed/>
            </p:oleObj>
          </a:graphicData>
        </a:graphic>
      </p:graphicFrame>
      <p:pic>
        <p:nvPicPr>
          <p:cNvPr id="922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2982913"/>
            <a:ext cx="5029200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Agenda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Navigator?</a:t>
            </a:r>
          </a:p>
          <a:p>
            <a:pPr lvl="1" eaLnBrk="1" hangingPunct="1"/>
            <a:r>
              <a:rPr lang="en-US" smtClean="0"/>
              <a:t>Definition</a:t>
            </a:r>
          </a:p>
          <a:p>
            <a:pPr lvl="1" eaLnBrk="1" hangingPunct="1"/>
            <a:r>
              <a:rPr lang="en-US" smtClean="0"/>
              <a:t>Architecture</a:t>
            </a:r>
          </a:p>
          <a:p>
            <a:pPr lvl="1" eaLnBrk="1" hangingPunct="1"/>
            <a:r>
              <a:rPr lang="en-US" smtClean="0"/>
              <a:t>Queue Manager Sub-System (QMSS)</a:t>
            </a:r>
          </a:p>
          <a:p>
            <a:pPr lvl="1" eaLnBrk="1" hangingPunct="1"/>
            <a:r>
              <a:rPr lang="en-US" smtClean="0"/>
              <a:t>Packet DMA (PKTDMA)</a:t>
            </a:r>
          </a:p>
          <a:p>
            <a:pPr lvl="1" eaLnBrk="1" hangingPunct="1"/>
            <a:r>
              <a:rPr lang="en-US" smtClean="0"/>
              <a:t>Descriptors and Queuing</a:t>
            </a:r>
          </a:p>
          <a:p>
            <a:pPr eaLnBrk="1" hangingPunct="1"/>
            <a:r>
              <a:rPr lang="en-US" smtClean="0"/>
              <a:t>What can Navigator do?</a:t>
            </a:r>
          </a:p>
          <a:p>
            <a:pPr lvl="1" eaLnBrk="1" hangingPunct="1"/>
            <a:r>
              <a:rPr lang="en-US" smtClean="0"/>
              <a:t>Data movement</a:t>
            </a:r>
          </a:p>
          <a:p>
            <a:pPr lvl="1" eaLnBrk="1" hangingPunct="1"/>
            <a:r>
              <a:rPr lang="en-US" smtClean="0"/>
              <a:t>InterProcessor Communication</a:t>
            </a:r>
          </a:p>
          <a:p>
            <a:pPr lvl="1" eaLnBrk="1" hangingPunct="1"/>
            <a:r>
              <a:rPr lang="en-US" smtClean="0"/>
              <a:t>Job management</a:t>
            </a:r>
          </a:p>
          <a:p>
            <a:pPr lvl="2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Job Management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85863"/>
            <a:ext cx="4343400" cy="4986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Two main variations: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Resource Sharing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Multiple job queues are scheduled for a single shared resource.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A resource can be a peripheral </a:t>
            </a:r>
            <a:br>
              <a:rPr lang="en-US" sz="1600" smtClean="0"/>
            </a:br>
            <a:r>
              <a:rPr lang="en-US" sz="1600" smtClean="0"/>
              <a:t>(e.g. FFTC) or a DSP task/core.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Load Balancing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Single job queue is fanned out to several resources.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The goal is to send a job to the least busy core.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Distributed (multi) schedulers are another variation.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100" y="1066800"/>
            <a:ext cx="477996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6413" y="3733800"/>
            <a:ext cx="467518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more information, refer to the to Multicore Navigator User Guide</a:t>
            </a:r>
            <a:br>
              <a:rPr lang="en-US" smtClean="0"/>
            </a:br>
            <a:r>
              <a:rPr lang="en-US" smtClean="0">
                <a:hlinkClick r:id="rId3"/>
              </a:rPr>
              <a:t>http://www.ti.com/lit/SPRUGR9</a:t>
            </a:r>
            <a:endParaRPr lang="en-US" smtClean="0"/>
          </a:p>
          <a:p>
            <a:r>
              <a:rPr lang="en-US" smtClean="0"/>
              <a:t>For questions regarding topics covered in this training, visit the support forums at the </a:t>
            </a:r>
            <a:r>
              <a:rPr lang="en-US" smtClean="0">
                <a:hlinkClick r:id="rId4"/>
              </a:rPr>
              <a:t>TI E2E Community</a:t>
            </a:r>
            <a:r>
              <a:rPr lang="en-US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207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Navigator?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Navigator?</a:t>
            </a:r>
          </a:p>
          <a:p>
            <a:pPr lvl="1" eaLnBrk="1" hangingPunct="1"/>
            <a:r>
              <a:rPr lang="en-US" smtClean="0"/>
              <a:t>Definition</a:t>
            </a:r>
          </a:p>
          <a:p>
            <a:pPr lvl="1" eaLnBrk="1" hangingPunct="1"/>
            <a:r>
              <a:rPr lang="en-US" smtClean="0"/>
              <a:t>Architecture</a:t>
            </a:r>
          </a:p>
          <a:p>
            <a:pPr lvl="1" eaLnBrk="1" hangingPunct="1"/>
            <a:r>
              <a:rPr lang="en-US" smtClean="0"/>
              <a:t>Queue Manager Sub-System (QMSS)</a:t>
            </a:r>
          </a:p>
          <a:p>
            <a:pPr lvl="1" eaLnBrk="1" hangingPunct="1"/>
            <a:r>
              <a:rPr lang="en-US" smtClean="0"/>
              <a:t>Packet DMA (PKTDMA)</a:t>
            </a:r>
          </a:p>
          <a:p>
            <a:pPr lvl="1" eaLnBrk="1" hangingPunct="1"/>
            <a:r>
              <a:rPr lang="en-US" smtClean="0"/>
              <a:t>Descriptors and Queuing</a:t>
            </a:r>
          </a:p>
          <a:p>
            <a:pPr eaLnBrk="1" hangingPunct="1"/>
            <a:r>
              <a:rPr lang="en-US" smtClean="0"/>
              <a:t>What can Navigator do?</a:t>
            </a:r>
          </a:p>
          <a:p>
            <a:pPr lvl="1" eaLnBrk="1" hangingPunct="1"/>
            <a:r>
              <a:rPr lang="en-US" smtClean="0"/>
              <a:t>Data movement</a:t>
            </a:r>
          </a:p>
          <a:p>
            <a:pPr lvl="1" eaLnBrk="1" hangingPunct="1"/>
            <a:r>
              <a:rPr lang="en-US" smtClean="0"/>
              <a:t>InterProcessor Communication</a:t>
            </a:r>
          </a:p>
          <a:p>
            <a:pPr lvl="1" eaLnBrk="1" hangingPunct="1"/>
            <a:r>
              <a:rPr lang="en-US" smtClean="0"/>
              <a:t>Job management</a:t>
            </a:r>
          </a:p>
          <a:p>
            <a:pPr lvl="2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Definition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4910137"/>
          </a:xfrm>
        </p:spPr>
        <p:txBody>
          <a:bodyPr/>
          <a:lstStyle/>
          <a:p>
            <a:pPr eaLnBrk="1" hangingPunct="1"/>
            <a:r>
              <a:rPr lang="en-US" sz="2400" smtClean="0"/>
              <a:t>Multicore Navigator is a collection of hardware components that facilitate data movement and multi-core control.</a:t>
            </a:r>
          </a:p>
          <a:p>
            <a:pPr eaLnBrk="1" hangingPunct="1"/>
            <a:r>
              <a:rPr lang="en-US" sz="2400" smtClean="0"/>
              <a:t>The major components within the Navigator domain are:</a:t>
            </a:r>
          </a:p>
          <a:p>
            <a:pPr lvl="1" eaLnBrk="1" hangingPunct="1"/>
            <a:r>
              <a:rPr lang="en-US" sz="2000" smtClean="0"/>
              <a:t>A hardware Queue Manager (QM).</a:t>
            </a:r>
          </a:p>
          <a:p>
            <a:pPr lvl="1" eaLnBrk="1" hangingPunct="1"/>
            <a:r>
              <a:rPr lang="en-US" sz="2000" smtClean="0"/>
              <a:t>Specialized packet DMAs, called PKTDMA.</a:t>
            </a:r>
          </a:p>
          <a:p>
            <a:pPr lvl="1" eaLnBrk="1" hangingPunct="1"/>
            <a:r>
              <a:rPr lang="en-US" sz="2000" smtClean="0"/>
              <a:t>Data structures to describe packets, called </a:t>
            </a:r>
            <a:r>
              <a:rPr lang="en-US" sz="2000" i="1" smtClean="0"/>
              <a:t>descriptors</a:t>
            </a:r>
            <a:r>
              <a:rPr lang="en-US" sz="2000" smtClean="0"/>
              <a:t>.</a:t>
            </a:r>
          </a:p>
          <a:p>
            <a:pPr lvl="1" eaLnBrk="1" hangingPunct="1"/>
            <a:r>
              <a:rPr lang="en-US" sz="2000" smtClean="0"/>
              <a:t>A consistent API to manipulate descriptors and hardware.</a:t>
            </a:r>
          </a:p>
          <a:p>
            <a:pPr eaLnBrk="1" hangingPunct="1"/>
            <a:r>
              <a:rPr lang="en-US" sz="2400" smtClean="0"/>
              <a:t>Navigator is the primary data movement engine in Nyquist, Turbo Nyquist and Shannon devices.</a:t>
            </a:r>
          </a:p>
          <a:p>
            <a:pPr eaLnBrk="1" hangingPunct="1"/>
            <a:r>
              <a:rPr lang="en-US" sz="2400" smtClean="0"/>
              <a:t>Designed to be a “fire and forget” system – load the data and the system handles the rest, without CPU intervention.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38200"/>
          <a:ext cx="7847013" cy="5503863"/>
        </p:xfrm>
        <a:graphic>
          <a:graphicData uri="http://schemas.openxmlformats.org/presentationml/2006/ole">
            <p:oleObj spid="_x0000_s1026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Navigator Architecture: PKTDMA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38200"/>
          <a:ext cx="7847013" cy="5503863"/>
        </p:xfrm>
        <a:graphic>
          <a:graphicData uri="http://schemas.openxmlformats.org/presentationml/2006/ole">
            <p:oleObj spid="_x0000_s2050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Navigator Architecture: QMSS</a:t>
            </a: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38200"/>
          <a:ext cx="7847013" cy="5503863"/>
        </p:xfrm>
        <a:graphic>
          <a:graphicData uri="http://schemas.openxmlformats.org/presentationml/2006/ole">
            <p:oleObj spid="_x0000_s3074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Navigator Architecture: Host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38200"/>
          <a:ext cx="7847013" cy="5503863"/>
        </p:xfrm>
        <a:graphic>
          <a:graphicData uri="http://schemas.openxmlformats.org/presentationml/2006/ole">
            <p:oleObj spid="_x0000_s4098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Queue Manager Subsystem (QMSS)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Features: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8192 total hardware queues, some dedicated to qpend signals.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HW signals route to Tx DMA channels and chip level CPINTC.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20 Memory regions for descriptor storage (LL2, MSMC, DDR)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2 Linking RAMs for queue linking/management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Up to 16K descriptors can be handled by internal Link RAM.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Second Link RAM can be placed in L2 or DDR.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Up to 512K descriptors supported in total.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Major hardware components: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PKTDMA (Infrastructure DMA)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2 PDSPs (Packed Data Structure Processors) for: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Descriptor Accumulation / Queue Monitoring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Load Balancing and Traffic Shaping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3.84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7.7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7.45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8.4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60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1.40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8.77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7.5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.2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6.5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4.40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4.484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66348</TotalTime>
  <Words>1067</Words>
  <Application>Microsoft Office PowerPoint</Application>
  <PresentationFormat>On-screen Show (4:3)</PresentationFormat>
  <Paragraphs>226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KeyStoneOLT</vt:lpstr>
      <vt:lpstr>Microsoft Visio Drawing</vt:lpstr>
      <vt:lpstr>Multicore Navigator Overview</vt:lpstr>
      <vt:lpstr>Overview Agenda</vt:lpstr>
      <vt:lpstr>What is Navigator?</vt:lpstr>
      <vt:lpstr>Definition</vt:lpstr>
      <vt:lpstr>Navigator Architecture</vt:lpstr>
      <vt:lpstr>Navigator Architecture: PKTDMA</vt:lpstr>
      <vt:lpstr>Navigator Architecture: QMSS</vt:lpstr>
      <vt:lpstr>Navigator Architecture: Host</vt:lpstr>
      <vt:lpstr>Queue Manager Subsystem (QMSS)</vt:lpstr>
      <vt:lpstr>Queue Mapping</vt:lpstr>
      <vt:lpstr>Packet DMA Topology</vt:lpstr>
      <vt:lpstr>Packet DMA (PKTDMA) Features</vt:lpstr>
      <vt:lpstr>Descriptor Types</vt:lpstr>
      <vt:lpstr>Descriptor Queuing</vt:lpstr>
      <vt:lpstr>What Can Navigator Do?</vt:lpstr>
      <vt:lpstr>Navigator Functionality</vt:lpstr>
      <vt:lpstr>Data Movement: Normal</vt:lpstr>
      <vt:lpstr>Data Movement: Chaining</vt:lpstr>
      <vt:lpstr>IPC</vt:lpstr>
      <vt:lpstr>Job Management</vt:lpstr>
      <vt:lpstr>For 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Robert J. Hillard</cp:lastModifiedBy>
  <cp:revision>479</cp:revision>
  <cp:lastPrinted>1601-01-01T00:00:00Z</cp:lastPrinted>
  <dcterms:created xsi:type="dcterms:W3CDTF">1601-01-01T00:00:00Z</dcterms:created>
  <dcterms:modified xsi:type="dcterms:W3CDTF">2011-09-26T21:06:47Z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Content Owner">
    <vt:lpwstr>Dave Woodall</vt:lpwstr>
  </property>
  <property fmtid="{D5CDD505-2E9C-101B-9397-08002B2CF9AE}" pid="5" name="URL">
    <vt:lpwstr/>
  </property>
  <property fmtid="{D5CDD505-2E9C-101B-9397-08002B2CF9AE}" pid="6" name="ArticulateUseProject">
    <vt:lpwstr>1</vt:lpwstr>
  </property>
  <property fmtid="{D5CDD505-2E9C-101B-9397-08002B2CF9AE}" pid="7" name="ArticulatePath">
    <vt:lpwstr>04 KeyStone MC Navigator</vt:lpwstr>
  </property>
  <property fmtid="{D5CDD505-2E9C-101B-9397-08002B2CF9AE}" pid="8" name="ArticulateGUID">
    <vt:lpwstr>BBEAF243-9284-4706-A606-4B0DE253ABB9</vt:lpwstr>
  </property>
  <property fmtid="{D5CDD505-2E9C-101B-9397-08002B2CF9AE}" pid="9" name="ArticulateProjectFull">
    <vt:lpwstr>C:\Data\Keystone Training\PPT\FINAL\04 KeyStone MC Navigator Rev1.ppta</vt:lpwstr>
  </property>
</Properties>
</file>