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24"/>
  </p:notesMasterIdLst>
  <p:handoutMasterIdLst>
    <p:handoutMasterId r:id="rId25"/>
  </p:handoutMasterIdLst>
  <p:sldIdLst>
    <p:sldId id="366" r:id="rId2"/>
    <p:sldId id="367" r:id="rId3"/>
    <p:sldId id="387" r:id="rId4"/>
    <p:sldId id="360" r:id="rId5"/>
    <p:sldId id="311" r:id="rId6"/>
    <p:sldId id="308" r:id="rId7"/>
    <p:sldId id="314" r:id="rId8"/>
    <p:sldId id="388" r:id="rId9"/>
    <p:sldId id="323" r:id="rId10"/>
    <p:sldId id="325" r:id="rId11"/>
    <p:sldId id="324" r:id="rId12"/>
    <p:sldId id="321" r:id="rId13"/>
    <p:sldId id="318" r:id="rId14"/>
    <p:sldId id="372" r:id="rId15"/>
    <p:sldId id="329" r:id="rId16"/>
    <p:sldId id="335" r:id="rId17"/>
    <p:sldId id="336" r:id="rId18"/>
    <p:sldId id="337" r:id="rId19"/>
    <p:sldId id="338" r:id="rId20"/>
    <p:sldId id="389" r:id="rId21"/>
    <p:sldId id="322" r:id="rId22"/>
    <p:sldId id="390" r:id="rId23"/>
  </p:sldIdLst>
  <p:sldSz cx="9144000" cy="6858000" type="screen4x3"/>
  <p:notesSz cx="7315200" cy="9601200"/>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99"/>
    <a:srgbClr val="DDDDDD"/>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5" autoAdjust="0"/>
    <p:restoredTop sz="94612" autoAdjust="0"/>
  </p:normalViewPr>
  <p:slideViewPr>
    <p:cSldViewPr>
      <p:cViewPr varScale="1">
        <p:scale>
          <a:sx n="111" d="100"/>
          <a:sy n="111" d="100"/>
        </p:scale>
        <p:origin x="-8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smtClean="0"/>
            </a:lvl1pPr>
          </a:lstStyle>
          <a:p>
            <a:pPr>
              <a:defRPr/>
            </a:pPr>
            <a:endParaRPr lang="en-US"/>
          </a:p>
        </p:txBody>
      </p:sp>
      <p:sp>
        <p:nvSpPr>
          <p:cNvPr id="3481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smtClean="0"/>
            </a:lvl1pPr>
          </a:lstStyle>
          <a:p>
            <a:pPr>
              <a:defRPr/>
            </a:pPr>
            <a:fld id="{64A21129-8DDE-413B-9862-FAC3FEE0C978}" type="datetimeFigureOut">
              <a:rPr lang="en-US"/>
              <a:pPr>
                <a:defRPr/>
              </a:pPr>
              <a:t>3/6/2012</a:t>
            </a:fld>
            <a:endParaRPr lang="en-US"/>
          </a:p>
        </p:txBody>
      </p:sp>
      <p:sp>
        <p:nvSpPr>
          <p:cNvPr id="3482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smtClean="0"/>
            </a:lvl1pPr>
          </a:lstStyle>
          <a:p>
            <a:pPr>
              <a:defRPr/>
            </a:pPr>
            <a:endParaRPr lang="en-US"/>
          </a:p>
        </p:txBody>
      </p:sp>
      <p:sp>
        <p:nvSpPr>
          <p:cNvPr id="3482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smtClean="0"/>
            </a:lvl1pPr>
          </a:lstStyle>
          <a:p>
            <a:pPr>
              <a:defRPr/>
            </a:pPr>
            <a:fld id="{4ED82F9E-8167-4A74-8226-916654493F2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1116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28676"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16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16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smtClean="0"/>
            </a:lvl1pPr>
          </a:lstStyle>
          <a:p>
            <a:pPr>
              <a:defRPr/>
            </a:pPr>
            <a:endParaRPr lang="en-US"/>
          </a:p>
        </p:txBody>
      </p:sp>
      <p:sp>
        <p:nvSpPr>
          <p:cNvPr id="1116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202082D4-D6AD-4EBD-8597-21D42A1215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FA1CF731-6393-4A4D-96A5-736333B30464}" type="slidenum">
              <a:rPr lang="en-US"/>
              <a:pPr/>
              <a:t>1</a:t>
            </a:fld>
            <a:endParaRPr lang="en-US"/>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Title 1"/>
          <p:cNvSpPr txBox="1">
            <a:spLocks/>
          </p:cNvSpPr>
          <p:nvPr userDrawn="1"/>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355600" y="6445250"/>
            <a:ext cx="2133600" cy="206375"/>
          </a:xfrm>
          <a:prstGeom prst="rect">
            <a:avLst/>
          </a:prstGeom>
        </p:spPr>
        <p:txBody>
          <a:bodyPr/>
          <a:lstStyle>
            <a:lvl1pPr>
              <a:defRPr>
                <a:latin typeface="Arial" pitchFamily="34" charset="0"/>
              </a:defRPr>
            </a:lvl1pPr>
          </a:lstStyle>
          <a:p>
            <a:pPr>
              <a:defRPr/>
            </a:pPr>
            <a:endParaRPr lang="en-US"/>
          </a:p>
        </p:txBody>
      </p:sp>
      <p:sp>
        <p:nvSpPr>
          <p:cNvPr id="5" name="Rectangle 6"/>
          <p:cNvSpPr>
            <a:spLocks noGrp="1" noChangeArrowheads="1"/>
          </p:cNvSpPr>
          <p:nvPr>
            <p:ph type="ftr" sz="quarter" idx="11"/>
          </p:nvPr>
        </p:nvSpPr>
        <p:spPr>
          <a:xfrm>
            <a:off x="2667000" y="6477000"/>
            <a:ext cx="3810000" cy="174625"/>
          </a:xfrm>
          <a:prstGeom prst="rect">
            <a:avLst/>
          </a:prstGeom>
        </p:spPr>
        <p:txBody>
          <a:bodyPr/>
          <a:lstStyle>
            <a:lvl1pPr>
              <a:defRPr>
                <a:latin typeface="Arial" pitchFamily="34" charset="0"/>
              </a:defRPr>
            </a:lvl1pPr>
          </a:lstStyle>
          <a:p>
            <a:pPr>
              <a:defRPr/>
            </a:pPr>
            <a:endParaRPr lang="en-US"/>
          </a:p>
        </p:txBody>
      </p:sp>
      <p:sp>
        <p:nvSpPr>
          <p:cNvPr id="6" name="Rectangle 7"/>
          <p:cNvSpPr>
            <a:spLocks noGrp="1" noChangeArrowheads="1"/>
          </p:cNvSpPr>
          <p:nvPr>
            <p:ph type="sldNum" sz="quarter" idx="12"/>
          </p:nvPr>
        </p:nvSpPr>
        <p:spPr>
          <a:xfrm>
            <a:off x="6642100" y="6445250"/>
            <a:ext cx="2133600" cy="206375"/>
          </a:xfrm>
          <a:prstGeom prst="rect">
            <a:avLst/>
          </a:prstGeom>
        </p:spPr>
        <p:txBody>
          <a:bodyPr/>
          <a:lstStyle>
            <a:lvl1pPr>
              <a:defRPr>
                <a:latin typeface="Arial" pitchFamily="34" charset="0"/>
              </a:defRPr>
            </a:lvl1pPr>
          </a:lstStyle>
          <a:p>
            <a:pPr>
              <a:defRPr/>
            </a:pPr>
            <a:fld id="{6DAAA3CC-B6DD-4852-9589-6DF63399D9A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355600" y="6445250"/>
            <a:ext cx="2133600" cy="206375"/>
          </a:xfrm>
          <a:prstGeom prst="rect">
            <a:avLst/>
          </a:prstGeom>
        </p:spPr>
        <p:txBody>
          <a:bodyPr/>
          <a:lstStyle>
            <a:lvl1pPr>
              <a:defRPr>
                <a:latin typeface="Arial" pitchFamily="34" charset="0"/>
              </a:defRPr>
            </a:lvl1pPr>
          </a:lstStyle>
          <a:p>
            <a:pPr>
              <a:defRPr/>
            </a:pPr>
            <a:endParaRPr lang="en-US"/>
          </a:p>
        </p:txBody>
      </p:sp>
      <p:sp>
        <p:nvSpPr>
          <p:cNvPr id="6" name="Rectangle 6"/>
          <p:cNvSpPr>
            <a:spLocks noGrp="1" noChangeArrowheads="1"/>
          </p:cNvSpPr>
          <p:nvPr>
            <p:ph type="ftr" sz="quarter" idx="11"/>
          </p:nvPr>
        </p:nvSpPr>
        <p:spPr>
          <a:xfrm>
            <a:off x="2667000" y="6477000"/>
            <a:ext cx="3810000" cy="174625"/>
          </a:xfrm>
          <a:prstGeom prst="rect">
            <a:avLst/>
          </a:prstGeom>
        </p:spPr>
        <p:txBody>
          <a:bodyPr/>
          <a:lstStyle>
            <a:lvl1pPr>
              <a:defRPr>
                <a:latin typeface="Arial" pitchFamily="34" charset="0"/>
              </a:defRPr>
            </a:lvl1pPr>
          </a:lstStyle>
          <a:p>
            <a:pPr>
              <a:defRPr/>
            </a:pPr>
            <a:endParaRPr lang="en-US"/>
          </a:p>
        </p:txBody>
      </p:sp>
      <p:sp>
        <p:nvSpPr>
          <p:cNvPr id="7" name="Rectangle 7"/>
          <p:cNvSpPr>
            <a:spLocks noGrp="1" noChangeArrowheads="1"/>
          </p:cNvSpPr>
          <p:nvPr>
            <p:ph type="sldNum" sz="quarter" idx="12"/>
          </p:nvPr>
        </p:nvSpPr>
        <p:spPr>
          <a:xfrm>
            <a:off x="6642100" y="6445250"/>
            <a:ext cx="2133600" cy="206375"/>
          </a:xfrm>
          <a:prstGeom prst="rect">
            <a:avLst/>
          </a:prstGeom>
        </p:spPr>
        <p:txBody>
          <a:bodyPr/>
          <a:lstStyle>
            <a:lvl1pPr>
              <a:defRPr>
                <a:latin typeface="Arial" pitchFamily="34" charset="0"/>
              </a:defRPr>
            </a:lvl1pPr>
          </a:lstStyle>
          <a:p>
            <a:pPr>
              <a:defRPr/>
            </a:pPr>
            <a:fld id="{E36AEEA3-4977-4294-9DBF-59473F9D81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dt" sz="half" idx="10"/>
          </p:nvPr>
        </p:nvSpPr>
        <p:spPr>
          <a:xfrm>
            <a:off x="355600" y="6445250"/>
            <a:ext cx="2133600" cy="206375"/>
          </a:xfrm>
          <a:prstGeom prst="rect">
            <a:avLst/>
          </a:prstGeom>
        </p:spPr>
        <p:txBody>
          <a:bodyPr/>
          <a:lstStyle>
            <a:lvl1pPr>
              <a:defRPr>
                <a:latin typeface="Arial" pitchFamily="34" charset="0"/>
              </a:defRPr>
            </a:lvl1pPr>
          </a:lstStyle>
          <a:p>
            <a:pPr>
              <a:defRPr/>
            </a:pPr>
            <a:endParaRPr lang="en-US"/>
          </a:p>
        </p:txBody>
      </p:sp>
      <p:sp>
        <p:nvSpPr>
          <p:cNvPr id="7" name="Rectangle 6"/>
          <p:cNvSpPr>
            <a:spLocks noGrp="1" noChangeArrowheads="1"/>
          </p:cNvSpPr>
          <p:nvPr>
            <p:ph type="ftr" sz="quarter" idx="11"/>
          </p:nvPr>
        </p:nvSpPr>
        <p:spPr>
          <a:xfrm>
            <a:off x="2667000" y="6477000"/>
            <a:ext cx="3810000" cy="174625"/>
          </a:xfrm>
          <a:prstGeom prst="rect">
            <a:avLst/>
          </a:prstGeom>
        </p:spPr>
        <p:txBody>
          <a:bodyPr/>
          <a:lstStyle>
            <a:lvl1pPr>
              <a:defRPr>
                <a:latin typeface="Arial" pitchFamily="34" charset="0"/>
              </a:defRPr>
            </a:lvl1pPr>
          </a:lstStyle>
          <a:p>
            <a:pPr>
              <a:defRPr/>
            </a:pPr>
            <a:endParaRPr lang="en-US"/>
          </a:p>
        </p:txBody>
      </p:sp>
      <p:sp>
        <p:nvSpPr>
          <p:cNvPr id="8" name="Rectangle 7"/>
          <p:cNvSpPr>
            <a:spLocks noGrp="1" noChangeArrowheads="1"/>
          </p:cNvSpPr>
          <p:nvPr>
            <p:ph type="sldNum" sz="quarter" idx="12"/>
          </p:nvPr>
        </p:nvSpPr>
        <p:spPr>
          <a:xfrm>
            <a:off x="6642100" y="6445250"/>
            <a:ext cx="2133600" cy="206375"/>
          </a:xfrm>
          <a:prstGeom prst="rect">
            <a:avLst/>
          </a:prstGeom>
        </p:spPr>
        <p:txBody>
          <a:bodyPr/>
          <a:lstStyle>
            <a:lvl1pPr>
              <a:defRPr>
                <a:latin typeface="Arial" pitchFamily="34" charset="0"/>
              </a:defRPr>
            </a:lvl1pPr>
          </a:lstStyle>
          <a:p>
            <a:pPr>
              <a:defRPr/>
            </a:pPr>
            <a:fld id="{A76B41B3-2FBF-44A8-86C6-D0F0A49E81D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prstClr val="black"/>
              </a:solidFill>
              <a:latin typeface="Calibri"/>
            </a:endParaRPr>
          </a:p>
        </p:txBody>
      </p:sp>
      <p:pic>
        <p:nvPicPr>
          <p:cNvPr id="5125" name="Picture 8" descr="ti_hz_1c_pos_rgb_jpg.jpg"/>
          <p:cNvPicPr>
            <a:picLocks noChangeAspect="1"/>
          </p:cNvPicPr>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hyperlink" Target="http://e2e.ti.com/" TargetMode="External"/><Relationship Id="rId4" Type="http://schemas.openxmlformats.org/officeDocument/2006/relationships/hyperlink" Target="http://www.ti.com/lit/SPRUGR9"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eaLnBrk="1" hangingPunct="1"/>
            <a:r>
              <a:rPr lang="en-US" smtClean="0"/>
              <a:t>Multicore Navigator:</a:t>
            </a:r>
            <a:br>
              <a:rPr lang="en-US" smtClean="0"/>
            </a:br>
            <a:r>
              <a:rPr lang="en-US" smtClean="0"/>
              <a:t>Packet DMA (PKTDMA)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Step 2: Rx Flow Setup</a:t>
            </a:r>
          </a:p>
        </p:txBody>
      </p:sp>
      <p:sp>
        <p:nvSpPr>
          <p:cNvPr id="15363" name="Rectangle 3"/>
          <p:cNvSpPr>
            <a:spLocks noGrp="1" noChangeArrowheads="1"/>
          </p:cNvSpPr>
          <p:nvPr>
            <p:ph idx="1"/>
          </p:nvPr>
        </p:nvSpPr>
        <p:spPr>
          <a:xfrm>
            <a:off x="333375" y="1185863"/>
            <a:ext cx="8467725" cy="5138737"/>
          </a:xfrm>
        </p:spPr>
        <p:txBody>
          <a:bodyPr/>
          <a:lstStyle/>
          <a:p>
            <a:pPr eaLnBrk="1" hangingPunct="1">
              <a:lnSpc>
                <a:spcPct val="90000"/>
              </a:lnSpc>
            </a:pPr>
            <a:r>
              <a:rPr lang="en-US" smtClean="0"/>
              <a:t>Rx Flow</a:t>
            </a:r>
          </a:p>
          <a:p>
            <a:pPr lvl="1" eaLnBrk="1" hangingPunct="1">
              <a:lnSpc>
                <a:spcPct val="90000"/>
              </a:lnSpc>
            </a:pPr>
            <a:r>
              <a:rPr lang="en-US" sz="2000" smtClean="0"/>
              <a:t>Flows are not tied to a channel; They can change at packet rate since the flow ID is sent from the Streaming I/F with each SOP.</a:t>
            </a:r>
          </a:p>
          <a:p>
            <a:pPr lvl="1" eaLnBrk="1" hangingPunct="1">
              <a:lnSpc>
                <a:spcPct val="90000"/>
              </a:lnSpc>
            </a:pPr>
            <a:r>
              <a:rPr lang="en-US" sz="2000" smtClean="0"/>
              <a:t>The flow instructs the Rx DMA how to create an output descriptor based on the following:</a:t>
            </a:r>
          </a:p>
          <a:p>
            <a:pPr lvl="2" eaLnBrk="1" hangingPunct="1">
              <a:lnSpc>
                <a:spcPct val="90000"/>
              </a:lnSpc>
            </a:pPr>
            <a:r>
              <a:rPr lang="en-US" sz="1800" smtClean="0"/>
              <a:t>Descriptor type</a:t>
            </a:r>
          </a:p>
          <a:p>
            <a:pPr lvl="2" eaLnBrk="1" hangingPunct="1">
              <a:lnSpc>
                <a:spcPct val="90000"/>
              </a:lnSpc>
            </a:pPr>
            <a:r>
              <a:rPr lang="en-US" sz="1800" smtClean="0"/>
              <a:t>Data offset</a:t>
            </a:r>
          </a:p>
          <a:p>
            <a:pPr lvl="2" eaLnBrk="1" hangingPunct="1">
              <a:lnSpc>
                <a:spcPct val="90000"/>
              </a:lnSpc>
            </a:pPr>
            <a:r>
              <a:rPr lang="en-US" sz="1800" smtClean="0"/>
              <a:t>Sideband info include or ignore (PS, EPIB, etc.)</a:t>
            </a:r>
          </a:p>
          <a:p>
            <a:pPr lvl="2" eaLnBrk="1" hangingPunct="1">
              <a:lnSpc>
                <a:spcPct val="90000"/>
              </a:lnSpc>
            </a:pPr>
            <a:r>
              <a:rPr lang="en-US" sz="1800" smtClean="0"/>
              <a:t>Rx qmgr:qnum (destination queue)</a:t>
            </a:r>
          </a:p>
          <a:p>
            <a:pPr lvl="2" eaLnBrk="1" hangingPunct="1">
              <a:lnSpc>
                <a:spcPct val="90000"/>
              </a:lnSpc>
            </a:pPr>
            <a:r>
              <a:rPr lang="en-US" sz="1800" smtClean="0"/>
              <a:t>Rx FDQ selection:</a:t>
            </a:r>
          </a:p>
          <a:p>
            <a:pPr lvl="3" eaLnBrk="1" hangingPunct="1">
              <a:lnSpc>
                <a:spcPct val="90000"/>
              </a:lnSpc>
            </a:pPr>
            <a:r>
              <a:rPr lang="en-US" sz="1800" smtClean="0"/>
              <a:t>Single</a:t>
            </a:r>
          </a:p>
          <a:p>
            <a:pPr lvl="3" eaLnBrk="1" hangingPunct="1">
              <a:lnSpc>
                <a:spcPct val="90000"/>
              </a:lnSpc>
            </a:pPr>
            <a:r>
              <a:rPr lang="en-US" sz="1800" smtClean="0"/>
              <a:t>Based on packet size</a:t>
            </a:r>
          </a:p>
          <a:p>
            <a:pPr lvl="3" eaLnBrk="1" hangingPunct="1">
              <a:lnSpc>
                <a:spcPct val="90000"/>
              </a:lnSpc>
            </a:pPr>
            <a:r>
              <a:rPr lang="en-US" sz="1800" smtClean="0"/>
              <a:t>Based on buffer number (Host packet type only)</a:t>
            </a:r>
          </a:p>
          <a:p>
            <a:pPr lvl="3" eaLnBrk="1" hangingPunct="1">
              <a:lnSpc>
                <a:spcPct val="90000"/>
              </a:lnSpc>
            </a:pPr>
            <a:endParaRPr lang="en-US" sz="1800" smtClean="0"/>
          </a:p>
          <a:p>
            <a:pPr lvl="1" eaLnBrk="1" hangingPunct="1">
              <a:lnSpc>
                <a:spcPct val="90000"/>
              </a:lnSpc>
            </a:pPr>
            <a:r>
              <a:rPr lang="en-US" sz="2000" smtClean="0">
                <a:solidFill>
                  <a:srgbClr val="0000FF"/>
                </a:solidFill>
              </a:rPr>
              <a:t>Rx Flow N Config Registers A-H:</a:t>
            </a:r>
          </a:p>
          <a:p>
            <a:pPr lvl="2" eaLnBrk="1" hangingPunct="1">
              <a:lnSpc>
                <a:spcPct val="90000"/>
              </a:lnSpc>
            </a:pPr>
            <a:r>
              <a:rPr lang="en-US" sz="1800" smtClean="0"/>
              <a:t>See Register Definitions in the Multicore Navigator Users Guide.</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Step 3: Rx DMA Setup</a:t>
            </a:r>
          </a:p>
        </p:txBody>
      </p:sp>
      <p:sp>
        <p:nvSpPr>
          <p:cNvPr id="16387" name="Rectangle 3"/>
          <p:cNvSpPr>
            <a:spLocks noGrp="1" noChangeArrowheads="1"/>
          </p:cNvSpPr>
          <p:nvPr>
            <p:ph idx="1"/>
          </p:nvPr>
        </p:nvSpPr>
        <p:spPr>
          <a:xfrm>
            <a:off x="333375" y="1185863"/>
            <a:ext cx="8467725" cy="5138737"/>
          </a:xfrm>
        </p:spPr>
        <p:txBody>
          <a:bodyPr/>
          <a:lstStyle/>
          <a:p>
            <a:pPr eaLnBrk="1" hangingPunct="1"/>
            <a:r>
              <a:rPr lang="en-US" smtClean="0"/>
              <a:t>For each Rx channel of each Navigator peripheral to be used, initialize the following:</a:t>
            </a:r>
          </a:p>
          <a:p>
            <a:pPr lvl="2" eaLnBrk="1" hangingPunct="1"/>
            <a:endParaRPr lang="en-US" sz="1600" smtClean="0"/>
          </a:p>
          <a:p>
            <a:pPr lvl="1" eaLnBrk="1" hangingPunct="1"/>
            <a:r>
              <a:rPr lang="en-US" smtClean="0"/>
              <a:t>Rx Channel Control</a:t>
            </a:r>
          </a:p>
          <a:p>
            <a:pPr lvl="2" eaLnBrk="1" hangingPunct="1"/>
            <a:r>
              <a:rPr lang="en-US" smtClean="0">
                <a:solidFill>
                  <a:srgbClr val="0000FF"/>
                </a:solidFill>
              </a:rPr>
              <a:t>Rx Channel N Global Config Register A:</a:t>
            </a:r>
          </a:p>
          <a:p>
            <a:pPr lvl="3" eaLnBrk="1" hangingPunct="1"/>
            <a:r>
              <a:rPr lang="en-US" smtClean="0"/>
              <a:t>Channel enable, pause, teardown enable</a:t>
            </a:r>
          </a:p>
          <a:p>
            <a:pPr lvl="3" eaLnBrk="1" hangingPunct="1"/>
            <a:r>
              <a:rPr lang="en-US" smtClean="0"/>
              <a:t>Channel should be disabled while configuring (this also includes configuring the Rx Flows).</a:t>
            </a:r>
          </a:p>
          <a:p>
            <a:pPr lvl="3" eaLnBrk="1" hangingPunct="1"/>
            <a:r>
              <a:rPr lang="en-US" smtClean="0"/>
              <a:t>This is typically the last initialization step for each Rx DMA. (Rx flows should also be programmed prior to this register)</a:t>
            </a:r>
          </a:p>
          <a:p>
            <a:pPr lvl="2"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Step 4: Tx DMA Setup</a:t>
            </a:r>
          </a:p>
        </p:txBody>
      </p:sp>
      <p:sp>
        <p:nvSpPr>
          <p:cNvPr id="17411" name="Rectangle 3"/>
          <p:cNvSpPr>
            <a:spLocks noGrp="1" noChangeArrowheads="1"/>
          </p:cNvSpPr>
          <p:nvPr>
            <p:ph idx="1"/>
          </p:nvPr>
        </p:nvSpPr>
        <p:spPr>
          <a:xfrm>
            <a:off x="333375" y="1185863"/>
            <a:ext cx="8467725" cy="5138737"/>
          </a:xfrm>
        </p:spPr>
        <p:txBody>
          <a:bodyPr/>
          <a:lstStyle/>
          <a:p>
            <a:pPr eaLnBrk="1" hangingPunct="1"/>
            <a:r>
              <a:rPr lang="en-US" sz="2400" smtClean="0"/>
              <a:t>For each Tx channel of each Navigator peripheral to be used, initialize the following:</a:t>
            </a:r>
          </a:p>
          <a:p>
            <a:pPr lvl="1" eaLnBrk="1" hangingPunct="1"/>
            <a:r>
              <a:rPr lang="en-US" sz="2400" smtClean="0"/>
              <a:t>Tx Channel Priority</a:t>
            </a:r>
          </a:p>
          <a:p>
            <a:pPr lvl="2" eaLnBrk="1" hangingPunct="1"/>
            <a:r>
              <a:rPr lang="en-US" smtClean="0">
                <a:solidFill>
                  <a:srgbClr val="0000FF"/>
                </a:solidFill>
              </a:rPr>
              <a:t>Tx Channel N Scheduler Configuration:</a:t>
            </a:r>
          </a:p>
          <a:p>
            <a:pPr lvl="3" eaLnBrk="1" hangingPunct="1"/>
            <a:r>
              <a:rPr lang="en-US" sz="2400" smtClean="0"/>
              <a:t>Configures a 4-bit priority for the 4 level round robin.</a:t>
            </a:r>
          </a:p>
          <a:p>
            <a:pPr lvl="3" eaLnBrk="1" hangingPunct="1"/>
            <a:r>
              <a:rPr lang="en-US" sz="2400" smtClean="0"/>
              <a:t>Defaults to zero (high)</a:t>
            </a:r>
          </a:p>
          <a:p>
            <a:pPr lvl="1" eaLnBrk="1" hangingPunct="1"/>
            <a:r>
              <a:rPr lang="en-US" sz="2400" smtClean="0"/>
              <a:t>Tx Channel Control</a:t>
            </a:r>
          </a:p>
          <a:p>
            <a:pPr lvl="2" eaLnBrk="1" hangingPunct="1"/>
            <a:r>
              <a:rPr lang="en-US" smtClean="0">
                <a:solidFill>
                  <a:srgbClr val="0000FF"/>
                </a:solidFill>
              </a:rPr>
              <a:t>Tx Channel N Global Config Register A:</a:t>
            </a:r>
          </a:p>
          <a:p>
            <a:pPr lvl="3" eaLnBrk="1" hangingPunct="1"/>
            <a:r>
              <a:rPr lang="en-US" sz="2400" smtClean="0"/>
              <a:t>Channel enable, pause, teardown enable</a:t>
            </a:r>
          </a:p>
          <a:p>
            <a:pPr lvl="3" eaLnBrk="1" hangingPunct="1"/>
            <a:r>
              <a:rPr lang="en-US" sz="2400" smtClean="0"/>
              <a:t>Channel should be disabled while configuring</a:t>
            </a:r>
          </a:p>
          <a:p>
            <a:pPr lvl="3" eaLnBrk="1" hangingPunct="1"/>
            <a:r>
              <a:rPr lang="en-US" sz="2400" smtClean="0"/>
              <a:t>This is typically the last initialization step for each Tx DMA.</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Step 5: Other Initialization</a:t>
            </a:r>
          </a:p>
        </p:txBody>
      </p:sp>
      <p:sp>
        <p:nvSpPr>
          <p:cNvPr id="18435" name="Rectangle 3"/>
          <p:cNvSpPr>
            <a:spLocks noGrp="1" noChangeArrowheads="1"/>
          </p:cNvSpPr>
          <p:nvPr>
            <p:ph idx="1"/>
          </p:nvPr>
        </p:nvSpPr>
        <p:spPr>
          <a:xfrm>
            <a:off x="333375" y="1185863"/>
            <a:ext cx="8467725" cy="5062537"/>
          </a:xfrm>
        </p:spPr>
        <p:txBody>
          <a:bodyPr/>
          <a:lstStyle/>
          <a:p>
            <a:pPr eaLnBrk="1" hangingPunct="1"/>
            <a:r>
              <a:rPr lang="en-US" sz="2400" smtClean="0"/>
              <a:t>Initialize Rx and Tx FDQs:</a:t>
            </a:r>
          </a:p>
          <a:p>
            <a:pPr lvl="1" eaLnBrk="1" hangingPunct="1"/>
            <a:r>
              <a:rPr lang="en-US" sz="2400" smtClean="0"/>
              <a:t>Initialize the descriptor fields</a:t>
            </a:r>
          </a:p>
          <a:p>
            <a:pPr lvl="2" eaLnBrk="1" hangingPunct="1"/>
            <a:r>
              <a:rPr lang="en-US" smtClean="0"/>
              <a:t>Rx Host descriptors must have buffers attached.</a:t>
            </a:r>
          </a:p>
          <a:p>
            <a:pPr lvl="2" eaLnBrk="1" hangingPunct="1"/>
            <a:r>
              <a:rPr lang="en-US" smtClean="0"/>
              <a:t>Rx Host descriptors must not be chained together.</a:t>
            </a:r>
          </a:p>
          <a:p>
            <a:pPr lvl="2" eaLnBrk="1" hangingPunct="1"/>
            <a:r>
              <a:rPr lang="en-US" smtClean="0"/>
              <a:t>Tx Host descriptors for FDQs can be chained or not chained, and buffers attached or not (software decides how to handle this).</a:t>
            </a:r>
          </a:p>
          <a:p>
            <a:pPr lvl="1" eaLnBrk="1" hangingPunct="1"/>
            <a:r>
              <a:rPr lang="en-US" sz="2400" smtClean="0"/>
              <a:t>Push the initialized descriptors into an FDQ with Que N Register D (QM registers)</a:t>
            </a:r>
          </a:p>
          <a:p>
            <a:pPr lvl="1" eaLnBrk="1" hangingPunct="1"/>
            <a:endParaRPr lang="en-US" sz="2400" smtClean="0"/>
          </a:p>
          <a:p>
            <a:pPr lvl="1" eaLnBrk="1" hangingPunct="1"/>
            <a:r>
              <a:rPr lang="en-US" sz="2400" smtClean="0"/>
              <a:t>Assuming the Queue Manager has been initialized prior to the PKTDMA instances, Navigator is now ready to be used</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Packet DMA Low Level Driver (LLD)</a:t>
            </a:r>
          </a:p>
        </p:txBody>
      </p:sp>
      <p:sp>
        <p:nvSpPr>
          <p:cNvPr id="19459" name="Rectangle 3"/>
          <p:cNvSpPr>
            <a:spLocks noGrp="1" noChangeArrowheads="1"/>
          </p:cNvSpPr>
          <p:nvPr>
            <p:ph idx="1"/>
          </p:nvPr>
        </p:nvSpPr>
        <p:spPr>
          <a:xfrm>
            <a:off x="333375" y="1033463"/>
            <a:ext cx="8467725" cy="5291137"/>
          </a:xfrm>
        </p:spPr>
        <p:txBody>
          <a:bodyPr/>
          <a:lstStyle/>
          <a:p>
            <a:pPr eaLnBrk="1" hangingPunct="1">
              <a:lnSpc>
                <a:spcPct val="90000"/>
              </a:lnSpc>
            </a:pPr>
            <a:r>
              <a:rPr lang="en-US" sz="2400" smtClean="0"/>
              <a:t>Packet DMA is commonly represented in the LLD as CPPI</a:t>
            </a:r>
          </a:p>
          <a:p>
            <a:pPr eaLnBrk="1" hangingPunct="1">
              <a:lnSpc>
                <a:spcPct val="90000"/>
              </a:lnSpc>
            </a:pPr>
            <a:r>
              <a:rPr lang="en-US" sz="2400" smtClean="0"/>
              <a:t>Provides an abstraction of register-level details</a:t>
            </a:r>
          </a:p>
          <a:p>
            <a:pPr eaLnBrk="1" hangingPunct="1">
              <a:lnSpc>
                <a:spcPct val="90000"/>
              </a:lnSpc>
            </a:pPr>
            <a:r>
              <a:rPr lang="en-US" sz="2400" smtClean="0"/>
              <a:t>Provides two usage modes:</a:t>
            </a:r>
          </a:p>
          <a:p>
            <a:pPr lvl="1" eaLnBrk="1" hangingPunct="1">
              <a:lnSpc>
                <a:spcPct val="90000"/>
              </a:lnSpc>
            </a:pPr>
            <a:r>
              <a:rPr lang="en-US" sz="2000" smtClean="0"/>
              <a:t>User manages/selects resources to be used.</a:t>
            </a:r>
          </a:p>
          <a:p>
            <a:pPr lvl="2" eaLnBrk="1" hangingPunct="1">
              <a:lnSpc>
                <a:spcPct val="90000"/>
              </a:lnSpc>
            </a:pPr>
            <a:r>
              <a:rPr lang="en-US" sz="1800" smtClean="0"/>
              <a:t>Generally faster</a:t>
            </a:r>
          </a:p>
          <a:p>
            <a:pPr lvl="1" eaLnBrk="1" hangingPunct="1">
              <a:lnSpc>
                <a:spcPct val="90000"/>
              </a:lnSpc>
            </a:pPr>
            <a:r>
              <a:rPr lang="en-US" sz="2000" smtClean="0"/>
              <a:t>LLD manages/selects resources.</a:t>
            </a:r>
          </a:p>
          <a:p>
            <a:pPr lvl="2" eaLnBrk="1" hangingPunct="1">
              <a:lnSpc>
                <a:spcPct val="90000"/>
              </a:lnSpc>
            </a:pPr>
            <a:r>
              <a:rPr lang="en-US" sz="1800" smtClean="0"/>
              <a:t>Generally easier</a:t>
            </a:r>
          </a:p>
          <a:p>
            <a:pPr eaLnBrk="1" hangingPunct="1">
              <a:lnSpc>
                <a:spcPct val="90000"/>
              </a:lnSpc>
            </a:pPr>
            <a:r>
              <a:rPr lang="en-US" sz="2400" smtClean="0"/>
              <a:t>Allocates a minimal amount of memory for bookkeeping purposes.</a:t>
            </a:r>
          </a:p>
          <a:p>
            <a:pPr lvl="1" eaLnBrk="1" hangingPunct="1">
              <a:lnSpc>
                <a:spcPct val="90000"/>
              </a:lnSpc>
            </a:pPr>
            <a:endParaRPr lang="en-US" sz="2000" smtClean="0"/>
          </a:p>
          <a:p>
            <a:pPr eaLnBrk="1" hangingPunct="1">
              <a:lnSpc>
                <a:spcPct val="90000"/>
              </a:lnSpc>
            </a:pPr>
            <a:r>
              <a:rPr lang="en-US" sz="2400" smtClean="0"/>
              <a:t>Built as two drivers:</a:t>
            </a:r>
          </a:p>
          <a:p>
            <a:pPr lvl="1" eaLnBrk="1" hangingPunct="1">
              <a:lnSpc>
                <a:spcPct val="90000"/>
              </a:lnSpc>
            </a:pPr>
            <a:r>
              <a:rPr lang="en-US" sz="2000" smtClean="0"/>
              <a:t>QMSS LLD is a standalone driver for QM and Accumulators.</a:t>
            </a:r>
          </a:p>
          <a:p>
            <a:pPr lvl="1" eaLnBrk="1" hangingPunct="1">
              <a:lnSpc>
                <a:spcPct val="90000"/>
              </a:lnSpc>
            </a:pPr>
            <a:r>
              <a:rPr lang="en-US" sz="2000" smtClean="0"/>
              <a:t>CPPI LLD is a driver for PKTDMA that requires the QMSS LLD.</a:t>
            </a:r>
          </a:p>
          <a:p>
            <a:pPr lvl="1" eaLnBrk="1" hangingPunct="1">
              <a:lnSpc>
                <a:spcPct val="90000"/>
              </a:lnSpc>
            </a:pPr>
            <a:endParaRPr lang="en-US" sz="2000" smtClean="0"/>
          </a:p>
          <a:p>
            <a:pPr eaLnBrk="1" hangingPunct="1">
              <a:lnSpc>
                <a:spcPct val="90000"/>
              </a:lnSpc>
            </a:pPr>
            <a:r>
              <a:rPr lang="en-US" sz="2400" smtClean="0"/>
              <a:t>The following slides do not present the full API.</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CPPI LLD Initialization</a:t>
            </a:r>
          </a:p>
        </p:txBody>
      </p:sp>
      <p:sp>
        <p:nvSpPr>
          <p:cNvPr id="20483" name="Rectangle 3"/>
          <p:cNvSpPr>
            <a:spLocks noGrp="1" noChangeArrowheads="1"/>
          </p:cNvSpPr>
          <p:nvPr>
            <p:ph idx="1"/>
          </p:nvPr>
        </p:nvSpPr>
        <p:spPr>
          <a:xfrm>
            <a:off x="333375" y="1185863"/>
            <a:ext cx="8467725" cy="5138737"/>
          </a:xfrm>
        </p:spPr>
        <p:txBody>
          <a:bodyPr/>
          <a:lstStyle/>
          <a:p>
            <a:pPr eaLnBrk="1" hangingPunct="1"/>
            <a:r>
              <a:rPr lang="en-US" smtClean="0"/>
              <a:t>The following are one-time initialization routines to configure the LLD globally:</a:t>
            </a:r>
          </a:p>
          <a:p>
            <a:pPr lvl="2" eaLnBrk="1" hangingPunct="1"/>
            <a:endParaRPr lang="en-US" smtClean="0"/>
          </a:p>
          <a:p>
            <a:pPr lvl="1" eaLnBrk="1" hangingPunct="1"/>
            <a:r>
              <a:rPr lang="en-US" smtClean="0">
                <a:solidFill>
                  <a:srgbClr val="0000FF"/>
                </a:solidFill>
              </a:rPr>
              <a:t>Cppi_init(pktdma_global_parms);</a:t>
            </a:r>
          </a:p>
          <a:p>
            <a:pPr lvl="2" eaLnBrk="1" hangingPunct="1"/>
            <a:r>
              <a:rPr lang="en-US" smtClean="0"/>
              <a:t>Configures the LLD for one PKTDMA instance</a:t>
            </a:r>
          </a:p>
          <a:p>
            <a:pPr lvl="2" eaLnBrk="1" hangingPunct="1"/>
            <a:r>
              <a:rPr lang="en-US" smtClean="0"/>
              <a:t>May be called on one or all cores</a:t>
            </a:r>
          </a:p>
          <a:p>
            <a:pPr lvl="2" eaLnBrk="1" hangingPunct="1"/>
            <a:r>
              <a:rPr lang="en-US" smtClean="0"/>
              <a:t>Must be called once </a:t>
            </a:r>
            <a:r>
              <a:rPr lang="en-US" u="sng" smtClean="0"/>
              <a:t>for each</a:t>
            </a:r>
            <a:r>
              <a:rPr lang="en-US" smtClean="0"/>
              <a:t> PKTDMA to be used</a:t>
            </a:r>
          </a:p>
          <a:p>
            <a:pPr lvl="1" eaLnBrk="1" hangingPunct="1"/>
            <a:r>
              <a:rPr lang="en-US" smtClean="0">
                <a:solidFill>
                  <a:srgbClr val="0000FF"/>
                </a:solidFill>
              </a:rPr>
              <a:t>Cppi_exit();</a:t>
            </a:r>
          </a:p>
          <a:p>
            <a:pPr lvl="2" eaLnBrk="1" hangingPunct="1"/>
            <a:r>
              <a:rPr lang="en-US" smtClean="0"/>
              <a:t>Deinitializes the CPPI LLD</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CPPI LLD: PKTDMA Channel Setup</a:t>
            </a:r>
          </a:p>
        </p:txBody>
      </p:sp>
      <p:sp>
        <p:nvSpPr>
          <p:cNvPr id="21507" name="Rectangle 3"/>
          <p:cNvSpPr>
            <a:spLocks noGrp="1" noChangeArrowheads="1"/>
          </p:cNvSpPr>
          <p:nvPr>
            <p:ph idx="1"/>
          </p:nvPr>
        </p:nvSpPr>
        <p:spPr>
          <a:xfrm>
            <a:off x="333375" y="1185863"/>
            <a:ext cx="8467725" cy="5062537"/>
          </a:xfrm>
        </p:spPr>
        <p:txBody>
          <a:bodyPr/>
          <a:lstStyle/>
          <a:p>
            <a:pPr eaLnBrk="1" hangingPunct="1">
              <a:lnSpc>
                <a:spcPct val="90000"/>
              </a:lnSpc>
            </a:pPr>
            <a:r>
              <a:rPr lang="en-US" sz="2400" smtClean="0"/>
              <a:t>More handles to manage in using the PKTDMA LLD</a:t>
            </a:r>
          </a:p>
          <a:p>
            <a:pPr lvl="2" eaLnBrk="1" hangingPunct="1">
              <a:lnSpc>
                <a:spcPct val="90000"/>
              </a:lnSpc>
            </a:pPr>
            <a:endParaRPr lang="en-US" sz="1800" smtClean="0"/>
          </a:p>
          <a:p>
            <a:pPr eaLnBrk="1" hangingPunct="1">
              <a:lnSpc>
                <a:spcPct val="90000"/>
              </a:lnSpc>
            </a:pPr>
            <a:r>
              <a:rPr lang="en-US" sz="2400" smtClean="0"/>
              <a:t>To allocate a handle for a PKTDMA:</a:t>
            </a:r>
          </a:p>
          <a:p>
            <a:pPr lvl="1" eaLnBrk="1" hangingPunct="1">
              <a:lnSpc>
                <a:spcPct val="90000"/>
              </a:lnSpc>
            </a:pPr>
            <a:r>
              <a:rPr lang="en-US" sz="2000" smtClean="0">
                <a:solidFill>
                  <a:srgbClr val="0000FF"/>
                </a:solidFill>
              </a:rPr>
              <a:t>pktdma_handle = CPPI_open(pktdma_parms);</a:t>
            </a:r>
          </a:p>
          <a:p>
            <a:pPr lvl="2" eaLnBrk="1" hangingPunct="1">
              <a:lnSpc>
                <a:spcPct val="90000"/>
              </a:lnSpc>
            </a:pPr>
            <a:r>
              <a:rPr lang="en-US" sz="1800" smtClean="0"/>
              <a:t>Returns a handle for </a:t>
            </a:r>
            <a:r>
              <a:rPr lang="en-US" sz="1800" u="sng" smtClean="0"/>
              <a:t>one</a:t>
            </a:r>
            <a:r>
              <a:rPr lang="en-US" sz="1800" smtClean="0"/>
              <a:t> PKTDMA instance</a:t>
            </a:r>
          </a:p>
          <a:p>
            <a:pPr lvl="2" eaLnBrk="1" hangingPunct="1">
              <a:lnSpc>
                <a:spcPct val="90000"/>
              </a:lnSpc>
            </a:pPr>
            <a:r>
              <a:rPr lang="en-US" sz="1800" smtClean="0"/>
              <a:t>Should be called once for each PKTDMA required.</a:t>
            </a:r>
          </a:p>
          <a:p>
            <a:pPr lvl="2" eaLnBrk="1" hangingPunct="1">
              <a:lnSpc>
                <a:spcPct val="90000"/>
              </a:lnSpc>
            </a:pPr>
            <a:endParaRPr lang="en-US" sz="1800" smtClean="0"/>
          </a:p>
          <a:p>
            <a:pPr eaLnBrk="1" hangingPunct="1">
              <a:lnSpc>
                <a:spcPct val="90000"/>
              </a:lnSpc>
            </a:pPr>
            <a:r>
              <a:rPr lang="en-US" sz="2400" smtClean="0"/>
              <a:t>To allocate and release Rx channels:</a:t>
            </a:r>
          </a:p>
          <a:p>
            <a:pPr lvl="1" eaLnBrk="1" hangingPunct="1">
              <a:lnSpc>
                <a:spcPct val="90000"/>
              </a:lnSpc>
            </a:pPr>
            <a:r>
              <a:rPr lang="en-US" sz="2000" smtClean="0">
                <a:solidFill>
                  <a:srgbClr val="0000FF"/>
                </a:solidFill>
              </a:rPr>
              <a:t>rx_handle = Cppi_rxChannelOpen(pktdma_handle, cfg, *flag);</a:t>
            </a:r>
          </a:p>
          <a:p>
            <a:pPr lvl="2" eaLnBrk="1" hangingPunct="1">
              <a:lnSpc>
                <a:spcPct val="90000"/>
              </a:lnSpc>
            </a:pPr>
            <a:r>
              <a:rPr lang="en-US" sz="1800" smtClean="0"/>
              <a:t>Once “open”, the DSP may use the Rx channel.</a:t>
            </a:r>
          </a:p>
          <a:p>
            <a:pPr lvl="3" eaLnBrk="1" hangingPunct="1">
              <a:lnSpc>
                <a:spcPct val="90000"/>
              </a:lnSpc>
            </a:pPr>
            <a:r>
              <a:rPr lang="en-US" sz="1800" smtClean="0"/>
              <a:t>cfg refers to the Rx channel’s setup parameters</a:t>
            </a:r>
          </a:p>
          <a:p>
            <a:pPr lvl="3" eaLnBrk="1" hangingPunct="1">
              <a:lnSpc>
                <a:spcPct val="90000"/>
              </a:lnSpc>
            </a:pPr>
            <a:r>
              <a:rPr lang="en-US" sz="1800" smtClean="0"/>
              <a:t>flag is returned true if the channel is already allocated</a:t>
            </a:r>
          </a:p>
          <a:p>
            <a:pPr lvl="2" eaLnBrk="1" hangingPunct="1">
              <a:lnSpc>
                <a:spcPct val="90000"/>
              </a:lnSpc>
            </a:pPr>
            <a:endParaRPr lang="en-US" sz="1800" smtClean="0"/>
          </a:p>
          <a:p>
            <a:pPr lvl="1" eaLnBrk="1" hangingPunct="1">
              <a:lnSpc>
                <a:spcPct val="90000"/>
              </a:lnSpc>
            </a:pPr>
            <a:r>
              <a:rPr lang="en-US" sz="2000" smtClean="0">
                <a:solidFill>
                  <a:srgbClr val="0000FF"/>
                </a:solidFill>
              </a:rPr>
              <a:t>Cppi_channelClose(rx_handle);</a:t>
            </a:r>
          </a:p>
          <a:p>
            <a:pPr lvl="2" eaLnBrk="1" hangingPunct="1">
              <a:lnSpc>
                <a:spcPct val="90000"/>
              </a:lnSpc>
            </a:pPr>
            <a:r>
              <a:rPr lang="en-US" sz="1800" smtClean="0"/>
              <a:t>Releases the handle preventing further use of the queue</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More Packet DMA Channel Setup</a:t>
            </a:r>
          </a:p>
        </p:txBody>
      </p:sp>
      <p:sp>
        <p:nvSpPr>
          <p:cNvPr id="22531" name="Rectangle 3"/>
          <p:cNvSpPr>
            <a:spLocks noGrp="1" noChangeArrowheads="1"/>
          </p:cNvSpPr>
          <p:nvPr>
            <p:ph idx="1"/>
          </p:nvPr>
        </p:nvSpPr>
        <p:spPr>
          <a:xfrm>
            <a:off x="333375" y="1185863"/>
            <a:ext cx="8467725" cy="5138737"/>
          </a:xfrm>
        </p:spPr>
        <p:txBody>
          <a:bodyPr/>
          <a:lstStyle/>
          <a:p>
            <a:pPr eaLnBrk="1" hangingPunct="1">
              <a:lnSpc>
                <a:spcPct val="90000"/>
              </a:lnSpc>
            </a:pPr>
            <a:r>
              <a:rPr lang="en-US" sz="2400" smtClean="0"/>
              <a:t>To allocate and release Tx channels:</a:t>
            </a:r>
          </a:p>
          <a:p>
            <a:pPr lvl="2" eaLnBrk="1" hangingPunct="1">
              <a:lnSpc>
                <a:spcPct val="90000"/>
              </a:lnSpc>
            </a:pPr>
            <a:endParaRPr lang="en-US" sz="1600" smtClean="0"/>
          </a:p>
          <a:p>
            <a:pPr lvl="1" eaLnBrk="1" hangingPunct="1">
              <a:lnSpc>
                <a:spcPct val="90000"/>
              </a:lnSpc>
            </a:pPr>
            <a:r>
              <a:rPr lang="en-US" sz="2400" smtClean="0">
                <a:solidFill>
                  <a:srgbClr val="0000FF"/>
                </a:solidFill>
              </a:rPr>
              <a:t>tx_handle = Cppi_txChannelOpen(pktdma_handle, cfg, *flag);</a:t>
            </a:r>
          </a:p>
          <a:p>
            <a:pPr lvl="2" eaLnBrk="1" hangingPunct="1">
              <a:lnSpc>
                <a:spcPct val="90000"/>
              </a:lnSpc>
            </a:pPr>
            <a:r>
              <a:rPr lang="en-US" smtClean="0"/>
              <a:t>Same as the Rx counterpart</a:t>
            </a:r>
          </a:p>
          <a:p>
            <a:pPr lvl="2" eaLnBrk="1" hangingPunct="1">
              <a:lnSpc>
                <a:spcPct val="90000"/>
              </a:lnSpc>
            </a:pPr>
            <a:endParaRPr lang="en-US" sz="1600" smtClean="0"/>
          </a:p>
          <a:p>
            <a:pPr lvl="1" eaLnBrk="1" hangingPunct="1">
              <a:lnSpc>
                <a:spcPct val="90000"/>
              </a:lnSpc>
            </a:pPr>
            <a:r>
              <a:rPr lang="en-US" sz="2400" smtClean="0">
                <a:solidFill>
                  <a:srgbClr val="0000FF"/>
                </a:solidFill>
              </a:rPr>
              <a:t>Cppi_channelClose(tx_handle);</a:t>
            </a:r>
          </a:p>
          <a:p>
            <a:pPr lvl="2" eaLnBrk="1" hangingPunct="1">
              <a:lnSpc>
                <a:spcPct val="90000"/>
              </a:lnSpc>
            </a:pPr>
            <a:r>
              <a:rPr lang="en-US" smtClean="0"/>
              <a:t>Same as the Rx counterpart</a:t>
            </a:r>
          </a:p>
          <a:p>
            <a:pPr lvl="2" eaLnBrk="1" hangingPunct="1">
              <a:lnSpc>
                <a:spcPct val="90000"/>
              </a:lnSpc>
            </a:pPr>
            <a:endParaRPr lang="en-US" sz="1600" smtClean="0"/>
          </a:p>
          <a:p>
            <a:pPr eaLnBrk="1" hangingPunct="1">
              <a:lnSpc>
                <a:spcPct val="90000"/>
              </a:lnSpc>
            </a:pPr>
            <a:r>
              <a:rPr lang="en-US" sz="2400" smtClean="0"/>
              <a:t>To configure/open an Rx Flow:</a:t>
            </a:r>
          </a:p>
          <a:p>
            <a:pPr lvl="1" eaLnBrk="1" hangingPunct="1">
              <a:lnSpc>
                <a:spcPct val="90000"/>
              </a:lnSpc>
            </a:pPr>
            <a:r>
              <a:rPr lang="en-US" sz="2400" smtClean="0">
                <a:solidFill>
                  <a:srgbClr val="0000FF"/>
                </a:solidFill>
              </a:rPr>
              <a:t>flow_handle = Cppi_configureRxFlow(pktdma_handle, cfg, *flag);</a:t>
            </a:r>
          </a:p>
          <a:p>
            <a:pPr lvl="2" eaLnBrk="1" hangingPunct="1">
              <a:lnSpc>
                <a:spcPct val="90000"/>
              </a:lnSpc>
            </a:pPr>
            <a:r>
              <a:rPr lang="en-US" smtClean="0"/>
              <a:t>Similar to the Rx channel counterpart</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PKTDMA Channel Control</a:t>
            </a:r>
          </a:p>
        </p:txBody>
      </p:sp>
      <p:sp>
        <p:nvSpPr>
          <p:cNvPr id="23555" name="Rectangle 3"/>
          <p:cNvSpPr>
            <a:spLocks noGrp="1" noChangeArrowheads="1"/>
          </p:cNvSpPr>
          <p:nvPr>
            <p:ph idx="1"/>
          </p:nvPr>
        </p:nvSpPr>
        <p:spPr>
          <a:xfrm>
            <a:off x="333375" y="1185863"/>
            <a:ext cx="8467725" cy="5214937"/>
          </a:xfrm>
        </p:spPr>
        <p:txBody>
          <a:bodyPr/>
          <a:lstStyle/>
          <a:p>
            <a:pPr eaLnBrk="1" hangingPunct="1"/>
            <a:r>
              <a:rPr lang="en-US" smtClean="0"/>
              <a:t>APIs to control Rx and Tx channel use:</a:t>
            </a:r>
          </a:p>
          <a:p>
            <a:pPr lvl="2" eaLnBrk="1" hangingPunct="1"/>
            <a:endParaRPr lang="en-US" sz="1600" smtClean="0"/>
          </a:p>
          <a:p>
            <a:pPr lvl="1" eaLnBrk="1" hangingPunct="1"/>
            <a:r>
              <a:rPr lang="en-US" smtClean="0">
                <a:solidFill>
                  <a:srgbClr val="0000FF"/>
                </a:solidFill>
              </a:rPr>
              <a:t>Cppi_channelEnable(tx/rx_handle);</a:t>
            </a:r>
          </a:p>
          <a:p>
            <a:pPr lvl="2" eaLnBrk="1" hangingPunct="1"/>
            <a:r>
              <a:rPr lang="en-US" smtClean="0"/>
              <a:t>Allows the channel to begin operation</a:t>
            </a:r>
          </a:p>
          <a:p>
            <a:pPr lvl="1" eaLnBrk="1" hangingPunct="1"/>
            <a:r>
              <a:rPr lang="en-US" smtClean="0">
                <a:solidFill>
                  <a:srgbClr val="0000FF"/>
                </a:solidFill>
              </a:rPr>
              <a:t>Cppi_channelDisable(tx/rx_handle);</a:t>
            </a:r>
          </a:p>
          <a:p>
            <a:pPr lvl="2" eaLnBrk="1" hangingPunct="1"/>
            <a:r>
              <a:rPr lang="en-US" smtClean="0"/>
              <a:t>Allows for an immediate, hard stop.</a:t>
            </a:r>
          </a:p>
          <a:p>
            <a:pPr lvl="2" eaLnBrk="1" hangingPunct="1"/>
            <a:r>
              <a:rPr lang="en-US" smtClean="0"/>
              <a:t>Usually not recommended unless following a pause.</a:t>
            </a:r>
          </a:p>
          <a:p>
            <a:pPr lvl="1" eaLnBrk="1" hangingPunct="1"/>
            <a:r>
              <a:rPr lang="en-US" smtClean="0">
                <a:solidFill>
                  <a:srgbClr val="0000FF"/>
                </a:solidFill>
              </a:rPr>
              <a:t>Cppi_channelPause(tx/rx_handle);</a:t>
            </a:r>
          </a:p>
          <a:p>
            <a:pPr lvl="2" eaLnBrk="1" hangingPunct="1"/>
            <a:r>
              <a:rPr lang="en-US" smtClean="0"/>
              <a:t>Allows for a graceful stop at next end-of-packet</a:t>
            </a:r>
          </a:p>
          <a:p>
            <a:pPr lvl="1" eaLnBrk="1" hangingPunct="1"/>
            <a:r>
              <a:rPr lang="en-US" smtClean="0">
                <a:solidFill>
                  <a:srgbClr val="0000FF"/>
                </a:solidFill>
              </a:rPr>
              <a:t>Cppi_channelTeardown(tx/rx_handle);</a:t>
            </a:r>
          </a:p>
          <a:p>
            <a:pPr lvl="2" eaLnBrk="1" hangingPunct="1"/>
            <a:r>
              <a:rPr lang="en-US" smtClean="0"/>
              <a:t>Allows for a coordinated stop</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QMSS/CPPI LLD – Runtime Use</a:t>
            </a:r>
          </a:p>
        </p:txBody>
      </p:sp>
      <p:sp>
        <p:nvSpPr>
          <p:cNvPr id="24579" name="Rectangle 3"/>
          <p:cNvSpPr>
            <a:spLocks noGrp="1" noChangeArrowheads="1"/>
          </p:cNvSpPr>
          <p:nvPr>
            <p:ph idx="1"/>
          </p:nvPr>
        </p:nvSpPr>
        <p:spPr>
          <a:xfrm>
            <a:off x="333375" y="1185863"/>
            <a:ext cx="8467725" cy="5138737"/>
          </a:xfrm>
        </p:spPr>
        <p:txBody>
          <a:bodyPr/>
          <a:lstStyle/>
          <a:p>
            <a:pPr eaLnBrk="1" hangingPunct="1"/>
            <a:r>
              <a:rPr lang="en-US" smtClean="0"/>
              <a:t>Once initialization is finally complete, control is very simple:</a:t>
            </a:r>
          </a:p>
          <a:p>
            <a:pPr lvl="1" eaLnBrk="1" hangingPunct="1"/>
            <a:endParaRPr lang="en-US" sz="1600" smtClean="0"/>
          </a:p>
          <a:p>
            <a:pPr lvl="1" eaLnBrk="1" hangingPunct="1"/>
            <a:r>
              <a:rPr lang="en-US" smtClean="0">
                <a:solidFill>
                  <a:srgbClr val="0000FF"/>
                </a:solidFill>
              </a:rPr>
              <a:t>desc_ptr = Qmss_queuePop(queue_handle);</a:t>
            </a:r>
          </a:p>
          <a:p>
            <a:pPr lvl="2" eaLnBrk="1" hangingPunct="1"/>
            <a:r>
              <a:rPr lang="en-US" smtClean="0"/>
              <a:t>Pop a descriptor address from a queue.</a:t>
            </a:r>
          </a:p>
          <a:p>
            <a:pPr lvl="1" eaLnBrk="1" hangingPunct="1"/>
            <a:r>
              <a:rPr lang="en-US" smtClean="0">
                <a:solidFill>
                  <a:srgbClr val="0000FF"/>
                </a:solidFill>
              </a:rPr>
              <a:t>Cppi_setData(type, *inbuf, *desc_ptr, len);</a:t>
            </a:r>
          </a:p>
          <a:p>
            <a:pPr lvl="2" eaLnBrk="1" hangingPunct="1"/>
            <a:r>
              <a:rPr lang="en-US" smtClean="0"/>
              <a:t>Converts an “LLD format” descriptor to hardware format.</a:t>
            </a:r>
          </a:p>
          <a:p>
            <a:pPr lvl="1" eaLnBrk="1" hangingPunct="1"/>
            <a:r>
              <a:rPr lang="en-US" smtClean="0">
                <a:solidFill>
                  <a:srgbClr val="0000FF"/>
                </a:solidFill>
              </a:rPr>
              <a:t>Qmss_queuePushDesc(queue_handle, desc_ptr);</a:t>
            </a:r>
          </a:p>
          <a:p>
            <a:pPr lvl="2" eaLnBrk="1" hangingPunct="1"/>
            <a:r>
              <a:rPr lang="en-US" smtClean="0"/>
              <a:t>Push the filled descriptor to a queue corresponding to a Tx DMA channel for processing.</a:t>
            </a:r>
          </a:p>
          <a:p>
            <a:pPr lvl="1"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Agenda</a:t>
            </a:r>
          </a:p>
        </p:txBody>
      </p:sp>
      <p:sp>
        <p:nvSpPr>
          <p:cNvPr id="11267" name="Rectangle 3"/>
          <p:cNvSpPr>
            <a:spLocks noGrp="1" noChangeArrowheads="1"/>
          </p:cNvSpPr>
          <p:nvPr>
            <p:ph idx="1"/>
          </p:nvPr>
        </p:nvSpPr>
        <p:spPr>
          <a:xfrm>
            <a:off x="457200" y="990600"/>
            <a:ext cx="7620000" cy="5334000"/>
          </a:xfrm>
        </p:spPr>
        <p:txBody>
          <a:bodyPr/>
          <a:lstStyle/>
          <a:p>
            <a:pPr eaLnBrk="1" hangingPunct="1"/>
            <a:r>
              <a:rPr lang="en-US" smtClean="0"/>
              <a:t>How Does the Packet DMA Work?</a:t>
            </a:r>
          </a:p>
          <a:p>
            <a:pPr lvl="1" eaLnBrk="1" hangingPunct="1"/>
            <a:r>
              <a:rPr lang="en-US" smtClean="0"/>
              <a:t>Triggering</a:t>
            </a:r>
          </a:p>
          <a:p>
            <a:pPr lvl="1" eaLnBrk="1" hangingPunct="1"/>
            <a:r>
              <a:rPr lang="en-US" smtClean="0"/>
              <a:t>Tx Processing</a:t>
            </a:r>
          </a:p>
          <a:p>
            <a:pPr lvl="1" eaLnBrk="1" hangingPunct="1"/>
            <a:r>
              <a:rPr lang="en-US" smtClean="0"/>
              <a:t>Rx Processing</a:t>
            </a:r>
          </a:p>
          <a:p>
            <a:pPr lvl="1" eaLnBrk="1" hangingPunct="1"/>
            <a:r>
              <a:rPr lang="en-US" smtClean="0"/>
              <a:t>Infrastructure Processing</a:t>
            </a:r>
          </a:p>
          <a:p>
            <a:pPr eaLnBrk="1" hangingPunct="1"/>
            <a:r>
              <a:rPr lang="en-US" smtClean="0"/>
              <a:t>How to Program the Packet DMA</a:t>
            </a:r>
          </a:p>
          <a:p>
            <a:pPr lvl="1" eaLnBrk="1" hangingPunct="1"/>
            <a:r>
              <a:rPr lang="en-US" smtClean="0"/>
              <a:t>Registers</a:t>
            </a:r>
          </a:p>
          <a:p>
            <a:pPr lvl="1" eaLnBrk="1" hangingPunct="1"/>
            <a:r>
              <a:rPr lang="en-US" smtClean="0"/>
              <a:t>Low Level Driver</a:t>
            </a:r>
          </a:p>
          <a:p>
            <a:pPr eaLnBrk="1" hangingPunct="1"/>
            <a:r>
              <a:rPr lang="en-US" smtClean="0"/>
              <a:t>Final Advice / Tips</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287963"/>
            <a:ext cx="8229600" cy="503237"/>
          </a:xfrm>
          <a:prstGeom prst="rect">
            <a:avLst/>
          </a:prstGeom>
          <a:solidFill>
            <a:srgbClr val="FFFF00"/>
          </a:solidFill>
          <a:ln>
            <a:solidFill>
              <a:schemeClr val="bg1">
                <a:lumMod val="50000"/>
              </a:schemeClr>
            </a:solidFill>
          </a:ln>
        </p:spPr>
        <p:txBody>
          <a:bodyPr/>
          <a:lstStyle/>
          <a:p>
            <a:pPr fontAlgn="auto">
              <a:spcBef>
                <a:spcPts val="0"/>
              </a:spcBef>
              <a:spcAft>
                <a:spcPts val="0"/>
              </a:spcAft>
              <a:defRPr/>
            </a:pPr>
            <a:endParaRPr lang="en-US" dirty="0">
              <a:solidFill>
                <a:prstClr val="black"/>
              </a:solidFill>
              <a:latin typeface="Calibri"/>
            </a:endParaRPr>
          </a:p>
        </p:txBody>
      </p:sp>
      <p:sp>
        <p:nvSpPr>
          <p:cNvPr id="25603" name="Rectangle 2"/>
          <p:cNvSpPr>
            <a:spLocks noGrp="1" noChangeArrowheads="1"/>
          </p:cNvSpPr>
          <p:nvPr>
            <p:ph type="title"/>
          </p:nvPr>
        </p:nvSpPr>
        <p:spPr/>
        <p:txBody>
          <a:bodyPr/>
          <a:lstStyle/>
          <a:p>
            <a:pPr eaLnBrk="1" hangingPunct="1"/>
            <a:r>
              <a:rPr lang="en-US" smtClean="0"/>
              <a:t>Programming Tips</a:t>
            </a:r>
          </a:p>
        </p:txBody>
      </p:sp>
      <p:sp>
        <p:nvSpPr>
          <p:cNvPr id="25604" name="Rectangle 3"/>
          <p:cNvSpPr>
            <a:spLocks noGrp="1" noChangeArrowheads="1"/>
          </p:cNvSpPr>
          <p:nvPr>
            <p:ph idx="1"/>
          </p:nvPr>
        </p:nvSpPr>
        <p:spPr>
          <a:xfrm>
            <a:off x="457200" y="990600"/>
            <a:ext cx="7620000" cy="5334000"/>
          </a:xfrm>
        </p:spPr>
        <p:txBody>
          <a:bodyPr/>
          <a:lstStyle/>
          <a:p>
            <a:pPr eaLnBrk="1" hangingPunct="1"/>
            <a:r>
              <a:rPr lang="en-US" smtClean="0"/>
              <a:t>How Does the Packet DMA Work?</a:t>
            </a:r>
          </a:p>
          <a:p>
            <a:pPr lvl="1" eaLnBrk="1" hangingPunct="1"/>
            <a:r>
              <a:rPr lang="en-US" smtClean="0"/>
              <a:t>Triggering</a:t>
            </a:r>
          </a:p>
          <a:p>
            <a:pPr lvl="1" eaLnBrk="1" hangingPunct="1"/>
            <a:r>
              <a:rPr lang="en-US" smtClean="0"/>
              <a:t>Tx Processing</a:t>
            </a:r>
          </a:p>
          <a:p>
            <a:pPr lvl="1" eaLnBrk="1" hangingPunct="1"/>
            <a:r>
              <a:rPr lang="en-US" smtClean="0"/>
              <a:t>Rx Processing</a:t>
            </a:r>
          </a:p>
          <a:p>
            <a:pPr lvl="1" eaLnBrk="1" hangingPunct="1"/>
            <a:r>
              <a:rPr lang="en-US" smtClean="0"/>
              <a:t>Infrastructure Processing</a:t>
            </a:r>
          </a:p>
          <a:p>
            <a:pPr eaLnBrk="1" hangingPunct="1"/>
            <a:r>
              <a:rPr lang="en-US" smtClean="0"/>
              <a:t>How to Program the Packet DMA</a:t>
            </a:r>
          </a:p>
          <a:p>
            <a:pPr lvl="1" eaLnBrk="1" hangingPunct="1"/>
            <a:r>
              <a:rPr lang="en-US" smtClean="0"/>
              <a:t>Registers</a:t>
            </a:r>
          </a:p>
          <a:p>
            <a:pPr lvl="1" eaLnBrk="1" hangingPunct="1"/>
            <a:r>
              <a:rPr lang="en-US" smtClean="0"/>
              <a:t>Low Level Driver</a:t>
            </a:r>
          </a:p>
          <a:p>
            <a:pPr eaLnBrk="1" hangingPunct="1"/>
            <a:r>
              <a:rPr lang="en-US" smtClean="0"/>
              <a:t>Final Advice / Tips</a:t>
            </a:r>
          </a:p>
          <a:p>
            <a:pPr lvl="1" eaLnBrk="1" hangingPunct="1"/>
            <a:endParaRPr lang="en-US" smtClean="0"/>
          </a:p>
          <a:p>
            <a:pPr lvl="1" eaLnBrk="1" hangingPunct="1"/>
            <a:endParaRPr lang="en-US" smtClean="0"/>
          </a:p>
          <a:p>
            <a:pPr lvl="1"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Final Advice</a:t>
            </a:r>
          </a:p>
        </p:txBody>
      </p:sp>
      <p:sp>
        <p:nvSpPr>
          <p:cNvPr id="26627" name="Rectangle 3"/>
          <p:cNvSpPr>
            <a:spLocks noGrp="1" noChangeArrowheads="1"/>
          </p:cNvSpPr>
          <p:nvPr>
            <p:ph idx="1"/>
          </p:nvPr>
        </p:nvSpPr>
        <p:spPr>
          <a:xfrm>
            <a:off x="333375" y="1185863"/>
            <a:ext cx="8353425" cy="5138737"/>
          </a:xfrm>
        </p:spPr>
        <p:txBody>
          <a:bodyPr/>
          <a:lstStyle/>
          <a:p>
            <a:pPr eaLnBrk="1" hangingPunct="1">
              <a:lnSpc>
                <a:spcPct val="90000"/>
              </a:lnSpc>
            </a:pPr>
            <a:r>
              <a:rPr lang="en-US" sz="2400" smtClean="0"/>
              <a:t>Multicore Navigator is very flexible and can be used in many ways to solve the same problem.  Your application must create </a:t>
            </a:r>
            <a:r>
              <a:rPr lang="en-US" sz="2400" i="1" smtClean="0"/>
              <a:t>and follow</a:t>
            </a:r>
            <a:r>
              <a:rPr lang="en-US" sz="2400" smtClean="0"/>
              <a:t> it’s own rules. For example:</a:t>
            </a:r>
          </a:p>
          <a:p>
            <a:pPr lvl="1" eaLnBrk="1" hangingPunct="1">
              <a:lnSpc>
                <a:spcPct val="90000"/>
              </a:lnSpc>
            </a:pPr>
            <a:r>
              <a:rPr lang="en-US" sz="2000" smtClean="0"/>
              <a:t>FDQ usage – Tx Host type pre-linked or not? Buffers attached?</a:t>
            </a:r>
          </a:p>
          <a:p>
            <a:pPr lvl="1" eaLnBrk="1" hangingPunct="1">
              <a:lnSpc>
                <a:spcPct val="90000"/>
              </a:lnSpc>
            </a:pPr>
            <a:r>
              <a:rPr lang="en-US" sz="2000" smtClean="0"/>
              <a:t>FDQ mapping – to core, size, memory, function, flow?</a:t>
            </a:r>
          </a:p>
          <a:p>
            <a:pPr lvl="1" eaLnBrk="1" hangingPunct="1">
              <a:lnSpc>
                <a:spcPct val="90000"/>
              </a:lnSpc>
            </a:pPr>
            <a:r>
              <a:rPr lang="en-US" sz="2000" smtClean="0"/>
              <a:t>Keep it simple – use one resource for one purpose!</a:t>
            </a:r>
          </a:p>
          <a:p>
            <a:pPr lvl="1" eaLnBrk="1" hangingPunct="1">
              <a:lnSpc>
                <a:spcPct val="90000"/>
              </a:lnSpc>
            </a:pPr>
            <a:endParaRPr lang="en-US" sz="2000" smtClean="0"/>
          </a:p>
          <a:p>
            <a:pPr eaLnBrk="1" hangingPunct="1">
              <a:lnSpc>
                <a:spcPct val="90000"/>
              </a:lnSpc>
            </a:pPr>
            <a:r>
              <a:rPr lang="en-US" sz="2400" smtClean="0"/>
              <a:t>Multicore Navigator hardware assumes you have programmed it correctly – which can make it difficult to find errors.</a:t>
            </a:r>
          </a:p>
          <a:p>
            <a:pPr lvl="1" eaLnBrk="1" hangingPunct="1">
              <a:lnSpc>
                <a:spcPct val="90000"/>
              </a:lnSpc>
            </a:pPr>
            <a:r>
              <a:rPr lang="en-US" sz="2000" smtClean="0"/>
              <a:t>Follow good software development practices to encourage proper use of the Navigator hardware blocks.</a:t>
            </a:r>
          </a:p>
          <a:p>
            <a:pPr lvl="1" eaLnBrk="1" hangingPunct="1">
              <a:lnSpc>
                <a:spcPct val="90000"/>
              </a:lnSpc>
            </a:pPr>
            <a:r>
              <a:rPr lang="en-US" sz="2000" smtClean="0"/>
              <a:t>The Simulator catches several common configuration problems and will throw warnings to the debug log files.</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For More Information</a:t>
            </a:r>
          </a:p>
        </p:txBody>
      </p:sp>
      <p:sp>
        <p:nvSpPr>
          <p:cNvPr id="27651" name="Content Placeholder 2"/>
          <p:cNvSpPr>
            <a:spLocks noGrp="1"/>
          </p:cNvSpPr>
          <p:nvPr>
            <p:ph idx="1"/>
          </p:nvPr>
        </p:nvSpPr>
        <p:spPr/>
        <p:txBody>
          <a:bodyPr/>
          <a:lstStyle/>
          <a:p>
            <a:r>
              <a:rPr lang="en-US" smtClean="0"/>
              <a:t>For more information, refer to the to Multicore Navigator User Guide</a:t>
            </a:r>
            <a:br>
              <a:rPr lang="en-US" smtClean="0"/>
            </a:br>
            <a:r>
              <a:rPr lang="en-US" smtClean="0">
                <a:hlinkClick r:id="rId4"/>
              </a:rPr>
              <a:t>http://www.ti.com/lit/SPRUGR9</a:t>
            </a:r>
            <a:endParaRPr lang="en-US" smtClean="0"/>
          </a:p>
          <a:p>
            <a:r>
              <a:rPr lang="en-US" smtClean="0"/>
              <a:t>For questions regarding topics covered in this training, visit the support forums at the </a:t>
            </a:r>
            <a:br>
              <a:rPr lang="en-US" smtClean="0"/>
            </a:br>
            <a:r>
              <a:rPr lang="en-US" smtClean="0">
                <a:hlinkClick r:id="rId5"/>
              </a:rPr>
              <a:t>TI E2E Community</a:t>
            </a:r>
            <a:r>
              <a:rPr lang="en-US" smtClean="0"/>
              <a:t> website.</a:t>
            </a:r>
          </a:p>
          <a:p>
            <a:pPr eaLnBrk="1" hangingPunct="1">
              <a:lnSpc>
                <a:spcPct val="90000"/>
              </a:lnSpc>
              <a:buFont typeface="Arial" charset="0"/>
              <a:buNone/>
            </a:pPr>
            <a:endParaRPr lang="en-US" sz="2000" smtClean="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20763"/>
            <a:ext cx="8229600" cy="503237"/>
          </a:xfrm>
          <a:prstGeom prst="rect">
            <a:avLst/>
          </a:prstGeom>
          <a:solidFill>
            <a:srgbClr val="FFFF00"/>
          </a:solidFill>
          <a:ln>
            <a:solidFill>
              <a:schemeClr val="bg1">
                <a:lumMod val="50000"/>
              </a:schemeClr>
            </a:solidFill>
          </a:ln>
        </p:spPr>
        <p:txBody>
          <a:bodyPr/>
          <a:lstStyle/>
          <a:p>
            <a:pPr fontAlgn="auto">
              <a:spcBef>
                <a:spcPts val="0"/>
              </a:spcBef>
              <a:spcAft>
                <a:spcPts val="0"/>
              </a:spcAft>
              <a:defRPr/>
            </a:pPr>
            <a:endParaRPr lang="en-US" dirty="0">
              <a:solidFill>
                <a:prstClr val="black"/>
              </a:solidFill>
              <a:latin typeface="Calibri"/>
            </a:endParaRPr>
          </a:p>
        </p:txBody>
      </p:sp>
      <p:sp>
        <p:nvSpPr>
          <p:cNvPr id="12291" name="Rectangle 2"/>
          <p:cNvSpPr>
            <a:spLocks noGrp="1" noChangeArrowheads="1"/>
          </p:cNvSpPr>
          <p:nvPr>
            <p:ph type="title"/>
          </p:nvPr>
        </p:nvSpPr>
        <p:spPr/>
        <p:txBody>
          <a:bodyPr/>
          <a:lstStyle/>
          <a:p>
            <a:pPr eaLnBrk="1" hangingPunct="1"/>
            <a:r>
              <a:rPr lang="en-US" smtClean="0"/>
              <a:t>How Does the Packet DMA Work?</a:t>
            </a:r>
          </a:p>
        </p:txBody>
      </p:sp>
      <p:sp>
        <p:nvSpPr>
          <p:cNvPr id="12292" name="Rectangle 3"/>
          <p:cNvSpPr>
            <a:spLocks noGrp="1" noChangeArrowheads="1"/>
          </p:cNvSpPr>
          <p:nvPr>
            <p:ph idx="1"/>
          </p:nvPr>
        </p:nvSpPr>
        <p:spPr>
          <a:xfrm>
            <a:off x="457200" y="990600"/>
            <a:ext cx="7620000" cy="5334000"/>
          </a:xfrm>
        </p:spPr>
        <p:txBody>
          <a:bodyPr/>
          <a:lstStyle/>
          <a:p>
            <a:pPr eaLnBrk="1" hangingPunct="1"/>
            <a:r>
              <a:rPr lang="en-US" smtClean="0"/>
              <a:t>How Does the Packet DMA Work?</a:t>
            </a:r>
          </a:p>
          <a:p>
            <a:pPr lvl="1" eaLnBrk="1" hangingPunct="1"/>
            <a:r>
              <a:rPr lang="en-US" smtClean="0"/>
              <a:t>Triggering</a:t>
            </a:r>
          </a:p>
          <a:p>
            <a:pPr lvl="1" eaLnBrk="1" hangingPunct="1"/>
            <a:r>
              <a:rPr lang="en-US" smtClean="0"/>
              <a:t>Tx Processing</a:t>
            </a:r>
          </a:p>
          <a:p>
            <a:pPr lvl="1" eaLnBrk="1" hangingPunct="1"/>
            <a:r>
              <a:rPr lang="en-US" smtClean="0"/>
              <a:t>Rx Processing</a:t>
            </a:r>
          </a:p>
          <a:p>
            <a:pPr lvl="1" eaLnBrk="1" hangingPunct="1"/>
            <a:r>
              <a:rPr lang="en-US" smtClean="0"/>
              <a:t>Infrastructure Processing</a:t>
            </a:r>
          </a:p>
          <a:p>
            <a:pPr eaLnBrk="1" hangingPunct="1"/>
            <a:r>
              <a:rPr lang="en-US" smtClean="0"/>
              <a:t>How to Program the Packet DMA</a:t>
            </a:r>
          </a:p>
          <a:p>
            <a:pPr lvl="1" eaLnBrk="1" hangingPunct="1"/>
            <a:r>
              <a:rPr lang="en-US" smtClean="0"/>
              <a:t>Registers</a:t>
            </a:r>
          </a:p>
          <a:p>
            <a:pPr lvl="1" eaLnBrk="1" hangingPunct="1"/>
            <a:r>
              <a:rPr lang="en-US" smtClean="0"/>
              <a:t>Low Level Driver</a:t>
            </a:r>
          </a:p>
          <a:p>
            <a:pPr eaLnBrk="1" hangingPunct="1"/>
            <a:r>
              <a:rPr lang="en-US" smtClean="0"/>
              <a:t>Final Advice / Tips</a:t>
            </a:r>
          </a:p>
          <a:p>
            <a:pPr lvl="1" eaLnBrk="1" hangingPunct="1"/>
            <a:endParaRPr lang="en-US" smtClean="0"/>
          </a:p>
          <a:p>
            <a:pPr lvl="1" eaLnBrk="1" hangingPunct="1"/>
            <a:endParaRPr lang="en-US" smtClean="0"/>
          </a:p>
          <a:p>
            <a:pPr lvl="1"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Packet DMA Control</a:t>
            </a:r>
          </a:p>
        </p:txBody>
      </p:sp>
      <p:sp>
        <p:nvSpPr>
          <p:cNvPr id="1028" name="Rectangle 3"/>
          <p:cNvSpPr>
            <a:spLocks noGrp="1" noChangeArrowheads="1"/>
          </p:cNvSpPr>
          <p:nvPr>
            <p:ph type="body" sz="half" idx="1"/>
          </p:nvPr>
        </p:nvSpPr>
        <p:spPr>
          <a:xfrm>
            <a:off x="152400" y="1447800"/>
            <a:ext cx="3200400" cy="1785938"/>
          </a:xfrm>
        </p:spPr>
        <p:txBody>
          <a:bodyPr/>
          <a:lstStyle/>
          <a:p>
            <a:pPr indent="0" eaLnBrk="1" hangingPunct="1">
              <a:buFont typeface="Arial" charset="0"/>
              <a:buNone/>
            </a:pPr>
            <a:r>
              <a:rPr lang="en-US" sz="2400" smtClean="0"/>
              <a:t>Understanding how the PKTDMAs are triggered and controlled is critical.</a:t>
            </a:r>
          </a:p>
        </p:txBody>
      </p:sp>
      <p:graphicFrame>
        <p:nvGraphicFramePr>
          <p:cNvPr id="1026" name="Object 10"/>
          <p:cNvGraphicFramePr>
            <a:graphicFrameLocks noChangeAspect="1"/>
          </p:cNvGraphicFramePr>
          <p:nvPr>
            <p:ph sz="quarter" idx="2"/>
          </p:nvPr>
        </p:nvGraphicFramePr>
        <p:xfrm>
          <a:off x="3429000" y="1447800"/>
          <a:ext cx="5334000" cy="4333875"/>
        </p:xfrm>
        <a:graphic>
          <a:graphicData uri="http://schemas.openxmlformats.org/presentationml/2006/ole">
            <p:oleObj spid="_x0000_s1026" name="Visio" r:id="rId5" imgW="8057007" imgH="6545961"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Tx DMA Processing</a:t>
            </a:r>
          </a:p>
        </p:txBody>
      </p:sp>
      <p:sp>
        <p:nvSpPr>
          <p:cNvPr id="2052" name="Rectangle 3"/>
          <p:cNvSpPr>
            <a:spLocks noGrp="1" noChangeArrowheads="1"/>
          </p:cNvSpPr>
          <p:nvPr>
            <p:ph type="body" sz="half" idx="1"/>
          </p:nvPr>
        </p:nvSpPr>
        <p:spPr>
          <a:xfrm>
            <a:off x="333375" y="1185863"/>
            <a:ext cx="8429625" cy="2471737"/>
          </a:xfrm>
        </p:spPr>
        <p:txBody>
          <a:bodyPr/>
          <a:lstStyle/>
          <a:p>
            <a:pPr eaLnBrk="1" hangingPunct="1"/>
            <a:r>
              <a:rPr lang="en-US" sz="2000" smtClean="0"/>
              <a:t>Once triggered, the Tx channel is included in a 4-level priority round robin by the Tx Scheduling Control.</a:t>
            </a:r>
          </a:p>
          <a:p>
            <a:pPr eaLnBrk="1" hangingPunct="1"/>
            <a:r>
              <a:rPr lang="en-US" sz="2000" smtClean="0"/>
              <a:t>Once selected for processing, Tx Core is started, pops the first descriptor off the associated queue and begins processing.</a:t>
            </a:r>
          </a:p>
          <a:p>
            <a:pPr eaLnBrk="1" hangingPunct="1"/>
            <a:r>
              <a:rPr lang="en-US" sz="2000" smtClean="0"/>
              <a:t>Data are buffered temporarily in a per-channel Tx FIFO.</a:t>
            </a:r>
          </a:p>
          <a:p>
            <a:pPr eaLnBrk="1" hangingPunct="1"/>
            <a:r>
              <a:rPr lang="en-US" sz="2000" smtClean="0"/>
              <a:t>Data are sent out the Streaming I/F at 128 bits/clock.</a:t>
            </a:r>
          </a:p>
          <a:p>
            <a:pPr eaLnBrk="1" hangingPunct="1"/>
            <a:r>
              <a:rPr lang="en-US" sz="2000" smtClean="0"/>
              <a:t>When done, the descriptor is automatically recycled to a Tx FDQ.</a:t>
            </a:r>
          </a:p>
        </p:txBody>
      </p:sp>
      <p:graphicFrame>
        <p:nvGraphicFramePr>
          <p:cNvPr id="2050" name="Object 9"/>
          <p:cNvGraphicFramePr>
            <a:graphicFrameLocks noChangeAspect="1"/>
          </p:cNvGraphicFramePr>
          <p:nvPr>
            <p:ph sz="half" idx="2"/>
          </p:nvPr>
        </p:nvGraphicFramePr>
        <p:xfrm>
          <a:off x="1371600" y="3581400"/>
          <a:ext cx="6062663" cy="2735263"/>
        </p:xfrm>
        <a:graphic>
          <a:graphicData uri="http://schemas.openxmlformats.org/presentationml/2006/ole">
            <p:oleObj spid="_x0000_s2050" name="Visio" r:id="rId5" imgW="7163943" imgH="3232023"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t>Rx DMA Processing</a:t>
            </a:r>
          </a:p>
        </p:txBody>
      </p:sp>
      <p:sp>
        <p:nvSpPr>
          <p:cNvPr id="3076" name="Rectangle 3"/>
          <p:cNvSpPr>
            <a:spLocks noGrp="1" noChangeArrowheads="1"/>
          </p:cNvSpPr>
          <p:nvPr>
            <p:ph type="body" sz="half" idx="1"/>
          </p:nvPr>
        </p:nvSpPr>
        <p:spPr>
          <a:xfrm>
            <a:off x="333375" y="1143000"/>
            <a:ext cx="8429625" cy="2743200"/>
          </a:xfrm>
        </p:spPr>
        <p:txBody>
          <a:bodyPr/>
          <a:lstStyle/>
          <a:p>
            <a:pPr eaLnBrk="1" hangingPunct="1"/>
            <a:r>
              <a:rPr lang="en-US" sz="2000" smtClean="0"/>
              <a:t>For receive, the Rx DMA is triggered by receiving data from the Rx Streaming I/F (also at 128 bits/clock).</a:t>
            </a:r>
          </a:p>
          <a:p>
            <a:pPr eaLnBrk="1" hangingPunct="1"/>
            <a:r>
              <a:rPr lang="en-US" sz="2000" smtClean="0"/>
              <a:t>Based on the channel (or packet info), the Rx DMA opens an Rx Flow (which contains processing instructions such as the destination Rx queue and Rx FDQs that can be used).</a:t>
            </a:r>
          </a:p>
          <a:p>
            <a:pPr eaLnBrk="1" hangingPunct="1"/>
            <a:r>
              <a:rPr lang="en-US" sz="2000" smtClean="0"/>
              <a:t>Data are buffered temporarily in a per-channel Rx FIFO.</a:t>
            </a:r>
          </a:p>
          <a:p>
            <a:pPr eaLnBrk="1" hangingPunct="1"/>
            <a:r>
              <a:rPr lang="en-US" sz="2000" smtClean="0"/>
              <a:t>Data are written to destination memory and the descriptor is pushed to the destination Rx queue, which should be recycled by the Host.</a:t>
            </a:r>
          </a:p>
          <a:p>
            <a:pPr eaLnBrk="1" hangingPunct="1"/>
            <a:endParaRPr lang="en-US" sz="2000" smtClean="0"/>
          </a:p>
        </p:txBody>
      </p:sp>
      <p:graphicFrame>
        <p:nvGraphicFramePr>
          <p:cNvPr id="3074" name="Object 8"/>
          <p:cNvGraphicFramePr>
            <a:graphicFrameLocks noChangeAspect="1"/>
          </p:cNvGraphicFramePr>
          <p:nvPr>
            <p:ph sz="half" idx="2"/>
          </p:nvPr>
        </p:nvGraphicFramePr>
        <p:xfrm>
          <a:off x="1752600" y="3810000"/>
          <a:ext cx="5605463" cy="2528888"/>
        </p:xfrm>
        <a:graphic>
          <a:graphicData uri="http://schemas.openxmlformats.org/presentationml/2006/ole">
            <p:oleObj spid="_x0000_s3074" name="Visio" r:id="rId5" imgW="7163943" imgH="3232023"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Infrastructure Packet DMA</a:t>
            </a:r>
          </a:p>
        </p:txBody>
      </p:sp>
      <p:sp>
        <p:nvSpPr>
          <p:cNvPr id="4100" name="Rectangle 3"/>
          <p:cNvSpPr>
            <a:spLocks noGrp="1" noChangeArrowheads="1"/>
          </p:cNvSpPr>
          <p:nvPr>
            <p:ph type="body" sz="half" idx="1"/>
          </p:nvPr>
        </p:nvSpPr>
        <p:spPr>
          <a:xfrm>
            <a:off x="333375" y="1185863"/>
            <a:ext cx="5076825" cy="4833937"/>
          </a:xfrm>
        </p:spPr>
        <p:txBody>
          <a:bodyPr/>
          <a:lstStyle/>
          <a:p>
            <a:pPr eaLnBrk="1" hangingPunct="1"/>
            <a:r>
              <a:rPr lang="en-US" sz="2000" smtClean="0"/>
              <a:t>The QMSS PKTDMA’s Rx and Tx Streaming I/F are wired together to create loopback.</a:t>
            </a:r>
          </a:p>
          <a:p>
            <a:pPr eaLnBrk="1" hangingPunct="1"/>
            <a:r>
              <a:rPr lang="en-US" sz="2000" smtClean="0"/>
              <a:t>Data sent out the Tx side are immediately received by the Rx side.</a:t>
            </a:r>
          </a:p>
          <a:p>
            <a:pPr eaLnBrk="1" hangingPunct="1"/>
            <a:r>
              <a:rPr lang="en-US" sz="2000" smtClean="0"/>
              <a:t>This PKTDMA is used for core-to-core transfers and peripheral-to-DSP transfers.</a:t>
            </a:r>
          </a:p>
          <a:p>
            <a:pPr eaLnBrk="1" hangingPunct="1"/>
            <a:r>
              <a:rPr lang="en-US" sz="2000" smtClean="0"/>
              <a:t>Because the DSP is often the recipient, a descriptor accumulator can be used to gather (pop) descriptors and interrupt the host with a list of descriptor addresses. The host must recycle them.</a:t>
            </a:r>
          </a:p>
          <a:p>
            <a:pPr eaLnBrk="1" hangingPunct="1"/>
            <a:endParaRPr lang="en-US" sz="2000" smtClean="0"/>
          </a:p>
        </p:txBody>
      </p:sp>
      <p:graphicFrame>
        <p:nvGraphicFramePr>
          <p:cNvPr id="4098" name="Object 9"/>
          <p:cNvGraphicFramePr>
            <a:graphicFrameLocks noChangeAspect="1"/>
          </p:cNvGraphicFramePr>
          <p:nvPr>
            <p:ph sz="half" idx="2"/>
          </p:nvPr>
        </p:nvGraphicFramePr>
        <p:xfrm>
          <a:off x="5486400" y="1447800"/>
          <a:ext cx="3182938" cy="3587750"/>
        </p:xfrm>
        <a:graphic>
          <a:graphicData uri="http://schemas.openxmlformats.org/presentationml/2006/ole">
            <p:oleObj spid="_x0000_s4098" name="Visio" r:id="rId5" imgW="2866263" imgH="3232023"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657600"/>
            <a:ext cx="8229600" cy="503238"/>
          </a:xfrm>
          <a:prstGeom prst="rect">
            <a:avLst/>
          </a:prstGeom>
          <a:solidFill>
            <a:srgbClr val="FFFF00"/>
          </a:solidFill>
          <a:ln>
            <a:solidFill>
              <a:schemeClr val="bg1">
                <a:lumMod val="50000"/>
              </a:schemeClr>
            </a:solidFill>
          </a:ln>
        </p:spPr>
        <p:txBody>
          <a:bodyPr/>
          <a:lstStyle/>
          <a:p>
            <a:pPr fontAlgn="auto">
              <a:spcBef>
                <a:spcPts val="0"/>
              </a:spcBef>
              <a:spcAft>
                <a:spcPts val="0"/>
              </a:spcAft>
              <a:defRPr/>
            </a:pPr>
            <a:endParaRPr lang="en-US" dirty="0">
              <a:solidFill>
                <a:prstClr val="black"/>
              </a:solidFill>
              <a:latin typeface="Calibri"/>
            </a:endParaRPr>
          </a:p>
        </p:txBody>
      </p:sp>
      <p:sp>
        <p:nvSpPr>
          <p:cNvPr id="13315" name="Rectangle 2"/>
          <p:cNvSpPr>
            <a:spLocks noGrp="1" noChangeArrowheads="1"/>
          </p:cNvSpPr>
          <p:nvPr>
            <p:ph type="title"/>
          </p:nvPr>
        </p:nvSpPr>
        <p:spPr/>
        <p:txBody>
          <a:bodyPr/>
          <a:lstStyle/>
          <a:p>
            <a:pPr eaLnBrk="1" hangingPunct="1"/>
            <a:r>
              <a:rPr lang="en-US" smtClean="0"/>
              <a:t>How Does the Packet DMA Work?</a:t>
            </a:r>
          </a:p>
        </p:txBody>
      </p:sp>
      <p:sp>
        <p:nvSpPr>
          <p:cNvPr id="13316" name="Rectangle 3"/>
          <p:cNvSpPr>
            <a:spLocks noGrp="1" noChangeArrowheads="1"/>
          </p:cNvSpPr>
          <p:nvPr>
            <p:ph idx="1"/>
          </p:nvPr>
        </p:nvSpPr>
        <p:spPr>
          <a:xfrm>
            <a:off x="457200" y="990600"/>
            <a:ext cx="7620000" cy="5334000"/>
          </a:xfrm>
        </p:spPr>
        <p:txBody>
          <a:bodyPr/>
          <a:lstStyle/>
          <a:p>
            <a:pPr eaLnBrk="1" hangingPunct="1"/>
            <a:r>
              <a:rPr lang="en-US" smtClean="0"/>
              <a:t>How Does the Packet DMA Work?</a:t>
            </a:r>
          </a:p>
          <a:p>
            <a:pPr lvl="1" eaLnBrk="1" hangingPunct="1"/>
            <a:r>
              <a:rPr lang="en-US" smtClean="0"/>
              <a:t>Triggering</a:t>
            </a:r>
          </a:p>
          <a:p>
            <a:pPr lvl="1" eaLnBrk="1" hangingPunct="1"/>
            <a:r>
              <a:rPr lang="en-US" smtClean="0"/>
              <a:t>Tx Processing</a:t>
            </a:r>
          </a:p>
          <a:p>
            <a:pPr lvl="1" eaLnBrk="1" hangingPunct="1"/>
            <a:r>
              <a:rPr lang="en-US" smtClean="0"/>
              <a:t>Rx Processing</a:t>
            </a:r>
          </a:p>
          <a:p>
            <a:pPr lvl="1" eaLnBrk="1" hangingPunct="1"/>
            <a:r>
              <a:rPr lang="en-US" smtClean="0"/>
              <a:t>Infrastructure Processing</a:t>
            </a:r>
          </a:p>
          <a:p>
            <a:pPr eaLnBrk="1" hangingPunct="1"/>
            <a:r>
              <a:rPr lang="en-US" smtClean="0"/>
              <a:t>How to Program the Packet DMA</a:t>
            </a:r>
          </a:p>
          <a:p>
            <a:pPr lvl="1" eaLnBrk="1" hangingPunct="1"/>
            <a:r>
              <a:rPr lang="en-US" smtClean="0"/>
              <a:t>Registers</a:t>
            </a:r>
          </a:p>
          <a:p>
            <a:pPr lvl="1" eaLnBrk="1" hangingPunct="1"/>
            <a:r>
              <a:rPr lang="en-US" smtClean="0"/>
              <a:t>Low Level Driver</a:t>
            </a:r>
          </a:p>
          <a:p>
            <a:pPr eaLnBrk="1" hangingPunct="1"/>
            <a:r>
              <a:rPr lang="en-US" smtClean="0"/>
              <a:t>Final Advice / Tips</a:t>
            </a:r>
          </a:p>
          <a:p>
            <a:pPr lvl="1" eaLnBrk="1" hangingPunct="1"/>
            <a:endParaRPr lang="en-US" smtClean="0"/>
          </a:p>
          <a:p>
            <a:pPr lvl="1" eaLnBrk="1" hangingPunct="1"/>
            <a:endParaRPr lang="en-US" smtClean="0"/>
          </a:p>
          <a:p>
            <a:pPr lvl="1"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42900" y="152400"/>
            <a:ext cx="8496300" cy="838200"/>
          </a:xfrm>
        </p:spPr>
        <p:txBody>
          <a:bodyPr/>
          <a:lstStyle/>
          <a:p>
            <a:pPr eaLnBrk="1" hangingPunct="1"/>
            <a:r>
              <a:rPr lang="en-US" sz="4000" smtClean="0"/>
              <a:t>Step 1: Logical QM Mapping (Optional)</a:t>
            </a:r>
          </a:p>
        </p:txBody>
      </p:sp>
      <p:sp>
        <p:nvSpPr>
          <p:cNvPr id="14339" name="Rectangle 3"/>
          <p:cNvSpPr>
            <a:spLocks noGrp="1" noChangeArrowheads="1"/>
          </p:cNvSpPr>
          <p:nvPr>
            <p:ph idx="1"/>
          </p:nvPr>
        </p:nvSpPr>
        <p:spPr>
          <a:xfrm>
            <a:off x="333375" y="1185863"/>
            <a:ext cx="8467725" cy="5214937"/>
          </a:xfrm>
        </p:spPr>
        <p:txBody>
          <a:bodyPr/>
          <a:lstStyle/>
          <a:p>
            <a:pPr eaLnBrk="1" hangingPunct="1">
              <a:lnSpc>
                <a:spcPct val="80000"/>
              </a:lnSpc>
            </a:pPr>
            <a:r>
              <a:rPr lang="en-US" sz="2000" smtClean="0"/>
              <a:t>The physical 8192 queue Queue Manager is viewed by each PKTDMA as four logical queue managers, each having up to 4095 usable queues each.</a:t>
            </a:r>
          </a:p>
          <a:p>
            <a:pPr lvl="1" eaLnBrk="1" hangingPunct="1">
              <a:lnSpc>
                <a:spcPct val="80000"/>
              </a:lnSpc>
            </a:pPr>
            <a:r>
              <a:rPr lang="en-US" sz="1800" smtClean="0"/>
              <a:t>Two fields are used: a 2-bit “qmgr” (queue manager 0..3) and a 12-bit “qnum” (queue number 0..4094).</a:t>
            </a:r>
          </a:p>
          <a:p>
            <a:pPr lvl="1" eaLnBrk="1" hangingPunct="1">
              <a:lnSpc>
                <a:spcPct val="80000"/>
              </a:lnSpc>
            </a:pPr>
            <a:r>
              <a:rPr lang="en-US" sz="1800" smtClean="0"/>
              <a:t>A logical QM is created by programming this register to the </a:t>
            </a:r>
            <a:r>
              <a:rPr lang="en-US" sz="1800" smtClean="0">
                <a:solidFill>
                  <a:srgbClr val="0000FF"/>
                </a:solidFill>
              </a:rPr>
              <a:t>queue region base address + 16 * Q</a:t>
            </a:r>
            <a:r>
              <a:rPr lang="en-US" sz="1800" smtClean="0"/>
              <a:t>, where Q is the first physical queue. Example:</a:t>
            </a:r>
          </a:p>
          <a:p>
            <a:pPr lvl="1" eaLnBrk="1" hangingPunct="1">
              <a:lnSpc>
                <a:spcPct val="80000"/>
              </a:lnSpc>
              <a:buFontTx/>
              <a:buNone/>
            </a:pPr>
            <a:r>
              <a:rPr lang="en-US" sz="1800" smtClean="0"/>
              <a:t>		QM2 = 0x34020000 + 0xc000 maps queue 3072 to qmgr=2, qnum=0.</a:t>
            </a:r>
          </a:p>
          <a:p>
            <a:pPr lvl="1" eaLnBrk="1" hangingPunct="1">
              <a:lnSpc>
                <a:spcPct val="80000"/>
              </a:lnSpc>
            </a:pPr>
            <a:r>
              <a:rPr lang="en-US" sz="1800" smtClean="0"/>
              <a:t>A logical 8K QM can be created: QM0 maps to 0, QM1 maps to 4096. In this way </a:t>
            </a:r>
            <a:r>
              <a:rPr lang="en-US" sz="1800" u="sng" smtClean="0"/>
              <a:t>only</a:t>
            </a:r>
            <a:r>
              <a:rPr lang="en-US" sz="1800" smtClean="0"/>
              <a:t> can a queue number be used as a single14-bit value.</a:t>
            </a:r>
          </a:p>
          <a:p>
            <a:pPr lvl="1" eaLnBrk="1" hangingPunct="1">
              <a:lnSpc>
                <a:spcPct val="80000"/>
              </a:lnSpc>
            </a:pPr>
            <a:r>
              <a:rPr lang="en-US" sz="1800" smtClean="0"/>
              <a:t>If overlapping QMs are programmed, a physical queue may be referenced by more than one qmgr:qnum pair.</a:t>
            </a:r>
          </a:p>
          <a:p>
            <a:pPr lvl="1" eaLnBrk="1" hangingPunct="1">
              <a:lnSpc>
                <a:spcPct val="80000"/>
              </a:lnSpc>
            </a:pPr>
            <a:r>
              <a:rPr lang="en-US" sz="1800" smtClean="0"/>
              <a:t>Software must map logical to physical queue numbers.</a:t>
            </a:r>
          </a:p>
          <a:p>
            <a:pPr lvl="1" eaLnBrk="1" hangingPunct="1">
              <a:lnSpc>
                <a:spcPct val="80000"/>
              </a:lnSpc>
            </a:pPr>
            <a:endParaRPr lang="en-US" sz="1800" smtClean="0"/>
          </a:p>
          <a:p>
            <a:pPr lvl="1" eaLnBrk="1" hangingPunct="1">
              <a:lnSpc>
                <a:spcPct val="80000"/>
              </a:lnSpc>
            </a:pPr>
            <a:r>
              <a:rPr lang="en-US" smtClean="0">
                <a:solidFill>
                  <a:srgbClr val="0000FF"/>
                </a:solidFill>
              </a:rPr>
              <a:t>Queue Manager N Base Address:</a:t>
            </a:r>
          </a:p>
          <a:p>
            <a:pPr lvl="2" eaLnBrk="1" hangingPunct="1">
              <a:lnSpc>
                <a:spcPct val="80000"/>
              </a:lnSpc>
            </a:pPr>
            <a:r>
              <a:rPr lang="en-US" sz="1800" smtClean="0"/>
              <a:t>Queue Manager 0 reset value points to physical queue zero.</a:t>
            </a:r>
            <a:endParaRPr lang="en-US" sz="1800" baseline="30000" smtClean="0"/>
          </a:p>
          <a:p>
            <a:pPr lvl="2" eaLnBrk="1" hangingPunct="1">
              <a:lnSpc>
                <a:spcPct val="80000"/>
              </a:lnSpc>
            </a:pPr>
            <a:r>
              <a:rPr lang="en-US" sz="1800" smtClean="0"/>
              <a:t>All others must point to an offset in units of 16 bytes from queue zero.</a:t>
            </a:r>
          </a:p>
          <a:p>
            <a:pPr lvl="2" eaLnBrk="1" hangingPunct="1">
              <a:lnSpc>
                <a:spcPct val="80000"/>
              </a:lnSpc>
            </a:pPr>
            <a:r>
              <a:rPr lang="en-US" sz="1800" smtClean="0"/>
              <a:t>Unused QMs can be left uninitialized.</a:t>
            </a:r>
          </a:p>
          <a:p>
            <a:pPr lvl="2" eaLnBrk="1" hangingPunct="1">
              <a:lnSpc>
                <a:spcPct val="80000"/>
              </a:lnSpc>
            </a:pPr>
            <a:endParaRPr lang="en-US" sz="180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DOCUME~1\a0850458\LOCALS~1\Temp\articulate\presenter\ae\audio\20101108232055\"/>
  <p:tag name="PRESENTATION_PLAYLIST_COUNT" val="0"/>
  <p:tag name="PRESENTATION_PRESENTER_SLIDE_LEVEL" val="0"/>
  <p:tag name="ARTICULATE_PRESENTER_VERSION" val="6"/>
  <p:tag name="ARTICULATE_REFERENCE_COUNT" val="2"/>
  <p:tag name="ARTICULATE_REFERENCE_TYPE_1" val="1"/>
  <p:tag name="ARTICULATE_REFERENCE_TITLE_1" val="KeyStone Packet DMA (PKTDMA) Training Slides"/>
  <p:tag name="ARTICULATE_REFERENCE_1" val="C:\Data\KeyStone NEW\PDF\KeyStone PKTDMA.pdf"/>
  <p:tag name="ARTICULATE_REFERENCE_TYPE_2" val="0"/>
  <p:tag name="ARTICULATE_REFERENCE_TITLE_2" val="Multicore Navigator User Guide"/>
  <p:tag name="ARTICULATE_REFERENCE_2" val="http://www.ti.com/lit/SPRUGR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19.348"/>
  <p:tag name="ARTICULATE_SLIDE_PAUSE" val="0"/>
  <p:tag name="ARTICULATE_NAV_LEVEL" val="2"/>
  <p:tag name="ARTICULATE_PLAYLIST_ID" val="-1"/>
  <p:tag name="ARTICULATE_LOCK_SLIDE" val="0"/>
</p:tagLst>
</file>

<file path=ppt/tags/tag11.xml><?xml version="1.0" encoding="utf-8"?>
<p:tagLst xmlns:a="http://schemas.openxmlformats.org/drawingml/2006/main" xmlns:r="http://schemas.openxmlformats.org/officeDocument/2006/relationships" xmlns:p="http://schemas.openxmlformats.org/presentationml/2006/main">
  <p:tag name="ELAPSEDTIME" val="168.015"/>
  <p:tag name="ARTICULATE_SLIDE_PAUSE" val="0"/>
  <p:tag name="ARTICULATE_NAV_LEVEL" val="2"/>
  <p:tag name="ARTICULATE_PLAYLIST_ID" val="-1"/>
  <p:tag name="ARTICULATE_LOCK_SLIDE" val="0"/>
</p:tagLst>
</file>

<file path=ppt/tags/tag12.xml><?xml version="1.0" encoding="utf-8"?>
<p:tagLst xmlns:a="http://schemas.openxmlformats.org/drawingml/2006/main" xmlns:r="http://schemas.openxmlformats.org/officeDocument/2006/relationships" xmlns:p="http://schemas.openxmlformats.org/presentationml/2006/main">
  <p:tag name="ELAPSEDTIME" val="83.77"/>
  <p:tag name="ARTICULATE_SLIDE_PAUSE" val="0"/>
  <p:tag name="ARTICULATE_NAV_LEVEL" val="2"/>
  <p:tag name="ARTICULATE_PLAYLIST_ID" val="-1"/>
  <p:tag name="ARTICULATE_LOCK_SLIDE" val="0"/>
</p:tagLst>
</file>

<file path=ppt/tags/tag13.xml><?xml version="1.0" encoding="utf-8"?>
<p:tagLst xmlns:a="http://schemas.openxmlformats.org/drawingml/2006/main" xmlns:r="http://schemas.openxmlformats.org/officeDocument/2006/relationships" xmlns:p="http://schemas.openxmlformats.org/presentationml/2006/main">
  <p:tag name="ELAPSEDTIME" val="85.13"/>
  <p:tag name="ARTICULATE_SLIDE_PAUSE" val="0"/>
  <p:tag name="ARTICULATE_NAV_LEVEL" val="2"/>
  <p:tag name="ARTICULATE_PLAYLIST_ID" val="-1"/>
  <p:tag name="ARTICULATE_LOCK_SLIDE" val="0"/>
</p:tagLst>
</file>

<file path=ppt/tags/tag14.xml><?xml version="1.0" encoding="utf-8"?>
<p:tagLst xmlns:a="http://schemas.openxmlformats.org/drawingml/2006/main" xmlns:r="http://schemas.openxmlformats.org/officeDocument/2006/relationships" xmlns:p="http://schemas.openxmlformats.org/presentationml/2006/main">
  <p:tag name="ELAPSEDTIME" val="56.656"/>
  <p:tag name="ARTICULATE_SLIDE_PAUSE" val="0"/>
  <p:tag name="ARTICULATE_NAV_LEVEL" val="2"/>
  <p:tag name="ARTICULATE_PLAYLIST_ID" val="-1"/>
  <p:tag name="ARTICULATE_LOCK_SLIDE" val="0"/>
</p:tagLst>
</file>

<file path=ppt/tags/tag15.xml><?xml version="1.0" encoding="utf-8"?>
<p:tagLst xmlns:a="http://schemas.openxmlformats.org/drawingml/2006/main" xmlns:r="http://schemas.openxmlformats.org/officeDocument/2006/relationships" xmlns:p="http://schemas.openxmlformats.org/presentationml/2006/main">
  <p:tag name="ELAPSEDTIME" val="70.369"/>
  <p:tag name="ARTICULATE_SLIDE_PAUSE" val="0"/>
  <p:tag name="ARTICULATE_NAV_LEVEL" val="2"/>
  <p:tag name="ARTICULATE_PLAYLIST_ID" val="-1"/>
  <p:tag name="ARTICULATE_LOCK_SLIDE" val="0"/>
</p:tagLst>
</file>

<file path=ppt/tags/tag16.xml><?xml version="1.0" encoding="utf-8"?>
<p:tagLst xmlns:a="http://schemas.openxmlformats.org/drawingml/2006/main" xmlns:r="http://schemas.openxmlformats.org/officeDocument/2006/relationships" xmlns:p="http://schemas.openxmlformats.org/presentationml/2006/main">
  <p:tag name="ELAPSEDTIME" val="26.692"/>
  <p:tag name="ARTICULATE_SLIDE_PAUSE" val="0"/>
  <p:tag name="ARTICULATE_NAV_LEVEL" val="2"/>
  <p:tag name="ARTICULATE_PLAYLIST_ID" val="-1"/>
  <p:tag name="ARTICULATE_LOCK_SLIDE" val="0"/>
</p:tagLst>
</file>

<file path=ppt/tags/tag17.xml><?xml version="1.0" encoding="utf-8"?>
<p:tagLst xmlns:a="http://schemas.openxmlformats.org/drawingml/2006/main" xmlns:r="http://schemas.openxmlformats.org/officeDocument/2006/relationships" xmlns:p="http://schemas.openxmlformats.org/presentationml/2006/main">
  <p:tag name="ELAPSEDTIME" val="42.942"/>
  <p:tag name="ARTICULATE_SLIDE_PAUSE" val="0"/>
  <p:tag name="ARTICULATE_NAV_LEVEL" val="2"/>
  <p:tag name="ARTICULATE_PLAYLIST_ID" val="-1"/>
  <p:tag name="ARTICULATE_LOCK_SLIDE" val="0"/>
</p:tagLst>
</file>

<file path=ppt/tags/tag18.xml><?xml version="1.0" encoding="utf-8"?>
<p:tagLst xmlns:a="http://schemas.openxmlformats.org/drawingml/2006/main" xmlns:r="http://schemas.openxmlformats.org/officeDocument/2006/relationships" xmlns:p="http://schemas.openxmlformats.org/presentationml/2006/main">
  <p:tag name="ELAPSEDTIME" val="29.072"/>
  <p:tag name="ARTICULATE_SLIDE_PAUSE" val="0"/>
  <p:tag name="ARTICULATE_NAV_LEVEL" val="2"/>
  <p:tag name="ARTICULATE_PLAYLIST_ID" val="-1"/>
  <p:tag name="ARTICULATE_LOCK_SLIDE" val="0"/>
</p:tagLst>
</file>

<file path=ppt/tags/tag19.xml><?xml version="1.0" encoding="utf-8"?>
<p:tagLst xmlns:a="http://schemas.openxmlformats.org/drawingml/2006/main" xmlns:r="http://schemas.openxmlformats.org/officeDocument/2006/relationships" xmlns:p="http://schemas.openxmlformats.org/presentationml/2006/main">
  <p:tag name="ELAPSEDTIME" val="20.453"/>
  <p:tag name="ARTICULATE_SLIDE_PAUSE" val="0"/>
  <p:tag name="ARTICULATE_NAV_LEVEL" val="2"/>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ELAPSEDTIME" val="7.078"/>
  <p:tag name="ARTICULATE_SLIDE_PAUSE" val="0"/>
  <p:tag name="ARTICULATE_NAV_LEVEL" val="1"/>
  <p:tag name="ARTICULATE_PLAYLIST_ID" val="-1"/>
  <p:tag name="ARTICULATE_LOCK_SLIDE" val="0"/>
</p:tagLst>
</file>

<file path=ppt/tags/tag20.xml><?xml version="1.0" encoding="utf-8"?>
<p:tagLst xmlns:a="http://schemas.openxmlformats.org/drawingml/2006/main" xmlns:r="http://schemas.openxmlformats.org/officeDocument/2006/relationships" xmlns:p="http://schemas.openxmlformats.org/presentationml/2006/main">
  <p:tag name="ELAPSEDTIME" val="22.072"/>
  <p:tag name="ARTICULATE_SLIDE_PAUSE" val="0"/>
  <p:tag name="ARTICULATE_NAV_LEVEL" val="2"/>
  <p:tag name="ARTICULATE_PLAYLIST_ID" val="-1"/>
  <p:tag name="ARTICULATE_LOCK_SLIDE" val="0"/>
</p:tagLst>
</file>

<file path=ppt/tags/tag21.xml><?xml version="1.0" encoding="utf-8"?>
<p:tagLst xmlns:a="http://schemas.openxmlformats.org/drawingml/2006/main" xmlns:r="http://schemas.openxmlformats.org/officeDocument/2006/relationships" xmlns:p="http://schemas.openxmlformats.org/presentationml/2006/main">
  <p:tag name="ELAPSEDTIME" val="4.776"/>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ELAPSEDTIME" val="116.687"/>
  <p:tag name="ARTICULATE_SLIDE_PAUSE" val="0"/>
  <p:tag name="ARTICULATE_NAV_LEVEL" val="2"/>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ELAPSEDTIME" val="16.375"/>
  <p:tag name="ARTICULATE_SLIDE_PAUSE" val="0"/>
  <p:tag name="ARTICULATE_NAV_LEVEL" val="1"/>
  <p:tag name="ARTICULATE_PLAYLIST_ID" val="-1"/>
  <p:tag name="ARTICULATE_LOCK_SLIDE" val="0"/>
</p:tagLst>
</file>

<file path=ppt/tags/tag3.xml><?xml version="1.0" encoding="utf-8"?>
<p:tagLst xmlns:a="http://schemas.openxmlformats.org/drawingml/2006/main" xmlns:r="http://schemas.openxmlformats.org/officeDocument/2006/relationships" xmlns:p="http://schemas.openxmlformats.org/presentationml/2006/main">
  <p:tag name="ELAPSEDTIME" val="28.656"/>
  <p:tag name="ARTICULATE_SLIDE_PAUSE" val="0"/>
  <p:tag name="ARTICULATE_NAV_LEVEL" val="1"/>
  <p:tag name="ARTICULATE_PLAYLIST_ID" val="-1"/>
  <p:tag name="ARTICULATE_LOCK_SLIDE" val="0"/>
</p:tagLst>
</file>

<file path=ppt/tags/tag4.xml><?xml version="1.0" encoding="utf-8"?>
<p:tagLst xmlns:a="http://schemas.openxmlformats.org/drawingml/2006/main" xmlns:r="http://schemas.openxmlformats.org/officeDocument/2006/relationships" xmlns:p="http://schemas.openxmlformats.org/presentationml/2006/main">
  <p:tag name="ELAPSEDTIME" val="4.359"/>
  <p:tag name="ARTICULATE_SLIDE_PAUSE" val="0"/>
  <p:tag name="ARTICULATE_NAV_LEVEL" val="1"/>
  <p:tag name="ARTICULATE_PLAYLIST_ID"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Lst>
</file>

<file path=ppt/tags/tag6.xml><?xml version="1.0" encoding="utf-8"?>
<p:tagLst xmlns:a="http://schemas.openxmlformats.org/drawingml/2006/main" xmlns:r="http://schemas.openxmlformats.org/officeDocument/2006/relationships" xmlns:p="http://schemas.openxmlformats.org/presentationml/2006/main">
  <p:tag name="ELAPSEDTIME" val="79.119"/>
  <p:tag name="ARTICULATE_SLIDE_PAUSE" val="0"/>
  <p:tag name="ARTICULATE_NAV_LEVEL" val="2"/>
  <p:tag name="ARTICULATE_PLAYLIST_ID" val="-1"/>
  <p:tag name="ARTICULATE_LOCK_SLIDE" val="0"/>
</p:tagLst>
</file>

<file path=ppt/tags/tag7.xml><?xml version="1.0" encoding="utf-8"?>
<p:tagLst xmlns:a="http://schemas.openxmlformats.org/drawingml/2006/main" xmlns:r="http://schemas.openxmlformats.org/officeDocument/2006/relationships" xmlns:p="http://schemas.openxmlformats.org/presentationml/2006/main">
  <p:tag name="ELAPSEDTIME" val="171.807"/>
  <p:tag name="ARTICULATE_SLIDE_PAUSE" val="0"/>
  <p:tag name="ARTICULATE_NAV_LEVEL" val="2"/>
  <p:tag name="ARTICULATE_PLAYLIST_ID" val="-1"/>
  <p:tag name="ARTICULATE_LOCK_SLIDE" val="0"/>
</p:tagLst>
</file>

<file path=ppt/tags/tag8.xml><?xml version="1.0" encoding="utf-8"?>
<p:tagLst xmlns:a="http://schemas.openxmlformats.org/drawingml/2006/main" xmlns:r="http://schemas.openxmlformats.org/officeDocument/2006/relationships" xmlns:p="http://schemas.openxmlformats.org/presentationml/2006/main">
  <p:tag name="ELAPSEDTIME" val="90.458"/>
  <p:tag name="ARTICULATE_SLIDE_PAUSE" val="0"/>
  <p:tag name="ARTICULATE_NAV_LEVEL" val="2"/>
  <p:tag name="ARTICULATE_PLAYLIST_ID" val="-1"/>
  <p:tag name="ARTICULATE_LOCK_SLIDE" val="0"/>
</p:tagLst>
</file>

<file path=ppt/tags/tag9.xml><?xml version="1.0" encoding="utf-8"?>
<p:tagLst xmlns:a="http://schemas.openxmlformats.org/drawingml/2006/main" xmlns:r="http://schemas.openxmlformats.org/officeDocument/2006/relationships" xmlns:p="http://schemas.openxmlformats.org/presentationml/2006/main">
  <p:tag name="ELAPSEDTIME" val="9.947"/>
  <p:tag name="ARTICULATE_SLIDE_PAUSE" val="0"/>
  <p:tag name="ARTICULATE_NAV_LEVEL" val="1"/>
  <p:tag name="ARTICULATE_PLAYLIST_ID" val="-1"/>
  <p:tag name="ARTICULATE_LOCK_SLIDE" val="0"/>
</p:tagLst>
</file>

<file path=ppt/theme/theme1.xml><?xml version="1.0" encoding="utf-8"?>
<a:theme xmlns:a="http://schemas.openxmlformats.org/drawingml/2006/main" name="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 Template</Template>
  <TotalTime>65651</TotalTime>
  <Words>1440</Words>
  <Application>Microsoft Office PowerPoint</Application>
  <PresentationFormat>On-screen Show (4:3)</PresentationFormat>
  <Paragraphs>225</Paragraphs>
  <Slides>22</Slides>
  <Notes>22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Courier New</vt:lpstr>
      <vt:lpstr>KeyStoneOLT</vt:lpstr>
      <vt:lpstr>Microsoft Visio Drawing</vt:lpstr>
      <vt:lpstr>Multicore Navigator: Packet DMA (PKTDMA)</vt:lpstr>
      <vt:lpstr>Agenda</vt:lpstr>
      <vt:lpstr>How Does the Packet DMA Work?</vt:lpstr>
      <vt:lpstr>Packet DMA Control</vt:lpstr>
      <vt:lpstr>Tx DMA Processing</vt:lpstr>
      <vt:lpstr>Rx DMA Processing</vt:lpstr>
      <vt:lpstr>Infrastructure Packet DMA</vt:lpstr>
      <vt:lpstr>How Does the Packet DMA Work?</vt:lpstr>
      <vt:lpstr>Step 1: Logical QM Mapping (Optional)</vt:lpstr>
      <vt:lpstr>Step 2: Rx Flow Setup</vt:lpstr>
      <vt:lpstr>Step 3: Rx DMA Setup</vt:lpstr>
      <vt:lpstr>Step 4: Tx DMA Setup</vt:lpstr>
      <vt:lpstr>Step 5: Other Initialization</vt:lpstr>
      <vt:lpstr>Packet DMA Low Level Driver (LLD)</vt:lpstr>
      <vt:lpstr>CPPI LLD Initialization</vt:lpstr>
      <vt:lpstr>CPPI LLD: PKTDMA Channel Setup</vt:lpstr>
      <vt:lpstr>More Packet DMA Channel Setup</vt:lpstr>
      <vt:lpstr>PKTDMA Channel Control</vt:lpstr>
      <vt:lpstr>QMSS/CPPI LLD – Runtime Use</vt:lpstr>
      <vt:lpstr>Programming Tips</vt:lpstr>
      <vt:lpstr>Final Advice</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Hillard, Rob</dc:creator>
  <cp:lastModifiedBy>Dan Rinkes</cp:lastModifiedBy>
  <cp:revision>415</cp:revision>
  <cp:lastPrinted>1601-01-01T00:00:00Z</cp:lastPrinted>
  <dcterms:created xsi:type="dcterms:W3CDTF">1601-01-01T00:00:00Z</dcterms:created>
  <dcterms:modified xsi:type="dcterms:W3CDTF">2012-03-06T20:29:40Z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
    <vt:lpwstr>Document</vt:lpwstr>
  </property>
  <property fmtid="{D5CDD505-2E9C-101B-9397-08002B2CF9AE}" pid="4" name="Content Owner">
    <vt:lpwstr>Dave Woodall</vt:lpwstr>
  </property>
  <property fmtid="{D5CDD505-2E9C-101B-9397-08002B2CF9AE}" pid="5" name="URL">
    <vt:lpwstr/>
  </property>
  <property fmtid="{D5CDD505-2E9C-101B-9397-08002B2CF9AE}" pid="6" name="ArticulateUseProject">
    <vt:lpwstr>1</vt:lpwstr>
  </property>
  <property fmtid="{D5CDD505-2E9C-101B-9397-08002B2CF9AE}" pid="7" name="ArticulateGUID">
    <vt:lpwstr>30FFD937-504B-4242-B940-AF093DDD1F8B</vt:lpwstr>
  </property>
  <property fmtid="{D5CDD505-2E9C-101B-9397-08002B2CF9AE}" pid="8" name="ArticulatePath">
    <vt:lpwstr>06 KeyStone PKTDMA</vt:lpwstr>
  </property>
  <property fmtid="{D5CDD505-2E9C-101B-9397-08002B2CF9AE}" pid="9" name="ArticulateProjectFull">
    <vt:lpwstr>C:\Data\KeyStone NEW\PPT\FINAL\06 KeyStone PKTDMA.ppta</vt:lpwstr>
  </property>
</Properties>
</file>