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29"/>
  </p:notesMasterIdLst>
  <p:handoutMasterIdLst>
    <p:handoutMasterId r:id="rId30"/>
  </p:handoutMasterIdLst>
  <p:sldIdLst>
    <p:sldId id="365" r:id="rId2"/>
    <p:sldId id="368" r:id="rId3"/>
    <p:sldId id="393" r:id="rId4"/>
    <p:sldId id="303" r:id="rId5"/>
    <p:sldId id="304" r:id="rId6"/>
    <p:sldId id="305" r:id="rId7"/>
    <p:sldId id="310" r:id="rId8"/>
    <p:sldId id="376" r:id="rId9"/>
    <p:sldId id="295" r:id="rId10"/>
    <p:sldId id="306" r:id="rId11"/>
    <p:sldId id="309" r:id="rId12"/>
    <p:sldId id="326" r:id="rId13"/>
    <p:sldId id="363" r:id="rId14"/>
    <p:sldId id="394" r:id="rId15"/>
    <p:sldId id="283" r:id="rId16"/>
    <p:sldId id="296" r:id="rId17"/>
    <p:sldId id="297" r:id="rId18"/>
    <p:sldId id="298" r:id="rId19"/>
    <p:sldId id="317" r:id="rId20"/>
    <p:sldId id="377" r:id="rId21"/>
    <p:sldId id="328" r:id="rId22"/>
    <p:sldId id="371" r:id="rId23"/>
    <p:sldId id="330" r:id="rId24"/>
    <p:sldId id="332" r:id="rId25"/>
    <p:sldId id="331" r:id="rId26"/>
    <p:sldId id="333" r:id="rId27"/>
    <p:sldId id="391" r:id="rId28"/>
  </p:sldIdLst>
  <p:sldSz cx="9144000" cy="6858000" type="screen4x3"/>
  <p:notesSz cx="7315200" cy="96012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99"/>
    <a:srgbClr val="DDDDDD"/>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5" autoAdjust="0"/>
    <p:restoredTop sz="94612" autoAdjust="0"/>
  </p:normalViewPr>
  <p:slideViewPr>
    <p:cSldViewPr>
      <p:cViewPr varScale="1">
        <p:scale>
          <a:sx n="111" d="100"/>
          <a:sy n="111" d="100"/>
        </p:scale>
        <p:origin x="-8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endParaRPr lang="en-US"/>
          </a:p>
        </p:txBody>
      </p:sp>
      <p:sp>
        <p:nvSpPr>
          <p:cNvPr id="3993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fld id="{0534233A-6111-407A-B1CA-5154F74119BD}" type="datetimeFigureOut">
              <a:rPr lang="en-US"/>
              <a:pPr/>
              <a:t>3/6/2012</a:t>
            </a:fld>
            <a:endParaRPr lang="en-US"/>
          </a:p>
        </p:txBody>
      </p:sp>
      <p:sp>
        <p:nvSpPr>
          <p:cNvPr id="3994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endParaRPr lang="en-US"/>
          </a:p>
        </p:txBody>
      </p:sp>
      <p:sp>
        <p:nvSpPr>
          <p:cNvPr id="3994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fld id="{AA2E5B1F-7509-4E44-B486-1A829F671FF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1116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3796"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1116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fld id="{C36B26BF-AA41-48CF-90C9-9A165733101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fld id="{F52FB973-D1BB-4FEA-8131-B5D3EA2D2F30}" type="slidenum">
              <a:rPr lang="en-US"/>
              <a:pPr/>
              <a:t>1</a:t>
            </a:fld>
            <a:endParaRPr lang="en-US"/>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Ro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Ro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Ro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Ro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Ro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Ro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Ro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Ro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Ro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Ro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Ro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Ro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userDrawn="1"/>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8" name="Rectangle 6"/>
          <p:cNvSpPr>
            <a:spLocks noGrp="1" noChangeArrowheads="1"/>
          </p:cNvSpPr>
          <p:nvPr>
            <p:ph type="ftr" sz="quarter" idx="11"/>
          </p:nvPr>
        </p:nvSpPr>
        <p:spPr/>
        <p:txBody>
          <a:bodyPr/>
          <a:lstStyle>
            <a:lvl1pPr>
              <a:defRPr>
                <a:latin typeface="Arial" pitchFamily="34" charset="0"/>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atin typeface="Arial" pitchFamily="34" charset="0"/>
              </a:defRPr>
            </a:lvl1pPr>
          </a:lstStyle>
          <a:p>
            <a:pPr>
              <a:defRPr/>
            </a:pPr>
            <a:fld id="{30153DDE-797C-424C-BACC-041CBCBE386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9" name="Rectangle 6"/>
          <p:cNvSpPr>
            <a:spLocks noGrp="1" noChangeArrowheads="1"/>
          </p:cNvSpPr>
          <p:nvPr>
            <p:ph type="ftr" sz="quarter" idx="11"/>
          </p:nvPr>
        </p:nvSpPr>
        <p:spPr/>
        <p:txBody>
          <a:bodyPr/>
          <a:lstStyle>
            <a:lvl1pPr>
              <a:defRPr>
                <a:latin typeface="Arial" pitchFamily="34" charset="0"/>
              </a:defRPr>
            </a:lvl1pPr>
          </a:lstStyle>
          <a:p>
            <a:pPr>
              <a:defRPr/>
            </a:pPr>
            <a:endParaRPr lang="en-US"/>
          </a:p>
        </p:txBody>
      </p:sp>
      <p:sp>
        <p:nvSpPr>
          <p:cNvPr id="10" name="Rectangle 7"/>
          <p:cNvSpPr>
            <a:spLocks noGrp="1" noChangeArrowheads="1"/>
          </p:cNvSpPr>
          <p:nvPr>
            <p:ph type="sldNum" sz="quarter" idx="12"/>
          </p:nvPr>
        </p:nvSpPr>
        <p:spPr/>
        <p:txBody>
          <a:bodyPr/>
          <a:lstStyle>
            <a:lvl1pPr>
              <a:defRPr>
                <a:latin typeface="Arial" pitchFamily="34" charset="0"/>
              </a:defRPr>
            </a:lvl1pPr>
          </a:lstStyle>
          <a:p>
            <a:pPr>
              <a:defRPr/>
            </a:pPr>
            <a:fld id="{64AC2DB3-8FB1-423E-A495-1B9024A594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10" name="Rectangle 9"/>
          <p:cNvSpPr>
            <a:spLocks noGrp="1" noChangeArrowheads="1"/>
          </p:cNvSpPr>
          <p:nvPr>
            <p:ph type="ftr" sz="quarter" idx="11"/>
          </p:nvPr>
        </p:nvSpPr>
        <p:spPr/>
        <p:txBody>
          <a:bodyPr/>
          <a:lstStyle>
            <a:lvl1pPr>
              <a:defRPr>
                <a:latin typeface="Arial" pitchFamily="34" charset="0"/>
              </a:defRPr>
            </a:lvl1pPr>
          </a:lstStyle>
          <a:p>
            <a:pPr>
              <a:defRPr/>
            </a:pPr>
            <a:endParaRPr lang="en-US"/>
          </a:p>
        </p:txBody>
      </p:sp>
      <p:sp>
        <p:nvSpPr>
          <p:cNvPr id="11" name="Rectangle 10"/>
          <p:cNvSpPr>
            <a:spLocks noGrp="1" noChangeArrowheads="1"/>
          </p:cNvSpPr>
          <p:nvPr>
            <p:ph type="sldNum" sz="quarter" idx="12"/>
          </p:nvPr>
        </p:nvSpPr>
        <p:spPr/>
        <p:txBody>
          <a:bodyPr/>
          <a:lstStyle>
            <a:lvl1pPr>
              <a:defRPr>
                <a:latin typeface="Arial" pitchFamily="34" charset="0"/>
              </a:defRPr>
            </a:lvl1pPr>
          </a:lstStyle>
          <a:p>
            <a:pPr>
              <a:defRPr/>
            </a:pPr>
            <a:fld id="{BF119441-2B5B-4D99-9E15-E2D6CC9351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41"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2"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a:spLocks noGrp="1" noChangeArrowheads="1"/>
          </p:cNvSpPr>
          <p:nvPr>
            <p:ph type="dt" sz="half" idx="2"/>
          </p:nvPr>
        </p:nvSpPr>
        <p:spPr bwMode="auto">
          <a:xfrm>
            <a:off x="355600" y="6445250"/>
            <a:ext cx="2133600" cy="366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a:latin typeface="Arial" pitchFamily="34" charset="0"/>
              </a:defRPr>
            </a:lvl1pPr>
          </a:lstStyle>
          <a:p>
            <a:pPr>
              <a:defRPr/>
            </a:pPr>
            <a:endParaRPr lang="en-US"/>
          </a:p>
        </p:txBody>
      </p:sp>
      <p:sp>
        <p:nvSpPr>
          <p:cNvPr id="9" name="Rectangle 8"/>
          <p:cNvSpPr>
            <a:spLocks noGrp="1" noChangeArrowheads="1"/>
          </p:cNvSpPr>
          <p:nvPr>
            <p:ph type="ftr" sz="quarter" idx="3"/>
          </p:nvPr>
        </p:nvSpPr>
        <p:spPr bwMode="auto">
          <a:xfrm>
            <a:off x="2667000" y="6477000"/>
            <a:ext cx="3810000" cy="366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a:latin typeface="Arial" pitchFamily="34" charset="0"/>
              </a:defRPr>
            </a:lvl1pPr>
          </a:lstStyle>
          <a:p>
            <a:pPr>
              <a:defRPr/>
            </a:pPr>
            <a:endParaRPr lang="en-US"/>
          </a:p>
        </p:txBody>
      </p:sp>
      <p:sp>
        <p:nvSpPr>
          <p:cNvPr id="11" name="Rectangle 10"/>
          <p:cNvSpPr>
            <a:spLocks noGrp="1" noChangeArrowheads="1"/>
          </p:cNvSpPr>
          <p:nvPr>
            <p:ph type="sldNum" sz="quarter" idx="4"/>
          </p:nvPr>
        </p:nvSpPr>
        <p:spPr bwMode="auto">
          <a:xfrm>
            <a:off x="6642100" y="6445250"/>
            <a:ext cx="2133600" cy="366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a:latin typeface="Arial" pitchFamily="34" charset="0"/>
              </a:defRPr>
            </a:lvl1pPr>
          </a:lstStyle>
          <a:p>
            <a:pPr>
              <a:defRPr/>
            </a:pPr>
            <a:fld id="{3B53710A-6ADA-4313-946C-019BEF4015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9.vml"/><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hyperlink" Target="http://e2e.ti.com/" TargetMode="External"/><Relationship Id="rId4" Type="http://schemas.openxmlformats.org/officeDocument/2006/relationships/hyperlink" Target="http://www.ti.com/lit/SPRUGR9"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81000" y="2130425"/>
            <a:ext cx="8458200" cy="2060575"/>
          </a:xfrm>
        </p:spPr>
        <p:txBody>
          <a:bodyPr/>
          <a:lstStyle/>
          <a:p>
            <a:pPr eaLnBrk="1" hangingPunct="1"/>
            <a:r>
              <a:rPr lang="en-US" smtClean="0">
                <a:latin typeface="Calibri" pitchFamily="34" charset="0"/>
              </a:rPr>
              <a:t>Multicore Navigator:</a:t>
            </a:r>
            <a:br>
              <a:rPr lang="en-US" smtClean="0">
                <a:latin typeface="Calibri" pitchFamily="34" charset="0"/>
              </a:rPr>
            </a:br>
            <a:r>
              <a:rPr lang="en-US" smtClean="0">
                <a:latin typeface="Calibri" pitchFamily="34" charset="0"/>
              </a:rPr>
              <a:t>Queue Manager Subsystem (QMSS)</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latin typeface="Calibri" pitchFamily="34" charset="0"/>
              </a:rPr>
              <a:t>Linking RAM Contents</a:t>
            </a:r>
          </a:p>
        </p:txBody>
      </p:sp>
      <p:sp>
        <p:nvSpPr>
          <p:cNvPr id="6148" name="Rectangle 3"/>
          <p:cNvSpPr>
            <a:spLocks noGrp="1" noChangeArrowheads="1"/>
          </p:cNvSpPr>
          <p:nvPr>
            <p:ph type="body" sz="half" idx="1"/>
          </p:nvPr>
        </p:nvSpPr>
        <p:spPr>
          <a:xfrm>
            <a:off x="333375" y="1185863"/>
            <a:ext cx="8201025" cy="5138737"/>
          </a:xfrm>
        </p:spPr>
        <p:txBody>
          <a:bodyPr/>
          <a:lstStyle/>
          <a:p>
            <a:pPr eaLnBrk="1" hangingPunct="1"/>
            <a:r>
              <a:rPr lang="en-US" sz="2400" smtClean="0">
                <a:latin typeface="Calibri" pitchFamily="34" charset="0"/>
              </a:rPr>
              <a:t>So what is in a Linking RAM entry?</a:t>
            </a:r>
          </a:p>
          <a:p>
            <a:pPr lvl="1" eaLnBrk="1" hangingPunct="1"/>
            <a:r>
              <a:rPr lang="en-US" sz="2000" smtClean="0">
                <a:latin typeface="Calibri" pitchFamily="34" charset="0"/>
              </a:rPr>
              <a:t>A link to the next index in the queue.</a:t>
            </a:r>
          </a:p>
          <a:p>
            <a:pPr lvl="1" eaLnBrk="1" hangingPunct="1"/>
            <a:r>
              <a:rPr lang="en-US" sz="2000" smtClean="0">
                <a:latin typeface="Calibri" pitchFamily="34" charset="0"/>
              </a:rPr>
              <a:t>A hint field (used by the Tx DMA) --  The hint is taken from the four LSBs of the push value; It is a coded descriptor size used by the Tx DMA for prefetching the descriptor control header.</a:t>
            </a:r>
          </a:p>
          <a:p>
            <a:pPr lvl="1" eaLnBrk="1" hangingPunct="1"/>
            <a:r>
              <a:rPr lang="en-US" sz="2000" smtClean="0">
                <a:latin typeface="Calibri" pitchFamily="34" charset="0"/>
              </a:rPr>
              <a:t>The packet size -- This is what was written to Que N Register C just prior to the push – it is not a calculated packet size (</a:t>
            </a:r>
            <a:r>
              <a:rPr lang="en-US" sz="2000" i="1" smtClean="0">
                <a:latin typeface="Calibri" pitchFamily="34" charset="0"/>
              </a:rPr>
              <a:t>in fact,</a:t>
            </a:r>
            <a:r>
              <a:rPr lang="en-US" sz="2000" smtClean="0">
                <a:latin typeface="Calibri" pitchFamily="34" charset="0"/>
              </a:rPr>
              <a:t> </a:t>
            </a:r>
            <a:r>
              <a:rPr lang="en-US" sz="2000" i="1" smtClean="0">
                <a:latin typeface="Calibri" pitchFamily="34" charset="0"/>
              </a:rPr>
              <a:t>the queue manager never touches descriptor memory</a:t>
            </a:r>
            <a:r>
              <a:rPr lang="en-US" sz="2000" smtClean="0">
                <a:latin typeface="Calibri" pitchFamily="34" charset="0"/>
              </a:rPr>
              <a:t>!).</a:t>
            </a:r>
          </a:p>
          <a:p>
            <a:pPr lvl="2" eaLnBrk="1" hangingPunct="1"/>
            <a:endParaRPr lang="en-US" sz="1800" smtClean="0">
              <a:latin typeface="Calibri" pitchFamily="34" charset="0"/>
            </a:endParaRPr>
          </a:p>
          <a:p>
            <a:pPr lvl="1" eaLnBrk="1" hangingPunct="1"/>
            <a:endParaRPr lang="en-US" sz="2000" smtClean="0">
              <a:latin typeface="Calibri" pitchFamily="34" charset="0"/>
            </a:endParaRPr>
          </a:p>
          <a:p>
            <a:pPr lvl="1" eaLnBrk="1" hangingPunct="1"/>
            <a:endParaRPr lang="en-US" sz="2000" smtClean="0">
              <a:latin typeface="Calibri" pitchFamily="34" charset="0"/>
            </a:endParaRPr>
          </a:p>
          <a:p>
            <a:pPr lvl="3" eaLnBrk="1" hangingPunct="1">
              <a:buFontTx/>
              <a:buNone/>
            </a:pPr>
            <a:endParaRPr lang="en-US" sz="1800" smtClean="0">
              <a:latin typeface="Calibri" pitchFamily="34" charset="0"/>
            </a:endParaRPr>
          </a:p>
          <a:p>
            <a:pPr lvl="1" eaLnBrk="1" hangingPunct="1"/>
            <a:r>
              <a:rPr lang="en-US" sz="2000" smtClean="0">
                <a:latin typeface="Calibri" pitchFamily="34" charset="0"/>
              </a:rPr>
              <a:t>The internal Link RAM is 16K 40-bit words.</a:t>
            </a:r>
          </a:p>
          <a:p>
            <a:pPr lvl="1" eaLnBrk="1" hangingPunct="1"/>
            <a:r>
              <a:rPr lang="en-US" sz="2000" smtClean="0">
                <a:latin typeface="Calibri" pitchFamily="34" charset="0"/>
              </a:rPr>
              <a:t>An external Link RAM requires one 64-bit word per descriptor.</a:t>
            </a:r>
          </a:p>
        </p:txBody>
      </p:sp>
      <p:graphicFrame>
        <p:nvGraphicFramePr>
          <p:cNvPr id="6146" name="Object 4"/>
          <p:cNvGraphicFramePr>
            <a:graphicFrameLocks noChangeAspect="1"/>
          </p:cNvGraphicFramePr>
          <p:nvPr>
            <p:ph sz="half" idx="2"/>
          </p:nvPr>
        </p:nvGraphicFramePr>
        <p:xfrm>
          <a:off x="996950" y="4343400"/>
          <a:ext cx="7186613" cy="704850"/>
        </p:xfrm>
        <a:graphic>
          <a:graphicData uri="http://schemas.openxmlformats.org/presentationml/2006/ole">
            <p:oleObj spid="_x0000_s6146" name="Visio" r:id="rId5" imgW="6264763" imgH="614791"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66675" y="6443663"/>
            <a:ext cx="9067800" cy="366712"/>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7171" name="Rectangle 2"/>
          <p:cNvSpPr>
            <a:spLocks noGrp="1" noChangeArrowheads="1"/>
          </p:cNvSpPr>
          <p:nvPr>
            <p:ph type="title"/>
          </p:nvPr>
        </p:nvSpPr>
        <p:spPr/>
        <p:txBody>
          <a:bodyPr/>
          <a:lstStyle/>
          <a:p>
            <a:pPr eaLnBrk="1" hangingPunct="1"/>
            <a:r>
              <a:rPr lang="en-US" smtClean="0">
                <a:latin typeface="Calibri" pitchFamily="34" charset="0"/>
              </a:rPr>
              <a:t>Queue Manager Control of Tx DMA</a:t>
            </a:r>
          </a:p>
        </p:txBody>
      </p:sp>
      <p:sp>
        <p:nvSpPr>
          <p:cNvPr id="7172" name="Rectangle 3"/>
          <p:cNvSpPr>
            <a:spLocks noGrp="1" noChangeArrowheads="1"/>
          </p:cNvSpPr>
          <p:nvPr>
            <p:ph type="body" sz="half" idx="1"/>
          </p:nvPr>
        </p:nvSpPr>
        <p:spPr>
          <a:xfrm>
            <a:off x="228600" y="1033463"/>
            <a:ext cx="8686800" cy="2014537"/>
          </a:xfrm>
        </p:spPr>
        <p:txBody>
          <a:bodyPr/>
          <a:lstStyle/>
          <a:p>
            <a:pPr eaLnBrk="1" hangingPunct="1"/>
            <a:r>
              <a:rPr lang="en-US" sz="2400" smtClean="0">
                <a:latin typeface="Calibri" pitchFamily="34" charset="0"/>
              </a:rPr>
              <a:t>One-to-one mapping of queue number to Tx channel for each Tx DMA in the system:</a:t>
            </a:r>
          </a:p>
          <a:p>
            <a:pPr lvl="1" eaLnBrk="1" hangingPunct="1"/>
            <a:r>
              <a:rPr lang="en-US" sz="2000" smtClean="0">
                <a:latin typeface="Calibri" pitchFamily="34" charset="0"/>
              </a:rPr>
              <a:t>This queue drives a qpend signal to a specific Tx channel.</a:t>
            </a:r>
          </a:p>
          <a:p>
            <a:pPr lvl="1" eaLnBrk="1" hangingPunct="1"/>
            <a:r>
              <a:rPr lang="en-US" sz="2000" smtClean="0">
                <a:latin typeface="Calibri" pitchFamily="34" charset="0"/>
              </a:rPr>
              <a:t>The Tx channel is triggered by the first push to the queue.</a:t>
            </a:r>
          </a:p>
          <a:p>
            <a:pPr lvl="1" eaLnBrk="1" hangingPunct="1"/>
            <a:r>
              <a:rPr lang="en-US" sz="2000" smtClean="0">
                <a:latin typeface="Calibri" pitchFamily="34" charset="0"/>
              </a:rPr>
              <a:t>e.g.: Queue 672 maps to SRIO channel 0, 673 to channel 1...</a:t>
            </a:r>
          </a:p>
        </p:txBody>
      </p:sp>
      <p:graphicFrame>
        <p:nvGraphicFramePr>
          <p:cNvPr id="7170" name="Object 9"/>
          <p:cNvGraphicFramePr>
            <a:graphicFrameLocks noChangeAspect="1"/>
          </p:cNvGraphicFramePr>
          <p:nvPr>
            <p:ph sz="half" idx="2"/>
          </p:nvPr>
        </p:nvGraphicFramePr>
        <p:xfrm>
          <a:off x="457200" y="3024188"/>
          <a:ext cx="7805738" cy="3529012"/>
        </p:xfrm>
        <a:graphic>
          <a:graphicData uri="http://schemas.openxmlformats.org/presentationml/2006/ole">
            <p:oleObj spid="_x0000_s7170" name="Visio" r:id="rId5" imgW="7173110" imgH="324120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42900" y="0"/>
            <a:ext cx="8458200" cy="914400"/>
          </a:xfrm>
        </p:spPr>
        <p:txBody>
          <a:bodyPr/>
          <a:lstStyle/>
          <a:p>
            <a:pPr eaLnBrk="1" hangingPunct="1"/>
            <a:r>
              <a:rPr lang="en-US" smtClean="0">
                <a:latin typeface="Calibri" pitchFamily="34" charset="0"/>
              </a:rPr>
              <a:t>Descriptor Accumulators</a:t>
            </a:r>
          </a:p>
        </p:txBody>
      </p:sp>
      <p:sp>
        <p:nvSpPr>
          <p:cNvPr id="8197" name="Rectangle 3"/>
          <p:cNvSpPr>
            <a:spLocks noGrp="1" noChangeArrowheads="1"/>
          </p:cNvSpPr>
          <p:nvPr>
            <p:ph type="body" sz="half" idx="1"/>
          </p:nvPr>
        </p:nvSpPr>
        <p:spPr>
          <a:xfrm>
            <a:off x="333375" y="1185863"/>
            <a:ext cx="5991225" cy="5214937"/>
          </a:xfrm>
        </p:spPr>
        <p:txBody>
          <a:bodyPr/>
          <a:lstStyle/>
          <a:p>
            <a:pPr eaLnBrk="1" hangingPunct="1">
              <a:lnSpc>
                <a:spcPct val="80000"/>
              </a:lnSpc>
            </a:pPr>
            <a:r>
              <a:rPr lang="en-US" sz="2000" smtClean="0">
                <a:latin typeface="Calibri" pitchFamily="34" charset="0"/>
              </a:rPr>
              <a:t>Firmware designed to keep DSPs from polling.</a:t>
            </a:r>
          </a:p>
          <a:p>
            <a:pPr eaLnBrk="1" hangingPunct="1">
              <a:lnSpc>
                <a:spcPct val="80000"/>
              </a:lnSpc>
            </a:pPr>
            <a:r>
              <a:rPr lang="en-US" sz="2000" smtClean="0">
                <a:latin typeface="Calibri" pitchFamily="34" charset="0"/>
              </a:rPr>
              <a:t>Run in background, interrupts DSP with a list of descriptor addresses popped by the firmware.</a:t>
            </a:r>
          </a:p>
          <a:p>
            <a:pPr eaLnBrk="1" hangingPunct="1">
              <a:lnSpc>
                <a:spcPct val="80000"/>
              </a:lnSpc>
            </a:pPr>
            <a:r>
              <a:rPr lang="en-US" sz="2000" smtClean="0">
                <a:latin typeface="Calibri" pitchFamily="34" charset="0"/>
              </a:rPr>
              <a:t>Host software must recycle these descriptors.</a:t>
            </a:r>
          </a:p>
          <a:p>
            <a:pPr lvl="1" eaLnBrk="1" hangingPunct="1">
              <a:lnSpc>
                <a:spcPct val="80000"/>
              </a:lnSpc>
            </a:pPr>
            <a:endParaRPr lang="en-US" sz="1800" smtClean="0">
              <a:latin typeface="Calibri" pitchFamily="34" charset="0"/>
            </a:endParaRPr>
          </a:p>
          <a:p>
            <a:pPr eaLnBrk="1" hangingPunct="1">
              <a:lnSpc>
                <a:spcPct val="80000"/>
              </a:lnSpc>
            </a:pPr>
            <a:r>
              <a:rPr lang="en-US" sz="2000" smtClean="0">
                <a:latin typeface="Calibri" pitchFamily="34" charset="0"/>
              </a:rPr>
              <a:t>High Priority Accumulator:</a:t>
            </a:r>
          </a:p>
          <a:p>
            <a:pPr lvl="1" eaLnBrk="1" hangingPunct="1">
              <a:lnSpc>
                <a:spcPct val="80000"/>
              </a:lnSpc>
            </a:pPr>
            <a:r>
              <a:rPr lang="en-US" sz="1800" smtClean="0">
                <a:latin typeface="Calibri" pitchFamily="34" charset="0"/>
              </a:rPr>
              <a:t>32 channels, one queue per channel</a:t>
            </a:r>
          </a:p>
          <a:p>
            <a:pPr lvl="1" eaLnBrk="1" hangingPunct="1">
              <a:lnSpc>
                <a:spcPct val="80000"/>
              </a:lnSpc>
            </a:pPr>
            <a:r>
              <a:rPr lang="en-US" sz="1800" smtClean="0">
                <a:latin typeface="Calibri" pitchFamily="34" charset="0"/>
              </a:rPr>
              <a:t>All channels continuously scanned, 0 to 31</a:t>
            </a:r>
          </a:p>
          <a:p>
            <a:pPr lvl="1" eaLnBrk="1" hangingPunct="1">
              <a:lnSpc>
                <a:spcPct val="80000"/>
              </a:lnSpc>
            </a:pPr>
            <a:r>
              <a:rPr lang="en-US" sz="1800" smtClean="0">
                <a:latin typeface="Calibri" pitchFamily="34" charset="0"/>
              </a:rPr>
              <a:t>Average latency per scanning loop, ~7us</a:t>
            </a:r>
          </a:p>
          <a:p>
            <a:pPr lvl="1" eaLnBrk="1" hangingPunct="1">
              <a:lnSpc>
                <a:spcPct val="80000"/>
              </a:lnSpc>
            </a:pPr>
            <a:r>
              <a:rPr lang="en-US" sz="1800" smtClean="0">
                <a:latin typeface="Calibri" pitchFamily="34" charset="0"/>
              </a:rPr>
              <a:t>Each channel/event maps to one core</a:t>
            </a:r>
          </a:p>
          <a:p>
            <a:pPr lvl="1" eaLnBrk="1" hangingPunct="1">
              <a:lnSpc>
                <a:spcPct val="80000"/>
              </a:lnSpc>
            </a:pPr>
            <a:r>
              <a:rPr lang="en-US" sz="1800" smtClean="0">
                <a:latin typeface="Calibri" pitchFamily="34" charset="0"/>
              </a:rPr>
              <a:t>Programmable list size and options</a:t>
            </a:r>
          </a:p>
          <a:p>
            <a:pPr lvl="1" eaLnBrk="1" hangingPunct="1">
              <a:lnSpc>
                <a:spcPct val="80000"/>
              </a:lnSpc>
            </a:pPr>
            <a:endParaRPr lang="en-US" sz="1800" smtClean="0">
              <a:latin typeface="Calibri" pitchFamily="34" charset="0"/>
            </a:endParaRPr>
          </a:p>
          <a:p>
            <a:pPr eaLnBrk="1" hangingPunct="1">
              <a:lnSpc>
                <a:spcPct val="80000"/>
              </a:lnSpc>
            </a:pPr>
            <a:r>
              <a:rPr lang="en-US" sz="2000" smtClean="0">
                <a:latin typeface="Calibri" pitchFamily="34" charset="0"/>
              </a:rPr>
              <a:t>Low Priority Accumulator:</a:t>
            </a:r>
          </a:p>
          <a:p>
            <a:pPr lvl="1" eaLnBrk="1" hangingPunct="1">
              <a:lnSpc>
                <a:spcPct val="80000"/>
              </a:lnSpc>
            </a:pPr>
            <a:r>
              <a:rPr lang="en-US" sz="1800" smtClean="0">
                <a:latin typeface="Calibri" pitchFamily="34" charset="0"/>
              </a:rPr>
              <a:t>16 channels, up to 32 queues per channel</a:t>
            </a:r>
          </a:p>
          <a:p>
            <a:pPr lvl="1" eaLnBrk="1" hangingPunct="1">
              <a:lnSpc>
                <a:spcPct val="80000"/>
              </a:lnSpc>
            </a:pPr>
            <a:r>
              <a:rPr lang="en-US" sz="1800" smtClean="0">
                <a:latin typeface="Calibri" pitchFamily="34" charset="0"/>
              </a:rPr>
              <a:t>One channel scanned each pass through High Priority</a:t>
            </a:r>
          </a:p>
          <a:p>
            <a:pPr lvl="1" eaLnBrk="1" hangingPunct="1">
              <a:lnSpc>
                <a:spcPct val="80000"/>
              </a:lnSpc>
            </a:pPr>
            <a:r>
              <a:rPr lang="en-US" sz="1800" smtClean="0">
                <a:latin typeface="Calibri" pitchFamily="34" charset="0"/>
              </a:rPr>
              <a:t>Each channel/event maps to all cores</a:t>
            </a:r>
          </a:p>
          <a:p>
            <a:pPr lvl="1" eaLnBrk="1" hangingPunct="1">
              <a:lnSpc>
                <a:spcPct val="80000"/>
              </a:lnSpc>
            </a:pPr>
            <a:r>
              <a:rPr lang="en-US" sz="1800" smtClean="0">
                <a:latin typeface="Calibri" pitchFamily="34" charset="0"/>
              </a:rPr>
              <a:t>Programmable list size and options</a:t>
            </a:r>
          </a:p>
        </p:txBody>
      </p:sp>
      <p:graphicFrame>
        <p:nvGraphicFramePr>
          <p:cNvPr id="8194" name="Object 10"/>
          <p:cNvGraphicFramePr>
            <a:graphicFrameLocks noChangeAspect="1"/>
          </p:cNvGraphicFramePr>
          <p:nvPr>
            <p:ph sz="quarter" idx="2"/>
          </p:nvPr>
        </p:nvGraphicFramePr>
        <p:xfrm>
          <a:off x="6370638" y="1023938"/>
          <a:ext cx="2333625" cy="2878137"/>
        </p:xfrm>
        <a:graphic>
          <a:graphicData uri="http://schemas.openxmlformats.org/presentationml/2006/ole">
            <p:oleObj spid="_x0000_s8194" name="Visio" r:id="rId5" imgW="1769123" imgH="2181975" progId="Visio.Drawing.11">
              <p:embed/>
            </p:oleObj>
          </a:graphicData>
        </a:graphic>
      </p:graphicFrame>
      <p:graphicFrame>
        <p:nvGraphicFramePr>
          <p:cNvPr id="8195" name="Object 11"/>
          <p:cNvGraphicFramePr>
            <a:graphicFrameLocks noChangeAspect="1"/>
          </p:cNvGraphicFramePr>
          <p:nvPr>
            <p:ph sz="quarter" idx="3"/>
          </p:nvPr>
        </p:nvGraphicFramePr>
        <p:xfrm>
          <a:off x="6364288" y="3427413"/>
          <a:ext cx="2398712" cy="2878137"/>
        </p:xfrm>
        <a:graphic>
          <a:graphicData uri="http://schemas.openxmlformats.org/presentationml/2006/ole">
            <p:oleObj spid="_x0000_s8195" name="Visio" r:id="rId6" imgW="1817571" imgH="2181975"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6"/>
          <p:cNvSpPr txBox="1">
            <a:spLocks noChangeArrowheads="1"/>
          </p:cNvSpPr>
          <p:nvPr/>
        </p:nvSpPr>
        <p:spPr bwMode="auto">
          <a:xfrm>
            <a:off x="66675" y="6443663"/>
            <a:ext cx="9067800" cy="366712"/>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9219" name="Rectangle 5"/>
          <p:cNvSpPr>
            <a:spLocks noGrp="1" noChangeArrowheads="1"/>
          </p:cNvSpPr>
          <p:nvPr>
            <p:ph type="title"/>
          </p:nvPr>
        </p:nvSpPr>
        <p:spPr/>
        <p:txBody>
          <a:bodyPr/>
          <a:lstStyle/>
          <a:p>
            <a:pPr eaLnBrk="1" hangingPunct="1"/>
            <a:r>
              <a:rPr lang="en-US" smtClean="0">
                <a:latin typeface="Calibri" pitchFamily="34" charset="0"/>
              </a:rPr>
              <a:t>QMSS Interrupt Generation</a:t>
            </a:r>
          </a:p>
        </p:txBody>
      </p:sp>
      <p:graphicFrame>
        <p:nvGraphicFramePr>
          <p:cNvPr id="9218" name="Object 7"/>
          <p:cNvGraphicFramePr>
            <a:graphicFrameLocks noChangeAspect="1"/>
          </p:cNvGraphicFramePr>
          <p:nvPr>
            <p:ph idx="1"/>
          </p:nvPr>
        </p:nvGraphicFramePr>
        <p:xfrm>
          <a:off x="784225" y="1985963"/>
          <a:ext cx="7826375" cy="4567237"/>
        </p:xfrm>
        <a:graphic>
          <a:graphicData uri="http://schemas.openxmlformats.org/presentationml/2006/ole">
            <p:oleObj spid="_x0000_s9218" name="Visio" r:id="rId5" imgW="6807350" imgH="3972668" progId="Visio.Drawing.11">
              <p:embed/>
            </p:oleObj>
          </a:graphicData>
        </a:graphic>
      </p:graphicFrame>
      <p:sp>
        <p:nvSpPr>
          <p:cNvPr id="9220" name="Text Box 8"/>
          <p:cNvSpPr txBox="1">
            <a:spLocks noChangeArrowheads="1"/>
          </p:cNvSpPr>
          <p:nvPr/>
        </p:nvSpPr>
        <p:spPr bwMode="auto">
          <a:xfrm>
            <a:off x="457200" y="990600"/>
            <a:ext cx="6880225" cy="915988"/>
          </a:xfrm>
          <a:prstGeom prst="rect">
            <a:avLst/>
          </a:prstGeom>
          <a:noFill/>
          <a:ln w="9525" algn="ctr">
            <a:noFill/>
            <a:miter lim="800000"/>
            <a:headEnd/>
            <a:tailEnd/>
          </a:ln>
        </p:spPr>
        <p:txBody>
          <a:bodyPr wrap="none">
            <a:spAutoFit/>
          </a:bodyPr>
          <a:lstStyle/>
          <a:p>
            <a:r>
              <a:rPr lang="en-US"/>
              <a:t>Two sources of QMSS interrupts:</a:t>
            </a:r>
          </a:p>
          <a:p>
            <a:pPr lvl="1">
              <a:buFontTx/>
              <a:buChar char="•"/>
            </a:pPr>
            <a:r>
              <a:rPr lang="en-US"/>
              <a:t> QMSS’ INTD (Hi Priority / Lo Priority Accumulator interrupts)</a:t>
            </a:r>
          </a:p>
          <a:p>
            <a:pPr lvl="1">
              <a:buFontTx/>
              <a:buChar char="•"/>
            </a:pPr>
            <a:r>
              <a:rPr lang="en-US"/>
              <a:t> Queues with dedicated CP-IntC queue pend signals</a:t>
            </a:r>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191000"/>
            <a:ext cx="8229600" cy="503238"/>
          </a:xfrm>
          <a:prstGeom prst="rect">
            <a:avLst/>
          </a:prstGeom>
          <a:solidFill>
            <a:srgbClr val="FFFF00"/>
          </a:solidFill>
          <a:ln>
            <a:solidFill>
              <a:schemeClr val="bg1">
                <a:lumMod val="50000"/>
              </a:schemeClr>
            </a:solidFill>
          </a:ln>
        </p:spPr>
        <p:txBody>
          <a:bodyPr/>
          <a:lstStyle/>
          <a:p>
            <a:pPr fontAlgn="auto">
              <a:spcBef>
                <a:spcPts val="0"/>
              </a:spcBef>
              <a:spcAft>
                <a:spcPts val="0"/>
              </a:spcAft>
              <a:defRPr/>
            </a:pPr>
            <a:endParaRPr lang="en-US" dirty="0">
              <a:solidFill>
                <a:prstClr val="black"/>
              </a:solidFill>
              <a:latin typeface="Calibri"/>
            </a:endParaRPr>
          </a:p>
        </p:txBody>
      </p:sp>
      <p:sp>
        <p:nvSpPr>
          <p:cNvPr id="19459" name="Rectangle 2"/>
          <p:cNvSpPr>
            <a:spLocks noGrp="1" noChangeArrowheads="1"/>
          </p:cNvSpPr>
          <p:nvPr>
            <p:ph type="title"/>
          </p:nvPr>
        </p:nvSpPr>
        <p:spPr>
          <a:xfrm>
            <a:off x="152400" y="76200"/>
            <a:ext cx="8839200" cy="762000"/>
          </a:xfrm>
        </p:spPr>
        <p:txBody>
          <a:bodyPr/>
          <a:lstStyle/>
          <a:p>
            <a:pPr eaLnBrk="1" hangingPunct="1"/>
            <a:r>
              <a:rPr lang="en-US" smtClean="0">
                <a:latin typeface="Calibri" pitchFamily="34" charset="0"/>
              </a:rPr>
              <a:t>How to Program the QMSS Modules</a:t>
            </a:r>
          </a:p>
        </p:txBody>
      </p:sp>
      <p:sp>
        <p:nvSpPr>
          <p:cNvPr id="19460" name="Rectangle 3"/>
          <p:cNvSpPr>
            <a:spLocks noGrp="1" noChangeArrowheads="1"/>
          </p:cNvSpPr>
          <p:nvPr>
            <p:ph idx="1"/>
          </p:nvPr>
        </p:nvSpPr>
        <p:spPr>
          <a:xfrm>
            <a:off x="457200" y="990600"/>
            <a:ext cx="8001000" cy="5334000"/>
          </a:xfrm>
        </p:spPr>
        <p:txBody>
          <a:bodyPr/>
          <a:lstStyle/>
          <a:p>
            <a:pPr eaLnBrk="1" hangingPunct="1"/>
            <a:r>
              <a:rPr lang="en-US" smtClean="0">
                <a:latin typeface="Calibri" pitchFamily="34" charset="0"/>
              </a:rPr>
              <a:t>How Does the Queue Manager Work?</a:t>
            </a:r>
          </a:p>
          <a:p>
            <a:pPr lvl="1" eaLnBrk="1" hangingPunct="1"/>
            <a:r>
              <a:rPr lang="en-US" smtClean="0">
                <a:latin typeface="Calibri" pitchFamily="34" charset="0"/>
              </a:rPr>
              <a:t>Memory Regions</a:t>
            </a:r>
          </a:p>
          <a:p>
            <a:pPr lvl="1" eaLnBrk="1" hangingPunct="1"/>
            <a:r>
              <a:rPr lang="en-US" smtClean="0">
                <a:latin typeface="Calibri" pitchFamily="34" charset="0"/>
              </a:rPr>
              <a:t>Link RAMs</a:t>
            </a:r>
          </a:p>
          <a:p>
            <a:pPr lvl="1" eaLnBrk="1" hangingPunct="1"/>
            <a:r>
              <a:rPr lang="en-US" smtClean="0">
                <a:latin typeface="Calibri" pitchFamily="34" charset="0"/>
              </a:rPr>
              <a:t>Address/Index Conversion</a:t>
            </a:r>
          </a:p>
          <a:p>
            <a:pPr lvl="1" eaLnBrk="1" hangingPunct="1"/>
            <a:r>
              <a:rPr lang="en-US" smtClean="0">
                <a:latin typeface="Calibri" pitchFamily="34" charset="0"/>
              </a:rPr>
              <a:t>Queue Pend Signals</a:t>
            </a:r>
          </a:p>
          <a:p>
            <a:pPr lvl="1" eaLnBrk="1" hangingPunct="1"/>
            <a:r>
              <a:rPr lang="en-US" smtClean="0">
                <a:latin typeface="Calibri" pitchFamily="34" charset="0"/>
              </a:rPr>
              <a:t>Accumulators</a:t>
            </a:r>
          </a:p>
          <a:p>
            <a:pPr eaLnBrk="1" hangingPunct="1"/>
            <a:r>
              <a:rPr lang="en-US" smtClean="0">
                <a:latin typeface="Calibri" pitchFamily="34" charset="0"/>
              </a:rPr>
              <a:t>How to Program the QMSS Modules</a:t>
            </a:r>
          </a:p>
          <a:p>
            <a:pPr lvl="1" eaLnBrk="1" hangingPunct="1"/>
            <a:r>
              <a:rPr lang="en-US" smtClean="0">
                <a:latin typeface="Calibri" pitchFamily="34" charset="0"/>
              </a:rPr>
              <a:t>Registers</a:t>
            </a:r>
          </a:p>
          <a:p>
            <a:pPr lvl="1" eaLnBrk="1" hangingPunct="1"/>
            <a:r>
              <a:rPr lang="en-US" smtClean="0">
                <a:latin typeface="Calibri" pitchFamily="34" charset="0"/>
              </a:rPr>
              <a:t>Low Level Driver</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76200"/>
            <a:ext cx="8839200" cy="914400"/>
          </a:xfrm>
        </p:spPr>
        <p:txBody>
          <a:bodyPr/>
          <a:lstStyle/>
          <a:p>
            <a:pPr eaLnBrk="1" hangingPunct="1"/>
            <a:r>
              <a:rPr lang="en-US" smtClean="0">
                <a:latin typeface="Calibri" pitchFamily="34" charset="0"/>
              </a:rPr>
              <a:t>Step 1: Memory Region Setup</a:t>
            </a:r>
          </a:p>
        </p:txBody>
      </p:sp>
      <p:sp>
        <p:nvSpPr>
          <p:cNvPr id="20483" name="Rectangle 3"/>
          <p:cNvSpPr>
            <a:spLocks noGrp="1" noChangeArrowheads="1"/>
          </p:cNvSpPr>
          <p:nvPr>
            <p:ph idx="1"/>
          </p:nvPr>
        </p:nvSpPr>
        <p:spPr>
          <a:xfrm>
            <a:off x="304800" y="1219200"/>
            <a:ext cx="8467725" cy="5181600"/>
          </a:xfrm>
        </p:spPr>
        <p:txBody>
          <a:bodyPr/>
          <a:lstStyle/>
          <a:p>
            <a:pPr eaLnBrk="1" hangingPunct="1">
              <a:lnSpc>
                <a:spcPct val="90000"/>
              </a:lnSpc>
            </a:pPr>
            <a:r>
              <a:rPr lang="en-US" sz="2800" smtClean="0">
                <a:latin typeface="Calibri" pitchFamily="34" charset="0"/>
              </a:rPr>
              <a:t>The most important part of Navigator initialization.</a:t>
            </a:r>
          </a:p>
          <a:p>
            <a:pPr lvl="1" eaLnBrk="1" hangingPunct="1">
              <a:lnSpc>
                <a:spcPct val="90000"/>
              </a:lnSpc>
            </a:pPr>
            <a:r>
              <a:rPr lang="en-US" sz="2400" smtClean="0">
                <a:latin typeface="Calibri" pitchFamily="34" charset="0"/>
              </a:rPr>
              <a:t>The configuration of other components depends on this.</a:t>
            </a:r>
          </a:p>
          <a:p>
            <a:pPr lvl="1" eaLnBrk="1" hangingPunct="1">
              <a:lnSpc>
                <a:spcPct val="90000"/>
              </a:lnSpc>
            </a:pPr>
            <a:r>
              <a:rPr lang="en-US" sz="2400" smtClean="0">
                <a:latin typeface="Calibri" pitchFamily="34" charset="0"/>
              </a:rPr>
              <a:t>It is critical to understand the memory movement requirements of the application!</a:t>
            </a:r>
          </a:p>
          <a:p>
            <a:pPr eaLnBrk="1" hangingPunct="1">
              <a:lnSpc>
                <a:spcPct val="90000"/>
              </a:lnSpc>
            </a:pPr>
            <a:r>
              <a:rPr lang="en-US" sz="2800" smtClean="0">
                <a:latin typeface="Calibri" pitchFamily="34" charset="0"/>
              </a:rPr>
              <a:t>20 memory regions – descriptor/payload storage.</a:t>
            </a:r>
          </a:p>
          <a:p>
            <a:pPr eaLnBrk="1" hangingPunct="1">
              <a:lnSpc>
                <a:spcPct val="90000"/>
              </a:lnSpc>
            </a:pPr>
            <a:r>
              <a:rPr lang="en-US" sz="2800" smtClean="0">
                <a:latin typeface="Calibri" pitchFamily="34" charset="0"/>
              </a:rPr>
              <a:t>Descriptor size is multiple of 16 bytes, min 32.</a:t>
            </a:r>
          </a:p>
          <a:p>
            <a:pPr eaLnBrk="1" hangingPunct="1">
              <a:lnSpc>
                <a:spcPct val="90000"/>
              </a:lnSpc>
            </a:pPr>
            <a:r>
              <a:rPr lang="en-US" sz="2800" smtClean="0">
                <a:latin typeface="Calibri" pitchFamily="34" charset="0"/>
              </a:rPr>
              <a:t>Descriptor count is a power of 2, minimum 2</a:t>
            </a:r>
            <a:r>
              <a:rPr lang="en-US" sz="2800" baseline="30000" smtClean="0">
                <a:latin typeface="Calibri" pitchFamily="34" charset="0"/>
              </a:rPr>
              <a:t>5</a:t>
            </a:r>
            <a:r>
              <a:rPr lang="en-US" sz="2800" smtClean="0">
                <a:latin typeface="Calibri" pitchFamily="34" charset="0"/>
              </a:rPr>
              <a:t>.</a:t>
            </a:r>
          </a:p>
          <a:p>
            <a:pPr eaLnBrk="1" hangingPunct="1">
              <a:lnSpc>
                <a:spcPct val="90000"/>
              </a:lnSpc>
            </a:pPr>
            <a:r>
              <a:rPr lang="en-US" sz="2800" smtClean="0">
                <a:latin typeface="Calibri" pitchFamily="34" charset="0"/>
              </a:rPr>
              <a:t>Descriptors must be placed at programmed intervals.</a:t>
            </a:r>
          </a:p>
          <a:p>
            <a:pPr eaLnBrk="1" hangingPunct="1">
              <a:lnSpc>
                <a:spcPct val="90000"/>
              </a:lnSpc>
            </a:pPr>
            <a:r>
              <a:rPr lang="en-US" sz="2800" smtClean="0">
                <a:latin typeface="Calibri" pitchFamily="34" charset="0"/>
              </a:rPr>
              <a:t>Each descriptor has a unique index within the region and within the Linking RAM.</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Calibri" pitchFamily="34" charset="0"/>
              </a:rPr>
              <a:t>Memory Region Registers</a:t>
            </a:r>
          </a:p>
        </p:txBody>
      </p:sp>
      <p:sp>
        <p:nvSpPr>
          <p:cNvPr id="21507" name="Rectangle 3"/>
          <p:cNvSpPr>
            <a:spLocks noGrp="1" noChangeArrowheads="1"/>
          </p:cNvSpPr>
          <p:nvPr>
            <p:ph idx="1"/>
          </p:nvPr>
        </p:nvSpPr>
        <p:spPr/>
        <p:txBody>
          <a:bodyPr/>
          <a:lstStyle/>
          <a:p>
            <a:pPr eaLnBrk="1" hangingPunct="1"/>
            <a:r>
              <a:rPr lang="en-US" smtClean="0">
                <a:latin typeface="Calibri" pitchFamily="34" charset="0"/>
              </a:rPr>
              <a:t>Three registers must be programmed for each memory region configuration:</a:t>
            </a:r>
          </a:p>
          <a:p>
            <a:pPr lvl="1" eaLnBrk="1" hangingPunct="1"/>
            <a:r>
              <a:rPr lang="en-US" smtClean="0">
                <a:solidFill>
                  <a:srgbClr val="0000FF"/>
                </a:solidFill>
                <a:latin typeface="Calibri" pitchFamily="34" charset="0"/>
              </a:rPr>
              <a:t>Memory Region R Base Address:</a:t>
            </a:r>
          </a:p>
          <a:p>
            <a:pPr lvl="2" eaLnBrk="1" hangingPunct="1"/>
            <a:r>
              <a:rPr lang="en-US" smtClean="0">
                <a:latin typeface="Calibri" pitchFamily="34" charset="0"/>
              </a:rPr>
              <a:t>Must be a global address</a:t>
            </a:r>
          </a:p>
          <a:p>
            <a:pPr lvl="2" eaLnBrk="1" hangingPunct="1"/>
            <a:r>
              <a:rPr lang="en-US" smtClean="0">
                <a:latin typeface="Calibri" pitchFamily="34" charset="0"/>
              </a:rPr>
              <a:t>Must be aligned to a 16-byte address boundary</a:t>
            </a:r>
          </a:p>
          <a:p>
            <a:pPr lvl="1" eaLnBrk="1" hangingPunct="1"/>
            <a:r>
              <a:rPr lang="en-US" smtClean="0">
                <a:solidFill>
                  <a:srgbClr val="0000FF"/>
                </a:solidFill>
                <a:latin typeface="Calibri" pitchFamily="34" charset="0"/>
              </a:rPr>
              <a:t>Memory Region R Start Index:</a:t>
            </a:r>
          </a:p>
          <a:p>
            <a:pPr lvl="2" eaLnBrk="1" hangingPunct="1"/>
            <a:r>
              <a:rPr lang="en-US" smtClean="0">
                <a:latin typeface="Calibri" pitchFamily="34" charset="0"/>
              </a:rPr>
              <a:t>Indicates the index of the first descriptor in this region.</a:t>
            </a:r>
          </a:p>
          <a:p>
            <a:pPr lvl="1" eaLnBrk="1" hangingPunct="1"/>
            <a:r>
              <a:rPr lang="en-US" smtClean="0">
                <a:solidFill>
                  <a:srgbClr val="0000FF"/>
                </a:solidFill>
                <a:latin typeface="Calibri" pitchFamily="34" charset="0"/>
              </a:rPr>
              <a:t>Memory Region R Descriptor Setup:</a:t>
            </a:r>
          </a:p>
          <a:p>
            <a:pPr lvl="2" eaLnBrk="1" hangingPunct="1"/>
            <a:r>
              <a:rPr lang="en-US" smtClean="0">
                <a:latin typeface="Calibri" pitchFamily="34" charset="0"/>
              </a:rPr>
              <a:t>Programs the size and count of descriptors.</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latin typeface="Calibri" pitchFamily="34" charset="0"/>
              </a:rPr>
              <a:t>Memory Region Use: Tips &amp; Pitfalls</a:t>
            </a:r>
          </a:p>
        </p:txBody>
      </p:sp>
      <p:sp>
        <p:nvSpPr>
          <p:cNvPr id="22531" name="Rectangle 3"/>
          <p:cNvSpPr>
            <a:spLocks noGrp="1" noChangeArrowheads="1"/>
          </p:cNvSpPr>
          <p:nvPr>
            <p:ph idx="1"/>
          </p:nvPr>
        </p:nvSpPr>
        <p:spPr>
          <a:xfrm>
            <a:off x="333375" y="1185863"/>
            <a:ext cx="8467725" cy="5291137"/>
          </a:xfrm>
        </p:spPr>
        <p:txBody>
          <a:bodyPr/>
          <a:lstStyle/>
          <a:p>
            <a:pPr eaLnBrk="1" hangingPunct="1"/>
            <a:r>
              <a:rPr lang="en-US" sz="2400" smtClean="0">
                <a:latin typeface="Calibri" pitchFamily="34" charset="0"/>
              </a:rPr>
              <a:t>Issue: Resolution of descriptor count becomes lower as count increases (since it is a power of two). (e.g. 2048, 4096 are available, but not 3000)</a:t>
            </a:r>
          </a:p>
          <a:p>
            <a:pPr lvl="1" eaLnBrk="1" hangingPunct="1"/>
            <a:r>
              <a:rPr lang="en-US" sz="2400" smtClean="0">
                <a:latin typeface="Calibri" pitchFamily="34" charset="0"/>
              </a:rPr>
              <a:t>Resolution: Allocate memory for what is needed.</a:t>
            </a:r>
          </a:p>
          <a:p>
            <a:pPr lvl="1" eaLnBrk="1" hangingPunct="1"/>
            <a:r>
              <a:rPr lang="en-US" sz="2400" smtClean="0">
                <a:solidFill>
                  <a:schemeClr val="tx2"/>
                </a:solidFill>
                <a:latin typeface="Calibri" pitchFamily="34" charset="0"/>
              </a:rPr>
              <a:t>Caution! Never place one memory region within the programmed address range of another memory region! Link RAM corruption will result!</a:t>
            </a:r>
          </a:p>
          <a:p>
            <a:pPr eaLnBrk="1" hangingPunct="1"/>
            <a:r>
              <a:rPr lang="en-US" sz="2400" smtClean="0">
                <a:latin typeface="Calibri" pitchFamily="34" charset="0"/>
              </a:rPr>
              <a:t>Issue: Monolithic descriptor size is fixed.</a:t>
            </a:r>
          </a:p>
          <a:p>
            <a:pPr lvl="1" eaLnBrk="1" hangingPunct="1"/>
            <a:r>
              <a:rPr lang="en-US" sz="2400" smtClean="0">
                <a:latin typeface="Calibri" pitchFamily="34" charset="0"/>
              </a:rPr>
              <a:t>Resolution: Use adjacent descriptors to create a larger descriptor if needed. (this is a software control issue)</a:t>
            </a:r>
          </a:p>
          <a:p>
            <a:pPr lvl="1" eaLnBrk="1" hangingPunct="1"/>
            <a:r>
              <a:rPr lang="en-US" sz="2400" smtClean="0">
                <a:solidFill>
                  <a:schemeClr val="tx2"/>
                </a:solidFill>
                <a:latin typeface="Calibri" pitchFamily="34" charset="0"/>
              </a:rPr>
              <a:t>Caution! Do not push the adjacent addresses! Data corruption will result! Rx DMA does not check size!</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latin typeface="Calibri" pitchFamily="34" charset="0"/>
              </a:rPr>
              <a:t>Step 2: Linking RAM Setup</a:t>
            </a:r>
          </a:p>
        </p:txBody>
      </p:sp>
      <p:sp>
        <p:nvSpPr>
          <p:cNvPr id="23555" name="Rectangle 3"/>
          <p:cNvSpPr>
            <a:spLocks noGrp="1" noChangeArrowheads="1"/>
          </p:cNvSpPr>
          <p:nvPr>
            <p:ph idx="1"/>
          </p:nvPr>
        </p:nvSpPr>
        <p:spPr/>
        <p:txBody>
          <a:bodyPr/>
          <a:lstStyle/>
          <a:p>
            <a:pPr eaLnBrk="1" hangingPunct="1"/>
            <a:r>
              <a:rPr lang="en-US" smtClean="0">
                <a:latin typeface="Calibri" pitchFamily="34" charset="0"/>
              </a:rPr>
              <a:t>The Linking Ram is configured in one or two pieces, though it is used (by QM) as a single unit.</a:t>
            </a:r>
          </a:p>
          <a:p>
            <a:pPr lvl="1" eaLnBrk="1" hangingPunct="1"/>
            <a:r>
              <a:rPr lang="en-US" smtClean="0">
                <a:latin typeface="Calibri" pitchFamily="34" charset="0"/>
              </a:rPr>
              <a:t>Requires one n-bit word per descriptor index, where n =</a:t>
            </a:r>
          </a:p>
          <a:p>
            <a:pPr lvl="2" eaLnBrk="1" hangingPunct="1"/>
            <a:r>
              <a:rPr lang="en-US" smtClean="0">
                <a:latin typeface="Calibri" pitchFamily="34" charset="0"/>
              </a:rPr>
              <a:t>40 bits for the internal linking RAM</a:t>
            </a:r>
          </a:p>
          <a:p>
            <a:pPr lvl="3" eaLnBrk="1" hangingPunct="1"/>
            <a:r>
              <a:rPr lang="en-US" smtClean="0">
                <a:latin typeface="Calibri" pitchFamily="34" charset="0"/>
              </a:rPr>
              <a:t>Benefit: speed (much faster than any other memory)</a:t>
            </a:r>
          </a:p>
          <a:p>
            <a:pPr lvl="2" eaLnBrk="1" hangingPunct="1"/>
            <a:r>
              <a:rPr lang="en-US" smtClean="0">
                <a:latin typeface="Calibri" pitchFamily="34" charset="0"/>
              </a:rPr>
              <a:t>64 bits for an external linking RAM</a:t>
            </a:r>
          </a:p>
          <a:p>
            <a:pPr lvl="3" eaLnBrk="1" hangingPunct="1"/>
            <a:r>
              <a:rPr lang="en-US" smtClean="0">
                <a:latin typeface="Calibri" pitchFamily="34" charset="0"/>
              </a:rPr>
              <a:t>Benefit: size (up to 512K entries)</a:t>
            </a:r>
          </a:p>
          <a:p>
            <a:pPr lvl="1" eaLnBrk="1" hangingPunct="1"/>
            <a:r>
              <a:rPr lang="en-US" smtClean="0">
                <a:latin typeface="Calibri" pitchFamily="34" charset="0"/>
              </a:rPr>
              <a:t>Any global address can be used for the second Linking RAM.</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latin typeface="Calibri" pitchFamily="34" charset="0"/>
              </a:rPr>
              <a:t>Linking RAM Registers</a:t>
            </a:r>
          </a:p>
        </p:txBody>
      </p:sp>
      <p:sp>
        <p:nvSpPr>
          <p:cNvPr id="24579" name="Rectangle 3"/>
          <p:cNvSpPr>
            <a:spLocks noGrp="1" noChangeArrowheads="1"/>
          </p:cNvSpPr>
          <p:nvPr>
            <p:ph idx="1"/>
          </p:nvPr>
        </p:nvSpPr>
        <p:spPr>
          <a:xfrm>
            <a:off x="333375" y="1185863"/>
            <a:ext cx="8467725" cy="5138737"/>
          </a:xfrm>
        </p:spPr>
        <p:txBody>
          <a:bodyPr/>
          <a:lstStyle/>
          <a:p>
            <a:pPr eaLnBrk="1" hangingPunct="1"/>
            <a:r>
              <a:rPr lang="en-US" sz="2400" smtClean="0">
                <a:latin typeface="Calibri" pitchFamily="34" charset="0"/>
              </a:rPr>
              <a:t>One or two registers must be programmed for each Linking RAM used:</a:t>
            </a:r>
          </a:p>
          <a:p>
            <a:pPr lvl="1" eaLnBrk="1" hangingPunct="1"/>
            <a:r>
              <a:rPr lang="en-US" sz="2000" smtClean="0">
                <a:solidFill>
                  <a:srgbClr val="0000FF"/>
                </a:solidFill>
                <a:latin typeface="Calibri" pitchFamily="34" charset="0"/>
              </a:rPr>
              <a:t>Linking RAM Region N Base Address:</a:t>
            </a:r>
          </a:p>
          <a:p>
            <a:pPr lvl="2" eaLnBrk="1" hangingPunct="1"/>
            <a:r>
              <a:rPr lang="en-US" sz="2000" smtClean="0">
                <a:latin typeface="Calibri" pitchFamily="34" charset="0"/>
              </a:rPr>
              <a:t>Must be a global address</a:t>
            </a:r>
          </a:p>
          <a:p>
            <a:pPr lvl="2" eaLnBrk="1" hangingPunct="1"/>
            <a:r>
              <a:rPr lang="en-US" sz="2000" smtClean="0">
                <a:latin typeface="Calibri" pitchFamily="34" charset="0"/>
              </a:rPr>
              <a:t>To use the QMSS internal link RAM memory, Region 0 Base Address must be set to the internal address, which currently is 0x00080000.</a:t>
            </a:r>
          </a:p>
          <a:p>
            <a:pPr lvl="1" eaLnBrk="1" hangingPunct="1"/>
            <a:r>
              <a:rPr lang="en-US" sz="2000" smtClean="0">
                <a:solidFill>
                  <a:srgbClr val="0000FF"/>
                </a:solidFill>
                <a:latin typeface="Calibri" pitchFamily="34" charset="0"/>
              </a:rPr>
              <a:t>Linking RAM Region 0 Size:</a:t>
            </a:r>
          </a:p>
          <a:p>
            <a:pPr lvl="2" eaLnBrk="1" hangingPunct="1"/>
            <a:r>
              <a:rPr lang="en-US" sz="2000" smtClean="0">
                <a:latin typeface="Calibri" pitchFamily="34" charset="0"/>
              </a:rPr>
              <a:t>Indicates the number of descriptor indexes in the first link RAM.</a:t>
            </a:r>
          </a:p>
          <a:p>
            <a:pPr lvl="3" eaLnBrk="1" hangingPunct="1"/>
            <a:r>
              <a:rPr lang="en-US" smtClean="0">
                <a:latin typeface="Calibri" pitchFamily="34" charset="0"/>
              </a:rPr>
              <a:t>If this register is set to 999, then Region 0 indexes will be 0 to 999; Region 1 indexes will start at 1000.</a:t>
            </a:r>
          </a:p>
          <a:p>
            <a:pPr lvl="3" eaLnBrk="1" hangingPunct="1"/>
            <a:r>
              <a:rPr lang="en-US" smtClean="0">
                <a:latin typeface="Calibri" pitchFamily="34" charset="0"/>
              </a:rPr>
              <a:t>Set to 0x3FFF to use the entire internal Linking RAM</a:t>
            </a:r>
          </a:p>
          <a:p>
            <a:pPr lvl="2" eaLnBrk="1" hangingPunct="1"/>
            <a:r>
              <a:rPr lang="en-US" sz="2000" smtClean="0">
                <a:latin typeface="Calibri" pitchFamily="34" charset="0"/>
              </a:rPr>
              <a:t>This register is not needed for the second linking RAM.</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Calibri" pitchFamily="34" charset="0"/>
              </a:rPr>
              <a:t>Agenda</a:t>
            </a:r>
          </a:p>
        </p:txBody>
      </p:sp>
      <p:sp>
        <p:nvSpPr>
          <p:cNvPr id="16387" name="Rectangle 3"/>
          <p:cNvSpPr>
            <a:spLocks noGrp="1" noChangeArrowheads="1"/>
          </p:cNvSpPr>
          <p:nvPr>
            <p:ph idx="1"/>
          </p:nvPr>
        </p:nvSpPr>
        <p:spPr/>
        <p:txBody>
          <a:bodyPr/>
          <a:lstStyle/>
          <a:p>
            <a:pPr eaLnBrk="1" hangingPunct="1"/>
            <a:r>
              <a:rPr lang="en-US" smtClean="0">
                <a:latin typeface="Calibri" pitchFamily="34" charset="0"/>
              </a:rPr>
              <a:t>How Does the Queue Manager Work?</a:t>
            </a:r>
          </a:p>
          <a:p>
            <a:pPr lvl="1" eaLnBrk="1" hangingPunct="1"/>
            <a:r>
              <a:rPr lang="en-US" smtClean="0">
                <a:latin typeface="Calibri" pitchFamily="34" charset="0"/>
              </a:rPr>
              <a:t>Memory Regions</a:t>
            </a:r>
          </a:p>
          <a:p>
            <a:pPr lvl="1" eaLnBrk="1" hangingPunct="1"/>
            <a:r>
              <a:rPr lang="en-US" smtClean="0">
                <a:latin typeface="Calibri" pitchFamily="34" charset="0"/>
              </a:rPr>
              <a:t>Link RAMs</a:t>
            </a:r>
          </a:p>
          <a:p>
            <a:pPr lvl="1" eaLnBrk="1" hangingPunct="1"/>
            <a:r>
              <a:rPr lang="en-US" smtClean="0">
                <a:latin typeface="Calibri" pitchFamily="34" charset="0"/>
              </a:rPr>
              <a:t>Address/Index Conversion</a:t>
            </a:r>
          </a:p>
          <a:p>
            <a:pPr lvl="1" eaLnBrk="1" hangingPunct="1"/>
            <a:r>
              <a:rPr lang="en-US" smtClean="0">
                <a:latin typeface="Calibri" pitchFamily="34" charset="0"/>
              </a:rPr>
              <a:t>Queue Pend Signals</a:t>
            </a:r>
          </a:p>
          <a:p>
            <a:pPr lvl="1" eaLnBrk="1" hangingPunct="1"/>
            <a:r>
              <a:rPr lang="en-US" smtClean="0">
                <a:latin typeface="Calibri" pitchFamily="34" charset="0"/>
              </a:rPr>
              <a:t>Accumulators</a:t>
            </a:r>
          </a:p>
          <a:p>
            <a:pPr eaLnBrk="1" hangingPunct="1"/>
            <a:r>
              <a:rPr lang="en-US" smtClean="0">
                <a:latin typeface="Calibri" pitchFamily="34" charset="0"/>
              </a:rPr>
              <a:t>How to Program the QMSS Modules</a:t>
            </a:r>
          </a:p>
          <a:p>
            <a:pPr lvl="1" eaLnBrk="1" hangingPunct="1"/>
            <a:r>
              <a:rPr lang="en-US" smtClean="0">
                <a:latin typeface="Calibri" pitchFamily="34" charset="0"/>
              </a:rPr>
              <a:t>Registers</a:t>
            </a:r>
          </a:p>
          <a:p>
            <a:pPr lvl="1" eaLnBrk="1" hangingPunct="1"/>
            <a:r>
              <a:rPr lang="en-US" smtClean="0">
                <a:latin typeface="Calibri" pitchFamily="34" charset="0"/>
              </a:rPr>
              <a:t>Low Level Driver</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latin typeface="Calibri" pitchFamily="34" charset="0"/>
              </a:rPr>
              <a:t>Step 3: Push and Pop</a:t>
            </a:r>
          </a:p>
        </p:txBody>
      </p:sp>
      <p:sp>
        <p:nvSpPr>
          <p:cNvPr id="25603" name="Rectangle 3"/>
          <p:cNvSpPr>
            <a:spLocks noGrp="1" noChangeArrowheads="1"/>
          </p:cNvSpPr>
          <p:nvPr>
            <p:ph idx="1"/>
          </p:nvPr>
        </p:nvSpPr>
        <p:spPr>
          <a:xfrm>
            <a:off x="333375" y="1185863"/>
            <a:ext cx="8467725" cy="5062537"/>
          </a:xfrm>
        </p:spPr>
        <p:txBody>
          <a:bodyPr/>
          <a:lstStyle/>
          <a:p>
            <a:pPr lvl="1" eaLnBrk="1" hangingPunct="1">
              <a:lnSpc>
                <a:spcPct val="90000"/>
              </a:lnSpc>
            </a:pPr>
            <a:r>
              <a:rPr lang="en-US" sz="2400" smtClean="0">
                <a:latin typeface="Calibri" pitchFamily="34" charset="0"/>
              </a:rPr>
              <a:t>For the QM, the only thing remaining is to push and pop descriptors (the remaining initialization tasks are to populate free descriptor queues and program PKTDMAs).</a:t>
            </a:r>
          </a:p>
          <a:p>
            <a:pPr lvl="2" eaLnBrk="1" hangingPunct="1">
              <a:lnSpc>
                <a:spcPct val="90000"/>
              </a:lnSpc>
            </a:pPr>
            <a:endParaRPr lang="en-US" smtClean="0">
              <a:latin typeface="Calibri" pitchFamily="34" charset="0"/>
            </a:endParaRPr>
          </a:p>
          <a:p>
            <a:pPr lvl="1" eaLnBrk="1" hangingPunct="1">
              <a:lnSpc>
                <a:spcPct val="90000"/>
              </a:lnSpc>
            </a:pPr>
            <a:r>
              <a:rPr lang="en-US" sz="2400" smtClean="0">
                <a:solidFill>
                  <a:srgbClr val="0000FF"/>
                </a:solidFill>
                <a:latin typeface="Calibri" pitchFamily="34" charset="0"/>
              </a:rPr>
              <a:t>Queue N Register D:</a:t>
            </a:r>
          </a:p>
          <a:p>
            <a:pPr lvl="2" eaLnBrk="1" hangingPunct="1">
              <a:lnSpc>
                <a:spcPct val="90000"/>
              </a:lnSpc>
            </a:pPr>
            <a:r>
              <a:rPr lang="en-US" smtClean="0">
                <a:latin typeface="Calibri" pitchFamily="34" charset="0"/>
              </a:rPr>
              <a:t>Writing to these registers </a:t>
            </a:r>
            <a:r>
              <a:rPr lang="en-US" u="sng" smtClean="0">
                <a:latin typeface="Calibri" pitchFamily="34" charset="0"/>
              </a:rPr>
              <a:t>pushes</a:t>
            </a:r>
            <a:r>
              <a:rPr lang="en-US" smtClean="0">
                <a:latin typeface="Calibri" pitchFamily="34" charset="0"/>
              </a:rPr>
              <a:t> a descriptor into a queue</a:t>
            </a:r>
          </a:p>
          <a:p>
            <a:pPr lvl="2" eaLnBrk="1" hangingPunct="1">
              <a:lnSpc>
                <a:spcPct val="90000"/>
              </a:lnSpc>
            </a:pPr>
            <a:r>
              <a:rPr lang="en-US" smtClean="0">
                <a:latin typeface="Calibri" pitchFamily="34" charset="0"/>
              </a:rPr>
              <a:t>Reading these registers </a:t>
            </a:r>
            <a:r>
              <a:rPr lang="en-US" u="sng" smtClean="0">
                <a:latin typeface="Calibri" pitchFamily="34" charset="0"/>
              </a:rPr>
              <a:t>pops</a:t>
            </a:r>
            <a:r>
              <a:rPr lang="en-US" smtClean="0">
                <a:latin typeface="Calibri" pitchFamily="34" charset="0"/>
              </a:rPr>
              <a:t> a descriptor from a queue</a:t>
            </a:r>
          </a:p>
          <a:p>
            <a:pPr lvl="2" eaLnBrk="1" hangingPunct="1">
              <a:lnSpc>
                <a:spcPct val="90000"/>
              </a:lnSpc>
            </a:pPr>
            <a:endParaRPr lang="en-US" smtClean="0">
              <a:latin typeface="Calibri" pitchFamily="34" charset="0"/>
            </a:endParaRPr>
          </a:p>
          <a:p>
            <a:pPr lvl="1" eaLnBrk="1" hangingPunct="1">
              <a:lnSpc>
                <a:spcPct val="90000"/>
              </a:lnSpc>
            </a:pPr>
            <a:r>
              <a:rPr lang="en-US" sz="2400" smtClean="0">
                <a:latin typeface="Calibri" pitchFamily="34" charset="0"/>
              </a:rPr>
              <a:t>Note: While a descriptor is linked in a queue it should be considered “owned” by hardware and not modified. When software pops it (or is given the address by the accumulator), it “owns” the descriptor, and may modify the contents until it is pushed once again into a queue.</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latin typeface="Calibri" pitchFamily="34" charset="0"/>
              </a:rPr>
              <a:t>QMSS Low Level Driver (LLD)</a:t>
            </a:r>
          </a:p>
        </p:txBody>
      </p:sp>
      <p:sp>
        <p:nvSpPr>
          <p:cNvPr id="26627" name="Rectangle 3"/>
          <p:cNvSpPr>
            <a:spLocks noGrp="1" noChangeArrowheads="1"/>
          </p:cNvSpPr>
          <p:nvPr>
            <p:ph idx="1"/>
          </p:nvPr>
        </p:nvSpPr>
        <p:spPr>
          <a:xfrm>
            <a:off x="333375" y="957263"/>
            <a:ext cx="8467725" cy="5367337"/>
          </a:xfrm>
        </p:spPr>
        <p:txBody>
          <a:bodyPr/>
          <a:lstStyle/>
          <a:p>
            <a:pPr eaLnBrk="1" hangingPunct="1">
              <a:lnSpc>
                <a:spcPct val="90000"/>
              </a:lnSpc>
              <a:buFont typeface="Arial" charset="0"/>
              <a:buNone/>
            </a:pPr>
            <a:r>
              <a:rPr lang="en-US" sz="2400" smtClean="0">
                <a:latin typeface="Calibri" pitchFamily="34" charset="0"/>
              </a:rPr>
              <a:t>Provides an abstraction of register-level details.</a:t>
            </a:r>
            <a:br>
              <a:rPr lang="en-US" sz="2400" smtClean="0">
                <a:latin typeface="Calibri" pitchFamily="34" charset="0"/>
              </a:rPr>
            </a:br>
            <a:endParaRPr lang="en-US" sz="1600" smtClean="0">
              <a:latin typeface="Calibri" pitchFamily="34" charset="0"/>
            </a:endParaRPr>
          </a:p>
          <a:p>
            <a:pPr eaLnBrk="1" hangingPunct="1">
              <a:lnSpc>
                <a:spcPct val="90000"/>
              </a:lnSpc>
            </a:pPr>
            <a:r>
              <a:rPr lang="en-US" sz="2400" smtClean="0">
                <a:latin typeface="Calibri" pitchFamily="34" charset="0"/>
              </a:rPr>
              <a:t>Provides two usage modes:</a:t>
            </a:r>
          </a:p>
          <a:p>
            <a:pPr lvl="1" eaLnBrk="1" hangingPunct="1">
              <a:lnSpc>
                <a:spcPct val="90000"/>
              </a:lnSpc>
            </a:pPr>
            <a:r>
              <a:rPr lang="en-US" sz="2000" smtClean="0">
                <a:latin typeface="Calibri" pitchFamily="34" charset="0"/>
              </a:rPr>
              <a:t>User manages/selects resources to be used</a:t>
            </a:r>
          </a:p>
          <a:p>
            <a:pPr lvl="2" eaLnBrk="1" hangingPunct="1">
              <a:lnSpc>
                <a:spcPct val="90000"/>
              </a:lnSpc>
            </a:pPr>
            <a:r>
              <a:rPr lang="en-US" sz="1800" smtClean="0">
                <a:latin typeface="Calibri" pitchFamily="34" charset="0"/>
              </a:rPr>
              <a:t>Generally faster</a:t>
            </a:r>
          </a:p>
          <a:p>
            <a:pPr lvl="1" eaLnBrk="1" hangingPunct="1">
              <a:lnSpc>
                <a:spcPct val="90000"/>
              </a:lnSpc>
            </a:pPr>
            <a:r>
              <a:rPr lang="en-US" sz="2000" smtClean="0">
                <a:latin typeface="Calibri" pitchFamily="34" charset="0"/>
              </a:rPr>
              <a:t>LLD manages/selects resources</a:t>
            </a:r>
          </a:p>
          <a:p>
            <a:pPr lvl="2" eaLnBrk="1" hangingPunct="1">
              <a:lnSpc>
                <a:spcPct val="90000"/>
              </a:lnSpc>
            </a:pPr>
            <a:r>
              <a:rPr lang="en-US" sz="1800" smtClean="0">
                <a:latin typeface="Calibri" pitchFamily="34" charset="0"/>
              </a:rPr>
              <a:t>Generally easier</a:t>
            </a:r>
          </a:p>
          <a:p>
            <a:pPr eaLnBrk="1" hangingPunct="1">
              <a:lnSpc>
                <a:spcPct val="90000"/>
              </a:lnSpc>
            </a:pPr>
            <a:endParaRPr lang="en-US" sz="1600" smtClean="0">
              <a:latin typeface="Calibri" pitchFamily="34" charset="0"/>
            </a:endParaRPr>
          </a:p>
          <a:p>
            <a:pPr eaLnBrk="1" hangingPunct="1">
              <a:lnSpc>
                <a:spcPct val="90000"/>
              </a:lnSpc>
            </a:pPr>
            <a:r>
              <a:rPr lang="en-US" sz="2400" smtClean="0">
                <a:latin typeface="Calibri" pitchFamily="34" charset="0"/>
              </a:rPr>
              <a:t>Allocates a minimal amount of memory for bookkeeping purposes.</a:t>
            </a:r>
          </a:p>
          <a:p>
            <a:pPr lvl="1" eaLnBrk="1" hangingPunct="1">
              <a:lnSpc>
                <a:spcPct val="90000"/>
              </a:lnSpc>
            </a:pPr>
            <a:endParaRPr lang="en-US" sz="1600" smtClean="0">
              <a:latin typeface="Calibri" pitchFamily="34" charset="0"/>
            </a:endParaRPr>
          </a:p>
          <a:p>
            <a:pPr eaLnBrk="1" hangingPunct="1">
              <a:lnSpc>
                <a:spcPct val="90000"/>
              </a:lnSpc>
            </a:pPr>
            <a:r>
              <a:rPr lang="en-US" sz="2400" smtClean="0">
                <a:latin typeface="Calibri" pitchFamily="34" charset="0"/>
              </a:rPr>
              <a:t>Built as two drivers:</a:t>
            </a:r>
          </a:p>
          <a:p>
            <a:pPr lvl="1" eaLnBrk="1" hangingPunct="1">
              <a:lnSpc>
                <a:spcPct val="90000"/>
              </a:lnSpc>
            </a:pPr>
            <a:r>
              <a:rPr lang="en-US" sz="2000" smtClean="0">
                <a:latin typeface="Calibri" pitchFamily="34" charset="0"/>
              </a:rPr>
              <a:t>QMSS LLD is a standalone driver for QM and Accumulators.</a:t>
            </a:r>
          </a:p>
          <a:p>
            <a:pPr lvl="1" eaLnBrk="1" hangingPunct="1">
              <a:lnSpc>
                <a:spcPct val="90000"/>
              </a:lnSpc>
            </a:pPr>
            <a:r>
              <a:rPr lang="en-US" sz="2000" smtClean="0">
                <a:latin typeface="Calibri" pitchFamily="34" charset="0"/>
              </a:rPr>
              <a:t>CPPI LLD is a driver for PKTDMA that requires the QMSS LLD.</a:t>
            </a:r>
          </a:p>
          <a:p>
            <a:pPr lvl="1" eaLnBrk="1" hangingPunct="1">
              <a:lnSpc>
                <a:spcPct val="90000"/>
              </a:lnSpc>
            </a:pPr>
            <a:endParaRPr lang="en-US" sz="1600" smtClean="0">
              <a:latin typeface="Calibri" pitchFamily="34" charset="0"/>
            </a:endParaRPr>
          </a:p>
          <a:p>
            <a:pPr eaLnBrk="1" hangingPunct="1">
              <a:lnSpc>
                <a:spcPct val="90000"/>
              </a:lnSpc>
            </a:pPr>
            <a:r>
              <a:rPr lang="en-US" sz="2400" smtClean="0">
                <a:latin typeface="Calibri" pitchFamily="34" charset="0"/>
              </a:rPr>
              <a:t>The following slides do not present the full API.</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latin typeface="Calibri" pitchFamily="34" charset="0"/>
              </a:rPr>
              <a:t>QMSS LLD Initialization</a:t>
            </a:r>
          </a:p>
        </p:txBody>
      </p:sp>
      <p:sp>
        <p:nvSpPr>
          <p:cNvPr id="27651" name="Rectangle 3"/>
          <p:cNvSpPr>
            <a:spLocks noGrp="1" noChangeArrowheads="1"/>
          </p:cNvSpPr>
          <p:nvPr>
            <p:ph idx="1"/>
          </p:nvPr>
        </p:nvSpPr>
        <p:spPr>
          <a:xfrm>
            <a:off x="333375" y="1185863"/>
            <a:ext cx="8467725" cy="5138737"/>
          </a:xfrm>
        </p:spPr>
        <p:txBody>
          <a:bodyPr/>
          <a:lstStyle/>
          <a:p>
            <a:pPr eaLnBrk="1" hangingPunct="1"/>
            <a:r>
              <a:rPr lang="en-US" smtClean="0">
                <a:latin typeface="Calibri" pitchFamily="34" charset="0"/>
              </a:rPr>
              <a:t>The following are one-time initialization routines to configure the LLD globally:</a:t>
            </a:r>
          </a:p>
          <a:p>
            <a:pPr lvl="2"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Qmss_init(parms, queue_mapping);</a:t>
            </a:r>
          </a:p>
          <a:p>
            <a:pPr lvl="2" eaLnBrk="1" hangingPunct="1"/>
            <a:r>
              <a:rPr lang="en-US" smtClean="0">
                <a:latin typeface="Calibri" pitchFamily="34" charset="0"/>
              </a:rPr>
              <a:t>Configures Link RAM, # descriptors, queue mapping</a:t>
            </a:r>
          </a:p>
          <a:p>
            <a:pPr lvl="2" eaLnBrk="1" hangingPunct="1"/>
            <a:r>
              <a:rPr lang="en-US" smtClean="0">
                <a:latin typeface="Calibri" pitchFamily="34" charset="0"/>
              </a:rPr>
              <a:t>May be called on one or all cores</a:t>
            </a:r>
          </a:p>
          <a:p>
            <a:pPr lvl="1" eaLnBrk="1" hangingPunct="1"/>
            <a:endParaRPr lang="en-US" smtClean="0">
              <a:latin typeface="Calibri" pitchFamily="34" charset="0"/>
            </a:endParaRPr>
          </a:p>
          <a:p>
            <a:pPr lvl="1" eaLnBrk="1" hangingPunct="1"/>
            <a:r>
              <a:rPr lang="en-US" smtClean="0">
                <a:solidFill>
                  <a:srgbClr val="0000FF"/>
                </a:solidFill>
                <a:latin typeface="Calibri" pitchFamily="34" charset="0"/>
              </a:rPr>
              <a:t>Qmss_exit();</a:t>
            </a:r>
          </a:p>
          <a:p>
            <a:pPr lvl="2" eaLnBrk="1" hangingPunct="1"/>
            <a:r>
              <a:rPr lang="en-US" smtClean="0">
                <a:latin typeface="Calibri" pitchFamily="34" charset="0"/>
              </a:rPr>
              <a:t>Deinitializes the QMSS LLD</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latin typeface="Calibri" pitchFamily="34" charset="0"/>
              </a:rPr>
              <a:t>QMSS Configuration</a:t>
            </a:r>
          </a:p>
        </p:txBody>
      </p:sp>
      <p:sp>
        <p:nvSpPr>
          <p:cNvPr id="28675" name="Rectangle 3"/>
          <p:cNvSpPr>
            <a:spLocks noGrp="1" noChangeArrowheads="1"/>
          </p:cNvSpPr>
          <p:nvPr>
            <p:ph idx="1"/>
          </p:nvPr>
        </p:nvSpPr>
        <p:spPr/>
        <p:txBody>
          <a:bodyPr/>
          <a:lstStyle/>
          <a:p>
            <a:pPr eaLnBrk="1" hangingPunct="1"/>
            <a:r>
              <a:rPr lang="en-US" smtClean="0">
                <a:latin typeface="Calibri" pitchFamily="34" charset="0"/>
              </a:rPr>
              <a:t>More QMSS configuration:</a:t>
            </a:r>
          </a:p>
          <a:p>
            <a:pPr lvl="1"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Qmss_start( );</a:t>
            </a:r>
          </a:p>
          <a:p>
            <a:pPr lvl="2" eaLnBrk="1" hangingPunct="1"/>
            <a:r>
              <a:rPr lang="en-US" smtClean="0">
                <a:latin typeface="Calibri" pitchFamily="34" charset="0"/>
              </a:rPr>
              <a:t>Called once on every core to initialize config parms on those cores.</a:t>
            </a:r>
          </a:p>
          <a:p>
            <a:pPr lvl="2" eaLnBrk="1" hangingPunct="1"/>
            <a:r>
              <a:rPr lang="en-US" smtClean="0">
                <a:latin typeface="Calibri" pitchFamily="34" charset="0"/>
              </a:rPr>
              <a:t>Must be called immediately following Qmss_init()</a:t>
            </a:r>
          </a:p>
          <a:p>
            <a:pPr lvl="2"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Qmss_insertMemoryRegion(mem_parms);</a:t>
            </a:r>
          </a:p>
          <a:p>
            <a:pPr lvl="2" eaLnBrk="1" hangingPunct="1"/>
            <a:r>
              <a:rPr lang="en-US" smtClean="0">
                <a:latin typeface="Calibri" pitchFamily="34" charset="0"/>
              </a:rPr>
              <a:t>Configures a single memory region.</a:t>
            </a:r>
          </a:p>
          <a:p>
            <a:pPr lvl="2" eaLnBrk="1" hangingPunct="1"/>
            <a:r>
              <a:rPr lang="en-US" smtClean="0">
                <a:latin typeface="Calibri" pitchFamily="34" charset="0"/>
              </a:rPr>
              <a:t>Should be called with protection so that no other tasks or cores could simultaneously create an overlapping region.</a:t>
            </a:r>
          </a:p>
          <a:p>
            <a:pPr lvl="1" eaLnBrk="1" hangingPunct="1"/>
            <a:endParaRPr lang="en-US" smtClean="0">
              <a:latin typeface="Calibri" pitchFamily="34" charset="0"/>
            </a:endParaRPr>
          </a:p>
          <a:p>
            <a:pPr eaLnBrk="1" hangingPunct="1"/>
            <a:endParaRPr lang="en-US" smtClean="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latin typeface="Calibri" pitchFamily="34" charset="0"/>
              </a:rPr>
              <a:t>QMSS LLD Queue Usage</a:t>
            </a:r>
          </a:p>
        </p:txBody>
      </p:sp>
      <p:sp>
        <p:nvSpPr>
          <p:cNvPr id="29699" name="Rectangle 3"/>
          <p:cNvSpPr>
            <a:spLocks noGrp="1" noChangeArrowheads="1"/>
          </p:cNvSpPr>
          <p:nvPr>
            <p:ph idx="1"/>
          </p:nvPr>
        </p:nvSpPr>
        <p:spPr/>
        <p:txBody>
          <a:bodyPr/>
          <a:lstStyle/>
          <a:p>
            <a:pPr eaLnBrk="1" hangingPunct="1"/>
            <a:r>
              <a:rPr lang="en-US" smtClean="0">
                <a:latin typeface="Calibri" pitchFamily="34" charset="0"/>
              </a:rPr>
              <a:t>To allocate and release queues:</a:t>
            </a:r>
          </a:p>
          <a:p>
            <a:pPr lvl="1"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queue_handle = Qmss_queueOpen(type, que, *flag);</a:t>
            </a:r>
          </a:p>
          <a:p>
            <a:pPr lvl="2" eaLnBrk="1" hangingPunct="1"/>
            <a:r>
              <a:rPr lang="en-US" smtClean="0">
                <a:latin typeface="Calibri" pitchFamily="34" charset="0"/>
              </a:rPr>
              <a:t>Once “open”, the DSP may push and pop to the queue.</a:t>
            </a:r>
          </a:p>
          <a:p>
            <a:pPr lvl="3" eaLnBrk="1" hangingPunct="1"/>
            <a:r>
              <a:rPr lang="en-US" smtClean="0">
                <a:latin typeface="Calibri" pitchFamily="34" charset="0"/>
              </a:rPr>
              <a:t>type refers to an enum (tx queue, general purpose, etc.).</a:t>
            </a:r>
          </a:p>
          <a:p>
            <a:pPr lvl="3" eaLnBrk="1" hangingPunct="1"/>
            <a:r>
              <a:rPr lang="en-US" smtClean="0">
                <a:latin typeface="Calibri" pitchFamily="34" charset="0"/>
              </a:rPr>
              <a:t>que refers to the requested queue number.</a:t>
            </a:r>
          </a:p>
          <a:p>
            <a:pPr lvl="3" eaLnBrk="1" hangingPunct="1"/>
            <a:r>
              <a:rPr lang="en-US" smtClean="0">
                <a:latin typeface="Calibri" pitchFamily="34" charset="0"/>
              </a:rPr>
              <a:t>flag is returned true if the queue is already allocated.</a:t>
            </a:r>
          </a:p>
          <a:p>
            <a:pPr lvl="2"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Qmss_queueClose(queue_handle);</a:t>
            </a:r>
          </a:p>
          <a:p>
            <a:pPr lvl="2" eaLnBrk="1" hangingPunct="1"/>
            <a:r>
              <a:rPr lang="en-US" smtClean="0">
                <a:latin typeface="Calibri" pitchFamily="34" charset="0"/>
              </a:rPr>
              <a:t>Releases the handle preventing further use of the queue</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latin typeface="Calibri" pitchFamily="34" charset="0"/>
              </a:rPr>
              <a:t>Queue Push and Pop</a:t>
            </a:r>
          </a:p>
        </p:txBody>
      </p:sp>
      <p:sp>
        <p:nvSpPr>
          <p:cNvPr id="30723" name="Rectangle 3"/>
          <p:cNvSpPr>
            <a:spLocks noGrp="1" noChangeArrowheads="1"/>
          </p:cNvSpPr>
          <p:nvPr>
            <p:ph idx="1"/>
          </p:nvPr>
        </p:nvSpPr>
        <p:spPr>
          <a:xfrm>
            <a:off x="333375" y="1185863"/>
            <a:ext cx="8467725" cy="5291137"/>
          </a:xfrm>
        </p:spPr>
        <p:txBody>
          <a:bodyPr/>
          <a:lstStyle/>
          <a:p>
            <a:pPr eaLnBrk="1" hangingPunct="1"/>
            <a:r>
              <a:rPr lang="en-US" smtClean="0">
                <a:latin typeface="Calibri" pitchFamily="34" charset="0"/>
              </a:rPr>
              <a:t>Queue management APIs:</a:t>
            </a:r>
          </a:p>
          <a:p>
            <a:pPr lvl="1"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Qmss_queuePushDesc(queue_handle, desc_ptr);</a:t>
            </a:r>
          </a:p>
          <a:p>
            <a:pPr lvl="2" eaLnBrk="1" hangingPunct="1"/>
            <a:r>
              <a:rPr lang="en-US" smtClean="0">
                <a:latin typeface="Calibri" pitchFamily="34" charset="0"/>
              </a:rPr>
              <a:t>Pushes a descriptor address to the handle’s queue.</a:t>
            </a:r>
          </a:p>
          <a:p>
            <a:pPr lvl="2" eaLnBrk="1" hangingPunct="1"/>
            <a:r>
              <a:rPr lang="en-US" smtClean="0">
                <a:latin typeface="Calibri" pitchFamily="34" charset="0"/>
              </a:rPr>
              <a:t>Other APIs are available for pushing sideband info as well.</a:t>
            </a:r>
          </a:p>
          <a:p>
            <a:pPr lvl="2" eaLnBrk="1" hangingPunct="1"/>
            <a:endParaRPr lang="en-US" sz="1600" u="sng" smtClean="0">
              <a:latin typeface="Calibri" pitchFamily="34" charset="0"/>
            </a:endParaRPr>
          </a:p>
          <a:p>
            <a:pPr lvl="1" eaLnBrk="1" hangingPunct="1"/>
            <a:r>
              <a:rPr lang="en-US" smtClean="0">
                <a:solidFill>
                  <a:srgbClr val="0000FF"/>
                </a:solidFill>
                <a:latin typeface="Calibri" pitchFamily="34" charset="0"/>
              </a:rPr>
              <a:t>desc_ptr = Qmss_queuePop(queue_handle);</a:t>
            </a:r>
          </a:p>
          <a:p>
            <a:pPr lvl="2" eaLnBrk="1" hangingPunct="1"/>
            <a:r>
              <a:rPr lang="en-US" smtClean="0">
                <a:latin typeface="Calibri" pitchFamily="34" charset="0"/>
              </a:rPr>
              <a:t>Pops a descriptor address from the handle’s queue.</a:t>
            </a:r>
          </a:p>
          <a:p>
            <a:pPr lvl="1" eaLnBrk="1" hangingPunct="1"/>
            <a:endParaRPr lang="en-US" sz="1600" u="sng" smtClean="0">
              <a:latin typeface="Calibri" pitchFamily="34" charset="0"/>
            </a:endParaRPr>
          </a:p>
          <a:p>
            <a:pPr lvl="1" eaLnBrk="1" hangingPunct="1"/>
            <a:r>
              <a:rPr lang="en-US" smtClean="0">
                <a:solidFill>
                  <a:srgbClr val="0000FF"/>
                </a:solidFill>
                <a:latin typeface="Calibri" pitchFamily="34" charset="0"/>
              </a:rPr>
              <a:t>count = Qmss_getQueueEntryCount(queue_handle);</a:t>
            </a:r>
          </a:p>
          <a:p>
            <a:pPr lvl="2" eaLnBrk="1" hangingPunct="1"/>
            <a:r>
              <a:rPr lang="en-US" smtClean="0">
                <a:latin typeface="Calibri" pitchFamily="34" charset="0"/>
              </a:rPr>
              <a:t>Returns the number of descriptors in the queue.</a:t>
            </a:r>
          </a:p>
          <a:p>
            <a:pPr lvl="1" eaLnBrk="1" hangingPunct="1"/>
            <a:endParaRPr lang="en-US" smtClean="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Calibri" pitchFamily="34" charset="0"/>
              </a:rPr>
              <a:t>QMSS Accumulator</a:t>
            </a:r>
          </a:p>
        </p:txBody>
      </p:sp>
      <p:sp>
        <p:nvSpPr>
          <p:cNvPr id="31747" name="Rectangle 3"/>
          <p:cNvSpPr>
            <a:spLocks noGrp="1" noChangeArrowheads="1"/>
          </p:cNvSpPr>
          <p:nvPr>
            <p:ph idx="1"/>
          </p:nvPr>
        </p:nvSpPr>
        <p:spPr/>
        <p:txBody>
          <a:bodyPr/>
          <a:lstStyle/>
          <a:p>
            <a:pPr eaLnBrk="1" hangingPunct="1"/>
            <a:r>
              <a:rPr lang="en-US" smtClean="0">
                <a:latin typeface="Calibri" pitchFamily="34" charset="0"/>
              </a:rPr>
              <a:t>The following functions are available to program, enable, and disable an accumulator:</a:t>
            </a:r>
          </a:p>
          <a:p>
            <a:pPr lvl="1"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Qmss_programAccumulator(type, *program);</a:t>
            </a:r>
          </a:p>
          <a:p>
            <a:pPr lvl="2" eaLnBrk="1" hangingPunct="1"/>
            <a:r>
              <a:rPr lang="en-US" smtClean="0">
                <a:latin typeface="Calibri" pitchFamily="34" charset="0"/>
              </a:rPr>
              <a:t>Programs/enables one accumulator channel (high or low)</a:t>
            </a:r>
          </a:p>
          <a:p>
            <a:pPr lvl="2" eaLnBrk="1" hangingPunct="1"/>
            <a:r>
              <a:rPr lang="en-US" smtClean="0">
                <a:latin typeface="Calibri" pitchFamily="34" charset="0"/>
              </a:rPr>
              <a:t>Setup of the ISR is done outside the LLD using INTC</a:t>
            </a:r>
          </a:p>
          <a:p>
            <a:pPr lvl="2" eaLnBrk="1" hangingPunct="1"/>
            <a:endParaRPr lang="en-US" sz="1600" smtClean="0">
              <a:latin typeface="Calibri" pitchFamily="34" charset="0"/>
            </a:endParaRPr>
          </a:p>
          <a:p>
            <a:pPr lvl="1" eaLnBrk="1" hangingPunct="1"/>
            <a:r>
              <a:rPr lang="en-US" smtClean="0">
                <a:solidFill>
                  <a:srgbClr val="0000FF"/>
                </a:solidFill>
                <a:latin typeface="Calibri" pitchFamily="34" charset="0"/>
              </a:rPr>
              <a:t>Qmss_disableAccumulator(type, channel);</a:t>
            </a:r>
          </a:p>
          <a:p>
            <a:pPr lvl="2" eaLnBrk="1" hangingPunct="1"/>
            <a:r>
              <a:rPr lang="en-US" smtClean="0">
                <a:latin typeface="Calibri" pitchFamily="34" charset="0"/>
              </a:rPr>
              <a:t>Disables one accumulator channel (high or low)</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latin typeface="Calibri" pitchFamily="34" charset="0"/>
              </a:rPr>
              <a:t>For More Information</a:t>
            </a:r>
          </a:p>
        </p:txBody>
      </p:sp>
      <p:sp>
        <p:nvSpPr>
          <p:cNvPr id="32771" name="Content Placeholder 2"/>
          <p:cNvSpPr>
            <a:spLocks noGrp="1"/>
          </p:cNvSpPr>
          <p:nvPr>
            <p:ph idx="1"/>
          </p:nvPr>
        </p:nvSpPr>
        <p:spPr/>
        <p:txBody>
          <a:bodyPr/>
          <a:lstStyle/>
          <a:p>
            <a:r>
              <a:rPr lang="en-US" smtClean="0">
                <a:latin typeface="Calibri" pitchFamily="34" charset="0"/>
              </a:rPr>
              <a:t>For more information, refer to the to Multicore Navigator User Guide</a:t>
            </a:r>
            <a:br>
              <a:rPr lang="en-US" smtClean="0">
                <a:latin typeface="Calibri" pitchFamily="34" charset="0"/>
              </a:rPr>
            </a:br>
            <a:r>
              <a:rPr lang="en-US" smtClean="0">
                <a:latin typeface="Calibri" pitchFamily="34" charset="0"/>
                <a:hlinkClick r:id="rId4"/>
              </a:rPr>
              <a:t>http://www.ti.com/lit/SPRUGR9</a:t>
            </a:r>
            <a:endParaRPr lang="en-US" smtClean="0">
              <a:latin typeface="Calibri" pitchFamily="34" charset="0"/>
            </a:endParaRPr>
          </a:p>
          <a:p>
            <a:r>
              <a:rPr lang="en-US" smtClean="0">
                <a:latin typeface="Calibri" pitchFamily="34" charset="0"/>
              </a:rPr>
              <a:t>For questions regarding topics covered in this training, visit the support forums at the</a:t>
            </a:r>
            <a:br>
              <a:rPr lang="en-US" smtClean="0">
                <a:latin typeface="Calibri" pitchFamily="34" charset="0"/>
              </a:rPr>
            </a:br>
            <a:r>
              <a:rPr lang="en-US" smtClean="0">
                <a:latin typeface="Calibri" pitchFamily="34" charset="0"/>
                <a:hlinkClick r:id="rId5"/>
              </a:rPr>
              <a:t>TI E2E Community</a:t>
            </a:r>
            <a:r>
              <a:rPr lang="en-US" smtClean="0">
                <a:latin typeface="Calibri" pitchFamily="34" charset="0"/>
              </a:rPr>
              <a:t> website.</a:t>
            </a:r>
          </a:p>
          <a:p>
            <a:pPr eaLnBrk="1" hangingPunct="1">
              <a:lnSpc>
                <a:spcPct val="90000"/>
              </a:lnSpc>
            </a:pPr>
            <a:endParaRPr lang="en-US" sz="2000" smtClean="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20763"/>
            <a:ext cx="8229600" cy="503237"/>
          </a:xfrm>
          <a:prstGeom prst="rect">
            <a:avLst/>
          </a:prstGeom>
          <a:solidFill>
            <a:srgbClr val="FFFF00"/>
          </a:solidFill>
          <a:ln>
            <a:solidFill>
              <a:schemeClr val="bg1">
                <a:lumMod val="50000"/>
              </a:schemeClr>
            </a:solidFill>
          </a:ln>
        </p:spPr>
        <p:txBody>
          <a:bodyPr/>
          <a:lstStyle/>
          <a:p>
            <a:pPr fontAlgn="auto">
              <a:spcBef>
                <a:spcPts val="0"/>
              </a:spcBef>
              <a:spcAft>
                <a:spcPts val="0"/>
              </a:spcAft>
              <a:defRPr/>
            </a:pPr>
            <a:endParaRPr lang="en-US" dirty="0">
              <a:solidFill>
                <a:prstClr val="black"/>
              </a:solidFill>
              <a:latin typeface="Calibri"/>
            </a:endParaRPr>
          </a:p>
        </p:txBody>
      </p:sp>
      <p:sp>
        <p:nvSpPr>
          <p:cNvPr id="17411" name="Rectangle 2"/>
          <p:cNvSpPr>
            <a:spLocks noGrp="1" noChangeArrowheads="1"/>
          </p:cNvSpPr>
          <p:nvPr>
            <p:ph type="title"/>
          </p:nvPr>
        </p:nvSpPr>
        <p:spPr>
          <a:xfrm>
            <a:off x="152400" y="76200"/>
            <a:ext cx="8839200" cy="762000"/>
          </a:xfrm>
        </p:spPr>
        <p:txBody>
          <a:bodyPr/>
          <a:lstStyle/>
          <a:p>
            <a:pPr eaLnBrk="1" hangingPunct="1"/>
            <a:r>
              <a:rPr lang="en-US" smtClean="0">
                <a:latin typeface="Calibri" pitchFamily="34" charset="0"/>
              </a:rPr>
              <a:t>How Does the Queue Manager Work?</a:t>
            </a:r>
          </a:p>
        </p:txBody>
      </p:sp>
      <p:sp>
        <p:nvSpPr>
          <p:cNvPr id="17412" name="Rectangle 3"/>
          <p:cNvSpPr>
            <a:spLocks noGrp="1" noChangeArrowheads="1"/>
          </p:cNvSpPr>
          <p:nvPr>
            <p:ph idx="1"/>
          </p:nvPr>
        </p:nvSpPr>
        <p:spPr>
          <a:xfrm>
            <a:off x="457200" y="990600"/>
            <a:ext cx="8001000" cy="5334000"/>
          </a:xfrm>
        </p:spPr>
        <p:txBody>
          <a:bodyPr/>
          <a:lstStyle/>
          <a:p>
            <a:pPr eaLnBrk="1" hangingPunct="1"/>
            <a:r>
              <a:rPr lang="en-US" smtClean="0">
                <a:latin typeface="Calibri" pitchFamily="34" charset="0"/>
              </a:rPr>
              <a:t>How Does the Queue Manager Work?</a:t>
            </a:r>
          </a:p>
          <a:p>
            <a:pPr lvl="1" eaLnBrk="1" hangingPunct="1"/>
            <a:r>
              <a:rPr lang="en-US" smtClean="0">
                <a:latin typeface="Calibri" pitchFamily="34" charset="0"/>
              </a:rPr>
              <a:t>Memory Regions</a:t>
            </a:r>
          </a:p>
          <a:p>
            <a:pPr lvl="1" eaLnBrk="1" hangingPunct="1"/>
            <a:r>
              <a:rPr lang="en-US" smtClean="0">
                <a:latin typeface="Calibri" pitchFamily="34" charset="0"/>
              </a:rPr>
              <a:t>Link RAMs</a:t>
            </a:r>
          </a:p>
          <a:p>
            <a:pPr lvl="1" eaLnBrk="1" hangingPunct="1"/>
            <a:r>
              <a:rPr lang="en-US" smtClean="0">
                <a:latin typeface="Calibri" pitchFamily="34" charset="0"/>
              </a:rPr>
              <a:t>Address/Index Conversion</a:t>
            </a:r>
          </a:p>
          <a:p>
            <a:pPr lvl="1" eaLnBrk="1" hangingPunct="1"/>
            <a:r>
              <a:rPr lang="en-US" smtClean="0">
                <a:latin typeface="Calibri" pitchFamily="34" charset="0"/>
              </a:rPr>
              <a:t>Queue Pend Signals</a:t>
            </a:r>
          </a:p>
          <a:p>
            <a:pPr lvl="1" eaLnBrk="1" hangingPunct="1"/>
            <a:r>
              <a:rPr lang="en-US" smtClean="0">
                <a:latin typeface="Calibri" pitchFamily="34" charset="0"/>
              </a:rPr>
              <a:t>Accumulators</a:t>
            </a:r>
          </a:p>
          <a:p>
            <a:pPr eaLnBrk="1" hangingPunct="1"/>
            <a:r>
              <a:rPr lang="en-US" smtClean="0">
                <a:latin typeface="Calibri" pitchFamily="34" charset="0"/>
              </a:rPr>
              <a:t>How to Program the QMSS Modules</a:t>
            </a:r>
          </a:p>
          <a:p>
            <a:pPr lvl="1" eaLnBrk="1" hangingPunct="1"/>
            <a:r>
              <a:rPr lang="en-US" smtClean="0">
                <a:latin typeface="Calibri" pitchFamily="34" charset="0"/>
              </a:rPr>
              <a:t>Registers</a:t>
            </a:r>
          </a:p>
          <a:p>
            <a:pPr lvl="1" eaLnBrk="1" hangingPunct="1"/>
            <a:r>
              <a:rPr lang="en-US" smtClean="0">
                <a:latin typeface="Calibri" pitchFamily="34" charset="0"/>
              </a:rPr>
              <a:t>Low Level Driver</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latin typeface="Calibri" pitchFamily="34" charset="0"/>
              </a:rPr>
              <a:t>Memory Region Sizing</a:t>
            </a:r>
          </a:p>
        </p:txBody>
      </p:sp>
      <p:sp>
        <p:nvSpPr>
          <p:cNvPr id="1028" name="Rectangle 3"/>
          <p:cNvSpPr>
            <a:spLocks noGrp="1" noChangeArrowheads="1"/>
          </p:cNvSpPr>
          <p:nvPr>
            <p:ph type="body" sz="half" idx="1"/>
          </p:nvPr>
        </p:nvSpPr>
        <p:spPr>
          <a:xfrm>
            <a:off x="333375" y="1185863"/>
            <a:ext cx="8201025" cy="1328737"/>
          </a:xfrm>
        </p:spPr>
        <p:txBody>
          <a:bodyPr/>
          <a:lstStyle/>
          <a:p>
            <a:pPr eaLnBrk="1" hangingPunct="1"/>
            <a:r>
              <a:rPr lang="en-US" sz="2400" smtClean="0">
                <a:latin typeface="Calibri" pitchFamily="34" charset="0"/>
              </a:rPr>
              <a:t>All Navigator descriptor memory regions are divided into </a:t>
            </a:r>
            <a:r>
              <a:rPr lang="en-US" sz="2400" i="1" smtClean="0">
                <a:latin typeface="Calibri" pitchFamily="34" charset="0"/>
              </a:rPr>
              <a:t>equal sized</a:t>
            </a:r>
            <a:r>
              <a:rPr lang="en-US" sz="2400" smtClean="0">
                <a:latin typeface="Calibri" pitchFamily="34" charset="0"/>
              </a:rPr>
              <a:t> descriptors.  For example:</a:t>
            </a:r>
          </a:p>
          <a:p>
            <a:pPr eaLnBrk="1" hangingPunct="1"/>
            <a:endParaRPr lang="en-US" sz="2400" smtClean="0">
              <a:latin typeface="Calibri" pitchFamily="34" charset="0"/>
            </a:endParaRPr>
          </a:p>
        </p:txBody>
      </p:sp>
      <p:graphicFrame>
        <p:nvGraphicFramePr>
          <p:cNvPr id="1026" name="Object 6"/>
          <p:cNvGraphicFramePr>
            <a:graphicFrameLocks noChangeAspect="1"/>
          </p:cNvGraphicFramePr>
          <p:nvPr>
            <p:ph sz="half" idx="2"/>
          </p:nvPr>
        </p:nvGraphicFramePr>
        <p:xfrm>
          <a:off x="533400" y="2133600"/>
          <a:ext cx="2863850" cy="4159250"/>
        </p:xfrm>
        <a:graphic>
          <a:graphicData uri="http://schemas.openxmlformats.org/presentationml/2006/ole">
            <p:oleObj spid="_x0000_s1026" name="Visio" r:id="rId5" imgW="1627632" imgH="2363203" progId="Visio.Drawing.11">
              <p:embed/>
            </p:oleObj>
          </a:graphicData>
        </a:graphic>
      </p:graphicFrame>
      <p:sp>
        <p:nvSpPr>
          <p:cNvPr id="1029" name="Text Box 10"/>
          <p:cNvSpPr txBox="1">
            <a:spLocks noChangeArrowheads="1"/>
          </p:cNvSpPr>
          <p:nvPr/>
        </p:nvSpPr>
        <p:spPr bwMode="auto">
          <a:xfrm>
            <a:off x="4419600" y="2590800"/>
            <a:ext cx="2682875" cy="1477963"/>
          </a:xfrm>
          <a:prstGeom prst="rect">
            <a:avLst/>
          </a:prstGeom>
          <a:noFill/>
          <a:ln w="12700" algn="ctr">
            <a:solidFill>
              <a:schemeClr val="tx1"/>
            </a:solidFill>
            <a:miter lim="800000"/>
            <a:headEnd/>
            <a:tailEnd/>
          </a:ln>
        </p:spPr>
        <p:txBody>
          <a:bodyPr>
            <a:spAutoFit/>
          </a:bodyPr>
          <a:lstStyle/>
          <a:p>
            <a:pPr algn="ctr"/>
            <a:r>
              <a:rPr lang="en-US"/>
              <a:t>Memory regions are </a:t>
            </a:r>
            <a:r>
              <a:rPr lang="en-US" i="1" u="sng"/>
              <a:t>always</a:t>
            </a:r>
            <a:r>
              <a:rPr lang="en-US"/>
              <a:t> aligned to</a:t>
            </a:r>
            <a:br>
              <a:rPr lang="en-US"/>
            </a:br>
            <a:r>
              <a:rPr lang="en-US"/>
              <a:t>16-byte boundaries and descriptors are </a:t>
            </a:r>
            <a:r>
              <a:rPr lang="en-US" i="1" u="sng"/>
              <a:t>always</a:t>
            </a:r>
            <a:r>
              <a:rPr lang="en-US"/>
              <a:t> multiples of 16 bytes.</a:t>
            </a: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latin typeface="Calibri" pitchFamily="34" charset="0"/>
              </a:rPr>
              <a:t>Memory Region Indexing</a:t>
            </a:r>
          </a:p>
        </p:txBody>
      </p:sp>
      <p:sp>
        <p:nvSpPr>
          <p:cNvPr id="2052" name="Rectangle 3"/>
          <p:cNvSpPr>
            <a:spLocks noGrp="1" noChangeArrowheads="1"/>
          </p:cNvSpPr>
          <p:nvPr>
            <p:ph type="body" sz="half" idx="1"/>
          </p:nvPr>
        </p:nvSpPr>
        <p:spPr>
          <a:xfrm>
            <a:off x="333375" y="1185863"/>
            <a:ext cx="8201025" cy="2243137"/>
          </a:xfrm>
        </p:spPr>
        <p:txBody>
          <a:bodyPr/>
          <a:lstStyle/>
          <a:p>
            <a:pPr eaLnBrk="1" hangingPunct="1"/>
            <a:r>
              <a:rPr lang="en-US" sz="2400" smtClean="0">
                <a:latin typeface="Calibri" pitchFamily="34" charset="0"/>
              </a:rPr>
              <a:t>Each memory region is given a unique range of indexes for its descriptors.</a:t>
            </a:r>
          </a:p>
          <a:p>
            <a:pPr eaLnBrk="1" hangingPunct="1"/>
            <a:endParaRPr lang="en-US" sz="2400" smtClean="0">
              <a:latin typeface="Calibri" pitchFamily="34" charset="0"/>
            </a:endParaRPr>
          </a:p>
        </p:txBody>
      </p:sp>
      <p:graphicFrame>
        <p:nvGraphicFramePr>
          <p:cNvPr id="2050" name="Object 18"/>
          <p:cNvGraphicFramePr>
            <a:graphicFrameLocks noGrp="1" noChangeAspect="1"/>
          </p:cNvGraphicFramePr>
          <p:nvPr>
            <p:ph sz="half" idx="2"/>
          </p:nvPr>
        </p:nvGraphicFramePr>
        <p:xfrm>
          <a:off x="533400" y="2133600"/>
          <a:ext cx="3587750" cy="4116388"/>
        </p:xfrm>
        <a:graphic>
          <a:graphicData uri="http://schemas.openxmlformats.org/presentationml/2006/ole">
            <p:oleObj spid="_x0000_s2050" name="Visio" r:id="rId5" imgW="2060769" imgH="2363203"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latin typeface="Calibri" pitchFamily="34" charset="0"/>
              </a:rPr>
              <a:t>Memory Region Maps to Link RAM</a:t>
            </a:r>
          </a:p>
        </p:txBody>
      </p:sp>
      <p:sp>
        <p:nvSpPr>
          <p:cNvPr id="3076" name="Rectangle 3"/>
          <p:cNvSpPr>
            <a:spLocks noGrp="1" noChangeArrowheads="1"/>
          </p:cNvSpPr>
          <p:nvPr>
            <p:ph type="body" sz="half" idx="1"/>
          </p:nvPr>
        </p:nvSpPr>
        <p:spPr>
          <a:xfrm>
            <a:off x="333375" y="1185863"/>
            <a:ext cx="8201025" cy="2243137"/>
          </a:xfrm>
        </p:spPr>
        <p:txBody>
          <a:bodyPr/>
          <a:lstStyle/>
          <a:p>
            <a:pPr eaLnBrk="1" hangingPunct="1"/>
            <a:r>
              <a:rPr lang="en-US" sz="2400" smtClean="0">
                <a:latin typeface="Calibri" pitchFamily="34" charset="0"/>
              </a:rPr>
              <a:t>Each descriptor index maps to the corresponding entry in the Link RAM (each Link RAM also has index range).</a:t>
            </a:r>
          </a:p>
          <a:p>
            <a:pPr eaLnBrk="1" hangingPunct="1"/>
            <a:endParaRPr lang="en-US" sz="2400" smtClean="0">
              <a:latin typeface="Calibri" pitchFamily="34" charset="0"/>
            </a:endParaRPr>
          </a:p>
        </p:txBody>
      </p:sp>
      <p:graphicFrame>
        <p:nvGraphicFramePr>
          <p:cNvPr id="3074" name="Object 5"/>
          <p:cNvGraphicFramePr>
            <a:graphicFrameLocks noChangeAspect="1"/>
          </p:cNvGraphicFramePr>
          <p:nvPr>
            <p:ph sz="half" idx="2"/>
          </p:nvPr>
        </p:nvGraphicFramePr>
        <p:xfrm>
          <a:off x="533400" y="2133600"/>
          <a:ext cx="5865813" cy="4119563"/>
        </p:xfrm>
        <a:graphic>
          <a:graphicData uri="http://schemas.openxmlformats.org/presentationml/2006/ole">
            <p:oleObj spid="_x0000_s3074" name="Visio" r:id="rId5" imgW="3364992" imgH="2363203"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latin typeface="Calibri" pitchFamily="34" charset="0"/>
              </a:rPr>
              <a:t>Queuing Example 1</a:t>
            </a:r>
          </a:p>
        </p:txBody>
      </p:sp>
      <p:graphicFrame>
        <p:nvGraphicFramePr>
          <p:cNvPr id="4098" name="Object 6"/>
          <p:cNvGraphicFramePr>
            <a:graphicFrameLocks noChangeAspect="1"/>
          </p:cNvGraphicFramePr>
          <p:nvPr>
            <p:ph idx="1"/>
          </p:nvPr>
        </p:nvGraphicFramePr>
        <p:xfrm>
          <a:off x="838200" y="2133600"/>
          <a:ext cx="7162800" cy="3400425"/>
        </p:xfrm>
        <a:graphic>
          <a:graphicData uri="http://schemas.openxmlformats.org/presentationml/2006/ole">
            <p:oleObj spid="_x0000_s4098" name="Visio" r:id="rId5" imgW="5792343" imgH="2749296" progId="Visio.Drawing.11">
              <p:embed/>
            </p:oleObj>
          </a:graphicData>
        </a:graphic>
      </p:graphicFrame>
      <p:sp>
        <p:nvSpPr>
          <p:cNvPr id="4100" name="Rectangle 5"/>
          <p:cNvSpPr>
            <a:spLocks noChangeArrowheads="1"/>
          </p:cNvSpPr>
          <p:nvPr/>
        </p:nvSpPr>
        <p:spPr bwMode="auto">
          <a:xfrm>
            <a:off x="333375" y="1185863"/>
            <a:ext cx="8201025" cy="2243137"/>
          </a:xfrm>
          <a:prstGeom prst="rect">
            <a:avLst/>
          </a:prstGeom>
          <a:noFill/>
          <a:ln w="9525">
            <a:noFill/>
            <a:miter lim="800000"/>
            <a:headEnd/>
            <a:tailEnd/>
          </a:ln>
        </p:spPr>
        <p:txBody>
          <a:bodyPr/>
          <a:lstStyle/>
          <a:p>
            <a:pPr marL="342900" indent="-342900">
              <a:spcBef>
                <a:spcPct val="20000"/>
              </a:spcBef>
              <a:buFontTx/>
              <a:buChar char="•"/>
            </a:pPr>
            <a:r>
              <a:rPr lang="en-US" sz="2400"/>
              <a:t>The Queue Manager maintains a head pointer for each queue, which are initialized to be empty.</a:t>
            </a:r>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r>
              <a:rPr lang="en-US" sz="2400"/>
              <a:t>We actually do not push indexes; We push descriptor addresses. The QM converts addresses to indexes.</a:t>
            </a: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latin typeface="Calibri" pitchFamily="34" charset="0"/>
              </a:rPr>
              <a:t>Queuing Example 2</a:t>
            </a:r>
          </a:p>
        </p:txBody>
      </p:sp>
      <p:graphicFrame>
        <p:nvGraphicFramePr>
          <p:cNvPr id="5122" name="Object 5"/>
          <p:cNvGraphicFramePr>
            <a:graphicFrameLocks noChangeAspect="1"/>
          </p:cNvGraphicFramePr>
          <p:nvPr>
            <p:ph idx="1"/>
          </p:nvPr>
        </p:nvGraphicFramePr>
        <p:xfrm>
          <a:off x="838200" y="2133600"/>
          <a:ext cx="7200900" cy="3316288"/>
        </p:xfrm>
        <a:graphic>
          <a:graphicData uri="http://schemas.openxmlformats.org/presentationml/2006/ole">
            <p:oleObj spid="_x0000_s5122" name="Visio" r:id="rId5" imgW="5970651" imgH="2749296" progId="Visio.Drawing.11">
              <p:embed/>
            </p:oleObj>
          </a:graphicData>
        </a:graphic>
      </p:graphicFrame>
      <p:sp>
        <p:nvSpPr>
          <p:cNvPr id="5124" name="Rectangle 3"/>
          <p:cNvSpPr>
            <a:spLocks noChangeArrowheads="1"/>
          </p:cNvSpPr>
          <p:nvPr/>
        </p:nvSpPr>
        <p:spPr bwMode="auto">
          <a:xfrm>
            <a:off x="333375" y="1185863"/>
            <a:ext cx="8201025" cy="2243137"/>
          </a:xfrm>
          <a:prstGeom prst="rect">
            <a:avLst/>
          </a:prstGeom>
          <a:noFill/>
          <a:ln w="9525">
            <a:noFill/>
            <a:miter lim="800000"/>
            <a:headEnd/>
            <a:tailEnd/>
          </a:ln>
        </p:spPr>
        <p:txBody>
          <a:bodyPr/>
          <a:lstStyle/>
          <a:p>
            <a:pPr marL="342900" indent="-342900">
              <a:spcBef>
                <a:spcPct val="20000"/>
              </a:spcBef>
              <a:buFontTx/>
              <a:buChar char="•"/>
            </a:pPr>
            <a:r>
              <a:rPr lang="en-US" sz="2400"/>
              <a:t>In this example, a descriptor is pushed into a queue that is not empty.</a:t>
            </a:r>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endParaRPr lang="en-US" sz="2400"/>
          </a:p>
          <a:p>
            <a:pPr marL="342900" indent="-342900">
              <a:spcBef>
                <a:spcPct val="20000"/>
              </a:spcBef>
              <a:buFontTx/>
              <a:buChar char="•"/>
            </a:pPr>
            <a:r>
              <a:rPr lang="en-US" sz="2400"/>
              <a:t>Descriptors may be pushed to the head or tail, but are always popped from the head.</a:t>
            </a:r>
          </a:p>
          <a:p>
            <a:pPr marL="342900" indent="-342900">
              <a:spcBef>
                <a:spcPct val="20000"/>
              </a:spcBef>
              <a:buFontTx/>
              <a:buChar char="•"/>
            </a:pPr>
            <a:endParaRPr lang="en-US" sz="2400"/>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latin typeface="Calibri" pitchFamily="34" charset="0"/>
              </a:rPr>
              <a:t>Address to Index Conversion</a:t>
            </a:r>
          </a:p>
        </p:txBody>
      </p:sp>
      <p:sp>
        <p:nvSpPr>
          <p:cNvPr id="18435" name="Rectangle 3"/>
          <p:cNvSpPr>
            <a:spLocks noGrp="1" noChangeArrowheads="1"/>
          </p:cNvSpPr>
          <p:nvPr>
            <p:ph idx="1"/>
          </p:nvPr>
        </p:nvSpPr>
        <p:spPr>
          <a:xfrm>
            <a:off x="333375" y="1185863"/>
            <a:ext cx="8467725" cy="4986337"/>
          </a:xfrm>
        </p:spPr>
        <p:txBody>
          <a:bodyPr/>
          <a:lstStyle/>
          <a:p>
            <a:pPr eaLnBrk="1" hangingPunct="1"/>
            <a:r>
              <a:rPr lang="en-US" sz="2400" smtClean="0">
                <a:latin typeface="Calibri" pitchFamily="34" charset="0"/>
              </a:rPr>
              <a:t>When a descriptor is </a:t>
            </a:r>
            <a:r>
              <a:rPr lang="en-US" sz="2400" i="1" smtClean="0">
                <a:latin typeface="Calibri" pitchFamily="34" charset="0"/>
              </a:rPr>
              <a:t>pushed</a:t>
            </a:r>
            <a:r>
              <a:rPr lang="en-US" sz="2400" smtClean="0">
                <a:latin typeface="Calibri" pitchFamily="34" charset="0"/>
              </a:rPr>
              <a:t> onto a queue, the Queue Manager converts the address to an index:</a:t>
            </a:r>
          </a:p>
          <a:p>
            <a:pPr lvl="1" eaLnBrk="1" hangingPunct="1">
              <a:buFontTx/>
              <a:buNone/>
            </a:pPr>
            <a:r>
              <a:rPr lang="en-US" sz="2000" smtClean="0">
                <a:solidFill>
                  <a:srgbClr val="7F787F"/>
                </a:solidFill>
                <a:latin typeface="Calibri" pitchFamily="34" charset="0"/>
              </a:rPr>
              <a:t>	</a:t>
            </a:r>
            <a:r>
              <a:rPr lang="en-US" sz="2000" smtClean="0">
                <a:solidFill>
                  <a:srgbClr val="0000FF"/>
                </a:solidFill>
                <a:latin typeface="Calibri" pitchFamily="34" charset="0"/>
              </a:rPr>
              <a:t>index =</a:t>
            </a:r>
            <a:r>
              <a:rPr lang="en-US" sz="2000" smtClean="0">
                <a:latin typeface="Calibri" pitchFamily="34" charset="0"/>
              </a:rPr>
              <a:t> </a:t>
            </a:r>
            <a:r>
              <a:rPr lang="en-US" sz="2000" smtClean="0">
                <a:solidFill>
                  <a:srgbClr val="0000FF"/>
                </a:solidFill>
                <a:latin typeface="Calibri" pitchFamily="34" charset="0"/>
              </a:rPr>
              <a:t>(address – region_base) / descriptor_size + </a:t>
            </a:r>
            <a:r>
              <a:rPr lang="en-US" sz="2000" smtClean="0">
                <a:solidFill>
                  <a:srgbClr val="7F787F"/>
                </a:solidFill>
                <a:latin typeface="Calibri" pitchFamily="34" charset="0"/>
              </a:rPr>
              <a:t>			</a:t>
            </a:r>
            <a:r>
              <a:rPr lang="en-US" sz="2000" smtClean="0">
                <a:solidFill>
                  <a:srgbClr val="0000FF"/>
                </a:solidFill>
                <a:latin typeface="Calibri" pitchFamily="34" charset="0"/>
              </a:rPr>
              <a:t>region_first_index;</a:t>
            </a:r>
          </a:p>
          <a:p>
            <a:pPr lvl="1" eaLnBrk="1" hangingPunct="1"/>
            <a:r>
              <a:rPr lang="en-US" sz="2000" smtClean="0">
                <a:latin typeface="Calibri" pitchFamily="34" charset="0"/>
              </a:rPr>
              <a:t>The descriptor is added to the queue by threading the indexed entry of the Link RAM into the queue’s linked list.</a:t>
            </a:r>
          </a:p>
          <a:p>
            <a:pPr lvl="1" eaLnBrk="1" hangingPunct="1"/>
            <a:endParaRPr lang="en-US" sz="2000" smtClean="0">
              <a:latin typeface="Calibri" pitchFamily="34" charset="0"/>
            </a:endParaRPr>
          </a:p>
          <a:p>
            <a:pPr eaLnBrk="1" hangingPunct="1"/>
            <a:r>
              <a:rPr lang="en-US" sz="2400" smtClean="0">
                <a:latin typeface="Calibri" pitchFamily="34" charset="0"/>
              </a:rPr>
              <a:t>When a queue is </a:t>
            </a:r>
            <a:r>
              <a:rPr lang="en-US" sz="2400" i="1" smtClean="0">
                <a:latin typeface="Calibri" pitchFamily="34" charset="0"/>
              </a:rPr>
              <a:t>popped</a:t>
            </a:r>
            <a:r>
              <a:rPr lang="en-US" sz="2400" smtClean="0">
                <a:latin typeface="Calibri" pitchFamily="34" charset="0"/>
              </a:rPr>
              <a:t>, the Queue Manager converts the index back into an address:</a:t>
            </a:r>
          </a:p>
          <a:p>
            <a:pPr lvl="1" eaLnBrk="1" hangingPunct="1">
              <a:buFontTx/>
              <a:buNone/>
            </a:pPr>
            <a:r>
              <a:rPr lang="en-US" sz="2000" smtClean="0">
                <a:solidFill>
                  <a:srgbClr val="7F787F"/>
                </a:solidFill>
                <a:latin typeface="Calibri" pitchFamily="34" charset="0"/>
              </a:rPr>
              <a:t>	</a:t>
            </a:r>
            <a:r>
              <a:rPr lang="en-US" sz="2000" smtClean="0">
                <a:latin typeface="Calibri" pitchFamily="34" charset="0"/>
              </a:rPr>
              <a:t> </a:t>
            </a:r>
            <a:r>
              <a:rPr lang="en-US" sz="2000" smtClean="0">
                <a:solidFill>
                  <a:srgbClr val="0000FF"/>
                </a:solidFill>
                <a:latin typeface="Calibri" pitchFamily="34" charset="0"/>
              </a:rPr>
              <a:t>address =</a:t>
            </a:r>
            <a:r>
              <a:rPr lang="en-US" sz="2000" smtClean="0">
                <a:latin typeface="Calibri" pitchFamily="34" charset="0"/>
              </a:rPr>
              <a:t> </a:t>
            </a:r>
            <a:r>
              <a:rPr lang="en-US" sz="2000" smtClean="0">
                <a:solidFill>
                  <a:srgbClr val="0000FF"/>
                </a:solidFill>
                <a:latin typeface="Calibri" pitchFamily="34" charset="0"/>
              </a:rPr>
              <a:t>(index – region_first_index) * descriptor_size +</a:t>
            </a:r>
            <a:r>
              <a:rPr lang="en-US" sz="2000" smtClean="0">
                <a:solidFill>
                  <a:srgbClr val="7F787F"/>
                </a:solidFill>
                <a:latin typeface="Calibri" pitchFamily="34" charset="0"/>
              </a:rPr>
              <a:t>		</a:t>
            </a:r>
            <a:r>
              <a:rPr lang="en-US" sz="2000" smtClean="0">
                <a:solidFill>
                  <a:srgbClr val="0000FF"/>
                </a:solidFill>
                <a:latin typeface="Calibri" pitchFamily="34" charset="0"/>
              </a:rPr>
              <a:t>                     </a:t>
            </a:r>
            <a:r>
              <a:rPr lang="en-US" sz="2000" smtClean="0">
                <a:solidFill>
                  <a:srgbClr val="7F787F"/>
                </a:solidFill>
                <a:latin typeface="Calibri" pitchFamily="34" charset="0"/>
              </a:rPr>
              <a:t>	</a:t>
            </a:r>
            <a:r>
              <a:rPr lang="en-US" sz="2000" smtClean="0">
                <a:solidFill>
                  <a:srgbClr val="0000FF"/>
                </a:solidFill>
                <a:latin typeface="Calibri" pitchFamily="34" charset="0"/>
              </a:rPr>
              <a:t>region_base;</a:t>
            </a:r>
            <a:endParaRPr lang="en-US" sz="2000" smtClean="0">
              <a:latin typeface="Calibri" pitchFamily="34" charset="0"/>
            </a:endParaRPr>
          </a:p>
          <a:p>
            <a:pPr lvl="1" eaLnBrk="1" hangingPunct="1"/>
            <a:r>
              <a:rPr lang="en-US" sz="2000" smtClean="0">
                <a:latin typeface="Calibri" pitchFamily="34" charset="0"/>
              </a:rPr>
              <a:t>The Link RAM is then rethreaded to remove this index.</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DOCUME~1\a0850458\LOCALS~1\Temp\articulate\presenter\ae\audio\20101108204221\"/>
  <p:tag name="ARTICULATE_REFERENCE_COUNT" val="2"/>
  <p:tag name="ARTICULATE_REFERENCE_TYPE_1" val="1"/>
  <p:tag name="ARTICULATE_REFERENCE_TITLE_1" val="KeyStone Queue Manager Subsystem (QMSS) Training Slides"/>
  <p:tag name="ARTICULATE_REFERENCE_1" val="C:\Data\KeyStone NEW\PDF\KeyStone QMSS.pdf"/>
  <p:tag name="ARTICULATE_REFERENCE_TYPE_2" val="0"/>
  <p:tag name="ARTICULATE_REFERENCE_TITLE_2" val="Multicore Navigator (CPPI) User Guide"/>
  <p:tag name="ARTICULATE_REFERENCE_2" val="http://www.ti.com/lit/SPRUGR9"/>
  <p:tag name="ARTICULATE_PROJECT_OPEN" val="1"/>
  <p:tag name="PRESENTATION_PLAYLIST_COUNT" val="0"/>
  <p:tag name="PRESENTATION_PRESENTER_SLIDE_LEVEL" val="0"/>
  <p:tag name="ARTICULATE_PRESENTER_VERSION" val="6"/>
  <p:tag name="PUBLISH_TITLE" val="KeyStone Training: Queue Manager Subsystem (QMSS)"/>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5 KeyStone QMSS\launcher.html"/>
</p:tagLst>
</file>

<file path=ppt/tags/tag10.xml><?xml version="1.0" encoding="utf-8"?>
<p:tagLst xmlns:a="http://schemas.openxmlformats.org/drawingml/2006/main" xmlns:r="http://schemas.openxmlformats.org/officeDocument/2006/relationships" xmlns:p="http://schemas.openxmlformats.org/presentationml/2006/main">
  <p:tag name="ELAPSEDTIME" val="9.401"/>
  <p:tag name="ARTICULATE_SLIDE_GUID" val="7f4adbc4-6997-482b-87b1-92ecf223c703"/>
  <p:tag name="ARTICULATE_SLIDE_PAUSE" val="0"/>
  <p:tag name="ARTICULATE_NAV_LEVEL" val="1"/>
  <p:tag name="ARTICULATE_PLAYLIST_ID" val="-1"/>
  <p:tag name="ARTICULATE_LOCK_SLIDE" val="0"/>
  <p:tag name="ARTICULATE_SLIDE_NAV" val="1"/>
</p:tagLst>
</file>

<file path=ppt/tags/tag11.xml><?xml version="1.0" encoding="utf-8"?>
<p:tagLst xmlns:a="http://schemas.openxmlformats.org/drawingml/2006/main" xmlns:r="http://schemas.openxmlformats.org/officeDocument/2006/relationships" xmlns:p="http://schemas.openxmlformats.org/presentationml/2006/main">
  <p:tag name="ELAPSEDTIME" val="17.057"/>
  <p:tag name="ARTICULATE_SLIDE_GUID" val="7876b9f1-cdab-4dc2-8c70-80f3b8461bea"/>
  <p:tag name="ARTICULATE_SLIDE_PAUSE" val="0"/>
  <p:tag name="ARTICULATE_NAV_LEVEL" val="1"/>
  <p:tag name="ARTICULATE_PLAYLIST_ID" val="-1"/>
  <p:tag name="ARTICULATE_LOCK_SLIDE" val="0"/>
  <p:tag name="ARTICULATE_SLIDE_NAV" val="2"/>
</p:tagLst>
</file>

<file path=ppt/tags/tag12.xml><?xml version="1.0" encoding="utf-8"?>
<p:tagLst xmlns:a="http://schemas.openxmlformats.org/drawingml/2006/main" xmlns:r="http://schemas.openxmlformats.org/officeDocument/2006/relationships" xmlns:p="http://schemas.openxmlformats.org/presentationml/2006/main">
  <p:tag name="ELAPSEDTIME" val="3.942"/>
  <p:tag name="ARTICULATE_SLIDE_GUID" val="d3bdfde1-410e-4026-97a4-467428b5283e"/>
  <p:tag name="ARTICULATE_SLIDE_PAUSE" val="0"/>
  <p:tag name="ARTICULATE_NAV_LEVEL" val="1"/>
  <p:tag name="ARTICULATE_PLAYLIST_ID" val="-1"/>
  <p:tag name="ARTICULATE_LOCK_SLIDE" val="0"/>
  <p:tag name="ARTICULATE_SLIDE_NAV" val="3"/>
</p:tagLst>
</file>

<file path=ppt/tags/tag13.xml><?xml version="1.0" encoding="utf-8"?>
<p:tagLst xmlns:a="http://schemas.openxmlformats.org/drawingml/2006/main" xmlns:r="http://schemas.openxmlformats.org/officeDocument/2006/relationships" xmlns:p="http://schemas.openxmlformats.org/presentationml/2006/main">
  <p:tag name="ELAPSEDTIME" val="47.958"/>
  <p:tag name="ARTICULATE_SLIDE_GUID" val="80feef36-99b8-4a18-9de4-be8c1a077906"/>
  <p:tag name="ARTICULATE_SLIDE_PAUSE" val="0"/>
  <p:tag name="ARTICULATE_NAV_LEVEL" val="2"/>
  <p:tag name="ARTICULATE_PLAYLIST_ID" val="-1"/>
  <p:tag name="ARTICULATE_LOCK_SLIDE" val="0"/>
  <p:tag name="ARTICULATE_SLIDE_NAV" val="4"/>
</p:tagLst>
</file>

<file path=ppt/tags/tag14.xml><?xml version="1.0" encoding="utf-8"?>
<p:tagLst xmlns:a="http://schemas.openxmlformats.org/drawingml/2006/main" xmlns:r="http://schemas.openxmlformats.org/officeDocument/2006/relationships" xmlns:p="http://schemas.openxmlformats.org/presentationml/2006/main">
  <p:tag name="ELAPSEDTIME" val="12.796"/>
  <p:tag name="ARTICULATE_SLIDE_GUID" val="4a5f0be4-2a80-42da-86af-84ae9e7afc58"/>
  <p:tag name="ARTICULATE_SLIDE_PAUSE" val="0"/>
  <p:tag name="ARTICULATE_NAV_LEVEL" val="2"/>
  <p:tag name="ARTICULATE_PLAYLIST_ID" val="-1"/>
  <p:tag name="ARTICULATE_LOCK_SLIDE" val="0"/>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15.015"/>
  <p:tag name="ARTICULATE_SLIDE_GUID" val="90095336-a7c6-40c3-b6ff-582b5c1edda5"/>
  <p:tag name="ARTICULATE_SLIDE_PAUSE" val="0"/>
  <p:tag name="ARTICULATE_NAV_LEVEL" val="2"/>
  <p:tag name="ARTICULATE_PLAYLIST_ID" val="-1"/>
  <p:tag name="ARTICULATE_LOCK_SLIDE" val="0"/>
  <p:tag name="ARTICULATE_SLIDE_NAV" val="6"/>
</p:tagLst>
</file>

<file path=ppt/tags/tag16.xml><?xml version="1.0" encoding="utf-8"?>
<p:tagLst xmlns:a="http://schemas.openxmlformats.org/drawingml/2006/main" xmlns:r="http://schemas.openxmlformats.org/officeDocument/2006/relationships" xmlns:p="http://schemas.openxmlformats.org/presentationml/2006/main">
  <p:tag name="ELAPSEDTIME" val="57.885"/>
  <p:tag name="ARTICULATE_SLIDE_GUID" val="986e56aa-4fa2-4543-9136-2b522ac21fe1"/>
  <p:tag name="ARTICULATE_SLIDE_PAUSE" val="0"/>
  <p:tag name="ARTICULATE_NAV_LEVEL" val="2"/>
  <p:tag name="ARTICULATE_PLAYLIST_ID" val="-1"/>
  <p:tag name="ARTICULATE_LOCK_SLIDE" val="0"/>
  <p:tag name="ARTICULATE_SLIDE_NAV" val="7"/>
</p:tagLst>
</file>

<file path=ppt/tags/tag17.xml><?xml version="1.0" encoding="utf-8"?>
<p:tagLst xmlns:a="http://schemas.openxmlformats.org/drawingml/2006/main" xmlns:r="http://schemas.openxmlformats.org/officeDocument/2006/relationships" xmlns:p="http://schemas.openxmlformats.org/presentationml/2006/main">
  <p:tag name="ELAPSEDTIME" val="66.869"/>
  <p:tag name="ARTICULATE_SLIDE_GUID" val="df1d7e99-b0a1-412f-a670-6466ffa68109"/>
  <p:tag name="ARTICULATE_SLIDE_PAUSE" val="0"/>
  <p:tag name="ARTICULATE_NAV_LEVEL" val="2"/>
  <p:tag name="ARTICULATE_PLAYLIST_ID" val="-1"/>
  <p:tag name="ARTICULATE_LOCK_SLIDE" val="0"/>
  <p:tag name="ARTICULATE_SLIDE_NAV" val="8"/>
</p:tagLst>
</file>

<file path=ppt/tags/tag18.xml><?xml version="1.0" encoding="utf-8"?>
<p:tagLst xmlns:a="http://schemas.openxmlformats.org/drawingml/2006/main" xmlns:r="http://schemas.openxmlformats.org/officeDocument/2006/relationships" xmlns:p="http://schemas.openxmlformats.org/presentationml/2006/main">
  <p:tag name="ELAPSEDTIME" val="70.369"/>
  <p:tag name="ARTICULATE_SLIDE_GUID" val="f9b81619-b0e9-48b2-aee9-f0c227f5f4ae"/>
  <p:tag name="ARTICULATE_SLIDE_PAUSE" val="0"/>
  <p:tag name="ARTICULATE_NAV_LEVEL" val="2"/>
  <p:tag name="ARTICULATE_PLAYLIST_ID" val="-1"/>
  <p:tag name="ARTICULATE_LOCK_SLIDE" val="0"/>
  <p:tag name="ARTICULATE_SLIDE_NAV" val="9"/>
</p:tagLst>
</file>

<file path=ppt/tags/tag19.xml><?xml version="1.0" encoding="utf-8"?>
<p:tagLst xmlns:a="http://schemas.openxmlformats.org/drawingml/2006/main" xmlns:r="http://schemas.openxmlformats.org/officeDocument/2006/relationships" xmlns:p="http://schemas.openxmlformats.org/presentationml/2006/main">
  <p:tag name="ELAPSEDTIME" val="153.963"/>
  <p:tag name="ARTICULATE_SLIDE_GUID" val="e06c0c3b-eb71-4d15-8127-f9758c7d7abb"/>
  <p:tag name="ARTICULATE_SLIDE_PAUSE" val="0"/>
  <p:tag name="ARTICULATE_NAV_LEVEL" val="2"/>
  <p:tag name="ARTICULATE_PLAYLIST_ID" val="-1"/>
  <p:tag name="ARTICULATE_LOCK_SLIDE" val="0"/>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YAbAp3A8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69.692"/>
  <p:tag name="ARTICULATE_SLIDE_GUID" val="228149d3-cb07-46e5-8118-5c309ebe1753"/>
  <p:tag name="ARTICULATE_SLIDE_PAUSE" val="0"/>
  <p:tag name="ARTICULATE_NAV_LEVEL" val="2"/>
  <p:tag name="ARTICULATE_PLAYLIST_ID" val="-1"/>
  <p:tag name="ARTICULATE_LOCK_SLIDE" val="0"/>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161.197"/>
  <p:tag name="ARTICULATE_SLIDE_GUID" val="aefb7e92-007e-4e9d-b398-52e0267875eb"/>
  <p:tag name="ARTICULATE_SLIDE_PAUSE" val="0"/>
  <p:tag name="ARTICULATE_NAV_LEVEL" val="2"/>
  <p:tag name="ARTICULATE_PLAYLIST_ID" val="-1"/>
  <p:tag name="ARTICULATE_LOCK_SLIDE" val="0"/>
  <p:tag name="ARTICULATE_SLIDE_NAV" val="12"/>
</p:tagLst>
</file>

<file path=ppt/tags/tag22.xml><?xml version="1.0" encoding="utf-8"?>
<p:tagLst xmlns:a="http://schemas.openxmlformats.org/drawingml/2006/main" xmlns:r="http://schemas.openxmlformats.org/officeDocument/2006/relationships" xmlns:p="http://schemas.openxmlformats.org/presentationml/2006/main">
  <p:tag name="ELAPSEDTIME" val="64.859"/>
  <p:tag name="ARTICULATE_SLIDE_GUID" val="adf9d697-8215-485a-9cbd-82dabb87ab3c"/>
  <p:tag name="ARTICULATE_SLIDE_PAUSE" val="0"/>
  <p:tag name="ARTICULATE_NAV_LEVEL" val="2"/>
  <p:tag name="ARTICULATE_PLAYLIST_ID" val="-1"/>
  <p:tag name="ARTICULATE_LOCK_SLIDE" val="0"/>
  <p:tag name="ARTICULATE_SLIDE_NAV" val="13"/>
</p:tagLst>
</file>

<file path=ppt/tags/tag23.xml><?xml version="1.0" encoding="utf-8"?>
<p:tagLst xmlns:a="http://schemas.openxmlformats.org/drawingml/2006/main" xmlns:r="http://schemas.openxmlformats.org/officeDocument/2006/relationships" xmlns:p="http://schemas.openxmlformats.org/presentationml/2006/main">
  <p:tag name="ELAPSEDTIME" val="10.864"/>
  <p:tag name="ARTICULATE_SLIDE_GUID" val="baf44044-2469-4ebc-aadf-7b2aeb8eb492"/>
  <p:tag name="ARTICULATE_SLIDE_PAUSE" val="0"/>
  <p:tag name="ARTICULATE_NAV_LEVEL" val="1"/>
  <p:tag name="ARTICULATE_PLAYLIST_ID" val="-1"/>
  <p:tag name="ARTICULATE_LOCK_SLIDE" val="0"/>
  <p:tag name="ARTICULATE_SLIDE_NAV" val="14"/>
</p:tagLst>
</file>

<file path=ppt/tags/tag24.xml><?xml version="1.0" encoding="utf-8"?>
<p:tagLst xmlns:a="http://schemas.openxmlformats.org/drawingml/2006/main" xmlns:r="http://schemas.openxmlformats.org/officeDocument/2006/relationships" xmlns:p="http://schemas.openxmlformats.org/presentationml/2006/main">
  <p:tag name="ELAPSEDTIME" val="79.593"/>
  <p:tag name="ARTICULATE_SLIDE_GUID" val="5069daca-8e8a-4ba9-ac1f-7442d7b9085b"/>
  <p:tag name="ARTICULATE_SLIDE_PAUSE" val="0"/>
  <p:tag name="ARTICULATE_NAV_LEVEL" val="2"/>
  <p:tag name="ARTICULATE_PLAYLIST_ID" val="-1"/>
  <p:tag name="ARTICULATE_LOCK_SLIDE" val="0"/>
  <p:tag name="ARTICULATE_SLIDE_NAV" val="15"/>
</p:tagLst>
</file>

<file path=ppt/tags/tag25.xml><?xml version="1.0" encoding="utf-8"?>
<p:tagLst xmlns:a="http://schemas.openxmlformats.org/drawingml/2006/main" xmlns:r="http://schemas.openxmlformats.org/officeDocument/2006/relationships" xmlns:p="http://schemas.openxmlformats.org/presentationml/2006/main">
  <p:tag name="ELAPSEDTIME" val="73.01"/>
  <p:tag name="ARTICULATE_SLIDE_GUID" val="46e6c484-e2bf-472b-b4fe-59a8147fcfca"/>
  <p:tag name="ARTICULATE_SLIDE_PAUSE" val="0"/>
  <p:tag name="ARTICULATE_NAV_LEVEL" val="2"/>
  <p:tag name="ARTICULATE_PLAYLIST_ID" val="-1"/>
  <p:tag name="ARTICULATE_LOCK_SLIDE" val="0"/>
  <p:tag name="ARTICULATE_SLIDE_NAV" val="16"/>
</p:tagLst>
</file>

<file path=ppt/tags/tag26.xml><?xml version="1.0" encoding="utf-8"?>
<p:tagLst xmlns:a="http://schemas.openxmlformats.org/drawingml/2006/main" xmlns:r="http://schemas.openxmlformats.org/officeDocument/2006/relationships" xmlns:p="http://schemas.openxmlformats.org/presentationml/2006/main">
  <p:tag name="ELAPSEDTIME" val="212.427"/>
  <p:tag name="ARTICULATE_SLIDE_GUID" val="6e06ecd1-68e5-4525-942a-b2c0f3e691d6"/>
  <p:tag name="ARTICULATE_SLIDE_PAUSE" val="0"/>
  <p:tag name="ARTICULATE_NAV_LEVEL" val="2"/>
  <p:tag name="ARTICULATE_PLAYLIST_ID" val="-1"/>
  <p:tag name="ARTICULATE_LOCK_SLIDE" val="0"/>
  <p:tag name="ARTICULATE_SLIDE_NAV" val="17"/>
</p:tagLst>
</file>

<file path=ppt/tags/tag27.xml><?xml version="1.0" encoding="utf-8"?>
<p:tagLst xmlns:a="http://schemas.openxmlformats.org/drawingml/2006/main" xmlns:r="http://schemas.openxmlformats.org/officeDocument/2006/relationships" xmlns:p="http://schemas.openxmlformats.org/presentationml/2006/main">
  <p:tag name="ELAPSEDTIME" val="35.13"/>
  <p:tag name="ARTICULATE_SLIDE_GUID" val="6075bcb5-6360-4739-b98f-84de6559527a"/>
  <p:tag name="ARTICULATE_SLIDE_PAUSE" val="0"/>
  <p:tag name="ARTICULATE_NAV_LEVEL" val="2"/>
  <p:tag name="ARTICULATE_PLAYLIST_ID" val="-1"/>
  <p:tag name="ARTICULATE_LOCK_SLIDE" val="0"/>
  <p:tag name="ARTICULATE_SLIDE_NAV" val="18"/>
</p:tagLst>
</file>

<file path=ppt/tags/tag28.xml><?xml version="1.0" encoding="utf-8"?>
<p:tagLst xmlns:a="http://schemas.openxmlformats.org/drawingml/2006/main" xmlns:r="http://schemas.openxmlformats.org/officeDocument/2006/relationships" xmlns:p="http://schemas.openxmlformats.org/presentationml/2006/main">
  <p:tag name="ELAPSEDTIME" val="124.416"/>
  <p:tag name="ARTICULATE_SLIDE_GUID" val="8c53201c-c745-4b58-92fc-422056cdaa4a"/>
  <p:tag name="ARTICULATE_SLIDE_PAUSE" val="0"/>
  <p:tag name="ARTICULATE_NAV_LEVEL" val="2"/>
  <p:tag name="ARTICULATE_PLAYLIST_ID" val="-1"/>
  <p:tag name="ARTICULATE_LOCK_SLIDE" val="0"/>
  <p:tag name="ARTICULATE_SLIDE_NAV" val="19"/>
</p:tagLst>
</file>

<file path=ppt/tags/tag29.xml><?xml version="1.0" encoding="utf-8"?>
<p:tagLst xmlns:a="http://schemas.openxmlformats.org/drawingml/2006/main" xmlns:r="http://schemas.openxmlformats.org/officeDocument/2006/relationships" xmlns:p="http://schemas.openxmlformats.org/presentationml/2006/main">
  <p:tag name="ELAPSEDTIME" val="115.588"/>
  <p:tag name="ARTICULATE_SLIDE_GUID" val="aa0a75a3-03fe-4bb9-9185-9f67edbaa40e"/>
  <p:tag name="ARTICULATE_SLIDE_PAUSE" val="0"/>
  <p:tag name="ARTICULATE_NAV_LEVEL" val="2"/>
  <p:tag name="ARTICULATE_PLAYLIST_ID" val="-1"/>
  <p:tag name="ARTICULATE_LOCK_SLIDE" val="0"/>
  <p:tag name="ARTICULATE_SLIDE_NAV" val="20"/>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tpFKFWF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79.619"/>
  <p:tag name="ARTICULATE_SLIDE_GUID" val="00d3b601-7e7b-4d26-8727-7d292e5e526a"/>
  <p:tag name="ARTICULATE_SLIDE_PAUSE" val="0"/>
  <p:tag name="ARTICULATE_NAV_LEVEL" val="2"/>
  <p:tag name="ARTICULATE_PLAYLIST_ID" val="-1"/>
  <p:tag name="ARTICULATE_LOCK_SLIDE" val="0"/>
  <p:tag name="ARTICULATE_SLIDE_NAV" val="21"/>
</p:tagLst>
</file>

<file path=ppt/tags/tag31.xml><?xml version="1.0" encoding="utf-8"?>
<p:tagLst xmlns:a="http://schemas.openxmlformats.org/drawingml/2006/main" xmlns:r="http://schemas.openxmlformats.org/officeDocument/2006/relationships" xmlns:p="http://schemas.openxmlformats.org/presentationml/2006/main">
  <p:tag name="ELAPSEDTIME" val="30.244"/>
  <p:tag name="ARTICULATE_SLIDE_GUID" val="a71539c7-8d73-4297-bb9c-bb79544bd967"/>
  <p:tag name="ARTICULATE_SLIDE_PAUSE" val="0"/>
  <p:tag name="ARTICULATE_NAV_LEVEL" val="2"/>
  <p:tag name="ARTICULATE_PLAYLIST_ID" val="-1"/>
  <p:tag name="ARTICULATE_LOCK_SLIDE" val="0"/>
  <p:tag name="ARTICULATE_SLIDE_NAV" val="22"/>
</p:tagLst>
</file>

<file path=ppt/tags/tag32.xml><?xml version="1.0" encoding="utf-8"?>
<p:tagLst xmlns:a="http://schemas.openxmlformats.org/drawingml/2006/main" xmlns:r="http://schemas.openxmlformats.org/officeDocument/2006/relationships" xmlns:p="http://schemas.openxmlformats.org/presentationml/2006/main">
  <p:tag name="ELAPSEDTIME" val="26.562"/>
  <p:tag name="ARTICULATE_SLIDE_GUID" val="3be6ca7e-a145-4cab-ab7e-15a12009d648"/>
  <p:tag name="ARTICULATE_SLIDE_PAUSE" val="0"/>
  <p:tag name="ARTICULATE_NAV_LEVEL" val="2"/>
  <p:tag name="ARTICULATE_PLAYLIST_ID" val="-1"/>
  <p:tag name="ARTICULATE_LOCK_SLIDE" val="0"/>
  <p:tag name="ARTICULATE_SLIDE_NAV" val="23"/>
</p:tagLst>
</file>

<file path=ppt/tags/tag33.xml><?xml version="1.0" encoding="utf-8"?>
<p:tagLst xmlns:a="http://schemas.openxmlformats.org/drawingml/2006/main" xmlns:r="http://schemas.openxmlformats.org/officeDocument/2006/relationships" xmlns:p="http://schemas.openxmlformats.org/presentationml/2006/main">
  <p:tag name="ELAPSEDTIME" val="48.739"/>
  <p:tag name="ARTICULATE_SLIDE_GUID" val="1cbf127a-da70-450e-bb49-9d4dbb32b893"/>
  <p:tag name="ARTICULATE_SLIDE_PAUSE" val="0"/>
  <p:tag name="ARTICULATE_NAV_LEVEL" val="2"/>
  <p:tag name="ARTICULATE_PLAYLIST_ID" val="-1"/>
  <p:tag name="ARTICULATE_LOCK_SLIDE" val="0"/>
  <p:tag name="ARTICULATE_SLIDE_NAV" val="24"/>
</p:tagLst>
</file>

<file path=ppt/tags/tag34.xml><?xml version="1.0" encoding="utf-8"?>
<p:tagLst xmlns:a="http://schemas.openxmlformats.org/drawingml/2006/main" xmlns:r="http://schemas.openxmlformats.org/officeDocument/2006/relationships" xmlns:p="http://schemas.openxmlformats.org/presentationml/2006/main">
  <p:tag name="ELAPSEDTIME" val="51.848"/>
  <p:tag name="ARTICULATE_SLIDE_GUID" val="ff0dbe4d-b950-4477-aa79-0cd3baa8df46"/>
  <p:tag name="ARTICULATE_SLIDE_PAUSE" val="0"/>
  <p:tag name="ARTICULATE_NAV_LEVEL" val="2"/>
  <p:tag name="ARTICULATE_PLAYLIST_ID" val="-1"/>
  <p:tag name="ARTICULATE_LOCK_SLIDE" val="0"/>
  <p:tag name="ARTICULATE_SLIDE_NAV" val="25"/>
</p:tagLst>
</file>

<file path=ppt/tags/tag35.xml><?xml version="1.0" encoding="utf-8"?>
<p:tagLst xmlns:a="http://schemas.openxmlformats.org/drawingml/2006/main" xmlns:r="http://schemas.openxmlformats.org/officeDocument/2006/relationships" xmlns:p="http://schemas.openxmlformats.org/presentationml/2006/main">
  <p:tag name="ELAPSEDTIME" val="41.791"/>
  <p:tag name="ARTICULATE_SLIDE_GUID" val="cdf6bf2d-9e52-453e-85df-819e0e35f37d"/>
  <p:tag name="ARTICULATE_SLIDE_PAUSE" val="0"/>
  <p:tag name="ARTICULATE_NAV_LEVEL" val="2"/>
  <p:tag name="ARTICULATE_PLAYLIST_ID" val="-1"/>
  <p:tag name="ARTICULATE_LOCK_SLIDE" val="0"/>
  <p:tag name="ARTICULATE_SLIDE_NAV" val="26"/>
</p:tagLst>
</file>

<file path=ppt/tags/tag36.xml><?xml version="1.0" encoding="utf-8"?>
<p:tagLst xmlns:a="http://schemas.openxmlformats.org/drawingml/2006/main" xmlns:r="http://schemas.openxmlformats.org/officeDocument/2006/relationships" xmlns:p="http://schemas.openxmlformats.org/presentationml/2006/main">
  <p:tag name="ELAPSEDTIME" val="19.979"/>
  <p:tag name="ARTICULATE_SLIDE_GUID" val="7b2bd9d4-4727-4d53-80c8-79e8ab86acec"/>
  <p:tag name="ARTICULATE_SLIDE_PAUSE" val="0"/>
  <p:tag name="ARTICULATE_NAV_LEVEL" val="1"/>
  <p:tag name="ARTICULATE_PLAYLIST_ID" val="-1"/>
  <p:tag name="ARTICULATE_LOCK_SLIDE" val="0"/>
  <p:tag name="ARTICULATE_SLIDE_NAV" val="27"/>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c3FLTXx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9glhg5o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KjyMcW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8smougBV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TtE9WCC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oimiBvQD_files\slide0001_image001.png"/>
</p:tagLst>
</file>

<file path=ppt/theme/theme1.xml><?xml version="1.0" encoding="utf-8"?>
<a:theme xmlns:a="http://schemas.openxmlformats.org/drawingml/2006/main" name="5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5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 Template</Template>
  <TotalTime>65734</TotalTime>
  <Words>1501</Words>
  <Application>Microsoft Office PowerPoint</Application>
  <PresentationFormat>On-screen Show (4:3)</PresentationFormat>
  <Paragraphs>226</Paragraphs>
  <Slides>27</Slides>
  <Notes>27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Courier New</vt:lpstr>
      <vt:lpstr>5_KeyStoneOLT</vt:lpstr>
      <vt:lpstr>Microsoft Visio Drawing</vt:lpstr>
      <vt:lpstr>Multicore Navigator: Queue Manager Subsystem (QMSS)</vt:lpstr>
      <vt:lpstr>Agenda</vt:lpstr>
      <vt:lpstr>How Does the Queue Manager Work?</vt:lpstr>
      <vt:lpstr>Memory Region Sizing</vt:lpstr>
      <vt:lpstr>Memory Region Indexing</vt:lpstr>
      <vt:lpstr>Memory Region Maps to Link RAM</vt:lpstr>
      <vt:lpstr>Queuing Example 1</vt:lpstr>
      <vt:lpstr>Queuing Example 2</vt:lpstr>
      <vt:lpstr>Address to Index Conversion</vt:lpstr>
      <vt:lpstr>Linking RAM Contents</vt:lpstr>
      <vt:lpstr>Queue Manager Control of Tx DMA</vt:lpstr>
      <vt:lpstr>Descriptor Accumulators</vt:lpstr>
      <vt:lpstr>QMSS Interrupt Generation</vt:lpstr>
      <vt:lpstr>How to Program the QMSS Modules</vt:lpstr>
      <vt:lpstr>Step 1: Memory Region Setup</vt:lpstr>
      <vt:lpstr>Memory Region Registers</vt:lpstr>
      <vt:lpstr>Memory Region Use: Tips &amp; Pitfalls</vt:lpstr>
      <vt:lpstr>Step 2: Linking RAM Setup</vt:lpstr>
      <vt:lpstr>Linking RAM Registers</vt:lpstr>
      <vt:lpstr>Step 3: Push and Pop</vt:lpstr>
      <vt:lpstr>QMSS Low Level Driver (LLD)</vt:lpstr>
      <vt:lpstr>QMSS LLD Initialization</vt:lpstr>
      <vt:lpstr>QMSS Configuration</vt:lpstr>
      <vt:lpstr>QMSS LLD Queue Usage</vt:lpstr>
      <vt:lpstr>Queue Push and Pop</vt:lpstr>
      <vt:lpstr>QMSS Accumulator</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Hillard, Rob</dc:creator>
  <cp:lastModifiedBy>Dan Rinkes</cp:lastModifiedBy>
  <cp:revision>421</cp:revision>
  <cp:lastPrinted>1601-01-01T00:00:00Z</cp:lastPrinted>
  <dcterms:created xsi:type="dcterms:W3CDTF">1601-01-01T00:00:00Z</dcterms:created>
  <dcterms:modified xsi:type="dcterms:W3CDTF">2012-03-06T20:30:01Z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
    <vt:lpwstr>Document</vt:lpwstr>
  </property>
  <property fmtid="{D5CDD505-2E9C-101B-9397-08002B2CF9AE}" pid="4" name="Content Owner">
    <vt:lpwstr>Dave Woodall</vt:lpwstr>
  </property>
  <property fmtid="{D5CDD505-2E9C-101B-9397-08002B2CF9AE}" pid="5" name="URL">
    <vt:lpwstr/>
  </property>
  <property fmtid="{D5CDD505-2E9C-101B-9397-08002B2CF9AE}" pid="6" name="ArticulateUseProject">
    <vt:lpwstr>1</vt:lpwstr>
  </property>
  <property fmtid="{D5CDD505-2E9C-101B-9397-08002B2CF9AE}" pid="7" name="ArticulatePath">
    <vt:lpwstr>05 KeyStone_QMSS</vt:lpwstr>
  </property>
  <property fmtid="{D5CDD505-2E9C-101B-9397-08002B2CF9AE}" pid="8" name="ArticulateGUID">
    <vt:lpwstr>8DEEDC98-A49D-4B83-8EC6-2CD0BEEE2B77</vt:lpwstr>
  </property>
  <property fmtid="{D5CDD505-2E9C-101B-9397-08002B2CF9AE}" pid="9" name="ArticulateProjectFull">
    <vt:lpwstr>C:\Data\KeyStone NEW\PPT\Future\05 KeyStone QMSS.ppta</vt:lpwstr>
  </property>
</Properties>
</file>