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4273" r:id="rId2"/>
    <p:sldMasterId id="2147484224" r:id="rId3"/>
  </p:sldMasterIdLst>
  <p:notesMasterIdLst>
    <p:notesMasterId r:id="rId24"/>
  </p:notesMasterIdLst>
  <p:handoutMasterIdLst>
    <p:handoutMasterId r:id="rId25"/>
  </p:handoutMasterIdLst>
  <p:sldIdLst>
    <p:sldId id="693" r:id="rId4"/>
    <p:sldId id="476" r:id="rId5"/>
    <p:sldId id="667" r:id="rId6"/>
    <p:sldId id="658" r:id="rId7"/>
    <p:sldId id="659" r:id="rId8"/>
    <p:sldId id="641" r:id="rId9"/>
    <p:sldId id="666" r:id="rId10"/>
    <p:sldId id="660" r:id="rId11"/>
    <p:sldId id="661" r:id="rId12"/>
    <p:sldId id="662" r:id="rId13"/>
    <p:sldId id="670" r:id="rId14"/>
    <p:sldId id="684" r:id="rId15"/>
    <p:sldId id="685" r:id="rId16"/>
    <p:sldId id="686" r:id="rId17"/>
    <p:sldId id="687" r:id="rId18"/>
    <p:sldId id="688" r:id="rId19"/>
    <p:sldId id="689" r:id="rId20"/>
    <p:sldId id="690" r:id="rId21"/>
    <p:sldId id="691" r:id="rId22"/>
    <p:sldId id="692" r:id="rId23"/>
  </p:sldIdLst>
  <p:sldSz cx="9144000" cy="6858000" type="screen4x3"/>
  <p:notesSz cx="7010400" cy="9296400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00"/>
    <a:srgbClr val="CC3300"/>
    <a:srgbClr val="4D4D4D"/>
    <a:srgbClr val="333333"/>
    <a:srgbClr val="777777"/>
    <a:srgbClr val="CC0000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9" autoAdjust="0"/>
    <p:restoredTop sz="88164" autoAdjust="0"/>
  </p:normalViewPr>
  <p:slideViewPr>
    <p:cSldViewPr snapToGrid="0">
      <p:cViewPr varScale="1">
        <p:scale>
          <a:sx n="117" d="100"/>
          <a:sy n="117" d="100"/>
        </p:scale>
        <p:origin x="-15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2070" y="-108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3DCEF1BF-2EE0-4968-8499-A87137FFF8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ADD6CCA-78B7-498B-B599-3F471BD712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69" tIns="46134" rIns="92269" bIns="46134" anchor="b"/>
          <a:lstStyle/>
          <a:p>
            <a:pPr defTabSz="920750"/>
            <a:fld id="{50C91538-4AF2-4BF4-8DC0-8E3599FFE6A2}" type="slidenum">
              <a:rPr lang="en-US" sz="1200">
                <a:solidFill>
                  <a:srgbClr val="000000"/>
                </a:solidFill>
              </a:rPr>
              <a:pPr defTabSz="920750"/>
              <a:t>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69" tIns="46134" rIns="92269" bIns="46134"/>
          <a:lstStyle/>
          <a:p>
            <a:pPr eaLnBrk="1" hangingPunct="1"/>
            <a:r>
              <a:rPr lang="en-US" smtClean="0"/>
              <a:t>NEW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68E797-3F41-4703-84AD-791D675ECE2B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Entropy decoder – decodes each frame independently</a:t>
            </a:r>
          </a:p>
          <a:p>
            <a:r>
              <a:rPr lang="en-US" smtClean="0"/>
              <a:t>Motion estimation – varies algorithm, but there are often interdependencies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6394FC-F76B-41A9-9296-ECACBEE39ACC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3A051997-A2C5-41CD-8858-DF5296AA5B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4963" y="0"/>
            <a:ext cx="2116137" cy="5878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3375" y="0"/>
            <a:ext cx="6199188" cy="5878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716A102-B459-4AAA-8F74-11B51384CF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33375" y="1185863"/>
            <a:ext cx="8467725" cy="469265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ECDEE2E-97A6-47F6-A564-8683A7B9DD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DC4D13AC-CA5C-43E6-8CA0-7DE64F5CD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185863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608388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1D431206-E6DA-4D1A-BE9F-B3011D7CAC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185863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608388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360C2C7B-56C3-456D-A602-8F272609B3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269C6-1E3E-462A-B2A8-C627B4785191}" type="datetimeFigureOut">
              <a:rPr lang="en-US"/>
              <a:pPr>
                <a:defRPr/>
              </a:pPr>
              <a:t>11/15/2011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2A2E7-DB0D-41D3-9BE8-BF29A2DA2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1E80D-F49A-415E-A625-02BB71A8DAC8}" type="datetimeFigureOut">
              <a:rPr lang="en-US"/>
              <a:pPr>
                <a:defRPr/>
              </a:pPr>
              <a:t>11/15/2011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897F2-6B8B-427B-8BCC-7D6C254DFC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5A1E6-F118-4079-BE48-EBDA3CDFCAEF}" type="datetimeFigureOut">
              <a:rPr lang="en-US"/>
              <a:pPr>
                <a:defRPr/>
              </a:pPr>
              <a:t>11/15/2011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0EFAE-4F21-4E50-9298-0E8B7ED91E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DCDE9-F7BA-4D3D-B5C8-FD38FA0D06CD}" type="datetimeFigureOut">
              <a:rPr lang="en-US"/>
              <a:pPr>
                <a:defRPr/>
              </a:pPr>
              <a:t>11/15/2011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E6616-F37B-4D2B-9FB8-3207750F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BE84A4F1-46A7-4759-8C8C-E84B818DD9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52C61-7654-40F6-B029-A754FA2FB539}" type="datetimeFigureOut">
              <a:rPr lang="en-US"/>
              <a:pPr>
                <a:defRPr/>
              </a:pPr>
              <a:t>11/15/2011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66432-20FB-4A3D-B5E6-21CD5E737B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65F46-8876-425F-AAF4-AB96BD78A948}" type="datetimeFigureOut">
              <a:rPr lang="en-US"/>
              <a:pPr>
                <a:defRPr/>
              </a:pPr>
              <a:t>11/15/2011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5ABED-8517-4F6C-AAF1-1C03C89C1B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CE457-0F13-485F-8C3B-0B3D8A4A3493}" type="datetimeFigureOut">
              <a:rPr lang="en-US"/>
              <a:pPr>
                <a:defRPr/>
              </a:pPr>
              <a:t>11/15/2011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50C07-4825-4E34-BB0B-7D05F8198D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A273C-8180-45B2-9433-CAEB2150464C}" type="datetimeFigureOut">
              <a:rPr lang="en-US"/>
              <a:pPr>
                <a:defRPr/>
              </a:pPr>
              <a:t>11/15/2011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32367-79CA-4C44-B9D8-3F0C5D64C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58492-434A-4315-A7B8-4366BCFE7BF9}" type="datetimeFigureOut">
              <a:rPr lang="en-US"/>
              <a:pPr>
                <a:defRPr/>
              </a:pPr>
              <a:t>11/15/2011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8C110-3A18-4A59-B449-A411862BDA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676AE-75D8-462C-8C6B-170582B32752}" type="datetimeFigureOut">
              <a:rPr lang="en-US"/>
              <a:pPr>
                <a:defRPr/>
              </a:pPr>
              <a:t>11/15/2011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1E29A-4CCA-485F-9148-F6040CDBC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95B38-780E-41FE-B5C7-0DA108461119}" type="datetimeFigureOut">
              <a:rPr lang="en-US"/>
              <a:pPr>
                <a:defRPr/>
              </a:pPr>
              <a:t>11/15/2011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2B142-CDCA-4266-B9F6-C9A01FAA28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84F3F509-94B8-4577-9CA9-BBCCC972F8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580A4E85-4D40-463B-9553-73847A1205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A1ED2BF-2B40-4554-9454-EFBC9269E7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C839B8DC-59A4-4126-A6DA-521F0371D5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FF68006-6551-4CCF-9494-A965BD8F55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DBF701CA-7EFC-407E-89ED-DCF066BE65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FEA4C4AB-7083-4759-BB22-423D08D98A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0"/>
            <a:ext cx="8458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1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>
            <p:custDataLst>
              <p:tags r:id="rId18"/>
            </p:custDataLst>
          </p:nvPr>
        </p:nvSpPr>
        <p:spPr>
          <a:xfrm>
            <a:off x="7930120" y="6498264"/>
            <a:ext cx="856260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CI 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301" r:id="rId2"/>
    <p:sldLayoutId id="2147484302" r:id="rId3"/>
    <p:sldLayoutId id="2147484303" r:id="rId4"/>
    <p:sldLayoutId id="2147484304" r:id="rId5"/>
    <p:sldLayoutId id="2147484305" r:id="rId6"/>
    <p:sldLayoutId id="2147484306" r:id="rId7"/>
    <p:sldLayoutId id="2147484307" r:id="rId8"/>
    <p:sldLayoutId id="2147484308" r:id="rId9"/>
    <p:sldLayoutId id="2147484309" r:id="rId10"/>
    <p:sldLayoutId id="2147484310" r:id="rId11"/>
    <p:sldLayoutId id="2147484311" r:id="rId12"/>
    <p:sldLayoutId id="2147484312" r:id="rId13"/>
    <p:sldLayoutId id="2147484313" r:id="rId14"/>
    <p:sldLayoutId id="2147484314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4F5F698-438D-4FFF-AF32-556D9787C93D}" type="datetimeFigureOut">
              <a:rPr lang="en-US"/>
              <a:pPr>
                <a:defRPr/>
              </a:pPr>
              <a:t>11/15/2011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3EBE8748-699A-49D0-9E6C-AA4D14A643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298" r:id="rId2"/>
    <p:sldLayoutId id="2147484297" r:id="rId3"/>
    <p:sldLayoutId id="2147484296" r:id="rId4"/>
    <p:sldLayoutId id="2147484295" r:id="rId5"/>
    <p:sldLayoutId id="2147484294" r:id="rId6"/>
    <p:sldLayoutId id="2147484293" r:id="rId7"/>
    <p:sldLayoutId id="2147484292" r:id="rId8"/>
    <p:sldLayoutId id="2147484291" r:id="rId9"/>
    <p:sldLayoutId id="2147484290" r:id="rId10"/>
    <p:sldLayoutId id="214748428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78538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61189B3-0BFC-4CF3-A9C3-E4CCDB46F3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29702" name="Picture 30" descr="ti_stk_2c_pos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5" name="Text Box 31"/>
          <p:cNvSpPr txBox="1">
            <a:spLocks noChangeArrowheads="1"/>
          </p:cNvSpPr>
          <p:nvPr/>
        </p:nvSpPr>
        <p:spPr bwMode="auto">
          <a:xfrm>
            <a:off x="333375" y="6105525"/>
            <a:ext cx="2533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b="0" dirty="0">
                <a:solidFill>
                  <a:srgbClr val="000000"/>
                </a:solidFill>
                <a:cs typeface="Arial" pitchFamily="34" charset="0"/>
              </a:rPr>
              <a:t>TI Confidential – NDA Restrictions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ct val="65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9462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onomist.com/node/18750706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2362200"/>
            <a:ext cx="8839200" cy="1447800"/>
          </a:xfrm>
        </p:spPr>
        <p:txBody>
          <a:bodyPr/>
          <a:lstStyle/>
          <a:p>
            <a:pPr eaLnBrk="1" hangingPunct="1"/>
            <a:r>
              <a:rPr lang="en-US" b="0" smtClean="0"/>
              <a:t>Multicore Design Considerations</a:t>
            </a:r>
            <a:endParaRPr lang="en-US" sz="4000" b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128588" y="0"/>
            <a:ext cx="8821737" cy="657225"/>
          </a:xfrm>
        </p:spPr>
        <p:txBody>
          <a:bodyPr/>
          <a:lstStyle/>
          <a:p>
            <a:r>
              <a:rPr lang="en-US" sz="2800" dirty="0" smtClean="0"/>
              <a:t>Example: </a:t>
            </a:r>
            <a:r>
              <a:rPr lang="en-US" altLang="zh-CN" sz="2800" dirty="0" smtClean="0">
                <a:ea typeface="SimSun" charset="-122"/>
              </a:rPr>
              <a:t>High </a:t>
            </a:r>
            <a:r>
              <a:rPr lang="en-US" altLang="zh-CN" sz="2800" dirty="0" smtClean="0">
                <a:ea typeface="SimSun" charset="-122"/>
              </a:rPr>
              <a:t>Def </a:t>
            </a:r>
            <a:r>
              <a:rPr lang="en-US" altLang="zh-CN" sz="2800" dirty="0" smtClean="0">
                <a:ea typeface="SimSun" charset="-122"/>
              </a:rPr>
              <a:t>1080i60 </a:t>
            </a:r>
            <a:r>
              <a:rPr lang="en-US" altLang="zh-CN" sz="2800" dirty="0" smtClean="0">
                <a:ea typeface="SimSun" charset="-122"/>
              </a:rPr>
              <a:t>Video </a:t>
            </a:r>
            <a:r>
              <a:rPr lang="en-US" altLang="zh-CN" sz="2800" dirty="0" smtClean="0">
                <a:ea typeface="SimSun" charset="-122"/>
              </a:rPr>
              <a:t>H264 E</a:t>
            </a:r>
            <a:r>
              <a:rPr lang="en-US" altLang="zh-CN" sz="2800" dirty="0" smtClean="0">
                <a:ea typeface="SimSun" charset="-122"/>
              </a:rPr>
              <a:t>ncoder</a:t>
            </a:r>
            <a:endParaRPr lang="en-US" sz="2800" dirty="0" smtClean="0"/>
          </a:p>
        </p:txBody>
      </p:sp>
      <p:sp>
        <p:nvSpPr>
          <p:cNvPr id="43010" name="Content Placeholder 2"/>
          <p:cNvSpPr>
            <a:spLocks/>
          </p:cNvSpPr>
          <p:nvPr/>
        </p:nvSpPr>
        <p:spPr bwMode="auto">
          <a:xfrm>
            <a:off x="276225" y="811213"/>
            <a:ext cx="8523288" cy="488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400" b="0">
              <a:ea typeface="SimSun" charset="-122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657225" y="1736725"/>
            <a:ext cx="7602538" cy="465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b="0">
                <a:ea typeface="SimSun" charset="-122"/>
              </a:rPr>
              <a:t>A short introduction to video encoding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b="0">
                <a:ea typeface="SimSun" charset="-122"/>
              </a:rPr>
              <a:t>Pixel format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b="0">
                <a:ea typeface="SimSun" charset="-122"/>
              </a:rPr>
              <a:t>Macroblocks  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b="0">
                <a:ea typeface="SimSun" charset="-122"/>
              </a:rPr>
              <a:t>Performance numbers and limitations</a:t>
            </a:r>
          </a:p>
          <a:p>
            <a:pPr marL="800100" lvl="2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b="0">
                <a:ea typeface="SimSun" charset="-122"/>
              </a:rPr>
              <a:t>Motion estimation </a:t>
            </a:r>
          </a:p>
          <a:p>
            <a:pPr marL="800100" lvl="2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b="0">
                <a:ea typeface="SimSun" charset="-122"/>
              </a:rPr>
              <a:t>Encoding</a:t>
            </a:r>
          </a:p>
          <a:p>
            <a:pPr marL="800100" lvl="2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b="0">
                <a:ea typeface="SimSun" charset="-122"/>
              </a:rPr>
              <a:t>Entropy encoder </a:t>
            </a:r>
          </a:p>
          <a:p>
            <a:pPr marL="800100" lvl="2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b="0">
                <a:ea typeface="SimSun" charset="-122"/>
              </a:rPr>
              <a:t>Reconstruction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b="0">
                <a:ea typeface="SimSun" charset="-122"/>
              </a:rPr>
              <a:t>Data in and out of the system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b="0">
                <a:ea typeface="SimSun" charset="-122"/>
              </a:rPr>
              <a:t>DDR bandwidth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b="0">
                <a:ea typeface="SimSun" charset="-122"/>
              </a:rPr>
              <a:t>Synchronization, data movement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b="0">
                <a:ea typeface="SimSun" charset="-122"/>
              </a:rPr>
              <a:t>System architecture</a:t>
            </a:r>
          </a:p>
          <a:p>
            <a:pPr marL="800100" lvl="1" indent="-342900" eaLnBrk="0" hangingPunct="0">
              <a:spcBef>
                <a:spcPct val="20000"/>
              </a:spcBef>
            </a:pPr>
            <a:endParaRPr lang="en-US" altLang="zh-CN" b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b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Macroblock</a:t>
            </a:r>
            <a:r>
              <a:rPr lang="en-US" sz="3200" dirty="0" smtClean="0"/>
              <a:t> and Pixel Data</a:t>
            </a:r>
          </a:p>
        </p:txBody>
      </p:sp>
      <p:sp>
        <p:nvSpPr>
          <p:cNvPr id="45058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233987"/>
          </a:xfrm>
        </p:spPr>
        <p:txBody>
          <a:bodyPr/>
          <a:lstStyle/>
          <a:p>
            <a:r>
              <a:rPr lang="en-US" dirty="0" smtClean="0"/>
              <a:t> RGB and YUV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4:4:4 and 4:2:0 format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Typically 8-bit values (10, 12, 14)</a:t>
            </a:r>
          </a:p>
          <a:p>
            <a:r>
              <a:rPr lang="en-US" dirty="0" err="1" smtClean="0"/>
              <a:t>Macroblock</a:t>
            </a:r>
            <a:r>
              <a:rPr lang="en-US" dirty="0" smtClean="0"/>
              <a:t> = 16x16 pixels</a:t>
            </a:r>
          </a:p>
        </p:txBody>
      </p:sp>
      <p:pic>
        <p:nvPicPr>
          <p:cNvPr id="4505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87475"/>
            <a:ext cx="44005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6226634" y="4966617"/>
            <a:ext cx="1404232" cy="1360690"/>
            <a:chOff x="5255084" y="5048260"/>
            <a:chExt cx="1404232" cy="1360690"/>
          </a:xfrm>
        </p:grpSpPr>
        <p:pic>
          <p:nvPicPr>
            <p:cNvPr id="45062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57800" y="5050976"/>
              <a:ext cx="685800" cy="66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73516" y="5048260"/>
              <a:ext cx="685800" cy="66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55084" y="5742200"/>
              <a:ext cx="685800" cy="66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70800" y="5739484"/>
              <a:ext cx="685800" cy="66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10" descr="44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833" y="3609295"/>
            <a:ext cx="781050" cy="1190625"/>
          </a:xfrm>
          <a:prstGeom prst="rect">
            <a:avLst/>
          </a:prstGeom>
        </p:spPr>
      </p:pic>
      <p:pic>
        <p:nvPicPr>
          <p:cNvPr id="12" name="Picture 11" descr="42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21328" y="3543298"/>
            <a:ext cx="762000" cy="1143002"/>
          </a:xfrm>
          <a:prstGeom prst="rect">
            <a:avLst/>
          </a:prstGeom>
        </p:spPr>
      </p:pic>
      <p:pic>
        <p:nvPicPr>
          <p:cNvPr id="13" name="Picture 12" descr="key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53543" y="3602485"/>
            <a:ext cx="2800350" cy="1171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Video Encoder Flow (per </a:t>
            </a:r>
            <a:r>
              <a:rPr lang="en-US" sz="2800" dirty="0" err="1" smtClean="0"/>
              <a:t>M</a:t>
            </a:r>
            <a:r>
              <a:rPr lang="en-US" sz="2800" dirty="0" err="1" smtClean="0"/>
              <a:t>acroblock</a:t>
            </a:r>
            <a:r>
              <a:rPr lang="en-US" sz="2800" dirty="0" smtClean="0"/>
              <a:t>)</a:t>
            </a:r>
          </a:p>
        </p:txBody>
      </p:sp>
      <p:graphicFrame>
        <p:nvGraphicFramePr>
          <p:cNvPr id="46161" name="Group 81"/>
          <p:cNvGraphicFramePr>
            <a:graphicFrameLocks noGrp="1"/>
          </p:cNvGraphicFramePr>
          <p:nvPr/>
        </p:nvGraphicFramePr>
        <p:xfrm>
          <a:off x="223838" y="1644650"/>
          <a:ext cx="5576887" cy="1177798"/>
        </p:xfrm>
        <a:graphic>
          <a:graphicData uri="http://schemas.openxmlformats.org/drawingml/2006/table">
            <a:tbl>
              <a:tblPr/>
              <a:tblGrid>
                <a:gridCol w="1116012"/>
                <a:gridCol w="1049338"/>
                <a:gridCol w="1101725"/>
                <a:gridCol w="1128712"/>
                <a:gridCol w="1181100"/>
              </a:tblGrid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Coder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Width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Height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Frames/Second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MCycles/Second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D1(NTSC)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720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480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660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D1 (PAL)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720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576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660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720P30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1280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720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1850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1080i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1920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1080 (1088)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60 fields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3450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163" name="Group 83"/>
          <p:cNvGraphicFramePr>
            <a:graphicFrameLocks noGrp="1"/>
          </p:cNvGraphicFramePr>
          <p:nvPr/>
        </p:nvGraphicFramePr>
        <p:xfrm>
          <a:off x="371475" y="4219575"/>
          <a:ext cx="5256213" cy="1682496"/>
        </p:xfrm>
        <a:graphic>
          <a:graphicData uri="http://schemas.openxmlformats.org/drawingml/2006/table">
            <a:tbl>
              <a:tblPr/>
              <a:tblGrid>
                <a:gridCol w="1508125"/>
                <a:gridCol w="1087438"/>
                <a:gridCol w="1330325"/>
                <a:gridCol w="1330325"/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Module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Percentage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Approximate MIPS (1080i)/Second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Number of Cores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Motion Estimation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~50%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1750              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IP, MC, Transform, Quantization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~12.5%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437.7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0.5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Entropy Encoder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~25%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875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IT, IQ and Reconstruction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~12.5%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437.5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0.5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5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946941" y="950026"/>
          <a:ext cx="3011177" cy="5202960"/>
        </p:xfrm>
        <a:graphic>
          <a:graphicData uri="http://schemas.openxmlformats.org/presentationml/2006/ole">
            <p:oleObj spid="_x0000_s1026" name="Visio" r:id="rId4" imgW="3786183" imgH="6541581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Video Coding Algorithm Limitations</a:t>
            </a:r>
          </a:p>
        </p:txBody>
      </p:sp>
      <p:sp>
        <p:nvSpPr>
          <p:cNvPr id="47106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2339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Motion estimation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Depends on the reconstruction of previous (and future) frames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Shortcuts can be performed (e.g., first row of frame N does not need last row of frame N-1).</a:t>
            </a:r>
          </a:p>
          <a:p>
            <a:pPr>
              <a:lnSpc>
                <a:spcPct val="90000"/>
              </a:lnSpc>
            </a:pPr>
            <a:r>
              <a:rPr lang="en-US" smtClean="0"/>
              <a:t>Intra-prediction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Depends on the macroblock above and to the left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Must be done consecutively or encoding efficiency is lost (i.e., lower quality for the same number of bits)</a:t>
            </a:r>
          </a:p>
          <a:p>
            <a:pPr>
              <a:lnSpc>
                <a:spcPct val="90000"/>
              </a:lnSpc>
            </a:pPr>
            <a:r>
              <a:rPr lang="en-US" smtClean="0"/>
              <a:t>Entropy encoding (CABAC, CAVLC)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Must be processed in the macroblock order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Each frame is independent of other frames.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How Many Channels Can One TMS320C6678 Process?</a:t>
            </a:r>
          </a:p>
        </p:txBody>
      </p:sp>
      <p:sp>
        <p:nvSpPr>
          <p:cNvPr id="49154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233987"/>
          </a:xfrm>
        </p:spPr>
        <p:txBody>
          <a:bodyPr/>
          <a:lstStyle/>
          <a:p>
            <a:r>
              <a:rPr lang="en-US" smtClean="0"/>
              <a:t>Looks like 2 channels; Each one uses 4 cores</a:t>
            </a:r>
          </a:p>
          <a:p>
            <a:pPr lvl="1"/>
            <a:r>
              <a:rPr lang="en-US" smtClean="0"/>
              <a:t>Two cores for motion estimation</a:t>
            </a:r>
          </a:p>
          <a:p>
            <a:pPr lvl="1"/>
            <a:r>
              <a:rPr lang="en-US" smtClean="0"/>
              <a:t>One core for entropy encoding</a:t>
            </a:r>
          </a:p>
          <a:p>
            <a:pPr lvl="1"/>
            <a:r>
              <a:rPr lang="en-US" smtClean="0"/>
              <a:t>One core for everything else</a:t>
            </a:r>
          </a:p>
          <a:p>
            <a:r>
              <a:rPr lang="en-US" smtClean="0"/>
              <a:t>What other resources are needed?</a:t>
            </a:r>
          </a:p>
          <a:p>
            <a:pPr lvl="1"/>
            <a:r>
              <a:rPr lang="en-US" smtClean="0"/>
              <a:t>Streaming data in and out of the system</a:t>
            </a:r>
          </a:p>
          <a:p>
            <a:pPr lvl="1"/>
            <a:r>
              <a:rPr lang="en-US" smtClean="0"/>
              <a:t>Store and load data to and from DDR</a:t>
            </a:r>
          </a:p>
          <a:p>
            <a:pPr lvl="1"/>
            <a:r>
              <a:rPr lang="en-US" smtClean="0"/>
              <a:t>Internal bus bandwidth</a:t>
            </a:r>
          </a:p>
          <a:p>
            <a:pPr lvl="1"/>
            <a:r>
              <a:rPr lang="en-US" smtClean="0"/>
              <a:t>DMA availability</a:t>
            </a:r>
          </a:p>
          <a:p>
            <a:pPr lvl="1"/>
            <a:r>
              <a:rPr lang="en-US" smtClean="0"/>
              <a:t>Synchronization between cores, especially if trying to minimize delay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What are the System Input Requirements?</a:t>
            </a:r>
          </a:p>
        </p:txBody>
      </p:sp>
      <p:sp>
        <p:nvSpPr>
          <p:cNvPr id="50178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233987"/>
          </a:xfrm>
        </p:spPr>
        <p:txBody>
          <a:bodyPr/>
          <a:lstStyle/>
          <a:p>
            <a:r>
              <a:rPr lang="en-US" smtClean="0"/>
              <a:t>Stream data in and out of the system</a:t>
            </a:r>
          </a:p>
          <a:p>
            <a:pPr lvl="1"/>
            <a:r>
              <a:rPr lang="en-US" sz="2000" smtClean="0"/>
              <a:t>Raw data: 1920 * 1080 * 1.5  = 3,110,400 bytes per frame</a:t>
            </a:r>
            <a:br>
              <a:rPr lang="en-US" sz="2000" smtClean="0"/>
            </a:br>
            <a:r>
              <a:rPr lang="en-US" sz="2000" smtClean="0"/>
              <a:t>= 24.883200 bits per frame (~25M bits per frame)</a:t>
            </a:r>
          </a:p>
          <a:p>
            <a:pPr lvl="1"/>
            <a:r>
              <a:rPr lang="en-US" sz="2000" smtClean="0"/>
              <a:t>At 30 frames per second, the input is 750 Mbps</a:t>
            </a:r>
          </a:p>
          <a:p>
            <a:pPr lvl="1"/>
            <a:r>
              <a:rPr lang="en-US" sz="2000" smtClean="0"/>
              <a:t>NOTE: The order of raw data for a frame is Y component first, followed by U and V</a:t>
            </a:r>
          </a:p>
          <a:p>
            <a:r>
              <a:rPr lang="en-US" smtClean="0"/>
              <a:t>750 Mbps input requires one of the following:</a:t>
            </a:r>
          </a:p>
          <a:p>
            <a:pPr lvl="1"/>
            <a:r>
              <a:rPr lang="en-US" sz="2000" smtClean="0"/>
              <a:t>One SRIO lane (5 Gbps raw, about 3.5 Gbps of payload), </a:t>
            </a:r>
          </a:p>
          <a:p>
            <a:pPr lvl="1"/>
            <a:r>
              <a:rPr lang="en-US" sz="2000" smtClean="0"/>
              <a:t>One PCIe lane (5 Gbps raw)</a:t>
            </a:r>
          </a:p>
          <a:p>
            <a:pPr lvl="1"/>
            <a:r>
              <a:rPr lang="en-US" sz="2000" smtClean="0"/>
              <a:t>NOTE: KeyStone devices provide four SRIO lanes and two PCIe lanes</a:t>
            </a:r>
          </a:p>
          <a:p>
            <a:r>
              <a:rPr lang="en-US" smtClean="0"/>
              <a:t>Compressed data (e.g., 10 to 20 Mbps) can use SGMII (10M/100M/1G) or SRIO or PCIe.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How Many Accesses to the DDR?</a:t>
            </a:r>
          </a:p>
        </p:txBody>
      </p:sp>
      <p:sp>
        <p:nvSpPr>
          <p:cNvPr id="51202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492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For purposes of this example, only consider frame-size accesses.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All other accesses (ME vectors, parameters, compressed data, etc.) are negligible.</a:t>
            </a:r>
            <a:endParaRPr lang="en-US" smtClean="0"/>
          </a:p>
          <a:p>
            <a:pPr>
              <a:lnSpc>
                <a:spcPct val="80000"/>
              </a:lnSpc>
            </a:pPr>
            <a:r>
              <a:rPr lang="en-US" sz="2400" smtClean="0"/>
              <a:t>Requirements for processing a single frame: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Retrieving data from peripheral to DDR -  25M bits = 3.125MB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Motion estimation phase reads the current frame (only Y) and older Y component of reconstruction frame(s).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A good ME algorithm may read up to 6x older frame(s).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7 * 1920 * 1088 = ~ 15M Bytes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Encoding phase reads the current frame and one old frame. The total size is about 6.25 MB.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Reconstruction phase reads one frame and writes one frame. So the total bandwidth is 6.25 MB.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Frame compression before or after the entropy encoder is negligible.</a:t>
            </a:r>
          </a:p>
          <a:p>
            <a:pPr lvl="1">
              <a:lnSpc>
                <a:spcPct val="80000"/>
              </a:lnSpc>
            </a:pPr>
            <a:r>
              <a:rPr lang="en-US" sz="2000" b="1" smtClean="0"/>
              <a:t>Total DDR access for a single frame is less than 32 MB.</a:t>
            </a:r>
            <a:endParaRPr 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How Does this </a:t>
            </a:r>
            <a:r>
              <a:rPr lang="en-US" sz="2800" dirty="0" smtClean="0"/>
              <a:t>Access Avoid </a:t>
            </a:r>
            <a:r>
              <a:rPr lang="en-US" sz="2800" dirty="0" smtClean="0"/>
              <a:t>Contention?</a:t>
            </a:r>
          </a:p>
        </p:txBody>
      </p:sp>
      <p:sp>
        <p:nvSpPr>
          <p:cNvPr id="52226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492750"/>
          </a:xfrm>
        </p:spPr>
        <p:txBody>
          <a:bodyPr/>
          <a:lstStyle/>
          <a:p>
            <a:r>
              <a:rPr lang="en-US" sz="2400" b="1" smtClean="0"/>
              <a:t>Total DDR access for a single frame is less than 32 MB.</a:t>
            </a:r>
            <a:endParaRPr lang="en-US" sz="2400" smtClean="0"/>
          </a:p>
          <a:p>
            <a:r>
              <a:rPr lang="en-US" sz="2400" smtClean="0"/>
              <a:t>The total DDR access for 30 frames per second (60 fields) is less than 32 * 30 = 960 MBps. </a:t>
            </a:r>
          </a:p>
          <a:p>
            <a:r>
              <a:rPr lang="en-US" sz="2400" smtClean="0"/>
              <a:t>The DDR3 raw bandwidth is more than 10 Gbps (1333 MHz clock and 64 bits). 10% utilization reduces contention possibilities.</a:t>
            </a:r>
          </a:p>
          <a:p>
            <a:r>
              <a:rPr lang="en-US" sz="2400" smtClean="0"/>
              <a:t>DDR3 DMA uses TeraNet with clock/2 and 128 bits. TeraNet bandwidth is 600 MHz * 16B = 9.6 Gbps.  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KeyStone </a:t>
            </a:r>
            <a:r>
              <a:rPr lang="en-US" sz="2800" dirty="0" err="1" smtClean="0"/>
              <a:t>SoC</a:t>
            </a:r>
            <a:r>
              <a:rPr lang="en-US" sz="2800" dirty="0" smtClean="0"/>
              <a:t> Architecture Resources </a:t>
            </a:r>
            <a:endParaRPr lang="en-US" sz="2800" dirty="0" smtClean="0"/>
          </a:p>
        </p:txBody>
      </p:sp>
      <p:sp>
        <p:nvSpPr>
          <p:cNvPr id="53250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492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10 EDMA controllers with 144 EDMA channels and 1152 </a:t>
            </a:r>
            <a:r>
              <a:rPr lang="en-US" dirty="0" err="1" smtClean="0"/>
              <a:t>PaRAM</a:t>
            </a:r>
            <a:r>
              <a:rPr lang="en-US" dirty="0" smtClean="0"/>
              <a:t> (parameter blocks)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EDMA scheme must be designed by the user.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LLD provides easy EDMA usage.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 addition, Navigator has its own PKTDMA for each master.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Data in and out of the system (SRIO, </a:t>
            </a:r>
            <a:r>
              <a:rPr lang="en-US" dirty="0" err="1" smtClean="0"/>
              <a:t>PCIe</a:t>
            </a:r>
            <a:r>
              <a:rPr lang="en-US" dirty="0" smtClean="0"/>
              <a:t> or SGMII) is done using the Navigator.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All synchronization between cores and moving pointers to data between cores is done using the Navigator.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IPC provides easy access to the Navigator.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</a:p>
        </p:txBody>
      </p:sp>
      <p:sp>
        <p:nvSpPr>
          <p:cNvPr id="54274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492750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Two H264 high-quality 1080i encoders can be processed on a single </a:t>
            </a:r>
            <a:r>
              <a:rPr lang="en-US" b="1" smtClean="0">
                <a:solidFill>
                  <a:srgbClr val="FF0000"/>
                </a:solidFill>
              </a:rPr>
              <a:t>TMS320C6678</a:t>
            </a:r>
            <a:r>
              <a:rPr lang="en-US" b="1" smtClean="0"/>
              <a:t> </a:t>
            </a:r>
            <a:endParaRPr lang="en-US" smtClean="0">
              <a:solidFill>
                <a:srgbClr val="FF0000"/>
              </a:solidFill>
            </a:endParaRPr>
          </a:p>
          <a:p>
            <a:endParaRPr lang="en-US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28588" y="0"/>
            <a:ext cx="8821737" cy="627063"/>
          </a:xfrm>
        </p:spPr>
        <p:txBody>
          <a:bodyPr/>
          <a:lstStyle/>
          <a:p>
            <a:r>
              <a:rPr lang="en-US" sz="2800" dirty="0" smtClean="0"/>
              <a:t>Multicore: The Forefront of Computing Technology </a:t>
            </a:r>
          </a:p>
        </p:txBody>
      </p:sp>
      <p:sp>
        <p:nvSpPr>
          <p:cNvPr id="34818" name="Content Placeholder 2"/>
          <p:cNvSpPr>
            <a:spLocks/>
          </p:cNvSpPr>
          <p:nvPr/>
        </p:nvSpPr>
        <p:spPr bwMode="auto">
          <a:xfrm>
            <a:off x="276225" y="1020763"/>
            <a:ext cx="8523288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</a:pPr>
            <a:r>
              <a:rPr lang="en-US" sz="2000" i="1" dirty="0" smtClean="0"/>
              <a:t>“We’re not going to have faster processors. Instead, making software run faster in the future will mean using parallel programming techniques. This will be a huge shift.” </a:t>
            </a:r>
            <a:br>
              <a:rPr lang="en-US" sz="2000" i="1" dirty="0" smtClean="0"/>
            </a:br>
            <a:r>
              <a:rPr lang="en-US" sz="2000" b="0" i="1" dirty="0" smtClean="0"/>
              <a:t>-- Katherine </a:t>
            </a:r>
            <a:r>
              <a:rPr lang="en-US" sz="2000" b="0" i="1" dirty="0" err="1" smtClean="0"/>
              <a:t>Yelick</a:t>
            </a:r>
            <a:r>
              <a:rPr lang="en-US" sz="2000" b="0" i="1" dirty="0" smtClean="0"/>
              <a:t>, Lawrence Berkeley National Laboratory</a:t>
            </a:r>
            <a:br>
              <a:rPr lang="en-US" sz="2000" b="0" i="1" dirty="0" smtClean="0"/>
            </a:br>
            <a:r>
              <a:rPr lang="en-US" sz="2000" b="0" i="1" dirty="0" smtClean="0"/>
              <a:t>from </a:t>
            </a:r>
            <a:r>
              <a:rPr lang="en-US" sz="2000" b="0" i="1" dirty="0" smtClean="0">
                <a:hlinkClick r:id="rId2"/>
              </a:rPr>
              <a:t>The </a:t>
            </a:r>
            <a:r>
              <a:rPr lang="en-US" altLang="zh-CN" sz="2000" b="0" i="1" dirty="0" smtClean="0">
                <a:ea typeface="SimSun" charset="-122"/>
                <a:hlinkClick r:id="rId2"/>
              </a:rPr>
              <a:t>Economist: Parallel </a:t>
            </a:r>
            <a:r>
              <a:rPr lang="en-US" altLang="zh-CN" sz="2000" b="0" i="1" dirty="0" smtClean="0">
                <a:ea typeface="SimSun" charset="-122"/>
                <a:hlinkClick r:id="rId2"/>
              </a:rPr>
              <a:t>Bars</a:t>
            </a:r>
            <a:r>
              <a:rPr lang="en-US" altLang="zh-CN" sz="2000" b="0" i="1" dirty="0" smtClean="0">
                <a:ea typeface="SimSun" charset="-122"/>
              </a:rPr>
              <a:t/>
            </a:r>
            <a:br>
              <a:rPr lang="en-US" altLang="zh-CN" sz="2000" b="0" i="1" dirty="0" smtClean="0">
                <a:ea typeface="SimSun" charset="-122"/>
              </a:rPr>
            </a:br>
            <a:endParaRPr lang="en-US" altLang="zh-CN" sz="2400" b="0" dirty="0" smtClean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 smtClean="0">
                <a:ea typeface="SimSun" charset="-122"/>
              </a:rPr>
              <a:t>Multicore </a:t>
            </a:r>
            <a:r>
              <a:rPr lang="en-US" altLang="zh-CN" sz="2000" b="0" dirty="0">
                <a:ea typeface="SimSun" charset="-122"/>
              </a:rPr>
              <a:t>is </a:t>
            </a:r>
            <a:r>
              <a:rPr lang="en-US" altLang="zh-CN" sz="2000" b="0" dirty="0" smtClean="0">
                <a:ea typeface="SimSun" charset="-122"/>
              </a:rPr>
              <a:t>a term associated </a:t>
            </a:r>
            <a:r>
              <a:rPr lang="en-US" altLang="zh-CN" sz="2000" b="0" dirty="0">
                <a:ea typeface="SimSun" charset="-122"/>
              </a:rPr>
              <a:t>with </a:t>
            </a:r>
            <a:r>
              <a:rPr lang="en-US" altLang="zh-CN" sz="2000" b="0" dirty="0" smtClean="0">
                <a:ea typeface="SimSun" charset="-122"/>
              </a:rPr>
              <a:t>parallel </a:t>
            </a:r>
            <a:r>
              <a:rPr lang="en-US" altLang="zh-CN" sz="2000" b="0" dirty="0" smtClean="0">
                <a:ea typeface="SimSun" charset="-122"/>
              </a:rPr>
              <a:t>p</a:t>
            </a:r>
            <a:r>
              <a:rPr lang="en-US" altLang="zh-CN" sz="2000" b="0" dirty="0" smtClean="0">
                <a:ea typeface="SimSun" charset="-122"/>
              </a:rPr>
              <a:t>rocessing, which refers to the use of </a:t>
            </a:r>
            <a:r>
              <a:rPr lang="en-US" altLang="zh-CN" sz="2000" b="0" dirty="0" smtClean="0">
                <a:ea typeface="SimSun" charset="-122"/>
              </a:rPr>
              <a:t>simultaneous processors to </a:t>
            </a:r>
            <a:r>
              <a:rPr lang="en-US" altLang="zh-CN" sz="2000" b="0" dirty="0" smtClean="0">
                <a:ea typeface="SimSun" charset="-122"/>
              </a:rPr>
              <a:t>execute </a:t>
            </a:r>
            <a:r>
              <a:rPr lang="en-US" altLang="zh-CN" sz="2000" b="0" dirty="0" smtClean="0">
                <a:ea typeface="SimSun" charset="-122"/>
              </a:rPr>
              <a:t>an application or </a:t>
            </a:r>
            <a:r>
              <a:rPr lang="en-US" altLang="zh-CN" sz="2000" b="0" dirty="0" smtClean="0">
                <a:ea typeface="SimSun" charset="-122"/>
              </a:rPr>
              <a:t>multiple computational threads. </a:t>
            </a:r>
          </a:p>
          <a:p>
            <a:pPr marL="342900" indent="-342900" algn="ctr" eaLnBrk="0" hangingPunct="0">
              <a:spcBef>
                <a:spcPct val="20000"/>
              </a:spcBef>
            </a:pPr>
            <a:endParaRPr lang="en-US" altLang="zh-CN" b="0" dirty="0" smtClean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 smtClean="0">
                <a:ea typeface="SimSun" charset="-122"/>
              </a:rPr>
              <a:t>Parallel programming/processing can </a:t>
            </a:r>
            <a:r>
              <a:rPr lang="en-US" altLang="zh-CN" sz="2000" b="0" dirty="0">
                <a:ea typeface="SimSun" charset="-122"/>
              </a:rPr>
              <a:t>be implemented </a:t>
            </a:r>
            <a:r>
              <a:rPr lang="en-US" altLang="zh-CN" sz="2000" b="0" dirty="0" smtClean="0">
                <a:ea typeface="SimSun" charset="-122"/>
              </a:rPr>
              <a:t>on TI’s KeyStone </a:t>
            </a:r>
            <a:r>
              <a:rPr lang="en-US" altLang="zh-CN" sz="2000" b="0" dirty="0" err="1" smtClean="0">
                <a:ea typeface="SimSun" charset="-122"/>
              </a:rPr>
              <a:t>multicore</a:t>
            </a:r>
            <a:r>
              <a:rPr lang="en-US" altLang="zh-CN" sz="2000" b="0" dirty="0" smtClean="0">
                <a:ea typeface="SimSun" charset="-122"/>
              </a:rPr>
              <a:t> architecture.</a:t>
            </a:r>
            <a:endParaRPr lang="en-US" altLang="zh-CN" sz="2000" b="0" dirty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b="0" dirty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dirty="0">
              <a:ea typeface="SimSun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dirty="0">
              <a:ea typeface="SimSun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400" dirty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Architecture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46264" y="1330778"/>
          <a:ext cx="7671460" cy="3782456"/>
        </p:xfrm>
        <a:graphic>
          <a:graphicData uri="http://schemas.openxmlformats.org/presentationml/2006/ole">
            <p:oleObj spid="_x0000_s2050" name="Visio" r:id="rId3" imgW="9655632" imgH="476223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Processing </a:t>
            </a:r>
            <a:endParaRPr lang="en-US" dirty="0" smtClean="0"/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068388"/>
            <a:ext cx="8467725" cy="5075237"/>
          </a:xfrm>
        </p:spPr>
        <p:txBody>
          <a:bodyPr/>
          <a:lstStyle/>
          <a:p>
            <a:r>
              <a:rPr lang="en-US" sz="2400" dirty="0" smtClean="0"/>
              <a:t>Parallel processing </a:t>
            </a:r>
            <a:r>
              <a:rPr lang="en-US" sz="2400" dirty="0" smtClean="0"/>
              <a:t>divides big applications into smaller applications and distributes tasks across multiple cores.</a:t>
            </a:r>
          </a:p>
          <a:p>
            <a:r>
              <a:rPr lang="en-US" sz="2400" dirty="0" smtClean="0"/>
              <a:t>The goal is to speed up processing of a computationally-intensive applications.</a:t>
            </a:r>
          </a:p>
          <a:p>
            <a:r>
              <a:rPr lang="en-US" sz="2400" dirty="0" smtClean="0"/>
              <a:t>Characteristics of computationally-intensive applications:</a:t>
            </a:r>
          </a:p>
          <a:p>
            <a:pPr lvl="1"/>
            <a:r>
              <a:rPr lang="en-US" sz="2000" dirty="0" smtClean="0"/>
              <a:t>Large amount of data to process</a:t>
            </a:r>
          </a:p>
          <a:p>
            <a:pPr lvl="1"/>
            <a:r>
              <a:rPr lang="en-US" sz="2000" dirty="0" smtClean="0"/>
              <a:t>Complex algorithms require many computations</a:t>
            </a:r>
          </a:p>
          <a:p>
            <a:r>
              <a:rPr lang="en-US" sz="2400" dirty="0" smtClean="0"/>
              <a:t>Goals of task partitioning</a:t>
            </a:r>
          </a:p>
          <a:p>
            <a:pPr lvl="1"/>
            <a:r>
              <a:rPr lang="en-US" sz="2000" dirty="0" smtClean="0"/>
              <a:t>Computational load balancing evenly divides effort among all available cores</a:t>
            </a:r>
          </a:p>
          <a:p>
            <a:pPr lvl="1"/>
            <a:r>
              <a:rPr lang="en-US" sz="2000" dirty="0" smtClean="0"/>
              <a:t>Minimizes contention of system resources</a:t>
            </a:r>
          </a:p>
          <a:p>
            <a:pPr lvl="2"/>
            <a:r>
              <a:rPr lang="en-US" sz="1800" dirty="0" smtClean="0"/>
              <a:t>Memory (DDR, shared L2)</a:t>
            </a:r>
          </a:p>
          <a:p>
            <a:pPr lvl="2"/>
            <a:r>
              <a:rPr lang="en-US" sz="1800" dirty="0" smtClean="0"/>
              <a:t>Transport (</a:t>
            </a:r>
            <a:r>
              <a:rPr lang="en-US" sz="1800" dirty="0" err="1" smtClean="0"/>
              <a:t>Teranet</a:t>
            </a:r>
            <a:r>
              <a:rPr lang="en-US" sz="1800" dirty="0" smtClean="0"/>
              <a:t>, peripherals)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21738" cy="565150"/>
          </a:xfrm>
        </p:spPr>
        <p:txBody>
          <a:bodyPr/>
          <a:lstStyle/>
          <a:p>
            <a:r>
              <a:rPr lang="en-US" sz="2800" dirty="0" smtClean="0"/>
              <a:t>Parallel </a:t>
            </a:r>
            <a:r>
              <a:rPr lang="en-US" sz="2800" dirty="0" smtClean="0"/>
              <a:t>Processing: Use Cases</a:t>
            </a:r>
            <a:endParaRPr lang="en-US" sz="2800" dirty="0" smtClean="0"/>
          </a:p>
        </p:txBody>
      </p:sp>
      <p:sp>
        <p:nvSpPr>
          <p:cNvPr id="35842" name="Content Placeholder 2"/>
          <p:cNvSpPr>
            <a:spLocks/>
          </p:cNvSpPr>
          <p:nvPr/>
        </p:nvSpPr>
        <p:spPr bwMode="auto">
          <a:xfrm>
            <a:off x="285750" y="833438"/>
            <a:ext cx="8523288" cy="546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Network gateway, speech/voice processing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Typically hundreds or thousands of channels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Each channel consumes about 30 MIPS </a:t>
            </a:r>
            <a:br>
              <a:rPr lang="en-US" altLang="zh-CN" sz="2000" b="0">
                <a:ea typeface="SimSun" charset="-122"/>
              </a:rPr>
            </a:br>
            <a:endParaRPr lang="en-US" altLang="zh-CN" sz="2000" b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Large, complex, floating point FFT (1M)</a:t>
            </a:r>
            <a:br>
              <a:rPr lang="en-US" altLang="zh-CN" sz="2000" b="0">
                <a:ea typeface="SimSun" charset="-122"/>
              </a:rPr>
            </a:br>
            <a:endParaRPr lang="en-US" altLang="zh-CN" sz="2000" b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Multiple-size, short FFTs</a:t>
            </a:r>
            <a:br>
              <a:rPr lang="en-US" altLang="zh-CN" sz="2000" b="0">
                <a:ea typeface="SimSun" charset="-122"/>
              </a:rPr>
            </a:br>
            <a:endParaRPr lang="en-US" altLang="zh-CN" sz="2000" b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Video processing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Slice-based encoder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Video transcoder (low quality)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High-quality decoder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b="0">
              <a:ea typeface="SimSun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b="0">
              <a:ea typeface="SimSun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400" b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21738" cy="523875"/>
          </a:xfrm>
        </p:spPr>
        <p:txBody>
          <a:bodyPr/>
          <a:lstStyle/>
          <a:p>
            <a:r>
              <a:rPr lang="en-US" sz="2800" dirty="0" smtClean="0"/>
              <a:t>Parallel </a:t>
            </a:r>
            <a:r>
              <a:rPr lang="en-US" sz="2800" dirty="0" smtClean="0"/>
              <a:t>Processing: Use Cases</a:t>
            </a:r>
            <a:endParaRPr lang="en-US" sz="2800" dirty="0" smtClean="0"/>
          </a:p>
        </p:txBody>
      </p:sp>
      <p:sp>
        <p:nvSpPr>
          <p:cNvPr id="36866" name="Content Placeholder 2"/>
          <p:cNvSpPr>
            <a:spLocks/>
          </p:cNvSpPr>
          <p:nvPr/>
        </p:nvSpPr>
        <p:spPr bwMode="auto">
          <a:xfrm>
            <a:off x="285750" y="833438"/>
            <a:ext cx="8523288" cy="546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Medical imaging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Filtering &gt; reconstruction &gt; post filtering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Edge detection</a:t>
            </a:r>
            <a:br>
              <a:rPr lang="en-US" altLang="zh-CN" sz="2000" b="0">
                <a:ea typeface="SimSun" charset="-122"/>
              </a:rPr>
            </a:br>
            <a:endParaRPr lang="en-US" altLang="zh-CN" sz="2000" b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LTE channel excluding turbo decoder/encoder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Two cores uplink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Two cores downlink</a:t>
            </a:r>
            <a:br>
              <a:rPr lang="en-US" altLang="zh-CN" sz="2000" b="0">
                <a:ea typeface="SimSun" charset="-122"/>
              </a:rPr>
            </a:br>
            <a:endParaRPr lang="en-US" altLang="zh-CN" sz="2000" b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LTE channel including turbo decoder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Equal to the performance of 30 cores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Each core works on a package of bits</a:t>
            </a:r>
            <a:br>
              <a:rPr lang="en-US" altLang="zh-CN" sz="2000" b="0">
                <a:ea typeface="SimSun" charset="-122"/>
              </a:rPr>
            </a:br>
            <a:endParaRPr lang="en-US" altLang="zh-CN" sz="2000" b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Scientific processing 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Large complex matrix manipulations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Use Case: Oil exploration</a:t>
            </a:r>
            <a:endParaRPr lang="en-US" altLang="zh-CN" sz="2400" b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Parallel Processing: Control Models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Master Slave Model</a:t>
            </a:r>
          </a:p>
          <a:p>
            <a:pPr lvl="1"/>
            <a:r>
              <a:rPr lang="en-US" sz="2000" smtClean="0"/>
              <a:t>Multiple speech processing</a:t>
            </a:r>
          </a:p>
          <a:p>
            <a:pPr lvl="1"/>
            <a:r>
              <a:rPr lang="en-US" sz="2000" smtClean="0"/>
              <a:t>Variable-size, short FFT</a:t>
            </a:r>
          </a:p>
          <a:p>
            <a:pPr lvl="1"/>
            <a:r>
              <a:rPr lang="en-US" sz="2000" smtClean="0"/>
              <a:t>Video encoder slice processing</a:t>
            </a:r>
          </a:p>
          <a:p>
            <a:pPr lvl="1"/>
            <a:r>
              <a:rPr lang="en-US" sz="2000" smtClean="0"/>
              <a:t>VLFFT</a:t>
            </a:r>
          </a:p>
          <a:p>
            <a:r>
              <a:rPr lang="en-US" b="1" smtClean="0"/>
              <a:t>Data Flow Model</a:t>
            </a:r>
          </a:p>
          <a:p>
            <a:pPr lvl="1"/>
            <a:r>
              <a:rPr lang="en-US" sz="2000" smtClean="0"/>
              <a:t>High quality video encoder</a:t>
            </a:r>
          </a:p>
          <a:p>
            <a:pPr lvl="1"/>
            <a:r>
              <a:rPr lang="en-US" sz="2000" smtClean="0"/>
              <a:t>Video decoder</a:t>
            </a:r>
          </a:p>
          <a:p>
            <a:pPr lvl="1"/>
            <a:r>
              <a:rPr lang="en-US" sz="2000" smtClean="0"/>
              <a:t>Video transcoder</a:t>
            </a:r>
          </a:p>
          <a:p>
            <a:pPr lvl="1"/>
            <a:r>
              <a:rPr lang="en-US" sz="2000" smtClean="0"/>
              <a:t>LTE physical layer</a:t>
            </a:r>
            <a:endParaRPr lang="en-US" smtClean="0"/>
          </a:p>
        </p:txBody>
      </p:sp>
      <p:grpSp>
        <p:nvGrpSpPr>
          <p:cNvPr id="38936" name="Group 24"/>
          <p:cNvGrpSpPr>
            <a:grpSpLocks/>
          </p:cNvGrpSpPr>
          <p:nvPr/>
        </p:nvGrpSpPr>
        <p:grpSpPr bwMode="auto">
          <a:xfrm>
            <a:off x="5327650" y="4452938"/>
            <a:ext cx="2778125" cy="296862"/>
            <a:chOff x="3356" y="2805"/>
            <a:chExt cx="1750" cy="187"/>
          </a:xfrm>
        </p:grpSpPr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4700" y="2810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Core 2</a:t>
              </a: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4149" y="2805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Core 1</a:t>
              </a: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3558" y="2807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Core 0</a:t>
              </a:r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>
              <a:off x="3956" y="287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29" name="Line 17"/>
            <p:cNvSpPr>
              <a:spLocks noChangeShapeType="1"/>
            </p:cNvSpPr>
            <p:nvPr/>
          </p:nvSpPr>
          <p:spPr bwMode="auto">
            <a:xfrm>
              <a:off x="4549" y="288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0" name="Line 18"/>
            <p:cNvSpPr>
              <a:spLocks noChangeShapeType="1"/>
            </p:cNvSpPr>
            <p:nvPr/>
          </p:nvSpPr>
          <p:spPr bwMode="auto">
            <a:xfrm>
              <a:off x="3356" y="2886"/>
              <a:ext cx="194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935" name="Group 23"/>
          <p:cNvGrpSpPr>
            <a:grpSpLocks/>
          </p:cNvGrpSpPr>
          <p:nvPr/>
        </p:nvGrpSpPr>
        <p:grpSpPr bwMode="auto">
          <a:xfrm>
            <a:off x="5570538" y="1416050"/>
            <a:ext cx="2528887" cy="1447800"/>
            <a:chOff x="3509" y="658"/>
            <a:chExt cx="1593" cy="912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4085" y="937"/>
              <a:ext cx="470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Master</a:t>
              </a: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4651" y="1387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Slave</a:t>
              </a: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4106" y="1388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Slave</a:t>
              </a: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509" y="1384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Slave</a:t>
              </a:r>
            </a:p>
          </p:txBody>
        </p:sp>
        <p:sp>
          <p:nvSpPr>
            <p:cNvPr id="38924" name="Line 12"/>
            <p:cNvSpPr>
              <a:spLocks noChangeShapeType="1"/>
            </p:cNvSpPr>
            <p:nvPr/>
          </p:nvSpPr>
          <p:spPr bwMode="auto">
            <a:xfrm>
              <a:off x="4333" y="658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25" name="Line 13"/>
            <p:cNvSpPr>
              <a:spLocks noChangeShapeType="1"/>
            </p:cNvSpPr>
            <p:nvPr/>
          </p:nvSpPr>
          <p:spPr bwMode="auto">
            <a:xfrm flipH="1">
              <a:off x="3750" y="1123"/>
              <a:ext cx="370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26" name="Line 14"/>
            <p:cNvSpPr>
              <a:spLocks noChangeShapeType="1"/>
            </p:cNvSpPr>
            <p:nvPr/>
          </p:nvSpPr>
          <p:spPr bwMode="auto">
            <a:xfrm>
              <a:off x="4291" y="1128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27" name="Line 15"/>
            <p:cNvSpPr>
              <a:spLocks noChangeShapeType="1"/>
            </p:cNvSpPr>
            <p:nvPr/>
          </p:nvSpPr>
          <p:spPr bwMode="auto">
            <a:xfrm>
              <a:off x="4461" y="1123"/>
              <a:ext cx="317" cy="2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 flipV="1">
              <a:off x="3862" y="1117"/>
              <a:ext cx="34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 flipV="1">
              <a:off x="4367" y="1128"/>
              <a:ext cx="0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3" name="Line 21"/>
            <p:cNvSpPr>
              <a:spLocks noChangeShapeType="1"/>
            </p:cNvSpPr>
            <p:nvPr/>
          </p:nvSpPr>
          <p:spPr bwMode="auto">
            <a:xfrm flipH="1" flipV="1">
              <a:off x="4537" y="1111"/>
              <a:ext cx="335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4" name="Line 22"/>
            <p:cNvSpPr>
              <a:spLocks noChangeShapeType="1"/>
            </p:cNvSpPr>
            <p:nvPr/>
          </p:nvSpPr>
          <p:spPr bwMode="auto">
            <a:xfrm>
              <a:off x="4561" y="1023"/>
              <a:ext cx="541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Parallel Processing: Partitioning Considerations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smtClean="0"/>
              <a:t>Function driven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smtClean="0"/>
              <a:t>Large tasks are divided into function blocks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smtClean="0"/>
              <a:t>Function blocks are assigned to each core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smtClean="0"/>
              <a:t>The output of one core is the input of the next core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smtClean="0"/>
              <a:t>Use cases: H.264 high quality encoding and decoding, LTE</a:t>
            </a:r>
          </a:p>
          <a:p>
            <a:pPr>
              <a:lnSpc>
                <a:spcPct val="80000"/>
              </a:lnSpc>
            </a:pPr>
            <a:r>
              <a:rPr lang="en-US" sz="2400" b="1" smtClean="0"/>
              <a:t>Data driven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smtClean="0"/>
              <a:t>Large data sets are divided into smaller data sets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smtClean="0"/>
              <a:t>All cores perform the same process on different blocks of data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smtClean="0"/>
              <a:t>Use cases: image processing, multi-channel speech processing, sliced-based encoder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Parallel Processing: System Recommendations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 smtClean="0"/>
              <a:t>Ability to perform many operations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Fixed-point AND floating-point processing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SIMD instruction, multicore architecture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Ability to communicate with the external world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Fast two-way peripherals that support high bit-rate traffic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Fast response to external events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Ability to address large external memory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Fast and efficient save and retrieve methods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Transparent resource sharing between cores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Efficient communication between cores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Synchronization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Messaging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Data sharing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Parallel Processing: Recommended Tools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185863"/>
            <a:ext cx="8467725" cy="5132387"/>
          </a:xfrm>
        </p:spPr>
        <p:txBody>
          <a:bodyPr/>
          <a:lstStyle/>
          <a:p>
            <a:r>
              <a:rPr lang="en-US" sz="2000" smtClean="0"/>
              <a:t>Easy-to-use IDE (Integrated Development Environment)</a:t>
            </a:r>
          </a:p>
          <a:p>
            <a:pPr lvl="1"/>
            <a:r>
              <a:rPr lang="en-US" sz="1800" smtClean="0"/>
              <a:t>Advanced debug features (system trace, CP tracer)</a:t>
            </a:r>
          </a:p>
          <a:p>
            <a:pPr lvl="1"/>
            <a:r>
              <a:rPr lang="en-US" sz="1800" smtClean="0"/>
              <a:t>Simultaneous, core-specific debug monitoring</a:t>
            </a:r>
          </a:p>
          <a:p>
            <a:r>
              <a:rPr lang="en-US" sz="2000" smtClean="0"/>
              <a:t>Real-time operating system (e.g., SYS/BIOS)</a:t>
            </a:r>
          </a:p>
          <a:p>
            <a:r>
              <a:rPr lang="en-US" sz="2000" smtClean="0"/>
              <a:t>Multicore software development kit</a:t>
            </a:r>
          </a:p>
          <a:p>
            <a:pPr lvl="1"/>
            <a:r>
              <a:rPr lang="en-US" sz="2000" smtClean="0"/>
              <a:t>Standard APIs simplifies programming</a:t>
            </a:r>
          </a:p>
          <a:p>
            <a:pPr lvl="1"/>
            <a:r>
              <a:rPr lang="en-US" sz="2000" smtClean="0"/>
              <a:t>Layered abstraction hides physical details from the application</a:t>
            </a:r>
          </a:p>
          <a:p>
            <a:r>
              <a:rPr lang="en-US" sz="2000" smtClean="0"/>
              <a:t>System optimized capabilities</a:t>
            </a:r>
          </a:p>
          <a:p>
            <a:pPr lvl="1"/>
            <a:r>
              <a:rPr lang="en-US" sz="1800" smtClean="0"/>
              <a:t>Full-featured compiler, optimizer, linker</a:t>
            </a:r>
          </a:p>
          <a:p>
            <a:pPr lvl="1"/>
            <a:r>
              <a:rPr lang="en-US" sz="1800" smtClean="0"/>
              <a:t>Third-party support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.885"/>
  <p:tag name="ARTICULATE_SLIDE_PAUSE" val="0"/>
  <p:tag name="ARTICULATE_NAV_LEVEL" val="1"/>
  <p:tag name="ARTICULATE_PLAYLIST_ID" val="-1"/>
  <p:tag name="ARTICULATE_LOCK_SLIDE" val="0"/>
  <p:tag name="ARTICULATE_SLIDE_GUID" val="729f5771-939f-459c-a799-aec7698a9bca"/>
  <p:tag name="ARTICULATE_SLIDE_NAV" val="1"/>
</p:tagLst>
</file>

<file path=ppt/theme/theme1.xml><?xml version="1.0" encoding="utf-8"?>
<a:theme xmlns:a="http://schemas.openxmlformats.org/drawingml/2006/main" name="Final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_nda_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inalPowerpoint 4">
    <a:dk1>
      <a:srgbClr val="000000"/>
    </a:dk1>
    <a:lt1>
      <a:srgbClr val="FF0000"/>
    </a:lt1>
    <a:dk2>
      <a:srgbClr val="FFFFFF"/>
    </a:dk2>
    <a:lt2>
      <a:srgbClr val="000000"/>
    </a:lt2>
    <a:accent1>
      <a:srgbClr val="AAAAAA"/>
    </a:accent1>
    <a:accent2>
      <a:srgbClr val="FFFFFF"/>
    </a:accent2>
    <a:accent3>
      <a:srgbClr val="FFAAAA"/>
    </a:accent3>
    <a:accent4>
      <a:srgbClr val="000000"/>
    </a:accent4>
    <a:accent5>
      <a:srgbClr val="D2D2D2"/>
    </a:accent5>
    <a:accent6>
      <a:srgbClr val="E7E7E7"/>
    </a:accent6>
    <a:hlink>
      <a:srgbClr val="000000"/>
    </a:hlink>
    <a:folHlink>
      <a:srgbClr val="AAAAA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15594</TotalTime>
  <Words>1106</Words>
  <Application>Microsoft Office PowerPoint</Application>
  <PresentationFormat>On-screen Show (4:3)</PresentationFormat>
  <Paragraphs>230</Paragraphs>
  <Slides>20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FinalPowerpoint</vt:lpstr>
      <vt:lpstr>Custom Design</vt:lpstr>
      <vt:lpstr>ti_nda_powerpoint</vt:lpstr>
      <vt:lpstr>Visio</vt:lpstr>
      <vt:lpstr>Multicore Design Considerations</vt:lpstr>
      <vt:lpstr>Multicore: The Forefront of Computing Technology </vt:lpstr>
      <vt:lpstr>Parallel Processing </vt:lpstr>
      <vt:lpstr>Parallel Processing: Use Cases</vt:lpstr>
      <vt:lpstr>Parallel Processing: Use Cases</vt:lpstr>
      <vt:lpstr>Parallel Processing: Control Models</vt:lpstr>
      <vt:lpstr>Parallel Processing: Partitioning Considerations</vt:lpstr>
      <vt:lpstr>Parallel Processing: System Recommendations</vt:lpstr>
      <vt:lpstr>Parallel Processing: Recommended Tools</vt:lpstr>
      <vt:lpstr>Example: High Def 1080i60 Video H264 Encoder</vt:lpstr>
      <vt:lpstr>Macroblock and Pixel Data</vt:lpstr>
      <vt:lpstr>Video Encoder Flow (per Macroblock)</vt:lpstr>
      <vt:lpstr>Video Coding Algorithm Limitations</vt:lpstr>
      <vt:lpstr>How Many Channels Can One TMS320C6678 Process?</vt:lpstr>
      <vt:lpstr>What are the System Input Requirements?</vt:lpstr>
      <vt:lpstr>How Many Accesses to the DDR?</vt:lpstr>
      <vt:lpstr>How Does this Access Avoid Contention?</vt:lpstr>
      <vt:lpstr>KeyStone SoC Architecture Resources </vt:lpstr>
      <vt:lpstr>Conclusion</vt:lpstr>
      <vt:lpstr>System Architecture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Tifany</dc:creator>
  <cp:lastModifiedBy>Robert J. Hillard</cp:lastModifiedBy>
  <cp:revision>687</cp:revision>
  <dcterms:created xsi:type="dcterms:W3CDTF">2010-05-24T20:22:24Z</dcterms:created>
  <dcterms:modified xsi:type="dcterms:W3CDTF">2011-11-16T00:10:05Z</dcterms:modified>
</cp:coreProperties>
</file>