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6"/>
  </p:notesMasterIdLst>
  <p:sldIdLst>
    <p:sldId id="256" r:id="rId5"/>
    <p:sldId id="257" r:id="rId6"/>
    <p:sldId id="336" r:id="rId7"/>
    <p:sldId id="300" r:id="rId8"/>
    <p:sldId id="301" r:id="rId9"/>
    <p:sldId id="302" r:id="rId10"/>
    <p:sldId id="303" r:id="rId11"/>
    <p:sldId id="304" r:id="rId12"/>
    <p:sldId id="305" r:id="rId13"/>
    <p:sldId id="310" r:id="rId14"/>
    <p:sldId id="306" r:id="rId15"/>
    <p:sldId id="307" r:id="rId16"/>
    <p:sldId id="308" r:id="rId17"/>
    <p:sldId id="309" r:id="rId18"/>
    <p:sldId id="311" r:id="rId19"/>
    <p:sldId id="312" r:id="rId20"/>
    <p:sldId id="337" r:id="rId21"/>
    <p:sldId id="314" r:id="rId22"/>
    <p:sldId id="315" r:id="rId23"/>
    <p:sldId id="316" r:id="rId24"/>
    <p:sldId id="318" r:id="rId25"/>
    <p:sldId id="319" r:id="rId26"/>
    <p:sldId id="313" r:id="rId27"/>
    <p:sldId id="321" r:id="rId28"/>
    <p:sldId id="320" r:id="rId29"/>
    <p:sldId id="323" r:id="rId30"/>
    <p:sldId id="263" r:id="rId31"/>
    <p:sldId id="348" r:id="rId32"/>
    <p:sldId id="326" r:id="rId33"/>
    <p:sldId id="356" r:id="rId34"/>
    <p:sldId id="338" r:id="rId35"/>
    <p:sldId id="350" r:id="rId36"/>
    <p:sldId id="325" r:id="rId37"/>
    <p:sldId id="328" r:id="rId38"/>
    <p:sldId id="334" r:id="rId39"/>
    <p:sldId id="330" r:id="rId40"/>
    <p:sldId id="335" r:id="rId41"/>
    <p:sldId id="332" r:id="rId42"/>
    <p:sldId id="333" r:id="rId43"/>
    <p:sldId id="265" r:id="rId44"/>
    <p:sldId id="339" r:id="rId45"/>
    <p:sldId id="268" r:id="rId46"/>
    <p:sldId id="269" r:id="rId47"/>
    <p:sldId id="279" r:id="rId48"/>
    <p:sldId id="280" r:id="rId49"/>
    <p:sldId id="281" r:id="rId50"/>
    <p:sldId id="282" r:id="rId51"/>
    <p:sldId id="283" r:id="rId52"/>
    <p:sldId id="340" r:id="rId53"/>
    <p:sldId id="345" r:id="rId54"/>
    <p:sldId id="349" r:id="rId55"/>
    <p:sldId id="341" r:id="rId56"/>
    <p:sldId id="285" r:id="rId57"/>
    <p:sldId id="286" r:id="rId58"/>
    <p:sldId id="287" r:id="rId59"/>
    <p:sldId id="288" r:id="rId60"/>
    <p:sldId id="289" r:id="rId61"/>
    <p:sldId id="290" r:id="rId62"/>
    <p:sldId id="343" r:id="rId63"/>
    <p:sldId id="352" r:id="rId64"/>
    <p:sldId id="357" r:id="rId65"/>
    <p:sldId id="358" r:id="rId66"/>
    <p:sldId id="351" r:id="rId67"/>
    <p:sldId id="347" r:id="rId68"/>
    <p:sldId id="353" r:id="rId69"/>
    <p:sldId id="354" r:id="rId70"/>
    <p:sldId id="355" r:id="rId71"/>
    <p:sldId id="344" r:id="rId72"/>
    <p:sldId id="292" r:id="rId73"/>
    <p:sldId id="293" r:id="rId74"/>
    <p:sldId id="296" r:id="rId75"/>
  </p:sldIdLst>
  <p:sldSz cx="9144000" cy="6858000" type="screen4x3"/>
  <p:notesSz cx="7010400" cy="9296400"/>
  <p:custDataLst>
    <p:tags r:id="rId7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1/28/2013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712AF-6C2B-4697-BE4B-44088D6774BB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872DD-0BB5-4543-A489-F0AF9483A98E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9417D-EF05-4CB3-90C4-1E375FDD0743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Applications 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40589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latin typeface="+mn-lt"/>
                <a:cs typeface="+mn-cs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0" r:id="rId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pdf/spra666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i.com/lit/pdf/spru187" TargetMode="External"/><Relationship Id="rId5" Type="http://schemas.openxmlformats.org/officeDocument/2006/relationships/hyperlink" Target="http://www.ti.com/lit/ug/spru425a/spru425a.pdf" TargetMode="External"/><Relationship Id="rId4" Type="http://schemas.openxmlformats.org/officeDocument/2006/relationships/hyperlink" Target="http://www.ti.com/lit/pdf/spraa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83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C66x Code Optimization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4400" kern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Disclaimer: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 presentation DOES NOT talk about multicore optimization. Multicore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Optimization issues are covered in the multicore consideration presentation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This is not-comprehensive collections of</a:t>
            </a:r>
            <a:r>
              <a:rPr lang="en-US" sz="2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 optimization techniques, TI offers three and half days of optimization workshop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2819400" y="2895600"/>
            <a:ext cx="2971800" cy="3698875"/>
            <a:chOff x="498475" y="720725"/>
            <a:chExt cx="4302125" cy="590867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  <p:sp>
        <p:nvSpPr>
          <p:cNvPr id="6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Software pipeline is the major speed up mechanism for VLIW architecture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Software pipeline requires deterministic execution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Not if, branch and call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No Interrupts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ependencies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is an instruction buffer with a set of control hardware registers that keep track of the loop iterations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Iteration – a complete algorithm processing of one element of the vector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When software pipeline is used, a loop processes multiple iterations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keep track on what iterations are currently in the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When an interrupt occurs, SPLOOP stops processing new iterations, but finishes all iteration already in the pipeline and then serve the interrupt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Upon returning from the ISR, SPLOOP starts processing the next iteration and re-fill the pipeline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 (2)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>
                <a:latin typeface="+mj-lt"/>
              </a:rPr>
              <a:t>SPLOOP Advantages: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Enable interrupts during software pipeline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Save memory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Save Power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Implicit loop counter saves a unit</a:t>
            </a:r>
          </a:p>
          <a:p>
            <a:pPr marL="1085850" lvl="2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j-lt"/>
              </a:rPr>
              <a:t>E2e example of 32 MAC per cycle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Nested loop are supported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Schedule by the compiler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SPLOOP Limitations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Limit number of executable packets (14)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Limits on the usage and location of some instructions (see the documentations)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</a:rPr>
              <a:t>The compiler not always smart enough to schedule SPLOOP, especially if the minimum number of iterations is not known (to the compiler)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b="1" dirty="0" smtClean="0"/>
              <a:t>Basic Optimization 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code!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the CPU of un-necessary tasks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loops trip counters are (unsigned) int or long (32 bit) and </a:t>
            </a:r>
            <a:r>
              <a:rPr lang="en-US" sz="2400" smtClean="0"/>
              <a:t>not short (16 bit)</a:t>
            </a:r>
            <a:endParaRPr lang="en-US" sz="2400" dirty="0" smtClean="0"/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Code Generation Tools can build executable from different code type: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Generic C or C++ code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with intrinsic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Linear Assembly  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Assembly   (DETAI)</a:t>
            </a:r>
          </a:p>
          <a:p>
            <a:pPr marL="811213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Optimization is done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In the front end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By using the intrinsic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+mj-lt"/>
                <a:cs typeface="+mn-cs"/>
              </a:rPr>
              <a:t>Resource allocation and software pipeline search in optimized linear assembly</a:t>
            </a:r>
          </a:p>
          <a:p>
            <a:pPr marL="811213" lvl="1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 understand the quality of the optimization of a loop compare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the theoretical iteration interval (II – the actual number of cycles between two results of the loop) to the result of the assembler/optimizer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+mj-lt"/>
                <a:cs typeface="+mn-cs"/>
              </a:rPr>
              <a:t>Was software pipeline successful (if not, why)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 the usage balanced between the two sides (if not, can be improve)</a:t>
            </a:r>
          </a:p>
          <a:p>
            <a:pPr marL="1268413" lvl="2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aseline="0" dirty="0" smtClean="0">
                <a:latin typeface="+mj-lt"/>
                <a:cs typeface="+mn-cs"/>
              </a:rPr>
              <a:t>What are the bottle necks and how to mitigate</a:t>
            </a:r>
            <a:r>
              <a:rPr lang="en-US" sz="2000" dirty="0" smtClean="0">
                <a:latin typeface="+mj-lt"/>
                <a:cs typeface="+mn-cs"/>
              </a:rPr>
              <a:t> them?</a:t>
            </a:r>
          </a:p>
          <a:p>
            <a:pPr marL="811213" lvl="1" indent="-5143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keep the assembly file, set the –k option (Screen shots from CCS 5.3.0)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"/>
            <a:ext cx="7791450" cy="623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81000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600200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Always compile with: –s, –mw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Adds extra information to the resulting assembly file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-s: show source code after high level optimization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-mw: provide extra information on software pipelined loops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/>
              <a:t>Safe for production code – </a:t>
            </a:r>
            <a:r>
              <a:rPr lang="en-US" sz="1600" b="1" dirty="0" smtClean="0"/>
              <a:t>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220075" cy="566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Select the “best” build options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More than just “turn on –o3”!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2486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Global optimization across files -pm 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129463" cy="559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-mv6600 enables 6600 ISA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–o[2|3]. Optimization level. Critical!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-o2/-o3 enables SPLOOP (c66 hardware loop buffer). –o3, file-level optimization is performed. –o2, function-level optimization is performed. –o1, high-level optimization is minimal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–ms[0-3]. If codesize is a concern…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Use in conjunction with –o2 or –o3. Try –ms0 or –ms1 with performance critical code. Consider –ms2 or –ms3 for seldom executed code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Note that improved codesize may mean better cache performance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-mi100 tells the compiler it cannot generate code that turns interrupts off for more than (approximately) 100 cycles.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For loops that do </a:t>
            </a:r>
            <a:r>
              <a:rPr lang="en-US" sz="1800" i="1" dirty="0" smtClean="0"/>
              <a:t>not </a:t>
            </a:r>
            <a:r>
              <a:rPr lang="en-US" sz="1800" dirty="0" smtClean="0"/>
              <a:t>SPLOOP, choose ‘balanced’ N (i.e. large enough to get best performance, small enough to keep system latency low)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Compiler’s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228600" y="1676400"/>
            <a:ext cx="32004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With </a:t>
            </a:r>
            <a:r>
              <a:rPr lang="en-US" sz="1600" i="1" dirty="0">
                <a:solidFill>
                  <a:schemeClr val="tx2"/>
                </a:solidFill>
                <a:latin typeface="Calibri" pitchFamily="34" charset="0"/>
              </a:rPr>
              <a:t>–mi</a:t>
            </a:r>
            <a:r>
              <a:rPr lang="en-US" sz="1600" dirty="0">
                <a:latin typeface="Calibri" pitchFamily="34" charset="0"/>
              </a:rPr>
              <a:t>, you to tell the compiler what cycle period is required between interrupts,</a:t>
            </a:r>
            <a:br>
              <a:rPr lang="en-US" sz="1600" dirty="0">
                <a:latin typeface="Calibri" pitchFamily="34" charset="0"/>
              </a:rPr>
            </a:br>
            <a:r>
              <a:rPr lang="en-US" sz="1600" dirty="0">
                <a:latin typeface="Calibri" pitchFamily="34" charset="0"/>
              </a:rPr>
              <a:t>   </a:t>
            </a:r>
            <a:r>
              <a:rPr lang="en-US" sz="1600" dirty="0">
                <a:latin typeface="Courier New" pitchFamily="49" charset="0"/>
              </a:rPr>
              <a:t>-mi </a:t>
            </a:r>
            <a:r>
              <a:rPr lang="en-US" sz="1600" i="1" dirty="0">
                <a:latin typeface="Courier New" pitchFamily="49" charset="0"/>
              </a:rPr>
              <a:t>&lt;</a:t>
            </a:r>
            <a:r>
              <a:rPr lang="en-US" sz="1600" i="1" dirty="0">
                <a:solidFill>
                  <a:schemeClr val="tx2"/>
                </a:solidFill>
                <a:latin typeface="Courier New" pitchFamily="49" charset="0"/>
              </a:rPr>
              <a:t>threshold</a:t>
            </a:r>
            <a:r>
              <a:rPr lang="en-US" sz="1600" i="1" dirty="0">
                <a:latin typeface="Courier New" pitchFamily="49" charset="0"/>
              </a:rPr>
              <a:t>&gt;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the interrupt threshold number will not be exceeded, within a loop the compiler may disable interrupts &amp; use multiple-assignments to a reg.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If compiler cannot determine loop count, it assumes the threshold is exceeded and generates an interruptible loop (albeit, maybe a slower loop)</a:t>
            </a:r>
          </a:p>
          <a:p>
            <a:pPr marL="344488" indent="-344488"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600" dirty="0">
                <a:latin typeface="Calibri" pitchFamily="34" charset="0"/>
              </a:rPr>
              <a:t>To control this on a function (vs. project) level, use:</a:t>
            </a:r>
          </a:p>
        </p:txBody>
      </p:sp>
      <p:sp>
        <p:nvSpPr>
          <p:cNvPr id="2052" name="Rectangle 93"/>
          <p:cNvSpPr>
            <a:spLocks noChangeArrowheads="1"/>
          </p:cNvSpPr>
          <p:nvPr/>
        </p:nvSpPr>
        <p:spPr bwMode="auto">
          <a:xfrm>
            <a:off x="228600" y="5791200"/>
            <a:ext cx="780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#pragma FUNC_INTERRUPT_THRESHOLD(func,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7388" y="990600"/>
            <a:ext cx="568642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options to </a:t>
            </a:r>
            <a:r>
              <a:rPr lang="en-US" u="sng" dirty="0"/>
              <a:t>avoid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–g. full symbolic debug. Great for debugging. Do not use in production code.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inhibits code reordering across source line boundaries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limits optimizations around function boundaries.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basic function-level profiling support now provided by default.</a:t>
            </a:r>
          </a:p>
          <a:p>
            <a:pPr>
              <a:lnSpc>
                <a:spcPct val="80000"/>
              </a:lnSpc>
            </a:pPr>
            <a:endParaRPr lang="en-US" sz="2800" b="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–</a:t>
            </a:r>
            <a:r>
              <a:rPr lang="en-US" sz="2800" dirty="0"/>
              <a:t>ss. Interlist source code into assembly file.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r>
              <a:rPr lang="en-US" sz="3200" smtClean="0"/>
              <a:t>-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698443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b="1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905000"/>
          </a:xfrm>
        </p:spPr>
        <p:txBody>
          <a:bodyPr/>
          <a:lstStyle/>
          <a:p>
            <a:r>
              <a:rPr lang="en-US" dirty="0" smtClean="0"/>
              <a:t>Before We start:</a:t>
            </a:r>
            <a:br>
              <a:rPr lang="en-US" dirty="0" smtClean="0"/>
            </a:br>
            <a:r>
              <a:rPr lang="en-US" dirty="0" smtClean="0"/>
              <a:t>Golden Role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buNone/>
            </a:pPr>
            <a:r>
              <a:rPr lang="en-US" dirty="0" smtClean="0">
                <a:solidFill>
                  <a:srgbClr val="FF0000"/>
                </a:solidFill>
                <a:cs typeface="Arial" charset="0"/>
              </a:rPr>
              <a:t>The larger the loop, the less efficient the optimizer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Real long loops - break the loop into </a:t>
            </a:r>
            <a:r>
              <a:rPr lang="en-US" sz="2400" smtClean="0">
                <a:cs typeface="Arial" charset="0"/>
              </a:rPr>
              <a:t>multiple loops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So if the compiler is not sure, it will always chose the safe option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Solution – tell the compiler that *i1 and *i2 do not point to the same area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685800"/>
          </a:xfrm>
        </p:spPr>
        <p:txBody>
          <a:bodyPr/>
          <a:lstStyle/>
          <a:p>
            <a:pPr algn="ctr"/>
            <a:r>
              <a:rPr lang="en-US" sz="2800" dirty="0"/>
              <a:t>Restrict </a:t>
            </a:r>
            <a:r>
              <a:rPr lang="en-US" sz="2800" dirty="0" smtClean="0"/>
              <a:t>Qualifiers enables software pipeline</a:t>
            </a:r>
            <a:endParaRPr lang="en-US" sz="28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tell </a:t>
            </a:r>
            <a:r>
              <a:rPr lang="en-US" sz="2000" dirty="0" smtClean="0"/>
              <a:t>compiler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Fixed 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pointers instead.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was fixed already, having local pointers in the code instead of structure is highly recommended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b="1" dirty="0"/>
              <a:t>generally safe except for </a:t>
            </a:r>
            <a:r>
              <a:rPr lang="en-US" sz="1600" b="1" i="1" dirty="0"/>
              <a:t>in place </a:t>
            </a:r>
            <a:r>
              <a:rPr lang="en-US" sz="1600" b="1" dirty="0"/>
              <a:t>transforms </a:t>
            </a:r>
          </a:p>
          <a:p>
            <a:pPr lvl="1"/>
            <a:r>
              <a:rPr lang="en-US" sz="1600" b="1" dirty="0"/>
              <a:t>E.g. consider the following function: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–mt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b="1" dirty="0"/>
              <a:t>relationship between parameters and other pointers (for example, “myglobal” and “output”).</a:t>
            </a:r>
          </a:p>
          <a:p>
            <a:pPr lvl="1"/>
            <a:r>
              <a:rPr lang="en-US" sz="1600" b="1" dirty="0"/>
              <a:t>non-parameter pointers used in the function.</a:t>
            </a:r>
          </a:p>
          <a:p>
            <a:pPr lvl="1"/>
            <a:r>
              <a:rPr lang="en-US" sz="1600" b="1" dirty="0"/>
              <a:t>pointers that are members of structures, even when the structures are parameters.</a:t>
            </a:r>
          </a:p>
          <a:p>
            <a:pPr lvl="1"/>
            <a:r>
              <a:rPr lang="en-US" sz="1600" b="1" dirty="0"/>
              <a:t>pointers dereferenced via multiple levels of indirection.</a:t>
            </a:r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restrict-qualifiers which are key to achieving good performance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restrict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8"/>
            <a:ext cx="2417763" cy="1227137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1" y="3429000"/>
            <a:ext cx="166655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</a:t>
            </a:r>
            <a:r>
              <a:rPr lang="en-US" sz="3200" dirty="0"/>
              <a:t>cont.)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–mh Compiler Option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–mh&lt;num&gt;. </a:t>
            </a:r>
            <a:r>
              <a:rPr lang="en-US" sz="1600" b="0" dirty="0"/>
              <a:t>Speculative loads. Permit compiler to fetch (but not store) array elements beyond either end of an array by &lt;num&gt; bytes. Can lead to: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better performance, especially for “while” loops.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smaller code size for both “while” loops and “for” loops. </a:t>
            </a:r>
            <a:endParaRPr lang="en-US" sz="1600" b="0" dirty="0" smtClean="0"/>
          </a:p>
          <a:p>
            <a:pPr>
              <a:lnSpc>
                <a:spcPct val="80000"/>
              </a:lnSpc>
            </a:pPr>
            <a:r>
              <a:rPr lang="en-US" sz="1600" dirty="0" smtClean="0"/>
              <a:t>Not needed if SPLOOP is used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Software-pipelined loop information in the compiler-generated assembly file suggests the value of </a:t>
            </a:r>
            <a:r>
              <a:rPr lang="en-US" sz="1600" b="0" dirty="0" smtClean="0"/>
              <a:t>&lt;num</a:t>
            </a:r>
            <a:r>
              <a:rPr lang="en-US" sz="1600" b="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Indicates compiler is fetching 0 bytes beyond the end of an array.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If loop is rebuilt with –mh56 (or greater), there might be better performance and/or smaller code size.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NOTE : need to pad buffer of &lt;num&gt; bytes on both ends of sections that contain array data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/>
              <a:t>Alternatively, can use other memory areas (code or independent data) as pad regions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066800" y="2819400"/>
            <a:ext cx="6858000" cy="730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Minimum required memory pad : 0 bytes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;* For further improvement on this loop, try option -mh56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90600" y="4800600"/>
            <a:ext cx="6858000" cy="1155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MEMORY {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1000,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myregion: origin = 1056, length = 3888</a:t>
            </a:r>
          </a:p>
          <a:p>
            <a:pPr algn="l"/>
            <a:r>
              <a:rPr lang="en-US" sz="1400" b="1" i="1" dirty="0">
                <a:solidFill>
                  <a:srgbClr val="FFFF00"/>
                </a:solidFill>
                <a:latin typeface="Courier New" pitchFamily="49" charset="0"/>
              </a:rPr>
              <a:t>   /* pad (reserved): origin = 3944, length = 56 */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b="1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000" dirty="0"/>
              <a:t>If the compiler does not know that a loop will execute at least once, it will need to:</a:t>
            </a:r>
          </a:p>
          <a:p>
            <a:pPr marL="533400" indent="-533400">
              <a:lnSpc>
                <a:spcPct val="80000"/>
              </a:lnSpc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insert code to check if the trip count is &lt;= zero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800" dirty="0"/>
          </a:p>
          <a:p>
            <a:pPr marL="617537" indent="-457200">
              <a:lnSpc>
                <a:spcPct val="80000"/>
              </a:lnSpc>
              <a:buFontTx/>
              <a:buAutoNum type="arabicPeriod"/>
            </a:pPr>
            <a:r>
              <a:rPr lang="en-US" sz="2000" dirty="0"/>
              <a:t>conditionally branch around the loop</a:t>
            </a:r>
            <a:r>
              <a:rPr lang="en-US" sz="2400" dirty="0"/>
              <a:t>.</a:t>
            </a:r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This adds overhead to loops.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533400" indent="-533400">
              <a:lnSpc>
                <a:spcPct val="80000"/>
              </a:lnSpc>
            </a:pPr>
            <a:r>
              <a:rPr lang="en-US" sz="2000" dirty="0"/>
              <a:t>If loop is guaranteed to execute at least once,  insert pragma immediately before loop to tell the compiler this:</a:t>
            </a:r>
          </a:p>
          <a:p>
            <a:pPr marL="533400" indent="-533400">
              <a:lnSpc>
                <a:spcPct val="80000"/>
              </a:lnSpc>
            </a:pPr>
            <a:endParaRPr lang="en-US" sz="9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2000" dirty="0"/>
              <a:t>or, more generally, </a:t>
            </a:r>
            <a:endParaRPr lang="en-US" sz="20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not known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to be less than zero,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compiler inserts code</a:t>
            </a:r>
          </a:p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In 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438275" y="3622675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2954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14475" y="3165475"/>
            <a:ext cx="7848600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Extracted from myfunc.asm (generated using –o –</a:t>
            </a:r>
            <a:r>
              <a:rPr lang="en-US" sz="1600" dirty="0" smtClean="0"/>
              <a:t>mv6600  –</a:t>
            </a:r>
            <a:r>
              <a:rPr lang="en-US" sz="16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5486400" y="3557587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27675" y="995363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905000" y="3733800"/>
            <a:ext cx="1993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196975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465513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798513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544763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2082800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779588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33350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5014913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5033963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and 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b="1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 the loop pragma may help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intrinsic can speed up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Intrinsics (Examples Below)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_dadd2 -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b="1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b="1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if convert 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“pipelinability”,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1808163" y="3138488"/>
            <a:ext cx="5046662" cy="881062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algn="ctr"/>
            <a:r>
              <a:rPr lang="en-US" sz="2400" dirty="0"/>
              <a:t>Example of If Statement Reduction When 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466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</a:rPr>
              <a:t>of if stmt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16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Note: Makes loop body smaller. Eliminates 2nd 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/>
              <a:t>t = *z++</a:t>
            </a:r>
          </a:p>
          <a:p>
            <a:pPr algn="l" eaLnBrk="1" hangingPunct="1"/>
            <a:r>
              <a:rPr lang="en-US" sz="1800" b="1" dirty="0"/>
              <a:t>	*y++ = 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i="1" dirty="0"/>
              <a:t> Compiler 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b="1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– invalidate, write-back and writeback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86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564" y="1295400"/>
            <a:ext cx="775837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 dirty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 dirty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 –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</a:t>
            </a:r>
          </a:p>
          <a:p>
            <a:pPr algn="ctr">
              <a:buNone/>
            </a:pPr>
            <a:r>
              <a:rPr lang="en-US" sz="2800" dirty="0" smtClean="0"/>
              <a:t>addVector (*p1_in, *p2_in, P3_out) </a:t>
            </a:r>
          </a:p>
          <a:p>
            <a:pPr>
              <a:buNone/>
            </a:pPr>
            <a:r>
              <a:rPr lang="en-US" sz="2800" dirty="0" smtClean="0"/>
              <a:t>don’t step on each other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 your code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 –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Cholesky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</a:t>
            </a:r>
            <a:r>
              <a:rPr lang="en-US" sz="2800" smtClean="0"/>
              <a:t>A</a:t>
            </a:r>
            <a:r>
              <a:rPr lang="en-US" smtClean="0"/>
              <a:t> is Hermitian and positive definite (HPD) matrix, then </a:t>
            </a:r>
            <a:r>
              <a:rPr lang="en-US" sz="2800" smtClean="0"/>
              <a:t>A</a:t>
            </a:r>
            <a:r>
              <a:rPr lang="en-US" smtClean="0"/>
              <a:t> can be decomposed uniquely as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</a:t>
            </a:r>
            <a:r>
              <a:rPr lang="en-US" sz="2800" i="0" smtClean="0"/>
              <a:t>A</a:t>
            </a:r>
            <a:r>
              <a:rPr lang="en-US" i="0" smtClean="0"/>
              <a:t> = </a:t>
            </a:r>
            <a:r>
              <a:rPr lang="en-US" sz="2800" i="0" smtClean="0"/>
              <a:t>LL*</a:t>
            </a:r>
          </a:p>
          <a:p>
            <a:pPr lvl="1" eaLnBrk="1" hangingPunct="1"/>
            <a:r>
              <a:rPr lang="en-US" sz="1600" b="0" smtClean="0"/>
              <a:t>where </a:t>
            </a:r>
            <a:r>
              <a:rPr lang="en-US" sz="1800" i="0" smtClean="0"/>
              <a:t>L</a:t>
            </a:r>
            <a:r>
              <a:rPr lang="en-US" sz="1600" b="0" smtClean="0"/>
              <a:t> is the lower triangular matrix with </a:t>
            </a:r>
            <a:r>
              <a:rPr lang="en-US" sz="1600" u="sng" smtClean="0"/>
              <a:t>strictly positive diagonal entries</a:t>
            </a:r>
            <a:r>
              <a:rPr lang="en-US" sz="1600" b="0" smtClean="0"/>
              <a:t>, and </a:t>
            </a:r>
            <a:r>
              <a:rPr lang="en-US" sz="1800" i="0" smtClean="0"/>
              <a:t>L*</a:t>
            </a:r>
            <a:r>
              <a:rPr lang="en-US" sz="1600" b="0" smtClean="0"/>
              <a:t> denotes the conjugate transpose of </a:t>
            </a:r>
            <a:r>
              <a:rPr lang="en-US" sz="1800" i="0" smtClean="0"/>
              <a:t>L</a:t>
            </a:r>
            <a:r>
              <a:rPr lang="en-US" sz="1600" b="0" smtClean="0"/>
              <a:t>.</a:t>
            </a:r>
          </a:p>
          <a:p>
            <a:pPr lvl="1" eaLnBrk="1" hangingPunct="1"/>
            <a:endParaRPr lang="en-US" sz="1600" b="0" smtClean="0"/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057400" y="3606800"/>
          <a:ext cx="4876800" cy="1422400"/>
        </p:xfrm>
        <a:graphic>
          <a:graphicData uri="http://schemas.openxmlformats.org/presentationml/2006/ole">
            <p:oleObj spid="_x0000_s137218" name="Equation" r:id="rId3" imgW="3771720" imgH="1168200" progId="Equation.3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7200"/>
            <a:ext cx="7391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for (k= 1; k&lt;N; k++)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	   for (l=0; l&lt;2*k; l++)</a:t>
            </a:r>
          </a:p>
          <a:p>
            <a:r>
              <a:rPr lang="en-US" dirty="0" smtClean="0"/>
              <a:t>	   {</a:t>
            </a:r>
          </a:p>
          <a:p>
            <a:r>
              <a:rPr lang="en-US" dirty="0" smtClean="0"/>
              <a:t>		  //    Values before the K point </a:t>
            </a:r>
          </a:p>
          <a:p>
            <a:r>
              <a:rPr lang="en-US" dirty="0" smtClean="0"/>
              <a:t>	   }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for (l = k+1; l &lt; N; l++)</a:t>
            </a:r>
          </a:p>
          <a:p>
            <a:r>
              <a:rPr lang="en-US" dirty="0" smtClean="0"/>
              <a:t>	   {</a:t>
            </a:r>
          </a:p>
          <a:p>
            <a:r>
              <a:rPr lang="en-US" dirty="0" smtClean="0"/>
              <a:t>		   //    Value after the K point, based on values before the K point</a:t>
            </a:r>
          </a:p>
          <a:p>
            <a:r>
              <a:rPr lang="en-US" dirty="0" smtClean="0"/>
              <a:t>		   for (m=0; m &lt; k; m++)</a:t>
            </a:r>
          </a:p>
          <a:p>
            <a:r>
              <a:rPr lang="en-US" dirty="0" smtClean="0"/>
              <a:t>		   {</a:t>
            </a:r>
          </a:p>
          <a:p>
            <a:r>
              <a:rPr lang="en-US" dirty="0" smtClean="0"/>
              <a:t>			  </a:t>
            </a:r>
          </a:p>
          <a:p>
            <a:r>
              <a:rPr lang="en-US" dirty="0" smtClean="0"/>
              <a:t>		   }</a:t>
            </a:r>
          </a:p>
          <a:p>
            <a:r>
              <a:rPr lang="en-US" dirty="0" smtClean="0"/>
              <a:t>	      </a:t>
            </a:r>
          </a:p>
          <a:p>
            <a:r>
              <a:rPr lang="en-US" dirty="0" smtClean="0"/>
              <a:t>	   }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pPr lvl="1"/>
            <a:r>
              <a:rPr lang="en-US" sz="2400" dirty="0" smtClean="0"/>
              <a:t>Interrupt latency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b="1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457200" y="2057400"/>
            <a:ext cx="7727950" cy="2765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423150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void main()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TSCL = 0;      // Initiate CPU timer by writing any val to TSCL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t1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my_code_to_benchmark();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t2 = TSCL;     // benchmark snapshot of free-running ctr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   printf(“# cycles == %d\n”, (t2-t1));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239713" y="830263"/>
            <a:ext cx="8447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C66x CorePac </a:t>
            </a:r>
            <a:r>
              <a:rPr lang="en-US" dirty="0"/>
              <a:t>has a 64-bit timer (Time Stamp Counter) incremented at the CPU speed.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Simplest benchmarking approach is to use lower 32 bits (TSC</a:t>
            </a:r>
            <a:r>
              <a:rPr lang="en-US" b="1" dirty="0"/>
              <a:t>L</a:t>
            </a:r>
            <a:r>
              <a:rPr lang="en-US" dirty="0"/>
              <a:t>)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sufficient for most benchmarking needs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8447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u="sng" dirty="0"/>
              <a:t>Advantages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to worry about interrupts (as opposed to when reading </a:t>
            </a:r>
            <a:r>
              <a:rPr lang="en-US" i="1" dirty="0"/>
              <a:t>both </a:t>
            </a:r>
            <a:r>
              <a:rPr lang="en-US" dirty="0"/>
              <a:t>TSCL &amp; TSCH)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assembly code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no need for Chip Support Library (CSL) or other APIs</a:t>
            </a:r>
          </a:p>
          <a:p>
            <a:pPr algn="l" eaLnBrk="1" hangingPunct="1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fast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25450" y="1371600"/>
            <a:ext cx="772795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Benchmarking (2)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423150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&lt;c6x.h&gt;		// bring in references to TSCL, TSCH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#include &lt;stdint.h&gt;		// get C99 data types such as uint64_t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uint64_t t1, t2;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t1 = _itoll(TSCH, TSCL);      // get full 64-bit time snapshot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my_code_to_benchmark();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t2  = _itoll(TSCH, TSCL);     // get full 64-bit time snapshot 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printf(“# cycles == %lld\n”, (t2-t1));</a:t>
            </a:r>
          </a:p>
          <a:p>
            <a:pPr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39713" y="830263"/>
            <a:ext cx="8447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If you need more than 32 bits for benchmarking (rare) …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04800" y="4114800"/>
            <a:ext cx="8447088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dirty="0"/>
              <a:t> Beware! 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Not protected from interrupts between reading of TSCL and TSCH!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Fix by adding </a:t>
            </a:r>
            <a:r>
              <a:rPr lang="en-US" sz="1400" b="1" dirty="0">
                <a:latin typeface="Courier New" pitchFamily="49" charset="0"/>
              </a:rPr>
              <a:t>_disable_interrupts(), _restore_interrupts()</a:t>
            </a:r>
            <a:r>
              <a:rPr lang="en-US" dirty="0"/>
              <a:t> intrinsics</a:t>
            </a:r>
          </a:p>
          <a:p>
            <a:pPr algn="l" eaLnBrk="1" hangingPunct="1">
              <a:buFontTx/>
              <a:buChar char="•"/>
            </a:pPr>
            <a:endParaRPr lang="en-US" dirty="0"/>
          </a:p>
          <a:p>
            <a:pPr algn="l" eaLnBrk="1" hangingPunct="1">
              <a:buFontTx/>
              <a:buChar char="•"/>
            </a:pPr>
            <a:r>
              <a:rPr lang="en-US" dirty="0"/>
              <a:t> Similar code exists in many CSL implementations</a:t>
            </a:r>
          </a:p>
          <a:p>
            <a:pPr lvl="1" algn="l" eaLnBrk="1" hangingPunct="1">
              <a:buFontTx/>
              <a:buChar char="•"/>
            </a:pPr>
            <a:r>
              <a:rPr lang="en-US" dirty="0"/>
              <a:t> it </a:t>
            </a:r>
            <a:r>
              <a:rPr lang="en-US" i="1" dirty="0"/>
              <a:t>does</a:t>
            </a:r>
            <a:r>
              <a:rPr lang="en-US" dirty="0"/>
              <a:t> provide interrupt protection (via assembly code branch delay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/>
              <a:t>spra666, “</a:t>
            </a:r>
            <a:r>
              <a:rPr lang="en-US" sz="2400" i="1" dirty="0"/>
              <a:t>Hand-Tuning Loops and Control Code on the TMS320C6000</a:t>
            </a:r>
            <a:r>
              <a:rPr lang="en-US" sz="2400" dirty="0" smtClean="0"/>
              <a:t>” [</a:t>
            </a:r>
            <a:r>
              <a:rPr lang="en-US" sz="2400" dirty="0">
                <a:hlinkClick r:id="rId3"/>
              </a:rPr>
              <a:t>link</a:t>
            </a:r>
            <a:r>
              <a:rPr lang="en-US" sz="2400" dirty="0"/>
              <a:t>]</a:t>
            </a:r>
          </a:p>
          <a:p>
            <a:r>
              <a:rPr lang="en-US" sz="2400" dirty="0"/>
              <a:t>spraa46, “</a:t>
            </a:r>
            <a:r>
              <a:rPr lang="en-US" sz="2400" i="1" dirty="0"/>
              <a:t>Advanced Linker Techniques for Convenient and Efficient Memory Usage</a:t>
            </a:r>
            <a:r>
              <a:rPr lang="en-US" sz="2400" dirty="0" smtClean="0"/>
              <a:t>” [</a:t>
            </a:r>
            <a:r>
              <a:rPr lang="en-US" sz="2400" dirty="0">
                <a:hlinkClick r:id="rId4"/>
              </a:rPr>
              <a:t>link</a:t>
            </a:r>
            <a:r>
              <a:rPr lang="en-US" sz="2400" dirty="0" smtClean="0"/>
              <a:t>]</a:t>
            </a:r>
          </a:p>
          <a:p>
            <a:r>
              <a:rPr lang="en-US" sz="2400" dirty="0" smtClean="0">
                <a:hlinkClick r:id="rId5"/>
              </a:rPr>
              <a:t>SPRU425A, </a:t>
            </a:r>
            <a:r>
              <a:rPr lang="en-US" sz="2400" i="1" dirty="0" smtClean="0">
                <a:hlinkClick r:id="rId5"/>
              </a:rPr>
              <a:t>TMS320C6000 Optimizing C Compiler Tutorial</a:t>
            </a:r>
            <a:endParaRPr lang="en-US" sz="2400" dirty="0"/>
          </a:p>
          <a:p>
            <a:r>
              <a:rPr lang="en-US" sz="2400" dirty="0"/>
              <a:t>spru187, “</a:t>
            </a:r>
            <a:r>
              <a:rPr lang="en-US" sz="2400" i="1" dirty="0"/>
              <a:t>TMS320C6000 Optimizing Compiler User’s Guide” </a:t>
            </a:r>
            <a:r>
              <a:rPr lang="en-US" sz="2400" dirty="0"/>
              <a:t>[</a:t>
            </a:r>
            <a:r>
              <a:rPr lang="en-US" sz="2400" dirty="0">
                <a:hlinkClick r:id="rId6"/>
              </a:rPr>
              <a:t>link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customXml/itemProps3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710</TotalTime>
  <Words>5592</Words>
  <Application>Microsoft Office PowerPoint</Application>
  <PresentationFormat>On-screen Show (4:3)</PresentationFormat>
  <Paragraphs>1455</Paragraphs>
  <Slides>71</Slides>
  <Notes>59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MC_PPT_Template</vt:lpstr>
      <vt:lpstr>Equation</vt:lpstr>
      <vt:lpstr>Slide 1</vt:lpstr>
      <vt:lpstr>Outline</vt:lpstr>
      <vt:lpstr>Outline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SPLOOP</vt:lpstr>
      <vt:lpstr>SPLOOP (2)</vt:lpstr>
      <vt:lpstr>Outline</vt:lpstr>
      <vt:lpstr>Generic Optimization Advice</vt:lpstr>
      <vt:lpstr>Code Development</vt:lpstr>
      <vt:lpstr>Slide 20</vt:lpstr>
      <vt:lpstr>Slide 21</vt:lpstr>
      <vt:lpstr>Slide 22</vt:lpstr>
      <vt:lpstr>Build Options for Optimization</vt:lpstr>
      <vt:lpstr> -S and -MW setting</vt:lpstr>
      <vt:lpstr>Build options for optimization(2)</vt:lpstr>
      <vt:lpstr>Global optimization across files -pm </vt:lpstr>
      <vt:lpstr>Choosing the “Right” build options</vt:lpstr>
      <vt:lpstr>Compiler’s Interrupt Threshold (-mi) </vt:lpstr>
      <vt:lpstr>Build options to avoid</vt:lpstr>
      <vt:lpstr>And if you don’t find the GUI? - </vt:lpstr>
      <vt:lpstr>Outline</vt:lpstr>
      <vt:lpstr>Before We start: Golden Role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(cont.)</vt:lpstr>
      <vt:lpstr>The –mh Compiler Option</vt:lpstr>
      <vt:lpstr>Outline</vt:lpstr>
      <vt:lpstr>Reducing Loop Overhead</vt:lpstr>
      <vt:lpstr>Detecting Loop Overhead</vt:lpstr>
      <vt:lpstr>Example: MUST_ITERATE, nassert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Outline</vt:lpstr>
      <vt:lpstr>SIMD and Registers</vt:lpstr>
      <vt:lpstr>Using (more) SIMD</vt:lpstr>
      <vt:lpstr>Outline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Outline</vt:lpstr>
      <vt:lpstr>Cache Sizes and More</vt:lpstr>
      <vt:lpstr>C66 L1 D Memory Banks</vt:lpstr>
      <vt:lpstr>Two Loads Instruction in a Cycle</vt:lpstr>
      <vt:lpstr>Memory Read Performance</vt:lpstr>
      <vt:lpstr>Cache Optimization – L1 P</vt:lpstr>
      <vt:lpstr>Cache Optimization – L1 D</vt:lpstr>
      <vt:lpstr>Cholesky Statement</vt:lpstr>
      <vt:lpstr>Slide 67</vt:lpstr>
      <vt:lpstr>Outline</vt:lpstr>
      <vt:lpstr>Benchmarking</vt:lpstr>
      <vt:lpstr>Benchmarking (2)</vt:lpstr>
      <vt:lpstr>References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Ran Katzur</cp:lastModifiedBy>
  <cp:revision>65</cp:revision>
  <dcterms:created xsi:type="dcterms:W3CDTF">2012-03-08T14:52:30Z</dcterms:created>
  <dcterms:modified xsi:type="dcterms:W3CDTF">2013-01-28T13:07:22Z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