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55"/>
  </p:notesMasterIdLst>
  <p:handoutMasterIdLst>
    <p:handoutMasterId r:id="rId56"/>
  </p:handoutMasterIdLst>
  <p:sldIdLst>
    <p:sldId id="693" r:id="rId4"/>
    <p:sldId id="695" r:id="rId5"/>
    <p:sldId id="696" r:id="rId6"/>
    <p:sldId id="476" r:id="rId7"/>
    <p:sldId id="667" r:id="rId8"/>
    <p:sldId id="658" r:id="rId9"/>
    <p:sldId id="641" r:id="rId10"/>
    <p:sldId id="700" r:id="rId11"/>
    <p:sldId id="698" r:id="rId12"/>
    <p:sldId id="701" r:id="rId13"/>
    <p:sldId id="666" r:id="rId14"/>
    <p:sldId id="702" r:id="rId15"/>
    <p:sldId id="746" r:id="rId16"/>
    <p:sldId id="748" r:id="rId17"/>
    <p:sldId id="749" r:id="rId18"/>
    <p:sldId id="750" r:id="rId19"/>
    <p:sldId id="751" r:id="rId20"/>
    <p:sldId id="707" r:id="rId21"/>
    <p:sldId id="743" r:id="rId22"/>
    <p:sldId id="744" r:id="rId23"/>
    <p:sldId id="745" r:id="rId24"/>
    <p:sldId id="703" r:id="rId25"/>
    <p:sldId id="662" r:id="rId26"/>
    <p:sldId id="694" r:id="rId27"/>
    <p:sldId id="686" r:id="rId28"/>
    <p:sldId id="742" r:id="rId29"/>
    <p:sldId id="741" r:id="rId30"/>
    <p:sldId id="687" r:id="rId31"/>
    <p:sldId id="688" r:id="rId32"/>
    <p:sldId id="689" r:id="rId33"/>
    <p:sldId id="690" r:id="rId34"/>
    <p:sldId id="691" r:id="rId35"/>
    <p:sldId id="692" r:id="rId36"/>
    <p:sldId id="710" r:id="rId37"/>
    <p:sldId id="720" r:id="rId38"/>
    <p:sldId id="721" r:id="rId39"/>
    <p:sldId id="722" r:id="rId40"/>
    <p:sldId id="728" r:id="rId41"/>
    <p:sldId id="731" r:id="rId42"/>
    <p:sldId id="732" r:id="rId43"/>
    <p:sldId id="734" r:id="rId44"/>
    <p:sldId id="735" r:id="rId45"/>
    <p:sldId id="723" r:id="rId46"/>
    <p:sldId id="724" r:id="rId47"/>
    <p:sldId id="725" r:id="rId48"/>
    <p:sldId id="726" r:id="rId49"/>
    <p:sldId id="714" r:id="rId50"/>
    <p:sldId id="716" r:id="rId51"/>
    <p:sldId id="717" r:id="rId52"/>
    <p:sldId id="718" r:id="rId53"/>
    <p:sldId id="719" r:id="rId54"/>
  </p:sldIdLst>
  <p:sldSz cx="9144000" cy="6858000" type="screen4x3"/>
  <p:notesSz cx="7010400" cy="92964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88164" autoAdjust="0"/>
  </p:normalViewPr>
  <p:slideViewPr>
    <p:cSldViewPr snapToGrid="0"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0615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615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Entropy decoder – decodes each frame independently</a:t>
            </a:r>
          </a:p>
          <a:p>
            <a:r>
              <a:rPr lang="en-US" dirty="0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34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1875070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Multicore Design Considerations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33945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 Data Flow Model(2)</a:t>
            </a: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2982191"/>
            <a:ext cx="8467725" cy="2896322"/>
          </a:xfrm>
        </p:spPr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High quality video encoder</a:t>
            </a:r>
          </a:p>
          <a:p>
            <a:pPr lvl="1"/>
            <a:r>
              <a:rPr lang="en-US" dirty="0" smtClean="0"/>
              <a:t>Video decoder</a:t>
            </a:r>
          </a:p>
          <a:p>
            <a:pPr lvl="1"/>
            <a:r>
              <a:rPr lang="en-US" dirty="0" smtClean="0"/>
              <a:t>Video transcoder</a:t>
            </a:r>
          </a:p>
          <a:p>
            <a:pPr lvl="1"/>
            <a:r>
              <a:rPr lang="en-US" dirty="0" smtClean="0"/>
              <a:t>LTE physical layer</a:t>
            </a:r>
          </a:p>
          <a:p>
            <a:pPr>
              <a:buNone/>
            </a:pPr>
            <a:endParaRPr lang="en-US" b="1" dirty="0" smtClean="0"/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2369127" y="1959119"/>
            <a:ext cx="4239491" cy="991898"/>
            <a:chOff x="3311" y="2805"/>
            <a:chExt cx="1795" cy="187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700" y="2810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Core 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149" y="2805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Core 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558" y="280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Core 0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960" y="289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549" y="289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11" y="2892"/>
              <a:ext cx="239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802698"/>
          </a:xfrm>
        </p:spPr>
        <p:txBody>
          <a:bodyPr/>
          <a:lstStyle/>
          <a:p>
            <a:r>
              <a:rPr lang="en-US" sz="3200" dirty="0" smtClean="0"/>
              <a:t>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Application is a set of algorithms. In order to partition an application into multiple cores, the system architect should understand-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Can a certain algorithm be executed on multiple cores in parallel?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Can the data be divided between two cores? FIR filter can be, IIR filter cannot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What are the dependencies between two (or more) algorithms. Can they be processed in parallel, can one algorithm must wait for the next? 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Example – identification based on finger print and face recognition can be done in parallel. Pre filter and then image reconstruction in CT must be done in order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 Can the application can run concurrently on two sets of data?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JPEG2000 Video encoder yes, H264 Video encoder no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Common Partitions Methods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537855"/>
            <a:ext cx="8467725" cy="434065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Function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H.264 high 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image processing, multi-channel speech processing, sliced-based encoder 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Mixed Partition 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Both functional driven and data driven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76644"/>
            <a:ext cx="8458200" cy="987137"/>
          </a:xfrm>
        </p:spPr>
        <p:txBody>
          <a:bodyPr/>
          <a:lstStyle/>
          <a:p>
            <a:r>
              <a:rPr lang="en-US" dirty="0" smtClean="0"/>
              <a:t>Multicore SOC Design Challenges</a:t>
            </a:r>
            <a:endParaRPr lang="en-US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Getting large amount of data into the device and out of the device</a:t>
            </a:r>
          </a:p>
          <a:p>
            <a:r>
              <a:rPr lang="en-US" sz="2400" dirty="0" smtClean="0"/>
              <a:t>Ability to perform high performance computing – lots of operations on multiple cores</a:t>
            </a:r>
          </a:p>
          <a:p>
            <a:pPr lvl="1"/>
            <a:r>
              <a:rPr lang="en-US" sz="2000" dirty="0" smtClean="0"/>
              <a:t>Powerful fixed point and floating point core</a:t>
            </a:r>
            <a:endParaRPr lang="en-US" sz="2000" dirty="0" smtClean="0"/>
          </a:p>
          <a:p>
            <a:pPr lvl="1"/>
            <a:r>
              <a:rPr lang="en-US" sz="2000" dirty="0" smtClean="0"/>
              <a:t>Efficient data sharing between cores and sending signals between cores without staling execution </a:t>
            </a:r>
          </a:p>
          <a:p>
            <a:pPr lvl="1"/>
            <a:r>
              <a:rPr lang="en-US" sz="2000" dirty="0" smtClean="0"/>
              <a:t>Minimize multiple cores contentions of the shared resources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101435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/>
                </a:solidFill>
              </a:rPr>
              <a:t>Input and output data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029" y="1392382"/>
            <a:ext cx="8467725" cy="37926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Fast peripherals are needed to feed high bit rate data into the device and get high bit rate out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KeyStone devices have variety of high bit rate peripherals such as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100/1000G Ethernet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10G Ethernet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SRIO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PCIe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AIF2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TSIP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226126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/>
                </a:solidFill>
              </a:rPr>
              <a:t>C66 - Powerful Core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02" y="1693718"/>
            <a:ext cx="8467725" cy="275359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8</a:t>
            </a:r>
            <a:r>
              <a:rPr lang="en-US" dirty="0" smtClean="0"/>
              <a:t> functional units of the C66 provide: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 fixed point and floating point native instructions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Many SIMD instructions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Many Special purpose powerful instructions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Fast (0 wait state) L1 memory, fast L2 memory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92479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/>
                </a:solidFill>
              </a:rPr>
              <a:t>Data Sharing Between Cores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70264"/>
            <a:ext cx="8467725" cy="504998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Shared </a:t>
            </a:r>
            <a:r>
              <a:rPr lang="en-US" dirty="0" smtClean="0"/>
              <a:t>memory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KeyStone family has a very fast large external DDR interface(s)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32 to 36 bit address translation enables access of up to 10GB of DDR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F</a:t>
            </a:r>
            <a:r>
              <a:rPr lang="en-US" dirty="0" smtClean="0"/>
              <a:t>ast </a:t>
            </a:r>
            <a:r>
              <a:rPr lang="en-US" dirty="0" smtClean="0"/>
              <a:t>shared L2 memory as part of the sophisticated and fast MSMC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Hardware provides ability to move data and signals between cores with minimal CPU resources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Powerful Multicore Navigator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Multiple instances of EDMA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Other hardware mechanism that help </a:t>
            </a:r>
            <a:r>
              <a:rPr lang="en-US" dirty="0" smtClean="0"/>
              <a:t>facilitate messages and communications between </a:t>
            </a:r>
            <a:r>
              <a:rPr lang="en-US" dirty="0" smtClean="0"/>
              <a:t>cores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IPC registers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Semaphore blocks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92479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/>
                </a:solidFill>
              </a:rPr>
              <a:t>Minimizing Resource Contention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371600"/>
            <a:ext cx="8467725" cy="474864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Each core has a dedicated port into the MSMC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MSMC </a:t>
            </a:r>
            <a:r>
              <a:rPr lang="en-US" dirty="0" smtClean="0"/>
              <a:t>supports pre-fetching to speed up data </a:t>
            </a:r>
            <a:r>
              <a:rPr lang="en-US" dirty="0" smtClean="0"/>
              <a:t>load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Shared L2 has multiple bank of memory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Support concurrent multiple access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Wide and fast parallel Teranet switch fabric provides priority based parallel access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Packet based HyperLink bus enables seamless connection of two KeyStone devices to increase performance while minimizing power and cost</a:t>
            </a:r>
            <a:r>
              <a:rPr lang="en-US" dirty="0" smtClean="0"/>
              <a:t>  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111826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Software Offering -System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745673"/>
            <a:ext cx="8467725" cy="458239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MCSDK is a complete set of software libraries </a:t>
            </a:r>
            <a:r>
              <a:rPr lang="en-US" dirty="0" smtClean="0"/>
              <a:t> </a:t>
            </a:r>
            <a:r>
              <a:rPr lang="en-US" dirty="0" smtClean="0"/>
              <a:t>and utilities developed for the KeyStone family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Set of LLD supplemented by CSL utilities provide software access to all peripherals and coprocessors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In particular, KeyStone has a set of software utilities to facilitate messages and communications between cores such as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IPC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LLD for the CPPI and QMSS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LLD for EDMA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9"/>
            <a:ext cx="8458200" cy="841664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Software Offering - Applications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984" y="1340427"/>
            <a:ext cx="8467725" cy="453808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TI supports common parallel programming languishes :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OpenMP   - part of the compiler release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OpenCL  - plan to support in the next release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defTabSz="914400" eaLnBrk="1" hangingPunct="1">
              <a:lnSpc>
                <a:spcPct val="80000"/>
              </a:lnSpc>
              <a:buClrTx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747474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46" y="748145"/>
            <a:ext cx="8458200" cy="657225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423555"/>
            <a:ext cx="8467725" cy="4720070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In this module, the student will be able to:</a:t>
            </a:r>
          </a:p>
          <a:p>
            <a:r>
              <a:rPr lang="en-US" sz="1800" dirty="0" smtClean="0"/>
              <a:t>Understand the importance of multi-core parallel processing in current and future applications</a:t>
            </a:r>
          </a:p>
          <a:p>
            <a:r>
              <a:rPr lang="en-US" sz="1800" dirty="0" smtClean="0"/>
              <a:t>Define different types of Parallel processing and understand the possible limitations and dependencies</a:t>
            </a:r>
          </a:p>
          <a:p>
            <a:r>
              <a:rPr lang="en-US" sz="1800" dirty="0" smtClean="0"/>
              <a:t>Understand the importance of memory features and architecture and data movement for efficient parallel processing</a:t>
            </a:r>
          </a:p>
          <a:p>
            <a:pPr lvl="1"/>
            <a:r>
              <a:rPr lang="en-US" sz="1400" dirty="0" smtClean="0"/>
              <a:t>Be Familiar with KeyStone special features that facilitate parallel processing</a:t>
            </a:r>
          </a:p>
          <a:p>
            <a:r>
              <a:rPr lang="en-US" sz="1800" dirty="0" smtClean="0"/>
              <a:t>Build a functional driven parallel project</a:t>
            </a:r>
          </a:p>
          <a:p>
            <a:pPr lvl="1"/>
            <a:r>
              <a:rPr lang="en-US" sz="1400" dirty="0" smtClean="0"/>
              <a:t>Build and Run MCSDK Video demo</a:t>
            </a:r>
          </a:p>
          <a:p>
            <a:pPr lvl="1"/>
            <a:r>
              <a:rPr lang="en-US" sz="1400" dirty="0" smtClean="0"/>
              <a:t>Analyze TI’s H264 implementation</a:t>
            </a:r>
          </a:p>
          <a:p>
            <a:r>
              <a:rPr lang="en-US" sz="1800" dirty="0" smtClean="0"/>
              <a:t>Build a data driven parallel project </a:t>
            </a:r>
          </a:p>
          <a:p>
            <a:pPr lvl="1"/>
            <a:r>
              <a:rPr lang="en-US" sz="1400" dirty="0" smtClean="0"/>
              <a:t>Build and run TI’s very large FFT implementation. Understand the implementation</a:t>
            </a:r>
          </a:p>
          <a:p>
            <a:pPr lvl="1"/>
            <a:r>
              <a:rPr lang="en-US" sz="1400" dirty="0" smtClean="0"/>
              <a:t>Build and Run openMP solution to the VLFFT problem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Software Support - OpenMP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984" y="1101436"/>
            <a:ext cx="8467725" cy="47770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dirty="0" smtClean="0"/>
              <a:t>OpenMP</a:t>
            </a:r>
            <a:r>
              <a:rPr lang="en-US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smtClean="0"/>
              <a:t>(Supported by TI compiler tools)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An API for writing multi-threaded applications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API includes compiler directives and library routines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C, C++, and Fortran support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Standardizes last 20 years of Shared-Memory Programming (SMP) practice</a:t>
            </a:r>
          </a:p>
          <a:p>
            <a:pPr defTabSz="914400" eaLnBrk="1" hangingPunct="1">
              <a:lnSpc>
                <a:spcPct val="80000"/>
              </a:lnSpc>
              <a:buClrTx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747474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Support OpenMP (2) </a:t>
            </a:r>
            <a:endParaRPr lang="en-US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030" y="614362"/>
            <a:ext cx="8467725" cy="2928937"/>
          </a:xfrm>
        </p:spPr>
        <p:txBody>
          <a:bodyPr/>
          <a:lstStyle/>
          <a:p>
            <a:pPr lvl="0"/>
            <a:r>
              <a:rPr lang="en-US" sz="2400" dirty="0" smtClean="0"/>
              <a:t>Create Teams of Threads</a:t>
            </a:r>
          </a:p>
          <a:p>
            <a:pPr lvl="1"/>
            <a:r>
              <a:rPr lang="en-US" sz="2000" dirty="0" smtClean="0"/>
              <a:t>Fork-Join Model</a:t>
            </a:r>
          </a:p>
          <a:p>
            <a:pPr lvl="1"/>
            <a:r>
              <a:rPr lang="en-US" sz="2000" dirty="0" smtClean="0"/>
              <a:t>Execute code in a parallel region</a:t>
            </a:r>
          </a:p>
          <a:p>
            <a:pPr lvl="1"/>
            <a:r>
              <a:rPr lang="en-US" sz="2000" dirty="0" smtClean="0"/>
              <a:t>Implemented by using compiler directive #pragma omp parallel</a:t>
            </a:r>
          </a:p>
          <a:p>
            <a:pPr lvl="1"/>
            <a:r>
              <a:rPr lang="en-US" sz="2000" dirty="0" smtClean="0"/>
              <a:t>Nesting ‘parallel’ directives is possible, allowing multilevel parallelism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2" name="Group 42"/>
          <p:cNvGrpSpPr/>
          <p:nvPr/>
        </p:nvGrpSpPr>
        <p:grpSpPr>
          <a:xfrm>
            <a:off x="706583" y="3607208"/>
            <a:ext cx="7778852" cy="2762419"/>
            <a:chOff x="408383" y="2841406"/>
            <a:chExt cx="8648551" cy="3404448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3657815" y="3642314"/>
              <a:ext cx="2744785" cy="6105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+mn-lt"/>
                  <a:ea typeface="ＭＳ Ｐゴシック" charset="0"/>
                </a:rPr>
                <a:t>Fork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3904458" y="4250539"/>
              <a:ext cx="0" cy="651316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ounded Rectangle 29"/>
            <p:cNvSpPr/>
            <p:nvPr/>
          </p:nvSpPr>
          <p:spPr bwMode="auto">
            <a:xfrm>
              <a:off x="3652393" y="4908373"/>
              <a:ext cx="2750207" cy="6105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ＭＳ Ｐゴシック" charset="0"/>
                </a:rPr>
                <a:t>Join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4670227" y="4255524"/>
              <a:ext cx="0" cy="646331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014251" y="3061453"/>
              <a:ext cx="21453" cy="580861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014251" y="5518923"/>
              <a:ext cx="0" cy="543614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6845972" y="3048359"/>
              <a:ext cx="1561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8000"/>
                  </a:solidFill>
                  <a:latin typeface="+mn-lt"/>
                </a:rPr>
                <a:t>Master Thread</a:t>
              </a:r>
              <a:endParaRPr lang="en-US" i="1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93634" y="4242430"/>
              <a:ext cx="2863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  <a:latin typeface="+mn-lt"/>
                </a:rPr>
                <a:t>Team of Threads</a:t>
              </a:r>
              <a:br>
                <a:rPr lang="en-US" i="1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i="1" dirty="0" smtClean="0">
                  <a:solidFill>
                    <a:srgbClr val="0000FF"/>
                  </a:solidFill>
                  <a:latin typeface="+mn-lt"/>
                </a:rPr>
                <a:t>(created automatically)</a:t>
              </a:r>
              <a:endParaRPr lang="en-US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56644" y="5564374"/>
              <a:ext cx="1561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8000"/>
                  </a:solidFill>
                  <a:latin typeface="+mn-lt"/>
                </a:rPr>
                <a:t>Master Thread</a:t>
              </a:r>
              <a:endParaRPr lang="en-US" i="1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3554" y="3053233"/>
              <a:ext cx="1872885" cy="646331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Sequential Region</a:t>
              </a:r>
              <a:br>
                <a:rPr lang="en-US" dirty="0" smtClean="0">
                  <a:latin typeface="+mn-lt"/>
                </a:rPr>
              </a:br>
              <a:endParaRPr lang="en-US" dirty="0"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0969" y="3655408"/>
              <a:ext cx="215424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Parallel Region Starts</a:t>
              </a:r>
              <a:endParaRPr lang="en-US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36111" y="312182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+mn-lt"/>
                </a:rPr>
                <a:t>ID:0</a:t>
              </a:r>
              <a:endParaRPr lang="en-US" i="1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31483" y="431600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+mn-lt"/>
                </a:rPr>
                <a:t>ID:0</a:t>
              </a:r>
              <a:endParaRPr lang="en-US" i="1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13946" y="43100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+mn-lt"/>
                </a:rPr>
                <a:t>ID:1</a:t>
              </a:r>
              <a:endParaRPr lang="en-US" i="1" dirty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5442121" y="4263777"/>
              <a:ext cx="0" cy="638078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4885840" y="431833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+mn-lt"/>
                </a:rPr>
                <a:t>ID:2</a:t>
              </a:r>
              <a:endParaRPr lang="en-US" i="1" dirty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6177410" y="4248358"/>
              <a:ext cx="0" cy="638078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5621129" y="430291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+mn-lt"/>
                </a:rPr>
                <a:t>ID:3</a:t>
              </a:r>
              <a:endParaRPr lang="en-US" i="1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8580" y="4201621"/>
              <a:ext cx="1748427" cy="646331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+mn-lt"/>
                </a:rPr>
                <a:t>Threads execute </a:t>
              </a:r>
              <a:br>
                <a:rPr lang="en-US" i="1" dirty="0" smtClean="0">
                  <a:latin typeface="+mn-lt"/>
                </a:rPr>
              </a:br>
              <a:r>
                <a:rPr lang="en-US" i="1" dirty="0" smtClean="0">
                  <a:latin typeface="+mn-lt"/>
                </a:rPr>
                <a:t>simultaneously</a:t>
              </a:r>
              <a:endParaRPr lang="en-US" i="1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8383" y="4929596"/>
              <a:ext cx="3067125" cy="646331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Parallel Region Ends</a:t>
              </a:r>
              <a:r>
                <a:rPr lang="en-US" i="1" dirty="0" smtClean="0">
                  <a:latin typeface="+mn-lt"/>
                </a:rPr>
                <a:t/>
              </a:r>
              <a:br>
                <a:rPr lang="en-US" i="1" dirty="0" smtClean="0">
                  <a:latin typeface="+mn-lt"/>
                </a:rPr>
              </a:br>
              <a:r>
                <a:rPr lang="en-US" i="1" dirty="0" smtClean="0">
                  <a:latin typeface="+mn-lt"/>
                </a:rPr>
                <a:t>Wait till all threads terminate</a:t>
              </a:r>
              <a:endParaRPr lang="en-US" i="1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53554" y="5749040"/>
              <a:ext cx="1872885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Sequential Region</a:t>
              </a:r>
              <a:endParaRPr lang="en-US" dirty="0">
                <a:latin typeface="+mn-lt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08383" y="2841406"/>
              <a:ext cx="8474513" cy="3404448"/>
            </a:xfrm>
            <a:prstGeom prst="roundRect">
              <a:avLst/>
            </a:prstGeom>
            <a:solidFill>
              <a:srgbClr val="99CCFF">
                <a:alpha val="15000"/>
              </a:srgbClr>
            </a:solidFill>
            <a:ln w="9525" cap="flat" cmpd="sng" algn="ctr">
              <a:solidFill>
                <a:schemeClr val="tx1">
                  <a:alpha val="21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Examples of Partitions Methods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2369127"/>
            <a:ext cx="8467725" cy="30133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Function driven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H264 encoder – Example 1 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Very Large FFT   - Example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30082" y="623455"/>
            <a:ext cx="8115155" cy="412519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Example1: 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>High Def 1080i60 Video H264 Encoder</a:t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Data Flow Model</a:t>
            </a:r>
            <a:br>
              <a:rPr lang="en-US" altLang="zh-CN" sz="2800" dirty="0" smtClean="0"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Function driven partition 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Video Compression Algorithm</a:t>
            </a:r>
            <a:endParaRPr lang="en-US" sz="3200" dirty="0" smtClean="0"/>
          </a:p>
        </p:txBody>
      </p:sp>
      <p:sp>
        <p:nvSpPr>
          <p:cNvPr id="58" name="Rectangle 2339"/>
          <p:cNvSpPr txBox="1">
            <a:spLocks noChangeArrowheads="1"/>
          </p:cNvSpPr>
          <p:nvPr/>
        </p:nvSpPr>
        <p:spPr bwMode="auto">
          <a:xfrm>
            <a:off x="333375" y="887413"/>
            <a:ext cx="8467725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Video compression is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done frame after frame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b="0" kern="0" baseline="0" dirty="0" smtClean="0">
                <a:latin typeface="+mn-lt"/>
              </a:rPr>
              <a:t>Within a frame, the processing is done row after row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Video compression is done on Macroblocks (16x16 pixels)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b="0" kern="0" dirty="0" smtClean="0">
                <a:latin typeface="+mn-lt"/>
              </a:rPr>
              <a:t>Video compression can be divided into three parts – pre processing, main processing and post processing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828" y="3788786"/>
            <a:ext cx="83820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Dependencies and limitations</a:t>
            </a:r>
            <a:endParaRPr lang="en-US" sz="3000" dirty="0" smtClean="0"/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3227387"/>
          </a:xfrm>
        </p:spPr>
        <p:txBody>
          <a:bodyPr/>
          <a:lstStyle/>
          <a:p>
            <a:r>
              <a:rPr lang="en-US" sz="2000" dirty="0" smtClean="0"/>
              <a:t>Pre-processing can not work on frame (N) before frame (N-1) is done, but there is no dependency between macroblock, that is, multiple core can divide the input data for the preprocessing</a:t>
            </a:r>
          </a:p>
          <a:p>
            <a:r>
              <a:rPr lang="en-US" sz="2000" dirty="0" smtClean="0"/>
              <a:t>Main-processing </a:t>
            </a:r>
            <a:r>
              <a:rPr lang="en-US" sz="2000" dirty="0" smtClean="0"/>
              <a:t>can not work on frame (N) before frame (N-1) is done, </a:t>
            </a:r>
            <a:r>
              <a:rPr lang="en-US" sz="2000" dirty="0" smtClean="0"/>
              <a:t>and each macroblock depends on the macroblocks above and to left, that is, no way to use multiple cores on main processing </a:t>
            </a:r>
          </a:p>
          <a:p>
            <a:r>
              <a:rPr lang="en-US" sz="2000" dirty="0" smtClean="0"/>
              <a:t>Post processing must work on complete frame, but there is no dependency between consecutive frames, that is, post processing can process frame(N) before frame (N-1) is done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35" y="4458468"/>
            <a:ext cx="7152409" cy="17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42900" y="83979"/>
            <a:ext cx="8458200" cy="657225"/>
          </a:xfrm>
        </p:spPr>
        <p:txBody>
          <a:bodyPr/>
          <a:lstStyle/>
          <a:p>
            <a:r>
              <a:rPr lang="en-US" dirty="0" smtClean="0"/>
              <a:t>Video Encoder Processing Load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431656" y="1052369"/>
          <a:ext cx="5576887" cy="1177798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537729" y="2660072"/>
          <a:ext cx="5256213" cy="1228598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79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Pre=Processing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Main Processing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Entropy Encoder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9991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35" y="4458468"/>
            <a:ext cx="7152409" cy="17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How Many Channels Can One C6678 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Looks like two channels;</a:t>
            </a:r>
            <a:br>
              <a:rPr lang="en-US" dirty="0" smtClean="0"/>
            </a:br>
            <a:r>
              <a:rPr lang="en-US" dirty="0" smtClean="0"/>
              <a:t>Each one uses four cores.</a:t>
            </a:r>
          </a:p>
          <a:p>
            <a:pPr lvl="1"/>
            <a:r>
              <a:rPr lang="en-US" dirty="0" smtClean="0"/>
              <a:t>Two cores for </a:t>
            </a:r>
            <a:r>
              <a:rPr lang="en-US" dirty="0" smtClean="0"/>
              <a:t>pre-processing</a:t>
            </a:r>
            <a:endParaRPr lang="en-US" dirty="0" smtClean="0"/>
          </a:p>
          <a:p>
            <a:pPr lvl="1"/>
            <a:r>
              <a:rPr lang="en-US" dirty="0" smtClean="0"/>
              <a:t>One core for </a:t>
            </a:r>
            <a:r>
              <a:rPr lang="en-US" dirty="0" smtClean="0"/>
              <a:t>main-processing</a:t>
            </a:r>
            <a:endParaRPr lang="en-US" dirty="0" smtClean="0"/>
          </a:p>
          <a:p>
            <a:pPr lvl="1"/>
            <a:r>
              <a:rPr lang="en-US" dirty="0" smtClean="0"/>
              <a:t>One core for </a:t>
            </a:r>
            <a:r>
              <a:rPr lang="en-US" dirty="0" smtClean="0"/>
              <a:t>post-processing</a:t>
            </a:r>
            <a:endParaRPr lang="en-US" dirty="0" smtClean="0"/>
          </a:p>
          <a:p>
            <a:r>
              <a:rPr lang="en-US" dirty="0" smtClean="0"/>
              <a:t>What other resources are needed?</a:t>
            </a:r>
          </a:p>
          <a:p>
            <a:pPr lvl="1"/>
            <a:r>
              <a:rPr lang="en-US" dirty="0" smtClean="0"/>
              <a:t>Streaming data in and out of the system</a:t>
            </a:r>
          </a:p>
          <a:p>
            <a:pPr lvl="1"/>
            <a:r>
              <a:rPr lang="en-US" dirty="0" smtClean="0"/>
              <a:t>Store and load data to and from DDR</a:t>
            </a:r>
          </a:p>
          <a:p>
            <a:pPr lvl="1"/>
            <a:r>
              <a:rPr lang="en-US" dirty="0" smtClean="0"/>
              <a:t>Internal bus bandwidth</a:t>
            </a:r>
          </a:p>
          <a:p>
            <a:pPr lvl="1"/>
            <a:r>
              <a:rPr lang="en-US" dirty="0" smtClean="0"/>
              <a:t>DMA availability</a:t>
            </a:r>
          </a:p>
          <a:p>
            <a:pPr lvl="1"/>
            <a:r>
              <a:rPr lang="en-US" dirty="0" smtClean="0"/>
              <a:t>Synchronization between cores, especially if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Stream data in and out of the system:</a:t>
            </a:r>
          </a:p>
          <a:p>
            <a:pPr lvl="1"/>
            <a:r>
              <a:rPr lang="en-US" sz="2000" dirty="0" smtClean="0"/>
              <a:t>Raw data: 1920 * 1080 * 1.5  = 3,110,400 bytes per frame</a:t>
            </a:r>
            <a:br>
              <a:rPr lang="en-US" sz="2000" dirty="0" smtClean="0"/>
            </a:br>
            <a:r>
              <a:rPr lang="en-US" sz="2000" dirty="0" smtClean="0"/>
              <a:t>= 24.883200 bits per frame (~25M bits per frame)</a:t>
            </a:r>
          </a:p>
          <a:p>
            <a:pPr lvl="1"/>
            <a:r>
              <a:rPr lang="en-US" sz="2000" dirty="0" smtClean="0"/>
              <a:t>At 30 frames per second, the input is 750 Mbps</a:t>
            </a:r>
          </a:p>
          <a:p>
            <a:pPr lvl="1"/>
            <a:r>
              <a:rPr lang="en-US" sz="2000" dirty="0" smtClean="0"/>
              <a:t>NOTE: The order of raw data for a frame is Y component first, followed by U and V</a:t>
            </a:r>
          </a:p>
          <a:p>
            <a:r>
              <a:rPr lang="en-US" dirty="0" smtClean="0"/>
              <a:t>750 Mbps input requires one of the following:</a:t>
            </a:r>
          </a:p>
          <a:p>
            <a:pPr lvl="1"/>
            <a:r>
              <a:rPr lang="en-US" sz="2000" dirty="0" smtClean="0"/>
              <a:t>One SRIO lane (5 Gbps raw, about 3.5 Gbps of payload), </a:t>
            </a:r>
          </a:p>
          <a:p>
            <a:pPr lvl="1"/>
            <a:r>
              <a:rPr lang="en-US" sz="2000" dirty="0" smtClean="0"/>
              <a:t>One PCIe lane (5 Gbps raw)</a:t>
            </a:r>
          </a:p>
          <a:p>
            <a:pPr lvl="1"/>
            <a:r>
              <a:rPr lang="en-US" sz="2000" dirty="0" smtClean="0"/>
              <a:t>NOTE: KeyStone devices provide four SRIO lanes and two PCIe lanes</a:t>
            </a:r>
          </a:p>
          <a:p>
            <a:r>
              <a:rPr lang="en-US" dirty="0" smtClean="0"/>
              <a:t>Compressed data (e.g., 10 to 20 Mbps) can use SGMII (10M/100M/1G) or SRIO or PCIe.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All other accesses </a:t>
            </a:r>
            <a:r>
              <a:rPr lang="en-US" sz="2400" dirty="0" smtClean="0"/>
              <a:t>are </a:t>
            </a:r>
            <a:r>
              <a:rPr lang="en-US" sz="2400" dirty="0" smtClean="0"/>
              <a:t>negligible.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Requirements for processing a single frame: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Total </a:t>
            </a:r>
            <a:r>
              <a:rPr lang="en-US" sz="2000" b="1" dirty="0" smtClean="0"/>
              <a:t>DDR access for a single frame is less than 32 MB.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3953" y="841664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Definitions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518" y="1883401"/>
            <a:ext cx="8115138" cy="429919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Paralell Processing –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		The usage of simultaneous processors to execute 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		an application or multiple computational threads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Multicore Paralell Processing –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		The usage of multiple cores in the same device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		to execute an application or multiple 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		computational threads</a:t>
            </a:r>
            <a:endParaRPr lang="en-US" sz="2800" b="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This Access Avoid 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dirty="0" smtClean="0"/>
              <a:t>Total DDR access for a single frame is less than 32 MB.</a:t>
            </a:r>
            <a:endParaRPr lang="en-US" sz="2400" dirty="0" smtClean="0"/>
          </a:p>
          <a:p>
            <a:r>
              <a:rPr lang="en-US" sz="2400" dirty="0" smtClean="0"/>
              <a:t>The total DDR access for 30 frames per second (60 fields) is less than 32 * 30 = 960 MBps. </a:t>
            </a:r>
          </a:p>
          <a:p>
            <a:r>
              <a:rPr lang="en-US" sz="2400" dirty="0" smtClean="0"/>
              <a:t>The DDR3 raw bandwidth is more than 10 GBps (1333 MHz clock and 64 bits). 10% utilization reduces contention possibilities.</a:t>
            </a:r>
          </a:p>
          <a:p>
            <a:r>
              <a:rPr lang="en-US" sz="2400" dirty="0" smtClean="0"/>
              <a:t>DDR3 DMA uses TeraNet with clock/3 and 128 bits. TeraNet bandwidth is 400 MHz * 16B = 6.4 GBps. 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18662"/>
            <a:ext cx="8742784" cy="657225"/>
          </a:xfrm>
        </p:spPr>
        <p:txBody>
          <a:bodyPr/>
          <a:lstStyle/>
          <a:p>
            <a:r>
              <a:rPr lang="en-US" dirty="0" smtClean="0"/>
              <a:t>KeyStone SoC Architecture Resources </a:t>
            </a:r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transfer controllers with 144 EDMA channels and 1152 PaRAM (parameter blocks)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</a:t>
            </a:r>
            <a:r>
              <a:rPr lang="en-US" dirty="0" smtClean="0"/>
              <a:t>SRIO or </a:t>
            </a:r>
            <a:r>
              <a:rPr lang="en-US" dirty="0" smtClean="0"/>
              <a:t>SGMII) is done using the Navigator or other master DMA (PCIe).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between cores and moving pointers to data between cores is done Using IPC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dirty="0" smtClean="0">
                <a:solidFill>
                  <a:srgbClr val="FF0000"/>
                </a:solidFill>
              </a:rPr>
              <a:t>TMS320C6678</a:t>
            </a: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4" imgW="9655632" imgH="47622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30082" y="623455"/>
            <a:ext cx="8115155" cy="412519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Example2: 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  <a:ea typeface="SimSun" charset="-122"/>
              </a:rPr>
              <a:t>Very large FFT (VLFFT) – 1M Floating point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Master/Slave Model</a:t>
            </a:r>
            <a:br>
              <a:rPr lang="en-US" altLang="zh-CN" sz="2800" dirty="0" smtClean="0"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Data driven partition 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1810"/>
          </a:xfrm>
        </p:spPr>
        <p:txBody>
          <a:bodyPr/>
          <a:lstStyle/>
          <a:p>
            <a:pPr eaLnBrk="1" hangingPunct="1"/>
            <a:r>
              <a:rPr lang="en-US" dirty="0" smtClean="0"/>
              <a:t>Basic Algorithm for Parallelizing DFT</a:t>
            </a:r>
          </a:p>
          <a:p>
            <a:pPr eaLnBrk="1" hangingPunct="1"/>
            <a:r>
              <a:rPr lang="en-US" dirty="0" smtClean="0"/>
              <a:t>Multi-core Implementation of DFT</a:t>
            </a:r>
          </a:p>
          <a:p>
            <a:pPr eaLnBrk="1" hangingPunct="1"/>
            <a:r>
              <a:rPr lang="en-US" dirty="0" smtClean="0"/>
              <a:t>Review Benchmark Performance</a:t>
            </a:r>
          </a:p>
          <a:p>
            <a:pPr eaLnBrk="1" hangingPunct="1"/>
            <a:endParaRPr lang="en-US" dirty="0" smtClean="0"/>
          </a:p>
          <a:p>
            <a:pPr algn="ctr" eaLnBrk="1" hangingPunct="1">
              <a:buNone/>
            </a:pPr>
            <a:r>
              <a:rPr lang="en-US" dirty="0" smtClean="0"/>
              <a:t>Algorithm based on a paper: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chemeClr val="bg1"/>
                </a:solidFill>
                <a:cs typeface="Calibri" pitchFamily="34" charset="0"/>
              </a:rPr>
              <a:t>Very Large Fast DFT (VL FFT)</a:t>
            </a:r>
            <a:br>
              <a:rPr lang="en-US" dirty="0" smtClean="0">
                <a:solidFill>
                  <a:schemeClr val="bg1"/>
                </a:solidFill>
                <a:cs typeface="Calibri" pitchFamily="34" charset="0"/>
              </a:rPr>
            </a:br>
            <a:r>
              <a:rPr lang="en-US" sz="2000" dirty="0" smtClean="0">
                <a:cs typeface="Calibri" pitchFamily="34" charset="0"/>
              </a:rPr>
              <a:t>Implement </a:t>
            </a:r>
            <a:r>
              <a:rPr lang="en-US" sz="2000" dirty="0" smtClean="0"/>
              <a:t>High-Performance Parallel FFT Algorithms for the HITACHI SR8000</a:t>
            </a:r>
            <a:br>
              <a:rPr lang="en-US" sz="2000" dirty="0" smtClean="0"/>
            </a:br>
            <a:r>
              <a:rPr lang="en-US" sz="2000" dirty="0" smtClean="0"/>
              <a:t>Daisuke Takahashi</a:t>
            </a:r>
            <a:br>
              <a:rPr lang="en-US" sz="2000" dirty="0" smtClean="0"/>
            </a:br>
            <a:r>
              <a:rPr lang="en-US" sz="2000" dirty="0" smtClean="0"/>
              <a:t>Information Technology Center, University of Tokyo  2-11-16 Yayoi, Bunkyo-ku, Tokyo 113-8658, Japan</a:t>
            </a:r>
          </a:p>
          <a:p>
            <a:pPr eaLnBrk="1" hangingPunct="1">
              <a:buNone/>
            </a:pPr>
            <a:r>
              <a:rPr lang="en-US" sz="2000" dirty="0" smtClean="0"/>
              <a:t>	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27" y="727364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TI  VLFFT Software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Goal:</a:t>
            </a:r>
          </a:p>
          <a:p>
            <a:pPr lvl="1" eaLnBrk="1" hangingPunct="1"/>
            <a:r>
              <a:rPr lang="en-US" dirty="0" smtClean="0"/>
              <a:t>To implement very large floating point fast DFT on TI multicore devices: The KeyStone Family</a:t>
            </a:r>
          </a:p>
          <a:p>
            <a:pPr eaLnBrk="1" hangingPunct="1"/>
            <a:r>
              <a:rPr lang="en-US" b="1" dirty="0" smtClean="0"/>
              <a:t>Requirements:</a:t>
            </a:r>
          </a:p>
          <a:p>
            <a:pPr lvl="1" eaLnBrk="1" hangingPunct="1"/>
            <a:r>
              <a:rPr lang="en-US" dirty="0" smtClean="0"/>
              <a:t>FFT sizes: 4K – 1M samples</a:t>
            </a:r>
          </a:p>
          <a:p>
            <a:pPr lvl="1" eaLnBrk="1" hangingPunct="1"/>
            <a:r>
              <a:rPr lang="en-US" dirty="0" smtClean="0"/>
              <a:t>Configurable to run on different number of cores: 1, 2, 4, 8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73730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 dirty="0"/>
              <a:t>Here </a:t>
            </a:r>
            <a:r>
              <a:rPr lang="en-US" altLang="ja-JP" sz="3200" i="1" dirty="0"/>
              <a:t>N</a:t>
            </a:r>
            <a:r>
              <a:rPr lang="en-US" altLang="ja-JP" sz="3200" dirty="0"/>
              <a:t> is the total size of DFT </a:t>
            </a:r>
            <a:r>
              <a:rPr lang="en-US" sz="3200" dirty="0"/>
              <a:t>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 </a:t>
            </a:r>
            <a:r>
              <a:rPr lang="en-US" dirty="0" smtClean="0">
                <a:solidFill>
                  <a:schemeClr val="tx2"/>
                </a:solidFill>
              </a:rPr>
              <a:t>step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26081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Make a matrix of N</a:t>
            </a:r>
            <a:r>
              <a:rPr lang="en-US" baseline="-25000" dirty="0" smtClean="0"/>
              <a:t>1(rows) </a:t>
            </a:r>
            <a:r>
              <a:rPr lang="en-US" dirty="0" smtClean="0"/>
              <a:t>* N</a:t>
            </a:r>
            <a:r>
              <a:rPr lang="en-US" baseline="-25000" dirty="0" smtClean="0"/>
              <a:t>2(columns) </a:t>
            </a:r>
            <a:r>
              <a:rPr lang="en-US" dirty="0" smtClean="0"/>
              <a:t> = N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such that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k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N</a:t>
            </a:r>
            <a:r>
              <a:rPr lang="en-US" sz="2000" baseline="-25000" dirty="0" smtClean="0"/>
              <a:t>1 + 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 k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-1            k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-1</a:t>
            </a: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It is easy to show that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spc="-100" dirty="0" smtClean="0"/>
              <a:t>          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77888" y="4313238"/>
          <a:ext cx="6865937" cy="1465262"/>
        </p:xfrm>
        <a:graphic>
          <a:graphicData uri="http://schemas.openxmlformats.org/presentationml/2006/ole">
            <p:oleObj spid="_x0000_s109572" name="Equation" r:id="rId4" imgW="2234880" imgH="81252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 </a:t>
            </a:r>
            <a:r>
              <a:rPr lang="en-US" dirty="0" smtClean="0">
                <a:solidFill>
                  <a:schemeClr val="tx2"/>
                </a:solidFill>
              </a:rPr>
              <a:t>step 2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26081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In a similar way, we can write that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n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N</a:t>
            </a:r>
            <a:r>
              <a:rPr lang="en-US" sz="2000" baseline="-25000" dirty="0" smtClean="0"/>
              <a:t>1 + </a:t>
            </a:r>
            <a:r>
              <a:rPr lang="en-US" sz="2000" dirty="0" smtClean="0"/>
              <a:t>u</a:t>
            </a:r>
            <a:r>
              <a:rPr lang="en-US" sz="20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 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-1      u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-1    and then </a:t>
            </a: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3907" name="Object 4"/>
          <p:cNvGraphicFramePr>
            <a:graphicFrameLocks noChangeAspect="1"/>
          </p:cNvGraphicFramePr>
          <p:nvPr/>
        </p:nvGraphicFramePr>
        <p:xfrm>
          <a:off x="887413" y="3695700"/>
          <a:ext cx="6265862" cy="2408238"/>
        </p:xfrm>
        <a:graphic>
          <a:graphicData uri="http://schemas.openxmlformats.org/presentationml/2006/ole">
            <p:oleObj spid="_x0000_s123907" name="Equation" r:id="rId4" imgW="2400120" imgH="96516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38979" y="290945"/>
            <a:ext cx="8821737" cy="935182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276225" y="1020763"/>
            <a:ext cx="8523288" cy="520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endParaRPr lang="en-US" sz="2000" i="1" dirty="0" smtClean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What Moore said:  double number of transistors on a device every two years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Traditional interpretation –  Double performances (smaller process, higher frequency, VLIW)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Multicore – achieve Moore’s law by adding multiple cores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The criterion – Watts per performances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The challenge – How to effectively use multiple-cores devices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sz="2000" i="1" dirty="0" smtClean="0"/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Yelick,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3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3"/>
              </a:rPr>
              <a:t>Economist: Parallel 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 </a:t>
            </a:r>
            <a:r>
              <a:rPr lang="en-US" dirty="0" smtClean="0">
                <a:solidFill>
                  <a:schemeClr val="tx2"/>
                </a:solidFill>
              </a:rPr>
              <a:t>step 3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102870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Next we observe that the exponent can be written as three terms. The forth term is always one (                   =1)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3907" name="Object 4"/>
          <p:cNvGraphicFramePr>
            <a:graphicFrameLocks noChangeAspect="1"/>
          </p:cNvGraphicFramePr>
          <p:nvPr/>
        </p:nvGraphicFramePr>
        <p:xfrm>
          <a:off x="498332" y="1895331"/>
          <a:ext cx="1890712" cy="1539875"/>
        </p:xfrm>
        <a:graphic>
          <a:graphicData uri="http://schemas.openxmlformats.org/presentationml/2006/ole">
            <p:oleObj spid="_x0000_s124930" name="Equation" r:id="rId4" imgW="723600" imgH="761760" progId="Equation.3">
              <p:embed/>
            </p:oleObj>
          </a:graphicData>
        </a:graphic>
      </p:graphicFrame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418195" y="1897640"/>
          <a:ext cx="2220913" cy="1590675"/>
        </p:xfrm>
        <a:graphic>
          <a:graphicData uri="http://schemas.openxmlformats.org/presentationml/2006/ole">
            <p:oleObj spid="_x0000_s124931" name="Equation" r:id="rId5" imgW="850680" imgH="787320" progId="Equation.3">
              <p:embed/>
            </p:oleObj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4557859" y="1855355"/>
          <a:ext cx="2055813" cy="1590675"/>
        </p:xfrm>
        <a:graphic>
          <a:graphicData uri="http://schemas.openxmlformats.org/presentationml/2006/ole">
            <p:oleObj spid="_x0000_s124932" name="Equation" r:id="rId6" imgW="787320" imgH="787320" progId="Equation.3">
              <p:embed/>
            </p:oleObj>
          </a:graphicData>
        </a:graphic>
      </p:graphicFrame>
      <p:graphicFrame>
        <p:nvGraphicFramePr>
          <p:cNvPr id="124933" name="Object 4"/>
          <p:cNvGraphicFramePr>
            <a:graphicFrameLocks noChangeAspect="1"/>
          </p:cNvGraphicFramePr>
          <p:nvPr/>
        </p:nvGraphicFramePr>
        <p:xfrm>
          <a:off x="6034954" y="967220"/>
          <a:ext cx="1095375" cy="1539875"/>
        </p:xfrm>
        <a:graphic>
          <a:graphicData uri="http://schemas.openxmlformats.org/presentationml/2006/ole">
            <p:oleObj spid="_x0000_s124933" name="Equation" r:id="rId7" imgW="419040" imgH="761760" progId="Equation.3">
              <p:embed/>
            </p:oleObj>
          </a:graphicData>
        </a:graphic>
      </p:graphicFrame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398752" y="3560619"/>
          <a:ext cx="2752725" cy="2408238"/>
        </p:xfrm>
        <a:graphic>
          <a:graphicData uri="http://schemas.openxmlformats.org/presentationml/2006/ole">
            <p:oleObj spid="_x0000_s124934" name="Equation" r:id="rId8" imgW="1054080" imgH="965160" progId="Equation.3">
              <p:embed/>
            </p:oleObj>
          </a:graphicData>
        </a:graphic>
      </p:graphicFrame>
      <p:graphicFrame>
        <p:nvGraphicFramePr>
          <p:cNvPr id="124935" name="Object 4"/>
          <p:cNvGraphicFramePr>
            <a:graphicFrameLocks noChangeAspect="1"/>
          </p:cNvGraphicFramePr>
          <p:nvPr/>
        </p:nvGraphicFramePr>
        <p:xfrm>
          <a:off x="2974832" y="4003243"/>
          <a:ext cx="2055812" cy="1590675"/>
        </p:xfrm>
        <a:graphic>
          <a:graphicData uri="http://schemas.openxmlformats.org/presentationml/2006/ole">
            <p:oleObj spid="_x0000_s124935" name="Equation" r:id="rId9" imgW="787320" imgH="78732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5064414" y="4076269"/>
          <a:ext cx="2220913" cy="1590675"/>
        </p:xfrm>
        <a:graphic>
          <a:graphicData uri="http://schemas.openxmlformats.org/presentationml/2006/ole">
            <p:oleObj spid="_x0000_s124936" name="Equation" r:id="rId10" imgW="850680" imgH="78732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7253288" y="4136304"/>
          <a:ext cx="1890712" cy="1539875"/>
        </p:xfrm>
        <a:graphic>
          <a:graphicData uri="http://schemas.openxmlformats.org/presentationml/2006/ole">
            <p:oleObj spid="_x0000_s124937" name="Equation" r:id="rId11" imgW="723600" imgH="761760" progId="Equation.3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 </a:t>
            </a:r>
            <a:r>
              <a:rPr lang="en-US" dirty="0" smtClean="0">
                <a:solidFill>
                  <a:schemeClr val="tx2"/>
                </a:solidFill>
              </a:rPr>
              <a:t>step 4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560388" y="3194050"/>
          <a:ext cx="4178300" cy="1933575"/>
        </p:xfrm>
        <a:graphic>
          <a:graphicData uri="http://schemas.openxmlformats.org/presentationml/2006/ole">
            <p:oleObj spid="_x0000_s126982" name="Equation" r:id="rId4" imgW="1600200" imgH="77436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648778" y="3317732"/>
          <a:ext cx="2220913" cy="1590675"/>
        </p:xfrm>
        <a:graphic>
          <a:graphicData uri="http://schemas.openxmlformats.org/presentationml/2006/ole">
            <p:oleObj spid="_x0000_s126984" name="Equation" r:id="rId5" imgW="850680" imgH="78732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6879215" y="3263468"/>
          <a:ext cx="1890712" cy="1539875"/>
        </p:xfrm>
        <a:graphic>
          <a:graphicData uri="http://schemas.openxmlformats.org/presentationml/2006/ole">
            <p:oleObj spid="_x0000_s126985" name="Equation" r:id="rId6" imgW="723600" imgH="761760" progId="Equation.3">
              <p:embed/>
            </p:oleObj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1921019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Look at the middle term,  This is exactly FFT at the point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</a:t>
            </a:r>
          </a:p>
          <a:p>
            <a:pPr>
              <a:buNone/>
            </a:pPr>
            <a:r>
              <a:rPr lang="en-US" sz="2400" dirty="0" smtClean="0"/>
              <a:t>For different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 Lets write it as FFT</a:t>
            </a:r>
            <a:r>
              <a:rPr lang="en-US" sz="2400" baseline="-25000" dirty="0" smtClean="0"/>
              <a:t>K2</a:t>
            </a:r>
            <a:r>
              <a:rPr lang="en-US" sz="2400" dirty="0" smtClean="0"/>
              <a:t> (u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).  There are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different FFT, each of them is of size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       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 </a:t>
            </a:r>
            <a:r>
              <a:rPr lang="en-US" dirty="0" smtClean="0">
                <a:solidFill>
                  <a:schemeClr val="tx2"/>
                </a:solidFill>
              </a:rPr>
              <a:t>step 5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594736" y="1749713"/>
          <a:ext cx="3944937" cy="1933575"/>
        </p:xfrm>
        <a:graphic>
          <a:graphicData uri="http://schemas.openxmlformats.org/presentationml/2006/ole">
            <p:oleObj spid="_x0000_s128002" name="Equation" r:id="rId4" imgW="1511280" imgH="77436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302270" y="1891869"/>
          <a:ext cx="1890712" cy="1539875"/>
        </p:xfrm>
        <a:graphic>
          <a:graphicData uri="http://schemas.openxmlformats.org/presentationml/2006/ole">
            <p:oleObj spid="_x0000_s128004" name="Equation" r:id="rId5" imgW="723600" imgH="761760" progId="Equation.3">
              <p:embed/>
            </p:oleObj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82428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Look again at the middle term inside the sum,  This is the FFT at the point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for different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multiply by a function (twiddle factor) of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and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. Lets write it as Z</a:t>
            </a:r>
            <a:r>
              <a:rPr lang="en-US" sz="2400" baseline="-25000" dirty="0" smtClean="0"/>
              <a:t>u2</a:t>
            </a:r>
            <a:r>
              <a:rPr lang="en-US" sz="2400" dirty="0" smtClean="0"/>
              <a:t> 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).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What we see is if we take from each FFT that we calculate before the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element (after multiplying by the twiddle factor), we need to perform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FFTs, each of them size N</a:t>
            </a:r>
            <a:r>
              <a:rPr lang="en-US" sz="2400" baseline="-25000" dirty="0" smtClean="0"/>
              <a:t>1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Taking the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element means transport the matrix, or “corner turn”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46" y="561109"/>
            <a:ext cx="8458200" cy="657225"/>
          </a:xfrm>
        </p:spPr>
        <p:txBody>
          <a:bodyPr/>
          <a:lstStyle/>
          <a:p>
            <a:pPr eaLnBrk="1" hangingPunct="1"/>
            <a:r>
              <a:rPr lang="en-US" b="1" dirty="0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b="1" dirty="0" smtClean="0">
                <a:solidFill>
                  <a:schemeClr val="tx2"/>
                </a:solidFill>
              </a:rPr>
              <a:t>A vary large DFT of size </a:t>
            </a:r>
            <a:r>
              <a:rPr lang="en-US" b="1" i="1" dirty="0" smtClean="0">
                <a:solidFill>
                  <a:schemeClr val="tx2"/>
                </a:solidFill>
              </a:rPr>
              <a:t>N=N1*N2</a:t>
            </a:r>
            <a:r>
              <a:rPr lang="en-US" b="1" dirty="0" smtClean="0">
                <a:solidFill>
                  <a:schemeClr val="tx2"/>
                </a:solidFill>
              </a:rPr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dirty="0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N2 FFTs size 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Multiply Global twiddle factors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N1 FFTs. Each is N2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147550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Two iterations of computations</a:t>
            </a:r>
          </a:p>
          <a:p>
            <a:pPr eaLnBrk="1" hangingPunct="1"/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iteration</a:t>
            </a:r>
          </a:p>
          <a:p>
            <a:pPr lvl="1" eaLnBrk="1" hangingPunct="1"/>
            <a:r>
              <a:rPr lang="en-US" sz="2400" dirty="0" smtClean="0"/>
              <a:t>N2 FFTs are distributed across all the cores.</a:t>
            </a:r>
          </a:p>
          <a:p>
            <a:pPr lvl="1" eaLnBrk="1" hangingPunct="1"/>
            <a:r>
              <a:rPr lang="en-US" sz="2400" dirty="0" smtClean="0"/>
              <a:t>Each core implements matrix transpose and computes </a:t>
            </a:r>
            <a:r>
              <a:rPr lang="en-US" sz="2400" b="1" dirty="0" smtClean="0"/>
              <a:t>N2/numCores FFTs and multiplying twiddle factor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iteration</a:t>
            </a:r>
          </a:p>
          <a:p>
            <a:pPr lvl="1" eaLnBrk="1" hangingPunct="1"/>
            <a:r>
              <a:rPr lang="en-US" sz="2400" dirty="0" smtClean="0"/>
              <a:t>N1 FFTs of N2 size are distributed across all the cores</a:t>
            </a:r>
          </a:p>
          <a:p>
            <a:pPr lvl="1" eaLnBrk="1" hangingPunct="1"/>
            <a:r>
              <a:rPr lang="en-US" sz="2400" dirty="0" smtClean="0"/>
              <a:t>Each core computes </a:t>
            </a:r>
            <a:r>
              <a:rPr lang="en-US" sz="2400" b="1" dirty="0" smtClean="0"/>
              <a:t>N1/numCores FFTs and </a:t>
            </a:r>
            <a:r>
              <a:rPr lang="en-US" sz="2400" dirty="0" smtClean="0"/>
              <a:t>implements</a:t>
            </a:r>
            <a:r>
              <a:rPr lang="en-US" sz="2400" b="1" dirty="0" smtClean="0"/>
              <a:t> matrix transpose before and after FFT computation</a:t>
            </a:r>
            <a:r>
              <a:rPr lang="en-US" sz="2400" dirty="0" smtClean="0"/>
              <a:t>.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dirty="0" smtClean="0"/>
              <a:t>DDR3: Three float complex arrays of size N</a:t>
            </a:r>
          </a:p>
          <a:p>
            <a:pPr lvl="1" eaLnBrk="1" hangingPunct="1"/>
            <a:r>
              <a:rPr lang="en-US" dirty="0" smtClean="0"/>
              <a:t> Input buffer, output buffer, working buffer</a:t>
            </a:r>
          </a:p>
          <a:p>
            <a:pPr eaLnBrk="1" hangingPunct="1"/>
            <a:r>
              <a:rPr lang="en-US" b="1" dirty="0" smtClean="0"/>
              <a:t>L2 SRAM: </a:t>
            </a:r>
          </a:p>
          <a:p>
            <a:pPr lvl="1" eaLnBrk="1" hangingPunct="1"/>
            <a:r>
              <a:rPr lang="en-US" dirty="0" smtClean="0"/>
              <a:t>Two ping-pong buffers, each buffer is the size of 16 FFT input/output</a:t>
            </a:r>
          </a:p>
          <a:p>
            <a:pPr lvl="1" eaLnBrk="1" hangingPunct="1"/>
            <a:r>
              <a:rPr lang="en-US" dirty="0" smtClean="0"/>
              <a:t>Some working buffer</a:t>
            </a:r>
          </a:p>
          <a:p>
            <a:pPr lvl="1" eaLnBrk="1" hangingPunct="1"/>
            <a:r>
              <a:rPr lang="en-US" dirty="0" smtClean="0"/>
              <a:t>Buffers for twiddle factors</a:t>
            </a:r>
          </a:p>
          <a:p>
            <a:pPr lvl="2" eaLnBrk="1" hangingPunct="1"/>
            <a:r>
              <a:rPr lang="en-US" dirty="0" smtClean="0"/>
              <a:t>Twiddle factors for N1 and N2 FFT</a:t>
            </a:r>
          </a:p>
          <a:p>
            <a:pPr lvl="2" eaLnBrk="1" hangingPunct="1"/>
            <a:r>
              <a:rPr lang="en-US" dirty="0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74754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74755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74756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74757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74758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transpose is required for the following matrixes from each core:</a:t>
            </a:r>
          </a:p>
          <a:p>
            <a:pPr lvl="1" eaLnBrk="1" hangingPunct="1"/>
            <a:r>
              <a:rPr lang="en-US" dirty="0" smtClean="0"/>
              <a:t>N1x8 -&gt; 8xN1</a:t>
            </a:r>
          </a:p>
          <a:p>
            <a:pPr lvl="1" eaLnBrk="1" hangingPunct="1"/>
            <a:r>
              <a:rPr lang="en-US" dirty="0" smtClean="0"/>
              <a:t>N2x8 -&gt; 8xN2</a:t>
            </a:r>
          </a:p>
          <a:p>
            <a:pPr lvl="1" eaLnBrk="1" hangingPunct="1"/>
            <a:r>
              <a:rPr lang="en-US" dirty="0" smtClean="0"/>
              <a:t>8xN2 -&gt; N2x8</a:t>
            </a:r>
          </a:p>
          <a:p>
            <a:pPr eaLnBrk="1" hangingPunct="1"/>
            <a:r>
              <a:rPr lang="en-US" dirty="0" smtClean="0"/>
              <a:t>DSP computes matrix transpose from L2 SRAM</a:t>
            </a:r>
          </a:p>
          <a:p>
            <a:pPr lvl="1" eaLnBrk="1" hangingPunct="1"/>
            <a:r>
              <a:rPr lang="en-US" dirty="0" smtClean="0"/>
              <a:t>DMA bring samples from DDR to L2 SRAM</a:t>
            </a:r>
          </a:p>
          <a:p>
            <a:pPr lvl="1" eaLnBrk="1" hangingPunct="1"/>
            <a:r>
              <a:rPr lang="en-US" dirty="0" smtClean="0"/>
              <a:t>DSP implements transpose for matrixes in L2 SRAM</a:t>
            </a:r>
          </a:p>
          <a:p>
            <a:pPr lvl="1" eaLnBrk="1" hangingPunct="1"/>
            <a:r>
              <a:rPr lang="en-US" dirty="0" smtClean="0"/>
              <a:t>32K L1 Cache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FFT: single precision floating point FFT from c66x DSPLIB</a:t>
            </a:r>
          </a:p>
          <a:p>
            <a:pPr eaLnBrk="1" hangingPunct="1"/>
            <a:r>
              <a:rPr lang="en-US" dirty="0" smtClean="0"/>
              <a:t>Global twiddle factor compute and multiplication: 1 cycle per complex sample</a:t>
            </a:r>
          </a:p>
          <a:p>
            <a:pPr eaLnBrk="1" hangingPunct="1"/>
            <a:r>
              <a:rPr lang="en-US" dirty="0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966355"/>
          </a:xfrm>
        </p:spPr>
        <p:txBody>
          <a:bodyPr/>
          <a:lstStyle/>
          <a:p>
            <a:r>
              <a:rPr lang="en-US" dirty="0" smtClean="0"/>
              <a:t>Marketplace Challenges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924792"/>
            <a:ext cx="8467725" cy="5455226"/>
          </a:xfrm>
        </p:spPr>
        <p:txBody>
          <a:bodyPr/>
          <a:lstStyle/>
          <a:p>
            <a:r>
              <a:rPr lang="en-US" dirty="0" smtClean="0"/>
              <a:t>Increase of data rate </a:t>
            </a:r>
          </a:p>
          <a:p>
            <a:pPr lvl="1"/>
            <a:r>
              <a:rPr lang="en-US" dirty="0" smtClean="0"/>
              <a:t>Think about Ethernet, from 10Mbps to 10Gbps</a:t>
            </a:r>
          </a:p>
          <a:p>
            <a:r>
              <a:rPr lang="en-US" dirty="0" smtClean="0"/>
              <a:t>Increase in algorithm complexity </a:t>
            </a:r>
          </a:p>
          <a:p>
            <a:pPr lvl="1"/>
            <a:r>
              <a:rPr lang="en-US" dirty="0" smtClean="0"/>
              <a:t>Think about typical face recognition, finger prints</a:t>
            </a:r>
          </a:p>
          <a:p>
            <a:r>
              <a:rPr lang="en-US" dirty="0" smtClean="0"/>
              <a:t>Increase in development cost</a:t>
            </a:r>
          </a:p>
          <a:p>
            <a:pPr lvl="1"/>
            <a:r>
              <a:rPr lang="en-US" dirty="0" smtClean="0"/>
              <a:t>Hardware and software development</a:t>
            </a:r>
          </a:p>
          <a:p>
            <a:r>
              <a:rPr lang="en-US" dirty="0" smtClean="0"/>
              <a:t>Multicore SOC devices are a solution</a:t>
            </a:r>
          </a:p>
          <a:p>
            <a:pPr lvl="1"/>
            <a:r>
              <a:rPr lang="en-US" dirty="0" smtClean="0"/>
              <a:t>Fast peripherals part of the device</a:t>
            </a:r>
          </a:p>
          <a:p>
            <a:pPr lvl="1"/>
            <a:r>
              <a:rPr lang="en-US" dirty="0" smtClean="0"/>
              <a:t>High performances, fixed point and floating point processing power. Paralell data movement.</a:t>
            </a:r>
          </a:p>
          <a:p>
            <a:pPr lvl="1"/>
            <a:r>
              <a:rPr lang="en-US" dirty="0" smtClean="0"/>
              <a:t>Off the shelf devices</a:t>
            </a:r>
          </a:p>
          <a:p>
            <a:pPr lvl="1"/>
            <a:r>
              <a:rPr lang="en-US" dirty="0" smtClean="0"/>
              <a:t>Elaborate set of  software tools </a:t>
            </a:r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 BIOS 6</a:t>
            </a:r>
          </a:p>
          <a:p>
            <a:pPr eaLnBrk="1" hangingPunct="1"/>
            <a:r>
              <a:rPr lang="en-US" dirty="0" smtClean="0"/>
              <a:t>CSL for EDMA configuration</a:t>
            </a:r>
          </a:p>
          <a:p>
            <a:pPr eaLnBrk="1" hangingPunct="1"/>
            <a:r>
              <a:rPr lang="en-US" dirty="0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the demo …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737754" y="228600"/>
            <a:ext cx="8083983" cy="800100"/>
          </a:xfrm>
        </p:spPr>
        <p:txBody>
          <a:bodyPr/>
          <a:lstStyle/>
          <a:p>
            <a:r>
              <a:rPr lang="en-US" dirty="0" smtClean="0"/>
              <a:t>Common Use Cases</a:t>
            </a:r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316922" y="1246909"/>
            <a:ext cx="8523288" cy="47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Network gateway, speech/voice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Each channel consumes about 30 MIPS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Large, complex, floating point </a:t>
            </a:r>
            <a:r>
              <a:rPr lang="en-US" altLang="zh-CN" sz="2400" b="0" dirty="0" smtClean="0">
                <a:ea typeface="SimSun" charset="-122"/>
              </a:rPr>
              <a:t>FFT (Radar applications and others)</a:t>
            </a:r>
            <a:endParaRPr lang="en-US" altLang="zh-CN" sz="24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Video </a:t>
            </a:r>
            <a:r>
              <a:rPr lang="en-US" altLang="zh-CN" sz="2400" b="0" dirty="0" smtClean="0">
                <a:ea typeface="SimSun" charset="-122"/>
              </a:rPr>
              <a:t>processing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Medical imaging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LTE, WiMAX, other wireless physical layers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Scientific processing (Oil explorations)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Large complex matrix manipulations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Your applications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85899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Master Slave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547" y="1932709"/>
            <a:ext cx="8467725" cy="4426527"/>
          </a:xfrm>
        </p:spPr>
        <p:txBody>
          <a:bodyPr/>
          <a:lstStyle/>
          <a:p>
            <a:r>
              <a:rPr lang="en-US" dirty="0" smtClean="0"/>
              <a:t>Centralized control and distributed execution</a:t>
            </a:r>
          </a:p>
          <a:p>
            <a:r>
              <a:rPr lang="en-US" dirty="0" smtClean="0"/>
              <a:t>Master responsible for execution scheduling and data availability</a:t>
            </a:r>
          </a:p>
          <a:p>
            <a:r>
              <a:rPr lang="en-US" dirty="0" smtClean="0"/>
              <a:t>Required fast and cheap (in terms of CPU resources) messages and data exchange between cores</a:t>
            </a:r>
          </a:p>
          <a:p>
            <a:r>
              <a:rPr lang="en-US" dirty="0" smtClean="0"/>
              <a:t>Typical applications consists of many small independent threads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85899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Master Slave Model (2)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547" y="3616036"/>
            <a:ext cx="8467725" cy="2743200"/>
          </a:xfrm>
        </p:spPr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Multiple media processing</a:t>
            </a:r>
          </a:p>
          <a:p>
            <a:pPr lvl="1"/>
            <a:r>
              <a:rPr lang="en-US" dirty="0" smtClean="0"/>
              <a:t>Video encoder slice processing</a:t>
            </a:r>
          </a:p>
          <a:p>
            <a:pPr lvl="1"/>
            <a:r>
              <a:rPr lang="en-US" dirty="0" smtClean="0"/>
              <a:t>JPEG 2000 – multiple frames</a:t>
            </a:r>
          </a:p>
          <a:p>
            <a:pPr lvl="1"/>
            <a:r>
              <a:rPr lang="en-US" dirty="0" smtClean="0"/>
              <a:t>VLFFT</a:t>
            </a:r>
          </a:p>
          <a:p>
            <a:pPr lvl="1"/>
            <a:endParaRPr lang="en-US" dirty="0" smtClean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462647" y="1686213"/>
            <a:ext cx="2987098" cy="1794741"/>
            <a:chOff x="3509" y="658"/>
            <a:chExt cx="1593" cy="91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Master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33945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 Data Flow Model</a:t>
            </a: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808018"/>
            <a:ext cx="8467725" cy="4070495"/>
          </a:xfrm>
        </p:spPr>
        <p:txBody>
          <a:bodyPr/>
          <a:lstStyle/>
          <a:p>
            <a:r>
              <a:rPr lang="en-US" dirty="0" smtClean="0"/>
              <a:t>Distributed Control and execution</a:t>
            </a:r>
          </a:p>
          <a:p>
            <a:r>
              <a:rPr lang="en-US" dirty="0" smtClean="0"/>
              <a:t>The algorithm is partitioned into multiple block, each block is processed by a core, and the output of one core is the input to the next core</a:t>
            </a:r>
          </a:p>
          <a:p>
            <a:pPr lvl="1"/>
            <a:r>
              <a:rPr lang="en-US" dirty="0" smtClean="0"/>
              <a:t>Exchange data and messages between any cores</a:t>
            </a:r>
          </a:p>
          <a:p>
            <a:r>
              <a:rPr lang="en-US" dirty="0" smtClean="0"/>
              <a:t>Big challenge – partition blocks to optimize performances</a:t>
            </a:r>
          </a:p>
          <a:p>
            <a:pPr lvl="1"/>
            <a:r>
              <a:rPr lang="en-US" dirty="0" smtClean="0"/>
              <a:t>Required loose link between cores (queue system)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18450</TotalTime>
  <Words>2460</Words>
  <Application>Microsoft Office PowerPoint</Application>
  <PresentationFormat>On-screen Show (4:3)</PresentationFormat>
  <Paragraphs>446</Paragraphs>
  <Slides>51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FinalPowerpoint</vt:lpstr>
      <vt:lpstr>Custom Design</vt:lpstr>
      <vt:lpstr>ti_nda_powerpoint</vt:lpstr>
      <vt:lpstr>Visio</vt:lpstr>
      <vt:lpstr>Equation</vt:lpstr>
      <vt:lpstr>Multicore Design Considerations</vt:lpstr>
      <vt:lpstr>Objectives</vt:lpstr>
      <vt:lpstr>Definitions</vt:lpstr>
      <vt:lpstr>Multicore: The Forefront of Computing Technology </vt:lpstr>
      <vt:lpstr>Marketplace Challenges </vt:lpstr>
      <vt:lpstr>Common Use Cases</vt:lpstr>
      <vt:lpstr>Parallel Processing Models Master Slave Model </vt:lpstr>
      <vt:lpstr>Parallel Processing Models Master Slave Model (2) </vt:lpstr>
      <vt:lpstr>Parallel Processing Models  Data Flow Model</vt:lpstr>
      <vt:lpstr>Parallel Processing Models  Data Flow Model(2)</vt:lpstr>
      <vt:lpstr>Partitioning Considerations</vt:lpstr>
      <vt:lpstr>Common Partitions Methods</vt:lpstr>
      <vt:lpstr>Multicore SOC Design Challenges</vt:lpstr>
      <vt:lpstr> Input and output data </vt:lpstr>
      <vt:lpstr> C66 - Powerful Core </vt:lpstr>
      <vt:lpstr> Data Sharing Between Cores  </vt:lpstr>
      <vt:lpstr> Minimizing Resource Contention  </vt:lpstr>
      <vt:lpstr>Software Offering -System</vt:lpstr>
      <vt:lpstr>Software Offering - Applications</vt:lpstr>
      <vt:lpstr>Software Support - OpenMP</vt:lpstr>
      <vt:lpstr>Software Support OpenMP (2) </vt:lpstr>
      <vt:lpstr>Examples of Partitions Methods</vt:lpstr>
      <vt:lpstr>Example1:   High Def 1080i60 Video H264 Encoder   Data Flow Model Function driven partition  </vt:lpstr>
      <vt:lpstr>Video Compression Algorithm</vt:lpstr>
      <vt:lpstr>Dependencies and limitations</vt:lpstr>
      <vt:lpstr>Video Encoder Processing Load</vt:lpstr>
      <vt:lpstr>How Many Channels Can One 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  <vt:lpstr>Example2:   Very large FFT (VLFFT) – 1M Floating point   Master/Slave Model Data driven partition  </vt:lpstr>
      <vt:lpstr>Outlines</vt:lpstr>
      <vt:lpstr>TI  VLFFT Software </vt:lpstr>
      <vt:lpstr>Algorithm for Very Large DFT </vt:lpstr>
      <vt:lpstr>Develop The Algorithm step 1</vt:lpstr>
      <vt:lpstr>Develop The Algorithm step 2</vt:lpstr>
      <vt:lpstr>Develop The Algorithm step 3</vt:lpstr>
      <vt:lpstr>Develop The Algorithm step 4</vt:lpstr>
      <vt:lpstr>Develop The Algorithm step 5</vt:lpstr>
      <vt:lpstr>Algorithm for Very Large DFT</vt:lpstr>
      <vt:lpstr>Implementing VLFFT on Multiple Cores</vt:lpstr>
      <vt:lpstr>Data Buffers</vt:lpstr>
      <vt:lpstr>Global Twiddle Factors</vt:lpstr>
      <vt:lpstr>DMA Scheme</vt:lpstr>
      <vt:lpstr>Matrix Transpose</vt:lpstr>
      <vt:lpstr>Major Kernels</vt:lpstr>
      <vt:lpstr>Major Software Tools</vt:lpstr>
      <vt:lpstr>Conclusion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Ran Katzur</cp:lastModifiedBy>
  <cp:revision>780</cp:revision>
  <dcterms:created xsi:type="dcterms:W3CDTF">2010-05-24T20:22:24Z</dcterms:created>
  <dcterms:modified xsi:type="dcterms:W3CDTF">2013-01-11T14:56:55Z</dcterms:modified>
</cp:coreProperties>
</file>