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9144000" cy="6858000" type="screen4x3"/>
  <p:notesSz cx="6858000" cy="9144000"/>
  <p:custDataLst>
    <p:tags r:id="rId4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 Rinkes" initials="DT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2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gs" Target="tags/tag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3-02T10:38:56.508" idx="1">
    <p:pos x="10" y="10"/>
    <p:text>Ask George if this slide is irrelevant now.  I think it is.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7BBAC-2808-4796-8F17-AE91FE79765D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B16B4-9717-48E1-9B50-21CC3229D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4712AF-6C2B-4697-BE4B-44088D6774BB}" type="slidenum">
              <a:rPr lang="en-US"/>
              <a:pPr/>
              <a:t>10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C9BF52-597E-4769-B4AB-0897720C9A7C}" type="slidenum">
              <a:rPr lang="en-US"/>
              <a:pPr/>
              <a:t>11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CA1F99-549B-4183-9697-A51766BAF10E}" type="slidenum">
              <a:rPr lang="en-US"/>
              <a:pPr/>
              <a:t>13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0D85C-F616-4C83-9214-12523F854377}" type="slidenum">
              <a:rPr lang="en-US"/>
              <a:pPr/>
              <a:t>14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 Pragma in optimizer comments is *inside* if statement. </a:t>
            </a:r>
          </a:p>
          <a:p>
            <a:pPr>
              <a:buFontTx/>
              <a:buChar char="•"/>
            </a:pPr>
            <a:r>
              <a:rPr lang="en-US"/>
              <a:t> Does not imply that original loop executes at least once.</a:t>
            </a:r>
          </a:p>
          <a:p>
            <a:pPr>
              <a:buFontTx/>
              <a:buChar char="•"/>
            </a:pPr>
            <a:r>
              <a:rPr lang="en-US"/>
              <a:t>All examples in this presentation were generated using CCS 3.2 (cgt version 6.0.1).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147A13-D1EB-49C8-BFD6-19FD21BEAE6C}" type="slidenum">
              <a:rPr lang="en-US"/>
              <a:pPr/>
              <a:t>16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EA27DB-36D9-4733-9BCD-F647A01CD24B}" type="slidenum">
              <a:rPr lang="en-US"/>
              <a:pPr/>
              <a:t>17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E67D92-3366-4207-A80A-F5F505B89EF9}" type="slidenum">
              <a:rPr lang="en-US"/>
              <a:pPr/>
              <a:t>19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Restrict qualifiers may be ignored if they do not have function-level scope.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F30148-ABB6-4697-9968-1A245AE63757}" type="slidenum">
              <a:rPr lang="en-US"/>
              <a:pPr/>
              <a:t>20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97AB09-9134-4F2D-969B-8DEC23A5D010}" type="slidenum">
              <a:rPr lang="en-US"/>
              <a:pPr/>
              <a:t>21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04B20A-17DF-4DF6-994E-57082B907237}" type="slidenum">
              <a:rPr lang="en-US"/>
              <a:pPr/>
              <a:t>22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E452FD-6C74-4537-8FC3-C7506098BE62}" type="slidenum">
              <a:rPr lang="en-US"/>
              <a:pPr/>
              <a:t>24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26485F-36B2-4CC6-9C3B-598FA6A20824}" type="slidenum">
              <a:rPr lang="en-US"/>
              <a:pPr/>
              <a:t>25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9C09D2-C500-4794-A0B8-CE4E7D5D6617}" type="slidenum">
              <a:rPr lang="en-US"/>
              <a:pPr/>
              <a:t>26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281DA8-D2F0-4506-A57A-05100B8FC1FF}" type="slidenum">
              <a:rPr lang="en-US"/>
              <a:pPr/>
              <a:t>27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8CEB3C-3ECC-46B6-928C-5B9D6FB1700D}" type="slidenum">
              <a:rPr lang="en-US"/>
              <a:pPr/>
              <a:t>28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D47DF-9021-48B6-9ED2-B3ACD011D9F6}" type="slidenum">
              <a:rPr lang="en-US"/>
              <a:pPr/>
              <a:t>30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DFE527-2E8F-4A0E-949B-F19EB9AFFDC0}" type="slidenum">
              <a:rPr lang="en-US"/>
              <a:pPr/>
              <a:t>31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231082-7589-41A8-A93F-3DF86E3903E8}" type="slidenum">
              <a:rPr lang="en-US"/>
              <a:pPr/>
              <a:t>32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5B7BDC-AC41-4883-88F3-4E7C9006D685}" type="slidenum">
              <a:rPr lang="en-US"/>
              <a:pPr/>
              <a:t>33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F835E-9C1B-4798-9E6F-30F5245320D8}" type="slidenum">
              <a:rPr lang="en-US"/>
              <a:pPr/>
              <a:t>34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A3C50B-80D9-489B-AE60-C200495FDE6A}" type="slidenum">
              <a:rPr lang="en-US"/>
              <a:pPr/>
              <a:t>35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F872DD-0BB5-4543-A489-F0AF9483A98E}" type="slidenum">
              <a:rPr lang="en-US"/>
              <a:pPr/>
              <a:t>37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09417D-EF05-4CB3-90C4-1E375FDD0743}" type="slidenum">
              <a:rPr lang="en-US"/>
              <a:pPr/>
              <a:t>38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D36FCD-AB2D-4482-8626-312B6EC8CED0}" type="slidenum">
              <a:rPr lang="en-US"/>
              <a:pPr/>
              <a:t>39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AF58D1-5C84-4C06-A2EF-DA4AE71F0823}" type="slidenum">
              <a:rPr lang="en-US"/>
              <a:pPr/>
              <a:t>40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AE9B4-13B3-4257-B5DB-68F933689ECC}" type="slidenum">
              <a:rPr lang="en-US"/>
              <a:pPr/>
              <a:t>41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17416D-24CD-4C03-86C6-7DC0EA5F6678}" type="slidenum">
              <a:rPr lang="en-US"/>
              <a:pPr/>
              <a:t>9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Multicore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Applications Training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ance Organizer Between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0362"/>
            <a:ext cx="4040188" cy="4694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0362"/>
            <a:ext cx="4041775" cy="4694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Left Corner Title w/ tex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405897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+mn-lt"/>
                <a:cs typeface="+mn-cs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+mn-lt"/>
                <a:cs typeface="+mn-cs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80" r:id="rId9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pdf/spra666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ti.com/lit/pdf/spru187" TargetMode="External"/><Relationship Id="rId4" Type="http://schemas.openxmlformats.org/officeDocument/2006/relationships/hyperlink" Target="http://www.ti.com/lit/pdf/spraa46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2400" y="2362200"/>
            <a:ext cx="8839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Keystone Architecture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Code Optimization</a:t>
            </a: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–</a:t>
            </a:r>
            <a:r>
              <a:rPr lang="en-US" dirty="0" err="1" smtClean="0"/>
              <a:t>mh</a:t>
            </a:r>
            <a:r>
              <a:rPr lang="en-US" dirty="0" smtClean="0"/>
              <a:t> Compiler Option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458200" cy="5410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–</a:t>
            </a:r>
            <a:r>
              <a:rPr lang="en-US" sz="1600" dirty="0" err="1"/>
              <a:t>mh</a:t>
            </a:r>
            <a:r>
              <a:rPr lang="en-US" sz="1600" dirty="0"/>
              <a:t>&lt;num&gt;. </a:t>
            </a:r>
            <a:r>
              <a:rPr lang="en-US" sz="1600" b="0" dirty="0"/>
              <a:t>Speculative loads. Permit compiler to fetch (but not store) array elements beyond either end of an array by &lt;num&gt; bytes. Can lead to: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better performance, especially for “while” loops. 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smaller code size for both “while” loops and “for” loops. </a:t>
            </a:r>
          </a:p>
          <a:p>
            <a:pPr>
              <a:lnSpc>
                <a:spcPct val="80000"/>
              </a:lnSpc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/>
              <a:t>Software-pipelined loop information in the compiler-generated assembly file suggests the value of </a:t>
            </a:r>
            <a:r>
              <a:rPr lang="en-US" sz="1600" b="0" dirty="0" smtClean="0"/>
              <a:t>&lt;num</a:t>
            </a:r>
            <a:r>
              <a:rPr lang="en-US" sz="1600" b="0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/>
              <a:t>Indicates compiler is fetching 0 bytes beyond the end of an array. 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If loop is rebuilt with –mh56 (or greater), there might be better performance and/or smaller code size. 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NOTE : need to pad buffer of &lt;num&gt; bytes on both ends of sections that contain array data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/>
              <a:t>Alternatively, can use other memory areas (code or independent data) as pad regions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1143000" y="2546350"/>
            <a:ext cx="6858000" cy="73025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;* Minimum required memory pad : 0 bytes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;*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;* For further improvement on this loop, try option -mh56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1143000" y="4559300"/>
            <a:ext cx="6858000" cy="115570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MEMORY {</a:t>
            </a:r>
          </a:p>
          <a:p>
            <a:pPr algn="l"/>
            <a:r>
              <a:rPr lang="en-US" sz="1400" b="1" i="1" dirty="0">
                <a:solidFill>
                  <a:srgbClr val="FFFF00"/>
                </a:solidFill>
                <a:latin typeface="Courier New" pitchFamily="49" charset="0"/>
              </a:rPr>
              <a:t>   /* pad (reserved): origin = 1000, length = 56 */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   </a:t>
            </a:r>
            <a:r>
              <a:rPr lang="en-US" sz="1400" b="1" dirty="0" err="1">
                <a:solidFill>
                  <a:srgbClr val="FFFF00"/>
                </a:solidFill>
                <a:latin typeface="Courier New" pitchFamily="49" charset="0"/>
              </a:rPr>
              <a:t>myregion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: origin = 1056, length = 3888</a:t>
            </a:r>
          </a:p>
          <a:p>
            <a:pPr algn="l"/>
            <a:r>
              <a:rPr lang="en-US" sz="1400" b="1" i="1" dirty="0">
                <a:solidFill>
                  <a:srgbClr val="FFFF00"/>
                </a:solidFill>
                <a:latin typeface="Courier New" pitchFamily="49" charset="0"/>
              </a:rPr>
              <a:t>   /* pad (reserved): origin = 3944, length = 56 */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 options to </a:t>
            </a:r>
            <a:r>
              <a:rPr lang="en-US" u="sng"/>
              <a:t>avoid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–g. full symbolic debug. Great for debugging. Do not use in production code.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inhibits code reordering across source line boundaries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limits optimizations around function boundaries.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Can cause a 30-50% performance degradation for control code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basic function-level profiling support now provided by default.</a:t>
            </a:r>
          </a:p>
          <a:p>
            <a:pPr>
              <a:lnSpc>
                <a:spcPct val="80000"/>
              </a:lnSpc>
            </a:pPr>
            <a:endParaRPr lang="en-US" sz="2800" b="0" dirty="0"/>
          </a:p>
          <a:p>
            <a:pPr>
              <a:lnSpc>
                <a:spcPct val="80000"/>
              </a:lnSpc>
            </a:pPr>
            <a:r>
              <a:rPr lang="en-US" sz="2800" dirty="0" smtClean="0"/>
              <a:t>–</a:t>
            </a:r>
            <a:r>
              <a:rPr lang="en-US" sz="2800" dirty="0"/>
              <a:t>ss. </a:t>
            </a:r>
            <a:r>
              <a:rPr lang="en-US" sz="2800" dirty="0" err="1"/>
              <a:t>Interlist</a:t>
            </a:r>
            <a:r>
              <a:rPr lang="en-US" sz="2800" dirty="0"/>
              <a:t> source code into assembly file.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As with –g, this option can negatively impact performance.</a:t>
            </a:r>
          </a:p>
          <a:p>
            <a:pPr>
              <a:lnSpc>
                <a:spcPct val="80000"/>
              </a:lnSpc>
              <a:buNone/>
            </a:pPr>
            <a:endParaRPr lang="en-US" sz="2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2743200"/>
            <a:ext cx="9144000" cy="533400"/>
          </a:xfrm>
          <a:prstGeom prst="rect">
            <a:avLst/>
          </a:prstGeom>
          <a:solidFill>
            <a:srgbClr val="FFFF9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Architecture Considerations</a:t>
            </a:r>
          </a:p>
          <a:p>
            <a:r>
              <a:rPr lang="en-US" dirty="0" smtClean="0"/>
              <a:t>Development Flow</a:t>
            </a:r>
          </a:p>
          <a:p>
            <a:r>
              <a:rPr lang="en-US" dirty="0" smtClean="0"/>
              <a:t>Build Options</a:t>
            </a:r>
          </a:p>
          <a:p>
            <a:r>
              <a:rPr lang="en-US" dirty="0" smtClean="0"/>
              <a:t>Reducing Loop Overhead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restrict</a:t>
            </a:r>
            <a:r>
              <a:rPr lang="en-US" dirty="0" smtClean="0"/>
              <a:t> Keyword</a:t>
            </a:r>
          </a:p>
          <a:p>
            <a:r>
              <a:rPr lang="en-US" dirty="0" smtClean="0"/>
              <a:t>Optimizing Structure References</a:t>
            </a:r>
          </a:p>
          <a:p>
            <a:r>
              <a:rPr lang="en-US" i="1" dirty="0" smtClean="0"/>
              <a:t>MUST_ITERATE</a:t>
            </a:r>
            <a:r>
              <a:rPr lang="en-US" dirty="0" smtClean="0"/>
              <a:t> and </a:t>
            </a:r>
            <a:r>
              <a:rPr lang="en-US" i="1" dirty="0" smtClean="0"/>
              <a:t>_</a:t>
            </a:r>
            <a:r>
              <a:rPr lang="en-US" i="1" dirty="0" err="1" smtClean="0"/>
              <a:t>nassert</a:t>
            </a:r>
            <a:r>
              <a:rPr lang="en-US" i="1" dirty="0" smtClean="0"/>
              <a:t> </a:t>
            </a:r>
            <a:r>
              <a:rPr lang="en-US" dirty="0" err="1" smtClean="0"/>
              <a:t>pragmas</a:t>
            </a:r>
            <a:endParaRPr lang="en-US" dirty="0" smtClean="0"/>
          </a:p>
          <a:p>
            <a:r>
              <a:rPr lang="en-US" dirty="0" smtClean="0"/>
              <a:t>Optimizing </a:t>
            </a:r>
            <a:r>
              <a:rPr lang="en-US" i="1" dirty="0" smtClean="0"/>
              <a:t>if</a:t>
            </a:r>
            <a:r>
              <a:rPr lang="en-US" dirty="0" smtClean="0"/>
              <a:t> Statements</a:t>
            </a:r>
          </a:p>
          <a:p>
            <a:r>
              <a:rPr lang="en-US" dirty="0" smtClean="0"/>
              <a:t>Benchmarking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4876800" y="1260475"/>
            <a:ext cx="3962400" cy="3733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1" hangingPunct="1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546100"/>
          </a:xfrm>
        </p:spPr>
        <p:txBody>
          <a:bodyPr/>
          <a:lstStyle/>
          <a:p>
            <a:pPr algn="ctr"/>
            <a:r>
              <a:rPr lang="en-US" sz="3200"/>
              <a:t>Reducing Loop Overhead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184275"/>
            <a:ext cx="4876800" cy="5140325"/>
          </a:xfrm>
        </p:spPr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n-US" sz="2000" dirty="0"/>
              <a:t>If the compiler does not know that a loop will execute at least once, it will need to:</a:t>
            </a:r>
          </a:p>
          <a:p>
            <a:pPr marL="533400" indent="-533400">
              <a:lnSpc>
                <a:spcPct val="80000"/>
              </a:lnSpc>
            </a:pPr>
            <a:endParaRPr lang="en-US" sz="800" dirty="0"/>
          </a:p>
          <a:p>
            <a:pPr marL="617537" indent="-457200">
              <a:lnSpc>
                <a:spcPct val="80000"/>
              </a:lnSpc>
              <a:buFontTx/>
              <a:buAutoNum type="arabicPeriod"/>
            </a:pPr>
            <a:r>
              <a:rPr lang="en-US" sz="2000" dirty="0"/>
              <a:t>insert code to check if the trip count is &lt;= zero</a:t>
            </a:r>
          </a:p>
          <a:p>
            <a:pPr marL="914400" lvl="1" indent="-457200">
              <a:lnSpc>
                <a:spcPct val="80000"/>
              </a:lnSpc>
              <a:buFontTx/>
              <a:buAutoNum type="arabicPeriod"/>
            </a:pPr>
            <a:endParaRPr lang="en-US" sz="800" dirty="0"/>
          </a:p>
          <a:p>
            <a:pPr marL="617537" indent="-457200">
              <a:lnSpc>
                <a:spcPct val="80000"/>
              </a:lnSpc>
              <a:buFontTx/>
              <a:buAutoNum type="arabicPeriod"/>
            </a:pPr>
            <a:r>
              <a:rPr lang="en-US" sz="2000" dirty="0"/>
              <a:t>conditionally branch around the loop</a:t>
            </a:r>
            <a:r>
              <a:rPr lang="en-US" sz="2400" dirty="0"/>
              <a:t>.</a:t>
            </a:r>
          </a:p>
          <a:p>
            <a:pPr marL="914400" lvl="1" indent="-457200">
              <a:lnSpc>
                <a:spcPct val="80000"/>
              </a:lnSpc>
              <a:buFontTx/>
              <a:buAutoNum type="arabicPeriod"/>
            </a:pPr>
            <a:endParaRPr lang="en-US" sz="1800" dirty="0"/>
          </a:p>
          <a:p>
            <a:pPr marL="533400" indent="-533400">
              <a:lnSpc>
                <a:spcPct val="80000"/>
              </a:lnSpc>
            </a:pPr>
            <a:r>
              <a:rPr lang="en-US" sz="2000" dirty="0"/>
              <a:t>This adds overhead to loops.</a:t>
            </a:r>
          </a:p>
          <a:p>
            <a:pPr marL="533400" indent="-533400">
              <a:lnSpc>
                <a:spcPct val="80000"/>
              </a:lnSpc>
            </a:pPr>
            <a:endParaRPr lang="en-US" sz="900" dirty="0"/>
          </a:p>
          <a:p>
            <a:pPr marL="533400" indent="-533400">
              <a:lnSpc>
                <a:spcPct val="80000"/>
              </a:lnSpc>
            </a:pPr>
            <a:endParaRPr lang="en-US" sz="900" dirty="0"/>
          </a:p>
          <a:p>
            <a:pPr marL="533400" indent="-533400">
              <a:lnSpc>
                <a:spcPct val="80000"/>
              </a:lnSpc>
            </a:pPr>
            <a:r>
              <a:rPr lang="en-US" sz="2000" dirty="0"/>
              <a:t>If loop is guaranteed to execute at least once,  insert </a:t>
            </a:r>
            <a:r>
              <a:rPr lang="en-US" sz="2000" dirty="0" err="1"/>
              <a:t>pragma</a:t>
            </a:r>
            <a:r>
              <a:rPr lang="en-US" sz="2000" dirty="0"/>
              <a:t> immediately before loop to tell the compiler this:</a:t>
            </a:r>
          </a:p>
          <a:p>
            <a:pPr marL="533400" indent="-533400">
              <a:lnSpc>
                <a:spcPct val="80000"/>
              </a:lnSpc>
            </a:pPr>
            <a:endParaRPr lang="en-US" sz="900" dirty="0"/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0000"/>
                </a:solidFill>
              </a:rPr>
              <a:t>#</a:t>
            </a:r>
            <a:r>
              <a:rPr lang="en-US" sz="1800" dirty="0" err="1">
                <a:solidFill>
                  <a:srgbClr val="FF0000"/>
                </a:solidFill>
              </a:rPr>
              <a:t>pragma</a:t>
            </a:r>
            <a:r>
              <a:rPr lang="en-US" sz="1800" dirty="0">
                <a:solidFill>
                  <a:srgbClr val="FF0000"/>
                </a:solidFill>
              </a:rPr>
              <a:t> MUST_ITERATE(1,,);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sz="900" dirty="0">
              <a:solidFill>
                <a:srgbClr val="FF0000"/>
              </a:solidFill>
            </a:endParaRP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sz="2000" dirty="0"/>
              <a:t>or, more generally, </a:t>
            </a:r>
            <a:endParaRPr lang="en-US" sz="2000" dirty="0" smtClean="0"/>
          </a:p>
          <a:p>
            <a:pPr marL="914400" lvl="1" indent="-457200">
              <a:lnSpc>
                <a:spcPct val="80000"/>
              </a:lnSpc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#</a:t>
            </a:r>
            <a:r>
              <a:rPr lang="en-US" sz="1800" dirty="0" err="1" smtClean="0">
                <a:solidFill>
                  <a:srgbClr val="FF0000"/>
                </a:solidFill>
              </a:rPr>
              <a:t>pragma</a:t>
            </a:r>
            <a:r>
              <a:rPr lang="en-US" sz="1800" dirty="0" smtClean="0">
                <a:solidFill>
                  <a:srgbClr val="FF0000"/>
                </a:solidFill>
              </a:rPr>
              <a:t> MUST_ITERATE(min, max, </a:t>
            </a:r>
            <a:r>
              <a:rPr lang="en-US" sz="1800" dirty="0" err="1" smtClean="0">
                <a:solidFill>
                  <a:srgbClr val="FF0000"/>
                </a:solidFill>
              </a:rPr>
              <a:t>mult</a:t>
            </a:r>
            <a:r>
              <a:rPr lang="en-US" sz="1800" dirty="0" smtClean="0">
                <a:solidFill>
                  <a:srgbClr val="FF0000"/>
                </a:solidFill>
              </a:rPr>
              <a:t>);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sz="2000" dirty="0"/>
          </a:p>
          <a:p>
            <a:pPr marL="533400" indent="-533400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1219201"/>
            <a:ext cx="3962400" cy="3810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</a:rPr>
              <a:t>myfunc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hlink"/>
                </a:solidFill>
                <a:latin typeface="Courier New" pitchFamily="49" charset="0"/>
              </a:rPr>
              <a:t>		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compute trip count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		if (trip count &lt;=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			branch to </a:t>
            </a:r>
            <a:r>
              <a:rPr lang="en-US" sz="1400" dirty="0" err="1">
                <a:solidFill>
                  <a:srgbClr val="FFFF00"/>
                </a:solidFill>
                <a:latin typeface="Courier New" pitchFamily="49" charset="0"/>
              </a:rPr>
              <a:t>postloop</a:t>
            </a:r>
            <a:endParaRPr lang="en-US" sz="1400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hlink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hlink"/>
                </a:solidFill>
                <a:latin typeface="Courier New" pitchFamily="49" charset="0"/>
              </a:rPr>
              <a:t>		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	load input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	compute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	store output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</a:rPr>
              <a:t>postloop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/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/>
          </a:p>
        </p:txBody>
      </p:sp>
      <p:sp>
        <p:nvSpPr>
          <p:cNvPr id="30728" name="AutoShape 8"/>
          <p:cNvSpPr>
            <a:spLocks noChangeArrowheads="1"/>
          </p:cNvSpPr>
          <p:nvPr/>
        </p:nvSpPr>
        <p:spPr bwMode="auto">
          <a:xfrm flipH="1" flipV="1">
            <a:off x="6897688" y="4608513"/>
            <a:ext cx="2246312" cy="1309687"/>
          </a:xfrm>
          <a:prstGeom prst="wedgeRoundRectCallout">
            <a:avLst>
              <a:gd name="adj1" fmla="val -1380"/>
              <a:gd name="adj2" fmla="val 190241"/>
              <a:gd name="adj3" fmla="val 16667"/>
            </a:avLst>
          </a:prstGeom>
          <a:solidFill>
            <a:srgbClr val="FFFF93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eaLnBrk="1" hangingPunct="1"/>
            <a:endParaRPr lang="en-US" sz="1200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7008813" y="4787900"/>
            <a:ext cx="2135187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400" b="1">
                <a:solidFill>
                  <a:schemeClr val="tx2"/>
                </a:solidFill>
              </a:rPr>
              <a:t>If trip count not known</a:t>
            </a:r>
          </a:p>
          <a:p>
            <a:pPr algn="l" eaLnBrk="1" hangingPunct="1"/>
            <a:r>
              <a:rPr lang="en-US" sz="1400" b="1">
                <a:solidFill>
                  <a:schemeClr val="tx2"/>
                </a:solidFill>
              </a:rPr>
              <a:t>to be less than zero,</a:t>
            </a:r>
          </a:p>
          <a:p>
            <a:pPr algn="l" eaLnBrk="1" hangingPunct="1"/>
            <a:r>
              <a:rPr lang="en-US" sz="1400" b="1">
                <a:solidFill>
                  <a:schemeClr val="tx2"/>
                </a:solidFill>
              </a:rPr>
              <a:t>compiler inserts code</a:t>
            </a:r>
          </a:p>
          <a:p>
            <a:pPr algn="l" eaLnBrk="1" hangingPunct="1"/>
            <a:r>
              <a:rPr lang="en-US" sz="1400" b="1">
                <a:solidFill>
                  <a:schemeClr val="tx2"/>
                </a:solidFill>
              </a:rPr>
              <a:t>In yellow.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438275" y="3622675"/>
            <a:ext cx="7620000" cy="2590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1" hangingPunct="1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28600" y="1295400"/>
            <a:ext cx="6096000" cy="19050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1" hangingPunct="1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6629400" cy="387350"/>
          </a:xfrm>
        </p:spPr>
        <p:txBody>
          <a:bodyPr/>
          <a:lstStyle/>
          <a:p>
            <a:pPr algn="ctr"/>
            <a:r>
              <a:rPr lang="en-US" sz="3200"/>
              <a:t>Detecting Loop Overhead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38200"/>
            <a:ext cx="6019800" cy="2590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dirty="0" err="1"/>
              <a:t>myfunc.c</a:t>
            </a:r>
            <a:r>
              <a:rPr lang="en-US" sz="1600" dirty="0"/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myfunc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*input1,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*input2,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*output,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  for (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=0;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&lt;n;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     output[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] = input1[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] - input2[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1514475" y="3165475"/>
            <a:ext cx="7848600" cy="2819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Extracted from myfunc.asm (generated using –o –</a:t>
            </a:r>
            <a:r>
              <a:rPr lang="en-US" sz="1600" dirty="0" smtClean="0"/>
              <a:t>mv6600  –</a:t>
            </a:r>
            <a:r>
              <a:rPr lang="en-US" sz="1600" dirty="0"/>
              <a:t>s  –mw):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4   -----------------------    if ( n &lt;= 0 ) </a:t>
            </a:r>
            <a:r>
              <a:rPr lang="en-US" sz="1400" b="0" dirty="0" err="1">
                <a:solidFill>
                  <a:schemeClr val="bg1"/>
                </a:solidFill>
                <a:latin typeface="Courier New" pitchFamily="49" charset="0"/>
              </a:rPr>
              <a:t>goto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g4;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    U$11 = input1;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    U$13 = input2;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    U$16 = output;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    L$1 = 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    #</a:t>
            </a:r>
            <a:r>
              <a:rPr lang="en-US" sz="1400" b="0" dirty="0" err="1">
                <a:solidFill>
                  <a:schemeClr val="bg1"/>
                </a:solidFill>
                <a:latin typeface="Courier New" pitchFamily="49" charset="0"/>
              </a:rPr>
              <a:t>pragma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MUST_ITERATE(1,…)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-----------------------g3: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5   -----------------------    *U$16++ = *U$11++-*U$13++;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4   -----------------------    if ( --L$1 ) </a:t>
            </a:r>
            <a:r>
              <a:rPr lang="en-US" sz="1400" b="0" dirty="0" err="1">
                <a:solidFill>
                  <a:schemeClr val="bg1"/>
                </a:solidFill>
                <a:latin typeface="Courier New" pitchFamily="49" charset="0"/>
              </a:rPr>
              <a:t>goto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g3;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-----------------------g4:</a:t>
            </a:r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5486400" y="3557587"/>
            <a:ext cx="3200400" cy="404813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3352800"/>
            <a:ext cx="9144000" cy="533400"/>
          </a:xfrm>
          <a:prstGeom prst="rect">
            <a:avLst/>
          </a:prstGeom>
          <a:solidFill>
            <a:srgbClr val="FFFF9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Architecture Considerations</a:t>
            </a:r>
          </a:p>
          <a:p>
            <a:r>
              <a:rPr lang="en-US" dirty="0" smtClean="0"/>
              <a:t>Development Flow</a:t>
            </a:r>
          </a:p>
          <a:p>
            <a:r>
              <a:rPr lang="en-US" dirty="0" smtClean="0"/>
              <a:t>Build Options</a:t>
            </a:r>
          </a:p>
          <a:p>
            <a:r>
              <a:rPr lang="en-US" dirty="0" smtClean="0"/>
              <a:t>Reducing Loop Overhead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restrict</a:t>
            </a:r>
            <a:r>
              <a:rPr lang="en-US" dirty="0" smtClean="0"/>
              <a:t> Keyword</a:t>
            </a:r>
          </a:p>
          <a:p>
            <a:r>
              <a:rPr lang="en-US" dirty="0" smtClean="0"/>
              <a:t>Optimizing Structure References</a:t>
            </a:r>
          </a:p>
          <a:p>
            <a:r>
              <a:rPr lang="en-US" i="1" dirty="0" smtClean="0"/>
              <a:t>MUST_ITERATE</a:t>
            </a:r>
            <a:r>
              <a:rPr lang="en-US" dirty="0" smtClean="0"/>
              <a:t> and </a:t>
            </a:r>
            <a:r>
              <a:rPr lang="en-US" i="1" dirty="0" smtClean="0"/>
              <a:t>_</a:t>
            </a:r>
            <a:r>
              <a:rPr lang="en-US" i="1" dirty="0" err="1" smtClean="0"/>
              <a:t>nassert</a:t>
            </a:r>
            <a:r>
              <a:rPr lang="en-US" i="1" dirty="0" smtClean="0"/>
              <a:t> </a:t>
            </a:r>
            <a:r>
              <a:rPr lang="en-US" dirty="0" err="1" smtClean="0"/>
              <a:t>pragmas</a:t>
            </a:r>
            <a:endParaRPr lang="en-US" dirty="0" smtClean="0"/>
          </a:p>
          <a:p>
            <a:r>
              <a:rPr lang="en-US" dirty="0" smtClean="0"/>
              <a:t>Optimizing </a:t>
            </a:r>
            <a:r>
              <a:rPr lang="en-US" i="1" dirty="0" smtClean="0"/>
              <a:t>if</a:t>
            </a:r>
            <a:r>
              <a:rPr lang="en-US" dirty="0" smtClean="0"/>
              <a:t> Statements</a:t>
            </a:r>
          </a:p>
          <a:p>
            <a:r>
              <a:rPr lang="en-US" dirty="0" smtClean="0"/>
              <a:t>Benchmarking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505200" y="5029200"/>
            <a:ext cx="5410200" cy="1184275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t" anchorCtr="0"/>
          <a:lstStyle/>
          <a:p>
            <a:pPr lvl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</a:rPr>
              <a:t>myfunc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(type1 input[</a:t>
            </a:r>
            <a:r>
              <a:rPr lang="en-US" sz="1600" b="1" dirty="0" smtClean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],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		    type2 *</a:t>
            </a:r>
            <a:r>
              <a:rPr lang="en-US" sz="1600" b="1" dirty="0" smtClean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output)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pPr algn="ctr"/>
            <a:r>
              <a:rPr lang="en-US" sz="3200"/>
              <a:t>Restrict Qualifiers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3733800" y="685801"/>
            <a:ext cx="5410200" cy="4038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C6000 depends on overlapping loop iterations for good (software pipelining) performance.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Loop iterations cannot be overlapped unless input and output are </a:t>
            </a:r>
            <a:r>
              <a:rPr lang="en-US" sz="2000" i="1" dirty="0"/>
              <a:t>independent </a:t>
            </a:r>
            <a:r>
              <a:rPr lang="en-US" sz="2000" dirty="0"/>
              <a:t>(do not reference the same memory locations).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Most users write their loops so that loads and stores do not overlap.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Compiler does not know this unless the compiler sees </a:t>
            </a:r>
            <a:r>
              <a:rPr lang="en-US" sz="2000" b="0" dirty="0"/>
              <a:t>all</a:t>
            </a:r>
            <a:r>
              <a:rPr lang="en-US" sz="2000" dirty="0"/>
              <a:t> callers or user tells compiler.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Use </a:t>
            </a:r>
            <a:r>
              <a:rPr lang="en-US" sz="2000" dirty="0">
                <a:solidFill>
                  <a:srgbClr val="FF0000"/>
                </a:solidFill>
              </a:rPr>
              <a:t>restrict qualifiers</a:t>
            </a:r>
            <a:r>
              <a:rPr lang="en-US" sz="2000" dirty="0"/>
              <a:t> to tell compiler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28600" y="762000"/>
            <a:ext cx="3429000" cy="2209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</a:rPr>
              <a:t>myfunc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(type1 input[ ],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	    type2 *output)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for (…)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		load from input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	compute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	store to output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229600" cy="685800"/>
          </a:xfrm>
        </p:spPr>
        <p:txBody>
          <a:bodyPr/>
          <a:lstStyle/>
          <a:p>
            <a:pPr algn="ctr"/>
            <a:r>
              <a:rPr lang="en-US" sz="2800"/>
              <a:t>Restrict Qualifiers (cont.) myfunc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28600" y="28495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/>
              <a:t>load</a:t>
            </a:r>
          </a:p>
          <a:p>
            <a:pPr algn="l" eaLnBrk="1" hangingPunct="1"/>
            <a:r>
              <a:rPr lang="en-US" sz="1800"/>
              <a:t>compute</a:t>
            </a:r>
          </a:p>
          <a:p>
            <a:pPr algn="l" eaLnBrk="1" hangingPunct="1"/>
            <a:r>
              <a:rPr lang="en-US" sz="1800"/>
              <a:t>store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914400" y="38401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/>
              <a:t>load</a:t>
            </a:r>
          </a:p>
          <a:p>
            <a:pPr algn="l" eaLnBrk="1" hangingPunct="1"/>
            <a:r>
              <a:rPr lang="en-US" sz="1800"/>
              <a:t>compute</a:t>
            </a:r>
          </a:p>
          <a:p>
            <a:pPr algn="l" eaLnBrk="1" hangingPunct="1"/>
            <a:r>
              <a:rPr lang="en-US" sz="1800"/>
              <a:t>store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752600" y="48307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/>
              <a:t>load</a:t>
            </a:r>
          </a:p>
          <a:p>
            <a:pPr algn="l" eaLnBrk="1" hangingPunct="1"/>
            <a:r>
              <a:rPr lang="en-US" sz="1800"/>
              <a:t>compute</a:t>
            </a:r>
          </a:p>
          <a:p>
            <a:pPr algn="l" eaLnBrk="1" hangingPunct="1"/>
            <a:r>
              <a:rPr lang="en-US" sz="1800"/>
              <a:t>store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7696200" y="33067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/>
              <a:t>load</a:t>
            </a:r>
          </a:p>
          <a:p>
            <a:pPr algn="l" eaLnBrk="1" hangingPunct="1"/>
            <a:r>
              <a:rPr lang="en-US" sz="1800"/>
              <a:t>compute</a:t>
            </a:r>
          </a:p>
          <a:p>
            <a:pPr algn="l" eaLnBrk="1" hangingPunct="1"/>
            <a:r>
              <a:rPr lang="en-US" sz="1800"/>
              <a:t>store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6477000" y="30781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/>
              <a:t>load</a:t>
            </a:r>
          </a:p>
          <a:p>
            <a:pPr algn="l" eaLnBrk="1" hangingPunct="1"/>
            <a:r>
              <a:rPr lang="en-US" sz="1800"/>
              <a:t>compute</a:t>
            </a:r>
          </a:p>
          <a:p>
            <a:pPr algn="l" eaLnBrk="1" hangingPunct="1"/>
            <a:r>
              <a:rPr lang="en-US" sz="1800"/>
              <a:t>store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5257800" y="28495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/>
              <a:t>load</a:t>
            </a:r>
          </a:p>
          <a:p>
            <a:pPr algn="l" eaLnBrk="1" hangingPunct="1"/>
            <a:r>
              <a:rPr lang="en-US" sz="1800"/>
              <a:t>compute</a:t>
            </a:r>
          </a:p>
          <a:p>
            <a:pPr algn="l" eaLnBrk="1" hangingPunct="1"/>
            <a:r>
              <a:rPr lang="en-US" sz="1800"/>
              <a:t>store</a:t>
            </a:r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3654425" y="2822575"/>
            <a:ext cx="0" cy="29702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 flipH="1">
            <a:off x="4416425" y="2849563"/>
            <a:ext cx="0" cy="14493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3124200" y="2087563"/>
            <a:ext cx="2151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400"/>
              <a:t>execution time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5791200" y="1554163"/>
            <a:ext cx="2982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400"/>
              <a:t>restrict qualified loop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914400" y="1554163"/>
            <a:ext cx="1831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400"/>
              <a:t>original loop</a:t>
            </a:r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 flipH="1">
            <a:off x="1981200" y="982663"/>
            <a:ext cx="12954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4965700" y="969963"/>
            <a:ext cx="22733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914400" y="2468563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/>
              <a:t>iter </a:t>
            </a:r>
            <a:r>
              <a:rPr lang="en-US" sz="1800">
                <a:latin typeface="Allegro BT" pitchFamily="82" charset="0"/>
              </a:rPr>
              <a:t>i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1752600" y="3459163"/>
            <a:ext cx="495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>
                <a:latin typeface="Allegro BT" pitchFamily="82" charset="0"/>
              </a:rPr>
              <a:t>i+1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7162800" y="2697163"/>
            <a:ext cx="495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>
                <a:latin typeface="Allegro BT" pitchFamily="82" charset="0"/>
              </a:rPr>
              <a:t>i+1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8382000" y="2925763"/>
            <a:ext cx="495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>
                <a:latin typeface="Allegro BT" pitchFamily="82" charset="0"/>
              </a:rPr>
              <a:t>i+2</a:t>
            </a: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2514600" y="4449763"/>
            <a:ext cx="495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>
                <a:latin typeface="Allegro BT" pitchFamily="82" charset="0"/>
              </a:rPr>
              <a:t>i+2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5867400" y="2468563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/>
              <a:t>iter </a:t>
            </a:r>
            <a:r>
              <a:rPr lang="en-US" sz="1800">
                <a:latin typeface="Allegro BT" pitchFamily="82" charset="0"/>
              </a:rPr>
              <a:t>i</a:t>
            </a:r>
            <a:endParaRPr lang="en-US" sz="1800"/>
          </a:p>
        </p:txBody>
      </p:sp>
      <p:sp>
        <p:nvSpPr>
          <p:cNvPr id="36886" name="AutoShape 22"/>
          <p:cNvSpPr>
            <a:spLocks/>
          </p:cNvSpPr>
          <p:nvPr/>
        </p:nvSpPr>
        <p:spPr bwMode="auto">
          <a:xfrm>
            <a:off x="2514600" y="2849563"/>
            <a:ext cx="231775" cy="990600"/>
          </a:xfrm>
          <a:prstGeom prst="rightBrace">
            <a:avLst>
              <a:gd name="adj1" fmla="val 3561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2825750" y="3094038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/>
              <a:t>ii</a:t>
            </a:r>
          </a:p>
        </p:txBody>
      </p:sp>
      <p:sp>
        <p:nvSpPr>
          <p:cNvPr id="36888" name="AutoShape 24"/>
          <p:cNvSpPr>
            <a:spLocks/>
          </p:cNvSpPr>
          <p:nvPr/>
        </p:nvSpPr>
        <p:spPr bwMode="auto">
          <a:xfrm>
            <a:off x="4959350" y="2849563"/>
            <a:ext cx="88900" cy="214312"/>
          </a:xfrm>
          <a:prstGeom prst="leftBrace">
            <a:avLst>
              <a:gd name="adj1" fmla="val 2008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4672013" y="2770188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/>
              <a:t>ii</a:t>
            </a:r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>
            <a:off x="3000375" y="5816600"/>
            <a:ext cx="6318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>
            <a:off x="1490663" y="2838450"/>
            <a:ext cx="21383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92" name="Line 28"/>
          <p:cNvSpPr>
            <a:spLocks noChangeShapeType="1"/>
          </p:cNvSpPr>
          <p:nvPr/>
        </p:nvSpPr>
        <p:spPr bwMode="auto">
          <a:xfrm>
            <a:off x="4411663" y="2847975"/>
            <a:ext cx="8239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93" name="Line 29"/>
          <p:cNvSpPr>
            <a:spLocks noChangeShapeType="1"/>
          </p:cNvSpPr>
          <p:nvPr/>
        </p:nvSpPr>
        <p:spPr bwMode="auto">
          <a:xfrm>
            <a:off x="4411663" y="4275138"/>
            <a:ext cx="3255962" cy="12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3962400"/>
            <a:ext cx="9144000" cy="533400"/>
          </a:xfrm>
          <a:prstGeom prst="rect">
            <a:avLst/>
          </a:prstGeom>
          <a:solidFill>
            <a:srgbClr val="FFFF9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Architecture Considerations</a:t>
            </a:r>
          </a:p>
          <a:p>
            <a:r>
              <a:rPr lang="en-US" dirty="0" smtClean="0"/>
              <a:t>Development Flow</a:t>
            </a:r>
          </a:p>
          <a:p>
            <a:r>
              <a:rPr lang="en-US" dirty="0" smtClean="0"/>
              <a:t>Build Options</a:t>
            </a:r>
          </a:p>
          <a:p>
            <a:r>
              <a:rPr lang="en-US" dirty="0" smtClean="0"/>
              <a:t>Reducing Loop Overhead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restrict</a:t>
            </a:r>
            <a:r>
              <a:rPr lang="en-US" dirty="0" smtClean="0"/>
              <a:t> Keyword</a:t>
            </a:r>
          </a:p>
          <a:p>
            <a:r>
              <a:rPr lang="en-US" dirty="0" smtClean="0"/>
              <a:t>Optimizing Structure References</a:t>
            </a:r>
          </a:p>
          <a:p>
            <a:r>
              <a:rPr lang="en-US" i="1" dirty="0" smtClean="0"/>
              <a:t>MUST_ITERATE</a:t>
            </a:r>
            <a:r>
              <a:rPr lang="en-US" dirty="0" smtClean="0"/>
              <a:t> and </a:t>
            </a:r>
            <a:r>
              <a:rPr lang="en-US" i="1" dirty="0" smtClean="0"/>
              <a:t>_</a:t>
            </a:r>
            <a:r>
              <a:rPr lang="en-US" i="1" dirty="0" err="1" smtClean="0"/>
              <a:t>nassert</a:t>
            </a:r>
            <a:r>
              <a:rPr lang="en-US" i="1" dirty="0" smtClean="0"/>
              <a:t> </a:t>
            </a:r>
            <a:r>
              <a:rPr lang="en-US" dirty="0" err="1" smtClean="0"/>
              <a:t>pragmas</a:t>
            </a:r>
            <a:endParaRPr lang="en-US" dirty="0" smtClean="0"/>
          </a:p>
          <a:p>
            <a:r>
              <a:rPr lang="en-US" dirty="0" smtClean="0"/>
              <a:t>Optimizing </a:t>
            </a:r>
            <a:r>
              <a:rPr lang="en-US" i="1" dirty="0" smtClean="0"/>
              <a:t>if</a:t>
            </a:r>
            <a:r>
              <a:rPr lang="en-US" dirty="0" smtClean="0"/>
              <a:t> Statements</a:t>
            </a:r>
          </a:p>
          <a:p>
            <a:r>
              <a:rPr lang="en-US" dirty="0" smtClean="0"/>
              <a:t>Benchmarking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4492625" y="947739"/>
            <a:ext cx="4483100" cy="3852862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t" anchorCtr="0"/>
          <a:lstStyle/>
          <a:p>
            <a:pPr>
              <a:lnSpc>
                <a:spcPct val="80000"/>
              </a:lnSpc>
              <a:buFontTx/>
              <a:buNone/>
            </a:pPr>
            <a:endParaRPr lang="en-US" sz="700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</a:rPr>
              <a:t>myfunc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(_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</a:rPr>
              <a:t>str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*s)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	 _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</a:rPr>
              <a:t>str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*t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700" dirty="0" smtClean="0">
                <a:solidFill>
                  <a:schemeClr val="bg1"/>
                </a:solidFill>
                <a:latin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// declare local pointers at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    // top-level of function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*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*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v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// assign to sp and </a:t>
            </a:r>
            <a:r>
              <a:rPr lang="en-US" sz="1600" dirty="0" err="1" smtClean="0">
                <a:solidFill>
                  <a:srgbClr val="FFFF00"/>
                </a:solidFill>
                <a:latin typeface="Courier New" pitchFamily="49" charset="0"/>
              </a:rPr>
              <a:t>tp</a:t>
            </a:r>
            <a:endParaRPr lang="en-US" sz="1600" dirty="0" smtClean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    p = s-&gt;q-&gt;p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    v = t-&gt;u-&gt;v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700" dirty="0" smtClean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    // use sp and </a:t>
            </a:r>
            <a:r>
              <a:rPr lang="en-US" sz="1600" dirty="0" err="1" smtClean="0">
                <a:solidFill>
                  <a:srgbClr val="FFFF00"/>
                </a:solidFill>
                <a:latin typeface="Courier New" pitchFamily="49" charset="0"/>
              </a:rPr>
              <a:t>tp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 instead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    // of s-&gt;q-&gt;p and t-&gt;u-&gt;v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*p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*v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  = *p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  = *v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46050"/>
            <a:ext cx="8229600" cy="488950"/>
          </a:xfrm>
        </p:spPr>
        <p:txBody>
          <a:bodyPr/>
          <a:lstStyle/>
          <a:p>
            <a:pPr algn="ctr"/>
            <a:r>
              <a:rPr lang="en-US" sz="3200" dirty="0"/>
              <a:t>Restrict Qualifying Pointers in Structures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12738" y="1001713"/>
            <a:ext cx="3959225" cy="5060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At present, pointers that are structure elements </a:t>
            </a:r>
            <a:r>
              <a:rPr lang="en-US" sz="2000" i="1" dirty="0">
                <a:solidFill>
                  <a:srgbClr val="FF0000"/>
                </a:solidFill>
              </a:rPr>
              <a:t>cannot</a:t>
            </a:r>
            <a:r>
              <a:rPr lang="en-US" sz="2000" dirty="0"/>
              <a:t> be </a:t>
            </a:r>
            <a:r>
              <a:rPr lang="en-US" sz="2000" i="1" dirty="0"/>
              <a:t>directly</a:t>
            </a:r>
            <a:r>
              <a:rPr lang="en-US" sz="2000" dirty="0"/>
              <a:t> restrict-qualified neither with –</a:t>
            </a:r>
            <a:r>
              <a:rPr lang="en-US" sz="2000" dirty="0" err="1"/>
              <a:t>mt</a:t>
            </a:r>
            <a:r>
              <a:rPr lang="en-US" sz="2000" dirty="0"/>
              <a:t> nor by using the restrict keyword.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Fixed in CGT 6.1.0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Instead, create local pointers </a:t>
            </a:r>
            <a:r>
              <a:rPr lang="en-US" sz="2000" i="1" dirty="0">
                <a:solidFill>
                  <a:srgbClr val="FF0000"/>
                </a:solidFill>
              </a:rPr>
              <a:t>at top-level of function</a:t>
            </a:r>
            <a:r>
              <a:rPr lang="en-US" sz="2000" dirty="0"/>
              <a:t> and restrict qualify pointers instead.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Use local pointers in function instead of original pointers.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Architecture Considerations</a:t>
            </a:r>
          </a:p>
          <a:p>
            <a:r>
              <a:rPr lang="en-US" dirty="0" smtClean="0"/>
              <a:t>Development Flow</a:t>
            </a:r>
          </a:p>
          <a:p>
            <a:r>
              <a:rPr lang="en-US" dirty="0" smtClean="0"/>
              <a:t>Build Options</a:t>
            </a:r>
          </a:p>
          <a:p>
            <a:r>
              <a:rPr lang="en-US" dirty="0" smtClean="0"/>
              <a:t>Reducing Loop Overhead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restrict</a:t>
            </a:r>
            <a:r>
              <a:rPr lang="en-US" dirty="0" smtClean="0"/>
              <a:t> Keyword</a:t>
            </a:r>
          </a:p>
          <a:p>
            <a:r>
              <a:rPr lang="en-US" dirty="0" smtClean="0"/>
              <a:t>Optimizing Structure References</a:t>
            </a:r>
          </a:p>
          <a:p>
            <a:r>
              <a:rPr lang="en-US" i="1" dirty="0" smtClean="0"/>
              <a:t>MUST_ITERATE</a:t>
            </a:r>
            <a:r>
              <a:rPr lang="en-US" dirty="0" smtClean="0"/>
              <a:t> and </a:t>
            </a:r>
            <a:r>
              <a:rPr lang="en-US" i="1" dirty="0" smtClean="0"/>
              <a:t>_</a:t>
            </a:r>
            <a:r>
              <a:rPr lang="en-US" i="1" dirty="0" err="1" smtClean="0"/>
              <a:t>nassert</a:t>
            </a:r>
            <a:r>
              <a:rPr lang="en-US" i="1" dirty="0" smtClean="0"/>
              <a:t> </a:t>
            </a:r>
            <a:r>
              <a:rPr lang="en-US" dirty="0" err="1" smtClean="0"/>
              <a:t>pragmas</a:t>
            </a:r>
            <a:endParaRPr lang="en-US" dirty="0" smtClean="0"/>
          </a:p>
          <a:p>
            <a:r>
              <a:rPr lang="en-US" dirty="0" smtClean="0"/>
              <a:t>Optimizing </a:t>
            </a:r>
            <a:r>
              <a:rPr lang="en-US" i="1" dirty="0" smtClean="0"/>
              <a:t>if</a:t>
            </a:r>
            <a:r>
              <a:rPr lang="en-US" dirty="0" smtClean="0"/>
              <a:t> Statements</a:t>
            </a:r>
          </a:p>
          <a:p>
            <a:r>
              <a:rPr lang="en-US" dirty="0" smtClean="0"/>
              <a:t>Benchmarking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4281488" y="3606800"/>
            <a:ext cx="4041775" cy="21336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4265613" y="1727200"/>
            <a:ext cx="4141787" cy="1254125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7462"/>
            <a:ext cx="9144000" cy="592137"/>
          </a:xfrm>
        </p:spPr>
        <p:txBody>
          <a:bodyPr/>
          <a:lstStyle/>
          <a:p>
            <a:r>
              <a:rPr lang="en-US" sz="2800" dirty="0"/>
              <a:t>Writing Efficient Code with Structure References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87325" y="1262063"/>
            <a:ext cx="3863975" cy="45148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0" dirty="0"/>
              <a:t>General Tips:</a:t>
            </a: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/>
              <a:t>Avoid dereferencing structure elements in loop control and loops.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/>
              <a:t>Instead create/use local copies of pointers and variables when possible. 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/>
              <a:t>Non-restrict-qualified locals do not need to be declared at top-level of function.</a:t>
            </a:r>
          </a:p>
          <a:p>
            <a:pPr>
              <a:lnSpc>
                <a:spcPct val="80000"/>
              </a:lnSpc>
            </a:pPr>
            <a:endParaRPr lang="en-US" sz="1800" dirty="0"/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270375" y="1371600"/>
            <a:ext cx="4324350" cy="4852988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b="0" dirty="0"/>
              <a:t>Original Loop: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while (g-&gt;q-&gt;y &lt; 25)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    g-&gt;p-&gt;a[</a:t>
            </a:r>
            <a:r>
              <a:rPr lang="en-US" sz="1600" b="0" dirty="0" err="1">
                <a:solidFill>
                  <a:schemeClr val="bg1"/>
                </a:solidFill>
                <a:latin typeface="Courier New" pitchFamily="49" charset="0"/>
              </a:rPr>
              <a:t>i</a:t>
            </a: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++]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/>
              <a:t>Hand-optimized Loop: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 err="1">
                <a:solidFill>
                  <a:srgbClr val="FFFF00"/>
                </a:solidFill>
                <a:latin typeface="Courier New" pitchFamily="49" charset="0"/>
              </a:rPr>
              <a:t>int</a:t>
            </a:r>
            <a:r>
              <a:rPr lang="en-US" sz="1600" b="0" dirty="0">
                <a:solidFill>
                  <a:srgbClr val="FFFF00"/>
                </a:solidFill>
                <a:latin typeface="Courier New" pitchFamily="49" charset="0"/>
              </a:rPr>
              <a:t>    y  = g-&gt;q-&gt;y;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rgbClr val="FFFF00"/>
                </a:solidFill>
                <a:latin typeface="Courier New" pitchFamily="49" charset="0"/>
              </a:rPr>
              <a:t>short *a  = g-&gt;p-&gt;a;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while (</a:t>
            </a:r>
            <a:r>
              <a:rPr lang="en-US" sz="1600" b="0" dirty="0">
                <a:solidFill>
                  <a:srgbClr val="FFFF00"/>
                </a:solidFill>
                <a:latin typeface="Courier New" pitchFamily="49" charset="0"/>
              </a:rPr>
              <a:t>y</a:t>
            </a: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 &lt; 25)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rgbClr val="FFFF00"/>
                </a:solidFill>
                <a:latin typeface="Courier New" pitchFamily="49" charset="0"/>
              </a:rPr>
              <a:t>    a</a:t>
            </a: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[</a:t>
            </a:r>
            <a:r>
              <a:rPr lang="en-US" sz="1600" b="0" dirty="0" err="1">
                <a:solidFill>
                  <a:schemeClr val="bg1"/>
                </a:solidFill>
                <a:latin typeface="Courier New" pitchFamily="49" charset="0"/>
              </a:rPr>
              <a:t>i</a:t>
            </a: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++]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28600" y="827088"/>
            <a:ext cx="4968875" cy="20066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474663"/>
          </a:xfrm>
        </p:spPr>
        <p:txBody>
          <a:bodyPr/>
          <a:lstStyle/>
          <a:p>
            <a:pPr algn="ctr"/>
            <a:r>
              <a:rPr lang="en-US" sz="3200"/>
              <a:t>Example: Restrict and Structures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84150" y="457200"/>
            <a:ext cx="5302250" cy="4906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600" b="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 err="1">
                <a:solidFill>
                  <a:schemeClr val="bg1"/>
                </a:solidFill>
                <a:latin typeface="Courier New" pitchFamily="49" charset="0"/>
              </a:rPr>
              <a:t>myfunc</a:t>
            </a: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(_</a:t>
            </a:r>
            <a:r>
              <a:rPr lang="en-US" sz="1600" b="0" dirty="0" err="1">
                <a:solidFill>
                  <a:schemeClr val="bg1"/>
                </a:solidFill>
                <a:latin typeface="Courier New" pitchFamily="49" charset="0"/>
              </a:rPr>
              <a:t>str</a:t>
            </a: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 *restrict 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   </a:t>
            </a:r>
            <a:r>
              <a:rPr lang="en-US" sz="1600" b="0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600" b="0" dirty="0" err="1">
                <a:solidFill>
                  <a:schemeClr val="bg1"/>
                </a:solidFill>
                <a:latin typeface="Courier New" pitchFamily="49" charset="0"/>
              </a:rPr>
              <a:t>i</a:t>
            </a: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   #</a:t>
            </a:r>
            <a:r>
              <a:rPr lang="en-US" sz="1600" b="0" dirty="0" err="1">
                <a:solidFill>
                  <a:schemeClr val="bg1"/>
                </a:solidFill>
                <a:latin typeface="Courier New" pitchFamily="49" charset="0"/>
              </a:rPr>
              <a:t>pragma</a:t>
            </a: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 MUST_ITERATE(2,,2);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   for (</a:t>
            </a:r>
            <a:r>
              <a:rPr lang="en-US" sz="1600" b="0" dirty="0" err="1">
                <a:solidFill>
                  <a:schemeClr val="bg1"/>
                </a:solidFill>
                <a:latin typeface="Courier New" pitchFamily="49" charset="0"/>
              </a:rPr>
              <a:t>i</a:t>
            </a: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=0; </a:t>
            </a:r>
            <a:r>
              <a:rPr lang="en-US" sz="1600" b="0" dirty="0" err="1">
                <a:solidFill>
                  <a:schemeClr val="bg1"/>
                </a:solidFill>
                <a:latin typeface="Courier New" pitchFamily="49" charset="0"/>
              </a:rPr>
              <a:t>i</a:t>
            </a: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&lt;</a:t>
            </a:r>
            <a:r>
              <a:rPr lang="en-US" sz="1600" b="0" dirty="0">
                <a:solidFill>
                  <a:srgbClr val="FFFF00"/>
                </a:solidFill>
                <a:latin typeface="Courier New" pitchFamily="49" charset="0"/>
              </a:rPr>
              <a:t>s-&gt;data-&gt;</a:t>
            </a:r>
            <a:r>
              <a:rPr lang="en-US" sz="1600" b="0" dirty="0" err="1">
                <a:solidFill>
                  <a:srgbClr val="FFFF00"/>
                </a:solidFill>
                <a:latin typeface="Courier New" pitchFamily="49" charset="0"/>
              </a:rPr>
              <a:t>sz</a:t>
            </a: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; </a:t>
            </a:r>
            <a:r>
              <a:rPr lang="en-US" sz="1600" b="0" dirty="0" err="1">
                <a:solidFill>
                  <a:schemeClr val="bg1"/>
                </a:solidFill>
                <a:latin typeface="Courier New" pitchFamily="49" charset="0"/>
              </a:rPr>
              <a:t>i</a:t>
            </a: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600" b="0" dirty="0">
                <a:solidFill>
                  <a:srgbClr val="FFFF00"/>
                </a:solidFill>
                <a:latin typeface="Courier New" pitchFamily="49" charset="0"/>
              </a:rPr>
              <a:t>s-&gt;data-&gt;q[</a:t>
            </a:r>
            <a:r>
              <a:rPr lang="en-US" sz="1600" b="0" dirty="0" err="1">
                <a:solidFill>
                  <a:srgbClr val="FFFF00"/>
                </a:solidFill>
                <a:latin typeface="Courier New" pitchFamily="49" charset="0"/>
              </a:rPr>
              <a:t>i</a:t>
            </a:r>
            <a:r>
              <a:rPr lang="en-US" sz="1600" b="0" dirty="0">
                <a:solidFill>
                  <a:srgbClr val="FFFF00"/>
                </a:solidFill>
                <a:latin typeface="Courier New" pitchFamily="49" charset="0"/>
              </a:rPr>
              <a:t>]</a:t>
            </a: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 = </a:t>
            </a:r>
            <a:r>
              <a:rPr lang="en-US" sz="1600" b="0" dirty="0">
                <a:solidFill>
                  <a:srgbClr val="FFFF00"/>
                </a:solidFill>
                <a:latin typeface="Courier New" pitchFamily="49" charset="0"/>
              </a:rPr>
              <a:t>s-&gt;data-&gt;p[</a:t>
            </a:r>
            <a:r>
              <a:rPr lang="en-US" sz="1600" b="0" dirty="0" err="1">
                <a:solidFill>
                  <a:srgbClr val="FFFF00"/>
                </a:solidFill>
                <a:latin typeface="Courier New" pitchFamily="49" charset="0"/>
              </a:rPr>
              <a:t>i</a:t>
            </a:r>
            <a:r>
              <a:rPr lang="en-US" sz="1600" b="0" dirty="0">
                <a:solidFill>
                  <a:srgbClr val="FFFF00"/>
                </a:solidFill>
                <a:latin typeface="Courier New" pitchFamily="49" charset="0"/>
              </a:rPr>
              <a:t>]</a:t>
            </a: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5011738" y="487363"/>
            <a:ext cx="1804987" cy="1417637"/>
          </a:xfrm>
          <a:prstGeom prst="wedgeRoundRectCallout">
            <a:avLst>
              <a:gd name="adj1" fmla="val -129421"/>
              <a:gd name="adj2" fmla="val -11005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>
              <a:latin typeface="Croobie" pitchFamily="2" charset="0"/>
            </a:endParaRP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5105400" y="609600"/>
            <a:ext cx="17526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/>
            <a:r>
              <a:rPr lang="en-US" sz="1400" b="1" dirty="0">
                <a:latin typeface="Arial Unicode MS" pitchFamily="34" charset="-128"/>
              </a:rPr>
              <a:t>restrict does not help!  Only applies to s, not to s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 </a:t>
            </a:r>
            <a:r>
              <a:rPr lang="en-US" sz="1400" b="1" dirty="0">
                <a:latin typeface="Arial Unicode MS" pitchFamily="34" charset="-128"/>
              </a:rPr>
              <a:t>data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 </a:t>
            </a:r>
            <a:r>
              <a:rPr lang="en-US" sz="1400" b="1" dirty="0">
                <a:latin typeface="Arial Unicode MS" pitchFamily="34" charset="-128"/>
              </a:rPr>
              <a:t>p or s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 </a:t>
            </a:r>
            <a:r>
              <a:rPr lang="en-US" sz="1400" b="1" dirty="0">
                <a:latin typeface="Arial Unicode MS" pitchFamily="34" charset="-128"/>
              </a:rPr>
              <a:t>data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 </a:t>
            </a:r>
            <a:r>
              <a:rPr lang="en-US" sz="1400" b="1" dirty="0">
                <a:latin typeface="Arial Unicode MS" pitchFamily="34" charset="-128"/>
              </a:rPr>
              <a:t>q</a:t>
            </a:r>
          </a:p>
        </p:txBody>
      </p:sp>
      <p:sp>
        <p:nvSpPr>
          <p:cNvPr id="43017" name="AutoShape 9"/>
          <p:cNvSpPr>
            <a:spLocks noChangeArrowheads="1"/>
          </p:cNvSpPr>
          <p:nvPr/>
        </p:nvSpPr>
        <p:spPr bwMode="auto">
          <a:xfrm>
            <a:off x="7077075" y="622300"/>
            <a:ext cx="2066925" cy="1087438"/>
          </a:xfrm>
          <a:prstGeom prst="wedgeRoundRectCallout">
            <a:avLst>
              <a:gd name="adj1" fmla="val -44125"/>
              <a:gd name="adj2" fmla="val 74861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>
              <a:latin typeface="Croobie" pitchFamily="2" charset="0"/>
            </a:endParaRPr>
          </a:p>
        </p:txBody>
      </p:sp>
      <p:sp>
        <p:nvSpPr>
          <p:cNvPr id="43018" name="AutoShape 10"/>
          <p:cNvSpPr>
            <a:spLocks noChangeArrowheads="1"/>
          </p:cNvSpPr>
          <p:nvPr/>
        </p:nvSpPr>
        <p:spPr bwMode="auto">
          <a:xfrm>
            <a:off x="228600" y="3405188"/>
            <a:ext cx="2417763" cy="1227137"/>
          </a:xfrm>
          <a:prstGeom prst="wedgeRoundRectCallout">
            <a:avLst>
              <a:gd name="adj1" fmla="val 74491"/>
              <a:gd name="adj2" fmla="val -50519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>
              <a:latin typeface="Croobie" pitchFamily="2" charset="0"/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81001" y="3429000"/>
            <a:ext cx="1666556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/>
            <a:r>
              <a:rPr lang="en-US" sz="1400" dirty="0">
                <a:latin typeface="Arial Unicode MS" pitchFamily="34" charset="-128"/>
              </a:rPr>
              <a:t>Note: Addresses of p, q, and </a:t>
            </a:r>
            <a:r>
              <a:rPr lang="en-US" sz="1400" dirty="0" err="1">
                <a:latin typeface="Arial Unicode MS" pitchFamily="34" charset="-128"/>
              </a:rPr>
              <a:t>sz</a:t>
            </a:r>
            <a:r>
              <a:rPr lang="en-US" sz="1400" dirty="0">
                <a:latin typeface="Arial Unicode MS" pitchFamily="34" charset="-128"/>
              </a:rPr>
              <a:t> are calculated during </a:t>
            </a:r>
            <a:r>
              <a:rPr lang="en-US" sz="1400" b="1" dirty="0">
                <a:latin typeface="Arial Unicode MS" pitchFamily="34" charset="-128"/>
              </a:rPr>
              <a:t>every</a:t>
            </a:r>
            <a:r>
              <a:rPr lang="en-US" sz="1400" dirty="0">
                <a:latin typeface="Arial Unicode MS" pitchFamily="34" charset="-128"/>
              </a:rPr>
              <a:t> loop iteration.</a:t>
            </a:r>
          </a:p>
        </p:txBody>
      </p:sp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3897313" y="6046788"/>
            <a:ext cx="990600" cy="4191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Oval 13"/>
          <p:cNvSpPr>
            <a:spLocks noChangeArrowheads="1"/>
          </p:cNvSpPr>
          <p:nvPr/>
        </p:nvSpPr>
        <p:spPr bwMode="auto">
          <a:xfrm>
            <a:off x="8140700" y="5602288"/>
            <a:ext cx="374650" cy="3302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152400" y="5105400"/>
            <a:ext cx="2590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</a:rPr>
              <a:t>Bottom line: 12 cycles/result, 72 bytes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5870575" y="2219325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>
                <a:latin typeface="Arial Unicode MS" pitchFamily="34" charset="-128"/>
              </a:rPr>
              <a:t>Extracted from .asm file:</a:t>
            </a:r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7315200" y="609600"/>
            <a:ext cx="159385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/>
            <a:r>
              <a:rPr lang="en-US" sz="1400" b="1" dirty="0">
                <a:latin typeface="Arial Unicode MS" pitchFamily="34" charset="-128"/>
              </a:rPr>
              <a:t>-</a:t>
            </a:r>
            <a:r>
              <a:rPr lang="en-US" sz="1400" b="1" dirty="0" err="1">
                <a:latin typeface="Arial Unicode MS" pitchFamily="34" charset="-128"/>
              </a:rPr>
              <a:t>mt</a:t>
            </a:r>
            <a:r>
              <a:rPr lang="en-US" sz="1400" b="1" dirty="0">
                <a:latin typeface="Arial Unicode MS" pitchFamily="34" charset="-128"/>
              </a:rPr>
              <a:t> does not help!  Only applies to s, not to </a:t>
            </a:r>
            <a:r>
              <a:rPr lang="en-US" sz="1400" b="1" dirty="0" err="1">
                <a:latin typeface="Arial Unicode MS" pitchFamily="34" charset="-128"/>
              </a:rPr>
              <a:t>s</a:t>
            </a:r>
            <a:r>
              <a:rPr lang="en-US" sz="1400" b="1" dirty="0" err="1">
                <a:latin typeface="Arial Unicode MS" pitchFamily="34" charset="-128"/>
                <a:sym typeface="Symbol" pitchFamily="18" charset="2"/>
              </a:rPr>
              <a:t></a:t>
            </a:r>
            <a:r>
              <a:rPr lang="en-US" sz="1400" b="1" dirty="0" err="1">
                <a:latin typeface="Arial Unicode MS" pitchFamily="34" charset="-128"/>
              </a:rPr>
              <a:t>data</a:t>
            </a:r>
            <a:r>
              <a:rPr lang="en-US" sz="1400" b="1" dirty="0" err="1">
                <a:latin typeface="Arial Unicode MS" pitchFamily="34" charset="-128"/>
                <a:sym typeface="Symbol" pitchFamily="18" charset="2"/>
              </a:rPr>
              <a:t></a:t>
            </a:r>
            <a:r>
              <a:rPr lang="en-US" sz="1400" b="1" dirty="0" err="1">
                <a:latin typeface="Arial Unicode MS" pitchFamily="34" charset="-128"/>
              </a:rPr>
              <a:t>p</a:t>
            </a:r>
            <a:r>
              <a:rPr lang="en-US" sz="1400" b="1" dirty="0">
                <a:latin typeface="Arial Unicode MS" pitchFamily="34" charset="-128"/>
              </a:rPr>
              <a:t> or </a:t>
            </a:r>
          </a:p>
          <a:p>
            <a:pPr algn="l" eaLnBrk="1" hangingPunct="1"/>
            <a:r>
              <a:rPr lang="en-US" sz="1400" b="1" dirty="0" err="1">
                <a:latin typeface="Arial Unicode MS" pitchFamily="34" charset="-128"/>
              </a:rPr>
              <a:t>s</a:t>
            </a:r>
            <a:r>
              <a:rPr lang="en-US" sz="1400" b="1" dirty="0" err="1">
                <a:latin typeface="Arial Unicode MS" pitchFamily="34" charset="-128"/>
                <a:sym typeface="Symbol" pitchFamily="18" charset="2"/>
              </a:rPr>
              <a:t></a:t>
            </a:r>
            <a:r>
              <a:rPr lang="en-US" sz="1400" b="1" dirty="0" err="1">
                <a:latin typeface="Arial Unicode MS" pitchFamily="34" charset="-128"/>
              </a:rPr>
              <a:t>data</a:t>
            </a:r>
            <a:r>
              <a:rPr lang="en-US" sz="1400" b="1" dirty="0" err="1">
                <a:latin typeface="Arial Unicode MS" pitchFamily="34" charset="-128"/>
                <a:sym typeface="Symbol" pitchFamily="18" charset="2"/>
              </a:rPr>
              <a:t></a:t>
            </a:r>
            <a:r>
              <a:rPr lang="en-US" sz="1400" b="1" dirty="0" err="1">
                <a:latin typeface="Arial Unicode MS" pitchFamily="34" charset="-128"/>
              </a:rPr>
              <a:t>q</a:t>
            </a:r>
            <a:endParaRPr lang="en-US" sz="1400" b="1" dirty="0">
              <a:latin typeface="Arial Unicode MS" pitchFamily="34" charset="-128"/>
            </a:endParaRPr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5376863" y="1905000"/>
            <a:ext cx="3455987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>
                <a:latin typeface="Arial Unicode MS" pitchFamily="34" charset="-128"/>
              </a:rPr>
              <a:t>cl6x –o –mw –s –</a:t>
            </a:r>
            <a:r>
              <a:rPr lang="en-US" sz="1800" dirty="0" err="1">
                <a:latin typeface="Arial Unicode MS" pitchFamily="34" charset="-128"/>
              </a:rPr>
              <a:t>mt</a:t>
            </a:r>
            <a:r>
              <a:rPr lang="en-US" sz="1800" dirty="0">
                <a:latin typeface="Arial Unicode MS" pitchFamily="34" charset="-128"/>
              </a:rPr>
              <a:t> –</a:t>
            </a:r>
            <a:r>
              <a:rPr lang="en-US" sz="1800" dirty="0" smtClean="0">
                <a:latin typeface="Arial Unicode MS" pitchFamily="34" charset="-128"/>
              </a:rPr>
              <a:t>mv6600</a:t>
            </a:r>
            <a:endParaRPr lang="en-US" sz="1800" dirty="0">
              <a:latin typeface="Arial Unicode MS" pitchFamily="34" charset="-128"/>
            </a:endParaRP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2871788" y="2662238"/>
            <a:ext cx="6272212" cy="3785652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;** - </a:t>
            </a:r>
            <a:r>
              <a:rPr lang="pl-PL" sz="1600" b="1" dirty="0">
                <a:solidFill>
                  <a:schemeClr val="bg1"/>
                </a:solidFill>
                <a:latin typeface="Courier New" pitchFamily="49" charset="0"/>
              </a:rPr>
              <a:t>g2: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600" b="1" dirty="0">
                <a:solidFill>
                  <a:srgbClr val="FFFF00"/>
                </a:solidFill>
                <a:latin typeface="Courier New" pitchFamily="49" charset="0"/>
              </a:rPr>
              <a:t>*(i*4+(*V$0).q)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pl-PL" sz="1600" b="1" dirty="0">
                <a:solidFill>
                  <a:schemeClr val="bg1"/>
                </a:solidFill>
                <a:latin typeface="Courier New" pitchFamily="49" charset="0"/>
              </a:rPr>
              <a:t>=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pl-PL" sz="1600" b="1" dirty="0">
                <a:solidFill>
                  <a:srgbClr val="FFFF00"/>
                </a:solidFill>
                <a:latin typeface="Courier New" pitchFamily="49" charset="0"/>
              </a:rPr>
              <a:t>*(i*4+(*V$0).p)</a:t>
            </a:r>
            <a:r>
              <a:rPr lang="pl-PL" sz="1600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600" b="1" dirty="0">
                <a:solidFill>
                  <a:schemeClr val="bg1"/>
                </a:solidFill>
                <a:latin typeface="Courier New" pitchFamily="49" charset="0"/>
              </a:rPr>
              <a:t>if ( </a:t>
            </a:r>
            <a:r>
              <a:rPr lang="pl-PL" sz="1600" b="1" dirty="0">
                <a:solidFill>
                  <a:srgbClr val="FFFF00"/>
                </a:solidFill>
                <a:latin typeface="Courier New" pitchFamily="49" charset="0"/>
              </a:rPr>
              <a:t>(*V$0).sz</a:t>
            </a:r>
            <a:r>
              <a:rPr lang="pl-PL" sz="1600" b="1" dirty="0">
                <a:solidFill>
                  <a:schemeClr val="bg1"/>
                </a:solidFill>
                <a:latin typeface="Courier New" pitchFamily="49" charset="0"/>
              </a:rPr>
              <a:t> &gt; (++i) ) goto g2;</a:t>
            </a:r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;*-------------------------------------------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Loop source line                 : 17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Loop opening brace source line   : 18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Loop closing brace source line   : 18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Known Minimum Trip Count         : 2        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Known Max Trip Count Factor      : 2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Loop Carried Dependency Bound(^) : 11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ii = 12 Schedule found with 2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iterat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506413"/>
            <a:ext cx="4864100" cy="3455987"/>
          </a:xfrm>
          <a:solidFill>
            <a:schemeClr val="tx2">
              <a:lumMod val="50000"/>
            </a:schemeClr>
          </a:solidFill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 b="0" i="1" dirty="0" err="1" smtClean="0">
                <a:solidFill>
                  <a:schemeClr val="bg1"/>
                </a:solidFill>
                <a:latin typeface="Courier New" pitchFamily="49" charset="0"/>
              </a:rPr>
              <a:t>myfunc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(_</a:t>
            </a:r>
            <a:r>
              <a:rPr lang="en-US" sz="1400" b="0" dirty="0" err="1">
                <a:solidFill>
                  <a:schemeClr val="bg1"/>
                </a:solidFill>
                <a:latin typeface="Courier New" pitchFamily="49" charset="0"/>
              </a:rPr>
              <a:t>str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*s)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</a:t>
            </a:r>
            <a:r>
              <a:rPr lang="en-US" sz="1400" b="0" dirty="0" err="1">
                <a:solidFill>
                  <a:srgbClr val="FFFF00"/>
                </a:solidFill>
                <a:latin typeface="Courier New" pitchFamily="49" charset="0"/>
              </a:rPr>
              <a:t>int</a:t>
            </a: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 *restrict p, *restrict q;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   </a:t>
            </a:r>
            <a:r>
              <a:rPr lang="en-US" sz="1400" b="0" dirty="0" err="1">
                <a:solidFill>
                  <a:srgbClr val="FFFF00"/>
                </a:solidFill>
                <a:latin typeface="Courier New" pitchFamily="49" charset="0"/>
              </a:rPr>
              <a:t>int</a:t>
            </a: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1400" b="0" dirty="0" err="1">
                <a:solidFill>
                  <a:srgbClr val="FFFF00"/>
                </a:solidFill>
                <a:latin typeface="Courier New" pitchFamily="49" charset="0"/>
              </a:rPr>
              <a:t>sz</a:t>
            </a: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</a:t>
            </a:r>
            <a:r>
              <a:rPr lang="en-US" sz="1400" b="0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latin typeface="Courier New" pitchFamily="49" charset="0"/>
              </a:rPr>
              <a:t>i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   p  = s-&gt;data-&gt;p;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   q  = s-&gt;data-&gt;q;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   </a:t>
            </a:r>
            <a:r>
              <a:rPr lang="en-US" sz="1400" b="0" dirty="0" err="1">
                <a:solidFill>
                  <a:srgbClr val="FFFF00"/>
                </a:solidFill>
                <a:latin typeface="Courier New" pitchFamily="49" charset="0"/>
              </a:rPr>
              <a:t>sz</a:t>
            </a: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 = s-&gt;data-&gt;</a:t>
            </a:r>
            <a:r>
              <a:rPr lang="en-US" sz="1400" b="0" dirty="0" err="1">
                <a:solidFill>
                  <a:srgbClr val="FFFF00"/>
                </a:solidFill>
                <a:latin typeface="Courier New" pitchFamily="49" charset="0"/>
              </a:rPr>
              <a:t>sz</a:t>
            </a: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b="0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#</a:t>
            </a:r>
            <a:r>
              <a:rPr lang="en-US" sz="1400" b="0" dirty="0" err="1">
                <a:solidFill>
                  <a:schemeClr val="bg1"/>
                </a:solidFill>
                <a:latin typeface="Courier New" pitchFamily="49" charset="0"/>
              </a:rPr>
              <a:t>pragma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MUST_ITERATE(2,,2);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for (</a:t>
            </a:r>
            <a:r>
              <a:rPr lang="en-US" sz="1400" b="0" dirty="0" err="1">
                <a:solidFill>
                  <a:schemeClr val="bg1"/>
                </a:solidFill>
                <a:latin typeface="Courier New" pitchFamily="49" charset="0"/>
              </a:rPr>
              <a:t>i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=0; </a:t>
            </a:r>
            <a:r>
              <a:rPr lang="en-US" sz="1400" b="0" dirty="0" err="1">
                <a:solidFill>
                  <a:schemeClr val="bg1"/>
                </a:solidFill>
                <a:latin typeface="Courier New" pitchFamily="49" charset="0"/>
              </a:rPr>
              <a:t>i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&lt; </a:t>
            </a:r>
            <a:r>
              <a:rPr lang="en-US" sz="1400" b="0" dirty="0" err="1">
                <a:solidFill>
                  <a:srgbClr val="FFFF00"/>
                </a:solidFill>
                <a:latin typeface="Courier New" pitchFamily="49" charset="0"/>
              </a:rPr>
              <a:t>sz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 </a:t>
            </a:r>
            <a:r>
              <a:rPr lang="en-US" sz="1400" b="0" dirty="0" err="1">
                <a:solidFill>
                  <a:schemeClr val="bg1"/>
                </a:solidFill>
                <a:latin typeface="Courier New" pitchFamily="49" charset="0"/>
              </a:rPr>
              <a:t>i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q[</a:t>
            </a:r>
            <a:r>
              <a:rPr lang="en-US" sz="1400" b="0" dirty="0" err="1">
                <a:solidFill>
                  <a:srgbClr val="FFFF00"/>
                </a:solidFill>
                <a:latin typeface="Courier New" pitchFamily="49" charset="0"/>
              </a:rPr>
              <a:t>i</a:t>
            </a: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]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= </a:t>
            </a: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p[</a:t>
            </a:r>
            <a:r>
              <a:rPr lang="en-US" sz="1400" b="0" dirty="0" err="1">
                <a:solidFill>
                  <a:srgbClr val="FFFF00"/>
                </a:solidFill>
                <a:latin typeface="Courier New" pitchFamily="49" charset="0"/>
              </a:rPr>
              <a:t>i</a:t>
            </a: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]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700" b="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Arial Unicode MS" pitchFamily="34" charset="-128"/>
              </a:rPr>
              <a:t>Hand-optimized source file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74663"/>
          </a:xfrm>
        </p:spPr>
        <p:txBody>
          <a:bodyPr/>
          <a:lstStyle/>
          <a:p>
            <a:pPr algn="ctr"/>
            <a:r>
              <a:rPr lang="en-US" sz="3200"/>
              <a:t>Example: Restrict and Structures (cont.)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3311525" y="2333625"/>
            <a:ext cx="5603875" cy="4185761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// LOOP BELOW UNROLLED BY FACTOR(2)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-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g2: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nl-NL" sz="1400" b="1" dirty="0">
                <a:solidFill>
                  <a:srgbClr val="FFFF00"/>
                </a:solidFill>
                <a:latin typeface="Courier New" pitchFamily="49" charset="0"/>
              </a:rPr>
              <a:t>_memd8((void *)U$17) = </a:t>
            </a:r>
          </a:p>
          <a:p>
            <a:pPr algn="l" eaLnBrk="1" hangingPunct="1"/>
            <a:r>
              <a:rPr lang="nl-NL" sz="1400" b="1" dirty="0">
                <a:solidFill>
                  <a:srgbClr val="FFFF00"/>
                </a:solidFill>
                <a:latin typeface="Courier New" pitchFamily="49" charset="0"/>
              </a:rPr>
              <a:t>                         _memd8((void *)U$14);</a:t>
            </a:r>
          </a:p>
          <a:p>
            <a:pPr algn="l"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U$14 += 2;</a:t>
            </a:r>
            <a:endParaRPr lang="en-US" sz="14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U$1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7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 += 2;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if (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L$1 = L$1-1)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 ) goto g2;</a:t>
            </a:r>
            <a:endParaRPr lang="en-US" sz="14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;*-------------------------------------------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Loop Unroll Multiple             : 2x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Known Minimum Trip Count         : 1       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Known Max Trip Count Factor      : 1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Loop Carried Dependency Bound(^) : 0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ii = 2 Schedule found with 3 </a:t>
            </a:r>
            <a:r>
              <a:rPr lang="en-US" sz="1400" b="1" dirty="0" err="1">
                <a:solidFill>
                  <a:schemeClr val="bg1"/>
                </a:solidFill>
                <a:latin typeface="Courier New" pitchFamily="49" charset="0"/>
              </a:rPr>
              <a:t>iterati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557213" y="4144963"/>
            <a:ext cx="3241675" cy="1157287"/>
          </a:xfrm>
          <a:prstGeom prst="wedgeRoundRectCallout">
            <a:avLst>
              <a:gd name="adj1" fmla="val 37415"/>
              <a:gd name="adj2" fmla="val -148491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>
              <a:latin typeface="Croobie" pitchFamily="2" charset="0"/>
            </a:endParaRP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609600" y="4267200"/>
            <a:ext cx="33718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>
                <a:latin typeface="Arial Unicode MS" pitchFamily="34" charset="-128"/>
              </a:rPr>
              <a:t>Observe: Now the compiler automatically unrolls loop and SIMDs memory accesses.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5026025" y="798513"/>
            <a:ext cx="3463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dirty="0">
                <a:latin typeface="Arial Unicode MS" pitchFamily="34" charset="-128"/>
              </a:rPr>
              <a:t>cl6x –o –s –mw </a:t>
            </a:r>
            <a:r>
              <a:rPr lang="en-US" sz="2000" dirty="0" smtClean="0">
                <a:latin typeface="Arial Unicode MS" pitchFamily="34" charset="-128"/>
              </a:rPr>
              <a:t>–mv6600</a:t>
            </a:r>
            <a:endParaRPr lang="en-US" sz="2000" dirty="0">
              <a:latin typeface="Arial Unicode MS" pitchFamily="34" charset="-128"/>
            </a:endParaRP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4114800" y="6096000"/>
            <a:ext cx="957263" cy="430213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76200" y="5410200"/>
            <a:ext cx="3657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</a:rPr>
              <a:t>Bottom line: </a:t>
            </a:r>
          </a:p>
          <a:p>
            <a:pPr algn="l" eaLnBrk="1" hangingPunct="1"/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</a:rPr>
              <a:t>1 cycle/result, 44 bytes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6229350" y="1446213"/>
            <a:ext cx="291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>
                <a:latin typeface="Arial Unicode MS" pitchFamily="34" charset="-128"/>
              </a:rPr>
              <a:t>Extracted from .asm file: </a:t>
            </a:r>
          </a:p>
        </p:txBody>
      </p:sp>
      <p:sp>
        <p:nvSpPr>
          <p:cNvPr id="45068" name="Oval 12"/>
          <p:cNvSpPr>
            <a:spLocks noChangeArrowheads="1"/>
          </p:cNvSpPr>
          <p:nvPr/>
        </p:nvSpPr>
        <p:spPr bwMode="auto">
          <a:xfrm>
            <a:off x="7924800" y="5105400"/>
            <a:ext cx="374650" cy="3302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Oval 13"/>
          <p:cNvSpPr>
            <a:spLocks noChangeArrowheads="1"/>
          </p:cNvSpPr>
          <p:nvPr/>
        </p:nvSpPr>
        <p:spPr bwMode="auto">
          <a:xfrm>
            <a:off x="7848600" y="5715000"/>
            <a:ext cx="374650" cy="3302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4572000"/>
            <a:ext cx="9144000" cy="533400"/>
          </a:xfrm>
          <a:prstGeom prst="rect">
            <a:avLst/>
          </a:prstGeom>
          <a:solidFill>
            <a:srgbClr val="FFFF9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Architecture Considerations</a:t>
            </a:r>
          </a:p>
          <a:p>
            <a:r>
              <a:rPr lang="en-US" dirty="0" smtClean="0"/>
              <a:t>Development Flow</a:t>
            </a:r>
          </a:p>
          <a:p>
            <a:r>
              <a:rPr lang="en-US" dirty="0" smtClean="0"/>
              <a:t>Build Options</a:t>
            </a:r>
          </a:p>
          <a:p>
            <a:r>
              <a:rPr lang="en-US" dirty="0" smtClean="0"/>
              <a:t>Reducing Loop Overhead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restrict</a:t>
            </a:r>
            <a:r>
              <a:rPr lang="en-US" dirty="0" smtClean="0"/>
              <a:t> Keyword</a:t>
            </a:r>
          </a:p>
          <a:p>
            <a:r>
              <a:rPr lang="en-US" dirty="0" smtClean="0"/>
              <a:t>Optimizing Structure References</a:t>
            </a:r>
          </a:p>
          <a:p>
            <a:r>
              <a:rPr lang="en-US" i="1" dirty="0" smtClean="0"/>
              <a:t>MUST_ITERATE</a:t>
            </a:r>
            <a:r>
              <a:rPr lang="en-US" dirty="0" smtClean="0"/>
              <a:t> and </a:t>
            </a:r>
            <a:r>
              <a:rPr lang="en-US" i="1" dirty="0" smtClean="0"/>
              <a:t>_</a:t>
            </a:r>
            <a:r>
              <a:rPr lang="en-US" i="1" dirty="0" err="1" smtClean="0"/>
              <a:t>nassert</a:t>
            </a:r>
            <a:r>
              <a:rPr lang="en-US" i="1" dirty="0" smtClean="0"/>
              <a:t> </a:t>
            </a:r>
            <a:r>
              <a:rPr lang="en-US" dirty="0" err="1" smtClean="0"/>
              <a:t>pragmas</a:t>
            </a:r>
            <a:endParaRPr lang="en-US" dirty="0" smtClean="0"/>
          </a:p>
          <a:p>
            <a:r>
              <a:rPr lang="en-US" dirty="0" smtClean="0"/>
              <a:t>Optimizing </a:t>
            </a:r>
            <a:r>
              <a:rPr lang="en-US" i="1" dirty="0" smtClean="0"/>
              <a:t>if</a:t>
            </a:r>
            <a:r>
              <a:rPr lang="en-US" dirty="0" smtClean="0"/>
              <a:t> Statements</a:t>
            </a:r>
          </a:p>
          <a:p>
            <a:r>
              <a:rPr lang="en-US" dirty="0" smtClean="0"/>
              <a:t>Benchmarking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824288" y="1425575"/>
            <a:ext cx="5319712" cy="44831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 eaLnBrk="1" hangingPunct="1"/>
            <a:r>
              <a:rPr lang="en-US" sz="1200" b="1">
                <a:solidFill>
                  <a:schemeClr val="bg1"/>
                </a:solidFill>
                <a:latin typeface="Courier New" pitchFamily="49" charset="0"/>
              </a:rPr>
              <a:t>;*-------------------------------------------</a:t>
            </a:r>
          </a:p>
          <a:p>
            <a:pPr algn="l" eaLnBrk="1" hangingPunct="1"/>
            <a:r>
              <a:rPr lang="en-US" sz="1200" b="1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200" b="1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>
                <a:solidFill>
                  <a:schemeClr val="bg1"/>
                </a:solidFill>
                <a:latin typeface="Courier New" pitchFamily="49" charset="0"/>
              </a:rPr>
              <a:t>;*      Known Max Trip Count Factor      : 1</a:t>
            </a:r>
          </a:p>
          <a:p>
            <a:pPr algn="l" eaLnBrk="1" hangingPunct="1"/>
            <a:r>
              <a:rPr lang="en-US" sz="1200" b="1">
                <a:solidFill>
                  <a:schemeClr val="bg1"/>
                </a:solidFill>
                <a:latin typeface="Courier New" pitchFamily="49" charset="0"/>
              </a:rPr>
              <a:t>;*      Loop Carried Dependency Bound(^) : 0</a:t>
            </a:r>
          </a:p>
          <a:p>
            <a:pPr algn="l" eaLnBrk="1" hangingPunct="1"/>
            <a:r>
              <a:rPr lang="en-US" sz="1200" b="1">
                <a:solidFill>
                  <a:schemeClr val="bg1"/>
                </a:solidFill>
                <a:latin typeface="Courier New" pitchFamily="49" charset="0"/>
              </a:rPr>
              <a:t>;*      Unpartitioned Resource Bound     : 2</a:t>
            </a:r>
          </a:p>
          <a:p>
            <a:pPr algn="l" eaLnBrk="1" hangingPunct="1"/>
            <a:r>
              <a:rPr lang="en-US" sz="1200" b="1">
                <a:solidFill>
                  <a:schemeClr val="bg1"/>
                </a:solidFill>
                <a:latin typeface="Courier New" pitchFamily="49" charset="0"/>
              </a:rPr>
              <a:t>;*      Partitioned Resource Bound(*)    : 2</a:t>
            </a:r>
          </a:p>
          <a:p>
            <a:pPr algn="l" eaLnBrk="1" hangingPunct="1"/>
            <a:r>
              <a:rPr lang="en-US" sz="1200" b="1">
                <a:solidFill>
                  <a:schemeClr val="bg1"/>
                </a:solidFill>
                <a:latin typeface="Courier New" pitchFamily="49" charset="0"/>
              </a:rPr>
              <a:t>;*      Resource Partition:</a:t>
            </a:r>
          </a:p>
          <a:p>
            <a:pPr algn="l" eaLnBrk="1" hangingPunct="1"/>
            <a:r>
              <a:rPr lang="en-US" sz="1200" b="1">
                <a:solidFill>
                  <a:schemeClr val="bg1"/>
                </a:solidFill>
                <a:latin typeface="Courier New" pitchFamily="49" charset="0"/>
              </a:rPr>
              <a:t>;*                               A-side   B-side</a:t>
            </a:r>
          </a:p>
          <a:p>
            <a:pPr algn="l" eaLnBrk="1" hangingPunct="1"/>
            <a:r>
              <a:rPr lang="en-US" sz="1200" b="1">
                <a:solidFill>
                  <a:schemeClr val="bg1"/>
                </a:solidFill>
                <a:latin typeface="Courier New" pitchFamily="49" charset="0"/>
              </a:rPr>
              <a:t>;*      .D units                    2*       1</a:t>
            </a:r>
          </a:p>
          <a:p>
            <a:pPr algn="l" eaLnBrk="1" hangingPunct="1"/>
            <a:r>
              <a:rPr lang="en-US" sz="1200" b="1">
                <a:solidFill>
                  <a:schemeClr val="bg1"/>
                </a:solidFill>
                <a:latin typeface="Courier New" pitchFamily="49" charset="0"/>
              </a:rPr>
              <a:t>;*      .T address paths            2*       1</a:t>
            </a:r>
          </a:p>
          <a:p>
            <a:pPr algn="l" eaLnBrk="1" hangingPunct="1"/>
            <a:r>
              <a:rPr lang="en-US" sz="1200" b="1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>
                <a:solidFill>
                  <a:schemeClr val="bg1"/>
                </a:solidFill>
                <a:latin typeface="Courier New" pitchFamily="49" charset="0"/>
              </a:rPr>
              <a:t>;*         ii = 2  Schedule found with 4 iter...</a:t>
            </a:r>
          </a:p>
          <a:p>
            <a:pPr algn="l" eaLnBrk="1" hangingPunct="1"/>
            <a:r>
              <a:rPr lang="en-US" sz="1200" b="1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>
                <a:solidFill>
                  <a:schemeClr val="bg1"/>
                </a:solidFill>
                <a:latin typeface="Courier New" pitchFamily="49" charset="0"/>
              </a:rPr>
              <a:t>;*        SINGLE SCHEDULED ITERATION</a:t>
            </a:r>
          </a:p>
          <a:p>
            <a:pPr algn="l" eaLnBrk="1" hangingPunct="1"/>
            <a:r>
              <a:rPr lang="en-US" sz="1200" b="1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>
                <a:solidFill>
                  <a:schemeClr val="bg1"/>
                </a:solidFill>
                <a:latin typeface="Courier New" pitchFamily="49" charset="0"/>
              </a:rPr>
              <a:t>;*        $C$C24:</a:t>
            </a:r>
          </a:p>
          <a:p>
            <a:pPr algn="l" eaLnBrk="1" hangingPunct="1"/>
            <a:r>
              <a:rPr lang="en-US" sz="1200" b="1">
                <a:solidFill>
                  <a:schemeClr val="bg1"/>
                </a:solidFill>
                <a:latin typeface="Courier New" pitchFamily="49" charset="0"/>
              </a:rPr>
              <a:t>;*      0           </a:t>
            </a:r>
            <a:r>
              <a:rPr lang="en-US" sz="1200" b="1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200" b="1">
                <a:solidFill>
                  <a:schemeClr val="bg1"/>
                </a:solidFill>
                <a:latin typeface="Courier New" pitchFamily="49" charset="0"/>
              </a:rPr>
              <a:t>     .D1T1   *A5++,A4</a:t>
            </a:r>
          </a:p>
          <a:p>
            <a:pPr algn="l" eaLnBrk="1" hangingPunct="1"/>
            <a:r>
              <a:rPr lang="en-US" sz="1200" b="1">
                <a:solidFill>
                  <a:schemeClr val="bg1"/>
                </a:solidFill>
                <a:latin typeface="Courier New" pitchFamily="49" charset="0"/>
              </a:rPr>
              <a:t>;*      1           </a:t>
            </a:r>
            <a:r>
              <a:rPr lang="en-US" sz="1200" b="1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200" b="1">
                <a:solidFill>
                  <a:schemeClr val="bg1"/>
                </a:solidFill>
                <a:latin typeface="Courier New" pitchFamily="49" charset="0"/>
              </a:rPr>
              <a:t>     .D2T2   *B4++,B5          </a:t>
            </a:r>
          </a:p>
          <a:p>
            <a:pPr algn="l" eaLnBrk="1" hangingPunct="1"/>
            <a:r>
              <a:rPr lang="en-US" sz="1200" b="1">
                <a:solidFill>
                  <a:schemeClr val="bg1"/>
                </a:solidFill>
                <a:latin typeface="Courier New" pitchFamily="49" charset="0"/>
              </a:rPr>
              <a:t>;*      2           NOP             4</a:t>
            </a:r>
          </a:p>
          <a:p>
            <a:pPr algn="l" eaLnBrk="1" hangingPunct="1"/>
            <a:r>
              <a:rPr lang="en-US" sz="1200" b="1">
                <a:solidFill>
                  <a:schemeClr val="bg1"/>
                </a:solidFill>
                <a:latin typeface="Courier New" pitchFamily="49" charset="0"/>
              </a:rPr>
              <a:t>;*      6           SUB     .L1X    B5,A4,A3             </a:t>
            </a:r>
          </a:p>
          <a:p>
            <a:pPr algn="l" eaLnBrk="1" hangingPunct="1"/>
            <a:r>
              <a:rPr lang="en-US" sz="1200" b="1">
                <a:solidFill>
                  <a:schemeClr val="bg1"/>
                </a:solidFill>
                <a:latin typeface="Courier New" pitchFamily="49" charset="0"/>
              </a:rPr>
              <a:t>;*      7           </a:t>
            </a:r>
            <a:r>
              <a:rPr lang="en-US" sz="1200" b="1">
                <a:solidFill>
                  <a:srgbClr val="FFFF00"/>
                </a:solidFill>
                <a:latin typeface="Courier New" pitchFamily="49" charset="0"/>
              </a:rPr>
              <a:t>STW</a:t>
            </a:r>
            <a:r>
              <a:rPr lang="en-US" sz="1200" b="1">
                <a:solidFill>
                  <a:schemeClr val="bg1"/>
                </a:solidFill>
                <a:latin typeface="Courier New" pitchFamily="49" charset="0"/>
              </a:rPr>
              <a:t>     .D1T1   A3,*A6++          </a:t>
            </a:r>
          </a:p>
          <a:p>
            <a:pPr algn="l" eaLnBrk="1" hangingPunct="1"/>
            <a:r>
              <a:rPr lang="en-US" sz="1200" b="1">
                <a:solidFill>
                  <a:schemeClr val="bg1"/>
                </a:solidFill>
                <a:latin typeface="Courier New" pitchFamily="49" charset="0"/>
              </a:rPr>
              <a:t>;*        ||        SPBR            $C$C24</a:t>
            </a:r>
          </a:p>
          <a:p>
            <a:pPr algn="l" eaLnBrk="1" hangingPunct="1"/>
            <a:r>
              <a:rPr lang="en-US" sz="1200" b="1">
                <a:solidFill>
                  <a:schemeClr val="bg1"/>
                </a:solidFill>
                <a:latin typeface="Courier New" pitchFamily="49" charset="0"/>
              </a:rPr>
              <a:t>;*      8           ; BRANCHCC OCCURS {$C$C24}        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4191000" y="746125"/>
            <a:ext cx="3986213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dirty="0">
                <a:latin typeface="Arial Unicode MS" pitchFamily="34" charset="-128"/>
              </a:rPr>
              <a:t>cl6x –o –s –mw –</a:t>
            </a:r>
            <a:r>
              <a:rPr lang="en-US" sz="2000" dirty="0" smtClean="0">
                <a:latin typeface="Arial Unicode MS" pitchFamily="34" charset="-128"/>
              </a:rPr>
              <a:t>mv6600</a:t>
            </a:r>
            <a:endParaRPr lang="en-US" sz="2000" dirty="0">
              <a:latin typeface="Arial Unicode MS" pitchFamily="34" charset="-128"/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1062038"/>
            <a:ext cx="4137025" cy="2595562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787400"/>
            <a:ext cx="4864100" cy="5613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600" dirty="0">
              <a:latin typeface="Arial Unicode MS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</a:rPr>
              <a:t>myfunc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*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input1,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*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input2,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*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output,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{</a:t>
            </a:r>
            <a:endParaRPr lang="en-US" sz="1400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#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</a:rPr>
              <a:t>pragma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MUST_ITERATE(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1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,,);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for (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=0;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&lt; n;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output[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] =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input1[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] – input2[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47109" name="AutoShape 5"/>
          <p:cNvSpPr>
            <a:spLocks noChangeArrowheads="1"/>
          </p:cNvSpPr>
          <p:nvPr/>
        </p:nvSpPr>
        <p:spPr bwMode="auto">
          <a:xfrm>
            <a:off x="1676400" y="3733800"/>
            <a:ext cx="1912938" cy="434975"/>
          </a:xfrm>
          <a:prstGeom prst="wedgeRoundRectCallout">
            <a:avLst>
              <a:gd name="adj1" fmla="val 110417"/>
              <a:gd name="adj2" fmla="val -35037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>
              <a:latin typeface="Croobie" pitchFamily="2" charset="0"/>
            </a:endParaRP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86800" cy="474663"/>
          </a:xfrm>
        </p:spPr>
        <p:txBody>
          <a:bodyPr/>
          <a:lstStyle/>
          <a:p>
            <a:pPr algn="ctr"/>
            <a:r>
              <a:rPr lang="en-US" sz="2800"/>
              <a:t>Example: MUST_ITERATE, nassert and SIMD</a:t>
            </a:r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4724400" y="3581400"/>
            <a:ext cx="957263" cy="430213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5527675" y="995363"/>
            <a:ext cx="3616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>
                <a:latin typeface="Arial Unicode MS" pitchFamily="34" charset="-128"/>
              </a:rPr>
              <a:t>-mw comments (from .asm file): </a:t>
            </a:r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auto">
          <a:xfrm>
            <a:off x="6781800" y="2819400"/>
            <a:ext cx="1876425" cy="7620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Oval 11"/>
          <p:cNvSpPr>
            <a:spLocks noChangeArrowheads="1"/>
          </p:cNvSpPr>
          <p:nvPr/>
        </p:nvSpPr>
        <p:spPr bwMode="auto">
          <a:xfrm>
            <a:off x="7696200" y="2286000"/>
            <a:ext cx="457200" cy="5334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152400" y="4572000"/>
            <a:ext cx="3886200" cy="15621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U$12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= input1;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U$14 = input2;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U$17 = output;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L$1  = n;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g2: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*</a:t>
            </a:r>
            <a:r>
              <a:rPr lang="nl-NL" sz="1200" b="1" dirty="0">
                <a:solidFill>
                  <a:srgbClr val="FFFF00"/>
                </a:solidFill>
                <a:latin typeface="Courier New" pitchFamily="49" charset="0"/>
              </a:rPr>
              <a:t>U$17++</a:t>
            </a:r>
            <a:r>
              <a:rPr lang="nl-NL" sz="1200" b="1" dirty="0">
                <a:solidFill>
                  <a:schemeClr val="bg1"/>
                </a:solidFill>
                <a:latin typeface="Courier New" pitchFamily="49" charset="0"/>
              </a:rPr>
              <a:t> = </a:t>
            </a:r>
            <a:r>
              <a:rPr lang="nl-NL" sz="1200" b="1" dirty="0">
                <a:solidFill>
                  <a:srgbClr val="FFFF00"/>
                </a:solidFill>
                <a:latin typeface="Courier New" pitchFamily="49" charset="0"/>
              </a:rPr>
              <a:t>*U$12++</a:t>
            </a:r>
            <a:r>
              <a:rPr lang="nl-NL" sz="1200" b="1" dirty="0">
                <a:solidFill>
                  <a:schemeClr val="bg1"/>
                </a:solidFill>
                <a:latin typeface="Courier New" pitchFamily="49" charset="0"/>
              </a:rPr>
              <a:t> - </a:t>
            </a:r>
            <a:r>
              <a:rPr lang="nl-NL" sz="1200" b="1" dirty="0">
                <a:solidFill>
                  <a:srgbClr val="FFFF00"/>
                </a:solidFill>
                <a:latin typeface="Courier New" pitchFamily="49" charset="0"/>
              </a:rPr>
              <a:t>*U$14++</a:t>
            </a:r>
            <a:r>
              <a:rPr lang="nl-NL" sz="1200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  <a:r>
              <a:rPr lang="nl-NL" sz="1200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if ( 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--L$1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 ) goto g2;</a:t>
            </a:r>
            <a:endParaRPr lang="en-US" sz="12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0" y="4121150"/>
            <a:ext cx="3413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>
                <a:latin typeface="Arial Unicode MS" pitchFamily="34" charset="-128"/>
              </a:rPr>
              <a:t>-s comments (from .asm file): 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1905000" y="3733800"/>
            <a:ext cx="1993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/>
              <a:t>2 cycles / result</a:t>
            </a:r>
          </a:p>
        </p:txBody>
      </p:sp>
      <p:sp>
        <p:nvSpPr>
          <p:cNvPr id="47119" name="AutoShape 15"/>
          <p:cNvSpPr>
            <a:spLocks noChangeArrowheads="1"/>
          </p:cNvSpPr>
          <p:nvPr/>
        </p:nvSpPr>
        <p:spPr bwMode="auto">
          <a:xfrm>
            <a:off x="7467600" y="3962400"/>
            <a:ext cx="1492250" cy="644525"/>
          </a:xfrm>
          <a:prstGeom prst="wedgeRoundRectCallout">
            <a:avLst>
              <a:gd name="adj1" fmla="val 10000"/>
              <a:gd name="adj2" fmla="val -107389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>
              <a:latin typeface="Croobie" pitchFamily="2" charset="0"/>
            </a:endParaRP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7508875" y="3944938"/>
            <a:ext cx="1993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/>
              <a:t>resources unbalanced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136650" y="2160588"/>
            <a:ext cx="6324600" cy="3490912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247650"/>
            <a:ext cx="8686800" cy="474663"/>
          </a:xfrm>
        </p:spPr>
        <p:txBody>
          <a:bodyPr/>
          <a:lstStyle/>
          <a:p>
            <a:pPr algn="ctr"/>
            <a:r>
              <a:rPr lang="en-US" sz="2800"/>
              <a:t>Example: MUST_ITERATE, nassert and SIMD (cont)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1981200"/>
            <a:ext cx="6662738" cy="361791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800">
              <a:latin typeface="Arial Unicode MS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7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bg1"/>
                </a:solidFill>
                <a:latin typeface="Courier New" pitchFamily="49" charset="0"/>
              </a:rPr>
              <a:t>myfunc(int * restrict input1,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bg1"/>
                </a:solidFill>
                <a:latin typeface="Courier New" pitchFamily="49" charset="0"/>
              </a:rPr>
              <a:t>       int * restrict input2,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bg1"/>
                </a:solidFill>
                <a:latin typeface="Courier New" pitchFamily="49" charset="0"/>
              </a:rPr>
              <a:t>       int * restrict output,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bg1"/>
                </a:solidFill>
                <a:latin typeface="Courier New" pitchFamily="49" charset="0"/>
              </a:rPr>
              <a:t>      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bg1"/>
                </a:solidFill>
                <a:latin typeface="Courier New" pitchFamily="49" charset="0"/>
              </a:rPr>
              <a:t>{</a:t>
            </a:r>
            <a:endParaRPr lang="en-US" sz="180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rgbClr val="FFFF00"/>
                </a:solidFill>
                <a:latin typeface="Courier New" pitchFamily="49" charset="0"/>
              </a:rPr>
              <a:t>   </a:t>
            </a:r>
            <a:r>
              <a:rPr lang="en-US" sz="1800">
                <a:solidFill>
                  <a:schemeClr val="bg1"/>
                </a:solidFill>
                <a:latin typeface="Courier New" pitchFamily="49" charset="0"/>
              </a:rPr>
              <a:t>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bg1"/>
                </a:solidFill>
                <a:latin typeface="Courier New" pitchFamily="49" charset="0"/>
              </a:rPr>
              <a:t>   </a:t>
            </a:r>
            <a:r>
              <a:rPr lang="en-US" sz="1800">
                <a:solidFill>
                  <a:srgbClr val="FFFF00"/>
                </a:solidFill>
                <a:latin typeface="Courier New" pitchFamily="49" charset="0"/>
              </a:rPr>
              <a:t>#pragma MUST_ITERATE(1,,4);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bg1"/>
                </a:solidFill>
                <a:latin typeface="Courier New" pitchFamily="49" charset="0"/>
              </a:rPr>
              <a:t>   for (i=0; i &lt; 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bg1"/>
                </a:solidFill>
                <a:latin typeface="Courier New" pitchFamily="49" charset="0"/>
              </a:rPr>
              <a:t>     output[i] = input1[i] – input2[i];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511175" y="1022350"/>
            <a:ext cx="834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400" b="1" i="1"/>
              <a:t>Suppose we know that the trip count is a multiple of 4…</a:t>
            </a:r>
            <a:endParaRPr lang="en-US" sz="24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030663" y="1196975"/>
            <a:ext cx="5113337" cy="52070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Loop Unroll Multiple             : 2x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Loop Carried Dependency Bound(^) : 0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</a:t>
            </a:r>
            <a:r>
              <a:rPr lang="en-US" sz="1400" b="1" dirty="0" err="1">
                <a:solidFill>
                  <a:schemeClr val="bg1"/>
                </a:solidFill>
                <a:latin typeface="Courier New" pitchFamily="49" charset="0"/>
              </a:rPr>
              <a:t>Unpartitioned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Resource Bound     : 3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Partitioned Resource Bound(*)    : 3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Resource Partition: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                      A-side   B-side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.D units                  3*       2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.T address paths          3*       3*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 ii = 3 Schedule found with 3 </a:t>
            </a:r>
            <a:r>
              <a:rPr lang="en-US" sz="1400" b="1" dirty="0" err="1">
                <a:solidFill>
                  <a:schemeClr val="bg1"/>
                </a:solidFill>
                <a:latin typeface="Courier New" pitchFamily="49" charset="0"/>
              </a:rPr>
              <a:t>iter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...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 SINGLE SCHEDULED ITERATION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 $C$C24: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0     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  .D1T1   *A6++(8),A3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||  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  .D2T2   *B6++(8),B4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1     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  .D1T1   *A8++(8),A3 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||  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  .D2T2   *B5++(8),B4       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2       NOP             3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5       SUB     .L1X    B4,A3,A4 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6       NOP             1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7       SUB     .L1X    B4,A3,A5          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8     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STNDW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.D1T1   A5:A4,*A7++(8)                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86800" cy="474663"/>
          </a:xfrm>
        </p:spPr>
        <p:txBody>
          <a:bodyPr/>
          <a:lstStyle/>
          <a:p>
            <a:pPr algn="ctr"/>
            <a:r>
              <a:rPr lang="en-US" sz="2800"/>
              <a:t>Example: MUST_ITERATE, nassert and SIMD (cont)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52400" y="914400"/>
            <a:ext cx="3986213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dirty="0">
                <a:latin typeface="Arial Unicode MS" pitchFamily="34" charset="-128"/>
              </a:rPr>
              <a:t>cl6x –o –s –mw –</a:t>
            </a:r>
            <a:r>
              <a:rPr lang="en-US" sz="2000" dirty="0" smtClean="0">
                <a:latin typeface="Arial Unicode MS" pitchFamily="34" charset="-128"/>
              </a:rPr>
              <a:t>mv6600</a:t>
            </a:r>
            <a:endParaRPr lang="en-US" sz="2000" dirty="0">
              <a:latin typeface="Arial Unicode MS" pitchFamily="34" charset="-128"/>
            </a:endParaRPr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4989513" y="3465513"/>
            <a:ext cx="957262" cy="430212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5713413" y="798513"/>
            <a:ext cx="34305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>
                <a:latin typeface="Arial Unicode MS" pitchFamily="34" charset="-128"/>
              </a:rPr>
              <a:t>-mw comments (from .asm file): 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7267575" y="2544763"/>
            <a:ext cx="1876425" cy="95885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8553450" y="2082800"/>
            <a:ext cx="374650" cy="485775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0" y="1779588"/>
            <a:ext cx="4664075" cy="2867025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// LOOP BELOW UNROLLED BY FACTOR(2)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U$12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= input1;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U$14 = input2;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U$23 = output;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L$1  = n &gt;&gt; 1;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g2:</a:t>
            </a:r>
            <a:endParaRPr lang="en-US" sz="14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_memd8((void *)U$23)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=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  _</a:t>
            </a:r>
            <a:r>
              <a:rPr lang="en-US" sz="1400" b="1" dirty="0" err="1">
                <a:solidFill>
                  <a:schemeClr val="bg1"/>
                </a:solidFill>
                <a:latin typeface="Courier New" pitchFamily="49" charset="0"/>
              </a:rPr>
              <a:t>itod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(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*U$12[1]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-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*U$14[1]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,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*U$12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-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*U$14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);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U$12 += 2;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U$14 += 2;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U$23 += 2;</a:t>
            </a:r>
            <a:endParaRPr lang="nl-NL" sz="1400" b="1" dirty="0">
              <a:solidFill>
                <a:srgbClr val="FFFF00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if (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--L$1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 ) goto g2;</a:t>
            </a:r>
            <a:endParaRPr lang="en-US" sz="14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0" y="1333500"/>
            <a:ext cx="3413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>
                <a:latin typeface="Arial Unicode MS" pitchFamily="34" charset="-128"/>
              </a:rPr>
              <a:t>-s comments (from .asm file): </a:t>
            </a:r>
          </a:p>
        </p:txBody>
      </p:sp>
      <p:sp>
        <p:nvSpPr>
          <p:cNvPr id="51211" name="AutoShape 11"/>
          <p:cNvSpPr>
            <a:spLocks noChangeArrowheads="1"/>
          </p:cNvSpPr>
          <p:nvPr/>
        </p:nvSpPr>
        <p:spPr bwMode="auto">
          <a:xfrm>
            <a:off x="976313" y="5014913"/>
            <a:ext cx="2487612" cy="1019175"/>
          </a:xfrm>
          <a:prstGeom prst="wedgeRoundRectCallout">
            <a:avLst>
              <a:gd name="adj1" fmla="val 110625"/>
              <a:gd name="adj2" fmla="val -161995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>
              <a:latin typeface="Croobie" pitchFamily="2" charset="0"/>
            </a:endParaRP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1047750" y="5033963"/>
            <a:ext cx="277336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/>
              <a:t>1.5 cycles / result</a:t>
            </a:r>
          </a:p>
          <a:p>
            <a:pPr algn="l" eaLnBrk="1" hangingPunct="1"/>
            <a:r>
              <a:rPr lang="en-US" sz="1800" b="1" dirty="0"/>
              <a:t>(resource balance better but not great)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1136650" y="2012950"/>
            <a:ext cx="6324600" cy="400685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47650"/>
            <a:ext cx="8686800" cy="474663"/>
          </a:xfrm>
        </p:spPr>
        <p:txBody>
          <a:bodyPr/>
          <a:lstStyle/>
          <a:p>
            <a:pPr algn="ctr"/>
            <a:r>
              <a:rPr lang="en-US" sz="2800"/>
              <a:t>Example: MUST_ITERATE, _nassert, SIMD (cont)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249363" y="1806575"/>
            <a:ext cx="6554787" cy="421322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800">
              <a:latin typeface="Arial Unicode MS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7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bg1"/>
                </a:solidFill>
                <a:latin typeface="Courier New" pitchFamily="49" charset="0"/>
              </a:rPr>
              <a:t>myfunc(int * restrict input1,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bg1"/>
                </a:solidFill>
                <a:latin typeface="Courier New" pitchFamily="49" charset="0"/>
              </a:rPr>
              <a:t>       int * restrict input2,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bg1"/>
                </a:solidFill>
                <a:latin typeface="Courier New" pitchFamily="49" charset="0"/>
              </a:rPr>
              <a:t>       int * restrict output,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bg1"/>
                </a:solidFill>
                <a:latin typeface="Courier New" pitchFamily="49" charset="0"/>
              </a:rPr>
              <a:t>      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bg1"/>
                </a:solidFill>
                <a:latin typeface="Courier New" pitchFamily="49" charset="0"/>
              </a:rPr>
              <a:t>{</a:t>
            </a:r>
            <a:endParaRPr lang="en-US" sz="180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rgbClr val="FFFF00"/>
                </a:solidFill>
                <a:latin typeface="Courier New" pitchFamily="49" charset="0"/>
              </a:rPr>
              <a:t>   </a:t>
            </a:r>
            <a:r>
              <a:rPr lang="en-US" sz="1800">
                <a:solidFill>
                  <a:schemeClr val="bg1"/>
                </a:solidFill>
                <a:latin typeface="Courier New" pitchFamily="49" charset="0"/>
              </a:rPr>
              <a:t>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bg1"/>
                </a:solidFill>
                <a:latin typeface="Courier New" pitchFamily="49" charset="0"/>
              </a:rPr>
              <a:t>   </a:t>
            </a:r>
            <a:r>
              <a:rPr lang="en-US" sz="1800">
                <a:solidFill>
                  <a:srgbClr val="FFFF00"/>
                </a:solidFill>
                <a:latin typeface="Courier New" pitchFamily="49" charset="0"/>
              </a:rPr>
              <a:t>_nassert((int) input1 % 8 == 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rgbClr val="FFFF00"/>
                </a:solidFill>
                <a:latin typeface="Courier New" pitchFamily="49" charset="0"/>
              </a:rPr>
              <a:t>   _nassert((int) input2 % 8 == 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rgbClr val="FFFF00"/>
                </a:solidFill>
                <a:latin typeface="Courier New" pitchFamily="49" charset="0"/>
              </a:rPr>
              <a:t>   _nassert((int) output % 8 == 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bg1"/>
                </a:solidFill>
                <a:latin typeface="Courier New" pitchFamily="49" charset="0"/>
              </a:rPr>
              <a:t>   #pragma MUST_ITERATE(1,,4);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bg1"/>
                </a:solidFill>
                <a:latin typeface="Courier New" pitchFamily="49" charset="0"/>
              </a:rPr>
              <a:t>   for (i=0; i &lt; 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bg1"/>
                </a:solidFill>
                <a:latin typeface="Courier New" pitchFamily="49" charset="0"/>
              </a:rPr>
              <a:t>     output[i] = input1[i] – input2[i];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554038" y="839788"/>
            <a:ext cx="7972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b="1" i="1"/>
              <a:t>Suppose we tell the compiler that input1, input2 and output are aligned on double-word boundaries…</a:t>
            </a:r>
          </a:p>
          <a:p>
            <a:pPr algn="l" eaLnBrk="1" hangingPunct="1"/>
            <a:r>
              <a:rPr lang="en-US" b="1" i="1"/>
              <a:t>	* Note – must </a:t>
            </a:r>
            <a:r>
              <a:rPr lang="en-US" b="1">
                <a:latin typeface="Courier New" pitchFamily="49" charset="0"/>
              </a:rPr>
              <a:t>_nassert(x)</a:t>
            </a:r>
            <a:r>
              <a:rPr lang="en-US" b="1" i="1"/>
              <a:t> before </a:t>
            </a:r>
            <a:r>
              <a:rPr lang="en-US" b="1">
                <a:latin typeface="Courier New" pitchFamily="49" charset="0"/>
              </a:rPr>
              <a:t>x</a:t>
            </a:r>
            <a:r>
              <a:rPr lang="en-US" b="1" i="1"/>
              <a:t> is used</a:t>
            </a:r>
            <a:endParaRPr lang="en-US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5413"/>
            <a:ext cx="4864100" cy="5613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800">
              <a:latin typeface="Arial Unicode MS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7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>
                <a:solidFill>
                  <a:schemeClr val="bg1"/>
                </a:solidFill>
                <a:latin typeface="Courier New" pitchFamily="49" charset="0"/>
              </a:rPr>
              <a:t>myfunc(int * restrict input1,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>
                <a:solidFill>
                  <a:schemeClr val="bg1"/>
                </a:solidFill>
                <a:latin typeface="Courier New" pitchFamily="49" charset="0"/>
              </a:rPr>
              <a:t>       int * restrict input2,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>
                <a:solidFill>
                  <a:schemeClr val="bg1"/>
                </a:solidFill>
                <a:latin typeface="Courier New" pitchFamily="49" charset="0"/>
              </a:rPr>
              <a:t>       int * restrict output,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>
                <a:solidFill>
                  <a:schemeClr val="bg1"/>
                </a:solidFill>
                <a:latin typeface="Courier New" pitchFamily="49" charset="0"/>
              </a:rPr>
              <a:t>      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>
                <a:solidFill>
                  <a:schemeClr val="bg1"/>
                </a:solidFill>
                <a:latin typeface="Courier New" pitchFamily="49" charset="0"/>
              </a:rPr>
              <a:t>{</a:t>
            </a:r>
            <a:endParaRPr lang="en-US" sz="1400" b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>
                <a:solidFill>
                  <a:srgbClr val="FFFF00"/>
                </a:solidFill>
                <a:latin typeface="Courier New" pitchFamily="49" charset="0"/>
              </a:rPr>
              <a:t>   </a:t>
            </a:r>
            <a:r>
              <a:rPr lang="en-US" sz="1400" b="0">
                <a:solidFill>
                  <a:schemeClr val="bg1"/>
                </a:solidFill>
                <a:latin typeface="Courier New" pitchFamily="49" charset="0"/>
              </a:rPr>
              <a:t>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>
                <a:solidFill>
                  <a:schemeClr val="bg1"/>
                </a:solidFill>
                <a:latin typeface="Courier New" pitchFamily="49" charset="0"/>
              </a:rPr>
              <a:t>   #pragma MUST_ITERATE(1,,4);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>
                <a:solidFill>
                  <a:schemeClr val="bg1"/>
                </a:solidFill>
                <a:latin typeface="Courier New" pitchFamily="49" charset="0"/>
              </a:rPr>
              <a:t>   for (i=0; i &lt; 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>
                <a:solidFill>
                  <a:schemeClr val="bg1"/>
                </a:solidFill>
                <a:latin typeface="Courier New" pitchFamily="49" charset="0"/>
              </a:rPr>
              <a:t>     output[i] =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>
                <a:solidFill>
                  <a:schemeClr val="bg1"/>
                </a:solidFill>
                <a:latin typeface="Courier New" pitchFamily="49" charset="0"/>
              </a:rPr>
              <a:t>       input1[i] – input2[i];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b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4030663" y="1073150"/>
            <a:ext cx="4732337" cy="4848225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Loop Unroll Multiple             : 4x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Loop Carried Dependency Bound(^) : 0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</a:t>
            </a:r>
            <a:r>
              <a:rPr lang="en-US" sz="1200" b="1" dirty="0" err="1">
                <a:solidFill>
                  <a:schemeClr val="bg1"/>
                </a:solidFill>
                <a:latin typeface="Courier New" pitchFamily="49" charset="0"/>
              </a:rPr>
              <a:t>Unpartitioned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Resource Bound     : 3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Partitioned Resource Bound(*)    : 3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Resource Partition: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                     A-side   B-side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.D units                  3*       3*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.T address paths          3*       3*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ii = 3 Schedule found with 3 </a:t>
            </a:r>
            <a:r>
              <a:rPr lang="en-US" sz="1200" b="1" dirty="0" err="1">
                <a:solidFill>
                  <a:schemeClr val="bg1"/>
                </a:solidFill>
                <a:latin typeface="Courier New" pitchFamily="49" charset="0"/>
              </a:rPr>
              <a:t>iter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...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SINGLE SCHEDULED ITERATION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$C$C24: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0   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.D2T2   *B18++(16,B9:B8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||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.D1T1   *A9++(16),A7:A6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1   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.D1T1   *A3++(16),A5:A4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||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.D2T2   *B5++(16),B17:B16      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2     NOP            3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5     SUB    .L2X    A7,B9,B7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6     SUB    .L2X    A6,B8,B6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||  SUB    .L1X    B16,A4,A4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7     SUB    .L1X    B17,A5,A5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8   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STDW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.D2T2   B7:B6,*B4++(16)         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||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STDW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.D1T1   A5:A4,*A8++(16)          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58738"/>
            <a:ext cx="8686800" cy="474662"/>
          </a:xfrm>
        </p:spPr>
        <p:txBody>
          <a:bodyPr/>
          <a:lstStyle/>
          <a:p>
            <a:pPr algn="ctr"/>
            <a:r>
              <a:rPr lang="en-US" sz="2800"/>
              <a:t>Example: MUST_ITERATE, nassert and SIMD (cont)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457200" y="914400"/>
            <a:ext cx="3336925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>
                <a:latin typeface="Arial Unicode MS" pitchFamily="34" charset="-128"/>
              </a:rPr>
              <a:t>cl6x –o –s –mw –mv64+</a:t>
            </a:r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4800600" y="3011488"/>
            <a:ext cx="957263" cy="430212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4032250" y="685800"/>
            <a:ext cx="3430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>
                <a:latin typeface="Arial Unicode MS" pitchFamily="34" charset="-128"/>
              </a:rPr>
              <a:t>-mw comments (from .asm file): </a:t>
            </a:r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6781800" y="2173288"/>
            <a:ext cx="1876425" cy="95885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8001000" y="1411288"/>
            <a:ext cx="463550" cy="284162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304800" y="1673225"/>
            <a:ext cx="3886200" cy="4300538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// LOOP BELOW UNROLLED BY FACTOR(4)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U$12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= (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double *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restrict)input1;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U$16 = (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double *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restrict)input2;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U$27 = (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double *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restrict)output;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L$1  = n &gt;&gt; 2;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g2:</a:t>
            </a:r>
            <a:endParaRPr lang="en-US" sz="12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C$5   =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*U$16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C$4   =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*U$12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*U$27 = _</a:t>
            </a:r>
            <a:r>
              <a:rPr lang="en-US" sz="1200" b="1" dirty="0" err="1">
                <a:solidFill>
                  <a:schemeClr val="bg1"/>
                </a:solidFill>
                <a:latin typeface="Courier New" pitchFamily="49" charset="0"/>
              </a:rPr>
              <a:t>itod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((</a:t>
            </a:r>
            <a:r>
              <a:rPr lang="en-US" sz="1200" b="1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)_hi(C$4)-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</a:t>
            </a:r>
            <a:r>
              <a:rPr lang="en-US" sz="1200" b="1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)_hi(C$5),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</a:t>
            </a:r>
            <a:r>
              <a:rPr lang="en-US" sz="1200" b="1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)_lo(C$4)-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</a:t>
            </a:r>
            <a:r>
              <a:rPr lang="en-US" sz="1200" b="1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)_lo(C$5));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C$3   = *U$16[1];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C$2   = *U$12[1];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*U$27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= _</a:t>
            </a:r>
            <a:r>
              <a:rPr lang="en-US" sz="1200" b="1" dirty="0" err="1">
                <a:solidFill>
                  <a:schemeClr val="bg1"/>
                </a:solidFill>
                <a:latin typeface="Courier New" pitchFamily="49" charset="0"/>
              </a:rPr>
              <a:t>itod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((</a:t>
            </a:r>
            <a:r>
              <a:rPr lang="en-US" sz="1200" b="1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)_hi(C$2)-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</a:t>
            </a:r>
            <a:r>
              <a:rPr lang="en-US" sz="1200" b="1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)_hi(C$3),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</a:t>
            </a:r>
            <a:r>
              <a:rPr lang="en-US" sz="1200" b="1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)_lo(C$2)-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</a:t>
            </a:r>
            <a:r>
              <a:rPr lang="en-US" sz="1200" b="1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)_lo(C$3));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U$12 += 2;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U$16 += 2;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U$27 += 2;</a:t>
            </a:r>
            <a:endParaRPr lang="nl-NL" sz="1200" b="1" dirty="0">
              <a:solidFill>
                <a:srgbClr val="FFFF00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 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if ( 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--L$1)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 ) goto g2;</a:t>
            </a:r>
            <a:endParaRPr lang="en-US" sz="12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0" y="1230313"/>
            <a:ext cx="3413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>
                <a:latin typeface="Arial Unicode MS" pitchFamily="34" charset="-128"/>
              </a:rPr>
              <a:t>-s comments (from .asm file): </a:t>
            </a:r>
          </a:p>
        </p:txBody>
      </p:sp>
      <p:sp>
        <p:nvSpPr>
          <p:cNvPr id="55308" name="AutoShape 12"/>
          <p:cNvSpPr>
            <a:spLocks noChangeArrowheads="1"/>
          </p:cNvSpPr>
          <p:nvPr/>
        </p:nvSpPr>
        <p:spPr bwMode="auto">
          <a:xfrm>
            <a:off x="2209800" y="2590800"/>
            <a:ext cx="2409825" cy="688975"/>
          </a:xfrm>
          <a:prstGeom prst="wedgeRoundRectCallout">
            <a:avLst>
              <a:gd name="adj1" fmla="val 59157"/>
              <a:gd name="adj2" fmla="val 29495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>
              <a:latin typeface="Croobie" pitchFamily="2" charset="0"/>
            </a:endParaRP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2209800" y="2590800"/>
            <a:ext cx="25415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/>
              <a:t>0.75 cycles / result</a:t>
            </a:r>
          </a:p>
          <a:p>
            <a:pPr algn="l" eaLnBrk="1" hangingPunct="1"/>
            <a:r>
              <a:rPr lang="en-US" sz="1800" b="1"/>
              <a:t>(resources balanced)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5105400"/>
            <a:ext cx="9144000" cy="533400"/>
          </a:xfrm>
          <a:prstGeom prst="rect">
            <a:avLst/>
          </a:prstGeom>
          <a:solidFill>
            <a:srgbClr val="FFFF9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Architecture Considerations</a:t>
            </a:r>
          </a:p>
          <a:p>
            <a:r>
              <a:rPr lang="en-US" dirty="0" smtClean="0"/>
              <a:t>Development Flow</a:t>
            </a:r>
          </a:p>
          <a:p>
            <a:r>
              <a:rPr lang="en-US" dirty="0" smtClean="0"/>
              <a:t>Build Options</a:t>
            </a:r>
          </a:p>
          <a:p>
            <a:r>
              <a:rPr lang="en-US" dirty="0" smtClean="0"/>
              <a:t>Reducing Loop Overhead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restrict</a:t>
            </a:r>
            <a:r>
              <a:rPr lang="en-US" dirty="0" smtClean="0"/>
              <a:t> Keyword</a:t>
            </a:r>
          </a:p>
          <a:p>
            <a:r>
              <a:rPr lang="en-US" dirty="0" smtClean="0"/>
              <a:t>Optimizing Structure References</a:t>
            </a:r>
          </a:p>
          <a:p>
            <a:r>
              <a:rPr lang="en-US" i="1" dirty="0" smtClean="0"/>
              <a:t>MUST_ITERATE</a:t>
            </a:r>
            <a:r>
              <a:rPr lang="en-US" dirty="0" smtClean="0"/>
              <a:t> and </a:t>
            </a:r>
            <a:r>
              <a:rPr lang="en-US" i="1" dirty="0" smtClean="0"/>
              <a:t>_</a:t>
            </a:r>
            <a:r>
              <a:rPr lang="en-US" i="1" dirty="0" err="1" smtClean="0"/>
              <a:t>nassert</a:t>
            </a:r>
            <a:r>
              <a:rPr lang="en-US" i="1" dirty="0" smtClean="0"/>
              <a:t> </a:t>
            </a:r>
            <a:r>
              <a:rPr lang="en-US" dirty="0" err="1" smtClean="0"/>
              <a:t>pragmas</a:t>
            </a:r>
            <a:endParaRPr lang="en-US" dirty="0" smtClean="0"/>
          </a:p>
          <a:p>
            <a:r>
              <a:rPr lang="en-US" dirty="0" smtClean="0"/>
              <a:t>Optimizing </a:t>
            </a:r>
            <a:r>
              <a:rPr lang="en-US" i="1" dirty="0" smtClean="0"/>
              <a:t>if</a:t>
            </a:r>
            <a:r>
              <a:rPr lang="en-US" dirty="0" smtClean="0"/>
              <a:t> Statements</a:t>
            </a:r>
          </a:p>
          <a:p>
            <a:r>
              <a:rPr lang="en-US" dirty="0" smtClean="0"/>
              <a:t>Benchmarking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990600"/>
            <a:ext cx="9144000" cy="533400"/>
          </a:xfrm>
          <a:prstGeom prst="rect">
            <a:avLst/>
          </a:prstGeom>
          <a:solidFill>
            <a:srgbClr val="FFFF9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Architecture Considerations</a:t>
            </a:r>
          </a:p>
          <a:p>
            <a:r>
              <a:rPr lang="en-US" dirty="0" smtClean="0"/>
              <a:t>Development Flow</a:t>
            </a:r>
          </a:p>
          <a:p>
            <a:r>
              <a:rPr lang="en-US" dirty="0" smtClean="0"/>
              <a:t>Build Options</a:t>
            </a:r>
          </a:p>
          <a:p>
            <a:r>
              <a:rPr lang="en-US" dirty="0" smtClean="0"/>
              <a:t>Reducing Loop Overhead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restrict</a:t>
            </a:r>
            <a:r>
              <a:rPr lang="en-US" dirty="0" smtClean="0"/>
              <a:t> Keyword</a:t>
            </a:r>
          </a:p>
          <a:p>
            <a:r>
              <a:rPr lang="en-US" dirty="0" smtClean="0"/>
              <a:t>Optimizing Structure References</a:t>
            </a:r>
          </a:p>
          <a:p>
            <a:r>
              <a:rPr lang="en-US" i="1" dirty="0" smtClean="0"/>
              <a:t>MUST_ITERATE</a:t>
            </a:r>
            <a:r>
              <a:rPr lang="en-US" dirty="0" smtClean="0"/>
              <a:t> and </a:t>
            </a:r>
            <a:r>
              <a:rPr lang="en-US" i="1" dirty="0" smtClean="0"/>
              <a:t>_</a:t>
            </a:r>
            <a:r>
              <a:rPr lang="en-US" i="1" dirty="0" err="1" smtClean="0"/>
              <a:t>nassert</a:t>
            </a:r>
            <a:r>
              <a:rPr lang="en-US" i="1" dirty="0" smtClean="0"/>
              <a:t> </a:t>
            </a:r>
            <a:r>
              <a:rPr lang="en-US" dirty="0" err="1" smtClean="0"/>
              <a:t>pragmas</a:t>
            </a:r>
            <a:endParaRPr lang="en-US" dirty="0" smtClean="0"/>
          </a:p>
          <a:p>
            <a:r>
              <a:rPr lang="en-US" dirty="0" smtClean="0"/>
              <a:t>Optimizing </a:t>
            </a:r>
            <a:r>
              <a:rPr lang="en-US" i="1" dirty="0" smtClean="0"/>
              <a:t>if</a:t>
            </a:r>
            <a:r>
              <a:rPr lang="en-US" dirty="0" smtClean="0"/>
              <a:t> Statements</a:t>
            </a:r>
          </a:p>
          <a:p>
            <a:r>
              <a:rPr lang="en-US" dirty="0" smtClean="0"/>
              <a:t>Benchmarking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3657600" y="2209800"/>
            <a:ext cx="4419600" cy="6096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1" hangingPunct="1"/>
            <a:endParaRPr lang="en-US" sz="1800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3657600" y="5181600"/>
            <a:ext cx="4419600" cy="6096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1" hangingPunct="1"/>
            <a:endParaRPr lang="en-US" sz="1800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3657600" y="3048000"/>
            <a:ext cx="4419600" cy="15240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1" hangingPunct="1"/>
            <a:endParaRPr lang="en-US" sz="1800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algn="ctr"/>
            <a:r>
              <a:rPr lang="en-US" dirty="0"/>
              <a:t>If Statements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715000"/>
          </a:xfrm>
        </p:spPr>
        <p:txBody>
          <a:bodyPr/>
          <a:lstStyle/>
          <a:p>
            <a:r>
              <a:rPr lang="en-US"/>
              <a:t>Compiler will </a:t>
            </a:r>
            <a:r>
              <a:rPr lang="en-US">
                <a:solidFill>
                  <a:srgbClr val="FF0000"/>
                </a:solidFill>
              </a:rPr>
              <a:t>if-convert</a:t>
            </a:r>
            <a:r>
              <a:rPr lang="en-US"/>
              <a:t> short if statements: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914400" y="2286000"/>
            <a:ext cx="675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/>
              <a:t>Original C code: 		</a:t>
            </a:r>
            <a:r>
              <a:rPr lang="en-US" sz="1800" b="1">
                <a:solidFill>
                  <a:schemeClr val="bg1"/>
                </a:solidFill>
                <a:latin typeface="Courier New" pitchFamily="49" charset="0"/>
              </a:rPr>
              <a:t>if (p) then x = 5 else x = 7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914400" y="3048000"/>
            <a:ext cx="66992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/>
              <a:t>Before if conversion:		  </a:t>
            </a:r>
            <a:r>
              <a:rPr lang="en-US" sz="1800" b="1">
                <a:solidFill>
                  <a:schemeClr val="bg1"/>
                </a:solidFill>
                <a:latin typeface="Courier New" pitchFamily="49" charset="0"/>
              </a:rPr>
              <a:t>[p] branch thenlabel</a:t>
            </a:r>
          </a:p>
          <a:p>
            <a:pPr algn="l" eaLnBrk="1" hangingPunct="1"/>
            <a:r>
              <a:rPr lang="en-US" sz="1800" b="1">
                <a:solidFill>
                  <a:schemeClr val="bg1"/>
                </a:solidFill>
              </a:rPr>
              <a:t>	    	      		           </a:t>
            </a:r>
            <a:r>
              <a:rPr lang="en-US" sz="1800" b="1">
                <a:solidFill>
                  <a:schemeClr val="bg1"/>
                </a:solidFill>
                <a:latin typeface="Courier New" pitchFamily="49" charset="0"/>
              </a:rPr>
              <a:t>x = 7	</a:t>
            </a:r>
          </a:p>
          <a:p>
            <a:pPr algn="l" eaLnBrk="1" hangingPunct="1"/>
            <a:r>
              <a:rPr lang="en-US" sz="1800" b="1">
                <a:solidFill>
                  <a:schemeClr val="bg1"/>
                </a:solidFill>
                <a:latin typeface="Courier New" pitchFamily="49" charset="0"/>
              </a:rPr>
              <a:t>	  			     goto postif</a:t>
            </a:r>
          </a:p>
          <a:p>
            <a:pPr algn="l" eaLnBrk="1" hangingPunct="1"/>
            <a:r>
              <a:rPr lang="en-US" sz="1800" b="1">
                <a:solidFill>
                  <a:schemeClr val="bg1"/>
                </a:solidFill>
                <a:latin typeface="Courier New" pitchFamily="49" charset="0"/>
              </a:rPr>
              <a:t>			thenlabel:  x = 5</a:t>
            </a:r>
          </a:p>
          <a:p>
            <a:pPr algn="l" eaLnBrk="1" hangingPunct="1"/>
            <a:r>
              <a:rPr lang="en-US" sz="1800" b="1">
                <a:solidFill>
                  <a:schemeClr val="bg1"/>
                </a:solidFill>
                <a:latin typeface="Courier New" pitchFamily="49" charset="0"/>
              </a:rPr>
              <a:t>			postif: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7467600" y="30480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 sz="1800"/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914400" y="5334000"/>
            <a:ext cx="807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/>
              <a:t>After if conversion:		  </a:t>
            </a:r>
            <a:r>
              <a:rPr lang="en-US" sz="1800" b="1">
                <a:solidFill>
                  <a:schemeClr val="bg1"/>
                </a:solidFill>
                <a:latin typeface="Courier New" pitchFamily="49" charset="0"/>
              </a:rPr>
              <a:t>[p] x = 5 || [!p] x =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80975"/>
            <a:ext cx="7124700" cy="428625"/>
          </a:xfrm>
        </p:spPr>
        <p:txBody>
          <a:bodyPr/>
          <a:lstStyle/>
          <a:p>
            <a:pPr algn="ctr"/>
            <a:r>
              <a:rPr lang="en-US"/>
              <a:t>If Statements (cont.)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2063"/>
            <a:ext cx="8229600" cy="4864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Compiler will </a:t>
            </a:r>
            <a:r>
              <a:rPr lang="en-US" sz="2400" b="0" dirty="0"/>
              <a:t>not</a:t>
            </a:r>
            <a:r>
              <a:rPr lang="en-US" sz="2400" dirty="0"/>
              <a:t> if convert long if statements.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Compiler will </a:t>
            </a:r>
            <a:r>
              <a:rPr lang="en-US" sz="2400" b="0" dirty="0"/>
              <a:t>not</a:t>
            </a:r>
            <a:r>
              <a:rPr lang="en-US" sz="2400" dirty="0"/>
              <a:t> software pipeline loops with if statements that are not if-converted.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For software </a:t>
            </a:r>
            <a:r>
              <a:rPr lang="en-US" sz="2400" dirty="0" smtClean="0"/>
              <a:t>“</a:t>
            </a:r>
            <a:r>
              <a:rPr lang="en-US" sz="2400" dirty="0" err="1" smtClean="0"/>
              <a:t>pipelinability</a:t>
            </a:r>
            <a:r>
              <a:rPr lang="en-US" sz="2400" dirty="0" smtClean="0"/>
              <a:t>”, </a:t>
            </a:r>
            <a:r>
              <a:rPr lang="en-US" sz="2400" dirty="0"/>
              <a:t>user must transform long if statements because compiler does not know if this is profitable.</a:t>
            </a:r>
          </a:p>
        </p:txBody>
      </p:sp>
      <p:sp>
        <p:nvSpPr>
          <p:cNvPr id="59397" name="AutoShape 5"/>
          <p:cNvSpPr>
            <a:spLocks noChangeArrowheads="1"/>
          </p:cNvSpPr>
          <p:nvPr/>
        </p:nvSpPr>
        <p:spPr bwMode="auto">
          <a:xfrm>
            <a:off x="1808163" y="3138488"/>
            <a:ext cx="5046662" cy="881062"/>
          </a:xfrm>
          <a:prstGeom prst="roundRect">
            <a:avLst>
              <a:gd name="adj" fmla="val 16667"/>
            </a:avLst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1771650" y="3171825"/>
            <a:ext cx="5181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;*---------------------------------------------------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Disqualified loop: Loop contains control code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;*---------------------------------------------------</a:t>
            </a:r>
          </a:p>
          <a:p>
            <a:pPr algn="l" eaLnBrk="1" hangingPunct="1"/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4476750" y="1490663"/>
            <a:ext cx="4559300" cy="40386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1" hangingPunct="1"/>
            <a:endParaRPr lang="en-US" sz="1800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285750" y="1490663"/>
            <a:ext cx="3657600" cy="40386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1" hangingPunct="1"/>
            <a:endParaRPr lang="en-US" sz="1800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68363"/>
          </a:xfrm>
        </p:spPr>
        <p:txBody>
          <a:bodyPr/>
          <a:lstStyle/>
          <a:p>
            <a:pPr algn="ctr"/>
            <a:r>
              <a:rPr lang="en-US" sz="2400" dirty="0"/>
              <a:t>Example of If Statement Reduction When No Else Block Exists</a:t>
            </a:r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957263"/>
            <a:ext cx="4038600" cy="45259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Original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largeif1(</a:t>
            </a:r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*x, </a:t>
            </a:r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*y)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if (*x++)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    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    i2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   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    *y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552950" y="957263"/>
            <a:ext cx="4038600" cy="45259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Hand-optimized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largeif1(int *x, int *y)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		</a:t>
            </a:r>
            <a:r>
              <a:rPr lang="en-US" sz="1600">
                <a:solidFill>
                  <a:srgbClr val="FFFF00"/>
                </a:solidFill>
                <a:latin typeface="Courier New" pitchFamily="49" charset="0"/>
              </a:rPr>
              <a:t>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rgbClr val="FFFF00"/>
                </a:solidFill>
                <a:latin typeface="Courier New" pitchFamily="49" charset="0"/>
              </a:rPr>
              <a:t>		i2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rgbClr val="FFFF00"/>
                </a:solidFill>
                <a:latin typeface="Courier New" pitchFamily="49" charset="0"/>
              </a:rPr>
              <a:t>		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		if (*x++)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		    *y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1428750" y="5548313"/>
            <a:ext cx="6343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/>
              <a:t>Note: Only assignment to y must be guarded for correctness.</a:t>
            </a:r>
          </a:p>
          <a:p>
            <a:pPr algn="l" eaLnBrk="1" hangingPunct="1"/>
            <a:r>
              <a:rPr lang="en-US" sz="1800"/>
              <a:t>          Profitability of if reduction depends on sparsity of x. </a:t>
            </a:r>
          </a:p>
        </p:txBody>
      </p:sp>
      <p:sp>
        <p:nvSpPr>
          <p:cNvPr id="61448" name="AutoShape 8"/>
          <p:cNvSpPr>
            <a:spLocks/>
          </p:cNvSpPr>
          <p:nvPr/>
        </p:nvSpPr>
        <p:spPr bwMode="auto">
          <a:xfrm>
            <a:off x="6172200" y="2438400"/>
            <a:ext cx="609600" cy="642938"/>
          </a:xfrm>
          <a:prstGeom prst="rightBrace">
            <a:avLst>
              <a:gd name="adj1" fmla="val 8789"/>
              <a:gd name="adj2" fmla="val 50000"/>
            </a:avLst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6934200" y="2514600"/>
            <a:ext cx="14668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 b="1">
                <a:solidFill>
                  <a:srgbClr val="FFFF00"/>
                </a:solidFill>
              </a:rPr>
              <a:t>pulled out </a:t>
            </a:r>
          </a:p>
          <a:p>
            <a:pPr algn="l" eaLnBrk="1" hangingPunct="1"/>
            <a:r>
              <a:rPr lang="en-US" sz="2000" b="1">
                <a:solidFill>
                  <a:srgbClr val="FFFF00"/>
                </a:solidFill>
              </a:rPr>
              <a:t>of if stmt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4483100" y="1298575"/>
            <a:ext cx="3657600" cy="40386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1" hangingPunct="1"/>
            <a:endParaRPr lang="en-US" sz="1800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292100" y="1298575"/>
            <a:ext cx="3657600" cy="40386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1" hangingPunct="1"/>
            <a:endParaRPr lang="en-US" sz="180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9288"/>
          </a:xfrm>
        </p:spPr>
        <p:txBody>
          <a:bodyPr/>
          <a:lstStyle/>
          <a:p>
            <a:pPr algn="ctr"/>
            <a:r>
              <a:rPr lang="en-US" sz="3200"/>
              <a:t>Or If Statement Can Be Eliminated Entirely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44500" y="765175"/>
            <a:ext cx="4038600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Original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large_if1(int *x, int *y)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		if (*x++)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		    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		    i2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		   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		    *y +=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559300" y="765175"/>
            <a:ext cx="4038600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Hand-optimized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large_if1(int *x, int *y)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		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		i2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		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		</a:t>
            </a:r>
            <a:r>
              <a:rPr lang="en-US" sz="1600">
                <a:solidFill>
                  <a:srgbClr val="FFFF00"/>
                </a:solidFill>
                <a:latin typeface="Courier New" pitchFamily="49" charset="0"/>
              </a:rPr>
              <a:t>p   = (*x++ !=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rgbClr val="FFFF00"/>
                </a:solidFill>
                <a:latin typeface="Courier New" pitchFamily="49" charset="0"/>
              </a:rPr>
              <a:t>		*y += p *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2730500" y="5641975"/>
            <a:ext cx="3346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/>
              <a:t>Sometimes this works better….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4722813" y="1412875"/>
            <a:ext cx="4233862" cy="3679825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1" hangingPunct="1"/>
            <a:endParaRPr lang="en-US" sz="1800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203200" y="1390650"/>
            <a:ext cx="4189413" cy="4440238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1" hangingPunct="1"/>
            <a:endParaRPr lang="en-US" sz="1800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title"/>
          </p:nvPr>
        </p:nvSpPr>
        <p:spPr>
          <a:xfrm>
            <a:off x="396875" y="0"/>
            <a:ext cx="8594725" cy="639763"/>
          </a:xfrm>
        </p:spPr>
        <p:txBody>
          <a:bodyPr/>
          <a:lstStyle/>
          <a:p>
            <a:pPr algn="ctr"/>
            <a:r>
              <a:rPr lang="en-US" sz="3200"/>
              <a:t>If Reduction Via Common Code Consolidation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220663" y="958850"/>
            <a:ext cx="4310062" cy="548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Original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large_if2(int *x, int *y, int *z)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		if (*x++)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>
                <a:solidFill>
                  <a:srgbClr val="FFFF00"/>
                </a:solidFill>
                <a:latin typeface="Courier New" pitchFamily="49" charset="0"/>
              </a:rPr>
              <a:t>int t = *z++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		    *w++  = 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>
                <a:solidFill>
                  <a:srgbClr val="FFFF00"/>
                </a:solidFill>
                <a:latin typeface="Courier New" pitchFamily="49" charset="0"/>
              </a:rPr>
              <a:t>*y++  = 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		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>
                <a:solidFill>
                  <a:srgbClr val="FFFF00"/>
                </a:solidFill>
                <a:latin typeface="Courier New" pitchFamily="49" charset="0"/>
              </a:rPr>
              <a:t>int t = *z++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>
                <a:solidFill>
                  <a:srgbClr val="FFFF00"/>
                </a:solidFill>
                <a:latin typeface="Courier New" pitchFamily="49" charset="0"/>
              </a:rPr>
              <a:t>*y++  = t</a:t>
            </a:r>
            <a:endParaRPr lang="en-US" sz="140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745038" y="904875"/>
            <a:ext cx="4264025" cy="4186238"/>
          </a:xfrm>
        </p:spPr>
        <p:txBody>
          <a:bodyPr/>
          <a:lstStyle/>
          <a:p>
            <a:pPr>
              <a:buFontTx/>
              <a:buNone/>
            </a:pPr>
            <a:r>
              <a:rPr lang="en-US" sz="1600"/>
              <a:t>Hand-optimized function:</a:t>
            </a:r>
          </a:p>
          <a:p>
            <a:pPr>
              <a:buFontTx/>
              <a:buNone/>
            </a:pPr>
            <a:endParaRPr lang="en-US" sz="1000"/>
          </a:p>
          <a:p>
            <a:pPr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large_if2(int *x, int *y, int *z)</a:t>
            </a:r>
          </a:p>
          <a:p>
            <a:pPr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		</a:t>
            </a:r>
            <a:r>
              <a:rPr lang="en-US" sz="1400">
                <a:solidFill>
                  <a:srgbClr val="FFFF00"/>
                </a:solidFill>
                <a:latin typeface="Courier New" pitchFamily="49" charset="0"/>
              </a:rPr>
              <a:t>int t = *z++</a:t>
            </a:r>
          </a:p>
          <a:p>
            <a:pPr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		if (*x++)</a:t>
            </a:r>
          </a:p>
          <a:p>
            <a:pPr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		    *w++ = t</a:t>
            </a:r>
          </a:p>
          <a:p>
            <a:pPr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		</a:t>
            </a:r>
            <a:r>
              <a:rPr lang="en-US" sz="1400">
                <a:solidFill>
                  <a:srgbClr val="FFFF00"/>
                </a:solidFill>
                <a:latin typeface="Courier New" pitchFamily="49" charset="0"/>
              </a:rPr>
              <a:t>*y++  = t</a:t>
            </a:r>
          </a:p>
          <a:p>
            <a:pPr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6019800" y="4724400"/>
            <a:ext cx="2667000" cy="1522413"/>
          </a:xfrm>
          <a:prstGeom prst="rect">
            <a:avLst/>
          </a:prstGeom>
          <a:solidFill>
            <a:srgbClr val="FFFF93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Note: Makes loop body smaller. Eliminates 2nd copy of:</a:t>
            </a:r>
          </a:p>
          <a:p>
            <a:pPr algn="l" eaLnBrk="1" hangingPunct="1"/>
            <a:r>
              <a:rPr lang="en-US" sz="1800" dirty="0"/>
              <a:t>	</a:t>
            </a:r>
            <a:r>
              <a:rPr lang="en-US" sz="1800" b="1" dirty="0"/>
              <a:t>t = *z++</a:t>
            </a:r>
          </a:p>
          <a:p>
            <a:pPr algn="l" eaLnBrk="1" hangingPunct="1"/>
            <a:r>
              <a:rPr lang="en-US" sz="1800" b="1" dirty="0"/>
              <a:t>	*y++ = t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4616450" y="2263775"/>
            <a:ext cx="4243388" cy="3908425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425450" y="2263775"/>
            <a:ext cx="3657600" cy="3908425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536575"/>
          </a:xfrm>
        </p:spPr>
        <p:txBody>
          <a:bodyPr/>
          <a:lstStyle/>
          <a:p>
            <a:pPr algn="ctr"/>
            <a:r>
              <a:rPr lang="en-US" sz="3200"/>
              <a:t>Eliminating Nested If Statements</a:t>
            </a: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77850" y="1874838"/>
            <a:ext cx="4038600" cy="45259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Original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complex_if(int *x, int *y,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	        int *z)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400">
                <a:solidFill>
                  <a:srgbClr val="FFFF00"/>
                </a:solidFill>
                <a:latin typeface="Courier New" pitchFamily="49" charset="0"/>
              </a:rPr>
              <a:t>// nested if stmt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	  	</a:t>
            </a:r>
            <a:r>
              <a:rPr lang="en-US" sz="140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 (*z++)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	 	    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	  	</a:t>
            </a:r>
            <a:r>
              <a:rPr lang="en-US" sz="1400">
                <a:solidFill>
                  <a:srgbClr val="FF0000"/>
                </a:solidFill>
                <a:latin typeface="Courier New" pitchFamily="49" charset="0"/>
              </a:rPr>
              <a:t>else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 (*x)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		        *y = 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		x++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705350" y="1936750"/>
            <a:ext cx="4438650" cy="46926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Hand-optimized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complex_if(int *x, int *y,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           int *z)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400">
                <a:solidFill>
                  <a:srgbClr val="FFFF00"/>
                </a:solidFill>
                <a:latin typeface="Courier New" pitchFamily="49" charset="0"/>
              </a:rPr>
              <a:t>// nested if stmt removed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	  	</a:t>
            </a:r>
            <a:r>
              <a:rPr lang="en-US" sz="1400">
                <a:solidFill>
                  <a:srgbClr val="FF0000"/>
                </a:solidFill>
                <a:latin typeface="Courier New" pitchFamily="49" charset="0"/>
              </a:rPr>
              <a:t>if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(*z++)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	 	    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	  	</a:t>
            </a:r>
            <a:r>
              <a:rPr lang="en-US" sz="1400">
                <a:solidFill>
                  <a:srgbClr val="FF0000"/>
                </a:solidFill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>
                <a:solidFill>
                  <a:srgbClr val="FFFF00"/>
                </a:solidFill>
                <a:latin typeface="Courier New" pitchFamily="49" charset="0"/>
              </a:rPr>
              <a:t>p = (*x !=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FFFF00"/>
                </a:solidFill>
                <a:latin typeface="Courier New" pitchFamily="49" charset="0"/>
              </a:rPr>
              <a:t>		   *y = !p * *y + p * 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		x++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239713" y="830263"/>
            <a:ext cx="84470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buFontTx/>
              <a:buChar char="•"/>
            </a:pPr>
            <a:r>
              <a:rPr lang="en-US" i="1" dirty="0"/>
              <a:t> Compiler will software pipeline </a:t>
            </a:r>
            <a:r>
              <a:rPr lang="en-US" i="1" dirty="0">
                <a:solidFill>
                  <a:srgbClr val="FF0000"/>
                </a:solidFill>
              </a:rPr>
              <a:t>nested if statements </a:t>
            </a:r>
            <a:r>
              <a:rPr lang="en-US" i="1" dirty="0"/>
              <a:t>less efficiently, if at all</a:t>
            </a:r>
            <a:r>
              <a:rPr lang="en-US" i="1" dirty="0" smtClean="0"/>
              <a:t>.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5715000"/>
            <a:ext cx="9144000" cy="533400"/>
          </a:xfrm>
          <a:prstGeom prst="rect">
            <a:avLst/>
          </a:prstGeom>
          <a:solidFill>
            <a:srgbClr val="FFFF9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Architecture Considerations</a:t>
            </a:r>
          </a:p>
          <a:p>
            <a:r>
              <a:rPr lang="en-US" dirty="0" smtClean="0"/>
              <a:t>Development Flow</a:t>
            </a:r>
          </a:p>
          <a:p>
            <a:r>
              <a:rPr lang="en-US" dirty="0" smtClean="0"/>
              <a:t>Build Options</a:t>
            </a:r>
          </a:p>
          <a:p>
            <a:r>
              <a:rPr lang="en-US" dirty="0" smtClean="0"/>
              <a:t>Reducing Loop Overhead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restrict</a:t>
            </a:r>
            <a:r>
              <a:rPr lang="en-US" dirty="0" smtClean="0"/>
              <a:t> Keyword</a:t>
            </a:r>
          </a:p>
          <a:p>
            <a:r>
              <a:rPr lang="en-US" dirty="0" smtClean="0"/>
              <a:t>Optimizing Structure References</a:t>
            </a:r>
          </a:p>
          <a:p>
            <a:r>
              <a:rPr lang="en-US" i="1" dirty="0" smtClean="0"/>
              <a:t>MUST_ITERATE</a:t>
            </a:r>
            <a:r>
              <a:rPr lang="en-US" dirty="0" smtClean="0"/>
              <a:t> and </a:t>
            </a:r>
            <a:r>
              <a:rPr lang="en-US" i="1" dirty="0" smtClean="0"/>
              <a:t>_</a:t>
            </a:r>
            <a:r>
              <a:rPr lang="en-US" i="1" dirty="0" err="1" smtClean="0"/>
              <a:t>nassert</a:t>
            </a:r>
            <a:r>
              <a:rPr lang="en-US" i="1" dirty="0" smtClean="0"/>
              <a:t> </a:t>
            </a:r>
            <a:r>
              <a:rPr lang="en-US" dirty="0" err="1" smtClean="0"/>
              <a:t>pragmas</a:t>
            </a:r>
            <a:endParaRPr lang="en-US" dirty="0" smtClean="0"/>
          </a:p>
          <a:p>
            <a:r>
              <a:rPr lang="en-US" dirty="0" smtClean="0"/>
              <a:t>Optimizing </a:t>
            </a:r>
            <a:r>
              <a:rPr lang="en-US" i="1" dirty="0" smtClean="0"/>
              <a:t>if</a:t>
            </a:r>
            <a:r>
              <a:rPr lang="en-US" dirty="0" smtClean="0"/>
              <a:t> Statements</a:t>
            </a:r>
          </a:p>
          <a:p>
            <a:r>
              <a:rPr lang="en-US" dirty="0" smtClean="0"/>
              <a:t>Benchmarking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425450" y="1828800"/>
            <a:ext cx="7727950" cy="2765425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1" hangingPunct="1"/>
            <a:endParaRPr lang="en-US" sz="1400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536575"/>
          </a:xfrm>
        </p:spPr>
        <p:txBody>
          <a:bodyPr/>
          <a:lstStyle/>
          <a:p>
            <a:pPr algn="ctr"/>
            <a:r>
              <a:rPr lang="en-US" sz="3200"/>
              <a:t>Benchmarking</a:t>
            </a:r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05000"/>
            <a:ext cx="7423150" cy="2667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#include &lt;c6x.h&gt;		// bring in references to TSCL, TSCH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20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void main()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   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   TSCL = 0;      // Initiate CPU timer by writing any val to TSCL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   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   t1 = TSCL;     // benchmark snapshot of free-running ctr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   my_code_to_benchmark();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   t2 = TSCL;     // benchmark snapshot of free-running ctr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   printf(“# cycles == %d\n”, (t2-t1));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239713" y="830263"/>
            <a:ext cx="844708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buFontTx/>
              <a:buChar char="•"/>
            </a:pPr>
            <a:r>
              <a:rPr lang="en-US" dirty="0"/>
              <a:t> </a:t>
            </a:r>
            <a:r>
              <a:rPr lang="en-US" dirty="0" smtClean="0"/>
              <a:t>C66x </a:t>
            </a:r>
            <a:r>
              <a:rPr lang="en-US" dirty="0" err="1" smtClean="0"/>
              <a:t>corepac</a:t>
            </a:r>
            <a:r>
              <a:rPr lang="en-US" dirty="0" smtClean="0"/>
              <a:t> </a:t>
            </a:r>
            <a:r>
              <a:rPr lang="en-US" dirty="0"/>
              <a:t>has a 64-bit timer (Time Stamp Counter) incremented at the CPU speed.</a:t>
            </a:r>
          </a:p>
          <a:p>
            <a:pPr algn="l" eaLnBrk="1" hangingPunct="1">
              <a:buFontTx/>
              <a:buChar char="•"/>
            </a:pPr>
            <a:r>
              <a:rPr lang="en-US" dirty="0"/>
              <a:t> Simplest benchmarking approach is to use lower 32 bits (TSC</a:t>
            </a:r>
            <a:r>
              <a:rPr lang="en-US" b="1" dirty="0"/>
              <a:t>L</a:t>
            </a:r>
            <a:r>
              <a:rPr lang="en-US" dirty="0"/>
              <a:t>)</a:t>
            </a:r>
          </a:p>
          <a:p>
            <a:pPr lvl="1" algn="l" eaLnBrk="1" hangingPunct="1">
              <a:buFontTx/>
              <a:buChar char="•"/>
            </a:pPr>
            <a:r>
              <a:rPr lang="en-US" dirty="0"/>
              <a:t> sufficient for most benchmarking needs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304800" y="4648200"/>
            <a:ext cx="844708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u="sng" dirty="0"/>
              <a:t>Advantages</a:t>
            </a:r>
          </a:p>
          <a:p>
            <a:pPr algn="l" eaLnBrk="1" hangingPunct="1">
              <a:buFontTx/>
              <a:buChar char="•"/>
            </a:pPr>
            <a:r>
              <a:rPr lang="en-US" dirty="0"/>
              <a:t> no need to worry about interrupts (as opposed to when reading </a:t>
            </a:r>
            <a:r>
              <a:rPr lang="en-US" i="1" dirty="0"/>
              <a:t>both </a:t>
            </a:r>
            <a:r>
              <a:rPr lang="en-US" dirty="0"/>
              <a:t>TSCL &amp; TSCH)</a:t>
            </a:r>
          </a:p>
          <a:p>
            <a:pPr algn="l" eaLnBrk="1" hangingPunct="1">
              <a:buFontTx/>
              <a:buChar char="•"/>
            </a:pPr>
            <a:r>
              <a:rPr lang="en-US" dirty="0"/>
              <a:t> no assembly code</a:t>
            </a:r>
          </a:p>
          <a:p>
            <a:pPr algn="l" eaLnBrk="1" hangingPunct="1">
              <a:buFontTx/>
              <a:buChar char="•"/>
            </a:pPr>
            <a:r>
              <a:rPr lang="en-US" dirty="0"/>
              <a:t> no need for Chip Support Library (CSL) or other APIs</a:t>
            </a:r>
          </a:p>
          <a:p>
            <a:pPr algn="l" eaLnBrk="1" hangingPunct="1">
              <a:buFontTx/>
              <a:buChar char="•"/>
            </a:pPr>
            <a:r>
              <a:rPr lang="en-US" dirty="0"/>
              <a:t> </a:t>
            </a:r>
            <a:r>
              <a:rPr lang="en-US" dirty="0" smtClean="0"/>
              <a:t>fast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425450" y="1371600"/>
            <a:ext cx="7727950" cy="25146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1" hangingPunct="1"/>
            <a:endParaRPr lang="en-US" sz="140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536575"/>
          </a:xfrm>
        </p:spPr>
        <p:txBody>
          <a:bodyPr/>
          <a:lstStyle/>
          <a:p>
            <a:pPr algn="ctr"/>
            <a:r>
              <a:rPr lang="en-US" sz="3200"/>
              <a:t>Benchmarking (2)</a:t>
            </a:r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7423150" cy="2362200"/>
          </a:xfrm>
        </p:spPr>
        <p:txBody>
          <a:bodyPr/>
          <a:lstStyle/>
          <a:p>
            <a:pPr>
              <a:buFontTx/>
              <a:buNone/>
            </a:pP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#include &lt;c6x.h&gt;		// bring in references to TSCL, TSCH</a:t>
            </a:r>
          </a:p>
          <a:p>
            <a:pPr>
              <a:buFontTx/>
              <a:buNone/>
            </a:pP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#include &lt;stdint.h&gt;		// get C99 data types such as uint64_t</a:t>
            </a:r>
          </a:p>
          <a:p>
            <a:pPr>
              <a:buFontTx/>
              <a:buNone/>
            </a:pPr>
            <a:endParaRPr lang="en-US" sz="1200">
              <a:solidFill>
                <a:schemeClr val="bg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uint64_t t1, t2;</a:t>
            </a:r>
          </a:p>
          <a:p>
            <a:pPr>
              <a:buFontTx/>
              <a:buNone/>
            </a:pPr>
            <a:endParaRPr lang="en-US" sz="1200">
              <a:solidFill>
                <a:schemeClr val="bg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t1 = _itoll(TSCH, TSCL);      // get full 64-bit time snapshot</a:t>
            </a:r>
          </a:p>
          <a:p>
            <a:pPr>
              <a:buFontTx/>
              <a:buNone/>
            </a:pP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my_code_to_benchmark();</a:t>
            </a:r>
          </a:p>
          <a:p>
            <a:pPr>
              <a:buFontTx/>
              <a:buNone/>
            </a:pP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t2  = _itoll(TSCH, TSCL);     // get full 64-bit time snapshot </a:t>
            </a:r>
          </a:p>
          <a:p>
            <a:pPr>
              <a:buFontTx/>
              <a:buNone/>
            </a:pPr>
            <a:endParaRPr lang="en-US" sz="1200">
              <a:solidFill>
                <a:schemeClr val="bg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printf(“# cycles == %lld\n”, (t2-t1));</a:t>
            </a:r>
          </a:p>
          <a:p>
            <a:pPr>
              <a:buFontTx/>
              <a:buNone/>
            </a:pPr>
            <a:endParaRPr lang="en-US" sz="120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239713" y="830263"/>
            <a:ext cx="8447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buFontTx/>
              <a:buChar char="•"/>
            </a:pPr>
            <a:r>
              <a:rPr lang="en-US"/>
              <a:t> If you need more than 32 bits for benchmarking (rare) …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304800" y="4114800"/>
            <a:ext cx="8447088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buFontTx/>
              <a:buChar char="•"/>
            </a:pPr>
            <a:r>
              <a:rPr lang="en-US"/>
              <a:t> Beware! </a:t>
            </a:r>
          </a:p>
          <a:p>
            <a:pPr lvl="1" algn="l" eaLnBrk="1" hangingPunct="1">
              <a:buFontTx/>
              <a:buChar char="•"/>
            </a:pPr>
            <a:r>
              <a:rPr lang="en-US"/>
              <a:t> Not protected from interrupts between reading of TSCL and TSCH!</a:t>
            </a:r>
          </a:p>
          <a:p>
            <a:pPr lvl="1" algn="l" eaLnBrk="1" hangingPunct="1">
              <a:buFontTx/>
              <a:buChar char="•"/>
            </a:pPr>
            <a:r>
              <a:rPr lang="en-US"/>
              <a:t> Fix by adding </a:t>
            </a:r>
            <a:r>
              <a:rPr lang="en-US" sz="1400" b="1">
                <a:latin typeface="Courier New" pitchFamily="49" charset="0"/>
              </a:rPr>
              <a:t>_disable_interrupts(), _restore_interrupts()</a:t>
            </a:r>
            <a:r>
              <a:rPr lang="en-US"/>
              <a:t> intrinsics</a:t>
            </a:r>
          </a:p>
          <a:p>
            <a:pPr algn="l" eaLnBrk="1" hangingPunct="1">
              <a:buFontTx/>
              <a:buChar char="•"/>
            </a:pPr>
            <a:endParaRPr lang="en-US"/>
          </a:p>
          <a:p>
            <a:pPr algn="l" eaLnBrk="1" hangingPunct="1">
              <a:buFontTx/>
              <a:buChar char="•"/>
            </a:pPr>
            <a:r>
              <a:rPr lang="en-US"/>
              <a:t> Similar code exists in many CSL implementations</a:t>
            </a:r>
          </a:p>
          <a:p>
            <a:pPr lvl="1" algn="l" eaLnBrk="1" hangingPunct="1">
              <a:buFontTx/>
              <a:buChar char="•"/>
            </a:pPr>
            <a:r>
              <a:rPr lang="en-US"/>
              <a:t> it </a:t>
            </a:r>
            <a:r>
              <a:rPr lang="en-US" i="1"/>
              <a:t>does</a:t>
            </a:r>
            <a:r>
              <a:rPr lang="en-US"/>
              <a:t> provide interrupt protection (via assembly code branch delay slots)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 </a:t>
            </a:r>
            <a:r>
              <a:rPr lang="en-US" dirty="0" smtClean="0"/>
              <a:t>C66x User </a:t>
            </a:r>
            <a:r>
              <a:rPr lang="en-US" dirty="0"/>
              <a:t>Advice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sz="2400" dirty="0">
                <a:cs typeface="Arial" charset="0"/>
              </a:rPr>
              <a:t>Do not let loops get too large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cs typeface="Arial" charset="0"/>
              </a:rPr>
              <a:t>SPLOOP limits: </a:t>
            </a:r>
          </a:p>
          <a:p>
            <a:pPr lvl="2">
              <a:lnSpc>
                <a:spcPct val="130000"/>
              </a:lnSpc>
            </a:pPr>
            <a:r>
              <a:rPr lang="en-US" sz="2000" dirty="0">
                <a:cs typeface="Arial" charset="0"/>
              </a:rPr>
              <a:t>single iteration (dynamic length) </a:t>
            </a:r>
            <a:r>
              <a:rPr lang="en-US" sz="2000" dirty="0"/>
              <a:t>must be </a:t>
            </a:r>
            <a:r>
              <a:rPr lang="en-US" sz="2000" dirty="0">
                <a:cs typeface="Arial" charset="0"/>
              </a:rPr>
              <a:t>≤ 48 cycles </a:t>
            </a:r>
          </a:p>
          <a:p>
            <a:pPr lvl="2">
              <a:lnSpc>
                <a:spcPct val="130000"/>
              </a:lnSpc>
            </a:pPr>
            <a:r>
              <a:rPr lang="en-US" sz="2000" dirty="0">
                <a:cs typeface="Arial" charset="0"/>
              </a:rPr>
              <a:t># of cycles in loop body (ii) must be ≤ 14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cs typeface="Arial" charset="0"/>
              </a:rPr>
              <a:t>Beware of unroll </a:t>
            </a:r>
            <a:r>
              <a:rPr lang="en-US" sz="2000" dirty="0" err="1">
                <a:cs typeface="Arial" charset="0"/>
              </a:rPr>
              <a:t>pragmas</a:t>
            </a:r>
            <a:r>
              <a:rPr lang="en-US" sz="2000" dirty="0">
                <a:cs typeface="Arial" charset="0"/>
              </a:rPr>
              <a:t> with respect to SPLOOP limits</a:t>
            </a:r>
          </a:p>
          <a:p>
            <a:pPr>
              <a:lnSpc>
                <a:spcPct val="130000"/>
              </a:lnSpc>
            </a:pPr>
            <a:r>
              <a:rPr lang="en-US" sz="2400" dirty="0" smtClean="0">
                <a:cs typeface="Arial" charset="0"/>
              </a:rPr>
              <a:t>Leverage New C66x </a:t>
            </a:r>
            <a:r>
              <a:rPr lang="en-US" sz="2400" dirty="0" err="1" smtClean="0">
                <a:cs typeface="Arial" charset="0"/>
              </a:rPr>
              <a:t>Intrinsics</a:t>
            </a:r>
            <a:r>
              <a:rPr lang="en-US" sz="2400" dirty="0" smtClean="0">
                <a:cs typeface="Arial" charset="0"/>
              </a:rPr>
              <a:t> (Examples Below)</a:t>
            </a:r>
          </a:p>
          <a:p>
            <a:pPr lvl="2">
              <a:lnSpc>
                <a:spcPct val="130000"/>
              </a:lnSpc>
            </a:pPr>
            <a:r>
              <a:rPr lang="en-US" sz="2000" b="1" dirty="0" smtClean="0"/>
              <a:t>_dadd2 - </a:t>
            </a:r>
            <a:r>
              <a:rPr lang="en-US" sz="2000" dirty="0" smtClean="0"/>
              <a:t>Four-way SIMD addition of signed 16-bit values producing four signed 32-bit results.</a:t>
            </a:r>
          </a:p>
          <a:p>
            <a:pPr lvl="2">
              <a:lnSpc>
                <a:spcPct val="130000"/>
              </a:lnSpc>
            </a:pPr>
            <a:r>
              <a:rPr lang="en-US" sz="2000" b="1" dirty="0" smtClean="0"/>
              <a:t>_ddotp4h </a:t>
            </a:r>
            <a:r>
              <a:rPr lang="en-US" sz="2000" dirty="0" smtClean="0"/>
              <a:t>- Performs two dot-products between four sets of packed 16-bit values.</a:t>
            </a:r>
          </a:p>
          <a:p>
            <a:pPr lvl="2">
              <a:lnSpc>
                <a:spcPct val="130000"/>
              </a:lnSpc>
            </a:pPr>
            <a:r>
              <a:rPr lang="en-US" sz="2000" b="1" dirty="0" smtClean="0"/>
              <a:t>_qmpy32 </a:t>
            </a:r>
            <a:r>
              <a:rPr lang="en-US" sz="2000" dirty="0" smtClean="0"/>
              <a:t>- Four-way SIMD multiply of signed 32-bit values producing four 32-bit results.</a:t>
            </a:r>
          </a:p>
          <a:p>
            <a:pPr lvl="2">
              <a:lnSpc>
                <a:spcPct val="130000"/>
              </a:lnSpc>
            </a:pPr>
            <a:endParaRPr lang="en-US" sz="20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Software Architecture Considerations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Follow appropriate Multicore design guidelines</a:t>
            </a:r>
          </a:p>
          <a:p>
            <a:r>
              <a:rPr lang="en-US" sz="2400" dirty="0" smtClean="0"/>
              <a:t>Use Peripherals to offload CPU Tasks</a:t>
            </a:r>
          </a:p>
          <a:p>
            <a:pPr lvl="1"/>
            <a:r>
              <a:rPr lang="en-US" sz="2000" dirty="0" smtClean="0"/>
              <a:t>EDMA</a:t>
            </a:r>
          </a:p>
          <a:p>
            <a:pPr lvl="1"/>
            <a:r>
              <a:rPr lang="en-US" sz="2000" dirty="0" smtClean="0"/>
              <a:t>Multicore Navigator</a:t>
            </a:r>
          </a:p>
          <a:p>
            <a:r>
              <a:rPr lang="en-US" sz="2400" dirty="0" smtClean="0"/>
              <a:t>Cache Behavior</a:t>
            </a:r>
          </a:p>
          <a:p>
            <a:pPr lvl="1"/>
            <a:r>
              <a:rPr lang="en-US" sz="2000" dirty="0" smtClean="0"/>
              <a:t>Avoid Conflict Misses by ensuring that parent/child functions don’t share cache lines</a:t>
            </a:r>
          </a:p>
          <a:p>
            <a:pPr lvl="1"/>
            <a:r>
              <a:rPr lang="en-US" sz="2000" dirty="0" smtClean="0"/>
              <a:t>Avoid Capacity Misses by ensuring that the cache is large enough</a:t>
            </a:r>
          </a:p>
          <a:p>
            <a:pPr lvl="1"/>
            <a:r>
              <a:rPr lang="en-US" sz="2000" dirty="0" smtClean="0"/>
              <a:t>Ensure that parent/child functions don’t share cache lines (Conflict Miss)</a:t>
            </a:r>
          </a:p>
          <a:p>
            <a:pPr lvl="1"/>
            <a:r>
              <a:rPr lang="en-US" sz="2000" dirty="0" smtClean="0"/>
              <a:t>Ensure that Cache is large enough (Capacity Miss)</a:t>
            </a:r>
          </a:p>
          <a:p>
            <a:r>
              <a:rPr lang="en-US" sz="2400" dirty="0" smtClean="0"/>
              <a:t>Some Assembly Required? Use Linear Assembly!</a:t>
            </a:r>
          </a:p>
          <a:p>
            <a:r>
              <a:rPr lang="en-US" sz="2400" dirty="0" smtClean="0"/>
              <a:t>DON’T USE PRINTF</a:t>
            </a:r>
          </a:p>
          <a:p>
            <a:pPr>
              <a:buNone/>
            </a:pPr>
            <a:endParaRPr lang="en-US" sz="24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0"/>
            <a:ext cx="9144000" cy="514350"/>
          </a:xfrm>
        </p:spPr>
        <p:txBody>
          <a:bodyPr/>
          <a:lstStyle/>
          <a:p>
            <a:r>
              <a:rPr lang="en-US" sz="3200" dirty="0"/>
              <a:t>Summary : Tips for Developing Efficient Code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407400" cy="43227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Understand/exploit .</a:t>
            </a:r>
            <a:r>
              <a:rPr lang="en-US" sz="2400" dirty="0" err="1"/>
              <a:t>asm</a:t>
            </a:r>
            <a:r>
              <a:rPr lang="en-US" sz="2400" dirty="0"/>
              <a:t> file comments generated when compiling with –s and –mw.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Get your CGT build options right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Use restrict qualifiers, MUST_ITERATE </a:t>
            </a:r>
            <a:r>
              <a:rPr lang="en-US" sz="2400" dirty="0" err="1"/>
              <a:t>pragmas</a:t>
            </a:r>
            <a:r>
              <a:rPr lang="en-US" sz="2400" dirty="0"/>
              <a:t> and _</a:t>
            </a:r>
            <a:r>
              <a:rPr lang="en-US" sz="2400" dirty="0" err="1"/>
              <a:t>nasserts</a:t>
            </a:r>
            <a:r>
              <a:rPr lang="en-US" sz="2400" dirty="0"/>
              <a:t>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	--- Remember, -</a:t>
            </a:r>
            <a:r>
              <a:rPr lang="en-US" sz="2400" dirty="0" err="1"/>
              <a:t>mt</a:t>
            </a:r>
            <a:r>
              <a:rPr lang="en-US" sz="2400" dirty="0"/>
              <a:t> does not cover pointers embedded in structures.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Pull structure references out of loops and especially loop control.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Reduce complexity/length of if statements.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Don’t let loops get too large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  <p:sp>
        <p:nvSpPr>
          <p:cNvPr id="71685" name="Litebulb"/>
          <p:cNvSpPr>
            <a:spLocks noEditPoints="1" noChangeArrowheads="1"/>
          </p:cNvSpPr>
          <p:nvPr/>
        </p:nvSpPr>
        <p:spPr bwMode="auto">
          <a:xfrm>
            <a:off x="7848600" y="4800600"/>
            <a:ext cx="942975" cy="142557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4876800"/>
          </a:xfrm>
        </p:spPr>
        <p:txBody>
          <a:bodyPr/>
          <a:lstStyle/>
          <a:p>
            <a:r>
              <a:rPr lang="en-US" sz="2400" dirty="0"/>
              <a:t>spra666, “</a:t>
            </a:r>
            <a:r>
              <a:rPr lang="en-US" sz="2400" i="1" dirty="0"/>
              <a:t>Hand-Tuning Loops and Control Code on the TMS320C6000</a:t>
            </a:r>
            <a:r>
              <a:rPr lang="en-US" sz="2400" dirty="0" smtClean="0"/>
              <a:t>” [</a:t>
            </a:r>
            <a:r>
              <a:rPr lang="en-US" sz="2400" dirty="0">
                <a:hlinkClick r:id="rId3"/>
              </a:rPr>
              <a:t>link</a:t>
            </a:r>
            <a:r>
              <a:rPr lang="en-US" sz="2400" dirty="0"/>
              <a:t>]</a:t>
            </a:r>
          </a:p>
          <a:p>
            <a:r>
              <a:rPr lang="en-US" sz="2400" dirty="0"/>
              <a:t>spraa46, “</a:t>
            </a:r>
            <a:r>
              <a:rPr lang="en-US" sz="2400" i="1" dirty="0"/>
              <a:t>Advanced Linker Techniques for Convenient and Efficient Memory Usage</a:t>
            </a:r>
            <a:r>
              <a:rPr lang="en-US" sz="2400" dirty="0" smtClean="0"/>
              <a:t>” [</a:t>
            </a:r>
            <a:r>
              <a:rPr lang="en-US" sz="2400" dirty="0">
                <a:hlinkClick r:id="rId4"/>
              </a:rPr>
              <a:t>link</a:t>
            </a:r>
            <a:r>
              <a:rPr lang="en-US" sz="2400" dirty="0"/>
              <a:t>]</a:t>
            </a:r>
          </a:p>
          <a:p>
            <a:r>
              <a:rPr lang="en-US" sz="2400" dirty="0"/>
              <a:t>spru187, “</a:t>
            </a:r>
            <a:r>
              <a:rPr lang="en-US" sz="2400" i="1" dirty="0"/>
              <a:t>TMS320C6000 Optimizing Compiler User’s Guide” </a:t>
            </a:r>
            <a:r>
              <a:rPr lang="en-US" sz="2400" dirty="0"/>
              <a:t>[</a:t>
            </a:r>
            <a:r>
              <a:rPr lang="en-US" sz="2400" dirty="0">
                <a:hlinkClick r:id="rId5"/>
              </a:rPr>
              <a:t>link</a:t>
            </a:r>
            <a:r>
              <a:rPr lang="en-US" sz="2400" dirty="0"/>
              <a:t>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1600200"/>
            <a:ext cx="9144000" cy="533400"/>
          </a:xfrm>
          <a:prstGeom prst="rect">
            <a:avLst/>
          </a:prstGeom>
          <a:solidFill>
            <a:srgbClr val="FFFF9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Architecture Considerations</a:t>
            </a:r>
          </a:p>
          <a:p>
            <a:r>
              <a:rPr lang="en-US" dirty="0" smtClean="0"/>
              <a:t>Development Flow</a:t>
            </a:r>
          </a:p>
          <a:p>
            <a:r>
              <a:rPr lang="en-US" dirty="0" smtClean="0"/>
              <a:t>Build Options</a:t>
            </a:r>
          </a:p>
          <a:p>
            <a:r>
              <a:rPr lang="en-US" dirty="0" smtClean="0"/>
              <a:t>Reducing Loop Overhead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restrict</a:t>
            </a:r>
            <a:r>
              <a:rPr lang="en-US" dirty="0" smtClean="0"/>
              <a:t> Keyword</a:t>
            </a:r>
          </a:p>
          <a:p>
            <a:r>
              <a:rPr lang="en-US" dirty="0" smtClean="0"/>
              <a:t>Optimizing Structure References</a:t>
            </a:r>
          </a:p>
          <a:p>
            <a:r>
              <a:rPr lang="en-US" i="1" dirty="0" smtClean="0"/>
              <a:t>MUST_ITERATE</a:t>
            </a:r>
            <a:r>
              <a:rPr lang="en-US" dirty="0" smtClean="0"/>
              <a:t> and </a:t>
            </a:r>
            <a:r>
              <a:rPr lang="en-US" i="1" dirty="0" smtClean="0"/>
              <a:t>_</a:t>
            </a:r>
            <a:r>
              <a:rPr lang="en-US" i="1" dirty="0" err="1" smtClean="0"/>
              <a:t>nassert</a:t>
            </a:r>
            <a:r>
              <a:rPr lang="en-US" i="1" dirty="0" smtClean="0"/>
              <a:t> </a:t>
            </a:r>
            <a:r>
              <a:rPr lang="en-US" dirty="0" err="1" smtClean="0"/>
              <a:t>pragmas</a:t>
            </a:r>
            <a:endParaRPr lang="en-US" dirty="0" smtClean="0"/>
          </a:p>
          <a:p>
            <a:r>
              <a:rPr lang="en-US" dirty="0" smtClean="0"/>
              <a:t>Optimizing </a:t>
            </a:r>
            <a:r>
              <a:rPr lang="en-US" i="1" dirty="0" smtClean="0"/>
              <a:t>if</a:t>
            </a:r>
            <a:r>
              <a:rPr lang="en-US" dirty="0" smtClean="0"/>
              <a:t> Statements</a:t>
            </a:r>
          </a:p>
          <a:p>
            <a:r>
              <a:rPr lang="en-US" dirty="0" smtClean="0"/>
              <a:t>Benchmarking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2400" dirty="0" smtClean="0"/>
              <a:t>Always compile with: –s, –mw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Adds extra information to the resulting assembly file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 smtClean="0"/>
              <a:t>-s: show source code after high level optimization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 smtClean="0"/>
              <a:t>-mw: provide extra information on software pipelined loops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 smtClean="0"/>
              <a:t>Safe for production code – </a:t>
            </a:r>
            <a:r>
              <a:rPr lang="en-US" sz="1600" b="1" dirty="0" smtClean="0"/>
              <a:t>No performance impact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Select the “best” build options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More than just “turn on –o3”!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Make sure the trip counters are signed integers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Provide as much information as possible to the compiler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Restrict keywords, MUST_ITERATE </a:t>
            </a:r>
            <a:r>
              <a:rPr lang="en-US" sz="2000" dirty="0" err="1" smtClean="0"/>
              <a:t>pragmas</a:t>
            </a:r>
            <a:r>
              <a:rPr lang="en-US" sz="2000" dirty="0" smtClean="0"/>
              <a:t>, </a:t>
            </a:r>
            <a:r>
              <a:rPr lang="en-US" sz="2000" dirty="0" err="1" smtClean="0"/>
              <a:t>nasserts</a:t>
            </a:r>
            <a:endParaRPr lang="en-US" sz="2000" dirty="0" smtClean="0"/>
          </a:p>
          <a:p>
            <a:pPr>
              <a:buFont typeface="+mj-lt"/>
              <a:buAutoNum type="arabicPeriod"/>
            </a:pPr>
            <a:r>
              <a:rPr lang="en-US" sz="2400" dirty="0" smtClean="0"/>
              <a:t>DO NOT use –g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Analyze the information in the generated assembly file.  Identify bottlenecks.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2209800"/>
            <a:ext cx="9144000" cy="533400"/>
          </a:xfrm>
          <a:prstGeom prst="rect">
            <a:avLst/>
          </a:prstGeom>
          <a:solidFill>
            <a:srgbClr val="FFFF9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Architecture Considerations</a:t>
            </a:r>
          </a:p>
          <a:p>
            <a:r>
              <a:rPr lang="en-US" dirty="0" smtClean="0"/>
              <a:t>Development Flow</a:t>
            </a:r>
          </a:p>
          <a:p>
            <a:r>
              <a:rPr lang="en-US" dirty="0" smtClean="0"/>
              <a:t>Build Options</a:t>
            </a:r>
          </a:p>
          <a:p>
            <a:r>
              <a:rPr lang="en-US" dirty="0" smtClean="0"/>
              <a:t>Reducing Loop Overhead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restrict</a:t>
            </a:r>
            <a:r>
              <a:rPr lang="en-US" dirty="0" smtClean="0"/>
              <a:t> Keyword</a:t>
            </a:r>
          </a:p>
          <a:p>
            <a:r>
              <a:rPr lang="en-US" dirty="0" smtClean="0"/>
              <a:t>Optimizing Structure References</a:t>
            </a:r>
          </a:p>
          <a:p>
            <a:r>
              <a:rPr lang="en-US" i="1" dirty="0" smtClean="0"/>
              <a:t>MUST_ITERATE</a:t>
            </a:r>
            <a:r>
              <a:rPr lang="en-US" dirty="0" smtClean="0"/>
              <a:t> and </a:t>
            </a:r>
            <a:r>
              <a:rPr lang="en-US" i="1" dirty="0" smtClean="0"/>
              <a:t>_</a:t>
            </a:r>
            <a:r>
              <a:rPr lang="en-US" i="1" dirty="0" err="1" smtClean="0"/>
              <a:t>nassert</a:t>
            </a:r>
            <a:r>
              <a:rPr lang="en-US" i="1" dirty="0" smtClean="0"/>
              <a:t> </a:t>
            </a:r>
            <a:r>
              <a:rPr lang="en-US" dirty="0" err="1" smtClean="0"/>
              <a:t>pragmas</a:t>
            </a:r>
            <a:endParaRPr lang="en-US" dirty="0" smtClean="0"/>
          </a:p>
          <a:p>
            <a:r>
              <a:rPr lang="en-US" dirty="0" smtClean="0"/>
              <a:t>Optimizing </a:t>
            </a:r>
            <a:r>
              <a:rPr lang="en-US" i="1" dirty="0" smtClean="0"/>
              <a:t>if</a:t>
            </a:r>
            <a:r>
              <a:rPr lang="en-US" dirty="0" smtClean="0"/>
              <a:t> Statements</a:t>
            </a:r>
          </a:p>
          <a:p>
            <a:r>
              <a:rPr lang="en-US" dirty="0" smtClean="0"/>
              <a:t>Benchmarking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“Right” build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-</a:t>
            </a:r>
            <a:r>
              <a:rPr lang="en-US" sz="2000" dirty="0" smtClean="0"/>
              <a:t>mv6600 </a:t>
            </a:r>
            <a:r>
              <a:rPr lang="en-US" sz="2000" dirty="0" smtClean="0"/>
              <a:t>enables </a:t>
            </a:r>
            <a:r>
              <a:rPr lang="en-US" sz="2000" dirty="0" smtClean="0"/>
              <a:t>6600 </a:t>
            </a:r>
            <a:r>
              <a:rPr lang="en-US" sz="2000" dirty="0" smtClean="0"/>
              <a:t>ISA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Enables 64+ instruction selection</a:t>
            </a:r>
          </a:p>
          <a:p>
            <a:pPr lvl="1">
              <a:lnSpc>
                <a:spcPct val="80000"/>
              </a:lnSpc>
            </a:pP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–o[2|3]. Optimization level. Critical!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-o2/-o3 enables SPLOOP (</a:t>
            </a:r>
            <a:r>
              <a:rPr lang="en-US" sz="1800" dirty="0" smtClean="0"/>
              <a:t>c66 </a:t>
            </a:r>
            <a:r>
              <a:rPr lang="en-US" sz="1800" dirty="0" smtClean="0"/>
              <a:t>hardware loop buffer). –o3, file-level optimization is performed. –o2, function-level optimization is performed. –o1, high-level optimization is minimal</a:t>
            </a:r>
          </a:p>
          <a:p>
            <a:pPr lvl="1">
              <a:lnSpc>
                <a:spcPct val="80000"/>
              </a:lnSpc>
            </a:pP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–ms[0-3]. If </a:t>
            </a:r>
            <a:r>
              <a:rPr lang="en-US" sz="2000" dirty="0" err="1" smtClean="0"/>
              <a:t>codesize</a:t>
            </a:r>
            <a:r>
              <a:rPr lang="en-US" sz="2000" dirty="0" smtClean="0"/>
              <a:t> is a concern…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Use in conjunction with –o2 or –o3. Try –ms0 or –ms1 with performance critical code. Consider –ms2 or –ms3 for seldom executed code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Note that improved </a:t>
            </a:r>
            <a:r>
              <a:rPr lang="en-US" sz="1800" dirty="0" err="1" smtClean="0"/>
              <a:t>codesize</a:t>
            </a:r>
            <a:r>
              <a:rPr lang="en-US" sz="1800" dirty="0" smtClean="0"/>
              <a:t> may mean better cache performance</a:t>
            </a:r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–mi[N]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-mi100 tells the compiler it cannot generate code that turns interrupts off for more than (approximately) 100 cycles.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For loops that do </a:t>
            </a:r>
            <a:r>
              <a:rPr lang="en-US" sz="1800" i="1" dirty="0" smtClean="0"/>
              <a:t>not </a:t>
            </a:r>
            <a:r>
              <a:rPr lang="en-US" sz="1800" dirty="0" smtClean="0"/>
              <a:t>SPLOOP, choose ‘balanced’ N (i.e. large enough to get best performance, small enough to keep system latency low)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8364538" cy="4876800"/>
          </a:xfrm>
        </p:spPr>
        <p:txBody>
          <a:bodyPr/>
          <a:lstStyle/>
          <a:p>
            <a:r>
              <a:rPr lang="en-US" sz="1800" dirty="0"/>
              <a:t>–</a:t>
            </a:r>
            <a:r>
              <a:rPr lang="en-US" sz="1800" dirty="0" err="1"/>
              <a:t>mt</a:t>
            </a:r>
            <a:r>
              <a:rPr lang="en-US" sz="1800" dirty="0"/>
              <a:t>. </a:t>
            </a:r>
            <a:r>
              <a:rPr lang="en-US" sz="1800" b="0" dirty="0"/>
              <a:t>Assume no pointer-based parameter writes to a memory location that is read by any other pointer-based parameter to the same function. </a:t>
            </a:r>
          </a:p>
          <a:p>
            <a:pPr lvl="1"/>
            <a:r>
              <a:rPr lang="en-US" sz="1600" b="1" dirty="0"/>
              <a:t>generally safe except for </a:t>
            </a:r>
            <a:r>
              <a:rPr lang="en-US" sz="1600" b="1" i="1" dirty="0"/>
              <a:t>in place </a:t>
            </a:r>
            <a:r>
              <a:rPr lang="en-US" sz="1600" b="1" dirty="0"/>
              <a:t>transforms </a:t>
            </a:r>
          </a:p>
          <a:p>
            <a:pPr lvl="1"/>
            <a:r>
              <a:rPr lang="en-US" sz="1600" b="1" dirty="0"/>
              <a:t>E.g. consider the following function:</a:t>
            </a:r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r>
              <a:rPr lang="en-US" sz="1800" b="0" dirty="0"/>
              <a:t>–</a:t>
            </a:r>
            <a:r>
              <a:rPr lang="en-US" sz="1800" b="0" dirty="0" err="1"/>
              <a:t>mt</a:t>
            </a:r>
            <a:r>
              <a:rPr lang="en-US" sz="1800" b="0" dirty="0"/>
              <a:t> is safe when memory ranges pointed to by “input” and “output” don’t overlap.</a:t>
            </a:r>
          </a:p>
          <a:p>
            <a:r>
              <a:rPr lang="en-US" sz="1800" b="0" i="1" dirty="0"/>
              <a:t>limitations of –</a:t>
            </a:r>
            <a:r>
              <a:rPr lang="en-US" sz="1800" b="0" i="1" dirty="0" err="1"/>
              <a:t>mt</a:t>
            </a:r>
            <a:r>
              <a:rPr lang="en-US" sz="1800" b="0" i="1" dirty="0"/>
              <a:t>: </a:t>
            </a:r>
            <a:r>
              <a:rPr lang="en-US" sz="1800" b="0" dirty="0"/>
              <a:t>applies </a:t>
            </a:r>
            <a:r>
              <a:rPr lang="en-US" sz="1800" b="0" i="1" dirty="0"/>
              <a:t>only </a:t>
            </a:r>
            <a:r>
              <a:rPr lang="en-US" sz="1800" b="0" dirty="0"/>
              <a:t>to pointer-based function parameters. It says nothing about:</a:t>
            </a:r>
          </a:p>
          <a:p>
            <a:pPr lvl="1"/>
            <a:r>
              <a:rPr lang="en-US" sz="1600" b="1" dirty="0"/>
              <a:t>relationship between parameters and other pointers (for example, “</a:t>
            </a:r>
            <a:r>
              <a:rPr lang="en-US" sz="1600" b="1" dirty="0" err="1"/>
              <a:t>myglobal</a:t>
            </a:r>
            <a:r>
              <a:rPr lang="en-US" sz="1600" b="1" dirty="0"/>
              <a:t>” and “output”).</a:t>
            </a:r>
          </a:p>
          <a:p>
            <a:pPr lvl="1"/>
            <a:r>
              <a:rPr lang="en-US" sz="1600" b="1" dirty="0"/>
              <a:t>non-parameter pointers used in the function.</a:t>
            </a:r>
          </a:p>
          <a:p>
            <a:pPr lvl="1"/>
            <a:r>
              <a:rPr lang="en-US" sz="1600" b="1" dirty="0"/>
              <a:t>pointers that are members of structures, even when the structures are parameters.</a:t>
            </a:r>
          </a:p>
          <a:p>
            <a:pPr lvl="1"/>
            <a:r>
              <a:rPr lang="en-US" sz="1600" b="1" dirty="0"/>
              <a:t>pointers </a:t>
            </a:r>
            <a:r>
              <a:rPr lang="en-US" sz="1600" b="1" dirty="0" err="1"/>
              <a:t>dereferenced</a:t>
            </a:r>
            <a:r>
              <a:rPr lang="en-US" sz="1600" b="1" dirty="0"/>
              <a:t> via multiple levels of indirection.</a:t>
            </a:r>
          </a:p>
          <a:p>
            <a:r>
              <a:rPr lang="en-US" sz="1800" b="0" dirty="0" smtClean="0"/>
              <a:t>NOTE: -</a:t>
            </a:r>
            <a:r>
              <a:rPr lang="en-US" sz="1800" b="0" dirty="0" err="1" smtClean="0"/>
              <a:t>mt</a:t>
            </a:r>
            <a:r>
              <a:rPr lang="en-US" sz="1800" b="0" dirty="0" smtClean="0"/>
              <a:t> is </a:t>
            </a:r>
            <a:r>
              <a:rPr lang="en-US" sz="1800" b="1" dirty="0"/>
              <a:t>not</a:t>
            </a:r>
            <a:r>
              <a:rPr lang="en-US" sz="1800" b="0" dirty="0"/>
              <a:t> a substitute for restrict-qualifiers which are key to achieving good performance</a:t>
            </a:r>
            <a:endParaRPr lang="en-US" sz="1800" dirty="0">
              <a:cs typeface="Arial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600200" y="2133600"/>
            <a:ext cx="5943600" cy="1384995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400" b="1" dirty="0" err="1">
                <a:solidFill>
                  <a:srgbClr val="FFFF00"/>
                </a:solidFill>
                <a:latin typeface="Courier New" pitchFamily="49" charset="0"/>
              </a:rPr>
              <a:t>selective_copy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(</a:t>
            </a:r>
            <a:r>
              <a:rPr lang="en-US" sz="1400" b="1" dirty="0" err="1">
                <a:solidFill>
                  <a:srgbClr val="FFFF00"/>
                </a:solidFill>
                <a:latin typeface="Courier New" pitchFamily="49" charset="0"/>
              </a:rPr>
              <a:t>int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 *input, </a:t>
            </a:r>
            <a:r>
              <a:rPr lang="en-US" sz="1400" b="1" dirty="0" err="1">
                <a:solidFill>
                  <a:srgbClr val="FFFF00"/>
                </a:solidFill>
                <a:latin typeface="Courier New" pitchFamily="49" charset="0"/>
              </a:rPr>
              <a:t>int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 *output, </a:t>
            </a:r>
            <a:r>
              <a:rPr lang="en-US" sz="1400" b="1" dirty="0" err="1">
                <a:solidFill>
                  <a:srgbClr val="FFFF00"/>
                </a:solidFill>
                <a:latin typeface="Courier New" pitchFamily="49" charset="0"/>
              </a:rPr>
              <a:t>int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 n)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   </a:t>
            </a:r>
            <a:r>
              <a:rPr lang="en-US" sz="1400" b="1" dirty="0" err="1">
                <a:solidFill>
                  <a:srgbClr val="FFFF00"/>
                </a:solidFill>
                <a:latin typeface="Courier New" pitchFamily="49" charset="0"/>
              </a:rPr>
              <a:t>int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1400" b="1" dirty="0" err="1">
                <a:solidFill>
                  <a:srgbClr val="FFFF00"/>
                </a:solidFill>
                <a:latin typeface="Courier New" pitchFamily="49" charset="0"/>
              </a:rPr>
              <a:t>i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;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   for (</a:t>
            </a:r>
            <a:r>
              <a:rPr lang="en-US" sz="1400" b="1" dirty="0" err="1">
                <a:solidFill>
                  <a:srgbClr val="FFFF00"/>
                </a:solidFill>
                <a:latin typeface="Courier New" pitchFamily="49" charset="0"/>
              </a:rPr>
              <a:t>i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=0; </a:t>
            </a:r>
            <a:r>
              <a:rPr lang="en-US" sz="1400" b="1" dirty="0" err="1">
                <a:solidFill>
                  <a:srgbClr val="FFFF00"/>
                </a:solidFill>
                <a:latin typeface="Courier New" pitchFamily="49" charset="0"/>
              </a:rPr>
              <a:t>i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&lt;n; </a:t>
            </a:r>
            <a:r>
              <a:rPr lang="en-US" sz="1400" b="1" dirty="0" err="1">
                <a:solidFill>
                  <a:srgbClr val="FFFF00"/>
                </a:solidFill>
                <a:latin typeface="Courier New" pitchFamily="49" charset="0"/>
              </a:rPr>
              <a:t>i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++)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      if (</a:t>
            </a:r>
            <a:r>
              <a:rPr lang="en-US" sz="1400" b="1" dirty="0" err="1">
                <a:solidFill>
                  <a:srgbClr val="FFFF00"/>
                </a:solidFill>
                <a:latin typeface="Courier New" pitchFamily="49" charset="0"/>
              </a:rPr>
              <a:t>myglobal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[</a:t>
            </a:r>
            <a:r>
              <a:rPr lang="en-US" sz="1400" b="1" dirty="0" err="1">
                <a:solidFill>
                  <a:srgbClr val="FFFF00"/>
                </a:solidFill>
                <a:latin typeface="Courier New" pitchFamily="49" charset="0"/>
              </a:rPr>
              <a:t>i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]) output[</a:t>
            </a:r>
            <a:r>
              <a:rPr lang="en-US" sz="1400" b="1" dirty="0" err="1">
                <a:solidFill>
                  <a:srgbClr val="FFFF00"/>
                </a:solidFill>
                <a:latin typeface="Courier New" pitchFamily="49" charset="0"/>
              </a:rPr>
              <a:t>i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] = input[</a:t>
            </a:r>
            <a:r>
              <a:rPr lang="en-US" sz="1400" b="1" dirty="0" err="1">
                <a:solidFill>
                  <a:srgbClr val="FFFF00"/>
                </a:solidFill>
                <a:latin typeface="Courier New" pitchFamily="49" charset="0"/>
              </a:rPr>
              <a:t>i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];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dirty="0" smtClean="0"/>
              <a:t>The -</a:t>
            </a:r>
            <a:r>
              <a:rPr lang="en-US" dirty="0" err="1" smtClean="0"/>
              <a:t>mt</a:t>
            </a:r>
            <a:r>
              <a:rPr lang="en-US" dirty="0" smtClean="0"/>
              <a:t> Compiler Option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C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Content_x0020_Owner xmlns="99c847d8-566e-43ce-87b7-3c417d164c47">Rob Hillard</Content_x0020_Owner>
  </documentManagement>
</p:properties>
</file>

<file path=customXml/itemProps1.xml><?xml version="1.0" encoding="utf-8"?>
<ds:datastoreItem xmlns:ds="http://schemas.openxmlformats.org/officeDocument/2006/customXml" ds:itemID="{4B18A6CF-E726-4711-A24D-8E1E634539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B5ECF8-E1ED-41E8-906D-A7528EBDAD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F2ACBC1A-7233-4546-884C-F6FA335F31FE}">
  <ds:schemaRefs>
    <ds:schemaRef ds:uri="http://schemas.microsoft.com/office/2006/metadata/properties"/>
    <ds:schemaRef ds:uri="99c847d8-566e-43ce-87b7-3c417d164c4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MC_PPT_Template</Template>
  <TotalTime>89</TotalTime>
  <Words>3936</Words>
  <Application>Microsoft Office PowerPoint</Application>
  <PresentationFormat>On-screen Show (4:3)</PresentationFormat>
  <Paragraphs>907</Paragraphs>
  <Slides>41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MC_PPT_Template</vt:lpstr>
      <vt:lpstr>Slide 1</vt:lpstr>
      <vt:lpstr>Outline</vt:lpstr>
      <vt:lpstr>Outline</vt:lpstr>
      <vt:lpstr>Software Architecture Considerations</vt:lpstr>
      <vt:lpstr>Outline</vt:lpstr>
      <vt:lpstr>Development Flow</vt:lpstr>
      <vt:lpstr>Outline</vt:lpstr>
      <vt:lpstr>Choosing the “Right” build options</vt:lpstr>
      <vt:lpstr>The -mt Compiler Option</vt:lpstr>
      <vt:lpstr>The –mh Compiler Option</vt:lpstr>
      <vt:lpstr>Build options to avoid</vt:lpstr>
      <vt:lpstr>Outline</vt:lpstr>
      <vt:lpstr>Reducing Loop Overhead</vt:lpstr>
      <vt:lpstr>Detecting Loop Overhead</vt:lpstr>
      <vt:lpstr>Outline</vt:lpstr>
      <vt:lpstr>Restrict Qualifiers</vt:lpstr>
      <vt:lpstr>Restrict Qualifiers (cont.) myfunc</vt:lpstr>
      <vt:lpstr>Outline</vt:lpstr>
      <vt:lpstr>Restrict Qualifying Pointers in Structures</vt:lpstr>
      <vt:lpstr>Writing Efficient Code with Structure References</vt:lpstr>
      <vt:lpstr>Example: Restrict and Structures</vt:lpstr>
      <vt:lpstr>Example: Restrict and Structures (cont.)</vt:lpstr>
      <vt:lpstr>Outline</vt:lpstr>
      <vt:lpstr>Example: MUST_ITERATE, nassert and SIMD</vt:lpstr>
      <vt:lpstr>Example: MUST_ITERATE, nassert and SIMD (cont)</vt:lpstr>
      <vt:lpstr>Example: MUST_ITERATE, nassert and SIMD (cont)</vt:lpstr>
      <vt:lpstr>Example: MUST_ITERATE, _nassert, SIMD (cont)</vt:lpstr>
      <vt:lpstr>Example: MUST_ITERATE, nassert and SIMD (cont)</vt:lpstr>
      <vt:lpstr>Outline</vt:lpstr>
      <vt:lpstr>If Statements</vt:lpstr>
      <vt:lpstr>If Statements (cont.)</vt:lpstr>
      <vt:lpstr>Example of If Statement Reduction When No Else Block Exists</vt:lpstr>
      <vt:lpstr>Or If Statement Can Be Eliminated Entirely</vt:lpstr>
      <vt:lpstr>If Reduction Via Common Code Consolidation</vt:lpstr>
      <vt:lpstr>Eliminating Nested If Statements</vt:lpstr>
      <vt:lpstr>Outline</vt:lpstr>
      <vt:lpstr>Benchmarking</vt:lpstr>
      <vt:lpstr>Benchmarking (2)</vt:lpstr>
      <vt:lpstr>Misc C66x User Advice</vt:lpstr>
      <vt:lpstr>Summary : Tips for Developing Efficient Code</vt:lpstr>
      <vt:lpstr>References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 Rinkes</dc:creator>
  <cp:lastModifiedBy>Dan Rinkes</cp:lastModifiedBy>
  <cp:revision>3</cp:revision>
  <dcterms:created xsi:type="dcterms:W3CDTF">2012-03-08T14:52:30Z</dcterms:created>
  <dcterms:modified xsi:type="dcterms:W3CDTF">2012-03-15T11:32:51Z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0x0101006BF34EDD2AB14F49969AD5B68D65D28C</vt:lpwstr>
  </property>
</Properties>
</file>