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6" r:id="rId5"/>
    <p:sldId id="257" r:id="rId6"/>
    <p:sldId id="258" r:id="rId7"/>
    <p:sldId id="280" r:id="rId8"/>
    <p:sldId id="321" r:id="rId9"/>
    <p:sldId id="322" r:id="rId10"/>
    <p:sldId id="271" r:id="rId11"/>
    <p:sldId id="323" r:id="rId12"/>
    <p:sldId id="281" r:id="rId13"/>
    <p:sldId id="299" r:id="rId14"/>
    <p:sldId id="300" r:id="rId15"/>
    <p:sldId id="301" r:id="rId16"/>
    <p:sldId id="302" r:id="rId17"/>
    <p:sldId id="303" r:id="rId18"/>
    <p:sldId id="307" r:id="rId19"/>
    <p:sldId id="325" r:id="rId20"/>
    <p:sldId id="305" r:id="rId21"/>
    <p:sldId id="295" r:id="rId22"/>
    <p:sldId id="296" r:id="rId23"/>
    <p:sldId id="326" r:id="rId24"/>
    <p:sldId id="329" r:id="rId25"/>
    <p:sldId id="327" r:id="rId26"/>
    <p:sldId id="328" r:id="rId27"/>
    <p:sldId id="314" r:id="rId28"/>
    <p:sldId id="331" r:id="rId29"/>
    <p:sldId id="297" r:id="rId30"/>
    <p:sldId id="330" r:id="rId31"/>
    <p:sldId id="315" r:id="rId32"/>
    <p:sldId id="317" r:id="rId33"/>
    <p:sldId id="311" r:id="rId34"/>
    <p:sldId id="312" r:id="rId35"/>
    <p:sldId id="319" r:id="rId36"/>
    <p:sldId id="308" r:id="rId37"/>
    <p:sldId id="275" r:id="rId38"/>
    <p:sldId id="276" r:id="rId39"/>
    <p:sldId id="277" r:id="rId40"/>
    <p:sldId id="278" r:id="rId4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8343" autoAdjust="0"/>
  </p:normalViewPr>
  <p:slideViewPr>
    <p:cSldViewPr>
      <p:cViewPr>
        <p:scale>
          <a:sx n="100" d="100"/>
          <a:sy n="100" d="100"/>
        </p:scale>
        <p:origin x="-128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t>11/3/2014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t>‹#›</a:t>
            </a:fld>
            <a:endParaRPr lang="en-US" dirty="0"/>
          </a:p>
        </p:txBody>
      </p:sp>
    </p:spTree>
    <p:extLst>
      <p:ext uri="{BB962C8B-B14F-4D97-AF65-F5344CB8AC3E}">
        <p14:creationId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a:t>
            </a:fld>
            <a:endParaRPr lang="en-US" dirty="0"/>
          </a:p>
        </p:txBody>
      </p:sp>
    </p:spTree>
    <p:extLst>
      <p:ext uri="{BB962C8B-B14F-4D97-AF65-F5344CB8AC3E}">
        <p14:creationId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37</a:t>
            </a:fld>
            <a:endParaRPr lang="en-US" dirty="0"/>
          </a:p>
        </p:txBody>
      </p:sp>
    </p:spTree>
    <p:extLst>
      <p:ext uri="{BB962C8B-B14F-4D97-AF65-F5344CB8AC3E}">
        <p14:creationId xmlns:p14="http://schemas.microsoft.com/office/powerpoint/2010/main" val="112408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a:t>
            </a:fld>
            <a:endParaRPr lang="en-US" dirty="0"/>
          </a:p>
        </p:txBody>
      </p:sp>
    </p:spTree>
    <p:extLst>
      <p:ext uri="{BB962C8B-B14F-4D97-AF65-F5344CB8AC3E}">
        <p14:creationId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11/3/2014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6</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9</a:t>
            </a:fld>
            <a:endParaRPr lang="en-US" dirty="0"/>
          </a:p>
        </p:txBody>
      </p:sp>
    </p:spTree>
    <p:extLst>
      <p:ext uri="{BB962C8B-B14F-4D97-AF65-F5344CB8AC3E}">
        <p14:creationId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13</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14</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18</a:t>
            </a:fld>
            <a:endParaRPr lang="en-US" dirty="0"/>
          </a:p>
        </p:txBody>
      </p:sp>
    </p:spTree>
    <p:extLst>
      <p:ext uri="{BB962C8B-B14F-4D97-AF65-F5344CB8AC3E}">
        <p14:creationId xmlns:p14="http://schemas.microsoft.com/office/powerpoint/2010/main" val="9157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24</a:t>
            </a:fld>
            <a:endParaRPr lang="en-US" dirty="0"/>
          </a:p>
        </p:txBody>
      </p:sp>
    </p:spTree>
    <p:extLst>
      <p:ext uri="{BB962C8B-B14F-4D97-AF65-F5344CB8AC3E}">
        <p14:creationId xmlns:p14="http://schemas.microsoft.com/office/powerpoint/2010/main" val="10997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28</a:t>
            </a:fld>
            <a:endParaRPr lang="en-US" dirty="0"/>
          </a:p>
        </p:txBody>
      </p:sp>
    </p:spTree>
    <p:extLst>
      <p:ext uri="{BB962C8B-B14F-4D97-AF65-F5344CB8AC3E}">
        <p14:creationId xmlns:p14="http://schemas.microsoft.com/office/powerpoint/2010/main" val="2290830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381000" y="1770927"/>
            <a:ext cx="8394700" cy="787078"/>
          </a:xfrm>
          <a:prstGeom prst="rect">
            <a:avLst/>
          </a:prstGeom>
          <a:solidFill>
            <a:schemeClr val="tx2"/>
          </a:solidFill>
          <a:ln w="9525">
            <a:noFill/>
            <a:miter lim="800000"/>
            <a:headEnd/>
            <a:tailEnd/>
          </a:ln>
          <a:effectLst/>
        </p:spPr>
        <p:txBody>
          <a:bodyPr wrap="none" anchor="ctr"/>
          <a:lstStyle/>
          <a:p>
            <a:pPr>
              <a:defRPr/>
            </a:pPr>
            <a:endParaRPr lang="en-US" dirty="0">
              <a:solidFill>
                <a:srgbClr val="000000"/>
              </a:solidFill>
              <a:latin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301752"/>
            <a:ext cx="4681728" cy="1170432"/>
          </a:xfrm>
          <a:prstGeom prst="rect">
            <a:avLst/>
          </a:prstGeom>
        </p:spPr>
      </p:pic>
      <p:sp>
        <p:nvSpPr>
          <p:cNvPr id="22" name="Text Placeholder 21"/>
          <p:cNvSpPr>
            <a:spLocks noGrp="1"/>
          </p:cNvSpPr>
          <p:nvPr>
            <p:ph type="body" sz="quarter" idx="10" hasCustomPrompt="1"/>
          </p:nvPr>
        </p:nvSpPr>
        <p:spPr>
          <a:xfrm>
            <a:off x="381000" y="2788920"/>
            <a:ext cx="8394192" cy="521208"/>
          </a:xfrm>
        </p:spPr>
        <p:txBody>
          <a:bodyPr/>
          <a:lstStyle>
            <a:lvl1pPr marL="0" indent="0">
              <a:buFontTx/>
              <a:buNone/>
              <a:defRPr sz="2800" b="1"/>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title of session</a:t>
            </a:r>
            <a:endParaRPr lang="en-US" dirty="0"/>
          </a:p>
        </p:txBody>
      </p:sp>
      <p:sp>
        <p:nvSpPr>
          <p:cNvPr id="25" name="Text Placeholder 24"/>
          <p:cNvSpPr>
            <a:spLocks noGrp="1"/>
          </p:cNvSpPr>
          <p:nvPr>
            <p:ph type="body" sz="quarter" idx="11" hasCustomPrompt="1"/>
          </p:nvPr>
        </p:nvSpPr>
        <p:spPr>
          <a:xfrm>
            <a:off x="381000" y="3419856"/>
            <a:ext cx="8394192" cy="119786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abstract/overview of session</a:t>
            </a:r>
            <a:endParaRPr lang="en-US" dirty="0"/>
          </a:p>
        </p:txBody>
      </p:sp>
      <p:sp>
        <p:nvSpPr>
          <p:cNvPr id="27" name="Text Placeholder 26"/>
          <p:cNvSpPr>
            <a:spLocks noGrp="1"/>
          </p:cNvSpPr>
          <p:nvPr>
            <p:ph type="body" sz="quarter" idx="12" hasCustomPrompt="1"/>
          </p:nvPr>
        </p:nvSpPr>
        <p:spPr>
          <a:xfrm>
            <a:off x="381000" y="6102096"/>
            <a:ext cx="2670048" cy="37490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month/year</a:t>
            </a:r>
            <a:endParaRPr lang="en-US" dirty="0"/>
          </a:p>
        </p:txBody>
      </p:sp>
      <p:sp>
        <p:nvSpPr>
          <p:cNvPr id="28" name="Rectangle 27"/>
          <p:cNvSpPr/>
          <p:nvPr/>
        </p:nvSpPr>
        <p:spPr>
          <a:xfrm>
            <a:off x="381000" y="5541264"/>
            <a:ext cx="8394700" cy="369332"/>
          </a:xfrm>
          <a:prstGeom prst="rect">
            <a:avLst/>
          </a:prstGeom>
        </p:spPr>
        <p:txBody>
          <a:bodyPr wrap="square">
            <a:spAutoFit/>
          </a:bodyPr>
          <a:lstStyle/>
          <a:p>
            <a:pPr>
              <a:defRPr/>
            </a:pPr>
            <a:r>
              <a:rPr lang="en-US" dirty="0" smtClean="0">
                <a:latin typeface="Arial" pitchFamily="34" charset="0"/>
              </a:rPr>
              <a:t>Author: Texas Instruments</a:t>
            </a:r>
            <a:r>
              <a:rPr lang="en-US" baseline="30000" dirty="0" smtClean="0">
                <a:latin typeface="Arial" pitchFamily="34" charset="0"/>
              </a:rPr>
              <a:t>®</a:t>
            </a:r>
            <a:r>
              <a:rPr lang="en-US" dirty="0" smtClean="0">
                <a:latin typeface="Arial" pitchFamily="34" charset="0"/>
              </a:rPr>
              <a:t>, Sitara™ ARM</a:t>
            </a:r>
            <a:r>
              <a:rPr lang="en-US" baseline="30000" dirty="0" smtClean="0">
                <a:latin typeface="Arial" pitchFamily="34" charset="0"/>
              </a:rPr>
              <a:t>®</a:t>
            </a:r>
            <a:r>
              <a:rPr lang="en-US" dirty="0" smtClean="0">
                <a:latin typeface="Arial" pitchFamily="34" charset="0"/>
              </a:rPr>
              <a:t> Processors</a:t>
            </a:r>
            <a:endParaRPr lang="en-US" dirty="0">
              <a:latin typeface="Arial" pitchFamily="34" charset="0"/>
            </a:endParaRPr>
          </a:p>
        </p:txBody>
      </p:sp>
      <p:sp>
        <p:nvSpPr>
          <p:cNvPr id="4" name="Text Placeholder 3"/>
          <p:cNvSpPr>
            <a:spLocks noGrp="1"/>
          </p:cNvSpPr>
          <p:nvPr>
            <p:ph type="body" sz="quarter" idx="13" hasCustomPrompt="1"/>
          </p:nvPr>
        </p:nvSpPr>
        <p:spPr>
          <a:xfrm>
            <a:off x="381000" y="4876800"/>
            <a:ext cx="8229600" cy="457200"/>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optional lab link: http://...</a:t>
            </a:r>
            <a:endParaRPr lang="en-US" dirty="0"/>
          </a:p>
        </p:txBody>
      </p:sp>
    </p:spTree>
    <p:extLst>
      <p:ext uri="{BB962C8B-B14F-4D97-AF65-F5344CB8AC3E}">
        <p14:creationId xmlns:p14="http://schemas.microsoft.com/office/powerpoint/2010/main" val="4270934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298160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7068498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C3443-6BCB-4C8E-BDD3-0514E26A3F85}" type="datetimeFigureOut">
              <a:rPr lang="en-US" smtClean="0"/>
              <a:t>11/3/2014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8B8B12B-AAFF-4B50-9F4C-112FCA3A096A}" type="slidenum">
              <a:rPr lang="en-US" smtClean="0"/>
              <a:t>‹#›</a:t>
            </a:fld>
            <a:endParaRPr lang="en-US" dirty="0"/>
          </a:p>
        </p:txBody>
      </p:sp>
    </p:spTree>
    <p:extLst>
      <p:ext uri="{BB962C8B-B14F-4D97-AF65-F5344CB8AC3E}">
        <p14:creationId xmlns:p14="http://schemas.microsoft.com/office/powerpoint/2010/main" val="348848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186530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89482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4733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4242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360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087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1985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42875"/>
            <a:ext cx="8458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33375" y="1185863"/>
            <a:ext cx="84677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3"/>
          <p:cNvSpPr txBox="1">
            <a:spLocks noGrp="1"/>
          </p:cNvSpPr>
          <p:nvPr/>
        </p:nvSpPr>
        <p:spPr bwMode="auto">
          <a:xfrm>
            <a:off x="6994525" y="6572250"/>
            <a:ext cx="2133600" cy="206375"/>
          </a:xfrm>
          <a:prstGeom prst="rect">
            <a:avLst/>
          </a:prstGeom>
          <a:noFill/>
          <a:ln w="9525">
            <a:noFill/>
            <a:miter lim="800000"/>
            <a:headEnd/>
            <a:tailEnd/>
          </a:ln>
        </p:spPr>
        <p:txBody>
          <a:bodyPr/>
          <a:lstStyle/>
          <a:p>
            <a:pPr algn="r">
              <a:defRPr/>
            </a:pPr>
            <a:fld id="{4ABDE3F3-E7C1-4EA6-8F0B-65BBA866A3B4}" type="slidenum">
              <a:rPr lang="en-US" sz="800">
                <a:solidFill>
                  <a:srgbClr val="000000"/>
                </a:solidFill>
                <a:latin typeface="+mn-lt"/>
              </a:rPr>
              <a:pPr algn="r">
                <a:defRPr/>
              </a:pPr>
              <a:t>‹#›</a:t>
            </a:fld>
            <a:endParaRPr lang="en-US" sz="800" dirty="0">
              <a:solidFill>
                <a:srgbClr val="000000"/>
              </a:solidFill>
              <a:latin typeface="+mn-lt"/>
            </a:endParaRPr>
          </a:p>
        </p:txBody>
      </p:sp>
      <p:sp>
        <p:nvSpPr>
          <p:cNvPr id="8" name="Rectangle 19"/>
          <p:cNvSpPr>
            <a:spLocks noChangeArrowheads="1"/>
          </p:cNvSpPr>
          <p:nvPr/>
        </p:nvSpPr>
        <p:spPr bwMode="auto">
          <a:xfrm>
            <a:off x="338138" y="6330950"/>
            <a:ext cx="8462962" cy="461963"/>
          </a:xfrm>
          <a:prstGeom prst="rect">
            <a:avLst/>
          </a:prstGeom>
          <a:noFill/>
          <a:ln w="25400">
            <a:solidFill>
              <a:schemeClr val="tx2"/>
            </a:solidFill>
            <a:miter lim="800000"/>
            <a:headEnd/>
            <a:tailEnd/>
          </a:ln>
          <a:effectLst/>
          <a:extLst/>
        </p:spPr>
        <p:txBody>
          <a:bodyPr wrap="none" anchor="ctr"/>
          <a:lstStyle/>
          <a:p>
            <a:pPr>
              <a:defRPr/>
            </a:pPr>
            <a:endParaRPr lang="en-US" dirty="0"/>
          </a:p>
        </p:txBody>
      </p:sp>
      <p:pic>
        <p:nvPicPr>
          <p:cNvPr id="9" name="Picture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33800" y="6365875"/>
            <a:ext cx="16668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200" b="1">
          <a:solidFill>
            <a:srgbClr val="FF0000"/>
          </a:solidFill>
          <a:latin typeface="+mj-lt"/>
          <a:ea typeface="+mj-ea"/>
          <a:cs typeface="+mj-cs"/>
        </a:defRPr>
      </a:lvl1pPr>
      <a:lvl2pPr algn="l" rtl="0" eaLnBrk="1" fontAlgn="base" hangingPunct="1">
        <a:lnSpc>
          <a:spcPct val="85000"/>
        </a:lnSpc>
        <a:spcBef>
          <a:spcPct val="0"/>
        </a:spcBef>
        <a:spcAft>
          <a:spcPct val="0"/>
        </a:spcAft>
        <a:defRPr sz="3200" b="1">
          <a:solidFill>
            <a:srgbClr val="FF0000"/>
          </a:solidFill>
          <a:latin typeface="Arial" charset="0"/>
        </a:defRPr>
      </a:lvl2pPr>
      <a:lvl3pPr algn="l" rtl="0" eaLnBrk="1" fontAlgn="base" hangingPunct="1">
        <a:lnSpc>
          <a:spcPct val="85000"/>
        </a:lnSpc>
        <a:spcBef>
          <a:spcPct val="0"/>
        </a:spcBef>
        <a:spcAft>
          <a:spcPct val="0"/>
        </a:spcAft>
        <a:defRPr sz="3200" b="1">
          <a:solidFill>
            <a:srgbClr val="FF0000"/>
          </a:solidFill>
          <a:latin typeface="Arial" charset="0"/>
        </a:defRPr>
      </a:lvl3pPr>
      <a:lvl4pPr algn="l" rtl="0" eaLnBrk="1" fontAlgn="base" hangingPunct="1">
        <a:lnSpc>
          <a:spcPct val="85000"/>
        </a:lnSpc>
        <a:spcBef>
          <a:spcPct val="0"/>
        </a:spcBef>
        <a:spcAft>
          <a:spcPct val="0"/>
        </a:spcAft>
        <a:defRPr sz="3200" b="1">
          <a:solidFill>
            <a:srgbClr val="FF0000"/>
          </a:solidFill>
          <a:latin typeface="Arial" charset="0"/>
        </a:defRPr>
      </a:lvl4pPr>
      <a:lvl5pPr algn="l" rtl="0" eaLnBrk="1" fontAlgn="base" hangingPunct="1">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to Tool chains</a:t>
            </a:r>
            <a:endParaRPr lang="en-US" dirty="0"/>
          </a:p>
        </p:txBody>
      </p:sp>
    </p:spTree>
    <p:extLst>
      <p:ext uri="{BB962C8B-B14F-4D97-AF65-F5344CB8AC3E}">
        <p14:creationId xmlns:p14="http://schemas.microsoft.com/office/powerpoint/2010/main" val="154615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t>P</a:t>
            </a:r>
            <a:r>
              <a:rPr lang="en-US" sz="2800" dirty="0" smtClean="0"/>
              <a:t>urposes:</a:t>
            </a:r>
          </a:p>
          <a:p>
            <a:pPr lvl="1"/>
            <a:r>
              <a:rPr lang="en-US" sz="2400" dirty="0" smtClean="0"/>
              <a:t>Point the compiler to target’s headers and libraries</a:t>
            </a:r>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Go </a:t>
            </a:r>
            <a:r>
              <a:rPr lang="en-US" sz="2400" dirty="0" smtClean="0"/>
              <a:t>to SDK’s </a:t>
            </a:r>
            <a:r>
              <a:rPr lang="en-US" sz="2400" dirty="0" smtClean="0"/>
              <a:t>linux-devkit</a:t>
            </a:r>
          </a:p>
          <a:p>
            <a:pPr lvl="1"/>
            <a:r>
              <a:rPr lang="en-US" sz="2400" dirty="0" smtClean="0"/>
              <a:t>Modify the file environment-setup if needed</a:t>
            </a:r>
            <a:endParaRPr lang="en-US" sz="2400" dirty="0" smtClean="0"/>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p14="http://schemas.microsoft.com/office/powerpoint/2010/main" val="2788713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p14="http://schemas.microsoft.com/office/powerpoint/2010/main" val="278584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p14="http://schemas.microsoft.com/office/powerpoint/2010/main" val="2692996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t>If the compiler name and path are not explicitly given, the compiler may build the executable for the host architecture and not the target architecture</a:t>
            </a:r>
          </a:p>
          <a:p>
            <a:r>
              <a:rPr lang="en-US" dirty="0" smtClean="0"/>
              <a:t>The file command can tell you what compiler built the file</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029200"/>
            <a:ext cx="68961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5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t>The compiler must know where to look for libraries and headers. If the user does not </a:t>
            </a:r>
            <a:r>
              <a:rPr lang="en-US" dirty="0" smtClean="0"/>
              <a:t>specify </a:t>
            </a:r>
            <a:r>
              <a:rPr lang="en-US" dirty="0" smtClean="0"/>
              <a:t>these paths explicitly, the compiler may find headers and libraries that do not belong to the desired target</a:t>
            </a:r>
          </a:p>
          <a:p>
            <a:r>
              <a:rPr lang="en-US" dirty="0" smtClean="0"/>
              <a:t>Host Contamination – When cross compiling </a:t>
            </a:r>
            <a:r>
              <a:rPr lang="en-US" dirty="0" smtClean="0"/>
              <a:t>software/compiler  finds and uses </a:t>
            </a:r>
            <a:r>
              <a:rPr lang="en-US" dirty="0" smtClean="0"/>
              <a:t>headers and libraries that belong to the host</a:t>
            </a:r>
          </a:p>
          <a:p>
            <a:r>
              <a:rPr lang="en-US" dirty="0" smtClean="0"/>
              <a:t>Sysroot – Compiler option that </a:t>
            </a:r>
            <a:r>
              <a:rPr lang="en-US" dirty="0" smtClean="0"/>
              <a:t>set</a:t>
            </a:r>
            <a:r>
              <a:rPr lang="en-US" dirty="0" smtClean="0"/>
              <a:t> </a:t>
            </a:r>
            <a:r>
              <a:rPr lang="en-US" dirty="0" smtClean="0"/>
              <a:t>the compiler’s default search path.</a:t>
            </a:r>
            <a:endParaRPr lang="en-US" dirty="0"/>
          </a:p>
        </p:txBody>
      </p:sp>
    </p:spTree>
    <p:extLst>
      <p:ext uri="{BB962C8B-B14F-4D97-AF65-F5344CB8AC3E}">
        <p14:creationId xmlns:p14="http://schemas.microsoft.com/office/powerpoint/2010/main" val="3449356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Compiling User Space vs. Kernel Space </a:t>
            </a:r>
            <a:endParaRPr lang="en-US" sz="3200" dirty="0"/>
          </a:p>
        </p:txBody>
      </p:sp>
      <p:sp>
        <p:nvSpPr>
          <p:cNvPr id="3" name="Content Placeholder 2"/>
          <p:cNvSpPr>
            <a:spLocks noGrp="1"/>
          </p:cNvSpPr>
          <p:nvPr>
            <p:ph idx="1"/>
          </p:nvPr>
        </p:nvSpPr>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smtClean="0"/>
              <a:t>Qt, Gstreamer</a:t>
            </a:r>
            <a:r>
              <a:rPr lang="en-US" dirty="0"/>
              <a:t> </a:t>
            </a:r>
            <a:r>
              <a:rPr lang="en-US" dirty="0" smtClean="0"/>
              <a:t>and Busybox</a:t>
            </a:r>
          </a:p>
          <a:p>
            <a:endParaRPr lang="en-US" dirty="0"/>
          </a:p>
          <a:p>
            <a:r>
              <a:rPr lang="en-US" dirty="0" smtClean="0"/>
              <a:t>Kernel space software is protected thus it should not be exposed to the environment variables set by environment-setup for the user space</a:t>
            </a:r>
          </a:p>
          <a:p>
            <a:r>
              <a:rPr lang="en-US" dirty="0" smtClean="0"/>
              <a:t>Kernel space software should be portable to support multiple platforms</a:t>
            </a:r>
          </a:p>
        </p:txBody>
      </p:sp>
    </p:spTree>
    <p:extLst>
      <p:ext uri="{BB962C8B-B14F-4D97-AF65-F5344CB8AC3E}">
        <p14:creationId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20000"/>
          </a:bodyPr>
          <a:lstStyle/>
          <a:p>
            <a:r>
              <a:rPr lang="en-US" dirty="0" smtClean="0"/>
              <a:t>For simple application, a “simple” Makefile and make utility was enough to build an executable</a:t>
            </a:r>
          </a:p>
          <a:p>
            <a:r>
              <a:rPr lang="en-US" dirty="0" smtClean="0"/>
              <a:t>Difficulties:</a:t>
            </a:r>
          </a:p>
          <a:p>
            <a:pPr lvl="1"/>
            <a:r>
              <a:rPr lang="en-US" dirty="0" smtClean="0"/>
              <a:t>Portable – the same code for </a:t>
            </a:r>
            <a:r>
              <a:rPr lang="en-US" dirty="0" smtClean="0"/>
              <a:t>multiple architectures</a:t>
            </a:r>
            <a:endParaRPr lang="en-US" dirty="0" smtClean="0"/>
          </a:p>
          <a:p>
            <a:pPr lvl="1"/>
            <a:r>
              <a:rPr lang="en-US" dirty="0" smtClean="0"/>
              <a:t>Cross compiling – find the right tools, headers and libraries</a:t>
            </a:r>
          </a:p>
          <a:p>
            <a:r>
              <a:rPr lang="en-US" dirty="0" smtClean="0"/>
              <a:t>Build Systems – set of tools </a:t>
            </a:r>
            <a:r>
              <a:rPr lang="en-US" dirty="0" smtClean="0"/>
              <a:t>and</a:t>
            </a:r>
            <a:r>
              <a:rPr lang="en-US" dirty="0" smtClean="0"/>
              <a:t> </a:t>
            </a:r>
            <a:r>
              <a:rPr lang="en-US" dirty="0" smtClean="0"/>
              <a:t>scripts used to build and deploy/install applications or </a:t>
            </a:r>
            <a:r>
              <a:rPr lang="en-US" dirty="0" smtClean="0"/>
              <a:t>libraries on different  architectures</a:t>
            </a:r>
            <a:endParaRPr lang="en-US" dirty="0" smtClean="0"/>
          </a:p>
          <a:p>
            <a:r>
              <a:rPr lang="en-US" dirty="0" smtClean="0"/>
              <a:t>GNU build system – Auto-tools is used by SDK</a:t>
            </a:r>
          </a:p>
          <a:p>
            <a:pPr lvl="1"/>
            <a:r>
              <a:rPr lang="en-US" dirty="0" smtClean="0"/>
              <a:t>Automat the process of building portable executables</a:t>
            </a:r>
          </a:p>
          <a:p>
            <a:pPr lvl="2"/>
            <a:r>
              <a:rPr lang="en-US" dirty="0" smtClean="0"/>
              <a:t>Config</a:t>
            </a:r>
          </a:p>
          <a:p>
            <a:pPr lvl="2"/>
            <a:r>
              <a:rPr lang="en-US" dirty="0" smtClean="0"/>
              <a:t>Make install</a:t>
            </a:r>
          </a:p>
          <a:p>
            <a:pPr lvl="2"/>
            <a:r>
              <a:rPr lang="en-US" dirty="0" smtClean="0"/>
              <a:t>Make</a:t>
            </a:r>
            <a:endParaRPr lang="en-US" dirty="0"/>
          </a:p>
        </p:txBody>
      </p:sp>
    </p:spTree>
    <p:extLst>
      <p:ext uri="{BB962C8B-B14F-4D97-AF65-F5344CB8AC3E}">
        <p14:creationId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a:t>
            </a:r>
            <a:r>
              <a:rPr lang="en-US" dirty="0" smtClean="0"/>
              <a:t>– Used to determine what compiler your using, supported compiler options, available libraries and </a:t>
            </a:r>
            <a:r>
              <a:rPr lang="en-US" dirty="0" smtClean="0"/>
              <a:t>allows </a:t>
            </a:r>
            <a:r>
              <a:rPr lang="en-US" dirty="0" smtClean="0"/>
              <a:t>users to determine which features to </a:t>
            </a:r>
            <a:r>
              <a:rPr lang="en-US" dirty="0" smtClean="0"/>
              <a:t>use and which features not</a:t>
            </a:r>
            <a:endParaRPr lang="en-US" dirty="0" smtClean="0"/>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p14="http://schemas.microsoft.com/office/powerpoint/2010/main" val="195808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 chain for the Sitara Family</a:t>
            </a:r>
            <a:br>
              <a:rPr lang="en-US" dirty="0" smtClean="0"/>
            </a:br>
            <a:r>
              <a:rPr lang="en-US" sz="2800" dirty="0" smtClean="0"/>
              <a:t>(but it is true for other ARM based devices as well)</a:t>
            </a:r>
            <a:endParaRPr lang="en-US" sz="2800" dirty="0"/>
          </a:p>
        </p:txBody>
      </p:sp>
      <p:sp>
        <p:nvSpPr>
          <p:cNvPr id="3" name="Content Placeholder 2"/>
          <p:cNvSpPr>
            <a:spLocks noGrp="1"/>
          </p:cNvSpPr>
          <p:nvPr>
            <p:ph idx="1"/>
          </p:nvPr>
        </p:nvSpPr>
        <p:spPr>
          <a:xfrm>
            <a:off x="304800" y="1828800"/>
            <a:ext cx="8467725" cy="2982913"/>
          </a:xfrm>
        </p:spPr>
        <p:txBody>
          <a:bodyPr>
            <a:normAutofit/>
          </a:bodyPr>
          <a:lstStyle/>
          <a:p>
            <a:r>
              <a:rPr lang="en-US" dirty="0" smtClean="0"/>
              <a:t>A tool chain is a collection of programs used to compile and build applications or libraries and generally includes several additional tools useful for debugging or troubleshooting issues.</a:t>
            </a:r>
            <a:endParaRPr lang="en-US" dirty="0"/>
          </a:p>
          <a:p>
            <a:r>
              <a:rPr lang="en-US" dirty="0" smtClean="0"/>
              <a:t>Starting with SDK 6.0 we have switched from using a GCC based tool chain built by TI and moved to a GCC based tool chain built by Linaro.</a:t>
            </a:r>
            <a:endParaRPr lang="en-US" dirty="0"/>
          </a:p>
        </p:txBody>
      </p:sp>
    </p:spTree>
    <p:extLst>
      <p:ext uri="{BB962C8B-B14F-4D97-AF65-F5344CB8AC3E}">
        <p14:creationId xmlns:p14="http://schemas.microsoft.com/office/powerpoint/2010/main" val="94424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210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a:t>
            </a:r>
            <a:r>
              <a:rPr lang="en-US" dirty="0" smtClean="0"/>
              <a:t>menuconfig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96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a:t>
            </a:r>
            <a:r>
              <a:rPr lang="en-US" dirty="0" smtClean="0"/>
              <a:t>menuconfig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36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a:t>
            </a:r>
            <a:r>
              <a:rPr lang="en-US" dirty="0" smtClean="0"/>
              <a:t>you have to “make </a:t>
            </a:r>
            <a:r>
              <a:rPr lang="en-US" dirty="0" smtClean="0"/>
              <a:t>oldconfig</a:t>
            </a:r>
            <a:r>
              <a:rPr lang="en-US" dirty="0" smtClean="0"/>
              <a:t>” again</a:t>
            </a:r>
            <a:endParaRPr lang="en-US" dirty="0"/>
          </a:p>
        </p:txBody>
      </p:sp>
    </p:spTree>
    <p:extLst>
      <p:ext uri="{BB962C8B-B14F-4D97-AF65-F5344CB8AC3E}">
        <p14:creationId xmlns:p14="http://schemas.microsoft.com/office/powerpoint/2010/main" val="4108083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a:xfrm>
            <a:off x="333375" y="1185863"/>
            <a:ext cx="8467725" cy="3462337"/>
          </a:xfrm>
        </p:spPr>
        <p:txBody>
          <a:bodyPr>
            <a:normAutofit lnSpcReduction="10000"/>
          </a:bodyPr>
          <a:lstStyle/>
          <a:p>
            <a:r>
              <a:rPr lang="en-US" dirty="0"/>
              <a:t>C</a:t>
            </a:r>
            <a:r>
              <a:rPr lang="en-US" dirty="0" smtClean="0"/>
              <a:t>ross </a:t>
            </a:r>
            <a:r>
              <a:rPr lang="en-US" dirty="0" smtClean="0"/>
              <a:t>compiling software configure requires </a:t>
            </a:r>
            <a:r>
              <a:rPr lang="en-US" dirty="0" smtClean="0"/>
              <a:t>some </a:t>
            </a:r>
            <a:r>
              <a:rPr lang="en-US" dirty="0" smtClean="0"/>
              <a:t>options such as:</a:t>
            </a:r>
            <a:endParaRPr lang="en-US" dirty="0" smtClean="0"/>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r>
              <a:rPr lang="en-US" dirty="0" smtClean="0"/>
              <a:t>!</a:t>
            </a:r>
          </a:p>
          <a:p>
            <a:r>
              <a:rPr lang="en-US" dirty="0" smtClean="0"/>
              <a:t>And of course, the PATH must be defined (see next slide)</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4256472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239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p14="http://schemas.microsoft.com/office/powerpoint/2010/main" val="1775637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933450"/>
            <a:ext cx="68961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312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229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47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Whenever you are compiling an application or library for a platform other than the one it will be ran or used on then you are “cross compiling”</a:t>
            </a:r>
          </a:p>
          <a:p>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Sitara EVM or Beaglebone.</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07125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5202" y="3619252"/>
            <a:ext cx="376052" cy="37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9530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a:t>
            </a:r>
            <a:r>
              <a:rPr lang="en-US" dirty="0" smtClean="0"/>
              <a:t>install libraries and applications </a:t>
            </a:r>
            <a:r>
              <a:rPr lang="en-US" dirty="0" smtClean="0"/>
              <a:t>on the </a:t>
            </a:r>
            <a:r>
              <a:rPr lang="en-US" dirty="0" smtClean="0"/>
              <a:t>host in the local directory</a:t>
            </a:r>
            <a:endParaRPr lang="en-US" dirty="0" smtClean="0"/>
          </a:p>
          <a:p>
            <a:r>
              <a:rPr lang="en-US" dirty="0" smtClean="0"/>
              <a:t>The user may choose to change the install location, for example, to put it in a NFS directory</a:t>
            </a:r>
            <a:endParaRPr lang="en-US" dirty="0"/>
          </a:p>
          <a:p>
            <a:r>
              <a:rPr lang="en-US" dirty="0" smtClean="0"/>
              <a:t>Easiest </a:t>
            </a:r>
            <a:r>
              <a:rPr lang="en-US" dirty="0" smtClean="0"/>
              <a:t>way to accomplish this is by </a:t>
            </a:r>
            <a:r>
              <a:rPr lang="en-US" dirty="0" smtClean="0"/>
              <a:t>setting</a:t>
            </a:r>
            <a:r>
              <a:rPr lang="en-US" dirty="0" smtClean="0"/>
              <a:t> </a:t>
            </a:r>
            <a:r>
              <a:rPr lang="en-US" dirty="0" smtClean="0"/>
              <a:t>the software’s default install </a:t>
            </a:r>
            <a:r>
              <a:rPr lang="en-US" dirty="0" smtClean="0"/>
              <a:t>location in the auto tools script</a:t>
            </a:r>
            <a:endParaRPr lang="en-US" dirty="0"/>
          </a:p>
        </p:txBody>
      </p:sp>
    </p:spTree>
    <p:extLst>
      <p:ext uri="{BB962C8B-B14F-4D97-AF65-F5344CB8AC3E}">
        <p14:creationId xmlns:p14="http://schemas.microsoft.com/office/powerpoint/2010/main" val="136546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p14="http://schemas.microsoft.com/office/powerpoint/2010/main" val="815468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a:t>
            </a:r>
            <a:r>
              <a:rPr lang="en-US" dirty="0" smtClean="0"/>
              <a:t>where configure installs </a:t>
            </a:r>
            <a:r>
              <a:rPr lang="en-US" dirty="0" smtClean="0"/>
              <a:t>libraries and </a:t>
            </a:r>
            <a:r>
              <a:rPr lang="en-US" dirty="0" smtClean="0"/>
              <a:t>applications.</a:t>
            </a:r>
            <a:endParaRPr lang="en-US" dirty="0" smtClean="0"/>
          </a:p>
          <a:p>
            <a:r>
              <a:rPr lang="en-US" dirty="0" smtClean="0"/>
              <a:t>The syntax is:</a:t>
            </a:r>
          </a:p>
          <a:p>
            <a:pPr lvl="1"/>
            <a:r>
              <a:rPr lang="en-US" dirty="0" smtClean="0"/>
              <a:t>./configure --prefix=&lt;new install location&gt;</a:t>
            </a:r>
            <a:endParaRPr lang="en-US" dirty="0"/>
          </a:p>
        </p:txBody>
      </p:sp>
    </p:spTree>
    <p:extLst>
      <p:ext uri="{BB962C8B-B14F-4D97-AF65-F5344CB8AC3E}">
        <p14:creationId xmlns:p14="http://schemas.microsoft.com/office/powerpoint/2010/main" val="1606047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a:t>D</a:t>
            </a:r>
            <a:r>
              <a:rPr lang="en-US" dirty="0" smtClean="0"/>
              <a:t>ynamically linked libraries and headers that are used by applications must be in  the filesystem of the target</a:t>
            </a:r>
            <a:endParaRPr lang="en-US" dirty="0" smtClean="0"/>
          </a:p>
          <a:p>
            <a:r>
              <a:rPr lang="en-US" dirty="0" smtClean="0"/>
              <a:t>If the libraries (and the headers) are in the cross-compiler system they may not be visible to the target</a:t>
            </a:r>
          </a:p>
          <a:p>
            <a:r>
              <a:rPr lang="en-US" dirty="0" smtClean="0"/>
              <a:t>The user must </a:t>
            </a:r>
            <a:r>
              <a:rPr lang="en-US" dirty="0" smtClean="0"/>
              <a:t>copy </a:t>
            </a:r>
            <a:r>
              <a:rPr lang="en-US" dirty="0" smtClean="0"/>
              <a:t>the contents of the </a:t>
            </a:r>
            <a:r>
              <a:rPr lang="en-US" dirty="0" smtClean="0"/>
              <a:t>directory where the libraries and headers are into the file system of the target (either </a:t>
            </a:r>
            <a:r>
              <a:rPr lang="en-US" dirty="0" smtClean="0"/>
              <a:t>ramfs, or mount or any other file system location)</a:t>
            </a:r>
          </a:p>
        </p:txBody>
      </p:sp>
    </p:spTree>
    <p:extLst>
      <p:ext uri="{BB962C8B-B14F-4D97-AF65-F5344CB8AC3E}">
        <p14:creationId xmlns:p14="http://schemas.microsoft.com/office/powerpoint/2010/main" val="2857472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Recap</a:t>
            </a:r>
            <a:endParaRPr lang="en-US" dirty="0"/>
          </a:p>
        </p:txBody>
      </p:sp>
      <p:sp>
        <p:nvSpPr>
          <p:cNvPr id="3" name="Content Placeholder 2"/>
          <p:cNvSpPr>
            <a:spLocks noGrp="1"/>
          </p:cNvSpPr>
          <p:nvPr>
            <p:ph idx="1"/>
          </p:nvPr>
        </p:nvSpPr>
        <p:spPr>
          <a:xfrm>
            <a:off x="333375" y="1185863"/>
            <a:ext cx="8467725" cy="2166937"/>
          </a:xfrm>
        </p:spPr>
        <p:txBody>
          <a:bodyPr/>
          <a:lstStyle/>
          <a:p>
            <a:pPr marL="0" indent="0">
              <a:buNone/>
            </a:pPr>
            <a:r>
              <a:rPr lang="en-US" dirty="0" smtClean="0"/>
              <a:t>What we learned?</a:t>
            </a:r>
          </a:p>
          <a:p>
            <a:pPr marL="804862" lvl="1" indent="-457200">
              <a:buFont typeface="+mj-lt"/>
              <a:buAutoNum type="arabicPeriod"/>
            </a:pPr>
            <a:r>
              <a:rPr lang="en-US" dirty="0" smtClean="0"/>
              <a:t>How to manually compile simple software.</a:t>
            </a:r>
          </a:p>
          <a:p>
            <a:pPr marL="804862" lvl="1" indent="-457200">
              <a:buFont typeface="+mj-lt"/>
              <a:buAutoNum type="arabicPeriod"/>
            </a:pPr>
            <a:r>
              <a:rPr lang="en-US" dirty="0" smtClean="0"/>
              <a:t>How to link to external libraries.</a:t>
            </a:r>
          </a:p>
          <a:p>
            <a:pPr marL="804862" lvl="1" indent="-457200">
              <a:buFont typeface="+mj-lt"/>
              <a:buAutoNum type="arabicPeriod"/>
            </a:pPr>
            <a:r>
              <a:rPr lang="en-US" dirty="0" smtClean="0"/>
              <a:t>How to build an auto tools based program.</a:t>
            </a:r>
          </a:p>
          <a:p>
            <a:pPr marL="804862" lvl="1" indent="-457200">
              <a:buFont typeface="+mj-lt"/>
              <a:buAutoNum type="arabicPeriod"/>
            </a:pPr>
            <a:r>
              <a:rPr lang="en-US" dirty="0" smtClean="0"/>
              <a:t>How to build with libraries not included in the SDK.</a:t>
            </a:r>
          </a:p>
          <a:p>
            <a:pPr marL="804862" lvl="1" indent="-457200">
              <a:buFont typeface="+mj-lt"/>
              <a:buAutoNum type="arabicPeriod"/>
            </a:pPr>
            <a:r>
              <a:rPr lang="en-US" dirty="0" smtClean="0"/>
              <a:t>How to deploy cross compiled libraries to the target</a:t>
            </a:r>
          </a:p>
          <a:p>
            <a:pPr marL="804862" lvl="1"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311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a:t>
            </a:r>
            <a:r>
              <a:rPr lang="en-US" dirty="0" smtClean="0"/>
              <a:t>problems are when</a:t>
            </a:r>
            <a:r>
              <a:rPr lang="en-US" dirty="0" smtClean="0"/>
              <a:t>:</a:t>
            </a:r>
            <a:endParaRPr lang="en-US" dirty="0" smtClean="0"/>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val="1989093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t>Building the executable on the target (The same machine that the code will run on)</a:t>
            </a:r>
            <a:endParaRPr lang="en-US" dirty="0" smtClean="0"/>
          </a:p>
          <a:p>
            <a:r>
              <a:rPr lang="en-US" dirty="0" smtClean="0"/>
              <a:t>Benefits</a:t>
            </a:r>
            <a:r>
              <a:rPr lang="en-US" dirty="0" smtClean="0"/>
              <a:t>:</a:t>
            </a:r>
          </a:p>
          <a:p>
            <a:pPr lvl="1"/>
            <a:r>
              <a:rPr lang="en-US" dirty="0" smtClean="0"/>
              <a:t>Don’t worry about host contamination</a:t>
            </a:r>
          </a:p>
          <a:p>
            <a:pPr lvl="1"/>
            <a:r>
              <a:rPr lang="en-US" dirty="0" smtClean="0"/>
              <a:t>Native compiling is simpler and requires less configurations and settings</a:t>
            </a:r>
            <a:endParaRPr lang="en-US" dirty="0"/>
          </a:p>
          <a:p>
            <a:r>
              <a:rPr lang="en-US" dirty="0" smtClean="0"/>
              <a:t>Draw Backs:</a:t>
            </a:r>
          </a:p>
          <a:p>
            <a:pPr lvl="1"/>
            <a:r>
              <a:rPr lang="en-US" dirty="0" smtClean="0"/>
              <a:t>Building on an embedded device will be a lot slower than even building on a PC.</a:t>
            </a:r>
          </a:p>
          <a:p>
            <a:pPr lvl="2"/>
            <a:r>
              <a:rPr lang="en-US" dirty="0" smtClean="0"/>
              <a:t>Building Qt on a PC takes about 3+ hours. Building it on the Beaglebone can take 14+ hrs</a:t>
            </a:r>
          </a:p>
          <a:p>
            <a:pPr lvl="1"/>
            <a:r>
              <a:rPr lang="en-US" dirty="0" smtClean="0"/>
              <a:t>Compiling may fail due to a lack of memory.</a:t>
            </a:r>
          </a:p>
          <a:p>
            <a:pPr lvl="1"/>
            <a:r>
              <a:rPr lang="en-US" dirty="0" smtClean="0"/>
              <a:t>Some distributions don’t provide the tool chain so it isn’t an option</a:t>
            </a:r>
            <a:r>
              <a:rPr lang="en-US" dirty="0" smtClean="0"/>
              <a:t>.</a:t>
            </a:r>
            <a:endParaRPr lang="en-US" dirty="0" smtClean="0"/>
          </a:p>
          <a:p>
            <a:pPr lvl="1"/>
            <a:endParaRPr lang="en-US" dirty="0" smtClean="0"/>
          </a:p>
        </p:txBody>
      </p:sp>
    </p:spTree>
    <p:extLst>
      <p:ext uri="{BB962C8B-B14F-4D97-AF65-F5344CB8AC3E}">
        <p14:creationId xmlns:p14="http://schemas.microsoft.com/office/powerpoint/2010/main" val="57184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a:t>
            </a:r>
            <a:r>
              <a:rPr lang="en-US" dirty="0" smtClean="0"/>
              <a:t> Approach – Build your own distribution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Open embedded/Yocto project </a:t>
            </a:r>
            <a:r>
              <a:rPr lang="en-US" dirty="0"/>
              <a:t> </a:t>
            </a:r>
            <a:r>
              <a:rPr lang="en-US" dirty="0" smtClean="0"/>
              <a:t>is </a:t>
            </a:r>
            <a:r>
              <a:rPr lang="en-US" dirty="0" smtClean="0"/>
              <a:t>used to </a:t>
            </a:r>
            <a:r>
              <a:rPr lang="en-US" dirty="0" smtClean="0"/>
              <a:t>create </a:t>
            </a:r>
            <a:r>
              <a:rPr lang="en-US" dirty="0" smtClean="0"/>
              <a:t>distribution file system </a:t>
            </a:r>
            <a:r>
              <a:rPr lang="en-US" dirty="0" smtClean="0"/>
              <a:t>for any architecture</a:t>
            </a:r>
          </a:p>
          <a:p>
            <a:pPr marL="804862" lvl="1" indent="-457200">
              <a:buFont typeface="+mj-lt"/>
              <a:buAutoNum type="arabicPeriod"/>
            </a:pPr>
            <a:r>
              <a:rPr lang="en-US" dirty="0"/>
              <a:t>A </a:t>
            </a:r>
            <a:r>
              <a:rPr lang="en-US" dirty="0" smtClean="0"/>
              <a:t>‘recipe” scripts </a:t>
            </a:r>
            <a:r>
              <a:rPr lang="en-US" dirty="0"/>
              <a:t>contains all the information </a:t>
            </a:r>
            <a:r>
              <a:rPr lang="en-US" dirty="0" smtClean="0"/>
              <a:t>that is required </a:t>
            </a:r>
            <a:r>
              <a:rPr lang="en-US" dirty="0"/>
              <a:t>to build applications </a:t>
            </a:r>
            <a:r>
              <a:rPr lang="en-US" dirty="0" smtClean="0"/>
              <a:t>and </a:t>
            </a:r>
            <a:r>
              <a:rPr lang="en-US" dirty="0"/>
              <a:t>libraries.</a:t>
            </a:r>
          </a:p>
          <a:p>
            <a:pPr lvl="2"/>
            <a:r>
              <a:rPr lang="en-US" dirty="0" smtClean="0"/>
              <a:t>There are Over 2000</a:t>
            </a:r>
            <a:r>
              <a:rPr lang="en-US" dirty="0"/>
              <a:t> </a:t>
            </a:r>
            <a:r>
              <a:rPr lang="en-US" dirty="0" smtClean="0"/>
              <a:t>for different systems</a:t>
            </a:r>
            <a:endParaRPr lang="en-US" dirty="0" smtClean="0"/>
          </a:p>
          <a:p>
            <a:r>
              <a:rPr lang="en-US" dirty="0" smtClean="0"/>
              <a:t>Benefits:</a:t>
            </a:r>
          </a:p>
          <a:p>
            <a:pPr marL="804862" lvl="1" indent="-457200">
              <a:buFont typeface="+mj-lt"/>
              <a:buAutoNum type="arabicPeriod"/>
            </a:pPr>
            <a:r>
              <a:rPr lang="en-US" dirty="0" smtClean="0"/>
              <a:t>Open </a:t>
            </a:r>
            <a:r>
              <a:rPr lang="en-US" dirty="0" smtClean="0"/>
              <a:t>embedded makes handling dependencies simple.</a:t>
            </a:r>
          </a:p>
          <a:p>
            <a:pPr marL="804862" lvl="1" indent="-457200">
              <a:buFont typeface="+mj-lt"/>
              <a:buAutoNum type="arabicPeriod"/>
            </a:pPr>
            <a:r>
              <a:rPr lang="en-US" dirty="0"/>
              <a:t>Easy updating or </a:t>
            </a:r>
            <a:r>
              <a:rPr lang="en-US" dirty="0" smtClean="0"/>
              <a:t>Upgrading</a:t>
            </a:r>
            <a:r>
              <a:rPr lang="en-US" dirty="0" smtClean="0"/>
              <a:t> software </a:t>
            </a:r>
          </a:p>
          <a:p>
            <a:pPr marL="804862" lvl="1" indent="-457200">
              <a:buFont typeface="+mj-lt"/>
              <a:buAutoNum type="arabicPeriod"/>
            </a:pPr>
            <a:r>
              <a:rPr lang="en-US" dirty="0" smtClean="0"/>
              <a:t>Reproducing the </a:t>
            </a:r>
            <a:r>
              <a:rPr lang="en-US" dirty="0" smtClean="0"/>
              <a:t>entire file system is easy.</a:t>
            </a:r>
          </a:p>
          <a:p>
            <a:pPr marL="804862" lvl="1" indent="-457200">
              <a:buFont typeface="+mj-lt"/>
              <a:buAutoNum type="arabicPeriod"/>
            </a:pPr>
            <a:r>
              <a:rPr lang="en-US" dirty="0" smtClean="0"/>
              <a:t>Sitara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p>
          <a:p>
            <a:pPr marL="804862" lvl="1" indent="-457200">
              <a:buFont typeface="+mj-lt"/>
              <a:buAutoNum type="arabicPeriod"/>
            </a:pPr>
            <a:endParaRPr lang="en-US" dirty="0" smtClean="0"/>
          </a:p>
          <a:p>
            <a:pPr lvl="1"/>
            <a:endParaRPr lang="en-US" dirty="0" smtClean="0"/>
          </a:p>
        </p:txBody>
      </p:sp>
    </p:spTree>
    <p:extLst>
      <p:ext uri="{BB962C8B-B14F-4D97-AF65-F5344CB8AC3E}">
        <p14:creationId xmlns:p14="http://schemas.microsoft.com/office/powerpoint/2010/main" val="38577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5108087"/>
              </p:ext>
            </p:extLst>
          </p:nvPr>
        </p:nvGraphicFramePr>
        <p:xfrm>
          <a:off x="1035050" y="1474788"/>
          <a:ext cx="7075488" cy="3906837"/>
        </p:xfrm>
        <a:graphic>
          <a:graphicData uri="http://schemas.openxmlformats.org/presentationml/2006/ole">
            <mc:AlternateContent xmlns:mc="http://schemas.openxmlformats.org/markup-compatibility/2006">
              <mc:Choice xmlns:v="urn:schemas-microsoft-com:vml" Requires="v">
                <p:oleObj spid="_x0000_s3089" name="Visio" r:id="rId3" imgW="7076132" imgH="3906630" progId="Visio.Drawing.11">
                  <p:embed/>
                </p:oleObj>
              </mc:Choice>
              <mc:Fallback>
                <p:oleObj name="Visio" r:id="rId3" imgW="7076132" imgH="3906630" progId="Visio.Drawing.11">
                  <p:embed/>
                  <p:pic>
                    <p:nvPicPr>
                      <p:cNvPr id="0" name=""/>
                      <p:cNvPicPr/>
                      <p:nvPr/>
                    </p:nvPicPr>
                    <p:blipFill>
                      <a:blip r:embed="rId4"/>
                      <a:stretch>
                        <a:fillRect/>
                      </a:stretch>
                    </p:blipFill>
                    <p:spPr>
                      <a:xfrm>
                        <a:off x="1035050" y="1474788"/>
                        <a:ext cx="7075488" cy="3906837"/>
                      </a:xfrm>
                      <a:prstGeom prst="rect">
                        <a:avLst/>
                      </a:prstGeom>
                    </p:spPr>
                  </p:pic>
                </p:oleObj>
              </mc:Fallback>
            </mc:AlternateContent>
          </a:graphicData>
        </a:graphic>
      </p:graphicFrame>
    </p:spTree>
    <p:extLst>
      <p:ext uri="{BB962C8B-B14F-4D97-AF65-F5344CB8AC3E}">
        <p14:creationId xmlns:p14="http://schemas.microsoft.com/office/powerpoint/2010/main" val="776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t>To use your tool chain you need to add it to your environment’s PATH variable. This allows you to invoke your tool chain by simply calling it by its name instead of having to specify the entire path.</a:t>
            </a:r>
          </a:p>
          <a:p>
            <a:r>
              <a:rPr lang="en-US" dirty="0" smtClean="0"/>
              <a:t>Adding your tool chain’s path to your environment’s path </a:t>
            </a:r>
          </a:p>
          <a:p>
            <a:pPr lvl="1"/>
            <a:r>
              <a:rPr lang="en-US" dirty="0" smtClean="0"/>
              <a:t>export PATH=&lt;toolchain dir&gt;:$PATH</a:t>
            </a:r>
          </a:p>
          <a:p>
            <a:r>
              <a:rPr lang="en-US" dirty="0" smtClean="0"/>
              <a:t>The simplest way to build an application is by listing the sources and specifying the name of the binary to be generated</a:t>
            </a:r>
          </a:p>
          <a:p>
            <a:pPr lvl="1"/>
            <a:r>
              <a:rPr lang="en-US" dirty="0" smtClean="0"/>
              <a:t>arm-linux-gnueabihf-gcc &lt;C sources&gt; -o &lt;executable name&gt;</a:t>
            </a:r>
          </a:p>
          <a:p>
            <a:r>
              <a:rPr lang="en-US" dirty="0" smtClean="0"/>
              <a:t>You can add other flags such as the debug flag</a:t>
            </a:r>
          </a:p>
          <a:p>
            <a:pPr lvl="1"/>
            <a:r>
              <a:rPr lang="en-US" dirty="0"/>
              <a:t>arm-linux-gnueabihf-gcc &lt;C sources&gt; </a:t>
            </a:r>
            <a:r>
              <a:rPr lang="en-US" dirty="0" smtClean="0"/>
              <a:t>- g -o </a:t>
            </a:r>
            <a:r>
              <a:rPr lang="en-US" dirty="0"/>
              <a:t>&lt;executable name</a:t>
            </a:r>
            <a:r>
              <a:rPr lang="en-US" dirty="0" smtClean="0"/>
              <a:t>&gt;</a:t>
            </a:r>
            <a:endParaRPr lang="en-US" dirty="0"/>
          </a:p>
          <a:p>
            <a:pPr marL="341312" lvl="1" indent="0">
              <a:buNone/>
            </a:pPr>
            <a:endParaRPr lang="en-US" dirty="0"/>
          </a:p>
        </p:txBody>
      </p:sp>
      <p:sp>
        <p:nvSpPr>
          <p:cNvPr id="4" name="TextBox 3"/>
          <p:cNvSpPr txBox="1"/>
          <p:nvPr/>
        </p:nvSpPr>
        <p:spPr>
          <a:xfrm>
            <a:off x="533400" y="5334000"/>
            <a:ext cx="6977295" cy="646331"/>
          </a:xfrm>
          <a:prstGeom prst="rect">
            <a:avLst/>
          </a:prstGeom>
          <a:solidFill>
            <a:srgbClr val="FFFF00"/>
          </a:solidFill>
        </p:spPr>
        <p:txBody>
          <a:bodyPr wrap="none" rtlCol="0">
            <a:spAutoFit/>
          </a:bodyPr>
          <a:lstStyle/>
          <a:p>
            <a:r>
              <a:rPr lang="en-US" dirty="0"/>
              <a:t>Sitara Tool Chain is part of “Linux Development Kit” or Linux-devkit</a:t>
            </a:r>
          </a:p>
          <a:p>
            <a:endParaRPr lang="en-US" dirty="0"/>
          </a:p>
        </p:txBody>
      </p:sp>
    </p:spTree>
    <p:extLst>
      <p:ext uri="{BB962C8B-B14F-4D97-AF65-F5344CB8AC3E}">
        <p14:creationId xmlns:p14="http://schemas.microsoft.com/office/powerpoint/2010/main" val="249840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pPr algn="ctr"/>
            <a:r>
              <a:rPr lang="en-US" dirty="0" smtClean="0">
                <a:solidFill>
                  <a:schemeClr val="tx2"/>
                </a:solidFill>
              </a:rPr>
              <a:t>Linux-devkit part of Linux SDK</a:t>
            </a:r>
            <a:endParaRPr lang="en-US" dirty="0">
              <a:solidFill>
                <a:schemeClr val="tx2"/>
              </a:solidFill>
            </a:endParaRPr>
          </a:p>
        </p:txBody>
      </p:sp>
      <p:pic>
        <p:nvPicPr>
          <p:cNvPr id="91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11" y="990600"/>
            <a:ext cx="7362863" cy="2789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11" y="4191000"/>
            <a:ext cx="68961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6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smtClean="0"/>
              <a:t>Toolchain</a:t>
            </a:r>
          </a:p>
          <a:p>
            <a:r>
              <a:rPr lang="en-US" dirty="0" smtClean="0"/>
              <a:t>GDB</a:t>
            </a:r>
          </a:p>
          <a:p>
            <a:r>
              <a:rPr lang="en-US" dirty="0" smtClean="0"/>
              <a:t>Qt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3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448425" cy="48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53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333375" y="1185863"/>
            <a:ext cx="8467725" cy="4452937"/>
          </a:xfrm>
        </p:spPr>
        <p:txBody>
          <a:bodyPr>
            <a:normAutofit lnSpcReduction="10000"/>
          </a:bodyPr>
          <a:lstStyle/>
          <a:p>
            <a:r>
              <a:rPr lang="en-US" dirty="0" smtClean="0"/>
              <a:t>When linking against non standard C libraries and headers the compiler needs to be told what library to link against</a:t>
            </a:r>
          </a:p>
          <a:p>
            <a:r>
              <a:rPr lang="en-US" dirty="0" smtClean="0"/>
              <a:t>This is done by manually passing the library name to the compiler. (Usually make files already handle this for you)</a:t>
            </a:r>
          </a:p>
          <a:p>
            <a:r>
              <a:rPr lang="en-US" dirty="0" smtClean="0"/>
              <a:t>Find the name of the library file </a:t>
            </a:r>
            <a:r>
              <a:rPr lang="en-US" dirty="0" smtClean="0"/>
              <a:t>that is needed. </a:t>
            </a:r>
            <a:r>
              <a:rPr lang="en-US" dirty="0" smtClean="0"/>
              <a:t>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png -&gt; -lpng</a:t>
            </a:r>
          </a:p>
          <a:p>
            <a:r>
              <a:rPr lang="en-US" dirty="0" smtClean="0"/>
              <a:t>arm-linux-gnueabihf-gcc &lt;C sources&gt; -lpng</a:t>
            </a:r>
            <a:r>
              <a:rPr lang="en-US" dirty="0"/>
              <a:t> </a:t>
            </a:r>
            <a:r>
              <a:rPr lang="en-US" dirty="0" smtClean="0"/>
              <a:t>-o &lt;executable name&gt;</a:t>
            </a:r>
          </a:p>
          <a:p>
            <a:endParaRPr lang="en-US" dirty="0"/>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t>And don’t forget the Path</a:t>
            </a:r>
            <a:endParaRPr lang="en-US" dirty="0"/>
          </a:p>
        </p:txBody>
      </p:sp>
    </p:spTree>
    <p:extLst>
      <p:ext uri="{BB962C8B-B14F-4D97-AF65-F5344CB8AC3E}">
        <p14:creationId xmlns:p14="http://schemas.microsoft.com/office/powerpoint/2010/main" val="624920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53DF1E2-B8E1-483B-840C-2B651EC4B439}">
  <ds:schemaRefs>
    <ds:schemaRef ds:uri="http://schemas.microsoft.com/sharepoint/v3/contenttype/forms"/>
  </ds:schemaRefs>
</ds:datastoreItem>
</file>

<file path=customXml/itemProps2.xml><?xml version="1.0" encoding="utf-8"?>
<ds:datastoreItem xmlns:ds="http://schemas.openxmlformats.org/officeDocument/2006/customXml" ds:itemID="{4FB6BC4A-2075-419D-AAD5-4AA943DF9A43}">
  <ds:schemaRefs>
    <ds:schemaRef ds:uri="http://schemas.microsoft.com/office/2006/documentManagement/types"/>
    <ds:schemaRef ds:uri="http://purl.org/dc/elements/1.1/"/>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Theme1</Template>
  <TotalTime>5926</TotalTime>
  <Words>1631</Words>
  <Application>Microsoft Office PowerPoint</Application>
  <PresentationFormat>On-screen Show (4:3)</PresentationFormat>
  <Paragraphs>195</Paragraphs>
  <Slides>37</Slides>
  <Notes>10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Theme1</vt:lpstr>
      <vt:lpstr>Visio</vt:lpstr>
      <vt:lpstr>Introduction to Tool chains</vt:lpstr>
      <vt:lpstr>Tool chain for the Sitara Family (but it is true for other ARM based devices as well)</vt:lpstr>
      <vt:lpstr>Cross Compiling</vt:lpstr>
      <vt:lpstr>Compiling a Simple Program</vt:lpstr>
      <vt:lpstr>Compiling a Simple Program</vt:lpstr>
      <vt:lpstr>Linux-devkit part of Linux SDK</vt:lpstr>
      <vt:lpstr>Understanding Linux-devkit</vt:lpstr>
      <vt:lpstr>Code generation Location</vt:lpstr>
      <vt:lpstr>Linking to External Libraries</vt:lpstr>
      <vt:lpstr>Environment-setup</vt:lpstr>
      <vt:lpstr>Environment-setup Example</vt:lpstr>
      <vt:lpstr>Environment-setup Example</vt:lpstr>
      <vt:lpstr>Environment-setup Example</vt:lpstr>
      <vt:lpstr>Environment-setup Example</vt:lpstr>
      <vt:lpstr>Compiler Path</vt:lpstr>
      <vt:lpstr>Compiler Search Path</vt:lpstr>
      <vt:lpstr>Compiling User Space vs. Kernel Space </vt:lpstr>
      <vt:lpstr>Software Build Systems</vt:lpstr>
      <vt:lpstr>Building with Auto Tools</vt:lpstr>
      <vt:lpstr>From the configure file </vt:lpstr>
      <vt:lpstr>Configure GUI make menuconfig</vt:lpstr>
      <vt:lpstr>Configure GUI make menuconfig</vt:lpstr>
      <vt:lpstr>Configure using vi .config</vt:lpstr>
      <vt:lpstr>Configure – Cross Compile Options</vt:lpstr>
      <vt:lpstr>Configure without the right PATH</vt:lpstr>
      <vt:lpstr>Configure Help</vt:lpstr>
      <vt:lpstr>Configure Help</vt:lpstr>
      <vt:lpstr>Configure – Important Environment Variables</vt:lpstr>
      <vt:lpstr>Configure – Feature Selection</vt:lpstr>
      <vt:lpstr>Install Location</vt:lpstr>
      <vt:lpstr>Configure Installation Options</vt:lpstr>
      <vt:lpstr>Configure Prefix Option</vt:lpstr>
      <vt:lpstr>Deploying to the Target</vt:lpstr>
      <vt:lpstr>Recap</vt:lpstr>
      <vt:lpstr>Issues with Cross Compiling</vt:lpstr>
      <vt:lpstr>Native Compiling</vt:lpstr>
      <vt:lpstr>Different Approach – Build your own distribution</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Katzur, Ran</cp:lastModifiedBy>
  <cp:revision>98</cp:revision>
  <cp:lastPrinted>2014-11-03T13:21:50Z</cp:lastPrinted>
  <dcterms:created xsi:type="dcterms:W3CDTF">2014-05-15T13:11:55Z</dcterms:created>
  <dcterms:modified xsi:type="dcterms:W3CDTF">2014-11-03T18:11:31Z</dcterms:modified>
</cp:coreProperties>
</file>