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2.xml" ContentType="application/vnd.openxmlformats-officedocument.presentationml.tags+xml"/>
  <Default Extension="jpeg" ContentType="image/jpeg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19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1CF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72" autoAdjust="0"/>
    <p:restoredTop sz="94660"/>
  </p:normalViewPr>
  <p:slideViewPr>
    <p:cSldViewPr>
      <p:cViewPr varScale="1">
        <p:scale>
          <a:sx n="111" d="100"/>
          <a:sy n="111" d="100"/>
        </p:scale>
        <p:origin x="-98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03D637-1F05-4DC2-8008-DF616AF082EC}" type="datetimeFigureOut">
              <a:rPr lang="en-US" smtClean="0"/>
              <a:pPr/>
              <a:t>3/7/2012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8B1DFA-B3AC-48C4-A020-6903E38D181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8B1DFA-B3AC-48C4-A020-6903E38D181E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8B1DFA-B3AC-48C4-A020-6903E38D181E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8B1DFA-B3AC-48C4-A020-6903E38D181E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8B1DFA-B3AC-48C4-A020-6903E38D181E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8B1DFA-B3AC-48C4-A020-6903E38D181E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8B1DFA-B3AC-48C4-A020-6903E38D181E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8B1DFA-B3AC-48C4-A020-6903E38D181E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8B1DFA-B3AC-48C4-A020-6903E38D181E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8B1DFA-B3AC-48C4-A020-6903E38D181E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8B1DFA-B3AC-48C4-A020-6903E38D181E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8B1DFA-B3AC-48C4-A020-6903E38D181E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8B1DFA-B3AC-48C4-A020-6903E38D181E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8B1DFA-B3AC-48C4-A020-6903E38D181E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8B1DFA-B3AC-48C4-A020-6903E38D181E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8B1DFA-B3AC-48C4-A020-6903E38D181E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8B1DFA-B3AC-48C4-A020-6903E38D181E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8B1DFA-B3AC-48C4-A020-6903E38D181E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8B1DFA-B3AC-48C4-A020-6903E38D181E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8B1DFA-B3AC-48C4-A020-6903E38D181E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8B1DFA-B3AC-48C4-A020-6903E38D181E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8B1DFA-B3AC-48C4-A020-6903E38D181E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4747ED-4B7F-4D02-BE0F-92B5443F39A6}" type="datetimeFigureOut">
              <a:rPr lang="en-US" smtClean="0"/>
              <a:pPr/>
              <a:t>3/7/2012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1B326F9-57DC-4B74-9221-D79BD41856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2.xml"/><Relationship Id="rId5" Type="http://schemas.openxmlformats.org/officeDocument/2006/relationships/tags" Target="../tags/tag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762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174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990600"/>
            <a:ext cx="82296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" name="Rectangle 25"/>
          <p:cNvSpPr>
            <a:spLocks noChangeArrowheads="1"/>
          </p:cNvSpPr>
          <p:nvPr/>
        </p:nvSpPr>
        <p:spPr bwMode="auto">
          <a:xfrm>
            <a:off x="338138" y="6477000"/>
            <a:ext cx="8462962" cy="3159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000000"/>
              </a:solidFill>
              <a:latin typeface="Calibri"/>
              <a:cs typeface="Arial" charset="0"/>
            </a:endParaRPr>
          </a:p>
        </p:txBody>
      </p:sp>
      <p:pic>
        <p:nvPicPr>
          <p:cNvPr id="31749" name="Picture 8" descr="ti_hz_1c_pos_rgb_jpg.jp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61950" y="6503988"/>
            <a:ext cx="1131888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>
            <p:custDataLst>
              <p:tags r:id="rId6"/>
            </p:custDataLst>
          </p:nvPr>
        </p:nvSpPr>
        <p:spPr>
          <a:xfrm>
            <a:off x="7930120" y="6498264"/>
            <a:ext cx="856260" cy="276999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000000"/>
                </a:solidFill>
                <a:latin typeface="Calibri"/>
                <a:cs typeface="Arial" charset="0"/>
              </a:rPr>
              <a:t>CI Training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>
          <a:solidFill>
            <a:schemeClr val="tx1"/>
          </a:solidFill>
          <a:latin typeface="+mn-lt"/>
        </a:defRPr>
      </a:lvl2pPr>
      <a:lvl3pPr marL="914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+mn-lt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>
          <a:solidFill>
            <a:schemeClr val="tx1"/>
          </a:solidFill>
          <a:latin typeface="+mn-lt"/>
        </a:defRPr>
      </a:lvl4pPr>
      <a:lvl5pPr marL="1462088" indent="-228600" algn="l" rtl="0" eaLnBrk="1" fontAlgn="base" hangingPunct="1">
        <a:spcBef>
          <a:spcPct val="20000"/>
        </a:spcBef>
        <a:spcAft>
          <a:spcPct val="0"/>
        </a:spcAft>
        <a:buFont typeface="Courier New" pitchFamily="49" charset="0"/>
        <a:buChar char="o"/>
        <a:defRPr sz="2000">
          <a:solidFill>
            <a:schemeClr val="tx1"/>
          </a:solidFill>
          <a:latin typeface="+mn-lt"/>
        </a:defRPr>
      </a:lvl5pPr>
      <a:lvl6pPr marL="1919288" indent="-228600" algn="l" rtl="0" eaLnBrk="1" fontAlgn="base" hangingPunct="1">
        <a:spcBef>
          <a:spcPct val="20000"/>
        </a:spcBef>
        <a:spcAft>
          <a:spcPct val="0"/>
        </a:spcAft>
        <a:buFont typeface="Courier New" pitchFamily="49" charset="0"/>
        <a:buChar char="o"/>
        <a:defRPr sz="2000">
          <a:solidFill>
            <a:schemeClr val="tx1"/>
          </a:solidFill>
          <a:latin typeface="+mn-lt"/>
        </a:defRPr>
      </a:lvl6pPr>
      <a:lvl7pPr marL="2376488" indent="-228600" algn="l" rtl="0" eaLnBrk="1" fontAlgn="base" hangingPunct="1">
        <a:spcBef>
          <a:spcPct val="20000"/>
        </a:spcBef>
        <a:spcAft>
          <a:spcPct val="0"/>
        </a:spcAft>
        <a:buFont typeface="Courier New" pitchFamily="49" charset="0"/>
        <a:buChar char="o"/>
        <a:defRPr sz="2000">
          <a:solidFill>
            <a:schemeClr val="tx1"/>
          </a:solidFill>
          <a:latin typeface="+mn-lt"/>
        </a:defRPr>
      </a:lvl7pPr>
      <a:lvl8pPr marL="2833688" indent="-228600" algn="l" rtl="0" eaLnBrk="1" fontAlgn="base" hangingPunct="1">
        <a:spcBef>
          <a:spcPct val="20000"/>
        </a:spcBef>
        <a:spcAft>
          <a:spcPct val="0"/>
        </a:spcAft>
        <a:buFont typeface="Courier New" pitchFamily="49" charset="0"/>
        <a:buChar char="o"/>
        <a:defRPr sz="2000">
          <a:solidFill>
            <a:schemeClr val="tx1"/>
          </a:solidFill>
          <a:latin typeface="+mn-lt"/>
        </a:defRPr>
      </a:lvl8pPr>
      <a:lvl9pPr marL="3290888" indent="-228600" algn="l" rtl="0" eaLnBrk="1" fontAlgn="base" hangingPunct="1">
        <a:spcBef>
          <a:spcPct val="20000"/>
        </a:spcBef>
        <a:spcAft>
          <a:spcPct val="0"/>
        </a:spcAft>
        <a:buFont typeface="Courier New" pitchFamily="49" charset="0"/>
        <a:buChar char="o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Inter-Processor Communication (IPC)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 bwMode="auto">
          <a:xfrm>
            <a:off x="6477000" y="1452241"/>
            <a:ext cx="1143000" cy="3810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rPr>
              <a:t>MultiProc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2133600" y="1450717"/>
            <a:ext cx="1447800" cy="384048"/>
          </a:xfrm>
          <a:prstGeom prst="rect">
            <a:avLst/>
          </a:prstGeom>
          <a:solidFill>
            <a:schemeClr val="accent4">
              <a:lumMod val="50000"/>
              <a:lumOff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rPr>
              <a:t>Notify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Messaging with </a:t>
            </a:r>
            <a:r>
              <a:rPr lang="en-US" dirty="0" err="1" smtClean="0"/>
              <a:t>MessageQ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 bwMode="auto">
          <a:xfrm>
            <a:off x="2133600" y="2895600"/>
            <a:ext cx="1447800" cy="381000"/>
          </a:xfrm>
          <a:prstGeom prst="rect">
            <a:avLst/>
          </a:prstGeom>
          <a:solidFill>
            <a:schemeClr val="accent4">
              <a:lumMod val="50000"/>
              <a:lumOff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rPr>
              <a:t>ListMP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4191000" y="2895600"/>
            <a:ext cx="1676400" cy="369332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rPr>
              <a:t>SharedRegion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4191000" y="3429000"/>
            <a:ext cx="1676400" cy="369332"/>
          </a:xfrm>
          <a:prstGeom prst="rect">
            <a:avLst/>
          </a:prstGeom>
          <a:solidFill>
            <a:schemeClr val="accent4">
              <a:lumMod val="50000"/>
              <a:lumOff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rPr>
              <a:t>GateMP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914400" y="914400"/>
            <a:ext cx="1295400" cy="381000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rPr>
              <a:t>MessageQ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cxnSp>
        <p:nvCxnSpPr>
          <p:cNvPr id="24" name="Shape 23"/>
          <p:cNvCxnSpPr>
            <a:stCxn id="21" idx="3"/>
            <a:endCxn id="22" idx="0"/>
          </p:cNvCxnSpPr>
          <p:nvPr/>
        </p:nvCxnSpPr>
        <p:spPr bwMode="auto">
          <a:xfrm>
            <a:off x="2209800" y="1104900"/>
            <a:ext cx="4838700" cy="347341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2" name="Straight Arrow Connector 41"/>
          <p:cNvCxnSpPr>
            <a:stCxn id="30" idx="3"/>
            <a:endCxn id="22" idx="1"/>
          </p:cNvCxnSpPr>
          <p:nvPr/>
        </p:nvCxnSpPr>
        <p:spPr bwMode="auto">
          <a:xfrm>
            <a:off x="3581400" y="1642741"/>
            <a:ext cx="28956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4" name="Shape 43"/>
          <p:cNvCxnSpPr>
            <a:stCxn id="21" idx="2"/>
            <a:endCxn id="30" idx="1"/>
          </p:cNvCxnSpPr>
          <p:nvPr/>
        </p:nvCxnSpPr>
        <p:spPr bwMode="auto">
          <a:xfrm rot="16200000" flipH="1">
            <a:off x="1674180" y="1183320"/>
            <a:ext cx="347341" cy="571500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5" name="Rectangle 44"/>
          <p:cNvSpPr/>
          <p:nvPr/>
        </p:nvSpPr>
        <p:spPr bwMode="auto">
          <a:xfrm>
            <a:off x="2133600" y="2057400"/>
            <a:ext cx="1447800" cy="685800"/>
          </a:xfrm>
          <a:prstGeom prst="rect">
            <a:avLst/>
          </a:prstGeom>
          <a:solidFill>
            <a:schemeClr val="accent4">
              <a:lumMod val="50000"/>
              <a:lumOff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rPr>
              <a:t>HeapBufMP</a:t>
            </a:r>
            <a:r>
              <a:rPr lang="en-US" sz="1200" dirty="0" smtClean="0">
                <a:solidFill>
                  <a:schemeClr val="bg1"/>
                </a:solidFill>
                <a:latin typeface="Arial" pitchFamily="34" charset="0"/>
              </a:rPr>
              <a:t>, </a:t>
            </a:r>
            <a:r>
              <a:rPr kumimoji="0" lang="en-US" sz="1200" b="0" i="0" u="none" strike="noStrike" cap="none" normalizeH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rPr>
              <a:t>HeapMultiBufMP</a:t>
            </a:r>
            <a:r>
              <a:rPr kumimoji="0" lang="en-US" sz="12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rPr>
              <a:t>, or </a:t>
            </a:r>
            <a:r>
              <a:rPr kumimoji="0" lang="en-US" sz="1200" b="0" i="0" u="none" strike="noStrike" cap="none" normalizeH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rPr>
              <a:t>HeapMemMP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52" name="Rectangle 51"/>
          <p:cNvSpPr/>
          <p:nvPr/>
        </p:nvSpPr>
        <p:spPr bwMode="auto">
          <a:xfrm>
            <a:off x="2133600" y="3429000"/>
            <a:ext cx="1447800" cy="381000"/>
          </a:xfrm>
          <a:prstGeom prst="rect">
            <a:avLst/>
          </a:prstGeom>
          <a:solidFill>
            <a:schemeClr val="accent4">
              <a:lumMod val="50000"/>
              <a:lumOff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rPr>
              <a:t>Transport</a:t>
            </a:r>
            <a:r>
              <a:rPr kumimoji="0" lang="en-US" sz="14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rPr>
              <a:t> SHM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53" name="Rectangle 52"/>
          <p:cNvSpPr/>
          <p:nvPr/>
        </p:nvSpPr>
        <p:spPr bwMode="auto">
          <a:xfrm>
            <a:off x="4191000" y="2215634"/>
            <a:ext cx="1676400" cy="369332"/>
          </a:xfrm>
          <a:prstGeom prst="rect">
            <a:avLst/>
          </a:prstGeom>
          <a:solidFill>
            <a:schemeClr val="accent4">
              <a:lumMod val="50000"/>
              <a:lumOff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rPr>
              <a:t>NameServer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cxnSp>
        <p:nvCxnSpPr>
          <p:cNvPr id="55" name="Shape 54"/>
          <p:cNvCxnSpPr>
            <a:endCxn id="22" idx="2"/>
          </p:cNvCxnSpPr>
          <p:nvPr/>
        </p:nvCxnSpPr>
        <p:spPr bwMode="auto">
          <a:xfrm flipV="1">
            <a:off x="5867402" y="1833241"/>
            <a:ext cx="1181098" cy="452759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7" name="Shape 56"/>
          <p:cNvCxnSpPr/>
          <p:nvPr/>
        </p:nvCxnSpPr>
        <p:spPr bwMode="auto">
          <a:xfrm rot="5400000" flipH="1" flipV="1">
            <a:off x="5852791" y="1843410"/>
            <a:ext cx="1210319" cy="1181099"/>
          </a:xfrm>
          <a:prstGeom prst="bentConnector3">
            <a:avLst>
              <a:gd name="adj1" fmla="val -3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9" name="Shape 58"/>
          <p:cNvCxnSpPr>
            <a:endCxn id="22" idx="2"/>
          </p:cNvCxnSpPr>
          <p:nvPr/>
        </p:nvCxnSpPr>
        <p:spPr bwMode="auto">
          <a:xfrm rot="5400000" flipH="1" flipV="1">
            <a:off x="5507671" y="2192971"/>
            <a:ext cx="1900559" cy="1181100"/>
          </a:xfrm>
          <a:prstGeom prst="bentConnector3">
            <a:avLst>
              <a:gd name="adj1" fmla="val -11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2" name="Elbow Connector 81"/>
          <p:cNvCxnSpPr>
            <a:stCxn id="11" idx="3"/>
          </p:cNvCxnSpPr>
          <p:nvPr/>
        </p:nvCxnSpPr>
        <p:spPr bwMode="auto">
          <a:xfrm flipV="1">
            <a:off x="5867400" y="2514600"/>
            <a:ext cx="12700" cy="1099066"/>
          </a:xfrm>
          <a:prstGeom prst="bentConnector4">
            <a:avLst>
              <a:gd name="adj1" fmla="val 6825002"/>
              <a:gd name="adj2" fmla="val 1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145" name="Group 144"/>
          <p:cNvGrpSpPr/>
          <p:nvPr/>
        </p:nvGrpSpPr>
        <p:grpSpPr>
          <a:xfrm>
            <a:off x="5867400" y="3200400"/>
            <a:ext cx="304800" cy="304800"/>
            <a:chOff x="5867400" y="3200400"/>
            <a:chExt cx="304800" cy="304800"/>
          </a:xfrm>
        </p:grpSpPr>
        <p:cxnSp>
          <p:nvCxnSpPr>
            <p:cNvPr id="136" name="Elbow Connector 135"/>
            <p:cNvCxnSpPr/>
            <p:nvPr/>
          </p:nvCxnSpPr>
          <p:spPr bwMode="auto">
            <a:xfrm rot="10800000">
              <a:off x="5867400" y="3200400"/>
              <a:ext cx="304800" cy="152400"/>
            </a:xfrm>
            <a:prstGeom prst="bentConnector3">
              <a:avLst>
                <a:gd name="adj1" fmla="val 0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39" name="Elbow Connector 138"/>
            <p:cNvCxnSpPr/>
            <p:nvPr/>
          </p:nvCxnSpPr>
          <p:spPr bwMode="auto">
            <a:xfrm rot="10800000" flipV="1">
              <a:off x="5867400" y="3352800"/>
              <a:ext cx="304800" cy="152400"/>
            </a:xfrm>
            <a:prstGeom prst="bentConnector3">
              <a:avLst>
                <a:gd name="adj1" fmla="val 0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cxnSp>
        <p:nvCxnSpPr>
          <p:cNvPr id="147" name="Straight Arrow Connector 146"/>
          <p:cNvCxnSpPr/>
          <p:nvPr/>
        </p:nvCxnSpPr>
        <p:spPr bwMode="auto">
          <a:xfrm>
            <a:off x="3581400" y="3733800"/>
            <a:ext cx="6096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9" name="Straight Arrow Connector 148"/>
          <p:cNvCxnSpPr>
            <a:stCxn id="45" idx="3"/>
            <a:endCxn id="53" idx="1"/>
          </p:cNvCxnSpPr>
          <p:nvPr/>
        </p:nvCxnSpPr>
        <p:spPr bwMode="auto">
          <a:xfrm>
            <a:off x="3581400" y="2400300"/>
            <a:ext cx="6096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7" name="Shape 156"/>
          <p:cNvCxnSpPr>
            <a:stCxn id="45" idx="3"/>
            <a:endCxn id="11" idx="1"/>
          </p:cNvCxnSpPr>
          <p:nvPr/>
        </p:nvCxnSpPr>
        <p:spPr bwMode="auto">
          <a:xfrm>
            <a:off x="3581400" y="2400300"/>
            <a:ext cx="609600" cy="1213366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1" name="Elbow Connector 160"/>
          <p:cNvCxnSpPr>
            <a:stCxn id="45" idx="3"/>
            <a:endCxn id="9" idx="1"/>
          </p:cNvCxnSpPr>
          <p:nvPr/>
        </p:nvCxnSpPr>
        <p:spPr bwMode="auto">
          <a:xfrm>
            <a:off x="3581400" y="2400300"/>
            <a:ext cx="609600" cy="679966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4" name="Elbow Connector 163"/>
          <p:cNvCxnSpPr/>
          <p:nvPr/>
        </p:nvCxnSpPr>
        <p:spPr bwMode="auto">
          <a:xfrm>
            <a:off x="3581400" y="2590800"/>
            <a:ext cx="609600" cy="381000"/>
          </a:xfrm>
          <a:prstGeom prst="bentConnector3">
            <a:avLst>
              <a:gd name="adj1" fmla="val 26168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168" name="Shape 167"/>
          <p:cNvCxnSpPr>
            <a:stCxn id="21" idx="2"/>
            <a:endCxn id="45" idx="1"/>
          </p:cNvCxnSpPr>
          <p:nvPr/>
        </p:nvCxnSpPr>
        <p:spPr bwMode="auto">
          <a:xfrm rot="16200000" flipH="1">
            <a:off x="1295400" y="1562100"/>
            <a:ext cx="1104900" cy="571500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0" name="Shape 169"/>
          <p:cNvCxnSpPr>
            <a:stCxn id="21" idx="2"/>
            <a:endCxn id="8" idx="1"/>
          </p:cNvCxnSpPr>
          <p:nvPr/>
        </p:nvCxnSpPr>
        <p:spPr bwMode="auto">
          <a:xfrm rot="16200000" flipH="1">
            <a:off x="952500" y="1905000"/>
            <a:ext cx="1790700" cy="571500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2" name="Shape 171"/>
          <p:cNvCxnSpPr>
            <a:stCxn id="21" idx="2"/>
            <a:endCxn id="52" idx="1"/>
          </p:cNvCxnSpPr>
          <p:nvPr/>
        </p:nvCxnSpPr>
        <p:spPr bwMode="auto">
          <a:xfrm rot="16200000" flipH="1">
            <a:off x="685800" y="2171700"/>
            <a:ext cx="2324100" cy="571500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173" name="Group 172"/>
          <p:cNvGrpSpPr/>
          <p:nvPr/>
        </p:nvGrpSpPr>
        <p:grpSpPr>
          <a:xfrm>
            <a:off x="6019800" y="5638800"/>
            <a:ext cx="2743200" cy="762000"/>
            <a:chOff x="6019800" y="5638800"/>
            <a:chExt cx="2743200" cy="762000"/>
          </a:xfrm>
        </p:grpSpPr>
        <p:sp>
          <p:nvSpPr>
            <p:cNvPr id="174" name="Rectangle 173"/>
            <p:cNvSpPr/>
            <p:nvPr/>
          </p:nvSpPr>
          <p:spPr bwMode="auto">
            <a:xfrm>
              <a:off x="6019800" y="5638800"/>
              <a:ext cx="2743200" cy="762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75" name="Rectangle 174"/>
            <p:cNvSpPr/>
            <p:nvPr/>
          </p:nvSpPr>
          <p:spPr bwMode="auto">
            <a:xfrm>
              <a:off x="6096000" y="5715000"/>
              <a:ext cx="152400" cy="152400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76" name="Rectangle 175"/>
            <p:cNvSpPr/>
            <p:nvPr/>
          </p:nvSpPr>
          <p:spPr bwMode="auto">
            <a:xfrm>
              <a:off x="6096000" y="5943600"/>
              <a:ext cx="152400" cy="152400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77" name="Rectangle 176"/>
            <p:cNvSpPr/>
            <p:nvPr/>
          </p:nvSpPr>
          <p:spPr bwMode="auto">
            <a:xfrm>
              <a:off x="6096000" y="6172200"/>
              <a:ext cx="152400" cy="152400"/>
            </a:xfrm>
            <a:prstGeom prst="rect">
              <a:avLst/>
            </a:prstGeom>
            <a:solidFill>
              <a:schemeClr val="accent4">
                <a:lumMod val="50000"/>
                <a:lumOff val="5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78" name="TextBox 177"/>
            <p:cNvSpPr txBox="1"/>
            <p:nvPr/>
          </p:nvSpPr>
          <p:spPr>
            <a:xfrm>
              <a:off x="6324600" y="5638800"/>
              <a:ext cx="236220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Font typeface="Calibri" pitchFamily="34" charset="0"/>
                <a:buChar char="—"/>
              </a:pPr>
              <a:r>
                <a:rPr lang="en-US" sz="1400" dirty="0" smtClean="0"/>
                <a:t>Application Calls API</a:t>
              </a:r>
            </a:p>
            <a:p>
              <a:pPr>
                <a:buFont typeface="Calibri" pitchFamily="34" charset="0"/>
                <a:buChar char="—"/>
              </a:pPr>
              <a:r>
                <a:rPr lang="en-US" sz="1400" dirty="0" smtClean="0"/>
                <a:t>Configuration Only</a:t>
              </a:r>
            </a:p>
            <a:p>
              <a:pPr>
                <a:buFont typeface="Calibri" pitchFamily="34" charset="0"/>
                <a:buChar char="—"/>
              </a:pPr>
              <a:r>
                <a:rPr lang="en-US" sz="1400" dirty="0" smtClean="0"/>
                <a:t>No Configuration Necessary</a:t>
              </a:r>
              <a:endParaRPr lang="en-US" sz="1200" dirty="0"/>
            </a:p>
          </p:txBody>
        </p:sp>
      </p:grpSp>
      <p:sp>
        <p:nvSpPr>
          <p:cNvPr id="179" name="TextBox 178"/>
          <p:cNvSpPr txBox="1"/>
          <p:nvPr/>
        </p:nvSpPr>
        <p:spPr>
          <a:xfrm>
            <a:off x="762000" y="4191000"/>
            <a:ext cx="59465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All API Calls to </a:t>
            </a:r>
            <a:r>
              <a:rPr lang="en-US" dirty="0" err="1" smtClean="0"/>
              <a:t>MessageQ</a:t>
            </a:r>
            <a:r>
              <a:rPr lang="en-US" dirty="0" smtClean="0"/>
              <a:t> for inter-processor communication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Configuration of </a:t>
            </a:r>
            <a:r>
              <a:rPr lang="en-US" dirty="0" err="1" smtClean="0"/>
              <a:t>MultiProc</a:t>
            </a:r>
            <a:r>
              <a:rPr lang="en-US" dirty="0" smtClean="0"/>
              <a:t> and Shared Region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IPC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Initializes subsystems of IPC</a:t>
            </a:r>
          </a:p>
          <a:p>
            <a:r>
              <a:rPr lang="en-US" b="1" i="1" dirty="0" smtClean="0"/>
              <a:t>All</a:t>
            </a:r>
            <a:r>
              <a:rPr lang="en-US" dirty="0" smtClean="0"/>
              <a:t> applications that use IPC Modules </a:t>
            </a:r>
            <a:r>
              <a:rPr lang="en-US" b="1" i="1" dirty="0" smtClean="0"/>
              <a:t>must</a:t>
            </a:r>
            <a:r>
              <a:rPr lang="en-US" dirty="0" smtClean="0"/>
              <a:t> call </a:t>
            </a:r>
            <a:r>
              <a:rPr lang="en-US" dirty="0" err="1" smtClean="0"/>
              <a:t>IPC_start</a:t>
            </a:r>
            <a:r>
              <a:rPr lang="en-US" dirty="0" smtClean="0"/>
              <a:t>()</a:t>
            </a:r>
          </a:p>
          <a:p>
            <a:r>
              <a:rPr lang="en-US" dirty="0" smtClean="0"/>
              <a:t>Configuration Specifics</a:t>
            </a:r>
          </a:p>
          <a:p>
            <a:pPr lvl="1"/>
            <a:r>
              <a:rPr lang="en-US" b="1" dirty="0" err="1" smtClean="0"/>
              <a:t>setupNotify</a:t>
            </a:r>
            <a:r>
              <a:rPr lang="en-US" b="1" dirty="0" smtClean="0"/>
              <a:t> </a:t>
            </a:r>
            <a:r>
              <a:rPr lang="en-US" dirty="0" smtClean="0"/>
              <a:t>specifies whether to setup and start the Notify module</a:t>
            </a:r>
          </a:p>
          <a:p>
            <a:pPr lvl="1"/>
            <a:r>
              <a:rPr lang="en-US" b="1" dirty="0" err="1" smtClean="0"/>
              <a:t>setupMessageQ</a:t>
            </a:r>
            <a:r>
              <a:rPr lang="en-US" b="1" dirty="0" smtClean="0"/>
              <a:t> </a:t>
            </a:r>
            <a:r>
              <a:rPr lang="en-US" dirty="0" smtClean="0"/>
              <a:t>specifies whether to setup the </a:t>
            </a:r>
            <a:r>
              <a:rPr lang="en-US" dirty="0" err="1" smtClean="0"/>
              <a:t>MessageQ</a:t>
            </a:r>
            <a:r>
              <a:rPr lang="en-US" dirty="0" smtClean="0"/>
              <a:t> module</a:t>
            </a:r>
          </a:p>
          <a:p>
            <a:pPr lvl="1"/>
            <a:endParaRPr lang="en-US" b="1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MessageQ</a:t>
            </a:r>
            <a:r>
              <a:rPr lang="en-US" dirty="0" smtClean="0"/>
              <a:t> Module</a:t>
            </a:r>
            <a:endParaRPr lang="en-US" dirty="0"/>
          </a:p>
        </p:txBody>
      </p:sp>
      <p:sp>
        <p:nvSpPr>
          <p:cNvPr id="4" name="Flowchart: Terminator 3"/>
          <p:cNvSpPr/>
          <p:nvPr/>
        </p:nvSpPr>
        <p:spPr bwMode="auto">
          <a:xfrm>
            <a:off x="2882900" y="3810000"/>
            <a:ext cx="2362200" cy="685800"/>
          </a:xfrm>
          <a:prstGeom prst="flowChartTerminator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effectLst/>
                <a:latin typeface="Arial" pitchFamily="34" charset="0"/>
              </a:rPr>
              <a:t>MessageQ_Create</a:t>
            </a:r>
            <a:endParaRPr kumimoji="0" lang="en-US" sz="18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err="1" smtClean="0">
                <a:latin typeface="Arial" pitchFamily="34" charset="0"/>
              </a:rPr>
              <a:t>MessageQ_Open</a:t>
            </a:r>
            <a:endParaRPr kumimoji="0" lang="en-US" sz="18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</a:endParaRPr>
          </a:p>
        </p:txBody>
      </p:sp>
      <p:sp>
        <p:nvSpPr>
          <p:cNvPr id="5" name="Flowchart: Terminator 4"/>
          <p:cNvSpPr/>
          <p:nvPr/>
        </p:nvSpPr>
        <p:spPr bwMode="auto">
          <a:xfrm>
            <a:off x="6235700" y="3810000"/>
            <a:ext cx="2362200" cy="685800"/>
          </a:xfrm>
          <a:prstGeom prst="flowChartTerminator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rPr>
              <a:t>MessageQ</a:t>
            </a:r>
            <a:r>
              <a:rPr lang="en-US" dirty="0" err="1" smtClean="0">
                <a:solidFill>
                  <a:schemeClr val="bg1"/>
                </a:solidFill>
                <a:latin typeface="Arial" pitchFamily="34" charset="0"/>
              </a:rPr>
              <a:t>_alloc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6" name="Flowchart: Terminator 5"/>
          <p:cNvSpPr/>
          <p:nvPr/>
        </p:nvSpPr>
        <p:spPr bwMode="auto">
          <a:xfrm>
            <a:off x="6235700" y="4724400"/>
            <a:ext cx="2362200" cy="685800"/>
          </a:xfrm>
          <a:prstGeom prst="flowChartTerminator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rPr>
              <a:t>MessageQ</a:t>
            </a:r>
            <a:r>
              <a:rPr lang="en-US" dirty="0" err="1" smtClean="0">
                <a:solidFill>
                  <a:schemeClr val="bg1"/>
                </a:solidFill>
                <a:latin typeface="Arial" pitchFamily="34" charset="0"/>
              </a:rPr>
              <a:t>_get</a:t>
            </a:r>
            <a:endParaRPr lang="en-US" dirty="0" smtClean="0">
              <a:solidFill>
                <a:schemeClr val="bg1"/>
              </a:solidFill>
              <a:latin typeface="Arial" pitchFamily="34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err="1" smtClean="0">
                <a:solidFill>
                  <a:schemeClr val="bg1"/>
                </a:solidFill>
                <a:latin typeface="Arial" pitchFamily="34" charset="0"/>
              </a:rPr>
              <a:t>MessageQ_put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7" name="Flowchart: Terminator 6"/>
          <p:cNvSpPr/>
          <p:nvPr/>
        </p:nvSpPr>
        <p:spPr bwMode="auto">
          <a:xfrm>
            <a:off x="6235700" y="5638800"/>
            <a:ext cx="2362200" cy="685800"/>
          </a:xfrm>
          <a:prstGeom prst="flowChartTerminator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rPr>
              <a:t>MessageQ</a:t>
            </a:r>
            <a:r>
              <a:rPr lang="en-US" dirty="0" err="1" smtClean="0">
                <a:solidFill>
                  <a:schemeClr val="bg1"/>
                </a:solidFill>
                <a:latin typeface="Arial" pitchFamily="34" charset="0"/>
              </a:rPr>
              <a:t>_free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8" name="Flowchart: Terminator 7"/>
          <p:cNvSpPr/>
          <p:nvPr/>
        </p:nvSpPr>
        <p:spPr bwMode="auto">
          <a:xfrm>
            <a:off x="2882900" y="5638800"/>
            <a:ext cx="2362200" cy="685800"/>
          </a:xfrm>
          <a:prstGeom prst="flowChartTermina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rPr>
              <a:t>MessageQ</a:t>
            </a:r>
            <a:r>
              <a:rPr lang="en-US" dirty="0" err="1" smtClean="0">
                <a:solidFill>
                  <a:schemeClr val="bg1"/>
                </a:solidFill>
                <a:latin typeface="Arial" pitchFamily="34" charset="0"/>
              </a:rPr>
              <a:t>_delete</a:t>
            </a:r>
            <a:endParaRPr lang="en-US" dirty="0" smtClean="0">
              <a:solidFill>
                <a:schemeClr val="bg1"/>
              </a:solidFill>
              <a:latin typeface="Arial" pitchFamily="34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rPr>
              <a:t>MessageQ</a:t>
            </a:r>
            <a:r>
              <a:rPr lang="en-US" dirty="0" err="1" smtClean="0">
                <a:solidFill>
                  <a:schemeClr val="bg1"/>
                </a:solidFill>
                <a:latin typeface="Arial" pitchFamily="34" charset="0"/>
              </a:rPr>
              <a:t>_close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cxnSp>
        <p:nvCxnSpPr>
          <p:cNvPr id="10" name="Straight Arrow Connector 9"/>
          <p:cNvCxnSpPr>
            <a:stCxn id="4" idx="3"/>
            <a:endCxn id="5" idx="1"/>
          </p:cNvCxnSpPr>
          <p:nvPr/>
        </p:nvCxnSpPr>
        <p:spPr bwMode="auto">
          <a:xfrm>
            <a:off x="5245100" y="4152900"/>
            <a:ext cx="9906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Straight Arrow Connector 11"/>
          <p:cNvCxnSpPr>
            <a:stCxn id="5" idx="2"/>
            <a:endCxn id="6" idx="0"/>
          </p:cNvCxnSpPr>
          <p:nvPr/>
        </p:nvCxnSpPr>
        <p:spPr bwMode="auto">
          <a:xfrm>
            <a:off x="7416800" y="4495800"/>
            <a:ext cx="0" cy="228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Straight Arrow Connector 17"/>
          <p:cNvCxnSpPr>
            <a:stCxn id="6" idx="2"/>
            <a:endCxn id="7" idx="0"/>
          </p:cNvCxnSpPr>
          <p:nvPr/>
        </p:nvCxnSpPr>
        <p:spPr bwMode="auto">
          <a:xfrm>
            <a:off x="7416800" y="5410200"/>
            <a:ext cx="0" cy="228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/>
          <p:cNvCxnSpPr>
            <a:stCxn id="7" idx="1"/>
            <a:endCxn id="8" idx="3"/>
          </p:cNvCxnSpPr>
          <p:nvPr/>
        </p:nvCxnSpPr>
        <p:spPr bwMode="auto">
          <a:xfrm flipH="1">
            <a:off x="5245100" y="5981700"/>
            <a:ext cx="9906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1" name="Shape 30"/>
          <p:cNvCxnSpPr>
            <a:stCxn id="7" idx="3"/>
            <a:endCxn id="5" idx="0"/>
          </p:cNvCxnSpPr>
          <p:nvPr/>
        </p:nvCxnSpPr>
        <p:spPr bwMode="auto">
          <a:xfrm flipH="1" flipV="1">
            <a:off x="7416800" y="3810000"/>
            <a:ext cx="1181100" cy="2171700"/>
          </a:xfrm>
          <a:prstGeom prst="bentConnector4">
            <a:avLst>
              <a:gd name="adj1" fmla="val -25867"/>
              <a:gd name="adj2" fmla="val 110526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3" name="Shape 32"/>
          <p:cNvCxnSpPr>
            <a:stCxn id="6" idx="3"/>
            <a:endCxn id="5" idx="3"/>
          </p:cNvCxnSpPr>
          <p:nvPr/>
        </p:nvCxnSpPr>
        <p:spPr bwMode="auto">
          <a:xfrm flipV="1">
            <a:off x="8597900" y="4152900"/>
            <a:ext cx="12700" cy="914400"/>
          </a:xfrm>
          <a:prstGeom prst="bentConnector3">
            <a:avLst>
              <a:gd name="adj1" fmla="val 1530843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0" name="TextBox 39"/>
          <p:cNvSpPr txBox="1"/>
          <p:nvPr/>
        </p:nvSpPr>
        <p:spPr>
          <a:xfrm>
            <a:off x="4953000" y="3048000"/>
            <a:ext cx="2355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Typical </a:t>
            </a:r>
            <a:r>
              <a:rPr lang="en-US" dirty="0" err="1" smtClean="0"/>
              <a:t>MessageQ</a:t>
            </a:r>
            <a:r>
              <a:rPr lang="en-US" dirty="0" smtClean="0"/>
              <a:t> Flow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609600" y="1295400"/>
            <a:ext cx="65105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Supports structured sending/receiving of variable length messages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OS independent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Works with all threading models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3 Priority Levels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ListMP</a:t>
            </a:r>
            <a:r>
              <a:rPr lang="en-US" dirty="0" smtClean="0"/>
              <a:t>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Uses shared memory to provide a way for processors to share, pass, and store data buffers</a:t>
            </a:r>
          </a:p>
          <a:p>
            <a:r>
              <a:rPr lang="en-US" dirty="0" smtClean="0"/>
              <a:t>Uses multi-processor gate to prevent multiple processors from simultaneously accessing the same linked list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ListMP</a:t>
            </a:r>
            <a:r>
              <a:rPr lang="en-US" dirty="0" smtClean="0"/>
              <a:t> APIs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 smtClean="0"/>
              <a:t>ListMP_empty</a:t>
            </a:r>
            <a:r>
              <a:rPr lang="en-US" sz="2400" dirty="0" smtClean="0"/>
              <a:t>() – test for empty </a:t>
            </a:r>
            <a:r>
              <a:rPr lang="en-US" sz="2400" dirty="0" err="1" smtClean="0"/>
              <a:t>ListMP</a:t>
            </a:r>
            <a:endParaRPr lang="en-US" sz="2400" dirty="0" smtClean="0"/>
          </a:p>
          <a:p>
            <a:r>
              <a:rPr lang="en-US" sz="2400" dirty="0" err="1" smtClean="0"/>
              <a:t>ListMP_getHead</a:t>
            </a:r>
            <a:r>
              <a:rPr lang="en-US" sz="2400" dirty="0" smtClean="0"/>
              <a:t>() – Get the element from the front of the </a:t>
            </a:r>
            <a:r>
              <a:rPr lang="en-US" sz="2400" dirty="0" err="1" smtClean="0"/>
              <a:t>ListMP</a:t>
            </a:r>
            <a:endParaRPr lang="en-US" sz="2400" dirty="0" smtClean="0"/>
          </a:p>
          <a:p>
            <a:r>
              <a:rPr lang="en-US" sz="2400" dirty="0" err="1" smtClean="0"/>
              <a:t>ListMP_getTail</a:t>
            </a:r>
            <a:r>
              <a:rPr lang="en-US" sz="2400" dirty="0" smtClean="0"/>
              <a:t>() – Get the element from the end of the </a:t>
            </a:r>
            <a:r>
              <a:rPr lang="en-US" sz="2400" dirty="0" err="1" smtClean="0"/>
              <a:t>ListMP</a:t>
            </a:r>
            <a:endParaRPr lang="en-US" sz="2400" dirty="0" smtClean="0"/>
          </a:p>
          <a:p>
            <a:r>
              <a:rPr lang="en-US" sz="2400" dirty="0" err="1" smtClean="0"/>
              <a:t>ListMP_insert</a:t>
            </a:r>
            <a:r>
              <a:rPr lang="en-US" sz="2400" dirty="0" smtClean="0"/>
              <a:t>() – Insert element into </a:t>
            </a:r>
            <a:r>
              <a:rPr lang="en-US" sz="2400" dirty="0" err="1" smtClean="0"/>
              <a:t>ListMP</a:t>
            </a:r>
            <a:r>
              <a:rPr lang="en-US" sz="2400" dirty="0" smtClean="0"/>
              <a:t> at current location</a:t>
            </a:r>
          </a:p>
          <a:p>
            <a:r>
              <a:rPr lang="en-US" sz="2400" dirty="0" err="1" smtClean="0"/>
              <a:t>ListMP_next</a:t>
            </a:r>
            <a:r>
              <a:rPr lang="en-US" sz="2400" dirty="0" smtClean="0"/>
              <a:t>() – Return the next element in the </a:t>
            </a:r>
            <a:r>
              <a:rPr lang="en-US" sz="2400" dirty="0" err="1" smtClean="0"/>
              <a:t>ListMP</a:t>
            </a:r>
            <a:endParaRPr lang="en-US" sz="2400" dirty="0" smtClean="0"/>
          </a:p>
          <a:p>
            <a:r>
              <a:rPr lang="en-US" sz="2400" dirty="0" err="1" smtClean="0"/>
              <a:t>ListMP_prev</a:t>
            </a:r>
            <a:r>
              <a:rPr lang="en-US" sz="2400" dirty="0" smtClean="0"/>
              <a:t>() – Return the previous element in the </a:t>
            </a:r>
            <a:r>
              <a:rPr lang="en-US" sz="2400" dirty="0" err="1" smtClean="0"/>
              <a:t>ListMP</a:t>
            </a:r>
            <a:endParaRPr lang="en-US" sz="2400" dirty="0" smtClean="0"/>
          </a:p>
          <a:p>
            <a:r>
              <a:rPr lang="en-US" sz="2400" dirty="0" err="1" smtClean="0"/>
              <a:t>ListMP_putHead</a:t>
            </a:r>
            <a:r>
              <a:rPr lang="en-US" sz="2400" dirty="0" smtClean="0"/>
              <a:t>() – Put an element at the head of the </a:t>
            </a:r>
            <a:r>
              <a:rPr lang="en-US" sz="2400" dirty="0" err="1" smtClean="0"/>
              <a:t>ListMP</a:t>
            </a:r>
            <a:endParaRPr lang="en-US" sz="2400" dirty="0" smtClean="0"/>
          </a:p>
          <a:p>
            <a:r>
              <a:rPr lang="en-US" sz="2400" dirty="0" err="1" smtClean="0"/>
              <a:t>ListMP_putTail</a:t>
            </a:r>
            <a:r>
              <a:rPr lang="en-US" sz="2400" dirty="0" smtClean="0"/>
              <a:t>() – Put an element at the tail of the </a:t>
            </a:r>
            <a:r>
              <a:rPr lang="en-US" sz="2400" dirty="0" err="1" smtClean="0"/>
              <a:t>ListMP</a:t>
            </a:r>
            <a:endParaRPr lang="en-US" sz="2400" dirty="0" smtClean="0"/>
          </a:p>
          <a:p>
            <a:r>
              <a:rPr lang="en-US" sz="2400" dirty="0" err="1" smtClean="0"/>
              <a:t>ListMP_remove</a:t>
            </a:r>
            <a:r>
              <a:rPr lang="en-US" sz="2400" dirty="0" smtClean="0"/>
              <a:t>() – Remove the current element from the </a:t>
            </a:r>
            <a:r>
              <a:rPr lang="en-US" sz="2400" dirty="0" err="1" smtClean="0"/>
              <a:t>ListMP</a:t>
            </a:r>
            <a:endParaRPr lang="en-US" sz="2400" dirty="0" smtClean="0"/>
          </a:p>
          <a:p>
            <a:endParaRPr lang="en-US" sz="24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Heap*MP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HeapBufMP</a:t>
            </a:r>
            <a:r>
              <a:rPr lang="en-US" dirty="0" smtClean="0"/>
              <a:t> – Fixed size memory manager (All allocated buffers are of the same size)</a:t>
            </a:r>
          </a:p>
          <a:p>
            <a:r>
              <a:rPr lang="en-US" dirty="0" err="1" smtClean="0"/>
              <a:t>HeapMultiBufMP</a:t>
            </a:r>
            <a:r>
              <a:rPr lang="en-US" dirty="0" smtClean="0"/>
              <a:t> – Each instance supports up to 8 different fixed sizes of buffers.</a:t>
            </a:r>
          </a:p>
          <a:p>
            <a:r>
              <a:rPr lang="en-US" dirty="0" err="1" smtClean="0"/>
              <a:t>HeapMemMP</a:t>
            </a:r>
            <a:r>
              <a:rPr lang="en-US" dirty="0" smtClean="0"/>
              <a:t> – Variable-size memory manager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GateMP</a:t>
            </a:r>
            <a:r>
              <a:rPr lang="en-US" dirty="0" smtClean="0"/>
              <a:t>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used to enforce both local and remote </a:t>
            </a:r>
            <a:r>
              <a:rPr lang="en-US" dirty="0" err="1" smtClean="0"/>
              <a:t>contect</a:t>
            </a:r>
            <a:r>
              <a:rPr lang="en-US" dirty="0" smtClean="0"/>
              <a:t> protection</a:t>
            </a:r>
          </a:p>
          <a:p>
            <a:pPr lvl="1"/>
            <a:r>
              <a:rPr lang="en-US" dirty="0" smtClean="0"/>
              <a:t>Can prevent preemption by another thread running on the same processor</a:t>
            </a:r>
          </a:p>
          <a:p>
            <a:pPr lvl="1"/>
            <a:r>
              <a:rPr lang="en-US" dirty="0" smtClean="0"/>
              <a:t>Can prevent a remote processor from entering the same Gate.</a:t>
            </a:r>
          </a:p>
          <a:p>
            <a:r>
              <a:rPr lang="en-US" dirty="0" smtClean="0"/>
              <a:t>Typically used to protect reads/writes to a shared resource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GateMP</a:t>
            </a:r>
            <a:r>
              <a:rPr lang="en-US" dirty="0" smtClean="0"/>
              <a:t> APIs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GateMP_open</a:t>
            </a:r>
            <a:r>
              <a:rPr lang="en-US" dirty="0" smtClean="0"/>
              <a:t>() – create </a:t>
            </a:r>
            <a:r>
              <a:rPr lang="en-US" dirty="0" err="1" smtClean="0"/>
              <a:t>GateMP</a:t>
            </a:r>
            <a:r>
              <a:rPr lang="en-US" dirty="0" smtClean="0"/>
              <a:t> instance</a:t>
            </a:r>
          </a:p>
          <a:p>
            <a:r>
              <a:rPr lang="en-US" dirty="0" err="1" smtClean="0"/>
              <a:t>GateMP_close</a:t>
            </a:r>
            <a:r>
              <a:rPr lang="en-US" dirty="0" smtClean="0"/>
              <a:t>() – free </a:t>
            </a:r>
            <a:r>
              <a:rPr lang="en-US" dirty="0" err="1" smtClean="0"/>
              <a:t>GateMP</a:t>
            </a:r>
            <a:r>
              <a:rPr lang="en-US" dirty="0" smtClean="0"/>
              <a:t> instance</a:t>
            </a:r>
          </a:p>
          <a:p>
            <a:r>
              <a:rPr lang="en-US" dirty="0" err="1" smtClean="0"/>
              <a:t>GateMP_delete</a:t>
            </a:r>
            <a:r>
              <a:rPr lang="en-US" dirty="0" smtClean="0"/>
              <a:t>() – similar to –close() with the addition of the shared memory being flagged</a:t>
            </a:r>
          </a:p>
          <a:p>
            <a:r>
              <a:rPr lang="en-US" dirty="0" err="1" smtClean="0"/>
              <a:t>GateMP_enter</a:t>
            </a:r>
            <a:r>
              <a:rPr lang="en-US" dirty="0" smtClean="0"/>
              <a:t>() – gain access to the shared data protected by the gate</a:t>
            </a:r>
          </a:p>
          <a:p>
            <a:r>
              <a:rPr lang="en-US" dirty="0" err="1" smtClean="0"/>
              <a:t>GateMP_leave</a:t>
            </a:r>
            <a:r>
              <a:rPr lang="en-US" dirty="0" smtClean="0"/>
              <a:t>() – Return access control to the shared data</a:t>
            </a:r>
          </a:p>
          <a:p>
            <a:r>
              <a:rPr lang="en-US" dirty="0" err="1" smtClean="0"/>
              <a:t>GateMP_query</a:t>
            </a:r>
            <a:r>
              <a:rPr lang="en-US" dirty="0" smtClean="0"/>
              <a:t>() – Test a gate for Blocking and Preempting qualities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Utilities Package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Module</a:t>
            </a:r>
          </a:p>
          <a:p>
            <a:r>
              <a:rPr lang="en-US" dirty="0" err="1" smtClean="0"/>
              <a:t>MultiProc</a:t>
            </a:r>
            <a:r>
              <a:rPr lang="en-US" dirty="0" smtClean="0"/>
              <a:t> Module</a:t>
            </a:r>
          </a:p>
          <a:p>
            <a:r>
              <a:rPr lang="en-US" dirty="0" err="1" smtClean="0"/>
              <a:t>NameServer</a:t>
            </a:r>
            <a:r>
              <a:rPr lang="en-US" dirty="0" smtClean="0"/>
              <a:t> Module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List Module (Single Core, Multi Thread)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1371600"/>
          </a:xfrm>
        </p:spPr>
        <p:txBody>
          <a:bodyPr/>
          <a:lstStyle/>
          <a:p>
            <a:r>
              <a:rPr lang="en-US" dirty="0" smtClean="0"/>
              <a:t>Provides support for creating lists of objects</a:t>
            </a:r>
          </a:p>
          <a:p>
            <a:r>
              <a:rPr lang="en-US" dirty="0" smtClean="0"/>
              <a:t>Implemented as a doubly-linked list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1524000" y="2057400"/>
            <a:ext cx="6248400" cy="4419600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0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/*</a:t>
            </a:r>
          </a:p>
          <a:p>
            <a:r>
              <a:rPr lang="en-US" sz="10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* List Element Structure (First field must be </a:t>
            </a:r>
            <a:r>
              <a:rPr lang="en-US" sz="1000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List_elem</a:t>
            </a:r>
            <a:endParaRPr lang="en-US" sz="1000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0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*/</a:t>
            </a:r>
            <a:endParaRPr lang="en-US" sz="1000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000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typedef</a:t>
            </a:r>
            <a:r>
              <a:rPr lang="en-US" sz="1000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1000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Rec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List_Elem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elem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data;</a:t>
            </a:r>
          </a:p>
          <a:p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}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Rec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en-US" sz="1000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Void main(){</a:t>
            </a:r>
          </a:p>
          <a:p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List_Handle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myList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Rec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r1, r2;</a:t>
            </a:r>
          </a:p>
          <a:p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Rec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*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rp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en-US" sz="1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r1.data = 100;</a:t>
            </a:r>
          </a:p>
          <a:p>
            <a:r>
              <a:rPr lang="en-US" sz="1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r2.data = 200;</a:t>
            </a:r>
          </a:p>
          <a:p>
            <a:endParaRPr lang="en-US" sz="1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myList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000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List_create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(NULL, NULL);  </a:t>
            </a:r>
            <a:r>
              <a:rPr lang="en-US" sz="10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/* No parameters needed for creation */</a:t>
            </a:r>
          </a:p>
          <a:p>
            <a:endParaRPr lang="en-US" sz="1000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000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000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List_put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myList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, &amp;(r1.elem));  </a:t>
            </a:r>
            <a:r>
              <a:rPr lang="en-US" sz="10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/* Put the two elements on the list */</a:t>
            </a:r>
          </a:p>
          <a:p>
            <a:r>
              <a:rPr lang="en-US" sz="1000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000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List_put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myList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, &amp;(r2.elem));</a:t>
            </a:r>
          </a:p>
          <a:p>
            <a:endParaRPr lang="en-US" sz="1000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0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/* Get all items off the list and print them */</a:t>
            </a:r>
          </a:p>
          <a:p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while ((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rp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List_get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myList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!= NULL){</a:t>
            </a:r>
          </a:p>
          <a:p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System_Printf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(“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rec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: %d\n”,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rp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-&gt;data);</a:t>
            </a:r>
          </a:p>
          <a:p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}</a:t>
            </a:r>
            <a:endParaRPr lang="en-US" sz="1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000" dirty="0">
              <a:latin typeface="Courier New" pitchFamily="49" charset="0"/>
              <a:cs typeface="Courier New" pitchFamily="49" charset="0"/>
            </a:endParaRPr>
          </a:p>
          <a:p>
            <a:endParaRPr lang="en-US" sz="10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10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IPC Overview</a:t>
            </a:r>
          </a:p>
          <a:p>
            <a:r>
              <a:rPr lang="en-US" dirty="0" smtClean="0"/>
              <a:t>IPC Configurations</a:t>
            </a:r>
          </a:p>
          <a:p>
            <a:r>
              <a:rPr lang="en-US" dirty="0" smtClean="0"/>
              <a:t>IPC Module Details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MultiProc</a:t>
            </a:r>
            <a:r>
              <a:rPr lang="en-US" smtClean="0"/>
              <a:t>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SYS/BIOS component that allows Communication:</a:t>
            </a:r>
          </a:p>
          <a:p>
            <a:pPr lvl="1"/>
            <a:r>
              <a:rPr lang="en-US" dirty="0" smtClean="0"/>
              <a:t>between processors in a Multiprocessor Environment</a:t>
            </a:r>
          </a:p>
          <a:p>
            <a:pPr lvl="1"/>
            <a:r>
              <a:rPr lang="en-US" dirty="0" smtClean="0"/>
              <a:t>to Peripherals</a:t>
            </a:r>
          </a:p>
          <a:p>
            <a:r>
              <a:rPr lang="en-US" dirty="0" smtClean="0"/>
              <a:t>Communication Methods</a:t>
            </a:r>
          </a:p>
          <a:p>
            <a:pPr lvl="1"/>
            <a:r>
              <a:rPr lang="en-US" dirty="0" smtClean="0"/>
              <a:t>Message Passing</a:t>
            </a:r>
          </a:p>
          <a:p>
            <a:pPr lvl="1"/>
            <a:r>
              <a:rPr lang="en-US" dirty="0" smtClean="0"/>
              <a:t>Streams</a:t>
            </a:r>
          </a:p>
          <a:p>
            <a:pPr lvl="1"/>
            <a:r>
              <a:rPr lang="en-US" dirty="0" smtClean="0"/>
              <a:t>Linked Lists</a:t>
            </a:r>
          </a:p>
          <a:p>
            <a:pPr lvl="1"/>
            <a:endParaRPr lang="en-US" dirty="0"/>
          </a:p>
        </p:txBody>
      </p:sp>
      <p:pic>
        <p:nvPicPr>
          <p:cNvPr id="5" name="Picture 4" descr="paper-note-background4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953000" y="2895600"/>
            <a:ext cx="3962400" cy="3276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IPC?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5562600" y="4114800"/>
            <a:ext cx="2895600" cy="17526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</a:rPr>
              <a:t>Communication Mechanisms work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</a:rPr>
              <a:t> transparently in both single and multi-processor systems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Comic Sans MS" pitchFamily="66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96000" y="3657600"/>
            <a:ext cx="13917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latin typeface="MV Boli" pitchFamily="2" charset="0"/>
                <a:cs typeface="MV Boli" pitchFamily="2" charset="0"/>
              </a:rPr>
              <a:t>NOTES</a:t>
            </a:r>
            <a:endParaRPr lang="en-US" sz="2800" b="1" dirty="0">
              <a:solidFill>
                <a:schemeClr val="tx2">
                  <a:lumMod val="75000"/>
                </a:schemeClr>
              </a:solidFill>
              <a:latin typeface="MV Boli" pitchFamily="2" charset="0"/>
              <a:cs typeface="MV Boli" pitchFamily="2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can IPC be used?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562600"/>
          </a:xfrm>
        </p:spPr>
        <p:txBody>
          <a:bodyPr/>
          <a:lstStyle/>
          <a:p>
            <a:r>
              <a:rPr lang="en-US" dirty="0" smtClean="0"/>
              <a:t>IPC Can natively be used to communicate with:</a:t>
            </a:r>
          </a:p>
          <a:p>
            <a:pPr lvl="1"/>
            <a:r>
              <a:rPr lang="en-US" dirty="0" smtClean="0"/>
              <a:t>Other threads on the same processor</a:t>
            </a:r>
          </a:p>
          <a:p>
            <a:pPr lvl="1"/>
            <a:r>
              <a:rPr lang="en-US" dirty="0" smtClean="0"/>
              <a:t>Threads on other processors running SYS/Bios</a:t>
            </a:r>
          </a:p>
          <a:p>
            <a:pPr lvl="1"/>
            <a:r>
              <a:rPr lang="en-US" dirty="0" smtClean="0"/>
              <a:t>Threads on General Purpose processors running SYS/Link</a:t>
            </a:r>
          </a:p>
          <a:p>
            <a:r>
              <a:rPr lang="en-US" dirty="0" smtClean="0"/>
              <a:t>Supported Operating Systems</a:t>
            </a:r>
          </a:p>
          <a:p>
            <a:pPr lvl="1"/>
            <a:r>
              <a:rPr lang="en-US" dirty="0" smtClean="0"/>
              <a:t>Windows XP (SP 2, SP3)</a:t>
            </a:r>
          </a:p>
          <a:p>
            <a:pPr lvl="1"/>
            <a:r>
              <a:rPr lang="en-US" dirty="0" smtClean="0"/>
              <a:t>Windows Vista</a:t>
            </a:r>
          </a:p>
          <a:p>
            <a:pPr lvl="1"/>
            <a:r>
              <a:rPr lang="en-US" dirty="0" smtClean="0"/>
              <a:t>Windows 7</a:t>
            </a:r>
          </a:p>
          <a:p>
            <a:pPr lvl="1"/>
            <a:r>
              <a:rPr lang="en-US" dirty="0" err="1" smtClean="0"/>
              <a:t>Redhat</a:t>
            </a:r>
            <a:r>
              <a:rPr lang="en-US" dirty="0" smtClean="0"/>
              <a:t> Linux (4, 5)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Supplied Packages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Input/Output</a:t>
            </a:r>
            <a:r>
              <a:rPr lang="en-US" dirty="0" smtClean="0"/>
              <a:t> Package</a:t>
            </a:r>
          </a:p>
          <a:p>
            <a:pPr lvl="1"/>
            <a:r>
              <a:rPr lang="en-US" dirty="0" smtClean="0"/>
              <a:t>Streams</a:t>
            </a:r>
          </a:p>
          <a:p>
            <a:pPr lvl="1"/>
            <a:r>
              <a:rPr lang="en-US" dirty="0" smtClean="0"/>
              <a:t>ti.sdo.io</a:t>
            </a:r>
          </a:p>
          <a:p>
            <a:r>
              <a:rPr lang="en-US" dirty="0" smtClean="0"/>
              <a:t>Inter-Processor Communication Package</a:t>
            </a:r>
          </a:p>
          <a:p>
            <a:pPr lvl="1"/>
            <a:r>
              <a:rPr lang="en-US" dirty="0" smtClean="0"/>
              <a:t>Gates, Heaps, Linked Lists (</a:t>
            </a:r>
            <a:r>
              <a:rPr lang="en-US" dirty="0" err="1" smtClean="0"/>
              <a:t>ShMem</a:t>
            </a:r>
            <a:r>
              <a:rPr lang="en-US" dirty="0" smtClean="0"/>
              <a:t>), Variable Size Messages, Notify</a:t>
            </a:r>
          </a:p>
          <a:p>
            <a:pPr lvl="1"/>
            <a:r>
              <a:rPr lang="en-US" dirty="0" err="1" smtClean="0"/>
              <a:t>ti.sdo.ipc</a:t>
            </a:r>
            <a:endParaRPr lang="en-US" dirty="0" smtClean="0"/>
          </a:p>
          <a:p>
            <a:r>
              <a:rPr lang="en-US" dirty="0" smtClean="0"/>
              <a:t>Utilities Package</a:t>
            </a:r>
          </a:p>
          <a:p>
            <a:pPr lvl="1"/>
            <a:r>
              <a:rPr lang="en-US" dirty="0" smtClean="0"/>
              <a:t>List, </a:t>
            </a:r>
            <a:r>
              <a:rPr lang="en-US" dirty="0" err="1" smtClean="0"/>
              <a:t>MultiProc</a:t>
            </a:r>
            <a:r>
              <a:rPr lang="en-US" dirty="0" smtClean="0"/>
              <a:t>, </a:t>
            </a:r>
            <a:r>
              <a:rPr lang="en-US" dirty="0" err="1" smtClean="0"/>
              <a:t>NameServer</a:t>
            </a:r>
            <a:endParaRPr lang="en-US" dirty="0" smtClean="0"/>
          </a:p>
          <a:p>
            <a:pPr lvl="1"/>
            <a:r>
              <a:rPr lang="en-US" dirty="0" err="1" smtClean="0"/>
              <a:t>ti.sdo.utils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IPC Configurations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Minimal Use</a:t>
            </a:r>
          </a:p>
          <a:p>
            <a:pPr lvl="1"/>
            <a:r>
              <a:rPr lang="en-US" dirty="0" smtClean="0"/>
              <a:t>Minimal data passing</a:t>
            </a:r>
          </a:p>
          <a:p>
            <a:r>
              <a:rPr lang="en-US" dirty="0" smtClean="0"/>
              <a:t>Data Passing</a:t>
            </a:r>
          </a:p>
          <a:p>
            <a:pPr lvl="1"/>
            <a:r>
              <a:rPr lang="en-US" dirty="0" smtClean="0"/>
              <a:t>Passed linked list elements between processors</a:t>
            </a:r>
          </a:p>
          <a:p>
            <a:r>
              <a:rPr lang="en-US" dirty="0" smtClean="0"/>
              <a:t>Dynamic Allocation</a:t>
            </a:r>
          </a:p>
          <a:p>
            <a:pPr lvl="1"/>
            <a:r>
              <a:rPr lang="en-US" dirty="0" smtClean="0"/>
              <a:t>Dynamically Allocate linked list elements from a heap</a:t>
            </a:r>
          </a:p>
          <a:p>
            <a:r>
              <a:rPr lang="en-US" dirty="0" smtClean="0"/>
              <a:t>Powerful, Easy Messaging</a:t>
            </a:r>
          </a:p>
          <a:p>
            <a:pPr lvl="1"/>
            <a:r>
              <a:rPr lang="en-US" dirty="0" err="1" smtClean="0"/>
              <a:t>MessageQ</a:t>
            </a:r>
            <a:r>
              <a:rPr lang="en-US" dirty="0" smtClean="0"/>
              <a:t> Module 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Minimal Use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876800" y="1143000"/>
            <a:ext cx="3886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API Calls made to Notify Module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Callback functions can be registered to handle incoming events</a:t>
            </a:r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457200" y="762000"/>
            <a:ext cx="4419600" cy="1371600"/>
            <a:chOff x="457200" y="1447800"/>
            <a:chExt cx="4419600" cy="1371600"/>
          </a:xfrm>
        </p:grpSpPr>
        <p:sp>
          <p:nvSpPr>
            <p:cNvPr id="4" name="Rectangle 3"/>
            <p:cNvSpPr/>
            <p:nvPr/>
          </p:nvSpPr>
          <p:spPr bwMode="auto">
            <a:xfrm>
              <a:off x="457200" y="1447800"/>
              <a:ext cx="2209800" cy="381000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itchFamily="34" charset="0"/>
                </a:rPr>
                <a:t>Notify module</a:t>
              </a:r>
            </a:p>
          </p:txBody>
        </p:sp>
        <p:sp>
          <p:nvSpPr>
            <p:cNvPr id="5" name="Rectangle 4"/>
            <p:cNvSpPr/>
            <p:nvPr/>
          </p:nvSpPr>
          <p:spPr bwMode="auto">
            <a:xfrm>
              <a:off x="2667000" y="2438400"/>
              <a:ext cx="2209800" cy="381000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err="1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itchFamily="34" charset="0"/>
                </a:rPr>
                <a:t>MultiProc</a:t>
              </a: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itchFamily="34" charset="0"/>
                </a:rPr>
                <a:t> module</a:t>
              </a:r>
            </a:p>
          </p:txBody>
        </p:sp>
        <p:cxnSp>
          <p:nvCxnSpPr>
            <p:cNvPr id="7" name="Shape 6"/>
            <p:cNvCxnSpPr>
              <a:stCxn id="4" idx="2"/>
              <a:endCxn id="5" idx="1"/>
            </p:cNvCxnSpPr>
            <p:nvPr/>
          </p:nvCxnSpPr>
          <p:spPr bwMode="auto">
            <a:xfrm rot="16200000" flipH="1">
              <a:off x="1714500" y="1676400"/>
              <a:ext cx="800100" cy="1104900"/>
            </a:xfrm>
            <a:prstGeom prst="bentConnector2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2" name="TextBox 11"/>
            <p:cNvSpPr txBox="1"/>
            <p:nvPr/>
          </p:nvSpPr>
          <p:spPr>
            <a:xfrm>
              <a:off x="1506505" y="2297668"/>
              <a:ext cx="6270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Uses</a:t>
              </a:r>
              <a:endParaRPr lang="en-US" dirty="0"/>
            </a:p>
          </p:txBody>
        </p:sp>
      </p:grpSp>
      <p:sp>
        <p:nvSpPr>
          <p:cNvPr id="14" name="Rectangle 13"/>
          <p:cNvSpPr/>
          <p:nvPr/>
        </p:nvSpPr>
        <p:spPr bwMode="auto">
          <a:xfrm>
            <a:off x="457200" y="2438400"/>
            <a:ext cx="8153400" cy="533400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05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/* Send an event </a:t>
            </a:r>
            <a:r>
              <a:rPr lang="en-US" sz="105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message to </a:t>
            </a:r>
            <a:r>
              <a:rPr lang="en-US" sz="105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the </a:t>
            </a:r>
            <a:r>
              <a:rPr lang="en-US" sz="105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destination processor </a:t>
            </a:r>
            <a:r>
              <a:rPr lang="en-US" sz="105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*/</a:t>
            </a:r>
          </a:p>
          <a:p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status </a:t>
            </a:r>
            <a:r>
              <a:rPr lang="en-US" sz="1050" b="1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050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Notify_sendEvent</a:t>
            </a:r>
            <a:r>
              <a:rPr lang="en-US" sz="105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50" b="1" dirty="0" err="1">
                <a:latin typeface="Courier New" pitchFamily="49" charset="0"/>
                <a:cs typeface="Courier New" pitchFamily="49" charset="0"/>
              </a:rPr>
              <a:t>dstProc</a:t>
            </a:r>
            <a:r>
              <a:rPr lang="en-US" sz="1050" b="1" dirty="0">
                <a:latin typeface="Courier New" pitchFamily="49" charset="0"/>
                <a:cs typeface="Courier New" pitchFamily="49" charset="0"/>
              </a:rPr>
              <a:t>, INTERRUPT_LINE, EVENTID, </a:t>
            </a:r>
            <a:r>
              <a:rPr lang="en-US" sz="1050" b="1" dirty="0" err="1">
                <a:latin typeface="Courier New" pitchFamily="49" charset="0"/>
                <a:cs typeface="Courier New" pitchFamily="49" charset="0"/>
              </a:rPr>
              <a:t>seq</a:t>
            </a:r>
            <a:r>
              <a:rPr lang="en-US" sz="105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1050" b="1" dirty="0">
                <a:latin typeface="Courier New" pitchFamily="49" charset="0"/>
                <a:cs typeface="Courier New" pitchFamily="49" charset="0"/>
              </a:rPr>
              <a:t>);</a:t>
            </a:r>
            <a:endParaRPr kumimoji="0" lang="en-US" sz="105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457200" y="3124200"/>
            <a:ext cx="8153400" cy="914400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05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/*</a:t>
            </a:r>
          </a:p>
          <a:p>
            <a:r>
              <a:rPr lang="en-US" sz="105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* Register </a:t>
            </a:r>
            <a:r>
              <a:rPr lang="en-US" sz="105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call back with Notify. It will be called when the </a:t>
            </a:r>
            <a:r>
              <a:rPr lang="en-US" sz="105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processor with </a:t>
            </a:r>
            <a:r>
              <a:rPr lang="en-US" sz="105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id = </a:t>
            </a:r>
            <a:r>
              <a:rPr lang="en-US" sz="105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srcProc</a:t>
            </a:r>
            <a:r>
              <a:rPr lang="en-US" sz="105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5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sends</a:t>
            </a:r>
          </a:p>
          <a:p>
            <a:r>
              <a:rPr lang="en-US" sz="105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5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* event </a:t>
            </a:r>
            <a:r>
              <a:rPr lang="en-US" sz="105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number EVENTID to this processor.</a:t>
            </a:r>
          </a:p>
          <a:p>
            <a:r>
              <a:rPr lang="en-US" sz="105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*/</a:t>
            </a:r>
          </a:p>
          <a:p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status </a:t>
            </a:r>
            <a:r>
              <a:rPr lang="en-US" sz="1050" b="1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050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Notify_registerEvent</a:t>
            </a:r>
            <a:r>
              <a:rPr lang="en-US" sz="105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50" b="1" dirty="0" err="1">
                <a:latin typeface="Courier New" pitchFamily="49" charset="0"/>
                <a:cs typeface="Courier New" pitchFamily="49" charset="0"/>
              </a:rPr>
              <a:t>srcProc</a:t>
            </a:r>
            <a:r>
              <a:rPr lang="en-US" sz="1050" b="1" dirty="0">
                <a:latin typeface="Courier New" pitchFamily="49" charset="0"/>
                <a:cs typeface="Courier New" pitchFamily="49" charset="0"/>
              </a:rPr>
              <a:t>, INTERRUPT_LINE, </a:t>
            </a: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EVENTID,(</a:t>
            </a:r>
            <a:r>
              <a:rPr lang="en-US" sz="105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Notify_FnNotifyCbck</a:t>
            </a: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050" b="1" dirty="0" err="1" smtClean="0">
                <a:latin typeface="Courier New" pitchFamily="49" charset="0"/>
                <a:cs typeface="Courier New" pitchFamily="49" charset="0"/>
              </a:rPr>
              <a:t>cbFxn</a:t>
            </a:r>
            <a:r>
              <a:rPr lang="en-US" sz="1050" b="1" dirty="0">
                <a:latin typeface="Courier New" pitchFamily="49" charset="0"/>
                <a:cs typeface="Courier New" pitchFamily="49" charset="0"/>
              </a:rPr>
              <a:t>, NULL);</a:t>
            </a:r>
            <a:endParaRPr kumimoji="0" lang="en-US" sz="105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457200" y="4191000"/>
            <a:ext cx="8153400" cy="2133600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05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/*</a:t>
            </a:r>
          </a:p>
          <a:p>
            <a:r>
              <a:rPr lang="en-US" sz="105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*  ======== </a:t>
            </a:r>
            <a:r>
              <a:rPr lang="en-US" sz="105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cbFxn</a:t>
            </a:r>
            <a:r>
              <a:rPr lang="en-US" sz="105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========</a:t>
            </a:r>
          </a:p>
          <a:p>
            <a:r>
              <a:rPr lang="en-US" sz="105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*  This function was registered with Notify. It is called when any event </a:t>
            </a:r>
            <a:r>
              <a:rPr lang="en-US" sz="105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is sent </a:t>
            </a:r>
            <a:r>
              <a:rPr lang="en-US" sz="105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to this processor.</a:t>
            </a:r>
          </a:p>
          <a:p>
            <a:r>
              <a:rPr lang="en-US" sz="105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*/</a:t>
            </a:r>
          </a:p>
          <a:p>
            <a:r>
              <a:rPr lang="en-US" sz="1050" b="1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050" b="1" dirty="0" err="1">
                <a:latin typeface="Courier New" pitchFamily="49" charset="0"/>
                <a:cs typeface="Courier New" pitchFamily="49" charset="0"/>
              </a:rPr>
              <a:t>cbFxn</a:t>
            </a:r>
            <a:r>
              <a:rPr lang="en-US" sz="1050" b="1" dirty="0">
                <a:latin typeface="Courier New" pitchFamily="49" charset="0"/>
                <a:cs typeface="Courier New" pitchFamily="49" charset="0"/>
              </a:rPr>
              <a:t>(UInt16 </a:t>
            </a:r>
            <a:r>
              <a:rPr lang="en-US" sz="1050" b="1" dirty="0" err="1">
                <a:latin typeface="Courier New" pitchFamily="49" charset="0"/>
                <a:cs typeface="Courier New" pitchFamily="49" charset="0"/>
              </a:rPr>
              <a:t>procId</a:t>
            </a:r>
            <a:r>
              <a:rPr lang="en-US" sz="1050" b="1" dirty="0">
                <a:latin typeface="Courier New" pitchFamily="49" charset="0"/>
                <a:cs typeface="Courier New" pitchFamily="49" charset="0"/>
              </a:rPr>
              <a:t>, UInt16 </a:t>
            </a:r>
            <a:r>
              <a:rPr lang="en-US" sz="1050" b="1" dirty="0" err="1" smtClean="0">
                <a:latin typeface="Courier New" pitchFamily="49" charset="0"/>
                <a:cs typeface="Courier New" pitchFamily="49" charset="0"/>
              </a:rPr>
              <a:t>lineId</a:t>
            </a: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, UInt32 </a:t>
            </a:r>
            <a:r>
              <a:rPr lang="en-US" sz="1050" b="1" dirty="0" err="1">
                <a:latin typeface="Courier New" pitchFamily="49" charset="0"/>
                <a:cs typeface="Courier New" pitchFamily="49" charset="0"/>
              </a:rPr>
              <a:t>eventId</a:t>
            </a:r>
            <a:r>
              <a:rPr lang="en-US" sz="105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050" b="1" dirty="0" err="1">
                <a:latin typeface="Courier New" pitchFamily="49" charset="0"/>
                <a:cs typeface="Courier New" pitchFamily="49" charset="0"/>
              </a:rPr>
              <a:t>UArg</a:t>
            </a:r>
            <a:r>
              <a:rPr lang="en-US" sz="105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50" b="1" dirty="0" err="1">
                <a:latin typeface="Courier New" pitchFamily="49" charset="0"/>
                <a:cs typeface="Courier New" pitchFamily="49" charset="0"/>
              </a:rPr>
              <a:t>arg</a:t>
            </a:r>
            <a:r>
              <a:rPr lang="en-US" sz="1050" b="1" dirty="0">
                <a:latin typeface="Courier New" pitchFamily="49" charset="0"/>
                <a:cs typeface="Courier New" pitchFamily="49" charset="0"/>
              </a:rPr>
              <a:t>, UInt32 payload)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05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/* The payload is a sequence number. */</a:t>
            </a:r>
          </a:p>
          <a:p>
            <a:r>
              <a:rPr lang="en-US" sz="105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050" b="1" dirty="0" err="1">
                <a:latin typeface="Courier New" pitchFamily="49" charset="0"/>
                <a:cs typeface="Courier New" pitchFamily="49" charset="0"/>
              </a:rPr>
              <a:t>recvProcId</a:t>
            </a:r>
            <a:r>
              <a:rPr lang="en-US" sz="105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050" b="1" dirty="0" err="1">
                <a:latin typeface="Courier New" pitchFamily="49" charset="0"/>
                <a:cs typeface="Courier New" pitchFamily="49" charset="0"/>
              </a:rPr>
              <a:t>procId</a:t>
            </a:r>
            <a:r>
              <a:rPr lang="en-US" sz="105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05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050" b="1" dirty="0" err="1">
                <a:latin typeface="Courier New" pitchFamily="49" charset="0"/>
                <a:cs typeface="Courier New" pitchFamily="49" charset="0"/>
              </a:rPr>
              <a:t>seq</a:t>
            </a:r>
            <a:r>
              <a:rPr lang="en-US" sz="1050" b="1" dirty="0">
                <a:latin typeface="Courier New" pitchFamily="49" charset="0"/>
                <a:cs typeface="Courier New" pitchFamily="49" charset="0"/>
              </a:rPr>
              <a:t> = payload;</a:t>
            </a:r>
          </a:p>
          <a:p>
            <a:r>
              <a:rPr lang="en-US" sz="105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050" b="1" dirty="0" err="1">
                <a:latin typeface="Courier New" pitchFamily="49" charset="0"/>
                <a:cs typeface="Courier New" pitchFamily="49" charset="0"/>
              </a:rPr>
              <a:t>Semaphore_post</a:t>
            </a:r>
            <a:r>
              <a:rPr lang="en-US" sz="105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50" b="1" dirty="0" err="1">
                <a:latin typeface="Courier New" pitchFamily="49" charset="0"/>
                <a:cs typeface="Courier New" pitchFamily="49" charset="0"/>
              </a:rPr>
              <a:t>semHandle</a:t>
            </a:r>
            <a:r>
              <a:rPr lang="en-US" sz="105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}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6019800" y="5638800"/>
            <a:ext cx="2743200" cy="762000"/>
            <a:chOff x="6019800" y="5638800"/>
            <a:chExt cx="2743200" cy="762000"/>
          </a:xfrm>
        </p:grpSpPr>
        <p:sp>
          <p:nvSpPr>
            <p:cNvPr id="20" name="Rectangle 19"/>
            <p:cNvSpPr/>
            <p:nvPr/>
          </p:nvSpPr>
          <p:spPr bwMode="auto">
            <a:xfrm>
              <a:off x="6019800" y="5638800"/>
              <a:ext cx="2743200" cy="762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1" name="Rectangle 20"/>
            <p:cNvSpPr/>
            <p:nvPr/>
          </p:nvSpPr>
          <p:spPr bwMode="auto">
            <a:xfrm>
              <a:off x="6096000" y="5715000"/>
              <a:ext cx="152400" cy="152400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2" name="Rectangle 21"/>
            <p:cNvSpPr/>
            <p:nvPr/>
          </p:nvSpPr>
          <p:spPr bwMode="auto">
            <a:xfrm>
              <a:off x="6096000" y="5943600"/>
              <a:ext cx="152400" cy="152400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3" name="Rectangle 22"/>
            <p:cNvSpPr/>
            <p:nvPr/>
          </p:nvSpPr>
          <p:spPr bwMode="auto">
            <a:xfrm>
              <a:off x="6096000" y="6172200"/>
              <a:ext cx="152400" cy="152400"/>
            </a:xfrm>
            <a:prstGeom prst="rect">
              <a:avLst/>
            </a:prstGeom>
            <a:solidFill>
              <a:schemeClr val="accent4">
                <a:lumMod val="50000"/>
                <a:lumOff val="5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324600" y="5638800"/>
              <a:ext cx="236220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Font typeface="Calibri" pitchFamily="34" charset="0"/>
                <a:buChar char="—"/>
              </a:pPr>
              <a:r>
                <a:rPr lang="en-US" sz="1400" dirty="0" smtClean="0"/>
                <a:t>Application Calls API</a:t>
              </a:r>
            </a:p>
            <a:p>
              <a:pPr>
                <a:buFont typeface="Calibri" pitchFamily="34" charset="0"/>
                <a:buChar char="—"/>
              </a:pPr>
              <a:r>
                <a:rPr lang="en-US" sz="1400" dirty="0" smtClean="0"/>
                <a:t>Configuration Only</a:t>
              </a:r>
            </a:p>
            <a:p>
              <a:pPr>
                <a:buFont typeface="Calibri" pitchFamily="34" charset="0"/>
                <a:buChar char="—"/>
              </a:pPr>
              <a:r>
                <a:rPr lang="en-US" sz="1400" dirty="0" smtClean="0"/>
                <a:t>No Configuration Necessary</a:t>
              </a:r>
              <a:endParaRPr lang="en-US" sz="1200" dirty="0"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Passing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685800" y="762000"/>
            <a:ext cx="838200" cy="381000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rPr>
              <a:t>Notify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1981200" y="1752600"/>
            <a:ext cx="1143000" cy="369332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rPr>
              <a:t>MultiProc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cxnSp>
        <p:nvCxnSpPr>
          <p:cNvPr id="7" name="Shape 6"/>
          <p:cNvCxnSpPr>
            <a:stCxn id="5" idx="2"/>
            <a:endCxn id="6" idx="1"/>
          </p:cNvCxnSpPr>
          <p:nvPr/>
        </p:nvCxnSpPr>
        <p:spPr bwMode="auto">
          <a:xfrm rot="16200000" flipH="1">
            <a:off x="1145917" y="1101983"/>
            <a:ext cx="794266" cy="876300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" name="TextBox 7"/>
          <p:cNvSpPr txBox="1"/>
          <p:nvPr/>
        </p:nvSpPr>
        <p:spPr>
          <a:xfrm>
            <a:off x="1143000" y="1600200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Uses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 bwMode="auto">
          <a:xfrm>
            <a:off x="4191000" y="762000"/>
            <a:ext cx="914400" cy="381000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rPr>
              <a:t>ListMP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5181600" y="1752600"/>
            <a:ext cx="1676400" cy="369332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rPr>
              <a:t>SharedRegion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5181600" y="2221468"/>
            <a:ext cx="1676400" cy="369332"/>
          </a:xfrm>
          <a:prstGeom prst="rect">
            <a:avLst/>
          </a:prstGeom>
          <a:solidFill>
            <a:schemeClr val="accent4">
              <a:lumMod val="50000"/>
              <a:lumOff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rPr>
              <a:t>NameServer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5181600" y="2743200"/>
            <a:ext cx="1676400" cy="369332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rPr>
              <a:t>GateMP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cxnSp>
        <p:nvCxnSpPr>
          <p:cNvPr id="33" name="Straight Arrow Connector 32"/>
          <p:cNvCxnSpPr>
            <a:stCxn id="6" idx="3"/>
            <a:endCxn id="28" idx="1"/>
          </p:cNvCxnSpPr>
          <p:nvPr/>
        </p:nvCxnSpPr>
        <p:spPr bwMode="auto">
          <a:xfrm>
            <a:off x="3124200" y="1937266"/>
            <a:ext cx="20574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35" name="Shape 34"/>
          <p:cNvCxnSpPr>
            <a:stCxn id="13" idx="2"/>
            <a:endCxn id="30" idx="1"/>
          </p:cNvCxnSpPr>
          <p:nvPr/>
        </p:nvCxnSpPr>
        <p:spPr bwMode="auto">
          <a:xfrm rot="16200000" flipH="1">
            <a:off x="4283333" y="1507867"/>
            <a:ext cx="1263134" cy="533400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9" name="Shape 38"/>
          <p:cNvCxnSpPr>
            <a:stCxn id="13" idx="2"/>
            <a:endCxn id="31" idx="1"/>
          </p:cNvCxnSpPr>
          <p:nvPr/>
        </p:nvCxnSpPr>
        <p:spPr bwMode="auto">
          <a:xfrm rot="16200000" flipH="1">
            <a:off x="4022467" y="1768733"/>
            <a:ext cx="1784866" cy="533400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1" name="TextBox 40"/>
          <p:cNvSpPr txBox="1"/>
          <p:nvPr/>
        </p:nvSpPr>
        <p:spPr>
          <a:xfrm>
            <a:off x="4343400" y="1611868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Uses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381000" y="3657600"/>
            <a:ext cx="4191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err="1" smtClean="0"/>
              <a:t>ListMP</a:t>
            </a:r>
            <a:r>
              <a:rPr lang="en-US" dirty="0" smtClean="0"/>
              <a:t> – doubly linked list designed to be shared by multiple processors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Address Translation performed internally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Cache coherency maintained when cacheable shared memory used</a:t>
            </a:r>
          </a:p>
          <a:p>
            <a:pPr lvl="1">
              <a:buFont typeface="Arial" pitchFamily="34" charset="0"/>
              <a:buChar char="•"/>
            </a:pPr>
            <a:r>
              <a:rPr lang="en-US" dirty="0" err="1" smtClean="0"/>
              <a:t>GateMP</a:t>
            </a:r>
            <a:r>
              <a:rPr lang="en-US" dirty="0" smtClean="0"/>
              <a:t> used to protect read/write accesses</a:t>
            </a:r>
            <a:endParaRPr lang="en-US" dirty="0"/>
          </a:p>
        </p:txBody>
      </p:sp>
      <p:grpSp>
        <p:nvGrpSpPr>
          <p:cNvPr id="50" name="Group 49"/>
          <p:cNvGrpSpPr/>
          <p:nvPr/>
        </p:nvGrpSpPr>
        <p:grpSpPr>
          <a:xfrm>
            <a:off x="6019800" y="5638800"/>
            <a:ext cx="2743200" cy="762000"/>
            <a:chOff x="6019800" y="5638800"/>
            <a:chExt cx="2743200" cy="762000"/>
          </a:xfrm>
        </p:grpSpPr>
        <p:sp>
          <p:nvSpPr>
            <p:cNvPr id="51" name="Rectangle 50"/>
            <p:cNvSpPr/>
            <p:nvPr/>
          </p:nvSpPr>
          <p:spPr bwMode="auto">
            <a:xfrm>
              <a:off x="6019800" y="5638800"/>
              <a:ext cx="2743200" cy="762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52" name="Rectangle 51"/>
            <p:cNvSpPr/>
            <p:nvPr/>
          </p:nvSpPr>
          <p:spPr bwMode="auto">
            <a:xfrm>
              <a:off x="6096000" y="5715000"/>
              <a:ext cx="152400" cy="152400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53" name="Rectangle 52"/>
            <p:cNvSpPr/>
            <p:nvPr/>
          </p:nvSpPr>
          <p:spPr bwMode="auto">
            <a:xfrm>
              <a:off x="6096000" y="5943600"/>
              <a:ext cx="152400" cy="152400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54" name="Rectangle 53"/>
            <p:cNvSpPr/>
            <p:nvPr/>
          </p:nvSpPr>
          <p:spPr bwMode="auto">
            <a:xfrm>
              <a:off x="6096000" y="6172200"/>
              <a:ext cx="152400" cy="152400"/>
            </a:xfrm>
            <a:prstGeom prst="rect">
              <a:avLst/>
            </a:prstGeom>
            <a:solidFill>
              <a:schemeClr val="accent4">
                <a:lumMod val="50000"/>
                <a:lumOff val="5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6324600" y="5638800"/>
              <a:ext cx="236220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Font typeface="Calibri" pitchFamily="34" charset="0"/>
                <a:buChar char="—"/>
              </a:pPr>
              <a:r>
                <a:rPr lang="en-US" sz="1400" dirty="0" smtClean="0"/>
                <a:t>Application Calls API</a:t>
              </a:r>
            </a:p>
            <a:p>
              <a:pPr>
                <a:buFont typeface="Calibri" pitchFamily="34" charset="0"/>
                <a:buChar char="—"/>
              </a:pPr>
              <a:r>
                <a:rPr lang="en-US" sz="1400" dirty="0" smtClean="0"/>
                <a:t>Configuration Only</a:t>
              </a:r>
            </a:p>
            <a:p>
              <a:pPr>
                <a:buFont typeface="Calibri" pitchFamily="34" charset="0"/>
                <a:buChar char="—"/>
              </a:pPr>
              <a:r>
                <a:rPr lang="en-US" sz="1400" dirty="0" smtClean="0"/>
                <a:t>No Configuration Necessary</a:t>
              </a:r>
              <a:endParaRPr lang="en-US" sz="1200" dirty="0"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Allocation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685800" y="762000"/>
            <a:ext cx="838200" cy="381000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rPr>
              <a:t>Notify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1447800" y="1752600"/>
            <a:ext cx="1143000" cy="369332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rPr>
              <a:t>MultiProc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cxnSp>
        <p:nvCxnSpPr>
          <p:cNvPr id="6" name="Shape 5"/>
          <p:cNvCxnSpPr>
            <a:stCxn id="4" idx="2"/>
            <a:endCxn id="5" idx="1"/>
          </p:cNvCxnSpPr>
          <p:nvPr/>
        </p:nvCxnSpPr>
        <p:spPr bwMode="auto">
          <a:xfrm rot="16200000" flipH="1">
            <a:off x="879217" y="1368683"/>
            <a:ext cx="794266" cy="342900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" name="TextBox 6"/>
          <p:cNvSpPr txBox="1"/>
          <p:nvPr/>
        </p:nvSpPr>
        <p:spPr>
          <a:xfrm>
            <a:off x="762000" y="1600200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 bwMode="auto">
          <a:xfrm>
            <a:off x="2819400" y="750332"/>
            <a:ext cx="914400" cy="381000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rPr>
              <a:t>ListMP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3810000" y="1740932"/>
            <a:ext cx="1676400" cy="369332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rPr>
              <a:t>SharedRegion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3810000" y="2209800"/>
            <a:ext cx="1676400" cy="369332"/>
          </a:xfrm>
          <a:prstGeom prst="rect">
            <a:avLst/>
          </a:prstGeom>
          <a:solidFill>
            <a:schemeClr val="accent4">
              <a:lumMod val="50000"/>
              <a:lumOff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rPr>
              <a:t>NameServer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3810000" y="2731532"/>
            <a:ext cx="1676400" cy="369332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rPr>
              <a:t>GateMP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cxnSp>
        <p:nvCxnSpPr>
          <p:cNvPr id="12" name="Straight Arrow Connector 11"/>
          <p:cNvCxnSpPr>
            <a:stCxn id="5" idx="3"/>
            <a:endCxn id="9" idx="1"/>
          </p:cNvCxnSpPr>
          <p:nvPr/>
        </p:nvCxnSpPr>
        <p:spPr bwMode="auto">
          <a:xfrm flipV="1">
            <a:off x="2590800" y="1925598"/>
            <a:ext cx="1219200" cy="1166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13" name="Shape 12"/>
          <p:cNvCxnSpPr>
            <a:stCxn id="8" idx="2"/>
            <a:endCxn id="10" idx="1"/>
          </p:cNvCxnSpPr>
          <p:nvPr/>
        </p:nvCxnSpPr>
        <p:spPr bwMode="auto">
          <a:xfrm rot="16200000" flipH="1">
            <a:off x="2911733" y="1496199"/>
            <a:ext cx="1263134" cy="533400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Shape 13"/>
          <p:cNvCxnSpPr>
            <a:stCxn id="8" idx="2"/>
            <a:endCxn id="11" idx="1"/>
          </p:cNvCxnSpPr>
          <p:nvPr/>
        </p:nvCxnSpPr>
        <p:spPr bwMode="auto">
          <a:xfrm rot="16200000" flipH="1">
            <a:off x="2650867" y="1757065"/>
            <a:ext cx="1784866" cy="533400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2971800" y="1600200"/>
            <a:ext cx="627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Uses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 bwMode="auto">
          <a:xfrm>
            <a:off x="4495800" y="762000"/>
            <a:ext cx="4343400" cy="685800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rPr>
              <a:t>HeapBufMP</a:t>
            </a:r>
            <a:r>
              <a:rPr lang="en-US" dirty="0" smtClean="0">
                <a:solidFill>
                  <a:schemeClr val="bg1"/>
                </a:solidFill>
                <a:latin typeface="Arial" pitchFamily="34" charset="0"/>
              </a:rPr>
              <a:t>, </a:t>
            </a:r>
            <a:r>
              <a:rPr kumimoji="0" lang="en-US" sz="1800" b="0" i="0" u="none" strike="noStrike" cap="none" normalizeH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rPr>
              <a:t>HeapMultiBufMP</a:t>
            </a:r>
            <a:r>
              <a:rPr lang="en-US" dirty="0" smtClean="0">
                <a:solidFill>
                  <a:schemeClr val="bg1"/>
                </a:solidFill>
                <a:latin typeface="Arial" pitchFamily="34" charset="0"/>
              </a:rPr>
              <a:t>, 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rPr>
              <a:t>or </a:t>
            </a:r>
            <a:r>
              <a:rPr kumimoji="0" lang="en-US" sz="1800" b="0" i="0" u="none" strike="noStrike" cap="none" normalizeH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rPr>
              <a:t>HeapMemMP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cxnSp>
        <p:nvCxnSpPr>
          <p:cNvPr id="19" name="Shape 18"/>
          <p:cNvCxnSpPr>
            <a:stCxn id="17" idx="2"/>
            <a:endCxn id="9" idx="3"/>
          </p:cNvCxnSpPr>
          <p:nvPr/>
        </p:nvCxnSpPr>
        <p:spPr bwMode="auto">
          <a:xfrm rot="5400000">
            <a:off x="5838051" y="1096149"/>
            <a:ext cx="477798" cy="1181100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" name="Shape 20"/>
          <p:cNvCxnSpPr>
            <a:stCxn id="17" idx="2"/>
            <a:endCxn id="10" idx="3"/>
          </p:cNvCxnSpPr>
          <p:nvPr/>
        </p:nvCxnSpPr>
        <p:spPr bwMode="auto">
          <a:xfrm rot="5400000">
            <a:off x="5603617" y="1330583"/>
            <a:ext cx="946666" cy="1181100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4" name="TextBox 23"/>
          <p:cNvSpPr txBox="1"/>
          <p:nvPr/>
        </p:nvSpPr>
        <p:spPr>
          <a:xfrm>
            <a:off x="6324600" y="1600200"/>
            <a:ext cx="627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Uses</a:t>
            </a:r>
            <a:endParaRPr lang="en-US" dirty="0"/>
          </a:p>
        </p:txBody>
      </p:sp>
      <p:cxnSp>
        <p:nvCxnSpPr>
          <p:cNvPr id="26" name="Shape 25"/>
          <p:cNvCxnSpPr>
            <a:stCxn id="17" idx="2"/>
            <a:endCxn id="11" idx="3"/>
          </p:cNvCxnSpPr>
          <p:nvPr/>
        </p:nvCxnSpPr>
        <p:spPr bwMode="auto">
          <a:xfrm rot="5400000">
            <a:off x="5342751" y="1591449"/>
            <a:ext cx="1468398" cy="1181100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7" name="TextBox 26"/>
          <p:cNvSpPr txBox="1"/>
          <p:nvPr/>
        </p:nvSpPr>
        <p:spPr>
          <a:xfrm>
            <a:off x="381000" y="3124200"/>
            <a:ext cx="55925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API Calls made to Notify, </a:t>
            </a:r>
            <a:r>
              <a:rPr lang="en-US" dirty="0" err="1" smtClean="0"/>
              <a:t>ListMP</a:t>
            </a:r>
            <a:r>
              <a:rPr lang="en-US" dirty="0" smtClean="0"/>
              <a:t>, and a Heap*MP module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Heap*MP modules use </a:t>
            </a:r>
            <a:r>
              <a:rPr lang="en-US" dirty="0" err="1" smtClean="0"/>
              <a:t>GateMP</a:t>
            </a:r>
            <a:r>
              <a:rPr lang="en-US" dirty="0" smtClean="0"/>
              <a:t> </a:t>
            </a:r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6019800" y="5638800"/>
            <a:ext cx="2743200" cy="762000"/>
            <a:chOff x="6019800" y="5638800"/>
            <a:chExt cx="2743200" cy="762000"/>
          </a:xfrm>
        </p:grpSpPr>
        <p:sp>
          <p:nvSpPr>
            <p:cNvPr id="29" name="Rectangle 28"/>
            <p:cNvSpPr/>
            <p:nvPr/>
          </p:nvSpPr>
          <p:spPr bwMode="auto">
            <a:xfrm>
              <a:off x="6019800" y="5638800"/>
              <a:ext cx="2743200" cy="762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6096000" y="5715000"/>
              <a:ext cx="152400" cy="152400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1" name="Rectangle 30"/>
            <p:cNvSpPr/>
            <p:nvPr/>
          </p:nvSpPr>
          <p:spPr bwMode="auto">
            <a:xfrm>
              <a:off x="6096000" y="5943600"/>
              <a:ext cx="152400" cy="152400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6096000" y="6172200"/>
              <a:ext cx="152400" cy="152400"/>
            </a:xfrm>
            <a:prstGeom prst="rect">
              <a:avLst/>
            </a:prstGeom>
            <a:solidFill>
              <a:schemeClr val="accent4">
                <a:lumMod val="50000"/>
                <a:lumOff val="5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324600" y="5638800"/>
              <a:ext cx="236220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Font typeface="Calibri" pitchFamily="34" charset="0"/>
                <a:buChar char="—"/>
              </a:pPr>
              <a:r>
                <a:rPr lang="en-US" sz="1400" dirty="0" smtClean="0"/>
                <a:t>Application Calls API</a:t>
              </a:r>
            </a:p>
            <a:p>
              <a:pPr>
                <a:buFont typeface="Calibri" pitchFamily="34" charset="0"/>
                <a:buChar char="—"/>
              </a:pPr>
              <a:r>
                <a:rPr lang="en-US" sz="1400" dirty="0" smtClean="0"/>
                <a:t>Configuration Only</a:t>
              </a:r>
            </a:p>
            <a:p>
              <a:pPr>
                <a:buFont typeface="Calibri" pitchFamily="34" charset="0"/>
                <a:buChar char="—"/>
              </a:pPr>
              <a:r>
                <a:rPr lang="en-US" sz="1400" dirty="0" smtClean="0"/>
                <a:t>No Configuration Necessary</a:t>
              </a:r>
              <a:endParaRPr lang="en-US" sz="1200" dirty="0"/>
            </a:p>
          </p:txBody>
        </p:sp>
      </p:grpSp>
      <p:sp>
        <p:nvSpPr>
          <p:cNvPr id="34" name="Rectangle 33"/>
          <p:cNvSpPr/>
          <p:nvPr/>
        </p:nvSpPr>
        <p:spPr bwMode="auto">
          <a:xfrm>
            <a:off x="457200" y="3886200"/>
            <a:ext cx="8153400" cy="533400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05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/* </a:t>
            </a:r>
            <a:r>
              <a:rPr lang="en-US" sz="105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Send </a:t>
            </a:r>
            <a:r>
              <a:rPr lang="en-US" sz="105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the message to the remote processor */</a:t>
            </a:r>
          </a:p>
          <a:p>
            <a:r>
              <a:rPr lang="en-US" sz="1050" b="1" dirty="0">
                <a:latin typeface="Courier New" pitchFamily="49" charset="0"/>
                <a:cs typeface="Courier New" pitchFamily="49" charset="0"/>
              </a:rPr>
              <a:t>            status = </a:t>
            </a:r>
            <a:r>
              <a:rPr lang="en-US" sz="1050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MessageQ_put</a:t>
            </a:r>
            <a:r>
              <a:rPr lang="en-US" sz="105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50" b="1" dirty="0" err="1">
                <a:latin typeface="Courier New" pitchFamily="49" charset="0"/>
                <a:cs typeface="Courier New" pitchFamily="49" charset="0"/>
              </a:rPr>
              <a:t>remoteQueueId</a:t>
            </a:r>
            <a:r>
              <a:rPr lang="en-US" sz="105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050" b="1" dirty="0" err="1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sz="1050" b="1" dirty="0">
                <a:latin typeface="Courier New" pitchFamily="49" charset="0"/>
                <a:cs typeface="Courier New" pitchFamily="49" charset="0"/>
              </a:rPr>
              <a:t>);</a:t>
            </a:r>
            <a:endParaRPr kumimoji="0" lang="en-US" sz="105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457200" y="4572000"/>
            <a:ext cx="8153400" cy="533400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05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/* Get a message */</a:t>
            </a:r>
          </a:p>
          <a:p>
            <a:r>
              <a:rPr lang="en-US" sz="1050" b="1" dirty="0">
                <a:latin typeface="Courier New" pitchFamily="49" charset="0"/>
                <a:cs typeface="Courier New" pitchFamily="49" charset="0"/>
              </a:rPr>
              <a:t>            status = </a:t>
            </a:r>
            <a:r>
              <a:rPr lang="en-US" sz="1050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MessageQ_get</a:t>
            </a:r>
            <a:r>
              <a:rPr lang="en-US" sz="105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50" b="1" dirty="0" err="1">
                <a:latin typeface="Courier New" pitchFamily="49" charset="0"/>
                <a:cs typeface="Courier New" pitchFamily="49" charset="0"/>
              </a:rPr>
              <a:t>messageQ</a:t>
            </a:r>
            <a:r>
              <a:rPr lang="en-US" sz="1050" b="1" dirty="0">
                <a:latin typeface="Courier New" pitchFamily="49" charset="0"/>
                <a:cs typeface="Courier New" pitchFamily="49" charset="0"/>
              </a:rPr>
              <a:t>, &amp;</a:t>
            </a:r>
            <a:r>
              <a:rPr lang="en-US" sz="1050" b="1" dirty="0" err="1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sz="105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050" b="1" dirty="0" err="1">
                <a:latin typeface="Courier New" pitchFamily="49" charset="0"/>
                <a:cs typeface="Courier New" pitchFamily="49" charset="0"/>
              </a:rPr>
              <a:t>MessageQ_FOREVER</a:t>
            </a:r>
            <a:r>
              <a:rPr lang="en-US" sz="1050" b="1" dirty="0">
                <a:latin typeface="Courier New" pitchFamily="49" charset="0"/>
                <a:cs typeface="Courier New" pitchFamily="49" charset="0"/>
              </a:rPr>
              <a:t>);</a:t>
            </a:r>
            <a:endParaRPr kumimoji="0" lang="en-US" sz="1050" b="1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a0850458\LOCALS~1\Temp\articulate\presenter\imgtemp\wmGCw7Yk_files\slide0001_image001.jp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a0850458\LOCALS~1\Temp\articulate\presenter\imgtemp\1IW6HyKN_files\slide0001_image001.png"/>
</p:tagLst>
</file>

<file path=ppt/theme/theme1.xml><?xml version="1.0" encoding="utf-8"?>
<a:theme xmlns:a="http://schemas.openxmlformats.org/drawingml/2006/main" name="77_KeyStoneOLT">
  <a:themeElements>
    <a:clrScheme name="KeyStoneOLT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KeyStoneOLT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KeyStoneOLT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Corepac Performance</Template>
  <TotalTime>1300</TotalTime>
  <Words>1017</Words>
  <Application>Microsoft Office PowerPoint</Application>
  <PresentationFormat>On-screen Show (4:3)</PresentationFormat>
  <Paragraphs>228</Paragraphs>
  <Slides>21</Slides>
  <Notes>21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77_KeyStoneOLT</vt:lpstr>
      <vt:lpstr>Inter-Processor Communication (IPC)</vt:lpstr>
      <vt:lpstr>Agenda</vt:lpstr>
      <vt:lpstr>What is IPC?</vt:lpstr>
      <vt:lpstr>How can IPC be used?</vt:lpstr>
      <vt:lpstr> Supplied Packages</vt:lpstr>
      <vt:lpstr>IPC Configurations</vt:lpstr>
      <vt:lpstr>Minimal Use</vt:lpstr>
      <vt:lpstr>Data Passing</vt:lpstr>
      <vt:lpstr>Dynamic Allocation</vt:lpstr>
      <vt:lpstr>Messaging with MessageQ</vt:lpstr>
      <vt:lpstr>IPC Module</vt:lpstr>
      <vt:lpstr>MessageQ Module</vt:lpstr>
      <vt:lpstr>ListMP Module</vt:lpstr>
      <vt:lpstr>ListMP APIs</vt:lpstr>
      <vt:lpstr>Heap*MP Modules</vt:lpstr>
      <vt:lpstr>GateMP Module</vt:lpstr>
      <vt:lpstr>GateMP APIs</vt:lpstr>
      <vt:lpstr>Utilities Package</vt:lpstr>
      <vt:lpstr>List Module (Single Core, Multi Thread)</vt:lpstr>
      <vt:lpstr>MultiProc Module</vt:lpstr>
      <vt:lpstr>Slide 21</vt:lpstr>
    </vt:vector>
  </TitlesOfParts>
  <Company>Texas Instruments Incorporated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Dan Rinkes</dc:creator>
  <cp:lastModifiedBy>Dan Rinkes</cp:lastModifiedBy>
  <cp:revision>128</cp:revision>
  <dcterms:created xsi:type="dcterms:W3CDTF">2012-03-05T22:50:46Z</dcterms:created>
  <dcterms:modified xsi:type="dcterms:W3CDTF">2012-03-07T19:50:56Z</dcterms:modified>
</cp:coreProperties>
</file>