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87" r:id="rId9"/>
    <p:sldId id="279" r:id="rId10"/>
    <p:sldId id="276" r:id="rId11"/>
    <p:sldId id="277" r:id="rId12"/>
    <p:sldId id="288" r:id="rId13"/>
    <p:sldId id="262" r:id="rId14"/>
    <p:sldId id="289" r:id="rId15"/>
    <p:sldId id="263" r:id="rId16"/>
    <p:sldId id="267" r:id="rId17"/>
    <p:sldId id="268" r:id="rId18"/>
    <p:sldId id="266" r:id="rId19"/>
    <p:sldId id="269" r:id="rId20"/>
    <p:sldId id="283" r:id="rId21"/>
    <p:sldId id="264" r:id="rId22"/>
    <p:sldId id="290" r:id="rId23"/>
    <p:sldId id="273" r:id="rId24"/>
    <p:sldId id="275" r:id="rId25"/>
    <p:sldId id="280" r:id="rId26"/>
    <p:sldId id="281" r:id="rId27"/>
    <p:sldId id="291" r:id="rId28"/>
    <p:sldId id="282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EC2E-7004-4E52-B364-EF7EFD24F792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BD94-F691-4E8C-B563-F4811306E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06" tIns="45103" rIns="90206" bIns="45103" anchor="b"/>
          <a:lstStyle/>
          <a:p>
            <a:pPr defTabSz="900416"/>
            <a:fld id="{8E329A55-8C35-4E20-89A0-88D2339FF2C7}" type="slidenum">
              <a:rPr lang="en-US" sz="1200">
                <a:solidFill>
                  <a:srgbClr val="000000"/>
                </a:solidFill>
                <a:cs typeface="Arial" pitchFamily="34" charset="0"/>
              </a:rPr>
              <a:pPr defTabSz="900416"/>
              <a:t>18</a:t>
            </a:fld>
            <a:endParaRPr lang="en-US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206" tIns="45103" rIns="90206" bIns="45103"/>
          <a:lstStyle/>
          <a:p>
            <a:r>
              <a:rPr lang="en-US" smtClean="0">
                <a:latin typeface="Arial" pitchFamily="34" charset="0"/>
              </a:rPr>
              <a:t>REUSABLE – nothing here needs to be rerecorded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9906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C2B891-359A-4C2A-8A6C-321CC963FCC9}" type="datetimeFigureOut">
              <a:rPr lang="en-US" smtClean="0"/>
              <a:pPr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F29717-F16F-4F2B-B46B-5E7A6EC5B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forge.ti.com/gf/project/ctoolslib/f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rocessors.wiki.ti.com/index.php/CorePac_1_L2_CPT_-_CCS_setup_XDS560v2_System_Trace_Exampl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Multicore_System_Analyz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v/pdf/spruh43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Advanced Debug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Logic</a:t>
            </a:r>
          </a:p>
          <a:p>
            <a:pPr lvl="1"/>
            <a:r>
              <a:rPr lang="en-US" dirty="0" smtClean="0"/>
              <a:t>6 Dual Range Address Comparators </a:t>
            </a:r>
          </a:p>
          <a:p>
            <a:pPr lvl="2"/>
            <a:r>
              <a:rPr lang="en-US" dirty="0" smtClean="0"/>
              <a:t>4 Program/Data Address w/ Value Qualify</a:t>
            </a:r>
          </a:p>
          <a:p>
            <a:pPr lvl="2"/>
            <a:r>
              <a:rPr lang="en-US" dirty="0" smtClean="0"/>
              <a:t>2 Program Address Only</a:t>
            </a:r>
          </a:p>
          <a:p>
            <a:pPr lvl="1"/>
            <a:r>
              <a:rPr lang="en-US" dirty="0" smtClean="0"/>
              <a:t>4 Auxiliary Event Generators</a:t>
            </a:r>
          </a:p>
          <a:p>
            <a:pPr lvl="1"/>
            <a:r>
              <a:rPr lang="en-US" dirty="0" smtClean="0"/>
              <a:t>4 State Sequencer</a:t>
            </a:r>
          </a:p>
          <a:p>
            <a:pPr lvl="1"/>
            <a:r>
              <a:rPr lang="en-US" dirty="0" smtClean="0"/>
              <a:t>2 Timers/Counters</a:t>
            </a:r>
          </a:p>
          <a:p>
            <a:pPr lvl="2"/>
            <a:r>
              <a:rPr lang="en-US" dirty="0" smtClean="0"/>
              <a:t>With Min/Max Watermark Capabilities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Advanced Event Triggering Outputs (Triggers)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00600"/>
          </a:xfrm>
        </p:spPr>
        <p:txBody>
          <a:bodyPr/>
          <a:lstStyle/>
          <a:p>
            <a:r>
              <a:rPr lang="en-US" dirty="0" smtClean="0"/>
              <a:t>Output Logic (Triggers)</a:t>
            </a:r>
          </a:p>
          <a:p>
            <a:pPr lvl="1"/>
            <a:r>
              <a:rPr lang="en-US" dirty="0" smtClean="0"/>
              <a:t>CPU Halt Request</a:t>
            </a:r>
            <a:r>
              <a:rPr lang="en-US" baseline="30000" dirty="0" smtClean="0"/>
              <a:t>* </a:t>
            </a:r>
          </a:p>
          <a:p>
            <a:pPr lvl="1"/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Counter Inc/Dec/Reset</a:t>
            </a:r>
          </a:p>
          <a:p>
            <a:pPr lvl="1"/>
            <a:r>
              <a:rPr lang="en-US" dirty="0" smtClean="0"/>
              <a:t>Timer Start/Stop</a:t>
            </a:r>
          </a:p>
          <a:p>
            <a:pPr lvl="1"/>
            <a:r>
              <a:rPr lang="en-US" dirty="0" smtClean="0"/>
              <a:t>Store Trace Sample (7 Streams)</a:t>
            </a:r>
          </a:p>
          <a:p>
            <a:pPr lvl="1"/>
            <a:r>
              <a:rPr lang="en-US" dirty="0" smtClean="0"/>
              <a:t>Start Trace (7 Streams)</a:t>
            </a:r>
          </a:p>
          <a:p>
            <a:pPr lvl="1"/>
            <a:r>
              <a:rPr lang="en-US" dirty="0" smtClean="0"/>
              <a:t>State Sequencer Transition</a:t>
            </a:r>
          </a:p>
          <a:p>
            <a:pPr lvl="1"/>
            <a:r>
              <a:rPr lang="en-US" dirty="0" smtClean="0"/>
              <a:t>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6172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*Halt Request ignored when debugger not connected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2133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Core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/>
          <a:lstStyle/>
          <a:p>
            <a:r>
              <a:rPr lang="en-US" dirty="0" smtClean="0"/>
              <a:t>Core Trace (aka XDS560 Trace, CPU Trace)</a:t>
            </a:r>
          </a:p>
          <a:p>
            <a:pPr lvl="1"/>
            <a:r>
              <a:rPr lang="en-US" dirty="0" smtClean="0"/>
              <a:t>Allows real-time, non intrusive, cycle accurate logging of PC (PC Trace) and  Data (Data Trace) activity on the DSP Memory Buses.</a:t>
            </a:r>
          </a:p>
          <a:p>
            <a:pPr lvl="1"/>
            <a:r>
              <a:rPr lang="en-US" dirty="0" smtClean="0"/>
              <a:t>Captured Trace data is compressed by on-chip hardware, passed either to the ETB or an external receiver, and then decoded on the host (with CCS or a stand alone decoder)</a:t>
            </a:r>
          </a:p>
          <a:p>
            <a:r>
              <a:rPr lang="en-US" dirty="0" smtClean="0"/>
              <a:t>Event Trace</a:t>
            </a:r>
          </a:p>
          <a:p>
            <a:pPr lvl="1"/>
            <a:r>
              <a:rPr lang="en-US" dirty="0" smtClean="0"/>
              <a:t>Event Trace is similar to PC trace, but allows selection of a subset of events that are tagged within the Trace Output.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57200" y="2743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 System Level monitoring of Application Events and Resources </a:t>
            </a:r>
          </a:p>
          <a:p>
            <a:r>
              <a:rPr lang="en-US" dirty="0" smtClean="0"/>
              <a:t>Two Options</a:t>
            </a:r>
          </a:p>
          <a:p>
            <a:pPr lvl="1"/>
            <a:r>
              <a:rPr lang="en-US" dirty="0" smtClean="0"/>
              <a:t>Software Messages</a:t>
            </a:r>
          </a:p>
          <a:p>
            <a:pPr lvl="1"/>
            <a:r>
              <a:rPr lang="en-US" dirty="0" smtClean="0"/>
              <a:t>Hardware Messages – Common Platform Tracer (</a:t>
            </a:r>
            <a:r>
              <a:rPr lang="en-US" dirty="0" err="1" smtClean="0"/>
              <a:t>CPTracer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600"/>
            <a:ext cx="453571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800" y="152400"/>
            <a:ext cx="83820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Messaging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590800"/>
          </a:xfrm>
        </p:spPr>
        <p:txBody>
          <a:bodyPr/>
          <a:lstStyle/>
          <a:p>
            <a:r>
              <a:rPr lang="en-US" dirty="0" smtClean="0"/>
              <a:t>Enabled By System Trace Library (</a:t>
            </a:r>
            <a:r>
              <a:rPr lang="en-US" dirty="0" err="1" smtClean="0"/>
              <a:t>STMLib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Advantages over Standard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System Level Cycle aligned</a:t>
            </a:r>
          </a:p>
          <a:p>
            <a:r>
              <a:rPr lang="en-US" dirty="0" smtClean="0"/>
              <a:t>Up to 240 User Defined Channels</a:t>
            </a:r>
          </a:p>
          <a:p>
            <a:r>
              <a:rPr lang="en-US" dirty="0" smtClean="0"/>
              <a:t>Reduced capability library build (compact) also provided (&lt; 1K 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7398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STMLib</a:t>
            </a:r>
            <a:r>
              <a:rPr lang="en-US" sz="1600" dirty="0" smtClean="0"/>
              <a:t> is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3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Common Platform Tracer (</a:t>
            </a:r>
            <a:r>
              <a:rPr lang="en-US" sz="4000" dirty="0" err="1" smtClean="0"/>
              <a:t>CPTracer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CPT Modules - Provide data for slave buses.</a:t>
            </a:r>
          </a:p>
          <a:p>
            <a:pPr lvl="1"/>
            <a:r>
              <a:rPr lang="en-US" dirty="0" smtClean="0"/>
              <a:t>Profiling: Periodically export STM Messages for statistics counters</a:t>
            </a:r>
          </a:p>
          <a:p>
            <a:pPr lvl="2"/>
            <a:r>
              <a:rPr lang="en-US" dirty="0" smtClean="0"/>
              <a:t>Throughput Counter 0,1 – Bytes of slave acknowledged accesses</a:t>
            </a:r>
          </a:p>
          <a:p>
            <a:pPr lvl="2"/>
            <a:r>
              <a:rPr lang="en-US" dirty="0" smtClean="0"/>
              <a:t>Wait Counter – Number of cycles a master access must wait for slave acknowledge</a:t>
            </a:r>
          </a:p>
          <a:p>
            <a:pPr lvl="2"/>
            <a:r>
              <a:rPr lang="en-US" dirty="0" smtClean="0"/>
              <a:t>Access Counter – Number of unique transactions</a:t>
            </a:r>
          </a:p>
          <a:p>
            <a:pPr lvl="1"/>
            <a:r>
              <a:rPr lang="en-US" dirty="0" smtClean="0"/>
              <a:t>Event Logging</a:t>
            </a:r>
          </a:p>
          <a:p>
            <a:pPr lvl="2"/>
            <a:r>
              <a:rPr lang="en-US" dirty="0" smtClean="0"/>
              <a:t>New Request</a:t>
            </a:r>
          </a:p>
          <a:p>
            <a:pPr lvl="2"/>
            <a:r>
              <a:rPr lang="en-US" dirty="0" smtClean="0"/>
              <a:t>Last Read</a:t>
            </a:r>
          </a:p>
          <a:p>
            <a:pPr lvl="2"/>
            <a:r>
              <a:rPr lang="en-US" dirty="0" smtClean="0"/>
              <a:t>Last Write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 txBox="1">
            <a:spLocks noGrp="1"/>
          </p:cNvSpPr>
          <p:nvPr/>
        </p:nvSpPr>
        <p:spPr bwMode="auto">
          <a:xfrm>
            <a:off x="2486025" y="6450013"/>
            <a:ext cx="4152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Preliminary Information under NDA - subject to change</a:t>
            </a:r>
          </a:p>
        </p:txBody>
      </p:sp>
      <p:sp>
        <p:nvSpPr>
          <p:cNvPr id="110595" name="Line 2"/>
          <p:cNvSpPr>
            <a:spLocks noChangeShapeType="1"/>
          </p:cNvSpPr>
          <p:nvPr/>
        </p:nvSpPr>
        <p:spPr bwMode="auto">
          <a:xfrm>
            <a:off x="5181600" y="582930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76625" y="5991225"/>
            <a:ext cx="457200" cy="552450"/>
            <a:chOff x="2358" y="3774"/>
            <a:chExt cx="288" cy="348"/>
          </a:xfrm>
        </p:grpSpPr>
        <p:sp>
          <p:nvSpPr>
            <p:cNvPr id="110951" name="Line 5"/>
            <p:cNvSpPr>
              <a:spLocks noChangeShapeType="1"/>
            </p:cNvSpPr>
            <p:nvPr/>
          </p:nvSpPr>
          <p:spPr bwMode="auto">
            <a:xfrm>
              <a:off x="2358" y="377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2" name="Line 6"/>
            <p:cNvSpPr>
              <a:spLocks noChangeShapeType="1"/>
            </p:cNvSpPr>
            <p:nvPr/>
          </p:nvSpPr>
          <p:spPr bwMode="auto">
            <a:xfrm>
              <a:off x="2358" y="39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3" name="Line 7"/>
            <p:cNvSpPr>
              <a:spLocks noChangeShapeType="1"/>
            </p:cNvSpPr>
            <p:nvPr/>
          </p:nvSpPr>
          <p:spPr bwMode="auto">
            <a:xfrm>
              <a:off x="2358" y="412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598" name="Freeform 8"/>
          <p:cNvSpPr>
            <a:spLocks/>
          </p:cNvSpPr>
          <p:nvPr/>
        </p:nvSpPr>
        <p:spPr bwMode="auto">
          <a:xfrm>
            <a:off x="4752975" y="1724025"/>
            <a:ext cx="4371975" cy="5114925"/>
          </a:xfrm>
          <a:custGeom>
            <a:avLst/>
            <a:gdLst>
              <a:gd name="T0" fmla="*/ 2147483647 w 2754"/>
              <a:gd name="T1" fmla="*/ 2147483647 h 3222"/>
              <a:gd name="T2" fmla="*/ 0 w 2754"/>
              <a:gd name="T3" fmla="*/ 2147483647 h 3222"/>
              <a:gd name="T4" fmla="*/ 0 w 2754"/>
              <a:gd name="T5" fmla="*/ 2147483647 h 3222"/>
              <a:gd name="T6" fmla="*/ 2147483647 w 2754"/>
              <a:gd name="T7" fmla="*/ 2147483647 h 3222"/>
              <a:gd name="T8" fmla="*/ 2147483647 w 2754"/>
              <a:gd name="T9" fmla="*/ 2147483647 h 3222"/>
              <a:gd name="T10" fmla="*/ 2147483647 w 2754"/>
              <a:gd name="T11" fmla="*/ 2147483647 h 3222"/>
              <a:gd name="T12" fmla="*/ 2147483647 w 2754"/>
              <a:gd name="T13" fmla="*/ 0 h 3222"/>
              <a:gd name="T14" fmla="*/ 2147483647 w 2754"/>
              <a:gd name="T15" fmla="*/ 2147483647 h 3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54"/>
              <a:gd name="T25" fmla="*/ 0 h 3222"/>
              <a:gd name="T26" fmla="*/ 2754 w 2754"/>
              <a:gd name="T27" fmla="*/ 3222 h 3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54" h="3222">
                <a:moveTo>
                  <a:pt x="2718" y="6"/>
                </a:moveTo>
                <a:lnTo>
                  <a:pt x="0" y="6"/>
                </a:lnTo>
                <a:lnTo>
                  <a:pt x="0" y="2442"/>
                </a:lnTo>
                <a:lnTo>
                  <a:pt x="1236" y="2442"/>
                </a:lnTo>
                <a:lnTo>
                  <a:pt x="1230" y="3222"/>
                </a:lnTo>
                <a:lnTo>
                  <a:pt x="2754" y="3216"/>
                </a:lnTo>
                <a:lnTo>
                  <a:pt x="2754" y="0"/>
                </a:lnTo>
                <a:lnTo>
                  <a:pt x="2718" y="6"/>
                </a:lnTo>
                <a:close/>
              </a:path>
            </a:pathLst>
          </a:custGeom>
          <a:gradFill rotWithShape="1">
            <a:gsLst>
              <a:gs pos="0">
                <a:srgbClr val="E6EAF2"/>
              </a:gs>
              <a:gs pos="50000">
                <a:srgbClr val="FBFCFD"/>
              </a:gs>
              <a:gs pos="100000">
                <a:srgbClr val="E6EAF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9" name="Line 9"/>
          <p:cNvSpPr>
            <a:spLocks noChangeShapeType="1"/>
          </p:cNvSpPr>
          <p:nvPr/>
        </p:nvSpPr>
        <p:spPr bwMode="auto">
          <a:xfrm>
            <a:off x="5181600" y="34385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0" name="Line 10"/>
          <p:cNvSpPr>
            <a:spLocks noChangeShapeType="1"/>
          </p:cNvSpPr>
          <p:nvPr/>
        </p:nvSpPr>
        <p:spPr bwMode="auto">
          <a:xfrm>
            <a:off x="5181600" y="364807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Line 11"/>
          <p:cNvSpPr>
            <a:spLocks noChangeShapeType="1"/>
          </p:cNvSpPr>
          <p:nvPr/>
        </p:nvSpPr>
        <p:spPr bwMode="auto">
          <a:xfrm>
            <a:off x="5181600" y="38576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2" name="AutoShape 12"/>
          <p:cNvSpPr>
            <a:spLocks noChangeArrowheads="1"/>
          </p:cNvSpPr>
          <p:nvPr/>
        </p:nvSpPr>
        <p:spPr bwMode="auto">
          <a:xfrm>
            <a:off x="66675" y="123825"/>
            <a:ext cx="1390650" cy="114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/>
          <a:lstStyle/>
          <a:p>
            <a:pPr algn="ctr"/>
            <a:r>
              <a:rPr lang="en-US" sz="1000" b="1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Legend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67375" y="3352800"/>
            <a:ext cx="542925" cy="198438"/>
            <a:chOff x="4314" y="2292"/>
            <a:chExt cx="342" cy="125"/>
          </a:xfrm>
        </p:grpSpPr>
        <p:sp>
          <p:nvSpPr>
            <p:cNvPr id="110948" name="Line 14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9" name="Text Box 15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x2</a:t>
              </a:r>
            </a:p>
          </p:txBody>
        </p:sp>
        <p:sp>
          <p:nvSpPr>
            <p:cNvPr id="110950" name="Line 16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667375" y="3581400"/>
            <a:ext cx="542925" cy="198438"/>
            <a:chOff x="4314" y="2292"/>
            <a:chExt cx="342" cy="125"/>
          </a:xfrm>
        </p:grpSpPr>
        <p:sp>
          <p:nvSpPr>
            <p:cNvPr id="110945" name="Line 18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6" name="Text Box 19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7" name="Line 20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667375" y="3810000"/>
            <a:ext cx="542925" cy="198438"/>
            <a:chOff x="4314" y="2292"/>
            <a:chExt cx="342" cy="125"/>
          </a:xfrm>
        </p:grpSpPr>
        <p:sp>
          <p:nvSpPr>
            <p:cNvPr id="110942" name="Line 22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3" name="Text Box 23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4" name="Line 24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6" name="Rectangle 25"/>
          <p:cNvSpPr>
            <a:spLocks noChangeArrowheads="1"/>
          </p:cNvSpPr>
          <p:nvPr/>
        </p:nvSpPr>
        <p:spPr bwMode="auto">
          <a:xfrm>
            <a:off x="3902075" y="5453063"/>
            <a:ext cx="765175" cy="1428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07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1803400" y="76200"/>
            <a:ext cx="6556375" cy="134938"/>
          </a:xfrm>
        </p:spPr>
        <p:txBody>
          <a:bodyPr/>
          <a:lstStyle/>
          <a:p>
            <a:pPr eaLnBrk="1" hangingPunct="1"/>
            <a:r>
              <a:rPr lang="en-US" sz="2000" smtClean="0"/>
              <a:t>KeyStone CP Tracer Modules</a:t>
            </a:r>
          </a:p>
        </p:txBody>
      </p:sp>
      <p:sp>
        <p:nvSpPr>
          <p:cNvPr id="110608" name="Rectangle 27"/>
          <p:cNvSpPr>
            <a:spLocks noChangeArrowheads="1"/>
          </p:cNvSpPr>
          <p:nvPr/>
        </p:nvSpPr>
        <p:spPr bwMode="auto">
          <a:xfrm>
            <a:off x="4214813" y="676275"/>
            <a:ext cx="3371850" cy="10001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MSMC_SS</a:t>
            </a:r>
          </a:p>
        </p:txBody>
      </p:sp>
      <p:sp>
        <p:nvSpPr>
          <p:cNvPr id="110609" name="Rectangle 28"/>
          <p:cNvSpPr>
            <a:spLocks noChangeArrowheads="1"/>
          </p:cNvSpPr>
          <p:nvPr/>
        </p:nvSpPr>
        <p:spPr bwMode="auto">
          <a:xfrm>
            <a:off x="2462213" y="495300"/>
            <a:ext cx="457200" cy="136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CPU/2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256b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10" name="Rectangle 29"/>
          <p:cNvSpPr>
            <a:spLocks noChangeArrowheads="1"/>
          </p:cNvSpPr>
          <p:nvPr/>
        </p:nvSpPr>
        <p:spPr bwMode="auto">
          <a:xfrm>
            <a:off x="4214813" y="7620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M3_DDR</a:t>
            </a:r>
          </a:p>
        </p:txBody>
      </p:sp>
      <p:sp>
        <p:nvSpPr>
          <p:cNvPr id="110611" name="Rectangle 30"/>
          <p:cNvSpPr>
            <a:spLocks noChangeArrowheads="1"/>
          </p:cNvSpPr>
          <p:nvPr/>
        </p:nvSpPr>
        <p:spPr bwMode="auto">
          <a:xfrm>
            <a:off x="4214813" y="10668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M3_SL2</a:t>
            </a: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>
            <a:off x="2919413" y="91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3" name="Line 32"/>
          <p:cNvSpPr>
            <a:spLocks noChangeShapeType="1"/>
          </p:cNvSpPr>
          <p:nvPr/>
        </p:nvSpPr>
        <p:spPr bwMode="auto">
          <a:xfrm>
            <a:off x="2919413" y="1181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4" name="Rectangle 33"/>
          <p:cNvSpPr>
            <a:spLocks noChangeArrowheads="1"/>
          </p:cNvSpPr>
          <p:nvPr/>
        </p:nvSpPr>
        <p:spPr bwMode="auto">
          <a:xfrm>
            <a:off x="2462213" y="2257425"/>
            <a:ext cx="457200" cy="444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0615" name="Rectangle 34"/>
          <p:cNvSpPr>
            <a:spLocks noChangeArrowheads="1"/>
          </p:cNvSpPr>
          <p:nvPr/>
        </p:nvSpPr>
        <p:spPr bwMode="auto">
          <a:xfrm>
            <a:off x="4214813" y="10668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6" name="Rectangle 35"/>
          <p:cNvSpPr>
            <a:spLocks noChangeArrowheads="1"/>
          </p:cNvSpPr>
          <p:nvPr/>
        </p:nvSpPr>
        <p:spPr bwMode="auto">
          <a:xfrm>
            <a:off x="4214813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7" name="Rectangle 36"/>
          <p:cNvSpPr>
            <a:spLocks noChangeArrowheads="1"/>
          </p:cNvSpPr>
          <p:nvPr/>
        </p:nvSpPr>
        <p:spPr bwMode="auto">
          <a:xfrm>
            <a:off x="3743325" y="2409825"/>
            <a:ext cx="6096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CorePac</a:t>
            </a:r>
          </a:p>
        </p:txBody>
      </p:sp>
      <p:sp>
        <p:nvSpPr>
          <p:cNvPr id="110618" name="Line 37"/>
          <p:cNvSpPr>
            <a:spLocks noChangeShapeType="1"/>
          </p:cNvSpPr>
          <p:nvPr/>
        </p:nvSpPr>
        <p:spPr bwMode="auto">
          <a:xfrm flipV="1">
            <a:off x="2919413" y="2562225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9" name="Rectangle 38"/>
          <p:cNvSpPr>
            <a:spLocks noChangeArrowheads="1"/>
          </p:cNvSpPr>
          <p:nvPr/>
        </p:nvSpPr>
        <p:spPr bwMode="auto">
          <a:xfrm>
            <a:off x="3590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0" name="Text Box 39"/>
          <p:cNvSpPr txBox="1">
            <a:spLocks noChangeArrowheads="1"/>
          </p:cNvSpPr>
          <p:nvPr/>
        </p:nvSpPr>
        <p:spPr bwMode="auto">
          <a:xfrm>
            <a:off x="1543050" y="2371725"/>
            <a:ext cx="884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x4 for Wireless</a:t>
            </a:r>
          </a:p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x8 for Media</a:t>
            </a:r>
          </a:p>
        </p:txBody>
      </p:sp>
      <p:sp>
        <p:nvSpPr>
          <p:cNvPr id="110621" name="Rectangle 40"/>
          <p:cNvSpPr>
            <a:spLocks noChangeArrowheads="1"/>
          </p:cNvSpPr>
          <p:nvPr/>
        </p:nvSpPr>
        <p:spPr bwMode="auto">
          <a:xfrm>
            <a:off x="3902075" y="5626100"/>
            <a:ext cx="755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2" name="Rectangle 41"/>
          <p:cNvSpPr>
            <a:spLocks noChangeArrowheads="1"/>
          </p:cNvSpPr>
          <p:nvPr/>
        </p:nvSpPr>
        <p:spPr bwMode="auto">
          <a:xfrm>
            <a:off x="3902075" y="54546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3" name="Rectangle 44"/>
          <p:cNvSpPr>
            <a:spLocks noChangeArrowheads="1"/>
          </p:cNvSpPr>
          <p:nvPr/>
        </p:nvSpPr>
        <p:spPr bwMode="auto">
          <a:xfrm>
            <a:off x="266700" y="2835275"/>
            <a:ext cx="9271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24" name="Rectangle 45"/>
          <p:cNvSpPr>
            <a:spLocks noChangeArrowheads="1"/>
          </p:cNvSpPr>
          <p:nvPr/>
        </p:nvSpPr>
        <p:spPr bwMode="auto">
          <a:xfrm>
            <a:off x="228600" y="565467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5" name="Rectangle 46"/>
          <p:cNvSpPr>
            <a:spLocks noChangeArrowheads="1"/>
          </p:cNvSpPr>
          <p:nvPr/>
        </p:nvSpPr>
        <p:spPr bwMode="auto">
          <a:xfrm>
            <a:off x="228600" y="5453063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26" name="Rectangle 47"/>
          <p:cNvSpPr>
            <a:spLocks noChangeArrowheads="1"/>
          </p:cNvSpPr>
          <p:nvPr/>
        </p:nvSpPr>
        <p:spPr bwMode="auto">
          <a:xfrm>
            <a:off x="1057275" y="29781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7" name="Rectangle 48"/>
          <p:cNvSpPr>
            <a:spLocks noChangeArrowheads="1"/>
          </p:cNvSpPr>
          <p:nvPr/>
        </p:nvSpPr>
        <p:spPr bwMode="auto">
          <a:xfrm>
            <a:off x="1044575" y="56546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8" name="Rectangle 49"/>
          <p:cNvSpPr>
            <a:spLocks noChangeArrowheads="1"/>
          </p:cNvSpPr>
          <p:nvPr/>
        </p:nvSpPr>
        <p:spPr bwMode="auto">
          <a:xfrm>
            <a:off x="1047750" y="54578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9" name="Line 50"/>
          <p:cNvSpPr>
            <a:spLocks noChangeShapeType="1"/>
          </p:cNvSpPr>
          <p:nvPr/>
        </p:nvSpPr>
        <p:spPr bwMode="auto">
          <a:xfrm>
            <a:off x="1203325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0" name="Line 51"/>
          <p:cNvSpPr>
            <a:spLocks noChangeShapeType="1"/>
          </p:cNvSpPr>
          <p:nvPr/>
        </p:nvSpPr>
        <p:spPr bwMode="auto">
          <a:xfrm>
            <a:off x="1184275" y="57261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1" name="Line 52"/>
          <p:cNvSpPr>
            <a:spLocks noChangeShapeType="1"/>
          </p:cNvSpPr>
          <p:nvPr/>
        </p:nvSpPr>
        <p:spPr bwMode="auto">
          <a:xfrm>
            <a:off x="1184275" y="55102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2" name="Rectangle 53"/>
          <p:cNvSpPr>
            <a:spLocks noChangeArrowheads="1"/>
          </p:cNvSpPr>
          <p:nvPr/>
        </p:nvSpPr>
        <p:spPr bwMode="auto">
          <a:xfrm>
            <a:off x="161925" y="1562100"/>
            <a:ext cx="6858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TPCC</a:t>
            </a:r>
          </a:p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16ch QDMA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847725" y="1562100"/>
            <a:ext cx="381000" cy="114300"/>
            <a:chOff x="864" y="2064"/>
            <a:chExt cx="240" cy="96"/>
          </a:xfrm>
        </p:grpSpPr>
        <p:sp>
          <p:nvSpPr>
            <p:cNvPr id="110940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41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TC0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847725" y="1676400"/>
            <a:ext cx="381000" cy="114300"/>
            <a:chOff x="864" y="2064"/>
            <a:chExt cx="240" cy="96"/>
          </a:xfrm>
        </p:grpSpPr>
        <p:sp>
          <p:nvSpPr>
            <p:cNvPr id="110938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39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TC1</a:t>
              </a:r>
            </a:p>
          </p:txBody>
        </p:sp>
      </p:grpSp>
      <p:sp>
        <p:nvSpPr>
          <p:cNvPr id="110635" name="Rectangle 60"/>
          <p:cNvSpPr>
            <a:spLocks noChangeArrowheads="1"/>
          </p:cNvSpPr>
          <p:nvPr/>
        </p:nvSpPr>
        <p:spPr bwMode="auto">
          <a:xfrm>
            <a:off x="7419975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6" name="Freeform 61"/>
          <p:cNvSpPr>
            <a:spLocks/>
          </p:cNvSpPr>
          <p:nvPr/>
        </p:nvSpPr>
        <p:spPr bwMode="auto">
          <a:xfrm>
            <a:off x="1762125" y="295275"/>
            <a:ext cx="6000750" cy="581025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7" name="Rectangle 62"/>
          <p:cNvSpPr>
            <a:spLocks noChangeArrowheads="1"/>
          </p:cNvSpPr>
          <p:nvPr/>
        </p:nvSpPr>
        <p:spPr bwMode="auto">
          <a:xfrm>
            <a:off x="7419975" y="1343025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8" name="Line 63"/>
          <p:cNvSpPr>
            <a:spLocks noChangeShapeType="1"/>
          </p:cNvSpPr>
          <p:nvPr/>
        </p:nvSpPr>
        <p:spPr bwMode="auto">
          <a:xfrm>
            <a:off x="7572375" y="1457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9" name="Text Box 64"/>
          <p:cNvSpPr txBox="1">
            <a:spLocks noChangeArrowheads="1"/>
          </p:cNvSpPr>
          <p:nvPr/>
        </p:nvSpPr>
        <p:spPr bwMode="auto">
          <a:xfrm>
            <a:off x="7981950" y="1304925"/>
            <a:ext cx="579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DDR3</a:t>
            </a:r>
          </a:p>
        </p:txBody>
      </p:sp>
      <p:sp>
        <p:nvSpPr>
          <p:cNvPr id="110640" name="Rectangle 65"/>
          <p:cNvSpPr>
            <a:spLocks noChangeArrowheads="1"/>
          </p:cNvSpPr>
          <p:nvPr/>
        </p:nvSpPr>
        <p:spPr bwMode="auto">
          <a:xfrm>
            <a:off x="4210050" y="135255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41" name="Freeform 66"/>
          <p:cNvSpPr>
            <a:spLocks/>
          </p:cNvSpPr>
          <p:nvPr/>
        </p:nvSpPr>
        <p:spPr bwMode="auto">
          <a:xfrm>
            <a:off x="3971925" y="1447800"/>
            <a:ext cx="228600" cy="990600"/>
          </a:xfrm>
          <a:custGeom>
            <a:avLst/>
            <a:gdLst>
              <a:gd name="T0" fmla="*/ 0 w 432"/>
              <a:gd name="T1" fmla="*/ 2147483647 h 192"/>
              <a:gd name="T2" fmla="*/ 0 w 432"/>
              <a:gd name="T3" fmla="*/ 0 h 192"/>
              <a:gd name="T4" fmla="*/ 2147483647 w 432"/>
              <a:gd name="T5" fmla="*/ 0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192"/>
                </a:move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2" name="Text Box 67"/>
          <p:cNvSpPr txBox="1">
            <a:spLocks noChangeArrowheads="1"/>
          </p:cNvSpPr>
          <p:nvPr/>
        </p:nvSpPr>
        <p:spPr bwMode="auto">
          <a:xfrm>
            <a:off x="3479800" y="1800225"/>
            <a:ext cx="525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XMC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 4/  x 8</a:t>
            </a:r>
          </a:p>
        </p:txBody>
      </p:sp>
      <p:sp>
        <p:nvSpPr>
          <p:cNvPr id="110643" name="Rectangle 68"/>
          <p:cNvSpPr>
            <a:spLocks noChangeArrowheads="1"/>
          </p:cNvSpPr>
          <p:nvPr/>
        </p:nvSpPr>
        <p:spPr bwMode="auto">
          <a:xfrm>
            <a:off x="4352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44" name="Line 69"/>
          <p:cNvSpPr>
            <a:spLocks noChangeShapeType="1"/>
          </p:cNvSpPr>
          <p:nvPr/>
        </p:nvSpPr>
        <p:spPr bwMode="auto">
          <a:xfrm>
            <a:off x="2543175" y="185737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5" name="Line 70"/>
          <p:cNvSpPr>
            <a:spLocks noChangeShapeType="1"/>
          </p:cNvSpPr>
          <p:nvPr/>
        </p:nvSpPr>
        <p:spPr bwMode="auto">
          <a:xfrm flipV="1">
            <a:off x="2752725" y="18478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6" name="Rectangle 71"/>
          <p:cNvSpPr>
            <a:spLocks noChangeArrowheads="1"/>
          </p:cNvSpPr>
          <p:nvPr/>
        </p:nvSpPr>
        <p:spPr bwMode="auto">
          <a:xfrm>
            <a:off x="3286125" y="58674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47" name="Rectangle 72"/>
          <p:cNvSpPr>
            <a:spLocks noChangeArrowheads="1"/>
          </p:cNvSpPr>
          <p:nvPr/>
        </p:nvSpPr>
        <p:spPr bwMode="auto">
          <a:xfrm>
            <a:off x="3933825" y="5915025"/>
            <a:ext cx="714375" cy="1619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EMIF16</a:t>
            </a:r>
          </a:p>
        </p:txBody>
      </p:sp>
      <p:sp>
        <p:nvSpPr>
          <p:cNvPr id="110648" name="Rectangle 73"/>
          <p:cNvSpPr>
            <a:spLocks noChangeArrowheads="1"/>
          </p:cNvSpPr>
          <p:nvPr/>
        </p:nvSpPr>
        <p:spPr bwMode="auto">
          <a:xfrm>
            <a:off x="3933825" y="6172200"/>
            <a:ext cx="70485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Boot ROM</a:t>
            </a:r>
          </a:p>
        </p:txBody>
      </p:sp>
      <p:sp>
        <p:nvSpPr>
          <p:cNvPr id="110649" name="Rectangle 74"/>
          <p:cNvSpPr>
            <a:spLocks noChangeArrowheads="1"/>
          </p:cNvSpPr>
          <p:nvPr/>
        </p:nvSpPr>
        <p:spPr bwMode="auto">
          <a:xfrm>
            <a:off x="4000500" y="6477000"/>
            <a:ext cx="619125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SPI</a:t>
            </a:r>
          </a:p>
        </p:txBody>
      </p:sp>
      <p:sp>
        <p:nvSpPr>
          <p:cNvPr id="110650" name="Line 75"/>
          <p:cNvSpPr>
            <a:spLocks noChangeShapeType="1"/>
          </p:cNvSpPr>
          <p:nvPr/>
        </p:nvSpPr>
        <p:spPr bwMode="auto">
          <a:xfrm>
            <a:off x="2905125" y="624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1" name="Rectangle 76"/>
          <p:cNvSpPr>
            <a:spLocks noChangeArrowheads="1"/>
          </p:cNvSpPr>
          <p:nvPr/>
        </p:nvSpPr>
        <p:spPr bwMode="auto">
          <a:xfrm>
            <a:off x="3933825" y="5915025"/>
            <a:ext cx="152400" cy="161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2" name="Rectangle 77"/>
          <p:cNvSpPr>
            <a:spLocks noChangeArrowheads="1"/>
          </p:cNvSpPr>
          <p:nvPr/>
        </p:nvSpPr>
        <p:spPr bwMode="auto">
          <a:xfrm>
            <a:off x="3933825" y="61722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3" name="Rectangle 78"/>
          <p:cNvSpPr>
            <a:spLocks noChangeArrowheads="1"/>
          </p:cNvSpPr>
          <p:nvPr/>
        </p:nvSpPr>
        <p:spPr bwMode="auto">
          <a:xfrm>
            <a:off x="3933825" y="6477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238125" y="6000750"/>
            <a:ext cx="914400" cy="152400"/>
            <a:chOff x="528" y="3744"/>
            <a:chExt cx="576" cy="144"/>
          </a:xfrm>
        </p:grpSpPr>
        <p:sp>
          <p:nvSpPr>
            <p:cNvPr id="110936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DAP (DebugSS)     </a:t>
              </a:r>
            </a:p>
          </p:txBody>
        </p:sp>
        <p:sp>
          <p:nvSpPr>
            <p:cNvPr id="110937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655" name="Line 82"/>
          <p:cNvSpPr>
            <a:spLocks noChangeShapeType="1"/>
          </p:cNvSpPr>
          <p:nvPr/>
        </p:nvSpPr>
        <p:spPr bwMode="auto">
          <a:xfrm>
            <a:off x="1152525" y="6572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6" name="Line 83"/>
          <p:cNvSpPr>
            <a:spLocks noChangeShapeType="1"/>
          </p:cNvSpPr>
          <p:nvPr/>
        </p:nvSpPr>
        <p:spPr bwMode="auto">
          <a:xfrm flipV="1">
            <a:off x="1181100" y="6086475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266700" y="3429000"/>
            <a:ext cx="2209800" cy="533400"/>
            <a:chOff x="624" y="2976"/>
            <a:chExt cx="1392" cy="384"/>
          </a:xfrm>
        </p:grpSpPr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1200" y="3024"/>
              <a:ext cx="816" cy="216"/>
              <a:chOff x="1200" y="3024"/>
              <a:chExt cx="816" cy="216"/>
            </a:xfrm>
          </p:grpSpPr>
          <p:sp>
            <p:nvSpPr>
              <p:cNvPr id="110932" name="Line 86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3" name="Line 87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4" name="Line 88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5" name="Line 89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90"/>
            <p:cNvGrpSpPr>
              <a:grpSpLocks/>
            </p:cNvGrpSpPr>
            <p:nvPr/>
          </p:nvGrpSpPr>
          <p:grpSpPr bwMode="auto">
            <a:xfrm>
              <a:off x="624" y="2976"/>
              <a:ext cx="576" cy="288"/>
              <a:chOff x="624" y="2976"/>
              <a:chExt cx="576" cy="288"/>
            </a:xfrm>
          </p:grpSpPr>
          <p:sp>
            <p:nvSpPr>
              <p:cNvPr id="110918" name="Rectangle 91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2" name="Group 92"/>
              <p:cNvGrpSpPr>
                <a:grpSpLocks/>
              </p:cNvGrpSpPr>
              <p:nvPr/>
            </p:nvGrpSpPr>
            <p:grpSpPr bwMode="auto">
              <a:xfrm>
                <a:off x="960" y="2976"/>
                <a:ext cx="240" cy="288"/>
                <a:chOff x="864" y="2064"/>
                <a:chExt cx="240" cy="384"/>
              </a:xfrm>
            </p:grpSpPr>
            <p:grpSp>
              <p:nvGrpSpPr>
                <p:cNvPr id="13" name="Group 93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3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3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TC2</a:t>
                    </a:r>
                  </a:p>
                </p:txBody>
              </p:sp>
            </p:grpSp>
            <p:grpSp>
              <p:nvGrpSpPr>
                <p:cNvPr id="14" name="Group 96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28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TC3</a:t>
                    </a:r>
                  </a:p>
                </p:txBody>
              </p:sp>
            </p:grpSp>
            <p:grpSp>
              <p:nvGrpSpPr>
                <p:cNvPr id="15" name="Group 99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2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TC4</a:t>
                    </a:r>
                  </a:p>
                </p:txBody>
              </p:sp>
            </p:grpSp>
            <p:grpSp>
              <p:nvGrpSpPr>
                <p:cNvPr id="16" name="Group 102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24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5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TC5</a:t>
                    </a:r>
                  </a:p>
                </p:txBody>
              </p:sp>
            </p:grpSp>
          </p:grpSp>
        </p:grpSp>
        <p:grpSp>
          <p:nvGrpSpPr>
            <p:cNvPr id="17" name="Group 105"/>
            <p:cNvGrpSpPr>
              <a:grpSpLocks/>
            </p:cNvGrpSpPr>
            <p:nvPr/>
          </p:nvGrpSpPr>
          <p:grpSpPr bwMode="auto">
            <a:xfrm>
              <a:off x="720" y="3072"/>
              <a:ext cx="576" cy="288"/>
              <a:chOff x="624" y="3360"/>
              <a:chExt cx="576" cy="288"/>
            </a:xfrm>
          </p:grpSpPr>
          <p:sp>
            <p:nvSpPr>
              <p:cNvPr id="110904" name="Rectangle 106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8" name="Group 107"/>
              <p:cNvGrpSpPr>
                <a:grpSpLocks/>
              </p:cNvGrpSpPr>
              <p:nvPr/>
            </p:nvGrpSpPr>
            <p:grpSpPr bwMode="auto">
              <a:xfrm>
                <a:off x="960" y="3360"/>
                <a:ext cx="240" cy="288"/>
                <a:chOff x="864" y="2064"/>
                <a:chExt cx="240" cy="384"/>
              </a:xfrm>
            </p:grpSpPr>
            <p:grpSp>
              <p:nvGrpSpPr>
                <p:cNvPr id="19" name="Group 108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16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TC6</a:t>
                    </a:r>
                  </a:p>
                </p:txBody>
              </p:sp>
            </p:grpSp>
            <p:grpSp>
              <p:nvGrpSpPr>
                <p:cNvPr id="20" name="Group 111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1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TC7</a:t>
                    </a:r>
                  </a:p>
                </p:txBody>
              </p:sp>
            </p:grpSp>
            <p:grpSp>
              <p:nvGrpSpPr>
                <p:cNvPr id="21" name="Group 114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12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TC8</a:t>
                    </a:r>
                  </a:p>
                </p:txBody>
              </p:sp>
            </p:grpSp>
            <p:grpSp>
              <p:nvGrpSpPr>
                <p:cNvPr id="22" name="Group 117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1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TC9</a:t>
                    </a:r>
                  </a:p>
                </p:txBody>
              </p:sp>
            </p:grpSp>
          </p:grpSp>
        </p:grpSp>
        <p:grpSp>
          <p:nvGrpSpPr>
            <p:cNvPr id="23" name="Group 120"/>
            <p:cNvGrpSpPr>
              <a:grpSpLocks/>
            </p:cNvGrpSpPr>
            <p:nvPr/>
          </p:nvGrpSpPr>
          <p:grpSpPr bwMode="auto">
            <a:xfrm>
              <a:off x="1296" y="3114"/>
              <a:ext cx="720" cy="216"/>
              <a:chOff x="1200" y="3024"/>
              <a:chExt cx="816" cy="216"/>
            </a:xfrm>
          </p:grpSpPr>
          <p:sp>
            <p:nvSpPr>
              <p:cNvPr id="110900" name="Line 121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1" name="Line 122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2" name="Line 123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3" name="Line 124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0658" name="Rectangle 125"/>
          <p:cNvSpPr>
            <a:spLocks noChangeArrowheads="1"/>
          </p:cNvSpPr>
          <p:nvPr/>
        </p:nvSpPr>
        <p:spPr bwMode="auto">
          <a:xfrm>
            <a:off x="4810125" y="2209800"/>
            <a:ext cx="457200" cy="369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59" name="Line 126"/>
          <p:cNvSpPr>
            <a:spLocks noChangeShapeType="1"/>
          </p:cNvSpPr>
          <p:nvPr/>
        </p:nvSpPr>
        <p:spPr bwMode="auto">
          <a:xfrm>
            <a:off x="4505325" y="2562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0" name="Line 127"/>
          <p:cNvSpPr>
            <a:spLocks noChangeShapeType="1"/>
          </p:cNvSpPr>
          <p:nvPr/>
        </p:nvSpPr>
        <p:spPr bwMode="auto">
          <a:xfrm>
            <a:off x="2905125" y="32480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1" name="Rectangle 128"/>
          <p:cNvSpPr>
            <a:spLocks noChangeArrowheads="1"/>
          </p:cNvSpPr>
          <p:nvPr/>
        </p:nvSpPr>
        <p:spPr bwMode="auto">
          <a:xfrm>
            <a:off x="6734175" y="5086350"/>
            <a:ext cx="495300" cy="168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62" name="Line 129"/>
          <p:cNvSpPr>
            <a:spLocks noChangeShapeType="1"/>
          </p:cNvSpPr>
          <p:nvPr/>
        </p:nvSpPr>
        <p:spPr bwMode="auto">
          <a:xfrm>
            <a:off x="5267325" y="2552700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3" name="Line 130"/>
          <p:cNvSpPr>
            <a:spLocks noChangeShapeType="1"/>
          </p:cNvSpPr>
          <p:nvPr/>
        </p:nvSpPr>
        <p:spPr bwMode="auto">
          <a:xfrm flipV="1">
            <a:off x="5267325" y="2990850"/>
            <a:ext cx="1600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683" name="Rectangle 131"/>
          <p:cNvSpPr>
            <a:spLocks noChangeArrowheads="1"/>
          </p:cNvSpPr>
          <p:nvPr/>
        </p:nvSpPr>
        <p:spPr bwMode="auto">
          <a:xfrm>
            <a:off x="5600700" y="288290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665" name="Rectangle 132"/>
          <p:cNvSpPr>
            <a:spLocks noChangeArrowheads="1"/>
          </p:cNvSpPr>
          <p:nvPr/>
        </p:nvSpPr>
        <p:spPr bwMode="auto">
          <a:xfrm>
            <a:off x="266700" y="31813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PA/SA</a:t>
            </a:r>
          </a:p>
        </p:txBody>
      </p:sp>
      <p:sp>
        <p:nvSpPr>
          <p:cNvPr id="110666" name="Rectangle 133"/>
          <p:cNvSpPr>
            <a:spLocks noChangeArrowheads="1"/>
          </p:cNvSpPr>
          <p:nvPr/>
        </p:nvSpPr>
        <p:spPr bwMode="auto">
          <a:xfrm>
            <a:off x="1028700" y="31813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67" name="Rectangle 135"/>
          <p:cNvSpPr>
            <a:spLocks noChangeArrowheads="1"/>
          </p:cNvSpPr>
          <p:nvPr/>
        </p:nvSpPr>
        <p:spPr bwMode="auto">
          <a:xfrm>
            <a:off x="1543050" y="2333625"/>
            <a:ext cx="4857750" cy="4572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668" name="Text Box 137"/>
          <p:cNvSpPr txBox="1">
            <a:spLocks noChangeArrowheads="1"/>
          </p:cNvSpPr>
          <p:nvPr/>
        </p:nvSpPr>
        <p:spPr bwMode="auto">
          <a:xfrm>
            <a:off x="1228725" y="64198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10669" name="Rectangle 138"/>
          <p:cNvSpPr>
            <a:spLocks noChangeArrowheads="1"/>
          </p:cNvSpPr>
          <p:nvPr/>
        </p:nvSpPr>
        <p:spPr bwMode="auto">
          <a:xfrm>
            <a:off x="238125" y="64960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TSIP0,1</a:t>
            </a:r>
          </a:p>
        </p:txBody>
      </p:sp>
      <p:sp>
        <p:nvSpPr>
          <p:cNvPr id="110670" name="Rectangle 139"/>
          <p:cNvSpPr>
            <a:spLocks noChangeArrowheads="1"/>
          </p:cNvSpPr>
          <p:nvPr/>
        </p:nvSpPr>
        <p:spPr bwMode="auto">
          <a:xfrm>
            <a:off x="1000125" y="64960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71" name="Line 140"/>
          <p:cNvSpPr>
            <a:spLocks noChangeShapeType="1"/>
          </p:cNvSpPr>
          <p:nvPr/>
        </p:nvSpPr>
        <p:spPr bwMode="auto">
          <a:xfrm>
            <a:off x="1181100" y="32575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2" name="Rectangle 141"/>
          <p:cNvSpPr>
            <a:spLocks noChangeArrowheads="1"/>
          </p:cNvSpPr>
          <p:nvPr/>
        </p:nvSpPr>
        <p:spPr bwMode="auto">
          <a:xfrm>
            <a:off x="7524750" y="34829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FFTC</a:t>
            </a:r>
          </a:p>
        </p:txBody>
      </p:sp>
      <p:sp>
        <p:nvSpPr>
          <p:cNvPr id="110673" name="Line 142"/>
          <p:cNvSpPr>
            <a:spLocks noChangeShapeType="1"/>
          </p:cNvSpPr>
          <p:nvPr/>
        </p:nvSpPr>
        <p:spPr bwMode="auto">
          <a:xfrm>
            <a:off x="7077075" y="2236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4" name="Line 143"/>
          <p:cNvSpPr>
            <a:spLocks noChangeShapeType="1"/>
          </p:cNvSpPr>
          <p:nvPr/>
        </p:nvSpPr>
        <p:spPr bwMode="auto">
          <a:xfrm>
            <a:off x="7077075" y="1884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5" name="Rectangle 144"/>
          <p:cNvSpPr>
            <a:spLocks noChangeArrowheads="1"/>
          </p:cNvSpPr>
          <p:nvPr/>
        </p:nvSpPr>
        <p:spPr bwMode="auto">
          <a:xfrm>
            <a:off x="7521575" y="1797050"/>
            <a:ext cx="9080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76" name="Rectangle 145"/>
          <p:cNvSpPr>
            <a:spLocks noChangeArrowheads="1"/>
          </p:cNvSpPr>
          <p:nvPr/>
        </p:nvSpPr>
        <p:spPr bwMode="auto">
          <a:xfrm>
            <a:off x="7531100" y="1797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24" name="Group 146"/>
          <p:cNvGrpSpPr>
            <a:grpSpLocks/>
          </p:cNvGrpSpPr>
          <p:nvPr/>
        </p:nvGrpSpPr>
        <p:grpSpPr bwMode="auto">
          <a:xfrm>
            <a:off x="7810500" y="3914775"/>
            <a:ext cx="914400" cy="152400"/>
            <a:chOff x="4752" y="1680"/>
            <a:chExt cx="576" cy="144"/>
          </a:xfrm>
        </p:grpSpPr>
        <p:sp>
          <p:nvSpPr>
            <p:cNvPr id="110894" name="Rectangle 147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Ins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PA/SA</a:t>
              </a:r>
            </a:p>
          </p:txBody>
        </p:sp>
        <p:sp>
          <p:nvSpPr>
            <p:cNvPr id="110895" name="Rectangle 148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78" name="Rectangle 149"/>
          <p:cNvSpPr>
            <a:spLocks noChangeArrowheads="1"/>
          </p:cNvSpPr>
          <p:nvPr/>
        </p:nvSpPr>
        <p:spPr bwMode="auto">
          <a:xfrm>
            <a:off x="7515225" y="25336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</a:t>
            </a:r>
          </a:p>
        </p:txBody>
      </p:sp>
      <p:sp>
        <p:nvSpPr>
          <p:cNvPr id="110679" name="Rectangle 150"/>
          <p:cNvSpPr>
            <a:spLocks noChangeArrowheads="1"/>
          </p:cNvSpPr>
          <p:nvPr/>
        </p:nvSpPr>
        <p:spPr bwMode="auto">
          <a:xfrm>
            <a:off x="7515225" y="25336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0" name="Rectangle 151"/>
          <p:cNvSpPr>
            <a:spLocks noChangeArrowheads="1"/>
          </p:cNvSpPr>
          <p:nvPr/>
        </p:nvSpPr>
        <p:spPr bwMode="auto">
          <a:xfrm>
            <a:off x="7515225" y="2733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AIF2</a:t>
            </a:r>
          </a:p>
        </p:txBody>
      </p:sp>
      <p:sp>
        <p:nvSpPr>
          <p:cNvPr id="110681" name="Rectangle 152"/>
          <p:cNvSpPr>
            <a:spLocks noChangeArrowheads="1"/>
          </p:cNvSpPr>
          <p:nvPr/>
        </p:nvSpPr>
        <p:spPr bwMode="auto">
          <a:xfrm>
            <a:off x="7515225" y="2733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2" name="Rectangle 153"/>
          <p:cNvSpPr>
            <a:spLocks noChangeArrowheads="1"/>
          </p:cNvSpPr>
          <p:nvPr/>
        </p:nvSpPr>
        <p:spPr bwMode="auto">
          <a:xfrm>
            <a:off x="7515225" y="2924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</a:t>
            </a:r>
          </a:p>
        </p:txBody>
      </p:sp>
      <p:sp>
        <p:nvSpPr>
          <p:cNvPr id="110683" name="Rectangle 154"/>
          <p:cNvSpPr>
            <a:spLocks noChangeArrowheads="1"/>
          </p:cNvSpPr>
          <p:nvPr/>
        </p:nvSpPr>
        <p:spPr bwMode="auto">
          <a:xfrm>
            <a:off x="7515225" y="2924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4" name="Rectangle 155"/>
          <p:cNvSpPr>
            <a:spLocks noChangeArrowheads="1"/>
          </p:cNvSpPr>
          <p:nvPr/>
        </p:nvSpPr>
        <p:spPr bwMode="auto">
          <a:xfrm>
            <a:off x="7515225" y="3114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685" name="Rectangle 156"/>
          <p:cNvSpPr>
            <a:spLocks noChangeArrowheads="1"/>
          </p:cNvSpPr>
          <p:nvPr/>
        </p:nvSpPr>
        <p:spPr bwMode="auto">
          <a:xfrm>
            <a:off x="7515225" y="3114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6" name="Rectangle 157"/>
          <p:cNvSpPr>
            <a:spLocks noChangeArrowheads="1"/>
          </p:cNvSpPr>
          <p:nvPr/>
        </p:nvSpPr>
        <p:spPr bwMode="auto">
          <a:xfrm>
            <a:off x="7515225" y="3305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</a:t>
            </a:r>
          </a:p>
        </p:txBody>
      </p:sp>
      <p:sp>
        <p:nvSpPr>
          <p:cNvPr id="110687" name="Rectangle 158"/>
          <p:cNvSpPr>
            <a:spLocks noChangeArrowheads="1"/>
          </p:cNvSpPr>
          <p:nvPr/>
        </p:nvSpPr>
        <p:spPr bwMode="auto">
          <a:xfrm>
            <a:off x="7515225" y="3305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8" name="Rectangle 161"/>
          <p:cNvSpPr>
            <a:spLocks noChangeArrowheads="1"/>
          </p:cNvSpPr>
          <p:nvPr/>
        </p:nvSpPr>
        <p:spPr bwMode="auto">
          <a:xfrm>
            <a:off x="7515225" y="34829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9" name="Line 162"/>
          <p:cNvSpPr>
            <a:spLocks noChangeShapeType="1"/>
          </p:cNvSpPr>
          <p:nvPr/>
        </p:nvSpPr>
        <p:spPr bwMode="auto">
          <a:xfrm>
            <a:off x="7286625" y="401955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0" name="Line 163"/>
          <p:cNvSpPr>
            <a:spLocks noChangeShapeType="1"/>
          </p:cNvSpPr>
          <p:nvPr/>
        </p:nvSpPr>
        <p:spPr bwMode="auto">
          <a:xfrm>
            <a:off x="6838950" y="2628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1" name="Line 164"/>
          <p:cNvSpPr>
            <a:spLocks noChangeShapeType="1"/>
          </p:cNvSpPr>
          <p:nvPr/>
        </p:nvSpPr>
        <p:spPr bwMode="auto">
          <a:xfrm>
            <a:off x="7058025" y="2600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2" name="Line 165"/>
          <p:cNvSpPr>
            <a:spLocks noChangeShapeType="1"/>
          </p:cNvSpPr>
          <p:nvPr/>
        </p:nvSpPr>
        <p:spPr bwMode="auto">
          <a:xfrm>
            <a:off x="7286625" y="2981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3" name="Line 166"/>
          <p:cNvSpPr>
            <a:spLocks noChangeShapeType="1"/>
          </p:cNvSpPr>
          <p:nvPr/>
        </p:nvSpPr>
        <p:spPr bwMode="auto">
          <a:xfrm>
            <a:off x="7286625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4" name="Line 167"/>
          <p:cNvSpPr>
            <a:spLocks noChangeShapeType="1"/>
          </p:cNvSpPr>
          <p:nvPr/>
        </p:nvSpPr>
        <p:spPr bwMode="auto">
          <a:xfrm>
            <a:off x="7286625" y="3390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5" name="Line 169"/>
          <p:cNvSpPr>
            <a:spLocks noChangeShapeType="1"/>
          </p:cNvSpPr>
          <p:nvPr/>
        </p:nvSpPr>
        <p:spPr bwMode="auto">
          <a:xfrm>
            <a:off x="7286625" y="3568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6" name="Text Box 170"/>
          <p:cNvSpPr txBox="1">
            <a:spLocks noChangeArrowheads="1"/>
          </p:cNvSpPr>
          <p:nvPr/>
        </p:nvSpPr>
        <p:spPr bwMode="auto">
          <a:xfrm>
            <a:off x="7234238" y="2840038"/>
            <a:ext cx="2619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x4</a:t>
            </a:r>
          </a:p>
        </p:txBody>
      </p:sp>
      <p:sp>
        <p:nvSpPr>
          <p:cNvPr id="110697" name="Text Box 171"/>
          <p:cNvSpPr txBox="1">
            <a:spLocks noChangeArrowheads="1"/>
          </p:cNvSpPr>
          <p:nvPr/>
        </p:nvSpPr>
        <p:spPr bwMode="auto">
          <a:xfrm>
            <a:off x="7229475" y="24574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grpSp>
        <p:nvGrpSpPr>
          <p:cNvPr id="25" name="Group 172"/>
          <p:cNvGrpSpPr>
            <a:grpSpLocks/>
          </p:cNvGrpSpPr>
          <p:nvPr/>
        </p:nvGrpSpPr>
        <p:grpSpPr bwMode="auto">
          <a:xfrm>
            <a:off x="7539038" y="2152650"/>
            <a:ext cx="914400" cy="152400"/>
            <a:chOff x="4752" y="1680"/>
            <a:chExt cx="576" cy="144"/>
          </a:xfrm>
        </p:grpSpPr>
        <p:sp>
          <p:nvSpPr>
            <p:cNvPr id="110892" name="Rectangle 173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(x8)</a:t>
              </a:r>
            </a:p>
          </p:txBody>
        </p:sp>
        <p:sp>
          <p:nvSpPr>
            <p:cNvPr id="110893" name="Rectangle 174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99" name="Text Box 175"/>
          <p:cNvSpPr txBox="1">
            <a:spLocks noChangeArrowheads="1"/>
          </p:cNvSpPr>
          <p:nvPr/>
        </p:nvSpPr>
        <p:spPr bwMode="auto">
          <a:xfrm>
            <a:off x="7229475" y="20574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x8</a:t>
            </a:r>
          </a:p>
        </p:txBody>
      </p:sp>
      <p:sp>
        <p:nvSpPr>
          <p:cNvPr id="110700" name="Line 177"/>
          <p:cNvSpPr>
            <a:spLocks noChangeShapeType="1"/>
          </p:cNvSpPr>
          <p:nvPr/>
        </p:nvSpPr>
        <p:spPr bwMode="auto">
          <a:xfrm flipV="1">
            <a:off x="2886075" y="5530850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1" name="Line 178"/>
          <p:cNvSpPr>
            <a:spLocks noChangeShapeType="1"/>
          </p:cNvSpPr>
          <p:nvPr/>
        </p:nvSpPr>
        <p:spPr bwMode="auto">
          <a:xfrm>
            <a:off x="2895600" y="5695950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31" name="Rectangle 179"/>
          <p:cNvSpPr>
            <a:spLocks noChangeArrowheads="1"/>
          </p:cNvSpPr>
          <p:nvPr/>
        </p:nvSpPr>
        <p:spPr bwMode="auto">
          <a:xfrm>
            <a:off x="3309938" y="54070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03" name="Rectangle 180"/>
          <p:cNvSpPr>
            <a:spLocks noChangeArrowheads="1"/>
          </p:cNvSpPr>
          <p:nvPr/>
        </p:nvSpPr>
        <p:spPr bwMode="auto">
          <a:xfrm>
            <a:off x="238125" y="133350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04" name="Rectangle 181"/>
          <p:cNvSpPr>
            <a:spLocks noChangeArrowheads="1"/>
          </p:cNvSpPr>
          <p:nvPr/>
        </p:nvSpPr>
        <p:spPr bwMode="auto">
          <a:xfrm>
            <a:off x="1076325" y="133350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05" name="Line 182"/>
          <p:cNvSpPr>
            <a:spLocks noChangeShapeType="1"/>
          </p:cNvSpPr>
          <p:nvPr/>
        </p:nvSpPr>
        <p:spPr bwMode="auto">
          <a:xfrm>
            <a:off x="1228725" y="1409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6" name="Line 183"/>
          <p:cNvSpPr>
            <a:spLocks noChangeShapeType="1"/>
          </p:cNvSpPr>
          <p:nvPr/>
        </p:nvSpPr>
        <p:spPr bwMode="auto">
          <a:xfrm>
            <a:off x="1228725" y="16192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7" name="Line 184"/>
          <p:cNvSpPr>
            <a:spLocks noChangeShapeType="1"/>
          </p:cNvSpPr>
          <p:nvPr/>
        </p:nvSpPr>
        <p:spPr bwMode="auto">
          <a:xfrm>
            <a:off x="1228725" y="17430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185"/>
          <p:cNvGrpSpPr>
            <a:grpSpLocks/>
          </p:cNvGrpSpPr>
          <p:nvPr/>
        </p:nvGrpSpPr>
        <p:grpSpPr bwMode="auto">
          <a:xfrm>
            <a:off x="6191250" y="3781425"/>
            <a:ext cx="504825" cy="190500"/>
            <a:chOff x="4080" y="2688"/>
            <a:chExt cx="432" cy="120"/>
          </a:xfrm>
        </p:grpSpPr>
        <p:sp>
          <p:nvSpPr>
            <p:cNvPr id="110887" name="Rectangle 186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8" name="Rectangle 187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7" name="Group 188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90" name="Rectangle 189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91" name="Rectangle 190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28" name="Group 191"/>
          <p:cNvGrpSpPr>
            <a:grpSpLocks/>
          </p:cNvGrpSpPr>
          <p:nvPr/>
        </p:nvGrpSpPr>
        <p:grpSpPr bwMode="auto">
          <a:xfrm>
            <a:off x="6191250" y="3552825"/>
            <a:ext cx="504825" cy="190500"/>
            <a:chOff x="4080" y="2688"/>
            <a:chExt cx="432" cy="120"/>
          </a:xfrm>
        </p:grpSpPr>
        <p:sp>
          <p:nvSpPr>
            <p:cNvPr id="110882" name="Rectangle 192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3" name="Rectangle 193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9" name="Group 194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5" name="Rectangle 195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6" name="Rectangle 196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30" name="Group 197"/>
          <p:cNvGrpSpPr>
            <a:grpSpLocks/>
          </p:cNvGrpSpPr>
          <p:nvPr/>
        </p:nvGrpSpPr>
        <p:grpSpPr bwMode="auto">
          <a:xfrm>
            <a:off x="6191250" y="3324225"/>
            <a:ext cx="504825" cy="190500"/>
            <a:chOff x="4080" y="2688"/>
            <a:chExt cx="432" cy="120"/>
          </a:xfrm>
        </p:grpSpPr>
        <p:sp>
          <p:nvSpPr>
            <p:cNvPr id="110877" name="Rectangle 198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78" name="Rectangle 199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31" name="Group 200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0" name="Rectangle 201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1" name="Rectangle 20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sp>
        <p:nvSpPr>
          <p:cNvPr id="110711" name="Rectangle 203"/>
          <p:cNvSpPr>
            <a:spLocks noChangeArrowheads="1"/>
          </p:cNvSpPr>
          <p:nvPr/>
        </p:nvSpPr>
        <p:spPr bwMode="auto">
          <a:xfrm>
            <a:off x="5438775" y="334327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/2</a:t>
            </a:r>
          </a:p>
        </p:txBody>
      </p:sp>
      <p:sp>
        <p:nvSpPr>
          <p:cNvPr id="110712" name="Rectangle 204"/>
          <p:cNvSpPr>
            <a:spLocks noChangeArrowheads="1"/>
          </p:cNvSpPr>
          <p:nvPr/>
        </p:nvSpPr>
        <p:spPr bwMode="auto">
          <a:xfrm>
            <a:off x="5438775" y="3562350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sp>
        <p:nvSpPr>
          <p:cNvPr id="110713" name="Rectangle 205"/>
          <p:cNvSpPr>
            <a:spLocks noChangeArrowheads="1"/>
          </p:cNvSpPr>
          <p:nvPr/>
        </p:nvSpPr>
        <p:spPr bwMode="auto">
          <a:xfrm>
            <a:off x="5438775" y="378142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grpSp>
        <p:nvGrpSpPr>
          <p:cNvPr id="1559680" name="Group 206"/>
          <p:cNvGrpSpPr>
            <a:grpSpLocks/>
          </p:cNvGrpSpPr>
          <p:nvPr/>
        </p:nvGrpSpPr>
        <p:grpSpPr bwMode="auto">
          <a:xfrm>
            <a:off x="7210425" y="5735638"/>
            <a:ext cx="1404938" cy="941387"/>
            <a:chOff x="5016" y="2113"/>
            <a:chExt cx="885" cy="593"/>
          </a:xfrm>
        </p:grpSpPr>
        <p:grpSp>
          <p:nvGrpSpPr>
            <p:cNvPr id="1559681" name="Group 207"/>
            <p:cNvGrpSpPr>
              <a:grpSpLocks/>
            </p:cNvGrpSpPr>
            <p:nvPr/>
          </p:nvGrpSpPr>
          <p:grpSpPr bwMode="auto">
            <a:xfrm>
              <a:off x="5325" y="2160"/>
              <a:ext cx="576" cy="96"/>
              <a:chOff x="4752" y="1680"/>
              <a:chExt cx="576" cy="144"/>
            </a:xfrm>
          </p:grpSpPr>
          <p:sp>
            <p:nvSpPr>
              <p:cNvPr id="110875" name="Rectangle 20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Timer</a:t>
                </a:r>
              </a:p>
            </p:txBody>
          </p:sp>
          <p:sp>
            <p:nvSpPr>
              <p:cNvPr id="110876" name="Rectangle 209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2" name="Group 210"/>
            <p:cNvGrpSpPr>
              <a:grpSpLocks/>
            </p:cNvGrpSpPr>
            <p:nvPr/>
          </p:nvGrpSpPr>
          <p:grpSpPr bwMode="auto">
            <a:xfrm>
              <a:off x="5325" y="2274"/>
              <a:ext cx="576" cy="96"/>
              <a:chOff x="4752" y="1680"/>
              <a:chExt cx="576" cy="144"/>
            </a:xfrm>
          </p:grpSpPr>
          <p:sp>
            <p:nvSpPr>
              <p:cNvPr id="110873" name="Rectangle 21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GPIO</a:t>
                </a:r>
              </a:p>
            </p:txBody>
          </p:sp>
          <p:sp>
            <p:nvSpPr>
              <p:cNvPr id="110874" name="Rectangle 212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4" name="Group 213"/>
            <p:cNvGrpSpPr>
              <a:grpSpLocks/>
            </p:cNvGrpSpPr>
            <p:nvPr/>
          </p:nvGrpSpPr>
          <p:grpSpPr bwMode="auto">
            <a:xfrm>
              <a:off x="5325" y="2388"/>
              <a:ext cx="576" cy="96"/>
              <a:chOff x="4752" y="1680"/>
              <a:chExt cx="576" cy="144"/>
            </a:xfrm>
          </p:grpSpPr>
          <p:sp>
            <p:nvSpPr>
              <p:cNvPr id="110871" name="Rectangle 21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I2C</a:t>
                </a:r>
              </a:p>
            </p:txBody>
          </p:sp>
          <p:sp>
            <p:nvSpPr>
              <p:cNvPr id="110872" name="Rectangle 215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5" name="Group 216"/>
            <p:cNvGrpSpPr>
              <a:grpSpLocks/>
            </p:cNvGrpSpPr>
            <p:nvPr/>
          </p:nvGrpSpPr>
          <p:grpSpPr bwMode="auto">
            <a:xfrm>
              <a:off x="5325" y="2496"/>
              <a:ext cx="576" cy="96"/>
              <a:chOff x="4752" y="1680"/>
              <a:chExt cx="576" cy="144"/>
            </a:xfrm>
          </p:grpSpPr>
          <p:sp>
            <p:nvSpPr>
              <p:cNvPr id="110869" name="Rectangle 21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INTC</a:t>
                </a:r>
              </a:p>
            </p:txBody>
          </p:sp>
          <p:sp>
            <p:nvSpPr>
              <p:cNvPr id="110870" name="Rectangle 21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6" name="Group 219"/>
            <p:cNvGrpSpPr>
              <a:grpSpLocks/>
            </p:cNvGrpSpPr>
            <p:nvPr/>
          </p:nvGrpSpPr>
          <p:grpSpPr bwMode="auto">
            <a:xfrm>
              <a:off x="5325" y="2610"/>
              <a:ext cx="576" cy="96"/>
              <a:chOff x="4752" y="1680"/>
              <a:chExt cx="576" cy="144"/>
            </a:xfrm>
          </p:grpSpPr>
          <p:sp>
            <p:nvSpPr>
              <p:cNvPr id="110867" name="Rectangle 22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UART</a:t>
                </a:r>
              </a:p>
            </p:txBody>
          </p:sp>
          <p:sp>
            <p:nvSpPr>
              <p:cNvPr id="110868" name="Rectangle 22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61" name="Line 222"/>
            <p:cNvSpPr>
              <a:spLocks noChangeShapeType="1"/>
            </p:cNvSpPr>
            <p:nvPr/>
          </p:nvSpPr>
          <p:spPr bwMode="auto">
            <a:xfrm>
              <a:off x="5034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2" name="Line 223"/>
            <p:cNvSpPr>
              <a:spLocks noChangeShapeType="1"/>
            </p:cNvSpPr>
            <p:nvPr/>
          </p:nvSpPr>
          <p:spPr bwMode="auto">
            <a:xfrm>
              <a:off x="5034" y="2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3" name="Line 224"/>
            <p:cNvSpPr>
              <a:spLocks noChangeShapeType="1"/>
            </p:cNvSpPr>
            <p:nvPr/>
          </p:nvSpPr>
          <p:spPr bwMode="auto">
            <a:xfrm>
              <a:off x="5034" y="243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4" name="Line 225"/>
            <p:cNvSpPr>
              <a:spLocks noChangeShapeType="1"/>
            </p:cNvSpPr>
            <p:nvPr/>
          </p:nvSpPr>
          <p:spPr bwMode="auto">
            <a:xfrm>
              <a:off x="5034" y="254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5" name="Line 226"/>
            <p:cNvSpPr>
              <a:spLocks noChangeShapeType="1"/>
            </p:cNvSpPr>
            <p:nvPr/>
          </p:nvSpPr>
          <p:spPr bwMode="auto">
            <a:xfrm>
              <a:off x="5034" y="26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6" name="Text Box 227"/>
            <p:cNvSpPr txBox="1">
              <a:spLocks noChangeArrowheads="1"/>
            </p:cNvSpPr>
            <p:nvPr/>
          </p:nvSpPr>
          <p:spPr bwMode="auto">
            <a:xfrm>
              <a:off x="5016" y="2113"/>
              <a:ext cx="2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X8 / x16</a:t>
              </a:r>
            </a:p>
          </p:txBody>
        </p:sp>
      </p:grpSp>
      <p:grpSp>
        <p:nvGrpSpPr>
          <p:cNvPr id="1559687" name="Group 228"/>
          <p:cNvGrpSpPr>
            <a:grpSpLocks/>
          </p:cNvGrpSpPr>
          <p:nvPr/>
        </p:nvGrpSpPr>
        <p:grpSpPr bwMode="auto">
          <a:xfrm>
            <a:off x="7234238" y="5248275"/>
            <a:ext cx="1993900" cy="514350"/>
            <a:chOff x="4554" y="3906"/>
            <a:chExt cx="1256" cy="324"/>
          </a:xfrm>
        </p:grpSpPr>
        <p:grpSp>
          <p:nvGrpSpPr>
            <p:cNvPr id="1559688" name="Group 229"/>
            <p:cNvGrpSpPr>
              <a:grpSpLocks/>
            </p:cNvGrpSpPr>
            <p:nvPr/>
          </p:nvGrpSpPr>
          <p:grpSpPr bwMode="auto">
            <a:xfrm>
              <a:off x="4845" y="3906"/>
              <a:ext cx="576" cy="96"/>
              <a:chOff x="4752" y="1680"/>
              <a:chExt cx="576" cy="144"/>
            </a:xfrm>
          </p:grpSpPr>
          <p:sp>
            <p:nvSpPr>
              <p:cNvPr id="110854" name="Rectangle 23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SEC_CTL</a:t>
                </a:r>
              </a:p>
            </p:txBody>
          </p:sp>
          <p:sp>
            <p:nvSpPr>
              <p:cNvPr id="110855" name="Rectangle 23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9" name="Group 232"/>
            <p:cNvGrpSpPr>
              <a:grpSpLocks/>
            </p:cNvGrpSpPr>
            <p:nvPr/>
          </p:nvGrpSpPr>
          <p:grpSpPr bwMode="auto">
            <a:xfrm>
              <a:off x="4845" y="4020"/>
              <a:ext cx="576" cy="96"/>
              <a:chOff x="4752" y="1680"/>
              <a:chExt cx="576" cy="144"/>
            </a:xfrm>
          </p:grpSpPr>
          <p:sp>
            <p:nvSpPr>
              <p:cNvPr id="110852" name="Rectangle 233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PLL_CTL</a:t>
                </a:r>
              </a:p>
            </p:txBody>
          </p:sp>
          <p:sp>
            <p:nvSpPr>
              <p:cNvPr id="110853" name="Rectangle 23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3" name="Text Box 235"/>
            <p:cNvSpPr txBox="1">
              <a:spLocks noChangeArrowheads="1"/>
            </p:cNvSpPr>
            <p:nvPr/>
          </p:nvSpPr>
          <p:spPr bwMode="auto">
            <a:xfrm>
              <a:off x="5399" y="3990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Global </a:t>
              </a:r>
            </a:p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Timestamp</a:t>
              </a:r>
            </a:p>
          </p:txBody>
        </p:sp>
        <p:grpSp>
          <p:nvGrpSpPr>
            <p:cNvPr id="1559690" name="Group 236"/>
            <p:cNvGrpSpPr>
              <a:grpSpLocks/>
            </p:cNvGrpSpPr>
            <p:nvPr/>
          </p:nvGrpSpPr>
          <p:grpSpPr bwMode="auto">
            <a:xfrm>
              <a:off x="4842" y="4134"/>
              <a:ext cx="576" cy="96"/>
              <a:chOff x="4752" y="1680"/>
              <a:chExt cx="576" cy="144"/>
            </a:xfrm>
          </p:grpSpPr>
          <p:sp>
            <p:nvSpPr>
              <p:cNvPr id="110850" name="Rectangle 23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Bootcfg</a:t>
                </a:r>
              </a:p>
            </p:txBody>
          </p:sp>
          <p:sp>
            <p:nvSpPr>
              <p:cNvPr id="110851" name="Rectangle 23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5" name="Line 239"/>
            <p:cNvSpPr>
              <a:spLocks noChangeShapeType="1"/>
            </p:cNvSpPr>
            <p:nvPr/>
          </p:nvSpPr>
          <p:spPr bwMode="auto">
            <a:xfrm>
              <a:off x="4554" y="39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6" name="Line 240"/>
            <p:cNvSpPr>
              <a:spLocks noChangeShapeType="1"/>
            </p:cNvSpPr>
            <p:nvPr/>
          </p:nvSpPr>
          <p:spPr bwMode="auto">
            <a:xfrm>
              <a:off x="4554" y="407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7" name="Line 241"/>
            <p:cNvSpPr>
              <a:spLocks noChangeShapeType="1"/>
            </p:cNvSpPr>
            <p:nvPr/>
          </p:nvSpPr>
          <p:spPr bwMode="auto">
            <a:xfrm>
              <a:off x="4554" y="418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8" name="Line 242"/>
            <p:cNvSpPr>
              <a:spLocks noChangeShapeType="1"/>
            </p:cNvSpPr>
            <p:nvPr/>
          </p:nvSpPr>
          <p:spPr bwMode="auto">
            <a:xfrm flipH="1">
              <a:off x="5352" y="4074"/>
              <a:ext cx="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9" name="Oval 243"/>
            <p:cNvSpPr>
              <a:spLocks noChangeArrowheads="1"/>
            </p:cNvSpPr>
            <p:nvPr/>
          </p:nvSpPr>
          <p:spPr bwMode="auto">
            <a:xfrm>
              <a:off x="5336" y="406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110716" name="Rectangle 244"/>
          <p:cNvSpPr>
            <a:spLocks noChangeArrowheads="1"/>
          </p:cNvSpPr>
          <p:nvPr/>
        </p:nvSpPr>
        <p:spPr bwMode="auto">
          <a:xfrm>
            <a:off x="4191000" y="47625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17" name="Rectangle 245"/>
          <p:cNvSpPr>
            <a:spLocks noChangeArrowheads="1"/>
          </p:cNvSpPr>
          <p:nvPr/>
        </p:nvSpPr>
        <p:spPr bwMode="auto">
          <a:xfrm>
            <a:off x="4191000" y="4762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18" name="Line 246"/>
          <p:cNvSpPr>
            <a:spLocks noChangeShapeType="1"/>
          </p:cNvSpPr>
          <p:nvPr/>
        </p:nvSpPr>
        <p:spPr bwMode="auto">
          <a:xfrm>
            <a:off x="2914650" y="552450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99" name="Rectangle 247"/>
          <p:cNvSpPr>
            <a:spLocks noChangeArrowheads="1"/>
          </p:cNvSpPr>
          <p:nvPr/>
        </p:nvSpPr>
        <p:spPr bwMode="auto">
          <a:xfrm>
            <a:off x="5143500" y="781050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0" name="Rectangle 248"/>
          <p:cNvSpPr>
            <a:spLocks noChangeArrowheads="1"/>
          </p:cNvSpPr>
          <p:nvPr/>
        </p:nvSpPr>
        <p:spPr bwMode="auto">
          <a:xfrm>
            <a:off x="5578475" y="663575"/>
            <a:ext cx="850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for EMIF_DDR3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1" name="Freeform 249"/>
          <p:cNvSpPr>
            <a:spLocks/>
          </p:cNvSpPr>
          <p:nvPr/>
        </p:nvSpPr>
        <p:spPr bwMode="auto">
          <a:xfrm>
            <a:off x="5467350" y="77152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02" name="Rectangle 250"/>
          <p:cNvSpPr>
            <a:spLocks noChangeArrowheads="1"/>
          </p:cNvSpPr>
          <p:nvPr/>
        </p:nvSpPr>
        <p:spPr bwMode="auto">
          <a:xfrm>
            <a:off x="4629150" y="12668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3" name="Rectangle 251"/>
          <p:cNvSpPr>
            <a:spLocks noChangeArrowheads="1"/>
          </p:cNvSpPr>
          <p:nvPr/>
        </p:nvSpPr>
        <p:spPr bwMode="auto">
          <a:xfrm>
            <a:off x="4705350" y="13239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4" name="Rectangle 252"/>
          <p:cNvSpPr>
            <a:spLocks noChangeArrowheads="1"/>
          </p:cNvSpPr>
          <p:nvPr/>
        </p:nvSpPr>
        <p:spPr bwMode="auto">
          <a:xfrm>
            <a:off x="5314950" y="1254125"/>
            <a:ext cx="927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4 CPTs for SRAM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5" name="Freeform 253"/>
          <p:cNvSpPr>
            <a:spLocks/>
          </p:cNvSpPr>
          <p:nvPr/>
        </p:nvSpPr>
        <p:spPr bwMode="auto">
          <a:xfrm>
            <a:off x="5238750" y="136207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26" name="Rectangle 254"/>
          <p:cNvSpPr>
            <a:spLocks noChangeArrowheads="1"/>
          </p:cNvSpPr>
          <p:nvPr/>
        </p:nvSpPr>
        <p:spPr bwMode="auto">
          <a:xfrm>
            <a:off x="171450" y="790575"/>
            <a:ext cx="16192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7" name="Text Box 255"/>
          <p:cNvSpPr txBox="1">
            <a:spLocks noChangeArrowheads="1"/>
          </p:cNvSpPr>
          <p:nvPr/>
        </p:nvSpPr>
        <p:spPr bwMode="auto">
          <a:xfrm>
            <a:off x="317500" y="754063"/>
            <a:ext cx="1023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Media Apps Only</a:t>
            </a:r>
          </a:p>
        </p:txBody>
      </p:sp>
      <p:sp>
        <p:nvSpPr>
          <p:cNvPr id="110728" name="Rectangle 256"/>
          <p:cNvSpPr>
            <a:spLocks noChangeArrowheads="1"/>
          </p:cNvSpPr>
          <p:nvPr/>
        </p:nvSpPr>
        <p:spPr bwMode="auto">
          <a:xfrm>
            <a:off x="171450" y="561975"/>
            <a:ext cx="1619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9" name="Text Box 257"/>
          <p:cNvSpPr txBox="1">
            <a:spLocks noChangeArrowheads="1"/>
          </p:cNvSpPr>
          <p:nvPr/>
        </p:nvSpPr>
        <p:spPr bwMode="auto">
          <a:xfrm>
            <a:off x="317500" y="525463"/>
            <a:ext cx="1155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Wireless Apps Only</a:t>
            </a:r>
          </a:p>
        </p:txBody>
      </p:sp>
      <p:grpSp>
        <p:nvGrpSpPr>
          <p:cNvPr id="1559691" name="Group 258"/>
          <p:cNvGrpSpPr>
            <a:grpSpLocks/>
          </p:cNvGrpSpPr>
          <p:nvPr/>
        </p:nvGrpSpPr>
        <p:grpSpPr bwMode="auto">
          <a:xfrm>
            <a:off x="247650" y="4700588"/>
            <a:ext cx="2219325" cy="666750"/>
            <a:chOff x="486" y="2115"/>
            <a:chExt cx="1398" cy="420"/>
          </a:xfrm>
        </p:grpSpPr>
        <p:sp>
          <p:nvSpPr>
            <p:cNvPr id="110829" name="Rectangle 259"/>
            <p:cNvSpPr>
              <a:spLocks noChangeArrowheads="1"/>
            </p:cNvSpPr>
            <p:nvPr/>
          </p:nvSpPr>
          <p:spPr bwMode="auto">
            <a:xfrm>
              <a:off x="486" y="2439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AIF / DMA</a:t>
              </a:r>
            </a:p>
          </p:txBody>
        </p:sp>
        <p:sp>
          <p:nvSpPr>
            <p:cNvPr id="110830" name="Rectangle 260"/>
            <p:cNvSpPr>
              <a:spLocks noChangeArrowheads="1"/>
            </p:cNvSpPr>
            <p:nvPr/>
          </p:nvSpPr>
          <p:spPr bwMode="auto">
            <a:xfrm>
              <a:off x="994" y="2439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1" name="Line 261"/>
            <p:cNvSpPr>
              <a:spLocks noChangeShapeType="1"/>
            </p:cNvSpPr>
            <p:nvPr/>
          </p:nvSpPr>
          <p:spPr bwMode="auto">
            <a:xfrm>
              <a:off x="1082" y="2493"/>
              <a:ext cx="7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2" name="Line 262"/>
            <p:cNvSpPr>
              <a:spLocks noChangeShapeType="1"/>
            </p:cNvSpPr>
            <p:nvPr/>
          </p:nvSpPr>
          <p:spPr bwMode="auto">
            <a:xfrm>
              <a:off x="106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3" name="Line 263"/>
            <p:cNvSpPr>
              <a:spLocks noChangeShapeType="1"/>
            </p:cNvSpPr>
            <p:nvPr/>
          </p:nvSpPr>
          <p:spPr bwMode="auto">
            <a:xfrm>
              <a:off x="1062" y="227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4" name="Line 264"/>
            <p:cNvSpPr>
              <a:spLocks noChangeShapeType="1"/>
            </p:cNvSpPr>
            <p:nvPr/>
          </p:nvSpPr>
          <p:spPr bwMode="auto">
            <a:xfrm>
              <a:off x="1056" y="23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5" name="Rectangle 265"/>
            <p:cNvSpPr>
              <a:spLocks noChangeArrowheads="1"/>
            </p:cNvSpPr>
            <p:nvPr/>
          </p:nvSpPr>
          <p:spPr bwMode="auto">
            <a:xfrm>
              <a:off x="486" y="2331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FFTC / DMA</a:t>
              </a:r>
            </a:p>
          </p:txBody>
        </p:sp>
        <p:sp>
          <p:nvSpPr>
            <p:cNvPr id="110836" name="Rectangle 266"/>
            <p:cNvSpPr>
              <a:spLocks noChangeArrowheads="1"/>
            </p:cNvSpPr>
            <p:nvPr/>
          </p:nvSpPr>
          <p:spPr bwMode="auto">
            <a:xfrm>
              <a:off x="994" y="2331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7" name="Rectangle 267"/>
            <p:cNvSpPr>
              <a:spLocks noChangeArrowheads="1"/>
            </p:cNvSpPr>
            <p:nvPr/>
          </p:nvSpPr>
          <p:spPr bwMode="auto">
            <a:xfrm>
              <a:off x="486" y="2223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RAC_BE0,1</a:t>
              </a:r>
            </a:p>
          </p:txBody>
        </p:sp>
        <p:sp>
          <p:nvSpPr>
            <p:cNvPr id="110838" name="Rectangle 268"/>
            <p:cNvSpPr>
              <a:spLocks noChangeArrowheads="1"/>
            </p:cNvSpPr>
            <p:nvPr/>
          </p:nvSpPr>
          <p:spPr bwMode="auto">
            <a:xfrm>
              <a:off x="994" y="2223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9" name="Rectangle 269"/>
            <p:cNvSpPr>
              <a:spLocks noChangeArrowheads="1"/>
            </p:cNvSpPr>
            <p:nvPr/>
          </p:nvSpPr>
          <p:spPr bwMode="auto">
            <a:xfrm>
              <a:off x="486" y="2115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TAC_FE</a:t>
              </a:r>
            </a:p>
          </p:txBody>
        </p:sp>
        <p:sp>
          <p:nvSpPr>
            <p:cNvPr id="110840" name="Rectangle 270"/>
            <p:cNvSpPr>
              <a:spLocks noChangeArrowheads="1"/>
            </p:cNvSpPr>
            <p:nvPr/>
          </p:nvSpPr>
          <p:spPr bwMode="auto">
            <a:xfrm>
              <a:off x="994" y="2115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731" name="Rectangle 271"/>
          <p:cNvSpPr>
            <a:spLocks noChangeArrowheads="1"/>
          </p:cNvSpPr>
          <p:nvPr/>
        </p:nvSpPr>
        <p:spPr bwMode="auto">
          <a:xfrm>
            <a:off x="3340100" y="285432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732" name="Rectangle 272"/>
          <p:cNvSpPr>
            <a:spLocks noChangeArrowheads="1"/>
          </p:cNvSpPr>
          <p:nvPr/>
        </p:nvSpPr>
        <p:spPr bwMode="auto">
          <a:xfrm>
            <a:off x="3349625" y="28543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3" name="Line 273"/>
          <p:cNvSpPr>
            <a:spLocks noChangeShapeType="1"/>
          </p:cNvSpPr>
          <p:nvPr/>
        </p:nvSpPr>
        <p:spPr bwMode="auto">
          <a:xfrm>
            <a:off x="2914650" y="2906713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4" name="Rectangle 274"/>
          <p:cNvSpPr>
            <a:spLocks noChangeArrowheads="1"/>
          </p:cNvSpPr>
          <p:nvPr/>
        </p:nvSpPr>
        <p:spPr bwMode="auto">
          <a:xfrm>
            <a:off x="3902075" y="5624513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5" name="Rectangle 275"/>
          <p:cNvSpPr>
            <a:spLocks noChangeArrowheads="1"/>
          </p:cNvSpPr>
          <p:nvPr/>
        </p:nvSpPr>
        <p:spPr bwMode="auto">
          <a:xfrm>
            <a:off x="1609725" y="6238875"/>
            <a:ext cx="457200" cy="6191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36" name="Line 276"/>
          <p:cNvSpPr>
            <a:spLocks noChangeShapeType="1"/>
          </p:cNvSpPr>
          <p:nvPr/>
        </p:nvSpPr>
        <p:spPr bwMode="auto">
          <a:xfrm>
            <a:off x="2066925" y="6524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7" name="Rectangle 284"/>
          <p:cNvSpPr>
            <a:spLocks noChangeArrowheads="1"/>
          </p:cNvSpPr>
          <p:nvPr/>
        </p:nvSpPr>
        <p:spPr bwMode="auto">
          <a:xfrm>
            <a:off x="3024188" y="540702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38" name="Rectangle 285"/>
          <p:cNvSpPr>
            <a:spLocks noChangeArrowheads="1"/>
          </p:cNvSpPr>
          <p:nvPr/>
        </p:nvSpPr>
        <p:spPr bwMode="auto">
          <a:xfrm>
            <a:off x="4025900" y="441007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739" name="Rectangle 286"/>
          <p:cNvSpPr>
            <a:spLocks noChangeArrowheads="1"/>
          </p:cNvSpPr>
          <p:nvPr/>
        </p:nvSpPr>
        <p:spPr bwMode="auto">
          <a:xfrm>
            <a:off x="4006850" y="44100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0" name="Line 287"/>
          <p:cNvSpPr>
            <a:spLocks noChangeShapeType="1"/>
          </p:cNvSpPr>
          <p:nvPr/>
        </p:nvSpPr>
        <p:spPr bwMode="auto">
          <a:xfrm>
            <a:off x="2914650" y="4495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1" name="AutoShape 288"/>
          <p:cNvSpPr>
            <a:spLocks noChangeArrowheads="1"/>
          </p:cNvSpPr>
          <p:nvPr/>
        </p:nvSpPr>
        <p:spPr bwMode="auto">
          <a:xfrm>
            <a:off x="3543300" y="44005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2" name="Line 289"/>
          <p:cNvSpPr>
            <a:spLocks noChangeShapeType="1"/>
          </p:cNvSpPr>
          <p:nvPr/>
        </p:nvSpPr>
        <p:spPr bwMode="auto">
          <a:xfrm>
            <a:off x="2924175" y="43053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3" name="AutoShape 290"/>
          <p:cNvSpPr>
            <a:spLocks noChangeArrowheads="1"/>
          </p:cNvSpPr>
          <p:nvPr/>
        </p:nvSpPr>
        <p:spPr bwMode="auto">
          <a:xfrm>
            <a:off x="3552825" y="42100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4" name="Rectangle 291"/>
          <p:cNvSpPr>
            <a:spLocks noChangeArrowheads="1"/>
          </p:cNvSpPr>
          <p:nvPr/>
        </p:nvSpPr>
        <p:spPr bwMode="auto">
          <a:xfrm>
            <a:off x="4035425" y="4210050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TCP3e_W/R</a:t>
            </a:r>
          </a:p>
        </p:txBody>
      </p:sp>
      <p:sp>
        <p:nvSpPr>
          <p:cNvPr id="110745" name="Rectangle 292"/>
          <p:cNvSpPr>
            <a:spLocks noChangeArrowheads="1"/>
          </p:cNvSpPr>
          <p:nvPr/>
        </p:nvSpPr>
        <p:spPr bwMode="auto">
          <a:xfrm>
            <a:off x="4016375" y="4210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6" name="Line 293"/>
          <p:cNvSpPr>
            <a:spLocks noChangeShapeType="1"/>
          </p:cNvSpPr>
          <p:nvPr/>
        </p:nvSpPr>
        <p:spPr bwMode="auto">
          <a:xfrm>
            <a:off x="2924175" y="519112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7" name="AutoShape 294"/>
          <p:cNvSpPr>
            <a:spLocks noChangeArrowheads="1"/>
          </p:cNvSpPr>
          <p:nvPr/>
        </p:nvSpPr>
        <p:spPr bwMode="auto">
          <a:xfrm>
            <a:off x="3543300" y="50863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8" name="Rectangle 295"/>
          <p:cNvSpPr>
            <a:spLocks noChangeArrowheads="1"/>
          </p:cNvSpPr>
          <p:nvPr/>
        </p:nvSpPr>
        <p:spPr bwMode="auto">
          <a:xfrm>
            <a:off x="2990850" y="5057775"/>
            <a:ext cx="4572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 SCR</a:t>
            </a:r>
          </a:p>
        </p:txBody>
      </p:sp>
      <p:sp>
        <p:nvSpPr>
          <p:cNvPr id="110749" name="Rectangle 296"/>
          <p:cNvSpPr>
            <a:spLocks noChangeArrowheads="1"/>
          </p:cNvSpPr>
          <p:nvPr/>
        </p:nvSpPr>
        <p:spPr bwMode="auto">
          <a:xfrm>
            <a:off x="4035425" y="511492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 (x4)</a:t>
            </a:r>
          </a:p>
        </p:txBody>
      </p:sp>
      <p:sp>
        <p:nvSpPr>
          <p:cNvPr id="110750" name="Rectangle 297"/>
          <p:cNvSpPr>
            <a:spLocks noChangeArrowheads="1"/>
          </p:cNvSpPr>
          <p:nvPr/>
        </p:nvSpPr>
        <p:spPr bwMode="auto">
          <a:xfrm>
            <a:off x="4035425" y="51149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51" name="AutoShape 298"/>
          <p:cNvSpPr>
            <a:spLocks noChangeArrowheads="1"/>
          </p:cNvSpPr>
          <p:nvPr/>
        </p:nvSpPr>
        <p:spPr bwMode="auto">
          <a:xfrm rot="-5400000">
            <a:off x="2438400" y="19335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2" name="AutoShape 299"/>
          <p:cNvSpPr>
            <a:spLocks noChangeArrowheads="1"/>
          </p:cNvSpPr>
          <p:nvPr/>
        </p:nvSpPr>
        <p:spPr bwMode="auto">
          <a:xfrm rot="5400000" flipH="1">
            <a:off x="2647950" y="19431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3" name="Text Box 300"/>
          <p:cNvSpPr txBox="1">
            <a:spLocks noChangeArrowheads="1"/>
          </p:cNvSpPr>
          <p:nvPr/>
        </p:nvSpPr>
        <p:spPr bwMode="auto">
          <a:xfrm>
            <a:off x="1314450" y="48101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559853" name="Rectangle 301"/>
          <p:cNvSpPr>
            <a:spLocks noChangeArrowheads="1"/>
          </p:cNvSpPr>
          <p:nvPr/>
        </p:nvSpPr>
        <p:spPr bwMode="auto">
          <a:xfrm>
            <a:off x="1350963" y="4264025"/>
            <a:ext cx="1077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 TCs</a:t>
            </a:r>
          </a:p>
        </p:txBody>
      </p:sp>
      <p:sp>
        <p:nvSpPr>
          <p:cNvPr id="1559854" name="Freeform 302"/>
          <p:cNvSpPr>
            <a:spLocks/>
          </p:cNvSpPr>
          <p:nvPr/>
        </p:nvSpPr>
        <p:spPr bwMode="auto">
          <a:xfrm>
            <a:off x="2324100" y="4435475"/>
            <a:ext cx="723900" cy="136525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55" name="Rectangle 303"/>
          <p:cNvSpPr>
            <a:spLocks noChangeArrowheads="1"/>
          </p:cNvSpPr>
          <p:nvPr/>
        </p:nvSpPr>
        <p:spPr bwMode="auto">
          <a:xfrm>
            <a:off x="1128713" y="3949700"/>
            <a:ext cx="12747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AIF,SRIO, Core, TCs</a:t>
            </a:r>
          </a:p>
        </p:txBody>
      </p:sp>
      <p:sp>
        <p:nvSpPr>
          <p:cNvPr id="1559856" name="Freeform 304"/>
          <p:cNvSpPr>
            <a:spLocks/>
          </p:cNvSpPr>
          <p:nvPr/>
        </p:nvSpPr>
        <p:spPr bwMode="auto">
          <a:xfrm>
            <a:off x="2286000" y="4191000"/>
            <a:ext cx="733425" cy="195263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58" name="Rectangle 308"/>
          <p:cNvSpPr>
            <a:spLocks noChangeArrowheads="1"/>
          </p:cNvSpPr>
          <p:nvPr/>
        </p:nvSpPr>
        <p:spPr bwMode="auto">
          <a:xfrm>
            <a:off x="5319713" y="288290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59" name="Rectangle 309"/>
          <p:cNvSpPr>
            <a:spLocks noChangeArrowheads="1"/>
          </p:cNvSpPr>
          <p:nvPr/>
        </p:nvSpPr>
        <p:spPr bwMode="auto">
          <a:xfrm>
            <a:off x="6591300" y="45148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Semaphore</a:t>
            </a:r>
          </a:p>
        </p:txBody>
      </p:sp>
      <p:sp>
        <p:nvSpPr>
          <p:cNvPr id="110760" name="Rectangle 310"/>
          <p:cNvSpPr>
            <a:spLocks noChangeArrowheads="1"/>
          </p:cNvSpPr>
          <p:nvPr/>
        </p:nvSpPr>
        <p:spPr bwMode="auto">
          <a:xfrm>
            <a:off x="6572250" y="45148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1" name="Line 311"/>
          <p:cNvSpPr>
            <a:spLocks noChangeShapeType="1"/>
          </p:cNvSpPr>
          <p:nvPr/>
        </p:nvSpPr>
        <p:spPr bwMode="auto">
          <a:xfrm>
            <a:off x="5267325" y="4600575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4" name="Rectangle 312"/>
          <p:cNvSpPr>
            <a:spLocks noChangeArrowheads="1"/>
          </p:cNvSpPr>
          <p:nvPr/>
        </p:nvSpPr>
        <p:spPr bwMode="auto">
          <a:xfrm>
            <a:off x="5619750" y="44735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3" name="Rectangle 313"/>
          <p:cNvSpPr>
            <a:spLocks noChangeArrowheads="1"/>
          </p:cNvSpPr>
          <p:nvPr/>
        </p:nvSpPr>
        <p:spPr bwMode="auto">
          <a:xfrm>
            <a:off x="5338763" y="447357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4" name="Rectangle 314"/>
          <p:cNvSpPr>
            <a:spLocks noChangeArrowheads="1"/>
          </p:cNvSpPr>
          <p:nvPr/>
        </p:nvSpPr>
        <p:spPr bwMode="auto">
          <a:xfrm>
            <a:off x="6591300" y="4772025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765" name="Rectangle 315"/>
          <p:cNvSpPr>
            <a:spLocks noChangeArrowheads="1"/>
          </p:cNvSpPr>
          <p:nvPr/>
        </p:nvSpPr>
        <p:spPr bwMode="auto">
          <a:xfrm>
            <a:off x="6572250" y="47720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6" name="Line 316"/>
          <p:cNvSpPr>
            <a:spLocks noChangeShapeType="1"/>
          </p:cNvSpPr>
          <p:nvPr/>
        </p:nvSpPr>
        <p:spPr bwMode="auto">
          <a:xfrm>
            <a:off x="5267325" y="4857750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9" name="Rectangle 317"/>
          <p:cNvSpPr>
            <a:spLocks noChangeArrowheads="1"/>
          </p:cNvSpPr>
          <p:nvPr/>
        </p:nvSpPr>
        <p:spPr bwMode="auto">
          <a:xfrm>
            <a:off x="5619750" y="473075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8" name="Rectangle 318"/>
          <p:cNvSpPr>
            <a:spLocks noChangeArrowheads="1"/>
          </p:cNvSpPr>
          <p:nvPr/>
        </p:nvSpPr>
        <p:spPr bwMode="auto">
          <a:xfrm>
            <a:off x="5338763" y="473075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9" name="Freeform 319"/>
          <p:cNvSpPr>
            <a:spLocks/>
          </p:cNvSpPr>
          <p:nvPr/>
        </p:nvSpPr>
        <p:spPr bwMode="auto">
          <a:xfrm>
            <a:off x="6343650" y="4086225"/>
            <a:ext cx="1333500" cy="1390650"/>
          </a:xfrm>
          <a:custGeom>
            <a:avLst/>
            <a:gdLst>
              <a:gd name="T0" fmla="*/ 2147483647 w 840"/>
              <a:gd name="T1" fmla="*/ 0 h 876"/>
              <a:gd name="T2" fmla="*/ 2147483647 w 840"/>
              <a:gd name="T3" fmla="*/ 0 h 876"/>
              <a:gd name="T4" fmla="*/ 2147483647 w 840"/>
              <a:gd name="T5" fmla="*/ 2147483647 h 876"/>
              <a:gd name="T6" fmla="*/ 0 w 840"/>
              <a:gd name="T7" fmla="*/ 2147483647 h 876"/>
              <a:gd name="T8" fmla="*/ 0 w 840"/>
              <a:gd name="T9" fmla="*/ 2147483647 h 876"/>
              <a:gd name="T10" fmla="*/ 2147483647 w 840"/>
              <a:gd name="T11" fmla="*/ 2147483647 h 8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40"/>
              <a:gd name="T19" fmla="*/ 0 h 876"/>
              <a:gd name="T20" fmla="*/ 840 w 840"/>
              <a:gd name="T21" fmla="*/ 876 h 8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40" h="876">
                <a:moveTo>
                  <a:pt x="600" y="0"/>
                </a:moveTo>
                <a:lnTo>
                  <a:pt x="840" y="0"/>
                </a:lnTo>
                <a:lnTo>
                  <a:pt x="840" y="558"/>
                </a:lnTo>
                <a:lnTo>
                  <a:pt x="0" y="564"/>
                </a:lnTo>
                <a:lnTo>
                  <a:pt x="0" y="876"/>
                </a:lnTo>
                <a:lnTo>
                  <a:pt x="240" y="8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0" name="Rectangle 320"/>
          <p:cNvSpPr>
            <a:spLocks noChangeArrowheads="1"/>
          </p:cNvSpPr>
          <p:nvPr/>
        </p:nvSpPr>
        <p:spPr bwMode="auto">
          <a:xfrm>
            <a:off x="5657850" y="2476500"/>
            <a:ext cx="628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71" name="Rectangle 321"/>
          <p:cNvSpPr>
            <a:spLocks noChangeArrowheads="1"/>
          </p:cNvSpPr>
          <p:nvPr/>
        </p:nvSpPr>
        <p:spPr bwMode="auto">
          <a:xfrm>
            <a:off x="5648325" y="24765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2" name="Rectangle 322"/>
          <p:cNvSpPr>
            <a:spLocks noChangeArrowheads="1"/>
          </p:cNvSpPr>
          <p:nvPr/>
        </p:nvSpPr>
        <p:spPr bwMode="auto">
          <a:xfrm>
            <a:off x="5657850" y="5076825"/>
            <a:ext cx="514350" cy="2381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STM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TETB</a:t>
            </a:r>
          </a:p>
        </p:txBody>
      </p:sp>
      <p:sp>
        <p:nvSpPr>
          <p:cNvPr id="110773" name="Rectangle 323"/>
          <p:cNvSpPr>
            <a:spLocks noChangeArrowheads="1"/>
          </p:cNvSpPr>
          <p:nvPr/>
        </p:nvSpPr>
        <p:spPr bwMode="auto">
          <a:xfrm>
            <a:off x="5657850" y="51149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4" name="Line 324"/>
          <p:cNvSpPr>
            <a:spLocks noChangeShapeType="1"/>
          </p:cNvSpPr>
          <p:nvPr/>
        </p:nvSpPr>
        <p:spPr bwMode="auto">
          <a:xfrm>
            <a:off x="5257800" y="520065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5" name="Rectangle 325"/>
          <p:cNvSpPr>
            <a:spLocks noChangeArrowheads="1"/>
          </p:cNvSpPr>
          <p:nvPr/>
        </p:nvSpPr>
        <p:spPr bwMode="auto">
          <a:xfrm>
            <a:off x="7715250" y="5048250"/>
            <a:ext cx="8953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76" name="Rectangle 326"/>
          <p:cNvSpPr>
            <a:spLocks noChangeArrowheads="1"/>
          </p:cNvSpPr>
          <p:nvPr/>
        </p:nvSpPr>
        <p:spPr bwMode="auto">
          <a:xfrm>
            <a:off x="7686675" y="50482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7" name="Line 327"/>
          <p:cNvSpPr>
            <a:spLocks noChangeShapeType="1"/>
          </p:cNvSpPr>
          <p:nvPr/>
        </p:nvSpPr>
        <p:spPr bwMode="auto">
          <a:xfrm>
            <a:off x="7239000" y="5153025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8" name="Text Box 328"/>
          <p:cNvSpPr txBox="1">
            <a:spLocks noChangeArrowheads="1"/>
          </p:cNvSpPr>
          <p:nvPr/>
        </p:nvSpPr>
        <p:spPr bwMode="auto">
          <a:xfrm rot="5400000">
            <a:off x="8051006" y="6612732"/>
            <a:ext cx="35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10779" name="Text Box 329"/>
          <p:cNvSpPr txBox="1">
            <a:spLocks noChangeArrowheads="1"/>
          </p:cNvSpPr>
          <p:nvPr/>
        </p:nvSpPr>
        <p:spPr bwMode="auto">
          <a:xfrm>
            <a:off x="4756150" y="1757363"/>
            <a:ext cx="6699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CONFIG</a:t>
            </a:r>
          </a:p>
        </p:txBody>
      </p:sp>
      <p:sp>
        <p:nvSpPr>
          <p:cNvPr id="110780" name="Rectangle 330"/>
          <p:cNvSpPr>
            <a:spLocks noChangeArrowheads="1"/>
          </p:cNvSpPr>
          <p:nvPr/>
        </p:nvSpPr>
        <p:spPr bwMode="auto">
          <a:xfrm>
            <a:off x="5600700" y="5695950"/>
            <a:ext cx="447675" cy="1047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Write-only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81" name="Rectangle 331"/>
          <p:cNvSpPr>
            <a:spLocks noChangeArrowheads="1"/>
          </p:cNvSpPr>
          <p:nvPr/>
        </p:nvSpPr>
        <p:spPr bwMode="auto">
          <a:xfrm>
            <a:off x="4719638" y="6057900"/>
            <a:ext cx="7905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(x5)</a:t>
            </a:r>
          </a:p>
        </p:txBody>
      </p:sp>
      <p:sp>
        <p:nvSpPr>
          <p:cNvPr id="110782" name="Rectangle 332"/>
          <p:cNvSpPr>
            <a:spLocks noChangeArrowheads="1"/>
          </p:cNvSpPr>
          <p:nvPr/>
        </p:nvSpPr>
        <p:spPr bwMode="auto">
          <a:xfrm>
            <a:off x="5376863" y="60579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3" name="Rectangle 333"/>
          <p:cNvSpPr>
            <a:spLocks noChangeArrowheads="1"/>
          </p:cNvSpPr>
          <p:nvPr/>
        </p:nvSpPr>
        <p:spPr bwMode="auto">
          <a:xfrm>
            <a:off x="4719638" y="6238875"/>
            <a:ext cx="79057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(x8)</a:t>
            </a:r>
          </a:p>
        </p:txBody>
      </p:sp>
      <p:sp>
        <p:nvSpPr>
          <p:cNvPr id="110784" name="Rectangle 334"/>
          <p:cNvSpPr>
            <a:spLocks noChangeArrowheads="1"/>
          </p:cNvSpPr>
          <p:nvPr/>
        </p:nvSpPr>
        <p:spPr bwMode="auto">
          <a:xfrm>
            <a:off x="5376863" y="62388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5" name="Rectangle 335"/>
          <p:cNvSpPr>
            <a:spLocks noChangeArrowheads="1"/>
          </p:cNvSpPr>
          <p:nvPr/>
        </p:nvSpPr>
        <p:spPr bwMode="auto">
          <a:xfrm>
            <a:off x="4719638" y="6429375"/>
            <a:ext cx="79057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(x7)</a:t>
            </a:r>
          </a:p>
        </p:txBody>
      </p:sp>
      <p:sp>
        <p:nvSpPr>
          <p:cNvPr id="110786" name="Rectangle 336"/>
          <p:cNvSpPr>
            <a:spLocks noChangeArrowheads="1"/>
          </p:cNvSpPr>
          <p:nvPr/>
        </p:nvSpPr>
        <p:spPr bwMode="auto">
          <a:xfrm>
            <a:off x="5376863" y="64293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7" name="Rectangle 337"/>
          <p:cNvSpPr>
            <a:spLocks noChangeArrowheads="1"/>
          </p:cNvSpPr>
          <p:nvPr/>
        </p:nvSpPr>
        <p:spPr bwMode="auto">
          <a:xfrm>
            <a:off x="6143625" y="5848350"/>
            <a:ext cx="466725" cy="866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88" name="Rectangle 338"/>
          <p:cNvSpPr>
            <a:spLocks noChangeArrowheads="1"/>
          </p:cNvSpPr>
          <p:nvPr/>
        </p:nvSpPr>
        <p:spPr bwMode="auto">
          <a:xfrm>
            <a:off x="6219825" y="6153150"/>
            <a:ext cx="36195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STM</a:t>
            </a:r>
          </a:p>
        </p:txBody>
      </p:sp>
      <p:sp>
        <p:nvSpPr>
          <p:cNvPr id="110789" name="Rectangle 339"/>
          <p:cNvSpPr>
            <a:spLocks noChangeArrowheads="1"/>
          </p:cNvSpPr>
          <p:nvPr/>
        </p:nvSpPr>
        <p:spPr bwMode="auto">
          <a:xfrm>
            <a:off x="6219825" y="6562725"/>
            <a:ext cx="36195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90" name="Line 340"/>
          <p:cNvSpPr>
            <a:spLocks noChangeShapeType="1"/>
          </p:cNvSpPr>
          <p:nvPr/>
        </p:nvSpPr>
        <p:spPr bwMode="auto">
          <a:xfrm>
            <a:off x="6410325" y="62960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1" name="Rectangle 341"/>
          <p:cNvSpPr>
            <a:spLocks noChangeArrowheads="1"/>
          </p:cNvSpPr>
          <p:nvPr/>
        </p:nvSpPr>
        <p:spPr bwMode="auto">
          <a:xfrm>
            <a:off x="6176963" y="61531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2" name="Rectangle 342"/>
          <p:cNvSpPr>
            <a:spLocks noChangeArrowheads="1"/>
          </p:cNvSpPr>
          <p:nvPr/>
        </p:nvSpPr>
        <p:spPr bwMode="auto">
          <a:xfrm>
            <a:off x="6176963" y="6562725"/>
            <a:ext cx="133350" cy="133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3" name="Line 343"/>
          <p:cNvSpPr>
            <a:spLocks noChangeShapeType="1"/>
          </p:cNvSpPr>
          <p:nvPr/>
        </p:nvSpPr>
        <p:spPr bwMode="auto">
          <a:xfrm>
            <a:off x="5562600" y="61436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4" name="Line 344"/>
          <p:cNvSpPr>
            <a:spLocks noChangeShapeType="1"/>
          </p:cNvSpPr>
          <p:nvPr/>
        </p:nvSpPr>
        <p:spPr bwMode="auto">
          <a:xfrm>
            <a:off x="5553075" y="631507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5" name="Line 345"/>
          <p:cNvSpPr>
            <a:spLocks noChangeShapeType="1"/>
          </p:cNvSpPr>
          <p:nvPr/>
        </p:nvSpPr>
        <p:spPr bwMode="auto">
          <a:xfrm>
            <a:off x="5543550" y="64865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6" name="Line 346"/>
          <p:cNvSpPr>
            <a:spLocks noChangeShapeType="1"/>
          </p:cNvSpPr>
          <p:nvPr/>
        </p:nvSpPr>
        <p:spPr bwMode="auto">
          <a:xfrm>
            <a:off x="6019800" y="62293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7" name="AutoShape 347"/>
          <p:cNvSpPr>
            <a:spLocks noChangeArrowheads="1"/>
          </p:cNvSpPr>
          <p:nvPr/>
        </p:nvSpPr>
        <p:spPr bwMode="auto">
          <a:xfrm>
            <a:off x="152400" y="3714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98" name="Text Box 348"/>
          <p:cNvSpPr txBox="1">
            <a:spLocks noChangeArrowheads="1"/>
          </p:cNvSpPr>
          <p:nvPr/>
        </p:nvSpPr>
        <p:spPr bwMode="auto">
          <a:xfrm>
            <a:off x="327025" y="325438"/>
            <a:ext cx="512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</a:t>
            </a:r>
          </a:p>
        </p:txBody>
      </p:sp>
      <p:sp>
        <p:nvSpPr>
          <p:cNvPr id="110799" name="Line 349"/>
          <p:cNvSpPr>
            <a:spLocks noChangeShapeType="1"/>
          </p:cNvSpPr>
          <p:nvPr/>
        </p:nvSpPr>
        <p:spPr bwMode="auto">
          <a:xfrm>
            <a:off x="7286625" y="2809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0" name="Line 350"/>
          <p:cNvSpPr>
            <a:spLocks noChangeShapeType="1"/>
          </p:cNvSpPr>
          <p:nvPr/>
        </p:nvSpPr>
        <p:spPr bwMode="auto">
          <a:xfrm>
            <a:off x="7077075" y="2417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2" name="Group 351"/>
          <p:cNvGrpSpPr>
            <a:grpSpLocks/>
          </p:cNvGrpSpPr>
          <p:nvPr/>
        </p:nvGrpSpPr>
        <p:grpSpPr bwMode="auto">
          <a:xfrm>
            <a:off x="7539038" y="2333625"/>
            <a:ext cx="914400" cy="152400"/>
            <a:chOff x="4752" y="1680"/>
            <a:chExt cx="576" cy="144"/>
          </a:xfrm>
        </p:grpSpPr>
        <p:sp>
          <p:nvSpPr>
            <p:cNvPr id="110827" name="Rectangle 352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(x7)</a:t>
              </a:r>
            </a:p>
          </p:txBody>
        </p:sp>
        <p:sp>
          <p:nvSpPr>
            <p:cNvPr id="110828" name="Rectangle 353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2" name="Line 354"/>
          <p:cNvSpPr>
            <a:spLocks noChangeShapeType="1"/>
          </p:cNvSpPr>
          <p:nvPr/>
        </p:nvSpPr>
        <p:spPr bwMode="auto">
          <a:xfrm>
            <a:off x="7058025" y="2055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3" name="Group 355"/>
          <p:cNvGrpSpPr>
            <a:grpSpLocks/>
          </p:cNvGrpSpPr>
          <p:nvPr/>
        </p:nvGrpSpPr>
        <p:grpSpPr bwMode="auto">
          <a:xfrm>
            <a:off x="7519988" y="1971675"/>
            <a:ext cx="914400" cy="152400"/>
            <a:chOff x="4752" y="1680"/>
            <a:chExt cx="576" cy="144"/>
          </a:xfrm>
        </p:grpSpPr>
        <p:sp>
          <p:nvSpPr>
            <p:cNvPr id="110825" name="Rectangle 356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(x5)</a:t>
              </a:r>
            </a:p>
          </p:txBody>
        </p:sp>
        <p:sp>
          <p:nvSpPr>
            <p:cNvPr id="110826" name="Rectangle 357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4" name="Text Box 358"/>
          <p:cNvSpPr txBox="1">
            <a:spLocks noChangeArrowheads="1"/>
          </p:cNvSpPr>
          <p:nvPr/>
        </p:nvSpPr>
        <p:spPr bwMode="auto">
          <a:xfrm>
            <a:off x="7219950" y="18764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x5</a:t>
            </a:r>
          </a:p>
        </p:txBody>
      </p:sp>
      <p:sp>
        <p:nvSpPr>
          <p:cNvPr id="110805" name="Rectangle 359"/>
          <p:cNvSpPr>
            <a:spLocks noChangeArrowheads="1"/>
          </p:cNvSpPr>
          <p:nvPr/>
        </p:nvSpPr>
        <p:spPr bwMode="auto">
          <a:xfrm>
            <a:off x="6838950" y="1800225"/>
            <a:ext cx="4572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806" name="Text Box 360"/>
          <p:cNvSpPr txBox="1">
            <a:spLocks noChangeArrowheads="1"/>
          </p:cNvSpPr>
          <p:nvPr/>
        </p:nvSpPr>
        <p:spPr bwMode="auto">
          <a:xfrm>
            <a:off x="7239000" y="22479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x7</a:t>
            </a:r>
          </a:p>
        </p:txBody>
      </p:sp>
      <p:sp>
        <p:nvSpPr>
          <p:cNvPr id="110807" name="Rectangle 361"/>
          <p:cNvSpPr>
            <a:spLocks noChangeArrowheads="1"/>
          </p:cNvSpPr>
          <p:nvPr/>
        </p:nvSpPr>
        <p:spPr bwMode="auto">
          <a:xfrm>
            <a:off x="1057275" y="28352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808" name="Line 362"/>
          <p:cNvSpPr>
            <a:spLocks noChangeShapeType="1"/>
          </p:cNvSpPr>
          <p:nvPr/>
        </p:nvSpPr>
        <p:spPr bwMode="auto">
          <a:xfrm>
            <a:off x="1193800" y="290195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9" name="Line 363"/>
          <p:cNvSpPr>
            <a:spLocks noChangeShapeType="1"/>
          </p:cNvSpPr>
          <p:nvPr/>
        </p:nvSpPr>
        <p:spPr bwMode="auto">
          <a:xfrm>
            <a:off x="2914650" y="345757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0" name="Line 364"/>
          <p:cNvSpPr>
            <a:spLocks noChangeShapeType="1"/>
          </p:cNvSpPr>
          <p:nvPr/>
        </p:nvSpPr>
        <p:spPr bwMode="auto">
          <a:xfrm>
            <a:off x="2924175" y="36671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1" name="AutoShape 365"/>
          <p:cNvSpPr>
            <a:spLocks noChangeArrowheads="1"/>
          </p:cNvSpPr>
          <p:nvPr/>
        </p:nvSpPr>
        <p:spPr bwMode="auto">
          <a:xfrm>
            <a:off x="4371975" y="31242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2" name="AutoShape 366"/>
          <p:cNvSpPr>
            <a:spLocks noChangeArrowheads="1"/>
          </p:cNvSpPr>
          <p:nvPr/>
        </p:nvSpPr>
        <p:spPr bwMode="auto">
          <a:xfrm>
            <a:off x="4371975" y="332422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3" name="AutoShape 367"/>
          <p:cNvSpPr>
            <a:spLocks noChangeArrowheads="1"/>
          </p:cNvSpPr>
          <p:nvPr/>
        </p:nvSpPr>
        <p:spPr bwMode="auto">
          <a:xfrm>
            <a:off x="4371975" y="35337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4" name="Text Box 368"/>
          <p:cNvSpPr txBox="1">
            <a:spLocks noChangeArrowheads="1"/>
          </p:cNvSpPr>
          <p:nvPr/>
        </p:nvSpPr>
        <p:spPr bwMode="auto">
          <a:xfrm>
            <a:off x="3914775" y="307657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12</a:t>
            </a:r>
          </a:p>
        </p:txBody>
      </p:sp>
      <p:sp>
        <p:nvSpPr>
          <p:cNvPr id="110815" name="Text Box 369"/>
          <p:cNvSpPr txBox="1">
            <a:spLocks noChangeArrowheads="1"/>
          </p:cNvSpPr>
          <p:nvPr/>
        </p:nvSpPr>
        <p:spPr bwMode="auto">
          <a:xfrm>
            <a:off x="3914775" y="3295650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13</a:t>
            </a:r>
          </a:p>
        </p:txBody>
      </p:sp>
      <p:sp>
        <p:nvSpPr>
          <p:cNvPr id="110816" name="Text Box 370"/>
          <p:cNvSpPr txBox="1">
            <a:spLocks noChangeArrowheads="1"/>
          </p:cNvSpPr>
          <p:nvPr/>
        </p:nvSpPr>
        <p:spPr bwMode="auto">
          <a:xfrm>
            <a:off x="3914775" y="351472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14</a:t>
            </a:r>
          </a:p>
        </p:txBody>
      </p:sp>
      <p:sp>
        <p:nvSpPr>
          <p:cNvPr id="110817" name="Text Box 371"/>
          <p:cNvSpPr txBox="1">
            <a:spLocks noChangeArrowheads="1"/>
          </p:cNvSpPr>
          <p:nvPr/>
        </p:nvSpPr>
        <p:spPr bwMode="auto">
          <a:xfrm>
            <a:off x="371475" y="1752600"/>
            <a:ext cx="477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EDMA_0</a:t>
            </a:r>
          </a:p>
        </p:txBody>
      </p:sp>
      <p:sp>
        <p:nvSpPr>
          <p:cNvPr id="110818" name="Text Box 372"/>
          <p:cNvSpPr txBox="1">
            <a:spLocks noChangeArrowheads="1"/>
          </p:cNvSpPr>
          <p:nvPr/>
        </p:nvSpPr>
        <p:spPr bwMode="auto">
          <a:xfrm>
            <a:off x="552450" y="3924300"/>
            <a:ext cx="5397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EDMA_1,2</a:t>
            </a:r>
          </a:p>
        </p:txBody>
      </p:sp>
      <p:sp>
        <p:nvSpPr>
          <p:cNvPr id="110819" name="Rectangle 373"/>
          <p:cNvSpPr>
            <a:spLocks noChangeArrowheads="1"/>
          </p:cNvSpPr>
          <p:nvPr/>
        </p:nvSpPr>
        <p:spPr bwMode="auto">
          <a:xfrm>
            <a:off x="166688" y="990600"/>
            <a:ext cx="161925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820" name="Text Box 374"/>
          <p:cNvSpPr txBox="1">
            <a:spLocks noChangeArrowheads="1"/>
          </p:cNvSpPr>
          <p:nvPr/>
        </p:nvSpPr>
        <p:spPr bwMode="auto">
          <a:xfrm>
            <a:off x="312738" y="954088"/>
            <a:ext cx="674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 Tracer</a:t>
            </a:r>
          </a:p>
        </p:txBody>
      </p:sp>
      <p:sp>
        <p:nvSpPr>
          <p:cNvPr id="1559927" name="Rectangle 375"/>
          <p:cNvSpPr>
            <a:spLocks noChangeArrowheads="1"/>
          </p:cNvSpPr>
          <p:nvPr/>
        </p:nvSpPr>
        <p:spPr bwMode="auto">
          <a:xfrm>
            <a:off x="4781550" y="14192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928" name="Rectangle 376"/>
          <p:cNvSpPr>
            <a:spLocks noChangeArrowheads="1"/>
          </p:cNvSpPr>
          <p:nvPr/>
        </p:nvSpPr>
        <p:spPr bwMode="auto">
          <a:xfrm>
            <a:off x="4857750" y="14763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8" name="Rectangle 277"/>
          <p:cNvSpPr>
            <a:spLocks noChangeArrowheads="1"/>
          </p:cNvSpPr>
          <p:nvPr/>
        </p:nvSpPr>
        <p:spPr bwMode="auto">
          <a:xfrm>
            <a:off x="3024188" y="41687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9" name="Rectangle 283"/>
          <p:cNvSpPr>
            <a:spLocks noChangeArrowheads="1"/>
          </p:cNvSpPr>
          <p:nvPr/>
        </p:nvSpPr>
        <p:spPr bwMode="auto">
          <a:xfrm>
            <a:off x="3024188" y="44164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683" grpId="0" animBg="1"/>
      <p:bldP spid="1559731" grpId="0" animBg="1"/>
      <p:bldP spid="1559799" grpId="0" animBg="1"/>
      <p:bldP spid="1559800" grpId="0"/>
      <p:bldP spid="1559801" grpId="0" animBg="1"/>
      <p:bldP spid="1559802" grpId="0" animBg="1"/>
      <p:bldP spid="1559803" grpId="0" animBg="1"/>
      <p:bldP spid="1559803" grpId="1" animBg="1"/>
      <p:bldP spid="1559804" grpId="0"/>
      <p:bldP spid="1559805" grpId="0" animBg="1"/>
      <p:bldP spid="1559853" grpId="0"/>
      <p:bldP spid="1559854" grpId="0" animBg="1"/>
      <p:bldP spid="1559855" grpId="0"/>
      <p:bldP spid="1559856" grpId="0" animBg="1"/>
      <p:bldP spid="1559864" grpId="0" animBg="1"/>
      <p:bldP spid="1559869" grpId="0" animBg="1"/>
      <p:bldP spid="1559927" grpId="0" animBg="1"/>
      <p:bldP spid="1559928" grpId="0" animBg="1"/>
      <p:bldP spid="378" grpId="0" animBg="1"/>
      <p:bldP spid="3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CCS Breakpoint Manager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00600" y="990600"/>
            <a:ext cx="4114800" cy="2514600"/>
          </a:xfrm>
        </p:spPr>
        <p:txBody>
          <a:bodyPr/>
          <a:lstStyle/>
          <a:p>
            <a:r>
              <a:rPr lang="en-US" sz="2400" dirty="0" err="1" smtClean="0"/>
              <a:t>CPTracer</a:t>
            </a:r>
            <a:r>
              <a:rPr lang="en-US" sz="2400" dirty="0" smtClean="0"/>
              <a:t> Library (</a:t>
            </a:r>
            <a:r>
              <a:rPr lang="en-US" sz="2400" dirty="0" err="1" smtClean="0"/>
              <a:t>CPTLib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Use Case based APIs</a:t>
            </a:r>
          </a:p>
          <a:p>
            <a:pPr lvl="1"/>
            <a:r>
              <a:rPr lang="en-US" sz="2000" dirty="0" smtClean="0"/>
              <a:t>Enable/Disable functions allow isolation of Trace Data generation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461395" cy="40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00600" y="3429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CPTLibis</a:t>
            </a:r>
            <a:r>
              <a:rPr lang="en-US" sz="1600" dirty="0" smtClean="0"/>
              <a:t>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4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CPTracer</a:t>
            </a:r>
            <a:r>
              <a:rPr lang="en-US" dirty="0" smtClean="0"/>
              <a:t> Sample </a:t>
            </a:r>
            <a:r>
              <a:rPr lang="en-US" dirty="0" err="1" smtClean="0"/>
              <a:t>Ouput</a:t>
            </a:r>
            <a:endParaRPr lang="en-US" dirty="0"/>
          </a:p>
        </p:txBody>
      </p:sp>
      <p:pic>
        <p:nvPicPr>
          <p:cNvPr id="7" name="Content Placeholder 6" descr="CPTCCS_CorePac1L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838200"/>
            <a:ext cx="8732678" cy="5257800"/>
          </a:xfrm>
        </p:spPr>
      </p:pic>
      <p:sp>
        <p:nvSpPr>
          <p:cNvPr id="8" name="TextBox 7"/>
          <p:cNvSpPr txBox="1"/>
          <p:nvPr/>
        </p:nvSpPr>
        <p:spPr>
          <a:xfrm>
            <a:off x="533400" y="6096000"/>
            <a:ext cx="8172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4"/>
              </a:rPr>
              <a:t>http://processors.wiki.ti.com/index.php/CorePac_1_L2_CPT_-_CCS_setup_XDS560v2_System_Trace_Example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Provides a means to propagate debug events from one processor to another.</a:t>
            </a:r>
          </a:p>
          <a:p>
            <a:r>
              <a:rPr lang="en-US" sz="2800" dirty="0" smtClean="0"/>
              <a:t>Other processors can generate actions upon cross trigger</a:t>
            </a:r>
          </a:p>
          <a:p>
            <a:r>
              <a:rPr lang="en-US" sz="2800" dirty="0" smtClean="0"/>
              <a:t>Sample Debug Events</a:t>
            </a:r>
          </a:p>
          <a:p>
            <a:pPr lvl="1"/>
            <a:r>
              <a:rPr lang="en-US" sz="2400" dirty="0" smtClean="0"/>
              <a:t>Processor Entering Debug State</a:t>
            </a:r>
          </a:p>
          <a:p>
            <a:pPr lvl="1"/>
            <a:r>
              <a:rPr lang="en-US" sz="2400" dirty="0" smtClean="0"/>
              <a:t>Watch Point Match</a:t>
            </a:r>
          </a:p>
          <a:p>
            <a:pPr lvl="1"/>
            <a:r>
              <a:rPr lang="en-US" sz="2400" dirty="0" smtClean="0"/>
              <a:t>ETB Full</a:t>
            </a:r>
          </a:p>
          <a:p>
            <a:r>
              <a:rPr lang="en-US" sz="2800" dirty="0" smtClean="0"/>
              <a:t>Sample Debug Actions</a:t>
            </a:r>
          </a:p>
          <a:p>
            <a:pPr lvl="1"/>
            <a:r>
              <a:rPr lang="en-US" sz="2400" dirty="0" smtClean="0"/>
              <a:t>Restart</a:t>
            </a:r>
          </a:p>
          <a:p>
            <a:pPr lvl="1"/>
            <a:r>
              <a:rPr lang="en-US" sz="2400" dirty="0" smtClean="0"/>
              <a:t>Interrupt Request</a:t>
            </a:r>
          </a:p>
          <a:p>
            <a:pPr lvl="1"/>
            <a:r>
              <a:rPr lang="en-US" sz="2400" dirty="0" smtClean="0"/>
              <a:t>Start Trace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3528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Embedded Debug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CToolsLib</a:t>
            </a:r>
            <a:r>
              <a:rPr lang="en-US" dirty="0" smtClean="0"/>
              <a:t> – A suite of libraries that can be used for embedding debug elements into an application</a:t>
            </a:r>
          </a:p>
          <a:p>
            <a:pPr lvl="1"/>
            <a:r>
              <a:rPr lang="en-US" dirty="0" err="1" smtClean="0"/>
              <a:t>AETLib</a:t>
            </a:r>
            <a:endParaRPr lang="en-US" dirty="0" smtClean="0"/>
          </a:p>
          <a:p>
            <a:pPr lvl="1"/>
            <a:r>
              <a:rPr lang="en-US" dirty="0" err="1" smtClean="0"/>
              <a:t>ETBLib</a:t>
            </a:r>
            <a:endParaRPr lang="en-US" dirty="0" smtClean="0"/>
          </a:p>
          <a:p>
            <a:pPr lvl="1"/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err="1" smtClean="0"/>
              <a:t>DSPTraceLib</a:t>
            </a:r>
            <a:endParaRPr lang="en-US" dirty="0" smtClean="0"/>
          </a:p>
          <a:p>
            <a:pPr lvl="1"/>
            <a:r>
              <a:rPr lang="en-US" dirty="0" err="1" smtClean="0"/>
              <a:t>STMLib</a:t>
            </a:r>
            <a:endParaRPr lang="en-US" dirty="0" smtClean="0"/>
          </a:p>
          <a:p>
            <a:pPr algn="ctr">
              <a:buNone/>
            </a:pPr>
            <a:r>
              <a:rPr lang="en-US" sz="2000" dirty="0" smtClean="0"/>
              <a:t>Available Free Via </a:t>
            </a:r>
            <a:r>
              <a:rPr lang="en-US" sz="2000" dirty="0" err="1" smtClean="0"/>
              <a:t>GForge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https://gforge.ti.com/gf/project/ctoolslib/frs/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AETLib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programmatic access to the Advanced Event Triggering logic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Reuse of limited AET resources (task stack monitoring)</a:t>
            </a:r>
          </a:p>
          <a:p>
            <a:pPr lvl="1"/>
            <a:r>
              <a:rPr lang="en-US" dirty="0" smtClean="0"/>
              <a:t>More granularity for enabling/disabling AET/Trace at specific points of the application</a:t>
            </a:r>
          </a:p>
          <a:p>
            <a:pPr lvl="1"/>
            <a:r>
              <a:rPr lang="en-US" dirty="0" smtClean="0"/>
              <a:t>Capture of Trace data from fielded devices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ETBLib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application access to configuration of the embedded trace buffer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ETB can be configured without Debugger connection</a:t>
            </a:r>
          </a:p>
          <a:p>
            <a:pPr lvl="1"/>
            <a:r>
              <a:rPr lang="en-US" dirty="0" smtClean="0"/>
              <a:t>Dynamic draining of ETB is supported</a:t>
            </a:r>
          </a:p>
          <a:p>
            <a:pPr lvl="2"/>
            <a:r>
              <a:rPr lang="en-US" dirty="0" smtClean="0"/>
              <a:t>Events generated on half full and full</a:t>
            </a:r>
          </a:p>
          <a:p>
            <a:pPr lvl="2"/>
            <a:r>
              <a:rPr lang="en-US" dirty="0" smtClean="0"/>
              <a:t>Data can be moved from ETB into internal memory and passed off via any transport (Ethernet, </a:t>
            </a:r>
            <a:r>
              <a:rPr lang="en-US" dirty="0" err="1" smtClean="0"/>
              <a:t>Srio</a:t>
            </a:r>
            <a:r>
              <a:rPr lang="en-US" dirty="0" smtClean="0"/>
              <a:t>, etc)</a:t>
            </a:r>
          </a:p>
          <a:p>
            <a:pPr lvl="2"/>
            <a:r>
              <a:rPr lang="en-US" dirty="0" smtClean="0"/>
              <a:t>Virtually extend the size of the ETB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3581400"/>
            <a:ext cx="8382000" cy="2590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876800"/>
            <a:ext cx="453571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STMLib</a:t>
            </a:r>
            <a:endParaRPr lang="en-US" dirty="0" smtClean="0"/>
          </a:p>
          <a:p>
            <a:pPr lvl="1"/>
            <a:r>
              <a:rPr lang="en-US" dirty="0" smtClean="0"/>
              <a:t>Application Interface to System Trace Software Messages 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Small function overhead </a:t>
            </a:r>
          </a:p>
          <a:p>
            <a:pPr lvl="2"/>
            <a:r>
              <a:rPr lang="en-US" dirty="0" smtClean="0"/>
              <a:t>Real-Time</a:t>
            </a:r>
          </a:p>
          <a:p>
            <a:pPr lvl="2"/>
            <a:r>
              <a:rPr lang="en-US" dirty="0" smtClean="0"/>
              <a:t>System Level Time Stamp</a:t>
            </a:r>
          </a:p>
          <a:p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smtClean="0"/>
              <a:t>Application Interface to Common Platform Tracer Configuration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886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System Analyzer(MCSA)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r>
              <a:rPr lang="en-US" sz="2800" dirty="0" smtClean="0"/>
              <a:t>Suite of tools providing real-time visibility into performance and behavior of an application.</a:t>
            </a:r>
          </a:p>
          <a:p>
            <a:pPr lvl="1"/>
            <a:r>
              <a:rPr lang="en-US" sz="2400" dirty="0" smtClean="0"/>
              <a:t>Information collected in various ways</a:t>
            </a:r>
          </a:p>
          <a:p>
            <a:r>
              <a:rPr lang="en-US" sz="2800" dirty="0" smtClean="0"/>
              <a:t>Advanced Tooling Features:</a:t>
            </a:r>
          </a:p>
          <a:p>
            <a:pPr lvl="1"/>
            <a:r>
              <a:rPr lang="en-US" sz="2400" dirty="0" smtClean="0"/>
              <a:t>Real-time event monitoring</a:t>
            </a:r>
          </a:p>
          <a:p>
            <a:pPr lvl="1"/>
            <a:r>
              <a:rPr lang="en-US" sz="2400" dirty="0" smtClean="0"/>
              <a:t>Multicore event correlation</a:t>
            </a:r>
          </a:p>
          <a:p>
            <a:pPr lvl="1"/>
            <a:r>
              <a:rPr lang="en-US" sz="2400" dirty="0" smtClean="0"/>
              <a:t>Correlation of software events, hardware events and CPU trace</a:t>
            </a:r>
          </a:p>
          <a:p>
            <a:pPr lvl="1"/>
            <a:r>
              <a:rPr lang="en-US" sz="2400" dirty="0" smtClean="0"/>
              <a:t>Real-time profiling and benchmarking</a:t>
            </a:r>
          </a:p>
          <a:p>
            <a:pPr lvl="1"/>
            <a:r>
              <a:rPr lang="en-US" sz="2400" dirty="0" smtClean="0"/>
              <a:t>Real-time debugging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955268"/>
            <a:ext cx="660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http://processors.wiki.ti.com/index.php/Multicore_System_Analyzer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Benchmarking: Finding out how long it takes some action to complete. Includes 'context aware' benchmarking for multi-threaded analysis</a:t>
            </a:r>
          </a:p>
          <a:p>
            <a:r>
              <a:rPr lang="en-US" sz="2800" dirty="0" smtClean="0"/>
              <a:t>CPU and Task Load Monitoring: real-time visibility into how busy your system really is</a:t>
            </a:r>
          </a:p>
          <a:p>
            <a:r>
              <a:rPr lang="en-US" sz="2800" dirty="0" smtClean="0"/>
              <a:t>O/S Execution Monitoring: monitoring task switches and the state of kernel objects such as semaphores</a:t>
            </a:r>
          </a:p>
          <a:p>
            <a:r>
              <a:rPr lang="en-US" sz="2800" dirty="0" smtClean="0"/>
              <a:t>Filtering events</a:t>
            </a:r>
          </a:p>
          <a:p>
            <a:r>
              <a:rPr lang="en-US" sz="2800" dirty="0" smtClean="0"/>
              <a:t>Multicore Event Correlation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990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Current/Future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4114800" cy="4114800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Ethernet Transport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Stop-Mode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Run-Mode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Execution Graph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CPU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Task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Benchmark/Duration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Context Aware Profile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Statistics / Count Analysis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495800" y="1143000"/>
            <a:ext cx="4343400" cy="4343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ETB Draining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CPU Trace, STM, UIA Correlation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Logging on Linux</a:t>
            </a:r>
          </a:p>
          <a:p>
            <a:r>
              <a:rPr lang="en-US" sz="2400" dirty="0" err="1" smtClean="0"/>
              <a:t>Realtime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&amp; Software Instrumentation Control</a:t>
            </a:r>
          </a:p>
          <a:p>
            <a:r>
              <a:rPr lang="en-US" sz="2400" dirty="0" smtClean="0"/>
              <a:t>USB Transport</a:t>
            </a:r>
          </a:p>
          <a:p>
            <a:r>
              <a:rPr lang="en-US" sz="2400" dirty="0" smtClean="0"/>
              <a:t>STM Transport</a:t>
            </a:r>
          </a:p>
          <a:p>
            <a:r>
              <a:rPr lang="en-US" sz="2400" dirty="0" smtClean="0"/>
              <a:t>Remote Debug</a:t>
            </a:r>
          </a:p>
          <a:p>
            <a:r>
              <a:rPr lang="en-US" sz="2400" dirty="0" smtClean="0"/>
              <a:t>Back Trace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7620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7620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6019800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System Analyzer 1.1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7126" y="5726668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System Analyzer 1.0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943600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MCSA User’s Guide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Architecture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Event Triggering</a:t>
            </a:r>
          </a:p>
          <a:p>
            <a:pPr lvl="1"/>
            <a:r>
              <a:rPr lang="en-US" dirty="0" smtClean="0"/>
              <a:t>Hardware Breakpoints/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Event Monitoring/Counting</a:t>
            </a:r>
          </a:p>
          <a:p>
            <a:pPr lvl="1"/>
            <a:r>
              <a:rPr lang="en-US" dirty="0" smtClean="0"/>
              <a:t>Core Trace Control</a:t>
            </a:r>
          </a:p>
          <a:p>
            <a:r>
              <a:rPr lang="en-US" dirty="0" smtClean="0"/>
              <a:t>DSP Core Trace</a:t>
            </a:r>
          </a:p>
          <a:p>
            <a:pPr lvl="1"/>
            <a:r>
              <a:rPr lang="en-US" dirty="0" smtClean="0"/>
              <a:t>Export Program, Timing, Data, Event Info</a:t>
            </a:r>
          </a:p>
          <a:p>
            <a:r>
              <a:rPr lang="en-US" dirty="0" smtClean="0"/>
              <a:t>System Trace </a:t>
            </a:r>
          </a:p>
          <a:p>
            <a:pPr lvl="1"/>
            <a:r>
              <a:rPr lang="en-US" dirty="0" smtClean="0"/>
              <a:t>Export Bus Statistics and Events</a:t>
            </a:r>
          </a:p>
          <a:p>
            <a:pPr lvl="1"/>
            <a:r>
              <a:rPr lang="en-US" dirty="0" smtClean="0"/>
              <a:t>Export Software Messages </a:t>
            </a:r>
          </a:p>
          <a:p>
            <a:r>
              <a:rPr lang="en-US" dirty="0" smtClean="0"/>
              <a:t>Cross Triggering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8600" y="4191000"/>
            <a:ext cx="8458200" cy="1676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Data Capture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/>
          <a:lstStyle/>
          <a:p>
            <a:r>
              <a:rPr lang="en-US" sz="2800" dirty="0" smtClean="0"/>
              <a:t>DSP Core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Dedicated TI Embedded Trace Buffer (TETB)</a:t>
            </a:r>
          </a:p>
          <a:p>
            <a:pPr lvl="2"/>
            <a:r>
              <a:rPr lang="en-US" sz="2000" dirty="0" smtClean="0"/>
              <a:t> 4Kb on each core</a:t>
            </a:r>
          </a:p>
          <a:p>
            <a:r>
              <a:rPr lang="en-US" sz="2800" dirty="0" smtClean="0"/>
              <a:t>System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System Level TI Embedded Trace Buffer (TETB)</a:t>
            </a:r>
          </a:p>
          <a:p>
            <a:pPr lvl="2"/>
            <a:r>
              <a:rPr lang="en-US" sz="2000" dirty="0" smtClean="0"/>
              <a:t>16Kb per device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2743200"/>
            <a:ext cx="8458200" cy="2133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2819400"/>
            <a:ext cx="529166" cy="533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791200" y="1905000"/>
            <a:ext cx="12954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1981200"/>
            <a:ext cx="304800" cy="307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6019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XDS560v2 Pro (In Beta) = 2GB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Trace Buffer (TETB)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10000"/>
          </a:xfrm>
        </p:spPr>
        <p:txBody>
          <a:bodyPr/>
          <a:lstStyle/>
          <a:p>
            <a:r>
              <a:rPr lang="en-US" dirty="0" smtClean="0"/>
              <a:t>Can be optionally drained “on the fly” to L2, shared, or external memories</a:t>
            </a:r>
          </a:p>
          <a:p>
            <a:r>
              <a:rPr lang="en-US" dirty="0" smtClean="0"/>
              <a:t>Can trigger event on ½ full status or full status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Virtually extends the limited ETB size</a:t>
            </a:r>
          </a:p>
          <a:p>
            <a:pPr lvl="1"/>
            <a:r>
              <a:rPr lang="en-US" dirty="0" smtClean="0"/>
              <a:t>Data can be streamed from the device via Ethernet or any other transport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914400"/>
            <a:ext cx="8458200" cy="426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Subsystem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4800600" y="914400"/>
            <a:ext cx="2895600" cy="419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Subsystem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5791200" y="1981200"/>
            <a:ext cx="12192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019800" y="3352800"/>
            <a:ext cx="762000" cy="16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Port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4953000" y="5638800"/>
            <a:ext cx="2895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External Trace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Receiver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715000" y="1295400"/>
            <a:ext cx="1371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TETB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7200" y="27432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67" name="Straight Arrow Connector 66"/>
            <p:cNvCxnSpPr>
              <a:stCxn id="64" idx="2"/>
              <a:endCxn id="66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609600" y="28956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55" name="Straight Arrow Connector 54"/>
            <p:cNvCxnSpPr>
              <a:stCxn id="52" idx="2"/>
              <a:endCxn id="54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94" name="Straight Arrow Connector 93"/>
          <p:cNvCxnSpPr>
            <a:stCxn id="45" idx="3"/>
            <a:endCxn id="76" idx="1"/>
          </p:cNvCxnSpPr>
          <p:nvPr/>
        </p:nvCxnSpPr>
        <p:spPr bwMode="auto">
          <a:xfrm>
            <a:off x="3344917" y="4152900"/>
            <a:ext cx="267488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76" idx="2"/>
            <a:endCxn id="77" idx="0"/>
          </p:cNvCxnSpPr>
          <p:nvPr/>
        </p:nvCxnSpPr>
        <p:spPr bwMode="auto">
          <a:xfrm>
            <a:off x="6400800" y="49530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75" idx="2"/>
            <a:endCxn id="76" idx="0"/>
          </p:cNvCxnSpPr>
          <p:nvPr/>
        </p:nvCxnSpPr>
        <p:spPr bwMode="auto">
          <a:xfrm>
            <a:off x="6400800" y="2971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75" idx="0"/>
          </p:cNvCxnSpPr>
          <p:nvPr/>
        </p:nvCxnSpPr>
        <p:spPr bwMode="auto">
          <a:xfrm flipV="1">
            <a:off x="6400800" y="1752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8" name="Group 67"/>
          <p:cNvGrpSpPr/>
          <p:nvPr/>
        </p:nvGrpSpPr>
        <p:grpSpPr>
          <a:xfrm>
            <a:off x="769883" y="30480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9" name="Rectangle 68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73" name="Straight Arrow Connector 72"/>
            <p:cNvCxnSpPr>
              <a:stCxn id="70" idx="2"/>
              <a:endCxn id="72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914400" y="32004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45" name="Rectangle 44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49" name="Straight Arrow Connector 48"/>
            <p:cNvCxnSpPr>
              <a:stCxn id="46" idx="2"/>
              <a:endCxn id="48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15240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(AET)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724400" cy="5334000"/>
          </a:xfrm>
        </p:spPr>
        <p:txBody>
          <a:bodyPr/>
          <a:lstStyle/>
          <a:p>
            <a:r>
              <a:rPr lang="en-US" dirty="0" smtClean="0"/>
              <a:t>Logic that can monitor </a:t>
            </a:r>
          </a:p>
          <a:p>
            <a:pPr lvl="1"/>
            <a:r>
              <a:rPr lang="en-US" dirty="0" smtClean="0"/>
              <a:t>Program Bus Activity</a:t>
            </a:r>
          </a:p>
          <a:p>
            <a:pPr lvl="1"/>
            <a:r>
              <a:rPr lang="en-US" dirty="0" smtClean="0"/>
              <a:t>Data Memory Bus Activity</a:t>
            </a:r>
          </a:p>
          <a:p>
            <a:pPr lvl="1"/>
            <a:r>
              <a:rPr lang="en-US" dirty="0" smtClean="0"/>
              <a:t>System Events</a:t>
            </a:r>
          </a:p>
          <a:p>
            <a:r>
              <a:rPr lang="en-US" dirty="0" smtClean="0"/>
              <a:t>Non-Intrusive / Real Time</a:t>
            </a:r>
          </a:p>
          <a:p>
            <a:r>
              <a:rPr lang="en-US" dirty="0" smtClean="0"/>
              <a:t>Programmable at load or run time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454" y="3352800"/>
            <a:ext cx="4100545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LINE" val="9.05"/>
  <p:tag name="ARTICULATE_SLIDE_PAUSE" val="0"/>
  <p:tag name="ARTICULATE_NAV_LEVEL" val="2"/>
  <p:tag name="ARTICULATE_PLAYLIST_ID" val="-1"/>
  <p:tag name="ARTICULATE_VIEW_MODE" val="2"/>
  <p:tag name="ARTICULATE_LOCK_SLIDE" val="0"/>
  <p:tag name="ARTICULATE_SLIDE_GUID" val="3d9c5fbe-125a-4aa0-95da-228aca51579f"/>
  <p:tag name="ARTICULATE_SLIDE_NAV" val="61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Corepac Performance</Template>
  <TotalTime>272</TotalTime>
  <Words>1613</Words>
  <Application>Microsoft Office PowerPoint</Application>
  <PresentationFormat>On-screen Show (4:3)</PresentationFormat>
  <Paragraphs>545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77_KeyStoneOLT</vt:lpstr>
      <vt:lpstr>Keystone Advanced Debug</vt:lpstr>
      <vt:lpstr>Agenda</vt:lpstr>
      <vt:lpstr>Agenda</vt:lpstr>
      <vt:lpstr>Debug Architecture Features</vt:lpstr>
      <vt:lpstr>Trace Data Capture Mechanisms</vt:lpstr>
      <vt:lpstr>Embedded Trace Buffer (TETB)</vt:lpstr>
      <vt:lpstr>Debug Subsystem</vt:lpstr>
      <vt:lpstr>Agenda</vt:lpstr>
      <vt:lpstr>Advanced Event Triggering (AET)</vt:lpstr>
      <vt:lpstr>Advanced Event Triggering Inputs</vt:lpstr>
      <vt:lpstr>Advanced Event Triggering Outputs (Triggers)</vt:lpstr>
      <vt:lpstr>Agenda</vt:lpstr>
      <vt:lpstr>DSP Core Trace</vt:lpstr>
      <vt:lpstr>Agenda</vt:lpstr>
      <vt:lpstr>System Trace</vt:lpstr>
      <vt:lpstr>Software Messaging</vt:lpstr>
      <vt:lpstr>Common Platform Tracer (CPTracer)</vt:lpstr>
      <vt:lpstr>KeyStone CP Tracer Modules</vt:lpstr>
      <vt:lpstr>Configuration </vt:lpstr>
      <vt:lpstr>CPTracer Sample Ouput</vt:lpstr>
      <vt:lpstr>Cross Triggering</vt:lpstr>
      <vt:lpstr>Agenda</vt:lpstr>
      <vt:lpstr>Application Embedded Debug Support</vt:lpstr>
      <vt:lpstr>AETLib</vt:lpstr>
      <vt:lpstr>ETBLib</vt:lpstr>
      <vt:lpstr>System Trace Libraries</vt:lpstr>
      <vt:lpstr>Agenda</vt:lpstr>
      <vt:lpstr>Multicore System Analyzer(MCSA)</vt:lpstr>
      <vt:lpstr>Analysis Features</vt:lpstr>
      <vt:lpstr>Current/Future Features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Advanced Debug</dc:title>
  <dc:subject>Keystone Training</dc:subject>
  <dc:creator>Dan Rinkes</dc:creator>
  <cp:lastModifiedBy>Dan Rinkes</cp:lastModifiedBy>
  <cp:revision>28</cp:revision>
  <dcterms:created xsi:type="dcterms:W3CDTF">2012-02-09T20:31:56Z</dcterms:created>
  <dcterms:modified xsi:type="dcterms:W3CDTF">2012-02-24T19:33:31Z</dcterms:modified>
</cp:coreProperties>
</file>