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4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2" r:id="rId2"/>
  </p:sldMasterIdLst>
  <p:notesMasterIdLst>
    <p:notesMasterId r:id="rId62"/>
  </p:notesMasterIdLst>
  <p:handoutMasterIdLst>
    <p:handoutMasterId r:id="rId63"/>
  </p:handoutMasterIdLst>
  <p:sldIdLst>
    <p:sldId id="265" r:id="rId3"/>
    <p:sldId id="348" r:id="rId4"/>
    <p:sldId id="33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99" r:id="rId44"/>
    <p:sldId id="403" r:id="rId45"/>
    <p:sldId id="404" r:id="rId46"/>
    <p:sldId id="405" r:id="rId47"/>
    <p:sldId id="406" r:id="rId48"/>
    <p:sldId id="408" r:id="rId49"/>
    <p:sldId id="409" r:id="rId50"/>
    <p:sldId id="411" r:id="rId51"/>
    <p:sldId id="414" r:id="rId52"/>
    <p:sldId id="407" r:id="rId53"/>
    <p:sldId id="412" r:id="rId54"/>
    <p:sldId id="413" r:id="rId55"/>
    <p:sldId id="400" r:id="rId56"/>
    <p:sldId id="390" r:id="rId57"/>
    <p:sldId id="392" r:id="rId58"/>
    <p:sldId id="393" r:id="rId59"/>
    <p:sldId id="415" r:id="rId60"/>
    <p:sldId id="347" r:id="rId61"/>
  </p:sldIdLst>
  <p:sldSz cx="9144000" cy="6858000" type="screen4x3"/>
  <p:notesSz cx="7023100" cy="93091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718" autoAdjust="0"/>
  </p:normalViewPr>
  <p:slideViewPr>
    <p:cSldViewPr snapToGrid="0">
      <p:cViewPr>
        <p:scale>
          <a:sx n="90" d="100"/>
          <a:sy n="90" d="100"/>
        </p:scale>
        <p:origin x="-1956" y="-69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32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525" y="0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685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525" y="8842685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525" y="0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472" y="4422144"/>
            <a:ext cx="5618157" cy="418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685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525" y="8842685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me-division_multiplexin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I2S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s_(computing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%C2%B2C" TargetMode="External"/><Relationship Id="rId5" Type="http://schemas.openxmlformats.org/officeDocument/2006/relationships/hyperlink" Target="http://en.wikipedia.org/wiki/1-Wire" TargetMode="External"/><Relationship Id="rId4" Type="http://schemas.openxmlformats.org/officeDocument/2006/relationships/hyperlink" Target="http://en.wikipedia.org/wiki/Dallas_Semiconductor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endering_(computer_graphics)" TargetMode="External"/><Relationship Id="rId13" Type="http://schemas.openxmlformats.org/officeDocument/2006/relationships/hyperlink" Target="http://en.wikipedia.org/wiki/Hardware_acceleration" TargetMode="External"/><Relationship Id="rId3" Type="http://schemas.openxmlformats.org/officeDocument/2006/relationships/hyperlink" Target="http://en.wikipedia.org/wiki/Pixel_shader" TargetMode="External"/><Relationship Id="rId7" Type="http://schemas.openxmlformats.org/officeDocument/2006/relationships/hyperlink" Target="http://en.wikipedia.org/wiki/OpenGL" TargetMode="External"/><Relationship Id="rId12" Type="http://schemas.openxmlformats.org/officeDocument/2006/relationships/hyperlink" Target="http://en.wikipedia.org/wiki/Video_ga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OpenGL_ES" TargetMode="External"/><Relationship Id="rId11" Type="http://schemas.openxmlformats.org/officeDocument/2006/relationships/hyperlink" Target="http://en.wikipedia.org/wiki/3D_computer_graphics" TargetMode="External"/><Relationship Id="rId5" Type="http://schemas.openxmlformats.org/officeDocument/2006/relationships/hyperlink" Target="http://en.wikipedia.org/wiki/Geometry_shader" TargetMode="External"/><Relationship Id="rId10" Type="http://schemas.openxmlformats.org/officeDocument/2006/relationships/hyperlink" Target="http://en.wikipedia.org/wiki/2D_computer_graphics" TargetMode="External"/><Relationship Id="rId4" Type="http://schemas.openxmlformats.org/officeDocument/2006/relationships/hyperlink" Target="http://en.wikipedia.org/wiki/Vertex_shader" TargetMode="External"/><Relationship Id="rId9" Type="http://schemas.openxmlformats.org/officeDocument/2006/relationships/hyperlink" Target="http://en.wikipedia.org/wiki/Application_programming_interface" TargetMode="External"/><Relationship Id="rId14" Type="http://schemas.openxmlformats.org/officeDocument/2006/relationships/hyperlink" Target="http://en.wikipedia.org/wiki/Graphics_processing_unit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EPOS  - Electronic point of sale</a:t>
            </a:r>
          </a:p>
          <a:p>
            <a:r>
              <a:rPr lang="en-US" dirty="0" smtClean="0"/>
              <a:t>SK – Software Kit</a:t>
            </a:r>
          </a:p>
          <a:p>
            <a:r>
              <a:rPr lang="en-US" dirty="0" smtClean="0"/>
              <a:t>IDK – Industrial Development Kit</a:t>
            </a:r>
          </a:p>
          <a:p>
            <a:r>
              <a:rPr lang="en-US" dirty="0" smtClean="0"/>
              <a:t>HS- High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2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eaLnBrk="1" hangingPunct="1"/>
            <a:r>
              <a:rPr lang="en-US" b="1" dirty="0" smtClean="0"/>
              <a:t>75MHZ input pixel clock  (2Kx1Kx30fps)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For 16 bits interface, two VPFE are connected together </a:t>
            </a:r>
          </a:p>
          <a:p>
            <a:r>
              <a:rPr lang="en-US" b="1" dirty="0" smtClean="0"/>
              <a:t>Row data - </a:t>
            </a:r>
            <a:r>
              <a:rPr lang="en-US" dirty="0" smtClean="0">
                <a:latin typeface="+mn-lt"/>
              </a:rPr>
              <a:t>color filter array (CFA or RGB color space </a:t>
            </a:r>
            <a:r>
              <a:rPr lang="en-US" dirty="0" err="1" smtClean="0">
                <a:latin typeface="+mn-lt"/>
              </a:rPr>
              <a:t>Foveon</a:t>
            </a:r>
            <a:r>
              <a:rPr lang="en-US" dirty="0" smtClean="0">
                <a:latin typeface="+mn-lt"/>
              </a:rPr>
              <a:t> X3 sensors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34BEBD-F97A-4391-B9A3-A9100FE494AC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(Ipv4, Ipv6, 802.3x)  - software support</a:t>
            </a:r>
          </a:p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MDIO – Management Data Input-Output serial link to talk to the physical front end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 )additional P – Presence - assertions and constraints</a:t>
            </a:r>
          </a:p>
          <a:p>
            <a:r>
              <a:rPr lang="en-US" i="1" dirty="0" smtClean="0"/>
              <a:t>UTMI</a:t>
            </a:r>
            <a:r>
              <a:rPr lang="en-US" dirty="0" smtClean="0"/>
              <a:t>, USB 2.0 Transceiver Macrocell Interface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AFBB12-A295-4E14-B215-7F2047C534BB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WDT</a:t>
            </a:r>
            <a:r>
              <a:rPr lang="en-US" baseline="0" dirty="0" smtClean="0"/>
              <a:t> – Watchdog Timer</a:t>
            </a:r>
          </a:p>
          <a:p>
            <a:r>
              <a:rPr lang="en-US" baseline="0" dirty="0" smtClean="0"/>
              <a:t>MPU – Microprocessor Unit</a:t>
            </a:r>
          </a:p>
          <a:p>
            <a:r>
              <a:rPr lang="en-US" dirty="0" err="1" smtClean="0"/>
              <a:t>McASP</a:t>
            </a:r>
            <a:r>
              <a:rPr lang="en-US" dirty="0" smtClean="0"/>
              <a:t> - general-purpose audio serial port optimized for the needs of multichannel audio applications. The </a:t>
            </a:r>
            <a:r>
              <a:rPr lang="en-US" dirty="0" err="1" smtClean="0"/>
              <a:t>McASP</a:t>
            </a:r>
            <a:r>
              <a:rPr lang="en-US" dirty="0" smtClean="0"/>
              <a:t> is useful for time-division multiplexed (</a:t>
            </a:r>
            <a:r>
              <a:rPr lang="en-US" dirty="0" smtClean="0">
                <a:hlinkClick r:id="rId3" tooltip="Time-division multiplexing"/>
              </a:rPr>
              <a:t>TDM</a:t>
            </a:r>
            <a:r>
              <a:rPr lang="en-US" dirty="0" smtClean="0"/>
              <a:t>) stream, Inter-Integrated Sound (</a:t>
            </a:r>
            <a:r>
              <a:rPr lang="en-US" dirty="0" smtClean="0">
                <a:hlinkClick r:id="rId4" tooltip="I2S"/>
              </a:rPr>
              <a:t>I2S</a:t>
            </a:r>
            <a:r>
              <a:rPr lang="en-US" dirty="0" smtClean="0"/>
              <a:t>) protocols, and </a:t>
            </a:r>
            <a:r>
              <a:rPr lang="en-US" dirty="0" err="1" smtClean="0"/>
              <a:t>intercomponent</a:t>
            </a:r>
            <a:r>
              <a:rPr lang="en-US" dirty="0" smtClean="0"/>
              <a:t> digital audio interface transmission (DIT). 384</a:t>
            </a:r>
            <a:r>
              <a:rPr lang="en-US" baseline="0" dirty="0" smtClean="0"/>
              <a:t> time slots, each 8,12,16,20,24,28,32 bit, 2 to 32 streams</a:t>
            </a:r>
          </a:p>
          <a:p>
            <a:r>
              <a:rPr lang="en-US" dirty="0" smtClean="0"/>
              <a:t>CTS RTS DTR DSR DCD RIN -RTS / CTS Flow Control is another </a:t>
            </a:r>
            <a:r>
              <a:rPr lang="en-US" b="1" dirty="0" smtClean="0"/>
              <a:t>flow control mechanism that is part of the RS232 standard  </a:t>
            </a:r>
            <a:r>
              <a:rPr lang="en-US" dirty="0" smtClean="0">
                <a:latin typeface="+mn-lt"/>
              </a:rPr>
              <a:t>Transmission Initialization bit (TIN) and</a:t>
            </a:r>
          </a:p>
          <a:p>
            <a:r>
              <a:rPr lang="en-US" dirty="0" smtClean="0">
                <a:latin typeface="+mn-lt"/>
              </a:rPr>
              <a:t>the Receive Initialization bit (RIN)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Sync Timer  -32 bits on 32KHZ (falling edge). Go from zero to pre-define value and continue from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PWM - Pulse Width Modulation  </a:t>
            </a:r>
          </a:p>
          <a:p>
            <a:r>
              <a:rPr lang="en-US" dirty="0" smtClean="0"/>
              <a:t>The Pulse-Width Modulation Subsystem (PWMSS) consists of an instance of Enhanced High Resolution Pulse Width Modulator (</a:t>
            </a:r>
            <a:r>
              <a:rPr lang="en-US" dirty="0" err="1" smtClean="0"/>
              <a:t>eHRPWM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Enhanced Capture (</a:t>
            </a:r>
            <a:r>
              <a:rPr lang="en-US" dirty="0" err="1" smtClean="0"/>
              <a:t>eCAP</a:t>
            </a:r>
            <a:r>
              <a:rPr lang="en-US" dirty="0" smtClean="0"/>
              <a:t>), and Enhanced Quadrature Encoded Pulse (</a:t>
            </a:r>
            <a:r>
              <a:rPr lang="en-US" dirty="0" err="1" smtClean="0"/>
              <a:t>eQEP</a:t>
            </a:r>
            <a:r>
              <a:rPr lang="en-US" dirty="0" smtClean="0"/>
              <a:t>) modules.</a:t>
            </a:r>
          </a:p>
          <a:p>
            <a:endParaRPr lang="en-US" dirty="0" smtClean="0"/>
          </a:p>
          <a:p>
            <a:r>
              <a:rPr lang="en-US" b="1" dirty="0" smtClean="0"/>
              <a:t>1-Wire</a:t>
            </a:r>
            <a:r>
              <a:rPr lang="en-US" dirty="0" smtClean="0"/>
              <a:t> is a device communications </a:t>
            </a:r>
            <a:r>
              <a:rPr lang="en-US" dirty="0" smtClean="0">
                <a:hlinkClick r:id="rId3" tooltip="Bus (computing)"/>
              </a:rPr>
              <a:t>bus system</a:t>
            </a:r>
            <a:r>
              <a:rPr lang="en-US" dirty="0" smtClean="0"/>
              <a:t> designed by </a:t>
            </a:r>
            <a:r>
              <a:rPr lang="en-US" dirty="0" smtClean="0">
                <a:hlinkClick r:id="rId4" tooltip="Dallas Semiconductor"/>
              </a:rPr>
              <a:t>Dallas Semiconductor Corp.</a:t>
            </a:r>
            <a:r>
              <a:rPr lang="en-US" dirty="0" smtClean="0"/>
              <a:t> that provides low-speed data, signaling, and power over a single signal.</a:t>
            </a:r>
            <a:r>
              <a:rPr lang="en-US" baseline="30000" dirty="0" smtClean="0">
                <a:hlinkClick r:id="rId5"/>
              </a:rPr>
              <a:t>[1]</a:t>
            </a:r>
            <a:r>
              <a:rPr lang="en-US" dirty="0" smtClean="0"/>
              <a:t> 1-Wire is similar in concept to </a:t>
            </a:r>
            <a:r>
              <a:rPr lang="en-US" dirty="0" smtClean="0">
                <a:hlinkClick r:id="rId6" tooltip="I²C"/>
              </a:rPr>
              <a:t>I²C</a:t>
            </a:r>
            <a:r>
              <a:rPr lang="en-US" dirty="0" smtClean="0"/>
              <a:t>, but with lower data rates and longer range.</a:t>
            </a:r>
          </a:p>
          <a:p>
            <a:r>
              <a:rPr lang="en-US" dirty="0" smtClean="0"/>
              <a:t>HDQ –</a:t>
            </a:r>
            <a:r>
              <a:rPr lang="en-US" dirty="0" smtClean="0">
                <a:latin typeface="+mn-lt"/>
              </a:rPr>
              <a:t>HDQ communication between host and slave single wire open-drain, The protocol is asynchronous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DCAN Control Area Network - The Controller Area Network is a serial communications protocol which efficiently supports distributed</a:t>
            </a:r>
          </a:p>
          <a:p>
            <a:r>
              <a:rPr lang="en-US" dirty="0" smtClean="0">
                <a:latin typeface="+mn-lt"/>
              </a:rPr>
              <a:t>realtime control with a high level of security. The DCAN module supports bitrates up to 1 Mbit/s and is</a:t>
            </a:r>
          </a:p>
          <a:p>
            <a:r>
              <a:rPr lang="en-US" dirty="0" smtClean="0">
                <a:latin typeface="+mn-lt"/>
              </a:rPr>
              <a:t>compliant to the CAN 2.0B protocol specification. The core IP within DCAN is provided by Bosch.</a:t>
            </a:r>
          </a:p>
          <a:p>
            <a:r>
              <a:rPr lang="en-US" dirty="0" smtClean="0">
                <a:latin typeface="+mn-lt"/>
              </a:rPr>
              <a:t>This device includes two instantiations of the DCAN controller: DCAN0 and DCAN1</a:t>
            </a:r>
          </a:p>
          <a:p>
            <a:r>
              <a:rPr lang="en-US" dirty="0" err="1" smtClean="0">
                <a:latin typeface="+mn-lt"/>
              </a:rPr>
              <a:t>McSPI</a:t>
            </a:r>
            <a:r>
              <a:rPr lang="en-US" dirty="0" smtClean="0">
                <a:latin typeface="+mn-lt"/>
              </a:rPr>
              <a:t> – Multichannel Serial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0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Successive Approximation register</a:t>
            </a:r>
          </a:p>
          <a:p>
            <a:r>
              <a:rPr lang="en-US" dirty="0" smtClean="0"/>
              <a:t>KSPS – k</a:t>
            </a:r>
            <a:r>
              <a:rPr lang="en-US" baseline="0" dirty="0" smtClean="0"/>
              <a:t> signals per second?</a:t>
            </a:r>
          </a:p>
          <a:p>
            <a:r>
              <a:rPr lang="en-US" baseline="0" dirty="0" smtClean="0"/>
              <a:t>AFE-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64" indent="-174964">
              <a:buFontTx/>
              <a:buChar char="-"/>
            </a:pPr>
            <a:r>
              <a:rPr lang="en-US" dirty="0" smtClean="0"/>
              <a:t>ARM + PRU + memories + peripherals =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4964" indent="-174964">
              <a:buFontTx/>
              <a:buChar char="-"/>
            </a:pPr>
            <a:r>
              <a:rPr lang="en-US" dirty="0" smtClean="0"/>
              <a:t>PRU works as a co-processor in</a:t>
            </a:r>
            <a:r>
              <a:rPr lang="en-US" baseline="0" dirty="0" smtClean="0"/>
              <a:t> system-level implementation, or</a:t>
            </a:r>
            <a:endParaRPr lang="en-US" dirty="0" smtClean="0"/>
          </a:p>
          <a:p>
            <a:r>
              <a:rPr lang="en-US" dirty="0" smtClean="0"/>
              <a:t>-  </a:t>
            </a:r>
            <a:r>
              <a:rPr lang="en-US" baseline="0" dirty="0" smtClean="0"/>
              <a:t>PRU works independently</a:t>
            </a:r>
            <a:endParaRPr lang="en-US" dirty="0" smtClean="0"/>
          </a:p>
          <a:p>
            <a:pPr marL="174964" indent="-174964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012023-4196-4B37-A6E4-39C1CD6ABA8F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32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Fly-by Topology – interleaving between the two memories (time delay)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Memory Booting: booting the device by executing firmware stored on permanent memories like </a:t>
            </a:r>
            <a:r>
              <a:rPr lang="en-US" dirty="0" err="1" smtClean="0">
                <a:latin typeface="+mn-lt"/>
              </a:rPr>
              <a:t>flashmemory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or memory cards. This process usually occurs after a cold or warm reset of the device.</a:t>
            </a:r>
          </a:p>
          <a:p>
            <a:r>
              <a:rPr lang="en-US" dirty="0" smtClean="0">
                <a:latin typeface="+mn-lt"/>
              </a:rPr>
              <a:t>• Peripheral Booting: booting the device by downloading the executable code over a communication</a:t>
            </a:r>
          </a:p>
          <a:p>
            <a:r>
              <a:rPr lang="en-US" dirty="0" smtClean="0">
                <a:latin typeface="+mn-lt"/>
              </a:rPr>
              <a:t>interface such as UART, USB, or Ethernet. This process is can also be used to flash a device.</a:t>
            </a:r>
          </a:p>
          <a:p>
            <a:r>
              <a:rPr lang="en-US" dirty="0" err="1" smtClean="0">
                <a:latin typeface="+mn-lt"/>
              </a:rPr>
              <a:t>eMMC</a:t>
            </a:r>
            <a:r>
              <a:rPr lang="en-US" dirty="0" smtClean="0">
                <a:latin typeface="+mn-lt"/>
              </a:rPr>
              <a:t> – e Multi Media card </a:t>
            </a:r>
          </a:p>
          <a:p>
            <a:r>
              <a:rPr lang="en-US" dirty="0" smtClean="0">
                <a:latin typeface="+mn-lt"/>
              </a:rPr>
              <a:t>Opp50 – certain voltage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5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A1FD-7724-438B-B8A7-4171430615C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6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43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SGX530 – graphics Accelerator - features </a:t>
            </a:r>
            <a:r>
              <a:rPr lang="en-US" dirty="0" smtClean="0">
                <a:hlinkClick r:id="rId3" action="ppaction://hlinkfile" tooltip="Pixel shader"/>
              </a:rPr>
              <a:t>pixel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 tooltip="Vertex shader"/>
              </a:rPr>
              <a:t>vertex</a:t>
            </a:r>
            <a:r>
              <a:rPr lang="en-US" dirty="0" smtClean="0"/>
              <a:t>, and </a:t>
            </a:r>
            <a:r>
              <a:rPr lang="en-US" dirty="0" smtClean="0">
                <a:hlinkClick r:id="rId5" action="ppaction://hlinkfile" tooltip="Geometry shader"/>
              </a:rPr>
              <a:t>geometry </a:t>
            </a:r>
            <a:r>
              <a:rPr lang="en-US" dirty="0" err="1" smtClean="0">
                <a:hlinkClick r:id="rId5" action="ppaction://hlinkfile" tooltip="Geometry shader"/>
              </a:rPr>
              <a:t>shader</a:t>
            </a:r>
            <a:r>
              <a:rPr lang="en-US" dirty="0" smtClean="0"/>
              <a:t> hardware, supporting </a:t>
            </a:r>
            <a:r>
              <a:rPr lang="en-US" dirty="0" smtClean="0">
                <a:hlinkClick r:id="rId6" action="ppaction://hlinkfile" tooltip="OpenGL ES"/>
              </a:rPr>
              <a:t>OpenGL ES</a:t>
            </a:r>
            <a:r>
              <a:rPr lang="en-US" dirty="0" smtClean="0"/>
              <a:t>  - </a:t>
            </a:r>
            <a:r>
              <a:rPr lang="en-US" sz="1600" dirty="0">
                <a:solidFill>
                  <a:srgbClr val="000000"/>
                </a:solidFill>
              </a:rPr>
              <a:t>7M </a:t>
            </a:r>
            <a:r>
              <a:rPr lang="en-US" sz="1600" dirty="0"/>
              <a:t>Triangles</a:t>
            </a:r>
            <a:r>
              <a:rPr lang="en-US" sz="1600" dirty="0">
                <a:solidFill>
                  <a:srgbClr val="000000"/>
                </a:solidFill>
              </a:rPr>
              <a:t> and 200M Pixels   1.6GFLOPS</a:t>
            </a:r>
            <a:endParaRPr lang="en-US" dirty="0" smtClean="0"/>
          </a:p>
          <a:p>
            <a:pPr rtl="0"/>
            <a:r>
              <a:rPr lang="en-US" b="1" dirty="0" smtClean="0"/>
              <a:t>OpenGL for Embedded Systems</a:t>
            </a:r>
            <a:r>
              <a:rPr lang="en-US" dirty="0" smtClean="0"/>
              <a:t> (</a:t>
            </a:r>
            <a:r>
              <a:rPr lang="en-US" b="1" dirty="0" smtClean="0"/>
              <a:t>OpenGL ES</a:t>
            </a:r>
            <a:r>
              <a:rPr lang="en-US" dirty="0" smtClean="0"/>
              <a:t> or </a:t>
            </a:r>
            <a:r>
              <a:rPr lang="en-US" b="1" dirty="0" smtClean="0"/>
              <a:t>GLES</a:t>
            </a:r>
            <a:r>
              <a:rPr lang="en-US" dirty="0" smtClean="0"/>
              <a:t>) is a subset of the </a:t>
            </a:r>
            <a:r>
              <a:rPr lang="en-US" dirty="0" smtClean="0">
                <a:hlinkClick r:id="rId7" action="ppaction://hlinkfile" tooltip="OpenGL"/>
              </a:rPr>
              <a:t>OpenGL</a:t>
            </a:r>
            <a:r>
              <a:rPr lang="en-US" dirty="0" smtClean="0"/>
              <a:t> </a:t>
            </a:r>
            <a:r>
              <a:rPr lang="en-US" dirty="0" smtClean="0">
                <a:hlinkClick r:id="rId8" action="ppaction://hlinkfile" tooltip="Rendering (computer graphics)"/>
              </a:rPr>
              <a:t>computer graphics rendering</a:t>
            </a:r>
            <a:r>
              <a:rPr lang="en-US" dirty="0" smtClean="0"/>
              <a:t> </a:t>
            </a:r>
            <a:r>
              <a:rPr lang="en-US" dirty="0" smtClean="0">
                <a:hlinkClick r:id="rId9" action="ppaction://hlinkfile" tooltip="Application programming interface"/>
              </a:rPr>
              <a:t>application programming interface</a:t>
            </a:r>
            <a:r>
              <a:rPr lang="en-US" dirty="0" smtClean="0"/>
              <a:t> (API) for rendering </a:t>
            </a:r>
            <a:r>
              <a:rPr lang="en-US" dirty="0" smtClean="0">
                <a:hlinkClick r:id="rId10" action="ppaction://hlinkfile" tooltip="2D computer graphics"/>
              </a:rPr>
              <a:t>2D</a:t>
            </a:r>
            <a:r>
              <a:rPr lang="en-US" dirty="0" smtClean="0"/>
              <a:t> and </a:t>
            </a:r>
            <a:r>
              <a:rPr lang="en-US" dirty="0" smtClean="0">
                <a:hlinkClick r:id="rId11" action="ppaction://hlinkfile" tooltip="3D computer graphics"/>
              </a:rPr>
              <a:t>3D computer graphics</a:t>
            </a:r>
            <a:r>
              <a:rPr lang="en-US" dirty="0" smtClean="0"/>
              <a:t> such as those used by </a:t>
            </a:r>
            <a:r>
              <a:rPr lang="en-US" dirty="0" smtClean="0">
                <a:hlinkClick r:id="rId12" action="ppaction://hlinkfile" tooltip="Video game"/>
              </a:rPr>
              <a:t>video games</a:t>
            </a:r>
            <a:r>
              <a:rPr lang="en-US" dirty="0" smtClean="0"/>
              <a:t>, typically </a:t>
            </a:r>
            <a:r>
              <a:rPr lang="en-US" dirty="0" smtClean="0">
                <a:hlinkClick r:id="rId13" action="ppaction://hlinkfile" tooltip="Hardware acceleration"/>
              </a:rPr>
              <a:t>hardware-accelerated</a:t>
            </a:r>
            <a:r>
              <a:rPr lang="en-US" dirty="0" smtClean="0"/>
              <a:t> using a </a:t>
            </a:r>
            <a:r>
              <a:rPr lang="en-US" dirty="0" smtClean="0">
                <a:hlinkClick r:id="rId14" action="ppaction://hlinkfile" tooltip="Graphics processing unit"/>
              </a:rPr>
              <a:t>graphics processing unit</a:t>
            </a:r>
            <a:r>
              <a:rPr lang="en-US" dirty="0" smtClean="0"/>
              <a:t> (GPU). </a:t>
            </a:r>
          </a:p>
          <a:p>
            <a:pPr rtl="0"/>
            <a:r>
              <a:rPr lang="en-US" dirty="0" smtClean="0"/>
              <a:t>Crypto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47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48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D2C0F-FACC-49BD-842B-8BF3033834D2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04850"/>
            <a:ext cx="4638675" cy="347821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615" y="4422131"/>
            <a:ext cx="5774853" cy="4266671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50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269E-7889-4BB4-AAA2-2887C01AFD3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issues:</a:t>
            </a:r>
          </a:p>
          <a:p>
            <a:r>
              <a:rPr lang="en-US" dirty="0" smtClean="0"/>
              <a:t>2 for Neon- VFP</a:t>
            </a:r>
          </a:p>
          <a:p>
            <a:r>
              <a:rPr lang="en-US" dirty="0" smtClean="0"/>
              <a:t>2 for load and store</a:t>
            </a:r>
          </a:p>
          <a:p>
            <a:r>
              <a:rPr lang="en-US" dirty="0" smtClean="0"/>
              <a:t>4 for the other (ALU, Shift, multiply)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58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translation between virtual address to physical address is done via two or three steps </a:t>
            </a:r>
          </a:p>
          <a:p>
            <a:r>
              <a:rPr lang="en-US" dirty="0" smtClean="0"/>
              <a:t>32 L1 Instructions</a:t>
            </a:r>
          </a:p>
          <a:p>
            <a:r>
              <a:rPr lang="en-US" dirty="0" smtClean="0"/>
              <a:t>2 by 32 data L1</a:t>
            </a:r>
          </a:p>
          <a:p>
            <a:r>
              <a:rPr lang="en-US" dirty="0" smtClean="0"/>
              <a:t>4 ways 512-entry L2 TLB  (for each processor)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7C069-BDC5-4EE9-9D1C-DFE8B6E9D36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Notes: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AM335x: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 instruction RAM   (2K instructions)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Bytes data 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- 12K Bytes shared RAM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Char char="-"/>
            </a:pPr>
            <a:r>
              <a:rPr lang="en-US" dirty="0" smtClean="0"/>
              <a:t>Although PRU can only run from IRAM, it can be reset and new code can be loaded.  This allows you to use the PRU for multiple functions.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Each PRU has a total of 32 output pins and 30 input pins.  Pins are multiplexed with other peripherals at the system level so there are pin </a:t>
            </a:r>
            <a:r>
              <a:rPr lang="en-US" dirty="0" err="1" smtClean="0"/>
              <a:t>muxing</a:t>
            </a:r>
            <a:r>
              <a:rPr lang="en-US" dirty="0" smtClean="0"/>
              <a:t> considerations to be kept in mind.</a:t>
            </a:r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Main</a:t>
            </a:r>
            <a:r>
              <a:rPr lang="en-US" baseline="0" dirty="0" smtClean="0"/>
              <a:t> point: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The PRU subsystem has key features and dedicated resources that help solve real-time problems.</a:t>
            </a:r>
          </a:p>
          <a:p>
            <a:pPr eaLnBrk="1" hangingPunct="1">
              <a:buFontTx/>
              <a:buNone/>
            </a:pPr>
            <a:endParaRPr lang="en-US" baseline="0" dirty="0" smtClean="0"/>
          </a:p>
          <a:p>
            <a:pPr eaLnBrk="1" hangingPunct="1">
              <a:buFontTx/>
              <a:buNone/>
            </a:pPr>
            <a:r>
              <a:rPr lang="en-US" baseline="0" dirty="0" smtClean="0"/>
              <a:t>Key features: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2 PRU cores – each with dedicated instruction RAM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	- RISC processors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 Composite Video, S-Video</a:t>
            </a:r>
          </a:p>
          <a:p>
            <a:pPr eaLnBrk="1" hangingPunct="1"/>
            <a:r>
              <a:rPr lang="en-US" b="1" dirty="0" smtClean="0"/>
              <a:t>Passive active Matrix Panel – supply the voltage to the LCD</a:t>
            </a:r>
          </a:p>
          <a:p>
            <a:pPr eaLnBrk="1" hangingPunct="1"/>
            <a:r>
              <a:rPr lang="en-US" dirty="0" smtClean="0"/>
              <a:t>Transparency color key  - mixing multiple colors</a:t>
            </a:r>
          </a:p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Gamma curve support</a:t>
            </a:r>
            <a:r>
              <a:rPr lang="en-US" b="1" dirty="0" smtClean="0"/>
              <a:t>  - compensate for the way the eye sees things</a:t>
            </a:r>
          </a:p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ym typeface="Wingdings" pitchFamily="2" charset="2"/>
              </a:rPr>
              <a:t>Programmable Color Phase Rotation – changing the phase of presentation of color (2 values, radius and phase)</a:t>
            </a:r>
            <a:endParaRPr lang="en-US" sz="1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OpenSSL</a:t>
            </a:r>
            <a:r>
              <a:rPr lang="en-US" dirty="0" smtClean="0"/>
              <a:t> is an open-source implementation of the SSL and TLS protocols. </a:t>
            </a:r>
          </a:p>
          <a:p>
            <a:r>
              <a:rPr lang="en-US" dirty="0" smtClean="0"/>
              <a:t>The core library, written in the C programming language, implements basic cryptographic functions and provides various utility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5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03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05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108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3200">
                <a:latin typeface="Calibri" pitchFamily="34" charset="0"/>
                <a:cs typeface="Calibri" pitchFamily="34" charset="0"/>
              </a:defRPr>
            </a:lvl1pPr>
            <a:lvl2pPr>
              <a:buClrTx/>
              <a:buSzPct val="100000"/>
              <a:buFont typeface="Courier New" pitchFamily="49" charset="0"/>
              <a:buChar char="o"/>
              <a:defRPr sz="2800">
                <a:latin typeface="Calibri" pitchFamily="34" charset="0"/>
                <a:cs typeface="Calibri" pitchFamily="34" charset="0"/>
              </a:defRPr>
            </a:lvl2pPr>
            <a:lvl3pPr>
              <a:buClrTx/>
              <a:buSzPct val="100000"/>
              <a:buFont typeface="Wingdings" pitchFamily="2" charset="2"/>
              <a:buChar char="§"/>
              <a:defRPr sz="2400">
                <a:latin typeface="Calibri" pitchFamily="34" charset="0"/>
                <a:cs typeface="Calibri" pitchFamily="34" charset="0"/>
              </a:defRPr>
            </a:lvl3pPr>
            <a:lvl4pPr>
              <a:buClrTx/>
              <a:buSzPct val="100000"/>
              <a:buFont typeface="Calibri" pitchFamily="34" charset="0"/>
              <a:buChar char="―"/>
              <a:defRPr sz="2000">
                <a:latin typeface="Calibri" pitchFamily="34" charset="0"/>
                <a:cs typeface="Calibri" pitchFamily="34" charset="0"/>
              </a:defRPr>
            </a:lvl4pPr>
            <a:lvl5pPr>
              <a:buClrTx/>
              <a:buSzPct val="100000"/>
              <a:buFont typeface="Arial" pitchFamily="34" charset="0"/>
              <a:buChar char="•"/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372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967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8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8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8069726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5.pn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" name="Picture 8" descr="ti_hz_1c_pos_rgb_jpg.jpg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06176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32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Tx/>
        <a:buSzPct val="100000"/>
        <a:buFont typeface="Courier New" pitchFamily="49" charset="0"/>
        <a:buChar char="o"/>
        <a:defRPr sz="28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Tx/>
        <a:buSzPct val="100000"/>
        <a:buFont typeface="Wingdings" pitchFamily="2" charset="2"/>
        <a:buChar char="§"/>
        <a:defRPr sz="24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Tx/>
        <a:buSzPct val="100000"/>
        <a:buFont typeface="Calibri" pitchFamily="34" charset="0"/>
        <a:buChar char="―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C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W4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Sitara</a:t>
            </a:r>
            <a:r>
              <a:rPr lang="en-US" dirty="0" smtClean="0"/>
              <a:t> AM437x 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Embedded Processors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5"/>
            <a:ext cx="8229600" cy="1020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SIMD Engine NEON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32" y="990600"/>
            <a:ext cx="846499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64/128-bit data instructions</a:t>
            </a:r>
          </a:p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32x 64-bit registers that can be arranged as 128-bit registers</a:t>
            </a:r>
          </a:p>
          <a:p>
            <a:r>
              <a:rPr lang="en-US" sz="2800" dirty="0" smtClean="0"/>
              <a:t>Data can be interpreted as follows:</a:t>
            </a:r>
          </a:p>
          <a:p>
            <a:pPr lvl="1"/>
            <a:r>
              <a:rPr lang="en-US" sz="2400" dirty="0" smtClean="0"/>
              <a:t>Byte</a:t>
            </a:r>
          </a:p>
          <a:p>
            <a:pPr lvl="1"/>
            <a:r>
              <a:rPr lang="en-US" sz="2400" dirty="0" smtClean="0"/>
              <a:t>Half-word (16-bit)</a:t>
            </a:r>
          </a:p>
          <a:p>
            <a:pPr lvl="1"/>
            <a:r>
              <a:rPr lang="en-US" sz="2400" dirty="0" smtClean="0"/>
              <a:t>Word</a:t>
            </a:r>
          </a:p>
          <a:p>
            <a:pPr lvl="1"/>
            <a:r>
              <a:rPr lang="en-US" sz="2400" dirty="0" smtClean="0"/>
              <a:t>Long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5312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NEON Registers 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327" y="861060"/>
            <a:ext cx="8953311" cy="5407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NEON registers load and store data into 64-bit registers from memory with on-the-fly interleave, as shown in this diagram.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400" dirty="0" smtClean="0"/>
              <a:t>Source: ARM Compiler Toolchain Assembler Reference; DUI0489C</a:t>
            </a:r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17944"/>
          <a:stretch>
            <a:fillRect/>
          </a:stretch>
        </p:blipFill>
        <p:spPr bwMode="auto">
          <a:xfrm>
            <a:off x="446337" y="1680245"/>
            <a:ext cx="8254333" cy="414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Vector Floating Point (VFP)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 DP registers for FP operations</a:t>
            </a:r>
          </a:p>
          <a:p>
            <a:r>
              <a:rPr lang="en-US" sz="2800" dirty="0" smtClean="0"/>
              <a:t>Native (hardware) support for all IEEE-defined floating-point operations and rounding modes; Single- and double-precision</a:t>
            </a:r>
          </a:p>
          <a:p>
            <a:r>
              <a:rPr lang="en-US" sz="2800" dirty="0" smtClean="0"/>
              <a:t>Supports fused MAC operation (e.g., rounding after the addition or after the multiplication)</a:t>
            </a:r>
          </a:p>
          <a:p>
            <a:r>
              <a:rPr lang="en-US" sz="2800" dirty="0" smtClean="0"/>
              <a:t>Supports half-precision (IEEE754-2008);</a:t>
            </a:r>
            <a:br>
              <a:rPr lang="en-US" sz="2800" dirty="0" smtClean="0"/>
            </a:br>
            <a:r>
              <a:rPr lang="en-US" sz="2800" dirty="0" smtClean="0"/>
              <a:t>1-bit sign, 5-bit exponent, 10-bit mantissa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31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Management Unit (MMU)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0034"/>
            <a:ext cx="8229600" cy="22565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Logical-to-physical memory translation:</a:t>
            </a:r>
          </a:p>
          <a:p>
            <a:pPr lvl="1"/>
            <a:r>
              <a:rPr lang="en-US" sz="2400" dirty="0" smtClean="0"/>
              <a:t>User protected</a:t>
            </a:r>
          </a:p>
          <a:p>
            <a:pPr lvl="1"/>
            <a:r>
              <a:rPr lang="en-US" sz="2400" dirty="0" smtClean="0"/>
              <a:t>Hardware manages the actual memory</a:t>
            </a:r>
          </a:p>
          <a:p>
            <a:r>
              <a:rPr lang="en-US" sz="2600" dirty="0" smtClean="0"/>
              <a:t>Page size – 16MB to 4KB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90107" y="3110694"/>
            <a:ext cx="6331379" cy="2275221"/>
            <a:chOff x="1175657" y="1567543"/>
            <a:chExt cx="6494597" cy="31752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175657" y="2260878"/>
              <a:ext cx="994787" cy="8943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CorePac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8791" y="2262554"/>
              <a:ext cx="1123741" cy="85411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MMU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60465" y="3650901"/>
              <a:ext cx="1123741" cy="569407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TLB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 bwMode="auto">
            <a:xfrm flipV="1">
              <a:off x="2170444" y="2689610"/>
              <a:ext cx="1388347" cy="184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98760" y="3155183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4421275" y="3135086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704303" y="2689609"/>
              <a:ext cx="1676400" cy="33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6380703" y="1567543"/>
              <a:ext cx="1286189" cy="317527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Memory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bg1"/>
                  </a:solidFill>
                  <a:latin typeface="+mn-lt"/>
                </a:rPr>
                <a:t>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380705" y="1999619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Page 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382385" y="2483603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2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84065" y="2967587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3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384065" y="3449891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4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84065" y="3932195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8812" y="2459859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Logical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348" y="2471583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Physical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6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Programmable Real-Time Unit (PRU) Subsystem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3830" y="1048468"/>
            <a:ext cx="3496119" cy="49459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rogrammable Real-Time Unit (PRU) is a low-latency microcontroller subsystem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Two independent PRU execution units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32-Bit RISC architecture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200MHz –  5ns per instruction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Single cycle </a:t>
            </a:r>
            <a:r>
              <a:rPr lang="en-US" sz="1600" dirty="0" smtClean="0"/>
              <a:t>execution - </a:t>
            </a:r>
            <a:r>
              <a:rPr lang="en-US" sz="1600" dirty="0"/>
              <a:t>No </a:t>
            </a:r>
            <a:r>
              <a:rPr lang="en-US" sz="1600" dirty="0" smtClean="0"/>
              <a:t>pipeline</a:t>
            </a:r>
            <a:endParaRPr lang="en-US" sz="1600" dirty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Dedicated instruction and data </a:t>
            </a:r>
            <a:br>
              <a:rPr lang="en-US" sz="1600" dirty="0" smtClean="0"/>
            </a:br>
            <a:r>
              <a:rPr lang="en-US" sz="1600" dirty="0" smtClean="0"/>
              <a:t>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Shared RAM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Includes Interrupt Controller for </a:t>
            </a:r>
            <a:br>
              <a:rPr lang="en-US" sz="1800" dirty="0" smtClean="0"/>
            </a:br>
            <a:r>
              <a:rPr lang="en-US" sz="1800" dirty="0" smtClean="0"/>
              <a:t>system event handling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Fast I/O interface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Up to 30 inputs and 32 outputs</a:t>
            </a:r>
            <a:br>
              <a:rPr lang="en-US" sz="1600" dirty="0" smtClean="0"/>
            </a:br>
            <a:r>
              <a:rPr lang="en-US" sz="1600" dirty="0" smtClean="0"/>
              <a:t>on external pins per PRU unit</a:t>
            </a: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7337425" y="21498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7331328" y="27594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6359525" y="2438027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6357938" y="3839393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6335839" y="569716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7337425" y="3906464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7493000" y="3968431"/>
            <a:ext cx="1346200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Master I/F </a:t>
            </a:r>
            <a:br>
              <a:rPr lang="en-US" sz="1000" b="1" dirty="0"/>
            </a:br>
            <a:r>
              <a:rPr lang="en-US" sz="1000" b="1" dirty="0"/>
              <a:t>(to </a:t>
            </a:r>
            <a:r>
              <a:rPr lang="en-US" sz="1000" b="1" dirty="0" err="1" smtClean="0"/>
              <a:t>SoC</a:t>
            </a:r>
            <a:r>
              <a:rPr lang="en-US" sz="1000" b="1" dirty="0" smtClean="0"/>
              <a:t> interconnect)</a:t>
            </a:r>
            <a:endParaRPr lang="en-US" sz="1000" b="1" dirty="0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 flipV="1">
            <a:off x="7337425" y="4438276"/>
            <a:ext cx="16700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7504364" y="4516064"/>
            <a:ext cx="1503111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Slave I/F</a:t>
            </a:r>
            <a:br>
              <a:rPr lang="en-US" sz="1000" b="1" dirty="0"/>
            </a:br>
            <a:r>
              <a:rPr lang="en-US" sz="1000" b="1" dirty="0"/>
              <a:t>(from </a:t>
            </a:r>
            <a:r>
              <a:rPr lang="en-US" sz="1000" b="1" dirty="0" err="1"/>
              <a:t>SoC</a:t>
            </a:r>
            <a:r>
              <a:rPr lang="en-US" sz="1000" b="1" dirty="0"/>
              <a:t> interconnect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4191000" y="1163105"/>
            <a:ext cx="4586287" cy="246221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dirty="0" smtClean="0"/>
              <a:t>AM335x PRU Subsystem Block </a:t>
            </a:r>
            <a:r>
              <a:rPr lang="en-US" sz="1600" b="1" dirty="0"/>
              <a:t>Diagram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3136549" y="222117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3136549" y="251009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1" name="AutoShape 32"/>
          <p:cNvSpPr>
            <a:spLocks noChangeArrowheads="1"/>
          </p:cNvSpPr>
          <p:nvPr/>
        </p:nvSpPr>
        <p:spPr bwMode="auto">
          <a:xfrm>
            <a:off x="4578000" y="538220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2" name="AutoShape 33"/>
          <p:cNvSpPr>
            <a:spLocks noChangeArrowheads="1"/>
          </p:cNvSpPr>
          <p:nvPr/>
        </p:nvSpPr>
        <p:spPr bwMode="auto">
          <a:xfrm rot="10800000">
            <a:off x="4578000" y="5785428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3598513" y="5325053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</a:t>
            </a:r>
            <a:r>
              <a:rPr lang="en-US" sz="1000" b="1" dirty="0" smtClean="0"/>
              <a:t>vents </a:t>
            </a:r>
            <a:r>
              <a:rPr lang="en-US" sz="1000" b="1" dirty="0"/>
              <a:t>to 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b="1" dirty="0" smtClean="0"/>
              <a:t>ARM </a:t>
            </a:r>
            <a:r>
              <a:rPr lang="en-US" sz="1000" b="1" dirty="0"/>
              <a:t>INTC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3484213" y="5728278"/>
            <a:ext cx="1095375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Events from </a:t>
            </a:r>
            <a:r>
              <a:rPr lang="en-US" sz="1000" b="1" dirty="0" smtClean="0"/>
              <a:t>Peripherals </a:t>
            </a:r>
            <a:br>
              <a:rPr lang="en-US" sz="1000" b="1" dirty="0" smtClean="0"/>
            </a:br>
            <a:r>
              <a:rPr lang="en-US" sz="1000" b="1" dirty="0" smtClean="0"/>
              <a:t>+ </a:t>
            </a:r>
            <a:r>
              <a:rPr lang="en-US" sz="1000" b="1" dirty="0"/>
              <a:t>PRUs</a:t>
            </a:r>
          </a:p>
        </p:txBody>
      </p:sp>
      <p:sp>
        <p:nvSpPr>
          <p:cNvPr id="12325" name="AutoShape 36"/>
          <p:cNvSpPr>
            <a:spLocks noChangeArrowheads="1"/>
          </p:cNvSpPr>
          <p:nvPr/>
        </p:nvSpPr>
        <p:spPr bwMode="auto">
          <a:xfrm>
            <a:off x="4577999" y="2200536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6" name="AutoShape 37"/>
          <p:cNvSpPr>
            <a:spLocks noChangeArrowheads="1"/>
          </p:cNvSpPr>
          <p:nvPr/>
        </p:nvSpPr>
        <p:spPr bwMode="auto">
          <a:xfrm rot="10800000">
            <a:off x="4577999" y="248787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3138138" y="347139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3138138" y="376031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9" name="AutoShape 40"/>
          <p:cNvSpPr>
            <a:spLocks noChangeArrowheads="1"/>
          </p:cNvSpPr>
          <p:nvPr/>
        </p:nvSpPr>
        <p:spPr bwMode="auto">
          <a:xfrm>
            <a:off x="4579588" y="3450755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30" name="AutoShape 41"/>
          <p:cNvSpPr>
            <a:spLocks noChangeArrowheads="1"/>
          </p:cNvSpPr>
          <p:nvPr/>
        </p:nvSpPr>
        <p:spPr bwMode="auto">
          <a:xfrm rot="10800000">
            <a:off x="4579588" y="373809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1109" y="2960949"/>
            <a:ext cx="1032225" cy="2667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Scratchpad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11109" y="5430464"/>
            <a:ext cx="1008539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Interrupt Controller (INTC)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11109" y="3414655"/>
            <a:ext cx="1030637" cy="611981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PRU1 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1109" y="2153706"/>
            <a:ext cx="1024731" cy="611982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PRU0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 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7402" y="19252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77402" y="25348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DRAM1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7331327" y="33690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77402" y="3144464"/>
            <a:ext cx="933198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(12K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5843412" y="2765687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5852045" y="3227649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11109" y="4210120"/>
            <a:ext cx="102473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MII1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5863235" y="4016321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11109" y="1585700"/>
            <a:ext cx="102327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MII0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5839665" y="1966700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4804967" y="3484748"/>
            <a:ext cx="4431504" cy="6334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32-bit Interconnect bus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77402" y="4897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IEP (Timer)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77402" y="5278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77402" y="5659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MPY/MAC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11109" y="5049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UART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>
            <a:off x="6337300" y="440060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7333375" y="5039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7339662" y="5420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7341249" y="5804352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6335838" y="5196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6352032" y="1776200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>
            <a:off x="4802430" y="166031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3" name="AutoShape 37"/>
          <p:cNvSpPr>
            <a:spLocks noChangeArrowheads="1"/>
          </p:cNvSpPr>
          <p:nvPr/>
        </p:nvSpPr>
        <p:spPr bwMode="auto">
          <a:xfrm rot="10800000">
            <a:off x="4827623" y="1817077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8" name="AutoShape 36"/>
          <p:cNvSpPr>
            <a:spLocks noChangeArrowheads="1"/>
          </p:cNvSpPr>
          <p:nvPr/>
        </p:nvSpPr>
        <p:spPr bwMode="auto">
          <a:xfrm>
            <a:off x="4789218" y="428473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9" name="AutoShape 37"/>
          <p:cNvSpPr>
            <a:spLocks noChangeArrowheads="1"/>
          </p:cNvSpPr>
          <p:nvPr/>
        </p:nvSpPr>
        <p:spPr bwMode="auto">
          <a:xfrm rot="10800000">
            <a:off x="4827623" y="4400620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3954463" y="1617487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3892485" y="4246716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75" name="Rectangle 74"/>
          <p:cNvSpPr/>
          <p:nvPr/>
        </p:nvSpPr>
        <p:spPr>
          <a:xfrm>
            <a:off x="5311109" y="4668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MDIO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6358729" y="4815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1"/>
            <a:ext cx="7010400" cy="60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input </a:t>
            </a:r>
            <a:r>
              <a:rPr lang="en-US" sz="1800" dirty="0"/>
              <a:t>data from frame buffer, </a:t>
            </a:r>
            <a:r>
              <a:rPr lang="en-US" sz="1800" dirty="0" smtClean="0"/>
              <a:t>sending output image or video to </a:t>
            </a:r>
            <a:r>
              <a:rPr lang="en-US" sz="1800" dirty="0"/>
              <a:t>external display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918463" cy="33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3375" y="1185862"/>
            <a:ext cx="8467725" cy="4833937"/>
          </a:xfrm>
        </p:spPr>
        <p:txBody>
          <a:bodyPr>
            <a:normAutofit lnSpcReduction="10000"/>
          </a:bodyPr>
          <a:lstStyle/>
          <a:p>
            <a:r>
              <a:rPr lang="en-US" sz="15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</a:t>
            </a:r>
            <a:r>
              <a:rPr lang="en-US" sz="15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 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100MHz pixel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 to 2048x2048 resolution, highly dependent on frame 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rate, </a:t>
            </a:r>
            <a:r>
              <a:rPr lang="en-US" sz="1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bpp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etc.</a:t>
            </a:r>
            <a:endParaRPr lang="en-US" sz="1400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Controller :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Input </a:t>
            </a:r>
            <a:r>
              <a:rPr lang="en-US" sz="1400" dirty="0">
                <a:sym typeface="Wingdings" pitchFamily="2" charset="2"/>
              </a:rPr>
              <a:t>modes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pixel display modes (1, 2, 4, 8, 12, 16, 18  and 24 bit-per-pixel </a:t>
            </a:r>
            <a:r>
              <a:rPr lang="en-US" sz="1400" dirty="0" smtClean="0"/>
              <a:t>modes, YUV and 24 bits RGB)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256 </a:t>
            </a:r>
            <a:r>
              <a:rPr lang="en-US" sz="1400" dirty="0"/>
              <a:t>x 24-bit entry palette in RGB </a:t>
            </a:r>
            <a:r>
              <a:rPr lang="en-US" sz="1400" dirty="0">
                <a:solidFill>
                  <a:srgbClr val="FF0000"/>
                </a:solidFill>
              </a:rPr>
              <a:t>             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Display support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Passive &amp; Active Matrix panel.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Frame Buffer support through the </a:t>
            </a:r>
            <a:r>
              <a:rPr lang="en-US" sz="1400" dirty="0" err="1"/>
              <a:t>RFBI</a:t>
            </a:r>
            <a:r>
              <a:rPr lang="en-US" sz="1400" dirty="0"/>
              <a:t> module.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Signal processing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Overlay support for Graphics,Video1 and  Video2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Video resizer : </a:t>
            </a:r>
            <a:r>
              <a:rPr lang="en-US" sz="1400" dirty="0" err="1">
                <a:sym typeface="Wingdings" pitchFamily="2" charset="2"/>
              </a:rPr>
              <a:t>upsampling</a:t>
            </a:r>
            <a:r>
              <a:rPr lang="en-US" sz="1400" dirty="0">
                <a:sym typeface="Wingdings" pitchFamily="2" charset="2"/>
              </a:rPr>
              <a:t> (up to x8) </a:t>
            </a:r>
            <a:r>
              <a:rPr lang="en-US" sz="1400" dirty="0" err="1">
                <a:sym typeface="Wingdings" pitchFamily="2" charset="2"/>
              </a:rPr>
              <a:t>downsampling</a:t>
            </a:r>
            <a:r>
              <a:rPr lang="en-US" sz="1400" dirty="0">
                <a:sym typeface="Wingdings" pitchFamily="2" charset="2"/>
              </a:rPr>
              <a:t> (down to 1/4)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Transparency color key (source and destination)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video color space conversion </a:t>
            </a:r>
            <a:r>
              <a:rPr lang="en-US" sz="1400" dirty="0" err="1"/>
              <a:t>YcbCr</a:t>
            </a:r>
            <a:r>
              <a:rPr lang="en-US" sz="1400" dirty="0"/>
              <a:t> 4:2:2 into </a:t>
            </a:r>
            <a:r>
              <a:rPr lang="en-US" sz="1400" dirty="0" err="1"/>
              <a:t>RGB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Gamma curve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itchFamily="2" charset="2"/>
              </a:rPr>
              <a:t>Programmable </a:t>
            </a:r>
            <a:r>
              <a:rPr lang="en-US" sz="1400" dirty="0">
                <a:sym typeface="Wingdings" pitchFamily="2" charset="2"/>
              </a:rPr>
              <a:t>Color Phase Rotation (CPR</a:t>
            </a:r>
            <a:r>
              <a:rPr lang="en-US" sz="1400" dirty="0" smtClean="0">
                <a:sym typeface="Wingdings" pitchFamily="2" charset="2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00125"/>
          </a:xfrm>
        </p:spPr>
        <p:txBody>
          <a:bodyPr/>
          <a:lstStyle/>
          <a:p>
            <a:pPr algn="ctr"/>
            <a:r>
              <a:rPr lang="en-US" dirty="0" smtClean="0"/>
              <a:t>Graphic Accelerator SGX530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0" dirty="0"/>
              <a:t>Imagination </a:t>
            </a:r>
            <a:r>
              <a:rPr lang="en-US" b="0" dirty="0" smtClean="0"/>
              <a:t>Technologies)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4162425" cy="4692650"/>
          </a:xfrm>
        </p:spPr>
        <p:txBody>
          <a:bodyPr/>
          <a:lstStyle/>
          <a:p>
            <a:r>
              <a:rPr lang="en-US" sz="1800" dirty="0"/>
              <a:t>2D and 3D graphics</a:t>
            </a:r>
          </a:p>
          <a:p>
            <a:r>
              <a:rPr lang="en-US" sz="1800" dirty="0" smtClean="0"/>
              <a:t>Tile-based </a:t>
            </a:r>
            <a:r>
              <a:rPr lang="en-US" sz="1800" dirty="0"/>
              <a:t>architecture</a:t>
            </a:r>
          </a:p>
          <a:p>
            <a:r>
              <a:rPr lang="en-US" sz="1800" dirty="0" smtClean="0"/>
              <a:t>Universal </a:t>
            </a:r>
            <a:r>
              <a:rPr lang="en-US" sz="1800" dirty="0"/>
              <a:t>scalable </a:t>
            </a:r>
            <a:r>
              <a:rPr lang="en-US" sz="1800" dirty="0" err="1"/>
              <a:t>shader</a:t>
            </a:r>
            <a:r>
              <a:rPr lang="en-US" sz="1800" dirty="0"/>
              <a:t> engine (USSE™) – multithreaded engine incorporating pixel and </a:t>
            </a:r>
            <a:r>
              <a:rPr lang="en-US" sz="1800" dirty="0" smtClean="0"/>
              <a:t>vertex </a:t>
            </a:r>
            <a:r>
              <a:rPr lang="en-US" sz="1800" dirty="0" err="1" smtClean="0"/>
              <a:t>shader</a:t>
            </a:r>
            <a:r>
              <a:rPr lang="en-US" sz="1800" dirty="0" smtClean="0"/>
              <a:t> </a:t>
            </a:r>
            <a:r>
              <a:rPr lang="en-US" sz="1800" dirty="0"/>
              <a:t>functionality</a:t>
            </a:r>
          </a:p>
          <a:p>
            <a:r>
              <a:rPr lang="en-US" sz="1800" dirty="0" smtClean="0"/>
              <a:t>Industry-standard </a:t>
            </a:r>
            <a:r>
              <a:rPr lang="en-US" sz="1800" dirty="0"/>
              <a:t>API support: OpenGL ES 1.1 and 2.0, </a:t>
            </a:r>
            <a:r>
              <a:rPr lang="en-US" sz="1800" dirty="0" err="1"/>
              <a:t>OpenVG</a:t>
            </a:r>
            <a:r>
              <a:rPr lang="en-US" sz="1800" dirty="0"/>
              <a:t> </a:t>
            </a:r>
            <a:r>
              <a:rPr lang="en-US" sz="1800" dirty="0" smtClean="0"/>
              <a:t>v1.0.1</a:t>
            </a:r>
          </a:p>
          <a:p>
            <a:r>
              <a:rPr lang="en-US" sz="1800" dirty="0"/>
              <a:t>Advanced geometry direct memory access (DMA) </a:t>
            </a:r>
            <a:endParaRPr lang="en-US" sz="1800" dirty="0" smtClean="0"/>
          </a:p>
          <a:p>
            <a:r>
              <a:rPr lang="en-US" sz="1800" dirty="0" smtClean="0"/>
              <a:t>Programmable </a:t>
            </a:r>
            <a:r>
              <a:rPr lang="en-US" sz="1800" dirty="0"/>
              <a:t>high-quality image anti-aliasing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32469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 Hardware Accelerator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285999"/>
            <a:ext cx="3781425" cy="3276601"/>
          </a:xfrm>
        </p:spPr>
        <p:txBody>
          <a:bodyPr/>
          <a:lstStyle/>
          <a:p>
            <a:r>
              <a:rPr lang="en-US" b="1" i="1" dirty="0"/>
              <a:t>offload cryptographic processing from the ARM </a:t>
            </a:r>
            <a:r>
              <a:rPr lang="en-US" b="1" i="1" dirty="0" smtClean="0"/>
              <a:t>core</a:t>
            </a:r>
          </a:p>
          <a:p>
            <a:r>
              <a:rPr lang="en-US" b="1" i="1" dirty="0" err="1" smtClean="0"/>
              <a:t>OpenSSL</a:t>
            </a:r>
            <a:endParaRPr lang="en-US" dirty="0" smtClean="0"/>
          </a:p>
          <a:p>
            <a:r>
              <a:rPr lang="en-US" b="1" dirty="0" smtClean="0"/>
              <a:t>Crypto</a:t>
            </a:r>
          </a:p>
          <a:p>
            <a:r>
              <a:rPr lang="en-US" b="1" dirty="0" smtClean="0"/>
              <a:t>Secure Boot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44474"/>
            <a:ext cx="45624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7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AM437x Silicon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Peripherals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1600200"/>
            <a:ext cx="712417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AM437x Silicon Overview</a:t>
            </a:r>
          </a:p>
          <a:p>
            <a:pPr lvl="1"/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Peripherals</a:t>
            </a:r>
          </a:p>
          <a:p>
            <a:pPr lvl="1"/>
            <a:r>
              <a:rPr lang="en-US" dirty="0" smtClean="0"/>
              <a:t>Buses and Memory</a:t>
            </a:r>
          </a:p>
          <a:p>
            <a:pPr lvl="1"/>
            <a:r>
              <a:rPr lang="en-US" dirty="0" smtClean="0"/>
              <a:t>Quick look at the system</a:t>
            </a:r>
            <a:endParaRPr lang="en-US" dirty="0"/>
          </a:p>
          <a:p>
            <a:r>
              <a:rPr lang="en-US" dirty="0" smtClean="0"/>
              <a:t>Software Overview</a:t>
            </a:r>
          </a:p>
          <a:p>
            <a:r>
              <a:rPr lang="en-US" dirty="0" smtClean="0"/>
              <a:t>AM437x Development Boards</a:t>
            </a:r>
          </a:p>
          <a:p>
            <a:r>
              <a:rPr lang="en-US" dirty="0" smtClean="0"/>
              <a:t>AM437x Documentation and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>
            <a:spLocks noGrp="1" noChangeArrowheads="1"/>
          </p:cNvSpPr>
          <p:nvPr>
            <p:ph idx="1"/>
          </p:nvPr>
        </p:nvSpPr>
        <p:spPr>
          <a:xfrm>
            <a:off x="153420" y="2415380"/>
            <a:ext cx="4098925" cy="3035301"/>
          </a:xfrm>
        </p:spPr>
        <p:txBody>
          <a:bodyPr/>
          <a:lstStyle/>
          <a:p>
            <a:r>
              <a:rPr lang="en-US" sz="1400" dirty="0" smtClean="0"/>
              <a:t>Dual Port 8/10bit BT656 interface</a:t>
            </a:r>
          </a:p>
          <a:p>
            <a:r>
              <a:rPr lang="en-US" sz="1400" dirty="0" smtClean="0"/>
              <a:t>Single port 12-bit interface</a:t>
            </a:r>
          </a:p>
          <a:p>
            <a:r>
              <a:rPr lang="en-US" sz="1400" dirty="0" smtClean="0"/>
              <a:t>YUV422/RGB422, BT656, RAW input formats</a:t>
            </a:r>
          </a:p>
          <a:p>
            <a:r>
              <a:rPr lang="en-US" sz="1400" dirty="0" smtClean="0"/>
              <a:t>Up to 75MHz input pixel clock</a:t>
            </a:r>
          </a:p>
          <a:p>
            <a:r>
              <a:rPr lang="en-US" sz="1400" dirty="0" smtClean="0"/>
              <a:t>Bar code scanner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 (2x)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29931" y="2173287"/>
            <a:ext cx="4487863" cy="3792537"/>
          </a:xfrm>
          <a:prstGeom prst="rect">
            <a:avLst/>
          </a:prstGeom>
          <a:solidFill>
            <a:srgbClr val="CCFFFF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594" y="3014662"/>
            <a:ext cx="3208337" cy="1389062"/>
          </a:xfrm>
          <a:prstGeom prst="rect">
            <a:avLst/>
          </a:prstGeom>
          <a:solidFill>
            <a:srgbClr val="CCFFCC">
              <a:alpha val="7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7556" y="3900487"/>
            <a:ext cx="1533525" cy="43656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</a:rPr>
              <a:t>PREVIEW </a:t>
            </a:r>
          </a:p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982494" y="901699"/>
            <a:ext cx="1676400" cy="330200"/>
          </a:xfrm>
          <a:prstGeom prst="rect">
            <a:avLst/>
          </a:prstGeom>
          <a:solidFill>
            <a:srgbClr val="000099">
              <a:alpha val="10001"/>
            </a:srgbClr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solidFill>
                  <a:srgbClr val="000099"/>
                </a:solidFill>
              </a:rPr>
              <a:t>Parallel camera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171281" y="3405187"/>
            <a:ext cx="2727325" cy="274637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C </a:t>
            </a:r>
            <a:r>
              <a:rPr lang="en-US" sz="1200" dirty="0" err="1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 D C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491956" y="4616449"/>
            <a:ext cx="2070100" cy="244475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6722269" y="3659187"/>
            <a:ext cx="0" cy="23653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7119144" y="4337049"/>
            <a:ext cx="9525" cy="2921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7797006" y="4568824"/>
            <a:ext cx="1092200" cy="284163"/>
          </a:xfrm>
          <a:prstGeom prst="rect">
            <a:avLst/>
          </a:prstGeom>
          <a:solidFill>
            <a:srgbClr val="9966FF"/>
          </a:solidFill>
          <a:ln w="9525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>
            <a:off x="5738019" y="3659187"/>
            <a:ext cx="9525" cy="96996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6358731" y="4332287"/>
            <a:ext cx="0" cy="2905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6847681" y="1230312"/>
            <a:ext cx="1588" cy="2154237"/>
          </a:xfrm>
          <a:prstGeom prst="line">
            <a:avLst/>
          </a:prstGeom>
          <a:noFill/>
          <a:ln w="762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7866856" y="2278062"/>
            <a:ext cx="711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VPFE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5050631" y="3040062"/>
            <a:ext cx="161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processing sub module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6415881" y="43973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L3</a:t>
            </a: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8111331" y="48545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L4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4588669" y="2379662"/>
            <a:ext cx="1295400" cy="284162"/>
          </a:xfrm>
          <a:prstGeom prst="rect">
            <a:avLst/>
          </a:prstGeom>
          <a:solidFill>
            <a:srgbClr val="FF3399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Timing control</a:t>
            </a:r>
          </a:p>
        </p:txBody>
      </p:sp>
      <p:sp>
        <p:nvSpPr>
          <p:cNvPr id="23" name="Line 55"/>
          <p:cNvSpPr>
            <a:spLocks noChangeShapeType="1"/>
          </p:cNvSpPr>
          <p:nvPr/>
        </p:nvSpPr>
        <p:spPr bwMode="auto">
          <a:xfrm flipV="1">
            <a:off x="5233194" y="1462087"/>
            <a:ext cx="0" cy="922337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263231" y="985837"/>
            <a:ext cx="1906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Camera clock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 and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synchronization signal</a:t>
            </a:r>
          </a:p>
        </p:txBody>
      </p:sp>
    </p:spTree>
    <p:extLst>
      <p:ext uri="{BB962C8B-B14F-4D97-AF65-F5344CB8AC3E}">
        <p14:creationId xmlns:p14="http://schemas.microsoft.com/office/powerpoint/2010/main" val="1065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45349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3711" y="3124200"/>
            <a:ext cx="8562975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Two 10/100/1000Mb external ports,  </a:t>
            </a:r>
            <a:r>
              <a:rPr lang="en-US" sz="2000" b="0" dirty="0">
                <a:solidFill>
                  <a:srgbClr val="000000"/>
                </a:solidFill>
              </a:rPr>
              <a:t>3 port </a:t>
            </a:r>
            <a:r>
              <a:rPr lang="en-US" sz="2000" b="0" dirty="0" smtClean="0">
                <a:solidFill>
                  <a:srgbClr val="000000"/>
                </a:solidFill>
              </a:rPr>
              <a:t>Ethernet switch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Supports standard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(MII</a:t>
            </a:r>
            <a:r>
              <a:rPr lang="en-US" sz="2000" b="0" dirty="0" smtClean="0">
                <a:solidFill>
                  <a:srgbClr val="000000"/>
                </a:solidFill>
              </a:rPr>
              <a:t>), </a:t>
            </a:r>
            <a:r>
              <a:rPr lang="en-US" sz="2000" b="0" dirty="0">
                <a:solidFill>
                  <a:srgbClr val="000000"/>
                </a:solidFill>
              </a:rPr>
              <a:t>R</a:t>
            </a:r>
            <a:r>
              <a:rPr lang="en-US" sz="2000" b="0" dirty="0" smtClean="0">
                <a:solidFill>
                  <a:srgbClr val="000000"/>
                </a:solidFill>
              </a:rPr>
              <a:t>educed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(RMII</a:t>
            </a:r>
            <a:r>
              <a:rPr lang="en-US" sz="2000" b="0" dirty="0" smtClean="0">
                <a:solidFill>
                  <a:srgbClr val="000000"/>
                </a:solidFill>
              </a:rPr>
              <a:t>), Gig </a:t>
            </a:r>
            <a:r>
              <a:rPr lang="en-US" sz="2000" b="0" dirty="0">
                <a:solidFill>
                  <a:srgbClr val="000000"/>
                </a:solidFill>
              </a:rPr>
              <a:t>Reduced Media Independent Interface (RGMII) to physical layer device (PHY</a:t>
            </a:r>
            <a:r>
              <a:rPr lang="en-US" sz="2000" b="0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Layer 2 switch (1024 addresses LUT)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Includes </a:t>
            </a:r>
            <a:r>
              <a:rPr lang="en-US" sz="2000" b="0" dirty="0">
                <a:solidFill>
                  <a:srgbClr val="000000"/>
                </a:solidFill>
              </a:rPr>
              <a:t>MDIO </a:t>
            </a:r>
            <a:r>
              <a:rPr lang="en-US" sz="2000" b="0" dirty="0" smtClean="0">
                <a:solidFill>
                  <a:srgbClr val="000000"/>
                </a:solidFill>
              </a:rPr>
              <a:t>interface </a:t>
            </a:r>
            <a:r>
              <a:rPr lang="en-US" sz="2000" b="0" dirty="0">
                <a:solidFill>
                  <a:srgbClr val="000000"/>
                </a:solidFill>
              </a:rPr>
              <a:t>to </a:t>
            </a:r>
            <a:r>
              <a:rPr lang="en-US" sz="2000" b="0" dirty="0" smtClean="0">
                <a:solidFill>
                  <a:srgbClr val="000000"/>
                </a:solidFill>
              </a:rPr>
              <a:t>control/communicate </a:t>
            </a:r>
            <a:r>
              <a:rPr lang="en-US" sz="2000" b="0" dirty="0">
                <a:solidFill>
                  <a:srgbClr val="000000"/>
                </a:solidFill>
              </a:rPr>
              <a:t>with </a:t>
            </a:r>
            <a:r>
              <a:rPr lang="en-US" sz="2000" b="0" dirty="0" smtClean="0">
                <a:solidFill>
                  <a:srgbClr val="000000"/>
                </a:solidFill>
              </a:rPr>
              <a:t>PHY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Reset Isolation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B050"/>
                </a:solidFill>
              </a:rPr>
              <a:t>EXTDEV PLL to provide clock to external PHY</a:t>
            </a:r>
            <a:endParaRPr lang="en-US" sz="2000" b="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EMAC – Ethernet Media Access Controller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908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261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32004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60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>
            <a:off x="32003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9446316">
            <a:off x="23393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 rot="2141984">
            <a:off x="23457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0000" y="24620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 MAC mode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770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123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4770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70866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122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51" name="Left-Right Arrow 50"/>
          <p:cNvSpPr/>
          <p:nvPr/>
        </p:nvSpPr>
        <p:spPr>
          <a:xfrm>
            <a:off x="70865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 rot="19446316">
            <a:off x="62255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 rot="2141984">
            <a:off x="62319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80346" y="24506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mode</a:t>
            </a:r>
            <a:endParaRPr lang="en-US" dirty="0"/>
          </a:p>
        </p:txBody>
      </p:sp>
      <p:sp>
        <p:nvSpPr>
          <p:cNvPr id="55" name="Left-Right Arrow 54"/>
          <p:cNvSpPr/>
          <p:nvPr/>
        </p:nvSpPr>
        <p:spPr>
          <a:xfrm rot="16200000">
            <a:off x="6600209" y="1993167"/>
            <a:ext cx="363184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50069"/>
            <a:ext cx="75437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capability to derive REFCLK for Ethernet PHY from AM437x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Added Low Jitter EXTDEV PLL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Saves cost of external crystal or oscillator for PHY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25MHz REFCLK for other PHYs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50MHz REFCLK for RMII PHY clock (default for ROM for boot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Separated </a:t>
            </a:r>
            <a:r>
              <a:rPr lang="en-US" dirty="0">
                <a:solidFill>
                  <a:srgbClr val="00B050"/>
                </a:solidFill>
              </a:rPr>
              <a:t>voltage domains of MDIO </a:t>
            </a:r>
            <a:r>
              <a:rPr lang="en-US" dirty="0" err="1">
                <a:solidFill>
                  <a:srgbClr val="00B050"/>
                </a:solidFill>
              </a:rPr>
              <a:t>clk</a:t>
            </a:r>
            <a:r>
              <a:rPr lang="en-US" dirty="0">
                <a:solidFill>
                  <a:srgbClr val="00B050"/>
                </a:solidFill>
              </a:rPr>
              <a:t>/data and Ethernet </a:t>
            </a:r>
            <a:r>
              <a:rPr lang="en-US" dirty="0" smtClean="0">
                <a:solidFill>
                  <a:srgbClr val="00B050"/>
                </a:solidFill>
              </a:rPr>
              <a:t>I/F in all I/O sets</a:t>
            </a:r>
            <a:endParaRPr lang="en-US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Compliant to IEEE Ethernet </a:t>
            </a:r>
            <a:r>
              <a:rPr lang="en-US" sz="1600" dirty="0" err="1" smtClean="0">
                <a:solidFill>
                  <a:srgbClr val="00B050"/>
                </a:solidFill>
              </a:rPr>
              <a:t>Vmin</a:t>
            </a:r>
            <a:r>
              <a:rPr lang="en-US" sz="1600" dirty="0" smtClean="0">
                <a:solidFill>
                  <a:srgbClr val="00B050"/>
                </a:solidFill>
              </a:rPr>
              <a:t>=2.0V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Expanded </a:t>
            </a:r>
            <a:r>
              <a:rPr lang="en-US" dirty="0" err="1" smtClean="0">
                <a:solidFill>
                  <a:srgbClr val="00B050"/>
                </a:solidFill>
              </a:rPr>
              <a:t>pinmux</a:t>
            </a:r>
            <a:r>
              <a:rPr lang="en-US" dirty="0" smtClean="0">
                <a:solidFill>
                  <a:srgbClr val="00B050"/>
                </a:solidFill>
              </a:rPr>
              <a:t>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NAND + Dual Ethernet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IEEE1588 </a:t>
            </a:r>
            <a:r>
              <a:rPr lang="en-US" dirty="0" err="1" smtClean="0">
                <a:solidFill>
                  <a:srgbClr val="00B050"/>
                </a:solidFill>
              </a:rPr>
              <a:t>TimeStamp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Provides accurate time based control over Ethernet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Ability to provide separate PLL (reusing Display PLL) with Fractional M multiplier for time stamping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IPV6 time stamping. Now supporting Annex </a:t>
            </a:r>
            <a:r>
              <a:rPr lang="en-US" sz="1600" dirty="0">
                <a:solidFill>
                  <a:srgbClr val="00B050"/>
                </a:solidFill>
              </a:rPr>
              <a:t>D, E , </a:t>
            </a:r>
            <a:r>
              <a:rPr lang="en-US" sz="1600" dirty="0" smtClean="0">
                <a:solidFill>
                  <a:srgbClr val="00B050"/>
                </a:solidFill>
              </a:rPr>
              <a:t>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support for Ethernet operation in CORE OPP50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Internal TX Delay mode supported by default to enable RGMII boot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990600"/>
            <a:ext cx="1295400" cy="5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230969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CLKOUTx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94441" y="990600"/>
            <a:ext cx="1219200" cy="58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Ethernet</a:t>
            </a:r>
          </a:p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361774"/>
            <a:ext cx="2268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31775" y="142875"/>
            <a:ext cx="8458200" cy="8143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Ethernet: changes from AM335x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76374" y="2313330"/>
            <a:ext cx="5791200" cy="14204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8066" y="2228734"/>
            <a:ext cx="1752600" cy="480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gray">
          <a:xfrm>
            <a:off x="255586" y="1039404"/>
            <a:ext cx="8566150" cy="788987"/>
          </a:xfrm>
          <a:prstGeom prst="roundRect">
            <a:avLst>
              <a:gd name="adj" fmla="val 16667"/>
            </a:avLst>
          </a:prstGeom>
          <a:solidFill>
            <a:schemeClr val="bg2">
              <a:alpha val="41176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rmAutofit fontScale="77500" lnSpcReduction="20000"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Benefit: </a:t>
            </a:r>
            <a:r>
              <a:rPr lang="en-US" dirty="0" smtClean="0">
                <a:solidFill>
                  <a:srgbClr val="000000"/>
                </a:solidFill>
              </a:rPr>
              <a:t>2x </a:t>
            </a:r>
            <a:r>
              <a:rPr lang="en-US" dirty="0" err="1" smtClean="0">
                <a:solidFill>
                  <a:srgbClr val="000000"/>
                </a:solidFill>
              </a:rPr>
              <a:t>xHCI</a:t>
            </a:r>
            <a:r>
              <a:rPr lang="en-US" dirty="0" smtClean="0">
                <a:solidFill>
                  <a:srgbClr val="000000"/>
                </a:solidFill>
              </a:rPr>
              <a:t> DRD (dual role device) USB controllers with embedded DMA and integrated </a:t>
            </a:r>
            <a:r>
              <a:rPr lang="en-US" dirty="0">
                <a:solidFill>
                  <a:srgbClr val="000000"/>
                </a:solidFill>
              </a:rPr>
              <a:t>PHYs provide a mechanism that complies with the USB2.0 standard for data transfer between USB devices up to 480 Mbps. Its dual-role feature allows the capability to operate as a host or peripheral.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478758" y="4648200"/>
            <a:ext cx="8531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2 ports (USB0 and USB1)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Both ports bootable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USB0 as peripheral</a:t>
            </a:r>
            <a:r>
              <a:rPr lang="en-US" sz="1400" b="0" dirty="0" smtClean="0">
                <a:solidFill>
                  <a:srgbClr val="00B050"/>
                </a:solidFill>
              </a:rPr>
              <a:t>,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/>
              <a:t>USB1 as host</a:t>
            </a:r>
            <a:r>
              <a:rPr lang="en-US" sz="1400" b="0" dirty="0" smtClean="0">
                <a:solidFill>
                  <a:srgbClr val="00B050"/>
                </a:solidFill>
              </a:rPr>
              <a:t>.  </a:t>
            </a:r>
            <a:r>
              <a:rPr lang="en-US" sz="1400" b="0" dirty="0" smtClean="0"/>
              <a:t>Can boot off of a MSD (</a:t>
            </a:r>
            <a:r>
              <a:rPr lang="en-US" sz="1400" b="0" dirty="0" err="1" smtClean="0"/>
              <a:t>ie</a:t>
            </a:r>
            <a:r>
              <a:rPr lang="en-US" sz="1400" b="0" dirty="0" smtClean="0"/>
              <a:t>, flash drive</a:t>
            </a:r>
            <a:r>
              <a:rPr lang="en-US" sz="1400" b="0" dirty="0" smtClean="0"/>
              <a:t>)</a:t>
            </a:r>
            <a:endParaRPr lang="en-US" sz="1400" b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4948" y="2444712"/>
            <a:ext cx="2544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AM335x</a:t>
            </a:r>
          </a:p>
          <a:p>
            <a:pPr algn="ctr"/>
            <a:r>
              <a:rPr lang="en-US" dirty="0" smtClean="0"/>
              <a:t>Mentor OTG controller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8108" y="2458327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AM437x</a:t>
            </a:r>
          </a:p>
          <a:p>
            <a:pPr algn="ctr"/>
            <a:r>
              <a:rPr lang="en-US" dirty="0" err="1" smtClean="0"/>
              <a:t>xHCI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4368877" y="2377043"/>
            <a:ext cx="351314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6374" y="2971800"/>
            <a:ext cx="5895974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New generation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provides industry standard register definition for USB host controllers supported by open-source drivers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AM437x adds capabilities to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for peripheral mode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2361" y="2209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20+% performance improvement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64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93698" y="4038600"/>
            <a:ext cx="8531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Operating </a:t>
            </a:r>
            <a:r>
              <a:rPr lang="en-US" sz="1400" b="0" dirty="0">
                <a:solidFill>
                  <a:srgbClr val="000000"/>
                </a:solidFill>
              </a:rPr>
              <a:t>as a host, it compiles with USB2.0 standard for high-speed, full-speed and low-speed operation with a peripheral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Operating as a peripheral, it compiles with USB2.0 standard for high-speed and full-speed operation with a </a:t>
            </a:r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is not supported!  (Did not integrate </a:t>
            </a: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PHY) </a:t>
            </a:r>
            <a:endParaRPr lang="en-US" sz="1400" b="0" dirty="0">
              <a:solidFill>
                <a:srgbClr val="000000"/>
              </a:solidFill>
            </a:endParaRP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all modes of transfers (control, bulk, interrupt, and isochronous) 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simultaneous Transmit (TX) and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Receive (RX) endpoints, in addition to endpoint </a:t>
            </a:r>
            <a:r>
              <a:rPr lang="en-US" sz="1400" b="0" dirty="0" smtClean="0">
                <a:solidFill>
                  <a:srgbClr val="000000"/>
                </a:solidFill>
              </a:rPr>
              <a:t>0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All new devices (Keystone, </a:t>
            </a:r>
            <a:r>
              <a:rPr lang="en-US" sz="1400" b="0" dirty="0" err="1" smtClean="0">
                <a:solidFill>
                  <a:srgbClr val="000000"/>
                </a:solidFill>
              </a:rPr>
              <a:t>Vayu</a:t>
            </a:r>
            <a:r>
              <a:rPr lang="en-US" sz="1400" b="0" dirty="0" smtClean="0">
                <a:solidFill>
                  <a:srgbClr val="000000"/>
                </a:solidFill>
              </a:rPr>
              <a:t>, etc.) going forward will be using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controller (driver compatibility)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8" y="914400"/>
            <a:ext cx="8134350" cy="25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4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5738" y="3124200"/>
            <a:ext cx="86106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MMC/SD </a:t>
            </a:r>
            <a:r>
              <a:rPr lang="en-US" dirty="0" smtClean="0">
                <a:solidFill>
                  <a:srgbClr val="336699"/>
                </a:solidFill>
              </a:rPr>
              <a:t>include support for:</a:t>
            </a:r>
            <a:endParaRPr lang="en-US" dirty="0">
              <a:solidFill>
                <a:srgbClr val="336699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3 MMC/SD ports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Multimedia </a:t>
            </a:r>
            <a:r>
              <a:rPr lang="en-US" sz="1400" b="0" dirty="0">
                <a:solidFill>
                  <a:srgbClr val="000000"/>
                </a:solidFill>
              </a:rPr>
              <a:t>c</a:t>
            </a:r>
            <a:r>
              <a:rPr lang="en-US" sz="1400" b="0" dirty="0" smtClean="0">
                <a:solidFill>
                  <a:srgbClr val="000000"/>
                </a:solidFill>
              </a:rPr>
              <a:t>ard </a:t>
            </a:r>
            <a:r>
              <a:rPr lang="en-US" sz="1400" b="0" dirty="0">
                <a:solidFill>
                  <a:srgbClr val="000000"/>
                </a:solidFill>
              </a:rPr>
              <a:t>(MMC v4.3/ SD 2.0 </a:t>
            </a:r>
            <a:r>
              <a:rPr lang="en-US" sz="1400" b="0" dirty="0" smtClean="0">
                <a:solidFill>
                  <a:srgbClr val="000000"/>
                </a:solidFill>
              </a:rPr>
              <a:t>), </a:t>
            </a:r>
            <a:r>
              <a:rPr lang="en-US" sz="1400" b="0" dirty="0" smtClean="0"/>
              <a:t>supports &gt;2GB capacity on </a:t>
            </a:r>
            <a:r>
              <a:rPr lang="en-US" sz="1400" b="0" dirty="0" err="1" smtClean="0"/>
              <a:t>eMMC</a:t>
            </a:r>
            <a:r>
              <a:rPr lang="en-US" sz="1400" b="0" dirty="0" smtClean="0"/>
              <a:t> boot on MMC0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Card detect and write protect on each MMCSD port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48 MHz maximum I/O clock rate (up to </a:t>
            </a:r>
            <a:r>
              <a:rPr lang="en-US" sz="1400" b="0" dirty="0" smtClean="0"/>
              <a:t>SDR25 speeds)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memory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5738" y="914400"/>
            <a:ext cx="8610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GPMC include: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8-bit </a:t>
            </a:r>
            <a:r>
              <a:rPr lang="en-US" sz="1400" b="0" dirty="0">
                <a:solidFill>
                  <a:srgbClr val="000000"/>
                </a:solidFill>
              </a:rPr>
              <a:t>and 16-bit wide data bus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Programmable </a:t>
            </a:r>
            <a:r>
              <a:rPr lang="en-US" sz="1400" b="0" dirty="0">
                <a:solidFill>
                  <a:srgbClr val="000000"/>
                </a:solidFill>
              </a:rPr>
              <a:t>cycle timings for each chip select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Up </a:t>
            </a:r>
            <a:r>
              <a:rPr lang="en-US" sz="1400" b="0" dirty="0"/>
              <a:t>to 16-bit ECC support for NAND Flash using BCH code (t=4, 8 or 16) or Hamming code for 8-bit or 16-bit NAND-flash</a:t>
            </a:r>
            <a:endParaRPr lang="en-US" sz="1400" b="0" dirty="0">
              <a:solidFill>
                <a:srgbClr val="000000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Integrated </a:t>
            </a:r>
            <a:r>
              <a:rPr lang="en-US" sz="1400" b="0" dirty="0">
                <a:solidFill>
                  <a:srgbClr val="000000"/>
                </a:solidFill>
              </a:rPr>
              <a:t>ELM (Error Locator Module) to provide ECC calculation (up to 16b) for NAND support. Supports 4-bit, 8-bit and 16-bit per 512byte block error location based on BCH </a:t>
            </a:r>
            <a:r>
              <a:rPr lang="en-US" sz="1400" b="0" dirty="0" smtClean="0">
                <a:solidFill>
                  <a:srgbClr val="000000"/>
                </a:solidFill>
              </a:rPr>
              <a:t>algorithms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used to connect NAND, NOR (</a:t>
            </a:r>
            <a:r>
              <a:rPr lang="en-US" sz="1400" b="0" dirty="0" err="1" smtClean="0">
                <a:solidFill>
                  <a:srgbClr val="000000"/>
                </a:solidFill>
              </a:rPr>
              <a:t>async</a:t>
            </a:r>
            <a:r>
              <a:rPr lang="en-US" sz="1400" b="0" dirty="0" smtClean="0">
                <a:solidFill>
                  <a:srgbClr val="000000"/>
                </a:solidFill>
              </a:rPr>
              <a:t> and sync), FPGAs, </a:t>
            </a:r>
            <a:r>
              <a:rPr lang="en-US" sz="1400" b="0" dirty="0" err="1" smtClean="0">
                <a:solidFill>
                  <a:srgbClr val="000000"/>
                </a:solidFill>
              </a:rPr>
              <a:t>etc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738" y="4419600"/>
            <a:ext cx="655796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Features of the </a:t>
            </a:r>
            <a:r>
              <a:rPr lang="en-US" dirty="0" smtClean="0"/>
              <a:t>QSPI: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Supports up to 4bit read, 1bit write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Up to 48MHz clock, Master only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Supports </a:t>
            </a:r>
            <a:r>
              <a:rPr lang="en-US" sz="1400" b="0" dirty="0" err="1" smtClean="0"/>
              <a:t>eXecute</a:t>
            </a:r>
            <a:r>
              <a:rPr lang="en-US" sz="1400" b="0" dirty="0" smtClean="0"/>
              <a:t>-In-Place (XIP) from serial NOR flash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Primarily intended for fast boot from quad-SPI flash devices</a:t>
            </a:r>
          </a:p>
          <a:p>
            <a:pPr marL="285750" indent="-285750" eaLnBrk="1" hangingPunct="1">
              <a:buFontTx/>
              <a:buChar char="-"/>
            </a:pPr>
            <a:endParaRPr lang="en-US" sz="1400" b="0" dirty="0"/>
          </a:p>
          <a:p>
            <a:pPr lvl="1" eaLnBrk="1" hangingPunct="1"/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 smtClean="0"/>
              <a:t>12 GP Timers &amp; 1 watchdog timer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Free-running 32-bit upward counter. Runs off 32KHz or 19.2, 24, 25, 26 MHz system clock.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WDT: MPU Watchdog (runs off of 32KHz system clock)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1 Sync Timer (32KHz)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Special always on 32K timer for OS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I2C (3)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3 I2C ports compliant with Philips I2C specification version 2.1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 for standard (up to 100K bits/s) and fast (up to 400K bits/s) modes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General-Purpose I/O (GPIO) Interface (6 banks, each 32 GPIO)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Synchronous interrupt requests in active mode from each channel are processed by GIC (General Interrupt Controller) in MPUSS.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Asynchronous wake-up request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192 total GPIOs </a:t>
            </a:r>
            <a:r>
              <a:rPr lang="en-US" sz="1400" dirty="0" err="1" smtClean="0"/>
              <a:t>muxed</a:t>
            </a:r>
            <a:r>
              <a:rPr lang="en-US" sz="1400" dirty="0" smtClean="0"/>
              <a:t> with other signals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Multichannel Audio Serial Port Interface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Data Clock 50 MHz ,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Two Clock Zones and up to 4 Serial Data Pins per </a:t>
            </a:r>
            <a:r>
              <a:rPr lang="en-US" sz="1400" dirty="0" err="1" smtClean="0"/>
              <a:t>McASP</a:t>
            </a:r>
            <a:r>
              <a:rPr lang="en-US" sz="1400" dirty="0" smtClean="0"/>
              <a:t> port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TDM, I2S and Similar Formats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DIT mode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48K, 96K and 192K sample rate, 8 to 32 bits per sample, 384 time slots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Universal Asynchronous Receiver Transmitters (UART) (6)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UART1 will support full Modem Control (CTS,RTS,DTR, DSR, DCD, RIN)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All UARTs support IrDA, CIR and RTS, CTS flow control.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baud rate up-to 3.6M bits/s.</a:t>
            </a:r>
            <a:endParaRPr lang="en-US" sz="1400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3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80975" y="1598613"/>
            <a:ext cx="8467725" cy="3887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PWM Subsystem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eCAP</a:t>
            </a:r>
            <a:r>
              <a:rPr lang="en-US" sz="1400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Capture Modules – configurable as 3 capture inputs or 3 auxiliary PWM outputs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eHRPWM</a:t>
            </a:r>
            <a:r>
              <a:rPr lang="en-US" sz="1400" dirty="0" smtClean="0"/>
              <a:t> (6)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Six Enhanced High Resolution PWM modules (</a:t>
            </a:r>
            <a:r>
              <a:rPr lang="en-US" sz="1200" dirty="0" err="1" smtClean="0"/>
              <a:t>eHRPWM</a:t>
            </a:r>
            <a:r>
              <a:rPr lang="en-US" sz="1200" dirty="0" smtClean="0"/>
              <a:t>) – with dedicated 16-bit time base counter with time and frequency controls. 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eQEP</a:t>
            </a:r>
            <a:r>
              <a:rPr lang="en-US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Quadrature Pulse Encoder modules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HDQ/1-wire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For connection to battery gauges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DCAN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Same as AM335x</a:t>
            </a:r>
          </a:p>
          <a:p>
            <a:pPr>
              <a:lnSpc>
                <a:spcPct val="80000"/>
              </a:lnSpc>
            </a:pPr>
            <a:r>
              <a:rPr lang="en-US" sz="1600" dirty="0" err="1" smtClean="0"/>
              <a:t>McSPI</a:t>
            </a:r>
            <a:r>
              <a:rPr lang="en-US" sz="1600" dirty="0" smtClean="0"/>
              <a:t> (5)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Master/Slave operation, 48MHz clock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Up to 4 channels for each McSPI0,1, two channels on McSPI2,3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 (cont.)…</a:t>
            </a:r>
          </a:p>
        </p:txBody>
      </p:sp>
    </p:spTree>
    <p:extLst>
      <p:ext uri="{BB962C8B-B14F-4D97-AF65-F5344CB8AC3E}">
        <p14:creationId xmlns:p14="http://schemas.microsoft.com/office/powerpoint/2010/main" val="39060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46819" y="942975"/>
            <a:ext cx="17526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AM335x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888" y="1567160"/>
            <a:ext cx="7639869" cy="2547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ADC0 (Touchscreen)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12-bit Successive Approximation Register (SAR) ADC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8 analog inputs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Can be configured as a Touchscreen Controller. When configured as TSC, it takes away pins/channels for general purpose ADC use.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ADC1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12-bit Successive Approximation Register (SAR) </a:t>
            </a:r>
            <a:r>
              <a:rPr lang="en-US" sz="1400" dirty="0" smtClean="0"/>
              <a:t>ADC with preamp</a:t>
            </a: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8 analog inputs </a:t>
            </a:r>
          </a:p>
          <a:p>
            <a:pPr marL="341312" lvl="1" indent="0">
              <a:lnSpc>
                <a:spcPct val="80000"/>
              </a:lnSpc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7880"/>
            <a:ext cx="8458200" cy="8143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AM437x: Two ADCs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7419" y="1120259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241332" y="3798332"/>
            <a:ext cx="2988268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ADC0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57800" y="4941333"/>
            <a:ext cx="29718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1" y="4365069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Simultaneous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ADC1 controls ADC0 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16bit results can be read from one 32bit register inputs converted to 32bit value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5684282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239000" y="5084207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238875" y="5760482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6" idx="3"/>
            <a:endCxn id="13" idx="1"/>
          </p:cNvCxnSpPr>
          <p:nvPr/>
        </p:nvCxnSpPr>
        <p:spPr>
          <a:xfrm>
            <a:off x="6850827" y="5941457"/>
            <a:ext cx="38817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10300" y="4307919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19" idx="3"/>
            <a:endCxn id="15" idx="1"/>
          </p:cNvCxnSpPr>
          <p:nvPr/>
        </p:nvCxnSpPr>
        <p:spPr>
          <a:xfrm>
            <a:off x="6822252" y="4488894"/>
            <a:ext cx="416748" cy="852488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5105400" y="5855732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5779532"/>
            <a:ext cx="9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043889" y="4384119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4307919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8078376" y="5334238"/>
            <a:ext cx="684624" cy="292894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078376" y="5627132"/>
            <a:ext cx="684624" cy="337066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81975" y="5058251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153400" y="5906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420688" y="5350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32bits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038157" y="700772"/>
            <a:ext cx="1752600" cy="122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028757" y="878056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8028757" y="1405622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16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Silicon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Processors</a:t>
            </a:r>
          </a:p>
          <a:p>
            <a:r>
              <a:rPr lang="en-US" dirty="0" smtClean="0"/>
              <a:t>Peripherals</a:t>
            </a:r>
          </a:p>
          <a:p>
            <a:r>
              <a:rPr lang="en-US" dirty="0" smtClean="0"/>
              <a:t>Buses and Memory</a:t>
            </a:r>
          </a:p>
          <a:p>
            <a:r>
              <a:rPr lang="en-US" dirty="0" smtClean="0"/>
              <a:t>Quick Look at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Memories and Buses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6810" y="971080"/>
            <a:ext cx="3749185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Programmable Real-Time Unit (PRU) </a:t>
            </a:r>
            <a:b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Subsystem</a:t>
            </a: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16200000">
            <a:off x="5779469" y="1142437"/>
            <a:ext cx="211888" cy="31322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35182" y="3032580"/>
            <a:ext cx="888880" cy="434825"/>
          </a:xfrm>
          <a:prstGeom prst="rect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INTC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17" name="Up-Down Arrow 16"/>
          <p:cNvSpPr/>
          <p:nvPr/>
        </p:nvSpPr>
        <p:spPr>
          <a:xfrm rot="5400000">
            <a:off x="7718552" y="1273127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3022" y="3029749"/>
            <a:ext cx="1037758" cy="437656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8105260" y="1316725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PRU0 I/O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339277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342699" y="1980585"/>
            <a:ext cx="958173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RAM</a:t>
            </a: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4808988" y="238105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5598510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6958879" y="280398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4768325" y="280114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5780601" y="2814520"/>
            <a:ext cx="211561" cy="1010102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4115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13794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48632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6117389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6683452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7202331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8105260" y="1815990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PRU1 I/O</a:t>
            </a:r>
          </a:p>
        </p:txBody>
      </p:sp>
      <p:sp>
        <p:nvSpPr>
          <p:cNvPr id="56" name="Up-Down Arrow 55"/>
          <p:cNvSpPr/>
          <p:nvPr/>
        </p:nvSpPr>
        <p:spPr>
          <a:xfrm rot="5400000">
            <a:off x="7718552" y="1777709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81710" y="4556159"/>
            <a:ext cx="958173" cy="419921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Memory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22796" y="4547677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  <a:endParaRPr lang="en-US" altLang="ja-JP" sz="1100" b="1" dirty="0">
              <a:solidFill>
                <a:srgbClr val="000000"/>
              </a:solidFill>
              <a:ea typeface="MS Mincho"/>
              <a:cs typeface="MS Mincho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0975" y="5810110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46237" y="5812644"/>
            <a:ext cx="721871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GP I/O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 rot="16200000">
            <a:off x="2436168" y="3110235"/>
            <a:ext cx="357971" cy="44272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			L4 </a:t>
            </a: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2" name="Up-Down Arrow 64"/>
          <p:cNvSpPr/>
          <p:nvPr/>
        </p:nvSpPr>
        <p:spPr>
          <a:xfrm>
            <a:off x="2504467" y="4236507"/>
            <a:ext cx="218731" cy="908391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Up-Down Arrow 66"/>
          <p:cNvSpPr/>
          <p:nvPr/>
        </p:nvSpPr>
        <p:spPr>
          <a:xfrm>
            <a:off x="125599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Up-Down Arrow 67"/>
          <p:cNvSpPr/>
          <p:nvPr/>
        </p:nvSpPr>
        <p:spPr>
          <a:xfrm>
            <a:off x="369610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Up-Down Arrow 68"/>
          <p:cNvSpPr/>
          <p:nvPr/>
        </p:nvSpPr>
        <p:spPr>
          <a:xfrm>
            <a:off x="1781942" y="550287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Up-Down Arrow 69"/>
          <p:cNvSpPr/>
          <p:nvPr/>
        </p:nvSpPr>
        <p:spPr>
          <a:xfrm>
            <a:off x="3087712" y="550894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ectangle 70"/>
          <p:cNvSpPr/>
          <p:nvPr/>
        </p:nvSpPr>
        <p:spPr>
          <a:xfrm>
            <a:off x="1494238" y="971080"/>
            <a:ext cx="2232187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</a:rPr>
              <a:t>ARM Subsystem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693583" y="1623965"/>
            <a:ext cx="1905610" cy="502920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 smtClean="0">
                <a:solidFill>
                  <a:schemeClr val="bg1"/>
                </a:solidFill>
                <a:ea typeface="MS Mincho"/>
                <a:cs typeface="MS Mincho"/>
              </a:rPr>
              <a:t>Cortex-A8</a:t>
            </a: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4" name="Rectangle 79"/>
          <p:cNvSpPr>
            <a:spLocks noChangeArrowheads="1"/>
          </p:cNvSpPr>
          <p:nvPr/>
        </p:nvSpPr>
        <p:spPr bwMode="auto">
          <a:xfrm>
            <a:off x="1693583" y="2202574"/>
            <a:ext cx="914400" cy="501193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L1 Instruction 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5" name="Rectangle 80"/>
          <p:cNvSpPr>
            <a:spLocks noChangeArrowheads="1"/>
          </p:cNvSpPr>
          <p:nvPr/>
        </p:nvSpPr>
        <p:spPr bwMode="auto">
          <a:xfrm>
            <a:off x="2684793" y="2202573"/>
            <a:ext cx="914400" cy="501193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L1 </a:t>
            </a: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Data </a:t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6" name="Rectangle 81"/>
          <p:cNvSpPr>
            <a:spLocks noChangeArrowheads="1"/>
          </p:cNvSpPr>
          <p:nvPr/>
        </p:nvSpPr>
        <p:spPr bwMode="auto">
          <a:xfrm>
            <a:off x="1693583" y="2778648"/>
            <a:ext cx="1905610" cy="50292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L2 Data Cache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39277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PRU0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  <a:endParaRPr lang="en-US" altLang="ja-JP" sz="1600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13794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PRU1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7" name="Up-Down Arrow 65"/>
          <p:cNvSpPr/>
          <p:nvPr/>
        </p:nvSpPr>
        <p:spPr>
          <a:xfrm>
            <a:off x="2506940" y="3466484"/>
            <a:ext cx="211561" cy="33959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387" y="3466484"/>
            <a:ext cx="236287" cy="93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82"/>
          <p:cNvSpPr>
            <a:spLocks noChangeArrowheads="1"/>
          </p:cNvSpPr>
          <p:nvPr/>
        </p:nvSpPr>
        <p:spPr bwMode="auto">
          <a:xfrm rot="16200000">
            <a:off x="2442186" y="1795074"/>
            <a:ext cx="357971" cy="4415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			L3 Interconnect</a:t>
            </a:r>
          </a:p>
        </p:txBody>
      </p:sp>
      <p:sp>
        <p:nvSpPr>
          <p:cNvPr id="30" name="Rectangle 59"/>
          <p:cNvSpPr>
            <a:spLocks noChangeArrowheads="1"/>
          </p:cNvSpPr>
          <p:nvPr/>
        </p:nvSpPr>
        <p:spPr bwMode="auto">
          <a:xfrm rot="16200000">
            <a:off x="3830781" y="406479"/>
            <a:ext cx="357971" cy="71924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L3 Interconnect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Buses </a:t>
            </a:r>
            <a:r>
              <a:rPr lang="en-US" dirty="0">
                <a:solidFill>
                  <a:schemeClr val="tx2"/>
                </a:solidFill>
              </a:rPr>
              <a:t>and Memories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922" y="1447800"/>
            <a:ext cx="7728529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PMU Internal memories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32K L1P, 32K L1D, 256K L2/L3, 64K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PRU Internal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Data and Instruction RAM per PRU, Shared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L3 Shared RAM (OCMC)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256KB shared memory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External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32-bit LPDDR2/DDR3/DDR3L</a:t>
            </a:r>
          </a:p>
        </p:txBody>
      </p:sp>
    </p:spTree>
    <p:extLst>
      <p:ext uri="{BB962C8B-B14F-4D97-AF65-F5344CB8AC3E}">
        <p14:creationId xmlns:p14="http://schemas.microsoft.com/office/powerpoint/2010/main" val="14684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456419" y="3977820"/>
            <a:ext cx="3924078" cy="2346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91201" y="1600200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91200" y="3983089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0975" y="581800"/>
            <a:ext cx="561022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8001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</a:t>
            </a:r>
            <a:r>
              <a:rPr lang="en-US" dirty="0" smtClean="0">
                <a:solidFill>
                  <a:srgbClr val="336699"/>
                </a:solidFill>
              </a:rPr>
              <a:t>EMIF4D </a:t>
            </a:r>
            <a:r>
              <a:rPr lang="en-US" dirty="0">
                <a:solidFill>
                  <a:srgbClr val="336699"/>
                </a:solidFill>
              </a:rPr>
              <a:t>include: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Frequency Targets 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/>
              <a:t>LPDDR2: 266 </a:t>
            </a:r>
            <a:r>
              <a:rPr lang="en-US" sz="1400" b="0" dirty="0"/>
              <a:t>MHz Clock </a:t>
            </a:r>
            <a:r>
              <a:rPr lang="en-US" sz="1400" b="0" dirty="0" smtClean="0"/>
              <a:t>(532 MHz </a:t>
            </a:r>
            <a:r>
              <a:rPr lang="en-US" sz="1400" b="0" dirty="0"/>
              <a:t>Data Rate)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/>
              <a:t>DDR3 (1.5V) /DDR3L (1.35V): 400</a:t>
            </a:r>
            <a:r>
              <a:rPr lang="en-US" sz="1400" b="0" dirty="0"/>
              <a:t> MHz Clock </a:t>
            </a:r>
            <a:r>
              <a:rPr lang="en-US" sz="1400" b="0" dirty="0" smtClean="0"/>
              <a:t>(800</a:t>
            </a:r>
            <a:r>
              <a:rPr lang="en-US" sz="1400" b="0" dirty="0"/>
              <a:t> MHz Data Rate</a:t>
            </a:r>
            <a:r>
              <a:rPr lang="en-US" sz="1400" b="0" dirty="0" smtClean="0"/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/>
              <a:t>16 or 32 </a:t>
            </a:r>
            <a:r>
              <a:rPr lang="en-US" sz="1400" b="0" dirty="0"/>
              <a:t>bit data bus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/>
              <a:t>2GB </a:t>
            </a:r>
            <a:r>
              <a:rPr lang="en-US" sz="1400" b="0" dirty="0"/>
              <a:t>total addressable space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/>
              <a:t>Supported Memory </a:t>
            </a:r>
            <a:r>
              <a:rPr lang="en-US" sz="1400" b="0" dirty="0" smtClean="0"/>
              <a:t>configurations</a:t>
            </a:r>
            <a:endParaRPr lang="en-US" sz="1400" b="0" dirty="0"/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1 </a:t>
            </a:r>
            <a:r>
              <a:rPr lang="en-US" sz="1400" b="0" dirty="0" smtClean="0"/>
              <a:t>load </a:t>
            </a:r>
            <a:r>
              <a:rPr lang="en-US" sz="1400" b="0" dirty="0"/>
              <a:t>(</a:t>
            </a:r>
            <a:r>
              <a:rPr lang="en-US" sz="1400" b="0" dirty="0" smtClean="0"/>
              <a:t>x32 device)</a:t>
            </a:r>
            <a:endParaRPr lang="en-US" sz="1400" b="0" dirty="0"/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2 </a:t>
            </a:r>
            <a:r>
              <a:rPr lang="en-US" sz="1400" b="0" dirty="0" smtClean="0"/>
              <a:t>loads </a:t>
            </a:r>
            <a:r>
              <a:rPr lang="en-US" sz="1400" b="0" dirty="0"/>
              <a:t>(</a:t>
            </a:r>
            <a:r>
              <a:rPr lang="en-US" sz="1400" b="0" dirty="0" smtClean="0"/>
              <a:t>x16 </a:t>
            </a:r>
            <a:r>
              <a:rPr lang="en-US" sz="1400" b="0" dirty="0"/>
              <a:t>devices)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4 </a:t>
            </a:r>
            <a:r>
              <a:rPr lang="en-US" sz="1400" b="0" dirty="0" smtClean="0"/>
              <a:t>loads </a:t>
            </a:r>
            <a:r>
              <a:rPr lang="en-US" sz="1400" b="0" dirty="0"/>
              <a:t>(</a:t>
            </a:r>
            <a:r>
              <a:rPr lang="en-US" sz="1400" b="0" dirty="0" smtClean="0"/>
              <a:t>x8 </a:t>
            </a:r>
            <a:r>
              <a:rPr lang="en-US" sz="1400" b="0" dirty="0"/>
              <a:t>devices)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/>
              <a:t>Supports a maximum of 4 address </a:t>
            </a:r>
            <a:r>
              <a:rPr lang="en-US" sz="1400" b="0" dirty="0" smtClean="0"/>
              <a:t>loads DDR3, 2 data loads for LPDDR2 </a:t>
            </a:r>
            <a:r>
              <a:rPr lang="en-US" sz="1400" b="0" dirty="0"/>
              <a:t>and 1 data </a:t>
            </a:r>
            <a:r>
              <a:rPr lang="en-US" sz="1400" b="0" dirty="0" smtClean="0"/>
              <a:t>load for DDR3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4" y="0"/>
            <a:ext cx="8988426" cy="814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AM437x Memory </a:t>
            </a:r>
            <a:r>
              <a:rPr lang="en-US" dirty="0"/>
              <a:t>interface </a:t>
            </a:r>
            <a:r>
              <a:rPr lang="en-US" dirty="0" smtClean="0"/>
              <a:t>(LPDDR2/DDR3)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37250" y="44239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280275" y="44229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LPDDR2 (</a:t>
            </a:r>
            <a:r>
              <a:rPr lang="en-US" sz="1600" dirty="0" smtClean="0"/>
              <a:t>x16/32?)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 flipV="1">
            <a:off x="6927850" y="48039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7250" y="53383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280275" y="53373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 flipV="1">
            <a:off x="6927850" y="57183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8989" y="253061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224714" y="20591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6989764" y="24401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24714" y="29735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989764" y="33545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087" y="4485536"/>
            <a:ext cx="990600" cy="106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14537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291694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989764" y="2440128"/>
            <a:ext cx="0" cy="9144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6859589" y="2911618"/>
            <a:ext cx="14128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90687" y="4852635"/>
            <a:ext cx="8191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61344" y="6071835"/>
            <a:ext cx="19875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761344" y="5400325"/>
            <a:ext cx="0" cy="671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90687" y="5400325"/>
            <a:ext cx="18177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2"/>
          </p:cNvCxnSpPr>
          <p:nvPr/>
        </p:nvCxnSpPr>
        <p:spPr>
          <a:xfrm>
            <a:off x="3409837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48894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0"/>
          </p:cNvCxnSpPr>
          <p:nvPr/>
        </p:nvCxnSpPr>
        <p:spPr>
          <a:xfrm flipH="1" flipV="1">
            <a:off x="3406662" y="4852635"/>
            <a:ext cx="3175" cy="16001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90687" y="4592782"/>
            <a:ext cx="219630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0"/>
          </p:cNvCxnSpPr>
          <p:nvPr/>
        </p:nvCxnSpPr>
        <p:spPr>
          <a:xfrm flipV="1">
            <a:off x="4786994" y="4592782"/>
            <a:ext cx="0" cy="41986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34494" y="4347036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D[31:16]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644884" y="461278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D[15:0]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611700" y="579483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Addr</a:t>
            </a:r>
            <a:r>
              <a:rPr lang="en-US" sz="1200" dirty="0" smtClean="0"/>
              <a:t>/Ctrl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402389" y="1575729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topology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38468" y="39231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to point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585471" y="39815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Fly-by topology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8568" y="573608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VTT</a:t>
            </a:r>
            <a:endParaRPr lang="en-US" sz="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748894" y="6071834"/>
            <a:ext cx="140350" cy="28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82294" y="5933335"/>
            <a:ext cx="0" cy="1582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36217" y="5915962"/>
            <a:ext cx="9215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76800" y="6477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16" y="6032147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V="1">
            <a:off x="5167707" y="6071834"/>
            <a:ext cx="114587" cy="263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 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L3 – High performance 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Packet based protocol based </a:t>
            </a:r>
            <a:r>
              <a:rPr lang="en-US" dirty="0"/>
              <a:t>on a Network-On-Chip (</a:t>
            </a:r>
            <a:r>
              <a:rPr lang="en-US" dirty="0" err="1"/>
              <a:t>NoC</a:t>
            </a:r>
            <a:r>
              <a:rPr lang="en-US" dirty="0"/>
              <a:t>) interconnect </a:t>
            </a:r>
            <a:r>
              <a:rPr lang="en-US" dirty="0" smtClean="0"/>
              <a:t>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all high bit rate peripherals and IP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163316"/>
            <a:ext cx="7924800" cy="279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15" y="2286000"/>
            <a:ext cx="312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L4 - </a:t>
            </a:r>
            <a:r>
              <a:rPr lang="en-US" dirty="0"/>
              <a:t>low latency </a:t>
            </a:r>
            <a:r>
              <a:rPr lang="en-US" dirty="0" smtClean="0"/>
              <a:t>low bandwidth access inter-connect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non-blocking peripheral </a:t>
            </a:r>
            <a:r>
              <a:rPr lang="en-US" dirty="0" smtClean="0"/>
              <a:t>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4 Masters (Initiators) and up to 63 slave (targets)</a:t>
            </a:r>
            <a:endParaRPr lang="en-US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01" y="1822105"/>
            <a:ext cx="5738813" cy="484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7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7429"/>
            <a:ext cx="4547105" cy="430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4343399" cy="5029200"/>
          </a:xfrm>
        </p:spPr>
        <p:txBody>
          <a:bodyPr/>
          <a:lstStyle/>
          <a:p>
            <a:r>
              <a:rPr lang="en-US" sz="1600" dirty="0"/>
              <a:t>Input Clocks to device </a:t>
            </a:r>
          </a:p>
          <a:p>
            <a:pPr lvl="1"/>
            <a:r>
              <a:rPr lang="en-US" sz="1600" dirty="0" smtClean="0"/>
              <a:t>19.2</a:t>
            </a:r>
            <a:r>
              <a:rPr lang="en-US" sz="1600" dirty="0"/>
              <a:t>, 24, 25, 26 MHz system clock</a:t>
            </a:r>
          </a:p>
          <a:p>
            <a:pPr lvl="1"/>
            <a:r>
              <a:rPr lang="en-US" sz="1600" dirty="0"/>
              <a:t>RTC Clock - 32kHz clock. </a:t>
            </a:r>
            <a:r>
              <a:rPr lang="en-US" sz="1600" dirty="0" smtClean="0"/>
              <a:t>From Crystal or PER PLL</a:t>
            </a:r>
            <a:endParaRPr lang="en-US" sz="1600" dirty="0"/>
          </a:p>
          <a:p>
            <a:r>
              <a:rPr lang="en-US" sz="1600" dirty="0" smtClean="0"/>
              <a:t>6 PLLs to generate various system clocks:</a:t>
            </a:r>
          </a:p>
          <a:p>
            <a:pPr lvl="1"/>
            <a:r>
              <a:rPr lang="en-US" sz="1600" dirty="0" smtClean="0"/>
              <a:t>MPU PLL - ARM MPU subsystem</a:t>
            </a:r>
          </a:p>
          <a:p>
            <a:pPr lvl="1"/>
            <a:r>
              <a:rPr lang="en-US" sz="1600" dirty="0" smtClean="0"/>
              <a:t>DDR PLL – for DDR interface</a:t>
            </a:r>
          </a:p>
          <a:p>
            <a:pPr lvl="1"/>
            <a:r>
              <a:rPr lang="en-US" sz="1600" dirty="0" smtClean="0"/>
              <a:t>PER low jitter PLL - USB &amp; Peripherals (MMC/SD, UART, SPI, I2C, etc.)</a:t>
            </a:r>
          </a:p>
          <a:p>
            <a:pPr lvl="1"/>
            <a:r>
              <a:rPr lang="en-US" sz="1600" dirty="0" smtClean="0"/>
              <a:t>CORE PLL - </a:t>
            </a:r>
            <a:r>
              <a:rPr lang="pl-PL" sz="1600" dirty="0" smtClean="0"/>
              <a:t>L3, L4, Ethernet, SGX</a:t>
            </a:r>
            <a:endParaRPr lang="en-US" sz="1600" dirty="0" smtClean="0"/>
          </a:p>
          <a:p>
            <a:pPr lvl="1"/>
            <a:r>
              <a:rPr lang="en-US" sz="1600" dirty="0" smtClean="0"/>
              <a:t>Display PLL – DSS </a:t>
            </a:r>
            <a:r>
              <a:rPr lang="pl-PL" sz="1600" dirty="0" smtClean="0"/>
              <a:t>Pixel Clock</a:t>
            </a:r>
            <a:r>
              <a:rPr lang="en-US" sz="1600" dirty="0" smtClean="0"/>
              <a:t> and IEEE1588</a:t>
            </a:r>
          </a:p>
          <a:p>
            <a:pPr lvl="1"/>
            <a:r>
              <a:rPr lang="en-US" sz="1600" dirty="0" smtClean="0"/>
              <a:t>EXT low jitter PLL – drives external devices through </a:t>
            </a:r>
            <a:r>
              <a:rPr lang="en-US" sz="1600" dirty="0" err="1" smtClean="0"/>
              <a:t>CLKOUTx</a:t>
            </a:r>
            <a:r>
              <a:rPr lang="en-US" sz="16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AM437x ROM (Boot ROM)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Boot from a number of sources, selectable with SYSBOOT pins</a:t>
            </a:r>
          </a:p>
          <a:p>
            <a:pPr lvl="1"/>
            <a:r>
              <a:rPr lang="en-US" sz="1600" dirty="0" smtClean="0"/>
              <a:t>Memory boot</a:t>
            </a:r>
          </a:p>
          <a:p>
            <a:pPr lvl="2"/>
            <a:r>
              <a:rPr lang="en-US" sz="1400" dirty="0" smtClean="0"/>
              <a:t>SD cards</a:t>
            </a:r>
          </a:p>
          <a:p>
            <a:pPr lvl="2"/>
            <a:r>
              <a:rPr lang="en-US" sz="1400" dirty="0" err="1" smtClean="0"/>
              <a:t>eMMC</a:t>
            </a:r>
            <a:r>
              <a:rPr lang="en-US" sz="1400" dirty="0" smtClean="0"/>
              <a:t> – support for &gt;2GB on either MMC0 or MMC1</a:t>
            </a:r>
          </a:p>
          <a:p>
            <a:pPr lvl="2"/>
            <a:r>
              <a:rPr lang="en-US" sz="1400" dirty="0" smtClean="0"/>
              <a:t>NOR flash – support for </a:t>
            </a:r>
            <a:r>
              <a:rPr lang="en-US" sz="1400" dirty="0" err="1" smtClean="0"/>
              <a:t>muxed</a:t>
            </a:r>
            <a:r>
              <a:rPr lang="en-US" sz="1400" dirty="0" smtClean="0"/>
              <a:t> and non-</a:t>
            </a:r>
            <a:r>
              <a:rPr lang="en-US" sz="1400" dirty="0" err="1" smtClean="0"/>
              <a:t>muxed</a:t>
            </a:r>
            <a:r>
              <a:rPr lang="en-US" sz="1400" dirty="0" smtClean="0"/>
              <a:t> XIP boot</a:t>
            </a:r>
          </a:p>
          <a:p>
            <a:pPr lvl="2"/>
            <a:r>
              <a:rPr lang="en-US" sz="1400" dirty="0" smtClean="0"/>
              <a:t>NAND flash - 8 or 16 bit</a:t>
            </a:r>
          </a:p>
          <a:p>
            <a:pPr lvl="2"/>
            <a:r>
              <a:rPr lang="en-US" sz="1400" dirty="0" smtClean="0"/>
              <a:t>SPI EEPROMs</a:t>
            </a:r>
          </a:p>
          <a:p>
            <a:pPr lvl="2"/>
            <a:r>
              <a:rPr lang="en-US" sz="1400" dirty="0" smtClean="0"/>
              <a:t>QSPI -  XIP boot from serial flash</a:t>
            </a:r>
          </a:p>
          <a:p>
            <a:pPr lvl="2"/>
            <a:r>
              <a:rPr lang="en-US" sz="1400" dirty="0" smtClean="0"/>
              <a:t>USB Host (USB1) – USB mass storage devices, USB thumb drives, great for product upgrades</a:t>
            </a:r>
          </a:p>
          <a:p>
            <a:pPr lvl="1"/>
            <a:r>
              <a:rPr lang="en-US" sz="1600" dirty="0" smtClean="0"/>
              <a:t>Peripheral boot</a:t>
            </a:r>
          </a:p>
          <a:p>
            <a:pPr lvl="2"/>
            <a:r>
              <a:rPr lang="en-US" sz="1400" dirty="0" smtClean="0"/>
              <a:t>Ethernet – support for MII, RMII, and RGMII boot.  </a:t>
            </a:r>
          </a:p>
          <a:p>
            <a:pPr lvl="2"/>
            <a:r>
              <a:rPr lang="en-US" sz="1400" dirty="0" smtClean="0"/>
              <a:t>USB client (USB0)</a:t>
            </a:r>
          </a:p>
          <a:p>
            <a:pPr lvl="2"/>
            <a:r>
              <a:rPr lang="en-US" sz="1400" dirty="0" smtClean="0"/>
              <a:t>UART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383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AM437x: A scalable platform with 4 pin-to-pin compatible devices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63575" y="1468438"/>
            <a:ext cx="7527925" cy="33004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1798636" y="1295178"/>
            <a:ext cx="1114425" cy="3568921"/>
          </a:xfrm>
          <a:prstGeom prst="rect">
            <a:avLst/>
          </a:prstGeom>
          <a:gradFill rotWithShape="1">
            <a:gsLst>
              <a:gs pos="0">
                <a:srgbClr val="63CB63"/>
              </a:gs>
              <a:gs pos="100000">
                <a:srgbClr val="C4EBC4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ARM Cortex-A9</a:t>
            </a:r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(MHz)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074987" y="1296062"/>
            <a:ext cx="1057275" cy="3580738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Graphics</a:t>
            </a:r>
          </a:p>
        </p:txBody>
      </p:sp>
      <p:sp>
        <p:nvSpPr>
          <p:cNvPr id="65" name="Rectangle 292"/>
          <p:cNvSpPr>
            <a:spLocks noChangeArrowheads="1"/>
          </p:cNvSpPr>
          <p:nvPr/>
        </p:nvSpPr>
        <p:spPr bwMode="auto">
          <a:xfrm>
            <a:off x="6453188" y="1295730"/>
            <a:ext cx="1319212" cy="3576307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Package</a:t>
            </a:r>
          </a:p>
        </p:txBody>
      </p:sp>
      <p:sp>
        <p:nvSpPr>
          <p:cNvPr id="69" name="Rectangle 79"/>
          <p:cNvSpPr>
            <a:spLocks noChangeArrowheads="1"/>
          </p:cNvSpPr>
          <p:nvPr/>
        </p:nvSpPr>
        <p:spPr bwMode="auto">
          <a:xfrm>
            <a:off x="4284662" y="1295400"/>
            <a:ext cx="2039938" cy="35718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9E9ED8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endParaRPr lang="en-US" sz="1000" b="1" dirty="0">
              <a:solidFill>
                <a:srgbClr val="FFFFF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FFFFFF"/>
                </a:solidFill>
              </a:rPr>
              <a:t>Programmable Real-time Unit &amp; Industrial Communication Sub-System (PRU-ICSS)</a:t>
            </a:r>
            <a:r>
              <a:rPr lang="en-US" sz="1000" baseline="30000" dirty="0" smtClean="0">
                <a:solidFill>
                  <a:srgbClr val="FFFFFF"/>
                </a:solidFill>
              </a:rPr>
              <a:t>∆</a:t>
            </a:r>
            <a:endParaRPr lang="en-US" sz="1000" b="1" dirty="0">
              <a:solidFill>
                <a:srgbClr val="FFFFFF"/>
              </a:solidFill>
            </a:endParaRPr>
          </a:p>
          <a:p>
            <a:pPr algn="ctr"/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73" name="Rectangle 20" descr="carre bleu"/>
          <p:cNvSpPr>
            <a:spLocks noChangeArrowheads="1"/>
          </p:cNvSpPr>
          <p:nvPr/>
        </p:nvSpPr>
        <p:spPr bwMode="gray">
          <a:xfrm>
            <a:off x="6562725" y="1997075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5" name="Rectangle 13" descr="carre vert"/>
          <p:cNvSpPr>
            <a:spLocks noChangeArrowheads="1"/>
          </p:cNvSpPr>
          <p:nvPr/>
        </p:nvSpPr>
        <p:spPr bwMode="gray">
          <a:xfrm>
            <a:off x="1922462" y="1997075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0" name="Rectangle 20" descr="carre bleu"/>
          <p:cNvSpPr>
            <a:spLocks noChangeArrowheads="1"/>
          </p:cNvSpPr>
          <p:nvPr/>
        </p:nvSpPr>
        <p:spPr bwMode="gray">
          <a:xfrm>
            <a:off x="6562725" y="2672743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2" name="Rectangle 13" descr="carre vert"/>
          <p:cNvSpPr>
            <a:spLocks noChangeArrowheads="1"/>
          </p:cNvSpPr>
          <p:nvPr/>
        </p:nvSpPr>
        <p:spPr bwMode="gray">
          <a:xfrm>
            <a:off x="1922462" y="2690999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3" name="Rectangle 20" descr="carre bleu"/>
          <p:cNvSpPr>
            <a:spLocks noChangeArrowheads="1"/>
          </p:cNvSpPr>
          <p:nvPr/>
        </p:nvSpPr>
        <p:spPr bwMode="gray">
          <a:xfrm>
            <a:off x="3156902" y="2691354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84" name="Rectangle 20" descr="carre bleu"/>
          <p:cNvSpPr>
            <a:spLocks noChangeArrowheads="1"/>
          </p:cNvSpPr>
          <p:nvPr/>
        </p:nvSpPr>
        <p:spPr bwMode="gray">
          <a:xfrm>
            <a:off x="6562725" y="3423478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6" name="Rectangle 13" descr="carre vert"/>
          <p:cNvSpPr>
            <a:spLocks noChangeArrowheads="1"/>
          </p:cNvSpPr>
          <p:nvPr/>
        </p:nvSpPr>
        <p:spPr bwMode="gray">
          <a:xfrm>
            <a:off x="1922462" y="3423478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7" name="Rectangle 20" descr="carre bleu"/>
          <p:cNvSpPr>
            <a:spLocks noChangeArrowheads="1"/>
          </p:cNvSpPr>
          <p:nvPr/>
        </p:nvSpPr>
        <p:spPr bwMode="gray">
          <a:xfrm>
            <a:off x="6562725" y="4114800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9" name="Rectangle 13" descr="carre vert"/>
          <p:cNvSpPr>
            <a:spLocks noChangeArrowheads="1"/>
          </p:cNvSpPr>
          <p:nvPr/>
        </p:nvSpPr>
        <p:spPr bwMode="gray">
          <a:xfrm>
            <a:off x="1922462" y="4114800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4840" y="2259049"/>
            <a:ext cx="369332" cy="1703351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Pin-to-Pin Compatible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72400" y="2286000"/>
            <a:ext cx="369888" cy="162242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Software Compatible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1941" y="1905000"/>
            <a:ext cx="644459" cy="554797"/>
            <a:chOff x="949325" y="2268538"/>
            <a:chExt cx="522288" cy="481012"/>
          </a:xfrm>
        </p:grpSpPr>
        <p:pic>
          <p:nvPicPr>
            <p:cNvPr id="93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8375" y="226853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 Box 218"/>
            <p:cNvSpPr txBox="1">
              <a:spLocks noChangeArrowheads="1"/>
            </p:cNvSpPr>
            <p:nvPr/>
          </p:nvSpPr>
          <p:spPr bwMode="auto">
            <a:xfrm>
              <a:off x="949325" y="233281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AM4379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31941" y="2617215"/>
            <a:ext cx="644459" cy="554797"/>
            <a:chOff x="955675" y="3290888"/>
            <a:chExt cx="522288" cy="481012"/>
          </a:xfrm>
        </p:grpSpPr>
        <p:pic>
          <p:nvPicPr>
            <p:cNvPr id="99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4725" y="329088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 Box 218"/>
            <p:cNvSpPr txBox="1">
              <a:spLocks noChangeArrowheads="1"/>
            </p:cNvSpPr>
            <p:nvPr/>
          </p:nvSpPr>
          <p:spPr bwMode="auto">
            <a:xfrm>
              <a:off x="955675" y="335516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AM4378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31941" y="3331403"/>
            <a:ext cx="644459" cy="554797"/>
            <a:chOff x="962025" y="3802063"/>
            <a:chExt cx="522288" cy="481012"/>
          </a:xfrm>
        </p:grpSpPr>
        <p:pic>
          <p:nvPicPr>
            <p:cNvPr id="102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380206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Text Box 218"/>
            <p:cNvSpPr txBox="1">
              <a:spLocks noChangeArrowheads="1"/>
            </p:cNvSpPr>
            <p:nvPr/>
          </p:nvSpPr>
          <p:spPr bwMode="auto">
            <a:xfrm>
              <a:off x="962025" y="386634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AM4377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031941" y="4038600"/>
            <a:ext cx="644459" cy="554797"/>
            <a:chOff x="962025" y="4316413"/>
            <a:chExt cx="522288" cy="481012"/>
          </a:xfrm>
        </p:grpSpPr>
        <p:pic>
          <p:nvPicPr>
            <p:cNvPr id="105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431641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" name="Text Box 218"/>
            <p:cNvSpPr txBox="1">
              <a:spLocks noChangeArrowheads="1"/>
            </p:cNvSpPr>
            <p:nvPr/>
          </p:nvSpPr>
          <p:spPr bwMode="auto">
            <a:xfrm>
              <a:off x="962025" y="438069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AM4376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107" name="Rectangle 20" descr="carre bleu"/>
          <p:cNvSpPr>
            <a:spLocks noChangeArrowheads="1"/>
          </p:cNvSpPr>
          <p:nvPr/>
        </p:nvSpPr>
        <p:spPr bwMode="gray">
          <a:xfrm>
            <a:off x="4343400" y="19970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09" name="AutoShape 10"/>
          <p:cNvSpPr>
            <a:spLocks noChangeArrowheads="1"/>
          </p:cNvSpPr>
          <p:nvPr/>
        </p:nvSpPr>
        <p:spPr bwMode="auto">
          <a:xfrm>
            <a:off x="2057400" y="5029200"/>
            <a:ext cx="4953000" cy="419100"/>
          </a:xfrm>
          <a:prstGeom prst="rect">
            <a:avLst/>
          </a:prstGeom>
          <a:solidFill>
            <a:srgbClr val="21608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57150" indent="-57150">
              <a:buClr>
                <a:srgbClr val="FF0000"/>
              </a:buClr>
              <a:buSzPct val="140000"/>
            </a:pPr>
            <a:r>
              <a:rPr lang="en-US" sz="1100" baseline="30000" dirty="0">
                <a:solidFill>
                  <a:srgbClr val="FFFFFF"/>
                </a:solidFill>
              </a:rPr>
              <a:t>∆ </a:t>
            </a:r>
            <a:r>
              <a:rPr lang="en-US" sz="1100" dirty="0">
                <a:solidFill>
                  <a:srgbClr val="FFFFFF"/>
                </a:solidFill>
              </a:rPr>
              <a:t>PRU-ICSS is </a:t>
            </a:r>
            <a:r>
              <a:rPr lang="en-US" sz="1100" dirty="0" smtClean="0">
                <a:solidFill>
                  <a:srgbClr val="FFFFFF"/>
                </a:solidFill>
              </a:rPr>
              <a:t>commonly used </a:t>
            </a:r>
            <a:r>
              <a:rPr lang="en-US" sz="1100" dirty="0">
                <a:solidFill>
                  <a:srgbClr val="FFFFFF"/>
                </a:solidFill>
              </a:rPr>
              <a:t>for slave industrial communication protocols such as PROFIBUS, PROFINET</a:t>
            </a:r>
            <a:r>
              <a:rPr lang="en-US" sz="1100" baseline="30000" dirty="0">
                <a:solidFill>
                  <a:srgbClr val="FFFFFF"/>
                </a:solidFill>
              </a:rPr>
              <a:t>®</a:t>
            </a:r>
            <a:r>
              <a:rPr lang="en-US" sz="1100" dirty="0">
                <a:solidFill>
                  <a:srgbClr val="FFFFFF"/>
                </a:solidFill>
              </a:rPr>
              <a:t>, </a:t>
            </a:r>
            <a:r>
              <a:rPr lang="en-US" sz="1100" dirty="0" err="1">
                <a:solidFill>
                  <a:srgbClr val="FFFFFF"/>
                </a:solidFill>
              </a:rPr>
              <a:t>Powerlink</a:t>
            </a:r>
            <a:r>
              <a:rPr lang="en-US" sz="1100" dirty="0">
                <a:solidFill>
                  <a:srgbClr val="FFFFFF"/>
                </a:solidFill>
              </a:rPr>
              <a:t>, Ethernet/IP™ and </a:t>
            </a:r>
            <a:r>
              <a:rPr lang="en-US" sz="1100" dirty="0" err="1">
                <a:solidFill>
                  <a:srgbClr val="FFFFFF"/>
                </a:solidFill>
              </a:rPr>
              <a:t>EnDat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0" name="AutoShape 10"/>
          <p:cNvSpPr>
            <a:spLocks noChangeArrowheads="1"/>
          </p:cNvSpPr>
          <p:nvPr/>
        </p:nvSpPr>
        <p:spPr bwMode="auto">
          <a:xfrm>
            <a:off x="2057400" y="5562600"/>
            <a:ext cx="4953000" cy="3810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114300" indent="-114300">
              <a:buClr>
                <a:srgbClr val="FF0000"/>
              </a:buClr>
              <a:buSzPct val="140000"/>
            </a:pPr>
            <a:r>
              <a:rPr lang="en-US" sz="1100" dirty="0">
                <a:solidFill>
                  <a:srgbClr val="FFFFFF"/>
                </a:solidFill>
              </a:rPr>
              <a:t>† Via Channel Array technology provides 0.8mm-pitch effective layout routing rules.</a:t>
            </a:r>
          </a:p>
        </p:txBody>
      </p:sp>
      <p:sp>
        <p:nvSpPr>
          <p:cNvPr id="111" name="TextBox 1"/>
          <p:cNvSpPr txBox="1">
            <a:spLocks noChangeArrowheads="1"/>
          </p:cNvSpPr>
          <p:nvPr/>
        </p:nvSpPr>
        <p:spPr bwMode="auto">
          <a:xfrm>
            <a:off x="4997450" y="6002338"/>
            <a:ext cx="2012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*pending silicon characterization</a:t>
            </a:r>
          </a:p>
        </p:txBody>
      </p:sp>
      <p:sp>
        <p:nvSpPr>
          <p:cNvPr id="56" name="Rectangle 20" descr="carre bleu"/>
          <p:cNvSpPr>
            <a:spLocks noChangeArrowheads="1"/>
          </p:cNvSpPr>
          <p:nvPr/>
        </p:nvSpPr>
        <p:spPr bwMode="gray">
          <a:xfrm>
            <a:off x="3141662" y="1997075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58" name="Rectangle 20" descr="carre bleu"/>
          <p:cNvSpPr>
            <a:spLocks noChangeArrowheads="1"/>
          </p:cNvSpPr>
          <p:nvPr/>
        </p:nvSpPr>
        <p:spPr bwMode="gray">
          <a:xfrm>
            <a:off x="4343400" y="269099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7" name="Rectangle 20" descr="carre bleu"/>
          <p:cNvSpPr>
            <a:spLocks noChangeArrowheads="1"/>
          </p:cNvSpPr>
          <p:nvPr/>
        </p:nvSpPr>
        <p:spPr bwMode="gray">
          <a:xfrm>
            <a:off x="4332922" y="411273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8" name="Rectangle 20" descr="carre bleu"/>
          <p:cNvSpPr>
            <a:spLocks noChangeArrowheads="1"/>
          </p:cNvSpPr>
          <p:nvPr/>
        </p:nvSpPr>
        <p:spPr bwMode="gray">
          <a:xfrm>
            <a:off x="4362450" y="34448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</p:txBody>
      </p:sp>
    </p:spTree>
    <p:extLst>
      <p:ext uri="{BB962C8B-B14F-4D97-AF65-F5344CB8AC3E}">
        <p14:creationId xmlns:p14="http://schemas.microsoft.com/office/powerpoint/2010/main" val="29390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0"/>
            <a:ext cx="7908925" cy="621792"/>
          </a:xfrm>
        </p:spPr>
        <p:txBody>
          <a:bodyPr/>
          <a:lstStyle/>
          <a:p>
            <a:r>
              <a:rPr lang="en-US" sz="3600" dirty="0" smtClean="0"/>
              <a:t>AM437x – Differentiation vs. AM335x</a:t>
            </a:r>
            <a:endParaRPr lang="en-US" sz="3600" dirty="0"/>
          </a:p>
        </p:txBody>
      </p:sp>
      <p:sp>
        <p:nvSpPr>
          <p:cNvPr id="188" name="Rounded Rectangle 187"/>
          <p:cNvSpPr/>
          <p:nvPr/>
        </p:nvSpPr>
        <p:spPr>
          <a:xfrm>
            <a:off x="1859850" y="534138"/>
            <a:ext cx="5285846" cy="5271188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 flipH="1">
            <a:off x="1932873" y="985459"/>
            <a:ext cx="1650119" cy="195355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 flipH="1">
            <a:off x="2486300" y="1082914"/>
            <a:ext cx="107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ARM®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Cortex </a:t>
            </a:r>
            <a:r>
              <a: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Up to 1 GHz</a:t>
            </a:r>
            <a:endParaRPr lang="en-US" sz="1200" dirty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pic>
        <p:nvPicPr>
          <p:cNvPr id="191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2031540" y="1108454"/>
            <a:ext cx="527010" cy="66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Rounded Rectangle 191"/>
          <p:cNvSpPr/>
          <p:nvPr/>
        </p:nvSpPr>
        <p:spPr>
          <a:xfrm>
            <a:off x="1922849" y="3797491"/>
            <a:ext cx="5161779" cy="4410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3896244" y="985459"/>
            <a:ext cx="1486881" cy="804040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Graphics Acceleration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SGX530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5448258" y="869702"/>
            <a:ext cx="122231" cy="292751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3894794" y="1844786"/>
            <a:ext cx="1483558" cy="1837545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Display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Subsystem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4034529" y="2371373"/>
            <a:ext cx="1217585" cy="18465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24bit LCD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3345883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Debug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5303387" y="3973228"/>
            <a:ext cx="370067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WDT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5709822" y="3973228"/>
            <a:ext cx="337235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RTC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2873095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EDMA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701881" y="3729932"/>
            <a:ext cx="17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2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818671" y="3973228"/>
            <a:ext cx="580596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 Timers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620740" y="2789653"/>
            <a:ext cx="1478184" cy="919351"/>
          </a:xfrm>
          <a:prstGeom prst="roundRect">
            <a:avLst>
              <a:gd name="adj" fmla="val 9674"/>
            </a:avLst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Security AccelerationPac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Crypto, Secure boot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116433" y="3973227"/>
            <a:ext cx="898700" cy="22612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2x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12-bit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ADCs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963888" y="3973228"/>
            <a:ext cx="878778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Simple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Pwr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Seq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436932" y="3973228"/>
            <a:ext cx="816061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SyncTimer32K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1942945" y="4320976"/>
            <a:ext cx="5115842" cy="1387665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012787" y="4281806"/>
            <a:ext cx="501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4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4512010" y="4554320"/>
            <a:ext cx="756690" cy="370882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PWM x6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6116433" y="4540914"/>
            <a:ext cx="889902" cy="46858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NAND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/NOR (16bit ECC)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6116433" y="5082380"/>
            <a:ext cx="889902" cy="52891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3 MMC/ SD/SDIO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3710734" y="4553970"/>
            <a:ext cx="728051" cy="26565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CAN x2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2956540" y="5055244"/>
            <a:ext cx="695321" cy="567831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USB2 OTG +PHY x2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3708268" y="4872451"/>
            <a:ext cx="730472" cy="3975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eCAP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eQEP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x3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1995262" y="4555864"/>
            <a:ext cx="900303" cy="76194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EMAC 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3721192" y="5329905"/>
            <a:ext cx="717784" cy="28930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HDQ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2002837" y="5382131"/>
            <a:ext cx="892866" cy="23874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QSPI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3686102" y="880085"/>
            <a:ext cx="122231" cy="2917406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904827" y="610087"/>
            <a:ext cx="5190523" cy="304973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501951" y="625738"/>
            <a:ext cx="737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45nm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4033571" y="2612769"/>
            <a:ext cx="1217585" cy="25776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Touch Screen Controller</a:t>
            </a:r>
            <a:endParaRPr lang="en-US" sz="1100" b="1" kern="0" baseline="300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2072272" y="1937062"/>
            <a:ext cx="1371322" cy="26020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32K/32K L1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4035722" y="2915244"/>
            <a:ext cx="1217585" cy="70641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Processing: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2956540" y="4554321"/>
            <a:ext cx="724303" cy="430330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Camera I/F (2x Parallel)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5345249" y="4555864"/>
            <a:ext cx="699817" cy="369387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McASP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x2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5355918" y="4976903"/>
            <a:ext cx="699817" cy="2964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GPIO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5355918" y="5329905"/>
            <a:ext cx="699816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UART x6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4514120" y="4969639"/>
            <a:ext cx="754619" cy="30343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SPI x5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4518974" y="5329906"/>
            <a:ext cx="749853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I2C x3</a:t>
            </a:r>
          </a:p>
        </p:txBody>
      </p:sp>
      <p:pic>
        <p:nvPicPr>
          <p:cNvPr id="230" name="Picture 229" descr="Master_Lock_140D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10000"/>
          </a:blip>
          <a:stretch>
            <a:fillRect/>
          </a:stretch>
        </p:blipFill>
        <p:spPr>
          <a:xfrm>
            <a:off x="5714032" y="2882332"/>
            <a:ext cx="284975" cy="237041"/>
          </a:xfrm>
          <a:prstGeom prst="rect">
            <a:avLst/>
          </a:prstGeom>
        </p:spPr>
      </p:pic>
      <p:grpSp>
        <p:nvGrpSpPr>
          <p:cNvPr id="3" name="Group 230"/>
          <p:cNvGrpSpPr/>
          <p:nvPr/>
        </p:nvGrpSpPr>
        <p:grpSpPr>
          <a:xfrm>
            <a:off x="2145118" y="4364121"/>
            <a:ext cx="212512" cy="141137"/>
            <a:chOff x="6362701" y="4572000"/>
            <a:chExt cx="228599" cy="152400"/>
          </a:xfrm>
        </p:grpSpPr>
        <p:sp>
          <p:nvSpPr>
            <p:cNvPr id="232" name="Down Arrow 231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33" name="Down Arrow 232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34" name="Rounded Rectangle 233"/>
          <p:cNvSpPr/>
          <p:nvPr/>
        </p:nvSpPr>
        <p:spPr>
          <a:xfrm>
            <a:off x="2072272" y="2258188"/>
            <a:ext cx="1371322" cy="260877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 L2 / L3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2068001" y="2579982"/>
            <a:ext cx="1379864" cy="23941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64K  RAM 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932878" y="3062877"/>
            <a:ext cx="1660397" cy="275906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256KB L3 Shared RAM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1932878" y="3399701"/>
            <a:ext cx="1660397" cy="331115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32-bit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LPDDR2/DDR3/DDR3L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8" name="Picture 61" descr="TI bug white copy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2088" y="664583"/>
            <a:ext cx="203024" cy="21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9" name="Rectangle 94"/>
          <p:cNvSpPr>
            <a:spLocks noChangeArrowheads="1"/>
          </p:cNvSpPr>
          <p:nvPr/>
        </p:nvSpPr>
        <p:spPr bwMode="gray">
          <a:xfrm>
            <a:off x="7856609" y="76200"/>
            <a:ext cx="991221" cy="410397"/>
          </a:xfrm>
          <a:prstGeom prst="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Improved vs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. 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AM335x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</p:txBody>
      </p:sp>
      <p:sp>
        <p:nvSpPr>
          <p:cNvPr id="240" name="Rectangular Callout 239"/>
          <p:cNvSpPr/>
          <p:nvPr/>
        </p:nvSpPr>
        <p:spPr>
          <a:xfrm>
            <a:off x="53908" y="566748"/>
            <a:ext cx="1758888" cy="1033452"/>
          </a:xfrm>
          <a:prstGeom prst="wedgeRectCallout">
            <a:avLst>
              <a:gd name="adj1" fmla="val 68607"/>
              <a:gd name="adj2" fmla="val 35279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91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Cortex-A9 delivers up to 2500 DMIPs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20% higher than  Cortex-A8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VFP unit 10 times faster than Cortex-A8</a:t>
            </a:r>
          </a:p>
        </p:txBody>
      </p:sp>
      <p:sp>
        <p:nvSpPr>
          <p:cNvPr id="241" name="Rectangular Callout 240"/>
          <p:cNvSpPr/>
          <p:nvPr/>
        </p:nvSpPr>
        <p:spPr>
          <a:xfrm>
            <a:off x="45001" y="1706803"/>
            <a:ext cx="1736596" cy="960197"/>
          </a:xfrm>
          <a:prstGeom prst="wedgeRectCallout">
            <a:avLst>
              <a:gd name="adj1" fmla="val 65155"/>
              <a:gd name="adj2" fmla="val 1545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256KB RAM configurable as either L2 cache or L3 SRAM, providing up to 512KB of internal L3 RAM</a:t>
            </a:r>
          </a:p>
        </p:txBody>
      </p:sp>
      <p:sp>
        <p:nvSpPr>
          <p:cNvPr id="242" name="Rectangular Callout 241"/>
          <p:cNvSpPr/>
          <p:nvPr/>
        </p:nvSpPr>
        <p:spPr>
          <a:xfrm>
            <a:off x="7215554" y="3399701"/>
            <a:ext cx="1853018" cy="799650"/>
          </a:xfrm>
          <a:prstGeom prst="wedgeRectCallout">
            <a:avLst>
              <a:gd name="adj1" fmla="val -61917"/>
              <a:gd name="adj2" fmla="val -40064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Secure boot enables IP protection, anti-cloning, and  take-over protection</a:t>
            </a:r>
          </a:p>
        </p:txBody>
      </p:sp>
      <p:sp>
        <p:nvSpPr>
          <p:cNvPr id="243" name="Rectangular Callout 242"/>
          <p:cNvSpPr/>
          <p:nvPr/>
        </p:nvSpPr>
        <p:spPr>
          <a:xfrm>
            <a:off x="76200" y="4995882"/>
            <a:ext cx="1736596" cy="965994"/>
          </a:xfrm>
          <a:prstGeom prst="wedgeRectCallout">
            <a:avLst>
              <a:gd name="adj1" fmla="val 65876"/>
              <a:gd name="adj2" fmla="val -2133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QSPI interface enables execute-in-place (XIP) from low-cost NOR flash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Enables DDR-less applications</a:t>
            </a:r>
          </a:p>
        </p:txBody>
      </p:sp>
      <p:sp>
        <p:nvSpPr>
          <p:cNvPr id="244" name="Rectangular Callout 243"/>
          <p:cNvSpPr/>
          <p:nvPr/>
        </p:nvSpPr>
        <p:spPr>
          <a:xfrm>
            <a:off x="67067" y="4018006"/>
            <a:ext cx="1718953" cy="853862"/>
          </a:xfrm>
          <a:prstGeom prst="wedgeRectCallout">
            <a:avLst>
              <a:gd name="adj1" fmla="val 61892"/>
              <a:gd name="adj2" fmla="val -3801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Simplified power sequencing for flexible power design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System cost savings</a:t>
            </a:r>
          </a:p>
        </p:txBody>
      </p:sp>
      <p:sp>
        <p:nvSpPr>
          <p:cNvPr id="245" name="Rectangular Callout 244"/>
          <p:cNvSpPr/>
          <p:nvPr/>
        </p:nvSpPr>
        <p:spPr>
          <a:xfrm>
            <a:off x="45000" y="2768144"/>
            <a:ext cx="1763089" cy="1118056"/>
          </a:xfrm>
          <a:prstGeom prst="wedgeRectCallout">
            <a:avLst>
              <a:gd name="adj1" fmla="val 56636"/>
              <a:gd name="adj2" fmla="val -1166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L3 RAM (AM335x has 64KB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32b DDR memory interface increases bandwidth (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16b in AM335x)</a:t>
            </a:r>
          </a:p>
        </p:txBody>
      </p:sp>
      <p:sp>
        <p:nvSpPr>
          <p:cNvPr id="246" name="Rectangular Callout 245"/>
          <p:cNvSpPr/>
          <p:nvPr/>
        </p:nvSpPr>
        <p:spPr>
          <a:xfrm>
            <a:off x="7215554" y="4984651"/>
            <a:ext cx="1853018" cy="805770"/>
          </a:xfrm>
          <a:prstGeom prst="wedgeRectCallout">
            <a:avLst>
              <a:gd name="adj1" fmla="val -244568"/>
              <a:gd name="adj2" fmla="val -76820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Single/Dual camera port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For apps such as data terminals, barcode scanners, etc.</a:t>
            </a:r>
          </a:p>
        </p:txBody>
      </p:sp>
      <p:sp>
        <p:nvSpPr>
          <p:cNvPr id="247" name="Rectangular Callout 246"/>
          <p:cNvSpPr/>
          <p:nvPr/>
        </p:nvSpPr>
        <p:spPr>
          <a:xfrm>
            <a:off x="2590800" y="5867400"/>
            <a:ext cx="4081670" cy="375072"/>
          </a:xfrm>
          <a:prstGeom prst="wedgeRectCallout">
            <a:avLst>
              <a:gd name="adj1" fmla="val -23568"/>
              <a:gd name="adj2" fmla="val -10958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SPI, Timers, PWMs, and ADC </a:t>
            </a:r>
            <a:r>
              <a:rPr lang="en-US" sz="1050" kern="0" dirty="0" smtClean="0">
                <a:solidFill>
                  <a:srgbClr val="FFFFFF"/>
                </a:solidFill>
                <a:latin typeface="Arial"/>
              </a:rPr>
              <a:t>inputs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New HDQ/1-Wire interface for sensors and battery monitor</a:t>
            </a:r>
          </a:p>
        </p:txBody>
      </p:sp>
      <p:sp>
        <p:nvSpPr>
          <p:cNvPr id="248" name="Rounded Rectangle 247"/>
          <p:cNvSpPr/>
          <p:nvPr/>
        </p:nvSpPr>
        <p:spPr>
          <a:xfrm>
            <a:off x="5562600" y="975328"/>
            <a:ext cx="1551428" cy="173961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PRU-ICSS</a:t>
            </a:r>
          </a:p>
        </p:txBody>
      </p:sp>
      <p:sp>
        <p:nvSpPr>
          <p:cNvPr id="249" name="Rounded Rectangle 248"/>
          <p:cNvSpPr/>
          <p:nvPr/>
        </p:nvSpPr>
        <p:spPr>
          <a:xfrm flipH="1">
            <a:off x="5608726" y="1452070"/>
            <a:ext cx="1462915" cy="11929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Industrial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Communications + Motor Feedback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0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54" y="91440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Rectangular Callout 250"/>
          <p:cNvSpPr/>
          <p:nvPr/>
        </p:nvSpPr>
        <p:spPr>
          <a:xfrm>
            <a:off x="7239000" y="1905000"/>
            <a:ext cx="1829572" cy="1034016"/>
          </a:xfrm>
          <a:prstGeom prst="wedgeRectCallout">
            <a:avLst>
              <a:gd name="adj1" fmla="val -167327"/>
              <a:gd name="adj2" fmla="val 52201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Display processing off-loads CPU from tasks such as overlay, etc.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Contributes to higher performance than AM335x</a:t>
            </a:r>
          </a:p>
        </p:txBody>
      </p:sp>
      <p:sp>
        <p:nvSpPr>
          <p:cNvPr id="252" name="Rectangular Callout 251"/>
          <p:cNvSpPr/>
          <p:nvPr/>
        </p:nvSpPr>
        <p:spPr>
          <a:xfrm>
            <a:off x="7215554" y="589952"/>
            <a:ext cx="1853018" cy="1181001"/>
          </a:xfrm>
          <a:prstGeom prst="wedgeRectCallout">
            <a:avLst>
              <a:gd name="adj1" fmla="val -64977"/>
              <a:gd name="adj2" fmla="val 26437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ICSS for industrial protocol acceleration -  enables simultaneous industrial Ethernet protocols and motor feedback protocols.</a:t>
            </a:r>
          </a:p>
        </p:txBody>
      </p:sp>
    </p:spTree>
    <p:extLst>
      <p:ext uri="{BB962C8B-B14F-4D97-AF65-F5344CB8AC3E}">
        <p14:creationId xmlns:p14="http://schemas.microsoft.com/office/powerpoint/2010/main" val="162298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67725" cy="2590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I/O Cell Power Management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Daisy chaining - Allows for wakeup from any GPIO, not just wakeup domain GPIO0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Isolation – more control with low power pad configuration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MPU auto clock gating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MPU will automatically be clock gated in WFI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Wakeup via interrupts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enhancements over AM335x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985" y="3582248"/>
            <a:ext cx="619121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Bef>
                <a:spcPct val="6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9462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Simplified power sequencing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 1.8V bias voltage from 3.3V rail.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Simplifies power up/down sequencing </a:t>
            </a:r>
            <a:r>
              <a:rPr lang="en-US" dirty="0" smtClean="0">
                <a:solidFill>
                  <a:srgbClr val="00B050"/>
                </a:solidFill>
              </a:rPr>
              <a:t>for discrete </a:t>
            </a:r>
            <a:r>
              <a:rPr lang="en-US" dirty="0">
                <a:solidFill>
                  <a:srgbClr val="00B050"/>
                </a:solidFill>
              </a:rPr>
              <a:t>power solutions  </a:t>
            </a:r>
          </a:p>
        </p:txBody>
      </p:sp>
    </p:spTree>
    <p:extLst>
      <p:ext uri="{BB962C8B-B14F-4D97-AF65-F5344CB8AC3E}">
        <p14:creationId xmlns:p14="http://schemas.microsoft.com/office/powerpoint/2010/main" val="91905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Sitara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9" name="Content Placeholder 43"/>
          <p:cNvSpPr txBox="1">
            <a:spLocks/>
          </p:cNvSpPr>
          <p:nvPr/>
        </p:nvSpPr>
        <p:spPr bwMode="auto">
          <a:xfrm>
            <a:off x="152399" y="990600"/>
            <a:ext cx="7772399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Patient Monitoring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Security </a:t>
            </a:r>
            <a:r>
              <a:rPr lang="en-US" sz="2400" dirty="0" smtClean="0">
                <a:solidFill>
                  <a:srgbClr val="000000"/>
                </a:solidFill>
              </a:rPr>
              <a:t>Applications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 Code Scanners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Navigation Equipment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Point of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Industrial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Mobile Radio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Data Terminals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And </a:t>
            </a:r>
            <a:r>
              <a:rPr lang="en-US" sz="2400" dirty="0" smtClean="0"/>
              <a:t>Measure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Any other broad market EP applications</a:t>
            </a:r>
            <a:endParaRPr lang="en-US" sz="2400" dirty="0"/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34" y="1295400"/>
            <a:ext cx="3691998" cy="397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enhancements over AM335x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5457825" cy="4692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Improved CLKOUT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Output buffers are on separate voltage domain to reduce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Provided low jitter PLL for Ethernet, modem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Added different input </a:t>
            </a:r>
            <a:r>
              <a:rPr lang="en-US" dirty="0" smtClean="0">
                <a:solidFill>
                  <a:srgbClr val="00B050"/>
                </a:solidFill>
              </a:rPr>
              <a:t>options (MPU clock, EXT PLL)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CLKOUT1 path is optimized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1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90800" y="1143000"/>
            <a:ext cx="3260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336699"/>
                </a:solidFill>
              </a:rPr>
              <a:t>ZDN </a:t>
            </a:r>
            <a:r>
              <a:rPr lang="en-US" dirty="0">
                <a:solidFill>
                  <a:srgbClr val="336699"/>
                </a:solidFill>
              </a:rPr>
              <a:t>Package: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17x17 </a:t>
            </a:r>
            <a:r>
              <a:rPr lang="en-US" sz="1400" b="0" dirty="0">
                <a:solidFill>
                  <a:srgbClr val="000000"/>
                </a:solidFill>
              </a:rPr>
              <a:t>mm 0.65 pitch via channel array [0.8 routable] package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Separate VDD_MPU </a:t>
            </a:r>
            <a:r>
              <a:rPr lang="en-US" sz="1400" b="0" dirty="0">
                <a:solidFill>
                  <a:srgbClr val="000000"/>
                </a:solidFill>
              </a:rPr>
              <a:t>and </a:t>
            </a:r>
            <a:r>
              <a:rPr lang="en-US" sz="1400" b="0" dirty="0" smtClean="0">
                <a:solidFill>
                  <a:srgbClr val="000000"/>
                </a:solidFill>
              </a:rPr>
              <a:t>VDD_CORE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459111" cy="36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5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Tools and Software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483906"/>
          </a:xfrm>
        </p:spPr>
        <p:txBody>
          <a:bodyPr/>
          <a:lstStyle/>
          <a:p>
            <a:r>
              <a:rPr lang="en-US" sz="3600" dirty="0" smtClean="0"/>
              <a:t>Software and tools Page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http://www.ti.com/lsds/ti/arm/sitara_arm_cortex_a_processor/arm_cortex_a9_core/am437x_arm_cortex_a9/tools_software.page</a:t>
            </a:r>
            <a:endParaRPr lang="en-US" sz="160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5" y="2005871"/>
            <a:ext cx="7902649" cy="406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2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  <a:endParaRPr lang="en-US" sz="1600" dirty="0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8" y="1378065"/>
            <a:ext cx="8397962" cy="435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0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(2)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  <a:endParaRPr lang="en-US" sz="1600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2" y="2371061"/>
            <a:ext cx="8681709" cy="280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9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(3)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  <a:endParaRPr lang="en-US" sz="160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6" y="2126512"/>
            <a:ext cx="8325800" cy="284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0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/>
              <a:t>Development Tools</a:t>
            </a:r>
            <a:br>
              <a:rPr lang="en-US" sz="3600" dirty="0"/>
            </a:br>
            <a:r>
              <a:rPr lang="en-US" sz="1600" dirty="0"/>
              <a:t>http://www.ti.com/lsds/ti/arm/sitara_arm_cortex_a_processor/arm_cortex_a9_core/am437x_arm_cortex_a9/tools_software.page#tools</a:t>
            </a:r>
            <a:endParaRPr lang="en-US" sz="1600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" y="1157874"/>
            <a:ext cx="6804839" cy="528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1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/>
              <a:t>Development </a:t>
            </a:r>
            <a:r>
              <a:rPr lang="en-US" sz="3600" dirty="0" smtClean="0"/>
              <a:t>Tools (2)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600" dirty="0"/>
              <a:t>http://www.ti.com/lsds/ti/arm/sitara_arm_cortex_a_processor/arm_cortex_a9_core/am437x_arm_cortex_a9/tools_software.page#tools</a:t>
            </a:r>
            <a:endParaRPr lang="en-US" sz="1600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2" y="2125097"/>
            <a:ext cx="8087390" cy="29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64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CCS Functional Overview</a:t>
            </a:r>
          </a:p>
        </p:txBody>
      </p:sp>
      <p:sp>
        <p:nvSpPr>
          <p:cNvPr id="1206275" name="Freeform 3"/>
          <p:cNvSpPr>
            <a:spLocks/>
          </p:cNvSpPr>
          <p:nvPr/>
        </p:nvSpPr>
        <p:spPr bwMode="auto">
          <a:xfrm>
            <a:off x="228600" y="609600"/>
            <a:ext cx="8839200" cy="41576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753" y="0"/>
              </a:cxn>
              <a:cxn ang="0">
                <a:pos x="4753" y="514"/>
              </a:cxn>
              <a:cxn ang="0">
                <a:pos x="3800" y="512"/>
              </a:cxn>
              <a:cxn ang="0">
                <a:pos x="3800" y="2239"/>
              </a:cxn>
              <a:cxn ang="0">
                <a:pos x="0" y="2239"/>
              </a:cxn>
              <a:cxn ang="0">
                <a:pos x="1" y="0"/>
              </a:cxn>
            </a:cxnLst>
            <a:rect l="0" t="0" r="r" b="b"/>
            <a:pathLst>
              <a:path w="4753" h="2239">
                <a:moveTo>
                  <a:pt x="1" y="0"/>
                </a:moveTo>
                <a:lnTo>
                  <a:pt x="4753" y="0"/>
                </a:lnTo>
                <a:lnTo>
                  <a:pt x="4753" y="514"/>
                </a:lnTo>
                <a:lnTo>
                  <a:pt x="3800" y="512"/>
                </a:lnTo>
                <a:lnTo>
                  <a:pt x="3800" y="2239"/>
                </a:lnTo>
                <a:lnTo>
                  <a:pt x="0" y="223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7639050" y="762000"/>
            <a:ext cx="1249363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000000"/>
                </a:solidFill>
              </a:rPr>
              <a:t>SIM</a:t>
            </a:r>
          </a:p>
        </p:txBody>
      </p:sp>
      <p:cxnSp>
        <p:nvCxnSpPr>
          <p:cNvPr id="7173" name="AutoShape 5"/>
          <p:cNvCxnSpPr>
            <a:cxnSpLocks noChangeShapeType="1"/>
            <a:stCxn id="7186" idx="3"/>
            <a:endCxn id="1206276" idx="1"/>
          </p:cNvCxnSpPr>
          <p:nvPr/>
        </p:nvCxnSpPr>
        <p:spPr bwMode="auto">
          <a:xfrm flipV="1">
            <a:off x="6986588" y="1114425"/>
            <a:ext cx="652462" cy="1633538"/>
          </a:xfrm>
          <a:prstGeom prst="bentConnector3">
            <a:avLst>
              <a:gd name="adj1" fmla="val 35032"/>
            </a:avLst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662120" y="5080000"/>
            <a:ext cx="1443280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23838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Simulator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4070" y="4767263"/>
            <a:ext cx="3688510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 eaLnBrk="0" hangingPunct="0">
              <a:tabLst>
                <a:tab pos="1314450" algn="l"/>
              </a:tabLst>
            </a:pPr>
            <a:r>
              <a:rPr lang="en-US" sz="2000" b="1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Code Composer Studio Includes:</a:t>
            </a:r>
            <a:endParaRPr lang="en-US" sz="2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Edit / Debug GUI</a:t>
            </a:r>
          </a:p>
        </p:txBody>
      </p:sp>
      <p:sp>
        <p:nvSpPr>
          <p:cNvPr id="1206280" name="Rectangle 8"/>
          <p:cNvSpPr>
            <a:spLocks noChangeArrowheads="1"/>
          </p:cNvSpPr>
          <p:nvPr/>
        </p:nvSpPr>
        <p:spPr bwMode="auto">
          <a:xfrm>
            <a:off x="228600" y="765175"/>
            <a:ext cx="6781800" cy="4002088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57200" y="2320925"/>
            <a:ext cx="914400" cy="8540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Edit</a:t>
            </a: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6761163" y="1820863"/>
            <a:ext cx="2135187" cy="927100"/>
            <a:chOff x="4163" y="1051"/>
            <a:chExt cx="1345" cy="584"/>
          </a:xfrm>
        </p:grpSpPr>
        <p:sp>
          <p:nvSpPr>
            <p:cNvPr id="1206283" name="Rectangle 11"/>
            <p:cNvSpPr>
              <a:spLocks noChangeArrowheads="1"/>
            </p:cNvSpPr>
            <p:nvPr/>
          </p:nvSpPr>
          <p:spPr bwMode="auto">
            <a:xfrm>
              <a:off x="4755" y="1051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000000"/>
                  </a:solidFill>
                </a:rPr>
                <a:t>DSK</a:t>
              </a:r>
            </a:p>
          </p:txBody>
        </p:sp>
        <p:cxnSp>
          <p:nvCxnSpPr>
            <p:cNvPr id="7227" name="AutoShape 12"/>
            <p:cNvCxnSpPr>
              <a:cxnSpLocks noChangeShapeType="1"/>
              <a:stCxn id="7186" idx="3"/>
              <a:endCxn id="1206283" idx="1"/>
            </p:cNvCxnSpPr>
            <p:nvPr/>
          </p:nvCxnSpPr>
          <p:spPr bwMode="auto">
            <a:xfrm flipV="1">
              <a:off x="4163" y="1274"/>
              <a:ext cx="592" cy="361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79" name="Group 13"/>
          <p:cNvGrpSpPr>
            <a:grpSpLocks/>
          </p:cNvGrpSpPr>
          <p:nvPr/>
        </p:nvGrpSpPr>
        <p:grpSpPr bwMode="auto">
          <a:xfrm>
            <a:off x="6761163" y="2747963"/>
            <a:ext cx="2135187" cy="722312"/>
            <a:chOff x="4163" y="1635"/>
            <a:chExt cx="1345" cy="455"/>
          </a:xfrm>
        </p:grpSpPr>
        <p:sp>
          <p:nvSpPr>
            <p:cNvPr id="1206286" name="Rectangle 14"/>
            <p:cNvSpPr>
              <a:spLocks noChangeArrowheads="1"/>
            </p:cNvSpPr>
            <p:nvPr/>
          </p:nvSpPr>
          <p:spPr bwMode="auto">
            <a:xfrm>
              <a:off x="4755" y="1645"/>
              <a:ext cx="753" cy="445"/>
            </a:xfrm>
            <a:prstGeom prst="rect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hlink">
                    <a:gamma/>
                    <a:shade val="78824"/>
                    <a:invGamma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000000"/>
                  </a:solidFill>
                </a:rPr>
                <a:t>EVM</a:t>
              </a:r>
            </a:p>
          </p:txBody>
        </p:sp>
        <p:cxnSp>
          <p:nvCxnSpPr>
            <p:cNvPr id="7225" name="AutoShape 15"/>
            <p:cNvCxnSpPr>
              <a:cxnSpLocks noChangeShapeType="1"/>
              <a:stCxn id="7186" idx="3"/>
              <a:endCxn id="1206286" idx="1"/>
            </p:cNvCxnSpPr>
            <p:nvPr/>
          </p:nvCxnSpPr>
          <p:spPr bwMode="auto">
            <a:xfrm>
              <a:off x="4163" y="1635"/>
              <a:ext cx="592" cy="23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7180" name="Group 16"/>
          <p:cNvGrpSpPr>
            <a:grpSpLocks/>
          </p:cNvGrpSpPr>
          <p:nvPr/>
        </p:nvGrpSpPr>
        <p:grpSpPr bwMode="auto">
          <a:xfrm>
            <a:off x="6761163" y="2747963"/>
            <a:ext cx="2135187" cy="1663700"/>
            <a:chOff x="4163" y="1635"/>
            <a:chExt cx="1345" cy="1048"/>
          </a:xfrm>
        </p:grpSpPr>
        <p:sp>
          <p:nvSpPr>
            <p:cNvPr id="1206289" name="Rectangle 17"/>
            <p:cNvSpPr>
              <a:spLocks noChangeArrowheads="1"/>
            </p:cNvSpPr>
            <p:nvPr/>
          </p:nvSpPr>
          <p:spPr bwMode="auto">
            <a:xfrm>
              <a:off x="4755" y="2239"/>
              <a:ext cx="753" cy="444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76078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2000">
                  <a:solidFill>
                    <a:srgbClr val="000000"/>
                  </a:solidFill>
                </a:rPr>
                <a:t>Third 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2000">
                  <a:solidFill>
                    <a:srgbClr val="000000"/>
                  </a:solidFill>
                </a:rPr>
                <a:t>Party</a:t>
              </a:r>
            </a:p>
          </p:txBody>
        </p:sp>
        <p:cxnSp>
          <p:nvCxnSpPr>
            <p:cNvPr id="7223" name="AutoShape 18"/>
            <p:cNvCxnSpPr>
              <a:cxnSpLocks noChangeShapeType="1"/>
              <a:stCxn id="7186" idx="3"/>
              <a:endCxn id="1206289" idx="1"/>
            </p:cNvCxnSpPr>
            <p:nvPr/>
          </p:nvCxnSpPr>
          <p:spPr bwMode="auto">
            <a:xfrm>
              <a:off x="4163" y="1635"/>
              <a:ext cx="592" cy="826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7181" name="Rectangle 19"/>
          <p:cNvSpPr>
            <a:spLocks noChangeArrowheads="1"/>
          </p:cNvSpPr>
          <p:nvPr/>
        </p:nvSpPr>
        <p:spPr bwMode="auto">
          <a:xfrm>
            <a:off x="3586240" y="5494347"/>
            <a:ext cx="3993466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 anchor="b">
            <a:spAutoFit/>
          </a:bodyPr>
          <a:lstStyle/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Code generation Tools</a:t>
            </a:r>
          </a:p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PRU C compiler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7182" name="Rectangle 20"/>
          <p:cNvSpPr>
            <a:spLocks noChangeArrowheads="1"/>
          </p:cNvSpPr>
          <p:nvPr/>
        </p:nvSpPr>
        <p:spPr bwMode="auto">
          <a:xfrm>
            <a:off x="4572000" y="762000"/>
            <a:ext cx="1195388" cy="854075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Linux and </a:t>
            </a:r>
          </a:p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  <a:latin typeface="Arial Narrow" pitchFamily="34" charset="0"/>
              </a:rPr>
              <a:t>Application</a:t>
            </a:r>
            <a:endParaRPr lang="en-US" sz="2000" dirty="0">
              <a:solidFill>
                <a:srgbClr val="000000"/>
              </a:solidFill>
              <a:latin typeface="Arial Narrow" pitchFamily="34" charset="0"/>
            </a:endParaRPr>
          </a:p>
          <a:p>
            <a:pPr algn="ctr" eaLnBrk="0" hangingPunct="0"/>
            <a:r>
              <a:rPr lang="en-US" sz="2000" dirty="0">
                <a:solidFill>
                  <a:srgbClr val="000000"/>
                </a:solidFill>
                <a:latin typeface="Arial Narrow" pitchFamily="34" charset="0"/>
              </a:rPr>
              <a:t>Libraries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7183" name="AutoShape 21"/>
          <p:cNvCxnSpPr>
            <a:cxnSpLocks noChangeShapeType="1"/>
            <a:stCxn id="7182" idx="2"/>
            <a:endCxn id="7196" idx="0"/>
          </p:cNvCxnSpPr>
          <p:nvPr/>
        </p:nvCxnSpPr>
        <p:spPr bwMode="auto">
          <a:xfrm flipH="1">
            <a:off x="4343400" y="1630363"/>
            <a:ext cx="827088" cy="690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6" name="Rectangle 24"/>
          <p:cNvSpPr>
            <a:spLocks noChangeArrowheads="1"/>
          </p:cNvSpPr>
          <p:nvPr/>
        </p:nvSpPr>
        <p:spPr bwMode="auto">
          <a:xfrm>
            <a:off x="5791200" y="2320925"/>
            <a:ext cx="1195388" cy="854075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Debug</a:t>
            </a:r>
          </a:p>
        </p:txBody>
      </p: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214070" y="5494347"/>
            <a:ext cx="2876365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 eaLnBrk="0" hangingPunct="0">
              <a:buClr>
                <a:srgbClr val="0066FF"/>
              </a:buClr>
              <a:buFont typeface="Wingdings" pitchFamily="2" charset="2"/>
              <a:buChar char="w"/>
              <a:tabLst>
                <a:tab pos="13144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 Generation Tools</a:t>
            </a:r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381000" y="744538"/>
            <a:ext cx="1066800" cy="85566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Compiler</a:t>
            </a:r>
            <a:endParaRPr lang="en-US" sz="200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Asm Opto</a:t>
            </a:r>
            <a:endParaRPr lang="en-US" sz="2000">
              <a:solidFill>
                <a:srgbClr val="000000"/>
              </a:solidFill>
            </a:endParaRPr>
          </a:p>
        </p:txBody>
      </p:sp>
      <p:cxnSp>
        <p:nvCxnSpPr>
          <p:cNvPr id="7189" name="AutoShape 27"/>
          <p:cNvCxnSpPr>
            <a:cxnSpLocks noChangeShapeType="1"/>
            <a:stCxn id="7177" idx="0"/>
            <a:endCxn id="7188" idx="2"/>
          </p:cNvCxnSpPr>
          <p:nvPr/>
        </p:nvCxnSpPr>
        <p:spPr bwMode="auto">
          <a:xfrm flipV="1">
            <a:off x="914400" y="1600200"/>
            <a:ext cx="0" cy="706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0" name="Rectangle 28"/>
          <p:cNvSpPr>
            <a:spLocks noChangeArrowheads="1"/>
          </p:cNvSpPr>
          <p:nvPr/>
        </p:nvSpPr>
        <p:spPr bwMode="auto">
          <a:xfrm>
            <a:off x="22860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Asm</a:t>
            </a:r>
          </a:p>
        </p:txBody>
      </p:sp>
      <p:cxnSp>
        <p:nvCxnSpPr>
          <p:cNvPr id="7191" name="AutoShape 29"/>
          <p:cNvCxnSpPr>
            <a:cxnSpLocks noChangeShapeType="1"/>
            <a:stCxn id="7188" idx="3"/>
            <a:endCxn id="7190" idx="0"/>
          </p:cNvCxnSpPr>
          <p:nvPr/>
        </p:nvCxnSpPr>
        <p:spPr bwMode="auto">
          <a:xfrm>
            <a:off x="1447800" y="1173163"/>
            <a:ext cx="1295400" cy="11477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stealth" w="lg" len="lg"/>
          </a:ln>
        </p:spPr>
      </p:cxnSp>
      <p:cxnSp>
        <p:nvCxnSpPr>
          <p:cNvPr id="7192" name="AutoShape 30"/>
          <p:cNvCxnSpPr>
            <a:cxnSpLocks noChangeShapeType="1"/>
            <a:stCxn id="7177" idx="3"/>
            <a:endCxn id="7190" idx="1"/>
          </p:cNvCxnSpPr>
          <p:nvPr/>
        </p:nvCxnSpPr>
        <p:spPr bwMode="auto">
          <a:xfrm>
            <a:off x="1385888" y="2747963"/>
            <a:ext cx="9001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3" name="Rectangle 31"/>
          <p:cNvSpPr>
            <a:spLocks noChangeArrowheads="1"/>
          </p:cNvSpPr>
          <p:nvPr/>
        </p:nvSpPr>
        <p:spPr bwMode="auto">
          <a:xfrm>
            <a:off x="2919413" y="762000"/>
            <a:ext cx="1195387" cy="8556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Standard Runtime Libraries</a:t>
            </a:r>
          </a:p>
        </p:txBody>
      </p:sp>
      <p:cxnSp>
        <p:nvCxnSpPr>
          <p:cNvPr id="7194" name="AutoShape 32"/>
          <p:cNvCxnSpPr>
            <a:cxnSpLocks noChangeShapeType="1"/>
            <a:stCxn id="7193" idx="2"/>
            <a:endCxn id="7196" idx="0"/>
          </p:cNvCxnSpPr>
          <p:nvPr/>
        </p:nvCxnSpPr>
        <p:spPr bwMode="auto">
          <a:xfrm>
            <a:off x="3517900" y="1631950"/>
            <a:ext cx="825500" cy="688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5" name="Rectangle 33"/>
          <p:cNvSpPr>
            <a:spLocks noChangeArrowheads="1"/>
          </p:cNvSpPr>
          <p:nvPr/>
        </p:nvSpPr>
        <p:spPr bwMode="auto">
          <a:xfrm>
            <a:off x="5029200" y="2438400"/>
            <a:ext cx="465138" cy="304800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00"/>
                </a:solidFill>
              </a:rPr>
              <a:t>.out</a:t>
            </a:r>
          </a:p>
        </p:txBody>
      </p:sp>
      <p:sp>
        <p:nvSpPr>
          <p:cNvPr id="7196" name="Rectangle 34"/>
          <p:cNvSpPr>
            <a:spLocks noChangeArrowheads="1"/>
          </p:cNvSpPr>
          <p:nvPr/>
        </p:nvSpPr>
        <p:spPr bwMode="auto">
          <a:xfrm>
            <a:off x="38862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Link</a:t>
            </a:r>
          </a:p>
        </p:txBody>
      </p:sp>
      <p:cxnSp>
        <p:nvCxnSpPr>
          <p:cNvPr id="7197" name="AutoShape 35"/>
          <p:cNvCxnSpPr>
            <a:cxnSpLocks noChangeShapeType="1"/>
            <a:stCxn id="7190" idx="3"/>
            <a:endCxn id="7196" idx="1"/>
          </p:cNvCxnSpPr>
          <p:nvPr/>
        </p:nvCxnSpPr>
        <p:spPr bwMode="auto">
          <a:xfrm>
            <a:off x="3200400" y="2747963"/>
            <a:ext cx="685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7198" name="AutoShape 36"/>
          <p:cNvCxnSpPr>
            <a:cxnSpLocks noChangeShapeType="1"/>
            <a:stCxn id="7196" idx="3"/>
            <a:endCxn id="7186" idx="1"/>
          </p:cNvCxnSpPr>
          <p:nvPr/>
        </p:nvCxnSpPr>
        <p:spPr bwMode="auto">
          <a:xfrm>
            <a:off x="4800600" y="2747963"/>
            <a:ext cx="990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1206309" name="Rectangle 37"/>
          <p:cNvSpPr>
            <a:spLocks noChangeArrowheads="1"/>
          </p:cNvSpPr>
          <p:nvPr/>
        </p:nvSpPr>
        <p:spPr bwMode="auto">
          <a:xfrm>
            <a:off x="7700963" y="4648200"/>
            <a:ext cx="1195387" cy="704850"/>
          </a:xfrm>
          <a:prstGeom prst="rect">
            <a:avLst/>
          </a:prstGeom>
          <a:gradFill flip="none" rotWithShape="0">
            <a:gsLst>
              <a:gs pos="0">
                <a:schemeClr val="accent3"/>
              </a:gs>
              <a:gs pos="100000">
                <a:schemeClr val="hlink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000000"/>
                </a:solidFill>
              </a:rPr>
              <a:t>EMU</a:t>
            </a:r>
          </a:p>
        </p:txBody>
      </p:sp>
      <p:cxnSp>
        <p:nvCxnSpPr>
          <p:cNvPr id="7200" name="AutoShape 38"/>
          <p:cNvCxnSpPr>
            <a:cxnSpLocks noChangeShapeType="1"/>
            <a:endCxn id="1206309" idx="1"/>
          </p:cNvCxnSpPr>
          <p:nvPr/>
        </p:nvCxnSpPr>
        <p:spPr bwMode="auto">
          <a:xfrm rot="16200000" flipH="1">
            <a:off x="6303169" y="3602831"/>
            <a:ext cx="2333625" cy="461963"/>
          </a:xfrm>
          <a:prstGeom prst="bentConnector2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cxnSp>
        <p:nvCxnSpPr>
          <p:cNvPr id="7201" name="AutoShape 39"/>
          <p:cNvCxnSpPr>
            <a:cxnSpLocks noChangeShapeType="1"/>
            <a:stCxn id="1206309" idx="2"/>
            <a:endCxn id="7202" idx="0"/>
          </p:cNvCxnSpPr>
          <p:nvPr/>
        </p:nvCxnSpPr>
        <p:spPr bwMode="auto">
          <a:xfrm>
            <a:off x="8299450" y="5353050"/>
            <a:ext cx="0" cy="361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202" name="Rectangle 40"/>
          <p:cNvSpPr>
            <a:spLocks noChangeArrowheads="1"/>
          </p:cNvSpPr>
          <p:nvPr/>
        </p:nvSpPr>
        <p:spPr bwMode="auto">
          <a:xfrm>
            <a:off x="7700963" y="5715000"/>
            <a:ext cx="1195387" cy="704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Target </a:t>
            </a:r>
            <a:r>
              <a:rPr lang="en-US" sz="2000" dirty="0">
                <a:solidFill>
                  <a:srgbClr val="000000"/>
                </a:solidFill>
              </a:rPr>
              <a:t>Board</a:t>
            </a:r>
          </a:p>
        </p:txBody>
      </p:sp>
      <p:sp>
        <p:nvSpPr>
          <p:cNvPr id="7204" name="Rectangle 49"/>
          <p:cNvSpPr>
            <a:spLocks noChangeArrowheads="1"/>
          </p:cNvSpPr>
          <p:nvPr/>
        </p:nvSpPr>
        <p:spPr bwMode="auto">
          <a:xfrm>
            <a:off x="4114800" y="1676400"/>
            <a:ext cx="554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.lib</a:t>
            </a:r>
          </a:p>
        </p:txBody>
      </p:sp>
      <p:sp>
        <p:nvSpPr>
          <p:cNvPr id="7205" name="Rectangle 50"/>
          <p:cNvSpPr>
            <a:spLocks noChangeArrowheads="1"/>
          </p:cNvSpPr>
          <p:nvPr/>
        </p:nvSpPr>
        <p:spPr bwMode="auto">
          <a:xfrm>
            <a:off x="838200" y="16764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 .c</a:t>
            </a:r>
          </a:p>
        </p:txBody>
      </p:sp>
      <p:sp>
        <p:nvSpPr>
          <p:cNvPr id="7206" name="Rectangle 51"/>
          <p:cNvSpPr>
            <a:spLocks noChangeArrowheads="1"/>
          </p:cNvSpPr>
          <p:nvPr/>
        </p:nvSpPr>
        <p:spPr bwMode="auto">
          <a:xfrm>
            <a:off x="1447800" y="23590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FFFFFF">
                    <a:lumMod val="50000"/>
                  </a:srgbClr>
                </a:solidFill>
              </a:rPr>
              <a:t>.</a:t>
            </a:r>
            <a:r>
              <a:rPr lang="en-US" sz="2000" b="1" dirty="0" err="1">
                <a:solidFill>
                  <a:srgbClr val="FFFFFF">
                    <a:lumMod val="50000"/>
                  </a:srgbClr>
                </a:solidFill>
              </a:rPr>
              <a:t>asm</a:t>
            </a:r>
            <a:endParaRPr lang="en-US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207" name="Rectangle 52"/>
          <p:cNvSpPr>
            <a:spLocks noChangeArrowheads="1"/>
          </p:cNvSpPr>
          <p:nvPr/>
        </p:nvSpPr>
        <p:spPr bwMode="auto">
          <a:xfrm>
            <a:off x="3200400" y="2359025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.obj</a:t>
            </a:r>
          </a:p>
        </p:txBody>
      </p:sp>
      <p:sp>
        <p:nvSpPr>
          <p:cNvPr id="7210" name="Rectangle 55"/>
          <p:cNvSpPr>
            <a:spLocks noChangeArrowheads="1"/>
          </p:cNvSpPr>
          <p:nvPr/>
        </p:nvSpPr>
        <p:spPr bwMode="auto">
          <a:xfrm>
            <a:off x="5410200" y="3581400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000000"/>
                </a:solidFill>
              </a:rPr>
              <a:t>.map</a:t>
            </a:r>
          </a:p>
        </p:txBody>
      </p:sp>
      <p:sp>
        <p:nvSpPr>
          <p:cNvPr id="1206328" name="Line 56"/>
          <p:cNvSpPr>
            <a:spLocks noChangeShapeType="1"/>
          </p:cNvSpPr>
          <p:nvPr/>
        </p:nvSpPr>
        <p:spPr bwMode="auto">
          <a:xfrm>
            <a:off x="5105400" y="27432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2" name="Rectangle 57"/>
          <p:cNvSpPr>
            <a:spLocks noChangeArrowheads="1"/>
          </p:cNvSpPr>
          <p:nvPr/>
        </p:nvSpPr>
        <p:spPr bwMode="auto">
          <a:xfrm>
            <a:off x="1828800" y="11398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.asm</a:t>
            </a:r>
          </a:p>
        </p:txBody>
      </p:sp>
      <p:sp>
        <p:nvSpPr>
          <p:cNvPr id="7214" name="Rectangle 60"/>
          <p:cNvSpPr>
            <a:spLocks noChangeArrowheads="1"/>
          </p:cNvSpPr>
          <p:nvPr/>
        </p:nvSpPr>
        <p:spPr bwMode="auto">
          <a:xfrm>
            <a:off x="8424863" y="22860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  <a:latin typeface="Arial Narrow" pitchFamily="34" charset="0"/>
              </a:rPr>
              <a:t>EMU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851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Cortex™-A9 based processors</a:t>
            </a:r>
          </a:p>
        </p:txBody>
      </p:sp>
      <p:sp>
        <p:nvSpPr>
          <p:cNvPr id="51" name="Content Placeholder 43"/>
          <p:cNvSpPr txBox="1">
            <a:spLocks/>
          </p:cNvSpPr>
          <p:nvPr/>
        </p:nvSpPr>
        <p:spPr bwMode="auto">
          <a:xfrm>
            <a:off x="151313" y="565150"/>
            <a:ext cx="3277687" cy="553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Benefits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Performance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High </a:t>
            </a:r>
            <a:r>
              <a:rPr lang="en-US" sz="1200" dirty="0" smtClean="0">
                <a:solidFill>
                  <a:srgbClr val="000000"/>
                </a:solidFill>
              </a:rPr>
              <a:t>performance Cortex-A9 up to 1GHz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display system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Security Engine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PRU-ICSS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system services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Peripherals and Connectivity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Variety of peripherals 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high bit rate interfaces for data IO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interfaces for boot and control/monitor 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Power </a:t>
            </a:r>
            <a:r>
              <a:rPr lang="en-US" sz="1400" b="1" dirty="0" smtClean="0">
                <a:solidFill>
                  <a:srgbClr val="000000"/>
                </a:solidFill>
              </a:rPr>
              <a:t>Targets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Total Power: &lt;1000mW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Deep sleep: ~4mW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RTC-only mode: &lt;</a:t>
            </a:r>
            <a:r>
              <a:rPr lang="en-US" sz="1400" dirty="0" smtClean="0">
                <a:solidFill>
                  <a:srgbClr val="000000"/>
                </a:solidFill>
              </a:rPr>
              <a:t>0.03mW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Software </a:t>
            </a:r>
            <a:r>
              <a:rPr lang="en-US" sz="1400" b="1" dirty="0">
                <a:solidFill>
                  <a:srgbClr val="000000"/>
                </a:solidFill>
              </a:rPr>
              <a:t>and development tools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Free Linux </a:t>
            </a:r>
            <a:r>
              <a:rPr lang="en-US" sz="1200" dirty="0" smtClean="0">
                <a:solidFill>
                  <a:srgbClr val="000000"/>
                </a:solidFill>
              </a:rPr>
              <a:t>SDK directly </a:t>
            </a:r>
            <a:r>
              <a:rPr lang="en-US" sz="1200" dirty="0">
                <a:solidFill>
                  <a:srgbClr val="000000"/>
                </a:solidFill>
              </a:rPr>
              <a:t>from TI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RTOS (QNX, </a:t>
            </a:r>
            <a:r>
              <a:rPr lang="en-US" sz="1200" dirty="0" smtClean="0">
                <a:solidFill>
                  <a:srgbClr val="000000"/>
                </a:solidFill>
              </a:rPr>
              <a:t>Nucleus, Green </a:t>
            </a:r>
            <a:r>
              <a:rPr lang="en-US" sz="1200" dirty="0">
                <a:solidFill>
                  <a:srgbClr val="000000"/>
                </a:solidFill>
              </a:rPr>
              <a:t>Hills, etc) from partners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Full featured and low cost development board </a:t>
            </a:r>
            <a:r>
              <a:rPr lang="en-US" sz="1200" dirty="0" smtClean="0">
                <a:solidFill>
                  <a:srgbClr val="000000"/>
                </a:solidFill>
              </a:rPr>
              <a:t>options (EVM, SK, IDK)</a:t>
            </a:r>
            <a:endParaRPr lang="en-US" sz="1200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</a:rPr>
              <a:t>Schedule and packaging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Samples and Dev. Tools: 2Q 2014</a:t>
            </a:r>
            <a:endParaRPr lang="en-US" sz="1200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Production: 4</a:t>
            </a:r>
            <a:r>
              <a:rPr lang="en-US" sz="1200" dirty="0" smtClean="0">
                <a:solidFill>
                  <a:srgbClr val="000000"/>
                </a:solidFill>
              </a:rPr>
              <a:t>Q </a:t>
            </a:r>
            <a:r>
              <a:rPr lang="en-US" sz="1200" dirty="0">
                <a:solidFill>
                  <a:srgbClr val="000000"/>
                </a:solidFill>
              </a:rPr>
              <a:t>2014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Package: 17x17mm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0.65 VCA, 0.8mm-pitch </a:t>
            </a:r>
            <a:r>
              <a:rPr lang="en-US" sz="1200" dirty="0">
                <a:solidFill>
                  <a:srgbClr val="000000"/>
                </a:solidFill>
              </a:rPr>
              <a:t>effective </a:t>
            </a:r>
            <a:r>
              <a:rPr lang="en-US" sz="1200" dirty="0" smtClean="0">
                <a:solidFill>
                  <a:srgbClr val="000000"/>
                </a:solidFill>
              </a:rPr>
              <a:t>routing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                      </a:t>
            </a:r>
            <a:endParaRPr lang="en-US" sz="1200" dirty="0">
              <a:solidFill>
                <a:srgbClr val="000000"/>
              </a:solidFill>
            </a:endParaRPr>
          </a:p>
          <a:p>
            <a:pPr marL="1030288" lvl="2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3419850" y="586028"/>
            <a:ext cx="5634674" cy="5509972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486377" y="3997210"/>
            <a:ext cx="5450850" cy="461009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570286" y="1019389"/>
            <a:ext cx="1570150" cy="84046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Graphics Acceleration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SGX530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7209217" y="936793"/>
            <a:ext cx="129076" cy="30601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572041" y="1996309"/>
            <a:ext cx="1566640" cy="1920786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Display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Subsystem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5712475" y="2546750"/>
            <a:ext cx="1285772" cy="193020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24bit LCD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989104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Debug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7056232" y="4180908"/>
            <a:ext cx="39079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WDT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7485429" y="4180908"/>
            <a:ext cx="356121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RTC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4489839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EDMA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365039" y="3926591"/>
            <a:ext cx="187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4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488369" y="4180908"/>
            <a:ext cx="61311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12 Timers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7914811" y="4180907"/>
            <a:ext cx="949029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 12-bit ADCs</a:t>
            </a:r>
            <a:r>
              <a:rPr kumimoji="0" lang="en-US" sz="11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3529714" y="4180908"/>
            <a:ext cx="92799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Simple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Pwr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Seq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41254" y="4180908"/>
            <a:ext cx="86176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SyncTimer32K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3507599" y="4544409"/>
            <a:ext cx="5402340" cy="1450526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581352" y="4503465"/>
            <a:ext cx="529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6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20537" y="4788324"/>
            <a:ext cx="799066" cy="38768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PWM x6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7914811" y="4774310"/>
            <a:ext cx="939738" cy="48981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NAND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/NOR (16bit ECC)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7914811" y="5340305"/>
            <a:ext cx="939738" cy="55287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 MMC/ SD/SDIO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5374387" y="4787958"/>
            <a:ext cx="768823" cy="27769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CAN x2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4577957" y="5311939"/>
            <a:ext cx="734261" cy="59355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USB2 OTG +PHY x2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5371783" y="5120866"/>
            <a:ext cx="771380" cy="41552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eCAP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eQEP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x3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3562845" y="4789938"/>
            <a:ext cx="950722" cy="79646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EMAC 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5385431" y="5599043"/>
            <a:ext cx="757981" cy="30240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HDQ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3570845" y="5653634"/>
            <a:ext cx="942868" cy="24956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QSPI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5348376" y="947646"/>
            <a:ext cx="129076" cy="304956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3467346" y="665418"/>
            <a:ext cx="5481204" cy="318788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712475" y="2799082"/>
            <a:ext cx="1285772" cy="26944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Touch Screen Controller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5712475" y="3115259"/>
            <a:ext cx="1285772" cy="738414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Processing</a:t>
            </a:r>
          </a:p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4577957" y="4788325"/>
            <a:ext cx="764866" cy="44982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Camera I/F (2x Parallel)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7100439" y="4789938"/>
            <a:ext cx="739008" cy="3861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McASP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x2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7111705" y="5230050"/>
            <a:ext cx="739008" cy="30983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GPIO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7111705" y="5599043"/>
            <a:ext cx="739007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UART x6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6222765" y="5222456"/>
            <a:ext cx="796879" cy="31718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SPI x5</a:t>
            </a:r>
          </a:p>
        </p:txBody>
      </p:sp>
      <p:sp>
        <p:nvSpPr>
          <p:cNvPr id="247" name="Rounded Rectangle 246"/>
          <p:cNvSpPr/>
          <p:nvPr/>
        </p:nvSpPr>
        <p:spPr>
          <a:xfrm>
            <a:off x="6227891" y="5599044"/>
            <a:ext cx="791846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I2C x3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7372549" y="2968140"/>
            <a:ext cx="1609344" cy="960997"/>
            <a:chOff x="7435113" y="2929735"/>
            <a:chExt cx="1609344" cy="960997"/>
          </a:xfrm>
        </p:grpSpPr>
        <p:sp>
          <p:nvSpPr>
            <p:cNvPr id="219" name="Rounded Rectangle 218"/>
            <p:cNvSpPr/>
            <p:nvPr/>
          </p:nvSpPr>
          <p:spPr>
            <a:xfrm>
              <a:off x="7435113" y="2929735"/>
              <a:ext cx="1609344" cy="960997"/>
            </a:xfrm>
            <a:prstGeom prst="roundRect">
              <a:avLst>
                <a:gd name="adj" fmla="val 9674"/>
              </a:avLst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20000"/>
                  <a:lumOff val="80000"/>
                </a:srgbClr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Security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AccelerationPac</a:t>
              </a:r>
              <a:endPara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Crypto, Secure boot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248" name="Picture 247" descr="Master_Lock_140D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lum bright="10000"/>
            </a:blip>
            <a:stretch>
              <a:fillRect/>
            </a:stretch>
          </p:blipFill>
          <p:spPr>
            <a:xfrm>
              <a:off x="7533631" y="3040595"/>
              <a:ext cx="300934" cy="247779"/>
            </a:xfrm>
            <a:prstGeom prst="rect">
              <a:avLst/>
            </a:prstGeom>
          </p:spPr>
        </p:pic>
      </p:grpSp>
      <p:grpSp>
        <p:nvGrpSpPr>
          <p:cNvPr id="3" name="Group 248"/>
          <p:cNvGrpSpPr/>
          <p:nvPr/>
        </p:nvGrpSpPr>
        <p:grpSpPr>
          <a:xfrm>
            <a:off x="3721094" y="4589509"/>
            <a:ext cx="224413" cy="147530"/>
            <a:chOff x="6362701" y="4572000"/>
            <a:chExt cx="228599" cy="152400"/>
          </a:xfrm>
        </p:grpSpPr>
        <p:sp>
          <p:nvSpPr>
            <p:cNvPr id="250" name="Down Arrow 249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51" name="Down Arrow 250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54" name="Rounded Rectangle 253"/>
          <p:cNvSpPr/>
          <p:nvPr/>
        </p:nvSpPr>
        <p:spPr>
          <a:xfrm>
            <a:off x="3496968" y="3292997"/>
            <a:ext cx="1753383" cy="28840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256KB L3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Shared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RAM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3496968" y="3581401"/>
            <a:ext cx="1753383" cy="34611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32-bit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LPDDR2/DDR3/DDR3L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(2)</a:t>
            </a:r>
            <a:endParaRPr kumimoji="0" lang="en-US" sz="1200" b="1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256" name="Picture 61" descr="TI bug white copy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984" y="722382"/>
            <a:ext cx="214394" cy="22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Rounded Rectangle 222"/>
          <p:cNvSpPr/>
          <p:nvPr/>
        </p:nvSpPr>
        <p:spPr>
          <a:xfrm>
            <a:off x="7373266" y="1032008"/>
            <a:ext cx="1607910" cy="1894072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 flipH="1">
            <a:off x="7399873" y="1393534"/>
            <a:ext cx="1554697" cy="148450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Industrial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Communication Subsystem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EtherCAT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1000" kern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PROFINET</a:t>
            </a:r>
            <a:r>
              <a:rPr lang="en-US" sz="10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EtherNET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/IP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™</a:t>
            </a: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+</a:t>
            </a:r>
            <a:b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Motor 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Feedback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7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54" y="97108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"/>
          <p:cNvGrpSpPr/>
          <p:nvPr/>
        </p:nvGrpSpPr>
        <p:grpSpPr>
          <a:xfrm>
            <a:off x="3496963" y="1019388"/>
            <a:ext cx="1742529" cy="2106691"/>
            <a:chOff x="3540719" y="1057793"/>
            <a:chExt cx="1742529" cy="2106691"/>
          </a:xfrm>
        </p:grpSpPr>
        <p:sp>
          <p:nvSpPr>
            <p:cNvPr id="205" name="Rounded Rectangle 204"/>
            <p:cNvSpPr/>
            <p:nvPr/>
          </p:nvSpPr>
          <p:spPr>
            <a:xfrm flipH="1">
              <a:off x="3540719" y="1057793"/>
              <a:ext cx="1742529" cy="210669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64" name="Picture 1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3731750" y="1185264"/>
              <a:ext cx="527010" cy="662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Rounded Rectangle 64"/>
            <p:cNvSpPr/>
            <p:nvPr/>
          </p:nvSpPr>
          <p:spPr>
            <a:xfrm>
              <a:off x="3772482" y="2047397"/>
              <a:ext cx="1371322" cy="2602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32K/32K L1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772482" y="2368523"/>
              <a:ext cx="1371322" cy="26087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kern="0" dirty="0">
                  <a:latin typeface="Calibri" pitchFamily="34" charset="0"/>
                  <a:cs typeface="Calibri" pitchFamily="34" charset="0"/>
                </a:rPr>
                <a:t>256K L2 / L3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68211" y="2690317"/>
              <a:ext cx="1379864" cy="23941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64K  RAM  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4185642" y="1159724"/>
              <a:ext cx="1077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ARM®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Cortex </a:t>
              </a:r>
              <a:r>
                <a:rPr lang="en-US" sz="1200" b="1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Up to 1 GHz</a:t>
              </a:r>
              <a:endParaRPr lang="en-US" sz="1200" dirty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6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 smtClean="0"/>
              <a:t>TI Reference designs – make your life easy</a:t>
            </a:r>
            <a:endParaRPr lang="en-US" sz="3600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9244"/>
            <a:ext cx="8676167" cy="244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2" y="1935126"/>
            <a:ext cx="7362863" cy="27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 directories (1)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8" y="1406045"/>
            <a:ext cx="52768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8" y="4345284"/>
            <a:ext cx="5810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4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 directories (2)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2" y="1190846"/>
            <a:ext cx="6896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2" y="3873574"/>
            <a:ext cx="6896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4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Development Platforms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EVMs and Development Tools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2255998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29906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97455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55390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TMDXEVM437X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29298" y="609600"/>
            <a:ext cx="1899867" cy="30777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TMDXSK437X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62000" y="205105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2367917" y="2089149"/>
            <a:ext cx="16748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5" name="TextBox 19"/>
          <p:cNvSpPr txBox="1">
            <a:spLocks noChangeArrowheads="1"/>
          </p:cNvSpPr>
          <p:nvPr/>
        </p:nvSpPr>
        <p:spPr bwMode="auto">
          <a:xfrm>
            <a:off x="4447381" y="2089149"/>
            <a:ext cx="1663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6" name="TextBox 21"/>
          <p:cNvSpPr txBox="1">
            <a:spLocks noChangeArrowheads="1"/>
          </p:cNvSpPr>
          <p:nvPr/>
        </p:nvSpPr>
        <p:spPr bwMode="auto">
          <a:xfrm>
            <a:off x="6513343" y="2089149"/>
            <a:ext cx="166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 smtClean="0">
                <a:solidFill>
                  <a:srgbClr val="000000"/>
                </a:solidFill>
              </a:rPr>
              <a:t>AM4379 </a:t>
            </a:r>
            <a:r>
              <a:rPr lang="en-US" sz="1100" b="1" dirty="0">
                <a:solidFill>
                  <a:srgbClr val="000000"/>
                </a:solidFill>
              </a:rPr>
              <a:t>– Up to 1GHz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2000" y="2441575"/>
            <a:ext cx="7543800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8" name="TextBox 24"/>
          <p:cNvSpPr txBox="1">
            <a:spLocks noChangeArrowheads="1"/>
          </p:cNvSpPr>
          <p:nvPr/>
        </p:nvSpPr>
        <p:spPr bwMode="auto">
          <a:xfrm>
            <a:off x="2306004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2GB DDR3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4382294" y="2479674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DDR3L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0" name="TextBox 27"/>
          <p:cNvSpPr txBox="1">
            <a:spLocks noChangeArrowheads="1"/>
          </p:cNvSpPr>
          <p:nvPr/>
        </p:nvSpPr>
        <p:spPr bwMode="auto">
          <a:xfrm>
            <a:off x="6447461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</a:t>
            </a:r>
            <a:r>
              <a:rPr lang="en-US" sz="1100" b="1" dirty="0">
                <a:solidFill>
                  <a:srgbClr val="FFFFFF"/>
                </a:solidFill>
              </a:rPr>
              <a:t>DDR3</a:t>
            </a:r>
          </a:p>
        </p:txBody>
      </p:sp>
      <p:sp>
        <p:nvSpPr>
          <p:cNvPr id="14361" name="Rectangle 29"/>
          <p:cNvSpPr>
            <a:spLocks noChangeArrowheads="1"/>
          </p:cNvSpPr>
          <p:nvPr/>
        </p:nvSpPr>
        <p:spPr bwMode="auto">
          <a:xfrm>
            <a:off x="762000" y="282733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2" name="TextBox 30"/>
          <p:cNvSpPr txBox="1">
            <a:spLocks noChangeArrowheads="1"/>
          </p:cNvSpPr>
          <p:nvPr/>
        </p:nvSpPr>
        <p:spPr bwMode="auto">
          <a:xfrm>
            <a:off x="2306004" y="286543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7”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3" name="TextBox 31"/>
          <p:cNvSpPr txBox="1">
            <a:spLocks noChangeArrowheads="1"/>
          </p:cNvSpPr>
          <p:nvPr/>
        </p:nvSpPr>
        <p:spPr bwMode="auto">
          <a:xfrm>
            <a:off x="4252913" y="2865437"/>
            <a:ext cx="20526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4.3”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4" name="TextBox 33"/>
          <p:cNvSpPr txBox="1">
            <a:spLocks noChangeArrowheads="1"/>
          </p:cNvSpPr>
          <p:nvPr/>
        </p:nvSpPr>
        <p:spPr bwMode="auto">
          <a:xfrm>
            <a:off x="6444286" y="2865438"/>
            <a:ext cx="18049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None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2000" y="5409697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6" name="TextBox 36"/>
          <p:cNvSpPr txBox="1">
            <a:spLocks noChangeArrowheads="1"/>
          </p:cNvSpPr>
          <p:nvPr/>
        </p:nvSpPr>
        <p:spPr bwMode="auto">
          <a:xfrm>
            <a:off x="2306004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7" name="TextBox 37"/>
          <p:cNvSpPr txBox="1">
            <a:spLocks noChangeArrowheads="1"/>
          </p:cNvSpPr>
          <p:nvPr/>
        </p:nvSpPr>
        <p:spPr bwMode="auto">
          <a:xfrm>
            <a:off x="4382294" y="5447797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4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8" name="TextBox 39"/>
          <p:cNvSpPr txBox="1">
            <a:spLocks noChangeArrowheads="1"/>
          </p:cNvSpPr>
          <p:nvPr/>
        </p:nvSpPr>
        <p:spPr bwMode="auto">
          <a:xfrm>
            <a:off x="6447461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3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62000" y="3949197"/>
            <a:ext cx="7543800" cy="1050925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3" name="TextBox 47"/>
          <p:cNvSpPr txBox="1">
            <a:spLocks noChangeArrowheads="1"/>
          </p:cNvSpPr>
          <p:nvPr/>
        </p:nvSpPr>
        <p:spPr bwMode="auto">
          <a:xfrm>
            <a:off x="2306004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Camera modules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1x Gb Ethernet port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NAND/</a:t>
            </a:r>
            <a:r>
              <a:rPr lang="en-US" sz="1100" b="1" dirty="0" err="1" smtClean="0">
                <a:solidFill>
                  <a:srgbClr val="FFFFFF"/>
                </a:solidFill>
              </a:rPr>
              <a:t>eMMC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</a:t>
            </a:r>
            <a:r>
              <a:rPr lang="en-US" sz="1100" b="1" dirty="0" smtClean="0">
                <a:solidFill>
                  <a:srgbClr val="FFFFFF"/>
                </a:solidFill>
              </a:rPr>
              <a:t>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HDMI/LCD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4" name="TextBox 48"/>
          <p:cNvSpPr txBox="1">
            <a:spLocks noChangeArrowheads="1"/>
          </p:cNvSpPr>
          <p:nvPr/>
        </p:nvSpPr>
        <p:spPr bwMode="auto">
          <a:xfrm>
            <a:off x="4382294" y="3921204"/>
            <a:ext cx="1793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</a:t>
            </a:r>
            <a:r>
              <a:rPr lang="en-US" sz="1100" b="1" dirty="0">
                <a:solidFill>
                  <a:srgbClr val="FFFFFF"/>
                </a:solidFill>
              </a:rPr>
              <a:t>C</a:t>
            </a:r>
            <a:r>
              <a:rPr lang="en-US" sz="1100" b="1" dirty="0" smtClean="0">
                <a:solidFill>
                  <a:srgbClr val="FFFFFF"/>
                </a:solidFill>
              </a:rPr>
              <a:t>amera module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Gb Ethernet </a:t>
            </a:r>
            <a:r>
              <a:rPr lang="en-US" sz="1100" b="1" dirty="0" smtClean="0">
                <a:solidFill>
                  <a:srgbClr val="FFFFFF"/>
                </a:solidFill>
              </a:rPr>
              <a:t>ports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LCD only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5" name="TextBox 50"/>
          <p:cNvSpPr txBox="1">
            <a:spLocks noChangeArrowheads="1"/>
          </p:cNvSpPr>
          <p:nvPr/>
        </p:nvSpPr>
        <p:spPr bwMode="auto">
          <a:xfrm>
            <a:off x="6447461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Camera module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Gb Ethernet</a:t>
            </a: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PWM &amp; ADC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display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</a:t>
            </a:r>
            <a:r>
              <a:rPr lang="en-US" sz="1100" b="1" dirty="0">
                <a:solidFill>
                  <a:srgbClr val="FFFFFF"/>
                </a:solidFill>
              </a:rPr>
              <a:t>Industrial Ethernet</a:t>
            </a: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6" name="Rectangle 52"/>
          <p:cNvSpPr>
            <a:spLocks noChangeArrowheads="1"/>
          </p:cNvSpPr>
          <p:nvPr/>
        </p:nvSpPr>
        <p:spPr bwMode="auto">
          <a:xfrm>
            <a:off x="762000" y="504712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7" name="TextBox 53"/>
          <p:cNvSpPr txBox="1">
            <a:spLocks noChangeArrowheads="1"/>
          </p:cNvSpPr>
          <p:nvPr/>
        </p:nvSpPr>
        <p:spPr bwMode="auto">
          <a:xfrm>
            <a:off x="2306004" y="5062035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8" name="TextBox 54"/>
          <p:cNvSpPr txBox="1">
            <a:spLocks noChangeArrowheads="1"/>
          </p:cNvSpPr>
          <p:nvPr/>
        </p:nvSpPr>
        <p:spPr bwMode="auto">
          <a:xfrm>
            <a:off x="4382294" y="5062035"/>
            <a:ext cx="1793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9" name="TextBox 56"/>
          <p:cNvSpPr txBox="1">
            <a:spLocks noChangeArrowheads="1"/>
          </p:cNvSpPr>
          <p:nvPr/>
        </p:nvSpPr>
        <p:spPr bwMode="auto">
          <a:xfrm>
            <a:off x="6444286" y="5085227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SYS/BIOS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2000" y="205105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CPU-Freq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1" name="Rectangle 64"/>
          <p:cNvSpPr>
            <a:spLocks noChangeArrowheads="1"/>
          </p:cNvSpPr>
          <p:nvPr/>
        </p:nvSpPr>
        <p:spPr bwMode="auto">
          <a:xfrm>
            <a:off x="762000" y="2441575"/>
            <a:ext cx="1489075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62000" y="282733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Display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62000" y="504712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Software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5" name="Rectangle 68"/>
          <p:cNvSpPr>
            <a:spLocks noChangeArrowheads="1"/>
          </p:cNvSpPr>
          <p:nvPr/>
        </p:nvSpPr>
        <p:spPr bwMode="auto">
          <a:xfrm>
            <a:off x="762000" y="5409697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Available</a:t>
            </a:r>
          </a:p>
        </p:txBody>
      </p:sp>
      <p:sp>
        <p:nvSpPr>
          <p:cNvPr id="14386" name="Rectangle 69"/>
          <p:cNvSpPr>
            <a:spLocks noChangeArrowheads="1"/>
          </p:cNvSpPr>
          <p:nvPr/>
        </p:nvSpPr>
        <p:spPr bwMode="auto">
          <a:xfrm>
            <a:off x="762000" y="3947609"/>
            <a:ext cx="1489075" cy="10541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Key Features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7" name="Oval 33"/>
          <p:cNvSpPr/>
          <p:nvPr/>
        </p:nvSpPr>
        <p:spPr>
          <a:xfrm>
            <a:off x="2346977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$599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8" name="Oval 33"/>
          <p:cNvSpPr/>
          <p:nvPr/>
        </p:nvSpPr>
        <p:spPr>
          <a:xfrm>
            <a:off x="4420885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$299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9" name="Oval 33"/>
          <p:cNvSpPr/>
          <p:nvPr/>
        </p:nvSpPr>
        <p:spPr>
          <a:xfrm>
            <a:off x="6488434" y="5824838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$329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62000" y="3217862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97" name="TextBox 77"/>
          <p:cNvSpPr txBox="1">
            <a:spLocks noChangeArrowheads="1"/>
          </p:cNvSpPr>
          <p:nvPr/>
        </p:nvSpPr>
        <p:spPr bwMode="auto">
          <a:xfrm>
            <a:off x="2306004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8" name="TextBox 78"/>
          <p:cNvSpPr txBox="1">
            <a:spLocks noChangeArrowheads="1"/>
          </p:cNvSpPr>
          <p:nvPr/>
        </p:nvSpPr>
        <p:spPr bwMode="auto">
          <a:xfrm>
            <a:off x="4382294" y="3255963"/>
            <a:ext cx="1793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9" name="TextBox 80"/>
          <p:cNvSpPr txBox="1">
            <a:spLocks noChangeArrowheads="1"/>
          </p:cNvSpPr>
          <p:nvPr/>
        </p:nvSpPr>
        <p:spPr bwMode="auto">
          <a:xfrm>
            <a:off x="6447461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Discrete solution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400" name="Rectangle 82"/>
          <p:cNvSpPr>
            <a:spLocks noChangeArrowheads="1"/>
          </p:cNvSpPr>
          <p:nvPr/>
        </p:nvSpPr>
        <p:spPr bwMode="auto">
          <a:xfrm>
            <a:off x="762000" y="3217862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PMIC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6847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  <a:cs typeface="Arial" pitchFamily="34" charset="0"/>
              </a:rPr>
              <a:t>TMDXIDK437X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762000" y="358140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2306004" y="3619499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3" name="TextBox 42"/>
          <p:cNvSpPr txBox="1">
            <a:spLocks noChangeArrowheads="1"/>
          </p:cNvSpPr>
          <p:nvPr/>
        </p:nvSpPr>
        <p:spPr bwMode="auto">
          <a:xfrm>
            <a:off x="4382294" y="3619499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4" name="TextBox 44"/>
          <p:cNvSpPr txBox="1">
            <a:spLocks noChangeArrowheads="1"/>
          </p:cNvSpPr>
          <p:nvPr/>
        </p:nvSpPr>
        <p:spPr bwMode="auto">
          <a:xfrm>
            <a:off x="6444286" y="3619499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N/A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62000" y="358140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rgbClr val="FFFFFF"/>
                </a:solidFill>
              </a:rPr>
              <a:t>WLAN/BT</a:t>
            </a:r>
            <a:endParaRPr lang="en-US" sz="1100" b="1" dirty="0">
              <a:solidFill>
                <a:srgbClr val="000000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2" y="957169"/>
            <a:ext cx="1676400" cy="101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://ap-fpdsp-swapps.dal.design.ti.com/images/thumb/5/56/Am437xstarterkit_rev1_0_top_pic.JPG/640px-Am437xstarterkit_rev1_0_top_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03213"/>
            <a:ext cx="1485900" cy="84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le:AM437x IDK Rev1 2A 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57169"/>
            <a:ext cx="1241249" cy="105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0993"/>
            <a:ext cx="7391400" cy="61408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53459" y="1827256"/>
            <a:ext cx="685800" cy="219198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Peripheral support on AM437x GP EVM</a:t>
            </a:r>
            <a:endParaRPr lang="en-US" dirty="0"/>
          </a:p>
        </p:txBody>
      </p:sp>
      <p:sp>
        <p:nvSpPr>
          <p:cNvPr id="28" name="Rectangular Callout 27"/>
          <p:cNvSpPr/>
          <p:nvPr/>
        </p:nvSpPr>
        <p:spPr>
          <a:xfrm>
            <a:off x="2514600" y="2133601"/>
            <a:ext cx="1295400" cy="486228"/>
          </a:xfrm>
          <a:prstGeom prst="wedgeRectCallout">
            <a:avLst>
              <a:gd name="adj1" fmla="val 110050"/>
              <a:gd name="adj2" fmla="val 5064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 x8 Fly-by DDR3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2362200" y="2821465"/>
            <a:ext cx="914400" cy="486228"/>
          </a:xfrm>
          <a:prstGeom prst="wedgeRectCallout">
            <a:avLst>
              <a:gd name="adj1" fmla="val 85050"/>
              <a:gd name="adj2" fmla="val 369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AM437x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3785544" y="4715675"/>
            <a:ext cx="113582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SYSBOOT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5334000" y="4707910"/>
            <a:ext cx="1295400" cy="312638"/>
          </a:xfrm>
          <a:prstGeom prst="wedgeRectCallout">
            <a:avLst>
              <a:gd name="adj1" fmla="val -32366"/>
              <a:gd name="adj2" fmla="val -14584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eMMC</a:t>
            </a:r>
            <a:r>
              <a:rPr lang="en-US" sz="1400" dirty="0" smtClean="0">
                <a:solidFill>
                  <a:schemeClr val="tx1"/>
                </a:solidFill>
              </a:rPr>
              <a:t>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6254232" y="4114800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NAND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476607" y="4707910"/>
            <a:ext cx="1213368" cy="312638"/>
          </a:xfrm>
          <a:prstGeom prst="wedgeRectCallout">
            <a:avLst>
              <a:gd name="adj1" fmla="val -77989"/>
              <a:gd name="adj2" fmla="val 15427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DCAN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022716" y="2505126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PMIC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044305" y="2064077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uSD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523551" y="4800600"/>
            <a:ext cx="121964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Audio codec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52400" y="1143000"/>
            <a:ext cx="1295400" cy="321379"/>
          </a:xfrm>
          <a:prstGeom prst="wedgeRectCallout">
            <a:avLst>
              <a:gd name="adj1" fmla="val 48432"/>
              <a:gd name="adj2" fmla="val -121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USB JTAG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1847850" y="1341028"/>
            <a:ext cx="1295400" cy="486228"/>
          </a:xfrm>
          <a:prstGeom prst="wedgeRectCallout">
            <a:avLst>
              <a:gd name="adj1" fmla="val -27450"/>
              <a:gd name="adj2" fmla="val -113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ADC header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3133" r="2999" b="4398"/>
          <a:stretch/>
        </p:blipFill>
        <p:spPr>
          <a:xfrm>
            <a:off x="984142" y="886582"/>
            <a:ext cx="6331097" cy="51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6362" y="63274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HDMI</a:t>
            </a:r>
            <a:endParaRPr lang="en-US" b="1" dirty="0"/>
          </a:p>
        </p:txBody>
      </p:sp>
      <p:sp>
        <p:nvSpPr>
          <p:cNvPr id="7" name="Up Arrow 6"/>
          <p:cNvSpPr/>
          <p:nvPr/>
        </p:nvSpPr>
        <p:spPr>
          <a:xfrm rot="16200000">
            <a:off x="7420507" y="5131987"/>
            <a:ext cx="167944" cy="534221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0096" y="42051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Audio in</a:t>
            </a:r>
            <a:endParaRPr lang="en-US" b="1" dirty="0"/>
          </a:p>
        </p:txBody>
      </p:sp>
      <p:sp>
        <p:nvSpPr>
          <p:cNvPr id="9" name="Up Arrow 8"/>
          <p:cNvSpPr/>
          <p:nvPr/>
        </p:nvSpPr>
        <p:spPr>
          <a:xfrm rot="16200000">
            <a:off x="7333893" y="36105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6200000">
            <a:off x="7256515" y="4067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6200000">
            <a:off x="7211940" y="448535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13416" y="5171181"/>
            <a:ext cx="106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Gigabit </a:t>
            </a:r>
          </a:p>
          <a:p>
            <a:r>
              <a:rPr lang="en-US" b="1" dirty="0" smtClean="0">
                <a:effectLst/>
              </a:rPr>
              <a:t>Ethernet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32668" y="462280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Audio out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10413" y="37479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7291178" y="319993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6200000">
            <a:off x="7506564" y="2543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07124" y="321838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 </a:t>
            </a:r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13448" y="2496487"/>
            <a:ext cx="122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</a:rPr>
              <a:t>UART #0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23465" y="-431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DCAN #0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8910" y="19201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Power switch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77841" y="3262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22" name="Up Arrow 21"/>
          <p:cNvSpPr/>
          <p:nvPr/>
        </p:nvSpPr>
        <p:spPr>
          <a:xfrm rot="16200000">
            <a:off x="7231149" y="1502504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40885" y="1501456"/>
            <a:ext cx="200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effectLst/>
              </a:rPr>
              <a:t>20-pin ARM</a:t>
            </a:r>
          </a:p>
          <a:p>
            <a:pPr algn="ctr"/>
            <a:r>
              <a:rPr lang="en-US" b="1" dirty="0" smtClean="0">
                <a:effectLst/>
              </a:rPr>
              <a:t>JTAG Connector</a:t>
            </a:r>
            <a:endParaRPr lang="en-US" b="1" dirty="0"/>
          </a:p>
        </p:txBody>
      </p:sp>
      <p:sp>
        <p:nvSpPr>
          <p:cNvPr id="24" name="Up Arrow 23"/>
          <p:cNvSpPr/>
          <p:nvPr/>
        </p:nvSpPr>
        <p:spPr>
          <a:xfrm rot="10800000">
            <a:off x="6399660" y="665258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7006" y="-3831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 #1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98234" y="27154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2Mp 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7347" y="46865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Power LEDs</a:t>
            </a:r>
            <a:endParaRPr lang="en-US" b="1" dirty="0"/>
          </a:p>
        </p:txBody>
      </p:sp>
      <p:sp>
        <p:nvSpPr>
          <p:cNvPr id="31" name="Up Arrow 30"/>
          <p:cNvSpPr/>
          <p:nvPr/>
        </p:nvSpPr>
        <p:spPr>
          <a:xfrm rot="10800000">
            <a:off x="1739488" y="681127"/>
            <a:ext cx="124505" cy="449892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7006" y="5463463"/>
            <a:ext cx="1510685" cy="4369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10800000">
            <a:off x="4860228" y="606892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10800000">
            <a:off x="3879095" y="326220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>
            <a:off x="2477841" y="308414"/>
            <a:ext cx="179979" cy="637495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0800000">
            <a:off x="2134927" y="308415"/>
            <a:ext cx="179979" cy="66806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68418" y="606850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WLAN/BT COM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40" name="Up Arrow 39"/>
          <p:cNvSpPr/>
          <p:nvPr/>
        </p:nvSpPr>
        <p:spPr>
          <a:xfrm>
            <a:off x="2286589" y="5687338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24273" y="2973830"/>
            <a:ext cx="1603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7” LCD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800x480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Touchscreen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576830" y="6008621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110760" y="5900410"/>
            <a:ext cx="156746" cy="298465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5567188" y="5967329"/>
            <a:ext cx="138066" cy="254364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70144" y="600862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LEDs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36221" y="595146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Buttons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6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1117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Getting </a:t>
            </a:r>
            <a:r>
              <a:rPr lang="en-US" dirty="0">
                <a:solidFill>
                  <a:srgbClr val="FF0000"/>
                </a:solidFill>
              </a:rPr>
              <a:t>Start Guide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http://processors.wiki.ti.com/index.php/Sitara_Linux_SDK_Getting_Started_Guide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3" y="1254642"/>
            <a:ext cx="8714000" cy="433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8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C66x DSP CorePac User Guide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http://www.ti.com/lit/SPRUGW0C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KeyStone Architecture Chip Interrupt Controller (CIC)</a:t>
            </a:r>
            <a:br>
              <a:rPr lang="en-US" sz="2400" dirty="0" smtClean="0"/>
            </a:br>
            <a:r>
              <a:rPr lang="en-US" sz="2400" dirty="0" smtClean="0"/>
              <a:t>User Guide </a:t>
            </a:r>
            <a:r>
              <a:rPr lang="en-US" sz="2400" dirty="0" smtClean="0">
                <a:hlinkClick r:id="rId4"/>
              </a:rPr>
              <a:t>http://www.ti.com/lit/SPRUGW4A</a:t>
            </a:r>
            <a:r>
              <a:rPr lang="en-US" sz="2400" dirty="0" smtClean="0"/>
              <a:t> </a:t>
            </a:r>
          </a:p>
          <a:p>
            <a:r>
              <a:rPr lang="en-US" sz="2400" smtClean="0"/>
              <a:t>For </a:t>
            </a:r>
            <a:r>
              <a:rPr lang="en-US" sz="2400" dirty="0" smtClean="0"/>
              <a:t>questions regarding topics covered in this training, visit the support forums </a:t>
            </a:r>
            <a:r>
              <a:rPr lang="en-US" sz="2400" smtClean="0"/>
              <a:t>at the </a:t>
            </a:r>
            <a:r>
              <a:rPr lang="en-US" sz="2400" smtClean="0">
                <a:hlinkClick r:id="rId5"/>
              </a:rPr>
              <a:t>TI </a:t>
            </a:r>
            <a:r>
              <a:rPr lang="en-US" sz="2400" dirty="0" smtClean="0">
                <a:hlinkClick r:id="rId5"/>
              </a:rPr>
              <a:t>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AM437x Silicon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Processors and Co-processors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58293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Cortex-A9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562927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975" y="914400"/>
            <a:ext cx="3857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VFP Fully Pipelined ~10x floating point speed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order processing and other performance improvements giving 2.5 DMIPS/MHz (~16% in actual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PL310 cache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L2 Cache can be used as generic SRAM (SRAM or Cache - no mixing)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Interrupts (more interrupts, 224)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Generic Interrupt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Wakeup 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counter, watchdog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1GHz MPU clock</a:t>
            </a:r>
          </a:p>
        </p:txBody>
      </p:sp>
    </p:spTree>
    <p:extLst>
      <p:ext uri="{BB962C8B-B14F-4D97-AF65-F5344CB8AC3E}">
        <p14:creationId xmlns:p14="http://schemas.microsoft.com/office/powerpoint/2010/main" val="1589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858"/>
            <a:ext cx="8229600" cy="8302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</a:t>
            </a:r>
            <a:r>
              <a:rPr lang="en-US" sz="4000" dirty="0" smtClean="0"/>
              <a:t>A-9 </a:t>
            </a:r>
            <a:r>
              <a:rPr lang="en-US" sz="4000" dirty="0" smtClean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Superscalar architecture:</a:t>
            </a:r>
          </a:p>
          <a:p>
            <a:pPr lvl="1"/>
            <a:r>
              <a:rPr lang="en-US" sz="2400" dirty="0" smtClean="0"/>
              <a:t>8 functional units-2 </a:t>
            </a:r>
            <a:r>
              <a:rPr lang="en-US" sz="2400" dirty="0" smtClean="0"/>
              <a:t>ALU, 2 shifts, branch unit, multiply and divide, load store</a:t>
            </a:r>
          </a:p>
          <a:p>
            <a:pPr lvl="1"/>
            <a:r>
              <a:rPr lang="en-US" sz="2400" dirty="0"/>
              <a:t>2</a:t>
            </a:r>
            <a:r>
              <a:rPr lang="en-US" sz="2400" dirty="0" smtClean="0"/>
              <a:t> concurrent decoded</a:t>
            </a:r>
          </a:p>
          <a:p>
            <a:r>
              <a:rPr lang="en-US" sz="2800" dirty="0" smtClean="0"/>
              <a:t>Full implementation of ARMv7-A architecture instruction set:</a:t>
            </a:r>
          </a:p>
          <a:p>
            <a:pPr lvl="1"/>
            <a:r>
              <a:rPr lang="en-US" sz="2400" dirty="0" smtClean="0"/>
              <a:t>More MAC instructions (normalization and rounding)</a:t>
            </a:r>
          </a:p>
          <a:p>
            <a:pPr lvl="1"/>
            <a:r>
              <a:rPr lang="en-US" sz="2400" dirty="0" smtClean="0"/>
              <a:t>Integer divide</a:t>
            </a:r>
          </a:p>
          <a:p>
            <a:r>
              <a:rPr lang="en-US" sz="2800" dirty="0" smtClean="0"/>
              <a:t>Pipeline optimization:</a:t>
            </a:r>
          </a:p>
          <a:p>
            <a:pPr lvl="1"/>
            <a:r>
              <a:rPr lang="en-US" sz="2400" dirty="0" smtClean="0"/>
              <a:t>Speculating </a:t>
            </a:r>
            <a:r>
              <a:rPr lang="en-US" sz="2400" dirty="0"/>
              <a:t>d</a:t>
            </a:r>
            <a:r>
              <a:rPr lang="en-US" sz="2400" dirty="0" smtClean="0"/>
              <a:t>ynamic pipeline, 8-11 stages to issue </a:t>
            </a:r>
          </a:p>
          <a:p>
            <a:pPr lvl="1"/>
            <a:r>
              <a:rPr lang="en-US" sz="2400" dirty="0" smtClean="0"/>
              <a:t>Out-of-order pipeline (8-11 stages) execution</a:t>
            </a:r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07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A-9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 branch prediction – Loop prediction and indirect branch predictor</a:t>
            </a:r>
          </a:p>
          <a:p>
            <a:pPr lvl="1"/>
            <a:r>
              <a:rPr lang="en-US" sz="2400" dirty="0" smtClean="0"/>
              <a:t>Branch Target Address cache (BTAC)</a:t>
            </a:r>
          </a:p>
          <a:p>
            <a:pPr lvl="1"/>
            <a:r>
              <a:rPr lang="en-US" sz="2400" dirty="0" smtClean="0"/>
              <a:t>Global History Buffer (GHB) has three arrays:</a:t>
            </a:r>
          </a:p>
          <a:p>
            <a:pPr lvl="2"/>
            <a:r>
              <a:rPr lang="en-US" dirty="0" smtClean="0"/>
              <a:t>Taken array</a:t>
            </a:r>
          </a:p>
          <a:p>
            <a:pPr lvl="2"/>
            <a:r>
              <a:rPr lang="en-US" dirty="0" smtClean="0"/>
              <a:t>Not taken array</a:t>
            </a:r>
          </a:p>
          <a:p>
            <a:pPr lvl="2"/>
            <a:r>
              <a:rPr lang="en-US" dirty="0" smtClean="0"/>
              <a:t>Selector array</a:t>
            </a:r>
          </a:p>
          <a:p>
            <a:pPr lvl="1"/>
            <a:r>
              <a:rPr lang="en-US" sz="2400" dirty="0" smtClean="0"/>
              <a:t>Return Stack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13932</TotalTime>
  <Words>4553</Words>
  <Application>Microsoft Office PowerPoint</Application>
  <PresentationFormat>On-screen Show (4:3)</PresentationFormat>
  <Paragraphs>1019</Paragraphs>
  <Slides>59</Slides>
  <Notes>41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FinalPowerpoint</vt:lpstr>
      <vt:lpstr>ttoTheme</vt:lpstr>
      <vt:lpstr>Sitara AM437x Overview</vt:lpstr>
      <vt:lpstr>Agenda</vt:lpstr>
      <vt:lpstr>AM437x Silicon Overview</vt:lpstr>
      <vt:lpstr>Sitara Applications</vt:lpstr>
      <vt:lpstr>AM437x Cortex™-A9 based processors</vt:lpstr>
      <vt:lpstr> AM437x Silicon Overview Processors and Co-processors </vt:lpstr>
      <vt:lpstr>Cortex-A9</vt:lpstr>
      <vt:lpstr>Cortex A-9 Features</vt:lpstr>
      <vt:lpstr>Cortex A-9 Features</vt:lpstr>
      <vt:lpstr>SIMD Engine NEON</vt:lpstr>
      <vt:lpstr>NEON Registers </vt:lpstr>
      <vt:lpstr>Vector Floating Point (VFP)</vt:lpstr>
      <vt:lpstr>Memory Management Unit (MMU)</vt:lpstr>
      <vt:lpstr>Programmable Real-Time Unit (PRU) Subsystem</vt:lpstr>
      <vt:lpstr>Display Subsystem (DSS)</vt:lpstr>
      <vt:lpstr>Display Subsystem (DSS)</vt:lpstr>
      <vt:lpstr>Graphic Accelerator SGX530  (Imagination Technologies)</vt:lpstr>
      <vt:lpstr>Crypto Hardware Accelerator</vt:lpstr>
      <vt:lpstr> AM437x Silicon Overview Peripherals </vt:lpstr>
      <vt:lpstr>Camera Subsystem (2x)</vt:lpstr>
      <vt:lpstr>Camera Subsystem</vt:lpstr>
      <vt:lpstr>EMAC – Ethernet Media Access Controller switch</vt:lpstr>
      <vt:lpstr>PowerPoint Presentation</vt:lpstr>
      <vt:lpstr>USB 2.0 – Universal Serial Bus</vt:lpstr>
      <vt:lpstr>USB 2.0 – Universal Serial Bus</vt:lpstr>
      <vt:lpstr>External memory interfaces</vt:lpstr>
      <vt:lpstr>AM437x has numerous serial peripherals…</vt:lpstr>
      <vt:lpstr>AM437x has numerous serial peripherals (cont.)…</vt:lpstr>
      <vt:lpstr>AM437x: Two ADCs</vt:lpstr>
      <vt:lpstr>Memories and Buses</vt:lpstr>
      <vt:lpstr>Buses and Memories</vt:lpstr>
      <vt:lpstr>AM437x Memory interface (LPDDR2/DDR3)</vt:lpstr>
      <vt:lpstr> Buses and Memories- Inter-Connect   </vt:lpstr>
      <vt:lpstr> Buses and Memories-Inter-Connect   </vt:lpstr>
      <vt:lpstr>Clocks</vt:lpstr>
      <vt:lpstr>AM437x ROM (Boot ROM)</vt:lpstr>
      <vt:lpstr>AM437x: A scalable platform with 4 pin-to-pin compatible devices</vt:lpstr>
      <vt:lpstr>AM437x – Differentiation vs. AM335x</vt:lpstr>
      <vt:lpstr>System enhancements over AM335x</vt:lpstr>
      <vt:lpstr>System enhancements over AM335x</vt:lpstr>
      <vt:lpstr>Package</vt:lpstr>
      <vt:lpstr>Tools and Software Overview</vt:lpstr>
      <vt:lpstr>Software and tools Page http://www.ti.com/lsds/ti/arm/sitara_arm_cortex_a_processor/arm_cortex_a9_core/am437x_arm_cortex_a9/tools_software.page</vt:lpstr>
      <vt:lpstr>Software Product page  http://software-dl.ti.com/sitara_linux/esd/AM437xSDK/latest/index_FDS.html</vt:lpstr>
      <vt:lpstr>Software Product page (2)  http://software-dl.ti.com/sitara_linux/esd/AM437xSDK/latest/index_FDS.html</vt:lpstr>
      <vt:lpstr>Software Product page (3)  http://software-dl.ti.com/sitara_linux/esd/AM437xSDK/latest/index_FDS.html</vt:lpstr>
      <vt:lpstr>Development Tools http://www.ti.com/lsds/ti/arm/sitara_arm_cortex_a_processor/arm_cortex_a9_core/am437x_arm_cortex_a9/tools_software.page#tools</vt:lpstr>
      <vt:lpstr>Development Tools (2) http://www.ti.com/lsds/ti/arm/sitara_arm_cortex_a_processor/arm_cortex_a9_core/am437x_arm_cortex_a9/tools_software.page#tools</vt:lpstr>
      <vt:lpstr>CCS Functional Overview</vt:lpstr>
      <vt:lpstr>TI Reference designs – make your life easy</vt:lpstr>
      <vt:lpstr>Linux SDK</vt:lpstr>
      <vt:lpstr>Linux SDK directories (1)</vt:lpstr>
      <vt:lpstr>Linux SDK directories (2)</vt:lpstr>
      <vt:lpstr>AM437x Development Platforms</vt:lpstr>
      <vt:lpstr>AM437x EVMs and Development Tools</vt:lpstr>
      <vt:lpstr>PowerPoint Presentation</vt:lpstr>
      <vt:lpstr>PowerPoint Presentation</vt:lpstr>
      <vt:lpstr>Getting Start Guide http://processors.wiki.ti.com/index.php/Sitara_Linux_SDK_Getting_Started_Guide</vt:lpstr>
      <vt:lpstr>For More Information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255</cp:revision>
  <cp:lastPrinted>2014-10-30T13:58:31Z</cp:lastPrinted>
  <dcterms:created xsi:type="dcterms:W3CDTF">2007-12-19T20:51:45Z</dcterms:created>
  <dcterms:modified xsi:type="dcterms:W3CDTF">2014-10-30T15:50:51Z</dcterms:modified>
</cp:coreProperties>
</file>