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52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80" r:id="rId12"/>
    <p:sldId id="434" r:id="rId13"/>
    <p:sldId id="435" r:id="rId14"/>
    <p:sldId id="436" r:id="rId15"/>
    <p:sldId id="437" r:id="rId16"/>
    <p:sldId id="450" r:id="rId17"/>
    <p:sldId id="438" r:id="rId18"/>
    <p:sldId id="439" r:id="rId19"/>
    <p:sldId id="440" r:id="rId20"/>
    <p:sldId id="441" r:id="rId21"/>
    <p:sldId id="408" r:id="rId22"/>
    <p:sldId id="442" r:id="rId23"/>
    <p:sldId id="476" r:id="rId24"/>
    <p:sldId id="479" r:id="rId25"/>
    <p:sldId id="443" r:id="rId26"/>
    <p:sldId id="445" r:id="rId27"/>
    <p:sldId id="481" r:id="rId28"/>
    <p:sldId id="478" r:id="rId29"/>
    <p:sldId id="475" r:id="rId30"/>
    <p:sldId id="415" r:id="rId31"/>
    <p:sldId id="458" r:id="rId32"/>
    <p:sldId id="474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2" r:id="rId45"/>
    <p:sldId id="477" r:id="rId46"/>
    <p:sldId id="392" r:id="rId47"/>
    <p:sldId id="473" r:id="rId48"/>
    <p:sldId id="400" r:id="rId49"/>
    <p:sldId id="401" r:id="rId50"/>
    <p:sldId id="446" r:id="rId51"/>
  </p:sldIdLst>
  <p:sldSz cx="9144000" cy="6858000" type="screen4x3"/>
  <p:notesSz cx="7010400" cy="92964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87" d="100"/>
          <a:sy n="87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err="1" smtClean="0"/>
              <a:t>Multicore</a:t>
            </a:r>
            <a:r>
              <a:rPr lang="en-US" dirty="0" smtClean="0"/>
              <a:t>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the memory region (see next slide).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20 memory regions are provided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 or 2 link RAM that (link list) to index the descriptors (internal memory to QMSS or other 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8858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876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6081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2954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41910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0574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659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Network </a:t>
            </a:r>
            <a:r>
              <a:rPr lang="en-US" sz="1200" dirty="0" smtClean="0"/>
              <a:t>Coprocessor</a:t>
            </a:r>
            <a:br>
              <a:rPr lang="en-US" sz="1200" dirty="0" smtClean="0"/>
            </a:br>
            <a:r>
              <a:rPr lang="en-US" sz="1200" dirty="0" smtClean="0"/>
              <a:t>(NETCP)</a:t>
            </a:r>
            <a:endParaRPr lang="en-US" sz="1200" dirty="0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3414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42672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2098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51815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9001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752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43000" y="3429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38200" y="2743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143000" y="3505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838200" y="28194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BCP</a:t>
            </a:r>
            <a:endParaRPr lang="en-US" sz="1400" dirty="0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2133600" y="3276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</a:t>
            </a:r>
            <a:r>
              <a:rPr lang="en-US" sz="2400" dirty="0" err="1" smtClean="0"/>
              <a:t>Tx</a:t>
            </a:r>
            <a:r>
              <a:rPr lang="en-US" sz="2400" dirty="0" smtClean="0"/>
              <a:t>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channel triggering via hardware </a:t>
            </a:r>
            <a:r>
              <a:rPr lang="en-US" sz="2200" dirty="0" err="1" smtClean="0"/>
              <a:t>qpend</a:t>
            </a:r>
            <a:r>
              <a:rPr lang="en-US" sz="2200" dirty="0" smtClean="0"/>
              <a:t>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</a:t>
            </a:r>
            <a:r>
              <a:rPr lang="en-US" sz="2200" dirty="0" err="1" smtClean="0"/>
              <a:t>Tx</a:t>
            </a:r>
            <a:r>
              <a:rPr lang="en-US" sz="2200" dirty="0" smtClean="0"/>
              <a:t>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</a:t>
            </a:r>
            <a:r>
              <a:rPr lang="en-US" sz="1800" dirty="0" err="1" smtClean="0"/>
              <a:t>Tx</a:t>
            </a:r>
            <a:r>
              <a:rPr lang="en-US" sz="1800" dirty="0" smtClean="0"/>
              <a:t>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 bit symmetrical Streaming I/F for </a:t>
            </a:r>
            <a:r>
              <a:rPr lang="en-US" sz="2400" dirty="0" err="1" smtClean="0"/>
              <a:t>Tx</a:t>
            </a:r>
            <a:r>
              <a:rPr lang="en-US" sz="2400" dirty="0" smtClean="0"/>
              <a:t>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</a:t>
            </a:r>
            <a:r>
              <a:rPr lang="en-US" sz="2200" dirty="0" err="1" smtClean="0"/>
              <a:t>Tx</a:t>
            </a:r>
            <a:r>
              <a:rPr lang="en-US" sz="2200" dirty="0" smtClean="0"/>
              <a:t>-&gt;Rx, Rx-&gt;</a:t>
            </a:r>
            <a:r>
              <a:rPr lang="en-US" sz="2200" dirty="0" err="1" smtClean="0"/>
              <a:t>Tx</a:t>
            </a:r>
            <a:r>
              <a:rPr lang="en-US" sz="2200" dirty="0" smtClean="0"/>
              <a:t>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Packet-based, so neither the Rx or </a:t>
            </a:r>
            <a:r>
              <a:rPr lang="en-US" sz="2400" dirty="0" err="1" smtClean="0"/>
              <a:t>Tx</a:t>
            </a:r>
            <a:r>
              <a:rPr lang="en-US" sz="2400" dirty="0" smtClean="0"/>
              <a:t>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Control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2362200" cy="2286000"/>
          </a:xfrm>
        </p:spPr>
        <p:txBody>
          <a:bodyPr/>
          <a:lstStyle/>
          <a:p>
            <a:pPr indent="0" eaLnBrk="1" hangingPunct="1">
              <a:buFont typeface="Arial" charset="0"/>
              <a:buNone/>
            </a:pPr>
            <a:r>
              <a:rPr lang="en-US" sz="2400" dirty="0" smtClean="0"/>
              <a:t>Understanding how the PKTDMAs are triggered and controlled is critical.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1019175"/>
          <a:ext cx="6629401" cy="5386387"/>
        </p:xfrm>
        <a:graphic>
          <a:graphicData uri="http://schemas.openxmlformats.org/presentationml/2006/ole">
            <p:oleObj spid="_x0000_s98306" name="Visio" r:id="rId5" imgW="8057007" imgH="6545961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3581400"/>
            <a:ext cx="62613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22325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175107" name="Group 3"/>
          <p:cNvGrpSpPr>
            <a:grpSpLocks noChangeAspect="1"/>
          </p:cNvGrpSpPr>
          <p:nvPr/>
        </p:nvGrpSpPr>
        <p:grpSpPr bwMode="auto">
          <a:xfrm>
            <a:off x="1143000" y="2635250"/>
            <a:ext cx="6843714" cy="4232275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Desc</a:t>
              </a: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Core-to-Core (Infrastructure) Example 1/2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(or a peripheral)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173059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Core-to-Core (Infrastructure) Example 2/2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6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7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For example, Core A wants to send a message to Core B.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picks available descriptor (e.g., message structure) that is either partially or completely pre-built.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As needed, Core A adds missing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pushes the descriptor into a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this point, Core A is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Navigator processes the message and sends it to a queue in the receive side of Core B where it follows a set of pre-defined instructions (Rx flow),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Interrupt Core B and tell it to process the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Set a flag so Core B can pull and change a flag value on which Core B synchronizes.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Move buffer into Core B memory space and interrupt the core.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usage, the receive core recycles the descriptors (and any buffer associated with) to prevent memory leaks.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 - </a:t>
            </a:r>
            <a:r>
              <a:rPr lang="en-US" sz="2400" dirty="0" smtClean="0"/>
              <a:t>Up to two LINK-RAM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 </a:t>
            </a:r>
            <a:r>
              <a:rPr lang="en-US" sz="2400" dirty="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The way the region is managed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all PKTDMA in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dirty="0" smtClean="0"/>
              <a:t>Supports multiple users (players)</a:t>
            </a:r>
          </a:p>
          <a:p>
            <a:pPr lvl="1" eaLnBrk="1" hangingPunct="1"/>
            <a:r>
              <a:rPr lang="en-US" sz="2000" dirty="0" smtClean="0"/>
              <a:t>Each core in a multicore system</a:t>
            </a:r>
          </a:p>
          <a:p>
            <a:pPr lvl="1" eaLnBrk="1" hangingPunct="1"/>
            <a:r>
              <a:rPr lang="en-US" sz="2000" dirty="0" smtClean="0"/>
              <a:t>High bit-rate peripherals including Serial Rapid I/O (SRIO),  Antennae Interface (AIF2), Network Coprocessor (NETCP), and FFTC</a:t>
            </a:r>
          </a:p>
          <a:p>
            <a:pPr eaLnBrk="1" hangingPunct="1"/>
            <a:r>
              <a:rPr lang="en-US" sz="2400" dirty="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dirty="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dirty="0" smtClean="0"/>
              <a:t>Configuration effort is performed during  initialization</a:t>
            </a:r>
          </a:p>
          <a:p>
            <a:pPr lvl="1" eaLnBrk="1" hangingPunct="1"/>
            <a:r>
              <a:rPr lang="en-US" sz="2000" dirty="0" smtClean="0"/>
              <a:t>Enables short and fast run-time operation</a:t>
            </a: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Qmss_init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parms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queue_mapping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Link RAM, # descriptors, queue mapping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Qmss_exit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pPr lvl="2" eaLnBrk="1" hangingPunct="1"/>
            <a:r>
              <a:rPr lang="en-US" dirty="0" err="1" smtClean="0"/>
              <a:t>Deinitializes</a:t>
            </a:r>
            <a:r>
              <a:rPr lang="en-US" dirty="0" smtClean="0"/>
              <a:t>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QMSS configuration APIs: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Qmss_start</a:t>
            </a:r>
            <a:r>
              <a:rPr lang="en-US" dirty="0" smtClean="0">
                <a:solidFill>
                  <a:srgbClr val="0000FF"/>
                </a:solidFill>
              </a:rPr>
              <a:t>( );</a:t>
            </a:r>
          </a:p>
          <a:p>
            <a:pPr lvl="2" eaLnBrk="1" hangingPunct="1"/>
            <a:r>
              <a:rPr lang="en-US" dirty="0" smtClean="0"/>
              <a:t>Called once on every core to initialize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parms</a:t>
            </a:r>
            <a:r>
              <a:rPr lang="en-US" dirty="0" smtClean="0"/>
              <a:t> on those cores.</a:t>
            </a:r>
          </a:p>
          <a:p>
            <a:pPr lvl="2" eaLnBrk="1" hangingPunct="1"/>
            <a:r>
              <a:rPr lang="en-US" dirty="0" smtClean="0"/>
              <a:t>Must be called immediately following </a:t>
            </a:r>
            <a:r>
              <a:rPr lang="en-US" dirty="0" err="1" smtClean="0"/>
              <a:t>Qmss_init</a:t>
            </a:r>
            <a:r>
              <a:rPr lang="en-US" dirty="0" smtClean="0"/>
              <a:t>()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Qmss_insertMemoryRegion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mem_parms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a single memory region.</a:t>
            </a:r>
          </a:p>
          <a:p>
            <a:pPr lvl="2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APIs to allocate and release queues: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Qmss_queueOpen</a:t>
            </a:r>
            <a:r>
              <a:rPr lang="en-US" dirty="0" smtClean="0">
                <a:solidFill>
                  <a:srgbClr val="0000FF"/>
                </a:solidFill>
              </a:rPr>
              <a:t>(type, </a:t>
            </a:r>
            <a:r>
              <a:rPr lang="en-US" dirty="0" err="1" smtClean="0">
                <a:solidFill>
                  <a:srgbClr val="0000FF"/>
                </a:solidFill>
              </a:rPr>
              <a:t>que</a:t>
            </a:r>
            <a:r>
              <a:rPr lang="en-US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/>
            <a:r>
              <a:rPr lang="en-US" dirty="0" smtClean="0"/>
              <a:t>Once “open”, the DSP may push and pop to the queue.</a:t>
            </a:r>
          </a:p>
          <a:p>
            <a:pPr lvl="3" eaLnBrk="1" hangingPunct="1"/>
            <a:r>
              <a:rPr lang="en-US" dirty="0" smtClean="0"/>
              <a:t>type refers to an </a:t>
            </a:r>
            <a:r>
              <a:rPr lang="en-US" dirty="0" err="1" smtClean="0"/>
              <a:t>enum</a:t>
            </a:r>
            <a:r>
              <a:rPr lang="en-US" dirty="0" smtClean="0"/>
              <a:t> (</a:t>
            </a:r>
            <a:r>
              <a:rPr lang="en-US" dirty="0" err="1" smtClean="0"/>
              <a:t>tx</a:t>
            </a:r>
            <a:r>
              <a:rPr lang="en-US" dirty="0" smtClean="0"/>
              <a:t> queue, general purpose, etc.).</a:t>
            </a:r>
          </a:p>
          <a:p>
            <a:pPr lvl="3" eaLnBrk="1" hangingPunct="1"/>
            <a:r>
              <a:rPr lang="en-US" dirty="0" err="1" smtClean="0"/>
              <a:t>que</a:t>
            </a:r>
            <a:r>
              <a:rPr lang="en-US" dirty="0" smtClean="0"/>
              <a:t> refers to the requested queue number.</a:t>
            </a:r>
          </a:p>
          <a:p>
            <a:pPr lvl="3" eaLnBrk="1" hangingPunct="1"/>
            <a:r>
              <a:rPr lang="en-US" dirty="0" smtClean="0"/>
              <a:t>flag is returned true if the queue is already allocated.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Qmss_queueClose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Qmss_programAccumulator</a:t>
            </a:r>
            <a:r>
              <a:rPr lang="en-US" dirty="0" smtClean="0">
                <a:solidFill>
                  <a:srgbClr val="0000FF"/>
                </a:solidFill>
              </a:rPr>
              <a:t>(type, *program);</a:t>
            </a:r>
          </a:p>
          <a:p>
            <a:pPr lvl="2" eaLnBrk="1" hangingPunct="1"/>
            <a:r>
              <a:rPr lang="en-US" dirty="0" smtClean="0"/>
              <a:t>Programs/enables one accumulator channel (high or low)</a:t>
            </a:r>
          </a:p>
          <a:p>
            <a:pPr lvl="2" eaLnBrk="1" hangingPunct="1"/>
            <a:r>
              <a:rPr lang="en-US" dirty="0" smtClean="0"/>
              <a:t>Setup of the ISR is done outside the LLD using INTC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Qmss_disableAccumulator</a:t>
            </a:r>
            <a:r>
              <a:rPr lang="en-US" dirty="0" smtClean="0">
                <a:solidFill>
                  <a:srgbClr val="0000FF"/>
                </a:solidFill>
              </a:rPr>
              <a:t>(type, channel);</a:t>
            </a:r>
          </a:p>
          <a:p>
            <a:pPr lvl="2" eaLnBrk="1" hangingPunct="1"/>
            <a:r>
              <a:rPr lang="en-US" dirty="0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Cppi_init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pktdma_global_parms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the LLD for one PKTDMA instance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2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Cppi_exit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pPr lvl="2" eaLnBrk="1" hangingPunct="1"/>
            <a:r>
              <a:rPr lang="en-US" dirty="0" err="1" smtClean="0"/>
              <a:t>Deinitializes</a:t>
            </a:r>
            <a:r>
              <a:rPr lang="en-US" dirty="0" smtClean="0"/>
              <a:t>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pktdma_handle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CPPI_open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pktdma_parms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Returns a handle for </a:t>
            </a:r>
            <a:r>
              <a:rPr lang="en-US" sz="1800" u="sng" dirty="0" smtClean="0"/>
              <a:t>one</a:t>
            </a:r>
            <a:r>
              <a:rPr lang="en-US" sz="1800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Called once for each PKTDMA required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rx_handle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Cppi_rxChannelOpen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pktdma_handle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cfg</a:t>
            </a:r>
            <a:r>
              <a:rPr lang="en-US" sz="20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cfg</a:t>
            </a:r>
            <a:r>
              <a:rPr lang="en-US" sz="1800" dirty="0" smtClean="0"/>
              <a:t>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flag is returned true if the channel is already allocated.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Cppi_channelClose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rx_handle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Releases the handle, thus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</a:t>
            </a:r>
            <a:r>
              <a:rPr lang="en-US" sz="2400" dirty="0" err="1" smtClean="0"/>
              <a:t>Tx</a:t>
            </a:r>
            <a:r>
              <a:rPr lang="en-US" sz="2400" dirty="0" smtClean="0"/>
              <a:t>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tx_handle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Cppi_txChannelOpen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pktdma_handle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cfg</a:t>
            </a:r>
            <a:r>
              <a:rPr lang="en-US" sz="24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Cppi_channelClose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tx_handle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flow_handle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Cppi_configureRxFlow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pktdma_handle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cfg</a:t>
            </a:r>
            <a:r>
              <a:rPr lang="en-US" sz="24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from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Enables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Once initialization is complete, control is very simple: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Qmss_queuePop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Pop a descriptor address from a queue.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Cppi_setData</a:t>
            </a:r>
            <a:r>
              <a:rPr lang="en-US" dirty="0" smtClean="0">
                <a:solidFill>
                  <a:srgbClr val="0000FF"/>
                </a:solidFill>
              </a:rPr>
              <a:t>(type, *</a:t>
            </a:r>
            <a:r>
              <a:rPr lang="en-US" dirty="0" err="1" smtClean="0">
                <a:solidFill>
                  <a:srgbClr val="0000FF"/>
                </a:solidFill>
              </a:rPr>
              <a:t>inbuf</a:t>
            </a:r>
            <a:r>
              <a:rPr lang="en-US" dirty="0" smtClean="0">
                <a:solidFill>
                  <a:srgbClr val="0000FF"/>
                </a:solidFill>
              </a:rPr>
              <a:t>, *</a:t>
            </a:r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len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Converts an “LLD format” descriptor to hardware format.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Qmss_queuePushDesc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Push the filled descriptor to a queue corresponding to a </a:t>
            </a:r>
            <a:r>
              <a:rPr lang="en-US" dirty="0" err="1" smtClean="0"/>
              <a:t>Tx</a:t>
            </a:r>
            <a:r>
              <a:rPr lang="en-US" dirty="0" smtClean="0"/>
              <a:t> DMA channel for processing.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pdk_C6678_1_0_0_19\packages\ti\drv\exampleProjects\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QMSS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 (PKTDMA)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NETCP: 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Hardware-based Queue Manager Sub-System (QMSS)</a:t>
            </a:r>
          </a:p>
          <a:p>
            <a:pPr eaLnBrk="1" hangingPunct="1"/>
            <a:r>
              <a:rPr lang="en-US" sz="2400" dirty="0" smtClean="0"/>
              <a:t>Specialized Packet DMAs (PKTDMA)</a:t>
            </a:r>
          </a:p>
          <a:p>
            <a:pPr lvl="1" eaLnBrk="1" hangingPunct="1"/>
            <a:r>
              <a:rPr lang="en-US" sz="2000" dirty="0" smtClean="0"/>
              <a:t>NOTE: PKTDMA is commonly referenced in commands and code as CPPI (Communication Peripheral Port Interface) </a:t>
            </a:r>
          </a:p>
          <a:p>
            <a:pPr lvl="1" eaLnBrk="1" hangingPunct="1"/>
            <a:r>
              <a:rPr lang="en-US" sz="2000" dirty="0" smtClean="0"/>
              <a:t>Multiple PKTDMA instances reside within qualified Keystone peripherals (QMSS, SRIO, NETCP, AIF2, BCP)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-838200" y="-152400"/>
          <a:ext cx="9825534" cy="6891329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9740" y="1830906"/>
            <a:ext cx="62613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</a:t>
            </a:r>
            <a:r>
              <a:rPr lang="en-US" sz="2000" dirty="0" err="1" smtClean="0"/>
              <a:t>Tx</a:t>
            </a:r>
            <a:r>
              <a:rPr lang="en-US" sz="2000" dirty="0" smtClean="0"/>
              <a:t>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</a:t>
            </a:r>
            <a:r>
              <a:rPr lang="en-US" sz="2000" dirty="0" err="1" smtClean="0"/>
              <a:t>Tx</a:t>
            </a:r>
            <a:r>
              <a:rPr lang="en-US" sz="2000" dirty="0" smtClean="0"/>
              <a:t>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 and peripheral-to-DSP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99330" name="Visio" r:id="rId5" imgW="2866263" imgH="3232023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8192 queues within the QMSS (see mapping on next slide).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queue can be either general purpose queue or associated with functionality.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7.734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78237</TotalTime>
  <Words>2956</Words>
  <Application>Microsoft Office PowerPoint</Application>
  <PresentationFormat>On-screen Show (4:3)</PresentationFormat>
  <Paragraphs>610</Paragraphs>
  <Slides>47</Slides>
  <Notes>47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KeyStoneOLT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Infrastructure Packet DMA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Packet DMA Control</vt:lpstr>
      <vt:lpstr>Receive Example</vt:lpstr>
      <vt:lpstr>Core-to-Core (Infrastructure) Example 1/2</vt:lpstr>
      <vt:lpstr>Core-to-Core (Infrastructure) Example 2/2</vt:lpstr>
      <vt:lpstr>How Does it Work During Run Time?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Ran Katzur</cp:lastModifiedBy>
  <cp:revision>1083</cp:revision>
  <cp:lastPrinted>1601-01-01T00:00:00Z</cp:lastPrinted>
  <dcterms:created xsi:type="dcterms:W3CDTF">1601-01-01T00:00:00Z</dcterms:created>
  <dcterms:modified xsi:type="dcterms:W3CDTF">2012-04-30T16:36:20Z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