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34" r:id="rId23"/>
    <p:sldId id="914" r:id="rId24"/>
    <p:sldId id="880" r:id="rId25"/>
    <p:sldId id="881" r:id="rId26"/>
    <p:sldId id="917" r:id="rId27"/>
    <p:sldId id="918" r:id="rId28"/>
    <p:sldId id="882" r:id="rId29"/>
    <p:sldId id="883" r:id="rId30"/>
    <p:sldId id="884" r:id="rId31"/>
    <p:sldId id="915" r:id="rId32"/>
    <p:sldId id="930" r:id="rId33"/>
    <p:sldId id="931" r:id="rId34"/>
    <p:sldId id="932" r:id="rId35"/>
    <p:sldId id="935" r:id="rId36"/>
    <p:sldId id="925" r:id="rId37"/>
    <p:sldId id="926" r:id="rId38"/>
    <p:sldId id="936" r:id="rId39"/>
    <p:sldId id="937" r:id="rId40"/>
    <p:sldId id="938" r:id="rId41"/>
    <p:sldId id="885" r:id="rId42"/>
    <p:sldId id="886" r:id="rId43"/>
    <p:sldId id="887" r:id="rId44"/>
    <p:sldId id="888" r:id="rId45"/>
    <p:sldId id="889" r:id="rId46"/>
    <p:sldId id="890" r:id="rId47"/>
    <p:sldId id="891" r:id="rId48"/>
    <p:sldId id="892" r:id="rId49"/>
    <p:sldId id="920" r:id="rId50"/>
    <p:sldId id="916" r:id="rId51"/>
    <p:sldId id="921" r:id="rId52"/>
    <p:sldId id="922" r:id="rId53"/>
    <p:sldId id="894" r:id="rId54"/>
    <p:sldId id="895" r:id="rId55"/>
    <p:sldId id="896" r:id="rId56"/>
    <p:sldId id="897" r:id="rId57"/>
    <p:sldId id="898"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FFFF99"/>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78382" autoAdjust="0"/>
  </p:normalViewPr>
  <p:slideViewPr>
    <p:cSldViewPr snapToGrid="0">
      <p:cViewPr varScale="1">
        <p:scale>
          <a:sx n="95" d="100"/>
          <a:sy n="95" d="100"/>
        </p:scale>
        <p:origin x="-2094" y="-10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2/20/2013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2/20/2013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1.png"/><Relationship Id="rId4"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Multicore </a:t>
            </a:r>
            <a:r>
              <a:rPr lang="en-US" sz="2800" dirty="0" smtClean="0">
                <a:solidFill>
                  <a:schemeClr val="tx1">
                    <a:lumMod val="75000"/>
                    <a:lumOff val="25000"/>
                  </a:schemeClr>
                </a:solidFill>
              </a:rPr>
              <a:t>Applications </a:t>
            </a:r>
            <a:r>
              <a:rPr lang="en-US" sz="2800" dirty="0" smtClean="0">
                <a:solidFill>
                  <a:schemeClr val="tx1">
                    <a:lumMod val="75000"/>
                    <a:lumOff val="25000"/>
                  </a:schemeClr>
                </a:solidFill>
              </a:rPr>
              <a:t>Team</a:t>
            </a:r>
            <a:endParaRPr lang="en-US" sz="2800" dirty="0" smtClean="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8" y="861060"/>
            <a:ext cx="8576254" cy="1460109"/>
          </a:xfrm>
        </p:spPr>
        <p:txBody>
          <a:bodyPr>
            <a:normAutofit/>
          </a:bodyPr>
          <a:lstStyle/>
          <a:p>
            <a:pPr indent="0">
              <a:buNone/>
            </a:pPr>
            <a:r>
              <a:rPr lang="en-US" sz="2800" dirty="0" smtClean="0"/>
              <a:t>Load and store data into </a:t>
            </a:r>
            <a:r>
              <a:rPr lang="en-US" sz="2800" dirty="0" smtClean="0"/>
              <a:t>64-bit </a:t>
            </a:r>
            <a:r>
              <a:rPr lang="en-US" sz="2800" dirty="0" smtClean="0"/>
              <a:t>registers from memory with on the fly </a:t>
            </a:r>
            <a:r>
              <a:rPr lang="en-US" sz="2800" dirty="0" smtClean="0"/>
              <a:t>interleave, as shown in this diagram from the ARM documentation.</a:t>
            </a:r>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2299661"/>
            <a:ext cx="8254333" cy="41413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a:t>
            </a:r>
            <a:r>
              <a:rPr lang="en-US" sz="2800" dirty="0" smtClean="0"/>
              <a:t>(hardware</a:t>
            </a:r>
            <a:r>
              <a:rPr lang="en-US" sz="2800" dirty="0" smtClean="0"/>
              <a:t>) support for all IEEE-defined floating-point operations and rounding modes; </a:t>
            </a:r>
            <a:r>
              <a:rPr lang="en-US" sz="2800" dirty="0" smtClean="0"/>
              <a:t>Single </a:t>
            </a:r>
            <a:r>
              <a:rPr lang="en-US" sz="2800" dirty="0" smtClean="0"/>
              <a:t>and double precision</a:t>
            </a:r>
          </a:p>
          <a:p>
            <a:r>
              <a:rPr lang="en-US" sz="2800" dirty="0" smtClean="0"/>
              <a:t>Supports fused MAC operation (e.g., rounding after the addition or after the multiplication)</a:t>
            </a:r>
          </a:p>
          <a:p>
            <a:r>
              <a:rPr lang="en-US" sz="2800" dirty="0" smtClean="0"/>
              <a:t>Supports half-precision (</a:t>
            </a:r>
            <a:r>
              <a:rPr lang="en-US" sz="2800" dirty="0" smtClean="0"/>
              <a:t>IEEE754-2008);</a:t>
            </a:r>
            <a:br>
              <a:rPr lang="en-US" sz="2800" dirty="0" smtClean="0"/>
            </a:br>
            <a:r>
              <a:rPr lang="en-US" sz="2800" dirty="0" smtClean="0"/>
              <a:t>1-bit sign, 5-bit </a:t>
            </a:r>
            <a:r>
              <a:rPr lang="en-US" sz="2800" dirty="0" smtClean="0"/>
              <a:t>exponent, </a:t>
            </a:r>
            <a:r>
              <a:rPr lang="en-US" sz="2800" dirty="0" smtClean="0"/>
              <a:t>10-bit mantissa</a:t>
            </a:r>
            <a:endParaRPr lang="en-US" sz="2800" dirty="0" smtClean="0"/>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a:t>
            </a:r>
            <a:r>
              <a:rPr lang="en-US" sz="2800" dirty="0" smtClean="0"/>
              <a:t>translation:</a:t>
            </a:r>
            <a:endParaRPr lang="en-US" sz="2800" dirty="0" smtClean="0"/>
          </a:p>
          <a:p>
            <a:pPr lvl="1"/>
            <a:r>
              <a:rPr lang="en-US" sz="2400" dirty="0" smtClean="0"/>
              <a:t>User protected</a:t>
            </a:r>
            <a:endParaRPr lang="en-US" sz="2400" dirty="0" smtClean="0"/>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a:t>
            </a:r>
            <a:r>
              <a:rPr lang="en-US" sz="2800" dirty="0" smtClean="0"/>
              <a:t>page: </a:t>
            </a:r>
            <a:endParaRPr lang="en-US" sz="2800" dirty="0" smtClean="0"/>
          </a:p>
          <a:p>
            <a:pPr lvl="1"/>
            <a:r>
              <a:rPr lang="en-US" sz="2400" dirty="0" smtClean="0"/>
              <a:t>Two levels for virtual 2MB pages (Linux huge pages)</a:t>
            </a:r>
          </a:p>
          <a:p>
            <a:pPr lvl="1"/>
            <a:r>
              <a:rPr lang="en-US" sz="2400" dirty="0" smtClean="0"/>
              <a:t>Translation Lookaside Buffers (TLB) </a:t>
            </a:r>
            <a:r>
              <a:rPr lang="en-US" sz="2400" dirty="0" smtClean="0"/>
              <a:t>cache </a:t>
            </a:r>
            <a:r>
              <a:rPr lang="en-US" sz="2400" dirty="0" smtClean="0"/>
              <a:t>one page of address translations per entry to speed up translation process (L1 instruction access, L1 data </a:t>
            </a:r>
            <a:r>
              <a:rPr lang="en-US" sz="2400" dirty="0" smtClean="0"/>
              <a:t>access, </a:t>
            </a:r>
            <a:r>
              <a:rPr lang="en-US" sz="2400" dirty="0" smtClean="0"/>
              <a:t>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3600" dirty="0" smtClean="0"/>
              <a:t>MMU</a:t>
            </a:r>
            <a:r>
              <a:rPr lang="en-US" sz="3600" dirty="0" smtClean="0"/>
              <a:t>, </a:t>
            </a:r>
            <a:r>
              <a:rPr lang="en-US" sz="3600" dirty="0" smtClean="0"/>
              <a:t>TLB, </a:t>
            </a:r>
            <a:r>
              <a:rPr lang="en-US" sz="3600" dirty="0" smtClean="0"/>
              <a:t>and Page</a:t>
            </a:r>
            <a:endParaRPr lang="en-US" sz="36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endParaRPr kumimoji="0" lang="en-US" sz="1800" b="0" i="0" u="none" strike="noStrike" cap="none" normalizeH="0" baseline="0" dirty="0" smtClean="0">
                <a:ln>
                  <a:noFill/>
                </a:ln>
                <a:solidFill>
                  <a:schemeClr val="tx1"/>
                </a:solidFill>
                <a:effectLst/>
                <a:latin typeface="+mn-lt"/>
              </a:endParaRP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endParaRPr kumimoji="0" lang="en-US" sz="1800" b="0" i="0" u="none" strike="noStrike" cap="none" normalizeH="0" baseline="0" dirty="0" smtClean="0">
                <a:ln>
                  <a:noFill/>
                </a:ln>
                <a:solidFill>
                  <a:schemeClr val="tx1"/>
                </a:solidFill>
                <a:effectLst/>
                <a:latin typeface="+mn-lt"/>
              </a:endParaRP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endParaRPr kumimoji="0" lang="en-US" sz="1800" b="0" i="0" u="none" strike="noStrike" cap="none" normalizeH="0" baseline="0" dirty="0" smtClean="0">
                <a:ln>
                  <a:noFill/>
                </a:ln>
                <a:solidFill>
                  <a:schemeClr val="tx1"/>
                </a:solidFill>
                <a:effectLst/>
                <a:latin typeface="+mn-lt"/>
              </a:endParaRP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endParaRPr kumimoji="0" lang="en-US" sz="1800" b="0" i="0" u="none" strike="noStrike" cap="none" normalizeH="0" baseline="0" dirty="0" smtClean="0">
                <a:ln>
                  <a:noFill/>
                </a:ln>
                <a:solidFill>
                  <a:schemeClr val="tx1"/>
                </a:solidFill>
                <a:effectLst/>
                <a:latin typeface="+mn-lt"/>
              </a:endParaRP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a:t>
              </a:r>
              <a:r>
                <a:rPr lang="en-US" sz="1800" dirty="0" smtClean="0">
                  <a:latin typeface="+mn-lt"/>
                </a:rPr>
                <a:t>2</a:t>
              </a:r>
              <a:endParaRPr lang="en-US" sz="1800" dirty="0" smtClean="0">
                <a:latin typeface="+mn-lt"/>
              </a:endParaRP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a:t>
              </a:r>
              <a:r>
                <a:rPr lang="en-US" sz="1800" dirty="0" smtClean="0">
                  <a:latin typeface="+mn-lt"/>
                </a:rPr>
                <a:t>3</a:t>
              </a:r>
              <a:endParaRPr lang="en-US" sz="1800" dirty="0" smtClean="0">
                <a:latin typeface="+mn-lt"/>
              </a:endParaRP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a:t>
              </a:r>
              <a:r>
                <a:rPr lang="en-US" sz="1800" dirty="0" smtClean="0">
                  <a:latin typeface="+mn-lt"/>
                </a:rPr>
                <a:t>4</a:t>
              </a:r>
              <a:endParaRPr lang="en-US" sz="1800" dirty="0" smtClean="0">
                <a:latin typeface="+mn-lt"/>
              </a:endParaRP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a:t>
              </a:r>
              <a:r>
                <a:rPr lang="en-US" sz="1800" dirty="0" smtClean="0">
                  <a:latin typeface="+mn-lt"/>
                </a:rPr>
                <a:t>5</a:t>
              </a:r>
              <a:endParaRPr lang="en-US" sz="1800" dirty="0" smtClean="0">
                <a:latin typeface="+mn-lt"/>
              </a:endParaRP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a:t>
            </a:r>
            <a:r>
              <a:rPr lang="en-US" sz="2800" dirty="0" smtClean="0"/>
              <a:t>layers:</a:t>
            </a:r>
            <a:endParaRPr lang="en-US" sz="2800" dirty="0" smtClean="0"/>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a:t>
            </a:r>
            <a:r>
              <a:rPr lang="en-US" sz="2800" dirty="0" smtClean="0"/>
              <a:t>translation: </a:t>
            </a:r>
            <a:endParaRPr lang="en-US" sz="2800" dirty="0" smtClean="0"/>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Two-Stage </a:t>
            </a:r>
            <a:r>
              <a:rPr lang="en-US" sz="3600" dirty="0" smtClean="0"/>
              <a:t>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85" imgH="6813955"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a:t>
            </a:r>
            <a:r>
              <a:rPr lang="en-US" sz="3200" dirty="0" smtClean="0"/>
              <a:t>White </a:t>
            </a:r>
            <a:r>
              <a:rPr lang="en-US" sz="3200" dirty="0" smtClean="0"/>
              <a:t>P</a:t>
            </a:r>
            <a:r>
              <a:rPr lang="en-US" sz="3200" dirty="0" smtClean="0"/>
              <a:t>aper </a:t>
            </a:r>
            <a:r>
              <a:rPr lang="en-US" sz="3200" dirty="0" smtClean="0"/>
              <a:t>on </a:t>
            </a:r>
            <a:r>
              <a:rPr lang="en-US" sz="3200" dirty="0" smtClean="0"/>
              <a:t>Two-Stage </a:t>
            </a:r>
            <a:r>
              <a:rPr lang="en-US" sz="3200" dirty="0" smtClean="0"/>
              <a:t>MMU</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Two-Stage MMU</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211580"/>
          <a:ext cx="6020025" cy="5179172"/>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9031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a:t>
              </a:r>
              <a:r>
                <a:rPr lang="en-US" sz="2000" dirty="0" smtClean="0"/>
                <a:t>SRAM.</a:t>
              </a:r>
              <a:endParaRPr lang="en-US" sz="20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a:t>
            </a:r>
            <a:r>
              <a:rPr lang="en-US" sz="2000" dirty="0" smtClean="0"/>
              <a:t>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t>
            </a:r>
            <a:r>
              <a:rPr lang="en-US" sz="2000" dirty="0" smtClean="0"/>
              <a:t>ARM.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a:t>
              </a:r>
              <a:r>
                <a:rPr lang="en-US" sz="2000" dirty="0" smtClean="0"/>
                <a:t>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t>
              </a:r>
              <a:r>
                <a:rPr lang="en-US" sz="2000" dirty="0" smtClean="0"/>
                <a:t>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a:t>
              </a:r>
              <a:r>
                <a:rPr lang="en-US" sz="2000" dirty="0" smtClean="0"/>
                <a:t>SRAM.</a:t>
              </a:r>
              <a:endParaRPr lang="en-US" sz="20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a:t>
              </a:r>
              <a:r>
                <a:rPr lang="en-US" sz="2000" dirty="0" smtClean="0"/>
                <a:t>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t>
              </a:r>
              <a:r>
                <a:rPr lang="en-US" sz="2000" dirty="0" smtClean="0"/>
                <a:t>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a:t>
              </a:r>
              <a:r>
                <a:rPr lang="en-US" sz="2000" dirty="0" smtClean="0"/>
                <a:t>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a:t>
            </a:r>
            <a:r>
              <a:rPr lang="en-US" sz="1800" dirty="0" smtClean="0"/>
              <a:t>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a:t>
            </a:r>
            <a:r>
              <a:rPr lang="en-US" sz="2000" dirty="0" smtClean="0"/>
              <a:t>SRAM.</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a:t>
            </a:r>
            <a:r>
              <a:rPr lang="en-US" sz="2000" dirty="0" smtClean="0"/>
              <a:t>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t>
            </a:r>
            <a:r>
              <a:rPr lang="en-US" sz="2000" dirty="0" smtClean="0"/>
              <a:t>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a:t>
            </a:r>
            <a:r>
              <a:rPr lang="en-US" sz="2000" dirty="0" smtClean="0"/>
              <a:t>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t>
            </a:r>
            <a:r>
              <a:rPr lang="en-US" sz="2000" dirty="0" smtClean="0"/>
              <a:t>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a:t>
            </a:r>
            <a:r>
              <a:rPr lang="en-US" sz="2000" dirty="0" smtClean="0"/>
              <a:t>evicts </a:t>
            </a:r>
            <a:r>
              <a:rPr lang="en-US" sz="2000" dirty="0" smtClean="0"/>
              <a:t>updated </a:t>
            </a:r>
            <a:r>
              <a:rPr lang="en-US" sz="2000" dirty="0" smtClean="0"/>
              <a:t>data.</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a:t>
            </a:r>
            <a:r>
              <a:rPr lang="en-US" sz="2000" dirty="0" smtClean="0"/>
              <a:t>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t>
            </a:r>
            <a:r>
              <a:rPr lang="en-US" sz="2000" dirty="0" smtClean="0"/>
              <a:t>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a:t>
            </a:r>
            <a:r>
              <a:rPr lang="en-US" sz="2000" dirty="0" smtClean="0"/>
              <a:t>evicts </a:t>
            </a:r>
            <a:r>
              <a:rPr lang="en-US" sz="2000" dirty="0" smtClean="0"/>
              <a:t>updated </a:t>
            </a:r>
            <a:r>
              <a:rPr lang="en-US" sz="2000" dirty="0" smtClean="0"/>
              <a:t>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a:t>
            </a:r>
            <a:r>
              <a:rPr lang="en-US" sz="2000" dirty="0" smtClean="0"/>
              <a:t>EDMA.</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a:t>
            </a:r>
            <a:r>
              <a:rPr lang="en-US" sz="2800" dirty="0" smtClean="0"/>
              <a:t>debug </a:t>
            </a:r>
            <a:r>
              <a:rPr lang="en-US" sz="2800" dirty="0" smtClean="0"/>
              <a:t>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942215"/>
            <a:ext cx="7606080" cy="544853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 for each CPU</a:t>
            </a:r>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controls the distribution of events across CPUs and from external modules</a:t>
            </a:r>
          </a:p>
          <a:p>
            <a:pPr lvl="1"/>
            <a:r>
              <a:rPr lang="en-US" sz="2400" dirty="0" smtClean="0"/>
              <a:t>Matrix connections. Number of trigger inputs and trigger outputs are connected between debug components in the MPCore and CTIs.</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45640</TotalTime>
  <Words>3222</Words>
  <Application>Microsoft Office PowerPoint</Application>
  <PresentationFormat>On-screen Show (4:3)</PresentationFormat>
  <Paragraphs>498</Paragraphs>
  <Slides>65</Slides>
  <Notes>29</Notes>
  <HiddenSlides>7</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13_KeyStoneOLT</vt:lpstr>
      <vt:lpstr>Microsoft Visio Drawing</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MMU, TLB, and Page</vt:lpstr>
      <vt:lpstr>Memory Management Unit (MMU)</vt:lpstr>
      <vt:lpstr>Two Stage MMU – Guest to Supervisor </vt:lpstr>
      <vt:lpstr>Two-Stage MMU Guest to Supervisor, Supervisor to Hypervisor </vt:lpstr>
      <vt:lpstr>From ARM White Paper on Two-Stage MMU</vt:lpstr>
      <vt:lpstr>From ARM White Paper on Two-Stage MMU</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1836</cp:revision>
  <dcterms:created xsi:type="dcterms:W3CDTF">2007-12-19T20:51:45Z</dcterms:created>
  <dcterms:modified xsi:type="dcterms:W3CDTF">2013-02-21T05:24:33Z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