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handoutMasterIdLst>
    <p:handoutMasterId r:id="rId71"/>
  </p:handoutMasterIdLst>
  <p:sldIdLst>
    <p:sldId id="291" r:id="rId2"/>
    <p:sldId id="293" r:id="rId3"/>
    <p:sldId id="294" r:id="rId4"/>
    <p:sldId id="295" r:id="rId5"/>
    <p:sldId id="296" r:id="rId6"/>
    <p:sldId id="297" r:id="rId7"/>
    <p:sldId id="298" r:id="rId8"/>
    <p:sldId id="299" r:id="rId9"/>
    <p:sldId id="300" r:id="rId10"/>
    <p:sldId id="301"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18" r:id="rId42"/>
    <p:sldId id="31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Lst>
  <p:sldSz cx="9144000" cy="6858000" type="screen4x3"/>
  <p:notesSz cx="7010400" cy="9296400"/>
  <p:custDataLst>
    <p:tags r:id="rId7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3" autoAdjust="0"/>
    <p:restoredTop sz="95758" autoAdjust="0"/>
  </p:normalViewPr>
  <p:slideViewPr>
    <p:cSldViewPr>
      <p:cViewPr varScale="1">
        <p:scale>
          <a:sx n="127" d="100"/>
          <a:sy n="127" d="100"/>
        </p:scale>
        <p:origin x="-1224" y="-102"/>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6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27" tIns="45713" rIns="91427" bIns="45713"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27" tIns="45713" rIns="91427" bIns="45713" rtlCol="0"/>
          <a:lstStyle>
            <a:lvl1pPr algn="r">
              <a:defRPr sz="1200"/>
            </a:lvl1pPr>
          </a:lstStyle>
          <a:p>
            <a:fld id="{BF4A2715-628B-42FE-BD45-F728152DD982}" type="datetimeFigureOut">
              <a:rPr lang="en-US" smtClean="0"/>
              <a:pPr/>
              <a:t>2/8/2013</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27" tIns="45713" rIns="91427"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27" tIns="45713" rIns="91427" bIns="45713" rtlCol="0" anchor="b"/>
          <a:lstStyle>
            <a:lvl1pPr algn="r">
              <a:defRPr sz="1200"/>
            </a:lvl1pPr>
          </a:lstStyle>
          <a:p>
            <a:fld id="{DD368CF2-EDA1-40E8-BFCA-B6323F3C295B}"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64" tIns="46582" rIns="93164" bIns="46582"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9" y="0"/>
            <a:ext cx="3038475" cy="465138"/>
          </a:xfrm>
          <a:prstGeom prst="rect">
            <a:avLst/>
          </a:prstGeom>
        </p:spPr>
        <p:txBody>
          <a:bodyPr vert="horz" lIns="93164" tIns="46582" rIns="93164" bIns="46582"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2/8/2013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pPr lvl="0"/>
            <a:endParaRPr lang="en-US" noProof="0" dirty="0" smtClean="0"/>
          </a:p>
        </p:txBody>
      </p:sp>
      <p:sp>
        <p:nvSpPr>
          <p:cNvPr id="5" name="Notes Placeholder 4"/>
          <p:cNvSpPr>
            <a:spLocks noGrp="1"/>
          </p:cNvSpPr>
          <p:nvPr>
            <p:ph type="body" sz="quarter" idx="3"/>
          </p:nvPr>
        </p:nvSpPr>
        <p:spPr>
          <a:xfrm>
            <a:off x="701676" y="4416426"/>
            <a:ext cx="5607050" cy="4183063"/>
          </a:xfrm>
          <a:prstGeom prst="rect">
            <a:avLst/>
          </a:prstGeom>
        </p:spPr>
        <p:txBody>
          <a:bodyPr vert="horz" lIns="93164" tIns="46582" rIns="93164" bIns="4658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64" tIns="46582" rIns="93164" bIns="46582"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3164" tIns="46582" rIns="93164" bIns="46582"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2256" tIns="46127" rIns="92256" bIns="46127" anchor="b"/>
          <a:lstStyle/>
          <a:p>
            <a:pPr defTabSz="920615"/>
            <a:fld id="{8AA9DF1E-E9AC-42C0-B5F0-8FCE69CB4508}" type="slidenum">
              <a:rPr lang="en-US" sz="1200">
                <a:solidFill>
                  <a:srgbClr val="000000"/>
                </a:solidFill>
              </a:rPr>
              <a:pPr defTabSz="920615"/>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2256" tIns="46127" rIns="92256" bIns="46127"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write.</a:t>
            </a:r>
          </a:p>
          <a:p>
            <a:pPr eaLnBrk="1" hangingPunct="1"/>
            <a:r>
              <a:rPr lang="en-US" baseline="0" dirty="0" smtClean="0">
                <a:latin typeface="Arial" charset="0"/>
              </a:rPr>
              <a:t>Most masters send data in terms of burst – burst width is 64 bytes for most masters. Table in 6678 data manual – for burst size of masters</a:t>
            </a: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0x8000_0000</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2E3F9D-89DC-41D8-A638-FC71B5EDD847}"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14</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17</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24</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3</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4</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functions. </a:t>
            </a:r>
            <a:r>
              <a:rPr lang="en-US" dirty="0" smtClean="0"/>
              <a:t>You 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53</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cpu</a:t>
            </a:r>
          </a:p>
          <a:p>
            <a:pPr eaLnBrk="1" hangingPunct="1"/>
            <a:r>
              <a:rPr lang="en-US" b="0" baseline="0" dirty="0" smtClean="0">
                <a:latin typeface="Arial" charset="0"/>
              </a:rPr>
              <a:t>See backup slides to understand why theoretical bound is 35.56 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55</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normAutofit fontScale="92500" lnSpcReduction="20000"/>
          </a:bodyPr>
          <a:lstStyle/>
          <a:p>
            <a:r>
              <a:rPr lang="en-US" b="1" dirty="0" smtClean="0"/>
              <a:t>Hyperbridge Maximum Throughput</a:t>
            </a:r>
            <a:endParaRPr lang="en-US" dirty="0" smtClean="0"/>
          </a:p>
          <a:p>
            <a:r>
              <a:rPr lang="en-US" dirty="0" smtClean="0"/>
              <a:t> </a:t>
            </a:r>
          </a:p>
          <a:p>
            <a:r>
              <a:rPr lang="en-US" dirty="0" smtClean="0"/>
              <a:t>The maximum data rates are 12.5*4=50 GBaud input and 12.5*4= 50 GBaud output, simultaneously, and useful data bandwidth is </a:t>
            </a:r>
            <a:r>
              <a:rPr lang="en-US" b="1" dirty="0" smtClean="0"/>
              <a:t>50*8/9=44.44Gbps.</a:t>
            </a:r>
            <a:r>
              <a:rPr lang="en-US" dirty="0" smtClean="0"/>
              <a:t> The throughput of Hyperbridge depends on the payload size, transaction type and the memory end point the Hyperbridge access. The bigger the payload, the higher the throughput. In Nyquist/Shannon, the HyperBridge does not support extended control symbol. For each burst of data, it needs </a:t>
            </a:r>
            <a:r>
              <a:rPr lang="en-US" b="1" dirty="0" smtClean="0"/>
              <a:t>8Bytes for control word and another 8Bytes control word for alignment.</a:t>
            </a:r>
            <a:endParaRPr lang="en-US" dirty="0" smtClean="0"/>
          </a:p>
          <a:p>
            <a:r>
              <a:rPr lang="en-US" dirty="0" smtClean="0"/>
              <a:t> </a:t>
            </a:r>
          </a:p>
          <a:p>
            <a:r>
              <a:rPr lang="en-US" dirty="0" smtClean="0"/>
              <a:t>In NySh, the </a:t>
            </a:r>
            <a:r>
              <a:rPr lang="en-US" b="1" dirty="0" smtClean="0"/>
              <a:t>maximum write burst is 64Bytes</a:t>
            </a:r>
            <a:r>
              <a:rPr lang="en-US" dirty="0" smtClean="0"/>
              <a:t>, even though the EDMA and other master end points are able to generate bigger write burst. But any bigger burst over 64B write burst is fragmented at 64B address boundary. Therefore, the maximum write throughput for vUSR is </a:t>
            </a:r>
            <a:r>
              <a:rPr lang="en-US" b="1" dirty="0" smtClean="0"/>
              <a:t>44.44Gbps *64/(64+16)=35.56Gbps.</a:t>
            </a:r>
            <a:endParaRPr lang="en-US" dirty="0" smtClean="0"/>
          </a:p>
          <a:p>
            <a:r>
              <a:rPr lang="en-US" dirty="0" smtClean="0"/>
              <a:t> </a:t>
            </a:r>
          </a:p>
          <a:p>
            <a:r>
              <a:rPr lang="en-US" dirty="0" smtClean="0"/>
              <a:t>For read performance, it depends on the memory end point the Hyperbridge access. The MSMC SRAM returns the read in 32Bytes per burst, local L2 returns read in 16Bytes per burst, and the DDR_EMIF returns 64Bytes per burst. The HyperBridge returns each read burst individually, therefore, the read from DDR_EMIF can reach 44.44*64/(64+16)= 35.56Gbps, read from MSMC SRAM can reach 44.44* 32/(32+16)=29.63Gbps and read from local L2 can reach 44.44* 32/(16+16)=22.22Gbps.</a:t>
            </a:r>
          </a:p>
          <a:p>
            <a:r>
              <a:rPr lang="en-US" dirty="0" smtClean="0"/>
              <a:t> </a:t>
            </a:r>
          </a:p>
          <a:p>
            <a:r>
              <a:rPr lang="en-US" dirty="0" smtClean="0"/>
              <a:t>When vUSR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dirty="0" smtClean="0"/>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61</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62</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r>
              <a:rPr lang="en-US" b="1" dirty="0" smtClean="0">
                <a:latin typeface="Arial" charset="0"/>
              </a:rPr>
              <a:t>Talking Points</a:t>
            </a:r>
          </a:p>
          <a:p>
            <a:pPr defTabSz="914266" eaLnBrk="1" hangingPunct="1">
              <a:buFont typeface="Arial" pitchFamily="34" charset="0"/>
              <a:buChar char="•"/>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CorePacs, EDMA3 transfer controllers, and system peripherals are interconnected through TeraNet</a:t>
            </a:r>
          </a:p>
          <a:p>
            <a:pPr defTabSz="914266" eaLnBrk="1" hangingPunct="1">
              <a:buFont typeface="Arial" pitchFamily="34" charset="0"/>
              <a:buChar char="•"/>
              <a:defRPr/>
            </a:pPr>
            <a:r>
              <a:rPr lang="en-US" dirty="0" smtClean="0">
                <a:latin typeface="Arial" charset="0"/>
              </a:rPr>
              <a:t> TeraNet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defTabSz="914266" eaLnBrk="1" hangingPunct="1">
              <a:buFont typeface="Arial" pitchFamily="34" charset="0"/>
              <a:buChar char="•"/>
              <a:defRPr/>
            </a:pPr>
            <a:r>
              <a:rPr lang="en-US" dirty="0" smtClean="0">
                <a:latin typeface="Arial" charset="0"/>
              </a:rPr>
              <a:t> HyperLink essentially extends</a:t>
            </a:r>
            <a:r>
              <a:rPr lang="en-US" baseline="0" dirty="0" smtClean="0">
                <a:latin typeface="Arial" charset="0"/>
              </a:rPr>
              <a:t> TeraNet from one device to another</a:t>
            </a:r>
          </a:p>
          <a:p>
            <a:pPr defTabSz="914266" eaLnBrk="1" hangingPunct="1">
              <a:buFont typeface="Arial" pitchFamily="34" charset="0"/>
              <a:buChar char="•"/>
              <a:defRPr/>
            </a:pPr>
            <a:r>
              <a:rPr lang="en-US" baseline="0" dirty="0" smtClean="0">
                <a:latin typeface="Arial" charset="0"/>
              </a:rPr>
              <a:t> It not only supports read/write transactions from one device to another but also ports events and interrupts across devices</a:t>
            </a:r>
          </a:p>
          <a:p>
            <a:pPr defTabSz="914266" eaLnBrk="1" hangingPunct="1">
              <a:buFont typeface="Arial" pitchFamily="34" charset="0"/>
              <a:buChar char="•"/>
              <a:defRPr/>
            </a:pPr>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64</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65</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66</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67</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TeraNet, 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8</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ti.com/lit/SPRUGW8"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e2e.ti.com/" TargetMode="External"/><Relationship Id="rId5" Type="http://schemas.openxmlformats.org/officeDocument/2006/relationships/hyperlink" Target="http://www.integretek.com/products/Hyperlink.html" TargetMode="External"/><Relationship Id="rId4" Type="http://schemas.openxmlformats.org/officeDocument/2006/relationships/hyperlink" Target="http://www.ti.com/lit/ds/sprs691c/sprs691c.pdf"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smtClean="0"/>
              <a:t>HyperLink</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smtClean="0">
                <a:latin typeface="+mn-lt"/>
              </a:rPr>
              <a:t>HyperLink offers a packet-based transfer protocol that supports multiple outstanding read, write and interrupt transactions</a:t>
            </a:r>
          </a:p>
          <a:p>
            <a:endParaRPr lang="en-US" sz="2000" dirty="0" smtClean="0">
              <a:latin typeface="+mn-lt"/>
            </a:endParaRPr>
          </a:p>
          <a:p>
            <a:pPr marL="342900" indent="-342900">
              <a:buFont typeface="Arial"/>
              <a:buChar char="•"/>
            </a:pPr>
            <a:r>
              <a:rPr lang="en-US" sz="2000" dirty="0" smtClean="0">
                <a:latin typeface="+mn-lt"/>
              </a:rPr>
              <a:t>Users can use HyperLink to:</a:t>
            </a:r>
          </a:p>
          <a:p>
            <a:pPr marL="800100" lvl="1" indent="-342900">
              <a:buFont typeface="Arial"/>
              <a:buChar char="•"/>
            </a:pPr>
            <a:r>
              <a:rPr lang="en-US" sz="2000" dirty="0" smtClean="0">
                <a:latin typeface="+mn-lt"/>
              </a:rPr>
              <a:t>Write </a:t>
            </a:r>
            <a:r>
              <a:rPr lang="en-US" sz="2000" dirty="0">
                <a:latin typeface="+mn-lt"/>
              </a:rPr>
              <a:t>to remote device memory</a:t>
            </a:r>
          </a:p>
          <a:p>
            <a:pPr marL="800100" lvl="1" indent="-342900">
              <a:buFont typeface="Arial"/>
              <a:buChar char="•"/>
            </a:pPr>
            <a:r>
              <a:rPr lang="en-US" sz="2000" dirty="0" smtClean="0">
                <a:latin typeface="+mn-lt"/>
              </a:rPr>
              <a:t>Read </a:t>
            </a:r>
            <a:r>
              <a:rPr lang="en-US" sz="2000" dirty="0">
                <a:latin typeface="+mn-lt"/>
              </a:rPr>
              <a:t>from remote device </a:t>
            </a:r>
            <a:r>
              <a:rPr lang="en-US" sz="2000" dirty="0" smtClean="0">
                <a:latin typeface="+mn-lt"/>
              </a:rPr>
              <a:t>memory</a:t>
            </a:r>
          </a:p>
          <a:p>
            <a:pPr marL="800100" lvl="1" indent="-342900">
              <a:buFont typeface="Arial"/>
              <a:buChar char="•"/>
            </a:pPr>
            <a:r>
              <a:rPr lang="en-US" sz="2000" dirty="0" smtClean="0">
                <a:latin typeface="+mn-lt"/>
              </a:rPr>
              <a:t>Generate events </a:t>
            </a:r>
            <a:r>
              <a:rPr lang="en-US" sz="2000" dirty="0">
                <a:latin typeface="+mn-lt"/>
              </a:rPr>
              <a:t>/ interrupt in the remote device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Read/Write transactions with 4 packet types</a:t>
            </a:r>
            <a:endParaRPr lang="en-US" sz="2000" dirty="0">
              <a:latin typeface="+mn-lt"/>
            </a:endParaRPr>
          </a:p>
          <a:p>
            <a:pPr marL="800100" lvl="1" indent="-342900">
              <a:buFont typeface="Arial"/>
              <a:buChar char="•"/>
            </a:pPr>
            <a:r>
              <a:rPr lang="en-US" sz="2000" dirty="0">
                <a:latin typeface="+mn-lt"/>
              </a:rPr>
              <a:t>Write Request / Data Packet</a:t>
            </a:r>
          </a:p>
          <a:p>
            <a:pPr marL="800100" lvl="1" indent="-342900">
              <a:buFont typeface="Arial"/>
              <a:buChar char="•"/>
            </a:pPr>
            <a:r>
              <a:rPr lang="en-US" sz="2000" dirty="0" smtClean="0">
                <a:latin typeface="+mn-lt"/>
              </a:rPr>
              <a:t>Write </a:t>
            </a:r>
            <a:r>
              <a:rPr lang="en-US" sz="2000" dirty="0">
                <a:latin typeface="+mn-lt"/>
              </a:rPr>
              <a:t>Response </a:t>
            </a:r>
            <a:r>
              <a:rPr lang="en-US" sz="2000" dirty="0" smtClean="0">
                <a:latin typeface="+mn-lt"/>
              </a:rPr>
              <a:t>Packet (optional)</a:t>
            </a:r>
            <a:endParaRPr lang="en-US" sz="2000" dirty="0">
              <a:latin typeface="+mn-lt"/>
            </a:endParaRPr>
          </a:p>
          <a:p>
            <a:pPr marL="800100" lvl="1" indent="-342900">
              <a:buFont typeface="Arial"/>
              <a:buChar char="•"/>
            </a:pPr>
            <a:r>
              <a:rPr lang="en-US" sz="2000" dirty="0">
                <a:latin typeface="+mn-lt"/>
              </a:rPr>
              <a:t>Read Request Packet</a:t>
            </a:r>
          </a:p>
          <a:p>
            <a:pPr marL="800100" lvl="1" indent="-342900">
              <a:buFont typeface="Arial"/>
              <a:buChar char="•"/>
            </a:pPr>
            <a:r>
              <a:rPr lang="en-US" sz="2000" dirty="0">
                <a:latin typeface="+mn-lt"/>
              </a:rPr>
              <a:t>Read Response Data </a:t>
            </a:r>
            <a:r>
              <a:rPr lang="en-US" sz="2000" dirty="0" smtClean="0">
                <a:latin typeface="+mn-lt"/>
              </a:rPr>
              <a:t>Packet</a:t>
            </a:r>
          </a:p>
          <a:p>
            <a:pPr lvl="1"/>
            <a:endParaRPr lang="en-US" sz="2000" dirty="0">
              <a:latin typeface="+mn-lt"/>
            </a:endParaRPr>
          </a:p>
          <a:p>
            <a:pPr marL="342900" indent="-342900">
              <a:buFont typeface="Arial"/>
              <a:buChar char="•"/>
            </a:pPr>
            <a:r>
              <a:rPr lang="en-US" sz="2000" dirty="0">
                <a:latin typeface="+mn-lt"/>
              </a:rPr>
              <a:t>Interrupt </a:t>
            </a:r>
            <a:r>
              <a:rPr lang="en-US" sz="2000" dirty="0" smtClean="0">
                <a:latin typeface="+mn-lt"/>
              </a:rPr>
              <a:t>Packet </a:t>
            </a:r>
            <a:r>
              <a:rPr lang="en-US" sz="2000" dirty="0">
                <a:latin typeface="+mn-lt"/>
              </a:rPr>
              <a:t>passes event to remote </a:t>
            </a:r>
            <a:r>
              <a:rPr lang="en-US" sz="2000" dirty="0" smtClean="0">
                <a:latin typeface="+mn-lt"/>
              </a:rPr>
              <a:t>side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16 byte packet header for 64 byte payload, and 8b/9b encoding</a:t>
            </a:r>
          </a:p>
        </p:txBody>
      </p:sp>
      <p:sp>
        <p:nvSpPr>
          <p:cNvPr id="4"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 Packet-based Protocol</a:t>
            </a:r>
          </a:p>
        </p:txBody>
      </p:sp>
    </p:spTree>
    <p:custDataLst>
      <p:tags r:id="rId1"/>
    </p:custDataLst>
    <p:extLst>
      <p:ext uri="{BB962C8B-B14F-4D97-AF65-F5344CB8AC3E}">
        <p14:creationId xmlns:p14="http://schemas.microsoft.com/office/powerpoint/2010/main" xmlns="" val="1348328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b="1"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smtClean="0">
                <a:cs typeface="Arial"/>
              </a:rPr>
              <a:t>Example</a:t>
            </a:r>
            <a:endParaRPr lang="en-US" sz="3600" b="1" dirty="0"/>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 xmlns:p14="http://schemas.microsoft.com/office/powerpoint/2010/main"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 xmlns:p14="http://schemas.microsoft.com/office/powerpoint/2010/main" val="250262566"/>
              </p:ext>
            </p:extLst>
          </p:nvPr>
        </p:nvGraphicFramePr>
        <p:xfrm>
          <a:off x="1447800" y="3561588"/>
          <a:ext cx="6248400" cy="5811012"/>
        </p:xfrm>
        <a:graphic>
          <a:graphicData uri="http://schemas.openxmlformats.org/presentationml/2006/ole">
            <p:oleObj spid="_x0000_s466946" name="Visio" r:id="rId4" imgW="6287074" imgH="6712626" progId="Visio.Drawing.11">
              <p:embed/>
            </p:oleObj>
          </a:graphicData>
        </a:graphic>
      </p:graphicFrame>
      <p:sp>
        <p:nvSpPr>
          <p:cNvPr id="7" name="Rectangle 5"/>
          <p:cNvSpPr txBox="1">
            <a:spLocks noChangeArrowheads="1"/>
          </p:cNvSpPr>
          <p:nvPr/>
        </p:nvSpPr>
        <p:spPr bwMode="auto">
          <a:xfrm>
            <a:off x="152400" y="762000"/>
            <a:ext cx="8991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mn-lt"/>
                <a:cs typeface="Arial"/>
              </a:rPr>
              <a:t>Device A (Tx) can view max. </a:t>
            </a:r>
            <a:r>
              <a:rPr lang="en-US" sz="2000" b="1" kern="0" dirty="0" smtClean="0">
                <a:latin typeface="+mn-lt"/>
                <a:cs typeface="Arial"/>
              </a:rPr>
              <a:t>256MB</a:t>
            </a:r>
            <a:r>
              <a:rPr lang="en-US" sz="2000" kern="0" dirty="0" smtClean="0">
                <a:latin typeface="+mn-lt"/>
                <a:cs typeface="Arial"/>
              </a:rPr>
              <a:t> of Device B (Rx) memory**.</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Tx side: HyperLink </a:t>
            </a:r>
            <a:r>
              <a:rPr lang="en-US" sz="2000" kern="0" dirty="0">
                <a:latin typeface="+mn-lt"/>
                <a:cs typeface="Arial"/>
              </a:rPr>
              <a:t>memory </a:t>
            </a:r>
            <a:r>
              <a:rPr lang="en-US" sz="2000" kern="0" dirty="0" smtClean="0">
                <a:latin typeface="+mn-lt"/>
                <a:cs typeface="Arial"/>
              </a:rPr>
              <a:t>space is </a:t>
            </a:r>
            <a:r>
              <a:rPr lang="en-US" sz="2000" b="1" kern="0" dirty="0" smtClean="0">
                <a:latin typeface="+mn-lt"/>
                <a:cs typeface="Arial"/>
              </a:rPr>
              <a:t>0x4000_0000 to 0x4FFF_FFFF</a:t>
            </a:r>
            <a:endParaRPr lang="en-US" sz="2000" kern="0" dirty="0">
              <a:latin typeface="+mn-lt"/>
              <a:cs typeface="Arial"/>
            </a:endParaRPr>
          </a:p>
          <a:p>
            <a:pPr marL="342900" lvl="0" indent="-342900">
              <a:spcAft>
                <a:spcPct val="10000"/>
              </a:spcAft>
              <a:buFont typeface="Arial"/>
              <a:buChar char="•"/>
            </a:pPr>
            <a:r>
              <a:rPr lang="en-US" sz="2000" kern="0" dirty="0" smtClean="0">
                <a:latin typeface="+mn-lt"/>
                <a:cs typeface="Arial"/>
              </a:rPr>
              <a:t>Rx side: HyperLink </a:t>
            </a:r>
            <a:r>
              <a:rPr lang="en-US" sz="2000" kern="0" dirty="0">
                <a:latin typeface="+mn-lt"/>
                <a:cs typeface="Arial"/>
              </a:rPr>
              <a:t>memory </a:t>
            </a:r>
            <a:r>
              <a:rPr lang="en-US" sz="2000" kern="0" dirty="0" smtClean="0">
                <a:latin typeface="+mn-lt"/>
                <a:cs typeface="Arial"/>
              </a:rPr>
              <a:t>space device </a:t>
            </a:r>
            <a:r>
              <a:rPr lang="en-US" sz="2000" kern="0" dirty="0">
                <a:latin typeface="+mn-lt"/>
                <a:cs typeface="Arial"/>
              </a:rPr>
              <a:t>dependent, </a:t>
            </a:r>
            <a:r>
              <a:rPr lang="en-US" sz="2000" kern="0" dirty="0" smtClean="0">
                <a:latin typeface="+mn-lt"/>
                <a:cs typeface="Arial"/>
              </a:rPr>
              <a:t>in the 0x0000_0000 to 0xFFFF_FFFF address range</a:t>
            </a:r>
            <a:br>
              <a:rPr lang="en-US" sz="2000" kern="0" dirty="0" smtClean="0">
                <a:latin typeface="+mn-lt"/>
                <a:cs typeface="Arial"/>
              </a:rPr>
            </a:br>
            <a:r>
              <a:rPr lang="en-US" sz="2000" kern="0" dirty="0" smtClean="0">
                <a:latin typeface="+mn-lt"/>
                <a:cs typeface="Arial"/>
              </a:rPr>
              <a:t>For example: DDR 0x8000_0000 to 0x8FFF_FFFF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Require mechanism to convert local (Tx) address to remote (Rx) address</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The local side (Tx side) manipulates the address, the remote side (Rx) does address translation</a:t>
            </a:r>
          </a:p>
        </p:txBody>
      </p:sp>
      <p:sp>
        <p:nvSpPr>
          <p:cNvPr id="5" name="TextBox 4"/>
          <p:cNvSpPr txBox="1"/>
          <p:nvPr/>
        </p:nvSpPr>
        <p:spPr>
          <a:xfrm>
            <a:off x="1471864" y="5827296"/>
            <a:ext cx="1295400" cy="369332"/>
          </a:xfrm>
          <a:prstGeom prst="rect">
            <a:avLst/>
          </a:prstGeom>
          <a:solidFill>
            <a:srgbClr val="D2EBBF"/>
          </a:solidFill>
        </p:spPr>
        <p:txBody>
          <a:bodyPr wrap="square" rtlCol="0">
            <a:spAutoFit/>
          </a:bodyPr>
          <a:lstStyle/>
          <a:p>
            <a:r>
              <a:rPr lang="en-US" dirty="0" smtClean="0">
                <a:latin typeface="+mn-lt"/>
              </a:rPr>
              <a:t>Device B</a:t>
            </a:r>
            <a:endParaRPr lang="en-US" dirty="0">
              <a:latin typeface="+mn-lt"/>
            </a:endParaRPr>
          </a:p>
        </p:txBody>
      </p:sp>
      <p:sp>
        <p:nvSpPr>
          <p:cNvPr id="8" name="TextBox 7"/>
          <p:cNvSpPr txBox="1"/>
          <p:nvPr/>
        </p:nvSpPr>
        <p:spPr>
          <a:xfrm>
            <a:off x="6352672" y="5843336"/>
            <a:ext cx="1295400" cy="369332"/>
          </a:xfrm>
          <a:prstGeom prst="rect">
            <a:avLst/>
          </a:prstGeom>
          <a:solidFill>
            <a:srgbClr val="D2EBBF"/>
          </a:solidFill>
        </p:spPr>
        <p:txBody>
          <a:bodyPr wrap="square" rtlCol="0">
            <a:spAutoFit/>
          </a:bodyPr>
          <a:lstStyle/>
          <a:p>
            <a:pPr algn="r"/>
            <a:r>
              <a:rPr lang="en-US" dirty="0" smtClean="0">
                <a:latin typeface="+mn-lt"/>
              </a:rPr>
              <a:t>Device A</a:t>
            </a:r>
            <a:endParaRPr lang="en-US" dirty="0">
              <a:latin typeface="+mn-lt"/>
            </a:endParaRP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Address Translation: Motivation</a:t>
            </a:r>
          </a:p>
        </p:txBody>
      </p:sp>
      <p:sp>
        <p:nvSpPr>
          <p:cNvPr id="10" name="TextBox 9"/>
          <p:cNvSpPr txBox="1"/>
          <p:nvPr/>
        </p:nvSpPr>
        <p:spPr>
          <a:xfrm>
            <a:off x="381000" y="6248400"/>
            <a:ext cx="6553200" cy="307777"/>
          </a:xfrm>
          <a:prstGeom prst="rect">
            <a:avLst/>
          </a:prstGeom>
          <a:noFill/>
        </p:spPr>
        <p:txBody>
          <a:bodyPr wrap="square" rtlCol="0">
            <a:spAutoFit/>
          </a:bodyPr>
          <a:lstStyle/>
          <a:p>
            <a:r>
              <a:rPr lang="en-US" sz="1400" dirty="0" smtClean="0"/>
              <a:t>** For each core</a:t>
            </a:r>
            <a:endParaRPr lang="en-US" sz="1400" dirty="0"/>
          </a:p>
        </p:txBody>
      </p:sp>
    </p:spTree>
    <p:extLst>
      <p:ext uri="{BB962C8B-B14F-4D97-AF65-F5344CB8AC3E}">
        <p14:creationId xmlns="" xmlns:p14="http://schemas.microsoft.com/office/powerpoint/2010/main"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latin typeface="+mn-lt"/>
              </a:rPr>
              <a:t>Slave receives </a:t>
            </a:r>
            <a:br>
              <a:rPr lang="en-US" sz="1600" b="1" dirty="0" smtClean="0">
                <a:latin typeface="+mn-lt"/>
              </a:rPr>
            </a:br>
            <a:r>
              <a:rPr lang="en-US" sz="1600" b="1" dirty="0" smtClean="0">
                <a:latin typeface="+mn-lt"/>
              </a:rPr>
              <a:t>write transaction</a:t>
            </a:r>
            <a:endParaRPr lang="en-US" sz="1600" b="1" dirty="0">
              <a:latin typeface="+mn-lt"/>
            </a:endParaRPr>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Manipulation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latin typeface="+mn-lt"/>
              </a:rPr>
              <a:t>Overlay control info. onto address</a:t>
            </a:r>
            <a:endParaRPr lang="en-US" sz="1600" b="1" dirty="0">
              <a:latin typeface="+mn-lt"/>
            </a:endParaRPr>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6" name="Rectangle 15"/>
          <p:cNvSpPr/>
          <p:nvPr/>
        </p:nvSpPr>
        <p:spPr bwMode="auto">
          <a:xfrm>
            <a:off x="5943600" y="2399271"/>
            <a:ext cx="27432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rPr>
              <a:t>Hardware</a:t>
            </a:r>
            <a:endParaRPr kumimoji="0" lang="en-US" sz="1800" b="1" i="0" u="none" strike="noStrike" cap="none" normalizeH="0" baseline="0" dirty="0" smtClean="0">
              <a:ln>
                <a:noFill/>
              </a:ln>
              <a:solidFill>
                <a:schemeClr val="bg1"/>
              </a:solidFill>
              <a:effectLst/>
              <a:latin typeface="+mn-lt"/>
            </a:endParaRP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latin typeface="+mn-lt"/>
              </a:rPr>
              <a:t>Encode, serialize &amp; transmit packet to remote device</a:t>
            </a:r>
            <a:endParaRPr lang="en-US" sz="1600" b="1" dirty="0">
              <a:latin typeface="+mn-lt"/>
            </a:endParaRPr>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Outbound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latin typeface="+mn-lt"/>
              </a:rPr>
              <a:t>Write command to outbound FIFO</a:t>
            </a:r>
            <a:endParaRPr lang="en-US" sz="1600" b="1" dirty="0">
              <a:latin typeface="+mn-lt"/>
            </a:endParaRPr>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Master</a:t>
            </a:r>
            <a:r>
              <a:rPr kumimoji="0" lang="en-US" sz="1800" b="1" i="0" u="none" strike="noStrike" cap="none" normalizeH="0" dirty="0" smtClean="0">
                <a:ln>
                  <a:noFill/>
                </a:ln>
                <a:solidFill>
                  <a:schemeClr val="bg1"/>
                </a:solidFill>
                <a:effectLst/>
                <a:latin typeface="+mn-lt"/>
              </a:rPr>
              <a:t> Port</a:t>
            </a:r>
            <a:endParaRPr kumimoji="0" lang="en-US" sz="1800" b="1" i="0" u="none" strike="noStrike" cap="none" normalizeH="0" baseline="0" dirty="0" smtClean="0">
              <a:ln>
                <a:noFill/>
              </a:ln>
              <a:solidFill>
                <a:schemeClr val="bg1"/>
              </a:solidFill>
              <a:effectLst/>
              <a:latin typeface="+mn-lt"/>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292025"/>
            <a:ext cx="1981200" cy="584775"/>
          </a:xfrm>
          <a:prstGeom prst="rect">
            <a:avLst/>
          </a:prstGeom>
          <a:noFill/>
        </p:spPr>
        <p:txBody>
          <a:bodyPr wrap="square" rtlCol="0">
            <a:spAutoFit/>
          </a:bodyPr>
          <a:lstStyle/>
          <a:p>
            <a:pPr algn="ctr"/>
            <a:r>
              <a:rPr lang="en-US" sz="1600" b="1" dirty="0" smtClean="0">
                <a:latin typeface="+mn-lt"/>
              </a:rPr>
              <a:t>Initiate write operation</a:t>
            </a:r>
            <a:endParaRPr lang="en-US" sz="1600" b="1" dirty="0">
              <a:latin typeface="+mn-lt"/>
            </a:endParaRPr>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latin typeface="+mn-lt"/>
              </a:rPr>
              <a:t>Generate new memory mapped address and control info.</a:t>
            </a:r>
            <a:endParaRPr lang="en-US" sz="1600" b="1" dirty="0">
              <a:latin typeface="+mn-lt"/>
            </a:endParaRPr>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7" name="Rectangle 36"/>
          <p:cNvSpPr/>
          <p:nvPr/>
        </p:nvSpPr>
        <p:spPr bwMode="auto">
          <a:xfrm>
            <a:off x="5943600" y="4990071"/>
            <a:ext cx="2667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rPr>
              <a:t>Hardware</a:t>
            </a:r>
            <a:endParaRPr kumimoji="0" lang="en-US" sz="1800" b="1" i="0" u="none" strike="noStrike" cap="none" normalizeH="0" baseline="0" dirty="0" smtClean="0">
              <a:ln>
                <a:noFill/>
              </a:ln>
              <a:solidFill>
                <a:schemeClr val="bg1"/>
              </a:solidFill>
              <a:effectLst/>
              <a:latin typeface="+mn-lt"/>
            </a:endParaRPr>
          </a:p>
        </p:txBody>
      </p:sp>
      <p:sp>
        <p:nvSpPr>
          <p:cNvPr id="42" name="TextBox 41"/>
          <p:cNvSpPr txBox="1"/>
          <p:nvPr/>
        </p:nvSpPr>
        <p:spPr>
          <a:xfrm>
            <a:off x="6096000" y="4368225"/>
            <a:ext cx="2362200" cy="584775"/>
          </a:xfrm>
          <a:prstGeom prst="rect">
            <a:avLst/>
          </a:prstGeom>
          <a:noFill/>
        </p:spPr>
        <p:txBody>
          <a:bodyPr wrap="square" rtlCol="0">
            <a:spAutoFit/>
          </a:bodyPr>
          <a:lstStyle/>
          <a:p>
            <a:pPr algn="ctr"/>
            <a:r>
              <a:rPr lang="en-US" sz="1600" b="1" dirty="0" smtClean="0">
                <a:latin typeface="+mn-lt"/>
              </a:rPr>
              <a:t>Receive, de-serialize and  decode packet</a:t>
            </a:r>
            <a:endParaRPr lang="en-US" sz="1600" b="1" dirty="0">
              <a:latin typeface="+mn-lt"/>
            </a:endParaRPr>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Inbound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latin typeface="+mn-lt"/>
              </a:rPr>
              <a:t>Store received packet to inbound FIFO</a:t>
            </a:r>
            <a:endParaRPr lang="en-US" sz="1600" b="1" dirty="0">
              <a:latin typeface="+mn-lt"/>
            </a:endParaRPr>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p:nvPr/>
        </p:nvCxnSpPr>
        <p:spPr bwMode="auto">
          <a:xfrm>
            <a:off x="8496300" y="2780271"/>
            <a:ext cx="0" cy="22098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latin typeface="+mn-lt"/>
              </a:rPr>
              <a:t>Local Device HyperLink: Transmit (Tx)</a:t>
            </a:r>
            <a:endParaRPr lang="en-US" sz="2400" b="1" dirty="0">
              <a:solidFill>
                <a:srgbClr val="0070C0"/>
              </a:solidFill>
              <a:latin typeface="+mn-lt"/>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latin typeface="+mn-lt"/>
              </a:rPr>
              <a:t>Remote Device HyperLink: Receive (Rx)</a:t>
            </a:r>
            <a:endParaRPr lang="en-US" sz="2400" b="1" dirty="0">
              <a:solidFill>
                <a:srgbClr val="25700A"/>
              </a:solidFill>
              <a:latin typeface="+mn-lt"/>
            </a:endParaRPr>
          </a:p>
        </p:txBody>
      </p:sp>
      <p:sp>
        <p:nvSpPr>
          <p:cNvPr id="4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Write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16" grpId="0" animBg="1"/>
      <p:bldP spid="23" grpId="0"/>
      <p:bldP spid="25" grpId="0" animBg="1"/>
      <p:bldP spid="26" grpId="0"/>
      <p:bldP spid="31" grpId="0" animBg="1"/>
      <p:bldP spid="33" grpId="0"/>
      <p:bldP spid="34" grpId="0" animBg="1"/>
      <p:bldP spid="35" grpId="0"/>
      <p:bldP spid="37" grpId="0" animBg="1"/>
      <p:bldP spid="42" grpId="0"/>
      <p:bldP spid="43" grpId="0" animBg="1"/>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763000" cy="3037755"/>
          </a:xfrm>
          <a:prstGeom prst="rect">
            <a:avLst/>
          </a:prstGeom>
        </p:spPr>
        <p:txBody>
          <a:bodyPr wrap="square">
            <a:spAutoFit/>
          </a:bodyPr>
          <a:lstStyle/>
          <a:p>
            <a:pPr marL="285750" indent="-285750">
              <a:spcAft>
                <a:spcPct val="10000"/>
              </a:spcAft>
            </a:pPr>
            <a:endParaRPr lang="en-US" sz="2200" kern="0" dirty="0" smtClean="0">
              <a:latin typeface="+mn-lt"/>
              <a:cs typeface="Arial"/>
            </a:endParaRPr>
          </a:p>
          <a:p>
            <a:pPr marL="285750" indent="-285750">
              <a:spcAft>
                <a:spcPct val="10000"/>
              </a:spcAft>
              <a:buFont typeface="Arial"/>
              <a:buChar char="•"/>
            </a:pPr>
            <a:r>
              <a:rPr lang="en-US" sz="2200" kern="0" dirty="0" smtClean="0">
                <a:latin typeface="+mn-lt"/>
                <a:cs typeface="Arial"/>
              </a:rPr>
              <a:t>HyperLink supports up to 64 different memory segments at Rx</a:t>
            </a:r>
          </a:p>
          <a:p>
            <a:pPr marL="285750" indent="-28575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 size – Minimum 512 bytes, Maximum 256 MB</a:t>
            </a:r>
          </a:p>
          <a:p>
            <a:pPr marL="342900" indent="-34290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Segments have to be aligned on 64 KB (0x0001_0000) boundary.</a:t>
            </a:r>
          </a:p>
          <a:p>
            <a:pPr marL="342900" indent="-342900">
              <a:spcAft>
                <a:spcPct val="10000"/>
              </a:spcAft>
            </a:pPr>
            <a:r>
              <a:rPr lang="en-US" sz="2200" kern="0" dirty="0" smtClean="0">
                <a:latin typeface="+mn-lt"/>
                <a:cs typeface="Arial"/>
              </a:rPr>
              <a:t>	Implies, least-significant 16 bits of segment base address is always 0.</a:t>
            </a:r>
          </a:p>
          <a:p>
            <a:pPr marL="342900" indent="-342900">
              <a:spcAft>
                <a:spcPct val="10000"/>
              </a:spcAft>
            </a:pPr>
            <a:endParaRPr lang="en-US" sz="2200" kern="0" dirty="0">
              <a:latin typeface="+mn-lt"/>
              <a:cs typeface="Arial"/>
            </a:endParaRPr>
          </a:p>
        </p:txBody>
      </p:sp>
      <p:sp>
        <p:nvSpPr>
          <p:cNvPr id="5" name="Title 1"/>
          <p:cNvSpPr>
            <a:spLocks noGrp="1"/>
          </p:cNvSpPr>
          <p:nvPr>
            <p:ph type="title"/>
          </p:nvPr>
        </p:nvSpPr>
        <p:spPr>
          <a:xfrm>
            <a:off x="533400" y="0"/>
            <a:ext cx="8229600" cy="762000"/>
          </a:xfrm>
        </p:spPr>
        <p:txBody>
          <a:bodyPr>
            <a:normAutofit/>
          </a:bodyPr>
          <a:lstStyle/>
          <a:p>
            <a:pPr eaLnBrk="1" hangingPunct="1"/>
            <a:r>
              <a:rPr lang="en-US" sz="3600" b="0" dirty="0" smtClean="0">
                <a:latin typeface="+mn-lt"/>
                <a:cs typeface="Arial"/>
              </a:rPr>
              <a:t>Address Translation On Remote Side</a:t>
            </a:r>
          </a:p>
        </p:txBody>
      </p:sp>
    </p:spTree>
    <p:custDataLst>
      <p:tags r:id="rId1"/>
    </p:custDataLst>
    <p:extLst>
      <p:ext uri="{BB962C8B-B14F-4D97-AF65-F5344CB8AC3E}">
        <p14:creationId xmlns="" xmlns:p14="http://schemas.microsoft.com/office/powerpoint/2010/main" val="3455536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 xmlns:p14="http://schemas.microsoft.com/office/powerpoint/2010/main" val="3724841777"/>
              </p:ext>
            </p:extLst>
          </p:nvPr>
        </p:nvGraphicFramePr>
        <p:xfrm>
          <a:off x="228600" y="1524000"/>
          <a:ext cx="8534400" cy="4732020"/>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Largest</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mn-lt"/>
                          <a:ea typeface="Calibri"/>
                          <a:cs typeface="Arial" pitchFamily="34" charset="0"/>
                        </a:rPr>
                        <a:t> (Power </a:t>
                      </a:r>
                      <a:r>
                        <a:rPr lang="en-US" sz="1800" b="1" dirty="0">
                          <a:latin typeface="+mn-lt"/>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a:t>
                      </a:r>
                      <a:r>
                        <a:rPr lang="en-US" sz="1800" b="1" baseline="0" dirty="0" smtClean="0">
                          <a:latin typeface="+mn-lt"/>
                          <a:ea typeface="Calibri"/>
                          <a:cs typeface="Arial" pitchFamily="34" charset="0"/>
                        </a:rPr>
                        <a:t> of </a:t>
                      </a:r>
                      <a:r>
                        <a:rPr lang="en-US" sz="1800" b="1" dirty="0" smtClean="0">
                          <a:latin typeface="+mn-lt"/>
                          <a:ea typeface="Calibri"/>
                          <a:cs typeface="Arial" pitchFamily="34" charset="0"/>
                        </a:rPr>
                        <a:t>Bits for</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Address Offset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mn-lt"/>
                          <a:ea typeface="Calibri"/>
                          <a:cs typeface="Arial" pitchFamily="34" charset="0"/>
                        </a:rPr>
                        <a:t>Maximum </a:t>
                      </a:r>
                      <a:r>
                        <a:rPr lang="en-US" sz="1800" b="1" dirty="0" smtClean="0">
                          <a:latin typeface="+mn-lt"/>
                          <a:ea typeface="Calibri"/>
                          <a:cs typeface="Arial" pitchFamily="34" charset="0"/>
                        </a:rPr>
                        <a:t>Number</a:t>
                      </a:r>
                    </a:p>
                    <a:p>
                      <a:pPr marL="0" marR="0" algn="ctr">
                        <a:lnSpc>
                          <a:spcPct val="115000"/>
                        </a:lnSpc>
                        <a:spcBef>
                          <a:spcPts val="0"/>
                        </a:spcBef>
                        <a:spcAft>
                          <a:spcPts val="0"/>
                        </a:spcAft>
                      </a:pPr>
                      <a:r>
                        <a:rPr lang="en-US" sz="1800" b="1" dirty="0" smtClean="0">
                          <a:latin typeface="+mn-lt"/>
                          <a:ea typeface="Calibri"/>
                          <a:cs typeface="Arial" pitchFamily="34" charset="0"/>
                        </a:rPr>
                        <a:t>of Segments **</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 of Bits to </a:t>
                      </a:r>
                    </a:p>
                    <a:p>
                      <a:pPr marL="0" marR="0" algn="ctr">
                        <a:lnSpc>
                          <a:spcPct val="115000"/>
                        </a:lnSpc>
                        <a:spcBef>
                          <a:spcPts val="0"/>
                        </a:spcBef>
                        <a:spcAft>
                          <a:spcPts val="0"/>
                        </a:spcAft>
                      </a:pPr>
                      <a:r>
                        <a:rPr lang="en-US" sz="1800" b="1" dirty="0" smtClean="0">
                          <a:latin typeface="+mn-lt"/>
                          <a:ea typeface="Calibri"/>
                          <a:cs typeface="Arial" pitchFamily="34" charset="0"/>
                        </a:rPr>
                        <a:t>Choose Segment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256 MB</a:t>
                      </a:r>
                      <a:br>
                        <a:rPr lang="en-US" sz="1800" dirty="0" smtClean="0">
                          <a:latin typeface="+mn-lt"/>
                          <a:ea typeface="Calibri"/>
                          <a:cs typeface="Arial" pitchFamily="34" charset="0"/>
                        </a:rPr>
                      </a:br>
                      <a:r>
                        <a:rPr lang="en-US" sz="1800" dirty="0" smtClean="0">
                          <a:latin typeface="+mn-lt"/>
                          <a:ea typeface="Calibri"/>
                          <a:cs typeface="Arial" pitchFamily="34" charset="0"/>
                        </a:rPr>
                        <a:t>0x0FFF_FFFF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 = 2^0</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128 MB</a:t>
                      </a:r>
                      <a:br>
                        <a:rPr lang="en-US" sz="1800" dirty="0" smtClean="0">
                          <a:latin typeface="+mn-lt"/>
                          <a:ea typeface="Calibri"/>
                          <a:cs typeface="Arial" pitchFamily="34" charset="0"/>
                        </a:rPr>
                      </a:br>
                      <a:r>
                        <a:rPr lang="en-US" sz="1800" dirty="0" smtClean="0">
                          <a:latin typeface="+mn-lt"/>
                          <a:ea typeface="Calibri"/>
                          <a:cs typeface="Arial" pitchFamily="34" charset="0"/>
                        </a:rPr>
                        <a:t>0x07FF_FFFF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 = 2^1</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8 MB</a:t>
                      </a:r>
                      <a:br>
                        <a:rPr lang="en-US" sz="1800" dirty="0" smtClean="0">
                          <a:latin typeface="+mn-lt"/>
                          <a:ea typeface="Calibri"/>
                          <a:cs typeface="Arial" pitchFamily="34" charset="0"/>
                        </a:rPr>
                      </a:br>
                      <a:r>
                        <a:rPr lang="en-US" sz="1800" dirty="0" smtClean="0">
                          <a:latin typeface="+mn-lt"/>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32 = 2^5</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4 MB</a:t>
                      </a:r>
                      <a:br>
                        <a:rPr lang="en-US" sz="1800" dirty="0" smtClean="0">
                          <a:latin typeface="+mn-lt"/>
                          <a:ea typeface="Calibri"/>
                          <a:cs typeface="Arial" pitchFamily="34" charset="0"/>
                        </a:rPr>
                      </a:br>
                      <a:r>
                        <a:rPr lang="en-US" sz="1800" dirty="0" smtClean="0">
                          <a:latin typeface="+mn-lt"/>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a:t>
                      </a:r>
                      <a:r>
                        <a:rPr lang="en-US" sz="1800" baseline="0" dirty="0" smtClean="0">
                          <a:latin typeface="+mn-lt"/>
                          <a:ea typeface="Calibri"/>
                          <a:cs typeface="Arial" pitchFamily="34" charset="0"/>
                        </a:rPr>
                        <a:t>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2 MB</a:t>
                      </a:r>
                      <a:br>
                        <a:rPr lang="en-US" sz="1800" dirty="0" smtClean="0">
                          <a:latin typeface="+mn-lt"/>
                          <a:ea typeface="Calibri"/>
                          <a:cs typeface="Arial" pitchFamily="34" charset="0"/>
                        </a:rPr>
                      </a:br>
                      <a:r>
                        <a:rPr lang="en-US" sz="1800" dirty="0" smtClean="0">
                          <a:latin typeface="+mn-lt"/>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16 KB</a:t>
                      </a:r>
                      <a:br>
                        <a:rPr lang="en-US" sz="1800" dirty="0" smtClean="0">
                          <a:latin typeface="+mn-lt"/>
                          <a:ea typeface="Calibri"/>
                          <a:cs typeface="Arial" pitchFamily="34" charset="0"/>
                        </a:rPr>
                      </a:br>
                      <a:r>
                        <a:rPr lang="en-US" sz="1800" dirty="0" smtClean="0">
                          <a:latin typeface="+mn-lt"/>
                          <a:ea typeface="Calibri"/>
                          <a:cs typeface="Arial" pitchFamily="34" charset="0"/>
                        </a:rPr>
                        <a:t>0x0000_3FFF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7" name="Rectangle 6"/>
          <p:cNvSpPr/>
          <p:nvPr/>
        </p:nvSpPr>
        <p:spPr>
          <a:xfrm>
            <a:off x="152400" y="838200"/>
            <a:ext cx="8991600" cy="707886"/>
          </a:xfrm>
          <a:prstGeom prst="rect">
            <a:avLst/>
          </a:prstGeom>
        </p:spPr>
        <p:txBody>
          <a:bodyPr wrap="square">
            <a:spAutoFit/>
          </a:bodyPr>
          <a:lstStyle/>
          <a:p>
            <a:pPr indent="-342900">
              <a:spcBef>
                <a:spcPts val="600"/>
              </a:spcBef>
              <a:buSzPct val="125000"/>
              <a:defRPr/>
            </a:pPr>
            <a:r>
              <a:rPr lang="en-US" sz="2000" dirty="0" smtClean="0">
                <a:latin typeface="+mn-lt"/>
                <a:cs typeface="Arial" pitchFamily="34" charset="0"/>
              </a:rPr>
              <a:t>Number of bits used to represent address offset and number of bits used to choose segment depend on size of largest segment.</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Segmentation</a:t>
            </a:r>
          </a:p>
        </p:txBody>
      </p:sp>
      <p:sp>
        <p:nvSpPr>
          <p:cNvPr id="9" name="Rectangle 8"/>
          <p:cNvSpPr/>
          <p:nvPr/>
        </p:nvSpPr>
        <p:spPr>
          <a:xfrm>
            <a:off x="152400" y="6324600"/>
            <a:ext cx="8991600" cy="400110"/>
          </a:xfrm>
          <a:prstGeom prst="rect">
            <a:avLst/>
          </a:prstGeom>
        </p:spPr>
        <p:txBody>
          <a:bodyPr wrap="square">
            <a:spAutoFit/>
          </a:bodyPr>
          <a:lstStyle/>
          <a:p>
            <a:pPr indent="-342900">
              <a:spcBef>
                <a:spcPts val="600"/>
              </a:spcBef>
              <a:buSzPct val="125000"/>
              <a:defRPr/>
            </a:pPr>
            <a:r>
              <a:rPr lang="en-US" sz="2000" dirty="0" smtClean="0">
                <a:cs typeface="Arial" pitchFamily="34" charset="0"/>
              </a:rPr>
              <a:t>** single core point of view</a:t>
            </a:r>
            <a:endParaRPr lang="en-US" sz="2000" dirty="0" smtClean="0">
              <a:latin typeface="+mn-lt"/>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057400"/>
            <a:ext cx="8229600" cy="3096232"/>
          </a:xfrm>
          <a:prstGeom prst="rect">
            <a:avLst/>
          </a:prstGeom>
        </p:spPr>
        <p:txBody>
          <a:bodyPr wrap="square">
            <a:spAutoFit/>
          </a:bodyPr>
          <a:lstStyle/>
          <a:p>
            <a:pPr indent="-285750">
              <a:spcAft>
                <a:spcPct val="10000"/>
              </a:spcAft>
            </a:pPr>
            <a:r>
              <a:rPr lang="en-US" sz="2400" kern="0" dirty="0" smtClean="0">
                <a:latin typeface="+mn-lt"/>
                <a:cs typeface="Arial"/>
              </a:rPr>
              <a:t>TX side does not have to know the internal architecture of the RX side</a:t>
            </a:r>
          </a:p>
          <a:p>
            <a:pPr indent="-285750">
              <a:spcAft>
                <a:spcPct val="10000"/>
              </a:spcAft>
            </a:pPr>
            <a:r>
              <a:rPr lang="en-US" sz="2400" kern="0" dirty="0" smtClean="0">
                <a:latin typeface="+mn-lt"/>
                <a:cs typeface="Arial"/>
              </a:rPr>
              <a:t>The system was designed to be generic enough, so it will support future version of device architecture (for example, larger window)</a:t>
            </a:r>
          </a:p>
          <a:p>
            <a:pPr indent="-285750">
              <a:spcAft>
                <a:spcPct val="10000"/>
              </a:spcAft>
            </a:pPr>
            <a:r>
              <a:rPr lang="en-US" sz="2400" kern="0" dirty="0" smtClean="0">
                <a:latin typeface="+mn-lt"/>
                <a:cs typeface="Arial"/>
              </a:rPr>
              <a:t>	Result – Address translation is more generic and thus a little complex. This presentation will try to simplify it</a:t>
            </a:r>
            <a:endParaRPr lang="en-US" sz="28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Considerations</a:t>
            </a:r>
          </a:p>
        </p:txBody>
      </p:sp>
    </p:spTree>
    <p:custDataLst>
      <p:tags r:id="rId1"/>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447801"/>
            <a:ext cx="4191000" cy="4745915"/>
          </a:xfrm>
          <a:prstGeom prst="rect">
            <a:avLst/>
          </a:prstGeom>
        </p:spPr>
        <p:txBody>
          <a:bodyPr wrap="square">
            <a:spAutoFit/>
          </a:bodyPr>
          <a:lstStyle/>
          <a:p>
            <a:pPr indent="-285750">
              <a:spcAft>
                <a:spcPct val="10000"/>
              </a:spcAft>
            </a:pPr>
            <a:r>
              <a:rPr lang="en-US" sz="2400" kern="0" dirty="0" smtClean="0">
                <a:latin typeface="+mn-lt"/>
                <a:cs typeface="Arial"/>
              </a:rPr>
              <a:t>Overload means using the same bit for more than one purpose</a:t>
            </a:r>
          </a:p>
          <a:p>
            <a:pPr indent="-285750">
              <a:spcAft>
                <a:spcPct val="10000"/>
              </a:spcAft>
            </a:pPr>
            <a:r>
              <a:rPr lang="en-US" sz="2400" kern="0" dirty="0" smtClean="0">
                <a:latin typeface="+mn-lt"/>
                <a:cs typeface="Arial"/>
              </a:rPr>
              <a:t>	Result – Look up tables might require duplication</a:t>
            </a:r>
          </a:p>
          <a:p>
            <a:pPr indent="-285750">
              <a:spcAft>
                <a:spcPct val="10000"/>
              </a:spcAft>
            </a:pPr>
            <a:endParaRPr lang="en-US" sz="2400" kern="0" dirty="0" smtClean="0">
              <a:latin typeface="+mn-lt"/>
              <a:cs typeface="Arial"/>
            </a:endParaRPr>
          </a:p>
          <a:p>
            <a:pPr indent="-285750">
              <a:spcAft>
                <a:spcPct val="10000"/>
              </a:spcAft>
            </a:pPr>
            <a:r>
              <a:rPr lang="en-US" sz="2400" kern="0" dirty="0" smtClean="0">
                <a:latin typeface="+mn-lt"/>
                <a:cs typeface="Arial"/>
              </a:rPr>
              <a:t>Example – if index to look up table shares a bit with other value (secure bit) the table must be duplicated</a:t>
            </a: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Overload </a:t>
            </a:r>
          </a:p>
        </p:txBody>
      </p:sp>
      <p:sp>
        <p:nvSpPr>
          <p:cNvPr id="5" name="TextBox 4"/>
          <p:cNvSpPr txBox="1"/>
          <p:nvPr/>
        </p:nvSpPr>
        <p:spPr>
          <a:xfrm>
            <a:off x="3581400" y="5486400"/>
            <a:ext cx="4953000" cy="646331"/>
          </a:xfrm>
          <a:prstGeom prst="rect">
            <a:avLst/>
          </a:prstGeom>
          <a:noFill/>
        </p:spPr>
        <p:txBody>
          <a:bodyPr wrap="square" rtlCol="0">
            <a:spAutoFit/>
          </a:bodyPr>
          <a:lstStyle/>
          <a:p>
            <a:pPr indent="-285750">
              <a:spcAft>
                <a:spcPct val="10000"/>
              </a:spcAft>
            </a:pPr>
            <a:r>
              <a:rPr lang="en-US" kern="0" dirty="0" smtClean="0">
                <a:cs typeface="Arial"/>
              </a:rPr>
              <a:t>Value in the table in index 0xxx must be the same as the value in 1xxx </a:t>
            </a:r>
          </a:p>
        </p:txBody>
      </p:sp>
      <p:graphicFrame>
        <p:nvGraphicFramePr>
          <p:cNvPr id="6" name="Object 5"/>
          <p:cNvGraphicFramePr>
            <a:graphicFrameLocks noChangeAspect="1"/>
          </p:cNvGraphicFramePr>
          <p:nvPr/>
        </p:nvGraphicFramePr>
        <p:xfrm>
          <a:off x="5410200" y="2438400"/>
          <a:ext cx="2795587" cy="2906713"/>
        </p:xfrm>
        <a:graphic>
          <a:graphicData uri="http://schemas.openxmlformats.org/presentationml/2006/ole">
            <p:oleObj spid="_x0000_s467970" name="Visio" r:id="rId5" imgW="2796338" imgH="2906897" progId="Visio.Drawing.11">
              <p:embed/>
            </p:oleObj>
          </a:graphicData>
        </a:graphic>
      </p:graphicFrame>
    </p:spTree>
    <p:custDataLst>
      <p:tags r:id="rId2"/>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447800"/>
            <a:ext cx="8991600" cy="2539157"/>
          </a:xfrm>
          <a:prstGeom prst="rect">
            <a:avLst/>
          </a:prstGeom>
        </p:spPr>
        <p:txBody>
          <a:bodyPr wrap="square">
            <a:spAutoFit/>
          </a:bodyPr>
          <a:lstStyle/>
          <a:p>
            <a:pPr>
              <a:spcBef>
                <a:spcPts val="600"/>
              </a:spcBef>
              <a:buSzPct val="125000"/>
              <a:defRPr/>
            </a:pPr>
            <a:r>
              <a:rPr lang="en-US" sz="2400"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sz="2400" dirty="0" smtClean="0">
                <a:latin typeface="+mn-lt"/>
                <a:cs typeface="Arial" pitchFamily="34" charset="0"/>
              </a:rPr>
              <a:t>User configures PrivID / Secure bit</a:t>
            </a:r>
            <a:r>
              <a:rPr lang="en-US" sz="2400" i="1" dirty="0" smtClean="0">
                <a:latin typeface="+mn-lt"/>
                <a:cs typeface="Arial" pitchFamily="34" charset="0"/>
              </a:rPr>
              <a:t> </a:t>
            </a:r>
            <a:r>
              <a:rPr lang="en-US" sz="2400" dirty="0" smtClean="0">
                <a:latin typeface="+mn-lt"/>
                <a:cs typeface="Arial" pitchFamily="34" charset="0"/>
              </a:rPr>
              <a:t>overload in this register</a:t>
            </a:r>
          </a:p>
          <a:p>
            <a:pPr marL="342900" indent="-342900">
              <a:spcBef>
                <a:spcPts val="600"/>
              </a:spcBef>
              <a:buSzPct val="125000"/>
              <a:buFont typeface="Arial" pitchFamily="34" charset="0"/>
              <a:buChar char="•"/>
              <a:defRPr/>
            </a:pPr>
            <a:r>
              <a:rPr lang="en-US" sz="2400" dirty="0" smtClean="0">
                <a:latin typeface="+mn-lt"/>
                <a:cs typeface="Arial" pitchFamily="34" charset="0"/>
              </a:rPr>
              <a:t>Register is at address </a:t>
            </a:r>
            <a:r>
              <a:rPr lang="en-US" sz="2400" i="1" dirty="0" smtClean="0">
                <a:latin typeface="+mn-lt"/>
                <a:cs typeface="Arial" pitchFamily="34" charset="0"/>
              </a:rPr>
              <a:t>HyperLinkCfgBase</a:t>
            </a:r>
            <a:r>
              <a:rPr lang="en-US" sz="2400" dirty="0" smtClean="0">
                <a:latin typeface="+mn-lt"/>
                <a:cs typeface="Arial" pitchFamily="34" charset="0"/>
              </a:rPr>
              <a:t> </a:t>
            </a:r>
            <a:r>
              <a:rPr lang="en-US" sz="2400" dirty="0">
                <a:latin typeface="+mn-lt"/>
                <a:cs typeface="Arial" pitchFamily="34" charset="0"/>
              </a:rPr>
              <a:t>+ </a:t>
            </a:r>
            <a:r>
              <a:rPr lang="en-US" sz="2400" dirty="0" smtClean="0">
                <a:latin typeface="+mn-lt"/>
                <a:cs typeface="Arial" pitchFamily="34" charset="0"/>
              </a:rPr>
              <a:t>0x1c</a:t>
            </a:r>
            <a:r>
              <a:rPr lang="en-US" sz="2400" dirty="0">
                <a:latin typeface="+mn-lt"/>
                <a:cs typeface="Arial" pitchFamily="34" charset="0"/>
              </a:rPr>
              <a:t>. For </a:t>
            </a:r>
            <a:r>
              <a:rPr lang="en-US" sz="2400"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sz="2400" dirty="0" smtClean="0">
                <a:latin typeface="+mn-lt"/>
                <a:cs typeface="Arial" pitchFamily="34" charset="0"/>
              </a:rPr>
              <a:t>If using HyperLink LLD, </a:t>
            </a:r>
            <a:r>
              <a:rPr lang="en-US" sz="2400" dirty="0" smtClean="0">
                <a:solidFill>
                  <a:srgbClr val="0070C0"/>
                </a:solidFill>
                <a:latin typeface="+mn-lt"/>
                <a:cs typeface="Arial" pitchFamily="34" charset="0"/>
              </a:rPr>
              <a:t>hyplnkTXAddrOvlyReg_s </a:t>
            </a:r>
            <a:r>
              <a:rPr lang="en-US" sz="2400"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 xmlns:p14="http://schemas.microsoft.com/office/powerpoint/2010/main" val="3350935640"/>
              </p:ext>
            </p:extLst>
          </p:nvPr>
        </p:nvGraphicFramePr>
        <p:xfrm>
          <a:off x="228600" y="464820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533400" y="533400"/>
            <a:ext cx="8229600" cy="838200"/>
          </a:xfrm>
          <a:prstGeom prst="rect">
            <a:avLst/>
          </a:prstGeom>
        </p:spPr>
        <p:txBody>
          <a:bodyPr/>
          <a:lstStyle/>
          <a:p>
            <a:pPr lvl="0" algn="ctr"/>
            <a:r>
              <a:rPr lang="en-US" sz="3600" kern="0" dirty="0" smtClean="0">
                <a:latin typeface="+mn-lt"/>
                <a:ea typeface="+mj-ea"/>
                <a:cs typeface="Arial"/>
              </a:rPr>
              <a:t>Address Manipulation Tx Side Registers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 xmlns:p14="http://schemas.microsoft.com/office/powerpoint/2010/main" val="385845016"/>
              </p:ext>
            </p:extLst>
          </p:nvPr>
        </p:nvGraphicFramePr>
        <p:xfrm>
          <a:off x="304800" y="1143000"/>
          <a:ext cx="8610600" cy="3779520"/>
        </p:xfrm>
        <a:graphic>
          <a:graphicData uri="http://schemas.openxmlformats.org/drawingml/2006/table">
            <a:tbl>
              <a:tblPr firstRow="1" bandRow="1">
                <a:tableStyleId>{5C22544A-7EE6-4342-B048-85BDC9FD1C3A}</a:tableStyleId>
              </a:tblPr>
              <a:tblGrid>
                <a:gridCol w="1143000"/>
                <a:gridCol w="4724400"/>
                <a:gridCol w="533400"/>
                <a:gridCol w="2209800"/>
              </a:tblGrid>
              <a:tr h="448171">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994572">
                <a:tc>
                  <a:txBody>
                    <a:bodyPr/>
                    <a:lstStyle/>
                    <a:p>
                      <a:r>
                        <a:rPr lang="en-US" sz="1600" b="1" dirty="0" smtClean="0"/>
                        <a:t>txigmask</a:t>
                      </a:r>
                      <a:endParaRPr lang="en-US" sz="1600" b="1" dirty="0"/>
                    </a:p>
                  </a:txBody>
                  <a:tcPr/>
                </a:tc>
                <a:tc>
                  <a:txBody>
                    <a:bodyPr/>
                    <a:lstStyle/>
                    <a:p>
                      <a:r>
                        <a:rPr lang="en-US" sz="1500" dirty="0" smtClean="0"/>
                        <a:t>Selects mask that is logicall</a:t>
                      </a:r>
                      <a:r>
                        <a:rPr lang="en-US" sz="1500" baseline="0" dirty="0" smtClean="0"/>
                        <a:t>y ANDed to incoming address. </a:t>
                      </a:r>
                      <a:br>
                        <a:rPr lang="en-US" sz="1500" baseline="0" dirty="0" smtClean="0"/>
                      </a:br>
                      <a:r>
                        <a:rPr lang="en-US" sz="1500" baseline="0" dirty="0" smtClean="0"/>
                        <a:t>Determines what address bits will be sent to remote side.</a:t>
                      </a:r>
                      <a:br>
                        <a:rPr lang="en-US" sz="1500" baseline="0" dirty="0" smtClean="0"/>
                      </a:br>
                      <a:r>
                        <a:rPr lang="en-US" sz="1500" baseline="0" dirty="0" smtClean="0"/>
                        <a:t>Examples:  0  </a:t>
                      </a:r>
                      <a:r>
                        <a:rPr lang="en-US" sz="1500" baseline="0" dirty="0" smtClean="0">
                          <a:sym typeface="Wingdings" pitchFamily="2" charset="2"/>
                        </a:rPr>
                        <a:t> mask = 0x0001_FFFF,  </a:t>
                      </a:r>
                      <a:r>
                        <a:rPr lang="en-US" sz="1500" dirty="0" smtClean="0"/>
                        <a:t>11 </a:t>
                      </a:r>
                      <a:r>
                        <a:rPr lang="en-US" sz="1500" dirty="0" smtClean="0">
                          <a:sym typeface="Wingdings" pitchFamily="2" charset="2"/>
                        </a:rPr>
                        <a:t> mask = 0x0FFF_FFFF</a:t>
                      </a:r>
                    </a:p>
                  </a:txBody>
                  <a:tcPr/>
                </a:tc>
                <a:tc>
                  <a:txBody>
                    <a:bodyPr/>
                    <a:lstStyle/>
                    <a:p>
                      <a:r>
                        <a:rPr lang="en-US" sz="1600" dirty="0" smtClean="0"/>
                        <a:t>4</a:t>
                      </a:r>
                      <a:endParaRPr lang="en-US" sz="1600" dirty="0"/>
                    </a:p>
                  </a:txBody>
                  <a:tcPr/>
                </a:tc>
                <a:tc>
                  <a:txBody>
                    <a:bodyPr/>
                    <a:lstStyle/>
                    <a:p>
                      <a:r>
                        <a:rPr lang="en-US" sz="1600" dirty="0" smtClean="0"/>
                        <a:t>Mask</a:t>
                      </a:r>
                      <a:r>
                        <a:rPr lang="en-US" sz="1600" baseline="0" dirty="0" smtClean="0"/>
                        <a:t> varies from </a:t>
                      </a:r>
                    </a:p>
                    <a:p>
                      <a:r>
                        <a:rPr lang="en-US" sz="1600" baseline="0" dirty="0" smtClean="0"/>
                        <a:t>0x 01ffff (value 0)</a:t>
                      </a:r>
                    </a:p>
                    <a:p>
                      <a:r>
                        <a:rPr lang="en-US" sz="1600" baseline="0" dirty="0" smtClean="0"/>
                        <a:t> to </a:t>
                      </a:r>
                    </a:p>
                    <a:p>
                      <a:r>
                        <a:rPr lang="en-US" sz="1600" baseline="0" dirty="0" smtClean="0"/>
                        <a:t>0xffffffff (value 15)</a:t>
                      </a:r>
                      <a:endParaRPr lang="en-US" sz="1600" dirty="0"/>
                    </a:p>
                  </a:txBody>
                  <a:tcPr/>
                </a:tc>
              </a:tr>
              <a:tr h="699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 where PrivID will be placed in outgoing address</a:t>
                      </a:r>
                      <a:br>
                        <a:rPr lang="en-US" sz="1500" dirty="0" smtClean="0"/>
                      </a:br>
                      <a:r>
                        <a:rPr lang="en-US" sz="1500" dirty="0" smtClean="0"/>
                        <a:t>Example</a:t>
                      </a:r>
                      <a:r>
                        <a:rPr lang="en-US" sz="1500" baseline="0" dirty="0" smtClean="0"/>
                        <a:t>: 12 </a:t>
                      </a:r>
                      <a:r>
                        <a:rPr lang="en-US" sz="1500" baseline="0" dirty="0" smtClean="0">
                          <a:sym typeface="Wingdings" pitchFamily="2" charset="2"/>
                        </a:rPr>
                        <a:t> TxAddress [31-28] = PrivID [3-0]</a:t>
                      </a:r>
                      <a:endParaRPr lang="en-US" sz="1500" dirty="0"/>
                    </a:p>
                  </a:txBody>
                  <a:tcPr/>
                </a:tc>
                <a:tc>
                  <a:txBody>
                    <a:bodyPr/>
                    <a:lstStyle/>
                    <a:p>
                      <a:r>
                        <a:rPr lang="en-US" sz="1600" dirty="0" smtClean="0"/>
                        <a:t>4</a:t>
                      </a:r>
                      <a:endParaRPr lang="en-US" sz="1600" dirty="0"/>
                    </a:p>
                  </a:txBody>
                  <a:tcPr/>
                </a:tc>
                <a:tc>
                  <a:txBody>
                    <a:bodyPr/>
                    <a:lstStyle/>
                    <a:p>
                      <a:r>
                        <a:rPr lang="en-US" sz="1600" dirty="0" smtClean="0"/>
                        <a:t>4 bits (from 17-20 to 28-31)</a:t>
                      </a:r>
                    </a:p>
                    <a:p>
                      <a:r>
                        <a:rPr lang="en-US" sz="1600" dirty="0" smtClean="0"/>
                        <a:t>3 bits (29-31)</a:t>
                      </a:r>
                    </a:p>
                    <a:p>
                      <a:r>
                        <a:rPr lang="en-US" sz="1600" dirty="0" smtClean="0"/>
                        <a:t>2 its (30-31)</a:t>
                      </a:r>
                    </a:p>
                    <a:p>
                      <a:r>
                        <a:rPr lang="en-US" sz="1600" dirty="0" smtClean="0"/>
                        <a:t>1 bit (31)</a:t>
                      </a:r>
                    </a:p>
                    <a:p>
                      <a:r>
                        <a:rPr lang="en-US" sz="1600" dirty="0" smtClean="0"/>
                        <a:t>0 – no privID</a:t>
                      </a:r>
                      <a:endParaRPr lang="en-US" sz="1600" dirty="0"/>
                    </a:p>
                  </a:txBody>
                  <a:tcPr/>
                </a:tc>
              </a:tr>
              <a:tr h="448171">
                <a:tc>
                  <a:txBody>
                    <a:bodyPr/>
                    <a:lstStyle/>
                    <a:p>
                      <a:r>
                        <a:rPr lang="en-US" sz="1600" b="1" dirty="0"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a:t>
                      </a:r>
                      <a:r>
                        <a:rPr lang="en-US" sz="1500" baseline="0" dirty="0" smtClean="0"/>
                        <a:t> </a:t>
                      </a:r>
                      <a:r>
                        <a:rPr lang="en-US" sz="1500" dirty="0" smtClean="0"/>
                        <a:t>where Secure Bit is placed in outgoing address </a:t>
                      </a:r>
                      <a:endParaRPr lang="en-US" sz="1500" dirty="0"/>
                    </a:p>
                  </a:txBody>
                  <a:tcPr/>
                </a:tc>
                <a:tc>
                  <a:txBody>
                    <a:bodyPr/>
                    <a:lstStyle/>
                    <a:p>
                      <a:r>
                        <a:rPr lang="en-US" sz="1600" dirty="0" smtClean="0"/>
                        <a:t>4</a:t>
                      </a:r>
                      <a:endParaRPr lang="en-US" sz="1600" dirty="0"/>
                    </a:p>
                  </a:txBody>
                  <a:tcPr/>
                </a:tc>
                <a:tc>
                  <a:txBody>
                    <a:bodyPr/>
                    <a:lstStyle/>
                    <a:p>
                      <a:r>
                        <a:rPr lang="en-US" sz="1600" dirty="0" smtClean="0"/>
                        <a:t>No</a:t>
                      </a:r>
                      <a:r>
                        <a:rPr lang="en-US" sz="1600" baseline="0" dirty="0" smtClean="0"/>
                        <a:t> secure bit</a:t>
                      </a:r>
                    </a:p>
                    <a:p>
                      <a:r>
                        <a:rPr lang="en-US" sz="1600" baseline="0" dirty="0" smtClean="0"/>
                        <a:t>1 bit (from bit 17 to 31)</a:t>
                      </a:r>
                      <a:endParaRPr lang="en-US" sz="1600"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
        <p:nvSpPr>
          <p:cNvPr id="12" name="TextBox 11"/>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Overloads!!!</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600" dirty="0" smtClean="0">
                <a:cs typeface="Arial"/>
              </a:rPr>
              <a:t>Overview</a:t>
            </a:r>
          </a:p>
          <a:p>
            <a:pPr marL="514350" indent="-514350" eaLnBrk="1" fontAlgn="auto" hangingPunct="1">
              <a:spcAft>
                <a:spcPts val="0"/>
              </a:spcAft>
              <a:buFont typeface="+mj-lt"/>
              <a:buAutoNum type="arabicPeriod"/>
              <a:defRPr/>
            </a:pPr>
            <a:r>
              <a:rPr lang="en-US" sz="2600" dirty="0" smtClean="0">
                <a:cs typeface="Arial"/>
              </a:rPr>
              <a:t>Address Translation</a:t>
            </a:r>
          </a:p>
          <a:p>
            <a:pPr marL="514350" indent="-514350" eaLnBrk="1" fontAlgn="auto" hangingPunct="1">
              <a:spcAft>
                <a:spcPts val="0"/>
              </a:spcAft>
              <a:buFont typeface="+mj-lt"/>
              <a:buAutoNum type="arabicPeriod"/>
              <a:defRPr/>
            </a:pPr>
            <a:r>
              <a:rPr lang="en-US" sz="2600" dirty="0" smtClean="0">
                <a:cs typeface="Arial"/>
              </a:rPr>
              <a:t>Configuration</a:t>
            </a:r>
          </a:p>
          <a:p>
            <a:pPr marL="514350" indent="-514350" eaLnBrk="1" fontAlgn="auto" hangingPunct="1">
              <a:spcAft>
                <a:spcPts val="0"/>
              </a:spcAft>
              <a:buFont typeface="+mj-lt"/>
              <a:buAutoNum type="arabicPeriod"/>
              <a:defRPr/>
            </a:pPr>
            <a:r>
              <a:rPr lang="en-US" sz="2600" dirty="0" smtClean="0">
                <a:cs typeface="Arial"/>
              </a:rPr>
              <a:t>Performance</a:t>
            </a:r>
          </a:p>
          <a:p>
            <a:pPr marL="514350" indent="-514350" eaLnBrk="1" fontAlgn="auto" hangingPunct="1">
              <a:spcAft>
                <a:spcPts val="0"/>
              </a:spcAft>
              <a:buFont typeface="+mj-lt"/>
              <a:buAutoNum type="arabicPeriod"/>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915400" cy="1754326"/>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Overlay control information onto address field</a:t>
            </a:r>
          </a:p>
          <a:p>
            <a:pPr indent="-285750">
              <a:spcAft>
                <a:spcPct val="10000"/>
              </a:spcAft>
              <a:buFont typeface="Arial" pitchFamily="34" charset="0"/>
              <a:buChar char="•"/>
            </a:pPr>
            <a:r>
              <a:rPr lang="en-US" sz="2000" kern="0" dirty="0" smtClean="0">
                <a:latin typeface="+mn-lt"/>
                <a:cs typeface="Arial"/>
              </a:rPr>
              <a:t>Control information consists of PrivID index and Secure bit</a:t>
            </a:r>
          </a:p>
          <a:p>
            <a:pPr indent="-285750">
              <a:spcAft>
                <a:spcPct val="10000"/>
              </a:spcAft>
              <a:buFont typeface="Arial" pitchFamily="34" charset="0"/>
              <a:buChar char="•"/>
            </a:pPr>
            <a:r>
              <a:rPr lang="en-US" sz="2000" kern="0" dirty="0" smtClean="0">
                <a:latin typeface="+mn-lt"/>
                <a:cs typeface="Arial"/>
              </a:rPr>
              <a:t>PrivID  index represents which master is making the request</a:t>
            </a:r>
          </a:p>
          <a:p>
            <a:pPr indent="-285750">
              <a:spcAft>
                <a:spcPct val="10000"/>
              </a:spcAft>
              <a:buFont typeface="Arial" pitchFamily="34" charset="0"/>
              <a:buChar char="•"/>
            </a:pPr>
            <a:r>
              <a:rPr lang="en-US" sz="2000" kern="0" dirty="0" smtClean="0">
                <a:latin typeface="+mn-lt"/>
                <a:cs typeface="Arial"/>
              </a:rPr>
              <a:t>Secure bit represents whether the </a:t>
            </a:r>
            <a:r>
              <a:rPr lang="en-US" sz="2000" kern="0" dirty="0" smtClean="0">
                <a:cs typeface="Arial"/>
              </a:rPr>
              <a:t>transaction is secure or not</a:t>
            </a:r>
            <a:endParaRPr lang="en-US" sz="2000" kern="0" dirty="0" smtClean="0">
              <a:latin typeface="+mn-lt"/>
              <a:cs typeface="Arial"/>
            </a:endParaRPr>
          </a:p>
          <a:p>
            <a:pPr indent="-285750">
              <a:spcAft>
                <a:spcPct val="10000"/>
              </a:spcAft>
              <a:buFont typeface="Arial" pitchFamily="34" charset="0"/>
              <a:buChar char="•"/>
            </a:pPr>
            <a:r>
              <a:rPr lang="en-US" sz="2000" dirty="0" smtClean="0">
                <a:latin typeface="+mn-lt"/>
                <a:cs typeface="Arial" pitchFamily="34" charset="0"/>
              </a:rPr>
              <a:t>PrivID index is 4 bits. </a:t>
            </a:r>
            <a:endParaRPr lang="en-US" sz="2000" kern="0" dirty="0" smtClean="0">
              <a:latin typeface="+mn-lt"/>
              <a:cs typeface="Arial"/>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Manipulation: Tx Side</a:t>
            </a:r>
          </a:p>
        </p:txBody>
      </p:sp>
      <p:graphicFrame>
        <p:nvGraphicFramePr>
          <p:cNvPr id="10" name="Object 9"/>
          <p:cNvGraphicFramePr>
            <a:graphicFrameLocks noChangeAspect="1"/>
          </p:cNvGraphicFramePr>
          <p:nvPr/>
        </p:nvGraphicFramePr>
        <p:xfrm>
          <a:off x="197704" y="3048000"/>
          <a:ext cx="8717696" cy="2971800"/>
        </p:xfrm>
        <a:graphic>
          <a:graphicData uri="http://schemas.openxmlformats.org/presentationml/2006/ole">
            <p:oleObj spid="_x0000_s512001" name="Visio" r:id="rId5" imgW="6649592" imgH="2266545" progId="Visio.Drawing.11">
              <p:embed/>
            </p:oleObj>
          </a:graphicData>
        </a:graphic>
      </p:graphicFrame>
    </p:spTree>
    <p:custDataLst>
      <p:tags r:id="rId2"/>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 xmlns:p14="http://schemas.microsoft.com/office/powerpoint/2010/main" val="2307723434"/>
              </p:ext>
            </p:extLst>
          </p:nvPr>
        </p:nvGraphicFramePr>
        <p:xfrm>
          <a:off x="381000" y="48768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1295400"/>
            <a:ext cx="8991600" cy="2446824"/>
          </a:xfrm>
          <a:prstGeom prst="rect">
            <a:avLst/>
          </a:prstGeom>
        </p:spPr>
        <p:txBody>
          <a:bodyPr wrap="square">
            <a:spAutoFit/>
          </a:bodyPr>
          <a:lstStyle/>
          <a:p>
            <a:pPr>
              <a:spcBef>
                <a:spcPts val="600"/>
              </a:spcBef>
              <a:buSzPct val="125000"/>
              <a:defRPr/>
            </a:pPr>
            <a:r>
              <a:rPr lang="en-US" sz="2400" b="1" dirty="0">
                <a:latin typeface="+mn-lt"/>
                <a:cs typeface="Arial"/>
              </a:rPr>
              <a:t>Rx Address Selector Control </a:t>
            </a:r>
            <a:r>
              <a:rPr lang="en-US" sz="2400" b="1" dirty="0" smtClean="0">
                <a:latin typeface="+mn-lt"/>
                <a:cs typeface="Arial"/>
              </a:rPr>
              <a:t>Register</a:t>
            </a:r>
          </a:p>
          <a:p>
            <a:pPr marL="342900" indent="-342900">
              <a:spcBef>
                <a:spcPts val="600"/>
              </a:spcBef>
              <a:buSzPct val="125000"/>
              <a:buFont typeface="Arial" pitchFamily="34" charset="0"/>
              <a:buChar char="•"/>
              <a:defRPr/>
            </a:pPr>
            <a:r>
              <a:rPr lang="en-US" sz="2400" dirty="0" smtClean="0">
                <a:latin typeface="+mn-lt"/>
                <a:cs typeface="Arial" pitchFamily="34" charset="0"/>
              </a:rPr>
              <a:t>Register is at </a:t>
            </a:r>
            <a:r>
              <a:rPr lang="en-US" sz="2400" dirty="0">
                <a:latin typeface="+mn-lt"/>
                <a:cs typeface="Arial" pitchFamily="34" charset="0"/>
              </a:rPr>
              <a:t>address </a:t>
            </a:r>
            <a:r>
              <a:rPr lang="en-US" sz="2400" i="1" dirty="0" smtClean="0">
                <a:latin typeface="+mn-lt"/>
                <a:cs typeface="Arial" pitchFamily="34" charset="0"/>
              </a:rPr>
              <a:t>HyperLinkCfgBase</a:t>
            </a:r>
            <a:r>
              <a:rPr lang="en-US" sz="2400" dirty="0" smtClean="0">
                <a:latin typeface="+mn-lt"/>
                <a:cs typeface="Arial" pitchFamily="34" charset="0"/>
              </a:rPr>
              <a:t> </a:t>
            </a:r>
            <a:r>
              <a:rPr lang="en-US" sz="2400" dirty="0">
                <a:latin typeface="+mn-lt"/>
                <a:cs typeface="Arial" pitchFamily="34" charset="0"/>
              </a:rPr>
              <a:t>+ </a:t>
            </a:r>
            <a:r>
              <a:rPr lang="en-US" sz="2400"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sz="2400" dirty="0">
                <a:latin typeface="+mn-lt"/>
                <a:cs typeface="Arial" pitchFamily="34" charset="0"/>
              </a:rPr>
              <a:t>If using HyperLink LLD, </a:t>
            </a:r>
            <a:r>
              <a:rPr lang="en-US" sz="2400" dirty="0">
                <a:solidFill>
                  <a:srgbClr val="0070C0"/>
                </a:solidFill>
                <a:latin typeface="+mn-lt"/>
              </a:rPr>
              <a:t>hyplnkRXAddrSelReg_s</a:t>
            </a:r>
            <a:r>
              <a:rPr lang="en-US" sz="2400" dirty="0">
                <a:solidFill>
                  <a:srgbClr val="0070C0"/>
                </a:solidFill>
                <a:latin typeface="+mn-lt"/>
                <a:cs typeface="Arial" pitchFamily="34" charset="0"/>
              </a:rPr>
              <a:t> </a:t>
            </a:r>
            <a:r>
              <a:rPr lang="en-US" sz="2400"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sp>
        <p:nvSpPr>
          <p:cNvPr id="17" name="Rectangle 16"/>
          <p:cNvSpPr/>
          <p:nvPr/>
        </p:nvSpPr>
        <p:spPr>
          <a:xfrm>
            <a:off x="381000" y="4343400"/>
            <a:ext cx="7932616" cy="294097"/>
          </a:xfrm>
          <a:prstGeom prst="rect">
            <a:avLst/>
          </a:prstGeom>
        </p:spPr>
        <p:txBody>
          <a:bodyPr wrap="square">
            <a:spAutoFit/>
          </a:bodyPr>
          <a:lstStyle/>
          <a:p>
            <a:pPr marL="342900" indent="-342900" algn="ctr">
              <a:buSzPct val="125000"/>
              <a:defRPr/>
            </a:pPr>
            <a:r>
              <a:rPr lang="en-US" b="1" dirty="0" smtClean="0">
                <a:solidFill>
                  <a:srgbClr val="002060"/>
                </a:solidFill>
                <a:latin typeface="+mn-lt"/>
                <a:cs typeface="Arial" pitchFamily="34" charset="0"/>
              </a:rPr>
              <a:t> </a:t>
            </a:r>
            <a:r>
              <a:rPr lang="en-US" b="1" dirty="0">
                <a:solidFill>
                  <a:srgbClr val="002060"/>
                </a:solidFill>
                <a:latin typeface="+mn-lt"/>
                <a:cs typeface="Arial" pitchFamily="34" charset="0"/>
              </a:rPr>
              <a:t>R</a:t>
            </a:r>
            <a:r>
              <a:rPr lang="en-US" b="1" dirty="0" smtClean="0">
                <a:solidFill>
                  <a:srgbClr val="002060"/>
                </a:solidFill>
                <a:latin typeface="+mn-lt"/>
                <a:cs typeface="Arial" pitchFamily="34" charset="0"/>
              </a:rPr>
              <a:t>x Address Selector Control Register (more details in HyperLink User Guide)</a:t>
            </a:r>
          </a:p>
        </p:txBody>
      </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929141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 xmlns:p14="http://schemas.microsoft.com/office/powerpoint/2010/main" val="680836148"/>
              </p:ext>
            </p:extLst>
          </p:nvPr>
        </p:nvGraphicFramePr>
        <p:xfrm>
          <a:off x="152400" y="609600"/>
          <a:ext cx="8610600" cy="5072139"/>
        </p:xfrm>
        <a:graphic>
          <a:graphicData uri="http://schemas.openxmlformats.org/drawingml/2006/table">
            <a:tbl>
              <a:tblPr firstRow="1" bandRow="1">
                <a:tableStyleId>{5C22544A-7EE6-4342-B048-85BDC9FD1C3A}</a:tableStyleId>
              </a:tblPr>
              <a:tblGrid>
                <a:gridCol w="1143000"/>
                <a:gridCol w="4876800"/>
                <a:gridCol w="457200"/>
                <a:gridCol w="21336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Rxsechi</a:t>
                      </a:r>
                    </a:p>
                  </a:txBody>
                  <a:tcPr/>
                </a:tc>
                <a:tc>
                  <a:txBody>
                    <a:bodyPr/>
                    <a:lstStyle/>
                    <a:p>
                      <a:r>
                        <a:rPr lang="en-US" sz="1600" dirty="0" smtClean="0"/>
                        <a:t>Deals</a:t>
                      </a:r>
                      <a:r>
                        <a:rPr lang="en-US" sz="1600" baseline="0" dirty="0" smtClean="0"/>
                        <a:t> with secure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rxseclo</a:t>
                      </a:r>
                      <a:endParaRPr lang="en-US" sz="1600" b="1" dirty="0" smtClean="0"/>
                    </a:p>
                  </a:txBody>
                  <a:tcPr/>
                </a:tc>
                <a:tc>
                  <a:txBody>
                    <a:bodyPr/>
                    <a:lstStyle/>
                    <a:p>
                      <a:r>
                        <a:rPr lang="en-US" sz="1600" dirty="0" smtClean="0"/>
                        <a:t>Deals</a:t>
                      </a:r>
                      <a:r>
                        <a:rPr lang="en-US" sz="1600" baseline="0" dirty="0" smtClean="0"/>
                        <a:t> with secure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rxsecsel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overlay location of the secure bit</a:t>
                      </a:r>
                      <a:endParaRPr lang="en-US" sz="1600" dirty="0"/>
                    </a:p>
                  </a:txBody>
                  <a:tcPr/>
                </a:tc>
                <a:tc>
                  <a:txBody>
                    <a:bodyPr/>
                    <a:lstStyle/>
                    <a:p>
                      <a:r>
                        <a:rPr lang="en-US" sz="1600" dirty="0" smtClean="0"/>
                        <a:t>4</a:t>
                      </a:r>
                      <a:endParaRPr lang="en-US" sz="1600" dirty="0"/>
                    </a:p>
                  </a:txBody>
                  <a:tcPr/>
                </a:tc>
                <a:tc>
                  <a:txBody>
                    <a:bodyPr/>
                    <a:lstStyle/>
                    <a:p>
                      <a:r>
                        <a:rPr lang="en-US" sz="1600" dirty="0" smtClean="0"/>
                        <a:t>16-31</a:t>
                      </a:r>
                      <a:endParaRPr lang="en-US" sz="1600" dirty="0"/>
                    </a:p>
                  </a:txBody>
                  <a:tcPr/>
                </a:tc>
              </a:tr>
              <a:tr h="792480">
                <a:tc>
                  <a:txBody>
                    <a:bodyPr/>
                    <a:lstStyle/>
                    <a:p>
                      <a:r>
                        <a:rPr lang="en-US" sz="1600" b="1" dirty="0" smtClean="0"/>
                        <a:t>rxsegsel</a:t>
                      </a:r>
                      <a:endParaRPr lang="en-US" sz="1600" b="1" dirty="0"/>
                    </a:p>
                  </a:txBody>
                  <a:tcPr/>
                </a:tc>
                <a:tc>
                  <a:txBody>
                    <a:bodyPr/>
                    <a:lstStyle/>
                    <a:p>
                      <a:r>
                        <a:rPr lang="en-US" sz="1600" dirty="0" smtClean="0"/>
                        <a:t>Selects which bits of the incoming RxAddress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rxsegsel=6 </a:t>
                      </a:r>
                      <a:r>
                        <a:rPr lang="en-US" sz="1600" baseline="0" dirty="0" smtClean="0">
                          <a:sym typeface="Wingdings"/>
                        </a:rPr>
                        <a:t> use RxAddress [27-22] as index to LUT and the offset mask is 3fffff (22 bits offset address)</a:t>
                      </a:r>
                      <a:endParaRPr lang="en-US" sz="1600" dirty="0"/>
                    </a:p>
                  </a:txBody>
                  <a:tcPr/>
                </a:tc>
                <a:tc>
                  <a:txBody>
                    <a:bodyPr/>
                    <a:lstStyle/>
                    <a:p>
                      <a:r>
                        <a:rPr lang="en-US" sz="1600" dirty="0" smtClean="0"/>
                        <a:t>4</a:t>
                      </a:r>
                      <a:endParaRPr lang="en-US" sz="1600" dirty="0"/>
                    </a:p>
                  </a:txBody>
                  <a:tcPr/>
                </a:tc>
                <a:tc>
                  <a:txBody>
                    <a:bodyPr/>
                    <a:lstStyle/>
                    <a:p>
                      <a:r>
                        <a:rPr lang="en-US" sz="1600" dirty="0" smtClean="0"/>
                        <a:t>6 bits (17-22 to 26-31)</a:t>
                      </a:r>
                    </a:p>
                    <a:p>
                      <a:r>
                        <a:rPr lang="en-US" sz="1600" dirty="0" smtClean="0"/>
                        <a:t>5 bits (27-31)</a:t>
                      </a:r>
                    </a:p>
                    <a:p>
                      <a:r>
                        <a:rPr lang="en-US" sz="1600" dirty="0" smtClean="0"/>
                        <a:t>4 bits (28-31)</a:t>
                      </a:r>
                    </a:p>
                    <a:p>
                      <a:r>
                        <a:rPr lang="en-US" sz="1600" dirty="0" smtClean="0"/>
                        <a:t>3 bits (29-31)</a:t>
                      </a:r>
                    </a:p>
                    <a:p>
                      <a:r>
                        <a:rPr lang="en-US" sz="1600" dirty="0" smtClean="0"/>
                        <a:t>2 bits (30-31)</a:t>
                      </a:r>
                    </a:p>
                    <a:p>
                      <a:r>
                        <a:rPr lang="en-US" sz="1600" dirty="0" smtClean="0"/>
                        <a:t>1 bits (31)</a:t>
                      </a:r>
                    </a:p>
                    <a:p>
                      <a:r>
                        <a:rPr lang="en-US" sz="1600" dirty="0" smtClean="0"/>
                        <a:t>0 bits</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RxAddress to use</a:t>
                      </a:r>
                      <a:r>
                        <a:rPr lang="en-US" sz="1600" baseline="0" dirty="0" smtClean="0"/>
                        <a:t> as PrivID</a:t>
                      </a:r>
                      <a:r>
                        <a:rPr lang="en-US" sz="1600" dirty="0" smtClean="0"/>
                        <a:t> index PrivID index is</a:t>
                      </a:r>
                      <a:r>
                        <a:rPr lang="en-US" sz="1600" baseline="0" dirty="0" smtClean="0"/>
                        <a:t> used as the row # to </a:t>
                      </a:r>
                      <a:r>
                        <a:rPr lang="en-US" sz="1600" dirty="0" smtClean="0"/>
                        <a:t>lookup 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rxprividsel=12 </a:t>
                      </a:r>
                      <a:r>
                        <a:rPr lang="en-US" sz="1600" baseline="0" dirty="0" smtClean="0">
                          <a:sym typeface="Wingdings" pitchFamily="2" charset="2"/>
                        </a:rPr>
                        <a:t> RxAddress [31-28] as index to LUT</a:t>
                      </a:r>
                      <a:endParaRPr lang="en-US" sz="1600" dirty="0"/>
                    </a:p>
                  </a:txBody>
                  <a:tcPr/>
                </a:tc>
                <a:tc>
                  <a:txBody>
                    <a:bodyPr/>
                    <a:lstStyle/>
                    <a:p>
                      <a:r>
                        <a:rPr lang="en-US" sz="1600" dirty="0" smtClean="0"/>
                        <a:t>4</a:t>
                      </a:r>
                      <a:endParaRPr lang="en-US" sz="1600" dirty="0"/>
                    </a:p>
                  </a:txBody>
                  <a:tcPr/>
                </a:tc>
                <a:tc>
                  <a:txBody>
                    <a:bodyPr/>
                    <a:lstStyle/>
                    <a:p>
                      <a:r>
                        <a:rPr lang="en-US" sz="1600" baseline="0" dirty="0" smtClean="0"/>
                        <a:t>4 bits (17-20 to 28-31)</a:t>
                      </a:r>
                    </a:p>
                    <a:p>
                      <a:r>
                        <a:rPr lang="en-US" sz="1600" baseline="0" dirty="0" smtClean="0"/>
                        <a:t>3 bits (29-31)</a:t>
                      </a:r>
                    </a:p>
                    <a:p>
                      <a:r>
                        <a:rPr lang="en-US" sz="1600" baseline="0" dirty="0" smtClean="0"/>
                        <a:t>2 bits (30-31)</a:t>
                      </a:r>
                    </a:p>
                    <a:p>
                      <a:r>
                        <a:rPr lang="en-US" sz="1600" baseline="0" dirty="0" smtClean="0"/>
                        <a:t>1 bit (31)</a:t>
                      </a:r>
                    </a:p>
                    <a:p>
                      <a:r>
                        <a:rPr lang="en-US" sz="1600" baseline="0" dirty="0" smtClean="0"/>
                        <a:t>0 bits</a:t>
                      </a:r>
                      <a:endParaRPr lang="en-US" sz="1600" dirty="0"/>
                    </a:p>
                  </a:txBody>
                  <a:tcPr/>
                </a:tc>
              </a:tr>
            </a:tbl>
          </a:graphicData>
        </a:graphic>
      </p:graphicFrame>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9" name="TextBox 8"/>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Overloads!!!</a:t>
            </a:r>
            <a:endParaRPr lang="en-US" sz="2000" b="1" dirty="0"/>
          </a:p>
        </p:txBody>
      </p:sp>
    </p:spTree>
    <p:extLst>
      <p:ext uri="{BB962C8B-B14F-4D97-AF65-F5344CB8AC3E}">
        <p14:creationId xmlns="" xmlns:p14="http://schemas.microsoft.com/office/powerpoint/2010/main" val="929141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0" dirty="0" smtClean="0"/>
              <a:t>From the User’s Guide - rxsegsel</a:t>
            </a:r>
            <a:endParaRPr lang="en-US" sz="3600" b="0" dirty="0"/>
          </a:p>
        </p:txBody>
      </p:sp>
      <p:sp>
        <p:nvSpPr>
          <p:cNvPr id="5" name="Title 1"/>
          <p:cNvSpPr txBox="1">
            <a:spLocks/>
          </p:cNvSpPr>
          <p:nvPr/>
        </p:nvSpPr>
        <p:spPr>
          <a:xfrm>
            <a:off x="533400" y="1752600"/>
            <a:ext cx="8229600" cy="1828800"/>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Table 3-10 gives the rxsegsel values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 typical line looks like the following:</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6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a:p>
            <a:pPr lvl="0" algn="ctr">
              <a:spcBef>
                <a:spcPct val="0"/>
              </a:spcBef>
            </a:pPr>
            <a:r>
              <a:rPr lang="en-US" sz="1600" dirty="0" smtClean="0">
                <a:latin typeface="+mj-lt"/>
                <a:ea typeface="+mj-ea"/>
                <a:cs typeface="+mj-cs"/>
              </a:rPr>
              <a:t>if </a:t>
            </a:r>
            <a:r>
              <a:rPr lang="en-US" sz="1600" dirty="0" smtClean="0"/>
              <a:t>rxsegsel = 6 use RxAddress 27-22 as index to lookup segment/length table, use 0x003fffff as offset mask </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990600"/>
            <a:ext cx="8534400" cy="1015663"/>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cs typeface="Arial"/>
              </a:rPr>
              <a:t>G</a:t>
            </a:r>
            <a:r>
              <a:rPr lang="en-US" sz="2000" kern="0" dirty="0" smtClean="0">
                <a:latin typeface="+mn-lt"/>
                <a:cs typeface="Arial"/>
              </a:rPr>
              <a:t>enerate address mapped to remote memory space, along with Secure bit and PrivID from incoming address, based on values in </a:t>
            </a:r>
            <a:r>
              <a:rPr lang="en-US" sz="2000" i="1" kern="0" dirty="0" smtClean="0">
                <a:latin typeface="+mn-lt"/>
                <a:cs typeface="Arial"/>
              </a:rPr>
              <a:t>Rx Address Selector Control Register </a:t>
            </a:r>
            <a:r>
              <a:rPr lang="en-US" sz="2000" kern="0" dirty="0" smtClean="0">
                <a:latin typeface="+mn-lt"/>
                <a:cs typeface="Arial"/>
              </a:rPr>
              <a:t>and LUTs </a:t>
            </a: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a:t>
            </a:r>
          </a:p>
        </p:txBody>
      </p:sp>
      <p:graphicFrame>
        <p:nvGraphicFramePr>
          <p:cNvPr id="9" name="Object 8"/>
          <p:cNvGraphicFramePr>
            <a:graphicFrameLocks noChangeAspect="1"/>
          </p:cNvGraphicFramePr>
          <p:nvPr/>
        </p:nvGraphicFramePr>
        <p:xfrm>
          <a:off x="304800" y="2514600"/>
          <a:ext cx="8451699" cy="3810000"/>
        </p:xfrm>
        <a:graphic>
          <a:graphicData uri="http://schemas.openxmlformats.org/presentationml/2006/ole">
            <p:oleObj spid="_x0000_s504833" name="Visio" r:id="rId5" imgW="6275188" imgH="2828317" progId="Visio.Drawing.11">
              <p:embed/>
            </p:oleObj>
          </a:graphicData>
        </a:graphic>
      </p:graphicFrame>
    </p:spTree>
    <p:custDataLst>
      <p:tags r:id="rId2"/>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6172200" cy="1631216"/>
          </a:xfrm>
          <a:prstGeom prst="rect">
            <a:avLst/>
          </a:prstGeom>
          <a:noFill/>
        </p:spPr>
        <p:txBody>
          <a:bodyPr wrap="square" rtlCol="0">
            <a:spAutoFit/>
          </a:bodyPr>
          <a:lstStyle/>
          <a:p>
            <a:r>
              <a:rPr lang="en-US" sz="2000" dirty="0" smtClean="0">
                <a:latin typeface="+mn-lt"/>
              </a:rPr>
              <a:t>Each entry in the LUT consists of: </a:t>
            </a:r>
          </a:p>
          <a:p>
            <a:pPr marL="742950" lvl="1" indent="-285750">
              <a:buFont typeface="Arial"/>
              <a:buChar char="•"/>
            </a:pPr>
            <a:r>
              <a:rPr lang="en-US" sz="2000" dirty="0" smtClean="0">
                <a:latin typeface="+mn-lt"/>
              </a:rPr>
              <a:t>16-bit </a:t>
            </a:r>
            <a:r>
              <a:rPr lang="en-US" sz="2000" b="1" dirty="0" smtClean="0">
                <a:latin typeface="+mn-lt"/>
              </a:rPr>
              <a:t>rxSegVal</a:t>
            </a:r>
            <a:r>
              <a:rPr lang="en-US" sz="2000" dirty="0" smtClean="0">
                <a:latin typeface="+mn-lt"/>
              </a:rPr>
              <a:t>, the upper 16-bits of each segment’s base address</a:t>
            </a:r>
          </a:p>
          <a:p>
            <a:pPr marL="742950" lvl="1" indent="-285750">
              <a:buFont typeface="Arial"/>
              <a:buChar char="•"/>
            </a:pPr>
            <a:r>
              <a:rPr lang="en-US" sz="2000" dirty="0">
                <a:latin typeface="+mn-lt"/>
              </a:rPr>
              <a:t>5-bit </a:t>
            </a:r>
            <a:r>
              <a:rPr lang="en-US" sz="2000" b="1" dirty="0">
                <a:latin typeface="+mn-lt"/>
              </a:rPr>
              <a:t>rxLenVal</a:t>
            </a:r>
            <a:r>
              <a:rPr lang="en-US" sz="2000" dirty="0">
                <a:latin typeface="+mn-lt"/>
              </a:rPr>
              <a:t>, which represents the segment size as per </a:t>
            </a:r>
            <a:r>
              <a:rPr lang="en-US" sz="2000" dirty="0" smtClean="0">
                <a:latin typeface="+mn-lt"/>
              </a:rPr>
              <a:t>table on the right and a mask</a:t>
            </a:r>
            <a:endParaRPr lang="en-US" sz="2000" dirty="0">
              <a:latin typeface="+mn-lt"/>
            </a:endParaRPr>
          </a:p>
        </p:txBody>
      </p:sp>
      <p:graphicFrame>
        <p:nvGraphicFramePr>
          <p:cNvPr id="7" name="Table 6"/>
          <p:cNvGraphicFramePr>
            <a:graphicFrameLocks noGrp="1"/>
          </p:cNvGraphicFramePr>
          <p:nvPr>
            <p:extLst>
              <p:ext uri="{D42A27DB-BD31-4B8C-83A1-F6EECF244321}">
                <p14:modId xmlns="" xmlns:p14="http://schemas.microsoft.com/office/powerpoint/2010/main" val="3271314287"/>
              </p:ext>
            </p:extLst>
          </p:nvPr>
        </p:nvGraphicFramePr>
        <p:xfrm>
          <a:off x="7086600" y="17526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Rectangle 8"/>
          <p:cNvSpPr/>
          <p:nvPr/>
        </p:nvSpPr>
        <p:spPr>
          <a:xfrm>
            <a:off x="228600" y="838200"/>
            <a:ext cx="8534400" cy="461665"/>
          </a:xfrm>
          <a:prstGeom prst="rect">
            <a:avLst/>
          </a:prstGeom>
        </p:spPr>
        <p:txBody>
          <a:bodyPr wrap="square">
            <a:spAutoFit/>
          </a:bodyPr>
          <a:lstStyle/>
          <a:p>
            <a:r>
              <a:rPr lang="en-US" sz="2400" b="1" dirty="0" smtClean="0">
                <a:solidFill>
                  <a:srgbClr val="3366FF"/>
                </a:solidFill>
                <a:latin typeface="+mn-lt"/>
              </a:rPr>
              <a:t>SEGMENT LUT</a:t>
            </a:r>
            <a:endParaRPr lang="en-US" sz="2400" dirty="0">
              <a:latin typeface="+mn-lt"/>
            </a:endParaRPr>
          </a:p>
        </p:txBody>
      </p:sp>
      <p:sp>
        <p:nvSpPr>
          <p:cNvPr id="12" name="Rectangle 11"/>
          <p:cNvSpPr/>
          <p:nvPr/>
        </p:nvSpPr>
        <p:spPr>
          <a:xfrm>
            <a:off x="228600" y="1295400"/>
            <a:ext cx="8763000" cy="400110"/>
          </a:xfrm>
          <a:prstGeom prst="rect">
            <a:avLst/>
          </a:prstGeom>
        </p:spPr>
        <p:txBody>
          <a:bodyPr wrap="square">
            <a:spAutoFit/>
          </a:bodyPr>
          <a:lstStyle/>
          <a:p>
            <a:pPr lvl="0"/>
            <a:r>
              <a:rPr lang="en-US" sz="2000" dirty="0">
                <a:solidFill>
                  <a:srgbClr val="1F497D">
                    <a:lumMod val="60000"/>
                    <a:lumOff val="40000"/>
                  </a:srgbClr>
                </a:solidFill>
                <a:latin typeface="+mn-lt"/>
              </a:rPr>
              <a:t>hyplnkRXSegTbl_t</a:t>
            </a:r>
            <a:r>
              <a:rPr lang="en-US" sz="2000" dirty="0">
                <a:solidFill>
                  <a:srgbClr val="000000"/>
                </a:solidFill>
                <a:latin typeface="+mn-lt"/>
              </a:rPr>
              <a:t> [numSegments], with numSegments&lt;=64 &amp; power of 2 </a:t>
            </a:r>
          </a:p>
        </p:txBody>
      </p:sp>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14" name="Rectangle 13"/>
          <p:cNvSpPr/>
          <p:nvPr/>
        </p:nvSpPr>
        <p:spPr>
          <a:xfrm>
            <a:off x="457200" y="3581400"/>
            <a:ext cx="4572000" cy="2031325"/>
          </a:xfrm>
          <a:prstGeom prst="rect">
            <a:avLst/>
          </a:prstGeom>
        </p:spPr>
        <p:txBody>
          <a:bodyPr>
            <a:spAutoFit/>
          </a:bodyPr>
          <a:lstStyle/>
          <a:p>
            <a:r>
              <a:rPr lang="en-US" b="1" dirty="0" smtClean="0"/>
              <a:t>Example Scenario</a:t>
            </a:r>
          </a:p>
          <a:p>
            <a:r>
              <a:rPr lang="en-US" dirty="0" smtClean="0"/>
              <a:t>4 segments, 4 MB each, with base addresses as</a:t>
            </a:r>
            <a:br>
              <a:rPr lang="en-US" dirty="0" smtClean="0"/>
            </a:br>
            <a:r>
              <a:rPr lang="en-US" dirty="0" smtClean="0"/>
              <a:t>0x8000_0000, 0x8200_0000, 0x8400_0000 and 0x8600_0000</a:t>
            </a:r>
          </a:p>
          <a:p>
            <a:endParaRPr lang="en-US" dirty="0" smtClean="0"/>
          </a:p>
          <a:p>
            <a:r>
              <a:rPr lang="en-US" dirty="0" smtClean="0"/>
              <a:t>then Segment LUT will be:</a:t>
            </a:r>
            <a:endParaRPr lang="en-US" dirty="0"/>
          </a:p>
        </p:txBody>
      </p:sp>
      <p:graphicFrame>
        <p:nvGraphicFramePr>
          <p:cNvPr id="16" name="Table 15"/>
          <p:cNvGraphicFramePr>
            <a:graphicFrameLocks noGrp="1"/>
          </p:cNvGraphicFramePr>
          <p:nvPr>
            <p:extLst>
              <p:ext uri="{D42A27DB-BD31-4B8C-83A1-F6EECF244321}">
                <p14:modId xmlns="" xmlns:p14="http://schemas.microsoft.com/office/powerpoint/2010/main" val="2481820134"/>
              </p:ext>
            </p:extLst>
          </p:nvPr>
        </p:nvGraphicFramePr>
        <p:xfrm>
          <a:off x="5181600" y="42672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8" name="TextBox 7"/>
          <p:cNvSpPr txBox="1"/>
          <p:nvPr/>
        </p:nvSpPr>
        <p:spPr>
          <a:xfrm>
            <a:off x="228600" y="2438400"/>
            <a:ext cx="6172200" cy="1631216"/>
          </a:xfrm>
          <a:prstGeom prst="rect">
            <a:avLst/>
          </a:prstGeom>
          <a:noFill/>
        </p:spPr>
        <p:txBody>
          <a:bodyPr wrap="square" rtlCol="0">
            <a:spAutoFit/>
          </a:bodyPr>
          <a:lstStyle/>
          <a:p>
            <a:r>
              <a:rPr lang="en-US" sz="2000" dirty="0" smtClean="0">
                <a:latin typeface="+mn-lt"/>
              </a:rPr>
              <a:t>Each entry in the LUT consists of: </a:t>
            </a:r>
          </a:p>
          <a:p>
            <a:r>
              <a:rPr lang="en-US" sz="2000" dirty="0" smtClean="0">
                <a:latin typeface="+mn-lt"/>
              </a:rPr>
              <a:t>A value between 0-15 that represent the privilege ID of the master</a:t>
            </a:r>
          </a:p>
          <a:p>
            <a:r>
              <a:rPr lang="en-US" sz="2000" dirty="0" smtClean="0">
                <a:latin typeface="+mn-lt"/>
              </a:rPr>
              <a:t>Common use, value D if comes from any core, E if from any other master</a:t>
            </a:r>
          </a:p>
        </p:txBody>
      </p:sp>
      <p:sp>
        <p:nvSpPr>
          <p:cNvPr id="10" name="Rectangle 9"/>
          <p:cNvSpPr/>
          <p:nvPr/>
        </p:nvSpPr>
        <p:spPr>
          <a:xfrm>
            <a:off x="228600" y="1371600"/>
            <a:ext cx="8534400" cy="461665"/>
          </a:xfrm>
          <a:prstGeom prst="rect">
            <a:avLst/>
          </a:prstGeom>
        </p:spPr>
        <p:txBody>
          <a:bodyPr wrap="square">
            <a:spAutoFit/>
          </a:bodyPr>
          <a:lstStyle/>
          <a:p>
            <a:r>
              <a:rPr lang="en-US" sz="2400" b="1" dirty="0" smtClean="0">
                <a:solidFill>
                  <a:srgbClr val="3366FF"/>
                </a:solidFill>
                <a:latin typeface="+mn-lt"/>
              </a:rPr>
              <a:t>Privilege ID  LUT</a:t>
            </a:r>
            <a:endParaRPr lang="en-US" sz="2400" dirty="0">
              <a:latin typeface="+mn-lt"/>
            </a:endParaRPr>
          </a:p>
        </p:txBody>
      </p:sp>
      <p:sp>
        <p:nvSpPr>
          <p:cNvPr id="11" name="Rectangle 10"/>
          <p:cNvSpPr/>
          <p:nvPr/>
        </p:nvSpPr>
        <p:spPr>
          <a:xfrm>
            <a:off x="228600" y="1828800"/>
            <a:ext cx="8763000" cy="400110"/>
          </a:xfrm>
          <a:prstGeom prst="rect">
            <a:avLst/>
          </a:prstGeom>
        </p:spPr>
        <p:txBody>
          <a:bodyPr wrap="square">
            <a:spAutoFit/>
          </a:bodyPr>
          <a:lstStyle/>
          <a:p>
            <a:pPr lvl="0"/>
            <a:r>
              <a:rPr lang="en-US" sz="2000" dirty="0" smtClean="0">
                <a:solidFill>
                  <a:srgbClr val="1F497D">
                    <a:lumMod val="60000"/>
                    <a:lumOff val="40000"/>
                  </a:srgbClr>
                </a:solidFill>
                <a:latin typeface="+mn-lt"/>
              </a:rPr>
              <a:t>hyplnkRXPrivTbl_t</a:t>
            </a:r>
            <a:r>
              <a:rPr lang="en-US" sz="2000" dirty="0" smtClean="0">
                <a:solidFill>
                  <a:srgbClr val="000000"/>
                </a:solidFill>
                <a:latin typeface="+mn-lt"/>
              </a:rPr>
              <a:t> [numPriv], </a:t>
            </a:r>
            <a:r>
              <a:rPr lang="en-US" sz="2000" dirty="0">
                <a:solidFill>
                  <a:srgbClr val="000000"/>
                </a:solidFill>
                <a:latin typeface="+mn-lt"/>
              </a:rPr>
              <a:t>with </a:t>
            </a:r>
            <a:r>
              <a:rPr lang="en-US" sz="2000" dirty="0" smtClean="0">
                <a:solidFill>
                  <a:srgbClr val="000000"/>
                </a:solidFill>
              </a:rPr>
              <a:t>numPriv </a:t>
            </a:r>
            <a:r>
              <a:rPr lang="en-US" sz="2000" dirty="0" smtClean="0">
                <a:solidFill>
                  <a:srgbClr val="000000"/>
                </a:solidFill>
                <a:latin typeface="+mn-lt"/>
              </a:rPr>
              <a:t>&lt;=16 &amp; </a:t>
            </a:r>
            <a:r>
              <a:rPr lang="en-US" sz="2000" dirty="0" smtClean="0">
                <a:solidFill>
                  <a:srgbClr val="000000"/>
                </a:solidFill>
              </a:rPr>
              <a:t>power of 2</a:t>
            </a:r>
            <a:r>
              <a:rPr lang="en-US" sz="2000" dirty="0" smtClean="0">
                <a:solidFill>
                  <a:srgbClr val="000000"/>
                </a:solidFill>
                <a:latin typeface="+mn-lt"/>
              </a:rPr>
              <a:t> </a:t>
            </a:r>
            <a:endParaRPr lang="en-US" sz="2000"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304800"/>
            <a:ext cx="8229600" cy="762000"/>
          </a:xfrm>
          <a:prstGeom prst="rect">
            <a:avLst/>
          </a:prstGeom>
        </p:spPr>
        <p:txBody>
          <a:bodyPr/>
          <a:lstStyle/>
          <a:p>
            <a:pPr lvl="0" algn="ctr"/>
            <a:r>
              <a:rPr lang="en-US" sz="3600" kern="0" dirty="0" smtClean="0">
                <a:latin typeface="+mn-lt"/>
                <a:ea typeface="+mj-ea"/>
                <a:cs typeface="Arial"/>
              </a:rPr>
              <a:t>Examples</a:t>
            </a:r>
          </a:p>
        </p:txBody>
      </p:sp>
      <p:sp>
        <p:nvSpPr>
          <p:cNvPr id="355329" name="Rectangle 1"/>
          <p:cNvSpPr>
            <a:spLocks noChangeArrowheads="1"/>
          </p:cNvSpPr>
          <p:nvPr/>
        </p:nvSpPr>
        <p:spPr bwMode="auto">
          <a:xfrm>
            <a:off x="457200" y="1233101"/>
            <a:ext cx="77724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present several examples that can be used in KeyStone with the following limitations: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secure bit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privilege ID index will be in the 4 MSB of the address, bits 28-31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cover the RX overlay registers, and the different LUT</a:t>
            </a:r>
          </a:p>
          <a:p>
            <a:pPr marL="914400" lvl="1" indent="-457200" eaLnBrk="0" hangingPunct="0">
              <a:buFont typeface="+mj-lt"/>
              <a:buAutoNum type="arabicPeriod"/>
            </a:pPr>
            <a:r>
              <a:rPr lang="en-US" sz="2000" dirty="0" smtClean="0">
                <a:latin typeface="Calibri" pitchFamily="34" charset="0"/>
                <a:cs typeface="Times New Roman" pitchFamily="18" charset="0"/>
              </a:rPr>
              <a:t>On the TX side, we will always send the upper 28 bits, so that the value of txsecovl = 0, txprividovl = 12 (bits 28-31) and txigmask = 11 (0x0fffffff)</a:t>
            </a:r>
          </a:p>
          <a:p>
            <a:pPr marL="914400" lvl="1" indent="-457200" eaLnBrk="0" hangingPunct="0">
              <a:buFont typeface="+mj-lt"/>
              <a:buAutoNum type="arabicPeriod"/>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 xmlns:p14="http://schemas.microsoft.com/office/powerpoint/2010/main" val="3350935640"/>
              </p:ext>
            </p:extLst>
          </p:nvPr>
        </p:nvGraphicFramePr>
        <p:xfrm>
          <a:off x="304800" y="441960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000000000000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1100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1011</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 xmlns:p14="http://schemas.microsoft.com/office/powerpoint/2010/main" val="3271314287"/>
              </p:ext>
            </p:extLst>
          </p:nvPr>
        </p:nvGraphicFramePr>
        <p:xfrm>
          <a:off x="5638800" y="990600"/>
          <a:ext cx="1828800" cy="4556760"/>
        </p:xfrm>
        <a:graphic>
          <a:graphicData uri="http://schemas.openxmlformats.org/drawingml/2006/table">
            <a:tbl>
              <a:tblPr firstRow="1" bandRow="1">
                <a:tableStyleId>{8799B23B-EC83-4686-B30A-512413B5E67A}</a:tableStyleId>
              </a:tblPr>
              <a:tblGrid>
                <a:gridCol w="990600"/>
                <a:gridCol w="838200"/>
              </a:tblGrid>
              <a:tr h="447173">
                <a:tc>
                  <a:txBody>
                    <a:bodyPr/>
                    <a:lstStyle/>
                    <a:p>
                      <a:pPr algn="ctr"/>
                      <a:r>
                        <a:rPr lang="en-US" sz="1500" dirty="0" smtClean="0">
                          <a:latin typeface="+mn-lt"/>
                          <a:cs typeface="Arial"/>
                        </a:rPr>
                        <a:t>Index</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Value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D</a:t>
                      </a:r>
                      <a:r>
                        <a:rPr lang="en-US" sz="1000" baseline="0" dirty="0" smtClean="0">
                          <a:latin typeface="+mn-lt"/>
                          <a:cs typeface="Arial"/>
                        </a:rPr>
                        <a:t> = 1101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2</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3</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4</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5</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6</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7</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6272">
                <a:tc>
                  <a:txBody>
                    <a:bodyPr/>
                    <a:lstStyle/>
                    <a:p>
                      <a:pPr algn="ctr"/>
                      <a:r>
                        <a:rPr lang="en-US" sz="1000" dirty="0" smtClean="0">
                          <a:latin typeface="+mn-lt"/>
                          <a:cs typeface="Arial"/>
                        </a:rPr>
                        <a:t>8</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    </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9</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6274">
                <a:tc>
                  <a:txBody>
                    <a:bodyPr/>
                    <a:lstStyle/>
                    <a:p>
                      <a:pPr algn="ctr"/>
                      <a:r>
                        <a:rPr lang="en-US" sz="1000" dirty="0" smtClean="0">
                          <a:latin typeface="+mn-lt"/>
                          <a:cs typeface="Arial"/>
                        </a:rPr>
                        <a:t>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12</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13</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14</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27121">
                <a:tc>
                  <a:txBody>
                    <a:bodyPr/>
                    <a:lstStyle/>
                    <a:p>
                      <a:pPr algn="ctr"/>
                      <a:r>
                        <a:rPr lang="en-US" sz="1000" dirty="0" smtClean="0">
                          <a:latin typeface="+mn-lt"/>
                          <a:cs typeface="Arial"/>
                        </a:rPr>
                        <a:t>15</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304800" y="1295400"/>
            <a:ext cx="4953000" cy="4708981"/>
          </a:xfrm>
          <a:prstGeom prst="rect">
            <a:avLst/>
          </a:prstGeom>
        </p:spPr>
        <p:txBody>
          <a:bodyPr wrap="square">
            <a:spAutoFit/>
          </a:bodyPr>
          <a:lstStyle/>
          <a:p>
            <a:r>
              <a:rPr lang="en-US" sz="2000" dirty="0" smtClean="0">
                <a:latin typeface="+mn-lt"/>
              </a:rPr>
              <a:t>Since all remote cores will have PrivID of D, and other masters have ID of E, and there are 4 bits to express the PrivID index, the look-up table for privID is the following:</a:t>
            </a:r>
          </a:p>
          <a:p>
            <a:endParaRPr lang="en-US" sz="2000" dirty="0" smtClean="0"/>
          </a:p>
          <a:p>
            <a:endParaRPr lang="en-US" sz="2000" dirty="0" smtClean="0">
              <a:latin typeface="+mn-lt"/>
            </a:endParaRPr>
          </a:p>
          <a:p>
            <a:endParaRPr lang="en-US" sz="2000" dirty="0" smtClean="0"/>
          </a:p>
          <a:p>
            <a:r>
              <a:rPr lang="en-US" sz="2000" dirty="0" smtClean="0">
                <a:solidFill>
                  <a:srgbClr val="FF0000"/>
                </a:solidFill>
                <a:latin typeface="+mn-lt"/>
              </a:rPr>
              <a:t>Now, think what happen if there was a security bit, say in bit location 28</a:t>
            </a:r>
          </a:p>
          <a:p>
            <a:r>
              <a:rPr lang="en-US" sz="2000" dirty="0" smtClean="0">
                <a:solidFill>
                  <a:srgbClr val="FF0000"/>
                </a:solidFill>
              </a:rPr>
              <a:t>(what if it was in bit location 31)</a:t>
            </a:r>
          </a:p>
          <a:p>
            <a:endParaRPr lang="en-US" sz="2000" dirty="0" smtClean="0">
              <a:solidFill>
                <a:srgbClr val="FF0000"/>
              </a:solidFill>
              <a:latin typeface="+mn-lt"/>
            </a:endParaRPr>
          </a:p>
          <a:p>
            <a:r>
              <a:rPr lang="en-US" sz="2000" dirty="0" smtClean="0">
                <a:solidFill>
                  <a:srgbClr val="FF0000"/>
                </a:solidFill>
              </a:rPr>
              <a:t>Note  - KeyStone II Uses a fixed PrivID for remote HyperLink access. We strongly suggest the user to fill all table with the value 0xE (KeyStone II fixed value)</a:t>
            </a:r>
            <a:endParaRPr lang="en-US" sz="2000" dirty="0" smtClean="0">
              <a:solidFill>
                <a:srgbClr val="FF0000"/>
              </a:solidFill>
              <a:latin typeface="+mn-lt"/>
            </a:endParaRPr>
          </a:p>
        </p:txBody>
      </p:sp>
      <p:sp>
        <p:nvSpPr>
          <p:cNvPr id="13" name="Title 1"/>
          <p:cNvSpPr txBox="1">
            <a:spLocks/>
          </p:cNvSpPr>
          <p:nvPr/>
        </p:nvSpPr>
        <p:spPr>
          <a:xfrm>
            <a:off x="533400" y="152400"/>
            <a:ext cx="8229600" cy="609600"/>
          </a:xfrm>
          <a:prstGeom prst="rect">
            <a:avLst/>
          </a:prstGeom>
        </p:spPr>
        <p:txBody>
          <a:bodyPr/>
          <a:lstStyle/>
          <a:p>
            <a:pPr lvl="0" algn="ctr"/>
            <a:r>
              <a:rPr lang="en-US" sz="3600" kern="0" dirty="0" smtClean="0">
                <a:latin typeface="+mn-lt"/>
                <a:ea typeface="+mj-ea"/>
                <a:cs typeface="Arial"/>
              </a:rPr>
              <a:t>RX side, privilege LUT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04800" y="838201"/>
            <a:ext cx="6858000" cy="5940088"/>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r>
              <a:rPr lang="en-US" sz="2000" dirty="0" smtClean="0">
                <a:latin typeface="+mn-lt"/>
                <a:cs typeface="Arial"/>
              </a:rPr>
              <a:t>Remote </a:t>
            </a:r>
            <a:r>
              <a:rPr lang="en-US" sz="2000" dirty="0">
                <a:latin typeface="+mn-lt"/>
                <a:cs typeface="Arial"/>
              </a:rPr>
              <a:t>DDR </a:t>
            </a:r>
            <a:r>
              <a:rPr lang="en-US" sz="2000" dirty="0" smtClean="0">
                <a:latin typeface="+mn-lt"/>
                <a:cs typeface="Arial"/>
              </a:rPr>
              <a:t>0x8000_0000 - 0x8FFF_FFFF as one 256MB segment that can be access by all the 16 masters on the local side</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256M, the offset mask must be 0x0fff ffff and thus rxsegsel = 12, index to lookup table is bits 28-31 and 0x0fffffff is the mask</a:t>
            </a:r>
          </a:p>
          <a:p>
            <a:pPr marL="457200" indent="-457200">
              <a:buAutoNum type="arabicPeriod"/>
            </a:pPr>
            <a:r>
              <a:rPr lang="en-US" sz="2000" dirty="0" smtClean="0">
                <a:latin typeface="+mn-lt"/>
                <a:cs typeface="Arial"/>
              </a:rPr>
              <a:t>It looks like the table should have only one row, segment 0, rxSegVal = 0x8000, and rxLenVal = 27 </a:t>
            </a:r>
          </a:p>
          <a:p>
            <a:pPr marL="457200" indent="-457200">
              <a:buAutoNum type="arabicPeriod"/>
            </a:pPr>
            <a:r>
              <a:rPr lang="en-US" sz="2000" dirty="0" smtClean="0">
                <a:latin typeface="+mn-lt"/>
                <a:cs typeface="Arial"/>
              </a:rPr>
              <a:t>No secure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buAutoNum type="arabicPeriod"/>
            </a:pPr>
            <a:r>
              <a:rPr lang="en-US" sz="2000" b="1" dirty="0" smtClean="0">
                <a:solidFill>
                  <a:srgbClr val="FF0000"/>
                </a:solidFill>
                <a:latin typeface="+mn-lt"/>
                <a:cs typeface="Arial"/>
              </a:rPr>
              <a:t>Notice the overlay of the master priviID  on the index? It means that the segment index can be any number between 0 and 15,  so we must repeat the first line 16 times.</a:t>
            </a:r>
          </a:p>
        </p:txBody>
      </p:sp>
      <p:sp>
        <p:nvSpPr>
          <p:cNvPr id="11" name="Title 1"/>
          <p:cNvSpPr txBox="1">
            <a:spLocks/>
          </p:cNvSpPr>
          <p:nvPr/>
        </p:nvSpPr>
        <p:spPr>
          <a:xfrm>
            <a:off x="533400" y="152400"/>
            <a:ext cx="8229600" cy="762000"/>
          </a:xfrm>
          <a:prstGeom prst="rect">
            <a:avLst/>
          </a:prstGeom>
        </p:spPr>
        <p:txBody>
          <a:bodyPr/>
          <a:lstStyle/>
          <a:p>
            <a:pPr lvl="0" algn="ctr"/>
            <a:r>
              <a:rPr lang="en-US" sz="3600" kern="0" dirty="0" smtClean="0">
                <a:latin typeface="+mn-lt"/>
                <a:ea typeface="+mj-ea"/>
                <a:cs typeface="Arial"/>
              </a:rPr>
              <a:t>Address Translation: Example 1</a:t>
            </a:r>
          </a:p>
        </p:txBody>
      </p:sp>
      <p:graphicFrame>
        <p:nvGraphicFramePr>
          <p:cNvPr id="10" name="Table 9"/>
          <p:cNvGraphicFramePr>
            <a:graphicFrameLocks noGrp="1"/>
          </p:cNvGraphicFramePr>
          <p:nvPr>
            <p:extLst>
              <p:ext uri="{D42A27DB-BD31-4B8C-83A1-F6EECF244321}">
                <p14:modId xmlns="" xmlns:p14="http://schemas.microsoft.com/office/powerpoint/2010/main" val="1551641219"/>
              </p:ext>
            </p:extLst>
          </p:nvPr>
        </p:nvGraphicFramePr>
        <p:xfrm>
          <a:off x="7391400" y="762000"/>
          <a:ext cx="1447800" cy="2926722"/>
        </p:xfrm>
        <a:graphic>
          <a:graphicData uri="http://schemas.openxmlformats.org/drawingml/2006/table">
            <a:tbl>
              <a:tblPr firstRow="1" bandRow="1">
                <a:tableStyleId>{8799B23B-EC83-4686-B30A-512413B5E67A}</a:tableStyleId>
              </a:tblPr>
              <a:tblGrid>
                <a:gridCol w="914400"/>
                <a:gridCol w="533400"/>
              </a:tblGrid>
              <a:tr h="320682">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622336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533400" y="0"/>
            <a:ext cx="8229600" cy="762000"/>
          </a:xfrm>
        </p:spPr>
        <p:txBody>
          <a:bodyPr/>
          <a:lstStyle/>
          <a:p>
            <a:pPr eaLnBrk="1" hangingPunct="1"/>
            <a:r>
              <a:rPr lang="en-US" sz="4000" b="0" dirty="0" smtClean="0">
                <a:latin typeface="+mn-lt"/>
                <a:cs typeface="Arial"/>
              </a:rPr>
              <a:t>Overview: What is HyperLink?</a:t>
            </a:r>
          </a:p>
        </p:txBody>
      </p:sp>
      <p:sp>
        <p:nvSpPr>
          <p:cNvPr id="2" name="Rectangle 1"/>
          <p:cNvSpPr/>
          <p:nvPr/>
        </p:nvSpPr>
        <p:spPr>
          <a:xfrm>
            <a:off x="381000" y="838200"/>
            <a:ext cx="8534400" cy="3416320"/>
          </a:xfrm>
          <a:prstGeom prst="rect">
            <a:avLst/>
          </a:prstGeom>
        </p:spPr>
        <p:txBody>
          <a:bodyPr wrap="square">
            <a:spAutoFit/>
          </a:bodyPr>
          <a:lstStyle/>
          <a:p>
            <a:r>
              <a:rPr lang="en-US" sz="2400" b="1" dirty="0" smtClean="0">
                <a:latin typeface="+mn-lt"/>
              </a:rPr>
              <a:t>High-speed chip-to-chip interface </a:t>
            </a:r>
            <a:r>
              <a:rPr lang="en-US" sz="2400" dirty="0" smtClean="0">
                <a:latin typeface="+mn-lt"/>
              </a:rPr>
              <a:t>that connects…</a:t>
            </a:r>
          </a:p>
          <a:p>
            <a:pPr marL="800100" lvl="1" indent="-342900">
              <a:buFont typeface="Arial"/>
              <a:buChar char="•"/>
            </a:pPr>
            <a:r>
              <a:rPr lang="en-US" sz="2400" dirty="0" smtClean="0">
                <a:latin typeface="+mn-lt"/>
              </a:rPr>
              <a:t>Keystone devices to each other, or </a:t>
            </a:r>
          </a:p>
          <a:p>
            <a:pPr marL="800100" lvl="1" indent="-342900">
              <a:buFont typeface="Arial"/>
              <a:buChar char="•"/>
            </a:pPr>
            <a:r>
              <a:rPr lang="en-US" sz="2400" dirty="0" smtClean="0">
                <a:latin typeface="+mn-lt"/>
              </a:rPr>
              <a:t>Keystone device to an FPGA</a:t>
            </a:r>
          </a:p>
          <a:p>
            <a:endParaRPr lang="en-US" sz="2400" dirty="0" smtClean="0">
              <a:latin typeface="+mn-lt"/>
            </a:endParaRPr>
          </a:p>
          <a:p>
            <a:r>
              <a:rPr lang="en-US" sz="2400" b="1" dirty="0" smtClean="0">
                <a:latin typeface="+mn-lt"/>
              </a:rPr>
              <a:t>Key Features and Advantages</a:t>
            </a:r>
          </a:p>
          <a:p>
            <a:pPr marL="742950" lvl="1" indent="-285750">
              <a:buFont typeface="Arial"/>
              <a:buChar char="•"/>
            </a:pPr>
            <a:r>
              <a:rPr lang="en-US" sz="2400" dirty="0" smtClean="0">
                <a:latin typeface="+mn-lt"/>
              </a:rPr>
              <a:t>High-speed -- 4 </a:t>
            </a:r>
            <a:r>
              <a:rPr lang="en-US" sz="2400" dirty="0">
                <a:latin typeface="+mn-lt"/>
              </a:rPr>
              <a:t>lanes at </a:t>
            </a:r>
            <a:r>
              <a:rPr lang="en-US" sz="2400" dirty="0" smtClean="0">
                <a:latin typeface="+mn-lt"/>
              </a:rPr>
              <a:t>12.5 Gbps</a:t>
            </a:r>
            <a:r>
              <a:rPr lang="en-US" sz="2400" dirty="0">
                <a:latin typeface="+mn-lt"/>
              </a:rPr>
              <a:t>/</a:t>
            </a:r>
            <a:r>
              <a:rPr lang="en-US" sz="2400" dirty="0" smtClean="0">
                <a:latin typeface="+mn-lt"/>
              </a:rPr>
              <a:t>lane</a:t>
            </a:r>
          </a:p>
          <a:p>
            <a:pPr marL="742950" lvl="1" indent="-285750">
              <a:buFont typeface="Arial"/>
              <a:buChar char="•"/>
            </a:pPr>
            <a:r>
              <a:rPr lang="en-US" sz="2400" dirty="0">
                <a:latin typeface="+mn-lt"/>
              </a:rPr>
              <a:t>Low </a:t>
            </a:r>
            <a:r>
              <a:rPr lang="en-US" sz="2400" dirty="0" smtClean="0">
                <a:latin typeface="+mn-lt"/>
              </a:rPr>
              <a:t>power -- 50% less than similar </a:t>
            </a:r>
            <a:r>
              <a:rPr lang="en-US" sz="2400" dirty="0">
                <a:latin typeface="+mn-lt"/>
              </a:rPr>
              <a:t>serial </a:t>
            </a:r>
            <a:r>
              <a:rPr lang="en-US" sz="2400" dirty="0" smtClean="0">
                <a:latin typeface="+mn-lt"/>
              </a:rPr>
              <a:t>interfaces</a:t>
            </a:r>
            <a:endParaRPr lang="en-US" sz="2400" dirty="0">
              <a:latin typeface="+mn-lt"/>
            </a:endParaRPr>
          </a:p>
          <a:p>
            <a:pPr marL="742950" lvl="1" indent="-285750">
              <a:buFont typeface="Arial"/>
              <a:buChar char="•"/>
            </a:pPr>
            <a:r>
              <a:rPr lang="en-US" sz="2400" dirty="0">
                <a:latin typeface="+mn-lt"/>
              </a:rPr>
              <a:t>Low </a:t>
            </a:r>
            <a:r>
              <a:rPr lang="en-US" sz="2400" dirty="0" smtClean="0">
                <a:latin typeface="+mn-lt"/>
              </a:rPr>
              <a:t>latency, low protocol overhead and low pin count</a:t>
            </a:r>
            <a:endParaRPr lang="en-US" sz="2400" dirty="0">
              <a:latin typeface="+mn-lt"/>
            </a:endParaRPr>
          </a:p>
          <a:p>
            <a:pPr marL="742950" lvl="1" indent="-285750">
              <a:buFont typeface="Arial"/>
              <a:buChar char="•"/>
            </a:pPr>
            <a:r>
              <a:rPr lang="en-US" sz="2400" dirty="0" smtClean="0">
                <a:latin typeface="+mn-lt"/>
              </a:rPr>
              <a:t>Industry-standard </a:t>
            </a:r>
            <a:r>
              <a:rPr lang="en-US" sz="2400" dirty="0">
                <a:latin typeface="+mn-lt"/>
              </a:rPr>
              <a:t>SerDes </a:t>
            </a:r>
            <a:endParaRPr lang="en-US" sz="2400" dirty="0" smtClean="0">
              <a:latin typeface="+mn-lt"/>
            </a:endParaRPr>
          </a:p>
        </p:txBody>
      </p:sp>
      <p:grpSp>
        <p:nvGrpSpPr>
          <p:cNvPr id="3"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5"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6"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 xmlns:p14="http://schemas.microsoft.com/office/powerpoint/2010/main" val="2103244189"/>
              </p:ext>
            </p:extLst>
          </p:nvPr>
        </p:nvGraphicFramePr>
        <p:xfrm>
          <a:off x="533400" y="838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 xmlns:p14="http://schemas.microsoft.com/office/powerpoint/2010/main" val="3522571414"/>
              </p:ext>
            </p:extLst>
          </p:nvPr>
        </p:nvGraphicFramePr>
        <p:xfrm>
          <a:off x="3886200" y="838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cs typeface="Arial"/>
              </a:rPr>
              <a:t>Address Translation: Example 1(2)</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Choose </a:t>
            </a:r>
            <a:r>
              <a:rPr lang="en-US" sz="2000" dirty="0" smtClean="0">
                <a:latin typeface="+mn-lt"/>
                <a:cs typeface="Arial"/>
              </a:rPr>
              <a:t>a read or write address from core 5 and address 4567 89a0</a:t>
            </a:r>
          </a:p>
          <a:p>
            <a:r>
              <a:rPr lang="en-US" sz="2000" dirty="0" smtClean="0">
                <a:latin typeface="+mn-lt"/>
                <a:cs typeface="Arial"/>
              </a:rPr>
              <a:t>HyperLink Tx side </a:t>
            </a:r>
            <a:r>
              <a:rPr lang="en-US" sz="2000" dirty="0" smtClean="0">
                <a:latin typeface="+mn-lt"/>
                <a:cs typeface="Arial"/>
              </a:rPr>
              <a:t>builds </a:t>
            </a:r>
            <a:r>
              <a:rPr lang="en-US" sz="2000" dirty="0" smtClean="0">
                <a:latin typeface="+mn-lt"/>
                <a:cs typeface="Arial"/>
              </a:rPr>
              <a:t>the following address 5567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81000" y="1676400"/>
          <a:ext cx="8458200" cy="4812424"/>
        </p:xfrm>
        <a:graphic>
          <a:graphicData uri="http://schemas.openxmlformats.org/presentationml/2006/ole">
            <p:oleObj spid="_x0000_s468994"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563231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 each </a:t>
            </a:r>
            <a:r>
              <a:rPr lang="en-US" sz="2000" dirty="0">
                <a:latin typeface="+mn-lt"/>
              </a:rPr>
              <a:t>of size 0x0100_0000 (16MB</a:t>
            </a:r>
            <a:r>
              <a:rPr lang="en-US" sz="2000" dirty="0" smtClean="0">
                <a:latin typeface="+mn-lt"/>
              </a:rPr>
              <a:t>),  </a:t>
            </a:r>
            <a:br>
              <a:rPr lang="en-US" sz="2000" dirty="0" smtClean="0">
                <a:latin typeface="+mn-lt"/>
              </a:rPr>
            </a:br>
            <a:r>
              <a:rPr lang="en-US" sz="2000" dirty="0" smtClean="0">
                <a:latin typeface="+mn-lt"/>
              </a:rPr>
              <a:t>at 0x8000_0000</a:t>
            </a:r>
            <a:r>
              <a:rPr lang="en-US" sz="2000" dirty="0">
                <a:latin typeface="+mn-lt"/>
              </a:rPr>
              <a:t>, 0x8200_0000, </a:t>
            </a:r>
            <a:r>
              <a:rPr lang="en-US" sz="2000" dirty="0" smtClean="0">
                <a:latin typeface="+mn-lt"/>
              </a:rPr>
              <a:t>…, 0x8E00_0000</a:t>
            </a:r>
          </a:p>
          <a:p>
            <a:r>
              <a:rPr lang="en-US" sz="2000" b="1" dirty="0" smtClean="0">
                <a:cs typeface="Arial"/>
              </a:rPr>
              <a:t>Solution</a:t>
            </a:r>
          </a:p>
          <a:p>
            <a:pPr marL="457200" indent="-457200">
              <a:buAutoNum type="arabicPeriod"/>
            </a:pPr>
            <a:r>
              <a:rPr lang="en-US" sz="2000" dirty="0" smtClean="0">
                <a:cs typeface="Arial"/>
              </a:rPr>
              <a:t>Because the segment size is 16M, the offset mask must be 0x00ff ffff and thus rxsegsel = 8, index to lookup table is bits 24-29 and 0x00ffffff is the mask</a:t>
            </a:r>
          </a:p>
          <a:p>
            <a:pPr marL="457200" indent="-457200">
              <a:buAutoNum type="arabicPeriod"/>
            </a:pPr>
            <a:r>
              <a:rPr lang="en-US" sz="2000" dirty="0" smtClean="0">
                <a:cs typeface="Arial"/>
              </a:rPr>
              <a:t>It looks like the table should have 8 rows, each start in a different address (0x8000_0000 0x8200_0000 etc.) and len of 23</a:t>
            </a:r>
          </a:p>
          <a:p>
            <a:pPr marL="457200" indent="-457200">
              <a:buAutoNum type="arabicPeriod"/>
            </a:pPr>
            <a:r>
              <a:rPr lang="en-US" sz="2000" dirty="0" smtClean="0">
                <a:cs typeface="Arial"/>
              </a:rPr>
              <a:t>No secure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2</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3170099"/>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cs typeface="Arial"/>
              </a:rPr>
              <a:t>Notice the overlay of the master PrivID on the index? The last 2 bits of the index (bit 28-29) can be any value, so we must repeat the 8 rows 4 times at indexes XXYAAA where A is the index into the table, Y supposed to be zero and XX may be any number</a:t>
            </a:r>
          </a:p>
          <a:p>
            <a:pPr marL="457200" indent="-457200">
              <a:buFont typeface="+mj-lt"/>
              <a:buAutoNum type="arabicPeriod" startAt="5"/>
            </a:pPr>
            <a:r>
              <a:rPr lang="en-US" sz="2000" b="1" dirty="0" smtClean="0">
                <a:solidFill>
                  <a:srgbClr val="FF0000"/>
                </a:solidFill>
                <a:cs typeface="Arial"/>
              </a:rPr>
              <a:t>To prevent reading of wrong address we load the table rows in the lines that have Y=1 with zero memory</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2(2)</a:t>
            </a:r>
          </a:p>
        </p:txBody>
      </p:sp>
      <p:graphicFrame>
        <p:nvGraphicFramePr>
          <p:cNvPr id="6" name="Table 5"/>
          <p:cNvGraphicFramePr>
            <a:graphicFrameLocks noGrp="1"/>
          </p:cNvGraphicFramePr>
          <p:nvPr>
            <p:extLst>
              <p:ext uri="{D42A27DB-BD31-4B8C-83A1-F6EECF244321}">
                <p14:modId xmlns="" xmlns:p14="http://schemas.microsoft.com/office/powerpoint/2010/main" val="2103244189"/>
              </p:ext>
            </p:extLst>
          </p:nvPr>
        </p:nvGraphicFramePr>
        <p:xfrm>
          <a:off x="6858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522571414"/>
              </p:ext>
            </p:extLst>
          </p:nvPr>
        </p:nvGraphicFramePr>
        <p:xfrm>
          <a:off x="39624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5" name="TextBox 14"/>
          <p:cNvSpPr txBox="1"/>
          <p:nvPr/>
        </p:nvSpPr>
        <p:spPr>
          <a:xfrm>
            <a:off x="7467600" y="3505200"/>
            <a:ext cx="1295400" cy="2862322"/>
          </a:xfrm>
          <a:prstGeom prst="rect">
            <a:avLst/>
          </a:prstGeom>
          <a:noFill/>
        </p:spPr>
        <p:txBody>
          <a:bodyPr wrap="square" rtlCol="0">
            <a:spAutoFit/>
          </a:bodyPr>
          <a:lstStyle/>
          <a:p>
            <a:r>
              <a:rPr lang="en-US" sz="2000" b="1" dirty="0" smtClean="0">
                <a:solidFill>
                  <a:srgbClr val="FF0000"/>
                </a:solidFill>
              </a:rPr>
              <a:t>The table to the left will be repeated 4 times</a:t>
            </a:r>
          </a:p>
          <a:p>
            <a:r>
              <a:rPr lang="en-US" sz="2000" b="1" dirty="0" smtClean="0">
                <a:solidFill>
                  <a:srgbClr val="FF0000"/>
                </a:solidFill>
              </a:rPr>
              <a:t>16-31, 32-47, 48-63</a:t>
            </a:r>
            <a:endParaRPr lang="en-US" sz="2000" b="1" dirty="0">
              <a:solidFill>
                <a:srgbClr val="FF0000"/>
              </a:solidFill>
            </a:endParaRP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Choose </a:t>
            </a:r>
            <a:r>
              <a:rPr lang="en-US" sz="2000" dirty="0" smtClean="0">
                <a:latin typeface="+mn-lt"/>
                <a:cs typeface="Arial"/>
              </a:rPr>
              <a:t>a read or write address from core 7 and address 4567 89a0</a:t>
            </a:r>
          </a:p>
          <a:p>
            <a:r>
              <a:rPr lang="en-US" sz="2000" dirty="0" smtClean="0">
                <a:latin typeface="+mn-lt"/>
                <a:cs typeface="Arial"/>
              </a:rPr>
              <a:t>HyperLink Tx side </a:t>
            </a:r>
            <a:r>
              <a:rPr lang="en-US" sz="2000" dirty="0" smtClean="0">
                <a:latin typeface="+mn-lt"/>
                <a:cs typeface="Arial"/>
              </a:rPr>
              <a:t>builds </a:t>
            </a:r>
            <a:r>
              <a:rPr lang="en-US" sz="2000" dirty="0" smtClean="0">
                <a:latin typeface="+mn-lt"/>
                <a:cs typeface="Arial"/>
              </a:rPr>
              <a:t>the following address 7567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470018"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6247864"/>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smtClean="0"/>
              <a:t>8 segments, 7 of size 16MB at 0x8000_0000, </a:t>
            </a:r>
            <a:br>
              <a:rPr lang="en-US" sz="2000" dirty="0" smtClean="0"/>
            </a:br>
            <a:r>
              <a:rPr lang="en-US" sz="2000" dirty="0" smtClean="0"/>
              <a:t>0x8100_0000, …and 1 of size 32MB at 0x8700_0000</a:t>
            </a:r>
          </a:p>
          <a:p>
            <a:r>
              <a:rPr lang="en-US" sz="2000" b="1" dirty="0" smtClean="0">
                <a:cs typeface="Arial"/>
              </a:rPr>
              <a:t>Solution</a:t>
            </a:r>
          </a:p>
          <a:p>
            <a:pPr marL="457200" indent="-457200">
              <a:buAutoNum type="arabicPeriod"/>
            </a:pPr>
            <a:r>
              <a:rPr lang="en-US" sz="2000" dirty="0" smtClean="0">
                <a:cs typeface="Arial"/>
              </a:rPr>
              <a:t>Because the maximum segment size is 32M, the offset mask must be 0x01ff ffff and thus rxsegsel = 9, index to lookup table is bits 25-30 and 0x001fffff is the mask for the 32M, however, for smaller size, the mast is different. For 16M, the mask is 0x00ff ffff</a:t>
            </a:r>
          </a:p>
          <a:p>
            <a:pPr marL="457200" indent="-457200">
              <a:buAutoNum type="arabicPeriod"/>
            </a:pPr>
            <a:r>
              <a:rPr lang="en-US" sz="2000" dirty="0" smtClean="0">
                <a:cs typeface="Arial"/>
              </a:rPr>
              <a:t>It looks like the table should have 8 rows, each start in a different address (0x8000_0000 0x8100_0000 etc.) and len of 23 where the last one will have len of 24</a:t>
            </a:r>
          </a:p>
          <a:p>
            <a:pPr marL="457200" indent="-457200">
              <a:buAutoNum type="arabicPeriod"/>
            </a:pPr>
            <a:r>
              <a:rPr lang="en-US" sz="2000" dirty="0" smtClean="0">
                <a:cs typeface="Arial"/>
              </a:rPr>
              <a:t>No secure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3</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1938992"/>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cs typeface="Arial"/>
              </a:rPr>
              <a:t>Notice the overlay of the master PrivID on the index? The last 3 bits of the index (bit 28-30) can be any value, so we must repeat the 8 rows 8 times</a:t>
            </a: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3(2)</a:t>
            </a:r>
          </a:p>
        </p:txBody>
      </p:sp>
      <p:graphicFrame>
        <p:nvGraphicFramePr>
          <p:cNvPr id="6" name="Table 5"/>
          <p:cNvGraphicFramePr>
            <a:graphicFrameLocks noGrp="1"/>
          </p:cNvGraphicFramePr>
          <p:nvPr>
            <p:extLst>
              <p:ext uri="{D42A27DB-BD31-4B8C-83A1-F6EECF244321}">
                <p14:modId xmlns="" xmlns:p14="http://schemas.microsoft.com/office/powerpoint/2010/main" val="2103244189"/>
              </p:ext>
            </p:extLst>
          </p:nvPr>
        </p:nvGraphicFramePr>
        <p:xfrm>
          <a:off x="4572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522571414"/>
              </p:ext>
            </p:extLst>
          </p:nvPr>
        </p:nvGraphicFramePr>
        <p:xfrm>
          <a:off x="37338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 </a:t>
                      </a:r>
                      <a:endParaRPr lang="en-US" dirty="0"/>
                    </a:p>
                  </a:txBody>
                  <a:tcPr/>
                </a:tc>
              </a:tr>
            </a:tbl>
          </a:graphicData>
        </a:graphic>
      </p:graphicFrame>
      <p:sp>
        <p:nvSpPr>
          <p:cNvPr id="15" name="TextBox 14"/>
          <p:cNvSpPr txBox="1"/>
          <p:nvPr/>
        </p:nvSpPr>
        <p:spPr>
          <a:xfrm>
            <a:off x="7086600" y="1981200"/>
            <a:ext cx="1600200" cy="3170099"/>
          </a:xfrm>
          <a:prstGeom prst="rect">
            <a:avLst/>
          </a:prstGeom>
          <a:noFill/>
        </p:spPr>
        <p:txBody>
          <a:bodyPr wrap="square" rtlCol="0">
            <a:spAutoFit/>
          </a:bodyPr>
          <a:lstStyle/>
          <a:p>
            <a:r>
              <a:rPr lang="en-US" sz="2000" b="1" dirty="0" smtClean="0">
                <a:solidFill>
                  <a:srgbClr val="FF0000"/>
                </a:solidFill>
              </a:rPr>
              <a:t>The table to the left will be repeated 8 times</a:t>
            </a:r>
          </a:p>
          <a:p>
            <a:r>
              <a:rPr lang="en-US" sz="2000" b="1" dirty="0" smtClean="0">
                <a:solidFill>
                  <a:srgbClr val="FF0000"/>
                </a:solidFill>
              </a:rPr>
              <a:t>8-15, 16-23. 24-31, 32-39, 40-47, 48-55, 56-63</a:t>
            </a:r>
            <a:endParaRPr lang="en-US" sz="2000" b="1" dirty="0">
              <a:solidFill>
                <a:srgbClr val="FF0000"/>
              </a:solidFill>
            </a:endParaRP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Choose </a:t>
            </a:r>
            <a:r>
              <a:rPr lang="en-US" sz="2000" dirty="0" smtClean="0">
                <a:latin typeface="+mn-lt"/>
                <a:cs typeface="Arial"/>
              </a:rPr>
              <a:t>a read address from master with privilege 8 and address 4567 89a0</a:t>
            </a:r>
          </a:p>
          <a:p>
            <a:r>
              <a:rPr lang="en-US" sz="2000" dirty="0" smtClean="0">
                <a:latin typeface="+mn-lt"/>
                <a:cs typeface="Arial"/>
              </a:rPr>
              <a:t>HyperLink Tx side </a:t>
            </a:r>
            <a:r>
              <a:rPr lang="en-US" sz="2000" dirty="0" smtClean="0">
                <a:latin typeface="+mn-lt"/>
                <a:cs typeface="Arial"/>
              </a:rPr>
              <a:t>builds </a:t>
            </a:r>
            <a:r>
              <a:rPr lang="en-US" sz="2000" dirty="0" smtClean="0">
                <a:latin typeface="+mn-lt"/>
                <a:cs typeface="Arial"/>
              </a:rPr>
              <a:t>the following address 8567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471042"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3</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0"/>
            <a:ext cx="7924800" cy="6247864"/>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cs typeface="Arial"/>
              </a:rPr>
              <a:t>Build the Segment LUT for C6678 device with the following scenario:</a:t>
            </a:r>
          </a:p>
          <a:p>
            <a:pPr marL="342900" indent="-342900">
              <a:buSzPct val="125000"/>
              <a:buFont typeface="Arial" pitchFamily="34" charset="0"/>
              <a:buChar char="•"/>
              <a:defRPr/>
            </a:pPr>
            <a:r>
              <a:rPr lang="en-US" sz="2000" dirty="0" smtClean="0"/>
              <a:t>9 segments, with 1</a:t>
            </a:r>
            <a:r>
              <a:rPr lang="en-US" sz="2000" baseline="30000" dirty="0" smtClean="0"/>
              <a:t>st</a:t>
            </a:r>
            <a:r>
              <a:rPr lang="en-US" sz="2000" dirty="0" smtClean="0"/>
              <a:t> segment of 4MB in MSMC and 2</a:t>
            </a:r>
            <a:r>
              <a:rPr lang="en-US" sz="2000" baseline="30000" dirty="0" smtClean="0"/>
              <a:t>nd</a:t>
            </a:r>
            <a:r>
              <a:rPr lang="en-US" sz="2000" dirty="0" smtClean="0"/>
              <a:t> to 9</a:t>
            </a:r>
            <a:r>
              <a:rPr lang="en-US" sz="2000" baseline="30000" dirty="0" smtClean="0"/>
              <a:t>th</a:t>
            </a:r>
            <a:r>
              <a:rPr lang="en-US" sz="2000" dirty="0" smtClean="0"/>
              <a:t> segments of 512KB in L2 memory of each core </a:t>
            </a:r>
          </a:p>
          <a:p>
            <a:r>
              <a:rPr lang="en-US" sz="2000" b="1" dirty="0" smtClean="0">
                <a:cs typeface="Arial"/>
              </a:rPr>
              <a:t>Solution</a:t>
            </a:r>
          </a:p>
          <a:p>
            <a:pPr marL="457200" indent="-457200">
              <a:buAutoNum type="arabicPeriod"/>
            </a:pPr>
            <a:r>
              <a:rPr lang="en-US" sz="2000" dirty="0" smtClean="0">
                <a:cs typeface="Arial"/>
              </a:rPr>
              <a:t>Because the maximum segment size is 4M, the offset mask must be 0x003f ffff and thus rxsegsel = 6, index to lookup table is bits 22-26 and 0x03f ffff is the mask for the 4M, however, for smaller size, the mast is different. For 512K, the mask is 0x07 ffff</a:t>
            </a:r>
          </a:p>
          <a:p>
            <a:pPr marL="457200" indent="-457200">
              <a:buAutoNum type="arabicPeriod"/>
            </a:pPr>
            <a:r>
              <a:rPr lang="en-US" sz="2000" dirty="0" smtClean="0">
                <a:cs typeface="Arial"/>
              </a:rPr>
              <a:t>It looks like the table should have 16 rows. The first one starts at 0x0c00 0000 with len of  21 (4M) and 8 row each starts at 0x1N80_0000 (N = 0 to 7) with len of 18, and 7 dummy rows of len=0</a:t>
            </a:r>
          </a:p>
          <a:p>
            <a:pPr marL="457200" indent="-457200">
              <a:buAutoNum type="arabicPeriod"/>
            </a:pPr>
            <a:r>
              <a:rPr lang="en-US" sz="2000" dirty="0" smtClean="0">
                <a:cs typeface="Arial"/>
              </a:rPr>
              <a:t>No secure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4</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4(2)</a:t>
            </a:r>
          </a:p>
        </p:txBody>
      </p:sp>
      <p:sp>
        <p:nvSpPr>
          <p:cNvPr id="15" name="TextBox 14"/>
          <p:cNvSpPr txBox="1"/>
          <p:nvPr/>
        </p:nvSpPr>
        <p:spPr>
          <a:xfrm>
            <a:off x="6858000" y="1066800"/>
            <a:ext cx="1600200" cy="5324535"/>
          </a:xfrm>
          <a:prstGeom prst="rect">
            <a:avLst/>
          </a:prstGeom>
          <a:noFill/>
        </p:spPr>
        <p:txBody>
          <a:bodyPr wrap="square" rtlCol="0">
            <a:spAutoFit/>
          </a:bodyPr>
          <a:lstStyle/>
          <a:p>
            <a:r>
              <a:rPr lang="en-US" sz="2000" b="1" dirty="0" smtClean="0">
                <a:solidFill>
                  <a:srgbClr val="FF0000"/>
                </a:solidFill>
              </a:rPr>
              <a:t>No Overlay, but to prevent errors, we either fill the table with zero rows, or duplicate the 16 rows 4 times. </a:t>
            </a:r>
          </a:p>
          <a:p>
            <a:r>
              <a:rPr lang="en-US" sz="2000" b="1" dirty="0" smtClean="0">
                <a:solidFill>
                  <a:srgbClr val="FF0000"/>
                </a:solidFill>
              </a:rPr>
              <a:t>In this example we duplicate the 16 rows 4 times</a:t>
            </a:r>
            <a:endParaRPr lang="en-US" sz="2000" b="1" dirty="0">
              <a:solidFill>
                <a:srgbClr val="FF0000"/>
              </a:solidFill>
            </a:endParaRPr>
          </a:p>
        </p:txBody>
      </p:sp>
      <p:graphicFrame>
        <p:nvGraphicFramePr>
          <p:cNvPr id="8" name="Table 7"/>
          <p:cNvGraphicFramePr>
            <a:graphicFrameLocks noGrp="1"/>
          </p:cNvGraphicFramePr>
          <p:nvPr>
            <p:extLst>
              <p:ext uri="{D42A27DB-BD31-4B8C-83A1-F6EECF244321}">
                <p14:modId xmlns="" xmlns:p14="http://schemas.microsoft.com/office/powerpoint/2010/main" val="3202497560"/>
              </p:ext>
            </p:extLst>
          </p:nvPr>
        </p:nvGraphicFramePr>
        <p:xfrm>
          <a:off x="381000" y="152400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458640547"/>
              </p:ext>
            </p:extLst>
          </p:nvPr>
        </p:nvGraphicFramePr>
        <p:xfrm>
          <a:off x="3657600" y="152400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p14="http://schemas.microsoft.com/office/powerpoint/2010/main" xmlns="" val="1567398752"/>
              </p:ext>
            </p:extLst>
          </p:nvPr>
        </p:nvGraphicFramePr>
        <p:xfrm>
          <a:off x="3810001" y="838200"/>
          <a:ext cx="5181599" cy="5532970"/>
        </p:xfrm>
        <a:graphic>
          <a:graphicData uri="http://schemas.openxmlformats.org/presentationml/2006/ole">
            <p:oleObj spid="_x0000_s148482" name="Visio" r:id="rId5" imgW="6287074" imgH="6712626" progId="Visio.Drawing.11">
              <p:embed/>
            </p:oleObj>
          </a:graphicData>
        </a:graphic>
      </p:graphicFrame>
      <p:sp>
        <p:nvSpPr>
          <p:cNvPr id="3" name="Rectangle 2"/>
          <p:cNvSpPr/>
          <p:nvPr/>
        </p:nvSpPr>
        <p:spPr>
          <a:xfrm>
            <a:off x="76200" y="762000"/>
            <a:ext cx="4038600" cy="5570756"/>
          </a:xfrm>
          <a:prstGeom prst="rect">
            <a:avLst/>
          </a:prstGeom>
        </p:spPr>
        <p:txBody>
          <a:bodyPr wrap="square">
            <a:spAutoFit/>
          </a:bodyPr>
          <a:lstStyle/>
          <a:p>
            <a:pPr marL="285750" indent="-285750">
              <a:buFont typeface="Arial"/>
              <a:buChar char="•"/>
            </a:pPr>
            <a:r>
              <a:rPr lang="en-US" sz="2000" dirty="0">
                <a:latin typeface="+mn-lt"/>
              </a:rPr>
              <a:t>Device A sends packet frame to Device B for processing and receives </a:t>
            </a:r>
            <a:r>
              <a:rPr lang="en-US" sz="2000" dirty="0" smtClean="0">
                <a:latin typeface="+mn-lt"/>
              </a:rPr>
              <a:t>result; Both </a:t>
            </a:r>
            <a:r>
              <a:rPr lang="en-US" sz="2000" dirty="0">
                <a:latin typeface="+mn-lt"/>
              </a:rPr>
              <a:t>transactions via </a:t>
            </a:r>
            <a:r>
              <a:rPr lang="en-US" sz="2000" dirty="0" smtClean="0">
                <a:latin typeface="+mn-lt"/>
              </a:rPr>
              <a:t>HyperLink.</a:t>
            </a:r>
            <a:endParaRPr lang="en-US" sz="2000" dirty="0">
              <a:latin typeface="+mn-lt"/>
            </a:endParaRPr>
          </a:p>
          <a:p>
            <a:endParaRPr lang="en-US" sz="2000" dirty="0" smtClean="0">
              <a:latin typeface="+mn-lt"/>
            </a:endParaRPr>
          </a:p>
          <a:p>
            <a:pPr marL="285750" indent="-285750">
              <a:buFont typeface="Arial"/>
              <a:buChar char="•"/>
            </a:pPr>
            <a:r>
              <a:rPr lang="en-US" sz="2000" dirty="0" smtClean="0">
                <a:latin typeface="+mn-lt"/>
              </a:rPr>
              <a:t>Enables scalable solutions with access to remote CorePacs to expand </a:t>
            </a:r>
            <a:r>
              <a:rPr lang="en-US" sz="2000" dirty="0">
                <a:latin typeface="+mn-lt"/>
              </a:rPr>
              <a:t>processing </a:t>
            </a:r>
            <a:r>
              <a:rPr lang="en-US" sz="2000" dirty="0" smtClean="0">
                <a:latin typeface="+mn-lt"/>
              </a:rPr>
              <a:t>capability.    Device </a:t>
            </a:r>
            <a:r>
              <a:rPr lang="en-US" sz="2000" dirty="0">
                <a:latin typeface="+mn-lt"/>
              </a:rPr>
              <a:t>B acts as </a:t>
            </a:r>
            <a:r>
              <a:rPr lang="en-US" sz="2000" dirty="0" smtClean="0">
                <a:latin typeface="+mn-lt"/>
              </a:rPr>
              <a:t>codec     accelerator </a:t>
            </a:r>
            <a:r>
              <a:rPr lang="en-US" sz="2000" dirty="0">
                <a:latin typeface="+mn-lt"/>
              </a:rPr>
              <a:t>in this </a:t>
            </a:r>
            <a:r>
              <a:rPr lang="en-US" sz="2000" dirty="0" smtClean="0">
                <a:latin typeface="+mn-lt"/>
              </a:rPr>
              <a:t>case.</a:t>
            </a:r>
            <a:endParaRPr lang="en-US" sz="2000" dirty="0">
              <a:latin typeface="+mn-lt"/>
            </a:endParaRPr>
          </a:p>
          <a:p>
            <a:endParaRPr lang="en-US" sz="2000" dirty="0">
              <a:latin typeface="+mn-lt"/>
            </a:endParaRPr>
          </a:p>
          <a:p>
            <a:pPr marL="285750" indent="-285750">
              <a:buFont typeface="Arial"/>
              <a:buChar char="•"/>
            </a:pPr>
            <a:r>
              <a:rPr lang="en-US" sz="2000" dirty="0">
                <a:latin typeface="+mn-lt"/>
              </a:rPr>
              <a:t>Reduce </a:t>
            </a:r>
            <a:r>
              <a:rPr lang="en-US" sz="2000" dirty="0" smtClean="0">
                <a:latin typeface="+mn-lt"/>
              </a:rPr>
              <a:t>system power </a:t>
            </a:r>
            <a:r>
              <a:rPr lang="en-US" sz="2000" dirty="0">
                <a:latin typeface="+mn-lt"/>
              </a:rPr>
              <a:t>consumption by </a:t>
            </a:r>
            <a:r>
              <a:rPr lang="en-US" sz="2000" dirty="0" smtClean="0">
                <a:latin typeface="+mn-lt"/>
              </a:rPr>
              <a:t>allowing </a:t>
            </a:r>
            <a:br>
              <a:rPr lang="en-US" sz="2000" dirty="0" smtClean="0">
                <a:latin typeface="+mn-lt"/>
              </a:rPr>
            </a:br>
            <a:r>
              <a:rPr lang="en-US" sz="2000" dirty="0" smtClean="0">
                <a:latin typeface="+mn-lt"/>
              </a:rPr>
              <a:t>users to disable I/O and peripherals on remote device.</a:t>
            </a:r>
          </a:p>
          <a:p>
            <a:pPr marL="742950" lvl="1" indent="-285750">
              <a:buFont typeface="Arial"/>
              <a:buChar char="•"/>
            </a:pPr>
            <a:r>
              <a:rPr lang="en-US" dirty="0" smtClean="0">
                <a:latin typeface="+mn-lt"/>
              </a:rPr>
              <a:t>Device A: </a:t>
            </a:r>
            <a:r>
              <a:rPr lang="en-US" dirty="0">
                <a:latin typeface="+mn-lt"/>
              </a:rPr>
              <a:t>all </a:t>
            </a:r>
            <a:r>
              <a:rPr lang="en-US" dirty="0" smtClean="0">
                <a:latin typeface="+mn-lt"/>
              </a:rPr>
              <a:t>peripherals active</a:t>
            </a:r>
          </a:p>
          <a:p>
            <a:pPr marL="742950" lvl="1" indent="-285750">
              <a:buFont typeface="Arial"/>
              <a:buChar char="•"/>
            </a:pPr>
            <a:r>
              <a:rPr lang="en-US" dirty="0" smtClean="0">
                <a:latin typeface="+mn-lt"/>
              </a:rPr>
              <a:t>Device B: </a:t>
            </a:r>
            <a:r>
              <a:rPr lang="en-US" dirty="0">
                <a:latin typeface="+mn-lt"/>
              </a:rPr>
              <a:t>o</a:t>
            </a:r>
            <a:r>
              <a:rPr lang="en-US" dirty="0" smtClean="0">
                <a:latin typeface="+mn-lt"/>
              </a:rPr>
              <a:t>nly HyperLink active</a:t>
            </a:r>
          </a:p>
          <a:p>
            <a:pPr marL="285750" indent="-285750">
              <a:buFont typeface="Arial"/>
              <a:buChar char="•"/>
            </a:pPr>
            <a:endParaRPr lang="en-US" sz="2000" dirty="0">
              <a:latin typeface="+mn-lt"/>
            </a:endParaRPr>
          </a:p>
        </p:txBody>
      </p:sp>
      <p:sp>
        <p:nvSpPr>
          <p:cNvPr id="6" name="Title 1"/>
          <p:cNvSpPr>
            <a:spLocks noGrp="1"/>
          </p:cNvSpPr>
          <p:nvPr>
            <p:ph type="title"/>
          </p:nvPr>
        </p:nvSpPr>
        <p:spPr>
          <a:xfrm>
            <a:off x="228600" y="0"/>
            <a:ext cx="8610600" cy="762000"/>
          </a:xfrm>
        </p:spPr>
        <p:txBody>
          <a:bodyPr/>
          <a:lstStyle/>
          <a:p>
            <a:pPr eaLnBrk="1" hangingPunct="1"/>
            <a:r>
              <a:rPr lang="en-US" sz="4000" b="0" dirty="0" smtClean="0">
                <a:latin typeface="+mn-lt"/>
                <a:cs typeface="Arial"/>
              </a:rPr>
              <a:t>Overview: Example Use-Case with 6678</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Choose </a:t>
            </a:r>
            <a:r>
              <a:rPr lang="en-US" sz="2000" dirty="0" smtClean="0">
                <a:latin typeface="+mn-lt"/>
                <a:cs typeface="Arial"/>
              </a:rPr>
              <a:t>a read address from core 1 and address 4567 89a0</a:t>
            </a:r>
          </a:p>
          <a:p>
            <a:r>
              <a:rPr lang="en-US" sz="2000" dirty="0" smtClean="0">
                <a:latin typeface="+mn-lt"/>
                <a:cs typeface="Arial"/>
              </a:rPr>
              <a:t>HyperLink Tx side </a:t>
            </a:r>
            <a:r>
              <a:rPr lang="en-US" sz="2000" dirty="0" smtClean="0">
                <a:latin typeface="+mn-lt"/>
                <a:cs typeface="Arial"/>
              </a:rPr>
              <a:t>builds </a:t>
            </a:r>
            <a:r>
              <a:rPr lang="en-US" sz="2000" dirty="0" smtClean="0">
                <a:latin typeface="+mn-lt"/>
                <a:cs typeface="Arial"/>
              </a:rPr>
              <a:t>the following address 1567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472066"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4</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mn-lt"/>
                <a:cs typeface="Arial"/>
              </a:rPr>
              <a:t>Five </a:t>
            </a:r>
            <a:r>
              <a:rPr lang="en-US" sz="2000" dirty="0">
                <a:latin typeface="+mn-lt"/>
                <a:cs typeface="Arial"/>
              </a:rPr>
              <a:t>registers control the behavior of the </a:t>
            </a:r>
            <a:r>
              <a:rPr lang="en-US" sz="2000" dirty="0" smtClean="0">
                <a:latin typeface="+mn-lt"/>
                <a:cs typeface="Arial"/>
              </a:rPr>
              <a:t>Rx </a:t>
            </a:r>
            <a:r>
              <a:rPr lang="en-US" sz="2000" dirty="0">
                <a:latin typeface="+mn-lt"/>
                <a:cs typeface="Arial"/>
              </a:rPr>
              <a:t>side</a:t>
            </a:r>
            <a:r>
              <a:rPr lang="en-US" sz="2000" dirty="0" smtClean="0">
                <a:latin typeface="+mn-lt"/>
                <a:cs typeface="Arial"/>
              </a:rPr>
              <a:t>:</a:t>
            </a:r>
          </a:p>
          <a:p>
            <a:pPr>
              <a:defRPr/>
            </a:pPr>
            <a:endParaRPr lang="en-US" sz="2000" dirty="0">
              <a:latin typeface="+mn-lt"/>
              <a:cs typeface="Arial"/>
            </a:endParaRPr>
          </a:p>
          <a:p>
            <a:pPr>
              <a:defRPr/>
            </a:pPr>
            <a:r>
              <a:rPr lang="en-US" sz="2000" dirty="0" smtClean="0">
                <a:latin typeface="+mn-lt"/>
                <a:cs typeface="Arial"/>
              </a:rPr>
              <a:t>1. Rx </a:t>
            </a:r>
            <a:r>
              <a:rPr lang="en-US" sz="2000" dirty="0">
                <a:latin typeface="+mn-lt"/>
                <a:cs typeface="Arial"/>
              </a:rPr>
              <a:t>Address Selector </a:t>
            </a:r>
            <a:r>
              <a:rPr lang="en-US" sz="2000" dirty="0" smtClean="0">
                <a:latin typeface="+mn-lt"/>
                <a:cs typeface="Arial"/>
              </a:rPr>
              <a:t>Control </a:t>
            </a:r>
            <a:r>
              <a:rPr lang="en-US" sz="2000" dirty="0">
                <a:latin typeface="+mn-lt"/>
                <a:cs typeface="Arial"/>
              </a:rPr>
              <a:t>(base + </a:t>
            </a:r>
            <a:r>
              <a:rPr lang="en-US" sz="2000" dirty="0" smtClean="0">
                <a:latin typeface="+mn-lt"/>
                <a:cs typeface="Arial"/>
              </a:rPr>
              <a:t>0x2c) </a:t>
            </a:r>
          </a:p>
          <a:p>
            <a:pPr>
              <a:defRPr/>
            </a:pPr>
            <a:r>
              <a:rPr lang="en-US" sz="2000" dirty="0" smtClean="0">
                <a:latin typeface="+mn-lt"/>
                <a:cs typeface="Arial"/>
              </a:rPr>
              <a:t>    Controls </a:t>
            </a:r>
            <a:r>
              <a:rPr lang="en-US" sz="2000" dirty="0">
                <a:latin typeface="+mn-lt"/>
                <a:cs typeface="Arial"/>
              </a:rPr>
              <a:t>how the address word is </a:t>
            </a:r>
            <a:r>
              <a:rPr lang="en-US" sz="2000" dirty="0" smtClean="0">
                <a:latin typeface="+mn-lt"/>
                <a:cs typeface="Arial"/>
              </a:rPr>
              <a:t>decoded; </a:t>
            </a:r>
            <a:r>
              <a:rPr lang="en-US" sz="2000" dirty="0" smtClean="0">
                <a:solidFill>
                  <a:srgbClr val="0070C0"/>
                </a:solidFill>
                <a:latin typeface="+mn-lt"/>
                <a:cs typeface="Arial"/>
              </a:rPr>
              <a:t>hyplnkRXAddrSelReg_s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2. Rx </a:t>
            </a:r>
            <a:r>
              <a:rPr lang="en-US" sz="2000" dirty="0">
                <a:latin typeface="+mn-lt"/>
                <a:cs typeface="Arial"/>
              </a:rPr>
              <a:t>Address </a:t>
            </a:r>
            <a:r>
              <a:rPr lang="en-US" sz="2000" dirty="0" smtClean="0">
                <a:latin typeface="+mn-lt"/>
                <a:cs typeface="Arial"/>
              </a:rPr>
              <a:t>PrivID Index </a:t>
            </a:r>
            <a:r>
              <a:rPr lang="en-US" sz="2000" dirty="0">
                <a:latin typeface="+mn-lt"/>
                <a:cs typeface="Arial"/>
              </a:rPr>
              <a:t>(base + </a:t>
            </a:r>
            <a:r>
              <a:rPr lang="en-US" sz="2000" dirty="0" smtClean="0">
                <a:latin typeface="+mn-lt"/>
                <a:cs typeface="Arial"/>
              </a:rPr>
              <a:t>0x30)</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Privilege Lookup Table; </a:t>
            </a:r>
            <a:r>
              <a:rPr lang="en-US" sz="2000" dirty="0" smtClean="0">
                <a:solidFill>
                  <a:srgbClr val="0070C0"/>
                </a:solidFill>
                <a:latin typeface="+mn-lt"/>
                <a:cs typeface="Arial"/>
              </a:rPr>
              <a:t>hyplnkRXPrivIDIdxReg_s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3. Rx </a:t>
            </a:r>
            <a:r>
              <a:rPr lang="en-US" sz="2000" dirty="0">
                <a:latin typeface="+mn-lt"/>
                <a:cs typeface="Arial"/>
              </a:rPr>
              <a:t>Address </a:t>
            </a:r>
            <a:r>
              <a:rPr lang="en-US" sz="2000" dirty="0" smtClean="0">
                <a:latin typeface="+mn-lt"/>
                <a:cs typeface="Arial"/>
              </a:rPr>
              <a:t>PrivID </a:t>
            </a:r>
            <a:r>
              <a:rPr lang="en-US" sz="2000" dirty="0">
                <a:latin typeface="+mn-lt"/>
                <a:cs typeface="Arial"/>
              </a:rPr>
              <a:t>Value (base + </a:t>
            </a:r>
            <a:r>
              <a:rPr lang="en-US" sz="2000" dirty="0" smtClean="0">
                <a:latin typeface="+mn-lt"/>
                <a:cs typeface="Arial"/>
              </a:rPr>
              <a:t>0x34) </a:t>
            </a:r>
            <a:br>
              <a:rPr lang="en-US" sz="2000" dirty="0" smtClean="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Privilege Lookup Table; </a:t>
            </a:r>
            <a:r>
              <a:rPr lang="en-US" sz="2000" dirty="0" smtClean="0">
                <a:solidFill>
                  <a:srgbClr val="0070C0"/>
                </a:solidFill>
                <a:latin typeface="+mn-lt"/>
                <a:cs typeface="Arial"/>
              </a:rPr>
              <a:t>hyplnkRXPrivIDValReg_s</a:t>
            </a:r>
            <a:r>
              <a:rPr lang="en-US" sz="2000" dirty="0" smtClean="0">
                <a:latin typeface="+mn-lt"/>
                <a:cs typeface="Arial"/>
              </a:rPr>
              <a:t> </a:t>
            </a:r>
          </a:p>
          <a:p>
            <a:pPr marL="342900" indent="-342900">
              <a:buFontTx/>
              <a:buAutoNum type="arabicPeriod"/>
              <a:defRPr/>
            </a:pPr>
            <a:endParaRPr lang="en-US" sz="2000" dirty="0">
              <a:latin typeface="+mn-lt"/>
              <a:cs typeface="Arial"/>
            </a:endParaRPr>
          </a:p>
          <a:p>
            <a:pPr>
              <a:defRPr/>
            </a:pPr>
            <a:r>
              <a:rPr lang="en-US" sz="2000" dirty="0" smtClean="0">
                <a:latin typeface="+mn-lt"/>
                <a:cs typeface="Arial"/>
              </a:rPr>
              <a:t>4. Rx </a:t>
            </a:r>
            <a:r>
              <a:rPr lang="en-US" sz="2000" dirty="0">
                <a:latin typeface="+mn-lt"/>
                <a:cs typeface="Arial"/>
              </a:rPr>
              <a:t>Address Segment Index  (base + </a:t>
            </a:r>
            <a:r>
              <a:rPr lang="en-US" sz="2000" dirty="0" smtClean="0">
                <a:latin typeface="+mn-lt"/>
                <a:cs typeface="Arial"/>
              </a:rPr>
              <a:t>0x38)</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Segment Lookup Table; </a:t>
            </a:r>
            <a:r>
              <a:rPr lang="en-US" sz="2000" dirty="0" smtClean="0">
                <a:solidFill>
                  <a:srgbClr val="0070C0"/>
                </a:solidFill>
                <a:latin typeface="+mn-lt"/>
                <a:cs typeface="Arial"/>
              </a:rPr>
              <a:t>hyplnkRXSegIdxReg_s </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5. Rx </a:t>
            </a:r>
            <a:r>
              <a:rPr lang="en-US" sz="2000" dirty="0">
                <a:latin typeface="+mn-lt"/>
                <a:cs typeface="Arial"/>
              </a:rPr>
              <a:t>Address </a:t>
            </a:r>
            <a:r>
              <a:rPr lang="en-US" sz="2000" dirty="0" smtClean="0">
                <a:latin typeface="+mn-lt"/>
                <a:cs typeface="Arial"/>
              </a:rPr>
              <a:t>Segment </a:t>
            </a:r>
            <a:r>
              <a:rPr lang="en-US" sz="2000" dirty="0">
                <a:latin typeface="+mn-lt"/>
                <a:cs typeface="Arial"/>
              </a:rPr>
              <a:t>V</a:t>
            </a:r>
            <a:r>
              <a:rPr lang="en-US" sz="2000" dirty="0" smtClean="0">
                <a:latin typeface="+mn-lt"/>
                <a:cs typeface="Arial"/>
              </a:rPr>
              <a:t>alue </a:t>
            </a:r>
            <a:r>
              <a:rPr lang="en-US" sz="2000" dirty="0">
                <a:latin typeface="+mn-lt"/>
                <a:cs typeface="Arial"/>
              </a:rPr>
              <a:t>(base + </a:t>
            </a:r>
            <a:r>
              <a:rPr lang="en-US" sz="2000" dirty="0" smtClean="0">
                <a:latin typeface="+mn-lt"/>
                <a:cs typeface="Arial"/>
              </a:rPr>
              <a:t>0x3c) </a:t>
            </a:r>
            <a:r>
              <a:rPr lang="en-US" sz="2000" dirty="0">
                <a:latin typeface="+mn-lt"/>
                <a:cs typeface="Arial"/>
              </a:rPr>
              <a:t/>
            </a:r>
            <a:br>
              <a:rPr lang="en-US" sz="2000" dirty="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Segment Lookup Table; </a:t>
            </a:r>
            <a:r>
              <a:rPr lang="en-US" sz="2000" dirty="0" smtClean="0">
                <a:solidFill>
                  <a:srgbClr val="0070C0"/>
                </a:solidFill>
                <a:latin typeface="+mn-lt"/>
                <a:cs typeface="Arial"/>
              </a:rPr>
              <a:t>hyplnkRXSegValReg_s</a:t>
            </a:r>
            <a:endParaRPr lang="en-US" sz="2000" dirty="0">
              <a:solidFill>
                <a:srgbClr val="0070C0"/>
              </a:solidFill>
              <a:latin typeface="+mn-lt"/>
              <a:cs typeface="Arial"/>
            </a:endParaRPr>
          </a:p>
        </p:txBody>
      </p:sp>
      <p:sp>
        <p:nvSpPr>
          <p:cNvPr id="7"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3048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latin typeface="+mn-lt"/>
              </a:rPr>
              <a:t>To </a:t>
            </a:r>
            <a:r>
              <a:rPr lang="en-US" sz="2200" b="1" dirty="0">
                <a:latin typeface="+mn-lt"/>
              </a:rPr>
              <a:t>program </a:t>
            </a:r>
            <a:r>
              <a:rPr lang="en-US" sz="2200" b="1" dirty="0" smtClean="0">
                <a:latin typeface="+mn-lt"/>
              </a:rPr>
              <a:t>the LUT: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Value Register, which will populate the corresponding index in the LUT with this value</a:t>
            </a:r>
          </a:p>
          <a:p>
            <a:pPr>
              <a:spcBef>
                <a:spcPts val="600"/>
              </a:spcBef>
            </a:pPr>
            <a:endParaRPr lang="en-US" sz="2200" dirty="0">
              <a:latin typeface="+mn-lt"/>
            </a:endParaRPr>
          </a:p>
          <a:p>
            <a:pPr>
              <a:spcBef>
                <a:spcPts val="600"/>
              </a:spcBef>
            </a:pPr>
            <a:r>
              <a:rPr lang="en-US" sz="2200" b="1" dirty="0" smtClean="0">
                <a:latin typeface="+mn-lt"/>
              </a:rPr>
              <a:t>To </a:t>
            </a:r>
            <a:r>
              <a:rPr lang="en-US" sz="2200" b="1" dirty="0">
                <a:latin typeface="+mn-lt"/>
              </a:rPr>
              <a:t>check </a:t>
            </a:r>
            <a:r>
              <a:rPr lang="en-US" sz="2200" b="1" dirty="0" smtClean="0">
                <a:latin typeface="+mn-lt"/>
              </a:rPr>
              <a:t>LUT content: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to 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Read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Value </a:t>
            </a:r>
            <a:r>
              <a:rPr lang="en-US" sz="2200" dirty="0" smtClean="0">
                <a:latin typeface="+mn-lt"/>
              </a:rPr>
              <a:t>Register, which will return value from LUT for index specified in Index Register</a:t>
            </a:r>
            <a:endParaRPr lang="en-US" sz="2200" dirty="0">
              <a:latin typeface="+mn-lt"/>
            </a:endParaRPr>
          </a:p>
        </p:txBody>
      </p:sp>
      <p:sp>
        <p:nvSpPr>
          <p:cNvPr id="5"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237680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mn-lt"/>
                <a:cs typeface="Arial"/>
              </a:rPr>
              <a:t>Translation process inputs on the local/transmit side:</a:t>
            </a:r>
            <a:endParaRPr lang="en-US" sz="2200" dirty="0">
              <a:latin typeface="+mn-lt"/>
              <a:cs typeface="Arial"/>
            </a:endParaRPr>
          </a:p>
          <a:p>
            <a:pPr marL="800100" lvl="1" indent="-342900">
              <a:buFontTx/>
              <a:buAutoNum type="arabicPeriod"/>
              <a:defRPr/>
            </a:pPr>
            <a:r>
              <a:rPr lang="en-US" sz="2200" dirty="0">
                <a:latin typeface="+mn-lt"/>
                <a:cs typeface="Arial"/>
              </a:rPr>
              <a:t>28 bits of </a:t>
            </a:r>
            <a:r>
              <a:rPr lang="en-US" sz="2200" dirty="0" smtClean="0">
                <a:latin typeface="+mn-lt"/>
                <a:cs typeface="Arial"/>
              </a:rPr>
              <a:t>remote address </a:t>
            </a:r>
            <a:r>
              <a:rPr lang="en-US" sz="2200" dirty="0">
                <a:latin typeface="+mn-lt"/>
                <a:cs typeface="Arial"/>
              </a:rPr>
              <a:t>(the upper 4 bits are 0x4)</a:t>
            </a:r>
          </a:p>
          <a:p>
            <a:pPr marL="800100" lvl="1" indent="-342900">
              <a:buFontTx/>
              <a:buAutoNum type="arabicPeriod"/>
              <a:defRPr/>
            </a:pPr>
            <a:r>
              <a:rPr lang="en-US" sz="2200" dirty="0" smtClean="0">
                <a:latin typeface="+mn-lt"/>
                <a:cs typeface="Arial"/>
              </a:rPr>
              <a:t>Privilege ID and Secure Bit</a:t>
            </a:r>
          </a:p>
          <a:p>
            <a:pPr marL="800100" lvl="1" indent="-342900">
              <a:buFontTx/>
              <a:buAutoNum type="arabicPeriod"/>
              <a:defRPr/>
            </a:pPr>
            <a:endParaRPr lang="en-US" sz="2200" dirty="0">
              <a:latin typeface="+mn-lt"/>
              <a:cs typeface="Arial"/>
            </a:endParaRPr>
          </a:p>
          <a:p>
            <a:pPr marL="342900" indent="-342900">
              <a:defRPr/>
            </a:pPr>
            <a:r>
              <a:rPr lang="en-US" sz="2200" dirty="0" smtClean="0">
                <a:latin typeface="+mn-lt"/>
                <a:cs typeface="Arial"/>
              </a:rPr>
              <a:t>Process information </a:t>
            </a:r>
            <a:r>
              <a:rPr lang="en-US" sz="2200" dirty="0">
                <a:latin typeface="+mn-lt"/>
                <a:cs typeface="Arial"/>
              </a:rPr>
              <a:t>sent </a:t>
            </a:r>
            <a:r>
              <a:rPr lang="en-US" sz="2200" dirty="0" smtClean="0">
                <a:latin typeface="+mn-lt"/>
                <a:cs typeface="Arial"/>
              </a:rPr>
              <a:t>from local to remote/receive </a:t>
            </a:r>
            <a:r>
              <a:rPr lang="en-US" sz="2200" dirty="0">
                <a:latin typeface="+mn-lt"/>
                <a:cs typeface="Arial"/>
              </a:rPr>
              <a:t>side:</a:t>
            </a:r>
          </a:p>
          <a:p>
            <a:pPr marL="800100" lvl="1" indent="-342900">
              <a:buFontTx/>
              <a:buAutoNum type="arabicPeriod"/>
              <a:defRPr/>
            </a:pPr>
            <a:r>
              <a:rPr lang="en-US" sz="2200" dirty="0">
                <a:latin typeface="+mn-lt"/>
                <a:cs typeface="Arial"/>
              </a:rPr>
              <a:t>Lower portion of </a:t>
            </a:r>
            <a:r>
              <a:rPr lang="en-US" sz="2200" dirty="0" smtClean="0">
                <a:latin typeface="+mn-lt"/>
                <a:cs typeface="Arial"/>
              </a:rPr>
              <a:t>remote address – offset into segment</a:t>
            </a:r>
            <a:endParaRPr lang="en-US" sz="2200" dirty="0">
              <a:latin typeface="+mn-lt"/>
              <a:cs typeface="Arial"/>
            </a:endParaRPr>
          </a:p>
          <a:p>
            <a:pPr marL="800100" lvl="1" indent="-342900">
              <a:buFontTx/>
              <a:buAutoNum type="arabicPeriod"/>
              <a:defRPr/>
            </a:pPr>
            <a:r>
              <a:rPr lang="en-US" sz="2200" dirty="0" smtClean="0">
                <a:latin typeface="+mn-lt"/>
                <a:cs typeface="Arial"/>
              </a:rPr>
              <a:t>Segment Index</a:t>
            </a:r>
            <a:endParaRPr lang="en-US" sz="2200" dirty="0">
              <a:latin typeface="+mn-lt"/>
              <a:cs typeface="Arial"/>
            </a:endParaRPr>
          </a:p>
          <a:p>
            <a:pPr marL="800100" lvl="1" indent="-342900">
              <a:buFontTx/>
              <a:buAutoNum type="arabicPeriod"/>
              <a:defRPr/>
            </a:pPr>
            <a:r>
              <a:rPr lang="en-US" sz="2200" dirty="0" smtClean="0">
                <a:latin typeface="+mn-lt"/>
                <a:cs typeface="Arial"/>
              </a:rPr>
              <a:t>Privilege ID</a:t>
            </a:r>
          </a:p>
          <a:p>
            <a:pPr marL="800100" lvl="1" indent="-342900">
              <a:buFontTx/>
              <a:buAutoNum type="arabicPeriod"/>
              <a:defRPr/>
            </a:pPr>
            <a:r>
              <a:rPr lang="en-US" sz="2200" dirty="0" smtClean="0">
                <a:latin typeface="+mn-lt"/>
                <a:cs typeface="Arial"/>
              </a:rPr>
              <a:t>Secure Bit</a:t>
            </a:r>
          </a:p>
          <a:p>
            <a:pPr lvl="1">
              <a:defRPr/>
            </a:pPr>
            <a:endParaRPr lang="en-US" sz="2200" dirty="0">
              <a:latin typeface="+mn-lt"/>
              <a:cs typeface="Arial"/>
            </a:endParaRPr>
          </a:p>
          <a:p>
            <a:pPr marL="342900" indent="-342900">
              <a:defRPr/>
            </a:pPr>
            <a:r>
              <a:rPr lang="en-US" sz="2200" dirty="0" smtClean="0">
                <a:latin typeface="+mn-lt"/>
                <a:cs typeface="Arial"/>
              </a:rPr>
              <a:t>Translation process outputs on the remote/receive side:</a:t>
            </a:r>
            <a:endParaRPr lang="en-US" sz="2200" dirty="0">
              <a:latin typeface="+mn-lt"/>
              <a:cs typeface="Arial"/>
            </a:endParaRPr>
          </a:p>
          <a:p>
            <a:pPr marL="800100" lvl="1" indent="-342900">
              <a:buFontTx/>
              <a:buAutoNum type="arabicPeriod"/>
              <a:defRPr/>
            </a:pPr>
            <a:r>
              <a:rPr lang="en-US" sz="2200" dirty="0">
                <a:latin typeface="+mn-lt"/>
                <a:cs typeface="Arial"/>
              </a:rPr>
              <a:t>Complete remote address</a:t>
            </a:r>
          </a:p>
          <a:p>
            <a:pPr marL="800100" lvl="1" indent="-342900">
              <a:buFontTx/>
              <a:buAutoNum type="arabicPeriod"/>
              <a:defRPr/>
            </a:pPr>
            <a:r>
              <a:rPr lang="en-US" sz="2200" dirty="0" smtClean="0">
                <a:latin typeface="+mn-lt"/>
                <a:cs typeface="Arial"/>
              </a:rPr>
              <a:t>Privilege ID</a:t>
            </a:r>
            <a:endParaRPr lang="en-US" sz="2200" dirty="0">
              <a:latin typeface="+mn-lt"/>
              <a:cs typeface="Arial"/>
            </a:endParaRPr>
          </a:p>
          <a:p>
            <a:pPr>
              <a:defRPr/>
            </a:pPr>
            <a:r>
              <a:rPr lang="en-US" sz="2200" dirty="0">
                <a:latin typeface="+mn-lt"/>
                <a:cs typeface="Arial"/>
              </a:rPr>
              <a:t> </a:t>
            </a:r>
          </a:p>
        </p:txBody>
      </p:sp>
      <p:sp>
        <p:nvSpPr>
          <p:cNvPr id="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Summary</a:t>
            </a:r>
          </a:p>
        </p:txBody>
      </p:sp>
    </p:spTree>
    <p:extLst>
      <p:ext uri="{BB962C8B-B14F-4D97-AF65-F5344CB8AC3E}">
        <p14:creationId xmlns:p14="http://schemas.microsoft.com/office/powerpoint/2010/main" xmlns="" val="3499390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HyperLink:</a:t>
            </a:r>
          </a:p>
          <a:p>
            <a:pPr marL="457200" lvl="0" indent="-457200">
              <a:spcBef>
                <a:spcPts val="600"/>
              </a:spcBef>
              <a:spcAft>
                <a:spcPct val="10000"/>
              </a:spcAft>
              <a:buAutoNum type="arabicPeriod"/>
            </a:pPr>
            <a:r>
              <a:rPr lang="en-US" sz="2200" kern="0" dirty="0" smtClean="0">
                <a:latin typeface="+mn-lt"/>
                <a:cs typeface="Arial"/>
              </a:rPr>
              <a:t>PLL, Power and SerDes</a:t>
            </a:r>
          </a:p>
          <a:p>
            <a:pPr marL="914400" lvl="1" indent="-457200">
              <a:spcBef>
                <a:spcPts val="600"/>
              </a:spcBef>
              <a:spcAft>
                <a:spcPct val="10000"/>
              </a:spcAft>
              <a:buFont typeface="+mj-lt"/>
              <a:buAutoNum type="alphaLcParenR"/>
            </a:pPr>
            <a:r>
              <a:rPr lang="en-US" sz="2200" kern="0" dirty="0" smtClean="0">
                <a:latin typeface="+mn-lt"/>
                <a:cs typeface="Arial"/>
              </a:rPr>
              <a:t>Setup PLL</a:t>
            </a:r>
          </a:p>
          <a:p>
            <a:pPr marL="914400" lvl="1" indent="-457200">
              <a:spcBef>
                <a:spcPts val="600"/>
              </a:spcBef>
              <a:spcAft>
                <a:spcPct val="10000"/>
              </a:spcAft>
              <a:buFont typeface="+mj-lt"/>
              <a:buAutoNum type="alphaLcParenR"/>
            </a:pPr>
            <a:r>
              <a:rPr lang="en-US" sz="2200" kern="0" dirty="0" smtClean="0">
                <a:latin typeface="+mn-lt"/>
                <a:cs typeface="Arial"/>
              </a:rPr>
              <a:t>Enable power domain for HyperLink</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Configure SerDes</a:t>
            </a:r>
          </a:p>
          <a:p>
            <a:pPr marL="914400" lvl="1" indent="-457200">
              <a:spcBef>
                <a:spcPts val="600"/>
              </a:spcBef>
              <a:spcAft>
                <a:spcPct val="10000"/>
              </a:spcAft>
              <a:buFont typeface="+mj-lt"/>
              <a:buAutoNum type="alphaLcParenR"/>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Font typeface="+mj-lt"/>
              <a:buAutoNum type="alphaLcParenR"/>
            </a:pPr>
            <a:r>
              <a:rPr lang="en-US" sz="2200" kern="0" dirty="0" smtClean="0">
                <a:latin typeface="+mn-lt"/>
                <a:cs typeface="Arial"/>
              </a:rPr>
              <a:t>Enable HyperLink via HyperLink Control Register (base + 0x4)</a:t>
            </a:r>
          </a:p>
          <a:p>
            <a:pPr marL="914400" lvl="1" indent="-457200">
              <a:spcBef>
                <a:spcPts val="600"/>
              </a:spcBef>
              <a:spcAft>
                <a:spcPct val="10000"/>
              </a:spcAft>
              <a:buFont typeface="+mj-lt"/>
              <a:buAutoNum type="alphaLcParenR"/>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Tx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a:t>
            </a:r>
          </a:p>
        </p:txBody>
      </p:sp>
    </p:spTree>
    <p:extLst>
      <p:ext uri="{BB962C8B-B14F-4D97-AF65-F5344CB8AC3E}">
        <p14:creationId xmlns:p14="http://schemas.microsoft.com/office/powerpoint/2010/main" xmlns=""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mn-lt"/>
                <a:cs typeface="Arial"/>
              </a:rPr>
              <a:t>Chip Support Library (CSL) and HyperLink Low-Level Drivers (LLD) make available APIs that can be used to configure HyperLink</a:t>
            </a:r>
          </a:p>
          <a:p>
            <a:pPr lvl="0" indent="-457200">
              <a:spcBef>
                <a:spcPts val="600"/>
              </a:spcBef>
              <a:spcAft>
                <a:spcPct val="10000"/>
              </a:spcAft>
            </a:pPr>
            <a:endParaRPr lang="en-US" sz="2200" kern="0" dirty="0">
              <a:latin typeface="+mn-lt"/>
              <a:cs typeface="Arial"/>
            </a:endParaRPr>
          </a:p>
          <a:p>
            <a:pPr lvl="0" indent="-457200">
              <a:spcBef>
                <a:spcPts val="600"/>
              </a:spcBef>
              <a:spcAft>
                <a:spcPct val="10000"/>
              </a:spcAft>
            </a:pPr>
            <a:r>
              <a:rPr lang="en-US" sz="2200" kern="0" dirty="0" smtClean="0">
                <a:latin typeface="+mn-lt"/>
                <a:cs typeface="Arial"/>
              </a:rPr>
              <a:t>General recommendations: </a:t>
            </a:r>
          </a:p>
          <a:p>
            <a:pPr lvl="0" indent="-457200">
              <a:spcBef>
                <a:spcPts val="600"/>
              </a:spcBef>
              <a:spcAft>
                <a:spcPct val="10000"/>
              </a:spcAft>
              <a:buFont typeface="Arial"/>
              <a:buChar char="•"/>
            </a:pPr>
            <a:r>
              <a:rPr lang="en-US" sz="2200" kern="0" dirty="0" smtClean="0">
                <a:latin typeface="+mn-lt"/>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mn-lt"/>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mn-lt"/>
                <a:cs typeface="Arial"/>
              </a:rPr>
              <a:t>Leverage functions from TI’s HyperLink LLD example project</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APIs</a:t>
            </a:r>
          </a:p>
        </p:txBody>
      </p:sp>
    </p:spTree>
    <p:extLst>
      <p:ext uri="{BB962C8B-B14F-4D97-AF65-F5344CB8AC3E}">
        <p14:creationId xmlns:p14="http://schemas.microsoft.com/office/powerpoint/2010/main" xmlns="" val="5671207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cs typeface="Arial"/>
              </a:rPr>
              <a:t>Enabling power to peripherals involves the following four functions:</a:t>
            </a:r>
          </a:p>
          <a:p>
            <a:pPr marL="1062037" lvl="3" indent="-514350" eaLnBrk="1" fontAlgn="auto" hangingPunct="1">
              <a:spcAft>
                <a:spcPts val="0"/>
              </a:spcAft>
              <a:buNone/>
              <a:defRPr/>
            </a:pPr>
            <a:r>
              <a:rPr lang="en-US" sz="1700" i="1" dirty="0" smtClean="0">
                <a:ea typeface="+mn-ea"/>
                <a:cs typeface="Arial"/>
              </a:rPr>
              <a:t>CSL_PSC_enablePowerDomain()</a:t>
            </a:r>
          </a:p>
          <a:p>
            <a:pPr marL="1062037" lvl="3" indent="-514350" eaLnBrk="1" fontAlgn="auto" hangingPunct="1">
              <a:spcAft>
                <a:spcPts val="0"/>
              </a:spcAft>
              <a:buNone/>
              <a:defRPr/>
            </a:pPr>
            <a:r>
              <a:rPr lang="en-US" sz="1700" i="1" dirty="0" smtClean="0">
                <a:ea typeface="+mn-ea"/>
                <a:cs typeface="Arial"/>
              </a:rPr>
              <a:t>CSL_PSC_setModuleNextState()</a:t>
            </a:r>
          </a:p>
          <a:p>
            <a:pPr marL="1062037" lvl="3" indent="-514350" eaLnBrk="1" fontAlgn="auto" hangingPunct="1">
              <a:spcAft>
                <a:spcPts val="0"/>
              </a:spcAft>
              <a:buNone/>
              <a:defRPr/>
            </a:pPr>
            <a:r>
              <a:rPr lang="en-US" sz="1700" i="1" dirty="0" smtClean="0">
                <a:ea typeface="+mn-ea"/>
                <a:cs typeface="Arial"/>
              </a:rPr>
              <a:t>CSL_PSC_startStateTransition()</a:t>
            </a:r>
          </a:p>
          <a:p>
            <a:pPr marL="1062037" lvl="3" indent="-514350" eaLnBrk="1" fontAlgn="auto" hangingPunct="1">
              <a:spcAft>
                <a:spcPts val="0"/>
              </a:spcAft>
              <a:buNone/>
              <a:defRPr/>
            </a:pPr>
            <a:r>
              <a:rPr lang="en-US" sz="1700" i="1" dirty="0" smtClean="0">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smtClean="0">
                <a:cs typeface="Arial"/>
              </a:rPr>
              <a:t>CSL_BootCfgUnlockKicker();</a:t>
            </a:r>
          </a:p>
          <a:p>
            <a:pPr marL="1085850" lvl="2" indent="-514350" eaLnBrk="1" fontAlgn="auto" hangingPunct="1">
              <a:spcAft>
                <a:spcPts val="0"/>
              </a:spcAft>
              <a:buFont typeface="Arial" pitchFamily="34" charset="0"/>
              <a:buNone/>
              <a:defRPr/>
            </a:pPr>
            <a:r>
              <a:rPr lang="en-US" sz="1700" i="1" dirty="0" smtClean="0">
                <a:cs typeface="Arial"/>
              </a:rPr>
              <a:t>CSL_BootCfgSetVUSRConfigPLL ()</a:t>
            </a:r>
            <a:endParaRPr lang="en-US" sz="1700" b="1" i="1" dirty="0" smtClean="0">
              <a:cs typeface="Arial"/>
            </a:endParaRPr>
          </a:p>
          <a:p>
            <a:pPr marL="514350" indent="-514350" eaLnBrk="1" fontAlgn="auto" hangingPunct="1">
              <a:spcAft>
                <a:spcPts val="0"/>
              </a:spcAft>
              <a:buFont typeface="Arial" pitchFamily="34" charset="0"/>
              <a:buNone/>
              <a:defRPr/>
            </a:pPr>
            <a:r>
              <a:rPr lang="en-US" dirty="0" smtClean="0">
                <a:cs typeface="Arial"/>
              </a:rPr>
              <a:t>3. </a:t>
            </a:r>
            <a:r>
              <a:rPr lang="en-US" sz="2400" dirty="0" smtClean="0">
                <a:cs typeface="Arial"/>
              </a:rPr>
              <a:t>Configure the SERDES.</a:t>
            </a:r>
          </a:p>
          <a:p>
            <a:pPr marL="1085850" lvl="2" indent="-514350" eaLnBrk="1" fontAlgn="auto" hangingPunct="1">
              <a:spcAft>
                <a:spcPts val="0"/>
              </a:spcAft>
              <a:buFont typeface="Arial" pitchFamily="34" charset="0"/>
              <a:buNone/>
              <a:defRPr/>
            </a:pPr>
            <a:r>
              <a:rPr lang="en-US" sz="1700" i="1" dirty="0" smtClean="0">
                <a:cs typeface="Arial"/>
              </a:rPr>
              <a:t>CSL_BootCfgVUSRRxConfig()</a:t>
            </a:r>
          </a:p>
          <a:p>
            <a:pPr marL="1085850" lvl="2" indent="-514350" eaLnBrk="1" fontAlgn="auto" hangingPunct="1">
              <a:spcAft>
                <a:spcPts val="0"/>
              </a:spcAft>
              <a:buFont typeface="Arial" pitchFamily="34" charset="0"/>
              <a:buNone/>
              <a:defRPr/>
            </a:pPr>
            <a:r>
              <a:rPr lang="en-US" sz="1700" i="1" dirty="0" smtClean="0">
                <a:cs typeface="Arial"/>
              </a:rPr>
              <a:t>CSL_BootCfgVUSRTxConfig()</a:t>
            </a:r>
          </a:p>
          <a:p>
            <a:pPr marL="514350" indent="-514350" eaLnBrk="1" fontAlgn="auto" hangingPunct="1">
              <a:spcAft>
                <a:spcPts val="0"/>
              </a:spcAft>
              <a:buFont typeface="Arial" pitchFamily="34" charset="0"/>
              <a:buNone/>
              <a:defRPr/>
            </a:pPr>
            <a:endParaRPr lang="en-US" dirty="0" smtClean="0">
              <a:cs typeface="Arial"/>
            </a:endParaRPr>
          </a:p>
        </p:txBody>
      </p:sp>
      <p:sp>
        <p:nvSpPr>
          <p:cNvPr id="7"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1</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HyperLink Control registers</a:t>
            </a:r>
          </a:p>
          <a:p>
            <a:pPr marL="514350" indent="-514350" eaLnBrk="1" fontAlgn="auto" hangingPunct="1">
              <a:spcAft>
                <a:spcPts val="0"/>
              </a:spcAft>
              <a:buFont typeface="+mj-lt"/>
              <a:buAutoNum type="arabicPeriod"/>
              <a:defRPr/>
            </a:pPr>
            <a:r>
              <a:rPr lang="en-US" sz="2400" dirty="0" smtClean="0">
                <a:cs typeface="Arial"/>
              </a:rPr>
              <a:t>Interrupt registers</a:t>
            </a:r>
          </a:p>
          <a:p>
            <a:pPr marL="514350" indent="-514350" eaLnBrk="1" fontAlgn="auto" hangingPunct="1">
              <a:spcAft>
                <a:spcPts val="0"/>
              </a:spcAft>
              <a:buFont typeface="+mj-lt"/>
              <a:buAutoNum type="arabicPeriod"/>
              <a:defRPr/>
            </a:pPr>
            <a:r>
              <a:rPr lang="en-US" sz="2400" dirty="0" smtClean="0">
                <a:cs typeface="Arial"/>
              </a:rPr>
              <a:t>Lane Power Management registers</a:t>
            </a:r>
          </a:p>
          <a:p>
            <a:pPr marL="514350" indent="-514350" eaLnBrk="1" fontAlgn="auto" hangingPunct="1">
              <a:spcAft>
                <a:spcPts val="0"/>
              </a:spcAft>
              <a:buFont typeface="+mj-lt"/>
              <a:buAutoNum type="arabicPeriod"/>
              <a:defRPr/>
            </a:pPr>
            <a:r>
              <a:rPr lang="en-US" sz="2400" dirty="0" smtClean="0">
                <a:cs typeface="Arial"/>
              </a:rPr>
              <a:t>Error Detection registers</a:t>
            </a:r>
          </a:p>
          <a:p>
            <a:pPr marL="514350" indent="-514350" eaLnBrk="1" fontAlgn="auto" hangingPunct="1">
              <a:spcAft>
                <a:spcPts val="0"/>
              </a:spcAft>
              <a:buFont typeface="+mj-lt"/>
              <a:buAutoNum type="arabicPeriod"/>
              <a:defRPr/>
            </a:pPr>
            <a:r>
              <a:rPr lang="en-US" sz="2400" dirty="0" smtClean="0">
                <a:cs typeface="Arial"/>
              </a:rPr>
              <a:t>SerDes operation registers</a:t>
            </a:r>
          </a:p>
          <a:p>
            <a:pPr marL="514350" indent="-514350" eaLnBrk="1" fontAlgn="auto" hangingPunct="1">
              <a:spcAft>
                <a:spcPts val="0"/>
              </a:spcAft>
              <a:buFont typeface="+mj-lt"/>
              <a:buAutoNum type="arabicPeriod"/>
              <a:defRPr/>
            </a:pPr>
            <a:r>
              <a:rPr lang="en-US" sz="2400" dirty="0" smtClean="0">
                <a:cs typeface="Arial"/>
              </a:rPr>
              <a:t>Address Translation registers</a:t>
            </a:r>
            <a:endParaRPr lang="en-US" dirty="0" smtClean="0">
              <a:cs typeface="Arial"/>
            </a:endParaRPr>
          </a:p>
          <a:p>
            <a:pPr marL="514350" indent="-514350" eaLnBrk="1" fontAlgn="auto" hangingPunct="1">
              <a:spcAft>
                <a:spcPts val="0"/>
              </a:spcAft>
              <a:buFont typeface="+mj-lt"/>
              <a:buAutoNum type="arabicPeriod"/>
              <a:defRPr/>
            </a:pPr>
            <a:endParaRPr lang="en-US" sz="2400" dirty="0" smtClean="0">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2</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Hyplnk_open</a:t>
            </a:r>
            <a:r>
              <a:rPr lang="en-US" sz="1400" dirty="0" smtClean="0">
                <a:cs typeface="Arial"/>
              </a:rPr>
              <a:t> (int portNum,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Hyplnk_open creates/opens a HyperLink instance.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Hyplnk_close</a:t>
            </a:r>
            <a:r>
              <a:rPr lang="en-US" sz="1400" dirty="0" smtClean="0">
                <a:cs typeface="Arial"/>
              </a:rPr>
              <a:t>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Hyplnk_close Closes (frees) the driver handle.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Hyplnk_readRegs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*readRegs)   </a:t>
            </a:r>
          </a:p>
          <a:p>
            <a:pPr>
              <a:buNone/>
              <a:defRPr/>
            </a:pPr>
            <a:r>
              <a:rPr lang="en-US" sz="1400" dirty="0" smtClean="0">
                <a:cs typeface="Arial"/>
              </a:rPr>
              <a:t>		Performs a configuration read.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Hyplnk_writeRegs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*writeRegs)   </a:t>
            </a:r>
          </a:p>
          <a:p>
            <a:pPr>
              <a:buNone/>
              <a:defRPr/>
            </a:pPr>
            <a:r>
              <a:rPr lang="en-US" sz="1400" dirty="0" smtClean="0">
                <a:cs typeface="Arial"/>
              </a:rPr>
              <a:t>		Performs a configuration write.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Hyplnk_getWindow</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void **base, uint32_t *size)   </a:t>
            </a:r>
          </a:p>
          <a:p>
            <a:pPr>
              <a:buNone/>
              <a:defRPr/>
            </a:pPr>
            <a:r>
              <a:rPr lang="en-US" sz="1400" dirty="0" smtClean="0">
                <a:cs typeface="Arial"/>
              </a:rPr>
              <a:t>		Hyplnk_getWindow returns the address and size of the local memory window.</a:t>
            </a:r>
          </a:p>
          <a:p>
            <a:pPr>
              <a:buNone/>
              <a:defRPr/>
            </a:pPr>
            <a:endParaRPr lang="en-US" sz="1400" dirty="0" smtClean="0">
              <a:cs typeface="Arial"/>
            </a:endParaRPr>
          </a:p>
          <a:p>
            <a:pPr>
              <a:buNone/>
              <a:defRPr/>
            </a:pPr>
            <a:r>
              <a:rPr lang="en-US" sz="1400" dirty="0" smtClean="0">
                <a:cs typeface="Arial"/>
              </a:rPr>
              <a:t>uint32_t  </a:t>
            </a:r>
            <a:r>
              <a:rPr lang="en-US" sz="1400" dirty="0" smtClean="0">
                <a:cs typeface="Arial"/>
                <a:hlinkClick r:id="rId4" action="ppaction://hlinkfile"/>
              </a:rPr>
              <a:t>Hyplnk_getVersion</a:t>
            </a:r>
            <a:r>
              <a:rPr lang="en-US" sz="1400" dirty="0" smtClean="0">
                <a:cs typeface="Arial"/>
              </a:rPr>
              <a:t> (void)   Hyplnk_getVersion </a:t>
            </a:r>
          </a:p>
          <a:p>
            <a:pPr>
              <a:buNone/>
              <a:defRPr/>
            </a:pPr>
            <a:r>
              <a:rPr lang="en-US" sz="1400" dirty="0" smtClean="0">
                <a:cs typeface="Arial"/>
              </a:rPr>
              <a:t>		returns the HYPLNK LLD version information. </a:t>
            </a:r>
          </a:p>
          <a:p>
            <a:pPr>
              <a:buNone/>
              <a:defRPr/>
            </a:pPr>
            <a:endParaRPr lang="en-US" sz="1400" dirty="0" smtClean="0">
              <a:cs typeface="Arial"/>
            </a:endParaRPr>
          </a:p>
          <a:p>
            <a:pPr>
              <a:buNone/>
              <a:defRPr/>
            </a:pPr>
            <a:r>
              <a:rPr lang="en-US" sz="1400" dirty="0" smtClean="0">
                <a:cs typeface="Arial"/>
              </a:rPr>
              <a:t>const char *  </a:t>
            </a:r>
            <a:r>
              <a:rPr lang="en-US" sz="1400" dirty="0" smtClean="0">
                <a:cs typeface="Arial"/>
                <a:hlinkClick r:id="rId4" action="ppaction://hlinkfile"/>
              </a:rPr>
              <a:t>Hyplnk_getVersionStr</a:t>
            </a:r>
            <a:r>
              <a:rPr lang="en-US" sz="1400" dirty="0" smtClean="0">
                <a:cs typeface="Arial"/>
              </a:rPr>
              <a:t> (void)   Hyplnk_getVersionStr </a:t>
            </a:r>
          </a:p>
          <a:p>
            <a:pPr>
              <a:buNone/>
              <a:defRPr/>
            </a:pPr>
            <a:r>
              <a:rPr lang="en-US" sz="1400" dirty="0" smtClean="0">
                <a:cs typeface="Arial"/>
              </a:rPr>
              <a:t>		returns the HYPLNK LLD version string. </a:t>
            </a:r>
            <a:br>
              <a:rPr lang="en-US" sz="1400" dirty="0" smtClean="0">
                <a:cs typeface="Arial"/>
              </a:rPr>
            </a:br>
            <a:endParaRPr lang="en-US" sz="1400" dirty="0" smtClean="0">
              <a:cs typeface="Arial"/>
            </a:endParaRPr>
          </a:p>
        </p:txBody>
      </p:sp>
      <p:sp>
        <p:nvSpPr>
          <p:cNvPr id="6"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APIs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2554545"/>
          </a:xfrm>
          <a:prstGeom prst="rect">
            <a:avLst/>
          </a:prstGeom>
        </p:spPr>
        <p:txBody>
          <a:bodyPr wrap="square">
            <a:spAutoFit/>
          </a:bodyPr>
          <a:lstStyle/>
          <a:p>
            <a:r>
              <a:rPr lang="en-US" sz="2000" b="1" dirty="0" smtClean="0">
                <a:latin typeface="+mn-lt"/>
              </a:rPr>
              <a:t>Data Signals </a:t>
            </a:r>
            <a:r>
              <a:rPr lang="en-US" sz="2000" dirty="0" smtClean="0">
                <a:latin typeface="+mn-lt"/>
              </a:rPr>
              <a:t>SerDes-based</a:t>
            </a:r>
          </a:p>
          <a:p>
            <a:pPr marL="342900" indent="-342900">
              <a:buFont typeface="Arial"/>
              <a:buChar char="•"/>
            </a:pPr>
            <a:r>
              <a:rPr lang="en-US" sz="2000" dirty="0" smtClean="0">
                <a:latin typeface="+mn-lt"/>
              </a:rPr>
              <a:t>1-lane or 4-lane mode, with 12.5 Gbps data rate per lane</a:t>
            </a:r>
          </a:p>
          <a:p>
            <a:pPr marL="342900" indent="-342900">
              <a:buFont typeface="Arial"/>
              <a:buChar char="•"/>
            </a:pPr>
            <a:endParaRPr lang="en-US" sz="2000" dirty="0">
              <a:latin typeface="+mn-lt"/>
            </a:endParaRPr>
          </a:p>
          <a:p>
            <a:r>
              <a:rPr lang="en-US" sz="2000" b="1" dirty="0" smtClean="0">
                <a:latin typeface="+mn-lt"/>
              </a:rPr>
              <a:t>Control Signals </a:t>
            </a:r>
            <a:r>
              <a:rPr lang="en-US" sz="2000" dirty="0" smtClean="0">
                <a:latin typeface="+mn-lt"/>
              </a:rPr>
              <a:t>LVCMOS-based</a:t>
            </a:r>
          </a:p>
          <a:p>
            <a:pPr marL="342900" indent="-342900">
              <a:buFont typeface="Arial"/>
              <a:buChar char="•"/>
            </a:pPr>
            <a:r>
              <a:rPr lang="en-US" sz="2000" dirty="0" smtClean="0">
                <a:latin typeface="+mn-lt"/>
              </a:rPr>
              <a:t>Flow control (FL) and Power </a:t>
            </a:r>
            <a:r>
              <a:rPr lang="en-US" sz="2000" dirty="0">
                <a:latin typeface="+mn-lt"/>
              </a:rPr>
              <a:t>M</a:t>
            </a:r>
            <a:r>
              <a:rPr lang="en-US" sz="2000" dirty="0" smtClean="0">
                <a:latin typeface="+mn-lt"/>
              </a:rPr>
              <a:t>anagement (PM)</a:t>
            </a:r>
          </a:p>
          <a:p>
            <a:pPr marL="342900" indent="-342900">
              <a:buFont typeface="Arial"/>
              <a:buChar char="•"/>
            </a:pPr>
            <a:r>
              <a:rPr lang="en-US" sz="2000" dirty="0" smtClean="0">
                <a:latin typeface="+mn-lt"/>
              </a:rPr>
              <a:t>Auto managed by HyperLink after initial, one-time configuration by user</a:t>
            </a:r>
          </a:p>
          <a:p>
            <a:pPr marL="342900" indent="-342900">
              <a:buFont typeface="Arial"/>
              <a:buChar char="•"/>
            </a:pPr>
            <a:r>
              <a:rPr lang="en-US" sz="2000" dirty="0" smtClean="0">
                <a:latin typeface="+mn-lt"/>
              </a:rPr>
              <a:t>FL managed on per-direction basis; RX sends throttle to TX</a:t>
            </a:r>
          </a:p>
          <a:p>
            <a:pPr marL="342900" indent="-342900">
              <a:buFont typeface="Arial"/>
              <a:buChar char="•"/>
            </a:pPr>
            <a:r>
              <a:rPr lang="en-US" sz="2000" dirty="0" smtClean="0">
                <a:latin typeface="+mn-lt"/>
              </a:rPr>
              <a:t>PM dynamically managed per-lane, per-direction based on traffic</a:t>
            </a:r>
          </a:p>
        </p:txBody>
      </p:sp>
      <p:graphicFrame>
        <p:nvGraphicFramePr>
          <p:cNvPr id="7" name="Object 3"/>
          <p:cNvGraphicFramePr>
            <a:graphicFrameLocks noGrp="1" noChangeAspect="1"/>
          </p:cNvGraphicFramePr>
          <p:nvPr>
            <p:ph idx="1"/>
            <p:extLst>
              <p:ext uri="{D42A27DB-BD31-4B8C-83A1-F6EECF244321}">
                <p14:modId xmlns:p14="http://schemas.microsoft.com/office/powerpoint/2010/main" xmlns="" val="4136206040"/>
              </p:ext>
            </p:extLst>
          </p:nvPr>
        </p:nvGraphicFramePr>
        <p:xfrm>
          <a:off x="457200" y="914400"/>
          <a:ext cx="8307387" cy="2895299"/>
        </p:xfrm>
        <a:graphic>
          <a:graphicData uri="http://schemas.openxmlformats.org/presentationml/2006/ole">
            <p:oleObj spid="_x0000_s149506" name="Visio" r:id="rId5" imgW="5254626" imgH="1834745" progId="Visio.Drawing.11">
              <p:embed/>
            </p:oleObj>
          </a:graphicData>
        </a:graphic>
      </p:graphicFrame>
      <p:sp>
        <p:nvSpPr>
          <p:cNvPr id="5" name="Title 1"/>
          <p:cNvSpPr>
            <a:spLocks noGrp="1"/>
          </p:cNvSpPr>
          <p:nvPr>
            <p:ph type="title"/>
          </p:nvPr>
        </p:nvSpPr>
        <p:spPr>
          <a:xfrm>
            <a:off x="152400" y="0"/>
            <a:ext cx="8763000" cy="762000"/>
          </a:xfrm>
        </p:spPr>
        <p:txBody>
          <a:bodyPr/>
          <a:lstStyle/>
          <a:p>
            <a:pPr eaLnBrk="1" hangingPunct="1"/>
            <a:r>
              <a:rPr lang="en-US" sz="4000" b="0" dirty="0" smtClean="0">
                <a:latin typeface="+mn-lt"/>
                <a:cs typeface="Arial"/>
              </a:rPr>
              <a:t>Overview: HyperLink External Interfaces</a:t>
            </a:r>
          </a:p>
        </p:txBody>
      </p:sp>
    </p:spTree>
    <p:custDataLst>
      <p:tags r:id="rId2"/>
    </p:custDataLst>
    <p:extLst>
      <p:ext uri="{BB962C8B-B14F-4D97-AF65-F5344CB8AC3E}">
        <p14:creationId xmlns:p14="http://schemas.microsoft.com/office/powerpoint/2010/main" xmlns="" val="326861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7"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Example API</a:t>
            </a:r>
          </a:p>
        </p:txBody>
      </p:sp>
    </p:spTree>
    <p:extLst>
      <p:ext uri="{BB962C8B-B14F-4D97-AF65-F5344CB8AC3E}">
        <p14:creationId xmlns:p14="http://schemas.microsoft.com/office/powerpoint/2010/main" xmlns="" val="751153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smtClean="0">
                <a:solidFill>
                  <a:srgbClr val="0070C0"/>
                </a:solidFill>
                <a:latin typeface="+mn-lt"/>
              </a:rPr>
              <a:t>hyplnkChipVerReg_s</a:t>
            </a:r>
            <a:r>
              <a:rPr lang="en-US" sz="1300" dirty="0" smtClean="0">
                <a:latin typeface="+mn-lt"/>
              </a:rPr>
              <a:t> 		Specification of the Chip Version Register  </a:t>
            </a:r>
          </a:p>
          <a:p>
            <a:r>
              <a:rPr lang="en-US" sz="1300" dirty="0" smtClean="0">
                <a:solidFill>
                  <a:srgbClr val="0070C0"/>
                </a:solidFill>
                <a:latin typeface="+mn-lt"/>
              </a:rPr>
              <a:t>hyplnkControlReg_s</a:t>
            </a:r>
            <a:r>
              <a:rPr lang="en-US" sz="1300" dirty="0" smtClean="0">
                <a:latin typeface="+mn-lt"/>
              </a:rPr>
              <a:t> 		Specification of the HyperLink Control Register  </a:t>
            </a:r>
          </a:p>
          <a:p>
            <a:r>
              <a:rPr lang="en-US" sz="1300" dirty="0" smtClean="0">
                <a:solidFill>
                  <a:srgbClr val="0070C0"/>
                </a:solidFill>
                <a:latin typeface="+mn-lt"/>
              </a:rPr>
              <a:t>hyplnkECCErrorsReg_s</a:t>
            </a:r>
            <a:r>
              <a:rPr lang="en-US" sz="1300" dirty="0" smtClean="0">
                <a:latin typeface="+mn-lt"/>
              </a:rPr>
              <a:t> 		Specification of the ECC Error Counters Register  </a:t>
            </a:r>
          </a:p>
          <a:p>
            <a:r>
              <a:rPr lang="en-US" sz="1300" dirty="0"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smtClean="0">
                <a:solidFill>
                  <a:srgbClr val="0070C0"/>
                </a:solidFill>
                <a:latin typeface="+mn-lt"/>
              </a:rPr>
              <a:t>hyplnkIntCtrlIdxReg_s</a:t>
            </a:r>
            <a:r>
              <a:rPr lang="en-US" sz="1300" dirty="0" smtClean="0">
                <a:latin typeface="+mn-lt"/>
              </a:rPr>
              <a:t> 		Specification of the Interrupt Control Index Register  </a:t>
            </a:r>
          </a:p>
          <a:p>
            <a:r>
              <a:rPr lang="en-US" sz="1300" dirty="0" smtClean="0">
                <a:solidFill>
                  <a:srgbClr val="0070C0"/>
                </a:solidFill>
                <a:latin typeface="+mn-lt"/>
              </a:rPr>
              <a:t>hyplnkIntCtrlValReg_s</a:t>
            </a:r>
            <a:r>
              <a:rPr lang="en-US" sz="1300" dirty="0" smtClean="0">
                <a:latin typeface="+mn-lt"/>
              </a:rPr>
              <a:t> 		Specification of the Interrupt Control Value Register  </a:t>
            </a:r>
          </a:p>
          <a:p>
            <a:r>
              <a:rPr lang="en-US" sz="1300" dirty="0" smtClean="0">
                <a:solidFill>
                  <a:srgbClr val="0070C0"/>
                </a:solidFill>
                <a:latin typeface="+mn-lt"/>
              </a:rPr>
              <a:t>hyplnkIntPendSetReg_s</a:t>
            </a:r>
            <a:r>
              <a:rPr lang="en-US" sz="1300" dirty="0" smtClean="0">
                <a:latin typeface="+mn-lt"/>
              </a:rPr>
              <a:t> 		Specification of the HyperLink Interrupt Pending/Set Register  </a:t>
            </a:r>
          </a:p>
          <a:p>
            <a:r>
              <a:rPr lang="en-US" sz="1300" dirty="0"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smtClean="0">
                <a:solidFill>
                  <a:srgbClr val="0070C0"/>
                </a:solidFill>
                <a:latin typeface="+mn-lt"/>
              </a:rPr>
              <a:t>hyplnkIntPtrIdxReg_s</a:t>
            </a:r>
            <a:r>
              <a:rPr lang="en-US" sz="1300" dirty="0" smtClean="0">
                <a:latin typeface="+mn-lt"/>
              </a:rPr>
              <a:t> 		Specification of the Interupt Control Index Register  </a:t>
            </a:r>
          </a:p>
          <a:p>
            <a:r>
              <a:rPr lang="en-US" sz="1300" dirty="0" smtClean="0">
                <a:solidFill>
                  <a:srgbClr val="0070C0"/>
                </a:solidFill>
                <a:latin typeface="+mn-lt"/>
              </a:rPr>
              <a:t>hyplnkIntPtrValReg_s</a:t>
            </a:r>
            <a:r>
              <a:rPr lang="en-US" sz="1300" dirty="0" smtClean="0">
                <a:latin typeface="+mn-lt"/>
              </a:rPr>
              <a:t> 		Specification of the Interrupt Control Value Register  </a:t>
            </a:r>
          </a:p>
          <a:p>
            <a:r>
              <a:rPr lang="en-US" sz="1300" dirty="0"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smtClean="0">
                <a:solidFill>
                  <a:srgbClr val="0070C0"/>
                </a:solidFill>
                <a:latin typeface="+mn-lt"/>
              </a:rPr>
              <a:t>hyplnkLanePwrMgmtReg_s</a:t>
            </a:r>
            <a:r>
              <a:rPr lang="en-US" sz="1300" dirty="0" smtClean="0">
                <a:latin typeface="+mn-lt"/>
              </a:rPr>
              <a:t> 	Specification of the Lane Power Management Control Register  </a:t>
            </a:r>
          </a:p>
          <a:p>
            <a:r>
              <a:rPr lang="en-US" sz="1300" dirty="0" smtClean="0">
                <a:solidFill>
                  <a:srgbClr val="0070C0"/>
                </a:solidFill>
                <a:latin typeface="+mn-lt"/>
              </a:rPr>
              <a:t>hyplnkLinkStatusReg_s</a:t>
            </a:r>
            <a:r>
              <a:rPr lang="en-US" sz="1300" dirty="0" smtClean="0">
                <a:latin typeface="+mn-lt"/>
              </a:rPr>
              <a:t> 		Specification of the Link Status Register  </a:t>
            </a:r>
          </a:p>
          <a:p>
            <a:r>
              <a:rPr lang="en-US" sz="1300" dirty="0" smtClean="0">
                <a:solidFill>
                  <a:srgbClr val="0070C0"/>
                </a:solidFill>
                <a:latin typeface="+mn-lt"/>
              </a:rPr>
              <a:t>hyplnkRegisters_s</a:t>
            </a:r>
            <a:r>
              <a:rPr lang="en-US" sz="1300" dirty="0" smtClean="0">
                <a:latin typeface="+mn-lt"/>
              </a:rPr>
              <a:t> 		Specification all registers  </a:t>
            </a:r>
          </a:p>
          <a:p>
            <a:r>
              <a:rPr lang="en-US" sz="1300" dirty="0" smtClean="0">
                <a:solidFill>
                  <a:srgbClr val="0070C0"/>
                </a:solidFill>
                <a:latin typeface="+mn-lt"/>
              </a:rPr>
              <a:t>hyplnkRevReg_s</a:t>
            </a:r>
            <a:r>
              <a:rPr lang="en-US" sz="1300" dirty="0" smtClean="0">
                <a:latin typeface="+mn-lt"/>
              </a:rPr>
              <a:t> 		Specification of the HyperLink Revision Register  </a:t>
            </a:r>
          </a:p>
          <a:p>
            <a:r>
              <a:rPr lang="en-US" sz="1300" dirty="0" smtClean="0">
                <a:solidFill>
                  <a:srgbClr val="0070C0"/>
                </a:solidFill>
                <a:latin typeface="+mn-lt"/>
              </a:rPr>
              <a:t>hyplnkRXAddrSelReg_s</a:t>
            </a:r>
            <a:r>
              <a:rPr lang="en-US" sz="1300" dirty="0" smtClean="0">
                <a:latin typeface="+mn-lt"/>
              </a:rPr>
              <a:t> 		Specification of the Rx Address Selector Control Register  </a:t>
            </a:r>
          </a:p>
          <a:p>
            <a:r>
              <a:rPr lang="en-US" sz="1300" dirty="0" smtClean="0">
                <a:solidFill>
                  <a:srgbClr val="0070C0"/>
                </a:solidFill>
                <a:latin typeface="+mn-lt"/>
              </a:rPr>
              <a:t>hyplnkRXPrivIDIdxReg_s</a:t>
            </a:r>
            <a:r>
              <a:rPr lang="en-US" sz="1300" dirty="0" smtClean="0">
                <a:latin typeface="+mn-lt"/>
              </a:rPr>
              <a:t> 		Specification of the Rx Address PrivID Index Register  </a:t>
            </a:r>
          </a:p>
          <a:p>
            <a:r>
              <a:rPr lang="en-US" sz="1300" dirty="0" smtClean="0">
                <a:solidFill>
                  <a:srgbClr val="0070C0"/>
                </a:solidFill>
                <a:latin typeface="+mn-lt"/>
              </a:rPr>
              <a:t>hyplnkRXPrivIDValReg_s</a:t>
            </a:r>
            <a:r>
              <a:rPr lang="en-US" sz="1300" dirty="0" smtClean="0">
                <a:latin typeface="+mn-lt"/>
              </a:rPr>
              <a:t> 		Specification of the Rx Address PrivID Value Register  </a:t>
            </a:r>
          </a:p>
          <a:p>
            <a:r>
              <a:rPr lang="en-US" sz="1300" dirty="0" smtClean="0">
                <a:solidFill>
                  <a:srgbClr val="0070C0"/>
                </a:solidFill>
                <a:latin typeface="+mn-lt"/>
              </a:rPr>
              <a:t>hyplnkRXSegIdxReg_s</a:t>
            </a:r>
            <a:r>
              <a:rPr lang="en-US" sz="1300" dirty="0" smtClean="0">
                <a:latin typeface="+mn-lt"/>
              </a:rPr>
              <a:t> 		Specification of the Rx Address Segment Index Register  </a:t>
            </a:r>
          </a:p>
          <a:p>
            <a:r>
              <a:rPr lang="en-US" sz="1300" dirty="0"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smtClean="0">
                <a:solidFill>
                  <a:srgbClr val="0070C0"/>
                </a:solidFill>
                <a:latin typeface="+mn-lt"/>
              </a:rPr>
              <a:t>hyplnkStatusReg_s</a:t>
            </a:r>
            <a:r>
              <a:rPr lang="en-US" sz="1300" dirty="0" smtClean="0">
                <a:latin typeface="+mn-lt"/>
              </a:rPr>
              <a:t> 		Specification of the HyperLink Status Register  </a:t>
            </a:r>
          </a:p>
          <a:p>
            <a:r>
              <a:rPr lang="en-US" sz="1300" dirty="0"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5"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Data Structures</a:t>
            </a:r>
          </a:p>
        </p:txBody>
      </p:sp>
    </p:spTree>
    <p:extLst>
      <p:ext uri="{BB962C8B-B14F-4D97-AF65-F5344CB8AC3E}">
        <p14:creationId xmlns:p14="http://schemas.microsoft.com/office/powerpoint/2010/main" xmlns="" val="167638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216539"/>
          </a:xfrm>
          <a:prstGeom prst="rect">
            <a:avLst/>
          </a:prstGeom>
        </p:spPr>
        <p:txBody>
          <a:bodyPr wrap="square">
            <a:spAutoFit/>
          </a:bodyPr>
          <a:lstStyle/>
          <a:p>
            <a:r>
              <a:rPr lang="en-US" sz="2400" b="1" dirty="0" smtClean="0">
                <a:latin typeface="+mn-lt"/>
              </a:rPr>
              <a:t>Silicon Results with 6678</a:t>
            </a:r>
          </a:p>
          <a:p>
            <a:endParaRPr lang="en-US" sz="2400" b="1" dirty="0" smtClean="0">
              <a:latin typeface="+mn-lt"/>
            </a:endParaRPr>
          </a:p>
          <a:p>
            <a:r>
              <a:rPr lang="en-US" sz="2000" dirty="0" smtClean="0">
                <a:latin typeface="+mn-lt"/>
              </a:rPr>
              <a:t>Theoretical bound is 35.56 Gbps</a:t>
            </a:r>
          </a:p>
          <a:p>
            <a:r>
              <a:rPr lang="en-US" sz="2000" dirty="0" smtClean="0">
                <a:latin typeface="+mn-lt"/>
              </a:rPr>
              <a:t>Results are in 31.39 – 34.53 Gbps range</a:t>
            </a:r>
            <a:br>
              <a:rPr lang="en-US" sz="2000" dirty="0" smtClean="0">
                <a:latin typeface="+mn-lt"/>
              </a:rPr>
            </a:br>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p:txBody>
      </p:sp>
      <p:graphicFrame>
        <p:nvGraphicFramePr>
          <p:cNvPr id="30" name="Table 29"/>
          <p:cNvGraphicFramePr>
            <a:graphicFrameLocks noGrp="1"/>
          </p:cNvGraphicFramePr>
          <p:nvPr/>
        </p:nvGraphicFramePr>
        <p:xfrm>
          <a:off x="457200" y="2438400"/>
          <a:ext cx="7010401" cy="2040465"/>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mn-lt"/>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AET for Wr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Actual Throughput (Wr) Gbps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mn-lt"/>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Performance</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1"/>
            <a:ext cx="8534400" cy="64633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When you install TI’s Multicore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138773"/>
          </a:xfrm>
          <a:prstGeom prst="rect">
            <a:avLst/>
          </a:prstGeom>
        </p:spPr>
        <p:txBody>
          <a:bodyPr wrap="square">
            <a:spAutoFit/>
          </a:bodyPr>
          <a:lstStyle/>
          <a:p>
            <a:pPr>
              <a:buFont typeface="Arial" pitchFamily="34" charset="0"/>
              <a:buChar char="•"/>
            </a:pPr>
            <a:r>
              <a:rPr lang="en-US" dirty="0" smtClean="0">
                <a:latin typeface="+mn-lt"/>
                <a:cs typeface="Arial" pitchFamily="34" charset="0"/>
              </a:rPr>
              <a:t> Path to example: </a:t>
            </a:r>
            <a:r>
              <a:rPr lang="en-US" sz="1400" b="1" dirty="0" smtClean="0">
                <a:latin typeface="Courier New" pitchFamily="49" charset="0"/>
                <a:cs typeface="Courier New" pitchFamily="49" charset="0"/>
              </a:rPr>
              <a:t>pdk_C6678_x_x_x_xx\packages\ti\drv\exampleProjects\hyplnk_exampleProject</a:t>
            </a:r>
          </a:p>
          <a:p>
            <a:pPr>
              <a:buFont typeface="Arial" pitchFamily="34" charset="0"/>
              <a:buChar char="•"/>
            </a:pPr>
            <a:endParaRPr lang="en-US" dirty="0" smtClean="0">
              <a:latin typeface="+mn-lt"/>
              <a:cs typeface="Arial" pitchFamily="34" charset="0"/>
            </a:endParaRPr>
          </a:p>
          <a:p>
            <a:endParaRPr lang="en-US" dirty="0" smtClean="0">
              <a:latin typeface="+mn-lt"/>
              <a:cs typeface="Arial" pitchFamily="34" charset="0"/>
            </a:endParaRPr>
          </a:p>
        </p:txBody>
      </p:sp>
      <p:sp>
        <p:nvSpPr>
          <p:cNvPr id="7" name="Rectangle 6"/>
          <p:cNvSpPr/>
          <p:nvPr/>
        </p:nvSpPr>
        <p:spPr>
          <a:xfrm>
            <a:off x="381000" y="2332672"/>
            <a:ext cx="4343400" cy="313932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Example can be run in loopback mode on one 6678, or in 6678-to-6678 mode</a:t>
            </a: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The mode is defined using a loopback flag in header file </a:t>
            </a:r>
            <a:r>
              <a:rPr lang="en-US" i="1" dirty="0" smtClean="0">
                <a:latin typeface="+mn-lt"/>
                <a:cs typeface="Arial" pitchFamily="34" charset="0"/>
              </a:rPr>
              <a:t>hyplnkLLDCfg.h, </a:t>
            </a:r>
            <a:r>
              <a:rPr lang="en-US" dirty="0" smtClean="0">
                <a:latin typeface="+mn-lt"/>
                <a:cs typeface="Arial" pitchFamily="34" charset="0"/>
              </a:rPr>
              <a:t>as:</a:t>
            </a:r>
          </a:p>
          <a:p>
            <a:pPr>
              <a:buFont typeface="Arial" pitchFamily="34" charset="0"/>
              <a:buChar char="•"/>
            </a:pPr>
            <a:endParaRPr lang="en-US" dirty="0" smtClean="0">
              <a:latin typeface="+mn-lt"/>
              <a:cs typeface="Arial" pitchFamily="34" charset="0"/>
            </a:endParaRP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We will now switch to CCS, to run the example in 6678-to-6678 mode, with two 6678 EVMs interfaced with a HyperLink external cable, as shown in the picture</a:t>
            </a:r>
          </a:p>
        </p:txBody>
      </p:sp>
      <p:sp>
        <p:nvSpPr>
          <p:cNvPr id="8" name="Rectangle 7"/>
          <p:cNvSpPr/>
          <p:nvPr/>
        </p:nvSpPr>
        <p:spPr>
          <a:xfrm>
            <a:off x="381000" y="3776246"/>
            <a:ext cx="4267200" cy="338554"/>
          </a:xfrm>
          <a:prstGeom prst="rect">
            <a:avLst/>
          </a:prstGeom>
        </p:spPr>
        <p:txBody>
          <a:bodyPr wrap="square">
            <a:spAutoFit/>
          </a:bodyPr>
          <a:lstStyle/>
          <a:p>
            <a:r>
              <a:rPr lang="en-US" sz="1600" b="1" dirty="0" smtClean="0">
                <a:latin typeface="Courier New" pitchFamily="49" charset="0"/>
                <a:cs typeface="Courier New" pitchFamily="49" charset="0"/>
              </a:rPr>
              <a:t>#define hyplnk_EXAMPLE_LOOPBACK</a:t>
            </a:r>
            <a:endParaRPr lang="en-US" sz="1600" b="1" dirty="0">
              <a:latin typeface="Courier New" pitchFamily="49" charset="0"/>
              <a:cs typeface="Courier New" pitchFamily="49" charset="0"/>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Example: Demo</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cs typeface="Arial"/>
              </a:rPr>
              <a:t>Useful configuration functions part of HyperLink example and can be used “as is” or be modified by users</a:t>
            </a:r>
            <a:endParaRPr lang="en-US" sz="2200" dirty="0">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PDK_INSTALL_PATH\ti\drv\hyplnk\example\common\hyplnkLLDIFace.c</a:t>
            </a: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ea typeface="+mn-ea"/>
                <a:cs typeface="Arial"/>
              </a:rPr>
              <a:t>Some of the configuration functions are:</a:t>
            </a:r>
          </a:p>
          <a:p>
            <a:pPr marL="811213" lvl="1" indent="-514350" eaLnBrk="1" fontAlgn="auto" hangingPunct="1">
              <a:spcAft>
                <a:spcPts val="0"/>
              </a:spcAft>
              <a:defRPr/>
            </a:pPr>
            <a:r>
              <a:rPr lang="en-US" sz="1500" b="1" dirty="0" smtClean="0">
                <a:latin typeface="Courier New"/>
                <a:cs typeface="Courier New"/>
              </a:rPr>
              <a:t>hyplnkRet_e    hyplnkExampleAssertReset (int </a:t>
            </a:r>
            <a:r>
              <a:rPr lang="en-US" sz="1500" b="1" u="sng" dirty="0" smtClean="0">
                <a:latin typeface="Courier New"/>
                <a:cs typeface="Courier New"/>
              </a:rPr>
              <a:t>val)</a:t>
            </a:r>
          </a:p>
          <a:p>
            <a:pPr marL="811213" lvl="1" indent="-514350" eaLnBrk="1" fontAlgn="auto" hangingPunct="1">
              <a:spcAft>
                <a:spcPts val="0"/>
              </a:spcAft>
              <a:defRPr/>
            </a:pPr>
            <a:r>
              <a:rPr lang="en-US" sz="1500" b="1" dirty="0" smtClean="0">
                <a:latin typeface="Courier New"/>
                <a:cs typeface="Courier New"/>
              </a:rPr>
              <a:t>Void	      hyplnkExampleSerdesCfg (uint32_t rx, uint32_t tx)</a:t>
            </a:r>
          </a:p>
          <a:p>
            <a:pPr marL="811213" lvl="1" indent="-514350" eaLnBrk="1" fontAlgn="auto" hangingPunct="1">
              <a:spcAft>
                <a:spcPts val="0"/>
              </a:spcAft>
              <a:defRPr/>
            </a:pPr>
            <a:r>
              <a:rPr lang="en-US" sz="1500" b="1" dirty="0" smtClean="0">
                <a:latin typeface="Courier New"/>
                <a:cs typeface="Courier New"/>
              </a:rPr>
              <a:t>hyplnkRet_e    hyplnkExampleSysSetup (void)</a:t>
            </a:r>
          </a:p>
          <a:p>
            <a:pPr marL="811213" lvl="1" indent="-514350" eaLnBrk="1" fontAlgn="auto" hangingPunct="1">
              <a:spcAft>
                <a:spcPts val="0"/>
              </a:spcAft>
              <a:defRPr/>
            </a:pPr>
            <a:r>
              <a:rPr lang="en-US" sz="1500" b="1" dirty="0" smtClean="0">
                <a:latin typeface="Courier New"/>
                <a:cs typeface="Courier New"/>
              </a:rPr>
              <a:t>Void           hyplnkExampleEQLaneAnalysis (uint32_t lane, uint32_t status) </a:t>
            </a:r>
          </a:p>
          <a:p>
            <a:pPr marL="811213" lvl="1" indent="-514350" eaLnBrk="1" fontAlgn="auto" hangingPunct="1">
              <a:spcAft>
                <a:spcPts val="0"/>
              </a:spcAft>
              <a:defRPr/>
            </a:pPr>
            <a:r>
              <a:rPr lang="en-US" sz="1500" b="1" dirty="0" smtClean="0">
                <a:latin typeface="Courier New"/>
                <a:cs typeface="Courier New"/>
              </a:rPr>
              <a:t>hyplnkRet_e    hyplnkExamplePeriphSetup (void)</a:t>
            </a:r>
          </a:p>
        </p:txBody>
      </p:sp>
      <p:sp>
        <p:nvSpPr>
          <p:cNvPr id="4"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HyperLink Example: Leverage Functions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r>
              <a:rPr lang="en-US" sz="2600" dirty="0" smtClean="0">
                <a:cs typeface="Arial"/>
              </a:rPr>
              <a:t>Keystone HyperLink User Guide</a:t>
            </a:r>
            <a:br>
              <a:rPr lang="en-US" sz="2600" dirty="0" smtClean="0">
                <a:cs typeface="Arial"/>
              </a:rPr>
            </a:br>
            <a:r>
              <a:rPr lang="en-US" sz="2600" dirty="0" smtClean="0">
                <a:cs typeface="Arial"/>
                <a:hlinkClick r:id="rId3"/>
              </a:rPr>
              <a:t>http://www.ti.com/lit/SPRUGW8</a:t>
            </a:r>
            <a:endParaRPr lang="en-US" sz="2600" dirty="0" smtClean="0">
              <a:cs typeface="Arial"/>
            </a:endParaRPr>
          </a:p>
          <a:p>
            <a:endParaRPr lang="en-US" sz="2600" dirty="0" smtClean="0">
              <a:cs typeface="Arial"/>
            </a:endParaRPr>
          </a:p>
          <a:p>
            <a:r>
              <a:rPr lang="en-US" sz="2600" dirty="0" smtClean="0">
                <a:cs typeface="Arial"/>
              </a:rPr>
              <a:t>6678 </a:t>
            </a:r>
            <a:r>
              <a:rPr lang="en-US" sz="2600" dirty="0">
                <a:cs typeface="Arial"/>
              </a:rPr>
              <a:t>Data </a:t>
            </a:r>
            <a:r>
              <a:rPr lang="en-US" sz="2600" dirty="0" smtClean="0">
                <a:cs typeface="Arial"/>
              </a:rPr>
              <a:t>Manual</a:t>
            </a:r>
            <a:br>
              <a:rPr lang="en-US" sz="2600" dirty="0" smtClean="0">
                <a:cs typeface="Arial"/>
              </a:rPr>
            </a:br>
            <a:r>
              <a:rPr lang="en-US" sz="2600" dirty="0" smtClean="0">
                <a:cs typeface="Arial"/>
                <a:hlinkClick r:id="rId4"/>
              </a:rPr>
              <a:t>http</a:t>
            </a:r>
            <a:r>
              <a:rPr lang="en-US" sz="2600" dirty="0">
                <a:cs typeface="Arial"/>
                <a:hlinkClick r:id="rId4"/>
              </a:rPr>
              <a:t>://</a:t>
            </a:r>
            <a:r>
              <a:rPr lang="en-US" sz="2600" dirty="0" smtClean="0">
                <a:cs typeface="Arial"/>
                <a:hlinkClick r:id="rId4"/>
              </a:rPr>
              <a:t>www.ti.com/lit/ds/sprs691c/sprs691c.pdf</a:t>
            </a:r>
            <a:endParaRPr lang="en-US" sz="2600" dirty="0" smtClean="0">
              <a:cs typeface="Arial"/>
            </a:endParaRPr>
          </a:p>
          <a:p>
            <a:endParaRPr lang="en-US" sz="2600" dirty="0" smtClean="0">
              <a:cs typeface="Arial"/>
            </a:endParaRPr>
          </a:p>
          <a:p>
            <a:r>
              <a:rPr lang="en-US" sz="2600" dirty="0" smtClean="0">
                <a:cs typeface="Arial"/>
              </a:rPr>
              <a:t>HyperLink C66x to FPGA</a:t>
            </a:r>
            <a:br>
              <a:rPr lang="en-US" sz="2600" dirty="0" smtClean="0">
                <a:cs typeface="Arial"/>
              </a:rPr>
            </a:br>
            <a:r>
              <a:rPr lang="en-US" sz="2600" dirty="0" smtClean="0">
                <a:cs typeface="Arial"/>
                <a:hlinkClick r:id="rId5"/>
              </a:rPr>
              <a:t>http://www.integretek.com/products/Hyperlink.html</a:t>
            </a:r>
            <a:endParaRPr lang="en-US" sz="2600" dirty="0" smtClean="0">
              <a:cs typeface="Arial"/>
            </a:endParaRPr>
          </a:p>
          <a:p>
            <a:pPr>
              <a:buNone/>
            </a:pPr>
            <a:endParaRPr lang="en-US" sz="2600" dirty="0" smtClean="0">
              <a:cs typeface="Arial"/>
            </a:endParaRPr>
          </a:p>
          <a:p>
            <a:r>
              <a:rPr lang="en-US" sz="2600" dirty="0" smtClean="0">
                <a:cs typeface="Arial"/>
              </a:rPr>
              <a:t>For questions regarding topics covered in this training, visit the support forums at the</a:t>
            </a:r>
            <a:br>
              <a:rPr lang="en-US" sz="2600" dirty="0" smtClean="0">
                <a:cs typeface="Arial"/>
              </a:rPr>
            </a:br>
            <a:r>
              <a:rPr lang="en-US" sz="2600" dirty="0" smtClean="0">
                <a:cs typeface="Arial"/>
                <a:hlinkClick r:id="rId6"/>
              </a:rPr>
              <a:t>TI E2E Community</a:t>
            </a:r>
            <a:r>
              <a:rPr lang="en-US" sz="2600" dirty="0" smtClean="0">
                <a:cs typeface="Arial"/>
              </a:rPr>
              <a:t> website</a:t>
            </a:r>
          </a:p>
          <a:p>
            <a:endParaRPr lang="en-US" sz="2600" dirty="0" smtClean="0">
              <a:latin typeface="Arial"/>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References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p14="http://schemas.microsoft.com/office/powerpoint/2010/main" xmlns="" val="67538020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smtClean="0">
                <a:solidFill>
                  <a:srgbClr val="FF0000"/>
                </a:solidFill>
                <a:latin typeface="Arial"/>
                <a:cs typeface="Arial"/>
              </a:rPr>
              <a:t>HyperLink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HyperLink:</a:t>
            </a:r>
          </a:p>
          <a:p>
            <a:endParaRPr lang="en-US" sz="2200" dirty="0"/>
          </a:p>
          <a:p>
            <a:r>
              <a:rPr lang="en-US" sz="2200" dirty="0" smtClean="0"/>
              <a:t>6678 does 8b/9b encoding, therefore</a:t>
            </a:r>
          </a:p>
          <a:p>
            <a:r>
              <a:rPr lang="en-US" sz="2200" dirty="0"/>
              <a:t>	</a:t>
            </a:r>
            <a:r>
              <a:rPr lang="en-US" sz="2200" dirty="0" smtClean="0"/>
              <a:t>Useful data bandwidth = 50 x 8 / 9 = 44.44 Gbps</a:t>
            </a:r>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p14="http://schemas.microsoft.com/office/powerpoint/2010/main" xmlns="" val="37990672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2"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4"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4708981"/>
          </a:xfrm>
          <a:prstGeom prst="rect">
            <a:avLst/>
          </a:prstGeom>
        </p:spPr>
        <p:txBody>
          <a:bodyPr wrap="square">
            <a:spAutoFit/>
          </a:bodyPr>
          <a:lstStyle/>
          <a:p>
            <a:pPr marL="342900" indent="-342900">
              <a:buFont typeface="Arial"/>
              <a:buChar char="•"/>
            </a:pPr>
            <a:r>
              <a:rPr lang="en-US" sz="2000" dirty="0" smtClean="0">
                <a:latin typeface="+mn-lt"/>
              </a:rPr>
              <a:t>C66x CorePacs, EDMA &amp; peripherals are interconnected via </a:t>
            </a:r>
            <a:r>
              <a:rPr lang="en-US" sz="2000" b="1" dirty="0" smtClean="0">
                <a:latin typeface="+mn-lt"/>
              </a:rPr>
              <a:t>TeraNet</a:t>
            </a:r>
            <a:r>
              <a:rPr lang="en-US" sz="2000" dirty="0" smtClean="0">
                <a:latin typeface="+mn-lt"/>
              </a:rPr>
              <a:t> switch fabric </a:t>
            </a:r>
            <a:endParaRPr lang="en-US" sz="2000" dirty="0">
              <a:latin typeface="+mn-lt"/>
            </a:endParaRPr>
          </a:p>
          <a:p>
            <a:pPr marL="342900" indent="-342900">
              <a:buFont typeface="Arial"/>
              <a:buChar char="•"/>
            </a:pPr>
            <a:endParaRPr lang="en-US" sz="2000" b="1" dirty="0" smtClean="0">
              <a:latin typeface="+mn-lt"/>
            </a:endParaRPr>
          </a:p>
          <a:p>
            <a:pPr marL="342900" indent="-342900">
              <a:buFont typeface="Arial"/>
              <a:buChar char="•"/>
            </a:pPr>
            <a:r>
              <a:rPr lang="en-US" sz="2000" b="1" dirty="0" smtClean="0">
                <a:latin typeface="+mn-lt"/>
              </a:rPr>
              <a:t>HyperLink</a:t>
            </a:r>
            <a:r>
              <a:rPr lang="en-US" sz="2000" dirty="0" smtClean="0">
                <a:latin typeface="+mn-lt"/>
              </a:rPr>
              <a:t> seamlessly extends TeraNet from one device to another</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Enables read/write transactions, as well as relaying &amp; generation of interrupts between devices</a:t>
            </a:r>
            <a:br>
              <a:rPr lang="en-US" sz="2000" dirty="0" smtClean="0">
                <a:latin typeface="+mn-lt"/>
              </a:rPr>
            </a:br>
            <a:endParaRPr lang="en-US" sz="2000" dirty="0" smtClean="0">
              <a:latin typeface="+mn-lt"/>
            </a:endParaRPr>
          </a:p>
          <a:p>
            <a:pPr marL="342900" indent="-342900">
              <a:buFont typeface="Arial"/>
              <a:buChar char="•"/>
            </a:pPr>
            <a:endParaRPr lang="en-US" sz="2000" dirty="0">
              <a:latin typeface="+mn-lt"/>
            </a:endParaRPr>
          </a:p>
          <a:p>
            <a:pPr marL="342900" indent="-342900">
              <a:buFont typeface="Arial"/>
              <a:buChar char="•"/>
            </a:pPr>
            <a:endParaRPr lang="en-US" sz="2000" dirty="0">
              <a:latin typeface="+mn-lt"/>
            </a:endParaRPr>
          </a:p>
        </p:txBody>
      </p:sp>
      <p:sp>
        <p:nvSpPr>
          <p:cNvPr id="42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and TeraNet</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701196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p14="http://schemas.microsoft.com/office/powerpoint/2010/main" xmlns="" val="1821109936"/>
              </p:ext>
            </p:extLst>
          </p:nvPr>
        </p:nvGraphicFramePr>
        <p:xfrm>
          <a:off x="1752600" y="685800"/>
          <a:ext cx="5105400" cy="5702895"/>
        </p:xfrm>
        <a:graphic>
          <a:graphicData uri="http://schemas.openxmlformats.org/presentationml/2006/ole">
            <p:oleObj spid="_x0000_s155650" name="Visio" r:id="rId5" imgW="4661282" imgH="5207504" progId="Visio.Drawing.11">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TeraNet Connections &amp; Interrupts</a:t>
            </a:r>
          </a:p>
        </p:txBody>
      </p:sp>
    </p:spTree>
    <p:custDataLst>
      <p:tags r:id="rId2"/>
    </p:custDataLst>
    <p:extLst>
      <p:ext uri="{BB962C8B-B14F-4D97-AF65-F5344CB8AC3E}">
        <p14:creationId xmlns:p14="http://schemas.microsoft.com/office/powerpoint/2010/main" xmlns="" val="3987517137"/>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as hardware </a:t>
            </a: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HyperLink Interrupts</a:t>
            </a:r>
          </a:p>
        </p:txBody>
      </p:sp>
    </p:spTree>
    <p:extLst>
      <p:ext uri="{BB962C8B-B14F-4D97-AF65-F5344CB8AC3E}">
        <p14:creationId xmlns:p14="http://schemas.microsoft.com/office/powerpoint/2010/main" xmlns="" val="31195036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p14="http://schemas.microsoft.com/office/powerpoint/2010/main" xmlns="" val="180652029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smtClean="0">
                <a:latin typeface="Arial"/>
                <a:cs typeface="Arial"/>
              </a:rPr>
              <a:t>txigmask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p14="http://schemas.microsoft.com/office/powerpoint/2010/main" xmlns="" val="240634519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309670531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231171209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109367641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CSL_BootCfgSetVUSRRxConfig (0, rx);</a:t>
            </a:r>
          </a:p>
          <a:p>
            <a:r>
              <a:rPr lang="en-US" sz="1400" b="1" dirty="0" smtClean="0">
                <a:latin typeface="Courier New" pitchFamily="49" charset="0"/>
                <a:cs typeface="Courier New" pitchFamily="49" charset="0"/>
              </a:rPr>
              <a:t>  CSL_BootCfgSetVUSRRxConfig (1, rx);</a:t>
            </a:r>
          </a:p>
          <a:p>
            <a:r>
              <a:rPr lang="en-US" sz="1400" b="1" dirty="0" smtClean="0">
                <a:latin typeface="Courier New" pitchFamily="49" charset="0"/>
                <a:cs typeface="Courier New" pitchFamily="49" charset="0"/>
              </a:rPr>
              <a:t>  CSL_BootCfgSetVUSRRxConfig (2, rx);</a:t>
            </a:r>
          </a:p>
          <a:p>
            <a:r>
              <a:rPr lang="en-US" sz="1400" b="1" dirty="0" smtClean="0">
                <a:latin typeface="Courier New" pitchFamily="49" charset="0"/>
                <a:cs typeface="Courier New" pitchFamily="49" charset="0"/>
              </a:rPr>
              <a:t>  CSL_BootCfgSetVUSRRxConfig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CSL_BootCfgSetVUSRTxConfig (0, tx);</a:t>
            </a:r>
          </a:p>
          <a:p>
            <a:r>
              <a:rPr lang="en-US" sz="1400" b="1" dirty="0" smtClean="0">
                <a:latin typeface="Courier New" pitchFamily="49" charset="0"/>
                <a:cs typeface="Courier New" pitchFamily="49" charset="0"/>
              </a:rPr>
              <a:t>  CSL_BootCfgSetVUSRTxConfig (1, tx);</a:t>
            </a:r>
          </a:p>
          <a:p>
            <a:r>
              <a:rPr lang="en-US" sz="1400" b="1" dirty="0" smtClean="0">
                <a:latin typeface="Courier New" pitchFamily="49" charset="0"/>
                <a:cs typeface="Courier New" pitchFamily="49" charset="0"/>
              </a:rPr>
              <a:t>  CSL_BootCfgSetVUSRTxConfig (2, tx);</a:t>
            </a:r>
          </a:p>
          <a:p>
            <a:r>
              <a:rPr lang="en-US" sz="1400" b="1" dirty="0" smtClean="0">
                <a:latin typeface="Courier New" pitchFamily="49" charset="0"/>
                <a:cs typeface="Courier New" pitchFamily="49" charset="0"/>
              </a:rPr>
              <a:t>  CSL_BootCfgSetVUSRTxConfig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HyperLink Example: SerDes Configuration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latin typeface="+mn-lt"/>
              </a:rPr>
              <a:t>C66x CorePacs, EDMA &amp; </a:t>
            </a:r>
            <a:r>
              <a:rPr lang="en-US" sz="1700" dirty="0" smtClean="0">
                <a:latin typeface="+mn-lt"/>
              </a:rPr>
              <a:t>peripherals classified </a:t>
            </a:r>
            <a:r>
              <a:rPr lang="en-US" sz="1700" dirty="0">
                <a:latin typeface="+mn-lt"/>
              </a:rPr>
              <a:t>as master or </a:t>
            </a:r>
            <a:r>
              <a:rPr lang="en-US" sz="1700" dirty="0" smtClean="0">
                <a:latin typeface="+mn-lt"/>
              </a:rPr>
              <a:t>slave</a:t>
            </a:r>
          </a:p>
          <a:p>
            <a:pPr marL="342900" indent="-342900">
              <a:buFont typeface="Arial"/>
              <a:buChar char="•"/>
            </a:pPr>
            <a:r>
              <a:rPr lang="en-US" sz="1700" dirty="0" smtClean="0">
                <a:latin typeface="+mn-lt"/>
              </a:rPr>
              <a:t>Master initiates read</a:t>
            </a:r>
            <a:r>
              <a:rPr lang="en-US" sz="1700" dirty="0">
                <a:latin typeface="+mn-lt"/>
              </a:rPr>
              <a:t>/write transfers. Slave relies on </a:t>
            </a:r>
            <a:r>
              <a:rPr lang="en-US" sz="1700" dirty="0" smtClean="0">
                <a:latin typeface="+mn-lt"/>
              </a:rPr>
              <a:t>master</a:t>
            </a:r>
          </a:p>
          <a:p>
            <a:pPr marL="342900" indent="-342900">
              <a:buFont typeface="Arial"/>
              <a:buChar char="•"/>
            </a:pPr>
            <a:r>
              <a:rPr lang="en-US" sz="1700" dirty="0" smtClean="0">
                <a:latin typeface="+mn-lt"/>
              </a:rPr>
              <a:t>HyperLink master and slave ports connected via TeraNet 2A</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TeraNet Connections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0"/>
            <a:ext cx="8666625" cy="1631216"/>
          </a:xfrm>
          <a:prstGeom prst="rect">
            <a:avLst/>
          </a:prstGeom>
        </p:spPr>
        <p:txBody>
          <a:bodyPr wrap="square">
            <a:spAutoFit/>
          </a:bodyPr>
          <a:lstStyle/>
          <a:p>
            <a:pPr marL="342900" indent="-342900">
              <a:buFont typeface="Arial"/>
              <a:buChar char="•"/>
            </a:pPr>
            <a:r>
              <a:rPr lang="en-US" sz="2000" dirty="0">
                <a:latin typeface="+mn-lt"/>
              </a:rPr>
              <a:t>64 interrupt inputs to HyperLink module</a:t>
            </a:r>
          </a:p>
          <a:p>
            <a:pPr marL="800100" lvl="1" indent="-342900">
              <a:buFont typeface="Arial"/>
              <a:buChar char="•"/>
            </a:pPr>
            <a:r>
              <a:rPr lang="en-US" sz="2000" dirty="0" smtClean="0">
                <a:latin typeface="+mn-lt"/>
              </a:rPr>
              <a:t>0</a:t>
            </a:r>
            <a:r>
              <a:rPr lang="en-US" sz="2000" dirty="0">
                <a:latin typeface="+mn-lt"/>
              </a:rPr>
              <a:t>-</a:t>
            </a:r>
            <a:r>
              <a:rPr lang="en-US" sz="2000" dirty="0" smtClean="0">
                <a:latin typeface="+mn-lt"/>
              </a:rPr>
              <a:t>31 from Chip Interrupt Controller (CIC) # 3</a:t>
            </a:r>
            <a:endParaRPr lang="en-US" sz="2000" dirty="0">
              <a:latin typeface="+mn-lt"/>
            </a:endParaRPr>
          </a:p>
          <a:p>
            <a:pPr marL="1257300" lvl="2" indent="-342900">
              <a:buFont typeface="Arial"/>
              <a:buChar char="•"/>
            </a:pPr>
            <a:r>
              <a:rPr lang="en-US" sz="2000" dirty="0" smtClean="0">
                <a:latin typeface="+mn-lt"/>
              </a:rPr>
              <a:t>CIC3 events include GPIO</a:t>
            </a:r>
            <a:r>
              <a:rPr lang="en-US" sz="2000" dirty="0">
                <a:latin typeface="+mn-lt"/>
              </a:rPr>
              <a:t>, </a:t>
            </a:r>
            <a:r>
              <a:rPr lang="en-US" sz="2000" dirty="0" smtClean="0">
                <a:latin typeface="+mn-lt"/>
              </a:rPr>
              <a:t>Trace, &amp; Software-Triggered</a:t>
            </a:r>
          </a:p>
          <a:p>
            <a:pPr marL="800100" lvl="1" indent="-342900">
              <a:buFont typeface="Arial"/>
              <a:buChar char="•"/>
            </a:pPr>
            <a:r>
              <a:rPr lang="en-US" sz="2000" dirty="0">
                <a:latin typeface="+mn-lt"/>
              </a:rPr>
              <a:t>32-63 </a:t>
            </a:r>
            <a:r>
              <a:rPr lang="en-US" sz="2000" dirty="0" smtClean="0">
                <a:latin typeface="+mn-lt"/>
              </a:rPr>
              <a:t>from Queue manager (QMSS) pend event</a:t>
            </a:r>
            <a:endParaRPr lang="en-US" sz="2000" dirty="0">
              <a:latin typeface="+mn-lt"/>
            </a:endParaRPr>
          </a:p>
          <a:p>
            <a:pPr marL="800100" lvl="1" indent="-342900">
              <a:buFont typeface="Arial"/>
              <a:buChar char="•"/>
            </a:pPr>
            <a:endParaRPr lang="en-US" sz="2000" dirty="0">
              <a:latin typeface="+mn-lt"/>
            </a:endParaRPr>
          </a:p>
        </p:txBody>
      </p:sp>
      <p:grpSp>
        <p:nvGrpSpPr>
          <p:cNvPr id="2"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4" name="Group 588"/>
            <p:cNvGrpSpPr/>
            <p:nvPr/>
          </p:nvGrpSpPr>
          <p:grpSpPr>
            <a:xfrm>
              <a:off x="0" y="2438400"/>
              <a:ext cx="4682985" cy="3962400"/>
              <a:chOff x="0" y="2438400"/>
              <a:chExt cx="4682985" cy="3962400"/>
            </a:xfrm>
          </p:grpSpPr>
          <p:grpSp>
            <p:nvGrpSpPr>
              <p:cNvPr id="5"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Local Device’s HyperLink</a:t>
                  </a: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498" name="Rectangle 497"/>
                <p:cNvSpPr/>
                <p:nvPr/>
              </p:nvSpPr>
              <p:spPr>
                <a:xfrm>
                  <a:off x="1177785" y="3810000"/>
                  <a:ext cx="1180644" cy="307777"/>
                </a:xfrm>
                <a:prstGeom prst="rect">
                  <a:avLst/>
                </a:prstGeom>
              </p:spPr>
              <p:txBody>
                <a:bodyPr wrap="none">
                  <a:spAutoFit/>
                </a:bodyPr>
                <a:lstStyle/>
                <a:p>
                  <a:r>
                    <a:rPr lang="en-US" sz="1400" b="1" dirty="0" smtClean="0">
                      <a:solidFill>
                        <a:schemeClr val="bg1"/>
                      </a:solidFill>
                      <a:latin typeface="+mn-lt"/>
                    </a:rPr>
                    <a:t>If intlocal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1823448" cy="738664"/>
                </a:xfrm>
                <a:prstGeom prst="rect">
                  <a:avLst/>
                </a:prstGeom>
              </p:spPr>
              <p:txBody>
                <a:bodyPr wrap="none">
                  <a:spAutoFit/>
                </a:bodyPr>
                <a:lstStyle/>
                <a:p>
                  <a:r>
                    <a:rPr lang="en-US" sz="1400" b="1" dirty="0" smtClean="0">
                      <a:solidFill>
                        <a:schemeClr val="bg1"/>
                      </a:solidFill>
                      <a:latin typeface="+mn-lt"/>
                    </a:rPr>
                    <a:t>If intlocal = 0, then</a:t>
                  </a:r>
                  <a:br>
                    <a:rPr lang="en-US" sz="1400" b="1" dirty="0" smtClean="0">
                      <a:solidFill>
                        <a:schemeClr val="bg1"/>
                      </a:solidFill>
                      <a:latin typeface="+mn-lt"/>
                    </a:rPr>
                  </a:br>
                  <a:r>
                    <a:rPr lang="en-US" sz="1400" b="1" dirty="0" smtClean="0">
                      <a:solidFill>
                        <a:schemeClr val="bg1"/>
                      </a:solidFill>
                      <a:latin typeface="+mn-lt"/>
                    </a:rPr>
                    <a:t>send interrupt packet </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mn-lt"/>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a:solidFill>
                      <a:srgbClr val="000090"/>
                    </a:solidFill>
                    <a:latin typeface="+mn-lt"/>
                  </a:rPr>
                  <a:t>v</a:t>
                </a:r>
                <a:r>
                  <a:rPr lang="en-US" sz="1600" b="1" dirty="0" smtClean="0">
                    <a:solidFill>
                      <a:srgbClr val="000090"/>
                    </a:solidFill>
                    <a:latin typeface="+mn-lt"/>
                  </a:rPr>
                  <a:t>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8"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1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Remote Device’s HyperLink</a:t>
                </a:r>
                <a:endParaRPr lang="en-US" sz="1600" b="1" u="sng" dirty="0">
                  <a:solidFill>
                    <a:srgbClr val="800000"/>
                  </a:solidFill>
                  <a:latin typeface="+mn-lt"/>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609" name="Rectangle 608"/>
              <p:cNvSpPr/>
              <p:nvPr/>
            </p:nvSpPr>
            <p:spPr>
              <a:xfrm>
                <a:off x="5975668" y="3823806"/>
                <a:ext cx="1140569" cy="307777"/>
              </a:xfrm>
              <a:prstGeom prst="rect">
                <a:avLst/>
              </a:prstGeom>
            </p:spPr>
            <p:txBody>
              <a:bodyPr wrap="none">
                <a:spAutoFit/>
              </a:bodyPr>
              <a:lstStyle/>
              <a:p>
                <a:r>
                  <a:rPr lang="en-US" sz="1400" b="1" dirty="0" smtClean="0">
                    <a:solidFill>
                      <a:schemeClr val="bg1"/>
                    </a:solidFill>
                    <a:latin typeface="+mn-lt"/>
                  </a:rPr>
                  <a:t>If intlocal = 1</a:t>
                </a:r>
                <a:endParaRPr lang="en-US" sz="1400" dirty="0">
                  <a:solidFill>
                    <a:schemeClr val="bg1"/>
                  </a:solidFill>
                  <a:latin typeface="+mn-lt"/>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1783373" cy="738664"/>
              </a:xfrm>
              <a:prstGeom prst="rect">
                <a:avLst/>
              </a:prstGeom>
            </p:spPr>
            <p:txBody>
              <a:bodyPr wrap="none">
                <a:spAutoFit/>
              </a:bodyPr>
              <a:lstStyle/>
              <a:p>
                <a:r>
                  <a:rPr lang="en-US" sz="1400" b="1" dirty="0" smtClean="0">
                    <a:solidFill>
                      <a:schemeClr val="bg1"/>
                    </a:solidFill>
                    <a:latin typeface="+mn-lt"/>
                  </a:rPr>
                  <a:t>If intlocal = 0</a:t>
                </a:r>
                <a:br>
                  <a:rPr lang="en-US" sz="1400" b="1" dirty="0" smtClean="0">
                    <a:solidFill>
                      <a:schemeClr val="bg1"/>
                    </a:solidFill>
                    <a:latin typeface="+mn-lt"/>
                  </a:rPr>
                </a:br>
                <a:r>
                  <a:rPr lang="en-US" sz="1400" b="1" dirty="0" smtClean="0">
                    <a:solidFill>
                      <a:schemeClr val="bg1"/>
                    </a:solidFill>
                    <a:latin typeface="+mn-lt"/>
                  </a:rPr>
                  <a:t>send interrupt packet</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2" name="Rectangle 641"/>
              <p:cNvSpPr/>
              <p:nvPr/>
            </p:nvSpPr>
            <p:spPr>
              <a:xfrm>
                <a:off x="6001837" y="5635823"/>
                <a:ext cx="2049472" cy="307777"/>
              </a:xfrm>
              <a:prstGeom prst="rect">
                <a:avLst/>
              </a:prstGeom>
            </p:spPr>
            <p:txBody>
              <a:bodyPr wrap="none">
                <a:spAutoFit/>
              </a:bodyPr>
              <a:lstStyle/>
              <a:p>
                <a:r>
                  <a:rPr lang="en-US" sz="1400" b="1" dirty="0" smtClean="0">
                    <a:solidFill>
                      <a:schemeClr val="bg1"/>
                    </a:solidFill>
                    <a:latin typeface="+mn-lt"/>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smtClean="0">
                    <a:solidFill>
                      <a:srgbClr val="000090"/>
                    </a:solidFill>
                    <a:latin typeface="+mn-lt"/>
                  </a:rPr>
                  <a:t>vusr_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11" name="Group 587"/>
          <p:cNvGrpSpPr/>
          <p:nvPr/>
        </p:nvGrpSpPr>
        <p:grpSpPr>
          <a:xfrm>
            <a:off x="228600" y="2362200"/>
            <a:ext cx="8610600" cy="3048000"/>
            <a:chOff x="228600" y="2438400"/>
            <a:chExt cx="8610600" cy="3048000"/>
          </a:xfrm>
        </p:grpSpPr>
        <p:grpSp>
          <p:nvGrpSpPr>
            <p:cNvPr id="12"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
        <p:nvSpPr>
          <p:cNvPr id="80"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36" name="TextBox 635"/>
          <p:cNvSpPr txBox="1"/>
          <p:nvPr/>
        </p:nvSpPr>
        <p:spPr>
          <a:xfrm>
            <a:off x="4696178" y="1233311"/>
            <a:ext cx="3093539" cy="369332"/>
          </a:xfrm>
          <a:prstGeom prst="rect">
            <a:avLst/>
          </a:prstGeom>
          <a:noFill/>
        </p:spPr>
        <p:txBody>
          <a:bodyPr wrap="none" rtlCol="0">
            <a:spAutoFit/>
          </a:bodyPr>
          <a:lstStyle/>
          <a:p>
            <a:r>
              <a:rPr lang="en-US" dirty="0" smtClean="0">
                <a:latin typeface="+mn-lt"/>
              </a:rPr>
              <a:t>Input Events to Core 0, 1, 2 &amp; 3</a:t>
            </a:r>
            <a:endParaRPr lang="en-US" dirty="0">
              <a:latin typeface="+mn-lt"/>
            </a:endParaRPr>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14" name="TextBox 713"/>
          <p:cNvSpPr txBox="1"/>
          <p:nvPr/>
        </p:nvSpPr>
        <p:spPr>
          <a:xfrm>
            <a:off x="4696178" y="3976511"/>
            <a:ext cx="3306546" cy="369332"/>
          </a:xfrm>
          <a:prstGeom prst="rect">
            <a:avLst/>
          </a:prstGeom>
          <a:noFill/>
        </p:spPr>
        <p:txBody>
          <a:bodyPr wrap="none" rtlCol="0">
            <a:spAutoFit/>
          </a:bodyPr>
          <a:lstStyle/>
          <a:p>
            <a:r>
              <a:rPr lang="en-US" dirty="0" smtClean="0">
                <a:latin typeface="+mn-lt"/>
              </a:rPr>
              <a:t>Input Event to EDMA3 CC1 &amp; CC2</a:t>
            </a:r>
            <a:endParaRPr lang="en-US" dirty="0">
              <a:latin typeface="+mn-lt"/>
            </a:endParaRPr>
          </a:p>
        </p:txBody>
      </p:sp>
      <p:sp>
        <p:nvSpPr>
          <p:cNvPr id="716" name="TextBox 715"/>
          <p:cNvSpPr txBox="1"/>
          <p:nvPr/>
        </p:nvSpPr>
        <p:spPr>
          <a:xfrm>
            <a:off x="4677965" y="5181600"/>
            <a:ext cx="3974999" cy="369332"/>
          </a:xfrm>
          <a:prstGeom prst="rect">
            <a:avLst/>
          </a:prstGeom>
          <a:noFill/>
        </p:spPr>
        <p:txBody>
          <a:bodyPr wrap="none" rtlCol="0">
            <a:spAutoFit/>
          </a:bodyPr>
          <a:lstStyle/>
          <a:p>
            <a:r>
              <a:rPr lang="en-US" dirty="0" smtClean="0">
                <a:latin typeface="+mn-lt"/>
              </a:rPr>
              <a:t>Input Events to HyperLink &amp; EDMA3 CC0</a:t>
            </a:r>
            <a:endParaRPr lang="en-US" dirty="0">
              <a:latin typeface="+mn-lt"/>
            </a:endParaRPr>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n-lt"/>
              </a:rPr>
              <a:t>HyperLink</a:t>
            </a: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latin typeface="+mn-lt"/>
              </a:rPr>
              <a:t>32 Input Events from CIC3</a:t>
            </a:r>
            <a:endParaRPr lang="en-US" sz="1500" dirty="0">
              <a:latin typeface="+mn-lt"/>
            </a:endParaRPr>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32" name="TextBox 731"/>
          <p:cNvSpPr txBox="1"/>
          <p:nvPr/>
        </p:nvSpPr>
        <p:spPr>
          <a:xfrm>
            <a:off x="4696178" y="2692779"/>
            <a:ext cx="3093539" cy="369332"/>
          </a:xfrm>
          <a:prstGeom prst="rect">
            <a:avLst/>
          </a:prstGeom>
          <a:noFill/>
        </p:spPr>
        <p:txBody>
          <a:bodyPr wrap="none" rtlCol="0">
            <a:spAutoFit/>
          </a:bodyPr>
          <a:lstStyle/>
          <a:p>
            <a:r>
              <a:rPr lang="en-US" dirty="0" smtClean="0">
                <a:latin typeface="+mn-lt"/>
              </a:rPr>
              <a:t>Input Events to Core 4, 5, 6 &amp; 7</a:t>
            </a:r>
            <a:endParaRPr lang="en-US" dirty="0">
              <a:latin typeface="+mn-lt"/>
            </a:endParaRPr>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latin typeface="+mn-lt"/>
              </a:rPr>
              <a:t>Event # 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latin typeface="+mn-lt"/>
              </a:rPr>
              <a:t>32 Input Events from Qpend</a:t>
            </a:r>
            <a:endParaRPr lang="en-US" sz="1500" dirty="0">
              <a:latin typeface="+mn-lt"/>
            </a:endParaRPr>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4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24548401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12852</TotalTime>
  <Words>4434</Words>
  <Application>Microsoft Office PowerPoint</Application>
  <PresentationFormat>On-screen Show (4:3)</PresentationFormat>
  <Paragraphs>1307</Paragraphs>
  <Slides>68</Slides>
  <Notes>64</Notes>
  <HiddenSlides>11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71" baseType="lpstr">
      <vt:lpstr>77_KeyStoneOLT</vt:lpstr>
      <vt:lpstr>Visio</vt:lpstr>
      <vt:lpstr>Microsoft Visio Drawing</vt:lpstr>
      <vt:lpstr>C66x KeyStone Training HyperLink</vt:lpstr>
      <vt:lpstr>Agenda</vt:lpstr>
      <vt:lpstr>Overview: What is HyperLink?</vt:lpstr>
      <vt:lpstr>Overview: Example Use-Case with 6678</vt:lpstr>
      <vt:lpstr>Overview: HyperLink External Interfaces</vt:lpstr>
      <vt:lpstr>Slide 6</vt:lpstr>
      <vt:lpstr>Slide 7</vt:lpstr>
      <vt:lpstr>Slide 8</vt:lpstr>
      <vt:lpstr>Slide 9</vt:lpstr>
      <vt:lpstr>Overview: Packet-based Protocol</vt:lpstr>
      <vt:lpstr>Slide 11</vt:lpstr>
      <vt:lpstr>Slide 12</vt:lpstr>
      <vt:lpstr>Slide 13</vt:lpstr>
      <vt:lpstr>Address Translation On Remote Side</vt:lpstr>
      <vt:lpstr>Slide 15</vt:lpstr>
      <vt:lpstr>Slide 16</vt:lpstr>
      <vt:lpstr>Slide 17</vt:lpstr>
      <vt:lpstr>Slide 18</vt:lpstr>
      <vt:lpstr>Slide 19</vt:lpstr>
      <vt:lpstr>Slide 20</vt:lpstr>
      <vt:lpstr>Slide 21</vt:lpstr>
      <vt:lpstr>Slide 22</vt:lpstr>
      <vt:lpstr>From the User’s Guide - rxsegsel</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HyperLink Performance: Theoretical bound</vt:lpstr>
      <vt:lpstr>Slide 60</vt:lpstr>
      <vt:lpstr>Slide 61</vt:lpstr>
      <vt:lpstr>Slide 62</vt:lpstr>
      <vt:lpstr>Slide 63</vt:lpstr>
      <vt:lpstr>Slide 64</vt:lpstr>
      <vt:lpstr>Slide 65</vt:lpstr>
      <vt:lpstr>Slide 66</vt:lpstr>
      <vt:lpstr>Slide 67</vt:lpstr>
      <vt:lpstr>Slide 68</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Robert J. Hillard</cp:lastModifiedBy>
  <cp:revision>517</cp:revision>
  <dcterms:created xsi:type="dcterms:W3CDTF">2011-10-05T14:30:29Z</dcterms:created>
  <dcterms:modified xsi:type="dcterms:W3CDTF">2013-02-08T21:06:02Z</dcterms:modified>
</cp:coreProperties>
</file>