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5" r:id="rId2"/>
    <p:sldId id="271" r:id="rId3"/>
    <p:sldId id="275" r:id="rId4"/>
    <p:sldId id="314" r:id="rId5"/>
    <p:sldId id="315" r:id="rId6"/>
    <p:sldId id="316" r:id="rId7"/>
    <p:sldId id="320" r:id="rId8"/>
    <p:sldId id="321" r:id="rId9"/>
    <p:sldId id="318" r:id="rId10"/>
    <p:sldId id="325" r:id="rId11"/>
    <p:sldId id="319" r:id="rId12"/>
    <p:sldId id="323" r:id="rId13"/>
    <p:sldId id="324" r:id="rId14"/>
    <p:sldId id="279" r:id="rId15"/>
    <p:sldId id="326" r:id="rId16"/>
    <p:sldId id="328" r:id="rId17"/>
    <p:sldId id="327" r:id="rId18"/>
    <p:sldId id="335" r:id="rId19"/>
    <p:sldId id="280" r:id="rId20"/>
    <p:sldId id="331" r:id="rId21"/>
    <p:sldId id="330" r:id="rId22"/>
    <p:sldId id="332" r:id="rId23"/>
    <p:sldId id="333" r:id="rId24"/>
    <p:sldId id="283" r:id="rId25"/>
    <p:sldId id="286" r:id="rId26"/>
    <p:sldId id="336" r:id="rId27"/>
    <p:sldId id="287" r:id="rId28"/>
    <p:sldId id="290" r:id="rId29"/>
    <p:sldId id="291" r:id="rId30"/>
    <p:sldId id="292" r:id="rId31"/>
    <p:sldId id="293" r:id="rId32"/>
    <p:sldId id="337" r:id="rId33"/>
    <p:sldId id="301" r:id="rId34"/>
    <p:sldId id="300" r:id="rId35"/>
    <p:sldId id="302" r:id="rId36"/>
    <p:sldId id="307" r:id="rId37"/>
    <p:sldId id="334" r:id="rId38"/>
    <p:sldId id="295" r:id="rId39"/>
  </p:sldIdLst>
  <p:sldSz cx="9144000" cy="6858000" type="screen4x3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100" d="100"/>
          <a:sy n="100" d="100"/>
        </p:scale>
        <p:origin x="-510" y="-29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30211-FEEF-4885-AC60-8AA952B87C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30737" cy="347503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4561"/>
            <a:ext cx="5762889" cy="4262387"/>
          </a:xfrm>
          <a:noFill/>
          <a:ln/>
        </p:spPr>
        <p:txBody>
          <a:bodyPr lIns="93157" tIns="46578" rIns="93157" bIns="46578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Configuring_Interrupts_on_Keystone_Devices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KeyStone Interrupts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326" y="948692"/>
            <a:ext cx="6784249" cy="565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72314" y="3916428"/>
            <a:ext cx="7315200" cy="16002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77637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C66 Core Prime Event IDs</a:t>
            </a:r>
            <a:br>
              <a:rPr lang="en-US" sz="3600" dirty="0"/>
            </a:br>
            <a:r>
              <a:rPr lang="en-US" sz="3600" dirty="0" smtClean="0"/>
              <a:t>When it is part of KeyStone 2 Device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4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295275"/>
            <a:ext cx="8458200" cy="661988"/>
          </a:xfrm>
        </p:spPr>
        <p:txBody>
          <a:bodyPr/>
          <a:lstStyle/>
          <a:p>
            <a:r>
              <a:rPr lang="en-US" dirty="0" smtClean="0"/>
              <a:t>Configure HWI using csl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25" y="1171575"/>
            <a:ext cx="84112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CSL </a:t>
            </a:r>
            <a:r>
              <a:rPr lang="en-US" dirty="0"/>
              <a:t>interrupt files are in </a:t>
            </a:r>
            <a:r>
              <a:rPr lang="en-US" dirty="0" smtClean="0"/>
              <a:t>the release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MCSDK_3_0_4_18\pdk_keystone2_3_00_04_18\packages\ti\csl\src\intc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 files – csl_intc.h csl_intcAux.h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files in src/intc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CSL_intcPlugEventHandler()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CSL_intcInit()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CSL_intcGlobalNmiEnable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CSL_intcGlobalEnable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CSL_intcHwControl()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– In addition to the mapping, the interrupt must be enabled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enable – enable the global interrupt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the particular </a:t>
            </a:r>
            <a:r>
              <a:rPr lang="en-US" dirty="0" smtClean="0"/>
              <a:t>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This presentation will not get into details of enabling the interrupts</a:t>
            </a: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Interrupt Topology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00056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All events from all IP come to the interrupt controllers.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connected directly to C66x or other masters (EDMA, ARM, Hyperlink)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mapped by the interrupt controllers </a:t>
            </a:r>
          </a:p>
          <a:p>
            <a:endParaRPr lang="en-US" dirty="0"/>
          </a:p>
        </p:txBody>
      </p:sp>
      <p:grpSp>
        <p:nvGrpSpPr>
          <p:cNvPr id="5" name="Group 151"/>
          <p:cNvGrpSpPr/>
          <p:nvPr>
            <p:custDataLst>
              <p:tags r:id="rId1"/>
            </p:custDataLst>
          </p:nvPr>
        </p:nvGrpSpPr>
        <p:grpSpPr>
          <a:xfrm>
            <a:off x="85284" y="512468"/>
            <a:ext cx="5829522" cy="5729025"/>
            <a:chOff x="1521179" y="962526"/>
            <a:chExt cx="5829522" cy="5729025"/>
          </a:xfrm>
        </p:grpSpPr>
        <p:grpSp>
          <p:nvGrpSpPr>
            <p:cNvPr id="7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2" name="Straight Arrow Connector 71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11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61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62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7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8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9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0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1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5" name="Slide Number Placeholder 7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Secondary events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70423"/>
              </p:ext>
            </p:extLst>
          </p:nvPr>
        </p:nvGraphicFramePr>
        <p:xfrm>
          <a:off x="710239" y="857250"/>
          <a:ext cx="7803524" cy="532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3" imgW="9044738" imgH="6169084" progId="Visio.Drawing.11">
                  <p:embed/>
                </p:oleObj>
              </mc:Choice>
              <mc:Fallback>
                <p:oleObj name="Visio" r:id="rId3" imgW="9044738" imgH="616908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239" y="857250"/>
                        <a:ext cx="7803524" cy="532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1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514" y="1266824"/>
            <a:ext cx="5933648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72314" y="3916428"/>
            <a:ext cx="7315200" cy="16002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20714" y="6003924"/>
            <a:ext cx="2133600" cy="206375"/>
          </a:xfrm>
        </p:spPr>
        <p:txBody>
          <a:bodyPr/>
          <a:lstStyle/>
          <a:p>
            <a:fld id="{803D9FE4-F784-4A94-8F3E-54A098F0E8C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7"/>
            <a:ext cx="8229600" cy="112553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CIC to C66 core connections</a:t>
            </a:r>
            <a:br>
              <a:rPr lang="en-US" sz="3600" dirty="0" smtClean="0"/>
            </a:br>
            <a:r>
              <a:rPr lang="en-US" sz="2700" dirty="0" smtClean="0">
                <a:solidFill>
                  <a:schemeClr val="tx1"/>
                </a:solidFill>
              </a:rPr>
              <a:t>Event No – the core input event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Event name – the CIC output line</a:t>
            </a:r>
            <a:endParaRPr 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621520"/>
              </p:ext>
            </p:extLst>
          </p:nvPr>
        </p:nvGraphicFramePr>
        <p:xfrm>
          <a:off x="5867400" y="2515393"/>
          <a:ext cx="3208337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isio" r:id="rId4" imgW="9044738" imgH="6169084" progId="Visio.Drawing.11">
                  <p:embed/>
                </p:oleObj>
              </mc:Choice>
              <mc:Fallback>
                <p:oleObj name="Visio" r:id="rId4" imgW="9044738" imgH="616908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15393"/>
                        <a:ext cx="3208337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3"/>
          <p:cNvSpPr/>
          <p:nvPr/>
        </p:nvSpPr>
        <p:spPr>
          <a:xfrm>
            <a:off x="6505575" y="733425"/>
            <a:ext cx="1779007" cy="2945311"/>
          </a:xfrm>
          <a:custGeom>
            <a:avLst/>
            <a:gdLst>
              <a:gd name="connsiteX0" fmla="*/ 0 w 1779007"/>
              <a:gd name="connsiteY0" fmla="*/ 0 h 2945311"/>
              <a:gd name="connsiteX1" fmla="*/ 542925 w 1779007"/>
              <a:gd name="connsiteY1" fmla="*/ 9525 h 2945311"/>
              <a:gd name="connsiteX2" fmla="*/ 647700 w 1779007"/>
              <a:gd name="connsiteY2" fmla="*/ 47625 h 2945311"/>
              <a:gd name="connsiteX3" fmla="*/ 704850 w 1779007"/>
              <a:gd name="connsiteY3" fmla="*/ 66675 h 2945311"/>
              <a:gd name="connsiteX4" fmla="*/ 742950 w 1779007"/>
              <a:gd name="connsiteY4" fmla="*/ 85725 h 2945311"/>
              <a:gd name="connsiteX5" fmla="*/ 819150 w 1779007"/>
              <a:gd name="connsiteY5" fmla="*/ 95250 h 2945311"/>
              <a:gd name="connsiteX6" fmla="*/ 857250 w 1779007"/>
              <a:gd name="connsiteY6" fmla="*/ 104775 h 2945311"/>
              <a:gd name="connsiteX7" fmla="*/ 933450 w 1779007"/>
              <a:gd name="connsiteY7" fmla="*/ 142875 h 2945311"/>
              <a:gd name="connsiteX8" fmla="*/ 971550 w 1779007"/>
              <a:gd name="connsiteY8" fmla="*/ 161925 h 2945311"/>
              <a:gd name="connsiteX9" fmla="*/ 1000125 w 1779007"/>
              <a:gd name="connsiteY9" fmla="*/ 171450 h 2945311"/>
              <a:gd name="connsiteX10" fmla="*/ 1047750 w 1779007"/>
              <a:gd name="connsiteY10" fmla="*/ 200025 h 2945311"/>
              <a:gd name="connsiteX11" fmla="*/ 1152525 w 1779007"/>
              <a:gd name="connsiteY11" fmla="*/ 238125 h 2945311"/>
              <a:gd name="connsiteX12" fmla="*/ 1181100 w 1779007"/>
              <a:gd name="connsiteY12" fmla="*/ 257175 h 2945311"/>
              <a:gd name="connsiteX13" fmla="*/ 1238250 w 1779007"/>
              <a:gd name="connsiteY13" fmla="*/ 285750 h 2945311"/>
              <a:gd name="connsiteX14" fmla="*/ 1295400 w 1779007"/>
              <a:gd name="connsiteY14" fmla="*/ 304800 h 2945311"/>
              <a:gd name="connsiteX15" fmla="*/ 1343025 w 1779007"/>
              <a:gd name="connsiteY15" fmla="*/ 342900 h 2945311"/>
              <a:gd name="connsiteX16" fmla="*/ 1381125 w 1779007"/>
              <a:gd name="connsiteY16" fmla="*/ 381000 h 2945311"/>
              <a:gd name="connsiteX17" fmla="*/ 1495425 w 1779007"/>
              <a:gd name="connsiteY17" fmla="*/ 457200 h 2945311"/>
              <a:gd name="connsiteX18" fmla="*/ 1524000 w 1779007"/>
              <a:gd name="connsiteY18" fmla="*/ 485775 h 2945311"/>
              <a:gd name="connsiteX19" fmla="*/ 1562100 w 1779007"/>
              <a:gd name="connsiteY19" fmla="*/ 542925 h 2945311"/>
              <a:gd name="connsiteX20" fmla="*/ 1609725 w 1779007"/>
              <a:gd name="connsiteY20" fmla="*/ 581025 h 2945311"/>
              <a:gd name="connsiteX21" fmla="*/ 1628775 w 1779007"/>
              <a:gd name="connsiteY21" fmla="*/ 609600 h 2945311"/>
              <a:gd name="connsiteX22" fmla="*/ 1676400 w 1779007"/>
              <a:gd name="connsiteY22" fmla="*/ 676275 h 2945311"/>
              <a:gd name="connsiteX23" fmla="*/ 1714500 w 1779007"/>
              <a:gd name="connsiteY23" fmla="*/ 800100 h 2945311"/>
              <a:gd name="connsiteX24" fmla="*/ 1724025 w 1779007"/>
              <a:gd name="connsiteY24" fmla="*/ 923925 h 2945311"/>
              <a:gd name="connsiteX25" fmla="*/ 1752600 w 1779007"/>
              <a:gd name="connsiteY25" fmla="*/ 1200150 h 2945311"/>
              <a:gd name="connsiteX26" fmla="*/ 1762125 w 1779007"/>
              <a:gd name="connsiteY26" fmla="*/ 1266825 h 2945311"/>
              <a:gd name="connsiteX27" fmla="*/ 1771650 w 1779007"/>
              <a:gd name="connsiteY27" fmla="*/ 1295400 h 2945311"/>
              <a:gd name="connsiteX28" fmla="*/ 1752600 w 1779007"/>
              <a:gd name="connsiteY28" fmla="*/ 1895475 h 2945311"/>
              <a:gd name="connsiteX29" fmla="*/ 1724025 w 1779007"/>
              <a:gd name="connsiteY29" fmla="*/ 2009775 h 2945311"/>
              <a:gd name="connsiteX30" fmla="*/ 1714500 w 1779007"/>
              <a:gd name="connsiteY30" fmla="*/ 2047875 h 2945311"/>
              <a:gd name="connsiteX31" fmla="*/ 1704975 w 1779007"/>
              <a:gd name="connsiteY31" fmla="*/ 2085975 h 2945311"/>
              <a:gd name="connsiteX32" fmla="*/ 1685925 w 1779007"/>
              <a:gd name="connsiteY32" fmla="*/ 2114550 h 2945311"/>
              <a:gd name="connsiteX33" fmla="*/ 1638300 w 1779007"/>
              <a:gd name="connsiteY33" fmla="*/ 2228850 h 2945311"/>
              <a:gd name="connsiteX34" fmla="*/ 1619250 w 1779007"/>
              <a:gd name="connsiteY34" fmla="*/ 2266950 h 2945311"/>
              <a:gd name="connsiteX35" fmla="*/ 1562100 w 1779007"/>
              <a:gd name="connsiteY35" fmla="*/ 2362200 h 2945311"/>
              <a:gd name="connsiteX36" fmla="*/ 1552575 w 1779007"/>
              <a:gd name="connsiteY36" fmla="*/ 2390775 h 2945311"/>
              <a:gd name="connsiteX37" fmla="*/ 1543050 w 1779007"/>
              <a:gd name="connsiteY37" fmla="*/ 2495550 h 2945311"/>
              <a:gd name="connsiteX38" fmla="*/ 1524000 w 1779007"/>
              <a:gd name="connsiteY38" fmla="*/ 2581275 h 2945311"/>
              <a:gd name="connsiteX39" fmla="*/ 1514475 w 1779007"/>
              <a:gd name="connsiteY39" fmla="*/ 2657475 h 2945311"/>
              <a:gd name="connsiteX40" fmla="*/ 1504950 w 1779007"/>
              <a:gd name="connsiteY40" fmla="*/ 2943225 h 2945311"/>
              <a:gd name="connsiteX41" fmla="*/ 1495425 w 1779007"/>
              <a:gd name="connsiteY41" fmla="*/ 2914650 h 2945311"/>
              <a:gd name="connsiteX42" fmla="*/ 1495425 w 1779007"/>
              <a:gd name="connsiteY42" fmla="*/ 2895600 h 29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79007" h="2945311">
                <a:moveTo>
                  <a:pt x="0" y="0"/>
                </a:moveTo>
                <a:lnTo>
                  <a:pt x="542925" y="9525"/>
                </a:lnTo>
                <a:cubicBezTo>
                  <a:pt x="593343" y="11151"/>
                  <a:pt x="599871" y="27696"/>
                  <a:pt x="647700" y="47625"/>
                </a:cubicBezTo>
                <a:cubicBezTo>
                  <a:pt x="666236" y="55348"/>
                  <a:pt x="686889" y="57695"/>
                  <a:pt x="704850" y="66675"/>
                </a:cubicBezTo>
                <a:cubicBezTo>
                  <a:pt x="717550" y="73025"/>
                  <a:pt x="729175" y="82281"/>
                  <a:pt x="742950" y="85725"/>
                </a:cubicBezTo>
                <a:cubicBezTo>
                  <a:pt x="767783" y="91933"/>
                  <a:pt x="793901" y="91042"/>
                  <a:pt x="819150" y="95250"/>
                </a:cubicBezTo>
                <a:cubicBezTo>
                  <a:pt x="832063" y="97402"/>
                  <a:pt x="844550" y="101600"/>
                  <a:pt x="857250" y="104775"/>
                </a:cubicBezTo>
                <a:cubicBezTo>
                  <a:pt x="907852" y="138510"/>
                  <a:pt x="863545" y="111806"/>
                  <a:pt x="933450" y="142875"/>
                </a:cubicBezTo>
                <a:cubicBezTo>
                  <a:pt x="946425" y="148642"/>
                  <a:pt x="958499" y="156332"/>
                  <a:pt x="971550" y="161925"/>
                </a:cubicBezTo>
                <a:cubicBezTo>
                  <a:pt x="980778" y="165880"/>
                  <a:pt x="991145" y="166960"/>
                  <a:pt x="1000125" y="171450"/>
                </a:cubicBezTo>
                <a:cubicBezTo>
                  <a:pt x="1016684" y="179729"/>
                  <a:pt x="1030896" y="192364"/>
                  <a:pt x="1047750" y="200025"/>
                </a:cubicBezTo>
                <a:cubicBezTo>
                  <a:pt x="1145551" y="244480"/>
                  <a:pt x="1065454" y="194590"/>
                  <a:pt x="1152525" y="238125"/>
                </a:cubicBezTo>
                <a:cubicBezTo>
                  <a:pt x="1162764" y="243245"/>
                  <a:pt x="1171093" y="251616"/>
                  <a:pt x="1181100" y="257175"/>
                </a:cubicBezTo>
                <a:cubicBezTo>
                  <a:pt x="1199718" y="267518"/>
                  <a:pt x="1218590" y="277558"/>
                  <a:pt x="1238250" y="285750"/>
                </a:cubicBezTo>
                <a:cubicBezTo>
                  <a:pt x="1256786" y="293473"/>
                  <a:pt x="1295400" y="304800"/>
                  <a:pt x="1295400" y="304800"/>
                </a:cubicBezTo>
                <a:cubicBezTo>
                  <a:pt x="1341820" y="374429"/>
                  <a:pt x="1284470" y="301075"/>
                  <a:pt x="1343025" y="342900"/>
                </a:cubicBezTo>
                <a:cubicBezTo>
                  <a:pt x="1357640" y="353339"/>
                  <a:pt x="1367414" y="369399"/>
                  <a:pt x="1381125" y="381000"/>
                </a:cubicBezTo>
                <a:cubicBezTo>
                  <a:pt x="1462289" y="449677"/>
                  <a:pt x="1435970" y="437382"/>
                  <a:pt x="1495425" y="457200"/>
                </a:cubicBezTo>
                <a:cubicBezTo>
                  <a:pt x="1504950" y="466725"/>
                  <a:pt x="1515730" y="475142"/>
                  <a:pt x="1524000" y="485775"/>
                </a:cubicBezTo>
                <a:cubicBezTo>
                  <a:pt x="1538056" y="503847"/>
                  <a:pt x="1546784" y="525907"/>
                  <a:pt x="1562100" y="542925"/>
                </a:cubicBezTo>
                <a:cubicBezTo>
                  <a:pt x="1575700" y="558036"/>
                  <a:pt x="1595350" y="566650"/>
                  <a:pt x="1609725" y="581025"/>
                </a:cubicBezTo>
                <a:cubicBezTo>
                  <a:pt x="1617820" y="589120"/>
                  <a:pt x="1622121" y="600285"/>
                  <a:pt x="1628775" y="609600"/>
                </a:cubicBezTo>
                <a:cubicBezTo>
                  <a:pt x="1632914" y="615395"/>
                  <a:pt x="1671118" y="664391"/>
                  <a:pt x="1676400" y="676275"/>
                </a:cubicBezTo>
                <a:cubicBezTo>
                  <a:pt x="1686944" y="699998"/>
                  <a:pt x="1708139" y="777835"/>
                  <a:pt x="1714500" y="800100"/>
                </a:cubicBezTo>
                <a:cubicBezTo>
                  <a:pt x="1717675" y="841375"/>
                  <a:pt x="1721791" y="882588"/>
                  <a:pt x="1724025" y="923925"/>
                </a:cubicBezTo>
                <a:cubicBezTo>
                  <a:pt x="1737781" y="1178405"/>
                  <a:pt x="1704437" y="1079741"/>
                  <a:pt x="1752600" y="1200150"/>
                </a:cubicBezTo>
                <a:cubicBezTo>
                  <a:pt x="1755775" y="1222375"/>
                  <a:pt x="1757722" y="1244810"/>
                  <a:pt x="1762125" y="1266825"/>
                </a:cubicBezTo>
                <a:cubicBezTo>
                  <a:pt x="1764094" y="1276670"/>
                  <a:pt x="1771650" y="1285360"/>
                  <a:pt x="1771650" y="1295400"/>
                </a:cubicBezTo>
                <a:cubicBezTo>
                  <a:pt x="1771650" y="1475367"/>
                  <a:pt x="1797383" y="1701414"/>
                  <a:pt x="1752600" y="1895475"/>
                </a:cubicBezTo>
                <a:cubicBezTo>
                  <a:pt x="1743769" y="1933742"/>
                  <a:pt x="1733550" y="1971675"/>
                  <a:pt x="1724025" y="2009775"/>
                </a:cubicBezTo>
                <a:lnTo>
                  <a:pt x="1714500" y="2047875"/>
                </a:lnTo>
                <a:cubicBezTo>
                  <a:pt x="1711325" y="2060575"/>
                  <a:pt x="1712237" y="2075083"/>
                  <a:pt x="1704975" y="2085975"/>
                </a:cubicBezTo>
                <a:lnTo>
                  <a:pt x="1685925" y="2114550"/>
                </a:lnTo>
                <a:cubicBezTo>
                  <a:pt x="1669512" y="2180200"/>
                  <a:pt x="1682254" y="2140941"/>
                  <a:pt x="1638300" y="2228850"/>
                </a:cubicBezTo>
                <a:cubicBezTo>
                  <a:pt x="1631950" y="2241550"/>
                  <a:pt x="1627126" y="2255136"/>
                  <a:pt x="1619250" y="2266950"/>
                </a:cubicBezTo>
                <a:cubicBezTo>
                  <a:pt x="1592165" y="2307578"/>
                  <a:pt x="1579673" y="2321195"/>
                  <a:pt x="1562100" y="2362200"/>
                </a:cubicBezTo>
                <a:cubicBezTo>
                  <a:pt x="1558145" y="2371428"/>
                  <a:pt x="1555750" y="2381250"/>
                  <a:pt x="1552575" y="2390775"/>
                </a:cubicBezTo>
                <a:cubicBezTo>
                  <a:pt x="1549400" y="2425700"/>
                  <a:pt x="1547400" y="2460752"/>
                  <a:pt x="1543050" y="2495550"/>
                </a:cubicBezTo>
                <a:cubicBezTo>
                  <a:pt x="1532461" y="2580264"/>
                  <a:pt x="1536236" y="2507858"/>
                  <a:pt x="1524000" y="2581275"/>
                </a:cubicBezTo>
                <a:cubicBezTo>
                  <a:pt x="1519792" y="2606524"/>
                  <a:pt x="1517650" y="2632075"/>
                  <a:pt x="1514475" y="2657475"/>
                </a:cubicBezTo>
                <a:cubicBezTo>
                  <a:pt x="1511300" y="2752725"/>
                  <a:pt x="1511990" y="2848182"/>
                  <a:pt x="1504950" y="2943225"/>
                </a:cubicBezTo>
                <a:cubicBezTo>
                  <a:pt x="1504208" y="2953238"/>
                  <a:pt x="1497394" y="2924495"/>
                  <a:pt x="1495425" y="2914650"/>
                </a:cubicBezTo>
                <a:cubicBezTo>
                  <a:pt x="1494180" y="2908423"/>
                  <a:pt x="1495425" y="2901950"/>
                  <a:pt x="1495425" y="2895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543675" y="1095375"/>
            <a:ext cx="552788" cy="1828947"/>
          </a:xfrm>
          <a:custGeom>
            <a:avLst/>
            <a:gdLst>
              <a:gd name="connsiteX0" fmla="*/ 0 w 552788"/>
              <a:gd name="connsiteY0" fmla="*/ 0 h 1828947"/>
              <a:gd name="connsiteX1" fmla="*/ 200025 w 552788"/>
              <a:gd name="connsiteY1" fmla="*/ 123825 h 1828947"/>
              <a:gd name="connsiteX2" fmla="*/ 247650 w 552788"/>
              <a:gd name="connsiteY2" fmla="*/ 142875 h 1828947"/>
              <a:gd name="connsiteX3" fmla="*/ 276225 w 552788"/>
              <a:gd name="connsiteY3" fmla="*/ 171450 h 1828947"/>
              <a:gd name="connsiteX4" fmla="*/ 304800 w 552788"/>
              <a:gd name="connsiteY4" fmla="*/ 180975 h 1828947"/>
              <a:gd name="connsiteX5" fmla="*/ 361950 w 552788"/>
              <a:gd name="connsiteY5" fmla="*/ 266700 h 1828947"/>
              <a:gd name="connsiteX6" fmla="*/ 419100 w 552788"/>
              <a:gd name="connsiteY6" fmla="*/ 323850 h 1828947"/>
              <a:gd name="connsiteX7" fmla="*/ 457200 w 552788"/>
              <a:gd name="connsiteY7" fmla="*/ 419100 h 1828947"/>
              <a:gd name="connsiteX8" fmla="*/ 504825 w 552788"/>
              <a:gd name="connsiteY8" fmla="*/ 523875 h 1828947"/>
              <a:gd name="connsiteX9" fmla="*/ 523875 w 552788"/>
              <a:gd name="connsiteY9" fmla="*/ 638175 h 1828947"/>
              <a:gd name="connsiteX10" fmla="*/ 542925 w 552788"/>
              <a:gd name="connsiteY10" fmla="*/ 666750 h 1828947"/>
              <a:gd name="connsiteX11" fmla="*/ 542925 w 552788"/>
              <a:gd name="connsiteY11" fmla="*/ 1447800 h 1828947"/>
              <a:gd name="connsiteX12" fmla="*/ 523875 w 552788"/>
              <a:gd name="connsiteY12" fmla="*/ 1524000 h 1828947"/>
              <a:gd name="connsiteX13" fmla="*/ 504825 w 552788"/>
              <a:gd name="connsiteY13" fmla="*/ 1704975 h 1828947"/>
              <a:gd name="connsiteX14" fmla="*/ 542925 w 552788"/>
              <a:gd name="connsiteY14" fmla="*/ 1828800 h 182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2788" h="1828947">
                <a:moveTo>
                  <a:pt x="0" y="0"/>
                </a:moveTo>
                <a:cubicBezTo>
                  <a:pt x="119293" y="47717"/>
                  <a:pt x="-18492" y="-11448"/>
                  <a:pt x="200025" y="123825"/>
                </a:cubicBezTo>
                <a:cubicBezTo>
                  <a:pt x="214563" y="132825"/>
                  <a:pt x="231775" y="136525"/>
                  <a:pt x="247650" y="142875"/>
                </a:cubicBezTo>
                <a:cubicBezTo>
                  <a:pt x="257175" y="152400"/>
                  <a:pt x="265017" y="163978"/>
                  <a:pt x="276225" y="171450"/>
                </a:cubicBezTo>
                <a:cubicBezTo>
                  <a:pt x="284579" y="177019"/>
                  <a:pt x="297177" y="174441"/>
                  <a:pt x="304800" y="180975"/>
                </a:cubicBezTo>
                <a:cubicBezTo>
                  <a:pt x="381723" y="246909"/>
                  <a:pt x="312888" y="205373"/>
                  <a:pt x="361950" y="266700"/>
                </a:cubicBezTo>
                <a:cubicBezTo>
                  <a:pt x="378780" y="287737"/>
                  <a:pt x="400050" y="304800"/>
                  <a:pt x="419100" y="323850"/>
                </a:cubicBezTo>
                <a:cubicBezTo>
                  <a:pt x="431800" y="355600"/>
                  <a:pt x="441907" y="388514"/>
                  <a:pt x="457200" y="419100"/>
                </a:cubicBezTo>
                <a:cubicBezTo>
                  <a:pt x="493421" y="491543"/>
                  <a:pt x="477865" y="456475"/>
                  <a:pt x="504825" y="523875"/>
                </a:cubicBezTo>
                <a:cubicBezTo>
                  <a:pt x="506239" y="533776"/>
                  <a:pt x="517447" y="621033"/>
                  <a:pt x="523875" y="638175"/>
                </a:cubicBezTo>
                <a:cubicBezTo>
                  <a:pt x="527895" y="648894"/>
                  <a:pt x="536575" y="657225"/>
                  <a:pt x="542925" y="666750"/>
                </a:cubicBezTo>
                <a:cubicBezTo>
                  <a:pt x="545418" y="813815"/>
                  <a:pt x="563815" y="1231937"/>
                  <a:pt x="542925" y="1447800"/>
                </a:cubicBezTo>
                <a:cubicBezTo>
                  <a:pt x="540403" y="1473860"/>
                  <a:pt x="528700" y="1498267"/>
                  <a:pt x="523875" y="1524000"/>
                </a:cubicBezTo>
                <a:cubicBezTo>
                  <a:pt x="516530" y="1563176"/>
                  <a:pt x="507722" y="1673105"/>
                  <a:pt x="504825" y="1704975"/>
                </a:cubicBezTo>
                <a:cubicBezTo>
                  <a:pt x="515081" y="1838297"/>
                  <a:pt x="472953" y="1828800"/>
                  <a:pt x="542925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370101" y="502461"/>
            <a:ext cx="2230224" cy="1297764"/>
          </a:xfrm>
          <a:custGeom>
            <a:avLst/>
            <a:gdLst>
              <a:gd name="connsiteX0" fmla="*/ 2230224 w 2230224"/>
              <a:gd name="connsiteY0" fmla="*/ 211914 h 1297764"/>
              <a:gd name="connsiteX1" fmla="*/ 2068299 w 2230224"/>
              <a:gd name="connsiteY1" fmla="*/ 183339 h 1297764"/>
              <a:gd name="connsiteX2" fmla="*/ 2011149 w 2230224"/>
              <a:gd name="connsiteY2" fmla="*/ 173814 h 1297764"/>
              <a:gd name="connsiteX3" fmla="*/ 1973049 w 2230224"/>
              <a:gd name="connsiteY3" fmla="*/ 164289 h 1297764"/>
              <a:gd name="connsiteX4" fmla="*/ 1915899 w 2230224"/>
              <a:gd name="connsiteY4" fmla="*/ 154764 h 1297764"/>
              <a:gd name="connsiteX5" fmla="*/ 1839699 w 2230224"/>
              <a:gd name="connsiteY5" fmla="*/ 135714 h 1297764"/>
              <a:gd name="connsiteX6" fmla="*/ 1811124 w 2230224"/>
              <a:gd name="connsiteY6" fmla="*/ 126189 h 1297764"/>
              <a:gd name="connsiteX7" fmla="*/ 1763499 w 2230224"/>
              <a:gd name="connsiteY7" fmla="*/ 116664 h 1297764"/>
              <a:gd name="connsiteX8" fmla="*/ 1725399 w 2230224"/>
              <a:gd name="connsiteY8" fmla="*/ 97614 h 1297764"/>
              <a:gd name="connsiteX9" fmla="*/ 1468224 w 2230224"/>
              <a:gd name="connsiteY9" fmla="*/ 78564 h 1297764"/>
              <a:gd name="connsiteX10" fmla="*/ 1411074 w 2230224"/>
              <a:gd name="connsiteY10" fmla="*/ 59514 h 1297764"/>
              <a:gd name="connsiteX11" fmla="*/ 1182474 w 2230224"/>
              <a:gd name="connsiteY11" fmla="*/ 30939 h 1297764"/>
              <a:gd name="connsiteX12" fmla="*/ 782424 w 2230224"/>
              <a:gd name="connsiteY12" fmla="*/ 21414 h 1297764"/>
              <a:gd name="connsiteX13" fmla="*/ 630024 w 2230224"/>
              <a:gd name="connsiteY13" fmla="*/ 30939 h 1297764"/>
              <a:gd name="connsiteX14" fmla="*/ 591924 w 2230224"/>
              <a:gd name="connsiteY14" fmla="*/ 49989 h 1297764"/>
              <a:gd name="connsiteX15" fmla="*/ 563349 w 2230224"/>
              <a:gd name="connsiteY15" fmla="*/ 59514 h 1297764"/>
              <a:gd name="connsiteX16" fmla="*/ 534774 w 2230224"/>
              <a:gd name="connsiteY16" fmla="*/ 78564 h 1297764"/>
              <a:gd name="connsiteX17" fmla="*/ 449049 w 2230224"/>
              <a:gd name="connsiteY17" fmla="*/ 107139 h 1297764"/>
              <a:gd name="connsiteX18" fmla="*/ 401424 w 2230224"/>
              <a:gd name="connsiteY18" fmla="*/ 135714 h 1297764"/>
              <a:gd name="connsiteX19" fmla="*/ 344274 w 2230224"/>
              <a:gd name="connsiteY19" fmla="*/ 154764 h 1297764"/>
              <a:gd name="connsiteX20" fmla="*/ 268074 w 2230224"/>
              <a:gd name="connsiteY20" fmla="*/ 192864 h 1297764"/>
              <a:gd name="connsiteX21" fmla="*/ 191874 w 2230224"/>
              <a:gd name="connsiteY21" fmla="*/ 259539 h 1297764"/>
              <a:gd name="connsiteX22" fmla="*/ 172824 w 2230224"/>
              <a:gd name="connsiteY22" fmla="*/ 316689 h 1297764"/>
              <a:gd name="connsiteX23" fmla="*/ 153774 w 2230224"/>
              <a:gd name="connsiteY23" fmla="*/ 345264 h 1297764"/>
              <a:gd name="connsiteX24" fmla="*/ 125199 w 2230224"/>
              <a:gd name="connsiteY24" fmla="*/ 373839 h 1297764"/>
              <a:gd name="connsiteX25" fmla="*/ 96624 w 2230224"/>
              <a:gd name="connsiteY25" fmla="*/ 421464 h 1297764"/>
              <a:gd name="connsiteX26" fmla="*/ 48999 w 2230224"/>
              <a:gd name="connsiteY26" fmla="*/ 516714 h 1297764"/>
              <a:gd name="connsiteX27" fmla="*/ 29949 w 2230224"/>
              <a:gd name="connsiteY27" fmla="*/ 554814 h 1297764"/>
              <a:gd name="connsiteX28" fmla="*/ 10899 w 2230224"/>
              <a:gd name="connsiteY28" fmla="*/ 640539 h 1297764"/>
              <a:gd name="connsiteX29" fmla="*/ 1374 w 2230224"/>
              <a:gd name="connsiteY29" fmla="*/ 678639 h 1297764"/>
              <a:gd name="connsiteX30" fmla="*/ 20424 w 2230224"/>
              <a:gd name="connsiteY30" fmla="*/ 897714 h 1297764"/>
              <a:gd name="connsiteX31" fmla="*/ 29949 w 2230224"/>
              <a:gd name="connsiteY31" fmla="*/ 935814 h 1297764"/>
              <a:gd name="connsiteX32" fmla="*/ 48999 w 2230224"/>
              <a:gd name="connsiteY32" fmla="*/ 964389 h 1297764"/>
              <a:gd name="connsiteX33" fmla="*/ 58524 w 2230224"/>
              <a:gd name="connsiteY33" fmla="*/ 1021539 h 1297764"/>
              <a:gd name="connsiteX34" fmla="*/ 68049 w 2230224"/>
              <a:gd name="connsiteY34" fmla="*/ 1050114 h 1297764"/>
              <a:gd name="connsiteX35" fmla="*/ 58524 w 2230224"/>
              <a:gd name="connsiteY35" fmla="*/ 1212039 h 1297764"/>
              <a:gd name="connsiteX36" fmla="*/ 68049 w 2230224"/>
              <a:gd name="connsiteY36" fmla="*/ 1297764 h 129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0224" h="1297764">
                <a:moveTo>
                  <a:pt x="2230224" y="211914"/>
                </a:moveTo>
                <a:cubicBezTo>
                  <a:pt x="2108729" y="194558"/>
                  <a:pt x="2218398" y="211483"/>
                  <a:pt x="2068299" y="183339"/>
                </a:cubicBezTo>
                <a:cubicBezTo>
                  <a:pt x="2049317" y="179780"/>
                  <a:pt x="2030087" y="177602"/>
                  <a:pt x="2011149" y="173814"/>
                </a:cubicBezTo>
                <a:cubicBezTo>
                  <a:pt x="1998312" y="171247"/>
                  <a:pt x="1985886" y="166856"/>
                  <a:pt x="1973049" y="164289"/>
                </a:cubicBezTo>
                <a:cubicBezTo>
                  <a:pt x="1954111" y="160501"/>
                  <a:pt x="1934783" y="158811"/>
                  <a:pt x="1915899" y="154764"/>
                </a:cubicBezTo>
                <a:cubicBezTo>
                  <a:pt x="1890298" y="149278"/>
                  <a:pt x="1864537" y="143993"/>
                  <a:pt x="1839699" y="135714"/>
                </a:cubicBezTo>
                <a:cubicBezTo>
                  <a:pt x="1830174" y="132539"/>
                  <a:pt x="1820864" y="128624"/>
                  <a:pt x="1811124" y="126189"/>
                </a:cubicBezTo>
                <a:cubicBezTo>
                  <a:pt x="1795418" y="122262"/>
                  <a:pt x="1779374" y="119839"/>
                  <a:pt x="1763499" y="116664"/>
                </a:cubicBezTo>
                <a:cubicBezTo>
                  <a:pt x="1750799" y="110314"/>
                  <a:pt x="1739481" y="99431"/>
                  <a:pt x="1725399" y="97614"/>
                </a:cubicBezTo>
                <a:cubicBezTo>
                  <a:pt x="1640146" y="86614"/>
                  <a:pt x="1468224" y="78564"/>
                  <a:pt x="1468224" y="78564"/>
                </a:cubicBezTo>
                <a:cubicBezTo>
                  <a:pt x="1449174" y="72214"/>
                  <a:pt x="1430765" y="63452"/>
                  <a:pt x="1411074" y="59514"/>
                </a:cubicBezTo>
                <a:cubicBezTo>
                  <a:pt x="1340386" y="45376"/>
                  <a:pt x="1255425" y="38234"/>
                  <a:pt x="1182474" y="30939"/>
                </a:cubicBezTo>
                <a:cubicBezTo>
                  <a:pt x="1018679" y="-23659"/>
                  <a:pt x="1134966" y="7855"/>
                  <a:pt x="782424" y="21414"/>
                </a:cubicBezTo>
                <a:cubicBezTo>
                  <a:pt x="731562" y="23370"/>
                  <a:pt x="680824" y="27764"/>
                  <a:pt x="630024" y="30939"/>
                </a:cubicBezTo>
                <a:cubicBezTo>
                  <a:pt x="617324" y="37289"/>
                  <a:pt x="604975" y="44396"/>
                  <a:pt x="591924" y="49989"/>
                </a:cubicBezTo>
                <a:cubicBezTo>
                  <a:pt x="582696" y="53944"/>
                  <a:pt x="572329" y="55024"/>
                  <a:pt x="563349" y="59514"/>
                </a:cubicBezTo>
                <a:cubicBezTo>
                  <a:pt x="553110" y="64634"/>
                  <a:pt x="545013" y="73444"/>
                  <a:pt x="534774" y="78564"/>
                </a:cubicBezTo>
                <a:cubicBezTo>
                  <a:pt x="498906" y="96498"/>
                  <a:pt x="485429" y="98044"/>
                  <a:pt x="449049" y="107139"/>
                </a:cubicBezTo>
                <a:cubicBezTo>
                  <a:pt x="433174" y="116664"/>
                  <a:pt x="418278" y="128053"/>
                  <a:pt x="401424" y="135714"/>
                </a:cubicBezTo>
                <a:cubicBezTo>
                  <a:pt x="383143" y="144023"/>
                  <a:pt x="362235" y="145784"/>
                  <a:pt x="344274" y="154764"/>
                </a:cubicBezTo>
                <a:cubicBezTo>
                  <a:pt x="247129" y="203337"/>
                  <a:pt x="361629" y="169475"/>
                  <a:pt x="268074" y="192864"/>
                </a:cubicBezTo>
                <a:cubicBezTo>
                  <a:pt x="231478" y="217261"/>
                  <a:pt x="208585" y="221940"/>
                  <a:pt x="191874" y="259539"/>
                </a:cubicBezTo>
                <a:cubicBezTo>
                  <a:pt x="183719" y="277889"/>
                  <a:pt x="183963" y="299981"/>
                  <a:pt x="172824" y="316689"/>
                </a:cubicBezTo>
                <a:cubicBezTo>
                  <a:pt x="166474" y="326214"/>
                  <a:pt x="161103" y="336470"/>
                  <a:pt x="153774" y="345264"/>
                </a:cubicBezTo>
                <a:cubicBezTo>
                  <a:pt x="145150" y="355612"/>
                  <a:pt x="133281" y="363063"/>
                  <a:pt x="125199" y="373839"/>
                </a:cubicBezTo>
                <a:cubicBezTo>
                  <a:pt x="114091" y="388650"/>
                  <a:pt x="105336" y="405129"/>
                  <a:pt x="96624" y="421464"/>
                </a:cubicBezTo>
                <a:cubicBezTo>
                  <a:pt x="79919" y="452785"/>
                  <a:pt x="64874" y="484964"/>
                  <a:pt x="48999" y="516714"/>
                </a:cubicBezTo>
                <a:lnTo>
                  <a:pt x="29949" y="554814"/>
                </a:lnTo>
                <a:cubicBezTo>
                  <a:pt x="23599" y="583389"/>
                  <a:pt x="17481" y="612017"/>
                  <a:pt x="10899" y="640539"/>
                </a:cubicBezTo>
                <a:cubicBezTo>
                  <a:pt x="7955" y="653295"/>
                  <a:pt x="1374" y="665548"/>
                  <a:pt x="1374" y="678639"/>
                </a:cubicBezTo>
                <a:cubicBezTo>
                  <a:pt x="1374" y="937891"/>
                  <a:pt x="-7623" y="799549"/>
                  <a:pt x="20424" y="897714"/>
                </a:cubicBezTo>
                <a:cubicBezTo>
                  <a:pt x="24020" y="910301"/>
                  <a:pt x="24792" y="923782"/>
                  <a:pt x="29949" y="935814"/>
                </a:cubicBezTo>
                <a:cubicBezTo>
                  <a:pt x="34458" y="946336"/>
                  <a:pt x="42649" y="954864"/>
                  <a:pt x="48999" y="964389"/>
                </a:cubicBezTo>
                <a:cubicBezTo>
                  <a:pt x="52174" y="983439"/>
                  <a:pt x="54334" y="1002686"/>
                  <a:pt x="58524" y="1021539"/>
                </a:cubicBezTo>
                <a:cubicBezTo>
                  <a:pt x="60702" y="1031340"/>
                  <a:pt x="68049" y="1040074"/>
                  <a:pt x="68049" y="1050114"/>
                </a:cubicBezTo>
                <a:cubicBezTo>
                  <a:pt x="68049" y="1104182"/>
                  <a:pt x="61699" y="1158064"/>
                  <a:pt x="58524" y="1212039"/>
                </a:cubicBezTo>
                <a:lnTo>
                  <a:pt x="68049" y="12977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1645977" y="981049"/>
            <a:ext cx="868623" cy="862669"/>
          </a:xfrm>
          <a:custGeom>
            <a:avLst/>
            <a:gdLst>
              <a:gd name="connsiteX0" fmla="*/ 868623 w 868623"/>
              <a:gd name="connsiteY0" fmla="*/ 76226 h 862669"/>
              <a:gd name="connsiteX1" fmla="*/ 811473 w 868623"/>
              <a:gd name="connsiteY1" fmla="*/ 9551 h 862669"/>
              <a:gd name="connsiteX2" fmla="*/ 782898 w 868623"/>
              <a:gd name="connsiteY2" fmla="*/ 26 h 862669"/>
              <a:gd name="connsiteX3" fmla="*/ 544773 w 868623"/>
              <a:gd name="connsiteY3" fmla="*/ 19076 h 862669"/>
              <a:gd name="connsiteX4" fmla="*/ 382848 w 868623"/>
              <a:gd name="connsiteY4" fmla="*/ 38126 h 862669"/>
              <a:gd name="connsiteX5" fmla="*/ 287598 w 868623"/>
              <a:gd name="connsiteY5" fmla="*/ 114326 h 862669"/>
              <a:gd name="connsiteX6" fmla="*/ 259023 w 868623"/>
              <a:gd name="connsiteY6" fmla="*/ 133376 h 862669"/>
              <a:gd name="connsiteX7" fmla="*/ 220923 w 868623"/>
              <a:gd name="connsiteY7" fmla="*/ 171476 h 862669"/>
              <a:gd name="connsiteX8" fmla="*/ 182823 w 868623"/>
              <a:gd name="connsiteY8" fmla="*/ 200051 h 862669"/>
              <a:gd name="connsiteX9" fmla="*/ 154248 w 868623"/>
              <a:gd name="connsiteY9" fmla="*/ 228626 h 862669"/>
              <a:gd name="connsiteX10" fmla="*/ 106623 w 868623"/>
              <a:gd name="connsiteY10" fmla="*/ 266726 h 862669"/>
              <a:gd name="connsiteX11" fmla="*/ 87573 w 868623"/>
              <a:gd name="connsiteY11" fmla="*/ 304826 h 862669"/>
              <a:gd name="connsiteX12" fmla="*/ 39948 w 868623"/>
              <a:gd name="connsiteY12" fmla="*/ 381026 h 862669"/>
              <a:gd name="connsiteX13" fmla="*/ 30423 w 868623"/>
              <a:gd name="connsiteY13" fmla="*/ 409601 h 862669"/>
              <a:gd name="connsiteX14" fmla="*/ 20898 w 868623"/>
              <a:gd name="connsiteY14" fmla="*/ 476276 h 862669"/>
              <a:gd name="connsiteX15" fmla="*/ 11373 w 868623"/>
              <a:gd name="connsiteY15" fmla="*/ 628676 h 862669"/>
              <a:gd name="connsiteX16" fmla="*/ 1848 w 868623"/>
              <a:gd name="connsiteY16" fmla="*/ 742976 h 862669"/>
              <a:gd name="connsiteX17" fmla="*/ 11373 w 868623"/>
              <a:gd name="connsiteY17" fmla="*/ 857276 h 862669"/>
              <a:gd name="connsiteX18" fmla="*/ 68523 w 868623"/>
              <a:gd name="connsiteY18" fmla="*/ 847751 h 86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623" h="862669">
                <a:moveTo>
                  <a:pt x="868623" y="76226"/>
                </a:moveTo>
                <a:cubicBezTo>
                  <a:pt x="849573" y="54001"/>
                  <a:pt x="833351" y="28998"/>
                  <a:pt x="811473" y="9551"/>
                </a:cubicBezTo>
                <a:cubicBezTo>
                  <a:pt x="803969" y="2881"/>
                  <a:pt x="792932" y="-332"/>
                  <a:pt x="782898" y="26"/>
                </a:cubicBezTo>
                <a:cubicBezTo>
                  <a:pt x="703320" y="2868"/>
                  <a:pt x="624127" y="12463"/>
                  <a:pt x="544773" y="19076"/>
                </a:cubicBezTo>
                <a:cubicBezTo>
                  <a:pt x="432038" y="28471"/>
                  <a:pt x="468381" y="23870"/>
                  <a:pt x="382848" y="38126"/>
                </a:cubicBezTo>
                <a:cubicBezTo>
                  <a:pt x="258850" y="120792"/>
                  <a:pt x="382604" y="32892"/>
                  <a:pt x="287598" y="114326"/>
                </a:cubicBezTo>
                <a:cubicBezTo>
                  <a:pt x="278906" y="121776"/>
                  <a:pt x="267715" y="125926"/>
                  <a:pt x="259023" y="133376"/>
                </a:cubicBezTo>
                <a:cubicBezTo>
                  <a:pt x="245386" y="145065"/>
                  <a:pt x="234440" y="159649"/>
                  <a:pt x="220923" y="171476"/>
                </a:cubicBezTo>
                <a:cubicBezTo>
                  <a:pt x="208976" y="181930"/>
                  <a:pt x="194876" y="189720"/>
                  <a:pt x="182823" y="200051"/>
                </a:cubicBezTo>
                <a:cubicBezTo>
                  <a:pt x="172596" y="208817"/>
                  <a:pt x="164385" y="219756"/>
                  <a:pt x="154248" y="228626"/>
                </a:cubicBezTo>
                <a:cubicBezTo>
                  <a:pt x="138948" y="242013"/>
                  <a:pt x="122498" y="254026"/>
                  <a:pt x="106623" y="266726"/>
                </a:cubicBezTo>
                <a:cubicBezTo>
                  <a:pt x="100273" y="279426"/>
                  <a:pt x="94618" y="292498"/>
                  <a:pt x="87573" y="304826"/>
                </a:cubicBezTo>
                <a:cubicBezTo>
                  <a:pt x="57349" y="357718"/>
                  <a:pt x="75875" y="309171"/>
                  <a:pt x="39948" y="381026"/>
                </a:cubicBezTo>
                <a:cubicBezTo>
                  <a:pt x="35458" y="390006"/>
                  <a:pt x="33598" y="400076"/>
                  <a:pt x="30423" y="409601"/>
                </a:cubicBezTo>
                <a:cubicBezTo>
                  <a:pt x="27248" y="431826"/>
                  <a:pt x="22843" y="453910"/>
                  <a:pt x="20898" y="476276"/>
                </a:cubicBezTo>
                <a:cubicBezTo>
                  <a:pt x="16489" y="526984"/>
                  <a:pt x="14999" y="577906"/>
                  <a:pt x="11373" y="628676"/>
                </a:cubicBezTo>
                <a:cubicBezTo>
                  <a:pt x="8649" y="666811"/>
                  <a:pt x="5023" y="704876"/>
                  <a:pt x="1848" y="742976"/>
                </a:cubicBezTo>
                <a:cubicBezTo>
                  <a:pt x="5023" y="781076"/>
                  <a:pt x="-9153" y="825021"/>
                  <a:pt x="11373" y="857276"/>
                </a:cubicBezTo>
                <a:cubicBezTo>
                  <a:pt x="21742" y="873569"/>
                  <a:pt x="68523" y="847751"/>
                  <a:pt x="68523" y="847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Connecting System Event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09779"/>
              </p:ext>
            </p:extLst>
          </p:nvPr>
        </p:nvGraphicFramePr>
        <p:xfrm>
          <a:off x="2512369" y="2266950"/>
          <a:ext cx="5849038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Visio" r:id="rId3" imgW="9044738" imgH="6169084" progId="Visio.Drawing.11">
                  <p:embed/>
                </p:oleObj>
              </mc:Choice>
              <mc:Fallback>
                <p:oleObj name="Visio" r:id="rId3" imgW="9044738" imgH="616908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369" y="2266950"/>
                        <a:ext cx="5849038" cy="398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1625" y="1162050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Mapping (Connecting) system events (input to CIC)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to channels (output of CIC)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57297" y="4557699"/>
            <a:ext cx="6250781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system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73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Mapping CIC -  API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 the following Wiki: </a:t>
            </a:r>
            <a:r>
              <a:rPr lang="en-US" sz="1600" i="1" dirty="0" smtClean="0">
                <a:hlinkClick r:id="rId2"/>
              </a:rPr>
              <a:t>http://processors.wiki.ti.com/index.php/Configuring_Interrupts_on_Keystone_Devices</a:t>
            </a:r>
            <a:endParaRPr lang="en-US" sz="1600" i="1" dirty="0" smtClean="0"/>
          </a:p>
          <a:p>
            <a:r>
              <a:rPr lang="en-US" sz="2800" dirty="0" smtClean="0"/>
              <a:t>csl APIs- For KeyStone II (MCSDK 3.x), look at the two include files to see all the API that are needed:</a:t>
            </a:r>
          </a:p>
          <a:p>
            <a:pPr lvl="1"/>
            <a:r>
              <a:rPr lang="en-US" sz="2600" dirty="0" smtClean="0"/>
              <a:t>csl_cpIntc.h</a:t>
            </a:r>
          </a:p>
          <a:p>
            <a:pPr lvl="1"/>
            <a:r>
              <a:rPr lang="en-US" sz="2600" dirty="0" smtClean="0"/>
              <a:t>csl_cpIntCAux.h</a:t>
            </a:r>
          </a:p>
          <a:p>
            <a:r>
              <a:rPr lang="en-US" sz="2800" dirty="0" smtClean="0"/>
              <a:t>SysBios APIs – look at cpInitc.h and cpInitc.c </a:t>
            </a:r>
            <a:r>
              <a:rPr lang="en-US" sz="2800" dirty="0"/>
              <a:t>in directory </a:t>
            </a:r>
            <a:r>
              <a:rPr lang="en-US" sz="2400" dirty="0" smtClean="0"/>
              <a:t>MCSDK_Y_XX\bios_6_BB_AA_ZZ\packages\ti\sysbios\family\c66\tci66xx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Interrupt Scheme </a:t>
            </a:r>
            <a:endParaRPr lang="en-US" sz="2800" dirty="0"/>
          </a:p>
          <a:p>
            <a:r>
              <a:rPr lang="en-US" sz="2800" b="1" dirty="0" smtClean="0"/>
              <a:t>Example 1 – SPI transmit Interrupt</a:t>
            </a:r>
          </a:p>
          <a:p>
            <a:r>
              <a:rPr lang="en-US" sz="2800" dirty="0" smtClean="0"/>
              <a:t>Example 2 – Hyperlink interrupt</a:t>
            </a:r>
            <a:endParaRPr lang="en-US" sz="2800" dirty="0" smtClean="0"/>
          </a:p>
          <a:p>
            <a:r>
              <a:rPr lang="en-US" sz="2800" dirty="0" smtClean="0"/>
              <a:t>ARM interrupt scheme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1 –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connected ISR to </a:t>
            </a:r>
            <a:r>
              <a:rPr lang="en-US" sz="3600" dirty="0" smtClean="0"/>
              <a:t>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057400"/>
            <a:ext cx="8467725" cy="3937000"/>
          </a:xfrm>
        </p:spPr>
        <p:txBody>
          <a:bodyPr>
            <a:normAutofit/>
          </a:bodyPr>
          <a:lstStyle/>
          <a:p>
            <a:r>
              <a:rPr lang="en-US" sz="2800" dirty="0"/>
              <a:t>66AK2H12 has multiple instances of SPI; We will look at SPI 0</a:t>
            </a:r>
          </a:p>
          <a:p>
            <a:r>
              <a:rPr lang="en-US" sz="2800" dirty="0" smtClean="0"/>
              <a:t>SPIXEVT is NOT a primary event so it should be mapped via CIC</a:t>
            </a:r>
          </a:p>
          <a:p>
            <a:r>
              <a:rPr lang="en-US" sz="2800" dirty="0" smtClean="0"/>
              <a:t>The next slide shows the system events that are associated with SPIXEVT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Interrupt Scheme </a:t>
            </a:r>
            <a:endParaRPr lang="en-US" sz="2800" b="1" dirty="0"/>
          </a:p>
          <a:p>
            <a:r>
              <a:rPr lang="en-US" sz="2800" dirty="0" smtClean="0"/>
              <a:t>Example 1 – SPI transmit Interrupt</a:t>
            </a:r>
          </a:p>
          <a:p>
            <a:r>
              <a:rPr lang="en-US" sz="2800" dirty="0" smtClean="0"/>
              <a:t>Example 2 – Hyperlink interrupt</a:t>
            </a:r>
            <a:endParaRPr lang="en-US" sz="2800" dirty="0" smtClean="0"/>
          </a:p>
          <a:p>
            <a:r>
              <a:rPr lang="en-US" sz="2800" dirty="0" smtClean="0"/>
              <a:t>ARM interrupt scheme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57297" y="4557699"/>
            <a:ext cx="6250781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7"/>
            <a:ext cx="8467725" cy="47522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SPI_0_XEVT is input event number 56 to CIC </a:t>
            </a:r>
          </a:p>
          <a:p>
            <a:r>
              <a:rPr lang="en-US" sz="2800" dirty="0" smtClean="0"/>
              <a:t>What channel should be used?</a:t>
            </a:r>
          </a:p>
          <a:p>
            <a:r>
              <a:rPr lang="en-US" sz="2800" dirty="0" smtClean="0"/>
              <a:t>Table 5-22 shows the C66 core input event. There are multiple CIC output events that are connected to C66 core</a:t>
            </a:r>
          </a:p>
          <a:p>
            <a:r>
              <a:rPr lang="en-US" sz="2800" dirty="0" smtClean="0"/>
              <a:t>Some of these events are broadcast event (meaning – they are connected to all 4 cores that CIC supports) and some are individual core events.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475" y="1048468"/>
            <a:ext cx="3095625" cy="42664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E</a:t>
            </a:r>
            <a:r>
              <a:rPr lang="en-US" sz="2800" dirty="0" smtClean="0"/>
              <a:t>ight events (56 to 63) come out of the interrupt controller</a:t>
            </a:r>
            <a:r>
              <a:rPr lang="en-US" sz="2800" dirty="0"/>
              <a:t> </a:t>
            </a:r>
            <a:r>
              <a:rPr lang="en-US" sz="2800" dirty="0" smtClean="0"/>
              <a:t>are broadcast events, they are connected to CIC output channel 0 to 7 respectively. This example uses C66 input event 63 that is connected to CIC_OUT7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6" y="857250"/>
            <a:ext cx="5590663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3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They are other events from the interrupt controller that could be considered (Both, broadcast and single core)</a:t>
            </a:r>
          </a:p>
          <a:p>
            <a:r>
              <a:rPr lang="en-US" sz="2800" dirty="0" smtClean="0"/>
              <a:t>The ARM GIC has 480 input events and 12 of them are connected to SPI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319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Connecting SPI 0 Transmit event to core 3 ISR</a:t>
            </a:r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21568" y="993866"/>
          <a:ext cx="6477000" cy="524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8397082" imgH="6796932" progId="Visio.Drawing.11">
                  <p:embed/>
                </p:oleObj>
              </mc:Choice>
              <mc:Fallback>
                <p:oleObj name="Visio" r:id="rId3" imgW="8397082" imgH="679693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568" y="993866"/>
                        <a:ext cx="6477000" cy="5242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72232"/>
            <a:ext cx="7817644" cy="2366244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Tx/>
              <a:buChar char="•"/>
            </a:pPr>
            <a:r>
              <a:rPr lang="en-US" sz="2400" dirty="0" smtClean="0"/>
              <a:t>csl_cpIntCAux.h shows the APIs that connect system events to channels (e.g., the output of the CIC). </a:t>
            </a:r>
          </a:p>
          <a:p>
            <a:r>
              <a:rPr lang="en-US" sz="2400" dirty="0" smtClean="0"/>
              <a:t>Connecting channel events to interrupt queues is done using CSL or SYSBIOS, as described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396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</a:t>
            </a:r>
            <a:r>
              <a:rPr lang="en-US" sz="3600" dirty="0" smtClean="0"/>
              <a:t>sl map system event (input) to output </a:t>
            </a:r>
            <a:endParaRPr 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366963"/>
            <a:ext cx="82581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" y="5125522"/>
            <a:ext cx="735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= CSL_CPINTC_mapSystemToChannel(hnd, 56,7) ;//CSL</a:t>
            </a:r>
          </a:p>
          <a:p>
            <a:r>
              <a:rPr lang="en-US" dirty="0" smtClean="0"/>
              <a:t>Error = CpIntc_mapSysIntToHostInt(0, </a:t>
            </a:r>
            <a:r>
              <a:rPr lang="en-US" dirty="0"/>
              <a:t>UInt </a:t>
            </a:r>
            <a:r>
              <a:rPr lang="en-US" dirty="0" smtClean="0"/>
              <a:t>56, 7); // BIOS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Interrupt Scheme </a:t>
            </a:r>
            <a:endParaRPr lang="en-US" sz="2800" dirty="0"/>
          </a:p>
          <a:p>
            <a:r>
              <a:rPr lang="en-US" sz="2800" dirty="0" smtClean="0"/>
              <a:t>Example 1 – SPI transmit Interrupt</a:t>
            </a:r>
          </a:p>
          <a:p>
            <a:r>
              <a:rPr lang="en-US" sz="2800" b="1" dirty="0" smtClean="0"/>
              <a:t>Example 2 – Hyperlink interrupt</a:t>
            </a:r>
            <a:endParaRPr lang="en-US" sz="2800" b="1" dirty="0" smtClean="0"/>
          </a:p>
          <a:p>
            <a:r>
              <a:rPr lang="en-US" sz="2800" dirty="0" smtClean="0"/>
              <a:t>ARM interrupt scheme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9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35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Examples 2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Hyperlink Interrupt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019300"/>
            <a:ext cx="8467725" cy="3975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MCSDK includes examples of interrupts originating from peripherals: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MCSDK_3_01_12\pdk_keystone2_3_00_01_12\packages\ti\drv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Consider an example using HyperLink, where an interrupt is sent from Hyperlink 0 to a DSP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Following Hyperlink Interrupt 0 </a:t>
            </a:r>
            <a:br>
              <a:rPr lang="en-US" sz="3600" dirty="0" smtClean="0"/>
            </a:br>
            <a:r>
              <a:rPr lang="en-US" sz="2700" dirty="0" smtClean="0"/>
              <a:t>From Table 5-24 of 66AK2H12- CIC0 input events</a:t>
            </a:r>
            <a:endParaRPr lang="en-US" sz="27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10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54102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number 111 (ox6F) is HyperLink 0 interrupt.</a:t>
            </a:r>
          </a:p>
          <a:p>
            <a:r>
              <a:rPr lang="en-US" dirty="0" smtClean="0"/>
              <a:t>Next, this interrupt is connected to a core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487" y="3864755"/>
            <a:ext cx="6393669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static int hyplnkExampleInitChipIntc (void)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CSL_CPINTC_Handle hnd;</a:t>
            </a:r>
          </a:p>
          <a:p>
            <a:endParaRPr lang="en-US" sz="2000" dirty="0" smtClean="0"/>
          </a:p>
          <a:p>
            <a:r>
              <a:rPr lang="en-US" sz="2000" dirty="0" smtClean="0"/>
              <a:t>//  I drop some of the functions here (enable/disable interrupts etc.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CSL_CPINTC_mapSystemIntrToChannel (hnd, </a:t>
            </a:r>
            <a:r>
              <a:rPr lang="en-US" sz="2000" b="1" dirty="0" smtClean="0">
                <a:solidFill>
                  <a:srgbClr val="FF0000"/>
                </a:solidFill>
              </a:rPr>
              <a:t>CSL_CIC0_HYPERLINK_0_INT</a:t>
            </a:r>
            <a:r>
              <a:rPr lang="en-US" sz="2000" b="1" dirty="0" smtClean="0"/>
              <a:t>, hyplnk_EXAMPLE_INTC_OUTPUT);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//  I drop some of the functions here (enable/disable interrupts etc.</a:t>
            </a:r>
          </a:p>
          <a:p>
            <a:endParaRPr lang="en-US" sz="2000" dirty="0" smtClean="0"/>
          </a:p>
          <a:p>
            <a:r>
              <a:rPr lang="en-US" sz="2000" dirty="0" smtClean="0"/>
              <a:t>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5334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CSL_CIC0_HYPERLINK_0_INT  = 111</a:t>
            </a:r>
          </a:p>
          <a:p>
            <a:r>
              <a:rPr lang="en-US" b="1" dirty="0" smtClean="0"/>
              <a:t>What about hyplnk_EXAMPLE_INTC_OUTPUT?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Link Events to ISR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275649"/>
              </p:ext>
            </p:extLst>
          </p:nvPr>
        </p:nvGraphicFramePr>
        <p:xfrm>
          <a:off x="705395" y="1296910"/>
          <a:ext cx="6703559" cy="399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3" imgW="8181318" imgH="5750031" progId="Visio.Drawing.11">
                  <p:embed/>
                </p:oleObj>
              </mc:Choice>
              <mc:Fallback>
                <p:oleObj name="Visio" r:id="rId3" imgW="8181318" imgH="575003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395" y="1296910"/>
                        <a:ext cx="6703559" cy="3997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796119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58674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to use event 45 of the core</a:t>
            </a:r>
          </a:p>
          <a:p>
            <a:r>
              <a:rPr lang="en-US" dirty="0" smtClean="0"/>
              <a:t>It could be any one of other CIC_OUT lines (look at the complete table for even more)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981200"/>
            <a:ext cx="7315200" cy="30480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Following Hyperlink Interrupt 0 - Continue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 45 on the C66 core is connected to CIC out 64 + 10 x N, that is</a:t>
            </a:r>
          </a:p>
          <a:p>
            <a:pPr lvl="1"/>
            <a:r>
              <a:rPr lang="en-US" sz="2400" dirty="0" smtClean="0"/>
              <a:t>Core 0 event 45 is connected to CIC output event 64</a:t>
            </a:r>
          </a:p>
          <a:p>
            <a:pPr lvl="1"/>
            <a:r>
              <a:rPr lang="en-US" sz="2400" dirty="0" smtClean="0"/>
              <a:t>Core 1 event 45 is connected to CIC output event 74</a:t>
            </a:r>
          </a:p>
          <a:p>
            <a:pPr lvl="1"/>
            <a:r>
              <a:rPr lang="en-US" sz="2400" dirty="0" smtClean="0"/>
              <a:t>Core 2 event 45 is connected to CIC output event 84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You got the point</a:t>
            </a:r>
          </a:p>
          <a:p>
            <a:r>
              <a:rPr lang="en-US" sz="2800" dirty="0" smtClean="0"/>
              <a:t>CIC0 should map input event 111 to output event 64 (or 74, or 84 or … depends on what core is 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Interrupt Scheme </a:t>
            </a:r>
            <a:endParaRPr lang="en-US" sz="2800" dirty="0"/>
          </a:p>
          <a:p>
            <a:r>
              <a:rPr lang="en-US" sz="2800" dirty="0" smtClean="0"/>
              <a:t>Example 1 – SPI transmit Interrupt</a:t>
            </a:r>
          </a:p>
          <a:p>
            <a:r>
              <a:rPr lang="en-US" sz="2800" dirty="0" smtClean="0"/>
              <a:t>Example 2 – Hyperlink interrupt</a:t>
            </a:r>
            <a:endParaRPr lang="en-US" sz="2800" dirty="0" smtClean="0"/>
          </a:p>
          <a:p>
            <a:r>
              <a:rPr lang="en-US" sz="2800" b="1" dirty="0" smtClean="0"/>
              <a:t>ARM interrupt scheme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9279" y="590550"/>
            <a:ext cx="7391022" cy="8127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ARM A15 Interrupt Scheme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1619250"/>
            <a:ext cx="7991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522" y="1094350"/>
            <a:ext cx="6294183" cy="533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9279" y="271604"/>
            <a:ext cx="7391022" cy="651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System Events Mapping to GIC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Following GPIO 0</a:t>
            </a:r>
            <a:br>
              <a:rPr lang="en-US" sz="3600" dirty="0" smtClean="0"/>
            </a:br>
            <a:r>
              <a:rPr lang="en-US" sz="2700" dirty="0" smtClean="0"/>
              <a:t>From Table 5-23 of 66AK2H12- ARM CorePac Interrupts</a:t>
            </a:r>
            <a:endParaRPr lang="en-US" sz="2700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4600"/>
            <a:ext cx="82200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266825"/>
          </a:xfrm>
        </p:spPr>
        <p:txBody>
          <a:bodyPr/>
          <a:lstStyle/>
          <a:p>
            <a:r>
              <a:rPr lang="en-US" dirty="0" smtClean="0"/>
              <a:t>From the file </a:t>
            </a:r>
            <a:r>
              <a:rPr lang="en-US" dirty="0"/>
              <a:t>gpio-keystone.c</a:t>
            </a:r>
            <a:br>
              <a:rPr lang="en-US" dirty="0"/>
            </a:br>
            <a:r>
              <a:rPr lang="en-US" sz="3200" dirty="0" smtClean="0"/>
              <a:t>(/git/linux-keystone/drivers/gpio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575" y="1524000"/>
            <a:ext cx="75456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 keystone_gpio_irq_map(struct irq_domain *h, unsigned int virq,</a:t>
            </a:r>
          </a:p>
          <a:p>
            <a:r>
              <a:rPr lang="en-US" dirty="0"/>
              <a:t>                                irq_hw_number_t hw)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struct gpio_bank *bank = h-&gt;host_data;</a:t>
            </a:r>
          </a:p>
          <a:p>
            <a:endParaRPr lang="en-US" dirty="0"/>
          </a:p>
          <a:p>
            <a:r>
              <a:rPr lang="en-US" dirty="0"/>
              <a:t>        irq_set_chip_data(virq, bank);</a:t>
            </a:r>
          </a:p>
          <a:p>
            <a:r>
              <a:rPr lang="en-US" dirty="0"/>
              <a:t>        irq_set_chip_and_handler(virq, &amp;keystone_gpio_irqchip,</a:t>
            </a:r>
          </a:p>
          <a:p>
            <a:r>
              <a:rPr lang="en-US" dirty="0"/>
              <a:t>                                handle_simple_irq);</a:t>
            </a:r>
          </a:p>
          <a:p>
            <a:r>
              <a:rPr lang="en-US" dirty="0"/>
              <a:t>        set_irq_flags(virq, IRQF_VALID | IRQF_PROBE);</a:t>
            </a:r>
          </a:p>
          <a:p>
            <a:r>
              <a:rPr lang="en-US" dirty="0"/>
              <a:t>        irq_set_irq_type(virq, IRQ_TYPE_NONE);</a:t>
            </a:r>
          </a:p>
          <a:p>
            <a:endParaRPr lang="en-US" dirty="0"/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38225"/>
          </a:xfrm>
        </p:spPr>
        <p:txBody>
          <a:bodyPr/>
          <a:lstStyle/>
          <a:p>
            <a:r>
              <a:rPr lang="en-US" dirty="0" smtClean="0"/>
              <a:t>From the file </a:t>
            </a:r>
            <a:r>
              <a:rPr lang="en-US" dirty="0"/>
              <a:t>gpio-keystone.c</a:t>
            </a:r>
            <a:br>
              <a:rPr lang="en-US" dirty="0"/>
            </a:br>
            <a:r>
              <a:rPr lang="en-US" sz="3200" dirty="0"/>
              <a:t>(/</a:t>
            </a:r>
            <a:r>
              <a:rPr lang="en-US" sz="3200" dirty="0" smtClean="0"/>
              <a:t>git/linux-keystone/drivers/gpio)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6775" y="1257300"/>
            <a:ext cx="72571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void gpio_irq_enable(struct irq_data *d)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struct gpio_bank *bank = irq_data_get_irq_chip_data(d);</a:t>
            </a:r>
          </a:p>
          <a:p>
            <a:r>
              <a:rPr lang="en-US" dirty="0"/>
              <a:t>        u32 mask, status = irqd_get_trigger_type(d);</a:t>
            </a:r>
          </a:p>
          <a:p>
            <a:r>
              <a:rPr lang="en-US" dirty="0"/>
              <a:t>        struct gpio_regs *regs = bank-&gt;regs;</a:t>
            </a:r>
          </a:p>
          <a:p>
            <a:r>
              <a:rPr lang="en-US" dirty="0"/>
              <a:t>        int gpio;</a:t>
            </a:r>
          </a:p>
          <a:p>
            <a:endParaRPr lang="en-US" dirty="0"/>
          </a:p>
          <a:p>
            <a:r>
              <a:rPr lang="en-US" dirty="0"/>
              <a:t>        gpio = d-&gt;hwirq - bank-&gt;base;</a:t>
            </a:r>
          </a:p>
          <a:p>
            <a:r>
              <a:rPr lang="en-US" dirty="0"/>
              <a:t>        mask = 1 &lt;&lt; gpio;</a:t>
            </a:r>
          </a:p>
          <a:p>
            <a:endParaRPr lang="en-US" dirty="0"/>
          </a:p>
          <a:p>
            <a:r>
              <a:rPr lang="en-US" dirty="0"/>
              <a:t>        if (status &amp; IRQ_TYPE_EDGE_FALLING)</a:t>
            </a:r>
          </a:p>
          <a:p>
            <a:r>
              <a:rPr lang="en-US" dirty="0"/>
              <a:t>                __raw_writel(mask, bank-&gt;reg_base + regs-&gt;set_fal_trig);</a:t>
            </a:r>
          </a:p>
          <a:p>
            <a:r>
              <a:rPr lang="en-US" dirty="0"/>
              <a:t>        if (status &amp; IRQ_TYPE_EDGE_RISING)</a:t>
            </a:r>
          </a:p>
          <a:p>
            <a:r>
              <a:rPr lang="en-US" dirty="0"/>
              <a:t>                __raw_writel(mask, bank-&gt;reg_base + regs-&gt;set_rise_trig);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23622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Questions?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input events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925202"/>
              </p:ext>
            </p:extLst>
          </p:nvPr>
        </p:nvGraphicFramePr>
        <p:xfrm>
          <a:off x="1693599" y="1645919"/>
          <a:ext cx="5465389" cy="39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3" imgW="6401070" imgH="4573925" progId="Visio.Drawing.11">
                  <p:embed/>
                </p:oleObj>
              </mc:Choice>
              <mc:Fallback>
                <p:oleObj name="Visio" r:id="rId3" imgW="6401070" imgH="457392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3599" y="1645919"/>
                        <a:ext cx="5465389" cy="39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0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Primary events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3" imgW="6401070" imgH="4764674" progId="Visio.Drawing.11">
                  <p:embed/>
                </p:oleObj>
              </mc:Choice>
              <mc:Fallback>
                <p:oleObj name="Visio" r:id="rId3" imgW="6401070" imgH="47646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885" y="1114696"/>
                        <a:ext cx="5550325" cy="4131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941431" y="4388251"/>
            <a:ext cx="6749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connect event to ISR: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Connect  Primary event to one of the 12  maskable interrupt lines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Connect interrupt line to ISR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r>
              <a:rPr lang="en-US" sz="1400" dirty="0" smtClean="0"/>
              <a:t>CSL OR BIOS API are used to connect event to interrupt line and interrupt to ISR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71575" y="6019800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Primary event – table 6-22 in 66AK2H14/12/06 Data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1537" y="-31750"/>
            <a:ext cx="7774764" cy="111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Configuring an Hwi Using BIOS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Statically via GUI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721537" y="2516982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Hwi module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(Available Products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insert new Hwi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(Outline View)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89887" y="1047750"/>
            <a:ext cx="5191125" cy="412750"/>
            <a:chOff x="480" y="390"/>
            <a:chExt cx="3270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26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Example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50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event 94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to the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CPU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HWI</a:t>
              </a:r>
              <a:r>
                <a:rPr lang="en-US" sz="2000" baseline="-25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5587" y="2918620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9187" y="2920207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Right Arrow 44"/>
          <p:cNvSpPr/>
          <p:nvPr/>
        </p:nvSpPr>
        <p:spPr bwMode="auto">
          <a:xfrm>
            <a:off x="2823387" y="3402807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5475" y="3377706"/>
            <a:ext cx="3252750" cy="923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BIOS objects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 be created via the GUI,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script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code,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 C code (dynamic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797737" y="5384007"/>
            <a:ext cx="69244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By the way, event 94 is not connected to anything – it is reserved</a:t>
            </a:r>
            <a:endParaRPr lang="en-US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69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Hwi Using </a:t>
            </a:r>
            <a:r>
              <a:rPr lang="en-US" sz="3600" dirty="0" smtClean="0"/>
              <a:t>BIOS</a:t>
            </a:r>
            <a:br>
              <a:rPr lang="en-US" sz="3600" dirty="0" smtClean="0"/>
            </a:br>
            <a:r>
              <a:rPr lang="en-US" sz="3600" dirty="0" smtClean="0"/>
              <a:t>Statically </a:t>
            </a:r>
            <a:r>
              <a:rPr lang="en-US" sz="3600" dirty="0"/>
              <a:t>via GUI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38225"/>
            <a:ext cx="62198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8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Hwi Using BIOS</a:t>
            </a:r>
            <a:br>
              <a:rPr lang="en-US" sz="3600" dirty="0"/>
            </a:br>
            <a:r>
              <a:rPr lang="en-US" sz="3600" dirty="0" smtClean="0"/>
              <a:t>using run-time functions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4" y="1543050"/>
            <a:ext cx="808104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454" y="4295775"/>
            <a:ext cx="79476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include file Hwi.h in the release </a:t>
            </a:r>
            <a:r>
              <a:rPr lang="en-US" sz="1600" dirty="0" smtClean="0"/>
              <a:t>MCSDK_3_0_4_18\bios_6_37_00_20\packages\ti\sysbios\family\c64p\Hwi.h</a:t>
            </a:r>
          </a:p>
          <a:p>
            <a:endParaRPr lang="en-US" sz="1600" dirty="0"/>
          </a:p>
          <a:p>
            <a:r>
              <a:rPr lang="en-US" sz="1600" dirty="0" smtClean="0"/>
              <a:t>Has the definition of the Hwi class</a:t>
            </a:r>
            <a:endParaRPr lang="en-US" sz="1600" dirty="0"/>
          </a:p>
        </p:txBody>
      </p:sp>
      <p:sp>
        <p:nvSpPr>
          <p:cNvPr id="8" name="Leading Question"/>
          <p:cNvSpPr txBox="1">
            <a:spLocks noChangeArrowheads="1"/>
          </p:cNvSpPr>
          <p:nvPr/>
        </p:nvSpPr>
        <p:spPr bwMode="auto">
          <a:xfrm>
            <a:off x="4465301" y="5914861"/>
            <a:ext cx="3541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dirty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Where do you find the Event Id #?</a:t>
            </a:r>
          </a:p>
        </p:txBody>
      </p:sp>
    </p:spTree>
    <p:extLst>
      <p:ext uri="{BB962C8B-B14F-4D97-AF65-F5344CB8AC3E}">
        <p14:creationId xmlns:p14="http://schemas.microsoft.com/office/powerpoint/2010/main" val="22677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43642"/>
            <a:ext cx="8886825" cy="550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625" y="153194"/>
            <a:ext cx="8229600" cy="70405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C66 Core Prime </a:t>
            </a:r>
            <a:r>
              <a:rPr lang="en-US" sz="3200" dirty="0"/>
              <a:t>Event </a:t>
            </a:r>
            <a:r>
              <a:rPr lang="en-US" sz="3200" dirty="0" smtClean="0"/>
              <a:t>IDs</a:t>
            </a:r>
            <a:br>
              <a:rPr lang="en-US" sz="3200" dirty="0" smtClean="0"/>
            </a:br>
            <a:r>
              <a:rPr lang="en-US" sz="3200" dirty="0" smtClean="0"/>
              <a:t>(Core Events Only)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3504" r="18686"/>
          <a:stretch>
            <a:fillRect/>
          </a:stretch>
        </p:blipFill>
        <p:spPr bwMode="auto">
          <a:xfrm>
            <a:off x="400049" y="952895"/>
            <a:ext cx="4578073" cy="58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50644" y="1143000"/>
            <a:ext cx="3764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C66x User’s Guide: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22 assigned events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5 reserve primary events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17 secondary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7 reserved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99 Available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available events are connected to the device.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10981</TotalTime>
  <Words>1169</Words>
  <Application>Microsoft Office PowerPoint</Application>
  <PresentationFormat>On-screen Show (4:3)</PresentationFormat>
  <Paragraphs>238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FinalPowerpoint</vt:lpstr>
      <vt:lpstr>Visio</vt:lpstr>
      <vt:lpstr>KeyStone Interrupts</vt:lpstr>
      <vt:lpstr>Agenda</vt:lpstr>
      <vt:lpstr>Link Events to ISR</vt:lpstr>
      <vt:lpstr>C66 core input events</vt:lpstr>
      <vt:lpstr>C66 core Primary events</vt:lpstr>
      <vt:lpstr>Configuring an Hwi Using BIOS Statically via GUI</vt:lpstr>
      <vt:lpstr>Configuring an Hwi Using BIOS Statically via GUI</vt:lpstr>
      <vt:lpstr>Configuring an Hwi Using BIOS using run-time functions</vt:lpstr>
      <vt:lpstr>C66 Core Prime Event IDs (Core Events Only)</vt:lpstr>
      <vt:lpstr>C66 Core Prime Event IDs When it is part of KeyStone 2 Device</vt:lpstr>
      <vt:lpstr>Configure HWI using csl</vt:lpstr>
      <vt:lpstr>KeyStone II Interrupt Topology</vt:lpstr>
      <vt:lpstr>C66 core Secondary events</vt:lpstr>
      <vt:lpstr>CIC to C66 core connections Event No – the core input event Event name – the CIC output line</vt:lpstr>
      <vt:lpstr>Connecting System Event </vt:lpstr>
      <vt:lpstr>KeyStone II CIC input system events</vt:lpstr>
      <vt:lpstr>Mapping CIC -  API</vt:lpstr>
      <vt:lpstr>Agenda</vt:lpstr>
      <vt:lpstr>Example 1 –  connected ISR to SPIXEVT</vt:lpstr>
      <vt:lpstr>KeyStone II CIC input events</vt:lpstr>
      <vt:lpstr>ISR connected to SPIXEVT</vt:lpstr>
      <vt:lpstr>ISR connected to SPIXEVT</vt:lpstr>
      <vt:lpstr>ISR connected to SPIXEVT</vt:lpstr>
      <vt:lpstr>Connecting SPI 0 Transmit event to core 3 ISR</vt:lpstr>
      <vt:lpstr>csl map system event (input) to output </vt:lpstr>
      <vt:lpstr>Agenda</vt:lpstr>
      <vt:lpstr> Examples 2  Hyperlink Interrupt</vt:lpstr>
      <vt:lpstr>Following Hyperlink Interrupt 0  From Table 5-24 of 66AK2H12- CIC0 input events</vt:lpstr>
      <vt:lpstr>PowerPoint Presentation</vt:lpstr>
      <vt:lpstr>PowerPoint Presentation</vt:lpstr>
      <vt:lpstr>Following Hyperlink Interrupt 0 - Continue</vt:lpstr>
      <vt:lpstr>Agenda</vt:lpstr>
      <vt:lpstr>PowerPoint Presentation</vt:lpstr>
      <vt:lpstr>PowerPoint Presentation</vt:lpstr>
      <vt:lpstr>Following GPIO 0 From Table 5-23 of 66AK2H12- ARM CorePac Interrupts</vt:lpstr>
      <vt:lpstr>From the file gpio-keystone.c (/git/linux-keystone/drivers/gpio)</vt:lpstr>
      <vt:lpstr>From the file gpio-keystone.c (/git/linux-keystone/drivers/gpio)</vt:lpstr>
      <vt:lpstr>Questions?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170</cp:revision>
  <dcterms:created xsi:type="dcterms:W3CDTF">2007-12-19T20:51:45Z</dcterms:created>
  <dcterms:modified xsi:type="dcterms:W3CDTF">2014-07-10T18:48:42Z</dcterms:modified>
</cp:coreProperties>
</file>