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70" r:id="rId2"/>
    <p:sldId id="271" r:id="rId3"/>
    <p:sldId id="269" r:id="rId4"/>
    <p:sldId id="325" r:id="rId5"/>
    <p:sldId id="272" r:id="rId6"/>
    <p:sldId id="326" r:id="rId7"/>
    <p:sldId id="291" r:id="rId8"/>
    <p:sldId id="328" r:id="rId9"/>
    <p:sldId id="329" r:id="rId10"/>
    <p:sldId id="330" r:id="rId11"/>
    <p:sldId id="292" r:id="rId12"/>
    <p:sldId id="327" r:id="rId13"/>
    <p:sldId id="273" r:id="rId14"/>
    <p:sldId id="274" r:id="rId15"/>
    <p:sldId id="275" r:id="rId16"/>
    <p:sldId id="276" r:id="rId17"/>
    <p:sldId id="277" r:id="rId18"/>
    <p:sldId id="278" r:id="rId19"/>
    <p:sldId id="331" r:id="rId20"/>
    <p:sldId id="288" r:id="rId21"/>
    <p:sldId id="289" r:id="rId22"/>
    <p:sldId id="280" r:id="rId23"/>
    <p:sldId id="281" r:id="rId24"/>
    <p:sldId id="293" r:id="rId25"/>
    <p:sldId id="294" r:id="rId26"/>
    <p:sldId id="295" r:id="rId27"/>
    <p:sldId id="296" r:id="rId28"/>
    <p:sldId id="300" r:id="rId29"/>
    <p:sldId id="301" r:id="rId30"/>
    <p:sldId id="320" r:id="rId31"/>
    <p:sldId id="302" r:id="rId32"/>
    <p:sldId id="317" r:id="rId33"/>
    <p:sldId id="318" r:id="rId34"/>
    <p:sldId id="319" r:id="rId35"/>
    <p:sldId id="316" r:id="rId36"/>
    <p:sldId id="312" r:id="rId37"/>
    <p:sldId id="313" r:id="rId38"/>
    <p:sldId id="314" r:id="rId39"/>
    <p:sldId id="315" r:id="rId40"/>
    <p:sldId id="311" r:id="rId41"/>
    <p:sldId id="303" r:id="rId42"/>
    <p:sldId id="305" r:id="rId43"/>
    <p:sldId id="306" r:id="rId44"/>
    <p:sldId id="307" r:id="rId45"/>
    <p:sldId id="309" r:id="rId46"/>
    <p:sldId id="310" r:id="rId47"/>
    <p:sldId id="282" r:id="rId48"/>
    <p:sldId id="324" r:id="rId49"/>
    <p:sldId id="283" r:id="rId50"/>
    <p:sldId id="285" r:id="rId51"/>
    <p:sldId id="286" r:id="rId52"/>
    <p:sldId id="287" r:id="rId53"/>
    <p:sldId id="322"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71" autoAdjust="0"/>
  </p:normalViewPr>
  <p:slideViewPr>
    <p:cSldViewPr>
      <p:cViewPr varScale="1">
        <p:scale>
          <a:sx n="103" d="100"/>
          <a:sy n="103" d="100"/>
        </p:scale>
        <p:origin x="-12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75A721-DFAB-4E45-89A8-776EFE3A7B3A}" type="datetimeFigureOut">
              <a:rPr lang="en-US" smtClean="0"/>
              <a:t>11/4/2014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8042E3-1816-48BC-B487-5AB2CF23402A}" type="slidenum">
              <a:rPr lang="en-US" smtClean="0"/>
              <a:t>‹#›</a:t>
            </a:fld>
            <a:endParaRPr lang="en-US" dirty="0"/>
          </a:p>
        </p:txBody>
      </p:sp>
    </p:spTree>
    <p:extLst>
      <p:ext uri="{BB962C8B-B14F-4D97-AF65-F5344CB8AC3E}">
        <p14:creationId xmlns:p14="http://schemas.microsoft.com/office/powerpoint/2010/main" val="2540514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n.wikipedia.org/wiki/Ethernet"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en.wikipedia.org/wiki/Industrial_engineer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 ARM</a:t>
            </a:r>
            <a:r>
              <a:rPr lang="en-US" baseline="0" dirty="0" smtClean="0"/>
              <a:t> Cortex-A8 designed for performance</a:t>
            </a:r>
          </a:p>
          <a:p>
            <a:pPr marL="0" indent="0">
              <a:buFontTx/>
              <a:buNone/>
            </a:pPr>
            <a:r>
              <a:rPr lang="en-US" dirty="0" smtClean="0"/>
              <a:t>- High Performance != Real</a:t>
            </a:r>
            <a:r>
              <a:rPr lang="en-US" baseline="0" dirty="0" smtClean="0"/>
              <a:t> Time</a:t>
            </a:r>
            <a:endParaRPr lang="en-US" dirty="0"/>
          </a:p>
        </p:txBody>
      </p:sp>
      <p:sp>
        <p:nvSpPr>
          <p:cNvPr id="4" name="Date Placeholder 3"/>
          <p:cNvSpPr>
            <a:spLocks noGrp="1"/>
          </p:cNvSpPr>
          <p:nvPr>
            <p:ph type="dt" idx="10"/>
          </p:nvPr>
        </p:nvSpPr>
        <p:spPr/>
        <p:txBody>
          <a:bodyPr/>
          <a:lstStyle/>
          <a:p>
            <a:fld id="{A4701F91-29EB-40D2-B9D7-8C42FB260373}" type="datetime1">
              <a:rPr lang="en-US" smtClean="0"/>
              <a:t>11/4/2014</a:t>
            </a:fld>
            <a:endParaRPr lang="en-US"/>
          </a:p>
        </p:txBody>
      </p:sp>
      <p:sp>
        <p:nvSpPr>
          <p:cNvPr id="5" name="Slide Number Placeholder 4"/>
          <p:cNvSpPr>
            <a:spLocks noGrp="1"/>
          </p:cNvSpPr>
          <p:nvPr>
            <p:ph type="sldNum" sz="quarter" idx="11"/>
          </p:nvPr>
        </p:nvSpPr>
        <p:spPr/>
        <p:txBody>
          <a:bodyPr/>
          <a:lstStyle/>
          <a:p>
            <a:fld id="{AF74D21E-FC2D-4C2D-A54C-47F1D12D0BDC}" type="slidenum">
              <a:rPr lang="en-US" smtClean="0"/>
              <a:pPr/>
              <a:t>2</a:t>
            </a:fld>
            <a:endParaRPr lang="en-US"/>
          </a:p>
        </p:txBody>
      </p:sp>
    </p:spTree>
    <p:extLst>
      <p:ext uri="{BB962C8B-B14F-4D97-AF65-F5344CB8AC3E}">
        <p14:creationId xmlns:p14="http://schemas.microsoft.com/office/powerpoint/2010/main" val="12824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1E15663-ABC3-4907-8BC5-ADC9FA984BB7}" type="datetime1">
              <a:rPr lang="en-US" smtClean="0"/>
              <a:t>11/4/2014</a:t>
            </a:fld>
            <a:endParaRPr lang="en-US"/>
          </a:p>
        </p:txBody>
      </p:sp>
      <p:sp>
        <p:nvSpPr>
          <p:cNvPr id="5" name="Slide Number Placeholder 4"/>
          <p:cNvSpPr>
            <a:spLocks noGrp="1"/>
          </p:cNvSpPr>
          <p:nvPr>
            <p:ph type="sldNum" sz="quarter" idx="11"/>
          </p:nvPr>
        </p:nvSpPr>
        <p:spPr/>
        <p:txBody>
          <a:bodyPr/>
          <a:lstStyle/>
          <a:p>
            <a:fld id="{AF74D21E-FC2D-4C2D-A54C-47F1D12D0BDC}" type="slidenum">
              <a:rPr lang="en-US" smtClean="0"/>
              <a:pPr/>
              <a:t>13</a:t>
            </a:fld>
            <a:endParaRPr lang="en-US"/>
          </a:p>
        </p:txBody>
      </p:sp>
    </p:spTree>
    <p:extLst>
      <p:ext uri="{BB962C8B-B14F-4D97-AF65-F5344CB8AC3E}">
        <p14:creationId xmlns:p14="http://schemas.microsoft.com/office/powerpoint/2010/main" val="1051470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3885903" y="8687405"/>
            <a:ext cx="2972097" cy="45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77" tIns="45589" rIns="91177" bIns="45589" anchor="b"/>
          <a:lstStyle>
            <a:lvl1pPr defTabSz="963613" eaLnBrk="0" hangingPunct="0">
              <a:defRPr>
                <a:solidFill>
                  <a:schemeClr val="tx1"/>
                </a:solidFill>
                <a:latin typeface="Arial" charset="0"/>
              </a:defRPr>
            </a:lvl1pPr>
            <a:lvl2pPr marL="742950" indent="-285750" defTabSz="963613" eaLnBrk="0" hangingPunct="0">
              <a:defRPr>
                <a:solidFill>
                  <a:schemeClr val="tx1"/>
                </a:solidFill>
                <a:latin typeface="Arial" charset="0"/>
              </a:defRPr>
            </a:lvl2pPr>
            <a:lvl3pPr marL="1143000" indent="-228600" defTabSz="963613" eaLnBrk="0" hangingPunct="0">
              <a:defRPr>
                <a:solidFill>
                  <a:schemeClr val="tx1"/>
                </a:solidFill>
                <a:latin typeface="Arial" charset="0"/>
              </a:defRPr>
            </a:lvl3pPr>
            <a:lvl4pPr marL="1600200" indent="-228600" defTabSz="963613" eaLnBrk="0" hangingPunct="0">
              <a:defRPr>
                <a:solidFill>
                  <a:schemeClr val="tx1"/>
                </a:solidFill>
                <a:latin typeface="Arial" charset="0"/>
              </a:defRPr>
            </a:lvl4pPr>
            <a:lvl5pPr marL="2057400" indent="-228600" defTabSz="963613" eaLnBrk="0" hangingPunct="0">
              <a:defRPr>
                <a:solidFill>
                  <a:schemeClr val="tx1"/>
                </a:solidFill>
                <a:latin typeface="Arial" charset="0"/>
              </a:defRPr>
            </a:lvl5pPr>
            <a:lvl6pPr marL="2514600" indent="-228600" defTabSz="963613" eaLnBrk="0" fontAlgn="base" hangingPunct="0">
              <a:spcBef>
                <a:spcPct val="0"/>
              </a:spcBef>
              <a:spcAft>
                <a:spcPct val="0"/>
              </a:spcAft>
              <a:defRPr>
                <a:solidFill>
                  <a:schemeClr val="tx1"/>
                </a:solidFill>
                <a:latin typeface="Arial" charset="0"/>
              </a:defRPr>
            </a:lvl6pPr>
            <a:lvl7pPr marL="2971800" indent="-228600" defTabSz="963613" eaLnBrk="0" fontAlgn="base" hangingPunct="0">
              <a:spcBef>
                <a:spcPct val="0"/>
              </a:spcBef>
              <a:spcAft>
                <a:spcPct val="0"/>
              </a:spcAft>
              <a:defRPr>
                <a:solidFill>
                  <a:schemeClr val="tx1"/>
                </a:solidFill>
                <a:latin typeface="Arial" charset="0"/>
              </a:defRPr>
            </a:lvl7pPr>
            <a:lvl8pPr marL="3429000" indent="-228600" defTabSz="963613" eaLnBrk="0" fontAlgn="base" hangingPunct="0">
              <a:spcBef>
                <a:spcPct val="0"/>
              </a:spcBef>
              <a:spcAft>
                <a:spcPct val="0"/>
              </a:spcAft>
              <a:defRPr>
                <a:solidFill>
                  <a:schemeClr val="tx1"/>
                </a:solidFill>
                <a:latin typeface="Arial" charset="0"/>
              </a:defRPr>
            </a:lvl8pPr>
            <a:lvl9pPr marL="3886200" indent="-228600" defTabSz="963613" eaLnBrk="0" fontAlgn="base" hangingPunct="0">
              <a:spcBef>
                <a:spcPct val="0"/>
              </a:spcBef>
              <a:spcAft>
                <a:spcPct val="0"/>
              </a:spcAft>
              <a:defRPr>
                <a:solidFill>
                  <a:schemeClr val="tx1"/>
                </a:solidFill>
                <a:latin typeface="Arial" charset="0"/>
              </a:defRPr>
            </a:lvl9pPr>
          </a:lstStyle>
          <a:p>
            <a:pPr algn="r" eaLnBrk="1" hangingPunct="1"/>
            <a:fld id="{15276BAD-6C5B-41E2-B4B2-C16C4567D806}" type="slidenum">
              <a:rPr lang="en-US" sz="1100">
                <a:latin typeface="Times New Roman" pitchFamily="18" charset="0"/>
              </a:rPr>
              <a:pPr algn="r" eaLnBrk="1" hangingPunct="1"/>
              <a:t>14</a:t>
            </a:fld>
            <a:endParaRPr lang="en-US" sz="1100">
              <a:latin typeface="Times New Roman" pitchFamily="18" charset="0"/>
            </a:endParaRPr>
          </a:p>
        </p:txBody>
      </p:sp>
      <p:sp>
        <p:nvSpPr>
          <p:cNvPr id="69635" name="Rectangle 7"/>
          <p:cNvSpPr txBox="1">
            <a:spLocks noGrp="1" noChangeArrowheads="1"/>
          </p:cNvSpPr>
          <p:nvPr/>
        </p:nvSpPr>
        <p:spPr bwMode="auto">
          <a:xfrm>
            <a:off x="3884414" y="8685894"/>
            <a:ext cx="2972098" cy="45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8E8CA466-980D-47B5-932F-5A86EC6202C4}" type="slidenum">
              <a:rPr lang="en-US" sz="1100">
                <a:ea typeface="ＭＳ Ｐゴシック" pitchFamily="34" charset="-128"/>
              </a:rPr>
              <a:pPr algn="r" eaLnBrk="1" hangingPunct="1"/>
              <a:t>14</a:t>
            </a:fld>
            <a:endParaRPr lang="en-US" sz="1100">
              <a:ea typeface="ＭＳ Ｐゴシック" pitchFamily="34" charset="-128"/>
            </a:endParaRPr>
          </a:p>
        </p:txBody>
      </p:sp>
      <p:sp>
        <p:nvSpPr>
          <p:cNvPr id="69636" name="Rectangle 2"/>
          <p:cNvSpPr>
            <a:spLocks noGrp="1" noRot="1" noChangeAspect="1" noChangeArrowheads="1" noTextEdit="1"/>
          </p:cNvSpPr>
          <p:nvPr>
            <p:ph type="sldImg"/>
          </p:nvPr>
        </p:nvSpPr>
        <p:spPr>
          <a:xfrm>
            <a:off x="1144588" y="687388"/>
            <a:ext cx="4568825" cy="3427412"/>
          </a:xfrm>
          <a:ln/>
        </p:spPr>
      </p:sp>
      <p:sp>
        <p:nvSpPr>
          <p:cNvPr id="69637" name="Rectangle 3"/>
          <p:cNvSpPr>
            <a:spLocks noGrp="1" noChangeArrowheads="1"/>
          </p:cNvSpPr>
          <p:nvPr>
            <p:ph type="body" idx="1"/>
          </p:nvPr>
        </p:nvSpPr>
        <p:spPr>
          <a:xfrm>
            <a:off x="916781" y="4342191"/>
            <a:ext cx="5024438" cy="4113893"/>
          </a:xfrm>
          <a:noFill/>
        </p:spPr>
        <p:txBody>
          <a:bodyPr lIns="91427" tIns="45714" rIns="91427" bIns="45714"/>
          <a:lstStyle/>
          <a:p>
            <a:pPr eaLnBrk="1" hangingPunct="1">
              <a:lnSpc>
                <a:spcPct val="80000"/>
              </a:lnSpc>
            </a:pPr>
            <a:r>
              <a:rPr lang="en-US" sz="800" dirty="0"/>
              <a:t>This slide gives a functional block diagram of the PRU core.  The two PRU cores in the PRU SS each possess these features.</a:t>
            </a:r>
          </a:p>
          <a:p>
            <a:pPr eaLnBrk="1" hangingPunct="1">
              <a:lnSpc>
                <a:spcPct val="80000"/>
              </a:lnSpc>
            </a:pPr>
            <a:endParaRPr lang="en-US" sz="800" dirty="0"/>
          </a:p>
          <a:p>
            <a:pPr eaLnBrk="1" hangingPunct="1">
              <a:lnSpc>
                <a:spcPct val="80000"/>
              </a:lnSpc>
            </a:pPr>
            <a:r>
              <a:rPr lang="en-US" sz="800" dirty="0"/>
              <a:t>Execution Unit</a:t>
            </a:r>
          </a:p>
          <a:p>
            <a:pPr eaLnBrk="1" hangingPunct="1">
              <a:lnSpc>
                <a:spcPct val="80000"/>
              </a:lnSpc>
              <a:buFontTx/>
              <a:buChar char="-"/>
            </a:pPr>
            <a:r>
              <a:rPr lang="en-US" sz="800" dirty="0"/>
              <a:t>The PRU core supports logic, arithmetic, and flow control instructions.  About 40 instructions in total.</a:t>
            </a:r>
          </a:p>
          <a:p>
            <a:pPr eaLnBrk="1" hangingPunct="1">
              <a:lnSpc>
                <a:spcPct val="80000"/>
              </a:lnSpc>
              <a:buFontTx/>
              <a:buChar char="-"/>
            </a:pPr>
            <a:r>
              <a:rPr lang="en-US" sz="800" dirty="0"/>
              <a:t>The PRU core does not use a pipeline and only one data item can be processed at a time (scalar), this makes the PRU simple to program.  The PRU is a little endian processor.</a:t>
            </a:r>
          </a:p>
          <a:p>
            <a:pPr eaLnBrk="1" hangingPunct="1">
              <a:lnSpc>
                <a:spcPct val="80000"/>
              </a:lnSpc>
              <a:buFontTx/>
              <a:buChar char="-"/>
            </a:pPr>
            <a:r>
              <a:rPr lang="en-US" sz="800" dirty="0"/>
              <a:t>Each PRU has a register-to-register data flow architecture, meaning all operations (except load immediate) accept only registers as operands.  For example, to add a constant to a register, you must first load the constant into a register and add the two registers.</a:t>
            </a:r>
          </a:p>
          <a:p>
            <a:pPr eaLnBrk="1" hangingPunct="1">
              <a:lnSpc>
                <a:spcPct val="80000"/>
              </a:lnSpc>
              <a:buFontTx/>
              <a:buChar char="-"/>
            </a:pPr>
            <a:r>
              <a:rPr lang="en-US" sz="800" dirty="0"/>
              <a:t>There are two ways to move data around:</a:t>
            </a:r>
          </a:p>
          <a:p>
            <a:pPr lvl="2" eaLnBrk="1" hangingPunct="1">
              <a:lnSpc>
                <a:spcPct val="80000"/>
              </a:lnSpc>
              <a:buFontTx/>
              <a:buChar char="-"/>
            </a:pPr>
            <a:r>
              <a:rPr lang="en-US" sz="800" dirty="0"/>
              <a:t>First, you can load a 16-bit immediate into a register.  Therefore, to </a:t>
            </a:r>
            <a:r>
              <a:rPr lang="en-US" sz="800" dirty="0" err="1"/>
              <a:t>init</a:t>
            </a:r>
            <a:r>
              <a:rPr lang="en-US" sz="800" dirty="0"/>
              <a:t> a 32-bit register, you need to do two 16-bit loads.</a:t>
            </a:r>
          </a:p>
          <a:p>
            <a:pPr lvl="2" eaLnBrk="1" hangingPunct="1">
              <a:lnSpc>
                <a:spcPct val="80000"/>
              </a:lnSpc>
              <a:buFontTx/>
              <a:buChar char="-"/>
            </a:pPr>
            <a:r>
              <a:rPr lang="en-US" sz="800" dirty="0"/>
              <a:t>Second, to load or store data from memory, you need to load the address to a register and use a load burst or store burst instruction to move data between registers and memory.  Notice data is moved between memory and registers.</a:t>
            </a:r>
          </a:p>
          <a:p>
            <a:pPr eaLnBrk="1" hangingPunct="1">
              <a:lnSpc>
                <a:spcPct val="80000"/>
              </a:lnSpc>
              <a:buFontTx/>
              <a:buChar char="-"/>
            </a:pPr>
            <a:endParaRPr lang="en-US" sz="800" dirty="0"/>
          </a:p>
          <a:p>
            <a:pPr eaLnBrk="1" hangingPunct="1">
              <a:lnSpc>
                <a:spcPct val="80000"/>
              </a:lnSpc>
            </a:pPr>
            <a:r>
              <a:rPr lang="en-US" sz="800" dirty="0"/>
              <a:t>Instruction RAM</a:t>
            </a:r>
          </a:p>
          <a:p>
            <a:pPr eaLnBrk="1" hangingPunct="1">
              <a:lnSpc>
                <a:spcPct val="80000"/>
              </a:lnSpc>
              <a:buFontTx/>
              <a:buChar char="-"/>
            </a:pPr>
            <a:r>
              <a:rPr lang="en-US" sz="800" dirty="0"/>
              <a:t>The PRU core includes a 4KByte instruction RAM allowing for up to 1K instructions.</a:t>
            </a:r>
          </a:p>
          <a:p>
            <a:pPr eaLnBrk="1" hangingPunct="1">
              <a:lnSpc>
                <a:spcPct val="80000"/>
              </a:lnSpc>
              <a:buFontTx/>
              <a:buChar char="-"/>
            </a:pPr>
            <a:r>
              <a:rPr lang="en-US" sz="800" dirty="0"/>
              <a:t>The instruction RAM is fully accessible by the ARM or the DSP when the PRU is in reset.</a:t>
            </a:r>
          </a:p>
          <a:p>
            <a:pPr eaLnBrk="1" hangingPunct="1">
              <a:lnSpc>
                <a:spcPct val="80000"/>
              </a:lnSpc>
              <a:buFontTx/>
              <a:buChar char="-"/>
            </a:pPr>
            <a:endParaRPr lang="en-US" sz="800" dirty="0"/>
          </a:p>
          <a:p>
            <a:pPr eaLnBrk="1" hangingPunct="1">
              <a:lnSpc>
                <a:spcPct val="80000"/>
              </a:lnSpc>
            </a:pPr>
            <a:r>
              <a:rPr lang="en-US" sz="800" dirty="0"/>
              <a:t>General Purpose Registers</a:t>
            </a:r>
          </a:p>
          <a:p>
            <a:pPr eaLnBrk="1" hangingPunct="1">
              <a:lnSpc>
                <a:spcPct val="80000"/>
              </a:lnSpc>
              <a:buFontTx/>
              <a:buChar char="-"/>
            </a:pPr>
            <a:r>
              <a:rPr lang="en-US" sz="800" dirty="0"/>
              <a:t>All PRU instructions are performed on the 32 general purpose registers of each PRU core.  </a:t>
            </a:r>
          </a:p>
          <a:p>
            <a:pPr eaLnBrk="1" hangingPunct="1">
              <a:lnSpc>
                <a:spcPct val="80000"/>
              </a:lnSpc>
              <a:buFontTx/>
              <a:buChar char="-"/>
            </a:pPr>
            <a:r>
              <a:rPr lang="en-US" sz="800" dirty="0"/>
              <a:t>These registers behave as a linear block when used with memory load/store instructions.  This allows you to burst multiple data bytes directly to (or from) memory to multiple registers.  For example, you can burst 8 bytes of data from memory to the register set starting at R0.  This would load 4 bytes into R0 and 4 bytes into R1.  Also, you don’t have to align data on a register boundary, you can specify the data copy start at word 1 of R0 or byte 3 of R2.</a:t>
            </a:r>
          </a:p>
          <a:p>
            <a:pPr eaLnBrk="1" hangingPunct="1">
              <a:lnSpc>
                <a:spcPct val="80000"/>
              </a:lnSpc>
              <a:buFontTx/>
              <a:buChar char="-"/>
            </a:pPr>
            <a:r>
              <a:rPr lang="en-US" sz="800" dirty="0"/>
              <a:t>One useful feature of the PRU is that it is easy to select bits, bytes, and words within a register through a “dot” operator.  This allows for easy manipulation of data.  The “dot” operator will be discussed later.</a:t>
            </a:r>
          </a:p>
          <a:p>
            <a:pPr eaLnBrk="1" hangingPunct="1">
              <a:lnSpc>
                <a:spcPct val="80000"/>
              </a:lnSpc>
              <a:buFontTx/>
              <a:buChar char="-"/>
            </a:pPr>
            <a:endParaRPr lang="en-US" sz="800" dirty="0"/>
          </a:p>
          <a:p>
            <a:pPr eaLnBrk="1" hangingPunct="1">
              <a:lnSpc>
                <a:spcPct val="80000"/>
              </a:lnSpc>
            </a:pPr>
            <a:r>
              <a:rPr lang="en-US" sz="800" dirty="0"/>
              <a:t>Special Registers (R30 and R31)</a:t>
            </a:r>
          </a:p>
          <a:p>
            <a:pPr lvl="1" eaLnBrk="1" hangingPunct="1">
              <a:lnSpc>
                <a:spcPct val="80000"/>
              </a:lnSpc>
              <a:buFontTx/>
              <a:buChar char="-"/>
            </a:pPr>
            <a:r>
              <a:rPr lang="en-US" sz="800" dirty="0"/>
              <a:t>Each PRU core has 30 GPIs and 32 GPOs.  Additionally, each PRU can generate up to 32 events to the INTC and it can read the status of two host interrupts from the INTC.  As we’ll see later, the host interrupts  are the combined outputs of INTC.</a:t>
            </a:r>
          </a:p>
          <a:p>
            <a:pPr lvl="1" eaLnBrk="1" hangingPunct="1">
              <a:lnSpc>
                <a:spcPct val="80000"/>
              </a:lnSpc>
              <a:buFontTx/>
              <a:buChar char="-"/>
            </a:pPr>
            <a:r>
              <a:rPr lang="en-US" sz="800" dirty="0"/>
              <a:t>Writing to R30 toggles the GPOs of the PRU.</a:t>
            </a:r>
          </a:p>
          <a:p>
            <a:pPr lvl="1" eaLnBrk="1" hangingPunct="1">
              <a:lnSpc>
                <a:spcPct val="80000"/>
              </a:lnSpc>
              <a:buFontTx/>
              <a:buChar char="-"/>
            </a:pPr>
            <a:r>
              <a:rPr lang="en-US" sz="800" dirty="0"/>
              <a:t>Writing to R31 generate events to the interrupt controller.</a:t>
            </a:r>
          </a:p>
          <a:p>
            <a:pPr lvl="1" eaLnBrk="1" hangingPunct="1">
              <a:lnSpc>
                <a:spcPct val="80000"/>
              </a:lnSpc>
              <a:buFontTx/>
              <a:buChar char="-"/>
            </a:pPr>
            <a:r>
              <a:rPr lang="en-US" sz="800" dirty="0"/>
              <a:t>Reading from R31 returns the status of the GPIs and the two host interrupts generated by the INTC.  </a:t>
            </a:r>
          </a:p>
          <a:p>
            <a:pPr lvl="1" eaLnBrk="1" hangingPunct="1">
              <a:lnSpc>
                <a:spcPct val="80000"/>
              </a:lnSpc>
              <a:buFontTx/>
              <a:buChar char="-"/>
            </a:pPr>
            <a:endParaRPr lang="en-US" sz="800" dirty="0"/>
          </a:p>
          <a:p>
            <a:pPr eaLnBrk="1" hangingPunct="1">
              <a:lnSpc>
                <a:spcPct val="80000"/>
              </a:lnSpc>
              <a:buFontTx/>
              <a:buChar char="-"/>
            </a:pPr>
            <a:r>
              <a:rPr lang="en-US" sz="800" dirty="0"/>
              <a:t>Constants Table</a:t>
            </a:r>
          </a:p>
          <a:p>
            <a:pPr lvl="1" eaLnBrk="1" hangingPunct="1">
              <a:lnSpc>
                <a:spcPct val="80000"/>
              </a:lnSpc>
              <a:buFontTx/>
              <a:buChar char="-"/>
            </a:pPr>
            <a:r>
              <a:rPr lang="en-US" sz="800" dirty="0"/>
              <a:t>The PRU will often have to access system resources like memory mapped registers or DSP L2 memory. The constants table contains some of the most commonly-used addresses.  The constants table can be used to save instructions and cycles.  Some of the entries in the constants table are programmable.</a:t>
            </a:r>
          </a:p>
          <a:p>
            <a:pPr lvl="1" eaLnBrk="1" hangingPunct="1">
              <a:lnSpc>
                <a:spcPct val="80000"/>
              </a:lnSpc>
            </a:pPr>
            <a:endParaRPr lang="en-US" sz="300" dirty="0"/>
          </a:p>
          <a:p>
            <a:pPr eaLnBrk="1" hangingPunct="1">
              <a:lnSpc>
                <a:spcPct val="80000"/>
              </a:lnSpc>
            </a:pPr>
            <a:r>
              <a:rPr lang="en-US" sz="800" dirty="0"/>
              <a:t>Notes:</a:t>
            </a:r>
          </a:p>
          <a:p>
            <a:pPr eaLnBrk="1" hangingPunct="1">
              <a:lnSpc>
                <a:spcPct val="80000"/>
              </a:lnSpc>
              <a:buFontTx/>
              <a:buChar char="-"/>
            </a:pPr>
            <a:r>
              <a:rPr lang="en-US" sz="800" dirty="0"/>
              <a:t>Execution Unit Highlights</a:t>
            </a:r>
          </a:p>
          <a:p>
            <a:pPr lvl="1" eaLnBrk="1" hangingPunct="1">
              <a:lnSpc>
                <a:spcPct val="80000"/>
              </a:lnSpc>
              <a:buFontTx/>
              <a:buChar char="-"/>
            </a:pPr>
            <a:r>
              <a:rPr lang="en-US" sz="800" dirty="0"/>
              <a:t>Supports logical, arithmetic, and flow control instructions</a:t>
            </a:r>
          </a:p>
          <a:p>
            <a:pPr lvl="1" eaLnBrk="1" hangingPunct="1">
              <a:lnSpc>
                <a:spcPct val="80000"/>
              </a:lnSpc>
              <a:buFontTx/>
              <a:buChar char="-"/>
            </a:pPr>
            <a:r>
              <a:rPr lang="en-US" sz="800" dirty="0"/>
              <a:t>Scalar: One data item at a time processing</a:t>
            </a:r>
          </a:p>
          <a:p>
            <a:pPr lvl="1" eaLnBrk="1" hangingPunct="1">
              <a:lnSpc>
                <a:spcPct val="80000"/>
              </a:lnSpc>
              <a:buFontTx/>
              <a:buChar char="-"/>
            </a:pPr>
            <a:r>
              <a:rPr lang="en-US" sz="800" dirty="0"/>
              <a:t>No pipelining</a:t>
            </a:r>
          </a:p>
          <a:p>
            <a:pPr lvl="1" eaLnBrk="1" hangingPunct="1">
              <a:lnSpc>
                <a:spcPct val="80000"/>
              </a:lnSpc>
              <a:buFontTx/>
              <a:buChar char="-"/>
            </a:pPr>
            <a:r>
              <a:rPr lang="en-US" sz="800" dirty="0"/>
              <a:t>Little endian, just like the ARM and DSP.</a:t>
            </a:r>
          </a:p>
          <a:p>
            <a:pPr lvl="1" eaLnBrk="1" hangingPunct="1">
              <a:lnSpc>
                <a:spcPct val="80000"/>
              </a:lnSpc>
              <a:buFontTx/>
              <a:buChar char="-"/>
            </a:pPr>
            <a:r>
              <a:rPr lang="en-US" sz="800" dirty="0"/>
              <a:t>It has a register-to-register data flow architecture, meaning all operations (except load immediate) accept only registers as operands.  For example, to add a constant to a register, you must first load the constant into a register and add the two registers.</a:t>
            </a:r>
          </a:p>
          <a:p>
            <a:pPr lvl="1" eaLnBrk="1" hangingPunct="1">
              <a:lnSpc>
                <a:spcPct val="80000"/>
              </a:lnSpc>
              <a:buFontTx/>
              <a:buChar char="-"/>
            </a:pPr>
            <a:r>
              <a:rPr lang="en-US" sz="800" dirty="0"/>
              <a:t>Two ways to move data around:</a:t>
            </a:r>
          </a:p>
          <a:p>
            <a:pPr lvl="2" eaLnBrk="1" hangingPunct="1">
              <a:lnSpc>
                <a:spcPct val="80000"/>
              </a:lnSpc>
              <a:buFontTx/>
              <a:buChar char="-"/>
            </a:pPr>
            <a:r>
              <a:rPr lang="en-US" sz="800" dirty="0"/>
              <a:t>First, you can load a 16-bit immediate into a register.  Therefore, to </a:t>
            </a:r>
            <a:r>
              <a:rPr lang="en-US" sz="800" dirty="0" err="1"/>
              <a:t>init</a:t>
            </a:r>
            <a:r>
              <a:rPr lang="en-US" sz="800" dirty="0"/>
              <a:t> a 32-bit register, you need to do two 16-bit loads.</a:t>
            </a:r>
          </a:p>
          <a:p>
            <a:pPr lvl="2" eaLnBrk="1" hangingPunct="1">
              <a:lnSpc>
                <a:spcPct val="80000"/>
              </a:lnSpc>
              <a:buFontTx/>
              <a:buChar char="-"/>
            </a:pPr>
            <a:r>
              <a:rPr lang="en-US" sz="800" dirty="0"/>
              <a:t>Second, to load or store data from memory, you need to load the address to a register and use a load burst or store burst instruction to move data between registers and memory.  Notice data is moved between memory and registers, this brings us to the register set…</a:t>
            </a:r>
          </a:p>
          <a:p>
            <a:pPr eaLnBrk="1" hangingPunct="1">
              <a:lnSpc>
                <a:spcPct val="80000"/>
              </a:lnSpc>
              <a:buFontTx/>
              <a:buChar char="-"/>
            </a:pPr>
            <a:r>
              <a:rPr lang="en-US" sz="800" dirty="0"/>
              <a:t>Register Set</a:t>
            </a:r>
          </a:p>
          <a:p>
            <a:pPr lvl="1" eaLnBrk="1" hangingPunct="1">
              <a:lnSpc>
                <a:spcPct val="80000"/>
              </a:lnSpc>
              <a:buFontTx/>
              <a:buChar char="-"/>
            </a:pPr>
            <a:r>
              <a:rPr lang="en-US" sz="800" dirty="0"/>
              <a:t>30 32-bit general purpose registers and two special purpose registers, which will be discussed next.</a:t>
            </a:r>
          </a:p>
          <a:p>
            <a:pPr lvl="1" eaLnBrk="1" hangingPunct="1">
              <a:lnSpc>
                <a:spcPct val="80000"/>
              </a:lnSpc>
              <a:buFontTx/>
              <a:buChar char="-"/>
            </a:pPr>
            <a:r>
              <a:rPr lang="en-US" sz="800" dirty="0"/>
              <a:t>Registers behave as a linear block for all memory operations.  This allows you to burst multiple data bytes directly to (or from) memory to multiple registers.  For example, you can burst 8 bytes of data from memory to the register set starting at R0.  This would load 4 bytes into R0 and 4 bytes into R1.  Also, you don’t have to align data on a register boundary, you can specify the data copy start at word 1 of R0 or byte 3 of R2.</a:t>
            </a:r>
          </a:p>
          <a:p>
            <a:pPr lvl="1" eaLnBrk="1" hangingPunct="1">
              <a:lnSpc>
                <a:spcPct val="80000"/>
              </a:lnSpc>
              <a:buFontTx/>
              <a:buChar char="-"/>
            </a:pPr>
            <a:r>
              <a:rPr lang="en-US" sz="800" dirty="0"/>
              <a:t>One useful feature of the PRU is that it is easy to select bits, bytes, and words within a register through a “dot” operator.  This allows for easy manipulation of data.  The “dot” operator will be discussed later.</a:t>
            </a:r>
          </a:p>
          <a:p>
            <a:pPr eaLnBrk="1" hangingPunct="1">
              <a:lnSpc>
                <a:spcPct val="80000"/>
              </a:lnSpc>
              <a:buFontTx/>
              <a:buChar char="-"/>
            </a:pPr>
            <a:r>
              <a:rPr lang="en-US" sz="800" dirty="0"/>
              <a:t>Special </a:t>
            </a:r>
            <a:r>
              <a:rPr lang="en-US" sz="800" dirty="0" err="1"/>
              <a:t>Regs</a:t>
            </a:r>
            <a:r>
              <a:rPr lang="en-US" sz="800" dirty="0"/>
              <a:t> 30 and 31</a:t>
            </a:r>
          </a:p>
          <a:p>
            <a:pPr lvl="1" eaLnBrk="1" hangingPunct="1">
              <a:lnSpc>
                <a:spcPct val="80000"/>
              </a:lnSpc>
              <a:buFontTx/>
              <a:buChar char="-"/>
            </a:pPr>
            <a:r>
              <a:rPr lang="en-US" sz="800" dirty="0"/>
              <a:t>Each PRU core has 30 GPIs and 32 GPOs.  Additionally, each PRU can generate up to 32 events to the INTC and it can read the status of two host interrupts from the INTC.  As we’ll see later, the host interrupts  are the combined outputs of INTC.</a:t>
            </a:r>
          </a:p>
          <a:p>
            <a:pPr lvl="1" eaLnBrk="1" hangingPunct="1">
              <a:lnSpc>
                <a:spcPct val="80000"/>
              </a:lnSpc>
              <a:buFontTx/>
              <a:buChar char="-"/>
            </a:pPr>
            <a:r>
              <a:rPr lang="en-US" sz="800" dirty="0"/>
              <a:t>Writing to R30 toggles the GPOs of the PRU.</a:t>
            </a:r>
          </a:p>
          <a:p>
            <a:pPr lvl="1" eaLnBrk="1" hangingPunct="1">
              <a:lnSpc>
                <a:spcPct val="80000"/>
              </a:lnSpc>
              <a:buFontTx/>
              <a:buChar char="-"/>
            </a:pPr>
            <a:r>
              <a:rPr lang="en-US" sz="800" dirty="0"/>
              <a:t>Writing to R31 generate events to the interrupt controller.</a:t>
            </a:r>
          </a:p>
          <a:p>
            <a:pPr lvl="1" eaLnBrk="1" hangingPunct="1">
              <a:lnSpc>
                <a:spcPct val="80000"/>
              </a:lnSpc>
              <a:buFontTx/>
              <a:buChar char="-"/>
            </a:pPr>
            <a:r>
              <a:rPr lang="en-US" sz="800" dirty="0"/>
              <a:t>Reading from R31 returns the status of the GPIs and the two host interrupts generated by the INTC.  </a:t>
            </a:r>
          </a:p>
          <a:p>
            <a:pPr eaLnBrk="1" hangingPunct="1">
              <a:lnSpc>
                <a:spcPct val="80000"/>
              </a:lnSpc>
              <a:buFontTx/>
              <a:buChar char="-"/>
            </a:pPr>
            <a:r>
              <a:rPr lang="en-US" sz="800" dirty="0"/>
              <a:t>Constants Table</a:t>
            </a:r>
          </a:p>
          <a:p>
            <a:pPr lvl="1" eaLnBrk="1" hangingPunct="1">
              <a:lnSpc>
                <a:spcPct val="80000"/>
              </a:lnSpc>
              <a:buFontTx/>
              <a:buChar char="-"/>
            </a:pPr>
            <a:r>
              <a:rPr lang="en-US" sz="800" dirty="0"/>
              <a:t>The PRU will often have to access system resources like memory mapped registers or DSP L2 memory. The constants table contains some of the most commonly-used addresses.  As we’ll see next, the constants table can be used to save instructions and cycles.  Some of the entries in the constants table are programmable.</a:t>
            </a:r>
            <a:endParaRPr lang="en-US" sz="3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GPIOs:</a:t>
            </a:r>
          </a:p>
          <a:p>
            <a:r>
              <a:rPr lang="en-US" dirty="0" smtClean="0"/>
              <a:t>Direct access</a:t>
            </a:r>
          </a:p>
          <a:p>
            <a:r>
              <a:rPr lang="en-US" dirty="0" smtClean="0"/>
              <a:t>Low latency</a:t>
            </a:r>
          </a:p>
          <a:p>
            <a:endParaRPr lang="en-US" dirty="0" smtClean="0"/>
          </a:p>
          <a:p>
            <a:r>
              <a:rPr lang="en-US" dirty="0" smtClean="0"/>
              <a:t>Measure latency difference – may</a:t>
            </a:r>
            <a:r>
              <a:rPr lang="en-US" baseline="0" dirty="0" smtClean="0"/>
              <a:t> want to compare against the ARM accessing a GPIO…</a:t>
            </a:r>
          </a:p>
          <a:p>
            <a:endParaRPr lang="en-US" baseline="0" dirty="0" smtClean="0"/>
          </a:p>
          <a:p>
            <a:r>
              <a:rPr lang="en-US" sz="1200" b="1" kern="1200" dirty="0" smtClean="0">
                <a:solidFill>
                  <a:schemeClr val="tx1"/>
                </a:solidFill>
                <a:effectLst/>
                <a:latin typeface="+mn-lt"/>
                <a:ea typeface="+mn-ea"/>
                <a:cs typeface="+mn-cs"/>
              </a:rPr>
              <a:t>The PRU enhanced GPIO are much faster as the PRU does access the pin directly.</a:t>
            </a:r>
            <a:br>
              <a:rPr lang="en-US" sz="1200" b="1"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We physically use the same physical pins but used a different </a:t>
            </a:r>
            <a:r>
              <a:rPr lang="en-US" sz="1200" b="1" kern="1200" dirty="0" err="1" smtClean="0">
                <a:solidFill>
                  <a:schemeClr val="tx1"/>
                </a:solidFill>
                <a:effectLst/>
                <a:latin typeface="+mn-lt"/>
                <a:ea typeface="+mn-ea"/>
                <a:cs typeface="+mn-cs"/>
              </a:rPr>
              <a:t>pinmux</a:t>
            </a:r>
            <a:r>
              <a:rPr lang="en-US" sz="1200" b="1" kern="1200" dirty="0" smtClean="0">
                <a:solidFill>
                  <a:schemeClr val="tx1"/>
                </a:solidFill>
                <a:effectLst/>
                <a:latin typeface="+mn-lt"/>
                <a:ea typeface="+mn-ea"/>
                <a:cs typeface="+mn-cs"/>
              </a:rPr>
              <a:t> option.</a:t>
            </a:r>
            <a:br>
              <a:rPr lang="en-US" sz="1200" b="1"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The below picture show the differences between the two setup:</a:t>
            </a:r>
            <a:br>
              <a:rPr lang="en-US" sz="1200" b="1" kern="1200" dirty="0" smtClean="0">
                <a:solidFill>
                  <a:schemeClr val="tx1"/>
                </a:solidFill>
                <a:effectLst/>
                <a:latin typeface="+mn-lt"/>
                <a:ea typeface="+mn-ea"/>
                <a:cs typeface="+mn-cs"/>
              </a:rPr>
            </a:br>
            <a:endParaRPr lang="en-US" dirty="0" smtClean="0"/>
          </a:p>
          <a:p>
            <a:r>
              <a:rPr lang="en-US" dirty="0" smtClean="0"/>
              <a:t>While generic general-purpose input/output (GPIO) pins can be used to implement some functions, GPIO supported by the </a:t>
            </a:r>
            <a:r>
              <a:rPr lang="en-US" dirty="0" err="1" smtClean="0"/>
              <a:t>SoC</a:t>
            </a:r>
            <a:r>
              <a:rPr lang="en-US" dirty="0" smtClean="0"/>
              <a:t> can be inadequate when a fast response time is required since often these pins cannot be toggled or sampled at a very fast rate. The PRU includes dedicated, fast input/output pins which can be read or toggled within a single cycle.  </a:t>
            </a:r>
            <a:endParaRPr lang="en-US" dirty="0"/>
          </a:p>
        </p:txBody>
      </p:sp>
      <p:sp>
        <p:nvSpPr>
          <p:cNvPr id="4" name="Date Placeholder 3"/>
          <p:cNvSpPr>
            <a:spLocks noGrp="1"/>
          </p:cNvSpPr>
          <p:nvPr>
            <p:ph type="dt" idx="10"/>
          </p:nvPr>
        </p:nvSpPr>
        <p:spPr/>
        <p:txBody>
          <a:bodyPr/>
          <a:lstStyle/>
          <a:p>
            <a:fld id="{A2E0F6EB-8074-47DC-B3A3-4A9DB8A85AA3}" type="datetime1">
              <a:rPr lang="en-US" smtClean="0"/>
              <a:t>11/4/2014</a:t>
            </a:fld>
            <a:endParaRPr lang="en-US"/>
          </a:p>
        </p:txBody>
      </p:sp>
      <p:sp>
        <p:nvSpPr>
          <p:cNvPr id="5" name="Slide Number Placeholder 4"/>
          <p:cNvSpPr>
            <a:spLocks noGrp="1"/>
          </p:cNvSpPr>
          <p:nvPr>
            <p:ph type="sldNum" sz="quarter" idx="11"/>
          </p:nvPr>
        </p:nvSpPr>
        <p:spPr/>
        <p:txBody>
          <a:bodyPr/>
          <a:lstStyle/>
          <a:p>
            <a:fld id="{AF74D21E-FC2D-4C2D-A54C-47F1D12D0BDC}" type="slidenum">
              <a:rPr lang="en-US" smtClean="0"/>
              <a:pPr/>
              <a:t>15</a:t>
            </a:fld>
            <a:endParaRPr lang="en-US"/>
          </a:p>
        </p:txBody>
      </p:sp>
    </p:spTree>
    <p:extLst>
      <p:ext uri="{BB962C8B-B14F-4D97-AF65-F5344CB8AC3E}">
        <p14:creationId xmlns:p14="http://schemas.microsoft.com/office/powerpoint/2010/main" val="875501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2E0C451-B760-44FC-ABFA-E0ADABCAE2A2}" type="datetime1">
              <a:rPr lang="en-US" smtClean="0"/>
              <a:t>11/4/2014</a:t>
            </a:fld>
            <a:endParaRPr lang="en-US"/>
          </a:p>
        </p:txBody>
      </p:sp>
      <p:sp>
        <p:nvSpPr>
          <p:cNvPr id="5" name="Slide Number Placeholder 4"/>
          <p:cNvSpPr>
            <a:spLocks noGrp="1"/>
          </p:cNvSpPr>
          <p:nvPr>
            <p:ph type="sldNum" sz="quarter" idx="11"/>
          </p:nvPr>
        </p:nvSpPr>
        <p:spPr/>
        <p:txBody>
          <a:bodyPr/>
          <a:lstStyle/>
          <a:p>
            <a:fld id="{AF74D21E-FC2D-4C2D-A54C-47F1D12D0BDC}" type="slidenum">
              <a:rPr lang="en-US" smtClean="0"/>
              <a:pPr/>
              <a:t>16</a:t>
            </a:fld>
            <a:endParaRPr lang="en-US"/>
          </a:p>
        </p:txBody>
      </p:sp>
    </p:spTree>
    <p:extLst>
      <p:ext uri="{BB962C8B-B14F-4D97-AF65-F5344CB8AC3E}">
        <p14:creationId xmlns:p14="http://schemas.microsoft.com/office/powerpoint/2010/main" val="643568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 Clear SYSCFG[STANDBY_INIT] to enable OCP master port */</a:t>
            </a:r>
          </a:p>
          <a:p>
            <a:r>
              <a:rPr lang="en-US" sz="1200" kern="1200" dirty="0" err="1" smtClean="0">
                <a:solidFill>
                  <a:schemeClr val="tx1"/>
                </a:solidFill>
                <a:latin typeface="+mn-lt"/>
                <a:ea typeface="+mn-ea"/>
                <a:cs typeface="+mn-cs"/>
              </a:rPr>
              <a:t>CT_CFG.SYSCFG_bit.STANDBY_INIT</a:t>
            </a:r>
            <a:r>
              <a:rPr lang="en-US" sz="1200" kern="1200" dirty="0" smtClean="0">
                <a:solidFill>
                  <a:schemeClr val="tx1"/>
                </a:solidFill>
                <a:latin typeface="+mn-lt"/>
                <a:ea typeface="+mn-ea"/>
                <a:cs typeface="+mn-cs"/>
              </a:rPr>
              <a:t> = 0;</a:t>
            </a:r>
            <a:endParaRPr lang="en-US" dirty="0"/>
          </a:p>
        </p:txBody>
      </p:sp>
      <p:sp>
        <p:nvSpPr>
          <p:cNvPr id="4" name="Slide Number Placeholder 3"/>
          <p:cNvSpPr>
            <a:spLocks noGrp="1"/>
          </p:cNvSpPr>
          <p:nvPr>
            <p:ph type="sldNum" sz="quarter" idx="10"/>
          </p:nvPr>
        </p:nvSpPr>
        <p:spPr/>
        <p:txBody>
          <a:bodyPr/>
          <a:lstStyle/>
          <a:p>
            <a:fld id="{8BE618C1-3EEF-4602-9777-CACBEB7B4EB5}" type="slidenum">
              <a:rPr lang="en-US" smtClean="0"/>
              <a:pPr/>
              <a:t>23</a:t>
            </a:fld>
            <a:endParaRPr lang="en-US"/>
          </a:p>
        </p:txBody>
      </p:sp>
    </p:spTree>
    <p:extLst>
      <p:ext uri="{BB962C8B-B14F-4D97-AF65-F5344CB8AC3E}">
        <p14:creationId xmlns:p14="http://schemas.microsoft.com/office/powerpoint/2010/main" val="3369998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Replicape one PRU is used for controlling the step and direction pins for all the five stepper motor controllers on the board. The way it has been done is by having a region is set aside in the DDR memory that is shared between the host CPU and the PRU for feeding the stepper timing data. The timing data consist of (pin, delay) tuples, each 8 bytes long, so first the pins are set, and this is really just an update of one or more of the 32bit GPIO banks with a predefined mask, then the delay is applied in number of 200 MHz instructions to wait. Each sequence of several pin, delay tuple is terminated by a zero to indicate end of sequence. This puts a limit on the pin configurations, so there is no overlap between the banks and never pins=0 at the start. </a:t>
            </a:r>
          </a:p>
          <a:p>
            <a:r>
              <a:rPr lang="en-US" dirty="0" smtClean="0"/>
              <a:t>Once the sequence is completed, the PRU sends a signal to the host indicating that the segment is finished and the host must then update its memory usage for the PRU so it never overwrites the beginning of the circular buffer. Once the end of the buffer is reached, a magic number is used to indicate a jump back to the beginning of the buffer. The host software is written in Python and the PRU code is assembly. </a:t>
            </a:r>
          </a:p>
          <a:p>
            <a:endParaRPr lang="en-US" dirty="0" smtClean="0"/>
          </a:p>
          <a:p>
            <a:endParaRPr lang="en-US" dirty="0"/>
          </a:p>
        </p:txBody>
      </p:sp>
      <p:sp>
        <p:nvSpPr>
          <p:cNvPr id="4" name="Date Placeholder 3"/>
          <p:cNvSpPr>
            <a:spLocks noGrp="1"/>
          </p:cNvSpPr>
          <p:nvPr>
            <p:ph type="dt" idx="10"/>
          </p:nvPr>
        </p:nvSpPr>
        <p:spPr/>
        <p:txBody>
          <a:bodyPr/>
          <a:lstStyle/>
          <a:p>
            <a:fld id="{44180B62-1E4E-4603-B1AA-ED4D2BC6A1E5}" type="datetime1">
              <a:rPr lang="en-US" smtClean="0"/>
              <a:t>11/4/2014</a:t>
            </a:fld>
            <a:endParaRPr lang="en-US"/>
          </a:p>
        </p:txBody>
      </p:sp>
      <p:sp>
        <p:nvSpPr>
          <p:cNvPr id="5" name="Slide Number Placeholder 4"/>
          <p:cNvSpPr>
            <a:spLocks noGrp="1"/>
          </p:cNvSpPr>
          <p:nvPr>
            <p:ph type="sldNum" sz="quarter" idx="11"/>
          </p:nvPr>
        </p:nvSpPr>
        <p:spPr/>
        <p:txBody>
          <a:bodyPr/>
          <a:lstStyle/>
          <a:p>
            <a:fld id="{AF74D21E-FC2D-4C2D-A54C-47F1D12D0BDC}" type="slidenum">
              <a:rPr lang="en-US" smtClean="0"/>
              <a:pPr/>
              <a:t>27</a:t>
            </a:fld>
            <a:endParaRPr lang="en-US"/>
          </a:p>
        </p:txBody>
      </p:sp>
    </p:spTree>
    <p:extLst>
      <p:ext uri="{BB962C8B-B14F-4D97-AF65-F5344CB8AC3E}">
        <p14:creationId xmlns:p14="http://schemas.microsoft.com/office/powerpoint/2010/main" val="2418276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p:spPr>
        <p:txBody>
          <a:bodyPr/>
          <a:lstStyle/>
          <a:p>
            <a:fld id="{5F871042-C028-4181-99A2-A3043E11FD95}" type="slidenum">
              <a:rPr lang="en-US" smtClean="0">
                <a:solidFill>
                  <a:prstClr val="black"/>
                </a:solidFill>
              </a:rPr>
              <a:pPr/>
              <a:t>28</a:t>
            </a:fld>
            <a:endParaRPr lang="en-US" dirty="0" smtClean="0">
              <a:solidFill>
                <a:prstClr val="black"/>
              </a:solidFill>
            </a:endParaRPr>
          </a:p>
        </p:txBody>
      </p:sp>
      <p:sp>
        <p:nvSpPr>
          <p:cNvPr id="56322" name="Rectangle 7"/>
          <p:cNvSpPr txBox="1">
            <a:spLocks noGrp="1" noChangeArrowheads="1"/>
          </p:cNvSpPr>
          <p:nvPr/>
        </p:nvSpPr>
        <p:spPr bwMode="auto">
          <a:xfrm>
            <a:off x="3886567" y="8685857"/>
            <a:ext cx="2969864" cy="456570"/>
          </a:xfrm>
          <a:prstGeom prst="rect">
            <a:avLst/>
          </a:prstGeom>
          <a:noFill/>
          <a:ln w="9525">
            <a:noFill/>
            <a:miter lim="800000"/>
            <a:headEnd/>
            <a:tailEnd/>
          </a:ln>
        </p:spPr>
        <p:txBody>
          <a:bodyPr lIns="90520" tIns="45258" rIns="90520" bIns="45258" anchor="b"/>
          <a:lstStyle/>
          <a:p>
            <a:pPr algn="r" defTabSz="903856"/>
            <a:fld id="{D9AE74C4-A478-45B4-AC6F-C11DB0877F23}" type="slidenum">
              <a:rPr lang="en-US" sz="1100">
                <a:solidFill>
                  <a:srgbClr val="000000"/>
                </a:solidFill>
                <a:ea typeface="ＭＳ Ｐゴシック" charset="-128"/>
                <a:cs typeface="Arial" charset="0"/>
              </a:rPr>
              <a:pPr algn="r" defTabSz="903856"/>
              <a:t>28</a:t>
            </a:fld>
            <a:endParaRPr lang="en-US" sz="1100" dirty="0">
              <a:solidFill>
                <a:srgbClr val="000000"/>
              </a:solidFill>
              <a:ea typeface="ＭＳ Ｐゴシック" charset="-128"/>
              <a:cs typeface="Arial" charset="0"/>
            </a:endParaRPr>
          </a:p>
        </p:txBody>
      </p:sp>
      <p:sp>
        <p:nvSpPr>
          <p:cNvPr id="56323" name="Rectangle 2"/>
          <p:cNvSpPr>
            <a:spLocks noGrp="1" noRot="1" noChangeAspect="1" noChangeArrowheads="1" noTextEdit="1"/>
          </p:cNvSpPr>
          <p:nvPr>
            <p:ph type="sldImg"/>
          </p:nvPr>
        </p:nvSpPr>
        <p:spPr>
          <a:xfrm>
            <a:off x="1156977" y="687049"/>
            <a:ext cx="4547152" cy="3429000"/>
          </a:xfrm>
          <a:ln/>
        </p:spPr>
      </p:sp>
      <p:sp>
        <p:nvSpPr>
          <p:cNvPr id="56324" name="Rectangle 3"/>
          <p:cNvSpPr>
            <a:spLocks noGrp="1" noChangeArrowheads="1"/>
          </p:cNvSpPr>
          <p:nvPr>
            <p:ph type="body" idx="1"/>
          </p:nvPr>
        </p:nvSpPr>
        <p:spPr>
          <a:noFill/>
          <a:ln/>
        </p:spPr>
        <p:txBody>
          <a:bodyPr lIns="90520" tIns="45258" rIns="90520" bIns="45258"/>
          <a:lstStyle/>
          <a:p>
            <a:endParaRPr lang="en-US" dirty="0" smtClean="0"/>
          </a:p>
        </p:txBody>
      </p:sp>
    </p:spTree>
    <p:extLst>
      <p:ext uri="{BB962C8B-B14F-4D97-AF65-F5344CB8AC3E}">
        <p14:creationId xmlns:p14="http://schemas.microsoft.com/office/powerpoint/2010/main" val="904712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38</a:t>
            </a:fld>
            <a:endParaRPr lang="en-US" dirty="0"/>
          </a:p>
        </p:txBody>
      </p:sp>
    </p:spTree>
    <p:extLst>
      <p:ext uri="{BB962C8B-B14F-4D97-AF65-F5344CB8AC3E}">
        <p14:creationId xmlns:p14="http://schemas.microsoft.com/office/powerpoint/2010/main" val="517438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39</a:t>
            </a:fld>
            <a:endParaRPr lang="en-US" dirty="0"/>
          </a:p>
        </p:txBody>
      </p:sp>
    </p:spTree>
    <p:extLst>
      <p:ext uri="{BB962C8B-B14F-4D97-AF65-F5344CB8AC3E}">
        <p14:creationId xmlns:p14="http://schemas.microsoft.com/office/powerpoint/2010/main" val="51743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ARM + PRU + memories + peripherals = SoC</a:t>
            </a:r>
          </a:p>
          <a:p>
            <a:pPr marL="171450" indent="-171450">
              <a:buFontTx/>
              <a:buChar char="-"/>
            </a:pPr>
            <a:r>
              <a:rPr lang="en-US" dirty="0" smtClean="0"/>
              <a:t>PRU works as a co-processor in</a:t>
            </a:r>
            <a:r>
              <a:rPr lang="en-US" baseline="0" dirty="0" smtClean="0"/>
              <a:t> system-level implementation, or</a:t>
            </a:r>
            <a:endParaRPr lang="en-US" dirty="0" smtClean="0"/>
          </a:p>
          <a:p>
            <a:pPr marL="0" indent="0">
              <a:buFontTx/>
              <a:buNone/>
            </a:pPr>
            <a:r>
              <a:rPr lang="en-US" dirty="0" smtClean="0"/>
              <a:t>-  </a:t>
            </a:r>
            <a:r>
              <a:rPr lang="en-US" baseline="0" dirty="0" smtClean="0"/>
              <a:t>PRU works independently</a:t>
            </a:r>
            <a:endParaRPr lang="en-US" dirty="0" smtClean="0"/>
          </a:p>
          <a:p>
            <a:pPr marL="171450" indent="-171450">
              <a:buFontTx/>
              <a:buChar char="-"/>
            </a:pPr>
            <a:endParaRPr lang="en-US" dirty="0"/>
          </a:p>
        </p:txBody>
      </p:sp>
      <p:sp>
        <p:nvSpPr>
          <p:cNvPr id="4" name="Date Placeholder 3"/>
          <p:cNvSpPr>
            <a:spLocks noGrp="1"/>
          </p:cNvSpPr>
          <p:nvPr>
            <p:ph type="dt" idx="10"/>
          </p:nvPr>
        </p:nvSpPr>
        <p:spPr/>
        <p:txBody>
          <a:bodyPr/>
          <a:lstStyle/>
          <a:p>
            <a:fld id="{A4701F91-29EB-40D2-B9D7-8C42FB260373}" type="datetime1">
              <a:rPr lang="en-US" smtClean="0"/>
              <a:t>11/4/2014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3</a:t>
            </a:fld>
            <a:endParaRPr lang="en-US" dirty="0"/>
          </a:p>
        </p:txBody>
      </p:sp>
    </p:spTree>
    <p:extLst>
      <p:ext uri="{BB962C8B-B14F-4D97-AF65-F5344CB8AC3E}">
        <p14:creationId xmlns:p14="http://schemas.microsoft.com/office/powerpoint/2010/main" val="128245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E447C069-BDC5-4EE9-9D1C-DFE8B6E9D36A}" type="slidenum">
              <a:rPr lang="en-US" smtClean="0"/>
              <a:pPr/>
              <a:t>5</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dirty="0" smtClean="0"/>
              <a:t>Notes:</a:t>
            </a:r>
          </a:p>
          <a:p>
            <a:pPr lvl="1" eaLnBrk="1" hangingPunct="1">
              <a:lnSpc>
                <a:spcPct val="110000"/>
              </a:lnSpc>
            </a:pPr>
            <a:r>
              <a:rPr lang="en-US" sz="1600" dirty="0" smtClean="0"/>
              <a:t>AM335x:</a:t>
            </a:r>
          </a:p>
          <a:p>
            <a:pPr lvl="1" eaLnBrk="1" hangingPunct="1">
              <a:lnSpc>
                <a:spcPct val="110000"/>
              </a:lnSpc>
            </a:pPr>
            <a:r>
              <a:rPr lang="en-US" sz="1600" dirty="0" smtClean="0"/>
              <a:t>- 8K Byte instruction RAM   (2K instructions) per core</a:t>
            </a:r>
          </a:p>
          <a:p>
            <a:pPr lvl="1" eaLnBrk="1" hangingPunct="1">
              <a:lnSpc>
                <a:spcPct val="110000"/>
              </a:lnSpc>
            </a:pPr>
            <a:r>
              <a:rPr lang="en-US" sz="1600" dirty="0" smtClean="0"/>
              <a:t>- 8K Bytes data RAM per core</a:t>
            </a:r>
          </a:p>
          <a:p>
            <a:pPr lvl="1" eaLnBrk="1" hangingPunct="1">
              <a:lnSpc>
                <a:spcPct val="110000"/>
              </a:lnSpc>
            </a:pPr>
            <a:r>
              <a:rPr lang="en-US" sz="1600" dirty="0" smtClean="0"/>
              <a:t>- 12K Bytes shared RAM</a:t>
            </a:r>
          </a:p>
          <a:p>
            <a:pPr eaLnBrk="1" hangingPunct="1"/>
            <a:endParaRPr lang="en-US" dirty="0" smtClean="0"/>
          </a:p>
          <a:p>
            <a:pPr eaLnBrk="1" hangingPunct="1">
              <a:buFontTx/>
              <a:buChar char="-"/>
            </a:pPr>
            <a:r>
              <a:rPr lang="en-US" dirty="0" smtClean="0"/>
              <a:t>Although PRU can only run from IRAM, it can be reset and new code can be loaded.  This allows you to use the PRU for multiple functions.</a:t>
            </a:r>
          </a:p>
          <a:p>
            <a:pPr eaLnBrk="1" hangingPunct="1">
              <a:buFontTx/>
              <a:buChar char="-"/>
            </a:pPr>
            <a:r>
              <a:rPr lang="en-US" dirty="0" smtClean="0"/>
              <a:t>Each PRU has a total of 32 output pins and 30 input pins.  Pins are multiplexed with other peripherals at the system level so there are pin </a:t>
            </a:r>
            <a:r>
              <a:rPr lang="en-US" dirty="0" err="1" smtClean="0"/>
              <a:t>muxing</a:t>
            </a:r>
            <a:r>
              <a:rPr lang="en-US" dirty="0" smtClean="0"/>
              <a:t> considerations to be kept in mind.</a:t>
            </a:r>
          </a:p>
          <a:p>
            <a:pPr eaLnBrk="1" hangingPunct="1">
              <a:buFontTx/>
              <a:buChar char="-"/>
            </a:pPr>
            <a:endParaRPr lang="en-US" dirty="0" smtClean="0"/>
          </a:p>
          <a:p>
            <a:pPr eaLnBrk="1" hangingPunct="1">
              <a:buFontTx/>
              <a:buChar char="-"/>
            </a:pPr>
            <a:endParaRPr lang="en-US" dirty="0" smtClean="0"/>
          </a:p>
          <a:p>
            <a:pPr eaLnBrk="1" hangingPunct="1">
              <a:buFontTx/>
              <a:buNone/>
            </a:pPr>
            <a:r>
              <a:rPr lang="en-US" dirty="0" smtClean="0"/>
              <a:t>Main</a:t>
            </a:r>
            <a:r>
              <a:rPr lang="en-US" baseline="0" dirty="0" smtClean="0"/>
              <a:t> point:</a:t>
            </a:r>
          </a:p>
          <a:p>
            <a:pPr eaLnBrk="1" hangingPunct="1">
              <a:buFontTx/>
              <a:buNone/>
            </a:pPr>
            <a:r>
              <a:rPr lang="en-US" baseline="0" dirty="0" smtClean="0"/>
              <a:t>The PRU subsystem has key features and dedicated resources that help solve real-time problems.</a:t>
            </a:r>
          </a:p>
          <a:p>
            <a:pPr eaLnBrk="1" hangingPunct="1">
              <a:buFontTx/>
              <a:buNone/>
            </a:pPr>
            <a:endParaRPr lang="en-US" baseline="0" dirty="0" smtClean="0"/>
          </a:p>
          <a:p>
            <a:pPr eaLnBrk="1" hangingPunct="1">
              <a:buFontTx/>
              <a:buNone/>
            </a:pPr>
            <a:r>
              <a:rPr lang="en-US" baseline="0" dirty="0" smtClean="0"/>
              <a:t>Key features:</a:t>
            </a:r>
          </a:p>
          <a:p>
            <a:pPr eaLnBrk="1" hangingPunct="1">
              <a:buFontTx/>
              <a:buNone/>
            </a:pPr>
            <a:r>
              <a:rPr lang="en-US" baseline="0" dirty="0" smtClean="0"/>
              <a:t>2 PRU cores – each with dedicated instruction RAM</a:t>
            </a:r>
          </a:p>
          <a:p>
            <a:pPr eaLnBrk="1" hangingPunct="1">
              <a:buFontTx/>
              <a:buNone/>
            </a:pPr>
            <a:r>
              <a:rPr lang="en-US" baseline="0" dirty="0" smtClean="0"/>
              <a:t>	- RISC processors </a:t>
            </a:r>
            <a:endParaRPr lang="en-US" baseline="0" dirty="0" smtClean="0"/>
          </a:p>
          <a:p>
            <a:pPr eaLnBrk="1" hangingPunct="1">
              <a:buFontTx/>
              <a:buNone/>
            </a:pPr>
            <a:r>
              <a:rPr lang="en-US" baseline="0" dirty="0" smtClean="0"/>
              <a:t>IEP (timer) – </a:t>
            </a:r>
          </a:p>
          <a:p>
            <a:pPr eaLnBrk="1" hangingPunct="1">
              <a:buFontTx/>
              <a:buNone/>
            </a:pPr>
            <a:r>
              <a:rPr lang="en-US" baseline="0" dirty="0" err="1" smtClean="0"/>
              <a:t>eCap</a:t>
            </a:r>
            <a:endParaRPr lang="en-US" baseline="0" dirty="0" smtClean="0"/>
          </a:p>
          <a:p>
            <a:pPr eaLnBrk="1" hangingPunct="1">
              <a:buFontTx/>
              <a:buNone/>
            </a:pPr>
            <a:r>
              <a:rPr lang="en-US" i="1" dirty="0" smtClean="0"/>
              <a:t>instruction fetch</a:t>
            </a:r>
            <a:r>
              <a:rPr lang="en-US" dirty="0" smtClean="0"/>
              <a:t>: grab the instruction located at address pc </a:t>
            </a:r>
            <a:r>
              <a:rPr lang="en-US" i="1" dirty="0" smtClean="0"/>
              <a:t>instruction </a:t>
            </a:r>
          </a:p>
          <a:p>
            <a:pPr eaLnBrk="1" hangingPunct="1">
              <a:buFontTx/>
              <a:buNone/>
            </a:pPr>
            <a:r>
              <a:rPr lang="en-US" i="1" dirty="0" smtClean="0"/>
              <a:t>decode</a:t>
            </a:r>
            <a:r>
              <a:rPr lang="en-US" dirty="0" smtClean="0"/>
              <a:t>: parse the instruction. what is the opcode, what registers do we need, what is value of the immediate, </a:t>
            </a:r>
            <a:r>
              <a:rPr lang="en-US" dirty="0" err="1" smtClean="0"/>
              <a:t>etc</a:t>
            </a:r>
            <a:r>
              <a:rPr lang="en-US" dirty="0" smtClean="0"/>
              <a:t> </a:t>
            </a:r>
            <a:r>
              <a:rPr lang="en-US" i="1" dirty="0" smtClean="0"/>
              <a:t>read registers</a:t>
            </a:r>
            <a:r>
              <a:rPr lang="en-US" dirty="0" smtClean="0"/>
              <a:t>: </a:t>
            </a:r>
          </a:p>
          <a:p>
            <a:pPr eaLnBrk="1" hangingPunct="1">
              <a:buFontTx/>
              <a:buNone/>
            </a:pPr>
            <a:r>
              <a:rPr lang="en-US" dirty="0" smtClean="0"/>
              <a:t>grab whatever register values we need from the register file </a:t>
            </a:r>
            <a:r>
              <a:rPr lang="en-US" i="1" dirty="0" smtClean="0"/>
              <a:t>execute</a:t>
            </a:r>
            <a:r>
              <a:rPr lang="en-US" dirty="0" smtClean="0"/>
              <a:t>: we now have all the data we need to execute the instruction, </a:t>
            </a:r>
          </a:p>
          <a:p>
            <a:pPr eaLnBrk="1" hangingPunct="1">
              <a:buFontTx/>
              <a:buNone/>
            </a:pPr>
            <a:r>
              <a:rPr lang="en-US" dirty="0" smtClean="0"/>
              <a:t>so execute the instruction. if it's an add instruction, add the register values, etc. </a:t>
            </a:r>
          </a:p>
          <a:p>
            <a:pPr eaLnBrk="1" hangingPunct="1">
              <a:buFontTx/>
              <a:buNone/>
            </a:pPr>
            <a:r>
              <a:rPr lang="en-US" i="1" dirty="0" smtClean="0"/>
              <a:t>write register</a:t>
            </a:r>
            <a:r>
              <a:rPr lang="en-US" dirty="0" smtClean="0"/>
              <a:t>: write a new register value into the register file, if necessary [not necessary for stores]</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E447C069-BDC5-4EE9-9D1C-DFE8B6E9D36A}" type="slidenum">
              <a:rPr lang="en-US" smtClean="0"/>
              <a:pPr/>
              <a:t>6</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dirty="0" smtClean="0"/>
              <a:t>Notes:</a:t>
            </a:r>
          </a:p>
          <a:p>
            <a:pPr lvl="1" eaLnBrk="1" hangingPunct="1">
              <a:lnSpc>
                <a:spcPct val="110000"/>
              </a:lnSpc>
            </a:pPr>
            <a:r>
              <a:rPr lang="en-US" sz="1600" dirty="0" smtClean="0"/>
              <a:t>AM335x:</a:t>
            </a:r>
          </a:p>
          <a:p>
            <a:pPr lvl="1" eaLnBrk="1" hangingPunct="1">
              <a:lnSpc>
                <a:spcPct val="110000"/>
              </a:lnSpc>
            </a:pPr>
            <a:r>
              <a:rPr lang="en-US" sz="1600" dirty="0" smtClean="0"/>
              <a:t>- 8K Byte instruction RAM   (2K instructions) per core</a:t>
            </a:r>
          </a:p>
          <a:p>
            <a:pPr lvl="1" eaLnBrk="1" hangingPunct="1">
              <a:lnSpc>
                <a:spcPct val="110000"/>
              </a:lnSpc>
            </a:pPr>
            <a:r>
              <a:rPr lang="en-US" sz="1600" dirty="0" smtClean="0"/>
              <a:t>- 8K Bytes data RAM per core</a:t>
            </a:r>
          </a:p>
          <a:p>
            <a:pPr lvl="1" eaLnBrk="1" hangingPunct="1">
              <a:lnSpc>
                <a:spcPct val="110000"/>
              </a:lnSpc>
            </a:pPr>
            <a:r>
              <a:rPr lang="en-US" sz="1600" dirty="0" smtClean="0"/>
              <a:t>- 12K Bytes shared RAM</a:t>
            </a:r>
          </a:p>
          <a:p>
            <a:pPr eaLnBrk="1" hangingPunct="1"/>
            <a:endParaRPr lang="en-US" dirty="0" smtClean="0"/>
          </a:p>
          <a:p>
            <a:pPr eaLnBrk="1" hangingPunct="1">
              <a:buFontTx/>
              <a:buChar char="-"/>
            </a:pPr>
            <a:r>
              <a:rPr lang="en-US" dirty="0" smtClean="0"/>
              <a:t>Although PRU can only run from IRAM, it can be reset and new code can be loaded.  This allows you to use the PRU for multiple functions.</a:t>
            </a:r>
          </a:p>
          <a:p>
            <a:pPr eaLnBrk="1" hangingPunct="1">
              <a:buFontTx/>
              <a:buChar char="-"/>
            </a:pPr>
            <a:r>
              <a:rPr lang="en-US" dirty="0" smtClean="0"/>
              <a:t>Each PRU has a total of 32 output pins and 30 input pins.  Pins are multiplexed with other peripherals at the system level so there are pin </a:t>
            </a:r>
            <a:r>
              <a:rPr lang="en-US" dirty="0" err="1" smtClean="0"/>
              <a:t>muxing</a:t>
            </a:r>
            <a:r>
              <a:rPr lang="en-US" dirty="0" smtClean="0"/>
              <a:t> considerations to be kept in mind.</a:t>
            </a:r>
          </a:p>
          <a:p>
            <a:pPr eaLnBrk="1" hangingPunct="1">
              <a:buFontTx/>
              <a:buChar char="-"/>
            </a:pPr>
            <a:endParaRPr lang="en-US" dirty="0" smtClean="0"/>
          </a:p>
          <a:p>
            <a:pPr eaLnBrk="1" hangingPunct="1">
              <a:buFontTx/>
              <a:buChar char="-"/>
            </a:pPr>
            <a:endParaRPr lang="en-US" dirty="0" smtClean="0"/>
          </a:p>
          <a:p>
            <a:pPr eaLnBrk="1" hangingPunct="1">
              <a:buFontTx/>
              <a:buNone/>
            </a:pPr>
            <a:r>
              <a:rPr lang="en-US" dirty="0" smtClean="0"/>
              <a:t>Main</a:t>
            </a:r>
            <a:r>
              <a:rPr lang="en-US" baseline="0" dirty="0" smtClean="0"/>
              <a:t> point:</a:t>
            </a:r>
          </a:p>
          <a:p>
            <a:pPr eaLnBrk="1" hangingPunct="1">
              <a:buFontTx/>
              <a:buNone/>
            </a:pPr>
            <a:r>
              <a:rPr lang="en-US" baseline="0" dirty="0" smtClean="0"/>
              <a:t>The PRU subsystem has key features and dedicated resources that help solve real-time problems.</a:t>
            </a:r>
          </a:p>
          <a:p>
            <a:pPr eaLnBrk="1" hangingPunct="1">
              <a:buFontTx/>
              <a:buNone/>
            </a:pPr>
            <a:endParaRPr lang="en-US" baseline="0" dirty="0" smtClean="0"/>
          </a:p>
          <a:p>
            <a:pPr eaLnBrk="1" hangingPunct="1">
              <a:buFontTx/>
              <a:buNone/>
            </a:pPr>
            <a:r>
              <a:rPr lang="en-US" baseline="0" dirty="0" smtClean="0"/>
              <a:t>Key features:</a:t>
            </a:r>
          </a:p>
          <a:p>
            <a:pPr eaLnBrk="1" hangingPunct="1">
              <a:buFontTx/>
              <a:buNone/>
            </a:pPr>
            <a:r>
              <a:rPr lang="en-US" baseline="0" dirty="0" smtClean="0"/>
              <a:t>2 PRU cores – each with dedicated instruction RAM</a:t>
            </a:r>
          </a:p>
          <a:p>
            <a:pPr eaLnBrk="1" hangingPunct="1">
              <a:buFontTx/>
              <a:buNone/>
            </a:pPr>
            <a:r>
              <a:rPr lang="en-US" baseline="0" dirty="0" smtClean="0"/>
              <a:t>	- RISC processors </a:t>
            </a:r>
            <a:endParaRPr lang="en-US" baseline="0" dirty="0" smtClean="0"/>
          </a:p>
          <a:p>
            <a:pPr eaLnBrk="1" hangingPunct="1">
              <a:buFontTx/>
              <a:buNone/>
            </a:pPr>
            <a:r>
              <a:rPr lang="en-US" baseline="0" dirty="0" smtClean="0"/>
              <a:t>IEP (timer) – </a:t>
            </a:r>
          </a:p>
          <a:p>
            <a:pPr eaLnBrk="1" hangingPunct="1">
              <a:buFontTx/>
              <a:buNone/>
            </a:pPr>
            <a:r>
              <a:rPr lang="en-US" baseline="0" dirty="0" err="1" smtClean="0"/>
              <a:t>eCap</a:t>
            </a:r>
            <a:r>
              <a:rPr lang="en-US" baseline="0" dirty="0" smtClean="0"/>
              <a:t> – PWM (Pulse width Modulation) Enhanced Capture Module – input or output</a:t>
            </a:r>
          </a:p>
          <a:p>
            <a:pPr eaLnBrk="1" hangingPunct="1">
              <a:buFontTx/>
              <a:buNone/>
            </a:pPr>
            <a:endParaRPr lang="en-US" baseline="0" dirty="0" smtClean="0"/>
          </a:p>
          <a:p>
            <a:pPr eaLnBrk="1" hangingPunct="1">
              <a:buFontTx/>
              <a:buNone/>
            </a:pPr>
            <a:r>
              <a:rPr lang="en-US" i="1" dirty="0" smtClean="0"/>
              <a:t>instruction fetch</a:t>
            </a:r>
            <a:r>
              <a:rPr lang="en-US" dirty="0" smtClean="0"/>
              <a:t>: grab the instruction located at address pc </a:t>
            </a:r>
            <a:r>
              <a:rPr lang="en-US" i="1" dirty="0" smtClean="0"/>
              <a:t>instruction </a:t>
            </a:r>
          </a:p>
          <a:p>
            <a:pPr eaLnBrk="1" hangingPunct="1">
              <a:buFontTx/>
              <a:buNone/>
            </a:pPr>
            <a:r>
              <a:rPr lang="en-US" i="1" dirty="0" smtClean="0"/>
              <a:t>decode</a:t>
            </a:r>
            <a:r>
              <a:rPr lang="en-US" dirty="0" smtClean="0"/>
              <a:t>: parse the instruction. what is the opcode, what registers do we need, what is value of the immediate, </a:t>
            </a:r>
            <a:r>
              <a:rPr lang="en-US" dirty="0" err="1" smtClean="0"/>
              <a:t>etc</a:t>
            </a:r>
            <a:r>
              <a:rPr lang="en-US" dirty="0" smtClean="0"/>
              <a:t> </a:t>
            </a:r>
            <a:r>
              <a:rPr lang="en-US" i="1" dirty="0" smtClean="0"/>
              <a:t>read registers</a:t>
            </a:r>
            <a:r>
              <a:rPr lang="en-US" dirty="0" smtClean="0"/>
              <a:t>: </a:t>
            </a:r>
          </a:p>
          <a:p>
            <a:pPr eaLnBrk="1" hangingPunct="1">
              <a:buFontTx/>
              <a:buNone/>
            </a:pPr>
            <a:r>
              <a:rPr lang="en-US" dirty="0" smtClean="0"/>
              <a:t>grab whatever register values we need from the register file </a:t>
            </a:r>
            <a:r>
              <a:rPr lang="en-US" i="1" dirty="0" smtClean="0"/>
              <a:t>execute</a:t>
            </a:r>
            <a:r>
              <a:rPr lang="en-US" dirty="0" smtClean="0"/>
              <a:t>: we now have all the data we need to execute the instruction, </a:t>
            </a:r>
          </a:p>
          <a:p>
            <a:pPr eaLnBrk="1" hangingPunct="1">
              <a:buFontTx/>
              <a:buNone/>
            </a:pPr>
            <a:r>
              <a:rPr lang="en-US" dirty="0" smtClean="0"/>
              <a:t>so execute the instruction. if it's an add instruction, add the register values, etc. </a:t>
            </a:r>
          </a:p>
          <a:p>
            <a:pPr eaLnBrk="1" hangingPunct="1">
              <a:buFontTx/>
              <a:buNone/>
            </a:pPr>
            <a:r>
              <a:rPr lang="en-US" i="1" dirty="0" smtClean="0"/>
              <a:t>write register</a:t>
            </a:r>
            <a:r>
              <a:rPr lang="en-US" dirty="0" smtClean="0"/>
              <a:t>: write a new register value into the register file, if necessary [not necessary for stores]</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7</a:t>
            </a:fld>
            <a:endParaRPr lang="en-US" dirty="0"/>
          </a:p>
        </p:txBody>
      </p:sp>
    </p:spTree>
    <p:extLst>
      <p:ext uri="{BB962C8B-B14F-4D97-AF65-F5344CB8AC3E}">
        <p14:creationId xmlns:p14="http://schemas.microsoft.com/office/powerpoint/2010/main" val="2945201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8</a:t>
            </a:fld>
            <a:endParaRPr lang="en-US" dirty="0"/>
          </a:p>
        </p:txBody>
      </p:sp>
    </p:spTree>
    <p:extLst>
      <p:ext uri="{BB962C8B-B14F-4D97-AF65-F5344CB8AC3E}">
        <p14:creationId xmlns:p14="http://schemas.microsoft.com/office/powerpoint/2010/main" val="2945201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9</a:t>
            </a:fld>
            <a:endParaRPr lang="en-US" dirty="0"/>
          </a:p>
        </p:txBody>
      </p:sp>
    </p:spTree>
    <p:extLst>
      <p:ext uri="{BB962C8B-B14F-4D97-AF65-F5344CB8AC3E}">
        <p14:creationId xmlns:p14="http://schemas.microsoft.com/office/powerpoint/2010/main" val="2945201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10</a:t>
            </a:fld>
            <a:endParaRPr lang="en-US" dirty="0"/>
          </a:p>
        </p:txBody>
      </p:sp>
    </p:spTree>
    <p:extLst>
      <p:ext uri="{BB962C8B-B14F-4D97-AF65-F5344CB8AC3E}">
        <p14:creationId xmlns:p14="http://schemas.microsoft.com/office/powerpoint/2010/main" val="2945201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IEP – Industrial Ethernet Peripheral - refers to the use of standard </a:t>
            </a:r>
            <a:r>
              <a:rPr lang="en-US" dirty="0" smtClean="0">
                <a:hlinkClick r:id="rId3" tooltip="Ethernet"/>
              </a:rPr>
              <a:t>Ethernet</a:t>
            </a:r>
            <a:r>
              <a:rPr lang="en-US" dirty="0" smtClean="0"/>
              <a:t> protocols with rugged connectors and extended temperature switches in an </a:t>
            </a:r>
            <a:r>
              <a:rPr lang="en-US" dirty="0" smtClean="0">
                <a:hlinkClick r:id="rId4" tooltip="Industrial engineering"/>
              </a:rPr>
              <a:t>industrial</a:t>
            </a:r>
            <a:r>
              <a:rPr lang="en-US" dirty="0" smtClean="0"/>
              <a:t> environment</a:t>
            </a:r>
          </a:p>
          <a:p>
            <a:r>
              <a:rPr lang="en-US" sz="1200" kern="1200" dirty="0" smtClean="0">
                <a:solidFill>
                  <a:schemeClr val="tx1"/>
                </a:solidFill>
                <a:effectLst/>
                <a:latin typeface="+mn-lt"/>
                <a:ea typeface="+mn-ea"/>
                <a:cs typeface="+mn-cs"/>
              </a:rPr>
              <a:t>The industrial </a:t>
            </a:r>
            <a:r>
              <a:rPr lang="en-US" sz="1200" kern="1200" dirty="0" err="1" smtClean="0">
                <a:solidFill>
                  <a:schemeClr val="tx1"/>
                </a:solidFill>
                <a:effectLst/>
                <a:latin typeface="+mn-lt"/>
                <a:ea typeface="+mn-ea"/>
                <a:cs typeface="+mn-cs"/>
              </a:rPr>
              <a:t>ethernet</a:t>
            </a:r>
            <a:r>
              <a:rPr lang="en-US" sz="1200" kern="1200" dirty="0" smtClean="0">
                <a:solidFill>
                  <a:schemeClr val="tx1"/>
                </a:solidFill>
                <a:effectLst/>
                <a:latin typeface="+mn-lt"/>
                <a:ea typeface="+mn-ea"/>
                <a:cs typeface="+mn-cs"/>
              </a:rPr>
              <a:t> peripheral (IEP) is intended to do the hardware work required for industrial </a:t>
            </a:r>
            <a:r>
              <a:rPr lang="en-US" sz="1200" kern="1200" dirty="0" err="1" smtClean="0">
                <a:solidFill>
                  <a:schemeClr val="tx1"/>
                </a:solidFill>
                <a:effectLst/>
                <a:latin typeface="+mn-lt"/>
                <a:ea typeface="+mn-ea"/>
                <a:cs typeface="+mn-cs"/>
              </a:rPr>
              <a:t>ethernet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functions. The IEP module features an industrial </a:t>
            </a:r>
            <a:r>
              <a:rPr lang="en-US" sz="1200" kern="1200" dirty="0" err="1" smtClean="0">
                <a:solidFill>
                  <a:schemeClr val="tx1"/>
                </a:solidFill>
                <a:effectLst/>
                <a:latin typeface="+mn-lt"/>
                <a:ea typeface="+mn-ea"/>
                <a:cs typeface="+mn-cs"/>
              </a:rPr>
              <a:t>ethernet</a:t>
            </a:r>
            <a:r>
              <a:rPr lang="en-US" sz="1200" kern="1200" dirty="0" smtClean="0">
                <a:solidFill>
                  <a:schemeClr val="tx1"/>
                </a:solidFill>
                <a:effectLst/>
                <a:latin typeface="+mn-lt"/>
                <a:ea typeface="+mn-ea"/>
                <a:cs typeface="+mn-cs"/>
              </a:rPr>
              <a:t> timer with eight compare events</a:t>
            </a:r>
          </a:p>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11</a:t>
            </a:fld>
            <a:endParaRPr lang="en-US" dirty="0"/>
          </a:p>
        </p:txBody>
      </p:sp>
    </p:spTree>
    <p:extLst>
      <p:ext uri="{BB962C8B-B14F-4D97-AF65-F5344CB8AC3E}">
        <p14:creationId xmlns:p14="http://schemas.microsoft.com/office/powerpoint/2010/main" val="561969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8A4E2A-EC1C-49F2-86AD-0AF2DCEAA54C}" type="datetimeFigureOut">
              <a:rPr lang="en-US" smtClean="0"/>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1831483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A4E2A-EC1C-49F2-86AD-0AF2DCEAA54C}" type="datetimeFigureOut">
              <a:rPr lang="en-US" smtClean="0"/>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2441770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A4E2A-EC1C-49F2-86AD-0AF2DCEAA54C}" type="datetimeFigureOut">
              <a:rPr lang="en-US" smtClean="0"/>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3871464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A4E2A-EC1C-49F2-86AD-0AF2DCEAA54C}" type="datetimeFigureOut">
              <a:rPr lang="en-US" smtClean="0"/>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3327246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4E2A-EC1C-49F2-86AD-0AF2DCEAA54C}" type="datetimeFigureOut">
              <a:rPr lang="en-US" smtClean="0"/>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4269591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8A4E2A-EC1C-49F2-86AD-0AF2DCEAA54C}" type="datetimeFigureOut">
              <a:rPr lang="en-US" smtClean="0"/>
              <a:t>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418907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8A4E2A-EC1C-49F2-86AD-0AF2DCEAA54C}" type="datetimeFigureOut">
              <a:rPr lang="en-US" smtClean="0"/>
              <a:t>11/4/2014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1594347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8A4E2A-EC1C-49F2-86AD-0AF2DCEAA54C}" type="datetimeFigureOut">
              <a:rPr lang="en-US" smtClean="0"/>
              <a:t>11/4/2014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2818794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8A4E2A-EC1C-49F2-86AD-0AF2DCEAA54C}" type="datetimeFigureOut">
              <a:rPr lang="en-US" smtClean="0"/>
              <a:t>11/4/2014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411193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8A4E2A-EC1C-49F2-86AD-0AF2DCEAA54C}" type="datetimeFigureOut">
              <a:rPr lang="en-US" smtClean="0"/>
              <a:t>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816533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8A4E2A-EC1C-49F2-86AD-0AF2DCEAA54C}" type="datetimeFigureOut">
              <a:rPr lang="en-US" smtClean="0"/>
              <a:t>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2304858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8A4E2A-EC1C-49F2-86AD-0AF2DCEAA54C}" type="datetimeFigureOut">
              <a:rPr lang="en-US" smtClean="0"/>
              <a:t>11/4/2014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BD591-0383-4826-BB17-CDA0A1721220}" type="slidenum">
              <a:rPr lang="en-US" smtClean="0"/>
              <a:t>‹#›</a:t>
            </a:fld>
            <a:endParaRPr lang="en-US" dirty="0"/>
          </a:p>
        </p:txBody>
      </p:sp>
    </p:spTree>
    <p:extLst>
      <p:ext uri="{BB962C8B-B14F-4D97-AF65-F5344CB8AC3E}">
        <p14:creationId xmlns:p14="http://schemas.microsoft.com/office/powerpoint/2010/main" val="2279518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hyperlink" Target="http://www.youtube.com/watch?v=tVr5VrtNZiQ"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processors.wiki.ti.com/index.php/PRU_Assembly_Instructions" TargetMode="External"/><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processors.wiki.ti.com/index.php/PRU_Assembly_Instructions"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processors.wiki.ti.com/index.php/PRU_Assembly_Instructions"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hyperlink" Target="http://processors.wiki.ti.com/index.php/PASM_Tool"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mythopoeic.org/BBB-PRU/am335xPruReferenceGuide.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pPr eaLnBrk="1" hangingPunct="1"/>
            <a:r>
              <a:rPr lang="en-US" dirty="0" smtClean="0"/>
              <a:t>Agenda</a:t>
            </a:r>
          </a:p>
        </p:txBody>
      </p:sp>
      <p:sp>
        <p:nvSpPr>
          <p:cNvPr id="2" name="Content Placeholder 1"/>
          <p:cNvSpPr>
            <a:spLocks noGrp="1"/>
          </p:cNvSpPr>
          <p:nvPr>
            <p:ph idx="1"/>
          </p:nvPr>
        </p:nvSpPr>
        <p:spPr/>
        <p:txBody>
          <a:bodyPr>
            <a:normAutofit/>
          </a:bodyPr>
          <a:lstStyle/>
          <a:p>
            <a:r>
              <a:rPr lang="en-US" dirty="0"/>
              <a:t>PRU </a:t>
            </a:r>
            <a:r>
              <a:rPr lang="en-US" dirty="0" smtClean="0"/>
              <a:t>architecture </a:t>
            </a:r>
            <a:r>
              <a:rPr lang="en-US" dirty="0"/>
              <a:t>Overview</a:t>
            </a:r>
          </a:p>
          <a:p>
            <a:r>
              <a:rPr lang="en-US" dirty="0" smtClean="0"/>
              <a:t>Code Development</a:t>
            </a:r>
            <a:endParaRPr lang="en-US" dirty="0"/>
          </a:p>
          <a:p>
            <a:r>
              <a:rPr lang="en-US" dirty="0" smtClean="0"/>
              <a:t>Communicating with LINUX (ARM) </a:t>
            </a:r>
            <a:endParaRPr lang="en-US" dirty="0"/>
          </a:p>
        </p:txBody>
      </p:sp>
    </p:spTree>
    <p:extLst>
      <p:ext uri="{BB962C8B-B14F-4D97-AF65-F5344CB8AC3E}">
        <p14:creationId xmlns:p14="http://schemas.microsoft.com/office/powerpoint/2010/main" val="3557704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Constant Table</a:t>
            </a:r>
            <a:endParaRPr lang="en-US" sz="3600" dirty="0"/>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1204913"/>
            <a:ext cx="5829300" cy="444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8129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PRU features</a:t>
            </a:r>
            <a:endParaRPr lang="en-US" sz="3600" dirty="0"/>
          </a:p>
        </p:txBody>
      </p:sp>
      <p:sp>
        <p:nvSpPr>
          <p:cNvPr id="4" name="Content Placeholder 3"/>
          <p:cNvSpPr>
            <a:spLocks noGrp="1"/>
          </p:cNvSpPr>
          <p:nvPr>
            <p:ph idx="1"/>
          </p:nvPr>
        </p:nvSpPr>
        <p:spPr>
          <a:xfrm>
            <a:off x="457200" y="1295400"/>
            <a:ext cx="4419600" cy="4525963"/>
          </a:xfrm>
        </p:spPr>
        <p:txBody>
          <a:bodyPr>
            <a:normAutofit fontScale="85000" lnSpcReduction="20000"/>
          </a:bodyPr>
          <a:lstStyle/>
          <a:p>
            <a:r>
              <a:rPr lang="en-US" dirty="0" smtClean="0"/>
              <a:t>Interrupt Controller</a:t>
            </a:r>
          </a:p>
          <a:p>
            <a:pPr lvl="1"/>
            <a:r>
              <a:rPr lang="en-US" dirty="0" smtClean="0"/>
              <a:t>64 input events</a:t>
            </a:r>
          </a:p>
          <a:p>
            <a:pPr lvl="1"/>
            <a:r>
              <a:rPr lang="en-US" dirty="0" smtClean="0"/>
              <a:t>10 interrupt channels – hardware priorities</a:t>
            </a:r>
          </a:p>
          <a:p>
            <a:pPr lvl="1"/>
            <a:r>
              <a:rPr lang="en-US" dirty="0" smtClean="0"/>
              <a:t>16 software events can be generated by 2 PRU</a:t>
            </a:r>
          </a:p>
          <a:p>
            <a:r>
              <a:rPr lang="en-US" dirty="0" smtClean="0"/>
              <a:t>Two MII </a:t>
            </a:r>
            <a:r>
              <a:rPr lang="en-US" dirty="0" smtClean="0"/>
              <a:t>ports</a:t>
            </a:r>
          </a:p>
          <a:p>
            <a:r>
              <a:rPr lang="en-US" dirty="0" smtClean="0"/>
              <a:t>One </a:t>
            </a:r>
            <a:r>
              <a:rPr lang="en-US" dirty="0" smtClean="0"/>
              <a:t>MDIO port</a:t>
            </a:r>
            <a:endParaRPr lang="en-US" dirty="0" smtClean="0"/>
          </a:p>
          <a:p>
            <a:r>
              <a:rPr lang="en-US" dirty="0" smtClean="0"/>
              <a:t>IEP (Industrial Ethernet peripheral) </a:t>
            </a:r>
            <a:endParaRPr lang="en-US" dirty="0" smtClean="0"/>
          </a:p>
          <a:p>
            <a:r>
              <a:rPr lang="en-US" dirty="0"/>
              <a:t>Enhanced Capture Module </a:t>
            </a:r>
            <a:r>
              <a:rPr lang="en-US" dirty="0" smtClean="0"/>
              <a:t>(</a:t>
            </a:r>
            <a:r>
              <a:rPr lang="en-US" dirty="0"/>
              <a:t>ECAP)</a:t>
            </a:r>
          </a:p>
          <a:p>
            <a:endParaRPr lang="en-US" dirty="0" smtClean="0"/>
          </a:p>
          <a:p>
            <a:pPr marL="457200" lvl="1" indent="0">
              <a:buNone/>
            </a:pP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600200"/>
            <a:ext cx="37719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8647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MAC/MPY integration</a:t>
            </a:r>
            <a:endParaRPr lang="en-US" sz="36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1362075"/>
            <a:ext cx="7572375" cy="413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94191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&amp; Benefits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40051255"/>
              </p:ext>
            </p:extLst>
          </p:nvPr>
        </p:nvGraphicFramePr>
        <p:xfrm>
          <a:off x="333375" y="1047750"/>
          <a:ext cx="8229600" cy="44551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sz="1600" dirty="0" smtClean="0"/>
                        <a:t>Feature</a:t>
                      </a:r>
                      <a:endParaRPr lang="en-US" sz="1600" dirty="0"/>
                    </a:p>
                  </a:txBody>
                  <a:tcPr/>
                </a:tc>
                <a:tc>
                  <a:txBody>
                    <a:bodyPr/>
                    <a:lstStyle/>
                    <a:p>
                      <a:r>
                        <a:rPr lang="en-US" sz="1600" dirty="0" smtClean="0"/>
                        <a:t>Benefit</a:t>
                      </a:r>
                      <a:endParaRPr lang="en-US" sz="1600" dirty="0"/>
                    </a:p>
                  </a:txBody>
                  <a:tcPr/>
                </a:tc>
              </a:tr>
              <a:tr h="370840">
                <a:tc>
                  <a:txBody>
                    <a:bodyPr/>
                    <a:lstStyle/>
                    <a:p>
                      <a:r>
                        <a:rPr lang="en-US" sz="1700" dirty="0" smtClean="0"/>
                        <a:t>Each PRU has dedicated instruction and data memory and can operate independently or in coordination with the ARM or the other PRU core</a:t>
                      </a:r>
                      <a:endParaRPr lang="en-US" sz="17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Use each PRU for a different task; use PRUs in tandem for more advanced tasks</a:t>
                      </a:r>
                    </a:p>
                  </a:txBody>
                  <a:tcPr/>
                </a:tc>
              </a:tr>
              <a:tr h="370840">
                <a:tc>
                  <a:txBody>
                    <a:bodyPr/>
                    <a:lstStyle/>
                    <a:p>
                      <a:r>
                        <a:rPr lang="en-US" sz="1700" dirty="0" smtClean="0"/>
                        <a:t>Access all </a:t>
                      </a:r>
                      <a:r>
                        <a:rPr lang="en-US" sz="1700" dirty="0" err="1" smtClean="0"/>
                        <a:t>SoC</a:t>
                      </a:r>
                      <a:r>
                        <a:rPr lang="en-US" sz="1700" dirty="0" smtClean="0"/>
                        <a:t> resources (peripherals, memory, etc.) </a:t>
                      </a:r>
                      <a:endParaRPr lang="en-US" sz="17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Direct access to buffer data; leverage system peripherals for various implementations</a:t>
                      </a:r>
                    </a:p>
                  </a:txBody>
                  <a:tcPr/>
                </a:tc>
              </a:tr>
              <a:tr h="370840">
                <a:tc>
                  <a:txBody>
                    <a:bodyPr/>
                    <a:lstStyle/>
                    <a:p>
                      <a:r>
                        <a:rPr lang="en-US" sz="1700" dirty="0" smtClean="0"/>
                        <a:t>Interrupt controller for monitoring and generating system events </a:t>
                      </a:r>
                      <a:endParaRPr lang="en-US" sz="17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Communication with higher level software running on ARM; detection of peripheral events </a:t>
                      </a:r>
                    </a:p>
                  </a:txBody>
                  <a:tcPr/>
                </a:tc>
              </a:tr>
              <a:tr h="370840">
                <a:tc>
                  <a:txBody>
                    <a:bodyPr/>
                    <a:lstStyle/>
                    <a:p>
                      <a:r>
                        <a:rPr lang="en-US" sz="1700" dirty="0" smtClean="0"/>
                        <a:t>Dedicated, fast input</a:t>
                      </a:r>
                      <a:r>
                        <a:rPr lang="en-US" sz="1700" baseline="0" dirty="0" smtClean="0"/>
                        <a:t> and </a:t>
                      </a:r>
                      <a:r>
                        <a:rPr lang="en-US" sz="1700" dirty="0" smtClean="0"/>
                        <a:t>output pins </a:t>
                      </a:r>
                      <a:endParaRPr lang="en-US" sz="1700" dirty="0"/>
                    </a:p>
                  </a:txBody>
                  <a:tcPr/>
                </a:tc>
                <a:tc>
                  <a:txBody>
                    <a:bodyPr/>
                    <a:lstStyle/>
                    <a:p>
                      <a:r>
                        <a:rPr lang="en-US" sz="1700" dirty="0" smtClean="0"/>
                        <a:t>Input/output interface implementation; detect and react to I/O event within two PRU cycles </a:t>
                      </a:r>
                      <a:endParaRPr lang="en-US" sz="1700" dirty="0"/>
                    </a:p>
                  </a:txBody>
                  <a:tcPr/>
                </a:tc>
              </a:tr>
              <a:tr h="370840">
                <a:tc>
                  <a:txBody>
                    <a:bodyPr/>
                    <a:lstStyle/>
                    <a:p>
                      <a:r>
                        <a:rPr lang="en-US" sz="1700" dirty="0" smtClean="0"/>
                        <a:t>Small, deterministic instruction set with multiple bit-manipulation instructions </a:t>
                      </a:r>
                      <a:endParaRPr lang="en-US" sz="1700" dirty="0"/>
                    </a:p>
                  </a:txBody>
                  <a:tcPr/>
                </a:tc>
                <a:tc>
                  <a:txBody>
                    <a:bodyPr/>
                    <a:lstStyle/>
                    <a:p>
                      <a:r>
                        <a:rPr lang="en-US" sz="1700" dirty="0" smtClean="0"/>
                        <a:t>Easy to use; fast learning curve</a:t>
                      </a:r>
                      <a:endParaRPr lang="en-US" sz="1700" dirty="0"/>
                    </a:p>
                  </a:txBody>
                  <a:tcPr/>
                </a:tc>
              </a:tr>
            </a:tbl>
          </a:graphicData>
        </a:graphic>
      </p:graphicFrame>
    </p:spTree>
    <p:extLst>
      <p:ext uri="{BB962C8B-B14F-4D97-AF65-F5344CB8AC3E}">
        <p14:creationId xmlns:p14="http://schemas.microsoft.com/office/powerpoint/2010/main" val="98361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3478213" y="1629405"/>
            <a:ext cx="2765425" cy="2419350"/>
          </a:xfrm>
          <a:prstGeom prst="rect">
            <a:avLst/>
          </a:prstGeom>
          <a:solidFill>
            <a:schemeClr val="bg1">
              <a:lumMod val="85000"/>
            </a:schemeClr>
          </a:solidFill>
          <a:ln w="15875" algn="ctr">
            <a:solidFill>
              <a:schemeClr val="tx1"/>
            </a:solidFill>
            <a:miter lim="800000"/>
            <a:headEnd/>
            <a:tailEnd/>
          </a:ln>
          <a:effectLst>
            <a:prstShdw prst="shdw17" dist="17961" dir="2700000">
              <a:schemeClr val="tx1">
                <a:gamma/>
                <a:shade val="60000"/>
                <a:invGamma/>
                <a:alpha val="50000"/>
              </a:schemeClr>
            </a:prstShdw>
          </a:effectLst>
        </p:spPr>
        <p:txBody>
          <a:bodyPr lIns="0" tIns="0" rIns="0" bIns="0" anchor="ctr">
            <a:spAutoFit/>
          </a:bodyPr>
          <a:lstStyle/>
          <a:p>
            <a:pPr>
              <a:defRPr/>
            </a:pPr>
            <a:endParaRPr lang="en-US"/>
          </a:p>
        </p:txBody>
      </p:sp>
      <p:sp>
        <p:nvSpPr>
          <p:cNvPr id="17432" name="Text Box 4"/>
          <p:cNvSpPr txBox="1">
            <a:spLocks noChangeArrowheads="1"/>
          </p:cNvSpPr>
          <p:nvPr/>
        </p:nvSpPr>
        <p:spPr bwMode="auto">
          <a:xfrm>
            <a:off x="3824288" y="2107617"/>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1200" b="1">
                <a:ea typeface="ＭＳ Ｐゴシック" pitchFamily="34" charset="-128"/>
              </a:rPr>
              <a:t>R0</a:t>
            </a:r>
          </a:p>
        </p:txBody>
      </p:sp>
      <p:sp>
        <p:nvSpPr>
          <p:cNvPr id="17434" name="Text Box 6"/>
          <p:cNvSpPr txBox="1">
            <a:spLocks noChangeArrowheads="1"/>
          </p:cNvSpPr>
          <p:nvPr/>
        </p:nvSpPr>
        <p:spPr bwMode="auto">
          <a:xfrm>
            <a:off x="3824288" y="3078238"/>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defPPr>
              <a:defRPr lang="en-US"/>
            </a:defPPr>
            <a:lvl1pPr algn="ctr" eaLnBrk="0" hangingPunct="0">
              <a:spcBef>
                <a:spcPct val="50000"/>
              </a:spcBef>
              <a:defRPr sz="1200" b="1">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R29</a:t>
            </a:r>
          </a:p>
        </p:txBody>
      </p:sp>
      <p:sp>
        <p:nvSpPr>
          <p:cNvPr id="17435" name="Text Box 7"/>
          <p:cNvSpPr txBox="1">
            <a:spLocks noChangeArrowheads="1"/>
          </p:cNvSpPr>
          <p:nvPr/>
        </p:nvSpPr>
        <p:spPr bwMode="auto">
          <a:xfrm>
            <a:off x="3824288" y="3308450"/>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defPPr>
              <a:defRPr lang="en-US"/>
            </a:defPPr>
            <a:lvl1pPr algn="ctr" eaLnBrk="0" hangingPunct="0">
              <a:spcBef>
                <a:spcPct val="50000"/>
              </a:spcBef>
              <a:defRPr sz="1200" b="1">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R30</a:t>
            </a:r>
          </a:p>
        </p:txBody>
      </p:sp>
      <p:sp>
        <p:nvSpPr>
          <p:cNvPr id="17437" name="Text Box 9"/>
          <p:cNvSpPr txBox="1">
            <a:spLocks noChangeArrowheads="1"/>
          </p:cNvSpPr>
          <p:nvPr/>
        </p:nvSpPr>
        <p:spPr bwMode="auto">
          <a:xfrm>
            <a:off x="3824288" y="2334651"/>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defPPr>
              <a:defRPr lang="en-US"/>
            </a:defPPr>
            <a:lvl1pPr algn="ctr" eaLnBrk="0" hangingPunct="0">
              <a:spcBef>
                <a:spcPct val="50000"/>
              </a:spcBef>
              <a:defRPr sz="1200" b="1">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R1</a:t>
            </a:r>
          </a:p>
        </p:txBody>
      </p:sp>
      <p:sp>
        <p:nvSpPr>
          <p:cNvPr id="17413" name="Rectangle 11"/>
          <p:cNvSpPr>
            <a:spLocks noChangeArrowheads="1"/>
          </p:cNvSpPr>
          <p:nvPr/>
        </p:nvSpPr>
        <p:spPr bwMode="auto">
          <a:xfrm>
            <a:off x="5181600" y="1859967"/>
            <a:ext cx="863600" cy="449263"/>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eaLnBrk="0" hangingPunct="0">
              <a:spcBef>
                <a:spcPct val="50000"/>
              </a:spcBef>
            </a:pPr>
            <a:r>
              <a:rPr lang="en-US" sz="1200" b="1" dirty="0">
                <a:solidFill>
                  <a:schemeClr val="bg1"/>
                </a:solidFill>
                <a:ea typeface="ＭＳ Ｐゴシック" pitchFamily="34" charset="-128"/>
              </a:rPr>
              <a:t>CONST TABLE</a:t>
            </a:r>
          </a:p>
        </p:txBody>
      </p:sp>
      <p:sp>
        <p:nvSpPr>
          <p:cNvPr id="17414" name="Rectangle 12"/>
          <p:cNvSpPr>
            <a:spLocks noChangeArrowheads="1"/>
          </p:cNvSpPr>
          <p:nvPr/>
        </p:nvSpPr>
        <p:spPr bwMode="auto">
          <a:xfrm>
            <a:off x="5205413" y="3490330"/>
            <a:ext cx="863600" cy="461962"/>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eaLnBrk="0" hangingPunct="0">
              <a:spcBef>
                <a:spcPct val="50000"/>
              </a:spcBef>
            </a:pPr>
            <a:r>
              <a:rPr lang="en-US" sz="1200" b="1" dirty="0">
                <a:solidFill>
                  <a:schemeClr val="bg1"/>
                </a:solidFill>
                <a:ea typeface="ＭＳ Ｐゴシック" pitchFamily="34" charset="-128"/>
              </a:rPr>
              <a:t>Instruction RAM</a:t>
            </a:r>
          </a:p>
        </p:txBody>
      </p:sp>
      <p:sp>
        <p:nvSpPr>
          <p:cNvPr id="17416" name="AutoShape 14"/>
          <p:cNvSpPr>
            <a:spLocks noChangeArrowheads="1"/>
          </p:cNvSpPr>
          <p:nvPr/>
        </p:nvSpPr>
        <p:spPr bwMode="auto">
          <a:xfrm rot="10800000">
            <a:off x="3014663" y="3293672"/>
            <a:ext cx="749300" cy="285750"/>
          </a:xfrm>
          <a:prstGeom prst="rightArrow">
            <a:avLst>
              <a:gd name="adj1" fmla="val 50000"/>
              <a:gd name="adj2" fmla="val 65556"/>
            </a:avLst>
          </a:prstGeom>
          <a:ln>
            <a:headEnd/>
            <a:tailEnd/>
          </a:ln>
        </p:spPr>
        <p:style>
          <a:lnRef idx="1">
            <a:schemeClr val="dk1"/>
          </a:lnRef>
          <a:fillRef idx="2">
            <a:schemeClr val="dk1"/>
          </a:fillRef>
          <a:effectRef idx="1">
            <a:schemeClr val="dk1"/>
          </a:effectRef>
          <a:fontRef idx="minor">
            <a:schemeClr val="dk1"/>
          </a:fontRef>
        </p:style>
        <p:txBody>
          <a:bodyPr rot="10800000" lIns="0" tIns="0" rIns="0" bIns="0" anchor="ctr">
            <a:spAutoFit/>
          </a:bodyPr>
          <a:lstStyle/>
          <a:p>
            <a:pPr algn="ctr" eaLnBrk="0" hangingPunct="0">
              <a:spcBef>
                <a:spcPct val="50000"/>
              </a:spcBef>
            </a:pPr>
            <a:r>
              <a:rPr lang="en-US" sz="900" dirty="0">
                <a:ea typeface="ＭＳ Ｐゴシック" pitchFamily="34" charset="-128"/>
              </a:rPr>
              <a:t>32 GPO</a:t>
            </a:r>
          </a:p>
        </p:txBody>
      </p:sp>
      <p:sp>
        <p:nvSpPr>
          <p:cNvPr id="17417" name="AutoShape 15"/>
          <p:cNvSpPr>
            <a:spLocks noChangeArrowheads="1"/>
          </p:cNvSpPr>
          <p:nvPr/>
        </p:nvSpPr>
        <p:spPr bwMode="auto">
          <a:xfrm>
            <a:off x="3016250" y="3559930"/>
            <a:ext cx="749300" cy="285750"/>
          </a:xfrm>
          <a:prstGeom prst="rightArrow">
            <a:avLst>
              <a:gd name="adj1" fmla="val 50000"/>
              <a:gd name="adj2" fmla="val 65556"/>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pPr algn="ctr" eaLnBrk="0" hangingPunct="0">
              <a:spcBef>
                <a:spcPct val="50000"/>
              </a:spcBef>
            </a:pPr>
            <a:r>
              <a:rPr lang="en-US" sz="900" dirty="0">
                <a:ea typeface="ＭＳ Ｐゴシック" pitchFamily="34" charset="-128"/>
              </a:rPr>
              <a:t>30 GPI</a:t>
            </a:r>
          </a:p>
        </p:txBody>
      </p:sp>
      <p:sp>
        <p:nvSpPr>
          <p:cNvPr id="17418" name="Text Box 16"/>
          <p:cNvSpPr txBox="1">
            <a:spLocks noChangeArrowheads="1"/>
          </p:cNvSpPr>
          <p:nvPr/>
        </p:nvSpPr>
        <p:spPr bwMode="auto">
          <a:xfrm>
            <a:off x="3860433" y="2856612"/>
            <a:ext cx="86518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1200" b="1" dirty="0">
                <a:ea typeface="ＭＳ Ｐゴシック" pitchFamily="34" charset="-128"/>
              </a:rPr>
              <a:t>…</a:t>
            </a:r>
          </a:p>
        </p:txBody>
      </p:sp>
      <p:sp>
        <p:nvSpPr>
          <p:cNvPr id="17419" name="AutoShape 17"/>
          <p:cNvSpPr>
            <a:spLocks noChangeArrowheads="1"/>
          </p:cNvSpPr>
          <p:nvPr/>
        </p:nvSpPr>
        <p:spPr bwMode="auto">
          <a:xfrm>
            <a:off x="4687888" y="2604505"/>
            <a:ext cx="403225" cy="622300"/>
          </a:xfrm>
          <a:prstGeom prst="leftRightArrow">
            <a:avLst>
              <a:gd name="adj1" fmla="val 50000"/>
              <a:gd name="adj2" fmla="val 20000"/>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sz="2000">
              <a:ea typeface="ＭＳ Ｐゴシック" pitchFamily="34" charset="-128"/>
            </a:endParaRPr>
          </a:p>
        </p:txBody>
      </p:sp>
      <p:sp>
        <p:nvSpPr>
          <p:cNvPr id="17420" name="Rectangle 20"/>
          <p:cNvSpPr>
            <a:spLocks noChangeArrowheads="1"/>
          </p:cNvSpPr>
          <p:nvPr/>
        </p:nvSpPr>
        <p:spPr bwMode="auto">
          <a:xfrm>
            <a:off x="3554537" y="1629537"/>
            <a:ext cx="20548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ctr">
            <a:spAutoFit/>
          </a:bodyPr>
          <a:lstStyle/>
          <a:p>
            <a:pPr eaLnBrk="0" hangingPunct="0">
              <a:spcBef>
                <a:spcPct val="50000"/>
              </a:spcBef>
            </a:pPr>
            <a:r>
              <a:rPr lang="en-US" sz="1600" b="1" i="1" dirty="0" smtClean="0">
                <a:ea typeface="ＭＳ Ｐゴシック" pitchFamily="34" charset="-128"/>
              </a:rPr>
              <a:t>PRU Execution unit</a:t>
            </a:r>
            <a:endParaRPr lang="en-US" sz="1600" b="1" i="1" dirty="0">
              <a:ea typeface="ＭＳ Ｐゴシック" pitchFamily="34" charset="-128"/>
            </a:endParaRPr>
          </a:p>
        </p:txBody>
      </p:sp>
      <p:sp>
        <p:nvSpPr>
          <p:cNvPr id="823317" name="AutoShape 21"/>
          <p:cNvSpPr>
            <a:spLocks noChangeArrowheads="1"/>
          </p:cNvSpPr>
          <p:nvPr/>
        </p:nvSpPr>
        <p:spPr bwMode="auto">
          <a:xfrm>
            <a:off x="79375" y="1009485"/>
            <a:ext cx="3340100" cy="1325563"/>
          </a:xfrm>
          <a:prstGeom prst="roundRect">
            <a:avLst>
              <a:gd name="adj" fmla="val 16667"/>
            </a:avLst>
          </a:prstGeom>
          <a:solidFill>
            <a:srgbClr val="117788"/>
          </a:solidFill>
          <a:ln>
            <a:noFill/>
          </a:ln>
          <a:extLst/>
        </p:spPr>
        <p:style>
          <a:lnRef idx="1">
            <a:schemeClr val="accent3"/>
          </a:lnRef>
          <a:fillRef idx="3">
            <a:schemeClr val="accent3"/>
          </a:fillRef>
          <a:effectRef idx="2">
            <a:schemeClr val="accent3"/>
          </a:effectRef>
          <a:fontRef idx="minor">
            <a:schemeClr val="lt1"/>
          </a:fontRef>
        </p:style>
        <p:txBody>
          <a:bodyPr lIns="0" tIns="9144" rIns="0" bIns="9144" anchor="ctr" anchorCtr="1"/>
          <a:lstStyle/>
          <a:p>
            <a:pPr marL="533400" indent="-533400" algn="ctr">
              <a:spcBef>
                <a:spcPct val="20000"/>
              </a:spcBef>
              <a:buFont typeface="Wingdings" pitchFamily="2" charset="2"/>
              <a:buNone/>
              <a:defRPr/>
            </a:pPr>
            <a:r>
              <a:rPr lang="en-US" sz="1400" b="1" dirty="0">
                <a:solidFill>
                  <a:schemeClr val="bg1"/>
                </a:solidFill>
              </a:rPr>
              <a:t>General Purpose Registers</a:t>
            </a:r>
          </a:p>
          <a:p>
            <a:pPr marL="171450" indent="-171450">
              <a:spcBef>
                <a:spcPct val="20000"/>
              </a:spcBef>
              <a:buFont typeface="Wingdings" pitchFamily="2" charset="2"/>
              <a:buChar char="§"/>
              <a:defRPr/>
            </a:pPr>
            <a:r>
              <a:rPr lang="en-US" sz="1200" dirty="0">
                <a:solidFill>
                  <a:schemeClr val="bg1"/>
                </a:solidFill>
              </a:rPr>
              <a:t>All instructions are performed on registers and complete in a single cycle</a:t>
            </a:r>
          </a:p>
          <a:p>
            <a:pPr marL="171450" indent="-171450">
              <a:spcBef>
                <a:spcPct val="20000"/>
              </a:spcBef>
              <a:buFont typeface="Wingdings" pitchFamily="2" charset="2"/>
              <a:buChar char="§"/>
              <a:defRPr/>
            </a:pPr>
            <a:r>
              <a:rPr lang="en-US" sz="1200" dirty="0">
                <a:solidFill>
                  <a:schemeClr val="bg1"/>
                </a:solidFill>
              </a:rPr>
              <a:t>Register file appears as linear block for all register to memory operations</a:t>
            </a:r>
            <a:endParaRPr lang="en-US" sz="1200" b="1" dirty="0">
              <a:solidFill>
                <a:schemeClr val="bg1"/>
              </a:solidFill>
            </a:endParaRPr>
          </a:p>
        </p:txBody>
      </p:sp>
      <p:sp>
        <p:nvSpPr>
          <p:cNvPr id="823332" name="AutoShape 36"/>
          <p:cNvSpPr>
            <a:spLocks noChangeArrowheads="1"/>
          </p:cNvSpPr>
          <p:nvPr/>
        </p:nvSpPr>
        <p:spPr bwMode="auto">
          <a:xfrm>
            <a:off x="79375" y="4086222"/>
            <a:ext cx="3340100" cy="1844675"/>
          </a:xfrm>
          <a:prstGeom prst="roundRect">
            <a:avLst>
              <a:gd name="adj" fmla="val 16667"/>
            </a:avLst>
          </a:prstGeom>
          <a:solidFill>
            <a:srgbClr val="117788"/>
          </a:solidFill>
          <a:ln>
            <a:noFill/>
          </a:ln>
          <a:extLst/>
        </p:spPr>
        <p:style>
          <a:lnRef idx="1">
            <a:schemeClr val="accent3"/>
          </a:lnRef>
          <a:fillRef idx="3">
            <a:schemeClr val="accent3"/>
          </a:fillRef>
          <a:effectRef idx="2">
            <a:schemeClr val="accent3"/>
          </a:effectRef>
          <a:fontRef idx="minor">
            <a:schemeClr val="lt1"/>
          </a:fontRef>
        </p:style>
        <p:txBody>
          <a:bodyPr lIns="0" tIns="0" rIns="0" bIns="0" anchor="ctr" anchorCtr="1"/>
          <a:lstStyle/>
          <a:p>
            <a:pPr marL="533400" indent="-533400" algn="ctr">
              <a:spcBef>
                <a:spcPct val="20000"/>
              </a:spcBef>
              <a:buFont typeface="Wingdings" pitchFamily="2" charset="2"/>
              <a:buNone/>
              <a:defRPr/>
            </a:pPr>
            <a:r>
              <a:rPr lang="en-US" sz="1400" b="1" dirty="0">
                <a:solidFill>
                  <a:schemeClr val="bg1"/>
                </a:solidFill>
              </a:rPr>
              <a:t>Special Registers (R30 and R31)</a:t>
            </a:r>
          </a:p>
          <a:p>
            <a:pPr marL="171450" indent="-171450">
              <a:spcBef>
                <a:spcPct val="20000"/>
              </a:spcBef>
              <a:buFont typeface="Wingdings" pitchFamily="2" charset="2"/>
              <a:buChar char="§"/>
              <a:defRPr/>
            </a:pPr>
            <a:r>
              <a:rPr lang="en-US" sz="1200" dirty="0">
                <a:solidFill>
                  <a:schemeClr val="bg1"/>
                </a:solidFill>
              </a:rPr>
              <a:t>R30</a:t>
            </a:r>
          </a:p>
          <a:p>
            <a:pPr marL="628650" lvl="1" indent="-171450">
              <a:spcBef>
                <a:spcPct val="20000"/>
              </a:spcBef>
              <a:buFont typeface="Wingdings" pitchFamily="2" charset="2"/>
              <a:buChar char="§"/>
              <a:defRPr/>
            </a:pPr>
            <a:r>
              <a:rPr lang="en-US" sz="1200" dirty="0">
                <a:solidFill>
                  <a:schemeClr val="bg1"/>
                </a:solidFill>
              </a:rPr>
              <a:t> Write: </a:t>
            </a:r>
            <a:r>
              <a:rPr lang="en-US" sz="1200" dirty="0" smtClean="0">
                <a:solidFill>
                  <a:schemeClr val="bg1"/>
                </a:solidFill>
              </a:rPr>
              <a:t>32 GPO</a:t>
            </a:r>
          </a:p>
          <a:p>
            <a:pPr marL="171450" indent="-171450">
              <a:spcBef>
                <a:spcPct val="20000"/>
              </a:spcBef>
              <a:buFont typeface="Wingdings" pitchFamily="2" charset="2"/>
              <a:buChar char="§"/>
              <a:defRPr/>
            </a:pPr>
            <a:r>
              <a:rPr lang="en-US" sz="1200" dirty="0" smtClean="0">
                <a:solidFill>
                  <a:schemeClr val="bg1"/>
                </a:solidFill>
              </a:rPr>
              <a:t>R31</a:t>
            </a:r>
          </a:p>
          <a:p>
            <a:pPr marL="628650" lvl="1" indent="-171450">
              <a:spcBef>
                <a:spcPct val="20000"/>
              </a:spcBef>
              <a:buFont typeface="Wingdings" pitchFamily="2" charset="2"/>
              <a:buChar char="§"/>
              <a:defRPr/>
            </a:pPr>
            <a:r>
              <a:rPr lang="en-US" sz="1200" dirty="0" smtClean="0">
                <a:solidFill>
                  <a:schemeClr val="bg1"/>
                </a:solidFill>
              </a:rPr>
              <a:t> </a:t>
            </a:r>
            <a:r>
              <a:rPr lang="en-US" sz="1200" dirty="0">
                <a:solidFill>
                  <a:schemeClr val="bg1"/>
                </a:solidFill>
              </a:rPr>
              <a:t>Read: 30 GPI + 2 Host </a:t>
            </a:r>
            <a:r>
              <a:rPr lang="en-US" sz="1200" dirty="0" err="1">
                <a:solidFill>
                  <a:schemeClr val="bg1"/>
                </a:solidFill>
              </a:rPr>
              <a:t>Int</a:t>
            </a:r>
            <a:r>
              <a:rPr lang="en-US" sz="1200" dirty="0">
                <a:solidFill>
                  <a:schemeClr val="bg1"/>
                </a:solidFill>
              </a:rPr>
              <a:t> </a:t>
            </a:r>
            <a:r>
              <a:rPr lang="en-US" sz="1200" dirty="0" smtClean="0">
                <a:solidFill>
                  <a:schemeClr val="bg1"/>
                </a:solidFill>
              </a:rPr>
              <a:t>status</a:t>
            </a:r>
            <a:endParaRPr lang="en-US" sz="1200" dirty="0">
              <a:solidFill>
                <a:schemeClr val="bg1"/>
              </a:solidFill>
            </a:endParaRPr>
          </a:p>
          <a:p>
            <a:pPr marL="628650" lvl="1" indent="-171450">
              <a:spcBef>
                <a:spcPct val="20000"/>
              </a:spcBef>
              <a:buFont typeface="Wingdings" pitchFamily="2" charset="2"/>
              <a:buChar char="§"/>
              <a:defRPr/>
            </a:pPr>
            <a:r>
              <a:rPr lang="en-US" sz="1200" dirty="0">
                <a:solidFill>
                  <a:schemeClr val="bg1"/>
                </a:solidFill>
              </a:rPr>
              <a:t> Write: Generate INTC Event</a:t>
            </a:r>
          </a:p>
        </p:txBody>
      </p:sp>
      <p:sp>
        <p:nvSpPr>
          <p:cNvPr id="17423" name="Line 38"/>
          <p:cNvSpPr>
            <a:spLocks noChangeShapeType="1"/>
          </p:cNvSpPr>
          <p:nvPr/>
        </p:nvSpPr>
        <p:spPr bwMode="auto">
          <a:xfrm flipH="1">
            <a:off x="3016250" y="3884085"/>
            <a:ext cx="74930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823335" name="AutoShape 39"/>
          <p:cNvSpPr>
            <a:spLocks noChangeArrowheads="1"/>
          </p:cNvSpPr>
          <p:nvPr/>
        </p:nvSpPr>
        <p:spPr bwMode="auto">
          <a:xfrm>
            <a:off x="6281215" y="5120316"/>
            <a:ext cx="2822575" cy="1095375"/>
          </a:xfrm>
          <a:prstGeom prst="roundRect">
            <a:avLst>
              <a:gd name="adj" fmla="val 16667"/>
            </a:avLst>
          </a:prstGeom>
          <a:solidFill>
            <a:srgbClr val="117788"/>
          </a:solidFill>
          <a:ln>
            <a:noFill/>
          </a:ln>
          <a:extLst/>
        </p:spPr>
        <p:style>
          <a:lnRef idx="1">
            <a:schemeClr val="accent3"/>
          </a:lnRef>
          <a:fillRef idx="3">
            <a:schemeClr val="accent3"/>
          </a:fillRef>
          <a:effectRef idx="2">
            <a:schemeClr val="accent3"/>
          </a:effectRef>
          <a:fontRef idx="minor">
            <a:schemeClr val="lt1"/>
          </a:fontRef>
        </p:style>
        <p:txBody>
          <a:bodyPr lIns="0" tIns="0" rIns="0" bIns="0" anchor="ctr" anchorCtr="1"/>
          <a:lstStyle/>
          <a:p>
            <a:pPr marL="533400" indent="-533400" algn="ctr">
              <a:spcBef>
                <a:spcPct val="20000"/>
              </a:spcBef>
              <a:buFont typeface="Wingdings" pitchFamily="2" charset="2"/>
              <a:buNone/>
              <a:defRPr/>
            </a:pPr>
            <a:r>
              <a:rPr lang="en-US" sz="1400" b="1" dirty="0">
                <a:solidFill>
                  <a:schemeClr val="bg1"/>
                </a:solidFill>
              </a:rPr>
              <a:t>Instruction RAM</a:t>
            </a:r>
          </a:p>
          <a:p>
            <a:pPr marL="171450" indent="-171450">
              <a:spcBef>
                <a:spcPct val="20000"/>
              </a:spcBef>
              <a:buFont typeface="Wingdings" pitchFamily="2" charset="2"/>
              <a:buChar char="§"/>
              <a:defRPr/>
            </a:pPr>
            <a:r>
              <a:rPr lang="en-US" sz="1200" dirty="0">
                <a:solidFill>
                  <a:schemeClr val="bg1"/>
                </a:solidFill>
              </a:rPr>
              <a:t>8KB in size; 2K Instructions</a:t>
            </a:r>
          </a:p>
          <a:p>
            <a:pPr marL="171450" indent="-171450">
              <a:spcBef>
                <a:spcPct val="20000"/>
              </a:spcBef>
              <a:buFont typeface="Wingdings" pitchFamily="2" charset="2"/>
              <a:buChar char="§"/>
              <a:defRPr/>
            </a:pPr>
            <a:r>
              <a:rPr lang="en-US" sz="1200" dirty="0">
                <a:solidFill>
                  <a:schemeClr val="bg1"/>
                </a:solidFill>
              </a:rPr>
              <a:t>Can be updated with PRU reset</a:t>
            </a:r>
          </a:p>
        </p:txBody>
      </p:sp>
      <p:sp>
        <p:nvSpPr>
          <p:cNvPr id="823336" name="AutoShape 40"/>
          <p:cNvSpPr>
            <a:spLocks noChangeArrowheads="1"/>
          </p:cNvSpPr>
          <p:nvPr/>
        </p:nvSpPr>
        <p:spPr bwMode="auto">
          <a:xfrm>
            <a:off x="6300788" y="1030917"/>
            <a:ext cx="2822575" cy="1209675"/>
          </a:xfrm>
          <a:prstGeom prst="roundRect">
            <a:avLst>
              <a:gd name="adj" fmla="val 16667"/>
            </a:avLst>
          </a:prstGeom>
          <a:solidFill>
            <a:srgbClr val="117788"/>
          </a:solidFill>
          <a:ln>
            <a:noFill/>
          </a:ln>
          <a:extLst/>
        </p:spPr>
        <p:style>
          <a:lnRef idx="1">
            <a:schemeClr val="accent3"/>
          </a:lnRef>
          <a:fillRef idx="3">
            <a:schemeClr val="accent3"/>
          </a:fillRef>
          <a:effectRef idx="2">
            <a:schemeClr val="accent3"/>
          </a:effectRef>
          <a:fontRef idx="minor">
            <a:schemeClr val="lt1"/>
          </a:fontRef>
        </p:style>
        <p:txBody>
          <a:bodyPr lIns="0" tIns="9144" rIns="0" bIns="9144" anchor="ctr" anchorCtr="1"/>
          <a:lstStyle/>
          <a:p>
            <a:pPr marL="533400" indent="-533400" algn="ctr">
              <a:spcBef>
                <a:spcPct val="20000"/>
              </a:spcBef>
              <a:buFont typeface="Wingdings" pitchFamily="2" charset="2"/>
              <a:buNone/>
              <a:defRPr/>
            </a:pPr>
            <a:r>
              <a:rPr lang="en-US" sz="1400" b="1" dirty="0">
                <a:solidFill>
                  <a:schemeClr val="bg1"/>
                </a:solidFill>
              </a:rPr>
              <a:t>Constant </a:t>
            </a:r>
            <a:r>
              <a:rPr lang="en-US" sz="1400" b="1" dirty="0" smtClean="0">
                <a:solidFill>
                  <a:schemeClr val="bg1"/>
                </a:solidFill>
              </a:rPr>
              <a:t>Table</a:t>
            </a:r>
            <a:endParaRPr lang="en-US" sz="1400" b="1" dirty="0">
              <a:solidFill>
                <a:schemeClr val="bg1"/>
              </a:solidFill>
            </a:endParaRPr>
          </a:p>
          <a:p>
            <a:pPr marL="346075" indent="-177800">
              <a:spcBef>
                <a:spcPct val="20000"/>
              </a:spcBef>
              <a:buFont typeface="Wingdings" pitchFamily="2" charset="2"/>
              <a:buChar char="§"/>
              <a:defRPr/>
            </a:pPr>
            <a:r>
              <a:rPr lang="en-US" sz="1200" dirty="0">
                <a:solidFill>
                  <a:schemeClr val="bg1"/>
                </a:solidFill>
              </a:rPr>
              <a:t>Ease SW development by providing </a:t>
            </a:r>
            <a:r>
              <a:rPr lang="en-US" sz="1200" dirty="0" err="1" smtClean="0">
                <a:solidFill>
                  <a:schemeClr val="bg1"/>
                </a:solidFill>
              </a:rPr>
              <a:t>freq</a:t>
            </a:r>
            <a:r>
              <a:rPr lang="en-US" sz="1200" dirty="0" smtClean="0">
                <a:solidFill>
                  <a:schemeClr val="bg1"/>
                </a:solidFill>
              </a:rPr>
              <a:t> </a:t>
            </a:r>
            <a:r>
              <a:rPr lang="en-US" sz="1200" dirty="0">
                <a:solidFill>
                  <a:schemeClr val="bg1"/>
                </a:solidFill>
              </a:rPr>
              <a:t>used constants</a:t>
            </a:r>
          </a:p>
          <a:p>
            <a:pPr marL="346075" indent="-177800">
              <a:spcBef>
                <a:spcPct val="20000"/>
              </a:spcBef>
              <a:buFont typeface="Wingdings" pitchFamily="2" charset="2"/>
              <a:buChar char="§"/>
              <a:defRPr/>
            </a:pPr>
            <a:r>
              <a:rPr lang="en-US" sz="1200" dirty="0">
                <a:solidFill>
                  <a:schemeClr val="bg1"/>
                </a:solidFill>
              </a:rPr>
              <a:t>Peripheral base addresses</a:t>
            </a:r>
          </a:p>
          <a:p>
            <a:pPr marL="346075" indent="-177800">
              <a:spcBef>
                <a:spcPct val="20000"/>
              </a:spcBef>
              <a:buFont typeface="Wingdings" pitchFamily="2" charset="2"/>
              <a:buChar char="§"/>
              <a:defRPr/>
            </a:pPr>
            <a:r>
              <a:rPr lang="en-US" sz="1200" dirty="0">
                <a:solidFill>
                  <a:schemeClr val="bg1"/>
                </a:solidFill>
              </a:rPr>
              <a:t>Few entries programmable</a:t>
            </a:r>
          </a:p>
        </p:txBody>
      </p:sp>
      <p:sp>
        <p:nvSpPr>
          <p:cNvPr id="823337" name="AutoShape 41"/>
          <p:cNvSpPr>
            <a:spLocks noChangeArrowheads="1"/>
          </p:cNvSpPr>
          <p:nvPr/>
        </p:nvSpPr>
        <p:spPr bwMode="auto">
          <a:xfrm>
            <a:off x="6300788" y="2586667"/>
            <a:ext cx="2765425" cy="2130425"/>
          </a:xfrm>
          <a:prstGeom prst="roundRect">
            <a:avLst>
              <a:gd name="adj" fmla="val 16667"/>
            </a:avLst>
          </a:prstGeom>
          <a:solidFill>
            <a:srgbClr val="117788"/>
          </a:solidFill>
          <a:ln>
            <a:noFill/>
          </a:ln>
          <a:extLst/>
        </p:spPr>
        <p:style>
          <a:lnRef idx="1">
            <a:schemeClr val="accent3"/>
          </a:lnRef>
          <a:fillRef idx="3">
            <a:schemeClr val="accent3"/>
          </a:fillRef>
          <a:effectRef idx="2">
            <a:schemeClr val="accent3"/>
          </a:effectRef>
          <a:fontRef idx="minor">
            <a:schemeClr val="lt1"/>
          </a:fontRef>
        </p:style>
        <p:txBody>
          <a:bodyPr lIns="0" tIns="9144" rIns="0" bIns="9144" anchor="ctr" anchorCtr="1"/>
          <a:lstStyle/>
          <a:p>
            <a:pPr marL="533400" indent="-533400" algn="ctr">
              <a:spcBef>
                <a:spcPct val="20000"/>
              </a:spcBef>
              <a:buFont typeface="Wingdings" pitchFamily="2" charset="2"/>
              <a:buNone/>
              <a:defRPr/>
            </a:pPr>
            <a:r>
              <a:rPr lang="en-US" sz="1400" b="1" dirty="0">
                <a:solidFill>
                  <a:schemeClr val="bg1"/>
                </a:solidFill>
              </a:rPr>
              <a:t>Execution Unit</a:t>
            </a:r>
          </a:p>
          <a:p>
            <a:pPr marL="346075" indent="-177800">
              <a:spcBef>
                <a:spcPct val="20000"/>
              </a:spcBef>
              <a:buFont typeface="Wingdings" pitchFamily="2" charset="2"/>
              <a:buChar char="§"/>
              <a:defRPr/>
            </a:pPr>
            <a:r>
              <a:rPr lang="en-US" sz="1200" dirty="0">
                <a:solidFill>
                  <a:schemeClr val="bg1"/>
                </a:solidFill>
              </a:rPr>
              <a:t>Logical, arithmetic, and flow control instructions</a:t>
            </a:r>
          </a:p>
          <a:p>
            <a:pPr marL="346075" indent="-177800">
              <a:spcBef>
                <a:spcPct val="20000"/>
              </a:spcBef>
              <a:buFont typeface="Wingdings" pitchFamily="2" charset="2"/>
              <a:buChar char="§"/>
              <a:defRPr/>
            </a:pPr>
            <a:r>
              <a:rPr lang="en-US" sz="1200" dirty="0">
                <a:solidFill>
                  <a:schemeClr val="bg1"/>
                </a:solidFill>
              </a:rPr>
              <a:t>Scalar, no Pipeline, Little Endian</a:t>
            </a:r>
          </a:p>
          <a:p>
            <a:pPr marL="346075" indent="-177800">
              <a:spcBef>
                <a:spcPct val="20000"/>
              </a:spcBef>
              <a:buFont typeface="Wingdings" pitchFamily="2" charset="2"/>
              <a:buChar char="§"/>
              <a:defRPr/>
            </a:pPr>
            <a:r>
              <a:rPr lang="en-US" sz="1200" dirty="0">
                <a:solidFill>
                  <a:schemeClr val="bg1"/>
                </a:solidFill>
              </a:rPr>
              <a:t>Register-to-register data flow</a:t>
            </a:r>
          </a:p>
          <a:p>
            <a:pPr marL="346075" indent="-177800">
              <a:spcBef>
                <a:spcPct val="20000"/>
              </a:spcBef>
              <a:buFont typeface="Wingdings" pitchFamily="2" charset="2"/>
              <a:buChar char="§"/>
              <a:defRPr/>
            </a:pPr>
            <a:r>
              <a:rPr lang="en-US" sz="1200" dirty="0">
                <a:solidFill>
                  <a:schemeClr val="bg1"/>
                </a:solidFill>
              </a:rPr>
              <a:t>Addressing modes: </a:t>
            </a:r>
            <a:r>
              <a:rPr lang="en-US" sz="1200" dirty="0" err="1">
                <a:solidFill>
                  <a:schemeClr val="bg1"/>
                </a:solidFill>
              </a:rPr>
              <a:t>Ld</a:t>
            </a:r>
            <a:r>
              <a:rPr lang="en-US" sz="1200" dirty="0">
                <a:solidFill>
                  <a:schemeClr val="bg1"/>
                </a:solidFill>
              </a:rPr>
              <a:t> </a:t>
            </a:r>
            <a:r>
              <a:rPr lang="en-US" sz="1200" dirty="0" smtClean="0">
                <a:solidFill>
                  <a:schemeClr val="bg1"/>
                </a:solidFill>
              </a:rPr>
              <a:t>Immediate </a:t>
            </a:r>
            <a:r>
              <a:rPr lang="en-US" sz="1200" dirty="0">
                <a:solidFill>
                  <a:schemeClr val="bg1"/>
                </a:solidFill>
              </a:rPr>
              <a:t>&amp; </a:t>
            </a:r>
            <a:r>
              <a:rPr lang="en-US" sz="1200" dirty="0" err="1">
                <a:solidFill>
                  <a:schemeClr val="bg1"/>
                </a:solidFill>
              </a:rPr>
              <a:t>Ld</a:t>
            </a:r>
            <a:r>
              <a:rPr lang="en-US" sz="1200" dirty="0">
                <a:solidFill>
                  <a:schemeClr val="bg1"/>
                </a:solidFill>
              </a:rPr>
              <a:t>/St to </a:t>
            </a:r>
            <a:r>
              <a:rPr lang="en-US" sz="1200" dirty="0" err="1">
                <a:solidFill>
                  <a:schemeClr val="bg1"/>
                </a:solidFill>
              </a:rPr>
              <a:t>Mem</a:t>
            </a:r>
            <a:endParaRPr lang="en-US" sz="1200" dirty="0">
              <a:solidFill>
                <a:schemeClr val="bg1"/>
              </a:solidFill>
            </a:endParaRPr>
          </a:p>
          <a:p>
            <a:pPr marL="533400" indent="-533400">
              <a:spcBef>
                <a:spcPct val="20000"/>
              </a:spcBef>
              <a:buFont typeface="Wingdings" pitchFamily="2" charset="2"/>
              <a:buChar char="§"/>
              <a:defRPr/>
            </a:pPr>
            <a:endParaRPr lang="en-US" sz="1200" dirty="0">
              <a:solidFill>
                <a:schemeClr val="bg1"/>
              </a:solidFill>
            </a:endParaRPr>
          </a:p>
        </p:txBody>
      </p:sp>
      <p:sp>
        <p:nvSpPr>
          <p:cNvPr id="17427" name="Text Box 42"/>
          <p:cNvSpPr txBox="1">
            <a:spLocks noChangeArrowheads="1"/>
          </p:cNvSpPr>
          <p:nvPr/>
        </p:nvSpPr>
        <p:spPr bwMode="auto">
          <a:xfrm>
            <a:off x="2959100" y="3941235"/>
            <a:ext cx="519113"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900">
                <a:ea typeface="ＭＳ Ｐゴシック" pitchFamily="34" charset="-128"/>
              </a:rPr>
              <a:t>INTC</a:t>
            </a:r>
          </a:p>
        </p:txBody>
      </p:sp>
      <p:sp>
        <p:nvSpPr>
          <p:cNvPr id="17428" name="Rectangle 43"/>
          <p:cNvSpPr>
            <a:spLocks noGrp="1" noChangeArrowheads="1"/>
          </p:cNvSpPr>
          <p:nvPr>
            <p:ph type="title"/>
          </p:nvPr>
        </p:nvSpPr>
        <p:spPr>
          <a:xfrm>
            <a:off x="457200" y="274638"/>
            <a:ext cx="8229600" cy="868362"/>
          </a:xfrm>
        </p:spPr>
        <p:txBody>
          <a:bodyPr/>
          <a:lstStyle/>
          <a:p>
            <a:pPr eaLnBrk="1" hangingPunct="1"/>
            <a:r>
              <a:rPr lang="en-US" dirty="0" smtClean="0"/>
              <a:t>PRU Functional Block Diagram</a:t>
            </a:r>
          </a:p>
        </p:txBody>
      </p:sp>
      <p:sp>
        <p:nvSpPr>
          <p:cNvPr id="17429" name="Rectangle 10"/>
          <p:cNvSpPr>
            <a:spLocks noChangeArrowheads="1"/>
          </p:cNvSpPr>
          <p:nvPr/>
        </p:nvSpPr>
        <p:spPr bwMode="auto">
          <a:xfrm>
            <a:off x="5091113" y="2569580"/>
            <a:ext cx="1036637" cy="635000"/>
          </a:xfrm>
          <a:prstGeom prst="rect">
            <a:avLst/>
          </a:prstGeom>
          <a:solidFill>
            <a:srgbClr val="117788"/>
          </a:solidFill>
          <a:ln>
            <a:noFill/>
            <a:headEnd/>
            <a:tailEnd/>
          </a:ln>
        </p:spPr>
        <p:style>
          <a:lnRef idx="1">
            <a:schemeClr val="accent3"/>
          </a:lnRef>
          <a:fillRef idx="3">
            <a:schemeClr val="accent3"/>
          </a:fillRef>
          <a:effectRef idx="2">
            <a:schemeClr val="accent3"/>
          </a:effectRef>
          <a:fontRef idx="minor">
            <a:schemeClr val="lt1"/>
          </a:fontRef>
        </p:style>
        <p:txBody>
          <a:bodyPr lIns="0" tIns="0" rIns="0" bIns="0" anchor="ctr"/>
          <a:lstStyle/>
          <a:p>
            <a:pPr algn="ctr" eaLnBrk="0" hangingPunct="0">
              <a:spcBef>
                <a:spcPct val="50000"/>
              </a:spcBef>
            </a:pPr>
            <a:r>
              <a:rPr lang="en-US" sz="1200" b="1" dirty="0">
                <a:ea typeface="ＭＳ Ｐゴシック" pitchFamily="34" charset="-128"/>
              </a:rPr>
              <a:t>EXECUTION UNIT</a:t>
            </a:r>
          </a:p>
        </p:txBody>
      </p:sp>
      <p:sp>
        <p:nvSpPr>
          <p:cNvPr id="17430" name="AutoShape 19"/>
          <p:cNvSpPr>
            <a:spLocks noChangeArrowheads="1"/>
          </p:cNvSpPr>
          <p:nvPr/>
        </p:nvSpPr>
        <p:spPr bwMode="auto">
          <a:xfrm>
            <a:off x="5492750" y="3163305"/>
            <a:ext cx="288925" cy="360362"/>
          </a:xfrm>
          <a:prstGeom prst="upArrow">
            <a:avLst>
              <a:gd name="adj1" fmla="val 50000"/>
              <a:gd name="adj2" fmla="val 31181"/>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sz="2000">
              <a:ea typeface="ＭＳ Ｐゴシック" pitchFamily="34" charset="-128"/>
            </a:endParaRPr>
          </a:p>
        </p:txBody>
      </p:sp>
      <p:sp>
        <p:nvSpPr>
          <p:cNvPr id="17431" name="AutoShape 18"/>
          <p:cNvSpPr>
            <a:spLocks noChangeArrowheads="1"/>
          </p:cNvSpPr>
          <p:nvPr/>
        </p:nvSpPr>
        <p:spPr bwMode="auto">
          <a:xfrm>
            <a:off x="5492750" y="2260018"/>
            <a:ext cx="288925" cy="360362"/>
          </a:xfrm>
          <a:prstGeom prst="downArrow">
            <a:avLst>
              <a:gd name="adj1" fmla="val 50000"/>
              <a:gd name="adj2" fmla="val 31181"/>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sz="2000">
              <a:ea typeface="ＭＳ Ｐゴシック" pitchFamily="34" charset="-128"/>
            </a:endParaRPr>
          </a:p>
        </p:txBody>
      </p:sp>
      <p:sp>
        <p:nvSpPr>
          <p:cNvPr id="17433" name="Text Box 5"/>
          <p:cNvSpPr txBox="1">
            <a:spLocks noChangeArrowheads="1"/>
          </p:cNvSpPr>
          <p:nvPr/>
        </p:nvSpPr>
        <p:spPr bwMode="auto">
          <a:xfrm>
            <a:off x="3824288" y="2574181"/>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defPPr>
              <a:defRPr lang="en-US"/>
            </a:defPPr>
            <a:lvl1pPr algn="ctr" eaLnBrk="0" hangingPunct="0">
              <a:spcBef>
                <a:spcPct val="50000"/>
              </a:spcBef>
              <a:defRPr sz="1200" b="1">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R2</a:t>
            </a:r>
          </a:p>
        </p:txBody>
      </p:sp>
      <p:sp>
        <p:nvSpPr>
          <p:cNvPr id="17436" name="Text Box 8"/>
          <p:cNvSpPr txBox="1">
            <a:spLocks noChangeArrowheads="1"/>
          </p:cNvSpPr>
          <p:nvPr/>
        </p:nvSpPr>
        <p:spPr bwMode="auto">
          <a:xfrm>
            <a:off x="3824288" y="3574708"/>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defPPr>
              <a:defRPr lang="en-US"/>
            </a:defPPr>
            <a:lvl1pPr algn="ctr" eaLnBrk="0" hangingPunct="0">
              <a:spcBef>
                <a:spcPct val="50000"/>
              </a:spcBef>
              <a:defRPr sz="1200" b="1">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R31</a:t>
            </a:r>
          </a:p>
        </p:txBody>
      </p:sp>
    </p:spTree>
    <p:extLst>
      <p:ext uri="{BB962C8B-B14F-4D97-AF65-F5344CB8AC3E}">
        <p14:creationId xmlns:p14="http://schemas.microsoft.com/office/powerpoint/2010/main" val="3282976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3337"/>
                                        </p:tgtEl>
                                        <p:attrNameLst>
                                          <p:attrName>style.visibility</p:attrName>
                                        </p:attrNameLst>
                                      </p:cBhvr>
                                      <p:to>
                                        <p:strVal val="visible"/>
                                      </p:to>
                                    </p:set>
                                    <p:animEffect transition="in" filter="dissolve">
                                      <p:cBhvr>
                                        <p:cTn id="7" dur="500"/>
                                        <p:tgtEl>
                                          <p:spTgt spid="8233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23335"/>
                                        </p:tgtEl>
                                        <p:attrNameLst>
                                          <p:attrName>style.visibility</p:attrName>
                                        </p:attrNameLst>
                                      </p:cBhvr>
                                      <p:to>
                                        <p:strVal val="visible"/>
                                      </p:to>
                                    </p:set>
                                    <p:animEffect transition="in" filter="dissolve">
                                      <p:cBhvr>
                                        <p:cTn id="12" dur="500"/>
                                        <p:tgtEl>
                                          <p:spTgt spid="8233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23317"/>
                                        </p:tgtEl>
                                        <p:attrNameLst>
                                          <p:attrName>style.visibility</p:attrName>
                                        </p:attrNameLst>
                                      </p:cBhvr>
                                      <p:to>
                                        <p:strVal val="visible"/>
                                      </p:to>
                                    </p:set>
                                    <p:animEffect transition="in" filter="dissolve">
                                      <p:cBhvr>
                                        <p:cTn id="17" dur="500"/>
                                        <p:tgtEl>
                                          <p:spTgt spid="8233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23332"/>
                                        </p:tgtEl>
                                        <p:attrNameLst>
                                          <p:attrName>style.visibility</p:attrName>
                                        </p:attrNameLst>
                                      </p:cBhvr>
                                      <p:to>
                                        <p:strVal val="visible"/>
                                      </p:to>
                                    </p:set>
                                    <p:animEffect transition="in" filter="dissolve">
                                      <p:cBhvr>
                                        <p:cTn id="22" dur="500"/>
                                        <p:tgtEl>
                                          <p:spTgt spid="8233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23336"/>
                                        </p:tgtEl>
                                        <p:attrNameLst>
                                          <p:attrName>style.visibility</p:attrName>
                                        </p:attrNameLst>
                                      </p:cBhvr>
                                      <p:to>
                                        <p:strVal val="visible"/>
                                      </p:to>
                                    </p:set>
                                    <p:animEffect transition="in" filter="dissolve">
                                      <p:cBhvr>
                                        <p:cTn id="27" dur="500"/>
                                        <p:tgtEl>
                                          <p:spTgt spid="823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17" grpId="0" animBg="1"/>
      <p:bldP spid="823332" grpId="0" animBg="1"/>
      <p:bldP spid="823335" grpId="0" animBg="1"/>
      <p:bldP spid="823336" grpId="0" animBg="1"/>
      <p:bldP spid="8233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1" name="Straight Arrow Connector 110"/>
          <p:cNvCxnSpPr/>
          <p:nvPr/>
        </p:nvCxnSpPr>
        <p:spPr>
          <a:xfrm>
            <a:off x="6896337" y="4416093"/>
            <a:ext cx="233548" cy="330242"/>
          </a:xfrm>
          <a:prstGeom prst="straightConnector1">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Fast I/O Interface</a:t>
            </a:r>
            <a:endParaRPr lang="en-US" dirty="0"/>
          </a:p>
        </p:txBody>
      </p:sp>
      <p:sp>
        <p:nvSpPr>
          <p:cNvPr id="3" name="Content Placeholder 2"/>
          <p:cNvSpPr>
            <a:spLocks noGrp="1"/>
          </p:cNvSpPr>
          <p:nvPr>
            <p:ph idx="1"/>
          </p:nvPr>
        </p:nvSpPr>
        <p:spPr/>
        <p:txBody>
          <a:bodyPr>
            <a:noAutofit/>
          </a:bodyPr>
          <a:lstStyle/>
          <a:p>
            <a:pPr>
              <a:lnSpc>
                <a:spcPct val="80000"/>
              </a:lnSpc>
            </a:pPr>
            <a:r>
              <a:rPr lang="en-US" sz="1600" dirty="0" smtClean="0"/>
              <a:t>Reduced latency through direct access to pins</a:t>
            </a:r>
          </a:p>
          <a:p>
            <a:pPr lvl="1">
              <a:lnSpc>
                <a:spcPct val="80000"/>
              </a:lnSpc>
            </a:pPr>
            <a:r>
              <a:rPr lang="en-US" sz="1300" dirty="0"/>
              <a:t>Read or toggle I/O within a single PRU cycle</a:t>
            </a:r>
          </a:p>
          <a:p>
            <a:pPr lvl="1">
              <a:lnSpc>
                <a:spcPct val="80000"/>
              </a:lnSpc>
            </a:pPr>
            <a:r>
              <a:rPr lang="en-US" sz="1300" dirty="0"/>
              <a:t>Detect and react to I/O event within two PRU </a:t>
            </a:r>
            <a:r>
              <a:rPr lang="en-US" sz="1300" dirty="0" smtClean="0"/>
              <a:t>cycles</a:t>
            </a:r>
            <a:endParaRPr lang="en-US" sz="1300" dirty="0"/>
          </a:p>
          <a:p>
            <a:pPr>
              <a:lnSpc>
                <a:spcPct val="80000"/>
              </a:lnSpc>
            </a:pPr>
            <a:r>
              <a:rPr lang="en-US" sz="1600" dirty="0" smtClean="0"/>
              <a:t>Independent general </a:t>
            </a:r>
            <a:r>
              <a:rPr lang="en-US" sz="1600" dirty="0"/>
              <a:t>purpose inputs (GPIs</a:t>
            </a:r>
            <a:r>
              <a:rPr lang="en-US" sz="1600" dirty="0" smtClean="0"/>
              <a:t>)    </a:t>
            </a:r>
            <a:br>
              <a:rPr lang="en-US" sz="1600" dirty="0" smtClean="0"/>
            </a:br>
            <a:r>
              <a:rPr lang="en-US" sz="1600" dirty="0" smtClean="0"/>
              <a:t> and general purpose outputs (GPOs) </a:t>
            </a:r>
            <a:endParaRPr lang="en-US" sz="1600" dirty="0"/>
          </a:p>
          <a:p>
            <a:pPr lvl="1">
              <a:lnSpc>
                <a:spcPct val="80000"/>
              </a:lnSpc>
            </a:pPr>
            <a:r>
              <a:rPr lang="en-US" sz="1300" dirty="0" smtClean="0"/>
              <a:t>PRU R31 directly reads from up to 30 GPI pins</a:t>
            </a:r>
          </a:p>
          <a:p>
            <a:pPr lvl="1">
              <a:lnSpc>
                <a:spcPct val="80000"/>
              </a:lnSpc>
            </a:pPr>
            <a:r>
              <a:rPr lang="en-US" sz="1300" dirty="0"/>
              <a:t>PRU R30 </a:t>
            </a:r>
            <a:r>
              <a:rPr lang="en-US" sz="1300" dirty="0" smtClean="0"/>
              <a:t>directly </a:t>
            </a:r>
            <a:r>
              <a:rPr lang="en-US" sz="1300" dirty="0"/>
              <a:t>writes up to 32 </a:t>
            </a:r>
            <a:r>
              <a:rPr lang="en-US" sz="1300" dirty="0" smtClean="0"/>
              <a:t>PRU GPOs</a:t>
            </a:r>
            <a:endParaRPr lang="en-US" sz="1300" dirty="0"/>
          </a:p>
          <a:p>
            <a:pPr>
              <a:lnSpc>
                <a:spcPct val="80000"/>
              </a:lnSpc>
            </a:pPr>
            <a:r>
              <a:rPr lang="en-US" sz="1600" dirty="0" smtClean="0"/>
              <a:t>Configurable I/O modes per PRU core</a:t>
            </a:r>
            <a:endParaRPr lang="en-US" sz="1600" dirty="0"/>
          </a:p>
          <a:p>
            <a:pPr lvl="1"/>
            <a:r>
              <a:rPr lang="en-US" sz="1300" dirty="0" smtClean="0"/>
              <a:t>GP input modes</a:t>
            </a:r>
            <a:r>
              <a:rPr lang="en-US" sz="1200" dirty="0" smtClean="0"/>
              <a:t>   </a:t>
            </a:r>
            <a:endParaRPr lang="en-US" sz="1200" dirty="0"/>
          </a:p>
          <a:p>
            <a:pPr marL="1143000" lvl="2" indent="-228600"/>
            <a:r>
              <a:rPr lang="en-US" sz="1200" dirty="0"/>
              <a:t>Direct connect </a:t>
            </a:r>
          </a:p>
          <a:p>
            <a:pPr marL="1143000" lvl="2" indent="-228600"/>
            <a:r>
              <a:rPr lang="en-US" sz="1200" dirty="0"/>
              <a:t>16-bit parallel capture </a:t>
            </a:r>
          </a:p>
          <a:p>
            <a:pPr marL="1143000" lvl="2" indent="-228600"/>
            <a:r>
              <a:rPr lang="en-US" sz="1200" dirty="0"/>
              <a:t>28-bit shift</a:t>
            </a:r>
          </a:p>
          <a:p>
            <a:pPr lvl="1"/>
            <a:r>
              <a:rPr lang="en-US" sz="1300" dirty="0" smtClean="0"/>
              <a:t>GP output modes</a:t>
            </a:r>
            <a:endParaRPr lang="en-US" sz="1300" dirty="0"/>
          </a:p>
          <a:p>
            <a:pPr marL="1143000" lvl="2" indent="-228600"/>
            <a:r>
              <a:rPr lang="en-US" sz="1200" dirty="0" smtClean="0"/>
              <a:t>Direct connect </a:t>
            </a:r>
          </a:p>
          <a:p>
            <a:pPr marL="1143000" lvl="2" indent="-228600"/>
            <a:r>
              <a:rPr lang="en-US" sz="1200" dirty="0" smtClean="0"/>
              <a:t>Shift out</a:t>
            </a:r>
            <a:endParaRPr lang="en-US" sz="1200" dirty="0"/>
          </a:p>
        </p:txBody>
      </p:sp>
      <p:cxnSp>
        <p:nvCxnSpPr>
          <p:cNvPr id="84" name="Straight Arrow Connector 83"/>
          <p:cNvCxnSpPr/>
          <p:nvPr/>
        </p:nvCxnSpPr>
        <p:spPr>
          <a:xfrm>
            <a:off x="5400006" y="1692620"/>
            <a:ext cx="0" cy="3911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5857206" y="1702800"/>
            <a:ext cx="0" cy="39118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6861660" y="2388600"/>
            <a:ext cx="0" cy="39118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385988" y="3317868"/>
            <a:ext cx="1009072" cy="1107996"/>
          </a:xfrm>
          <a:prstGeom prst="rect">
            <a:avLst/>
          </a:prstGeom>
          <a:solidFill>
            <a:srgbClr val="FF6600"/>
          </a:solidFill>
          <a:ln>
            <a:solidFill>
              <a:srgbClr val="E8A835"/>
            </a:solidFill>
          </a:ln>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1200" i="1" u="sng" dirty="0" smtClean="0"/>
              <a:t>Peripherals</a:t>
            </a:r>
          </a:p>
          <a:p>
            <a:pPr algn="ctr"/>
            <a:endParaRPr lang="en-US" sz="600" i="1" u="sng" dirty="0" smtClean="0"/>
          </a:p>
          <a:p>
            <a:pPr algn="ctr"/>
            <a:r>
              <a:rPr lang="en-US" sz="1200" dirty="0" smtClean="0"/>
              <a:t>GPIO1</a:t>
            </a:r>
          </a:p>
          <a:p>
            <a:pPr algn="ctr"/>
            <a:r>
              <a:rPr lang="en-US" sz="1200" dirty="0" smtClean="0"/>
              <a:t>GPIO2</a:t>
            </a:r>
          </a:p>
          <a:p>
            <a:pPr algn="ctr"/>
            <a:r>
              <a:rPr lang="en-US" sz="1200" dirty="0" smtClean="0"/>
              <a:t>GPIO3</a:t>
            </a:r>
          </a:p>
          <a:p>
            <a:pPr algn="ctr"/>
            <a:r>
              <a:rPr lang="en-US" sz="1200" dirty="0" smtClean="0"/>
              <a:t>....</a:t>
            </a:r>
            <a:endParaRPr lang="en-US" sz="1200" dirty="0"/>
          </a:p>
        </p:txBody>
      </p:sp>
      <p:sp>
        <p:nvSpPr>
          <p:cNvPr id="97" name="TextBox 96"/>
          <p:cNvSpPr txBox="1"/>
          <p:nvPr/>
        </p:nvSpPr>
        <p:spPr>
          <a:xfrm>
            <a:off x="7670123" y="3317868"/>
            <a:ext cx="1277379" cy="461665"/>
          </a:xfrm>
          <a:prstGeom prst="rect">
            <a:avLst/>
          </a:prstGeom>
          <a:solidFill>
            <a:srgbClr val="006687"/>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1200" dirty="0" smtClean="0"/>
              <a:t>PRU Subsystem</a:t>
            </a:r>
            <a:endParaRPr lang="en-US" sz="1200" dirty="0"/>
          </a:p>
        </p:txBody>
      </p:sp>
      <p:sp>
        <p:nvSpPr>
          <p:cNvPr id="4" name="Rectangle 3"/>
          <p:cNvSpPr/>
          <p:nvPr/>
        </p:nvSpPr>
        <p:spPr>
          <a:xfrm>
            <a:off x="7605977" y="5759036"/>
            <a:ext cx="66908" cy="76200"/>
          </a:xfrm>
          <a:prstGeom prst="rect">
            <a:avLst/>
          </a:prstGeom>
          <a:solidFill>
            <a:schemeClr val="tx2">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5113741" y="1393535"/>
            <a:ext cx="1066800" cy="461665"/>
          </a:xfrm>
          <a:prstGeom prst="rect">
            <a:avLst/>
          </a:prstGeom>
          <a:solidFill>
            <a:srgbClr val="006687"/>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endParaRPr lang="en-US" sz="600" dirty="0" smtClean="0"/>
          </a:p>
          <a:p>
            <a:pPr algn="ctr"/>
            <a:r>
              <a:rPr lang="en-US" sz="1200" dirty="0" smtClean="0"/>
              <a:t>Cortex A8</a:t>
            </a:r>
          </a:p>
          <a:p>
            <a:pPr algn="ctr"/>
            <a:endParaRPr lang="en-US" sz="600" dirty="0"/>
          </a:p>
        </p:txBody>
      </p:sp>
      <p:grpSp>
        <p:nvGrpSpPr>
          <p:cNvPr id="5" name="Group 4"/>
          <p:cNvGrpSpPr/>
          <p:nvPr/>
        </p:nvGrpSpPr>
        <p:grpSpPr>
          <a:xfrm>
            <a:off x="5032860" y="2083798"/>
            <a:ext cx="2133600" cy="457202"/>
            <a:chOff x="5105400" y="2595263"/>
            <a:chExt cx="2133600" cy="457202"/>
          </a:xfrm>
        </p:grpSpPr>
        <p:sp>
          <p:nvSpPr>
            <p:cNvPr id="79" name="Rectangle 78"/>
            <p:cNvSpPr/>
            <p:nvPr/>
          </p:nvSpPr>
          <p:spPr>
            <a:xfrm>
              <a:off x="5105400" y="2595265"/>
              <a:ext cx="2133600" cy="45720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r>
                <a:rPr lang="en-US" sz="1450" dirty="0">
                  <a:solidFill>
                    <a:schemeClr val="tx1"/>
                  </a:solidFill>
                </a:rPr>
                <a:t> </a:t>
              </a:r>
              <a:r>
                <a:rPr lang="en-US" sz="1450" dirty="0" smtClean="0">
                  <a:solidFill>
                    <a:schemeClr val="tx1"/>
                  </a:solidFill>
                </a:rPr>
                <a:t>     L3F                   L3S</a:t>
              </a:r>
              <a:endParaRPr lang="en-US" sz="1450" dirty="0">
                <a:solidFill>
                  <a:schemeClr val="tx1"/>
                </a:solidFill>
              </a:endParaRPr>
            </a:p>
          </p:txBody>
        </p:sp>
        <p:cxnSp>
          <p:nvCxnSpPr>
            <p:cNvPr id="82" name="Elbow Connector 81"/>
            <p:cNvCxnSpPr/>
            <p:nvPr/>
          </p:nvCxnSpPr>
          <p:spPr>
            <a:xfrm rot="5400000">
              <a:off x="6112743" y="2654721"/>
              <a:ext cx="457201" cy="338286"/>
            </a:xfrm>
            <a:prstGeom prst="bentConnector3">
              <a:avLst>
                <a:gd name="adj1" fmla="val 50000"/>
              </a:avLst>
            </a:prstGeom>
            <a:ln/>
          </p:spPr>
          <p:style>
            <a:lnRef idx="1">
              <a:schemeClr val="dk1"/>
            </a:lnRef>
            <a:fillRef idx="2">
              <a:schemeClr val="dk1"/>
            </a:fillRef>
            <a:effectRef idx="1">
              <a:schemeClr val="dk1"/>
            </a:effectRef>
            <a:fontRef idx="minor">
              <a:schemeClr val="dk1"/>
            </a:fontRef>
          </p:style>
        </p:cxnSp>
      </p:grpSp>
      <p:cxnSp>
        <p:nvCxnSpPr>
          <p:cNvPr id="7" name="Straight Arrow Connector 6"/>
          <p:cNvCxnSpPr/>
          <p:nvPr/>
        </p:nvCxnSpPr>
        <p:spPr>
          <a:xfrm>
            <a:off x="5857206" y="2043467"/>
            <a:ext cx="1004454" cy="497533"/>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480660" y="3984335"/>
            <a:ext cx="838200" cy="228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p:cNvCxnSpPr/>
          <p:nvPr/>
        </p:nvCxnSpPr>
        <p:spPr>
          <a:xfrm flipH="1">
            <a:off x="6172268" y="2924245"/>
            <a:ext cx="8273" cy="1190555"/>
          </a:xfrm>
          <a:prstGeom prst="straightConnector1">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7261502" y="4929998"/>
            <a:ext cx="233548" cy="330242"/>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650140" y="4722570"/>
            <a:ext cx="914400" cy="269304"/>
          </a:xfrm>
          <a:prstGeom prst="rect">
            <a:avLst/>
          </a:prstGeom>
          <a:solidFill>
            <a:schemeClr val="bg1"/>
          </a:solidFill>
          <a:ln>
            <a:solidFill>
              <a:schemeClr val="bg1"/>
            </a:solidFill>
          </a:ln>
        </p:spPr>
        <p:txBody>
          <a:bodyPr wrap="square" rtlCol="0">
            <a:spAutoFit/>
          </a:bodyPr>
          <a:lstStyle/>
          <a:p>
            <a:pPr algn="ctr"/>
            <a:r>
              <a:rPr lang="en-US" sz="1150" b="1" dirty="0" smtClean="0"/>
              <a:t>GPIO 3.19</a:t>
            </a:r>
            <a:endParaRPr lang="en-US" sz="1150" b="1" dirty="0"/>
          </a:p>
        </p:txBody>
      </p:sp>
      <p:cxnSp>
        <p:nvCxnSpPr>
          <p:cNvPr id="113" name="Straight Arrow Connector 112"/>
          <p:cNvCxnSpPr>
            <a:stCxn id="97" idx="2"/>
            <a:endCxn id="92" idx="0"/>
          </p:cNvCxnSpPr>
          <p:nvPr/>
        </p:nvCxnSpPr>
        <p:spPr>
          <a:xfrm flipH="1">
            <a:off x="8004660" y="3779533"/>
            <a:ext cx="304153" cy="924754"/>
          </a:xfrm>
          <a:prstGeom prst="straightConnector1">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92" idx="0"/>
          </p:cNvCxnSpPr>
          <p:nvPr/>
        </p:nvCxnSpPr>
        <p:spPr>
          <a:xfrm flipH="1">
            <a:off x="7825568" y="4704287"/>
            <a:ext cx="179092" cy="575448"/>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7547460" y="4704287"/>
            <a:ext cx="914400" cy="446276"/>
          </a:xfrm>
          <a:prstGeom prst="rect">
            <a:avLst/>
          </a:prstGeom>
          <a:solidFill>
            <a:schemeClr val="bg1"/>
          </a:solidFill>
          <a:ln>
            <a:solidFill>
              <a:schemeClr val="bg1"/>
            </a:solidFill>
          </a:ln>
        </p:spPr>
        <p:txBody>
          <a:bodyPr wrap="square" rtlCol="0">
            <a:spAutoFit/>
          </a:bodyPr>
          <a:lstStyle/>
          <a:p>
            <a:pPr algn="ctr"/>
            <a:r>
              <a:rPr lang="en-US" sz="1150" b="1" dirty="0" smtClean="0"/>
              <a:t>PRU  output 5</a:t>
            </a:r>
            <a:endParaRPr lang="en-US" sz="1150" b="1" dirty="0"/>
          </a:p>
        </p:txBody>
      </p:sp>
      <p:cxnSp>
        <p:nvCxnSpPr>
          <p:cNvPr id="30" name="Straight Arrow Connector 29"/>
          <p:cNvCxnSpPr/>
          <p:nvPr/>
        </p:nvCxnSpPr>
        <p:spPr>
          <a:xfrm flipH="1" flipV="1">
            <a:off x="6172268" y="2932180"/>
            <a:ext cx="247442" cy="3720"/>
          </a:xfrm>
          <a:prstGeom prst="straightConnector1">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300551" y="2797401"/>
            <a:ext cx="1170709" cy="276999"/>
          </a:xfrm>
          <a:prstGeom prst="rect">
            <a:avLst/>
          </a:prstGeom>
          <a:solidFill>
            <a:srgbClr val="FFC000"/>
          </a:solidFill>
          <a:ln>
            <a:solidFill>
              <a:srgbClr val="E8A835"/>
            </a:solidFill>
          </a:ln>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1200" dirty="0" smtClean="0">
                <a:solidFill>
                  <a:schemeClr val="tx1"/>
                </a:solidFill>
              </a:rPr>
              <a:t>L4 PER</a:t>
            </a:r>
            <a:endParaRPr lang="en-US" sz="1200" dirty="0">
              <a:solidFill>
                <a:schemeClr val="tx1"/>
              </a:solidFill>
            </a:endParaRPr>
          </a:p>
        </p:txBody>
      </p:sp>
      <p:cxnSp>
        <p:nvCxnSpPr>
          <p:cNvPr id="32" name="Straight Arrow Connector 31"/>
          <p:cNvCxnSpPr/>
          <p:nvPr/>
        </p:nvCxnSpPr>
        <p:spPr>
          <a:xfrm flipH="1" flipV="1">
            <a:off x="6189280" y="4104370"/>
            <a:ext cx="247442" cy="3720"/>
          </a:xfrm>
          <a:prstGeom prst="straightConnector1">
            <a:avLst/>
          </a:prstGeom>
          <a:ln w="19050">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632042" y="5541345"/>
            <a:ext cx="0" cy="19559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7187810" y="5315342"/>
            <a:ext cx="914400" cy="269304"/>
          </a:xfrm>
          <a:prstGeom prst="rect">
            <a:avLst/>
          </a:prstGeom>
          <a:solidFill>
            <a:srgbClr val="FF6600"/>
          </a:solidFill>
          <a:ln>
            <a:solidFill>
              <a:srgbClr val="E8A835"/>
            </a:solidFill>
          </a:ln>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1150" i="1" dirty="0" err="1" smtClean="0"/>
              <a:t>Pinmux</a:t>
            </a:r>
            <a:endParaRPr lang="en-US" sz="1150" i="1" dirty="0"/>
          </a:p>
        </p:txBody>
      </p:sp>
      <p:sp>
        <p:nvSpPr>
          <p:cNvPr id="29" name="TextBox 28"/>
          <p:cNvSpPr txBox="1"/>
          <p:nvPr/>
        </p:nvSpPr>
        <p:spPr>
          <a:xfrm>
            <a:off x="7613315" y="5663715"/>
            <a:ext cx="914400" cy="261610"/>
          </a:xfrm>
          <a:prstGeom prst="rect">
            <a:avLst/>
          </a:prstGeom>
          <a:noFill/>
          <a:ln>
            <a:noFill/>
          </a:ln>
        </p:spPr>
        <p:txBody>
          <a:bodyPr wrap="square" rtlCol="0">
            <a:spAutoFit/>
          </a:bodyPr>
          <a:lstStyle/>
          <a:p>
            <a:pPr algn="ctr"/>
            <a:r>
              <a:rPr lang="en-US" sz="1100" i="1" dirty="0" smtClean="0"/>
              <a:t>Device pin</a:t>
            </a:r>
            <a:endParaRPr lang="en-US" sz="1100" i="1" dirty="0"/>
          </a:p>
        </p:txBody>
      </p:sp>
    </p:spTree>
    <p:extLst>
      <p:ext uri="{BB962C8B-B14F-4D97-AF65-F5344CB8AC3E}">
        <p14:creationId xmlns:p14="http://schemas.microsoft.com/office/powerpoint/2010/main" val="2390343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9632"/>
          </a:xfrm>
        </p:spPr>
        <p:txBody>
          <a:bodyPr>
            <a:normAutofit fontScale="90000"/>
          </a:bodyPr>
          <a:lstStyle/>
          <a:p>
            <a:r>
              <a:rPr lang="en-US" dirty="0" smtClean="0"/>
              <a:t>GPIO Toggle: Bench measurements</a:t>
            </a:r>
            <a:endParaRPr lang="en-US" dirty="0"/>
          </a:p>
        </p:txBody>
      </p:sp>
      <p:sp>
        <p:nvSpPr>
          <p:cNvPr id="3" name="Content Placeholder 2"/>
          <p:cNvSpPr>
            <a:spLocks noGrp="1"/>
          </p:cNvSpPr>
          <p:nvPr>
            <p:ph sz="half" idx="1"/>
          </p:nvPr>
        </p:nvSpPr>
        <p:spPr>
          <a:xfrm>
            <a:off x="5071265" y="817460"/>
            <a:ext cx="4191000" cy="5029200"/>
          </a:xfrm>
        </p:spPr>
        <p:txBody>
          <a:bodyPr/>
          <a:lstStyle/>
          <a:p>
            <a:pPr marL="0" indent="0">
              <a:buNone/>
            </a:pPr>
            <a:r>
              <a:rPr lang="en-US" sz="2400" b="1" dirty="0" smtClean="0"/>
              <a:t>PRU</a:t>
            </a:r>
            <a:r>
              <a:rPr lang="en-US" sz="2400" b="1" dirty="0" smtClean="0">
                <a:sym typeface="Wingdings" pitchFamily="2" charset="2"/>
              </a:rPr>
              <a:t> IO</a:t>
            </a:r>
            <a:r>
              <a:rPr lang="en-US" sz="2400" b="1" dirty="0">
                <a:sym typeface="Wingdings" pitchFamily="2" charset="2"/>
              </a:rPr>
              <a:t> </a:t>
            </a:r>
            <a:r>
              <a:rPr lang="en-US" sz="2400" b="1" dirty="0" smtClean="0">
                <a:sym typeface="Wingdings" pitchFamily="2" charset="2"/>
              </a:rPr>
              <a:t>Toggle:</a:t>
            </a:r>
            <a:endParaRPr lang="en-US" sz="2000" dirty="0" smtClean="0">
              <a:sym typeface="Wingdings" pitchFamily="2" charset="2"/>
            </a:endParaRPr>
          </a:p>
          <a:p>
            <a:pPr marL="339725" lvl="1" indent="0">
              <a:buNone/>
            </a:pPr>
            <a:endParaRPr lang="en-US" dirty="0" smtClean="0">
              <a:sym typeface="Wingdings" pitchFamily="2" charset="2"/>
            </a:endParaRPr>
          </a:p>
          <a:p>
            <a:pPr marL="339725" lvl="1" indent="0">
              <a:buNone/>
            </a:pPr>
            <a:endParaRPr lang="en-US" dirty="0">
              <a:sym typeface="Wingdings" pitchFamily="2" charset="2"/>
            </a:endParaRPr>
          </a:p>
          <a:p>
            <a:pPr marL="339725" lvl="1" indent="0">
              <a:buNone/>
            </a:pPr>
            <a:endParaRPr lang="en-US" dirty="0" smtClean="0">
              <a:sym typeface="Wingdings" pitchFamily="2" charset="2"/>
            </a:endParaRPr>
          </a:p>
          <a:p>
            <a:pPr marL="339725" lvl="1" indent="0">
              <a:buNone/>
            </a:pPr>
            <a:endParaRPr lang="en-US" dirty="0" smtClean="0">
              <a:sym typeface="Wingdings" pitchFamily="2" charset="2"/>
            </a:endParaRPr>
          </a:p>
          <a:p>
            <a:pPr marL="339725" lvl="1" indent="0">
              <a:buNone/>
            </a:pPr>
            <a:endParaRPr lang="en-US" dirty="0" smtClean="0">
              <a:sym typeface="Wingdings" pitchFamily="2" charset="2"/>
            </a:endParaRPr>
          </a:p>
        </p:txBody>
      </p:sp>
      <p:sp>
        <p:nvSpPr>
          <p:cNvPr id="4" name="Content Placeholder 3"/>
          <p:cNvSpPr>
            <a:spLocks noGrp="1"/>
          </p:cNvSpPr>
          <p:nvPr>
            <p:ph sz="half" idx="2"/>
          </p:nvPr>
        </p:nvSpPr>
        <p:spPr>
          <a:xfrm>
            <a:off x="232235" y="817460"/>
            <a:ext cx="4191000" cy="5029200"/>
          </a:xfrm>
        </p:spPr>
        <p:txBody>
          <a:bodyPr/>
          <a:lstStyle/>
          <a:p>
            <a:pPr marL="0" indent="0">
              <a:buNone/>
            </a:pPr>
            <a:r>
              <a:rPr lang="en-US" sz="2400" b="1" dirty="0" smtClean="0">
                <a:sym typeface="Wingdings" pitchFamily="2" charset="2"/>
              </a:rPr>
              <a:t>ARM GPIO</a:t>
            </a:r>
            <a:r>
              <a:rPr lang="en-US" sz="2400" b="1" dirty="0">
                <a:sym typeface="Wingdings" pitchFamily="2" charset="2"/>
              </a:rPr>
              <a:t> </a:t>
            </a:r>
            <a:r>
              <a:rPr lang="en-US" sz="2400" b="1" dirty="0" smtClean="0">
                <a:sym typeface="Wingdings" pitchFamily="2" charset="2"/>
              </a:rPr>
              <a:t>Toggle</a:t>
            </a:r>
            <a:endParaRPr lang="en-US" sz="2000" dirty="0"/>
          </a:p>
          <a:p>
            <a:endParaRPr lang="en-US"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539" t="35438" r="77148" b="36478"/>
          <a:stretch/>
        </p:blipFill>
        <p:spPr bwMode="auto">
          <a:xfrm>
            <a:off x="5109097" y="1218041"/>
            <a:ext cx="1959228" cy="178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40856" t="20703" r="6714" b="40755"/>
          <a:stretch/>
        </p:blipFill>
        <p:spPr bwMode="auto">
          <a:xfrm>
            <a:off x="309046" y="1218041"/>
            <a:ext cx="4147740" cy="2710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p:nvCxnSpPr>
        <p:spPr>
          <a:xfrm>
            <a:off x="4840835" y="894270"/>
            <a:ext cx="0" cy="5290574"/>
          </a:xfrm>
          <a:prstGeom prst="line">
            <a:avLst/>
          </a:prstGeom>
        </p:spPr>
        <p:style>
          <a:lnRef idx="2">
            <a:schemeClr val="accent5"/>
          </a:lnRef>
          <a:fillRef idx="0">
            <a:schemeClr val="accent5"/>
          </a:fillRef>
          <a:effectRef idx="1">
            <a:schemeClr val="accent5"/>
          </a:effectRef>
          <a:fontRef idx="minor">
            <a:schemeClr val="tx1"/>
          </a:fontRef>
        </p:style>
      </p:cxnSp>
      <p:grpSp>
        <p:nvGrpSpPr>
          <p:cNvPr id="8" name="Group 7"/>
          <p:cNvGrpSpPr/>
          <p:nvPr/>
        </p:nvGrpSpPr>
        <p:grpSpPr>
          <a:xfrm>
            <a:off x="885121" y="3813050"/>
            <a:ext cx="2995589" cy="2442129"/>
            <a:chOff x="885121" y="4312315"/>
            <a:chExt cx="2995589" cy="2442129"/>
          </a:xfrm>
        </p:grpSpPr>
        <p:pic>
          <p:nvPicPr>
            <p:cNvPr id="1026" name="Picture 2" descr="C:\Sitara Devices\AM335x\IPs\ICSS\Training\ARMTechCon\tek00008.png"/>
            <p:cNvPicPr>
              <a:picLocks noChangeAspect="1" noChangeArrowheads="1"/>
            </p:cNvPicPr>
            <p:nvPr/>
          </p:nvPicPr>
          <p:blipFill rotWithShape="1">
            <a:blip r:embed="rId5">
              <a:extLst>
                <a:ext uri="{28A0092B-C50C-407E-A947-70E740481C1C}">
                  <a14:useLocalDpi xmlns:a14="http://schemas.microsoft.com/office/drawing/2010/main" val="0"/>
                </a:ext>
              </a:extLst>
            </a:blip>
            <a:srcRect l="35860" t="2083" b="45555"/>
            <a:stretch/>
          </p:blipFill>
          <p:spPr bwMode="auto">
            <a:xfrm>
              <a:off x="885121" y="4312315"/>
              <a:ext cx="2995589" cy="1834124"/>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1115550" y="6208704"/>
              <a:ext cx="998530" cy="208613"/>
              <a:chOff x="1115550" y="6285514"/>
              <a:chExt cx="998530" cy="407911"/>
            </a:xfrm>
          </p:grpSpPr>
          <p:cxnSp>
            <p:nvCxnSpPr>
              <p:cNvPr id="10" name="Straight Connector 9"/>
              <p:cNvCxnSpPr/>
              <p:nvPr/>
            </p:nvCxnSpPr>
            <p:spPr>
              <a:xfrm>
                <a:off x="1115550" y="6285514"/>
                <a:ext cx="0" cy="3985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114080" y="6294830"/>
                <a:ext cx="0" cy="3985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115550" y="6484811"/>
                <a:ext cx="99853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p:cNvSpPr/>
            <p:nvPr/>
          </p:nvSpPr>
          <p:spPr>
            <a:xfrm>
              <a:off x="1077145" y="6354334"/>
              <a:ext cx="1061509" cy="400110"/>
            </a:xfrm>
            <a:prstGeom prst="rect">
              <a:avLst/>
            </a:prstGeom>
            <a:ln>
              <a:noFill/>
            </a:ln>
          </p:spPr>
          <p:txBody>
            <a:bodyPr wrap="none">
              <a:spAutoFit/>
            </a:bodyPr>
            <a:lstStyle/>
            <a:p>
              <a:r>
                <a:rPr lang="en-US" sz="2000" b="1" dirty="0" smtClean="0">
                  <a:sym typeface="Wingdings" pitchFamily="2" charset="2"/>
                </a:rPr>
                <a:t>~200ns</a:t>
              </a:r>
              <a:endParaRPr lang="en-US" sz="2000" b="1" dirty="0"/>
            </a:p>
          </p:txBody>
        </p:sp>
      </p:grpSp>
      <p:grpSp>
        <p:nvGrpSpPr>
          <p:cNvPr id="11" name="Group 10"/>
          <p:cNvGrpSpPr/>
          <p:nvPr/>
        </p:nvGrpSpPr>
        <p:grpSpPr>
          <a:xfrm>
            <a:off x="5224885" y="3813050"/>
            <a:ext cx="3174662" cy="2749905"/>
            <a:chOff x="5224885" y="4312315"/>
            <a:chExt cx="3174662" cy="2749905"/>
          </a:xfrm>
        </p:grpSpPr>
        <p:pic>
          <p:nvPicPr>
            <p:cNvPr id="6" name="Picture 2" descr="C:\Users\a0271975\Desktop\tek00000.png"/>
            <p:cNvPicPr>
              <a:picLocks noChangeAspect="1" noChangeArrowheads="1"/>
            </p:cNvPicPr>
            <p:nvPr/>
          </p:nvPicPr>
          <p:blipFill rotWithShape="1">
            <a:blip r:embed="rId6">
              <a:extLst>
                <a:ext uri="{28A0092B-C50C-407E-A947-70E740481C1C}">
                  <a14:useLocalDpi xmlns:a14="http://schemas.microsoft.com/office/drawing/2010/main" val="0"/>
                </a:ext>
              </a:extLst>
            </a:blip>
            <a:srcRect l="34081" t="3025" b="42808"/>
            <a:stretch/>
          </p:blipFill>
          <p:spPr bwMode="auto">
            <a:xfrm>
              <a:off x="5224885" y="4312315"/>
              <a:ext cx="2960166" cy="184344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5916175" y="6354334"/>
              <a:ext cx="2483372" cy="707886"/>
            </a:xfrm>
            <a:prstGeom prst="rect">
              <a:avLst/>
            </a:prstGeom>
            <a:ln>
              <a:noFill/>
            </a:ln>
          </p:spPr>
          <p:txBody>
            <a:bodyPr wrap="none">
              <a:spAutoFit/>
            </a:bodyPr>
            <a:lstStyle/>
            <a:p>
              <a:r>
                <a:rPr lang="en-US" sz="2000" b="1" dirty="0" smtClean="0">
                  <a:sym typeface="Wingdings" pitchFamily="2" charset="2"/>
                </a:rPr>
                <a:t>~5ns = ~</a:t>
              </a:r>
              <a:r>
                <a:rPr lang="en-US" sz="2000" b="1" dirty="0">
                  <a:sym typeface="Wingdings" pitchFamily="2" charset="2"/>
                </a:rPr>
                <a:t>40x Faster</a:t>
              </a:r>
              <a:endParaRPr lang="en-US" sz="2000" b="1" dirty="0"/>
            </a:p>
            <a:p>
              <a:endParaRPr lang="en-US" sz="2000" b="1" dirty="0"/>
            </a:p>
          </p:txBody>
        </p:sp>
        <p:grpSp>
          <p:nvGrpSpPr>
            <p:cNvPr id="20" name="Group 19"/>
            <p:cNvGrpSpPr/>
            <p:nvPr/>
          </p:nvGrpSpPr>
          <p:grpSpPr>
            <a:xfrm>
              <a:off x="6185010" y="6194160"/>
              <a:ext cx="205012" cy="223157"/>
              <a:chOff x="1115550" y="6285514"/>
              <a:chExt cx="998530" cy="407911"/>
            </a:xfrm>
          </p:grpSpPr>
          <p:cxnSp>
            <p:nvCxnSpPr>
              <p:cNvPr id="21" name="Straight Connector 20"/>
              <p:cNvCxnSpPr/>
              <p:nvPr/>
            </p:nvCxnSpPr>
            <p:spPr>
              <a:xfrm>
                <a:off x="1115550" y="6285514"/>
                <a:ext cx="0" cy="3985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114080" y="6294830"/>
                <a:ext cx="0" cy="3985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115550" y="6484811"/>
                <a:ext cx="99853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355742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Peripherals</a:t>
            </a:r>
            <a:endParaRPr lang="en-US" dirty="0"/>
          </a:p>
        </p:txBody>
      </p:sp>
      <p:sp>
        <p:nvSpPr>
          <p:cNvPr id="3" name="Content Placeholder 2"/>
          <p:cNvSpPr>
            <a:spLocks noGrp="1"/>
          </p:cNvSpPr>
          <p:nvPr>
            <p:ph idx="1"/>
          </p:nvPr>
        </p:nvSpPr>
        <p:spPr/>
        <p:txBody>
          <a:bodyPr>
            <a:normAutofit/>
          </a:bodyPr>
          <a:lstStyle/>
          <a:p>
            <a:r>
              <a:rPr lang="en-US" sz="1800" dirty="0" smtClean="0"/>
              <a:t>Provide reduced PRU read/write access latency compared to external peripherals</a:t>
            </a:r>
          </a:p>
          <a:p>
            <a:r>
              <a:rPr lang="en-US" sz="1800" dirty="0" smtClean="0"/>
              <a:t>Local peripherals don’t need to go through external L3 or L4 interconnects</a:t>
            </a:r>
          </a:p>
          <a:p>
            <a:r>
              <a:rPr lang="en-US" sz="1800" dirty="0" smtClean="0"/>
              <a:t>Can be used by PRU or by the ARM as additional hardware peripherals on the device</a:t>
            </a:r>
            <a:endParaRPr lang="en-US" sz="1800" b="1" dirty="0" smtClean="0">
              <a:solidFill>
                <a:schemeClr val="accent2"/>
              </a:solidFill>
            </a:endParaRPr>
          </a:p>
          <a:p>
            <a:r>
              <a:rPr lang="en-US" sz="1800" dirty="0" smtClean="0"/>
              <a:t>Integrated peripherals:</a:t>
            </a:r>
          </a:p>
          <a:p>
            <a:pPr lvl="1"/>
            <a:r>
              <a:rPr lang="en-US" sz="1600" dirty="0" smtClean="0"/>
              <a:t>PRU UART</a:t>
            </a:r>
          </a:p>
          <a:p>
            <a:pPr lvl="1"/>
            <a:r>
              <a:rPr lang="en-US" sz="1600" dirty="0" smtClean="0"/>
              <a:t>PRU </a:t>
            </a:r>
            <a:r>
              <a:rPr lang="en-US" sz="1600" dirty="0" err="1" smtClean="0"/>
              <a:t>eCAP</a:t>
            </a:r>
            <a:endParaRPr lang="en-US" sz="1600" dirty="0" smtClean="0"/>
          </a:p>
          <a:p>
            <a:pPr lvl="1"/>
            <a:r>
              <a:rPr lang="en-US" sz="1600" dirty="0" smtClean="0"/>
              <a:t>PRU MDIO</a:t>
            </a:r>
          </a:p>
          <a:p>
            <a:pPr lvl="1"/>
            <a:r>
              <a:rPr lang="en-US" sz="1600" dirty="0" smtClean="0"/>
              <a:t>PRU MII_RT</a:t>
            </a:r>
            <a:endParaRPr lang="en-US" sz="1600" dirty="0"/>
          </a:p>
          <a:p>
            <a:pPr lvl="1"/>
            <a:r>
              <a:rPr lang="en-US" sz="1600" dirty="0" smtClean="0"/>
              <a:t>PRU IEP</a:t>
            </a:r>
          </a:p>
          <a:p>
            <a:pPr marL="339725" lvl="1" indent="0">
              <a:buNone/>
            </a:pPr>
            <a:endParaRPr lang="en-US" sz="1400" dirty="0"/>
          </a:p>
        </p:txBody>
      </p:sp>
      <p:sp>
        <p:nvSpPr>
          <p:cNvPr id="5" name="Right Brace 4"/>
          <p:cNvSpPr/>
          <p:nvPr/>
        </p:nvSpPr>
        <p:spPr>
          <a:xfrm>
            <a:off x="2152485" y="4119018"/>
            <a:ext cx="192025" cy="757782"/>
          </a:xfrm>
          <a:prstGeom prst="righ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p:cNvSpPr txBox="1"/>
          <p:nvPr/>
        </p:nvSpPr>
        <p:spPr>
          <a:xfrm>
            <a:off x="2344511" y="4191000"/>
            <a:ext cx="2295929" cy="523220"/>
          </a:xfrm>
          <a:prstGeom prst="rect">
            <a:avLst/>
          </a:prstGeom>
          <a:noFill/>
        </p:spPr>
        <p:txBody>
          <a:bodyPr wrap="square" rtlCol="0">
            <a:spAutoFit/>
          </a:bodyPr>
          <a:lstStyle/>
          <a:p>
            <a:pPr marL="0" lvl="2"/>
            <a:r>
              <a:rPr lang="en-US" sz="1400" dirty="0"/>
              <a:t>Real-time Ethernet       	</a:t>
            </a:r>
            <a:r>
              <a:rPr lang="en-US" sz="1400" dirty="0" smtClean="0"/>
              <a:t>            </a:t>
            </a:r>
            <a:r>
              <a:rPr lang="en-US" sz="1400" dirty="0"/>
              <a:t>specific </a:t>
            </a:r>
            <a:r>
              <a:rPr lang="en-US" sz="1400" dirty="0" smtClean="0"/>
              <a:t>modules</a:t>
            </a:r>
            <a:endParaRPr lang="en-US" sz="1400" dirty="0"/>
          </a:p>
        </p:txBody>
      </p:sp>
      <p:sp>
        <p:nvSpPr>
          <p:cNvPr id="25" name="Rectangle 24"/>
          <p:cNvSpPr/>
          <p:nvPr/>
        </p:nvSpPr>
        <p:spPr>
          <a:xfrm>
            <a:off x="3957521" y="3275380"/>
            <a:ext cx="5016419" cy="2688350"/>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ase">
              <a:spcBef>
                <a:spcPct val="0"/>
              </a:spcBef>
              <a:spcAft>
                <a:spcPct val="0"/>
              </a:spcAft>
            </a:pPr>
            <a:r>
              <a:rPr lang="en-US" sz="1400" b="1" dirty="0" smtClean="0">
                <a:solidFill>
                  <a:srgbClr val="000000">
                    <a:lumMod val="95000"/>
                    <a:lumOff val="5000"/>
                  </a:srgbClr>
                </a:solidFill>
              </a:rPr>
              <a:t>Programmable Real-Time Unit (PRU) </a:t>
            </a:r>
            <a:br>
              <a:rPr lang="en-US" sz="1400" b="1" dirty="0" smtClean="0">
                <a:solidFill>
                  <a:srgbClr val="000000">
                    <a:lumMod val="95000"/>
                    <a:lumOff val="5000"/>
                  </a:srgbClr>
                </a:solidFill>
              </a:rPr>
            </a:br>
            <a:r>
              <a:rPr lang="en-US" sz="1400" b="1" dirty="0" smtClean="0">
                <a:solidFill>
                  <a:srgbClr val="000000">
                    <a:lumMod val="95000"/>
                    <a:lumOff val="5000"/>
                  </a:srgbClr>
                </a:solidFill>
              </a:rPr>
              <a:t>Subsystem</a:t>
            </a:r>
            <a:endParaRPr lang="en-US" sz="1400" b="1" dirty="0">
              <a:solidFill>
                <a:srgbClr val="000000">
                  <a:lumMod val="95000"/>
                  <a:lumOff val="5000"/>
                </a:srgbClr>
              </a:solidFill>
            </a:endParaRPr>
          </a:p>
        </p:txBody>
      </p:sp>
      <p:sp>
        <p:nvSpPr>
          <p:cNvPr id="27" name="Rectangle 26"/>
          <p:cNvSpPr>
            <a:spLocks noChangeArrowheads="1"/>
          </p:cNvSpPr>
          <p:nvPr/>
        </p:nvSpPr>
        <p:spPr bwMode="auto">
          <a:xfrm rot="16200000">
            <a:off x="6587354" y="2794408"/>
            <a:ext cx="211888" cy="4436935"/>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a:solidFill>
                  <a:srgbClr val="000000"/>
                </a:solidFill>
                <a:ea typeface="MS Mincho"/>
                <a:cs typeface="MS Mincho"/>
              </a:rPr>
              <a:t>Interconnect</a:t>
            </a:r>
          </a:p>
        </p:txBody>
      </p:sp>
      <p:sp>
        <p:nvSpPr>
          <p:cNvPr id="28" name="Rectangle 27"/>
          <p:cNvSpPr>
            <a:spLocks noChangeArrowheads="1"/>
          </p:cNvSpPr>
          <p:nvPr/>
        </p:nvSpPr>
        <p:spPr bwMode="auto">
          <a:xfrm>
            <a:off x="4490739" y="5336880"/>
            <a:ext cx="888880" cy="434825"/>
          </a:xfrm>
          <a:prstGeom prst="rect">
            <a:avLst/>
          </a:prstGeom>
          <a:solidFill>
            <a:srgbClr val="FF0000"/>
          </a:solidFill>
          <a:ln>
            <a:solidFill>
              <a:srgbClr val="FF0000"/>
            </a:solidFill>
            <a:headEnd/>
            <a:tailEnd/>
          </a:ln>
        </p:spPr>
        <p:style>
          <a:lnRef idx="1">
            <a:schemeClr val="accent4"/>
          </a:lnRef>
          <a:fillRef idx="3">
            <a:schemeClr val="accent4"/>
          </a:fillRef>
          <a:effectRef idx="2">
            <a:schemeClr val="accent4"/>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chemeClr val="bg1"/>
                </a:solidFill>
                <a:ea typeface="MS Mincho"/>
                <a:cs typeface="MS Mincho"/>
              </a:rPr>
              <a:t>INTC</a:t>
            </a:r>
            <a:endParaRPr lang="en-US" altLang="ja-JP" sz="1100" b="1" dirty="0">
              <a:solidFill>
                <a:schemeClr val="bg1"/>
              </a:solidFill>
              <a:ea typeface="MS Mincho"/>
              <a:cs typeface="MS Mincho"/>
            </a:endParaRPr>
          </a:p>
        </p:txBody>
      </p:sp>
      <p:sp>
        <p:nvSpPr>
          <p:cNvPr id="30" name="Rectangle 29"/>
          <p:cNvSpPr>
            <a:spLocks noChangeArrowheads="1"/>
          </p:cNvSpPr>
          <p:nvPr/>
        </p:nvSpPr>
        <p:spPr bwMode="auto">
          <a:xfrm>
            <a:off x="5493720" y="5334049"/>
            <a:ext cx="640080" cy="437656"/>
          </a:xfrm>
          <a:prstGeom prst="rect">
            <a:avLst/>
          </a:prstGeom>
          <a:solidFill>
            <a:srgbClr val="FFC000"/>
          </a:solidFill>
          <a:ln>
            <a:solidFill>
              <a:srgbClr val="FFC000"/>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UART</a:t>
            </a:r>
            <a:endParaRPr lang="en-US" altLang="ja-JP" sz="1100" b="1" dirty="0">
              <a:solidFill>
                <a:srgbClr val="000000"/>
              </a:solidFill>
              <a:ea typeface="MS Mincho"/>
              <a:cs typeface="MS Mincho"/>
            </a:endParaRPr>
          </a:p>
        </p:txBody>
      </p:sp>
      <p:sp>
        <p:nvSpPr>
          <p:cNvPr id="32" name="Rectangle 31"/>
          <p:cNvSpPr>
            <a:spLocks noChangeArrowheads="1"/>
          </p:cNvSpPr>
          <p:nvPr/>
        </p:nvSpPr>
        <p:spPr bwMode="auto">
          <a:xfrm>
            <a:off x="5494834" y="4284885"/>
            <a:ext cx="502920" cy="411480"/>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Inst.</a:t>
            </a:r>
            <a:br>
              <a:rPr lang="en-US" altLang="ja-JP" sz="1100" b="1" dirty="0">
                <a:solidFill>
                  <a:schemeClr val="bg1"/>
                </a:solidFill>
                <a:ea typeface="MS Mincho"/>
                <a:cs typeface="MS Mincho"/>
              </a:rPr>
            </a:br>
            <a:r>
              <a:rPr lang="en-US" altLang="ja-JP" sz="1100" b="1" dirty="0">
                <a:solidFill>
                  <a:schemeClr val="bg1"/>
                </a:solidFill>
                <a:ea typeface="MS Mincho"/>
                <a:cs typeface="MS Mincho"/>
              </a:rPr>
              <a:t>RAM</a:t>
            </a:r>
          </a:p>
        </p:txBody>
      </p:sp>
      <p:sp>
        <p:nvSpPr>
          <p:cNvPr id="33" name="Rectangle 32"/>
          <p:cNvSpPr>
            <a:spLocks noChangeArrowheads="1"/>
          </p:cNvSpPr>
          <p:nvPr/>
        </p:nvSpPr>
        <p:spPr bwMode="auto">
          <a:xfrm>
            <a:off x="4498256" y="4286715"/>
            <a:ext cx="958173"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Shared RAM</a:t>
            </a:r>
          </a:p>
        </p:txBody>
      </p:sp>
      <p:sp>
        <p:nvSpPr>
          <p:cNvPr id="34" name="Line 8"/>
          <p:cNvSpPr>
            <a:spLocks noChangeShapeType="1"/>
          </p:cNvSpPr>
          <p:nvPr/>
        </p:nvSpPr>
        <p:spPr bwMode="auto">
          <a:xfrm>
            <a:off x="4964545" y="4687183"/>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35" name="Line 8"/>
          <p:cNvSpPr>
            <a:spLocks noChangeShapeType="1"/>
          </p:cNvSpPr>
          <p:nvPr/>
        </p:nvSpPr>
        <p:spPr bwMode="auto">
          <a:xfrm>
            <a:off x="5754067" y="468266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36" name="Line 8"/>
          <p:cNvSpPr>
            <a:spLocks noChangeShapeType="1"/>
          </p:cNvSpPr>
          <p:nvPr/>
        </p:nvSpPr>
        <p:spPr bwMode="auto">
          <a:xfrm>
            <a:off x="7209146" y="510828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37" name="Line 8"/>
          <p:cNvSpPr>
            <a:spLocks noChangeShapeType="1"/>
          </p:cNvSpPr>
          <p:nvPr/>
        </p:nvSpPr>
        <p:spPr bwMode="auto">
          <a:xfrm>
            <a:off x="4923882" y="510727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38" name="Rectangle 37"/>
          <p:cNvSpPr>
            <a:spLocks noChangeArrowheads="1"/>
          </p:cNvSpPr>
          <p:nvPr/>
        </p:nvSpPr>
        <p:spPr bwMode="auto">
          <a:xfrm>
            <a:off x="6029672" y="4284885"/>
            <a:ext cx="502920"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err="1">
                <a:solidFill>
                  <a:schemeClr val="bg1"/>
                </a:solidFill>
                <a:ea typeface="MS Mincho"/>
                <a:cs typeface="MS Mincho"/>
              </a:rPr>
              <a:t>DataRAM</a:t>
            </a:r>
            <a:endParaRPr lang="en-US" altLang="ja-JP" sz="1100" b="1" dirty="0">
              <a:solidFill>
                <a:schemeClr val="bg1"/>
              </a:solidFill>
              <a:ea typeface="MS Mincho"/>
              <a:cs typeface="MS Mincho"/>
            </a:endParaRPr>
          </a:p>
        </p:txBody>
      </p:sp>
      <p:sp>
        <p:nvSpPr>
          <p:cNvPr id="39" name="Rectangle 38"/>
          <p:cNvSpPr>
            <a:spLocks noChangeArrowheads="1"/>
          </p:cNvSpPr>
          <p:nvPr/>
        </p:nvSpPr>
        <p:spPr bwMode="auto">
          <a:xfrm>
            <a:off x="6569351" y="4284885"/>
            <a:ext cx="502920" cy="411480"/>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Inst.</a:t>
            </a:r>
            <a:br>
              <a:rPr lang="en-US" altLang="ja-JP" sz="1100" b="1" dirty="0">
                <a:solidFill>
                  <a:schemeClr val="bg1"/>
                </a:solidFill>
                <a:ea typeface="MS Mincho"/>
                <a:cs typeface="MS Mincho"/>
              </a:rPr>
            </a:br>
            <a:r>
              <a:rPr lang="en-US" altLang="ja-JP" sz="1100" b="1" dirty="0">
                <a:solidFill>
                  <a:schemeClr val="bg1"/>
                </a:solidFill>
                <a:ea typeface="MS Mincho"/>
                <a:cs typeface="MS Mincho"/>
              </a:rPr>
              <a:t>RAM</a:t>
            </a:r>
          </a:p>
        </p:txBody>
      </p:sp>
      <p:sp>
        <p:nvSpPr>
          <p:cNvPr id="44" name="Rectangle 43"/>
          <p:cNvSpPr>
            <a:spLocks noChangeArrowheads="1"/>
          </p:cNvSpPr>
          <p:nvPr/>
        </p:nvSpPr>
        <p:spPr bwMode="auto">
          <a:xfrm>
            <a:off x="7104189" y="4284885"/>
            <a:ext cx="502920"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err="1">
                <a:solidFill>
                  <a:schemeClr val="bg1"/>
                </a:solidFill>
                <a:ea typeface="MS Mincho"/>
                <a:cs typeface="MS Mincho"/>
              </a:rPr>
              <a:t>DataRAM</a:t>
            </a:r>
            <a:endParaRPr lang="en-US" altLang="ja-JP" sz="1100" b="1" dirty="0">
              <a:solidFill>
                <a:schemeClr val="bg1"/>
              </a:solidFill>
              <a:ea typeface="MS Mincho"/>
              <a:cs typeface="MS Mincho"/>
            </a:endParaRPr>
          </a:p>
        </p:txBody>
      </p:sp>
      <p:sp>
        <p:nvSpPr>
          <p:cNvPr id="47" name="Line 8"/>
          <p:cNvSpPr>
            <a:spLocks noChangeShapeType="1"/>
          </p:cNvSpPr>
          <p:nvPr/>
        </p:nvSpPr>
        <p:spPr bwMode="auto">
          <a:xfrm>
            <a:off x="6272946" y="4676502"/>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48" name="Line 8"/>
          <p:cNvSpPr>
            <a:spLocks noChangeShapeType="1"/>
          </p:cNvSpPr>
          <p:nvPr/>
        </p:nvSpPr>
        <p:spPr bwMode="auto">
          <a:xfrm>
            <a:off x="6839009" y="468083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3" name="Line 8"/>
          <p:cNvSpPr>
            <a:spLocks noChangeShapeType="1"/>
          </p:cNvSpPr>
          <p:nvPr/>
        </p:nvSpPr>
        <p:spPr bwMode="auto">
          <a:xfrm>
            <a:off x="7357888" y="4676502"/>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6" name="Rectangle 55"/>
          <p:cNvSpPr>
            <a:spLocks noChangeArrowheads="1"/>
          </p:cNvSpPr>
          <p:nvPr/>
        </p:nvSpPr>
        <p:spPr bwMode="auto">
          <a:xfrm>
            <a:off x="5494834" y="3573769"/>
            <a:ext cx="1037758" cy="661736"/>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endParaRPr lang="en-US" altLang="ja-JP" sz="1600" b="1" dirty="0">
              <a:solidFill>
                <a:schemeClr val="bg1"/>
              </a:solidFill>
              <a:ea typeface="MS Mincho"/>
              <a:cs typeface="MS Mincho"/>
            </a:endParaRPr>
          </a:p>
          <a:p>
            <a:pPr algn="ctr" eaLnBrk="0" fontAlgn="base" hangingPunct="0">
              <a:spcBef>
                <a:spcPct val="0"/>
              </a:spcBef>
              <a:spcAft>
                <a:spcPct val="0"/>
              </a:spcAft>
            </a:pPr>
            <a:r>
              <a:rPr lang="en-US" altLang="ja-JP" sz="1600" b="1" dirty="0">
                <a:solidFill>
                  <a:schemeClr val="bg1"/>
                </a:solidFill>
                <a:ea typeface="MS Mincho"/>
                <a:cs typeface="MS Mincho"/>
              </a:rPr>
              <a:t>PRU0    </a:t>
            </a:r>
            <a:r>
              <a:rPr lang="en-US" altLang="ja-JP" sz="1200" dirty="0">
                <a:solidFill>
                  <a:schemeClr val="bg1"/>
                </a:solidFill>
                <a:ea typeface="MS Mincho"/>
                <a:cs typeface="MS Mincho"/>
              </a:rPr>
              <a:t>(200MHz)</a:t>
            </a:r>
            <a:endParaRPr lang="en-US" altLang="ja-JP" sz="1600" dirty="0">
              <a:solidFill>
                <a:schemeClr val="bg1"/>
              </a:solidFill>
              <a:ea typeface="MS Mincho"/>
              <a:cs typeface="MS Mincho"/>
            </a:endParaRPr>
          </a:p>
          <a:p>
            <a:pPr algn="ctr" eaLnBrk="0" fontAlgn="base" hangingPunct="0">
              <a:spcBef>
                <a:spcPct val="0"/>
              </a:spcBef>
              <a:spcAft>
                <a:spcPct val="0"/>
              </a:spcAft>
            </a:pPr>
            <a:endParaRPr lang="en-US" sz="1600" b="1" dirty="0">
              <a:solidFill>
                <a:schemeClr val="bg1"/>
              </a:solidFill>
              <a:ea typeface="MS Mincho"/>
              <a:cs typeface="MS Mincho"/>
            </a:endParaRPr>
          </a:p>
        </p:txBody>
      </p:sp>
      <p:sp>
        <p:nvSpPr>
          <p:cNvPr id="57" name="Rectangle 56"/>
          <p:cNvSpPr>
            <a:spLocks noChangeArrowheads="1"/>
          </p:cNvSpPr>
          <p:nvPr/>
        </p:nvSpPr>
        <p:spPr bwMode="auto">
          <a:xfrm>
            <a:off x="6569351" y="3573769"/>
            <a:ext cx="1037758" cy="661736"/>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endParaRPr lang="en-US" altLang="ja-JP" sz="1600" b="1" dirty="0">
              <a:solidFill>
                <a:schemeClr val="bg1"/>
              </a:solidFill>
              <a:ea typeface="MS Mincho"/>
              <a:cs typeface="MS Mincho"/>
            </a:endParaRPr>
          </a:p>
          <a:p>
            <a:pPr algn="ctr" eaLnBrk="0" fontAlgn="base" hangingPunct="0">
              <a:spcBef>
                <a:spcPct val="0"/>
              </a:spcBef>
              <a:spcAft>
                <a:spcPct val="0"/>
              </a:spcAft>
            </a:pPr>
            <a:r>
              <a:rPr lang="en-US" altLang="ja-JP" sz="1600" b="1" dirty="0">
                <a:solidFill>
                  <a:schemeClr val="bg1"/>
                </a:solidFill>
                <a:ea typeface="MS Mincho"/>
                <a:cs typeface="MS Mincho"/>
              </a:rPr>
              <a:t>PRU1    </a:t>
            </a:r>
            <a:r>
              <a:rPr lang="en-US" altLang="ja-JP" sz="1200" dirty="0">
                <a:solidFill>
                  <a:schemeClr val="bg1"/>
                </a:solidFill>
                <a:ea typeface="MS Mincho"/>
                <a:cs typeface="MS Mincho"/>
              </a:rPr>
              <a:t>(200MHz)</a:t>
            </a:r>
          </a:p>
          <a:p>
            <a:pPr algn="ctr" eaLnBrk="0" fontAlgn="base" hangingPunct="0">
              <a:spcBef>
                <a:spcPct val="0"/>
              </a:spcBef>
              <a:spcAft>
                <a:spcPct val="0"/>
              </a:spcAft>
            </a:pPr>
            <a:endParaRPr lang="en-US" sz="1600" b="1" dirty="0">
              <a:solidFill>
                <a:schemeClr val="bg1"/>
              </a:solidFill>
              <a:ea typeface="MS Mincho"/>
              <a:cs typeface="MS Mincho"/>
            </a:endParaRPr>
          </a:p>
        </p:txBody>
      </p:sp>
      <p:sp>
        <p:nvSpPr>
          <p:cNvPr id="58" name="Rectangle 57"/>
          <p:cNvSpPr>
            <a:spLocks noChangeArrowheads="1"/>
          </p:cNvSpPr>
          <p:nvPr/>
        </p:nvSpPr>
        <p:spPr bwMode="auto">
          <a:xfrm>
            <a:off x="6197816" y="5334710"/>
            <a:ext cx="640080" cy="437656"/>
          </a:xfrm>
          <a:prstGeom prst="rect">
            <a:avLst/>
          </a:prstGeom>
          <a:solidFill>
            <a:srgbClr val="FFC000"/>
          </a:solidFill>
          <a:ln>
            <a:solidFill>
              <a:srgbClr val="FFC000"/>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err="1" smtClean="0">
                <a:solidFill>
                  <a:srgbClr val="000000"/>
                </a:solidFill>
                <a:ea typeface="MS Mincho"/>
                <a:cs typeface="MS Mincho"/>
              </a:rPr>
              <a:t>eCAP</a:t>
            </a:r>
            <a:endParaRPr lang="en-US" altLang="ja-JP" sz="1100" b="1" dirty="0">
              <a:solidFill>
                <a:srgbClr val="000000"/>
              </a:solidFill>
              <a:ea typeface="MS Mincho"/>
              <a:cs typeface="MS Mincho"/>
            </a:endParaRPr>
          </a:p>
        </p:txBody>
      </p:sp>
      <p:sp>
        <p:nvSpPr>
          <p:cNvPr id="59" name="Rectangle 58"/>
          <p:cNvSpPr>
            <a:spLocks noChangeArrowheads="1"/>
          </p:cNvSpPr>
          <p:nvPr/>
        </p:nvSpPr>
        <p:spPr bwMode="auto">
          <a:xfrm>
            <a:off x="6889106" y="5349911"/>
            <a:ext cx="640080" cy="437656"/>
          </a:xfrm>
          <a:prstGeom prst="rect">
            <a:avLst/>
          </a:prstGeom>
          <a:solidFill>
            <a:srgbClr val="FFC000"/>
          </a:solidFill>
          <a:ln>
            <a:solidFill>
              <a:srgbClr val="FFC000"/>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MII x2</a:t>
            </a:r>
            <a:endParaRPr lang="en-US" altLang="ja-JP" sz="1100" b="1" dirty="0">
              <a:solidFill>
                <a:srgbClr val="000000"/>
              </a:solidFill>
              <a:ea typeface="MS Mincho"/>
              <a:cs typeface="MS Mincho"/>
            </a:endParaRPr>
          </a:p>
        </p:txBody>
      </p:sp>
      <p:sp>
        <p:nvSpPr>
          <p:cNvPr id="60" name="Rectangle 59"/>
          <p:cNvSpPr>
            <a:spLocks noChangeArrowheads="1"/>
          </p:cNvSpPr>
          <p:nvPr/>
        </p:nvSpPr>
        <p:spPr bwMode="auto">
          <a:xfrm>
            <a:off x="7580396" y="5349911"/>
            <a:ext cx="640080" cy="437656"/>
          </a:xfrm>
          <a:prstGeom prst="rect">
            <a:avLst/>
          </a:prstGeom>
          <a:solidFill>
            <a:srgbClr val="FFC000"/>
          </a:solidFill>
          <a:ln>
            <a:solidFill>
              <a:srgbClr val="FFC000"/>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MDIO</a:t>
            </a:r>
            <a:endParaRPr lang="en-US" altLang="ja-JP" sz="1100" b="1" dirty="0">
              <a:solidFill>
                <a:srgbClr val="000000"/>
              </a:solidFill>
              <a:ea typeface="MS Mincho"/>
              <a:cs typeface="MS Mincho"/>
            </a:endParaRPr>
          </a:p>
        </p:txBody>
      </p:sp>
      <p:sp>
        <p:nvSpPr>
          <p:cNvPr id="61" name="Rectangle 60"/>
          <p:cNvSpPr>
            <a:spLocks noChangeArrowheads="1"/>
          </p:cNvSpPr>
          <p:nvPr/>
        </p:nvSpPr>
        <p:spPr bwMode="auto">
          <a:xfrm>
            <a:off x="8271686" y="5349911"/>
            <a:ext cx="640080" cy="437656"/>
          </a:xfrm>
          <a:prstGeom prst="rect">
            <a:avLst/>
          </a:prstGeom>
          <a:solidFill>
            <a:srgbClr val="FFC000"/>
          </a:solidFill>
          <a:ln>
            <a:solidFill>
              <a:srgbClr val="FFC000"/>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IEP (Timer)</a:t>
            </a:r>
            <a:endParaRPr lang="en-US" altLang="ja-JP" sz="1100" b="1" dirty="0">
              <a:solidFill>
                <a:srgbClr val="000000"/>
              </a:solidFill>
              <a:ea typeface="MS Mincho"/>
              <a:cs typeface="MS Mincho"/>
            </a:endParaRPr>
          </a:p>
        </p:txBody>
      </p:sp>
      <p:sp>
        <p:nvSpPr>
          <p:cNvPr id="62" name="Line 8"/>
          <p:cNvSpPr>
            <a:spLocks noChangeShapeType="1"/>
          </p:cNvSpPr>
          <p:nvPr/>
        </p:nvSpPr>
        <p:spPr bwMode="auto">
          <a:xfrm>
            <a:off x="7913236" y="511882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63" name="Line 8"/>
          <p:cNvSpPr>
            <a:spLocks noChangeShapeType="1"/>
          </p:cNvSpPr>
          <p:nvPr/>
        </p:nvSpPr>
        <p:spPr bwMode="auto">
          <a:xfrm>
            <a:off x="8566121" y="511882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64" name="Line 8"/>
          <p:cNvSpPr>
            <a:spLocks noChangeShapeType="1"/>
          </p:cNvSpPr>
          <p:nvPr/>
        </p:nvSpPr>
        <p:spPr bwMode="auto">
          <a:xfrm>
            <a:off x="6530656" y="511882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65" name="Line 8"/>
          <p:cNvSpPr>
            <a:spLocks noChangeShapeType="1"/>
          </p:cNvSpPr>
          <p:nvPr/>
        </p:nvSpPr>
        <p:spPr bwMode="auto">
          <a:xfrm>
            <a:off x="5839366" y="512065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13" name="Rounded Rectangle 12"/>
          <p:cNvSpPr/>
          <p:nvPr/>
        </p:nvSpPr>
        <p:spPr>
          <a:xfrm>
            <a:off x="5456428" y="5219749"/>
            <a:ext cx="3517511" cy="743981"/>
          </a:xfrm>
          <a:prstGeom prst="round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570274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 “Interrupts”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PRU does not support asynchronous interrupts.</a:t>
            </a:r>
          </a:p>
          <a:p>
            <a:pPr lvl="1"/>
            <a:r>
              <a:rPr lang="en-US" dirty="0" smtClean="0"/>
              <a:t>However, specialized h/w and instructions facilitate efficient polling of system events. </a:t>
            </a:r>
          </a:p>
          <a:p>
            <a:pPr lvl="1"/>
            <a:r>
              <a:rPr lang="en-US" dirty="0" smtClean="0"/>
              <a:t>The PRU-ICSS can also generate interrupts for the ARM, other PRU-ICSS, and sync events for EDMA.</a:t>
            </a:r>
          </a:p>
          <a:p>
            <a:r>
              <a:rPr lang="en-US" dirty="0" smtClean="0"/>
              <a:t>From </a:t>
            </a:r>
            <a:r>
              <a:rPr lang="en-US" dirty="0" err="1" smtClean="0"/>
              <a:t>UofT</a:t>
            </a:r>
            <a:r>
              <a:rPr lang="en-US" dirty="0" smtClean="0"/>
              <a:t> CSC469 lecture notes, “</a:t>
            </a:r>
            <a:r>
              <a:rPr lang="en-US" i="1" dirty="0" smtClean="0">
                <a:solidFill>
                  <a:srgbClr val="0000FF"/>
                </a:solidFill>
              </a:rPr>
              <a:t>Polling </a:t>
            </a:r>
            <a:r>
              <a:rPr lang="en-US" i="1" dirty="0">
                <a:solidFill>
                  <a:srgbClr val="0000FF"/>
                </a:solidFill>
              </a:rPr>
              <a:t>is like picking up your phone every </a:t>
            </a:r>
            <a:r>
              <a:rPr lang="en-US" i="1" dirty="0" smtClean="0">
                <a:solidFill>
                  <a:srgbClr val="0000FF"/>
                </a:solidFill>
              </a:rPr>
              <a:t>few seconds </a:t>
            </a:r>
            <a:r>
              <a:rPr lang="en-US" i="1" dirty="0">
                <a:solidFill>
                  <a:srgbClr val="0000FF"/>
                </a:solidFill>
              </a:rPr>
              <a:t>to see if you have a call. </a:t>
            </a:r>
            <a:r>
              <a:rPr lang="en-US" i="1" dirty="0" smtClean="0">
                <a:solidFill>
                  <a:srgbClr val="0000FF"/>
                </a:solidFill>
              </a:rPr>
              <a:t>Interrupts are </a:t>
            </a:r>
            <a:r>
              <a:rPr lang="en-US" i="1" dirty="0">
                <a:solidFill>
                  <a:srgbClr val="0000FF"/>
                </a:solidFill>
              </a:rPr>
              <a:t>like waiting for the phone to ring</a:t>
            </a:r>
            <a:r>
              <a:rPr lang="en-US" i="1" dirty="0" smtClean="0">
                <a:solidFill>
                  <a:srgbClr val="0000FF"/>
                </a:solidFill>
              </a:rPr>
              <a:t>.</a:t>
            </a:r>
            <a:endParaRPr lang="en-US" i="1" dirty="0">
              <a:solidFill>
                <a:srgbClr val="0000FF"/>
              </a:solidFill>
            </a:endParaRPr>
          </a:p>
          <a:p>
            <a:pPr lvl="1"/>
            <a:r>
              <a:rPr lang="en-US" i="1" dirty="0" smtClean="0">
                <a:solidFill>
                  <a:srgbClr val="0000FF"/>
                </a:solidFill>
              </a:rPr>
              <a:t>Interrupts </a:t>
            </a:r>
            <a:r>
              <a:rPr lang="en-US" i="1" dirty="0">
                <a:solidFill>
                  <a:srgbClr val="0000FF"/>
                </a:solidFill>
              </a:rPr>
              <a:t>win if processor has other </a:t>
            </a:r>
            <a:r>
              <a:rPr lang="en-US" i="1" dirty="0" smtClean="0">
                <a:solidFill>
                  <a:srgbClr val="0000FF"/>
                </a:solidFill>
              </a:rPr>
              <a:t>work to </a:t>
            </a:r>
            <a:r>
              <a:rPr lang="en-US" i="1" dirty="0">
                <a:solidFill>
                  <a:srgbClr val="0000FF"/>
                </a:solidFill>
              </a:rPr>
              <a:t>do and event response time is not </a:t>
            </a:r>
            <a:r>
              <a:rPr lang="en-US" i="1" dirty="0" smtClean="0">
                <a:solidFill>
                  <a:srgbClr val="0000FF"/>
                </a:solidFill>
              </a:rPr>
              <a:t>critical</a:t>
            </a:r>
          </a:p>
          <a:p>
            <a:pPr lvl="1"/>
            <a:r>
              <a:rPr lang="en-US" i="1" dirty="0" smtClean="0">
                <a:solidFill>
                  <a:srgbClr val="0000FF"/>
                </a:solidFill>
              </a:rPr>
              <a:t>Polling </a:t>
            </a:r>
            <a:r>
              <a:rPr lang="en-US" i="1" dirty="0">
                <a:solidFill>
                  <a:srgbClr val="0000FF"/>
                </a:solidFill>
              </a:rPr>
              <a:t>can be better if processor has </a:t>
            </a:r>
            <a:r>
              <a:rPr lang="en-US" i="1" dirty="0" smtClean="0">
                <a:solidFill>
                  <a:srgbClr val="0000FF"/>
                </a:solidFill>
              </a:rPr>
              <a:t>to respond </a:t>
            </a:r>
            <a:r>
              <a:rPr lang="en-US" i="1" dirty="0">
                <a:solidFill>
                  <a:srgbClr val="0000FF"/>
                </a:solidFill>
              </a:rPr>
              <a:t>to an event </a:t>
            </a:r>
            <a:r>
              <a:rPr lang="en-US" i="1" dirty="0" smtClean="0">
                <a:solidFill>
                  <a:srgbClr val="0000FF"/>
                </a:solidFill>
              </a:rPr>
              <a:t>ASAP</a:t>
            </a:r>
            <a:r>
              <a:rPr lang="en-US" dirty="0" smtClean="0"/>
              <a:t>”</a:t>
            </a:r>
          </a:p>
          <a:p>
            <a:r>
              <a:rPr lang="en-US" dirty="0" smtClean="0"/>
              <a:t>Asynchronous interrupts can introduce jitter in execution time and generally reduce determinism.  The PRU is optimized for highly deterministic operation.</a:t>
            </a:r>
          </a:p>
        </p:txBody>
      </p:sp>
    </p:spTree>
    <p:extLst>
      <p:ext uri="{BB962C8B-B14F-4D97-AF65-F5344CB8AC3E}">
        <p14:creationId xmlns:p14="http://schemas.microsoft.com/office/powerpoint/2010/main" val="674547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7162800" cy="468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4997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9632"/>
          </a:xfrm>
        </p:spPr>
        <p:txBody>
          <a:bodyPr>
            <a:normAutofit fontScale="90000"/>
          </a:bodyPr>
          <a:lstStyle/>
          <a:p>
            <a:r>
              <a:rPr lang="en-US" dirty="0" smtClean="0"/>
              <a:t>ARM </a:t>
            </a:r>
            <a:r>
              <a:rPr lang="en-US" dirty="0" err="1" smtClean="0"/>
              <a:t>SoC</a:t>
            </a:r>
            <a:r>
              <a:rPr lang="en-US" dirty="0" smtClean="0"/>
              <a:t> Architecture</a:t>
            </a:r>
            <a:endParaRPr lang="en-US" dirty="0"/>
          </a:p>
        </p:txBody>
      </p:sp>
      <p:sp>
        <p:nvSpPr>
          <p:cNvPr id="3" name="Rectangle 2"/>
          <p:cNvSpPr/>
          <p:nvPr/>
        </p:nvSpPr>
        <p:spPr>
          <a:xfrm>
            <a:off x="5301695" y="1929856"/>
            <a:ext cx="3341234" cy="3902607"/>
          </a:xfrm>
          <a:prstGeom prst="rect">
            <a:avLst/>
          </a:prstGeom>
          <a:noFill/>
        </p:spPr>
        <p:txBody>
          <a:bodyPr wrap="square">
            <a:spAutoFit/>
          </a:bodyPr>
          <a:lstStyle/>
          <a:p>
            <a:pPr marL="287338" lvl="0" indent="-287338">
              <a:lnSpc>
                <a:spcPct val="90000"/>
              </a:lnSpc>
              <a:spcBef>
                <a:spcPts val="2400"/>
              </a:spcBef>
              <a:buSzPct val="90000"/>
              <a:buBlip>
                <a:blip r:embed="rId3"/>
              </a:buBlip>
            </a:pPr>
            <a:r>
              <a:rPr lang="en-US" dirty="0" smtClean="0">
                <a:solidFill>
                  <a:srgbClr val="001233"/>
                </a:solidFill>
              </a:rPr>
              <a:t>L1D, L1P caches </a:t>
            </a:r>
            <a:r>
              <a:rPr lang="en-US" dirty="0" smtClean="0">
                <a:solidFill>
                  <a:srgbClr val="001233"/>
                </a:solidFill>
              </a:rPr>
              <a:t>(32KB): </a:t>
            </a:r>
            <a:endParaRPr lang="en-US" dirty="0">
              <a:solidFill>
                <a:srgbClr val="001233"/>
              </a:solidFill>
            </a:endParaRPr>
          </a:p>
          <a:p>
            <a:pPr marL="627063" lvl="1" indent="-287338">
              <a:lnSpc>
                <a:spcPct val="90000"/>
              </a:lnSpc>
              <a:spcBef>
                <a:spcPts val="600"/>
              </a:spcBef>
              <a:buClr>
                <a:srgbClr val="CC302F"/>
              </a:buClr>
              <a:buFont typeface="Century Gothic" pitchFamily="34" charset="0"/>
              <a:buChar char="–"/>
            </a:pPr>
            <a:r>
              <a:rPr lang="en-US" sz="1400" dirty="0">
                <a:solidFill>
                  <a:srgbClr val="001233"/>
                </a:solidFill>
              </a:rPr>
              <a:t>Single cycle access</a:t>
            </a:r>
          </a:p>
          <a:p>
            <a:pPr marL="287338" lvl="0" indent="-287338">
              <a:lnSpc>
                <a:spcPct val="90000"/>
              </a:lnSpc>
              <a:spcBef>
                <a:spcPts val="2400"/>
              </a:spcBef>
              <a:buSzPct val="90000"/>
              <a:buBlip>
                <a:blip r:embed="rId3"/>
              </a:buBlip>
            </a:pPr>
            <a:r>
              <a:rPr lang="en-US" dirty="0" smtClean="0">
                <a:solidFill>
                  <a:srgbClr val="001233"/>
                </a:solidFill>
              </a:rPr>
              <a:t>L2 cache (256KB)</a:t>
            </a:r>
            <a:endParaRPr lang="en-US" dirty="0">
              <a:solidFill>
                <a:srgbClr val="001233"/>
              </a:solidFill>
            </a:endParaRPr>
          </a:p>
          <a:p>
            <a:pPr marL="627063" lvl="1" indent="-287338">
              <a:lnSpc>
                <a:spcPct val="90000"/>
              </a:lnSpc>
              <a:spcBef>
                <a:spcPts val="600"/>
              </a:spcBef>
              <a:buClr>
                <a:srgbClr val="CC302F"/>
              </a:buClr>
              <a:buFont typeface="Century Gothic" pitchFamily="34" charset="0"/>
              <a:buChar char="–"/>
            </a:pPr>
            <a:r>
              <a:rPr lang="en-US" sz="1400" dirty="0">
                <a:solidFill>
                  <a:srgbClr val="001233"/>
                </a:solidFill>
              </a:rPr>
              <a:t>Min latency of 8 cycles  </a:t>
            </a:r>
          </a:p>
          <a:p>
            <a:pPr marL="287338" lvl="0" indent="-287338">
              <a:lnSpc>
                <a:spcPct val="90000"/>
              </a:lnSpc>
              <a:spcBef>
                <a:spcPts val="2400"/>
              </a:spcBef>
              <a:buSzPct val="90000"/>
              <a:buBlip>
                <a:blip r:embed="rId3"/>
              </a:buBlip>
            </a:pPr>
            <a:r>
              <a:rPr lang="en-US" dirty="0" smtClean="0">
                <a:solidFill>
                  <a:srgbClr val="001233"/>
                </a:solidFill>
              </a:rPr>
              <a:t>Access </a:t>
            </a:r>
            <a:r>
              <a:rPr lang="en-US" dirty="0">
                <a:solidFill>
                  <a:srgbClr val="001233"/>
                </a:solidFill>
              </a:rPr>
              <a:t>to on-chip SRAM: </a:t>
            </a:r>
          </a:p>
          <a:p>
            <a:pPr marL="627063" lvl="1" indent="-287338">
              <a:lnSpc>
                <a:spcPct val="90000"/>
              </a:lnSpc>
              <a:spcBef>
                <a:spcPts val="600"/>
              </a:spcBef>
              <a:buClr>
                <a:srgbClr val="CC302F"/>
              </a:buClr>
              <a:buFont typeface="Century Gothic" pitchFamily="34" charset="0"/>
              <a:buChar char="–"/>
            </a:pPr>
            <a:r>
              <a:rPr lang="en-US" sz="1400" dirty="0">
                <a:solidFill>
                  <a:srgbClr val="001233"/>
                </a:solidFill>
              </a:rPr>
              <a:t>20 cycles</a:t>
            </a:r>
          </a:p>
          <a:p>
            <a:pPr marL="287338" lvl="0" indent="-287338">
              <a:lnSpc>
                <a:spcPct val="90000"/>
              </a:lnSpc>
              <a:spcBef>
                <a:spcPts val="2400"/>
              </a:spcBef>
              <a:buSzPct val="90000"/>
              <a:buBlip>
                <a:blip r:embed="rId3"/>
              </a:buBlip>
            </a:pPr>
            <a:r>
              <a:rPr lang="en-US" dirty="0">
                <a:solidFill>
                  <a:srgbClr val="001233"/>
                </a:solidFill>
              </a:rPr>
              <a:t>Access to L3 RAM over L3 Interconnect: </a:t>
            </a:r>
          </a:p>
          <a:p>
            <a:pPr marL="627063" lvl="1" indent="-287338">
              <a:lnSpc>
                <a:spcPct val="90000"/>
              </a:lnSpc>
              <a:spcBef>
                <a:spcPts val="600"/>
              </a:spcBef>
              <a:buClr>
                <a:srgbClr val="CC302F"/>
              </a:buClr>
              <a:buFont typeface="Century Gothic" pitchFamily="34" charset="0"/>
              <a:buChar char="–"/>
            </a:pPr>
            <a:r>
              <a:rPr lang="en-US" sz="1400" dirty="0">
                <a:solidFill>
                  <a:srgbClr val="001233"/>
                </a:solidFill>
              </a:rPr>
              <a:t>40 cycles</a:t>
            </a:r>
          </a:p>
          <a:p>
            <a:pPr marL="287338" lvl="0" indent="-287338">
              <a:lnSpc>
                <a:spcPct val="90000"/>
              </a:lnSpc>
              <a:spcBef>
                <a:spcPts val="2400"/>
              </a:spcBef>
              <a:buSzPct val="90000"/>
              <a:buBlip>
                <a:blip r:embed="rId3"/>
              </a:buBlip>
            </a:pPr>
            <a:endParaRPr lang="en-US" dirty="0">
              <a:solidFill>
                <a:srgbClr val="001233"/>
              </a:solidFill>
            </a:endParaRPr>
          </a:p>
        </p:txBody>
      </p:sp>
      <p:sp>
        <p:nvSpPr>
          <p:cNvPr id="6" name="Rectangle 7"/>
          <p:cNvSpPr>
            <a:spLocks noChangeArrowheads="1"/>
          </p:cNvSpPr>
          <p:nvPr/>
        </p:nvSpPr>
        <p:spPr bwMode="auto">
          <a:xfrm>
            <a:off x="728090" y="4479349"/>
            <a:ext cx="958173" cy="419921"/>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Shared </a:t>
            </a:r>
          </a:p>
          <a:p>
            <a:pPr algn="ctr" eaLnBrk="0" fontAlgn="base" hangingPunct="0">
              <a:spcBef>
                <a:spcPct val="0"/>
              </a:spcBef>
              <a:spcAft>
                <a:spcPct val="0"/>
              </a:spcAft>
            </a:pPr>
            <a:r>
              <a:rPr lang="en-US" altLang="ja-JP" sz="1100" b="1" dirty="0">
                <a:solidFill>
                  <a:schemeClr val="bg1"/>
                </a:solidFill>
                <a:ea typeface="MS Mincho"/>
                <a:cs typeface="MS Mincho"/>
              </a:rPr>
              <a:t>Memory</a:t>
            </a:r>
          </a:p>
        </p:txBody>
      </p:sp>
      <p:sp>
        <p:nvSpPr>
          <p:cNvPr id="8" name="Rectangle 7"/>
          <p:cNvSpPr>
            <a:spLocks noChangeArrowheads="1"/>
          </p:cNvSpPr>
          <p:nvPr/>
        </p:nvSpPr>
        <p:spPr bwMode="auto">
          <a:xfrm>
            <a:off x="3169176" y="4470867"/>
            <a:ext cx="958173" cy="419921"/>
          </a:xfrm>
          <a:prstGeom prst="rect">
            <a:avLst/>
          </a:prstGeom>
          <a:solidFill>
            <a:srgbClr val="FFC000"/>
          </a:solidFill>
          <a:ln>
            <a:solidFill>
              <a:srgbClr val="E8A835"/>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Peripherals</a:t>
            </a:r>
            <a:endParaRPr lang="en-US" altLang="ja-JP" sz="1100" b="1" dirty="0">
              <a:solidFill>
                <a:srgbClr val="000000"/>
              </a:solidFill>
              <a:ea typeface="MS Mincho"/>
              <a:cs typeface="MS Mincho"/>
            </a:endParaRPr>
          </a:p>
        </p:txBody>
      </p:sp>
      <p:sp>
        <p:nvSpPr>
          <p:cNvPr id="9" name="Rectangle 7"/>
          <p:cNvSpPr>
            <a:spLocks noChangeArrowheads="1"/>
          </p:cNvSpPr>
          <p:nvPr/>
        </p:nvSpPr>
        <p:spPr bwMode="auto">
          <a:xfrm>
            <a:off x="1227355" y="5733300"/>
            <a:ext cx="958173" cy="419921"/>
          </a:xfrm>
          <a:prstGeom prst="rect">
            <a:avLst/>
          </a:prstGeom>
          <a:solidFill>
            <a:srgbClr val="FFC000"/>
          </a:solidFill>
          <a:ln>
            <a:solidFill>
              <a:srgbClr val="E8A835"/>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Peripherals</a:t>
            </a:r>
          </a:p>
        </p:txBody>
      </p:sp>
      <p:sp>
        <p:nvSpPr>
          <p:cNvPr id="10" name="Rectangle 7"/>
          <p:cNvSpPr>
            <a:spLocks noChangeArrowheads="1"/>
          </p:cNvSpPr>
          <p:nvPr/>
        </p:nvSpPr>
        <p:spPr bwMode="auto">
          <a:xfrm>
            <a:off x="2692617" y="5735834"/>
            <a:ext cx="721871" cy="419921"/>
          </a:xfrm>
          <a:prstGeom prst="rect">
            <a:avLst/>
          </a:prstGeom>
          <a:solidFill>
            <a:srgbClr val="FF6600"/>
          </a:solidFill>
          <a:ln>
            <a:solidFill>
              <a:srgbClr val="FF6600"/>
            </a:solidFill>
            <a:headEnd/>
            <a:tailEnd/>
          </a:ln>
        </p:spPr>
        <p:style>
          <a:lnRef idx="1">
            <a:schemeClr val="accent6"/>
          </a:lnRef>
          <a:fillRef idx="3">
            <a:schemeClr val="accent6"/>
          </a:fillRef>
          <a:effectRef idx="2">
            <a:schemeClr val="accent6"/>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GP I/O</a:t>
            </a:r>
          </a:p>
        </p:txBody>
      </p:sp>
      <p:sp>
        <p:nvSpPr>
          <p:cNvPr id="11" name="Rectangle 57"/>
          <p:cNvSpPr>
            <a:spLocks noChangeArrowheads="1"/>
          </p:cNvSpPr>
          <p:nvPr/>
        </p:nvSpPr>
        <p:spPr bwMode="auto">
          <a:xfrm rot="16200000">
            <a:off x="2282548" y="3033425"/>
            <a:ext cx="357971" cy="4427298"/>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smtClean="0">
                <a:solidFill>
                  <a:srgbClr val="000000"/>
                </a:solidFill>
                <a:ea typeface="MS Mincho"/>
                <a:cs typeface="MS Mincho"/>
              </a:rPr>
              <a:t>			L4 </a:t>
            </a:r>
            <a:r>
              <a:rPr lang="en-US" sz="1100" b="1" dirty="0">
                <a:solidFill>
                  <a:srgbClr val="000000"/>
                </a:solidFill>
                <a:ea typeface="MS Mincho"/>
                <a:cs typeface="MS Mincho"/>
              </a:rPr>
              <a:t>Interconnect</a:t>
            </a:r>
          </a:p>
        </p:txBody>
      </p:sp>
      <p:sp>
        <p:nvSpPr>
          <p:cNvPr id="12" name="Up-Down Arrow 59"/>
          <p:cNvSpPr/>
          <p:nvPr/>
        </p:nvSpPr>
        <p:spPr>
          <a:xfrm>
            <a:off x="2350847" y="4159697"/>
            <a:ext cx="218731" cy="908391"/>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3" name="Up-Down Arrow 60"/>
          <p:cNvSpPr/>
          <p:nvPr/>
        </p:nvSpPr>
        <p:spPr>
          <a:xfrm>
            <a:off x="1102371" y="4153479"/>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6" name="Up-Down Arrow 61"/>
          <p:cNvSpPr/>
          <p:nvPr/>
        </p:nvSpPr>
        <p:spPr>
          <a:xfrm>
            <a:off x="3542481" y="4153479"/>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7" name="Up-Down Arrow 62"/>
          <p:cNvSpPr/>
          <p:nvPr/>
        </p:nvSpPr>
        <p:spPr>
          <a:xfrm>
            <a:off x="1628322" y="5426060"/>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8" name="Up-Down Arrow 63"/>
          <p:cNvSpPr/>
          <p:nvPr/>
        </p:nvSpPr>
        <p:spPr>
          <a:xfrm>
            <a:off x="2934092" y="5432130"/>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9" name="Rectangle 64"/>
          <p:cNvSpPr/>
          <p:nvPr/>
        </p:nvSpPr>
        <p:spPr>
          <a:xfrm>
            <a:off x="1340618" y="894270"/>
            <a:ext cx="2232187" cy="2573135"/>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ase">
              <a:spcBef>
                <a:spcPct val="0"/>
              </a:spcBef>
              <a:spcAft>
                <a:spcPct val="0"/>
              </a:spcAft>
            </a:pPr>
            <a:r>
              <a:rPr lang="en-US" sz="1400" b="1" dirty="0">
                <a:solidFill>
                  <a:srgbClr val="000000">
                    <a:lumMod val="95000"/>
                    <a:lumOff val="5000"/>
                  </a:srgbClr>
                </a:solidFill>
              </a:rPr>
              <a:t>ARM Subsystem</a:t>
            </a:r>
          </a:p>
        </p:txBody>
      </p:sp>
      <p:sp>
        <p:nvSpPr>
          <p:cNvPr id="20" name="Rectangle 7"/>
          <p:cNvSpPr>
            <a:spLocks noChangeArrowheads="1"/>
          </p:cNvSpPr>
          <p:nvPr/>
        </p:nvSpPr>
        <p:spPr bwMode="auto">
          <a:xfrm>
            <a:off x="1539963" y="1547155"/>
            <a:ext cx="1905610" cy="502920"/>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600" b="1" dirty="0" smtClean="0">
                <a:solidFill>
                  <a:schemeClr val="bg1"/>
                </a:solidFill>
                <a:ea typeface="MS Mincho"/>
                <a:cs typeface="MS Mincho"/>
              </a:rPr>
              <a:t>Cortex-A8</a:t>
            </a:r>
            <a:endParaRPr lang="en-US" altLang="ja-JP" sz="1600" b="1" dirty="0">
              <a:solidFill>
                <a:schemeClr val="bg1"/>
              </a:solidFill>
              <a:ea typeface="MS Mincho"/>
              <a:cs typeface="MS Mincho"/>
            </a:endParaRPr>
          </a:p>
        </p:txBody>
      </p:sp>
      <p:sp>
        <p:nvSpPr>
          <p:cNvPr id="26" name="Rectangle 66"/>
          <p:cNvSpPr>
            <a:spLocks noChangeArrowheads="1"/>
          </p:cNvSpPr>
          <p:nvPr/>
        </p:nvSpPr>
        <p:spPr bwMode="auto">
          <a:xfrm>
            <a:off x="1539963" y="2125764"/>
            <a:ext cx="914400" cy="501193"/>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chemeClr val="bg1"/>
                </a:solidFill>
                <a:ea typeface="MS Mincho"/>
                <a:cs typeface="MS Mincho"/>
              </a:rPr>
              <a:t>L1 Instruction Cache</a:t>
            </a:r>
            <a:endParaRPr lang="en-US" altLang="ja-JP" sz="1100" b="1" dirty="0">
              <a:solidFill>
                <a:schemeClr val="bg1"/>
              </a:solidFill>
              <a:ea typeface="MS Mincho"/>
              <a:cs typeface="MS Mincho"/>
            </a:endParaRPr>
          </a:p>
        </p:txBody>
      </p:sp>
      <p:sp>
        <p:nvSpPr>
          <p:cNvPr id="27" name="Rectangle 67"/>
          <p:cNvSpPr>
            <a:spLocks noChangeArrowheads="1"/>
          </p:cNvSpPr>
          <p:nvPr/>
        </p:nvSpPr>
        <p:spPr bwMode="auto">
          <a:xfrm>
            <a:off x="2531173" y="2125763"/>
            <a:ext cx="914400" cy="501193"/>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L1 </a:t>
            </a:r>
            <a:r>
              <a:rPr lang="en-US" altLang="ja-JP" sz="1100" b="1" dirty="0" smtClean="0">
                <a:solidFill>
                  <a:schemeClr val="bg1"/>
                </a:solidFill>
                <a:ea typeface="MS Mincho"/>
                <a:cs typeface="MS Mincho"/>
              </a:rPr>
              <a:t/>
            </a:r>
            <a:br>
              <a:rPr lang="en-US" altLang="ja-JP" sz="1100" b="1" dirty="0" smtClean="0">
                <a:solidFill>
                  <a:schemeClr val="bg1"/>
                </a:solidFill>
                <a:ea typeface="MS Mincho"/>
                <a:cs typeface="MS Mincho"/>
              </a:rPr>
            </a:br>
            <a:r>
              <a:rPr lang="en-US" altLang="ja-JP" sz="1100" b="1" dirty="0" smtClean="0">
                <a:solidFill>
                  <a:schemeClr val="bg1"/>
                </a:solidFill>
                <a:ea typeface="MS Mincho"/>
                <a:cs typeface="MS Mincho"/>
              </a:rPr>
              <a:t>Data </a:t>
            </a:r>
            <a:br>
              <a:rPr lang="en-US" altLang="ja-JP" sz="1100" b="1" dirty="0" smtClean="0">
                <a:solidFill>
                  <a:schemeClr val="bg1"/>
                </a:solidFill>
                <a:ea typeface="MS Mincho"/>
                <a:cs typeface="MS Mincho"/>
              </a:rPr>
            </a:br>
            <a:r>
              <a:rPr lang="en-US" altLang="ja-JP" sz="1100" b="1" dirty="0" smtClean="0">
                <a:solidFill>
                  <a:schemeClr val="bg1"/>
                </a:solidFill>
                <a:ea typeface="MS Mincho"/>
                <a:cs typeface="MS Mincho"/>
              </a:rPr>
              <a:t>Cache</a:t>
            </a:r>
            <a:endParaRPr lang="en-US" altLang="ja-JP" sz="1100" b="1" dirty="0">
              <a:solidFill>
                <a:schemeClr val="bg1"/>
              </a:solidFill>
              <a:ea typeface="MS Mincho"/>
              <a:cs typeface="MS Mincho"/>
            </a:endParaRPr>
          </a:p>
        </p:txBody>
      </p:sp>
      <p:sp>
        <p:nvSpPr>
          <p:cNvPr id="71" name="Rectangle 68"/>
          <p:cNvSpPr>
            <a:spLocks noChangeArrowheads="1"/>
          </p:cNvSpPr>
          <p:nvPr/>
        </p:nvSpPr>
        <p:spPr bwMode="auto">
          <a:xfrm>
            <a:off x="1539963" y="2701838"/>
            <a:ext cx="1905610" cy="50292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L2 Data Cache</a:t>
            </a:r>
          </a:p>
        </p:txBody>
      </p:sp>
      <p:sp>
        <p:nvSpPr>
          <p:cNvPr id="72" name="Up-Down Arrow 69"/>
          <p:cNvSpPr/>
          <p:nvPr/>
        </p:nvSpPr>
        <p:spPr>
          <a:xfrm>
            <a:off x="2353320" y="3389674"/>
            <a:ext cx="211561" cy="33959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80" name="Rectangle 82"/>
          <p:cNvSpPr>
            <a:spLocks noChangeArrowheads="1"/>
          </p:cNvSpPr>
          <p:nvPr/>
        </p:nvSpPr>
        <p:spPr bwMode="auto">
          <a:xfrm rot="16200000">
            <a:off x="2288566" y="1718264"/>
            <a:ext cx="357971" cy="4415270"/>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a:solidFill>
                  <a:srgbClr val="000000"/>
                </a:solidFill>
                <a:ea typeface="MS Mincho"/>
                <a:cs typeface="MS Mincho"/>
              </a:rPr>
              <a:t>			L3 Interconnect</a:t>
            </a:r>
          </a:p>
        </p:txBody>
      </p:sp>
    </p:spTree>
    <p:extLst>
      <p:ext uri="{BB962C8B-B14F-4D97-AF65-F5344CB8AC3E}">
        <p14:creationId xmlns:p14="http://schemas.microsoft.com/office/powerpoint/2010/main" val="2580538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PRU Memory Map (local)</a:t>
            </a: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81915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5181600"/>
            <a:ext cx="83058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040350" y="6172200"/>
            <a:ext cx="6939657" cy="369332"/>
          </a:xfrm>
          <a:prstGeom prst="rect">
            <a:avLst/>
          </a:prstGeom>
          <a:noFill/>
        </p:spPr>
        <p:txBody>
          <a:bodyPr wrap="none" rtlCol="0">
            <a:spAutoFit/>
          </a:bodyPr>
          <a:lstStyle/>
          <a:p>
            <a:r>
              <a:rPr lang="en-US" dirty="0" smtClean="0"/>
              <a:t>Each PRU sees his RAN at 0x000 0000 and the other one at 0x0000 2000</a:t>
            </a:r>
            <a:endParaRPr lang="en-US" dirty="0"/>
          </a:p>
        </p:txBody>
      </p:sp>
    </p:spTree>
    <p:extLst>
      <p:ext uri="{BB962C8B-B14F-4D97-AF65-F5344CB8AC3E}">
        <p14:creationId xmlns:p14="http://schemas.microsoft.com/office/powerpoint/2010/main" val="37743918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PRU Memory Map (Global)</a:t>
            </a:r>
            <a:endParaRPr lang="en-US" sz="3200" dirty="0"/>
          </a:p>
        </p:txBody>
      </p:sp>
      <p:sp>
        <p:nvSpPr>
          <p:cNvPr id="3" name="TextBox 2"/>
          <p:cNvSpPr txBox="1"/>
          <p:nvPr/>
        </p:nvSpPr>
        <p:spPr>
          <a:xfrm>
            <a:off x="2209800" y="1219200"/>
            <a:ext cx="4127540" cy="369332"/>
          </a:xfrm>
          <a:prstGeom prst="rect">
            <a:avLst/>
          </a:prstGeom>
          <a:noFill/>
        </p:spPr>
        <p:txBody>
          <a:bodyPr wrap="none" rtlCol="0">
            <a:spAutoFit/>
          </a:bodyPr>
          <a:lstStyle/>
          <a:p>
            <a:r>
              <a:rPr lang="en-US" dirty="0" smtClean="0"/>
              <a:t>This is the host view of the PRU memories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7" y="1752600"/>
            <a:ext cx="7858125" cy="489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43600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25" y="195097"/>
            <a:ext cx="9524440" cy="814388"/>
          </a:xfrm>
        </p:spPr>
        <p:txBody>
          <a:bodyPr>
            <a:normAutofit fontScale="90000"/>
          </a:bodyPr>
          <a:lstStyle/>
          <a:p>
            <a:r>
              <a:rPr lang="en-US" dirty="0" smtClean="0"/>
              <a:t>PRU Read Latencies: </a:t>
            </a:r>
            <a:br>
              <a:rPr lang="en-US" dirty="0" smtClean="0"/>
            </a:br>
            <a:r>
              <a:rPr lang="en-US" dirty="0"/>
              <a:t> </a:t>
            </a:r>
            <a:r>
              <a:rPr lang="en-US" dirty="0" smtClean="0"/>
              <a:t>  </a:t>
            </a:r>
            <a:r>
              <a:rPr lang="en-US" dirty="0" smtClean="0">
                <a:solidFill>
                  <a:schemeClr val="tx1"/>
                </a:solidFill>
              </a:rPr>
              <a:t>Local </a:t>
            </a:r>
            <a:r>
              <a:rPr lang="en-US" dirty="0" err="1" smtClean="0">
                <a:solidFill>
                  <a:schemeClr val="tx1"/>
                </a:solidFill>
              </a:rPr>
              <a:t>vs</a:t>
            </a:r>
            <a:r>
              <a:rPr lang="en-US" dirty="0" smtClean="0">
                <a:solidFill>
                  <a:schemeClr val="tx1"/>
                </a:solidFill>
              </a:rPr>
              <a:t> Global Memory Map</a:t>
            </a:r>
            <a:endParaRPr lang="en-U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620996616"/>
              </p:ext>
            </p:extLst>
          </p:nvPr>
        </p:nvGraphicFramePr>
        <p:xfrm>
          <a:off x="1768435" y="1777585"/>
          <a:ext cx="5530322" cy="2932800"/>
        </p:xfrm>
        <a:graphic>
          <a:graphicData uri="http://schemas.openxmlformats.org/drawingml/2006/table">
            <a:tbl>
              <a:tblPr>
                <a:tableStyleId>{5C22544A-7EE6-4342-B048-85BDC9FD1C3A}</a:tableStyleId>
              </a:tblPr>
              <a:tblGrid>
                <a:gridCol w="2091298"/>
                <a:gridCol w="1719512"/>
                <a:gridCol w="1719512"/>
              </a:tblGrid>
              <a:tr h="323850">
                <a:tc>
                  <a:txBody>
                    <a:bodyPr/>
                    <a:lstStyle/>
                    <a:p>
                      <a:pPr algn="ctr" fontAlgn="ctr"/>
                      <a:endParaRPr lang="en-US" sz="1000" b="1" i="0" u="none" strike="noStrike" dirty="0">
                        <a:solidFill>
                          <a:srgbClr val="FFFFFF"/>
                        </a:solidFill>
                        <a:effectLst/>
                        <a:latin typeface="Arial"/>
                      </a:endParaRPr>
                    </a:p>
                  </a:txBody>
                  <a:tcPr marL="9525" marR="9525" marT="9525" marB="0" anchor="ctr">
                    <a:noFill/>
                  </a:tcPr>
                </a:tc>
                <a:tc>
                  <a:txBody>
                    <a:bodyPr/>
                    <a:lstStyle/>
                    <a:p>
                      <a:pPr algn="ctr" fontAlgn="ctr"/>
                      <a:r>
                        <a:rPr lang="en-US" sz="1400" b="1" u="none" strike="noStrike" dirty="0">
                          <a:solidFill>
                            <a:schemeClr val="bg1"/>
                          </a:solidFill>
                          <a:effectLst/>
                        </a:rPr>
                        <a:t>Local </a:t>
                      </a:r>
                      <a:r>
                        <a:rPr lang="en-US" sz="1400" b="1" u="none" strike="noStrike" dirty="0" smtClean="0">
                          <a:solidFill>
                            <a:schemeClr val="bg1"/>
                          </a:solidFill>
                          <a:effectLst/>
                        </a:rPr>
                        <a:t>MMR Access </a:t>
                      </a:r>
                    </a:p>
                    <a:p>
                      <a:pPr algn="ctr" fontAlgn="ctr"/>
                      <a:r>
                        <a:rPr lang="en-US" sz="1250" b="1" i="1" u="none" strike="noStrike" dirty="0" smtClean="0">
                          <a:solidFill>
                            <a:schemeClr val="bg1"/>
                          </a:solidFill>
                          <a:effectLst/>
                        </a:rPr>
                        <a:t>( PRU cycles</a:t>
                      </a:r>
                    </a:p>
                    <a:p>
                      <a:pPr algn="ctr" fontAlgn="ctr"/>
                      <a:r>
                        <a:rPr lang="en-US" sz="1250" b="1" i="1" u="none" strike="noStrike" dirty="0" smtClean="0">
                          <a:solidFill>
                            <a:schemeClr val="bg1"/>
                          </a:solidFill>
                          <a:effectLst/>
                        </a:rPr>
                        <a:t>@ 200MHz )</a:t>
                      </a:r>
                      <a:endParaRPr lang="en-US" sz="1250" b="1" i="1"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r>
                        <a:rPr lang="en-US" sz="1400" b="1" u="none" strike="noStrike" dirty="0">
                          <a:solidFill>
                            <a:schemeClr val="bg1"/>
                          </a:solidFill>
                          <a:effectLst/>
                        </a:rPr>
                        <a:t>Global </a:t>
                      </a:r>
                      <a:r>
                        <a:rPr lang="en-US" sz="1400" b="1" u="none" strike="noStrike" dirty="0" smtClean="0">
                          <a:solidFill>
                            <a:schemeClr val="bg1"/>
                          </a:solidFill>
                          <a:effectLst/>
                        </a:rPr>
                        <a:t>MMR Access</a:t>
                      </a:r>
                    </a:p>
                    <a:p>
                      <a:pPr algn="ctr" fontAlgn="ctr"/>
                      <a:r>
                        <a:rPr lang="en-US" sz="1250" b="1" i="1" u="none" strike="noStrike" dirty="0" smtClean="0">
                          <a:solidFill>
                            <a:schemeClr val="bg1"/>
                          </a:solidFill>
                          <a:effectLst/>
                        </a:rPr>
                        <a:t>( PRU cycles</a:t>
                      </a:r>
                    </a:p>
                    <a:p>
                      <a:pPr algn="ctr" fontAlgn="ctr"/>
                      <a:r>
                        <a:rPr lang="en-US" sz="1250" b="1" i="1" u="none" strike="noStrike" dirty="0" smtClean="0">
                          <a:solidFill>
                            <a:schemeClr val="bg1"/>
                          </a:solidFill>
                          <a:effectLst/>
                        </a:rPr>
                        <a:t>@ 200MHz )</a:t>
                      </a:r>
                      <a:endParaRPr lang="en-US" sz="1250" b="1" i="1" u="none" strike="noStrike" dirty="0" smtClean="0">
                        <a:solidFill>
                          <a:schemeClr val="bg1"/>
                        </a:solidFill>
                        <a:effectLst/>
                        <a:latin typeface="+mn-lt"/>
                      </a:endParaRPr>
                    </a:p>
                  </a:txBody>
                  <a:tcPr marL="9525" marR="9525" marT="9525" marB="0" anchor="ctr">
                    <a:solidFill>
                      <a:srgbClr val="195A67"/>
                    </a:solidFill>
                  </a:tcPr>
                </a:tc>
              </a:tr>
              <a:tr h="255045">
                <a:tc>
                  <a:txBody>
                    <a:bodyPr/>
                    <a:lstStyle/>
                    <a:p>
                      <a:pPr algn="l" fontAlgn="ctr">
                        <a:spcBef>
                          <a:spcPts val="600"/>
                        </a:spcBef>
                        <a:spcAft>
                          <a:spcPts val="600"/>
                        </a:spcAft>
                      </a:pPr>
                      <a:r>
                        <a:rPr lang="en-US" sz="1300" u="none" strike="noStrike" dirty="0">
                          <a:solidFill>
                            <a:schemeClr val="bg1"/>
                          </a:solidFill>
                          <a:effectLst/>
                        </a:rPr>
                        <a:t>PRU R31 (GPI)</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effectLst/>
                        </a:rPr>
                        <a:t>1</a:t>
                      </a:r>
                      <a:endParaRPr lang="en-US" sz="1300" b="0" i="0" u="none" strike="noStrike" dirty="0">
                        <a:solidFill>
                          <a:srgbClr val="000000"/>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N/A</a:t>
                      </a:r>
                      <a:endParaRPr lang="en-US" sz="1300" b="0" i="1" u="none" strike="noStrike" dirty="0">
                        <a:solidFill>
                          <a:srgbClr val="000000"/>
                        </a:solidFill>
                        <a:effectLst/>
                        <a:latin typeface="Arial"/>
                      </a:endParaRPr>
                    </a:p>
                  </a:txBody>
                  <a:tcPr marL="9525" marR="9525" marT="9525" marB="0" anchor="ctr">
                    <a:solidFill>
                      <a:srgbClr val="FFC5C5"/>
                    </a:solidFill>
                  </a:tcPr>
                </a:tc>
              </a:tr>
              <a:tr h="268835">
                <a:tc>
                  <a:txBody>
                    <a:bodyPr/>
                    <a:lstStyle/>
                    <a:p>
                      <a:pPr algn="l" fontAlgn="ctr">
                        <a:spcBef>
                          <a:spcPts val="600"/>
                        </a:spcBef>
                        <a:spcAft>
                          <a:spcPts val="600"/>
                        </a:spcAft>
                      </a:pPr>
                      <a:r>
                        <a:rPr lang="en-US" sz="1300" u="none" strike="noStrike" dirty="0">
                          <a:solidFill>
                            <a:schemeClr val="bg1"/>
                          </a:solidFill>
                          <a:effectLst/>
                        </a:rPr>
                        <a:t>PRU CTRL</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effectLst/>
                        </a:rPr>
                        <a:t>4</a:t>
                      </a:r>
                      <a:endParaRPr lang="en-US" sz="1300" b="0" i="0" u="none" strike="noStrike" dirty="0">
                        <a:solidFill>
                          <a:srgbClr val="000000"/>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36</a:t>
                      </a:r>
                      <a:endParaRPr lang="en-US" sz="1300" b="0" i="0" u="none" strike="noStrike" dirty="0">
                        <a:solidFill>
                          <a:srgbClr val="000000"/>
                        </a:solidFill>
                        <a:effectLst/>
                        <a:latin typeface="Arial"/>
                      </a:endParaRPr>
                    </a:p>
                  </a:txBody>
                  <a:tcPr marL="9525" marR="9525" marT="9525" marB="0" anchor="ctr">
                    <a:solidFill>
                      <a:srgbClr val="FFC5C5"/>
                    </a:solidFill>
                  </a:tcPr>
                </a:tc>
              </a:tr>
              <a:tr h="268835">
                <a:tc>
                  <a:txBody>
                    <a:bodyPr/>
                    <a:lstStyle/>
                    <a:p>
                      <a:pPr algn="l" fontAlgn="ctr">
                        <a:spcBef>
                          <a:spcPts val="600"/>
                        </a:spcBef>
                        <a:spcAft>
                          <a:spcPts val="600"/>
                        </a:spcAft>
                      </a:pPr>
                      <a:r>
                        <a:rPr lang="en-US" sz="1300" u="none" strike="noStrike" dirty="0">
                          <a:solidFill>
                            <a:schemeClr val="bg1"/>
                          </a:solidFill>
                          <a:effectLst/>
                        </a:rPr>
                        <a:t>PRU CFG</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effectLst/>
                        </a:rPr>
                        <a:t>3</a:t>
                      </a:r>
                      <a:endParaRPr lang="en-US" sz="1300" b="0" i="0" u="none" strike="noStrike" dirty="0">
                        <a:solidFill>
                          <a:srgbClr val="000000"/>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35</a:t>
                      </a:r>
                      <a:endParaRPr lang="en-US" sz="1300" b="0" i="0" u="none" strike="noStrike" dirty="0">
                        <a:solidFill>
                          <a:srgbClr val="000000"/>
                        </a:solidFill>
                        <a:effectLst/>
                        <a:latin typeface="Arial"/>
                      </a:endParaRPr>
                    </a:p>
                  </a:txBody>
                  <a:tcPr marL="9525" marR="9525" marT="9525" marB="0" anchor="ctr">
                    <a:solidFill>
                      <a:srgbClr val="FFC5C5"/>
                    </a:solidFill>
                  </a:tcPr>
                </a:tc>
              </a:tr>
              <a:tr h="268835">
                <a:tc>
                  <a:txBody>
                    <a:bodyPr/>
                    <a:lstStyle/>
                    <a:p>
                      <a:pPr algn="l" fontAlgn="ctr">
                        <a:spcBef>
                          <a:spcPts val="600"/>
                        </a:spcBef>
                        <a:spcAft>
                          <a:spcPts val="600"/>
                        </a:spcAft>
                      </a:pPr>
                      <a:r>
                        <a:rPr lang="en-US" sz="1300" u="none" strike="noStrike" dirty="0">
                          <a:solidFill>
                            <a:schemeClr val="bg1"/>
                          </a:solidFill>
                          <a:effectLst/>
                        </a:rPr>
                        <a:t>PRU INTC</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solidFill>
                            <a:schemeClr val="accent6">
                              <a:lumMod val="75000"/>
                            </a:schemeClr>
                          </a:solidFill>
                          <a:effectLst/>
                        </a:rPr>
                        <a:t>3</a:t>
                      </a:r>
                      <a:endParaRPr lang="en-US" sz="1300" b="0" i="0" u="none" strike="noStrike" dirty="0">
                        <a:solidFill>
                          <a:schemeClr val="accent6">
                            <a:lumMod val="75000"/>
                          </a:schemeClr>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35</a:t>
                      </a:r>
                      <a:endParaRPr lang="en-US" sz="1300" b="0" i="0" u="none" strike="noStrike" dirty="0">
                        <a:solidFill>
                          <a:srgbClr val="000000"/>
                        </a:solidFill>
                        <a:effectLst/>
                        <a:latin typeface="Arial"/>
                      </a:endParaRPr>
                    </a:p>
                  </a:txBody>
                  <a:tcPr marL="9525" marR="9525" marT="9525" marB="0" anchor="ctr">
                    <a:solidFill>
                      <a:srgbClr val="FFC5C5"/>
                    </a:solidFill>
                  </a:tcPr>
                </a:tc>
              </a:tr>
              <a:tr h="269375">
                <a:tc>
                  <a:txBody>
                    <a:bodyPr/>
                    <a:lstStyle/>
                    <a:p>
                      <a:pPr algn="l" fontAlgn="ctr">
                        <a:spcBef>
                          <a:spcPts val="600"/>
                        </a:spcBef>
                        <a:spcAft>
                          <a:spcPts val="600"/>
                        </a:spcAft>
                      </a:pPr>
                      <a:r>
                        <a:rPr lang="en-US" sz="1300" u="none" strike="noStrike" dirty="0">
                          <a:solidFill>
                            <a:schemeClr val="bg1"/>
                          </a:solidFill>
                          <a:effectLst/>
                        </a:rPr>
                        <a:t>PRU DRAM</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solidFill>
                            <a:schemeClr val="accent6">
                              <a:lumMod val="75000"/>
                            </a:schemeClr>
                          </a:solidFill>
                          <a:effectLst/>
                        </a:rPr>
                        <a:t>3</a:t>
                      </a:r>
                      <a:endParaRPr lang="en-US" sz="1300" b="0" i="0" u="none" strike="noStrike" dirty="0">
                        <a:solidFill>
                          <a:schemeClr val="accent6">
                            <a:lumMod val="75000"/>
                          </a:schemeClr>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35</a:t>
                      </a:r>
                      <a:endParaRPr lang="en-US" sz="1300" b="0" i="0" u="none" strike="noStrike" dirty="0">
                        <a:solidFill>
                          <a:srgbClr val="000000"/>
                        </a:solidFill>
                        <a:effectLst/>
                        <a:latin typeface="Arial"/>
                      </a:endParaRPr>
                    </a:p>
                  </a:txBody>
                  <a:tcPr marL="9525" marR="9525" marT="9525" marB="0" anchor="ctr">
                    <a:solidFill>
                      <a:srgbClr val="FFC5C5"/>
                    </a:solidFill>
                  </a:tcPr>
                </a:tc>
              </a:tr>
              <a:tr h="253755">
                <a:tc>
                  <a:txBody>
                    <a:bodyPr/>
                    <a:lstStyle/>
                    <a:p>
                      <a:pPr algn="l" fontAlgn="ctr">
                        <a:spcBef>
                          <a:spcPts val="600"/>
                        </a:spcBef>
                        <a:spcAft>
                          <a:spcPts val="600"/>
                        </a:spcAft>
                      </a:pPr>
                      <a:r>
                        <a:rPr lang="en-US" sz="1300" u="none" strike="noStrike" dirty="0">
                          <a:solidFill>
                            <a:schemeClr val="bg1"/>
                          </a:solidFill>
                          <a:effectLst/>
                        </a:rPr>
                        <a:t>PRU Shared DRAM</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solidFill>
                            <a:schemeClr val="accent6">
                              <a:lumMod val="75000"/>
                            </a:schemeClr>
                          </a:solidFill>
                          <a:effectLst/>
                        </a:rPr>
                        <a:t>3</a:t>
                      </a:r>
                      <a:endParaRPr lang="en-US" sz="1300" b="0" i="0" u="none" strike="noStrike" dirty="0">
                        <a:solidFill>
                          <a:schemeClr val="accent6">
                            <a:lumMod val="75000"/>
                          </a:schemeClr>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35</a:t>
                      </a:r>
                      <a:endParaRPr lang="en-US" sz="1300" b="0" i="0" u="none" strike="noStrike" dirty="0">
                        <a:solidFill>
                          <a:srgbClr val="000000"/>
                        </a:solidFill>
                        <a:effectLst/>
                        <a:latin typeface="Arial"/>
                      </a:endParaRPr>
                    </a:p>
                  </a:txBody>
                  <a:tcPr marL="9525" marR="9525" marT="9525" marB="0" anchor="ctr">
                    <a:solidFill>
                      <a:srgbClr val="FFC5C5"/>
                    </a:solidFill>
                  </a:tcPr>
                </a:tc>
              </a:tr>
              <a:tr h="244970">
                <a:tc>
                  <a:txBody>
                    <a:bodyPr/>
                    <a:lstStyle/>
                    <a:p>
                      <a:pPr algn="l" fontAlgn="ctr">
                        <a:spcBef>
                          <a:spcPts val="600"/>
                        </a:spcBef>
                        <a:spcAft>
                          <a:spcPts val="600"/>
                        </a:spcAft>
                      </a:pPr>
                      <a:r>
                        <a:rPr lang="en-US" sz="1300" u="none" strike="noStrike" dirty="0">
                          <a:solidFill>
                            <a:schemeClr val="bg1"/>
                          </a:solidFill>
                          <a:effectLst/>
                        </a:rPr>
                        <a:t>PRU ECAP</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solidFill>
                            <a:schemeClr val="accent6">
                              <a:lumMod val="75000"/>
                            </a:schemeClr>
                          </a:solidFill>
                          <a:effectLst/>
                        </a:rPr>
                        <a:t>4</a:t>
                      </a:r>
                      <a:endParaRPr lang="en-US" sz="1300" b="0" i="0" u="none" strike="noStrike" dirty="0">
                        <a:solidFill>
                          <a:schemeClr val="accent6">
                            <a:lumMod val="75000"/>
                          </a:schemeClr>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36</a:t>
                      </a:r>
                      <a:endParaRPr lang="en-US" sz="1300" b="0" i="0" u="none" strike="noStrike" dirty="0">
                        <a:solidFill>
                          <a:srgbClr val="000000"/>
                        </a:solidFill>
                        <a:effectLst/>
                        <a:latin typeface="Arial"/>
                      </a:endParaRPr>
                    </a:p>
                  </a:txBody>
                  <a:tcPr marL="9525" marR="9525" marT="9525" marB="0" anchor="ctr">
                    <a:solidFill>
                      <a:srgbClr val="FFC5C5"/>
                    </a:solidFill>
                  </a:tcPr>
                </a:tc>
              </a:tr>
              <a:tr h="268835">
                <a:tc>
                  <a:txBody>
                    <a:bodyPr/>
                    <a:lstStyle/>
                    <a:p>
                      <a:pPr algn="l" fontAlgn="ctr">
                        <a:spcBef>
                          <a:spcPts val="600"/>
                        </a:spcBef>
                        <a:spcAft>
                          <a:spcPts val="600"/>
                        </a:spcAft>
                      </a:pPr>
                      <a:r>
                        <a:rPr lang="en-US" sz="1300" u="none" strike="noStrike" dirty="0">
                          <a:solidFill>
                            <a:schemeClr val="bg1"/>
                          </a:solidFill>
                          <a:effectLst/>
                        </a:rPr>
                        <a:t>PRU UART</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effectLst/>
                        </a:rPr>
                        <a:t>14</a:t>
                      </a:r>
                      <a:endParaRPr lang="en-US" sz="1300" b="0" i="0" u="none" strike="noStrike" dirty="0">
                        <a:solidFill>
                          <a:srgbClr val="000000"/>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46</a:t>
                      </a:r>
                      <a:endParaRPr lang="en-US" sz="1300" b="0" i="0" u="none" strike="noStrike" dirty="0">
                        <a:solidFill>
                          <a:srgbClr val="000000"/>
                        </a:solidFill>
                        <a:effectLst/>
                        <a:latin typeface="Arial"/>
                      </a:endParaRPr>
                    </a:p>
                  </a:txBody>
                  <a:tcPr marL="9525" marR="9525" marT="9525" marB="0" anchor="ctr">
                    <a:solidFill>
                      <a:srgbClr val="FFC5C5"/>
                    </a:solidFill>
                  </a:tcPr>
                </a:tc>
              </a:tr>
              <a:tr h="230430">
                <a:tc>
                  <a:txBody>
                    <a:bodyPr/>
                    <a:lstStyle/>
                    <a:p>
                      <a:pPr algn="l" fontAlgn="ctr">
                        <a:spcBef>
                          <a:spcPts val="600"/>
                        </a:spcBef>
                        <a:spcAft>
                          <a:spcPts val="600"/>
                        </a:spcAft>
                      </a:pPr>
                      <a:r>
                        <a:rPr lang="en-US" sz="1300" u="none" strike="noStrike" dirty="0">
                          <a:solidFill>
                            <a:schemeClr val="bg1"/>
                          </a:solidFill>
                          <a:effectLst/>
                        </a:rPr>
                        <a:t>PRU IEP</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solidFill>
                            <a:schemeClr val="accent6">
                              <a:lumMod val="75000"/>
                            </a:schemeClr>
                          </a:solidFill>
                          <a:effectLst/>
                        </a:rPr>
                        <a:t>12</a:t>
                      </a:r>
                      <a:endParaRPr lang="en-US" sz="1300" b="0" i="0" u="none" strike="noStrike" dirty="0">
                        <a:solidFill>
                          <a:schemeClr val="accent6">
                            <a:lumMod val="75000"/>
                          </a:schemeClr>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44</a:t>
                      </a:r>
                      <a:endParaRPr lang="en-US" sz="1300" b="0" i="0" u="none" strike="noStrike" dirty="0">
                        <a:solidFill>
                          <a:srgbClr val="000000"/>
                        </a:solidFill>
                        <a:effectLst/>
                        <a:latin typeface="Arial"/>
                      </a:endParaRPr>
                    </a:p>
                  </a:txBody>
                  <a:tcPr marL="9525" marR="9525" marT="9525" marB="0" anchor="ctr">
                    <a:solidFill>
                      <a:srgbClr val="FFC5C5"/>
                    </a:solidFill>
                  </a:tcPr>
                </a:tc>
              </a:tr>
            </a:tbl>
          </a:graphicData>
        </a:graphic>
      </p:graphicFrame>
      <p:sp>
        <p:nvSpPr>
          <p:cNvPr id="10" name="TextBox 9"/>
          <p:cNvSpPr txBox="1"/>
          <p:nvPr/>
        </p:nvSpPr>
        <p:spPr>
          <a:xfrm>
            <a:off x="3803900" y="5489966"/>
            <a:ext cx="5031055" cy="615553"/>
          </a:xfrm>
          <a:prstGeom prst="rect">
            <a:avLst/>
          </a:prstGeom>
          <a:solidFill>
            <a:srgbClr val="FFFF00"/>
          </a:solidFill>
        </p:spPr>
        <p:txBody>
          <a:bodyPr wrap="square" rtlCol="0">
            <a:spAutoFit/>
          </a:bodyPr>
          <a:lstStyle/>
          <a:p>
            <a:endParaRPr lang="en-US" sz="800" b="1" dirty="0" smtClean="0">
              <a:solidFill>
                <a:srgbClr val="FF0000"/>
              </a:solidFill>
            </a:endParaRPr>
          </a:p>
          <a:p>
            <a:r>
              <a:rPr lang="en-US" b="1" dirty="0" smtClean="0">
                <a:solidFill>
                  <a:srgbClr val="FF0000"/>
                </a:solidFill>
              </a:rPr>
              <a:t> Note:  </a:t>
            </a:r>
            <a:r>
              <a:rPr lang="en-US" sz="1600" dirty="0">
                <a:solidFill>
                  <a:srgbClr val="FF0000"/>
                </a:solidFill>
              </a:rPr>
              <a:t>L</a:t>
            </a:r>
            <a:r>
              <a:rPr lang="en-US" sz="1600" dirty="0" smtClean="0">
                <a:solidFill>
                  <a:srgbClr val="FF0000"/>
                </a:solidFill>
              </a:rPr>
              <a:t>atency values listed are “best-case” values.</a:t>
            </a:r>
          </a:p>
          <a:p>
            <a:endParaRPr lang="en-US" sz="800" dirty="0">
              <a:solidFill>
                <a:srgbClr val="FF0000"/>
              </a:solidFill>
            </a:endParaRPr>
          </a:p>
        </p:txBody>
      </p:sp>
    </p:spTree>
    <p:extLst>
      <p:ext uri="{BB962C8B-B14F-4D97-AF65-F5344CB8AC3E}">
        <p14:creationId xmlns:p14="http://schemas.microsoft.com/office/powerpoint/2010/main" val="7235426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79830"/>
          <a:stretch/>
        </p:blipFill>
        <p:spPr bwMode="auto">
          <a:xfrm>
            <a:off x="2292410" y="6022070"/>
            <a:ext cx="1277588"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3738" t="1" r="41780" b="-27371"/>
          <a:stretch/>
        </p:blipFill>
        <p:spPr bwMode="auto">
          <a:xfrm>
            <a:off x="3498344" y="6026873"/>
            <a:ext cx="1550740" cy="376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PRU Memory Access FAQ</a:t>
            </a:r>
            <a:endParaRPr lang="en-US" dirty="0"/>
          </a:p>
        </p:txBody>
      </p: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82573" b="1249"/>
          <a:stretch/>
        </p:blipFill>
        <p:spPr bwMode="auto">
          <a:xfrm>
            <a:off x="2399138" y="2817264"/>
            <a:ext cx="1077313" cy="3282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2606" r="31102" b="1250"/>
          <a:stretch/>
        </p:blipFill>
        <p:spPr bwMode="auto">
          <a:xfrm>
            <a:off x="3476452" y="2817264"/>
            <a:ext cx="2243470" cy="3282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97003" r="245"/>
          <a:stretch/>
        </p:blipFill>
        <p:spPr bwMode="auto">
          <a:xfrm>
            <a:off x="6278043" y="2817264"/>
            <a:ext cx="170121"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Content Placeholder 2"/>
          <p:cNvSpPr txBox="1">
            <a:spLocks/>
          </p:cNvSpPr>
          <p:nvPr/>
        </p:nvSpPr>
        <p:spPr bwMode="auto">
          <a:xfrm>
            <a:off x="266589" y="49360"/>
            <a:ext cx="8331229" cy="4001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7013" indent="-227013" algn="l" rtl="0" eaLnBrk="1" fontAlgn="base" hangingPunct="1">
              <a:spcBef>
                <a:spcPct val="65000"/>
              </a:spcBef>
              <a:spcAft>
                <a:spcPct val="0"/>
              </a:spcAft>
              <a:buChar char="•"/>
              <a:defRPr sz="2000">
                <a:solidFill>
                  <a:schemeClr val="tx1"/>
                </a:solidFill>
                <a:latin typeface="+mn-lt"/>
                <a:ea typeface="+mn-ea"/>
                <a:cs typeface="+mn-cs"/>
              </a:defRPr>
            </a:lvl1pPr>
            <a:lvl2pPr marL="574675" indent="-233363" algn="l" rtl="0" eaLnBrk="1" fontAlgn="base" hangingPunct="1">
              <a:spcBef>
                <a:spcPct val="20000"/>
              </a:spcBef>
              <a:spcAft>
                <a:spcPct val="0"/>
              </a:spcAft>
              <a:buChar char="–"/>
              <a:defRPr>
                <a:solidFill>
                  <a:schemeClr val="tx1"/>
                </a:solidFill>
                <a:latin typeface="+mn-lt"/>
              </a:defRPr>
            </a:lvl2pPr>
            <a:lvl3pPr marL="854075" indent="-165100" algn="l" rtl="0" eaLnBrk="1" fontAlgn="base" hangingPunct="1">
              <a:spcBef>
                <a:spcPct val="15000"/>
              </a:spcBef>
              <a:spcAft>
                <a:spcPct val="0"/>
              </a:spcAft>
              <a:buChar char="•"/>
              <a:defRPr sz="1600">
                <a:solidFill>
                  <a:schemeClr val="tx1"/>
                </a:solidFill>
                <a:latin typeface="+mn-lt"/>
              </a:defRPr>
            </a:lvl3pPr>
            <a:lvl4pPr marL="1201738" indent="-233363" algn="l" rtl="0" eaLnBrk="1" fontAlgn="base" hangingPunct="1">
              <a:spcBef>
                <a:spcPct val="5000"/>
              </a:spcBef>
              <a:spcAft>
                <a:spcPct val="0"/>
              </a:spcAft>
              <a:buChar char="–"/>
              <a:defRPr sz="1600">
                <a:solidFill>
                  <a:schemeClr val="tx1"/>
                </a:solidFill>
                <a:latin typeface="+mn-lt"/>
              </a:defRPr>
            </a:lvl4pPr>
            <a:lvl5pPr marL="1489075" indent="-173038" algn="l" rtl="0" eaLnBrk="1" fontAlgn="base" hangingPunct="1">
              <a:spcBef>
                <a:spcPct val="0"/>
              </a:spcBef>
              <a:spcAft>
                <a:spcPct val="0"/>
              </a:spcAft>
              <a:buChar char="»"/>
              <a:defRPr sz="1600">
                <a:solidFill>
                  <a:schemeClr val="tx1"/>
                </a:solidFill>
                <a:latin typeface="+mn-lt"/>
              </a:defRPr>
            </a:lvl5pPr>
            <a:lvl6pPr marL="1946275" indent="-173038" algn="l" rtl="0" eaLnBrk="1" fontAlgn="base" hangingPunct="1">
              <a:spcBef>
                <a:spcPct val="0"/>
              </a:spcBef>
              <a:spcAft>
                <a:spcPct val="0"/>
              </a:spcAft>
              <a:buChar char="»"/>
              <a:defRPr sz="1600">
                <a:solidFill>
                  <a:schemeClr val="tx1"/>
                </a:solidFill>
                <a:latin typeface="+mn-lt"/>
              </a:defRPr>
            </a:lvl6pPr>
            <a:lvl7pPr marL="2403475" indent="-173038" algn="l" rtl="0" eaLnBrk="1" fontAlgn="base" hangingPunct="1">
              <a:spcBef>
                <a:spcPct val="0"/>
              </a:spcBef>
              <a:spcAft>
                <a:spcPct val="0"/>
              </a:spcAft>
              <a:buChar char="»"/>
              <a:defRPr sz="1600">
                <a:solidFill>
                  <a:schemeClr val="tx1"/>
                </a:solidFill>
                <a:latin typeface="+mn-lt"/>
              </a:defRPr>
            </a:lvl7pPr>
            <a:lvl8pPr marL="2860675" indent="-173038" algn="l" rtl="0" eaLnBrk="1" fontAlgn="base" hangingPunct="1">
              <a:spcBef>
                <a:spcPct val="0"/>
              </a:spcBef>
              <a:spcAft>
                <a:spcPct val="0"/>
              </a:spcAft>
              <a:buChar char="»"/>
              <a:defRPr sz="1600">
                <a:solidFill>
                  <a:schemeClr val="tx1"/>
                </a:solidFill>
                <a:latin typeface="+mn-lt"/>
              </a:defRPr>
            </a:lvl8pPr>
            <a:lvl9pPr marL="3317875" indent="-173038" algn="l" rtl="0" eaLnBrk="1" fontAlgn="base" hangingPunct="1">
              <a:spcBef>
                <a:spcPct val="0"/>
              </a:spcBef>
              <a:spcAft>
                <a:spcPct val="0"/>
              </a:spcAft>
              <a:buChar char="»"/>
              <a:defRPr sz="1600">
                <a:solidFill>
                  <a:schemeClr val="tx1"/>
                </a:solidFill>
                <a:latin typeface="+mn-lt"/>
              </a:defRPr>
            </a:lvl9pPr>
          </a:lstStyle>
          <a:p>
            <a:pPr marL="0" indent="0">
              <a:buFontTx/>
              <a:buNone/>
            </a:pPr>
            <a:endParaRPr lang="en-US" dirty="0" smtClean="0"/>
          </a:p>
          <a:p>
            <a:pPr marL="0" indent="0">
              <a:buFontTx/>
              <a:buNone/>
            </a:pPr>
            <a:endParaRPr lang="en-US" dirty="0" smtClean="0"/>
          </a:p>
          <a:p>
            <a:pPr marL="0" indent="0">
              <a:buFontTx/>
              <a:buNone/>
            </a:pPr>
            <a:endParaRPr lang="en-US" sz="400" dirty="0" smtClean="0"/>
          </a:p>
          <a:p>
            <a:pPr marL="0" indent="0">
              <a:buNone/>
            </a:pPr>
            <a:r>
              <a:rPr lang="en-US" sz="1800" b="1" dirty="0">
                <a:solidFill>
                  <a:srgbClr val="FF0000"/>
                </a:solidFill>
              </a:rPr>
              <a:t>Q:</a:t>
            </a:r>
            <a:r>
              <a:rPr lang="en-US" sz="1800" b="1" dirty="0"/>
              <a:t> </a:t>
            </a:r>
            <a:r>
              <a:rPr lang="en-US" sz="1800" b="1" dirty="0" smtClean="0"/>
              <a:t> </a:t>
            </a:r>
            <a:r>
              <a:rPr lang="en-US" sz="1800" i="1" dirty="0" smtClean="0"/>
              <a:t>Why </a:t>
            </a:r>
            <a:r>
              <a:rPr lang="en-US" sz="1800" i="1" dirty="0"/>
              <a:t>does my PRU firmware hang when reading or writing to an address external to the PRU Subsystem</a:t>
            </a:r>
            <a:r>
              <a:rPr lang="en-US" sz="1800" i="1" dirty="0" smtClean="0"/>
              <a:t>?</a:t>
            </a:r>
          </a:p>
          <a:p>
            <a:pPr marL="0" indent="0">
              <a:buNone/>
            </a:pPr>
            <a:endParaRPr lang="en-US" sz="400" i="1" dirty="0"/>
          </a:p>
          <a:p>
            <a:pPr marL="0" indent="0">
              <a:buNone/>
            </a:pPr>
            <a:r>
              <a:rPr lang="en-US" sz="1800" b="1" dirty="0" smtClean="0">
                <a:solidFill>
                  <a:srgbClr val="00B050"/>
                </a:solidFill>
              </a:rPr>
              <a:t>A:  </a:t>
            </a:r>
            <a:r>
              <a:rPr lang="en-US" sz="1800" dirty="0" smtClean="0"/>
              <a:t>The </a:t>
            </a:r>
            <a:r>
              <a:rPr lang="en-US" sz="1800" b="1" dirty="0"/>
              <a:t>OCP master port </a:t>
            </a:r>
            <a:r>
              <a:rPr lang="en-US" sz="1800" dirty="0"/>
              <a:t>is in standby and </a:t>
            </a:r>
            <a:r>
              <a:rPr lang="en-US" sz="1800" b="1" dirty="0"/>
              <a:t>needs to be enabled </a:t>
            </a:r>
            <a:r>
              <a:rPr lang="en-US" sz="1800" dirty="0"/>
              <a:t>in the </a:t>
            </a:r>
            <a:r>
              <a:rPr lang="en-US" sz="1800" dirty="0" smtClean="0"/>
              <a:t>      PRU-ICSS </a:t>
            </a:r>
            <a:r>
              <a:rPr lang="en-US" sz="1800" dirty="0"/>
              <a:t>CFG register space, SYSCFG[STANDBY_INIT].</a:t>
            </a:r>
          </a:p>
          <a:p>
            <a:endParaRPr lang="en-US" dirty="0"/>
          </a:p>
        </p:txBody>
      </p:sp>
      <p:pic>
        <p:nvPicPr>
          <p:cNvPr id="1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64905" t="1" r="11178" b="17182"/>
          <a:stretch/>
        </p:blipFill>
        <p:spPr bwMode="auto">
          <a:xfrm>
            <a:off x="4853920" y="6022070"/>
            <a:ext cx="1514940" cy="244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96104" t="6970" b="-73714"/>
          <a:stretch/>
        </p:blipFill>
        <p:spPr bwMode="auto">
          <a:xfrm>
            <a:off x="6245469" y="6047452"/>
            <a:ext cx="246781" cy="492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5117" t="5723" r="10470" b="1303"/>
          <a:stretch/>
        </p:blipFill>
        <p:spPr bwMode="auto">
          <a:xfrm>
            <a:off x="4853920" y="3009289"/>
            <a:ext cx="1509184" cy="3090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78501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AM335x PRU-ICSS Power</a:t>
            </a:r>
          </a:p>
        </p:txBody>
      </p:sp>
      <p:sp>
        <p:nvSpPr>
          <p:cNvPr id="11267" name="Rectangle 3"/>
          <p:cNvSpPr>
            <a:spLocks noGrp="1" noChangeArrowheads="1"/>
          </p:cNvSpPr>
          <p:nvPr>
            <p:ph idx="1"/>
          </p:nvPr>
        </p:nvSpPr>
        <p:spPr>
          <a:xfrm>
            <a:off x="333375" y="1047750"/>
            <a:ext cx="8467725" cy="4946650"/>
          </a:xfrm>
        </p:spPr>
        <p:txBody>
          <a:bodyPr>
            <a:normAutofit/>
          </a:bodyPr>
          <a:lstStyle/>
          <a:p>
            <a:r>
              <a:rPr lang="en-US" sz="2800" dirty="0" smtClean="0"/>
              <a:t>PRU Test Case: Addition and Subtraction loop</a:t>
            </a:r>
          </a:p>
          <a:p>
            <a:r>
              <a:rPr lang="en-US" sz="2800" dirty="0" smtClean="0"/>
              <a:t>Baseline: PRU released from reset and PRU clock is enabled</a:t>
            </a:r>
          </a:p>
        </p:txBody>
      </p:sp>
      <p:graphicFrame>
        <p:nvGraphicFramePr>
          <p:cNvPr id="2" name="Table 1"/>
          <p:cNvGraphicFramePr>
            <a:graphicFrameLocks noGrp="1"/>
          </p:cNvGraphicFramePr>
          <p:nvPr>
            <p:extLst>
              <p:ext uri="{D42A27DB-BD31-4B8C-83A1-F6EECF244321}">
                <p14:modId xmlns:p14="http://schemas.microsoft.com/office/powerpoint/2010/main" val="2140801863"/>
              </p:ext>
            </p:extLst>
          </p:nvPr>
        </p:nvGraphicFramePr>
        <p:xfrm>
          <a:off x="1905000" y="3124200"/>
          <a:ext cx="4718969" cy="2421360"/>
        </p:xfrm>
        <a:graphic>
          <a:graphicData uri="http://schemas.openxmlformats.org/drawingml/2006/table">
            <a:tbl>
              <a:tblPr firstRow="1" bandRow="1">
                <a:tableStyleId>{5C22544A-7EE6-4342-B048-85BDC9FD1C3A}</a:tableStyleId>
              </a:tblPr>
              <a:tblGrid>
                <a:gridCol w="2934074"/>
                <a:gridCol w="1784895"/>
              </a:tblGrid>
              <a:tr h="484272">
                <a:tc>
                  <a:txBody>
                    <a:bodyPr/>
                    <a:lstStyle/>
                    <a:p>
                      <a:pPr algn="l" fontAlgn="b"/>
                      <a:r>
                        <a:rPr lang="en-US" sz="1600" u="none" strike="noStrike" dirty="0">
                          <a:effectLst/>
                        </a:rPr>
                        <a:t> </a:t>
                      </a:r>
                      <a:r>
                        <a:rPr lang="en-US" sz="1600" u="none" strike="noStrike" dirty="0" smtClean="0">
                          <a:effectLst/>
                        </a:rPr>
                        <a:t>Test Case</a:t>
                      </a:r>
                      <a:endParaRPr lang="en-US" sz="1600" b="0" i="0" u="none" strike="noStrike" dirty="0">
                        <a:solidFill>
                          <a:srgbClr val="000000"/>
                        </a:solidFill>
                        <a:effectLst/>
                        <a:latin typeface="Calibri"/>
                      </a:endParaRPr>
                    </a:p>
                  </a:txBody>
                  <a:tcPr marL="9525" marR="9525" marT="9525" marB="0" anchor="ctr">
                    <a:solidFill>
                      <a:schemeClr val="tx2"/>
                    </a:solidFill>
                  </a:tcPr>
                </a:tc>
                <a:tc>
                  <a:txBody>
                    <a:bodyPr/>
                    <a:lstStyle/>
                    <a:p>
                      <a:pPr algn="ctr" fontAlgn="b"/>
                      <a:r>
                        <a:rPr lang="en-US" sz="1600" u="none" strike="noStrike" dirty="0">
                          <a:effectLst/>
                        </a:rPr>
                        <a:t>OPP100 (mW</a:t>
                      </a:r>
                      <a:r>
                        <a:rPr lang="en-US" sz="1600" u="none" strike="noStrike" dirty="0" smtClean="0">
                          <a:effectLst/>
                        </a:rPr>
                        <a:t>)</a:t>
                      </a:r>
                    </a:p>
                    <a:p>
                      <a:pPr algn="ctr" fontAlgn="b"/>
                      <a:r>
                        <a:rPr lang="en-US" sz="1400" u="none" strike="noStrike" dirty="0" smtClean="0">
                          <a:effectLst/>
                        </a:rPr>
                        <a:t>PRU</a:t>
                      </a:r>
                      <a:r>
                        <a:rPr lang="en-US" sz="1400" u="none" strike="noStrike" baseline="0" dirty="0" smtClean="0">
                          <a:effectLst/>
                        </a:rPr>
                        <a:t> 200MHz@1.1V</a:t>
                      </a:r>
                      <a:endParaRPr lang="en-US" sz="1400" u="none" strike="noStrike" dirty="0" smtClean="0">
                        <a:effectLst/>
                      </a:endParaRPr>
                    </a:p>
                  </a:txBody>
                  <a:tcPr marL="9525" marR="9525" marT="9525" marB="0" anchor="ctr">
                    <a:solidFill>
                      <a:schemeClr val="tx2"/>
                    </a:solidFill>
                  </a:tcPr>
                </a:tc>
              </a:tr>
              <a:tr h="484272">
                <a:tc>
                  <a:txBody>
                    <a:bodyPr/>
                    <a:lstStyle/>
                    <a:p>
                      <a:pPr algn="l" fontAlgn="b"/>
                      <a:r>
                        <a:rPr lang="en-US" sz="1600" u="none" strike="noStrike" dirty="0">
                          <a:effectLst/>
                        </a:rPr>
                        <a:t>Baseline</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smtClean="0">
                          <a:effectLst/>
                        </a:rPr>
                        <a:t>13.1</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a:effectLst/>
                        </a:rPr>
                        <a:t>PRU test on </a:t>
                      </a:r>
                      <a:r>
                        <a:rPr lang="en-US" sz="1600" u="none" strike="noStrike" dirty="0" smtClean="0">
                          <a:effectLst/>
                        </a:rPr>
                        <a:t>PRU0</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smtClean="0">
                          <a:effectLst/>
                        </a:rPr>
                        <a:t>17.3</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a:effectLst/>
                        </a:rPr>
                        <a:t>PRU test on </a:t>
                      </a:r>
                      <a:r>
                        <a:rPr lang="en-US" sz="1600" u="none" strike="noStrike" dirty="0" smtClean="0">
                          <a:effectLst/>
                        </a:rPr>
                        <a:t>PRU1</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smtClean="0">
                          <a:effectLst/>
                        </a:rPr>
                        <a:t>16.8</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a:effectLst/>
                        </a:rPr>
                        <a:t>PRU test on </a:t>
                      </a:r>
                      <a:r>
                        <a:rPr lang="en-US" sz="1600" u="none" strike="noStrike" dirty="0" smtClean="0">
                          <a:effectLst/>
                        </a:rPr>
                        <a:t>PRU0</a:t>
                      </a:r>
                      <a:r>
                        <a:rPr lang="en-US" sz="1600" u="none" strike="noStrike" baseline="0" dirty="0" smtClean="0">
                          <a:effectLst/>
                        </a:rPr>
                        <a:t> and PRU1</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smtClean="0">
                          <a:effectLst/>
                        </a:rPr>
                        <a:t>20.4</a:t>
                      </a:r>
                      <a:endParaRPr lang="en-US" sz="1600" b="0" i="0" u="none" strike="noStrike" dirty="0">
                        <a:solidFill>
                          <a:srgbClr val="000000"/>
                        </a:solidFill>
                        <a:effectLst/>
                        <a:latin typeface="Calibri"/>
                      </a:endParaRPr>
                    </a:p>
                  </a:txBody>
                  <a:tcPr marL="9525" marR="9525" marT="9525" marB="0" anchor="ctr"/>
                </a:tc>
              </a:tr>
            </a:tbl>
          </a:graphicData>
        </a:graphic>
      </p:graphicFrame>
    </p:spTree>
    <p:extLst>
      <p:ext uri="{BB962C8B-B14F-4D97-AF65-F5344CB8AC3E}">
        <p14:creationId xmlns:p14="http://schemas.microsoft.com/office/powerpoint/2010/main" val="40298971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AM437x PRU-ICSS Power</a:t>
            </a:r>
          </a:p>
        </p:txBody>
      </p:sp>
      <p:sp>
        <p:nvSpPr>
          <p:cNvPr id="11267" name="Rectangle 3"/>
          <p:cNvSpPr>
            <a:spLocks noGrp="1" noChangeArrowheads="1"/>
          </p:cNvSpPr>
          <p:nvPr>
            <p:ph idx="1"/>
          </p:nvPr>
        </p:nvSpPr>
        <p:spPr>
          <a:xfrm>
            <a:off x="333375" y="1047750"/>
            <a:ext cx="8467725" cy="4946650"/>
          </a:xfrm>
        </p:spPr>
        <p:txBody>
          <a:bodyPr/>
          <a:lstStyle/>
          <a:p>
            <a:r>
              <a:rPr lang="en-US" sz="2800" dirty="0" smtClean="0"/>
              <a:t>PRU Test Case: Addition and Subtraction loop</a:t>
            </a:r>
          </a:p>
          <a:p>
            <a:r>
              <a:rPr lang="en-US" sz="2800" dirty="0"/>
              <a:t>Baseline: PRU released from reset and PRU clock is enabled</a:t>
            </a:r>
          </a:p>
          <a:p>
            <a:endParaRPr 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3986391825"/>
              </p:ext>
            </p:extLst>
          </p:nvPr>
        </p:nvGraphicFramePr>
        <p:xfrm>
          <a:off x="1321130" y="2667000"/>
          <a:ext cx="6503864" cy="3372357"/>
        </p:xfrm>
        <a:graphic>
          <a:graphicData uri="http://schemas.openxmlformats.org/drawingml/2006/table">
            <a:tbl>
              <a:tblPr firstRow="1" bandRow="1">
                <a:tableStyleId>{5C22544A-7EE6-4342-B048-85BDC9FD1C3A}</a:tableStyleId>
              </a:tblPr>
              <a:tblGrid>
                <a:gridCol w="2934074"/>
                <a:gridCol w="1784895"/>
                <a:gridCol w="1784895"/>
              </a:tblGrid>
              <a:tr h="42584">
                <a:tc>
                  <a:txBody>
                    <a:bodyPr/>
                    <a:lstStyle/>
                    <a:p>
                      <a:pPr algn="l" fontAlgn="b"/>
                      <a:r>
                        <a:rPr lang="en-US" sz="1600" u="none" strike="noStrike" dirty="0">
                          <a:effectLst/>
                        </a:rPr>
                        <a:t> </a:t>
                      </a:r>
                      <a:r>
                        <a:rPr lang="en-US" sz="1600" u="none" strike="noStrike" dirty="0" smtClean="0">
                          <a:effectLst/>
                        </a:rPr>
                        <a:t>Test Case</a:t>
                      </a:r>
                      <a:endParaRPr lang="en-US" sz="1600" b="0" i="0" u="none" strike="noStrike" dirty="0">
                        <a:solidFill>
                          <a:srgbClr val="000000"/>
                        </a:solidFill>
                        <a:effectLst/>
                        <a:latin typeface="Calibri"/>
                      </a:endParaRPr>
                    </a:p>
                  </a:txBody>
                  <a:tcPr marL="9525" marR="9525" marT="9525" marB="0" anchor="ctr">
                    <a:solidFill>
                      <a:schemeClr val="tx2"/>
                    </a:solidFill>
                  </a:tcPr>
                </a:tc>
                <a:tc>
                  <a:txBody>
                    <a:bodyPr/>
                    <a:lstStyle/>
                    <a:p>
                      <a:pPr algn="ctr" fontAlgn="b"/>
                      <a:r>
                        <a:rPr lang="en-US" sz="1600" u="none" strike="noStrike" dirty="0">
                          <a:effectLst/>
                        </a:rPr>
                        <a:t>OPP100 (mW</a:t>
                      </a:r>
                      <a:r>
                        <a:rPr lang="en-US" sz="1600" u="none" strike="noStrike" dirty="0" smtClean="0">
                          <a:effectLst/>
                        </a:rPr>
                        <a:t>)</a:t>
                      </a:r>
                    </a:p>
                    <a:p>
                      <a:pPr algn="ctr" fontAlgn="b"/>
                      <a:r>
                        <a:rPr lang="en-US" sz="1400" u="none" strike="noStrike" dirty="0" smtClean="0">
                          <a:effectLst/>
                        </a:rPr>
                        <a:t>PRU</a:t>
                      </a:r>
                      <a:r>
                        <a:rPr lang="en-US" sz="1400" u="none" strike="noStrike" baseline="0" dirty="0" smtClean="0">
                          <a:effectLst/>
                        </a:rPr>
                        <a:t> 200MHz@1.1V</a:t>
                      </a:r>
                      <a:endParaRPr lang="en-US" sz="1400" u="none" strike="noStrike" dirty="0" smtClean="0">
                        <a:effectLst/>
                      </a:endParaRPr>
                    </a:p>
                  </a:txBody>
                  <a:tcPr marL="9525" marR="9525" marT="9525" marB="0" anchor="ctr">
                    <a:solidFill>
                      <a:schemeClr val="tx2"/>
                    </a:solidFill>
                  </a:tcPr>
                </a:tc>
                <a:tc>
                  <a:txBody>
                    <a:bodyPr/>
                    <a:lstStyle/>
                    <a:p>
                      <a:pPr algn="ctr" fontAlgn="b"/>
                      <a:r>
                        <a:rPr lang="en-US" sz="1600" u="none" strike="noStrike" dirty="0">
                          <a:effectLst/>
                        </a:rPr>
                        <a:t>OPP50 (mW</a:t>
                      </a:r>
                      <a:r>
                        <a:rPr lang="en-US" sz="1600" u="none" strike="noStrike" dirty="0" smtClean="0">
                          <a:effectLst/>
                        </a:rPr>
                        <a:t>)</a:t>
                      </a:r>
                    </a:p>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smtClean="0">
                          <a:effectLst/>
                        </a:rPr>
                        <a:t>PRU</a:t>
                      </a:r>
                      <a:r>
                        <a:rPr lang="en-US" sz="1400" u="none" strike="noStrike" baseline="0" dirty="0" smtClean="0">
                          <a:effectLst/>
                        </a:rPr>
                        <a:t> 100MHz@0.95V</a:t>
                      </a:r>
                      <a:endParaRPr lang="en-US" sz="1400" u="none" strike="noStrike" dirty="0" smtClean="0">
                        <a:effectLst/>
                      </a:endParaRPr>
                    </a:p>
                  </a:txBody>
                  <a:tcPr marL="9525" marR="9525" marT="9525" marB="0" anchor="ctr">
                    <a:solidFill>
                      <a:schemeClr val="tx2"/>
                    </a:solidFill>
                  </a:tcPr>
                </a:tc>
              </a:tr>
              <a:tr h="484272">
                <a:tc>
                  <a:txBody>
                    <a:bodyPr/>
                    <a:lstStyle/>
                    <a:p>
                      <a:pPr algn="l" fontAlgn="b"/>
                      <a:r>
                        <a:rPr lang="en-US" sz="1600" u="none" strike="noStrike" dirty="0">
                          <a:effectLst/>
                        </a:rPr>
                        <a:t>Baseline</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a:effectLst/>
                        </a:rPr>
                        <a:t>28.4</a:t>
                      </a:r>
                      <a:endParaRPr lang="en-US" sz="1600" b="0" i="0" u="none" strike="noStrike">
                        <a:solidFill>
                          <a:srgbClr val="000000"/>
                        </a:solidFill>
                        <a:effectLst/>
                        <a:latin typeface="Calibri"/>
                      </a:endParaRPr>
                    </a:p>
                  </a:txBody>
                  <a:tcPr marL="9525" marR="9525" marT="9525" marB="0" anchor="ctr"/>
                </a:tc>
                <a:tc>
                  <a:txBody>
                    <a:bodyPr/>
                    <a:lstStyle/>
                    <a:p>
                      <a:pPr algn="ctr" fontAlgn="b"/>
                      <a:r>
                        <a:rPr lang="en-US" sz="1600" u="none" strike="noStrike">
                          <a:effectLst/>
                        </a:rPr>
                        <a:t>12.6</a:t>
                      </a:r>
                      <a:endParaRPr lang="en-US" sz="1600" b="0" i="0" u="none" strike="noStrike">
                        <a:solidFill>
                          <a:srgbClr val="000000"/>
                        </a:solidFill>
                        <a:effectLst/>
                        <a:latin typeface="Calibri"/>
                      </a:endParaRPr>
                    </a:p>
                  </a:txBody>
                  <a:tcPr marL="9525" marR="9525" marT="9525" marB="0" anchor="ctr"/>
                </a:tc>
              </a:tr>
              <a:tr h="484272">
                <a:tc>
                  <a:txBody>
                    <a:bodyPr/>
                    <a:lstStyle/>
                    <a:p>
                      <a:pPr algn="l" fontAlgn="b"/>
                      <a:r>
                        <a:rPr lang="en-US" sz="1600" u="none" strike="noStrike" dirty="0">
                          <a:effectLst/>
                        </a:rPr>
                        <a:t>PRU test on ICSS0_PRU0</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37.3</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a:effectLst/>
                        </a:rPr>
                        <a:t>15.8</a:t>
                      </a:r>
                      <a:endParaRPr lang="en-US" sz="1600" b="0" i="0" u="none" strike="noStrike">
                        <a:solidFill>
                          <a:srgbClr val="000000"/>
                        </a:solidFill>
                        <a:effectLst/>
                        <a:latin typeface="Calibri"/>
                      </a:endParaRPr>
                    </a:p>
                  </a:txBody>
                  <a:tcPr marL="9525" marR="9525" marT="9525" marB="0" anchor="ctr"/>
                </a:tc>
              </a:tr>
              <a:tr h="484272">
                <a:tc>
                  <a:txBody>
                    <a:bodyPr/>
                    <a:lstStyle/>
                    <a:p>
                      <a:pPr algn="l" fontAlgn="b"/>
                      <a:r>
                        <a:rPr lang="en-US" sz="1600" u="none" strike="noStrike">
                          <a:effectLst/>
                        </a:rPr>
                        <a:t>PRU test on ICSS0_PRU1</a:t>
                      </a:r>
                      <a:endParaRPr lang="en-US" sz="1600" b="0" i="0" u="none" strike="noStrike">
                        <a:solidFill>
                          <a:srgbClr val="000000"/>
                        </a:solidFill>
                        <a:effectLst/>
                        <a:latin typeface="Calibri"/>
                      </a:endParaRPr>
                    </a:p>
                  </a:txBody>
                  <a:tcPr marL="9525" marR="9525" marT="9525" marB="0" anchor="ctr"/>
                </a:tc>
                <a:tc>
                  <a:txBody>
                    <a:bodyPr/>
                    <a:lstStyle/>
                    <a:p>
                      <a:pPr algn="ctr" fontAlgn="b"/>
                      <a:r>
                        <a:rPr lang="en-US" sz="1600" u="none" strike="noStrike" dirty="0">
                          <a:effectLst/>
                        </a:rPr>
                        <a:t>36.1</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15.3</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smtClean="0">
                          <a:effectLst/>
                        </a:rPr>
                        <a:t>PRU</a:t>
                      </a:r>
                      <a:r>
                        <a:rPr lang="en-US" sz="1600" u="none" strike="noStrike" baseline="0" dirty="0" smtClean="0">
                          <a:effectLst/>
                        </a:rPr>
                        <a:t> </a:t>
                      </a:r>
                      <a:r>
                        <a:rPr lang="en-US" sz="1600" u="none" strike="noStrike" dirty="0" smtClean="0">
                          <a:effectLst/>
                        </a:rPr>
                        <a:t>test </a:t>
                      </a:r>
                      <a:r>
                        <a:rPr lang="en-US" sz="1600" u="none" strike="noStrike" dirty="0">
                          <a:effectLst/>
                        </a:rPr>
                        <a:t>on ICSS1_PRU0</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a:effectLst/>
                        </a:rPr>
                        <a:t>40.0</a:t>
                      </a:r>
                      <a:endParaRPr lang="en-US" sz="1600" b="0" i="0" u="none" strike="noStrike">
                        <a:solidFill>
                          <a:srgbClr val="000000"/>
                        </a:solidFill>
                        <a:effectLst/>
                        <a:latin typeface="Calibri"/>
                      </a:endParaRPr>
                    </a:p>
                  </a:txBody>
                  <a:tcPr marL="9525" marR="9525" marT="9525" marB="0" anchor="ctr"/>
                </a:tc>
                <a:tc>
                  <a:txBody>
                    <a:bodyPr/>
                    <a:lstStyle/>
                    <a:p>
                      <a:pPr algn="ctr" fontAlgn="b"/>
                      <a:r>
                        <a:rPr lang="en-US" sz="1600" u="none" strike="noStrike" dirty="0">
                          <a:effectLst/>
                        </a:rPr>
                        <a:t>16.5</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smtClean="0">
                          <a:effectLst/>
                        </a:rPr>
                        <a:t>PRU</a:t>
                      </a:r>
                      <a:r>
                        <a:rPr lang="en-US" sz="1600" u="none" strike="noStrike" baseline="0" dirty="0" smtClean="0">
                          <a:effectLst/>
                        </a:rPr>
                        <a:t> </a:t>
                      </a:r>
                      <a:r>
                        <a:rPr lang="en-US" sz="1600" u="none" strike="noStrike" dirty="0" smtClean="0">
                          <a:effectLst/>
                        </a:rPr>
                        <a:t>test </a:t>
                      </a:r>
                      <a:r>
                        <a:rPr lang="en-US" sz="1600" u="none" strike="noStrike" dirty="0">
                          <a:effectLst/>
                        </a:rPr>
                        <a:t>on ICSS1_PRU1</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a:effectLst/>
                        </a:rPr>
                        <a:t>36.6</a:t>
                      </a:r>
                      <a:endParaRPr lang="en-US" sz="1600" b="0" i="0" u="none" strike="noStrike">
                        <a:solidFill>
                          <a:srgbClr val="000000"/>
                        </a:solidFill>
                        <a:effectLst/>
                        <a:latin typeface="Calibri"/>
                      </a:endParaRPr>
                    </a:p>
                  </a:txBody>
                  <a:tcPr marL="9525" marR="9525" marT="9525" marB="0" anchor="ctr"/>
                </a:tc>
                <a:tc>
                  <a:txBody>
                    <a:bodyPr/>
                    <a:lstStyle/>
                    <a:p>
                      <a:pPr algn="ctr" fontAlgn="b"/>
                      <a:r>
                        <a:rPr lang="en-US" sz="1600" u="none" strike="noStrike" dirty="0">
                          <a:effectLst/>
                        </a:rPr>
                        <a:t>15.0</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a:effectLst/>
                        </a:rPr>
                        <a:t>PRU test on all 4 PRUs</a:t>
                      </a:r>
                      <a:endParaRPr lang="en-US" sz="1600" b="0" i="0" u="none" strike="noStrike">
                        <a:solidFill>
                          <a:srgbClr val="000000"/>
                        </a:solidFill>
                        <a:effectLst/>
                        <a:latin typeface="Calibri"/>
                      </a:endParaRPr>
                    </a:p>
                  </a:txBody>
                  <a:tcPr marL="9525" marR="9525" marT="9525" marB="0" anchor="ctr"/>
                </a:tc>
                <a:tc>
                  <a:txBody>
                    <a:bodyPr/>
                    <a:lstStyle/>
                    <a:p>
                      <a:pPr algn="ctr" fontAlgn="b"/>
                      <a:r>
                        <a:rPr lang="en-US" sz="1600" u="none" strike="noStrike">
                          <a:effectLst/>
                        </a:rPr>
                        <a:t>55.2</a:t>
                      </a:r>
                      <a:endParaRPr lang="en-US" sz="1600" b="0" i="0" u="none" strike="noStrike">
                        <a:solidFill>
                          <a:srgbClr val="000000"/>
                        </a:solidFill>
                        <a:effectLst/>
                        <a:latin typeface="Calibri"/>
                      </a:endParaRPr>
                    </a:p>
                  </a:txBody>
                  <a:tcPr marL="9525" marR="9525" marT="9525" marB="0" anchor="ctr"/>
                </a:tc>
                <a:tc>
                  <a:txBody>
                    <a:bodyPr/>
                    <a:lstStyle/>
                    <a:p>
                      <a:pPr algn="ctr" fontAlgn="b"/>
                      <a:r>
                        <a:rPr lang="en-US" sz="1600" u="none" strike="noStrike" dirty="0">
                          <a:effectLst/>
                        </a:rPr>
                        <a:t>21.4</a:t>
                      </a:r>
                      <a:endParaRPr lang="en-US" sz="1600" b="0" i="0" u="none" strike="noStrike" dirty="0">
                        <a:solidFill>
                          <a:srgbClr val="000000"/>
                        </a:solidFill>
                        <a:effectLst/>
                        <a:latin typeface="Calibri"/>
                      </a:endParaRPr>
                    </a:p>
                  </a:txBody>
                  <a:tcPr marL="9525" marR="9525" marT="9525" marB="0" anchor="ctr"/>
                </a:tc>
              </a:tr>
            </a:tbl>
          </a:graphicData>
        </a:graphic>
      </p:graphicFrame>
    </p:spTree>
    <p:extLst>
      <p:ext uri="{BB962C8B-B14F-4D97-AF65-F5344CB8AC3E}">
        <p14:creationId xmlns:p14="http://schemas.microsoft.com/office/powerpoint/2010/main" val="17160240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563562"/>
          </a:xfrm>
        </p:spPr>
        <p:txBody>
          <a:bodyPr>
            <a:normAutofit fontScale="90000"/>
          </a:bodyPr>
          <a:lstStyle/>
          <a:p>
            <a:r>
              <a:rPr lang="en-US" sz="3600" dirty="0" smtClean="0"/>
              <a:t>Use Cases Examples</a:t>
            </a:r>
            <a:endParaRPr lang="en-US" sz="3600" dirty="0"/>
          </a:p>
        </p:txBody>
      </p:sp>
      <p:sp>
        <p:nvSpPr>
          <p:cNvPr id="13" name="Content Placeholder 12"/>
          <p:cNvSpPr>
            <a:spLocks noGrp="1"/>
          </p:cNvSpPr>
          <p:nvPr>
            <p:ph idx="1"/>
          </p:nvPr>
        </p:nvSpPr>
        <p:spPr>
          <a:xfrm>
            <a:off x="4226355" y="5583340"/>
            <a:ext cx="4114800" cy="457200"/>
          </a:xfrm>
        </p:spPr>
        <p:txBody>
          <a:bodyPr/>
          <a:lstStyle/>
          <a:p>
            <a:pPr marL="0" indent="0" algn="r">
              <a:buNone/>
            </a:pPr>
            <a:r>
              <a:rPr lang="en-US" sz="2400" b="1" dirty="0" smtClean="0">
                <a:solidFill>
                  <a:schemeClr val="tx2"/>
                </a:solidFill>
              </a:rPr>
              <a:t>Development Complexity</a:t>
            </a:r>
            <a:endParaRPr lang="en-US" sz="2400" b="1" dirty="0">
              <a:solidFill>
                <a:schemeClr val="tx2"/>
              </a:solidFill>
            </a:endParaRPr>
          </a:p>
        </p:txBody>
      </p:sp>
      <p:cxnSp>
        <p:nvCxnSpPr>
          <p:cNvPr id="11" name="Straight Arrow Connector 10"/>
          <p:cNvCxnSpPr/>
          <p:nvPr/>
        </p:nvCxnSpPr>
        <p:spPr>
          <a:xfrm>
            <a:off x="1805" y="5963730"/>
            <a:ext cx="8610600" cy="0"/>
          </a:xfrm>
          <a:prstGeom prst="straightConnector1">
            <a:avLst/>
          </a:prstGeom>
          <a:ln w="76200">
            <a:solidFill>
              <a:schemeClr val="tx2"/>
            </a:solidFill>
            <a:tailEnd type="arrow"/>
          </a:ln>
        </p:spPr>
        <p:style>
          <a:lnRef idx="3">
            <a:schemeClr val="accent1"/>
          </a:lnRef>
          <a:fillRef idx="0">
            <a:schemeClr val="accent1"/>
          </a:fillRef>
          <a:effectRef idx="2">
            <a:schemeClr val="accent1"/>
          </a:effectRef>
          <a:fontRef idx="minor">
            <a:schemeClr val="tx1"/>
          </a:fontRef>
        </p:style>
      </p:cxnSp>
      <p:sp>
        <p:nvSpPr>
          <p:cNvPr id="22" name="Rectangle 21"/>
          <p:cNvSpPr/>
          <p:nvPr/>
        </p:nvSpPr>
        <p:spPr>
          <a:xfrm>
            <a:off x="6015555" y="1065580"/>
            <a:ext cx="3004349" cy="1446550"/>
          </a:xfrm>
          <a:prstGeom prst="rect">
            <a:avLst/>
          </a:prstGeom>
        </p:spPr>
        <p:txBody>
          <a:bodyPr wrap="none">
            <a:spAutoFit/>
          </a:bodyPr>
          <a:lstStyle/>
          <a:p>
            <a:r>
              <a:rPr lang="en-US" sz="2000" dirty="0" smtClean="0"/>
              <a:t>Not all use cases are </a:t>
            </a:r>
            <a:br>
              <a:rPr lang="en-US" sz="2000" dirty="0" smtClean="0"/>
            </a:br>
            <a:r>
              <a:rPr lang="en-US" sz="2000" dirty="0" smtClean="0"/>
              <a:t>feasible  on PRU</a:t>
            </a:r>
          </a:p>
          <a:p>
            <a:pPr marL="342900" indent="-342900">
              <a:buFontTx/>
              <a:buChar char="-"/>
            </a:pPr>
            <a:r>
              <a:rPr lang="en-US" sz="1600" dirty="0" smtClean="0"/>
              <a:t>Development complexity</a:t>
            </a:r>
          </a:p>
          <a:p>
            <a:pPr marL="342900" indent="-342900">
              <a:buFontTx/>
              <a:buChar char="-"/>
            </a:pPr>
            <a:r>
              <a:rPr lang="en-US" sz="1600" dirty="0" smtClean="0"/>
              <a:t>Technical constraints</a:t>
            </a:r>
            <a:br>
              <a:rPr lang="en-US" sz="1600" dirty="0" smtClean="0"/>
            </a:br>
            <a:r>
              <a:rPr lang="en-US" sz="1600" dirty="0" smtClean="0"/>
              <a:t>(i.e. running Linux on PRU)</a:t>
            </a:r>
            <a:endParaRPr lang="en-US" sz="1600" dirty="0"/>
          </a:p>
        </p:txBody>
      </p:sp>
      <p:cxnSp>
        <p:nvCxnSpPr>
          <p:cNvPr id="24" name="Straight Connector 23"/>
          <p:cNvCxnSpPr/>
          <p:nvPr/>
        </p:nvCxnSpPr>
        <p:spPr>
          <a:xfrm>
            <a:off x="6010806" y="881906"/>
            <a:ext cx="4749" cy="2089894"/>
          </a:xfrm>
          <a:prstGeom prst="line">
            <a:avLst/>
          </a:prstGeom>
          <a:ln w="25400">
            <a:solidFill>
              <a:schemeClr val="tx2"/>
            </a:solidFill>
            <a:prstDash val="sysDot"/>
          </a:ln>
        </p:spPr>
        <p:style>
          <a:lnRef idx="3">
            <a:schemeClr val="accent1"/>
          </a:lnRef>
          <a:fillRef idx="0">
            <a:schemeClr val="accent1"/>
          </a:fillRef>
          <a:effectRef idx="2">
            <a:schemeClr val="accent1"/>
          </a:effectRef>
          <a:fontRef idx="minor">
            <a:schemeClr val="tx1"/>
          </a:fontRef>
        </p:style>
      </p:cxnSp>
      <p:pic>
        <p:nvPicPr>
          <p:cNvPr id="1026" name="Picture 2" descr="Pengpod_3D_pri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4875" y="3205418"/>
            <a:ext cx="2756030" cy="20670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16" name="Straight Connector 15"/>
          <p:cNvCxnSpPr/>
          <p:nvPr/>
        </p:nvCxnSpPr>
        <p:spPr>
          <a:xfrm>
            <a:off x="6010806" y="2971800"/>
            <a:ext cx="3133194" cy="0"/>
          </a:xfrm>
          <a:prstGeom prst="line">
            <a:avLst/>
          </a:prstGeom>
          <a:ln w="25400">
            <a:solidFill>
              <a:schemeClr val="tx2"/>
            </a:solidFill>
            <a:prstDash val="sysDot"/>
          </a:ln>
        </p:spPr>
        <p:style>
          <a:lnRef idx="3">
            <a:schemeClr val="accent1"/>
          </a:lnRef>
          <a:fillRef idx="0">
            <a:schemeClr val="accent1"/>
          </a:fillRef>
          <a:effectRef idx="2">
            <a:schemeClr val="accent1"/>
          </a:effectRef>
          <a:fontRef idx="minor">
            <a:schemeClr val="tx1"/>
          </a:fontRef>
        </p:style>
      </p:cxnSp>
      <p:sp>
        <p:nvSpPr>
          <p:cNvPr id="21" name="Content Placeholder 2"/>
          <p:cNvSpPr txBox="1">
            <a:spLocks/>
          </p:cNvSpPr>
          <p:nvPr/>
        </p:nvSpPr>
        <p:spPr>
          <a:xfrm>
            <a:off x="40210" y="897345"/>
            <a:ext cx="8534400" cy="5181600"/>
          </a:xfrm>
          <a:prstGeom prst="rect">
            <a:avLst/>
          </a:prstGeom>
        </p:spPr>
        <p:txBody>
          <a:bodyPr vert="horz" lIns="91440" tIns="0" rIns="91440" bIns="45720" rtlCol="0">
            <a:noAutofit/>
          </a:bodyPr>
          <a:lstStyle>
            <a:lvl1pPr marL="287338" indent="-287338" algn="l" defTabSz="914400" rtl="0" eaLnBrk="1" latinLnBrk="0" hangingPunct="1">
              <a:lnSpc>
                <a:spcPct val="90000"/>
              </a:lnSpc>
              <a:spcBef>
                <a:spcPts val="2400"/>
              </a:spcBef>
              <a:buSzPct val="90000"/>
              <a:buFontTx/>
              <a:buBlip>
                <a:blip r:embed="rId3"/>
              </a:buBlip>
              <a:tabLst/>
              <a:defRPr sz="2800" kern="1200">
                <a:solidFill>
                  <a:schemeClr val="tx1"/>
                </a:solidFill>
                <a:latin typeface="+mn-lt"/>
                <a:ea typeface="+mn-ea"/>
                <a:cs typeface="+mn-cs"/>
              </a:defRPr>
            </a:lvl1pPr>
            <a:lvl2pPr marL="627063" indent="-287338" algn="l" defTabSz="914400" rtl="0" eaLnBrk="1" latinLnBrk="0" hangingPunct="1">
              <a:lnSpc>
                <a:spcPct val="90000"/>
              </a:lnSpc>
              <a:spcBef>
                <a:spcPts val="600"/>
              </a:spcBef>
              <a:buClr>
                <a:schemeClr val="accent1"/>
              </a:buClr>
              <a:buFont typeface="Century Gothic" pitchFamily="34" charset="0"/>
              <a:buChar char="–"/>
              <a:defRPr sz="2000" kern="1200">
                <a:solidFill>
                  <a:schemeClr val="tx1"/>
                </a:solidFill>
                <a:latin typeface="+mn-lt"/>
                <a:ea typeface="+mn-ea"/>
                <a:cs typeface="+mn-cs"/>
              </a:defRPr>
            </a:lvl2pPr>
            <a:lvl3pPr marL="966788" indent="-276225" algn="l" defTabSz="914400" rtl="0" eaLnBrk="1" latinLnBrk="0" hangingPunct="1">
              <a:lnSpc>
                <a:spcPct val="90000"/>
              </a:lnSpc>
              <a:spcBef>
                <a:spcPts val="600"/>
              </a:spcBef>
              <a:buClr>
                <a:schemeClr val="accent1"/>
              </a:buClr>
              <a:buFont typeface="Century Gothic" pitchFamily="34" charset="0"/>
              <a:buChar char="–"/>
              <a:defRPr sz="2000" kern="1200">
                <a:solidFill>
                  <a:schemeClr val="tx1"/>
                </a:solidFill>
                <a:latin typeface="+mn-lt"/>
                <a:ea typeface="+mn-ea"/>
                <a:cs typeface="+mn-cs"/>
              </a:defRPr>
            </a:lvl3pPr>
            <a:lvl4pPr marL="1319213" indent="-287338" algn="l" defTabSz="914400" rtl="0" eaLnBrk="1" latinLnBrk="0" hangingPunct="1">
              <a:lnSpc>
                <a:spcPct val="90000"/>
              </a:lnSpc>
              <a:spcBef>
                <a:spcPts val="600"/>
              </a:spcBef>
              <a:buClr>
                <a:schemeClr val="accent1"/>
              </a:buClr>
              <a:buFont typeface="Century Gothic" pitchFamily="34" charset="0"/>
              <a:buChar char="–"/>
              <a:defRPr sz="2000" kern="1200">
                <a:solidFill>
                  <a:schemeClr val="tx1"/>
                </a:solidFill>
                <a:latin typeface="+mn-lt"/>
                <a:ea typeface="+mn-ea"/>
                <a:cs typeface="+mn-cs"/>
              </a:defRPr>
            </a:lvl4pPr>
            <a:lvl5pPr marL="1604963" indent="-233363" algn="l" defTabSz="914400" rtl="0" eaLnBrk="1" latinLnBrk="0" hangingPunct="1">
              <a:lnSpc>
                <a:spcPct val="90000"/>
              </a:lnSpc>
              <a:spcBef>
                <a:spcPts val="600"/>
              </a:spcBef>
              <a:buClr>
                <a:schemeClr val="accent1"/>
              </a:buClr>
              <a:buFont typeface="Century Gothic"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854575" lvl="8">
              <a:lnSpc>
                <a:spcPct val="115000"/>
              </a:lnSpc>
              <a:spcBef>
                <a:spcPts val="0"/>
              </a:spcBef>
              <a:buClr>
                <a:srgbClr val="C00000"/>
              </a:buClr>
            </a:pPr>
            <a:r>
              <a:rPr lang="en-US" sz="1600" dirty="0" smtClean="0">
                <a:latin typeface="+mj-lt"/>
                <a:ea typeface="Calibri"/>
                <a:cs typeface="Times New Roman"/>
              </a:rPr>
              <a:t>Industrial </a:t>
            </a:r>
            <a:br>
              <a:rPr lang="en-US" sz="1600" dirty="0" smtClean="0">
                <a:latin typeface="+mj-lt"/>
                <a:ea typeface="Calibri"/>
                <a:cs typeface="Times New Roman"/>
              </a:rPr>
            </a:br>
            <a:r>
              <a:rPr lang="en-US" sz="1600" dirty="0" smtClean="0">
                <a:latin typeface="+mj-lt"/>
                <a:ea typeface="Calibri"/>
                <a:cs typeface="Times New Roman"/>
              </a:rPr>
              <a:t>Protocols </a:t>
            </a:r>
          </a:p>
          <a:p>
            <a:pPr marL="4400550" lvl="8" indent="-285750">
              <a:lnSpc>
                <a:spcPct val="115000"/>
              </a:lnSpc>
              <a:spcBef>
                <a:spcPts val="0"/>
              </a:spcBef>
              <a:buClr>
                <a:srgbClr val="C00000"/>
              </a:buClr>
            </a:pPr>
            <a:r>
              <a:rPr lang="en-US" sz="1600" dirty="0" smtClean="0">
                <a:latin typeface="+mj-lt"/>
                <a:ea typeface="Calibri"/>
                <a:cs typeface="Times New Roman"/>
              </a:rPr>
              <a:t>ASRC</a:t>
            </a:r>
          </a:p>
          <a:p>
            <a:pPr marL="4117975" lvl="6" indent="-285750">
              <a:lnSpc>
                <a:spcPct val="115000"/>
              </a:lnSpc>
              <a:spcBef>
                <a:spcPts val="0"/>
              </a:spcBef>
              <a:buClr>
                <a:srgbClr val="C00000"/>
              </a:buClr>
            </a:pPr>
            <a:r>
              <a:rPr lang="en-US" sz="1600" dirty="0" smtClean="0">
                <a:latin typeface="+mj-lt"/>
                <a:ea typeface="Calibri"/>
                <a:cs typeface="Times New Roman"/>
              </a:rPr>
              <a:t>10/100 Switch</a:t>
            </a:r>
          </a:p>
          <a:p>
            <a:pPr marL="3833813" lvl="8" indent="-285750">
              <a:lnSpc>
                <a:spcPct val="115000"/>
              </a:lnSpc>
              <a:spcBef>
                <a:spcPts val="0"/>
              </a:spcBef>
              <a:buClr>
                <a:srgbClr val="C00000"/>
              </a:buClr>
            </a:pPr>
            <a:r>
              <a:rPr lang="en-US" sz="1600" dirty="0" smtClean="0">
                <a:latin typeface="+mj-lt"/>
                <a:ea typeface="Calibri"/>
                <a:cs typeface="Times New Roman"/>
              </a:rPr>
              <a:t>Smart Card</a:t>
            </a:r>
          </a:p>
          <a:p>
            <a:pPr marL="3540125" lvl="8" indent="-285750">
              <a:lnSpc>
                <a:spcPct val="115000"/>
              </a:lnSpc>
              <a:spcBef>
                <a:spcPts val="0"/>
              </a:spcBef>
              <a:buClr>
                <a:srgbClr val="C00000"/>
              </a:buClr>
            </a:pPr>
            <a:r>
              <a:rPr lang="en-US" sz="1600" dirty="0" smtClean="0">
                <a:latin typeface="+mj-lt"/>
                <a:ea typeface="Calibri"/>
                <a:cs typeface="Times New Roman"/>
              </a:rPr>
              <a:t>DSP-like functions</a:t>
            </a:r>
          </a:p>
          <a:p>
            <a:pPr marL="3311525" lvl="8" indent="-285750">
              <a:lnSpc>
                <a:spcPct val="115000"/>
              </a:lnSpc>
              <a:spcBef>
                <a:spcPts val="0"/>
              </a:spcBef>
              <a:buClr>
                <a:srgbClr val="C00000"/>
              </a:buClr>
            </a:pPr>
            <a:r>
              <a:rPr lang="en-US" sz="1600" dirty="0" smtClean="0">
                <a:latin typeface="+mj-lt"/>
                <a:ea typeface="Calibri"/>
                <a:cs typeface="Times New Roman"/>
              </a:rPr>
              <a:t>Filtering</a:t>
            </a:r>
          </a:p>
          <a:p>
            <a:pPr marL="3028950" lvl="7" indent="-285750">
              <a:lnSpc>
                <a:spcPct val="115000"/>
              </a:lnSpc>
              <a:spcBef>
                <a:spcPts val="0"/>
              </a:spcBef>
              <a:buClr>
                <a:srgbClr val="C00000"/>
              </a:buClr>
            </a:pPr>
            <a:r>
              <a:rPr lang="en-US" sz="1600" dirty="0" smtClean="0">
                <a:latin typeface="+mj-lt"/>
                <a:ea typeface="Calibri"/>
                <a:cs typeface="Times New Roman"/>
              </a:rPr>
              <a:t>FSK Modulation</a:t>
            </a:r>
          </a:p>
          <a:p>
            <a:pPr marL="2746375" lvl="8" indent="-285750">
              <a:lnSpc>
                <a:spcPct val="115000"/>
              </a:lnSpc>
              <a:spcBef>
                <a:spcPts val="0"/>
              </a:spcBef>
              <a:buClr>
                <a:srgbClr val="C00000"/>
              </a:buClr>
            </a:pPr>
            <a:r>
              <a:rPr lang="en-US" sz="1600" dirty="0" smtClean="0">
                <a:latin typeface="+mj-lt"/>
                <a:ea typeface="Calibri"/>
                <a:cs typeface="Times New Roman"/>
              </a:rPr>
              <a:t>LCD I/F</a:t>
            </a:r>
          </a:p>
          <a:p>
            <a:pPr marL="2462213" lvl="8" indent="-285750">
              <a:lnSpc>
                <a:spcPct val="115000"/>
              </a:lnSpc>
              <a:spcBef>
                <a:spcPts val="0"/>
              </a:spcBef>
              <a:buClr>
                <a:srgbClr val="C00000"/>
              </a:buClr>
            </a:pPr>
            <a:r>
              <a:rPr lang="en-US" sz="1600" dirty="0" smtClean="0">
                <a:latin typeface="+mj-lt"/>
                <a:ea typeface="Calibri"/>
                <a:cs typeface="Times New Roman"/>
              </a:rPr>
              <a:t>Camera I/F</a:t>
            </a:r>
          </a:p>
          <a:p>
            <a:pPr marL="2176463" lvl="6">
              <a:lnSpc>
                <a:spcPct val="115000"/>
              </a:lnSpc>
              <a:spcBef>
                <a:spcPts val="0"/>
              </a:spcBef>
              <a:buClr>
                <a:srgbClr val="C00000"/>
              </a:buClr>
            </a:pPr>
            <a:r>
              <a:rPr lang="en-US" sz="1600" dirty="0" smtClean="0">
                <a:latin typeface="+mj-lt"/>
                <a:ea typeface="Calibri"/>
                <a:cs typeface="Times New Roman"/>
              </a:rPr>
              <a:t>RS-485</a:t>
            </a:r>
          </a:p>
          <a:p>
            <a:pPr marL="1882775" lvl="5">
              <a:lnSpc>
                <a:spcPct val="115000"/>
              </a:lnSpc>
              <a:spcBef>
                <a:spcPts val="0"/>
              </a:spcBef>
              <a:buClr>
                <a:srgbClr val="C00000"/>
              </a:buClr>
              <a:tabLst>
                <a:tab pos="1882775" algn="l"/>
              </a:tabLst>
            </a:pPr>
            <a:r>
              <a:rPr lang="en-US" sz="1600" dirty="0" smtClean="0">
                <a:latin typeface="+mj-lt"/>
                <a:ea typeface="Calibri"/>
                <a:cs typeface="Times New Roman"/>
              </a:rPr>
              <a:t>UART</a:t>
            </a:r>
          </a:p>
          <a:p>
            <a:pPr marL="1600200" lvl="5">
              <a:lnSpc>
                <a:spcPct val="115000"/>
              </a:lnSpc>
              <a:spcBef>
                <a:spcPts val="0"/>
              </a:spcBef>
              <a:buClr>
                <a:srgbClr val="C00000"/>
              </a:buClr>
            </a:pPr>
            <a:r>
              <a:rPr lang="en-US" sz="1600" dirty="0" smtClean="0">
                <a:latin typeface="+mj-lt"/>
                <a:ea typeface="Calibri"/>
                <a:cs typeface="Times New Roman"/>
              </a:rPr>
              <a:t>SPI</a:t>
            </a:r>
          </a:p>
          <a:p>
            <a:pPr marL="1374775" lvl="4" indent="-285750">
              <a:lnSpc>
                <a:spcPct val="115000"/>
              </a:lnSpc>
              <a:spcBef>
                <a:spcPts val="0"/>
              </a:spcBef>
              <a:buClr>
                <a:srgbClr val="C00000"/>
              </a:buClr>
              <a:buFont typeface="Arial" pitchFamily="34" charset="0"/>
              <a:buChar char="•"/>
            </a:pPr>
            <a:r>
              <a:rPr lang="en-US" sz="1600" dirty="0" smtClean="0">
                <a:latin typeface="+mj-lt"/>
                <a:ea typeface="Calibri"/>
                <a:cs typeface="Times New Roman"/>
              </a:rPr>
              <a:t>Monitor Sensors</a:t>
            </a:r>
          </a:p>
          <a:p>
            <a:pPr marL="1033463" lvl="3" indent="-228600">
              <a:lnSpc>
                <a:spcPct val="115000"/>
              </a:lnSpc>
              <a:spcBef>
                <a:spcPts val="0"/>
              </a:spcBef>
              <a:buClr>
                <a:srgbClr val="C00000"/>
              </a:buClr>
              <a:buFont typeface="Arial" pitchFamily="34" charset="0"/>
              <a:buChar char="•"/>
            </a:pPr>
            <a:r>
              <a:rPr lang="en-US" sz="1600" dirty="0" smtClean="0">
                <a:latin typeface="+mj-lt"/>
                <a:ea typeface="Calibri"/>
                <a:cs typeface="Times New Roman"/>
              </a:rPr>
              <a:t>I2C</a:t>
            </a:r>
          </a:p>
          <a:p>
            <a:pPr marL="796925" lvl="2" indent="-220663">
              <a:lnSpc>
                <a:spcPct val="115000"/>
              </a:lnSpc>
              <a:spcBef>
                <a:spcPts val="0"/>
              </a:spcBef>
              <a:buClr>
                <a:srgbClr val="C00000"/>
              </a:buClr>
              <a:buFont typeface="Arial" pitchFamily="34" charset="0"/>
              <a:buChar char="•"/>
            </a:pPr>
            <a:r>
              <a:rPr lang="en-US" sz="1600" dirty="0" smtClean="0">
                <a:latin typeface="+mj-lt"/>
                <a:ea typeface="Calibri"/>
                <a:cs typeface="Times New Roman"/>
              </a:rPr>
              <a:t>Bit banging</a:t>
            </a:r>
          </a:p>
          <a:p>
            <a:pPr marL="514350" lvl="1" indent="-231775">
              <a:lnSpc>
                <a:spcPct val="115000"/>
              </a:lnSpc>
              <a:spcBef>
                <a:spcPts val="0"/>
              </a:spcBef>
              <a:buClr>
                <a:srgbClr val="C00000"/>
              </a:buClr>
              <a:buFont typeface="Arial" pitchFamily="34" charset="0"/>
              <a:buChar char="•"/>
            </a:pPr>
            <a:r>
              <a:rPr lang="en-US" sz="1600" dirty="0" smtClean="0">
                <a:latin typeface="+mj-lt"/>
                <a:ea typeface="Calibri"/>
                <a:cs typeface="Times New Roman"/>
              </a:rPr>
              <a:t>Custom/Complex PWM </a:t>
            </a:r>
          </a:p>
          <a:p>
            <a:pPr>
              <a:lnSpc>
                <a:spcPct val="115000"/>
              </a:lnSpc>
              <a:spcBef>
                <a:spcPts val="0"/>
              </a:spcBef>
              <a:buClr>
                <a:srgbClr val="C00000"/>
              </a:buClr>
              <a:buFont typeface="Arial" pitchFamily="34" charset="0"/>
              <a:buChar char="•"/>
            </a:pPr>
            <a:r>
              <a:rPr lang="en-US" sz="1600" dirty="0" smtClean="0">
                <a:latin typeface="+mj-lt"/>
                <a:ea typeface="Calibri"/>
                <a:cs typeface="Times New Roman"/>
              </a:rPr>
              <a:t>Stepper motor control</a:t>
            </a:r>
          </a:p>
          <a:p>
            <a:pPr marL="1022350" lvl="2" indent="-342900">
              <a:lnSpc>
                <a:spcPct val="115000"/>
              </a:lnSpc>
              <a:spcBef>
                <a:spcPts val="0"/>
              </a:spcBef>
              <a:buClr>
                <a:srgbClr val="C00000"/>
              </a:buClr>
              <a:buFont typeface="Arial" pitchFamily="34" charset="0"/>
              <a:buChar char="•"/>
            </a:pPr>
            <a:endParaRPr lang="en-US" sz="1600" dirty="0">
              <a:latin typeface="+mj-lt"/>
              <a:ea typeface="Calibri"/>
              <a:cs typeface="Times New Roman"/>
            </a:endParaRPr>
          </a:p>
        </p:txBody>
      </p:sp>
      <p:sp>
        <p:nvSpPr>
          <p:cNvPr id="2" name="Action Button: Movie 1">
            <a:hlinkClick r:id="rId4" highlightClick="1"/>
          </p:cNvPr>
          <p:cNvSpPr/>
          <p:nvPr/>
        </p:nvSpPr>
        <p:spPr>
          <a:xfrm>
            <a:off x="8630728" y="5349250"/>
            <a:ext cx="307240" cy="241700"/>
          </a:xfrm>
          <a:prstGeom prst="actionButtonMovi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249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Replicape 3D Printer</a:t>
            </a:r>
            <a:endParaRPr lang="en-US" dirty="0"/>
          </a:p>
        </p:txBody>
      </p:sp>
      <p:sp>
        <p:nvSpPr>
          <p:cNvPr id="3" name="Content Placeholder 2"/>
          <p:cNvSpPr>
            <a:spLocks noGrp="1"/>
          </p:cNvSpPr>
          <p:nvPr>
            <p:ph idx="1"/>
          </p:nvPr>
        </p:nvSpPr>
        <p:spPr>
          <a:xfrm>
            <a:off x="333375" y="1048468"/>
            <a:ext cx="5237155" cy="4945932"/>
          </a:xfrm>
        </p:spPr>
        <p:txBody>
          <a:bodyPr>
            <a:noAutofit/>
          </a:bodyPr>
          <a:lstStyle/>
          <a:p>
            <a:pPr lvl="0"/>
            <a:r>
              <a:rPr lang="en-US" sz="1600" dirty="0" smtClean="0"/>
              <a:t>Replicate 3D Printer </a:t>
            </a:r>
            <a:r>
              <a:rPr lang="en-US" sz="1600" dirty="0"/>
              <a:t>uses </a:t>
            </a:r>
            <a:r>
              <a:rPr lang="en-US" sz="1600" dirty="0" smtClean="0"/>
              <a:t>AM335x </a:t>
            </a:r>
            <a:r>
              <a:rPr lang="en-US" sz="1600" dirty="0"/>
              <a:t>on </a:t>
            </a:r>
            <a:r>
              <a:rPr lang="en-US" sz="1600" dirty="0" smtClean="0"/>
              <a:t>BeagleBone</a:t>
            </a:r>
            <a:endParaRPr lang="en-US" sz="1600" dirty="0"/>
          </a:p>
          <a:p>
            <a:pPr lvl="1"/>
            <a:r>
              <a:rPr lang="en-US" sz="1400" dirty="0"/>
              <a:t>Cortex-A8 runs </a:t>
            </a:r>
            <a:r>
              <a:rPr lang="en-US" sz="1400" dirty="0" smtClean="0"/>
              <a:t>Linux, </a:t>
            </a:r>
            <a:r>
              <a:rPr lang="en-US" sz="1400" dirty="0"/>
              <a:t>networking, </a:t>
            </a:r>
            <a:r>
              <a:rPr lang="en-US" sz="1400" dirty="0" smtClean="0"/>
              <a:t>HMI, model processing</a:t>
            </a:r>
          </a:p>
          <a:p>
            <a:pPr lvl="2"/>
            <a:r>
              <a:rPr lang="en-US" sz="1200" dirty="0" smtClean="0"/>
              <a:t>Host apps written in Python</a:t>
            </a:r>
            <a:endParaRPr lang="en-US" sz="1200" dirty="0"/>
          </a:p>
          <a:p>
            <a:pPr lvl="1"/>
            <a:r>
              <a:rPr lang="en-US" sz="1400" dirty="0"/>
              <a:t>PRU controls step and direction of 5 stepper </a:t>
            </a:r>
            <a:r>
              <a:rPr lang="en-US" sz="1400" dirty="0" smtClean="0"/>
              <a:t>motors</a:t>
            </a:r>
          </a:p>
          <a:p>
            <a:pPr lvl="2"/>
            <a:r>
              <a:rPr lang="en-US" sz="1200" dirty="0" smtClean="0"/>
              <a:t>App written in PRU assembly</a:t>
            </a:r>
            <a:endParaRPr lang="en-US" sz="1200" dirty="0"/>
          </a:p>
          <a:p>
            <a:pPr lvl="0"/>
            <a:r>
              <a:rPr lang="en-US" sz="1600" dirty="0" smtClean="0"/>
              <a:t>A8 calculates data, PRU communicates with motors</a:t>
            </a:r>
          </a:p>
          <a:p>
            <a:pPr lvl="1"/>
            <a:r>
              <a:rPr lang="en-US" sz="1200" dirty="0"/>
              <a:t>Shared region of DDR reserved for </a:t>
            </a:r>
            <a:r>
              <a:rPr lang="en-US" sz="1200" dirty="0" smtClean="0"/>
              <a:t> A8/PRU communication</a:t>
            </a:r>
          </a:p>
          <a:p>
            <a:pPr lvl="1"/>
            <a:r>
              <a:rPr lang="en-US" sz="1200" dirty="0" smtClean="0"/>
              <a:t>Data </a:t>
            </a:r>
            <a:r>
              <a:rPr lang="en-US" sz="1200" dirty="0"/>
              <a:t>consist of pin/delay </a:t>
            </a:r>
            <a:r>
              <a:rPr lang="en-US" sz="1200" dirty="0" smtClean="0"/>
              <a:t>timing tuples (8 </a:t>
            </a:r>
            <a:r>
              <a:rPr lang="en-US" sz="1200" dirty="0"/>
              <a:t>bytes </a:t>
            </a:r>
            <a:r>
              <a:rPr lang="en-US" sz="1200" dirty="0" smtClean="0"/>
              <a:t>each)</a:t>
            </a:r>
            <a:endParaRPr lang="en-US" sz="1200" dirty="0"/>
          </a:p>
          <a:p>
            <a:pPr lvl="0"/>
            <a:r>
              <a:rPr lang="en-US" sz="1600" dirty="0" smtClean="0"/>
              <a:t>Sequence:</a:t>
            </a:r>
          </a:p>
          <a:p>
            <a:pPr marL="682625" lvl="1" indent="-342900">
              <a:buFont typeface="+mj-lt"/>
              <a:buAutoNum type="arabicPeriod"/>
            </a:pPr>
            <a:r>
              <a:rPr lang="en-US" sz="1400" dirty="0" smtClean="0"/>
              <a:t>GPIO pins </a:t>
            </a:r>
            <a:r>
              <a:rPr lang="en-US" sz="1400" dirty="0"/>
              <a:t>are set </a:t>
            </a:r>
            <a:r>
              <a:rPr lang="en-US" sz="1400" dirty="0" smtClean="0"/>
              <a:t>– one </a:t>
            </a:r>
            <a:r>
              <a:rPr lang="en-US" sz="1400" dirty="0"/>
              <a:t>or more of the </a:t>
            </a:r>
            <a:r>
              <a:rPr lang="en-US" sz="1400" dirty="0" smtClean="0"/>
              <a:t>32-bit </a:t>
            </a:r>
            <a:r>
              <a:rPr lang="en-US" sz="1400" dirty="0"/>
              <a:t>GPIO banks </a:t>
            </a:r>
            <a:r>
              <a:rPr lang="en-US" sz="1400" dirty="0" smtClean="0"/>
              <a:t>set with </a:t>
            </a:r>
            <a:r>
              <a:rPr lang="en-US" sz="1400" dirty="0"/>
              <a:t>a predefined mask </a:t>
            </a:r>
          </a:p>
          <a:p>
            <a:pPr marL="682625" lvl="1" indent="-342900">
              <a:buFont typeface="+mj-lt"/>
              <a:buAutoNum type="arabicPeriod"/>
            </a:pPr>
            <a:r>
              <a:rPr lang="en-US" sz="1400" dirty="0" smtClean="0"/>
              <a:t>Delay </a:t>
            </a:r>
            <a:r>
              <a:rPr lang="en-US" sz="1400" dirty="0"/>
              <a:t>is applied (# of 200MHz instructions) </a:t>
            </a:r>
          </a:p>
          <a:p>
            <a:pPr marL="682625" lvl="1" indent="-342900">
              <a:buFont typeface="+mj-lt"/>
              <a:buAutoNum type="arabicPeriod"/>
            </a:pPr>
            <a:r>
              <a:rPr lang="en-US" sz="1400" dirty="0" smtClean="0"/>
              <a:t>After sequence completes, PRU </a:t>
            </a:r>
            <a:r>
              <a:rPr lang="en-US" sz="1400" dirty="0"/>
              <a:t>sends a signal to the host indicating that the segment is finished </a:t>
            </a:r>
            <a:endParaRPr lang="en-US" sz="1400" dirty="0" smtClean="0"/>
          </a:p>
          <a:p>
            <a:pPr marL="682625" lvl="1" indent="-342900">
              <a:buFont typeface="+mj-lt"/>
              <a:buAutoNum type="arabicPeriod"/>
            </a:pPr>
            <a:r>
              <a:rPr lang="en-US" sz="1400" dirty="0" smtClean="0"/>
              <a:t>Host updates its </a:t>
            </a:r>
            <a:r>
              <a:rPr lang="en-US" sz="1400" dirty="0"/>
              <a:t>memory usage for the PRU </a:t>
            </a:r>
            <a:endParaRPr lang="en-US" sz="1400" dirty="0" smtClean="0"/>
          </a:p>
          <a:p>
            <a:pPr marL="334963" indent="-342900"/>
            <a:endParaRPr lang="en-US" sz="1600" dirty="0" smtClean="0"/>
          </a:p>
          <a:p>
            <a:pPr marL="334963" indent="-342900"/>
            <a:r>
              <a:rPr lang="en-US" sz="1600" dirty="0" smtClean="0"/>
              <a:t>More info @ </a:t>
            </a:r>
            <a:r>
              <a:rPr lang="en-US" sz="1600" u="sng" dirty="0" smtClean="0"/>
              <a:t>hipstercircuits.com</a:t>
            </a:r>
            <a:r>
              <a:rPr lang="en-US" sz="1600" dirty="0" smtClean="0"/>
              <a:t> </a:t>
            </a:r>
          </a:p>
        </p:txBody>
      </p:sp>
      <p:pic>
        <p:nvPicPr>
          <p:cNvPr id="6" name="Picture 2"/>
          <p:cNvPicPr>
            <a:picLocks noGrp="1" noChangeAspect="1" noChangeArrowheads="1"/>
          </p:cNvPicPr>
          <p:nvPr>
            <p:ph sz="half" idx="4294967295"/>
          </p:nvPr>
        </p:nvPicPr>
        <p:blipFill>
          <a:blip r:embed="rId3" cstate="print">
            <a:extLst>
              <a:ext uri="{28A0092B-C50C-407E-A947-70E740481C1C}">
                <a14:useLocalDpi xmlns:a14="http://schemas.microsoft.com/office/drawing/2010/main" val="0"/>
              </a:ext>
            </a:extLst>
          </a:blip>
          <a:srcRect/>
          <a:stretch>
            <a:fillRect/>
          </a:stretch>
        </p:blipFill>
        <p:spPr bwMode="auto">
          <a:xfrm>
            <a:off x="6889750" y="1123950"/>
            <a:ext cx="2254250" cy="226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descr="http://hipstercircuits.com/wp-content/uploads/2013/05/HipsterBot_2D.jpg"/>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5847" b="96802" l="14267" r="77333"/>
                    </a14:imgEffect>
                  </a14:imgLayer>
                </a14:imgProps>
              </a:ext>
              <a:ext uri="{28A0092B-C50C-407E-A947-70E740481C1C}">
                <a14:useLocalDpi xmlns:a14="http://schemas.microsoft.com/office/drawing/2010/main" val="0"/>
              </a:ext>
            </a:extLst>
          </a:blip>
          <a:srcRect l="17920" t="18181" r="26825" b="2800"/>
          <a:stretch/>
        </p:blipFill>
        <p:spPr bwMode="auto">
          <a:xfrm>
            <a:off x="5724150" y="3889860"/>
            <a:ext cx="24765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1110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3"/>
          <p:cNvSpPr>
            <a:spLocks noGrp="1" noChangeArrowheads="1"/>
          </p:cNvSpPr>
          <p:nvPr>
            <p:ph type="title"/>
          </p:nvPr>
        </p:nvSpPr>
        <p:spPr>
          <a:xfrm>
            <a:off x="240013" y="270767"/>
            <a:ext cx="8458200" cy="814388"/>
          </a:xfrm>
        </p:spPr>
        <p:txBody>
          <a:bodyPr>
            <a:normAutofit fontScale="90000"/>
          </a:bodyPr>
          <a:lstStyle/>
          <a:p>
            <a:pPr lvl="0">
              <a:defRPr/>
            </a:pPr>
            <a:r>
              <a:rPr lang="en-US" sz="2400" dirty="0" smtClean="0"/>
              <a:t>TI Processors provide efficient &amp; Scalable architectures for the entire Industrial Automation system</a:t>
            </a:r>
            <a:endParaRPr lang="en-US" sz="2400" dirty="0"/>
          </a:p>
        </p:txBody>
      </p:sp>
      <p:sp>
        <p:nvSpPr>
          <p:cNvPr id="55299" name="Text Box 9"/>
          <p:cNvSpPr txBox="1">
            <a:spLocks noChangeArrowheads="1"/>
          </p:cNvSpPr>
          <p:nvPr/>
        </p:nvSpPr>
        <p:spPr bwMode="auto">
          <a:xfrm>
            <a:off x="558131" y="915873"/>
            <a:ext cx="4725079" cy="338554"/>
          </a:xfrm>
          <a:prstGeom prst="rect">
            <a:avLst/>
          </a:prstGeom>
          <a:noFill/>
          <a:ln w="9525">
            <a:noFill/>
            <a:miter lim="800000"/>
            <a:headEnd/>
            <a:tailEnd/>
          </a:ln>
        </p:spPr>
        <p:txBody>
          <a:bodyPr wrap="square">
            <a:spAutoFit/>
          </a:bodyPr>
          <a:lstStyle/>
          <a:p>
            <a:pPr algn="ctr">
              <a:lnSpc>
                <a:spcPct val="80000"/>
              </a:lnSpc>
              <a:spcBef>
                <a:spcPct val="20000"/>
              </a:spcBef>
            </a:pPr>
            <a:r>
              <a:rPr lang="en-US" sz="2000" b="1" dirty="0" smtClean="0">
                <a:solidFill>
                  <a:srgbClr val="FFFFFF"/>
                </a:solidFill>
                <a:latin typeface="Arial"/>
                <a:ea typeface="ＭＳ Ｐゴシック" charset="-128"/>
                <a:cs typeface="Arial" charset="0"/>
              </a:rPr>
              <a:t>Sitara Value Proposition</a:t>
            </a:r>
            <a:endParaRPr lang="en-US" sz="2000" b="1" dirty="0">
              <a:solidFill>
                <a:srgbClr val="FFFFFF"/>
              </a:solidFill>
              <a:latin typeface="Arial"/>
              <a:ea typeface="ＭＳ Ｐゴシック" charset="-128"/>
              <a:cs typeface="Arial" charset="0"/>
            </a:endParaRPr>
          </a:p>
        </p:txBody>
      </p:sp>
      <p:sp>
        <p:nvSpPr>
          <p:cNvPr id="55300" name="Rectangle 10"/>
          <p:cNvSpPr>
            <a:spLocks noChangeArrowheads="1"/>
          </p:cNvSpPr>
          <p:nvPr/>
        </p:nvSpPr>
        <p:spPr bwMode="auto">
          <a:xfrm>
            <a:off x="378942" y="1011906"/>
            <a:ext cx="4677968" cy="4019430"/>
          </a:xfrm>
          <a:prstGeom prst="rect">
            <a:avLst/>
          </a:prstGeom>
          <a:noFill/>
          <a:ln w="9525">
            <a:noFill/>
            <a:miter lim="800000"/>
            <a:headEnd/>
            <a:tailEnd/>
          </a:ln>
        </p:spPr>
        <p:txBody>
          <a:bodyPr/>
          <a:lstStyle/>
          <a:p>
            <a:r>
              <a:rPr lang="en-US" sz="1200" dirty="0" smtClean="0">
                <a:solidFill>
                  <a:srgbClr val="000000"/>
                </a:solidFill>
                <a:latin typeface="Arial"/>
                <a:ea typeface="ＭＳ Ｐゴシック" charset="-128"/>
                <a:cs typeface="Arial" charset="0"/>
              </a:rPr>
              <a:t>  </a:t>
            </a:r>
            <a:endParaRPr lang="en-US" sz="1200" b="1" dirty="0">
              <a:solidFill>
                <a:srgbClr val="000000"/>
              </a:solidFill>
              <a:latin typeface="Arial"/>
              <a:ea typeface="ＭＳ Ｐゴシック" charset="-128"/>
              <a:cs typeface="Arial" charset="0"/>
            </a:endParaRPr>
          </a:p>
          <a:p>
            <a:pPr marL="285750" indent="-285750">
              <a:buFont typeface="Arial" pitchFamily="34" charset="0"/>
              <a:buChar char="•"/>
            </a:pPr>
            <a:r>
              <a:rPr lang="en-US" sz="1400" b="1" dirty="0" smtClean="0">
                <a:solidFill>
                  <a:srgbClr val="000000"/>
                </a:solidFill>
                <a:latin typeface="Arial"/>
                <a:ea typeface="ＭＳ Ｐゴシック" charset="-128"/>
                <a:cs typeface="Arial" charset="0"/>
              </a:rPr>
              <a:t>Focus on </a:t>
            </a:r>
            <a:r>
              <a:rPr lang="en-US" sz="1400" b="1" u="sng" dirty="0" smtClean="0">
                <a:solidFill>
                  <a:srgbClr val="000000"/>
                </a:solidFill>
                <a:latin typeface="Arial"/>
                <a:ea typeface="ＭＳ Ｐゴシック" charset="-128"/>
                <a:cs typeface="Arial" charset="0"/>
              </a:rPr>
              <a:t>Innovation</a:t>
            </a:r>
            <a:endParaRPr lang="en-US" sz="1400" b="1" dirty="0">
              <a:solidFill>
                <a:srgbClr val="000000"/>
              </a:solidFill>
              <a:latin typeface="Arial"/>
              <a:ea typeface="ＭＳ Ｐゴシック" charset="-128"/>
              <a:cs typeface="Arial" charset="0"/>
            </a:endParaRPr>
          </a:p>
          <a:p>
            <a:pPr marL="742950" lvl="1" indent="-285750">
              <a:buFont typeface="Wingdings" pitchFamily="2" charset="2"/>
              <a:buChar char="ü"/>
            </a:pPr>
            <a:r>
              <a:rPr lang="en-US" sz="1400" dirty="0" smtClean="0">
                <a:solidFill>
                  <a:srgbClr val="000000"/>
                </a:solidFill>
                <a:latin typeface="Arial"/>
                <a:ea typeface="ＭＳ Ｐゴシック" charset="-128"/>
                <a:cs typeface="Arial" charset="0"/>
              </a:rPr>
              <a:t>Differentiated </a:t>
            </a:r>
            <a:r>
              <a:rPr lang="en-US" sz="1400" dirty="0">
                <a:solidFill>
                  <a:srgbClr val="000000"/>
                </a:solidFill>
                <a:latin typeface="Arial"/>
                <a:ea typeface="ＭＳ Ｐゴシック" charset="-128"/>
                <a:cs typeface="Arial" charset="0"/>
              </a:rPr>
              <a:t>ARM+PRU </a:t>
            </a:r>
            <a:r>
              <a:rPr lang="en-US" sz="1400" dirty="0" smtClean="0">
                <a:solidFill>
                  <a:srgbClr val="000000"/>
                </a:solidFill>
                <a:latin typeface="Arial"/>
                <a:ea typeface="ＭＳ Ｐゴシック" charset="-128"/>
                <a:cs typeface="Arial" charset="0"/>
              </a:rPr>
              <a:t>architecture enabling integrated multi-protocol industrial communications </a:t>
            </a:r>
          </a:p>
          <a:p>
            <a:pPr marL="742950" lvl="1" indent="-285750">
              <a:buFont typeface="Wingdings" pitchFamily="2" charset="2"/>
              <a:buChar char="ü"/>
            </a:pPr>
            <a:r>
              <a:rPr lang="en-US" sz="1400" dirty="0">
                <a:solidFill>
                  <a:srgbClr val="000000"/>
                </a:solidFill>
                <a:latin typeface="Arial"/>
                <a:ea typeface="ＭＳ Ｐゴシック" charset="-128"/>
                <a:cs typeface="Arial" charset="0"/>
              </a:rPr>
              <a:t>Industry-leading i</a:t>
            </a:r>
            <a:r>
              <a:rPr lang="en-US" sz="1400" dirty="0" smtClean="0">
                <a:solidFill>
                  <a:srgbClr val="000000"/>
                </a:solidFill>
                <a:latin typeface="Arial"/>
                <a:ea typeface="ＭＳ Ｐゴシック" charset="-128"/>
                <a:cs typeface="Arial" charset="0"/>
              </a:rPr>
              <a:t>ntegration enabling smaller systems</a:t>
            </a:r>
            <a:endParaRPr lang="en-US" sz="1400" dirty="0">
              <a:solidFill>
                <a:srgbClr val="000000"/>
              </a:solidFill>
              <a:latin typeface="Arial"/>
              <a:ea typeface="ＭＳ Ｐゴシック" charset="-128"/>
              <a:cs typeface="Arial" charset="0"/>
            </a:endParaRPr>
          </a:p>
          <a:p>
            <a:pPr marL="742950" lvl="1" indent="-285750">
              <a:buFont typeface="Wingdings" pitchFamily="2" charset="2"/>
              <a:buChar char="ü"/>
            </a:pPr>
            <a:r>
              <a:rPr lang="en-US" sz="1400" dirty="0" smtClean="0">
                <a:solidFill>
                  <a:srgbClr val="000000"/>
                </a:solidFill>
                <a:latin typeface="Arial"/>
                <a:ea typeface="ＭＳ Ｐゴシック" charset="-128"/>
                <a:cs typeface="Arial" charset="0"/>
              </a:rPr>
              <a:t>Industry-leading </a:t>
            </a:r>
            <a:r>
              <a:rPr lang="en-US" sz="1400" dirty="0">
                <a:solidFill>
                  <a:srgbClr val="000000"/>
                </a:solidFill>
                <a:latin typeface="Arial"/>
                <a:ea typeface="ＭＳ Ｐゴシック" charset="-128"/>
                <a:cs typeface="Arial" charset="0"/>
              </a:rPr>
              <a:t>low </a:t>
            </a:r>
            <a:r>
              <a:rPr lang="en-US" sz="1400" dirty="0" smtClean="0">
                <a:solidFill>
                  <a:srgbClr val="000000"/>
                </a:solidFill>
                <a:latin typeface="Arial"/>
                <a:ea typeface="ＭＳ Ｐゴシック" charset="-128"/>
                <a:cs typeface="Arial" charset="0"/>
              </a:rPr>
              <a:t>power consumption enabling  fanless designs</a:t>
            </a:r>
            <a:endParaRPr lang="en-US" sz="1400" dirty="0">
              <a:solidFill>
                <a:srgbClr val="000000"/>
              </a:solidFill>
              <a:latin typeface="Arial"/>
              <a:ea typeface="ＭＳ Ｐゴシック" charset="-128"/>
              <a:cs typeface="Arial" charset="0"/>
            </a:endParaRPr>
          </a:p>
          <a:p>
            <a:endParaRPr lang="en-US" sz="1400" dirty="0" smtClean="0">
              <a:solidFill>
                <a:srgbClr val="000000"/>
              </a:solidFill>
              <a:latin typeface="Arial"/>
              <a:ea typeface="ＭＳ Ｐゴシック" charset="-128"/>
              <a:cs typeface="Arial" charset="0"/>
            </a:endParaRPr>
          </a:p>
          <a:p>
            <a:pPr marL="285750" indent="-285750">
              <a:buFont typeface="Arial" pitchFamily="34" charset="0"/>
              <a:buChar char="•"/>
            </a:pPr>
            <a:r>
              <a:rPr lang="en-US" sz="1400" b="1" u="sng" dirty="0">
                <a:solidFill>
                  <a:srgbClr val="000000"/>
                </a:solidFill>
                <a:latin typeface="Arial"/>
                <a:ea typeface="ＭＳ Ｐゴシック" charset="-128"/>
                <a:cs typeface="Arial" charset="0"/>
              </a:rPr>
              <a:t>Scalability</a:t>
            </a:r>
            <a:r>
              <a:rPr lang="en-US" sz="1400" b="1" dirty="0">
                <a:solidFill>
                  <a:srgbClr val="000000"/>
                </a:solidFill>
                <a:latin typeface="Arial"/>
                <a:ea typeface="ＭＳ Ｐゴシック" charset="-128"/>
                <a:cs typeface="Arial" charset="0"/>
              </a:rPr>
              <a:t> in CPU performance </a:t>
            </a:r>
          </a:p>
          <a:p>
            <a:pPr marL="742950" lvl="1" indent="-285750">
              <a:buFont typeface="Wingdings" pitchFamily="2" charset="2"/>
              <a:buChar char="ü"/>
            </a:pPr>
            <a:r>
              <a:rPr lang="en-US" sz="1400" dirty="0" smtClean="0">
                <a:solidFill>
                  <a:srgbClr val="000000"/>
                </a:solidFill>
                <a:latin typeface="Arial"/>
                <a:ea typeface="ＭＳ Ｐゴシック" charset="-128"/>
                <a:cs typeface="Arial" charset="0"/>
              </a:rPr>
              <a:t>MCU to MPU</a:t>
            </a:r>
          </a:p>
          <a:p>
            <a:pPr marL="742950" lvl="1" indent="-285750">
              <a:buFont typeface="Wingdings" pitchFamily="2" charset="2"/>
              <a:buChar char="ü"/>
            </a:pPr>
            <a:r>
              <a:rPr lang="en-US" sz="1400" dirty="0" smtClean="0">
                <a:solidFill>
                  <a:srgbClr val="000000"/>
                </a:solidFill>
                <a:latin typeface="Arial"/>
                <a:ea typeface="ＭＳ Ｐゴシック" charset="-128"/>
                <a:cs typeface="Arial" charset="0"/>
              </a:rPr>
              <a:t>Single to multi-core architecture</a:t>
            </a:r>
          </a:p>
          <a:p>
            <a:pPr marL="742950" lvl="1" indent="-285750">
              <a:buFont typeface="Wingdings" pitchFamily="2" charset="2"/>
              <a:buChar char="ü"/>
            </a:pPr>
            <a:r>
              <a:rPr lang="en-US" sz="1200" dirty="0" smtClean="0">
                <a:solidFill>
                  <a:srgbClr val="000000"/>
                </a:solidFill>
                <a:latin typeface="Arial"/>
                <a:ea typeface="ＭＳ Ｐゴシック" charset="-128"/>
                <a:cs typeface="Arial" charset="0"/>
              </a:rPr>
              <a:t>Support </a:t>
            </a:r>
            <a:r>
              <a:rPr lang="en-US" sz="1200" dirty="0">
                <a:solidFill>
                  <a:srgbClr val="000000"/>
                </a:solidFill>
                <a:latin typeface="Arial"/>
                <a:ea typeface="ＭＳ Ｐゴシック" charset="-128"/>
                <a:cs typeface="Arial" charset="0"/>
              </a:rPr>
              <a:t>for HLOS, RTOS and </a:t>
            </a:r>
            <a:r>
              <a:rPr lang="en-US" sz="1200" dirty="0" smtClean="0">
                <a:solidFill>
                  <a:srgbClr val="000000"/>
                </a:solidFill>
                <a:latin typeface="Arial"/>
                <a:ea typeface="ＭＳ Ｐゴシック" charset="-128"/>
                <a:cs typeface="Arial" charset="0"/>
              </a:rPr>
              <a:t>No-OS (Starterware)</a:t>
            </a:r>
            <a:endParaRPr lang="en-US" sz="1200" dirty="0">
              <a:solidFill>
                <a:srgbClr val="000000"/>
              </a:solidFill>
              <a:latin typeface="Arial"/>
              <a:ea typeface="ＭＳ Ｐゴシック" charset="-128"/>
              <a:cs typeface="Arial" charset="0"/>
            </a:endParaRPr>
          </a:p>
          <a:p>
            <a:endParaRPr lang="en-US" sz="1400" dirty="0" smtClean="0">
              <a:solidFill>
                <a:srgbClr val="000000"/>
              </a:solidFill>
              <a:latin typeface="Arial"/>
              <a:ea typeface="ＭＳ Ｐゴシック" charset="-128"/>
              <a:cs typeface="Arial" charset="0"/>
            </a:endParaRPr>
          </a:p>
          <a:p>
            <a:pPr marL="285750" indent="-285750">
              <a:buFont typeface="Arial" pitchFamily="34" charset="0"/>
              <a:buChar char="•"/>
            </a:pPr>
            <a:r>
              <a:rPr lang="en-US" sz="1400" b="1" u="sng" dirty="0">
                <a:solidFill>
                  <a:srgbClr val="000000"/>
                </a:solidFill>
                <a:latin typeface="Arial"/>
                <a:ea typeface="ＭＳ Ｐゴシック" charset="-128"/>
                <a:cs typeface="Arial" charset="0"/>
              </a:rPr>
              <a:t>Scalability</a:t>
            </a:r>
            <a:r>
              <a:rPr lang="en-US" sz="1400" b="1" dirty="0">
                <a:solidFill>
                  <a:srgbClr val="000000"/>
                </a:solidFill>
                <a:latin typeface="Arial"/>
                <a:ea typeface="ＭＳ Ｐゴシック" charset="-128"/>
                <a:cs typeface="Arial" charset="0"/>
              </a:rPr>
              <a:t> for the entire automation System</a:t>
            </a:r>
          </a:p>
          <a:p>
            <a:pPr marL="742950" lvl="1" indent="-285750">
              <a:buFont typeface="Wingdings" pitchFamily="2" charset="2"/>
              <a:buChar char="ü"/>
            </a:pPr>
            <a:r>
              <a:rPr lang="en-US" sz="1400" dirty="0" smtClean="0">
                <a:solidFill>
                  <a:srgbClr val="000000"/>
                </a:solidFill>
                <a:latin typeface="Arial"/>
                <a:ea typeface="ＭＳ Ｐゴシック" charset="-128"/>
                <a:cs typeface="Arial" charset="0"/>
              </a:rPr>
              <a:t>ARM </a:t>
            </a:r>
            <a:r>
              <a:rPr lang="en-US" sz="1400" dirty="0">
                <a:solidFill>
                  <a:srgbClr val="000000"/>
                </a:solidFill>
                <a:latin typeface="Arial"/>
                <a:ea typeface="ＭＳ Ｐゴシック" charset="-128"/>
                <a:cs typeface="Arial" charset="0"/>
              </a:rPr>
              <a:t>only, ARM+PRU, ARM+PRU+GFX </a:t>
            </a:r>
            <a:r>
              <a:rPr lang="en-US" sz="1400" dirty="0" smtClean="0">
                <a:solidFill>
                  <a:srgbClr val="000000"/>
                </a:solidFill>
                <a:latin typeface="Arial"/>
                <a:ea typeface="ＭＳ Ｐゴシック" charset="-128"/>
                <a:cs typeface="Arial" charset="0"/>
              </a:rPr>
              <a:t>options (</a:t>
            </a:r>
            <a:r>
              <a:rPr lang="en-US" sz="1400" dirty="0">
                <a:solidFill>
                  <a:srgbClr val="000000"/>
                </a:solidFill>
                <a:latin typeface="Arial"/>
                <a:ea typeface="ＭＳ Ｐゴシック" charset="-128"/>
                <a:cs typeface="Arial" charset="0"/>
              </a:rPr>
              <a:t>Pin-pin </a:t>
            </a:r>
            <a:r>
              <a:rPr lang="en-US" sz="1400" dirty="0" smtClean="0">
                <a:solidFill>
                  <a:srgbClr val="000000"/>
                </a:solidFill>
                <a:latin typeface="Arial"/>
                <a:ea typeface="ＭＳ Ｐゴシック" charset="-128"/>
                <a:cs typeface="Arial" charset="0"/>
              </a:rPr>
              <a:t>compatible for some products)</a:t>
            </a:r>
            <a:endParaRPr lang="en-US" sz="1400" dirty="0">
              <a:solidFill>
                <a:srgbClr val="000000"/>
              </a:solidFill>
              <a:latin typeface="Arial"/>
              <a:ea typeface="ＭＳ Ｐゴシック" charset="-128"/>
              <a:cs typeface="Arial" charset="0"/>
            </a:endParaRPr>
          </a:p>
          <a:p>
            <a:endParaRPr lang="en-US" sz="1200" dirty="0" smtClean="0">
              <a:solidFill>
                <a:srgbClr val="000000"/>
              </a:solidFill>
              <a:latin typeface="Arial"/>
              <a:ea typeface="ＭＳ Ｐゴシック" charset="-128"/>
              <a:cs typeface="Arial" charset="0"/>
            </a:endParaRPr>
          </a:p>
        </p:txBody>
      </p:sp>
      <p:sp>
        <p:nvSpPr>
          <p:cNvPr id="14" name="AutoShape 10"/>
          <p:cNvSpPr>
            <a:spLocks noChangeArrowheads="1"/>
          </p:cNvSpPr>
          <p:nvPr/>
        </p:nvSpPr>
        <p:spPr bwMode="auto">
          <a:xfrm>
            <a:off x="378943" y="5110354"/>
            <a:ext cx="8435545" cy="940120"/>
          </a:xfrm>
          <a:prstGeom prst="roundRect">
            <a:avLst>
              <a:gd name="adj" fmla="val 16667"/>
            </a:avLst>
          </a:prstGeom>
          <a:solidFill>
            <a:schemeClr val="accent6">
              <a:lumMod val="75000"/>
            </a:schemeClr>
          </a:solidFill>
          <a:ln w="28575">
            <a:solidFill>
              <a:srgbClr val="000000"/>
            </a:solidFill>
            <a:round/>
            <a:headEnd/>
            <a:tailEnd/>
          </a:ln>
        </p:spPr>
        <p:txBody>
          <a:bodyPr anchor="ctr"/>
          <a:lstStyle/>
          <a:p>
            <a:pPr>
              <a:buClr>
                <a:srgbClr val="FF0000"/>
              </a:buClr>
              <a:buSzPct val="140000"/>
              <a:buFont typeface="Wingdings" pitchFamily="2" charset="2"/>
              <a:buChar char="ü"/>
            </a:pPr>
            <a:r>
              <a:rPr lang="en-US" sz="1600" dirty="0" smtClean="0">
                <a:solidFill>
                  <a:srgbClr val="FFFFFF"/>
                </a:solidFill>
                <a:latin typeface="Arial"/>
                <a:ea typeface="ＭＳ Ｐゴシック" charset="-128"/>
                <a:cs typeface="Arial" charset="0"/>
              </a:rPr>
              <a:t>Best-in-class Quality, Reliability and Availability</a:t>
            </a:r>
          </a:p>
          <a:p>
            <a:r>
              <a:rPr lang="en-US" sz="1400" dirty="0" smtClean="0">
                <a:solidFill>
                  <a:srgbClr val="FFFFFF"/>
                </a:solidFill>
                <a:latin typeface="Arial"/>
                <a:ea typeface="ＭＳ Ｐゴシック" charset="-128"/>
                <a:cs typeface="Arial" charset="0"/>
              </a:rPr>
              <a:t>    - Extended </a:t>
            </a:r>
            <a:r>
              <a:rPr lang="en-US" sz="1400" dirty="0">
                <a:solidFill>
                  <a:srgbClr val="FFFFFF"/>
                </a:solidFill>
                <a:latin typeface="Arial"/>
                <a:ea typeface="ＭＳ Ｐゴシック" charset="-128"/>
                <a:cs typeface="Arial" charset="0"/>
              </a:rPr>
              <a:t>Temperature,  100K+ Power on </a:t>
            </a:r>
            <a:r>
              <a:rPr lang="en-US" sz="1400" dirty="0" smtClean="0">
                <a:solidFill>
                  <a:srgbClr val="FFFFFF"/>
                </a:solidFill>
                <a:latin typeface="Arial"/>
                <a:ea typeface="ＭＳ Ｐゴシック" charset="-128"/>
                <a:cs typeface="Arial" charset="0"/>
              </a:rPr>
              <a:t>Hours</a:t>
            </a:r>
          </a:p>
          <a:p>
            <a:r>
              <a:rPr lang="en-US" sz="1400" dirty="0" smtClean="0">
                <a:solidFill>
                  <a:srgbClr val="FFFFFF"/>
                </a:solidFill>
                <a:latin typeface="Arial"/>
                <a:ea typeface="ＭＳ Ｐゴシック" charset="-128"/>
                <a:cs typeface="Arial" charset="0"/>
              </a:rPr>
              <a:t>    - Guaranteed 10+ years product life</a:t>
            </a:r>
          </a:p>
        </p:txBody>
      </p:sp>
      <p:pic>
        <p:nvPicPr>
          <p:cNvPr id="11"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847304" y="1164176"/>
            <a:ext cx="3646390" cy="3827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206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RM-SOCsCha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3200" y="651933"/>
            <a:ext cx="8737600" cy="3924300"/>
          </a:xfrm>
          <a:prstGeom prst="rect">
            <a:avLst/>
          </a:prstGeom>
        </p:spPr>
      </p:pic>
      <p:pic>
        <p:nvPicPr>
          <p:cNvPr id="4" name="Picture 3" descr="BOX-SLIDE3.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378700" y="2322443"/>
            <a:ext cx="1422400" cy="1454114"/>
          </a:xfrm>
          <a:prstGeom prst="rect">
            <a:avLst/>
          </a:prstGeom>
        </p:spPr>
      </p:pic>
      <p:sp>
        <p:nvSpPr>
          <p:cNvPr id="46081" name="Title 1"/>
          <p:cNvSpPr>
            <a:spLocks noGrp="1"/>
          </p:cNvSpPr>
          <p:nvPr>
            <p:ph type="title"/>
          </p:nvPr>
        </p:nvSpPr>
        <p:spPr>
          <a:xfrm>
            <a:off x="258587" y="320675"/>
            <a:ext cx="8458200" cy="814388"/>
          </a:xfrm>
        </p:spPr>
        <p:txBody>
          <a:bodyPr>
            <a:normAutofit fontScale="90000"/>
          </a:bodyPr>
          <a:lstStyle/>
          <a:p>
            <a:r>
              <a:rPr lang="en-US" sz="2800" dirty="0" smtClean="0"/>
              <a:t>TI solves the complex communications problem by integrating multi-protocol support </a:t>
            </a:r>
            <a:br>
              <a:rPr lang="en-US" sz="2800" dirty="0" smtClean="0"/>
            </a:br>
            <a:r>
              <a:rPr lang="en-US" sz="2800" dirty="0" smtClean="0"/>
              <a:t>in the ARM SoCs</a:t>
            </a:r>
            <a:endParaRPr lang="en-US" sz="2800" i="1" u="sng" dirty="0" smtClean="0"/>
          </a:p>
        </p:txBody>
      </p:sp>
      <p:sp>
        <p:nvSpPr>
          <p:cNvPr id="13" name="TextBox 31"/>
          <p:cNvSpPr txBox="1">
            <a:spLocks noChangeArrowheads="1"/>
          </p:cNvSpPr>
          <p:nvPr/>
        </p:nvSpPr>
        <p:spPr bwMode="auto">
          <a:xfrm>
            <a:off x="1519129" y="2144713"/>
            <a:ext cx="792162" cy="400110"/>
          </a:xfrm>
          <a:prstGeom prst="rect">
            <a:avLst/>
          </a:prstGeom>
          <a:noFill/>
          <a:ln w="9525">
            <a:noFill/>
            <a:miter lim="800000"/>
            <a:headEnd/>
            <a:tailEnd/>
          </a:ln>
        </p:spPr>
        <p:txBody>
          <a:bodyPr>
            <a:spAutoFit/>
          </a:bodyPr>
          <a:lstStyle/>
          <a:p>
            <a:pPr algn="ctr">
              <a:defRPr/>
            </a:pPr>
            <a:r>
              <a:rPr lang="en-US" sz="1000" dirty="0">
                <a:solidFill>
                  <a:srgbClr val="32B4CE"/>
                </a:solidFill>
                <a:latin typeface="Arial" pitchFamily="34" charset="0"/>
                <a:cs typeface="Arial" pitchFamily="34" charset="0"/>
              </a:rPr>
              <a:t>Host Interface</a:t>
            </a:r>
          </a:p>
        </p:txBody>
      </p:sp>
      <p:sp>
        <p:nvSpPr>
          <p:cNvPr id="14" name="Rounded Rectangle 13"/>
          <p:cNvSpPr/>
          <p:nvPr/>
        </p:nvSpPr>
        <p:spPr bwMode="auto">
          <a:xfrm>
            <a:off x="279400" y="2241550"/>
            <a:ext cx="1263650" cy="887730"/>
          </a:xfrm>
          <a:prstGeom prst="roundRect">
            <a:avLst/>
          </a:prstGeom>
          <a:noFill/>
          <a:ln>
            <a:noFill/>
            <a:headEnd type="none" w="med" len="med"/>
            <a:tailEnd type="none" w="med" len="med"/>
          </a:ln>
          <a:effectLst/>
          <a:scene3d>
            <a:camera prst="orthographicFront">
              <a:rot lat="0" lon="0" rev="0"/>
            </a:camera>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anchor="ctr"/>
          <a:lstStyle/>
          <a:p>
            <a:pPr algn="ctr">
              <a:lnSpc>
                <a:spcPct val="90000"/>
              </a:lnSpc>
              <a:defRPr/>
            </a:pPr>
            <a:r>
              <a:rPr lang="en-US" sz="1200" b="1" dirty="0" smtClean="0">
                <a:solidFill>
                  <a:srgbClr val="FFFFFF"/>
                </a:solidFill>
                <a:cs typeface="Arial" pitchFamily="34" charset="0"/>
              </a:rPr>
              <a:t>MCU or MPU</a:t>
            </a:r>
          </a:p>
          <a:p>
            <a:pPr algn="ctr">
              <a:lnSpc>
                <a:spcPct val="90000"/>
              </a:lnSpc>
              <a:defRPr/>
            </a:pPr>
            <a:r>
              <a:rPr lang="en-US" sz="1000" dirty="0" smtClean="0">
                <a:solidFill>
                  <a:srgbClr val="FFFFFF"/>
                </a:solidFill>
                <a:cs typeface="Arial" pitchFamily="34" charset="0"/>
              </a:rPr>
              <a:t>(Protocol Stack)</a:t>
            </a:r>
            <a:endParaRPr lang="en-US" sz="1000" dirty="0">
              <a:solidFill>
                <a:srgbClr val="FFFFFF"/>
              </a:solidFill>
              <a:cs typeface="Arial" pitchFamily="34" charset="0"/>
            </a:endParaRPr>
          </a:p>
        </p:txBody>
      </p:sp>
      <p:sp>
        <p:nvSpPr>
          <p:cNvPr id="15" name="Rounded Rectangle 14"/>
          <p:cNvSpPr/>
          <p:nvPr/>
        </p:nvSpPr>
        <p:spPr bwMode="auto">
          <a:xfrm>
            <a:off x="2358848" y="2305957"/>
            <a:ext cx="1110514" cy="798285"/>
          </a:xfrm>
          <a:prstGeom prst="roundRect">
            <a:avLst/>
          </a:prstGeom>
          <a:noFill/>
          <a:ln>
            <a:noFill/>
            <a:headEnd type="none" w="med" len="med"/>
            <a:tailEnd type="none" w="med" len="med"/>
          </a:ln>
          <a:effectLst/>
          <a:scene3d>
            <a:camera prst="orthographicFront">
              <a:rot lat="0" lon="0" rev="0"/>
            </a:camera>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anchor="ctr"/>
          <a:lstStyle/>
          <a:p>
            <a:pPr algn="ctr">
              <a:lnSpc>
                <a:spcPct val="90000"/>
              </a:lnSpc>
              <a:defRPr/>
            </a:pPr>
            <a:r>
              <a:rPr lang="en-US" sz="1200" b="1" dirty="0" smtClean="0">
                <a:solidFill>
                  <a:srgbClr val="FFFFFF"/>
                </a:solidFill>
                <a:cs typeface="Arial" pitchFamily="34" charset="0"/>
              </a:rPr>
              <a:t>Ind Comm</a:t>
            </a:r>
            <a:endParaRPr lang="en-US" sz="1200" b="1" dirty="0">
              <a:solidFill>
                <a:srgbClr val="FFFFFF"/>
              </a:solidFill>
              <a:cs typeface="Arial" pitchFamily="34" charset="0"/>
            </a:endParaRPr>
          </a:p>
          <a:p>
            <a:pPr algn="ctr">
              <a:lnSpc>
                <a:spcPct val="90000"/>
              </a:lnSpc>
              <a:defRPr/>
            </a:pPr>
            <a:r>
              <a:rPr lang="en-US" sz="1200" b="1" dirty="0" smtClean="0">
                <a:solidFill>
                  <a:srgbClr val="FFFFFF"/>
                </a:solidFill>
                <a:cs typeface="Arial" pitchFamily="34" charset="0"/>
              </a:rPr>
              <a:t>ASIC/FPGA</a:t>
            </a:r>
          </a:p>
          <a:p>
            <a:pPr algn="ctr">
              <a:lnSpc>
                <a:spcPct val="90000"/>
              </a:lnSpc>
              <a:defRPr/>
            </a:pPr>
            <a:r>
              <a:rPr lang="en-US" sz="1000" dirty="0" smtClean="0">
                <a:solidFill>
                  <a:srgbClr val="FFFFFF"/>
                </a:solidFill>
                <a:cs typeface="Arial" pitchFamily="34" charset="0"/>
              </a:rPr>
              <a:t>(MAC layer)</a:t>
            </a:r>
            <a:endParaRPr lang="en-US" sz="1000" dirty="0">
              <a:solidFill>
                <a:srgbClr val="FFFFFF"/>
              </a:solidFill>
              <a:cs typeface="Arial" pitchFamily="34" charset="0"/>
            </a:endParaRPr>
          </a:p>
        </p:txBody>
      </p:sp>
      <p:sp>
        <p:nvSpPr>
          <p:cNvPr id="18" name="Rounded Rectangle 17"/>
          <p:cNvSpPr/>
          <p:nvPr/>
        </p:nvSpPr>
        <p:spPr bwMode="auto">
          <a:xfrm>
            <a:off x="6115050" y="1573153"/>
            <a:ext cx="2705099" cy="548147"/>
          </a:xfrm>
          <a:prstGeom prst="roundRect">
            <a:avLst>
              <a:gd name="adj" fmla="val 5713"/>
            </a:avLst>
          </a:prstGeom>
          <a:noFill/>
          <a:ln>
            <a:noFill/>
            <a:headEnd type="none" w="med" len="med"/>
            <a:tailEnd type="none" w="med" len="med"/>
          </a:ln>
          <a:effectLst/>
          <a:scene3d>
            <a:camera prst="orthographicFront">
              <a:rot lat="0" lon="0" rev="0"/>
            </a:camera>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a:lstStyle/>
          <a:p>
            <a:pPr algn="ctr">
              <a:lnSpc>
                <a:spcPct val="90000"/>
              </a:lnSpc>
              <a:defRPr/>
            </a:pPr>
            <a:r>
              <a:rPr lang="en-US" sz="1200" b="1" dirty="0" smtClean="0">
                <a:solidFill>
                  <a:srgbClr val="000000"/>
                </a:solidFill>
                <a:latin typeface="Tahoma" pitchFamily="34" charset="0"/>
                <a:cs typeface="Tahoma" pitchFamily="34" charset="0"/>
              </a:rPr>
              <a:t>AM1810</a:t>
            </a:r>
            <a:r>
              <a:rPr lang="en-US" sz="1200" dirty="0" smtClean="0">
                <a:solidFill>
                  <a:srgbClr val="000000"/>
                </a:solidFill>
                <a:latin typeface="Tahoma" pitchFamily="34" charset="0"/>
                <a:cs typeface="Tahoma" pitchFamily="34" charset="0"/>
              </a:rPr>
              <a:t> </a:t>
            </a:r>
            <a:r>
              <a:rPr lang="en-US" sz="1000" dirty="0" smtClean="0">
                <a:solidFill>
                  <a:srgbClr val="000000"/>
                </a:solidFill>
                <a:latin typeface="Tahoma" pitchFamily="34" charset="0"/>
                <a:cs typeface="Tahoma" pitchFamily="34" charset="0"/>
              </a:rPr>
              <a:t>(Profibus) </a:t>
            </a:r>
          </a:p>
          <a:p>
            <a:pPr algn="ctr">
              <a:lnSpc>
                <a:spcPct val="90000"/>
              </a:lnSpc>
              <a:defRPr/>
            </a:pPr>
            <a:r>
              <a:rPr lang="en-US" sz="1200" b="1" dirty="0" smtClean="0">
                <a:solidFill>
                  <a:srgbClr val="000000"/>
                </a:solidFill>
                <a:latin typeface="Tahoma" pitchFamily="34" charset="0"/>
                <a:cs typeface="Tahoma" pitchFamily="34" charset="0"/>
              </a:rPr>
              <a:t>AM335x</a:t>
            </a:r>
            <a:r>
              <a:rPr lang="en-US" sz="1200" dirty="0" smtClean="0">
                <a:solidFill>
                  <a:srgbClr val="000000"/>
                </a:solidFill>
                <a:latin typeface="Tahoma" pitchFamily="34" charset="0"/>
                <a:cs typeface="Tahoma" pitchFamily="34" charset="0"/>
              </a:rPr>
              <a:t> </a:t>
            </a:r>
            <a:r>
              <a:rPr lang="en-US" sz="1000" dirty="0" smtClean="0">
                <a:solidFill>
                  <a:srgbClr val="000000"/>
                </a:solidFill>
                <a:latin typeface="Tahoma" pitchFamily="34" charset="0"/>
                <a:cs typeface="Tahoma" pitchFamily="34" charset="0"/>
              </a:rPr>
              <a:t>(Multi-protocols)</a:t>
            </a:r>
          </a:p>
          <a:p>
            <a:pPr algn="ctr">
              <a:lnSpc>
                <a:spcPct val="90000"/>
              </a:lnSpc>
              <a:defRPr/>
            </a:pPr>
            <a:r>
              <a:rPr lang="en-US" sz="1200" b="1" dirty="0" smtClean="0">
                <a:solidFill>
                  <a:srgbClr val="000000"/>
                </a:solidFill>
                <a:latin typeface="Tahoma" pitchFamily="34" charset="0"/>
                <a:cs typeface="Tahoma" pitchFamily="34" charset="0"/>
              </a:rPr>
              <a:t>AM435x</a:t>
            </a:r>
            <a:r>
              <a:rPr lang="en-US" sz="1200" dirty="0" smtClean="0">
                <a:solidFill>
                  <a:srgbClr val="000000"/>
                </a:solidFill>
                <a:latin typeface="Tahoma" pitchFamily="34" charset="0"/>
                <a:cs typeface="Tahoma" pitchFamily="34" charset="0"/>
              </a:rPr>
              <a:t> </a:t>
            </a:r>
            <a:r>
              <a:rPr lang="en-US" sz="1000" dirty="0">
                <a:solidFill>
                  <a:srgbClr val="000000"/>
                </a:solidFill>
                <a:latin typeface="Tahoma" pitchFamily="34" charset="0"/>
                <a:cs typeface="Tahoma" pitchFamily="34" charset="0"/>
              </a:rPr>
              <a:t>(Multi-protocols)</a:t>
            </a:r>
          </a:p>
          <a:p>
            <a:pPr algn="ctr">
              <a:lnSpc>
                <a:spcPct val="90000"/>
              </a:lnSpc>
              <a:defRPr/>
            </a:pPr>
            <a:r>
              <a:rPr lang="en-US" sz="1200" b="1" dirty="0" smtClean="0">
                <a:solidFill>
                  <a:srgbClr val="000000"/>
                </a:solidFill>
                <a:latin typeface="Tahoma" pitchFamily="34" charset="0"/>
                <a:cs typeface="Tahoma" pitchFamily="34" charset="0"/>
              </a:rPr>
              <a:t>AM57xx</a:t>
            </a:r>
            <a:r>
              <a:rPr lang="en-US" sz="1000" b="1" dirty="0" smtClean="0">
                <a:solidFill>
                  <a:srgbClr val="000000"/>
                </a:solidFill>
                <a:latin typeface="Tahoma" pitchFamily="34" charset="0"/>
                <a:cs typeface="Tahoma" pitchFamily="34" charset="0"/>
              </a:rPr>
              <a:t> </a:t>
            </a:r>
            <a:r>
              <a:rPr lang="en-US" sz="1000" dirty="0" smtClean="0">
                <a:solidFill>
                  <a:srgbClr val="000000"/>
                </a:solidFill>
                <a:latin typeface="Tahoma" pitchFamily="34" charset="0"/>
                <a:cs typeface="Tahoma" pitchFamily="34" charset="0"/>
              </a:rPr>
              <a:t>(Roadmap for Multi-protocol, host/slave)</a:t>
            </a:r>
            <a:endParaRPr lang="en-US" sz="1000" b="1" dirty="0" smtClean="0">
              <a:solidFill>
                <a:srgbClr val="000000"/>
              </a:solidFill>
              <a:latin typeface="Tahoma" pitchFamily="34" charset="0"/>
              <a:cs typeface="Tahoma" pitchFamily="34" charset="0"/>
            </a:endParaRPr>
          </a:p>
        </p:txBody>
      </p:sp>
      <p:sp>
        <p:nvSpPr>
          <p:cNvPr id="19" name="Rectangle 18"/>
          <p:cNvSpPr/>
          <p:nvPr/>
        </p:nvSpPr>
        <p:spPr bwMode="auto">
          <a:xfrm>
            <a:off x="6292740" y="2297400"/>
            <a:ext cx="993249" cy="797225"/>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200" b="1" dirty="0">
                <a:solidFill>
                  <a:srgbClr val="FFFFFF"/>
                </a:solidFill>
                <a:cs typeface="Arial" pitchFamily="34" charset="0"/>
              </a:rPr>
              <a:t>ARM</a:t>
            </a:r>
          </a:p>
          <a:p>
            <a:pPr algn="ctr">
              <a:lnSpc>
                <a:spcPct val="90000"/>
              </a:lnSpc>
              <a:defRPr/>
            </a:pPr>
            <a:r>
              <a:rPr lang="en-US" sz="1200" b="1" dirty="0" smtClean="0">
                <a:solidFill>
                  <a:srgbClr val="FFFFFF"/>
                </a:solidFill>
                <a:cs typeface="Arial" pitchFamily="34" charset="0"/>
              </a:rPr>
              <a:t>CPU</a:t>
            </a:r>
          </a:p>
          <a:p>
            <a:pPr algn="ctr">
              <a:lnSpc>
                <a:spcPct val="90000"/>
              </a:lnSpc>
              <a:defRPr/>
            </a:pPr>
            <a:r>
              <a:rPr lang="en-US" sz="1000" dirty="0" smtClean="0">
                <a:solidFill>
                  <a:srgbClr val="FFFFFF"/>
                </a:solidFill>
                <a:cs typeface="Arial" pitchFamily="34" charset="0"/>
              </a:rPr>
              <a:t>(Stack and application)</a:t>
            </a:r>
            <a:endParaRPr lang="en-US" sz="1000" dirty="0">
              <a:solidFill>
                <a:srgbClr val="FFFFFF"/>
              </a:solidFill>
              <a:cs typeface="Arial" pitchFamily="34" charset="0"/>
            </a:endParaRPr>
          </a:p>
        </p:txBody>
      </p:sp>
      <p:sp>
        <p:nvSpPr>
          <p:cNvPr id="20" name="Rectangle 19"/>
          <p:cNvSpPr/>
          <p:nvPr/>
        </p:nvSpPr>
        <p:spPr bwMode="auto">
          <a:xfrm>
            <a:off x="6292741" y="3107690"/>
            <a:ext cx="990600" cy="436898"/>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200" b="1" dirty="0">
                <a:solidFill>
                  <a:srgbClr val="FFFFFF"/>
                </a:solidFill>
                <a:cs typeface="Arial" pitchFamily="34" charset="0"/>
              </a:rPr>
              <a:t>Shared Memory</a:t>
            </a:r>
          </a:p>
        </p:txBody>
      </p:sp>
      <p:sp>
        <p:nvSpPr>
          <p:cNvPr id="21" name="Rectangle 20"/>
          <p:cNvSpPr/>
          <p:nvPr/>
        </p:nvSpPr>
        <p:spPr bwMode="auto">
          <a:xfrm>
            <a:off x="7511941" y="2288575"/>
            <a:ext cx="1143000" cy="1371600"/>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b"/>
          <a:lstStyle/>
          <a:p>
            <a:pPr algn="ctr">
              <a:lnSpc>
                <a:spcPct val="90000"/>
              </a:lnSpc>
              <a:defRPr/>
            </a:pPr>
            <a:endParaRPr lang="en-US" sz="1100" dirty="0">
              <a:solidFill>
                <a:srgbClr val="000000"/>
              </a:solidFill>
              <a:latin typeface="Tahoma" pitchFamily="34" charset="0"/>
              <a:cs typeface="Tahoma" pitchFamily="34" charset="0"/>
            </a:endParaRPr>
          </a:p>
          <a:p>
            <a:pPr algn="ctr">
              <a:lnSpc>
                <a:spcPct val="90000"/>
              </a:lnSpc>
              <a:defRPr/>
            </a:pPr>
            <a:r>
              <a:rPr lang="en-US" sz="1200" b="1" dirty="0" smtClean="0">
                <a:solidFill>
                  <a:srgbClr val="DE0000"/>
                </a:solidFill>
                <a:latin typeface="Tahoma" pitchFamily="34" charset="0"/>
                <a:cs typeface="Tahoma" pitchFamily="34" charset="0"/>
              </a:rPr>
              <a:t>PRU-ICSS</a:t>
            </a:r>
          </a:p>
        </p:txBody>
      </p:sp>
      <p:sp>
        <p:nvSpPr>
          <p:cNvPr id="22" name="Rectangle 21"/>
          <p:cNvSpPr/>
          <p:nvPr/>
        </p:nvSpPr>
        <p:spPr bwMode="auto">
          <a:xfrm>
            <a:off x="7588141" y="2955025"/>
            <a:ext cx="990600" cy="296863"/>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000" b="1" dirty="0" smtClean="0">
                <a:solidFill>
                  <a:srgbClr val="7F7F7F"/>
                </a:solidFill>
                <a:cs typeface="Arial" pitchFamily="34" charset="0"/>
              </a:rPr>
              <a:t>PRU0/1</a:t>
            </a:r>
            <a:endParaRPr lang="en-US" sz="1000" b="1" dirty="0">
              <a:solidFill>
                <a:srgbClr val="7F7F7F"/>
              </a:solidFill>
              <a:cs typeface="Arial" pitchFamily="34" charset="0"/>
            </a:endParaRPr>
          </a:p>
        </p:txBody>
      </p:sp>
      <p:sp>
        <p:nvSpPr>
          <p:cNvPr id="23" name="Rectangle 22"/>
          <p:cNvSpPr/>
          <p:nvPr/>
        </p:nvSpPr>
        <p:spPr bwMode="auto">
          <a:xfrm>
            <a:off x="7588141" y="2353363"/>
            <a:ext cx="990600" cy="296862"/>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000" b="1" dirty="0" smtClean="0">
                <a:solidFill>
                  <a:srgbClr val="7F7F7F"/>
                </a:solidFill>
                <a:cs typeface="Arial" pitchFamily="34" charset="0"/>
              </a:rPr>
              <a:t>UART/MII</a:t>
            </a:r>
            <a:endParaRPr lang="en-US" sz="1000" b="1" dirty="0">
              <a:solidFill>
                <a:srgbClr val="7F7F7F"/>
              </a:solidFill>
              <a:cs typeface="Arial" pitchFamily="34" charset="0"/>
            </a:endParaRPr>
          </a:p>
        </p:txBody>
      </p:sp>
      <p:sp>
        <p:nvSpPr>
          <p:cNvPr id="24" name="Rectangle 23"/>
          <p:cNvSpPr/>
          <p:nvPr/>
        </p:nvSpPr>
        <p:spPr bwMode="auto">
          <a:xfrm>
            <a:off x="7588141" y="2647050"/>
            <a:ext cx="990600" cy="298450"/>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000" b="1" dirty="0">
                <a:solidFill>
                  <a:srgbClr val="7F7F7F"/>
                </a:solidFill>
                <a:cs typeface="Arial" pitchFamily="34" charset="0"/>
              </a:rPr>
              <a:t>Timer</a:t>
            </a:r>
          </a:p>
        </p:txBody>
      </p:sp>
      <p:sp>
        <p:nvSpPr>
          <p:cNvPr id="40" name="Freeform 39"/>
          <p:cNvSpPr/>
          <p:nvPr/>
        </p:nvSpPr>
        <p:spPr>
          <a:xfrm>
            <a:off x="5791335" y="4076248"/>
            <a:ext cx="3133107" cy="1537806"/>
          </a:xfrm>
          <a:custGeom>
            <a:avLst/>
            <a:gdLst>
              <a:gd name="connsiteX0" fmla="*/ 0 w 2876550"/>
              <a:gd name="connsiteY0" fmla="*/ 0 h 1477979"/>
              <a:gd name="connsiteX1" fmla="*/ 2876550 w 2876550"/>
              <a:gd name="connsiteY1" fmla="*/ 0 h 1477979"/>
              <a:gd name="connsiteX2" fmla="*/ 2876550 w 2876550"/>
              <a:gd name="connsiteY2" fmla="*/ 1477979 h 1477979"/>
              <a:gd name="connsiteX3" fmla="*/ 0 w 2876550"/>
              <a:gd name="connsiteY3" fmla="*/ 1477979 h 1477979"/>
              <a:gd name="connsiteX4" fmla="*/ 0 w 2876550"/>
              <a:gd name="connsiteY4" fmla="*/ 0 h 1477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6550" h="1477979">
                <a:moveTo>
                  <a:pt x="0" y="0"/>
                </a:moveTo>
                <a:lnTo>
                  <a:pt x="2876550" y="0"/>
                </a:lnTo>
                <a:lnTo>
                  <a:pt x="2876550" y="1477979"/>
                </a:lnTo>
                <a:lnTo>
                  <a:pt x="0" y="147797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1330" tIns="17780" rIns="99568" bIns="17780" numCol="1" spcCol="1270" anchor="t" anchorCtr="0">
            <a:noAutofit/>
          </a:bodyPr>
          <a:lstStyle/>
          <a:p>
            <a:pPr marL="114300" lvl="1" indent="-114300" defTabSz="622300">
              <a:lnSpc>
                <a:spcPct val="90000"/>
              </a:lnSpc>
              <a:spcAft>
                <a:spcPct val="20000"/>
              </a:spcAft>
              <a:buFontTx/>
              <a:buChar char="••"/>
            </a:pPr>
            <a:endParaRPr lang="en-US" sz="1400" dirty="0" smtClean="0">
              <a:solidFill>
                <a:srgbClr val="000000">
                  <a:hueOff val="0"/>
                  <a:satOff val="0"/>
                  <a:lumOff val="0"/>
                  <a:alphaOff val="0"/>
                </a:srgbClr>
              </a:solidFill>
            </a:endParaRPr>
          </a:p>
          <a:p>
            <a:pPr marL="171450" lvl="1" indent="-171450" defTabSz="711200">
              <a:lnSpc>
                <a:spcPct val="90000"/>
              </a:lnSpc>
              <a:spcAft>
                <a:spcPct val="20000"/>
              </a:spcAft>
              <a:buFontTx/>
              <a:buChar char="••"/>
            </a:pPr>
            <a:endParaRPr lang="en-US" sz="1600" dirty="0">
              <a:solidFill>
                <a:srgbClr val="000000">
                  <a:hueOff val="0"/>
                  <a:satOff val="0"/>
                  <a:lumOff val="0"/>
                  <a:alphaOff val="0"/>
                </a:srgbClr>
              </a:solidFill>
            </a:endParaRPr>
          </a:p>
          <a:p>
            <a:pPr marL="171450" lvl="1" indent="-171450" defTabSz="711200">
              <a:lnSpc>
                <a:spcPct val="90000"/>
              </a:lnSpc>
              <a:spcAft>
                <a:spcPct val="20000"/>
              </a:spcAft>
              <a:buFontTx/>
              <a:buChar char="••"/>
            </a:pPr>
            <a:endParaRPr lang="en-US" sz="1600" dirty="0">
              <a:solidFill>
                <a:srgbClr val="000000">
                  <a:hueOff val="0"/>
                  <a:satOff val="0"/>
                  <a:lumOff val="0"/>
                  <a:alphaOff val="0"/>
                </a:srgbClr>
              </a:solidFill>
            </a:endParaRPr>
          </a:p>
          <a:p>
            <a:pPr marL="171450" lvl="1" indent="-171450" defTabSz="711200">
              <a:lnSpc>
                <a:spcPct val="90000"/>
              </a:lnSpc>
              <a:spcAft>
                <a:spcPct val="20000"/>
              </a:spcAft>
              <a:buFontTx/>
              <a:buChar char="••"/>
            </a:pPr>
            <a:endParaRPr lang="en-US" sz="1600" dirty="0">
              <a:solidFill>
                <a:srgbClr val="000000">
                  <a:hueOff val="0"/>
                  <a:satOff val="0"/>
                  <a:lumOff val="0"/>
                  <a:alphaOff val="0"/>
                </a:srgbClr>
              </a:solidFill>
            </a:endParaRPr>
          </a:p>
        </p:txBody>
      </p:sp>
      <p:sp>
        <p:nvSpPr>
          <p:cNvPr id="47" name="Text Box 8"/>
          <p:cNvSpPr txBox="1">
            <a:spLocks noChangeArrowheads="1"/>
          </p:cNvSpPr>
          <p:nvPr/>
        </p:nvSpPr>
        <p:spPr bwMode="auto">
          <a:xfrm>
            <a:off x="279400" y="3658058"/>
            <a:ext cx="2746994" cy="1289584"/>
          </a:xfrm>
          <a:prstGeom prst="rect">
            <a:avLst/>
          </a:prstGeom>
          <a:noFill/>
          <a:ln w="9525">
            <a:noFill/>
            <a:miter lim="800000"/>
            <a:headEnd/>
            <a:tailEnd/>
          </a:ln>
        </p:spPr>
        <p:txBody>
          <a:bodyPr wrap="square">
            <a:spAutoFit/>
          </a:bodyPr>
          <a:lstStyle/>
          <a:p>
            <a:pPr eaLnBrk="0" hangingPunct="0">
              <a:lnSpc>
                <a:spcPct val="90000"/>
              </a:lnSpc>
              <a:spcBef>
                <a:spcPct val="30000"/>
              </a:spcBef>
            </a:pPr>
            <a:r>
              <a:rPr lang="en-US" sz="1600" b="1" dirty="0">
                <a:solidFill>
                  <a:srgbClr val="000000"/>
                </a:solidFill>
              </a:rPr>
              <a:t>Typical Solution – </a:t>
            </a:r>
            <a:r>
              <a:rPr lang="en-US" sz="1600" b="1" dirty="0" smtClean="0">
                <a:solidFill>
                  <a:srgbClr val="DE0000"/>
                </a:solidFill>
              </a:rPr>
              <a:t>Today</a:t>
            </a:r>
            <a:r>
              <a:rPr lang="en-US" sz="1600" dirty="0" smtClean="0">
                <a:solidFill>
                  <a:srgbClr val="000000"/>
                </a:solidFill>
                <a:latin typeface="Arial" pitchFamily="34" charset="0"/>
                <a:cs typeface="Times New Roman" pitchFamily="18" charset="0"/>
              </a:rPr>
              <a:t> </a:t>
            </a:r>
          </a:p>
          <a:p>
            <a:pPr eaLnBrk="0" hangingPunct="0">
              <a:lnSpc>
                <a:spcPct val="50000"/>
              </a:lnSpc>
              <a:spcBef>
                <a:spcPct val="30000"/>
              </a:spcBef>
            </a:pPr>
            <a:endParaRPr lang="en-US" sz="1600" dirty="0" smtClean="0">
              <a:solidFill>
                <a:srgbClr val="000000"/>
              </a:solidFill>
              <a:latin typeface="Arial" pitchFamily="34" charset="0"/>
              <a:cs typeface="Times New Roman" pitchFamily="18" charset="0"/>
            </a:endParaRPr>
          </a:p>
          <a:p>
            <a:pPr marL="117475" indent="-117475" eaLnBrk="0" hangingPunct="0">
              <a:lnSpc>
                <a:spcPct val="90000"/>
              </a:lnSpc>
              <a:spcBef>
                <a:spcPct val="30000"/>
              </a:spcBef>
              <a:buFont typeface="Arial"/>
              <a:buChar char="•"/>
            </a:pPr>
            <a:r>
              <a:rPr lang="en-US" sz="1200" dirty="0" smtClean="0">
                <a:solidFill>
                  <a:srgbClr val="000000"/>
                </a:solidFill>
                <a:latin typeface="Arial" pitchFamily="34" charset="0"/>
                <a:cs typeface="Times New Roman" pitchFamily="18" charset="0"/>
              </a:rPr>
              <a:t>MCU/MPU for application</a:t>
            </a:r>
          </a:p>
          <a:p>
            <a:pPr marL="117475" indent="-117475" eaLnBrk="0" hangingPunct="0">
              <a:lnSpc>
                <a:spcPct val="90000"/>
              </a:lnSpc>
              <a:spcBef>
                <a:spcPct val="30000"/>
              </a:spcBef>
              <a:buFont typeface="Arial"/>
              <a:buChar char="•"/>
            </a:pPr>
            <a:r>
              <a:rPr lang="en-US" sz="1200" dirty="0" smtClean="0">
                <a:solidFill>
                  <a:srgbClr val="000000"/>
                </a:solidFill>
                <a:latin typeface="Arial" pitchFamily="34" charset="0"/>
                <a:cs typeface="Times New Roman" pitchFamily="18" charset="0"/>
              </a:rPr>
              <a:t>External ASIC/FPGA for communications (especially for slave)</a:t>
            </a:r>
          </a:p>
        </p:txBody>
      </p:sp>
      <p:sp>
        <p:nvSpPr>
          <p:cNvPr id="53" name="Text Box 7"/>
          <p:cNvSpPr txBox="1">
            <a:spLocks noChangeArrowheads="1"/>
          </p:cNvSpPr>
          <p:nvPr/>
        </p:nvSpPr>
        <p:spPr bwMode="auto">
          <a:xfrm>
            <a:off x="4050083" y="4451350"/>
            <a:ext cx="4763717" cy="1695849"/>
          </a:xfrm>
          <a:prstGeom prst="rect">
            <a:avLst/>
          </a:prstGeom>
          <a:noFill/>
          <a:ln w="9525">
            <a:noFill/>
            <a:miter lim="800000"/>
            <a:headEnd/>
            <a:tailEnd/>
          </a:ln>
        </p:spPr>
        <p:txBody>
          <a:bodyPr wrap="square">
            <a:spAutoFit/>
          </a:bodyPr>
          <a:lstStyle/>
          <a:p>
            <a:pPr>
              <a:spcBef>
                <a:spcPct val="50000"/>
              </a:spcBef>
            </a:pPr>
            <a:r>
              <a:rPr lang="en-US" sz="1600" b="1" dirty="0" smtClean="0">
                <a:solidFill>
                  <a:srgbClr val="000000"/>
                </a:solidFill>
              </a:rPr>
              <a:t>TI’s ARM + PRU solution = </a:t>
            </a:r>
            <a:r>
              <a:rPr lang="en-US" sz="1600" b="1" dirty="0" smtClean="0">
                <a:solidFill>
                  <a:srgbClr val="DE0000"/>
                </a:solidFill>
              </a:rPr>
              <a:t>4 benefits</a:t>
            </a:r>
          </a:p>
          <a:p>
            <a:pPr algn="ctr">
              <a:lnSpc>
                <a:spcPct val="50000"/>
              </a:lnSpc>
              <a:spcBef>
                <a:spcPct val="50000"/>
              </a:spcBef>
            </a:pPr>
            <a:endParaRPr lang="en-US" sz="1600" b="1" dirty="0" smtClean="0">
              <a:solidFill>
                <a:srgbClr val="DE0000"/>
              </a:solidFill>
            </a:endParaRPr>
          </a:p>
          <a:p>
            <a:pPr marL="114300" lvl="1" indent="-114300" defTabSz="622300">
              <a:lnSpc>
                <a:spcPct val="90000"/>
              </a:lnSpc>
              <a:spcAft>
                <a:spcPct val="20000"/>
              </a:spcAft>
              <a:buFontTx/>
              <a:buChar char="••"/>
            </a:pPr>
            <a:r>
              <a:rPr lang="en-US" sz="1200" dirty="0">
                <a:solidFill>
                  <a:srgbClr val="000000"/>
                </a:solidFill>
                <a:latin typeface="Arial" pitchFamily="34" charset="0"/>
                <a:cs typeface="Times New Roman" pitchFamily="18" charset="0"/>
              </a:rPr>
              <a:t>System BOM </a:t>
            </a:r>
            <a:r>
              <a:rPr lang="en-US" sz="1200" b="1" dirty="0">
                <a:solidFill>
                  <a:srgbClr val="DE0000"/>
                </a:solidFill>
                <a:latin typeface="Arial" pitchFamily="34" charset="0"/>
                <a:cs typeface="Times New Roman" pitchFamily="18" charset="0"/>
              </a:rPr>
              <a:t>savings</a:t>
            </a:r>
            <a:r>
              <a:rPr lang="en-US" sz="1200" dirty="0">
                <a:solidFill>
                  <a:srgbClr val="000000"/>
                </a:solidFill>
                <a:latin typeface="Arial" pitchFamily="34" charset="0"/>
                <a:cs typeface="Times New Roman" pitchFamily="18" charset="0"/>
              </a:rPr>
              <a:t> (&gt;40%) by eliminating </a:t>
            </a:r>
            <a:r>
              <a:rPr lang="en-US" sz="1200" dirty="0">
                <a:solidFill>
                  <a:srgbClr val="000000"/>
                </a:solidFill>
                <a:latin typeface="Arial"/>
              </a:rPr>
              <a:t>the external ASIC</a:t>
            </a:r>
          </a:p>
          <a:p>
            <a:pPr marL="114300" lvl="1" indent="-114300" defTabSz="622300">
              <a:lnSpc>
                <a:spcPct val="90000"/>
              </a:lnSpc>
              <a:spcAft>
                <a:spcPct val="20000"/>
              </a:spcAft>
              <a:buFontTx/>
              <a:buChar char="••"/>
            </a:pPr>
            <a:r>
              <a:rPr lang="en-US" sz="1200" dirty="0">
                <a:solidFill>
                  <a:srgbClr val="000000"/>
                </a:solidFill>
                <a:latin typeface="Arial"/>
              </a:rPr>
              <a:t>Supports </a:t>
            </a:r>
            <a:r>
              <a:rPr lang="en-US" sz="1200" b="1" dirty="0">
                <a:solidFill>
                  <a:srgbClr val="DE0000"/>
                </a:solidFill>
                <a:latin typeface="Arial"/>
              </a:rPr>
              <a:t>multiple protocols </a:t>
            </a:r>
            <a:r>
              <a:rPr lang="en-US" sz="1200" dirty="0">
                <a:solidFill>
                  <a:srgbClr val="000000"/>
                </a:solidFill>
                <a:latin typeface="Arial"/>
              </a:rPr>
              <a:t>using the same hardware (PRU is completely programmable)</a:t>
            </a:r>
          </a:p>
          <a:p>
            <a:pPr marL="114300" lvl="1" indent="-114300" defTabSz="622300">
              <a:lnSpc>
                <a:spcPct val="90000"/>
              </a:lnSpc>
              <a:spcAft>
                <a:spcPct val="20000"/>
              </a:spcAft>
              <a:buFontTx/>
              <a:buChar char="••"/>
            </a:pPr>
            <a:r>
              <a:rPr lang="en-US" sz="1200" dirty="0">
                <a:solidFill>
                  <a:srgbClr val="000000"/>
                </a:solidFill>
                <a:latin typeface="Arial"/>
              </a:rPr>
              <a:t>Easily adapt to changing standards or </a:t>
            </a:r>
            <a:r>
              <a:rPr lang="en-US" sz="1200" b="1" dirty="0">
                <a:solidFill>
                  <a:srgbClr val="DE0000"/>
                </a:solidFill>
                <a:latin typeface="Arial"/>
              </a:rPr>
              <a:t>create own </a:t>
            </a:r>
            <a:r>
              <a:rPr lang="en-US" sz="1200" dirty="0">
                <a:solidFill>
                  <a:srgbClr val="000000"/>
                </a:solidFill>
                <a:latin typeface="Arial"/>
              </a:rPr>
              <a:t>(requires PRU expertise or 3P help)</a:t>
            </a:r>
          </a:p>
          <a:p>
            <a:pPr marL="114300" lvl="1" indent="-114300" defTabSz="622300">
              <a:lnSpc>
                <a:spcPct val="90000"/>
              </a:lnSpc>
              <a:spcAft>
                <a:spcPct val="20000"/>
              </a:spcAft>
              <a:buFontTx/>
              <a:buChar char="••"/>
            </a:pPr>
            <a:r>
              <a:rPr lang="en-US" sz="1200" dirty="0">
                <a:solidFill>
                  <a:srgbClr val="000000"/>
                </a:solidFill>
                <a:latin typeface="Arial"/>
              </a:rPr>
              <a:t>Scalable solution for HMI, PLC and I/O </a:t>
            </a:r>
            <a:r>
              <a:rPr lang="en-US" sz="1200" dirty="0" smtClean="0">
                <a:solidFill>
                  <a:srgbClr val="000000"/>
                </a:solidFill>
                <a:latin typeface="Arial"/>
              </a:rPr>
              <a:t>devices</a:t>
            </a:r>
            <a:endParaRPr lang="en-US" sz="1200" u="sng" dirty="0">
              <a:solidFill>
                <a:srgbClr val="000000"/>
              </a:solidFill>
              <a:latin typeface="Arial"/>
            </a:endParaRPr>
          </a:p>
        </p:txBody>
      </p:sp>
      <p:sp>
        <p:nvSpPr>
          <p:cNvPr id="27" name="AutoShape 10"/>
          <p:cNvSpPr>
            <a:spLocks noChangeArrowheads="1"/>
          </p:cNvSpPr>
          <p:nvPr/>
        </p:nvSpPr>
        <p:spPr bwMode="auto">
          <a:xfrm>
            <a:off x="6311900" y="3862650"/>
            <a:ext cx="2508250" cy="343590"/>
          </a:xfrm>
          <a:prstGeom prst="roundRect">
            <a:avLst>
              <a:gd name="adj" fmla="val 16667"/>
            </a:avLst>
          </a:prstGeom>
          <a:noFill/>
          <a:ln w="28575">
            <a:noFill/>
            <a:round/>
            <a:headEnd/>
            <a:tailEnd/>
          </a:ln>
        </p:spPr>
        <p:txBody>
          <a:bodyPr anchor="ctr"/>
          <a:lstStyle/>
          <a:p>
            <a:pPr>
              <a:buClr>
                <a:srgbClr val="FF0000"/>
              </a:buClr>
              <a:buSzPct val="140000"/>
              <a:buFont typeface="Wingdings" pitchFamily="2" charset="2"/>
              <a:buChar char="ü"/>
            </a:pPr>
            <a:r>
              <a:rPr lang="en-US" sz="1000" dirty="0" smtClean="0">
                <a:solidFill>
                  <a:srgbClr val="000000"/>
                </a:solidFill>
              </a:rPr>
              <a:t>PRU-ICSS (PRU based Industrial Communications Subsystem)</a:t>
            </a:r>
            <a:endParaRPr lang="en-US" sz="1000" dirty="0">
              <a:solidFill>
                <a:srgbClr val="000000"/>
              </a:solidFill>
            </a:endParaRPr>
          </a:p>
        </p:txBody>
      </p:sp>
      <p:sp>
        <p:nvSpPr>
          <p:cNvPr id="2" name="Rectangle 1"/>
          <p:cNvSpPr/>
          <p:nvPr/>
        </p:nvSpPr>
        <p:spPr>
          <a:xfrm>
            <a:off x="203200" y="1989667"/>
            <a:ext cx="3539067" cy="1554921"/>
          </a:xfrm>
          <a:prstGeom prst="rect">
            <a:avLst/>
          </a:prstGeom>
          <a:solidFill>
            <a:schemeClr val="accent2">
              <a:alpha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5803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536" y="0"/>
            <a:ext cx="8229600" cy="685800"/>
          </a:xfrm>
        </p:spPr>
        <p:txBody>
          <a:bodyPr>
            <a:normAutofit/>
          </a:bodyPr>
          <a:lstStyle/>
          <a:p>
            <a:r>
              <a:rPr lang="en-US" sz="3600" dirty="0" smtClean="0"/>
              <a:t>PRU in Sitara Device</a:t>
            </a:r>
            <a:endParaRPr lang="en-US" sz="3600" dirty="0"/>
          </a:p>
        </p:txBody>
      </p:sp>
      <p:sp>
        <p:nvSpPr>
          <p:cNvPr id="5" name="Rectangle 4"/>
          <p:cNvSpPr/>
          <p:nvPr/>
        </p:nvSpPr>
        <p:spPr>
          <a:xfrm>
            <a:off x="3856810" y="971080"/>
            <a:ext cx="3749185" cy="2573135"/>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ase">
              <a:spcBef>
                <a:spcPct val="0"/>
              </a:spcBef>
              <a:spcAft>
                <a:spcPct val="0"/>
              </a:spcAft>
            </a:pPr>
            <a:r>
              <a:rPr lang="en-US" sz="1400" b="1" dirty="0" smtClean="0">
                <a:solidFill>
                  <a:srgbClr val="000000">
                    <a:lumMod val="95000"/>
                    <a:lumOff val="5000"/>
                  </a:srgbClr>
                </a:solidFill>
              </a:rPr>
              <a:t>Programmable Real-Time Unit (PRU) </a:t>
            </a:r>
            <a:br>
              <a:rPr lang="en-US" sz="1400" b="1" dirty="0" smtClean="0">
                <a:solidFill>
                  <a:srgbClr val="000000">
                    <a:lumMod val="95000"/>
                    <a:lumOff val="5000"/>
                  </a:srgbClr>
                </a:solidFill>
              </a:rPr>
            </a:br>
            <a:r>
              <a:rPr lang="en-US" sz="1400" b="1" dirty="0" smtClean="0">
                <a:solidFill>
                  <a:srgbClr val="000000">
                    <a:lumMod val="95000"/>
                    <a:lumOff val="5000"/>
                  </a:srgbClr>
                </a:solidFill>
              </a:rPr>
              <a:t>Subsystem</a:t>
            </a:r>
            <a:endParaRPr lang="en-US" sz="1400" b="1" dirty="0">
              <a:solidFill>
                <a:srgbClr val="000000">
                  <a:lumMod val="95000"/>
                  <a:lumOff val="5000"/>
                </a:srgbClr>
              </a:solidFill>
            </a:endParaRPr>
          </a:p>
        </p:txBody>
      </p:sp>
      <p:sp>
        <p:nvSpPr>
          <p:cNvPr id="6" name="Rectangle 5"/>
          <p:cNvSpPr>
            <a:spLocks noChangeArrowheads="1"/>
          </p:cNvSpPr>
          <p:nvPr/>
        </p:nvSpPr>
        <p:spPr bwMode="auto">
          <a:xfrm rot="16200000">
            <a:off x="5779469" y="1142437"/>
            <a:ext cx="211888" cy="3132278"/>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a:solidFill>
                  <a:srgbClr val="000000"/>
                </a:solidFill>
                <a:ea typeface="MS Mincho"/>
                <a:cs typeface="MS Mincho"/>
              </a:rPr>
              <a:t>Interconnect</a:t>
            </a:r>
          </a:p>
        </p:txBody>
      </p:sp>
      <p:sp>
        <p:nvSpPr>
          <p:cNvPr id="10" name="Rectangle 9"/>
          <p:cNvSpPr>
            <a:spLocks noChangeArrowheads="1"/>
          </p:cNvSpPr>
          <p:nvPr/>
        </p:nvSpPr>
        <p:spPr bwMode="auto">
          <a:xfrm>
            <a:off x="4335182" y="3032580"/>
            <a:ext cx="888880" cy="434825"/>
          </a:xfrm>
          <a:prstGeom prst="rect">
            <a:avLst/>
          </a:prstGeom>
          <a:solidFill>
            <a:srgbClr val="FF0000"/>
          </a:solidFill>
          <a:ln>
            <a:noFill/>
            <a:headEnd/>
            <a:tailEnd/>
          </a:ln>
        </p:spPr>
        <p:style>
          <a:lnRef idx="1">
            <a:schemeClr val="accent4"/>
          </a:lnRef>
          <a:fillRef idx="3">
            <a:schemeClr val="accent4"/>
          </a:fillRef>
          <a:effectRef idx="2">
            <a:schemeClr val="accent4"/>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chemeClr val="bg1"/>
                </a:solidFill>
                <a:ea typeface="MS Mincho"/>
                <a:cs typeface="MS Mincho"/>
              </a:rPr>
              <a:t>INTC</a:t>
            </a:r>
            <a:endParaRPr lang="en-US" altLang="ja-JP" sz="1100" b="1" dirty="0">
              <a:solidFill>
                <a:schemeClr val="bg1"/>
              </a:solidFill>
              <a:ea typeface="MS Mincho"/>
              <a:cs typeface="MS Mincho"/>
            </a:endParaRPr>
          </a:p>
        </p:txBody>
      </p:sp>
      <p:sp>
        <p:nvSpPr>
          <p:cNvPr id="17" name="Up-Down Arrow 16"/>
          <p:cNvSpPr/>
          <p:nvPr/>
        </p:nvSpPr>
        <p:spPr>
          <a:xfrm rot="5400000">
            <a:off x="7718552" y="1273127"/>
            <a:ext cx="235746" cy="460860"/>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20" name="Rectangle 19"/>
          <p:cNvSpPr>
            <a:spLocks noChangeArrowheads="1"/>
          </p:cNvSpPr>
          <p:nvPr/>
        </p:nvSpPr>
        <p:spPr bwMode="auto">
          <a:xfrm>
            <a:off x="6453022" y="3029749"/>
            <a:ext cx="1037758" cy="437656"/>
          </a:xfrm>
          <a:prstGeom prst="rect">
            <a:avLst/>
          </a:prstGeom>
          <a:solidFill>
            <a:srgbClr val="FFC000"/>
          </a:solidFill>
          <a:ln>
            <a:solidFill>
              <a:srgbClr val="E8A835"/>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Peripherals</a:t>
            </a:r>
          </a:p>
        </p:txBody>
      </p:sp>
      <p:sp>
        <p:nvSpPr>
          <p:cNvPr id="39" name="Rectangle 7"/>
          <p:cNvSpPr>
            <a:spLocks noChangeArrowheads="1"/>
          </p:cNvSpPr>
          <p:nvPr/>
        </p:nvSpPr>
        <p:spPr bwMode="auto">
          <a:xfrm>
            <a:off x="8105260" y="1316725"/>
            <a:ext cx="729695" cy="419921"/>
          </a:xfrm>
          <a:prstGeom prst="rect">
            <a:avLst/>
          </a:prstGeom>
          <a:solidFill>
            <a:srgbClr val="FF6600"/>
          </a:solidFill>
          <a:ln>
            <a:solidFill>
              <a:srgbClr val="FF6600"/>
            </a:solidFill>
            <a:headEnd/>
            <a:tailEnd/>
          </a:ln>
        </p:spPr>
        <p:style>
          <a:lnRef idx="1">
            <a:schemeClr val="accent6"/>
          </a:lnRef>
          <a:fillRef idx="3">
            <a:schemeClr val="accent6"/>
          </a:fillRef>
          <a:effectRef idx="2">
            <a:schemeClr val="accent6"/>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PRU0 I/O</a:t>
            </a:r>
          </a:p>
        </p:txBody>
      </p:sp>
      <p:sp>
        <p:nvSpPr>
          <p:cNvPr id="49" name="Rectangle 48"/>
          <p:cNvSpPr>
            <a:spLocks noChangeArrowheads="1"/>
          </p:cNvSpPr>
          <p:nvPr/>
        </p:nvSpPr>
        <p:spPr bwMode="auto">
          <a:xfrm>
            <a:off x="5339277" y="1980585"/>
            <a:ext cx="502920" cy="411480"/>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Inst.</a:t>
            </a:r>
            <a:br>
              <a:rPr lang="en-US" altLang="ja-JP" sz="1100" b="1" dirty="0">
                <a:solidFill>
                  <a:schemeClr val="bg1"/>
                </a:solidFill>
                <a:ea typeface="MS Mincho"/>
                <a:cs typeface="MS Mincho"/>
              </a:rPr>
            </a:br>
            <a:r>
              <a:rPr lang="en-US" altLang="ja-JP" sz="1100" b="1" dirty="0">
                <a:solidFill>
                  <a:schemeClr val="bg1"/>
                </a:solidFill>
                <a:ea typeface="MS Mincho"/>
                <a:cs typeface="MS Mincho"/>
              </a:rPr>
              <a:t>RAM</a:t>
            </a:r>
          </a:p>
        </p:txBody>
      </p:sp>
      <p:sp>
        <p:nvSpPr>
          <p:cNvPr id="50" name="Rectangle 49"/>
          <p:cNvSpPr>
            <a:spLocks noChangeArrowheads="1"/>
          </p:cNvSpPr>
          <p:nvPr/>
        </p:nvSpPr>
        <p:spPr bwMode="auto">
          <a:xfrm>
            <a:off x="4342699" y="1980585"/>
            <a:ext cx="958173"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Shared RAM</a:t>
            </a:r>
          </a:p>
        </p:txBody>
      </p:sp>
      <p:sp>
        <p:nvSpPr>
          <p:cNvPr id="54" name="Line 8"/>
          <p:cNvSpPr>
            <a:spLocks noChangeShapeType="1"/>
          </p:cNvSpPr>
          <p:nvPr/>
        </p:nvSpPr>
        <p:spPr bwMode="auto">
          <a:xfrm>
            <a:off x="4808988" y="2381053"/>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5" name="Line 8"/>
          <p:cNvSpPr>
            <a:spLocks noChangeShapeType="1"/>
          </p:cNvSpPr>
          <p:nvPr/>
        </p:nvSpPr>
        <p:spPr bwMode="auto">
          <a:xfrm>
            <a:off x="5598510" y="237653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7" name="Line 8"/>
          <p:cNvSpPr>
            <a:spLocks noChangeShapeType="1"/>
          </p:cNvSpPr>
          <p:nvPr/>
        </p:nvSpPr>
        <p:spPr bwMode="auto">
          <a:xfrm>
            <a:off x="6958879" y="280398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8" name="Line 8"/>
          <p:cNvSpPr>
            <a:spLocks noChangeShapeType="1"/>
          </p:cNvSpPr>
          <p:nvPr/>
        </p:nvSpPr>
        <p:spPr bwMode="auto">
          <a:xfrm>
            <a:off x="4768325" y="280114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72" name="Up-Down Arrow 71"/>
          <p:cNvSpPr/>
          <p:nvPr/>
        </p:nvSpPr>
        <p:spPr>
          <a:xfrm>
            <a:off x="5780601" y="2814520"/>
            <a:ext cx="211561" cy="1010102"/>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41" name="Rectangle 40"/>
          <p:cNvSpPr>
            <a:spLocks noChangeArrowheads="1"/>
          </p:cNvSpPr>
          <p:nvPr/>
        </p:nvSpPr>
        <p:spPr bwMode="auto">
          <a:xfrm>
            <a:off x="5874115" y="1980585"/>
            <a:ext cx="502920"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DataRAM</a:t>
            </a:r>
          </a:p>
        </p:txBody>
      </p:sp>
      <p:sp>
        <p:nvSpPr>
          <p:cNvPr id="43" name="Rectangle 42"/>
          <p:cNvSpPr>
            <a:spLocks noChangeArrowheads="1"/>
          </p:cNvSpPr>
          <p:nvPr/>
        </p:nvSpPr>
        <p:spPr bwMode="auto">
          <a:xfrm>
            <a:off x="6413794" y="1980585"/>
            <a:ext cx="502920" cy="411480"/>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Inst.</a:t>
            </a:r>
            <a:br>
              <a:rPr lang="en-US" altLang="ja-JP" sz="1100" b="1" dirty="0">
                <a:solidFill>
                  <a:schemeClr val="bg1"/>
                </a:solidFill>
                <a:ea typeface="MS Mincho"/>
                <a:cs typeface="MS Mincho"/>
              </a:rPr>
            </a:br>
            <a:r>
              <a:rPr lang="en-US" altLang="ja-JP" sz="1100" b="1" dirty="0">
                <a:solidFill>
                  <a:schemeClr val="bg1"/>
                </a:solidFill>
                <a:ea typeface="MS Mincho"/>
                <a:cs typeface="MS Mincho"/>
              </a:rPr>
              <a:t>RAM</a:t>
            </a:r>
          </a:p>
        </p:txBody>
      </p:sp>
      <p:sp>
        <p:nvSpPr>
          <p:cNvPr id="44" name="Rectangle 43"/>
          <p:cNvSpPr>
            <a:spLocks noChangeArrowheads="1"/>
          </p:cNvSpPr>
          <p:nvPr/>
        </p:nvSpPr>
        <p:spPr bwMode="auto">
          <a:xfrm>
            <a:off x="6948632" y="1980585"/>
            <a:ext cx="502920"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DataRAM</a:t>
            </a:r>
          </a:p>
        </p:txBody>
      </p:sp>
      <p:sp>
        <p:nvSpPr>
          <p:cNvPr id="45" name="Line 8"/>
          <p:cNvSpPr>
            <a:spLocks noChangeShapeType="1"/>
          </p:cNvSpPr>
          <p:nvPr/>
        </p:nvSpPr>
        <p:spPr bwMode="auto">
          <a:xfrm>
            <a:off x="6117389" y="2372202"/>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1" name="Line 8"/>
          <p:cNvSpPr>
            <a:spLocks noChangeShapeType="1"/>
          </p:cNvSpPr>
          <p:nvPr/>
        </p:nvSpPr>
        <p:spPr bwMode="auto">
          <a:xfrm>
            <a:off x="6683452" y="237653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2" name="Line 8"/>
          <p:cNvSpPr>
            <a:spLocks noChangeShapeType="1"/>
          </p:cNvSpPr>
          <p:nvPr/>
        </p:nvSpPr>
        <p:spPr bwMode="auto">
          <a:xfrm>
            <a:off x="7202331" y="2372202"/>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3" name="Rectangle 7"/>
          <p:cNvSpPr>
            <a:spLocks noChangeArrowheads="1"/>
          </p:cNvSpPr>
          <p:nvPr/>
        </p:nvSpPr>
        <p:spPr bwMode="auto">
          <a:xfrm>
            <a:off x="8105260" y="1815990"/>
            <a:ext cx="729695" cy="419921"/>
          </a:xfrm>
          <a:prstGeom prst="rect">
            <a:avLst/>
          </a:prstGeom>
          <a:solidFill>
            <a:srgbClr val="FF6600"/>
          </a:solidFill>
          <a:ln>
            <a:solidFill>
              <a:srgbClr val="FF6600"/>
            </a:solidFill>
            <a:headEnd/>
            <a:tailEnd/>
          </a:ln>
        </p:spPr>
        <p:style>
          <a:lnRef idx="1">
            <a:schemeClr val="accent6"/>
          </a:lnRef>
          <a:fillRef idx="3">
            <a:schemeClr val="accent6"/>
          </a:fillRef>
          <a:effectRef idx="2">
            <a:schemeClr val="accent6"/>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PRU1 I/O</a:t>
            </a:r>
          </a:p>
        </p:txBody>
      </p:sp>
      <p:sp>
        <p:nvSpPr>
          <p:cNvPr id="56" name="Up-Down Arrow 55"/>
          <p:cNvSpPr/>
          <p:nvPr/>
        </p:nvSpPr>
        <p:spPr>
          <a:xfrm rot="5400000">
            <a:off x="7718552" y="1777709"/>
            <a:ext cx="235746" cy="460860"/>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4" name="Rectangle 7"/>
          <p:cNvSpPr>
            <a:spLocks noChangeArrowheads="1"/>
          </p:cNvSpPr>
          <p:nvPr/>
        </p:nvSpPr>
        <p:spPr bwMode="auto">
          <a:xfrm>
            <a:off x="881710" y="4556159"/>
            <a:ext cx="958173" cy="419921"/>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Shared </a:t>
            </a:r>
          </a:p>
          <a:p>
            <a:pPr algn="ctr" eaLnBrk="0" fontAlgn="base" hangingPunct="0">
              <a:spcBef>
                <a:spcPct val="0"/>
              </a:spcBef>
              <a:spcAft>
                <a:spcPct val="0"/>
              </a:spcAft>
            </a:pPr>
            <a:r>
              <a:rPr lang="en-US" altLang="ja-JP" sz="1100" b="1" dirty="0">
                <a:solidFill>
                  <a:schemeClr val="bg1"/>
                </a:solidFill>
                <a:ea typeface="MS Mincho"/>
                <a:cs typeface="MS Mincho"/>
              </a:rPr>
              <a:t>Memory</a:t>
            </a:r>
          </a:p>
        </p:txBody>
      </p:sp>
      <p:sp>
        <p:nvSpPr>
          <p:cNvPr id="7" name="Rectangle 7"/>
          <p:cNvSpPr>
            <a:spLocks noChangeArrowheads="1"/>
          </p:cNvSpPr>
          <p:nvPr/>
        </p:nvSpPr>
        <p:spPr bwMode="auto">
          <a:xfrm>
            <a:off x="3322796" y="4547677"/>
            <a:ext cx="958173" cy="419921"/>
          </a:xfrm>
          <a:prstGeom prst="rect">
            <a:avLst/>
          </a:prstGeom>
          <a:solidFill>
            <a:srgbClr val="FFC000"/>
          </a:solidFill>
          <a:ln>
            <a:solidFill>
              <a:srgbClr val="E8A835"/>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Peripherals</a:t>
            </a:r>
            <a:endParaRPr lang="en-US" altLang="ja-JP" sz="1100" b="1" dirty="0">
              <a:solidFill>
                <a:srgbClr val="000000"/>
              </a:solidFill>
              <a:ea typeface="MS Mincho"/>
              <a:cs typeface="MS Mincho"/>
            </a:endParaRPr>
          </a:p>
        </p:txBody>
      </p:sp>
      <p:sp>
        <p:nvSpPr>
          <p:cNvPr id="8" name="Rectangle 7"/>
          <p:cNvSpPr>
            <a:spLocks noChangeArrowheads="1"/>
          </p:cNvSpPr>
          <p:nvPr/>
        </p:nvSpPr>
        <p:spPr bwMode="auto">
          <a:xfrm>
            <a:off x="1380975" y="5810110"/>
            <a:ext cx="958173" cy="419921"/>
          </a:xfrm>
          <a:prstGeom prst="rect">
            <a:avLst/>
          </a:prstGeom>
          <a:solidFill>
            <a:srgbClr val="FFC000"/>
          </a:solidFill>
          <a:ln>
            <a:solidFill>
              <a:srgbClr val="E8A835"/>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Peripherals</a:t>
            </a:r>
          </a:p>
        </p:txBody>
      </p:sp>
      <p:sp>
        <p:nvSpPr>
          <p:cNvPr id="9" name="Rectangle 7"/>
          <p:cNvSpPr>
            <a:spLocks noChangeArrowheads="1"/>
          </p:cNvSpPr>
          <p:nvPr/>
        </p:nvSpPr>
        <p:spPr bwMode="auto">
          <a:xfrm>
            <a:off x="2846237" y="5812644"/>
            <a:ext cx="721871" cy="419921"/>
          </a:xfrm>
          <a:prstGeom prst="rect">
            <a:avLst/>
          </a:prstGeom>
          <a:solidFill>
            <a:srgbClr val="FF6600"/>
          </a:solidFill>
          <a:ln>
            <a:solidFill>
              <a:srgbClr val="FF6600"/>
            </a:solidFill>
            <a:headEnd/>
            <a:tailEnd/>
          </a:ln>
        </p:spPr>
        <p:style>
          <a:lnRef idx="1">
            <a:schemeClr val="accent6"/>
          </a:lnRef>
          <a:fillRef idx="3">
            <a:schemeClr val="accent6"/>
          </a:fillRef>
          <a:effectRef idx="2">
            <a:schemeClr val="accent6"/>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GP I/O</a:t>
            </a:r>
          </a:p>
        </p:txBody>
      </p:sp>
      <p:sp>
        <p:nvSpPr>
          <p:cNvPr id="11" name="Rectangle 63"/>
          <p:cNvSpPr>
            <a:spLocks noChangeArrowheads="1"/>
          </p:cNvSpPr>
          <p:nvPr/>
        </p:nvSpPr>
        <p:spPr bwMode="auto">
          <a:xfrm rot="16200000">
            <a:off x="2436168" y="3110235"/>
            <a:ext cx="357971" cy="4427298"/>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smtClean="0">
                <a:solidFill>
                  <a:srgbClr val="000000"/>
                </a:solidFill>
                <a:ea typeface="MS Mincho"/>
                <a:cs typeface="MS Mincho"/>
              </a:rPr>
              <a:t>			L4 </a:t>
            </a:r>
            <a:r>
              <a:rPr lang="en-US" sz="1100" b="1" dirty="0">
                <a:solidFill>
                  <a:srgbClr val="000000"/>
                </a:solidFill>
                <a:ea typeface="MS Mincho"/>
                <a:cs typeface="MS Mincho"/>
              </a:rPr>
              <a:t>Interconnect</a:t>
            </a:r>
          </a:p>
        </p:txBody>
      </p:sp>
      <p:sp>
        <p:nvSpPr>
          <p:cNvPr id="12" name="Up-Down Arrow 64"/>
          <p:cNvSpPr/>
          <p:nvPr/>
        </p:nvSpPr>
        <p:spPr>
          <a:xfrm>
            <a:off x="2504467" y="4236507"/>
            <a:ext cx="218731" cy="908391"/>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6" name="Up-Down Arrow 66"/>
          <p:cNvSpPr/>
          <p:nvPr/>
        </p:nvSpPr>
        <p:spPr>
          <a:xfrm>
            <a:off x="1255991" y="4230289"/>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8" name="Up-Down Arrow 67"/>
          <p:cNvSpPr/>
          <p:nvPr/>
        </p:nvSpPr>
        <p:spPr>
          <a:xfrm>
            <a:off x="3696101" y="4230289"/>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9" name="Up-Down Arrow 68"/>
          <p:cNvSpPr/>
          <p:nvPr/>
        </p:nvSpPr>
        <p:spPr>
          <a:xfrm>
            <a:off x="1781942" y="5502870"/>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21" name="Up-Down Arrow 69"/>
          <p:cNvSpPr/>
          <p:nvPr/>
        </p:nvSpPr>
        <p:spPr>
          <a:xfrm>
            <a:off x="3087712" y="5508940"/>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22" name="Rectangle 70"/>
          <p:cNvSpPr/>
          <p:nvPr/>
        </p:nvSpPr>
        <p:spPr>
          <a:xfrm>
            <a:off x="1494238" y="971080"/>
            <a:ext cx="2232187" cy="2573135"/>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ase">
              <a:spcBef>
                <a:spcPct val="0"/>
              </a:spcBef>
              <a:spcAft>
                <a:spcPct val="0"/>
              </a:spcAft>
            </a:pPr>
            <a:r>
              <a:rPr lang="en-US" sz="1400" b="1" dirty="0">
                <a:solidFill>
                  <a:srgbClr val="000000">
                    <a:lumMod val="95000"/>
                    <a:lumOff val="5000"/>
                  </a:srgbClr>
                </a:solidFill>
              </a:rPr>
              <a:t>ARM Subsystem</a:t>
            </a:r>
          </a:p>
        </p:txBody>
      </p:sp>
      <p:sp>
        <p:nvSpPr>
          <p:cNvPr id="23" name="Rectangle 7"/>
          <p:cNvSpPr>
            <a:spLocks noChangeArrowheads="1"/>
          </p:cNvSpPr>
          <p:nvPr/>
        </p:nvSpPr>
        <p:spPr bwMode="auto">
          <a:xfrm>
            <a:off x="1693583" y="1623965"/>
            <a:ext cx="1905610" cy="502920"/>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600" b="1" dirty="0" smtClean="0">
                <a:solidFill>
                  <a:schemeClr val="bg1"/>
                </a:solidFill>
                <a:ea typeface="MS Mincho"/>
                <a:cs typeface="MS Mincho"/>
              </a:rPr>
              <a:t>Cortex-A8</a:t>
            </a:r>
            <a:endParaRPr lang="en-US" altLang="ja-JP" sz="1600" b="1" dirty="0">
              <a:solidFill>
                <a:schemeClr val="bg1"/>
              </a:solidFill>
              <a:ea typeface="MS Mincho"/>
              <a:cs typeface="MS Mincho"/>
            </a:endParaRPr>
          </a:p>
        </p:txBody>
      </p:sp>
      <p:sp>
        <p:nvSpPr>
          <p:cNvPr id="24" name="Rectangle 79"/>
          <p:cNvSpPr>
            <a:spLocks noChangeArrowheads="1"/>
          </p:cNvSpPr>
          <p:nvPr/>
        </p:nvSpPr>
        <p:spPr bwMode="auto">
          <a:xfrm>
            <a:off x="1693583" y="2202574"/>
            <a:ext cx="914400" cy="501193"/>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chemeClr val="bg1"/>
                </a:solidFill>
                <a:ea typeface="MS Mincho"/>
                <a:cs typeface="MS Mincho"/>
              </a:rPr>
              <a:t>L1 Instruction Cache</a:t>
            </a:r>
            <a:endParaRPr lang="en-US" altLang="ja-JP" sz="1100" b="1" dirty="0">
              <a:solidFill>
                <a:schemeClr val="bg1"/>
              </a:solidFill>
              <a:ea typeface="MS Mincho"/>
              <a:cs typeface="MS Mincho"/>
            </a:endParaRPr>
          </a:p>
        </p:txBody>
      </p:sp>
      <p:sp>
        <p:nvSpPr>
          <p:cNvPr id="25" name="Rectangle 80"/>
          <p:cNvSpPr>
            <a:spLocks noChangeArrowheads="1"/>
          </p:cNvSpPr>
          <p:nvPr/>
        </p:nvSpPr>
        <p:spPr bwMode="auto">
          <a:xfrm>
            <a:off x="2684793" y="2202573"/>
            <a:ext cx="914400" cy="501193"/>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L1 </a:t>
            </a:r>
            <a:r>
              <a:rPr lang="en-US" altLang="ja-JP" sz="1100" b="1" dirty="0" smtClean="0">
                <a:solidFill>
                  <a:schemeClr val="bg1"/>
                </a:solidFill>
                <a:ea typeface="MS Mincho"/>
                <a:cs typeface="MS Mincho"/>
              </a:rPr>
              <a:t/>
            </a:r>
            <a:br>
              <a:rPr lang="en-US" altLang="ja-JP" sz="1100" b="1" dirty="0" smtClean="0">
                <a:solidFill>
                  <a:schemeClr val="bg1"/>
                </a:solidFill>
                <a:ea typeface="MS Mincho"/>
                <a:cs typeface="MS Mincho"/>
              </a:rPr>
            </a:br>
            <a:r>
              <a:rPr lang="en-US" altLang="ja-JP" sz="1100" b="1" dirty="0" smtClean="0">
                <a:solidFill>
                  <a:schemeClr val="bg1"/>
                </a:solidFill>
                <a:ea typeface="MS Mincho"/>
                <a:cs typeface="MS Mincho"/>
              </a:rPr>
              <a:t>Data </a:t>
            </a:r>
            <a:br>
              <a:rPr lang="en-US" altLang="ja-JP" sz="1100" b="1" dirty="0" smtClean="0">
                <a:solidFill>
                  <a:schemeClr val="bg1"/>
                </a:solidFill>
                <a:ea typeface="MS Mincho"/>
                <a:cs typeface="MS Mincho"/>
              </a:rPr>
            </a:br>
            <a:r>
              <a:rPr lang="en-US" altLang="ja-JP" sz="1100" b="1" dirty="0" smtClean="0">
                <a:solidFill>
                  <a:schemeClr val="bg1"/>
                </a:solidFill>
                <a:ea typeface="MS Mincho"/>
                <a:cs typeface="MS Mincho"/>
              </a:rPr>
              <a:t>Cache</a:t>
            </a:r>
            <a:endParaRPr lang="en-US" altLang="ja-JP" sz="1100" b="1" dirty="0">
              <a:solidFill>
                <a:schemeClr val="bg1"/>
              </a:solidFill>
              <a:ea typeface="MS Mincho"/>
              <a:cs typeface="MS Mincho"/>
            </a:endParaRPr>
          </a:p>
        </p:txBody>
      </p:sp>
      <p:sp>
        <p:nvSpPr>
          <p:cNvPr id="26" name="Rectangle 81"/>
          <p:cNvSpPr>
            <a:spLocks noChangeArrowheads="1"/>
          </p:cNvSpPr>
          <p:nvPr/>
        </p:nvSpPr>
        <p:spPr bwMode="auto">
          <a:xfrm>
            <a:off x="1693583" y="2778648"/>
            <a:ext cx="1905610" cy="50292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L2 Data Cache</a:t>
            </a:r>
          </a:p>
        </p:txBody>
      </p:sp>
      <p:sp>
        <p:nvSpPr>
          <p:cNvPr id="13" name="Rectangle 12"/>
          <p:cNvSpPr>
            <a:spLocks noChangeArrowheads="1"/>
          </p:cNvSpPr>
          <p:nvPr/>
        </p:nvSpPr>
        <p:spPr bwMode="auto">
          <a:xfrm>
            <a:off x="5339277" y="1269469"/>
            <a:ext cx="1037758" cy="661736"/>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endParaRPr lang="en-US" altLang="ja-JP" sz="1600" b="1" dirty="0">
              <a:solidFill>
                <a:schemeClr val="bg1"/>
              </a:solidFill>
              <a:ea typeface="MS Mincho"/>
              <a:cs typeface="MS Mincho"/>
            </a:endParaRPr>
          </a:p>
          <a:p>
            <a:pPr algn="ctr" eaLnBrk="0" fontAlgn="base" hangingPunct="0">
              <a:spcBef>
                <a:spcPct val="0"/>
              </a:spcBef>
              <a:spcAft>
                <a:spcPct val="0"/>
              </a:spcAft>
            </a:pPr>
            <a:r>
              <a:rPr lang="en-US" altLang="ja-JP" sz="1600" b="1" dirty="0">
                <a:solidFill>
                  <a:schemeClr val="bg1"/>
                </a:solidFill>
                <a:ea typeface="MS Mincho"/>
                <a:cs typeface="MS Mincho"/>
              </a:rPr>
              <a:t>PRU0    </a:t>
            </a:r>
            <a:r>
              <a:rPr lang="en-US" altLang="ja-JP" sz="1200" dirty="0">
                <a:solidFill>
                  <a:schemeClr val="bg1"/>
                </a:solidFill>
                <a:ea typeface="MS Mincho"/>
                <a:cs typeface="MS Mincho"/>
              </a:rPr>
              <a:t>(200MHz)</a:t>
            </a:r>
            <a:endParaRPr lang="en-US" altLang="ja-JP" sz="1600" dirty="0">
              <a:solidFill>
                <a:schemeClr val="bg1"/>
              </a:solidFill>
              <a:ea typeface="MS Mincho"/>
              <a:cs typeface="MS Mincho"/>
            </a:endParaRPr>
          </a:p>
          <a:p>
            <a:pPr algn="ctr" eaLnBrk="0" fontAlgn="base" hangingPunct="0">
              <a:spcBef>
                <a:spcPct val="0"/>
              </a:spcBef>
              <a:spcAft>
                <a:spcPct val="0"/>
              </a:spcAft>
            </a:pPr>
            <a:endParaRPr lang="en-US" sz="1600" b="1" dirty="0">
              <a:solidFill>
                <a:schemeClr val="bg1"/>
              </a:solidFill>
              <a:ea typeface="MS Mincho"/>
              <a:cs typeface="MS Mincho"/>
            </a:endParaRPr>
          </a:p>
        </p:txBody>
      </p:sp>
      <p:sp>
        <p:nvSpPr>
          <p:cNvPr id="38" name="Rectangle 37"/>
          <p:cNvSpPr>
            <a:spLocks noChangeArrowheads="1"/>
          </p:cNvSpPr>
          <p:nvPr/>
        </p:nvSpPr>
        <p:spPr bwMode="auto">
          <a:xfrm>
            <a:off x="6413794" y="1269469"/>
            <a:ext cx="1037758" cy="661736"/>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endParaRPr lang="en-US" altLang="ja-JP" sz="1600" b="1" dirty="0">
              <a:solidFill>
                <a:schemeClr val="bg1"/>
              </a:solidFill>
              <a:ea typeface="MS Mincho"/>
              <a:cs typeface="MS Mincho"/>
            </a:endParaRPr>
          </a:p>
          <a:p>
            <a:pPr algn="ctr" eaLnBrk="0" fontAlgn="base" hangingPunct="0">
              <a:spcBef>
                <a:spcPct val="0"/>
              </a:spcBef>
              <a:spcAft>
                <a:spcPct val="0"/>
              </a:spcAft>
            </a:pPr>
            <a:r>
              <a:rPr lang="en-US" altLang="ja-JP" sz="1600" b="1" dirty="0">
                <a:solidFill>
                  <a:schemeClr val="bg1"/>
                </a:solidFill>
                <a:ea typeface="MS Mincho"/>
                <a:cs typeface="MS Mincho"/>
              </a:rPr>
              <a:t>PRU1    </a:t>
            </a:r>
            <a:r>
              <a:rPr lang="en-US" altLang="ja-JP" sz="1200" dirty="0">
                <a:solidFill>
                  <a:schemeClr val="bg1"/>
                </a:solidFill>
                <a:ea typeface="MS Mincho"/>
                <a:cs typeface="MS Mincho"/>
              </a:rPr>
              <a:t>(200MHz)</a:t>
            </a:r>
          </a:p>
          <a:p>
            <a:pPr algn="ctr" eaLnBrk="0" fontAlgn="base" hangingPunct="0">
              <a:spcBef>
                <a:spcPct val="0"/>
              </a:spcBef>
              <a:spcAft>
                <a:spcPct val="0"/>
              </a:spcAft>
            </a:pPr>
            <a:endParaRPr lang="en-US" sz="1600" b="1" dirty="0">
              <a:solidFill>
                <a:schemeClr val="bg1"/>
              </a:solidFill>
              <a:ea typeface="MS Mincho"/>
              <a:cs typeface="MS Mincho"/>
            </a:endParaRPr>
          </a:p>
        </p:txBody>
      </p:sp>
      <p:sp>
        <p:nvSpPr>
          <p:cNvPr id="27" name="Up-Down Arrow 65"/>
          <p:cNvSpPr/>
          <p:nvPr/>
        </p:nvSpPr>
        <p:spPr>
          <a:xfrm>
            <a:off x="2506940" y="3466484"/>
            <a:ext cx="211561" cy="33959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31" name="Rectangle 30"/>
          <p:cNvSpPr/>
          <p:nvPr/>
        </p:nvSpPr>
        <p:spPr>
          <a:xfrm>
            <a:off x="154387" y="3466484"/>
            <a:ext cx="236287" cy="9380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82"/>
          <p:cNvSpPr>
            <a:spLocks noChangeArrowheads="1"/>
          </p:cNvSpPr>
          <p:nvPr/>
        </p:nvSpPr>
        <p:spPr bwMode="auto">
          <a:xfrm rot="16200000">
            <a:off x="2442186" y="1795074"/>
            <a:ext cx="357971" cy="4415270"/>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a:solidFill>
                  <a:srgbClr val="000000"/>
                </a:solidFill>
                <a:ea typeface="MS Mincho"/>
                <a:cs typeface="MS Mincho"/>
              </a:rPr>
              <a:t>			L3 Interconnect</a:t>
            </a:r>
          </a:p>
        </p:txBody>
      </p:sp>
      <p:sp>
        <p:nvSpPr>
          <p:cNvPr id="30" name="Rectangle 59"/>
          <p:cNvSpPr>
            <a:spLocks noChangeArrowheads="1"/>
          </p:cNvSpPr>
          <p:nvPr/>
        </p:nvSpPr>
        <p:spPr bwMode="auto">
          <a:xfrm rot="16200000">
            <a:off x="3830781" y="406479"/>
            <a:ext cx="357971" cy="7192460"/>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smtClean="0">
                <a:solidFill>
                  <a:srgbClr val="000000"/>
                </a:solidFill>
                <a:ea typeface="MS Mincho"/>
                <a:cs typeface="MS Mincho"/>
              </a:rPr>
              <a:t>L3 Interconnect</a:t>
            </a:r>
            <a:endParaRPr lang="en-US" sz="1100" b="1" dirty="0">
              <a:solidFill>
                <a:srgbClr val="000000"/>
              </a:solidFill>
            </a:endParaRPr>
          </a:p>
        </p:txBody>
      </p:sp>
    </p:spTree>
    <p:extLst>
      <p:ext uri="{BB962C8B-B14F-4D97-AF65-F5344CB8AC3E}">
        <p14:creationId xmlns:p14="http://schemas.microsoft.com/office/powerpoint/2010/main" val="29880910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FF0000"/>
                </a:solidFill>
              </a:rPr>
              <a:t>Code development</a:t>
            </a:r>
            <a:br>
              <a:rPr lang="en-US" dirty="0" smtClean="0">
                <a:solidFill>
                  <a:srgbClr val="FF0000"/>
                </a:solidFill>
              </a:rPr>
            </a:br>
            <a:r>
              <a:rPr lang="en-US" dirty="0" smtClean="0">
                <a:solidFill>
                  <a:srgbClr val="FF0000"/>
                </a:solidFill>
              </a:rPr>
              <a:t>C and Assembly </a:t>
            </a:r>
            <a:endParaRPr lang="en-US" dirty="0">
              <a:solidFill>
                <a:srgbClr val="FF0000"/>
              </a:solidFill>
            </a:endParaRPr>
          </a:p>
        </p:txBody>
      </p:sp>
    </p:spTree>
    <p:extLst>
      <p:ext uri="{BB962C8B-B14F-4D97-AF65-F5344CB8AC3E}">
        <p14:creationId xmlns:p14="http://schemas.microsoft.com/office/powerpoint/2010/main" val="8826945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
            <a:ext cx="4314825" cy="614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105400" y="1295400"/>
            <a:ext cx="4017521" cy="1692771"/>
          </a:xfrm>
          <a:prstGeom prst="rect">
            <a:avLst/>
          </a:prstGeom>
          <a:noFill/>
        </p:spPr>
        <p:txBody>
          <a:bodyPr wrap="square" rtlCol="0">
            <a:spAutoFit/>
          </a:bodyPr>
          <a:lstStyle/>
          <a:p>
            <a:r>
              <a:rPr lang="en-US" sz="3200" dirty="0" smtClean="0">
                <a:solidFill>
                  <a:srgbClr val="FF0000"/>
                </a:solidFill>
              </a:rPr>
              <a:t>PRU Instruction Set</a:t>
            </a:r>
          </a:p>
          <a:p>
            <a:r>
              <a:rPr lang="en-US" dirty="0" smtClean="0"/>
              <a:t>Screen shot of </a:t>
            </a:r>
          </a:p>
          <a:p>
            <a:r>
              <a:rPr lang="en-US" dirty="0">
                <a:hlinkClick r:id="rId3"/>
              </a:rPr>
              <a:t>http://</a:t>
            </a:r>
            <a:r>
              <a:rPr lang="en-US" dirty="0" smtClean="0">
                <a:hlinkClick r:id="rId3"/>
              </a:rPr>
              <a:t>processors.wiki.ti.com/index.php/PRU_Assembly_Instructions</a:t>
            </a:r>
            <a:endParaRPr lang="en-US" dirty="0" smtClean="0"/>
          </a:p>
          <a:p>
            <a:endParaRPr lang="en-US" dirty="0"/>
          </a:p>
        </p:txBody>
      </p:sp>
    </p:spTree>
    <p:extLst>
      <p:ext uri="{BB962C8B-B14F-4D97-AF65-F5344CB8AC3E}">
        <p14:creationId xmlns:p14="http://schemas.microsoft.com/office/powerpoint/2010/main" val="34544458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05400" y="1295400"/>
            <a:ext cx="4017521" cy="1692771"/>
          </a:xfrm>
          <a:prstGeom prst="rect">
            <a:avLst/>
          </a:prstGeom>
          <a:noFill/>
        </p:spPr>
        <p:txBody>
          <a:bodyPr wrap="square" rtlCol="0">
            <a:spAutoFit/>
          </a:bodyPr>
          <a:lstStyle/>
          <a:p>
            <a:r>
              <a:rPr lang="en-US" sz="3200" dirty="0" smtClean="0">
                <a:solidFill>
                  <a:srgbClr val="FF0000"/>
                </a:solidFill>
              </a:rPr>
              <a:t>PRU Instruction Set</a:t>
            </a:r>
          </a:p>
          <a:p>
            <a:r>
              <a:rPr lang="en-US" dirty="0" smtClean="0"/>
              <a:t>Screen shot of </a:t>
            </a:r>
          </a:p>
          <a:p>
            <a:r>
              <a:rPr lang="en-US" dirty="0">
                <a:hlinkClick r:id="rId2"/>
              </a:rPr>
              <a:t>http://</a:t>
            </a:r>
            <a:r>
              <a:rPr lang="en-US" dirty="0" smtClean="0">
                <a:hlinkClick r:id="rId2"/>
              </a:rPr>
              <a:t>processors.wiki.ti.com/index.php/PRU_Assembly_Instructions</a:t>
            </a:r>
            <a:endParaRPr lang="en-US" dirty="0" smtClean="0"/>
          </a:p>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80235"/>
            <a:ext cx="4210050" cy="544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78543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05400" y="1295400"/>
            <a:ext cx="4017521" cy="1692771"/>
          </a:xfrm>
          <a:prstGeom prst="rect">
            <a:avLst/>
          </a:prstGeom>
          <a:noFill/>
        </p:spPr>
        <p:txBody>
          <a:bodyPr wrap="square" rtlCol="0">
            <a:spAutoFit/>
          </a:bodyPr>
          <a:lstStyle/>
          <a:p>
            <a:r>
              <a:rPr lang="en-US" sz="3200" dirty="0" smtClean="0">
                <a:solidFill>
                  <a:srgbClr val="FF0000"/>
                </a:solidFill>
              </a:rPr>
              <a:t>PRU Instruction Set</a:t>
            </a:r>
          </a:p>
          <a:p>
            <a:r>
              <a:rPr lang="en-US" dirty="0" smtClean="0"/>
              <a:t>Screen shot of </a:t>
            </a:r>
          </a:p>
          <a:p>
            <a:r>
              <a:rPr lang="en-US" dirty="0">
                <a:hlinkClick r:id="rId2"/>
              </a:rPr>
              <a:t>http://</a:t>
            </a:r>
            <a:r>
              <a:rPr lang="en-US" dirty="0" smtClean="0">
                <a:hlinkClick r:id="rId2"/>
              </a:rPr>
              <a:t>processors.wiki.ti.com/index.php/PRU_Assembly_Instructions</a:t>
            </a:r>
            <a:endParaRPr lang="en-US" dirty="0" smtClean="0"/>
          </a:p>
          <a:p>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790843"/>
            <a:ext cx="4276725" cy="530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62538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304800"/>
            <a:ext cx="8513321" cy="1354217"/>
          </a:xfrm>
          <a:prstGeom prst="rect">
            <a:avLst/>
          </a:prstGeom>
          <a:noFill/>
        </p:spPr>
        <p:txBody>
          <a:bodyPr wrap="square" rtlCol="0">
            <a:spAutoFit/>
          </a:bodyPr>
          <a:lstStyle/>
          <a:p>
            <a:pPr algn="ctr"/>
            <a:r>
              <a:rPr lang="en-US" sz="3200" dirty="0" smtClean="0">
                <a:solidFill>
                  <a:srgbClr val="FF0000"/>
                </a:solidFill>
              </a:rPr>
              <a:t>PRU Instruction Set </a:t>
            </a:r>
          </a:p>
          <a:p>
            <a:pPr algn="ctr"/>
            <a:r>
              <a:rPr lang="en-US" sz="3200" dirty="0" smtClean="0">
                <a:solidFill>
                  <a:srgbClr val="FF0000"/>
                </a:solidFill>
              </a:rPr>
              <a:t>Add Example</a:t>
            </a:r>
          </a:p>
          <a:p>
            <a:pPr algn="ct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05000"/>
            <a:ext cx="4695825"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98749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6955855" cy="800100"/>
          </a:xfrm>
        </p:spPr>
        <p:txBody>
          <a:bodyPr>
            <a:normAutofit/>
          </a:bodyPr>
          <a:lstStyle/>
          <a:p>
            <a:r>
              <a:rPr lang="en-US" dirty="0" smtClean="0"/>
              <a:t>Building PRU executables</a:t>
            </a:r>
            <a:endParaRPr lang="en-US" dirty="0"/>
          </a:p>
        </p:txBody>
      </p:sp>
      <p:sp>
        <p:nvSpPr>
          <p:cNvPr id="4" name="TextBox 3"/>
          <p:cNvSpPr txBox="1"/>
          <p:nvPr/>
        </p:nvSpPr>
        <p:spPr>
          <a:xfrm>
            <a:off x="685800" y="2057400"/>
            <a:ext cx="7848600"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PSAM</a:t>
            </a:r>
          </a:p>
          <a:p>
            <a:pPr marL="457200" indent="-457200">
              <a:buFont typeface="Arial" panose="020B0604020202020204" pitchFamily="34" charset="0"/>
              <a:buChar char="•"/>
            </a:pPr>
            <a:r>
              <a:rPr lang="en-US" sz="2800" dirty="0" smtClean="0"/>
              <a:t>Code generation Tools</a:t>
            </a:r>
          </a:p>
          <a:p>
            <a:pPr marL="914400" lvl="1" indent="-457200">
              <a:buFont typeface="Arial" panose="020B0604020202020204" pitchFamily="34" charset="0"/>
              <a:buChar char="•"/>
            </a:pPr>
            <a:r>
              <a:rPr lang="en-US" sz="2800" dirty="0" smtClean="0"/>
              <a:t>Assembler</a:t>
            </a:r>
          </a:p>
          <a:p>
            <a:pPr marL="914400" lvl="1" indent="-457200">
              <a:buFont typeface="Arial" panose="020B0604020202020204" pitchFamily="34" charset="0"/>
              <a:buChar char="•"/>
            </a:pPr>
            <a:r>
              <a:rPr lang="en-US" sz="2800" dirty="0" smtClean="0"/>
              <a:t>C compiler</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23449043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6955855" cy="800100"/>
          </a:xfrm>
        </p:spPr>
        <p:txBody>
          <a:bodyPr>
            <a:normAutofit/>
          </a:bodyPr>
          <a:lstStyle/>
          <a:p>
            <a:r>
              <a:rPr lang="en-US" dirty="0" smtClean="0"/>
              <a:t>What is PASM</a:t>
            </a:r>
            <a:endParaRPr lang="en-US" dirty="0"/>
          </a:p>
        </p:txBody>
      </p:sp>
      <p:sp>
        <p:nvSpPr>
          <p:cNvPr id="4" name="TextBox 3"/>
          <p:cNvSpPr txBox="1"/>
          <p:nvPr/>
        </p:nvSpPr>
        <p:spPr>
          <a:xfrm>
            <a:off x="685800" y="2057400"/>
            <a:ext cx="7848600" cy="3231654"/>
          </a:xfrm>
          <a:prstGeom prst="rect">
            <a:avLst/>
          </a:prstGeom>
          <a:noFill/>
        </p:spPr>
        <p:txBody>
          <a:bodyPr wrap="square" rtlCol="0">
            <a:spAutoFit/>
          </a:bodyPr>
          <a:lstStyle/>
          <a:p>
            <a:pPr marL="457200" indent="-457200">
              <a:buFont typeface="Arial" panose="020B0604020202020204" pitchFamily="34" charset="0"/>
              <a:buChar char="•"/>
            </a:pPr>
            <a:r>
              <a:rPr lang="en-US" sz="2800" dirty="0"/>
              <a:t>PASM is a command line driven assembler </a:t>
            </a:r>
            <a:endParaRPr lang="en-US" sz="2800" dirty="0" smtClean="0"/>
          </a:p>
          <a:p>
            <a:pPr marL="457200" indent="-457200">
              <a:buFont typeface="Arial" panose="020B0604020202020204" pitchFamily="34" charset="0"/>
              <a:buChar char="•"/>
            </a:pPr>
            <a:r>
              <a:rPr lang="en-US" sz="2800" dirty="0" smtClean="0"/>
              <a:t>It </a:t>
            </a:r>
            <a:r>
              <a:rPr lang="en-US" sz="2800" dirty="0"/>
              <a:t>is designed to build single executable images using a flexible source code syntax and a variety of output options. </a:t>
            </a:r>
            <a:endParaRPr lang="en-US" sz="2800" dirty="0" smtClean="0"/>
          </a:p>
          <a:p>
            <a:pPr marL="457200" indent="-457200">
              <a:buFont typeface="Arial" panose="020B0604020202020204" pitchFamily="34" charset="0"/>
              <a:buChar char="•"/>
            </a:pPr>
            <a:r>
              <a:rPr lang="en-US" sz="2800" dirty="0" smtClean="0"/>
              <a:t>PASM </a:t>
            </a:r>
            <a:r>
              <a:rPr lang="en-US" sz="2800" dirty="0"/>
              <a:t>is available for Windows and </a:t>
            </a:r>
            <a:r>
              <a:rPr lang="en-US" sz="2800" dirty="0" smtClean="0"/>
              <a:t>Linux</a:t>
            </a:r>
          </a:p>
          <a:p>
            <a:pPr marL="457200" indent="-457200">
              <a:buFont typeface="Arial" panose="020B0604020202020204" pitchFamily="34" charset="0"/>
              <a:buChar char="•"/>
            </a:pPr>
            <a:r>
              <a:rPr lang="en-US" sz="2800" dirty="0" smtClean="0"/>
              <a:t>PASM User Guide and Information</a:t>
            </a:r>
          </a:p>
          <a:p>
            <a:r>
              <a:rPr lang="en-US" sz="2000" dirty="0" smtClean="0">
                <a:hlinkClick r:id="rId2"/>
              </a:rPr>
              <a:t>http</a:t>
            </a:r>
            <a:r>
              <a:rPr lang="en-US" sz="2000" dirty="0">
                <a:hlinkClick r:id="rId2"/>
              </a:rPr>
              <a:t>://</a:t>
            </a:r>
            <a:r>
              <a:rPr lang="en-US" sz="2000" dirty="0" smtClean="0">
                <a:hlinkClick r:id="rId2"/>
              </a:rPr>
              <a:t>processors.wiki.ti.com/index.php/PASM_Tool</a:t>
            </a:r>
            <a:endParaRPr lang="en-US" sz="2000" dirty="0" smtClean="0"/>
          </a:p>
          <a:p>
            <a:r>
              <a:rPr lang="en-US" sz="1600" dirty="0" smtClean="0"/>
              <a:t> </a:t>
            </a:r>
            <a:endParaRPr lang="en-US" sz="1600" dirty="0"/>
          </a:p>
        </p:txBody>
      </p:sp>
    </p:spTree>
    <p:extLst>
      <p:ext uri="{BB962C8B-B14F-4D97-AF65-F5344CB8AC3E}">
        <p14:creationId xmlns:p14="http://schemas.microsoft.com/office/powerpoint/2010/main" val="8416310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6955855" cy="800100"/>
          </a:xfrm>
        </p:spPr>
        <p:txBody>
          <a:bodyPr>
            <a:normAutofit/>
          </a:bodyPr>
          <a:lstStyle/>
          <a:p>
            <a:r>
              <a:rPr lang="en-US" sz="3600" dirty="0" smtClean="0"/>
              <a:t>TI Code Generation Tools (CGT)</a:t>
            </a:r>
            <a:endParaRPr lang="en-US" sz="3600" dirty="0"/>
          </a:p>
        </p:txBody>
      </p:sp>
      <p:sp>
        <p:nvSpPr>
          <p:cNvPr id="4" name="TextBox 3"/>
          <p:cNvSpPr txBox="1"/>
          <p:nvPr/>
        </p:nvSpPr>
        <p:spPr>
          <a:xfrm>
            <a:off x="708917" y="1066800"/>
            <a:ext cx="7848600" cy="2062103"/>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Standard tools for many TI’s processors</a:t>
            </a:r>
          </a:p>
          <a:p>
            <a:pPr marL="457200" indent="-457200">
              <a:buFont typeface="Arial" panose="020B0604020202020204" pitchFamily="34" charset="0"/>
              <a:buChar char="•"/>
            </a:pPr>
            <a:r>
              <a:rPr lang="en-US" sz="2800" dirty="0" smtClean="0"/>
              <a:t>Can be used from CCS or command line</a:t>
            </a:r>
          </a:p>
          <a:p>
            <a:pPr marL="457200" indent="-457200">
              <a:buFont typeface="Arial" panose="020B0604020202020204" pitchFamily="34" charset="0"/>
              <a:buChar char="•"/>
            </a:pPr>
            <a:r>
              <a:rPr lang="en-US" sz="2800" dirty="0" smtClean="0"/>
              <a:t>C compiler, assembler, linker</a:t>
            </a:r>
          </a:p>
          <a:p>
            <a:pPr marL="457200" indent="-457200">
              <a:buFont typeface="Arial" panose="020B0604020202020204" pitchFamily="34" charset="0"/>
              <a:buChar char="•"/>
            </a:pPr>
            <a:r>
              <a:rPr lang="en-US" sz="2800" dirty="0" smtClean="0"/>
              <a:t>All development is done from IDE (CCS)</a:t>
            </a:r>
            <a:endParaRPr lang="en-US" sz="2000" dirty="0" smtClean="0"/>
          </a:p>
          <a:p>
            <a:r>
              <a:rPr lang="en-US" sz="1600" dirty="0" smtClean="0"/>
              <a:t> </a:t>
            </a:r>
            <a:endParaRPr lang="en-US" sz="1600" dirty="0"/>
          </a:p>
        </p:txBody>
      </p:sp>
    </p:spTree>
    <p:extLst>
      <p:ext uri="{BB962C8B-B14F-4D97-AF65-F5344CB8AC3E}">
        <p14:creationId xmlns:p14="http://schemas.microsoft.com/office/powerpoint/2010/main" val="18254964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6955855" cy="800100"/>
          </a:xfrm>
        </p:spPr>
        <p:txBody>
          <a:bodyPr>
            <a:normAutofit/>
          </a:bodyPr>
          <a:lstStyle/>
          <a:p>
            <a:r>
              <a:rPr lang="en-US" sz="3600" dirty="0" smtClean="0"/>
              <a:t>TI Code Generation Tools (CGT)</a:t>
            </a:r>
            <a:endParaRPr 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066800"/>
            <a:ext cx="5175911"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54861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6955855" cy="800100"/>
          </a:xfrm>
        </p:spPr>
        <p:txBody>
          <a:bodyPr>
            <a:normAutofit/>
          </a:bodyPr>
          <a:lstStyle/>
          <a:p>
            <a:r>
              <a:rPr lang="en-US" sz="3600" dirty="0" smtClean="0"/>
              <a:t>TI Code Generation Tools (CGT)</a:t>
            </a:r>
            <a:endParaRPr lang="en-US" sz="3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066800"/>
            <a:ext cx="7248525" cy="5292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4957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1" y="267548"/>
            <a:ext cx="6934200" cy="6386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97031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50609" y="5036726"/>
            <a:ext cx="7924800" cy="104221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2" name="Title 1"/>
          <p:cNvSpPr>
            <a:spLocks noGrp="1"/>
          </p:cNvSpPr>
          <p:nvPr>
            <p:ph type="title"/>
          </p:nvPr>
        </p:nvSpPr>
        <p:spPr/>
        <p:txBody>
          <a:bodyPr/>
          <a:lstStyle/>
          <a:p>
            <a:r>
              <a:rPr lang="fr-FR" dirty="0" smtClean="0"/>
              <a:t>TI PRU CGT Assembler vs PASM</a:t>
            </a:r>
            <a:endParaRPr lang="en-US" dirty="0"/>
          </a:p>
        </p:txBody>
      </p:sp>
      <p:sp>
        <p:nvSpPr>
          <p:cNvPr id="3" name="Content Placeholder 2"/>
          <p:cNvSpPr>
            <a:spLocks noGrp="1"/>
          </p:cNvSpPr>
          <p:nvPr>
            <p:ph idx="1"/>
          </p:nvPr>
        </p:nvSpPr>
        <p:spPr>
          <a:xfrm>
            <a:off x="279146" y="954059"/>
            <a:ext cx="8467725" cy="5189120"/>
          </a:xfrm>
        </p:spPr>
        <p:txBody>
          <a:bodyPr>
            <a:normAutofit fontScale="92500"/>
          </a:bodyPr>
          <a:lstStyle/>
          <a:p>
            <a:pPr marL="336550" indent="-342900">
              <a:buFont typeface="Arial" panose="020B0604020202020204" pitchFamily="34" charset="0"/>
              <a:buChar char="•"/>
            </a:pPr>
            <a:r>
              <a:rPr lang="en-US" b="1" dirty="0" smtClean="0">
                <a:solidFill>
                  <a:srgbClr val="FF0000"/>
                </a:solidFill>
              </a:rPr>
              <a:t>Advantages </a:t>
            </a:r>
            <a:r>
              <a:rPr lang="en-US" b="1" dirty="0">
                <a:solidFill>
                  <a:srgbClr val="FF0000"/>
                </a:solidFill>
              </a:rPr>
              <a:t>of using TI PRU Assembler over PASM</a:t>
            </a:r>
          </a:p>
          <a:p>
            <a:pPr marL="695325" lvl="1" indent="-285750">
              <a:spcBef>
                <a:spcPct val="15000"/>
              </a:spcBef>
              <a:buFont typeface="Arial" panose="020B0604020202020204" pitchFamily="34" charset="0"/>
              <a:buChar char="•"/>
            </a:pPr>
            <a:r>
              <a:rPr lang="en-US" sz="1400" b="1" dirty="0">
                <a:solidFill>
                  <a:srgbClr val="000000"/>
                </a:solidFill>
              </a:rPr>
              <a:t>The biggest advantage is that the TI PRU linker produces ELF files that enable source-level debugging within CCS.  No more debugging in disassembly window!!</a:t>
            </a:r>
          </a:p>
          <a:p>
            <a:pPr marL="695325" lvl="1" indent="-285750">
              <a:spcBef>
                <a:spcPct val="15000"/>
              </a:spcBef>
              <a:buFont typeface="Arial" panose="020B0604020202020204" pitchFamily="34" charset="0"/>
              <a:buChar char="•"/>
            </a:pPr>
            <a:r>
              <a:rPr lang="en-US" sz="1400" b="1" dirty="0">
                <a:solidFill>
                  <a:srgbClr val="000000"/>
                </a:solidFill>
              </a:rPr>
              <a:t>The TI PRU assembler uses the same shell as other TI compilers.  Customers only need to learn one set of conventions, directives, etc.</a:t>
            </a:r>
          </a:p>
          <a:p>
            <a:pPr marL="695325" lvl="1" indent="-285750">
              <a:spcBef>
                <a:spcPct val="15000"/>
              </a:spcBef>
              <a:buFont typeface="Arial" panose="020B0604020202020204" pitchFamily="34" charset="0"/>
              <a:buChar char="•"/>
            </a:pPr>
            <a:r>
              <a:rPr lang="en-US" sz="1400" b="1" dirty="0">
                <a:solidFill>
                  <a:srgbClr val="000000"/>
                </a:solidFill>
              </a:rPr>
              <a:t>TI PRU assembler will be maintained in the future, while PASM will not be updated anymore. </a:t>
            </a:r>
          </a:p>
          <a:p>
            <a:pPr marL="695325" lvl="1" indent="-285750">
              <a:spcBef>
                <a:spcPct val="15000"/>
              </a:spcBef>
              <a:buFont typeface="Arial" panose="020B0604020202020204" pitchFamily="34" charset="0"/>
              <a:buChar char="•"/>
            </a:pPr>
            <a:r>
              <a:rPr lang="en-US" sz="1400" b="1" dirty="0">
                <a:solidFill>
                  <a:srgbClr val="000000"/>
                </a:solidFill>
              </a:rPr>
              <a:t>The TI PRU assembler uses the </a:t>
            </a:r>
            <a:r>
              <a:rPr lang="en-US" sz="1400" b="1" dirty="0" smtClean="0">
                <a:solidFill>
                  <a:srgbClr val="000000"/>
                </a:solidFill>
              </a:rPr>
              <a:t>powerful </a:t>
            </a:r>
            <a:r>
              <a:rPr lang="en-US" sz="1400" b="1" dirty="0">
                <a:solidFill>
                  <a:srgbClr val="000000"/>
                </a:solidFill>
              </a:rPr>
              <a:t>TI linker which allows more flexibility then PASM and facilitates linking PRU programs with host CPU image for runtime loading and symbol sharing.</a:t>
            </a:r>
          </a:p>
          <a:p>
            <a:pPr lvl="2">
              <a:spcBef>
                <a:spcPct val="15000"/>
              </a:spcBef>
              <a:buFont typeface="Arial" panose="020B0604020202020204" pitchFamily="34" charset="0"/>
              <a:buChar char="•"/>
            </a:pPr>
            <a:endParaRPr lang="en-US" sz="1400" b="1" dirty="0">
              <a:solidFill>
                <a:srgbClr val="000000"/>
              </a:solidFill>
            </a:endParaRPr>
          </a:p>
          <a:p>
            <a:pPr marL="336550" indent="-342900">
              <a:buFont typeface="Arial" panose="020B0604020202020204" pitchFamily="34" charset="0"/>
              <a:buChar char="•"/>
            </a:pPr>
            <a:r>
              <a:rPr lang="en-US" b="1" dirty="0">
                <a:solidFill>
                  <a:srgbClr val="FF0000"/>
                </a:solidFill>
              </a:rPr>
              <a:t>Disadvantages </a:t>
            </a:r>
            <a:r>
              <a:rPr lang="en-US" b="1" dirty="0" smtClean="0">
                <a:solidFill>
                  <a:srgbClr val="FF0000"/>
                </a:solidFill>
              </a:rPr>
              <a:t>of </a:t>
            </a:r>
            <a:r>
              <a:rPr lang="en-US" b="1" dirty="0">
                <a:solidFill>
                  <a:srgbClr val="FF0000"/>
                </a:solidFill>
              </a:rPr>
              <a:t>using TI PRU Assembler over PASM</a:t>
            </a:r>
          </a:p>
          <a:p>
            <a:pPr marL="695325" lvl="1" indent="-285750">
              <a:spcBef>
                <a:spcPct val="15000"/>
              </a:spcBef>
              <a:buFont typeface="Arial" panose="020B0604020202020204" pitchFamily="34" charset="0"/>
              <a:buChar char="•"/>
            </a:pPr>
            <a:r>
              <a:rPr lang="en-US" sz="1400" b="1" dirty="0">
                <a:solidFill>
                  <a:srgbClr val="000000"/>
                </a:solidFill>
              </a:rPr>
              <a:t>Have to learn new directives if already used to PASM</a:t>
            </a:r>
          </a:p>
          <a:p>
            <a:pPr marL="695325" lvl="1" indent="-285750">
              <a:spcBef>
                <a:spcPct val="15000"/>
              </a:spcBef>
              <a:buFont typeface="Arial" panose="020B0604020202020204" pitchFamily="34" charset="0"/>
              <a:buChar char="•"/>
            </a:pPr>
            <a:r>
              <a:rPr lang="en-US" sz="1400" b="1" dirty="0">
                <a:solidFill>
                  <a:srgbClr val="000000"/>
                </a:solidFill>
              </a:rPr>
              <a:t>TI PRU assembler requires more command line options and a linker command file</a:t>
            </a:r>
            <a:r>
              <a:rPr lang="en-US" sz="1400" b="1" dirty="0" smtClean="0">
                <a:solidFill>
                  <a:srgbClr val="000000"/>
                </a:solidFill>
              </a:rPr>
              <a:t>.</a:t>
            </a:r>
          </a:p>
          <a:p>
            <a:pPr marL="695325" lvl="1" indent="-285750">
              <a:spcBef>
                <a:spcPct val="15000"/>
              </a:spcBef>
              <a:buFont typeface="Arial" panose="020B0604020202020204" pitchFamily="34" charset="0"/>
              <a:buChar char="•"/>
            </a:pPr>
            <a:r>
              <a:rPr lang="en-US" sz="1400" b="1" dirty="0" smtClean="0">
                <a:solidFill>
                  <a:srgbClr val="000000"/>
                </a:solidFill>
              </a:rPr>
              <a:t>Some porting effort required for reusing legacy PASM projects.</a:t>
            </a:r>
            <a:endParaRPr lang="en-US" sz="1400" b="1" dirty="0">
              <a:solidFill>
                <a:srgbClr val="000000"/>
              </a:solidFill>
            </a:endParaRPr>
          </a:p>
          <a:p>
            <a:pPr marL="854075" lvl="2" indent="-165100">
              <a:spcBef>
                <a:spcPct val="15000"/>
              </a:spcBef>
              <a:buFontTx/>
              <a:buChar char="•"/>
            </a:pPr>
            <a:endParaRPr lang="en-US" sz="1400" b="1" dirty="0">
              <a:solidFill>
                <a:srgbClr val="000000"/>
              </a:solidFill>
            </a:endParaRPr>
          </a:p>
          <a:p>
            <a:pPr marL="341312" lvl="1" indent="0">
              <a:buSzTx/>
              <a:buNone/>
            </a:pPr>
            <a:r>
              <a:rPr lang="en-US" sz="1800" dirty="0">
                <a:solidFill>
                  <a:srgbClr val="000000"/>
                </a:solidFill>
              </a:rPr>
              <a:t>There are some differences in the instructions and directives supported TI PRU Assembler versus PASM.  Theses are listed in the TI PRU Compiler package release notes which is located at the root of the install folder.</a:t>
            </a:r>
          </a:p>
          <a:p>
            <a:pPr marL="854075" lvl="2" indent="-165100">
              <a:spcBef>
                <a:spcPct val="15000"/>
              </a:spcBef>
              <a:buFontTx/>
              <a:buChar char="•"/>
            </a:pPr>
            <a:endParaRPr lang="en-US" sz="1600" b="1" dirty="0">
              <a:solidFill>
                <a:srgbClr val="000000"/>
              </a:solidFill>
            </a:endParaRPr>
          </a:p>
        </p:txBody>
      </p:sp>
    </p:spTree>
    <p:extLst>
      <p:ext uri="{BB962C8B-B14F-4D97-AF65-F5344CB8AC3E}">
        <p14:creationId xmlns:p14="http://schemas.microsoft.com/office/powerpoint/2010/main" val="8598147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Compiler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Developed and maintained by TI CGT team</a:t>
            </a:r>
          </a:p>
          <a:p>
            <a:pPr lvl="1"/>
            <a:r>
              <a:rPr lang="en-US" dirty="0" smtClean="0"/>
              <a:t>Remains very similar to other TI compilers</a:t>
            </a:r>
          </a:p>
          <a:p>
            <a:r>
              <a:rPr lang="en-US" dirty="0" smtClean="0"/>
              <a:t>Full support of C/C++</a:t>
            </a:r>
          </a:p>
          <a:p>
            <a:pPr marL="227013" lvl="1" indent="-227013">
              <a:spcBef>
                <a:spcPts val="800"/>
              </a:spcBef>
              <a:buFontTx/>
              <a:buChar char="•"/>
            </a:pPr>
            <a:r>
              <a:rPr lang="en-US" sz="2000" dirty="0"/>
              <a:t>Adds PRU-specific functionality</a:t>
            </a:r>
          </a:p>
          <a:p>
            <a:pPr lvl="1"/>
            <a:r>
              <a:rPr lang="en-US" dirty="0" smtClean="0"/>
              <a:t>Can take advantage of PRU architectural features automatically</a:t>
            </a:r>
          </a:p>
          <a:p>
            <a:pPr lvl="1"/>
            <a:r>
              <a:rPr lang="en-US" dirty="0"/>
              <a:t>Contains several </a:t>
            </a:r>
            <a:r>
              <a:rPr lang="en-US" dirty="0" smtClean="0"/>
              <a:t>intrinsic</a:t>
            </a:r>
            <a:endParaRPr lang="en-US" dirty="0" smtClean="0"/>
          </a:p>
          <a:p>
            <a:pPr lvl="2"/>
            <a:r>
              <a:rPr lang="en-US" dirty="0" smtClean="0"/>
              <a:t>List can be found in Compiler documentation</a:t>
            </a:r>
          </a:p>
          <a:p>
            <a:r>
              <a:rPr lang="en-US" dirty="0" smtClean="0"/>
              <a:t>Full instruction-set Assembler for hand-tuned routines </a:t>
            </a:r>
          </a:p>
          <a:p>
            <a:endParaRPr lang="en-US" dirty="0"/>
          </a:p>
          <a:p>
            <a:endParaRPr lang="en-US" dirty="0" smtClean="0"/>
          </a:p>
          <a:p>
            <a:endParaRPr lang="en-US" dirty="0"/>
          </a:p>
        </p:txBody>
      </p:sp>
    </p:spTree>
    <p:extLst>
      <p:ext uri="{BB962C8B-B14F-4D97-AF65-F5344CB8AC3E}">
        <p14:creationId xmlns:p14="http://schemas.microsoft.com/office/powerpoint/2010/main" val="29486802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 PRU CGT Assembly </a:t>
            </a:r>
            <a:r>
              <a:rPr lang="en-US" dirty="0" err="1" smtClean="0"/>
              <a:t>vs</a:t>
            </a:r>
            <a:r>
              <a:rPr lang="en-US" dirty="0" smtClean="0"/>
              <a:t> C</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solidFill>
                  <a:srgbClr val="FF0000"/>
                </a:solidFill>
              </a:rPr>
              <a:t>Advantages of coding in Assembly over C</a:t>
            </a:r>
          </a:p>
          <a:p>
            <a:pPr lvl="1"/>
            <a:r>
              <a:rPr lang="en-US" dirty="0" smtClean="0"/>
              <a:t>Code can be tweaked to save every last cycle and byte of RAM</a:t>
            </a:r>
          </a:p>
          <a:p>
            <a:pPr lvl="1"/>
            <a:r>
              <a:rPr lang="en-US" dirty="0" smtClean="0"/>
              <a:t>No need to rely on the compiler to make code deterministic</a:t>
            </a:r>
          </a:p>
          <a:p>
            <a:pPr lvl="1"/>
            <a:r>
              <a:rPr lang="en-US" dirty="0" smtClean="0"/>
              <a:t>Easily make use of scratchpad</a:t>
            </a:r>
          </a:p>
          <a:p>
            <a:pPr marL="341312" lvl="1" indent="0">
              <a:buNone/>
            </a:pPr>
            <a:endParaRPr lang="en-US" dirty="0" smtClean="0"/>
          </a:p>
          <a:p>
            <a:r>
              <a:rPr lang="en-US" dirty="0" smtClean="0">
                <a:solidFill>
                  <a:srgbClr val="FF0000"/>
                </a:solidFill>
              </a:rPr>
              <a:t>Advantages of </a:t>
            </a:r>
            <a:r>
              <a:rPr lang="en-US" dirty="0">
                <a:solidFill>
                  <a:srgbClr val="FF0000"/>
                </a:solidFill>
              </a:rPr>
              <a:t>coding in </a:t>
            </a:r>
            <a:r>
              <a:rPr lang="en-US" dirty="0" smtClean="0">
                <a:solidFill>
                  <a:srgbClr val="FF0000"/>
                </a:solidFill>
              </a:rPr>
              <a:t>C over Assembly</a:t>
            </a:r>
            <a:endParaRPr lang="en-US" dirty="0">
              <a:solidFill>
                <a:srgbClr val="FF0000"/>
              </a:solidFill>
            </a:endParaRPr>
          </a:p>
          <a:p>
            <a:pPr lvl="1"/>
            <a:r>
              <a:rPr lang="en-US" dirty="0"/>
              <a:t>More code </a:t>
            </a:r>
            <a:r>
              <a:rPr lang="en-US" dirty="0" smtClean="0"/>
              <a:t>reusability</a:t>
            </a:r>
          </a:p>
          <a:p>
            <a:pPr lvl="1"/>
            <a:r>
              <a:rPr lang="en-US" dirty="0" smtClean="0"/>
              <a:t>Can directly leverage kernel headers for interaction with kernel drivers</a:t>
            </a:r>
          </a:p>
          <a:p>
            <a:pPr lvl="1"/>
            <a:r>
              <a:rPr lang="en-US" dirty="0" smtClean="0"/>
              <a:t>Optimizer is extremely intelligent at optimizing routines</a:t>
            </a:r>
          </a:p>
          <a:p>
            <a:pPr lvl="2"/>
            <a:r>
              <a:rPr lang="en-US" dirty="0" smtClean="0"/>
              <a:t>“Accelerating” math via MAC unit, implementing LOOP instruction, etc.</a:t>
            </a:r>
          </a:p>
          <a:p>
            <a:pPr lvl="1"/>
            <a:r>
              <a:rPr lang="en-US" dirty="0" smtClean="0"/>
              <a:t>Not mutually exclusive - inline Assembly can be easily added to a C project</a:t>
            </a:r>
          </a:p>
          <a:p>
            <a:pPr lvl="1"/>
            <a:endParaRPr lang="en-US" dirty="0"/>
          </a:p>
        </p:txBody>
      </p:sp>
    </p:spTree>
    <p:extLst>
      <p:ext uri="{BB962C8B-B14F-4D97-AF65-F5344CB8AC3E}">
        <p14:creationId xmlns:p14="http://schemas.microsoft.com/office/powerpoint/2010/main" val="39224632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Considerations</a:t>
            </a:r>
            <a:endParaRPr lang="en-US" dirty="0"/>
          </a:p>
        </p:txBody>
      </p:sp>
      <p:sp>
        <p:nvSpPr>
          <p:cNvPr id="3" name="Content Placeholder 2"/>
          <p:cNvSpPr>
            <a:spLocks noGrp="1"/>
          </p:cNvSpPr>
          <p:nvPr>
            <p:ph idx="1"/>
          </p:nvPr>
        </p:nvSpPr>
        <p:spPr/>
        <p:txBody>
          <a:bodyPr/>
          <a:lstStyle/>
          <a:p>
            <a:r>
              <a:rPr lang="en-US" dirty="0" smtClean="0"/>
              <a:t>There are some “tricks” we have to use to get the compiler to perform some operations</a:t>
            </a:r>
          </a:p>
          <a:p>
            <a:pPr lvl="1"/>
            <a:r>
              <a:rPr lang="en-US" dirty="0" smtClean="0"/>
              <a:t>Variables have to be “mapped” to Constant Table entries</a:t>
            </a:r>
          </a:p>
          <a:p>
            <a:pPr lvl="1"/>
            <a:r>
              <a:rPr lang="en-US" dirty="0" smtClean="0"/>
              <a:t>The compiler will automatically use the MAC unit if the --</a:t>
            </a:r>
            <a:r>
              <a:rPr lang="en-US" dirty="0" err="1" smtClean="0"/>
              <a:t>hardware_mac</a:t>
            </a:r>
            <a:r>
              <a:rPr lang="en-US" dirty="0" smtClean="0"/>
              <a:t> switch is passed to it</a:t>
            </a:r>
          </a:p>
          <a:p>
            <a:pPr lvl="1"/>
            <a:r>
              <a:rPr lang="en-US" dirty="0" smtClean="0"/>
              <a:t>Optimization can be tricky; be sure to mark variables that can change via outside forces (e.g., host, other PRU core) as volatile</a:t>
            </a:r>
          </a:p>
          <a:p>
            <a:pPr lvl="1"/>
            <a:endParaRPr lang="en-US" dirty="0"/>
          </a:p>
          <a:p>
            <a:pPr lvl="1"/>
            <a:endParaRPr lang="en-US" dirty="0" smtClean="0"/>
          </a:p>
        </p:txBody>
      </p:sp>
    </p:spTree>
    <p:extLst>
      <p:ext uri="{BB962C8B-B14F-4D97-AF65-F5344CB8AC3E}">
        <p14:creationId xmlns:p14="http://schemas.microsoft.com/office/powerpoint/2010/main" val="19012871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Considerations</a:t>
            </a:r>
            <a:endParaRPr lang="en-US" dirty="0"/>
          </a:p>
        </p:txBody>
      </p:sp>
      <p:sp>
        <p:nvSpPr>
          <p:cNvPr id="3" name="Content Placeholder 2"/>
          <p:cNvSpPr>
            <a:spLocks noGrp="1"/>
          </p:cNvSpPr>
          <p:nvPr>
            <p:ph idx="1"/>
          </p:nvPr>
        </p:nvSpPr>
        <p:spPr/>
        <p:txBody>
          <a:bodyPr/>
          <a:lstStyle/>
          <a:p>
            <a:r>
              <a:rPr lang="en-US" dirty="0" smtClean="0"/>
              <a:t>There are also some limitations</a:t>
            </a:r>
          </a:p>
          <a:p>
            <a:pPr lvl="1"/>
            <a:r>
              <a:rPr lang="en-US" dirty="0"/>
              <a:t>The C environment does not know that the final eight CT registers have a variable offset, and thus that feature cannot be easily utilized</a:t>
            </a:r>
          </a:p>
          <a:p>
            <a:pPr lvl="1"/>
            <a:r>
              <a:rPr lang="en-US" dirty="0" smtClean="0"/>
              <a:t>The compiler does not currently use the scratchpad for register state saving</a:t>
            </a:r>
          </a:p>
          <a:p>
            <a:pPr lvl="2"/>
            <a:r>
              <a:rPr lang="en-US" dirty="0" smtClean="0"/>
              <a:t>This support is tentatively planned for a future CGT release</a:t>
            </a:r>
          </a:p>
          <a:p>
            <a:pPr lvl="1"/>
            <a:endParaRPr lang="en-US" dirty="0" smtClean="0"/>
          </a:p>
          <a:p>
            <a:pPr lvl="1"/>
            <a:endParaRPr lang="en-US" dirty="0" smtClean="0"/>
          </a:p>
        </p:txBody>
      </p:sp>
    </p:spTree>
    <p:extLst>
      <p:ext uri="{BB962C8B-B14F-4D97-AF65-F5344CB8AC3E}">
        <p14:creationId xmlns:p14="http://schemas.microsoft.com/office/powerpoint/2010/main" val="940734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smtClean="0"/>
              <a:t>PRU Register Headers</a:t>
            </a:r>
            <a:endParaRPr lang="en-US" sz="3600" dirty="0"/>
          </a:p>
        </p:txBody>
      </p:sp>
      <p:sp>
        <p:nvSpPr>
          <p:cNvPr id="3" name="Content Placeholder 2"/>
          <p:cNvSpPr>
            <a:spLocks noGrp="1"/>
          </p:cNvSpPr>
          <p:nvPr>
            <p:ph idx="1"/>
          </p:nvPr>
        </p:nvSpPr>
        <p:spPr>
          <a:xfrm>
            <a:off x="533400" y="1078477"/>
            <a:ext cx="8467725" cy="3493523"/>
          </a:xfrm>
        </p:spPr>
        <p:txBody>
          <a:bodyPr>
            <a:normAutofit/>
          </a:bodyPr>
          <a:lstStyle/>
          <a:p>
            <a:r>
              <a:rPr lang="en-US" sz="2000" dirty="0" smtClean="0"/>
              <a:t>Created to make accessing a register easier</a:t>
            </a:r>
          </a:p>
          <a:p>
            <a:pPr lvl="1"/>
            <a:r>
              <a:rPr lang="en-US" sz="2000" dirty="0"/>
              <a:t>Register names match those in </a:t>
            </a:r>
            <a:r>
              <a:rPr lang="en-US" sz="2000" dirty="0" smtClean="0"/>
              <a:t>documentation</a:t>
            </a:r>
          </a:p>
          <a:p>
            <a:r>
              <a:rPr lang="en-US" sz="2000" dirty="0" smtClean="0"/>
              <a:t>Code Completion feature in CCS automatically lists all members</a:t>
            </a:r>
          </a:p>
          <a:p>
            <a:r>
              <a:rPr lang="en-US" sz="2000" dirty="0" smtClean="0"/>
              <a:t>Developed to allow a user to program at the register-level or at a bit-field level</a:t>
            </a:r>
          </a:p>
          <a:p>
            <a:pPr lvl="1"/>
            <a:r>
              <a:rPr lang="en-US" sz="2000" dirty="0" smtClean="0"/>
              <a:t>Note that bit-field accesses could potentially cause some issues with other C compilers (e.g., </a:t>
            </a:r>
            <a:r>
              <a:rPr lang="en-US" sz="2000" dirty="0" err="1" smtClean="0"/>
              <a:t>gcc</a:t>
            </a:r>
            <a:r>
              <a:rPr lang="en-US" sz="2000" dirty="0" smtClean="0"/>
              <a:t>), but register-level shouldn’t</a:t>
            </a:r>
          </a:p>
          <a:p>
            <a:pPr marL="227013" lvl="1" indent="-227013">
              <a:spcBef>
                <a:spcPts val="800"/>
              </a:spcBef>
              <a:buFontTx/>
              <a:buChar char="•"/>
            </a:pPr>
            <a:r>
              <a:rPr lang="en-US" sz="2000" dirty="0"/>
              <a:t>PRU </a:t>
            </a:r>
            <a:r>
              <a:rPr lang="en-US" sz="2000" dirty="0" err="1"/>
              <a:t>cregister</a:t>
            </a:r>
            <a:r>
              <a:rPr lang="en-US" sz="2000" dirty="0"/>
              <a:t> mechanism used to leverage constants table when possible.</a:t>
            </a:r>
          </a:p>
          <a:p>
            <a:r>
              <a:rPr lang="en-US" sz="2000" dirty="0" smtClean="0"/>
              <a:t>Currently provides definition for the following:</a:t>
            </a:r>
          </a:p>
        </p:txBody>
      </p:sp>
      <p:sp>
        <p:nvSpPr>
          <p:cNvPr id="4" name="Content Placeholder 2"/>
          <p:cNvSpPr txBox="1">
            <a:spLocks/>
          </p:cNvSpPr>
          <p:nvPr/>
        </p:nvSpPr>
        <p:spPr bwMode="auto">
          <a:xfrm>
            <a:off x="1447800" y="4572000"/>
            <a:ext cx="4233862" cy="149721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1" fontAlgn="base" hangingPunct="1">
              <a:spcBef>
                <a:spcPts val="800"/>
              </a:spcBef>
              <a:spcAft>
                <a:spcPct val="0"/>
              </a:spcAft>
              <a:buChar char="•"/>
              <a:defRPr sz="2000">
                <a:solidFill>
                  <a:schemeClr val="tx1"/>
                </a:solidFill>
                <a:latin typeface="+mn-lt"/>
                <a:ea typeface="+mn-ea"/>
                <a:cs typeface="+mn-cs"/>
              </a:defRPr>
            </a:lvl1pPr>
            <a:lvl2pPr marL="574675" indent="-233363" algn="l" rtl="0" eaLnBrk="1" fontAlgn="base" hangingPunct="1">
              <a:spcBef>
                <a:spcPct val="20000"/>
              </a:spcBef>
              <a:spcAft>
                <a:spcPct val="0"/>
              </a:spcAft>
              <a:buChar char="–"/>
              <a:defRPr>
                <a:solidFill>
                  <a:schemeClr val="tx1"/>
                </a:solidFill>
                <a:latin typeface="+mn-lt"/>
              </a:defRPr>
            </a:lvl2pPr>
            <a:lvl3pPr marL="854075" indent="-165100" algn="l" rtl="0" eaLnBrk="1" fontAlgn="base" hangingPunct="1">
              <a:spcBef>
                <a:spcPct val="15000"/>
              </a:spcBef>
              <a:spcAft>
                <a:spcPct val="0"/>
              </a:spcAft>
              <a:buChar char="•"/>
              <a:defRPr sz="1800">
                <a:solidFill>
                  <a:schemeClr val="tx1"/>
                </a:solidFill>
                <a:latin typeface="+mn-lt"/>
              </a:defRPr>
            </a:lvl3pPr>
            <a:lvl4pPr marL="1201738" indent="-233363" algn="l" rtl="0" eaLnBrk="1" fontAlgn="base" hangingPunct="1">
              <a:spcBef>
                <a:spcPct val="5000"/>
              </a:spcBef>
              <a:spcAft>
                <a:spcPct val="0"/>
              </a:spcAft>
              <a:buChar char="–"/>
              <a:defRPr sz="1800">
                <a:solidFill>
                  <a:schemeClr val="tx1"/>
                </a:solidFill>
                <a:latin typeface="+mn-lt"/>
              </a:defRPr>
            </a:lvl4pPr>
            <a:lvl5pPr marL="1489075" indent="-173038" algn="l" rtl="0" eaLnBrk="1" fontAlgn="base" hangingPunct="1">
              <a:spcBef>
                <a:spcPct val="0"/>
              </a:spcBef>
              <a:spcAft>
                <a:spcPct val="0"/>
              </a:spcAft>
              <a:buChar char="»"/>
              <a:defRPr sz="1800">
                <a:solidFill>
                  <a:schemeClr val="tx1"/>
                </a:solidFill>
                <a:latin typeface="+mn-lt"/>
              </a:defRPr>
            </a:lvl5pPr>
            <a:lvl6pPr marL="1946275" indent="-173038" algn="l" rtl="0" eaLnBrk="1" fontAlgn="base" hangingPunct="1">
              <a:spcBef>
                <a:spcPct val="0"/>
              </a:spcBef>
              <a:spcAft>
                <a:spcPct val="0"/>
              </a:spcAft>
              <a:buChar char="»"/>
              <a:defRPr sz="1600">
                <a:solidFill>
                  <a:schemeClr val="tx1"/>
                </a:solidFill>
                <a:latin typeface="+mn-lt"/>
              </a:defRPr>
            </a:lvl6pPr>
            <a:lvl7pPr marL="2403475" indent="-173038" algn="l" rtl="0" eaLnBrk="1" fontAlgn="base" hangingPunct="1">
              <a:spcBef>
                <a:spcPct val="0"/>
              </a:spcBef>
              <a:spcAft>
                <a:spcPct val="0"/>
              </a:spcAft>
              <a:buChar char="»"/>
              <a:defRPr sz="1600">
                <a:solidFill>
                  <a:schemeClr val="tx1"/>
                </a:solidFill>
                <a:latin typeface="+mn-lt"/>
              </a:defRPr>
            </a:lvl7pPr>
            <a:lvl8pPr marL="2860675" indent="-173038" algn="l" rtl="0" eaLnBrk="1" fontAlgn="base" hangingPunct="1">
              <a:spcBef>
                <a:spcPct val="0"/>
              </a:spcBef>
              <a:spcAft>
                <a:spcPct val="0"/>
              </a:spcAft>
              <a:buChar char="»"/>
              <a:defRPr sz="1600">
                <a:solidFill>
                  <a:schemeClr val="tx1"/>
                </a:solidFill>
                <a:latin typeface="+mn-lt"/>
              </a:defRPr>
            </a:lvl8pPr>
            <a:lvl9pPr marL="3317875" indent="-173038" algn="l" rtl="0" eaLnBrk="1" fontAlgn="base" hangingPunct="1">
              <a:spcBef>
                <a:spcPct val="0"/>
              </a:spcBef>
              <a:spcAft>
                <a:spcPct val="0"/>
              </a:spcAft>
              <a:buChar char="»"/>
              <a:defRPr sz="1600">
                <a:solidFill>
                  <a:schemeClr val="tx1"/>
                </a:solidFill>
                <a:latin typeface="+mn-lt"/>
              </a:defRPr>
            </a:lvl9pPr>
          </a:lstStyle>
          <a:p>
            <a:r>
              <a:rPr lang="en-US" dirty="0" smtClean="0"/>
              <a:t>PRU INTC </a:t>
            </a:r>
          </a:p>
          <a:p>
            <a:r>
              <a:rPr lang="en-US" dirty="0" smtClean="0"/>
              <a:t>PRU </a:t>
            </a:r>
            <a:r>
              <a:rPr lang="en-US" dirty="0" err="1" smtClean="0"/>
              <a:t>Config</a:t>
            </a:r>
            <a:endParaRPr lang="en-US" dirty="0" smtClean="0"/>
          </a:p>
          <a:p>
            <a:r>
              <a:rPr lang="en-US" dirty="0" smtClean="0"/>
              <a:t>PRU IEP</a:t>
            </a:r>
            <a:endParaRPr lang="en-US" dirty="0"/>
          </a:p>
        </p:txBody>
      </p:sp>
      <p:sp>
        <p:nvSpPr>
          <p:cNvPr id="5" name="Content Placeholder 2"/>
          <p:cNvSpPr txBox="1">
            <a:spLocks/>
          </p:cNvSpPr>
          <p:nvPr/>
        </p:nvSpPr>
        <p:spPr bwMode="auto">
          <a:xfrm>
            <a:off x="3352800" y="4572000"/>
            <a:ext cx="4233862" cy="149721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1" fontAlgn="base" hangingPunct="1">
              <a:spcBef>
                <a:spcPts val="800"/>
              </a:spcBef>
              <a:spcAft>
                <a:spcPct val="0"/>
              </a:spcAft>
              <a:buChar char="•"/>
              <a:defRPr sz="2000">
                <a:solidFill>
                  <a:schemeClr val="tx1"/>
                </a:solidFill>
                <a:latin typeface="+mn-lt"/>
                <a:ea typeface="+mn-ea"/>
                <a:cs typeface="+mn-cs"/>
              </a:defRPr>
            </a:lvl1pPr>
            <a:lvl2pPr marL="574675" indent="-233363" algn="l" rtl="0" eaLnBrk="1" fontAlgn="base" hangingPunct="1">
              <a:spcBef>
                <a:spcPct val="20000"/>
              </a:spcBef>
              <a:spcAft>
                <a:spcPct val="0"/>
              </a:spcAft>
              <a:buChar char="–"/>
              <a:defRPr>
                <a:solidFill>
                  <a:schemeClr val="tx1"/>
                </a:solidFill>
                <a:latin typeface="+mn-lt"/>
              </a:defRPr>
            </a:lvl2pPr>
            <a:lvl3pPr marL="854075" indent="-165100" algn="l" rtl="0" eaLnBrk="1" fontAlgn="base" hangingPunct="1">
              <a:spcBef>
                <a:spcPct val="15000"/>
              </a:spcBef>
              <a:spcAft>
                <a:spcPct val="0"/>
              </a:spcAft>
              <a:buChar char="•"/>
              <a:defRPr sz="1800">
                <a:solidFill>
                  <a:schemeClr val="tx1"/>
                </a:solidFill>
                <a:latin typeface="+mn-lt"/>
              </a:defRPr>
            </a:lvl3pPr>
            <a:lvl4pPr marL="1201738" indent="-233363" algn="l" rtl="0" eaLnBrk="1" fontAlgn="base" hangingPunct="1">
              <a:spcBef>
                <a:spcPct val="5000"/>
              </a:spcBef>
              <a:spcAft>
                <a:spcPct val="0"/>
              </a:spcAft>
              <a:buChar char="–"/>
              <a:defRPr sz="1800">
                <a:solidFill>
                  <a:schemeClr val="tx1"/>
                </a:solidFill>
                <a:latin typeface="+mn-lt"/>
              </a:defRPr>
            </a:lvl4pPr>
            <a:lvl5pPr marL="1489075" indent="-173038" algn="l" rtl="0" eaLnBrk="1" fontAlgn="base" hangingPunct="1">
              <a:spcBef>
                <a:spcPct val="0"/>
              </a:spcBef>
              <a:spcAft>
                <a:spcPct val="0"/>
              </a:spcAft>
              <a:buChar char="»"/>
              <a:defRPr sz="1800">
                <a:solidFill>
                  <a:schemeClr val="tx1"/>
                </a:solidFill>
                <a:latin typeface="+mn-lt"/>
              </a:defRPr>
            </a:lvl5pPr>
            <a:lvl6pPr marL="1946275" indent="-173038" algn="l" rtl="0" eaLnBrk="1" fontAlgn="base" hangingPunct="1">
              <a:spcBef>
                <a:spcPct val="0"/>
              </a:spcBef>
              <a:spcAft>
                <a:spcPct val="0"/>
              </a:spcAft>
              <a:buChar char="»"/>
              <a:defRPr sz="1600">
                <a:solidFill>
                  <a:schemeClr val="tx1"/>
                </a:solidFill>
                <a:latin typeface="+mn-lt"/>
              </a:defRPr>
            </a:lvl6pPr>
            <a:lvl7pPr marL="2403475" indent="-173038" algn="l" rtl="0" eaLnBrk="1" fontAlgn="base" hangingPunct="1">
              <a:spcBef>
                <a:spcPct val="0"/>
              </a:spcBef>
              <a:spcAft>
                <a:spcPct val="0"/>
              </a:spcAft>
              <a:buChar char="»"/>
              <a:defRPr sz="1600">
                <a:solidFill>
                  <a:schemeClr val="tx1"/>
                </a:solidFill>
                <a:latin typeface="+mn-lt"/>
              </a:defRPr>
            </a:lvl7pPr>
            <a:lvl8pPr marL="2860675" indent="-173038" algn="l" rtl="0" eaLnBrk="1" fontAlgn="base" hangingPunct="1">
              <a:spcBef>
                <a:spcPct val="0"/>
              </a:spcBef>
              <a:spcAft>
                <a:spcPct val="0"/>
              </a:spcAft>
              <a:buChar char="»"/>
              <a:defRPr sz="1600">
                <a:solidFill>
                  <a:schemeClr val="tx1"/>
                </a:solidFill>
                <a:latin typeface="+mn-lt"/>
              </a:defRPr>
            </a:lvl8pPr>
            <a:lvl9pPr marL="3317875" indent="-173038" algn="l" rtl="0" eaLnBrk="1" fontAlgn="base" hangingPunct="1">
              <a:spcBef>
                <a:spcPct val="0"/>
              </a:spcBef>
              <a:spcAft>
                <a:spcPct val="0"/>
              </a:spcAft>
              <a:buChar char="»"/>
              <a:defRPr sz="1600">
                <a:solidFill>
                  <a:schemeClr val="tx1"/>
                </a:solidFill>
                <a:latin typeface="+mn-lt"/>
              </a:defRPr>
            </a:lvl9pPr>
          </a:lstStyle>
          <a:p>
            <a:r>
              <a:rPr lang="en-US" dirty="0" smtClean="0"/>
              <a:t>PRU Control</a:t>
            </a:r>
          </a:p>
          <a:p>
            <a:r>
              <a:rPr lang="en-US" dirty="0" smtClean="0"/>
              <a:t>PRU ECAP</a:t>
            </a:r>
          </a:p>
          <a:p>
            <a:r>
              <a:rPr lang="en-US" dirty="0" smtClean="0"/>
              <a:t>PRU UART</a:t>
            </a:r>
            <a:endParaRPr lang="en-US" dirty="0"/>
          </a:p>
        </p:txBody>
      </p:sp>
    </p:spTree>
    <p:extLst>
      <p:ext uri="{BB962C8B-B14F-4D97-AF65-F5344CB8AC3E}">
        <p14:creationId xmlns:p14="http://schemas.microsoft.com/office/powerpoint/2010/main" val="12370397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p:cNvCxnSpPr/>
          <p:nvPr/>
        </p:nvCxnSpPr>
        <p:spPr>
          <a:xfrm flipH="1">
            <a:off x="2462980" y="4283337"/>
            <a:ext cx="2266326"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708900" y="5184837"/>
            <a:ext cx="0" cy="1012509"/>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fr-FR" dirty="0" smtClean="0"/>
              <a:t>PRU </a:t>
            </a:r>
            <a:r>
              <a:rPr lang="fr-FR" dirty="0" err="1" smtClean="0"/>
              <a:t>Register</a:t>
            </a:r>
            <a:r>
              <a:rPr lang="fr-FR" dirty="0" smtClean="0"/>
              <a:t> Headers </a:t>
            </a:r>
            <a:r>
              <a:rPr lang="fr-FR" dirty="0" err="1" smtClean="0"/>
              <a:t>Layout</a:t>
            </a:r>
            <a:endParaRPr lang="en-US" dirty="0"/>
          </a:p>
        </p:txBody>
      </p:sp>
      <p:sp>
        <p:nvSpPr>
          <p:cNvPr id="4" name="Slide Number Placeholder 3"/>
          <p:cNvSpPr>
            <a:spLocks noGrp="1"/>
          </p:cNvSpPr>
          <p:nvPr>
            <p:ph type="sldNum" sz="quarter" idx="10"/>
          </p:nvPr>
        </p:nvSpPr>
        <p:spPr/>
        <p:txBody>
          <a:bodyPr/>
          <a:lstStyle/>
          <a:p>
            <a:fld id="{3B20521C-F793-4067-BB07-C7AF74E21EF3}" type="slidenum">
              <a:rPr lang="en-US" smtClean="0">
                <a:solidFill>
                  <a:srgbClr val="000000"/>
                </a:solidFill>
              </a:rPr>
              <a:pPr/>
              <a:t>46</a:t>
            </a:fld>
            <a:endParaRPr lang="en-US">
              <a:solidFill>
                <a:srgbClr val="00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80" y="1292328"/>
            <a:ext cx="33528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Arrow Connector 9"/>
          <p:cNvCxnSpPr/>
          <p:nvPr/>
        </p:nvCxnSpPr>
        <p:spPr>
          <a:xfrm flipH="1">
            <a:off x="3156155" y="1791046"/>
            <a:ext cx="1582993"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44529" y="2621872"/>
            <a:ext cx="1415846"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bwMode="auto">
          <a:xfrm>
            <a:off x="4139380" y="1292327"/>
            <a:ext cx="5004620" cy="1661652"/>
          </a:xfrm>
          <a:prstGeom prst="rect">
            <a:avLst/>
          </a:prstGeom>
          <a:solidFill>
            <a:srgbClr val="FFFFCC"/>
          </a:solid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800">
                <a:solidFill>
                  <a:schemeClr val="tx1"/>
                </a:solidFill>
                <a:latin typeface="+mn-lt"/>
              </a:defRPr>
            </a:lvl3pPr>
            <a:lvl4pPr marL="1201738" indent="-233363" algn="l" rtl="0" eaLnBrk="0" fontAlgn="base" hangingPunct="0">
              <a:spcBef>
                <a:spcPct val="5000"/>
              </a:spcBef>
              <a:spcAft>
                <a:spcPct val="0"/>
              </a:spcAft>
              <a:buChar char="–"/>
              <a:defRPr sz="1800">
                <a:solidFill>
                  <a:schemeClr val="tx1"/>
                </a:solidFill>
                <a:latin typeface="+mn-lt"/>
              </a:defRPr>
            </a:lvl4pPr>
            <a:lvl5pPr marL="1489075" indent="-173038" algn="l" rtl="0" eaLnBrk="0" fontAlgn="base" hangingPunct="0">
              <a:spcBef>
                <a:spcPct val="0"/>
              </a:spcBef>
              <a:spcAft>
                <a:spcPct val="0"/>
              </a:spcAft>
              <a:buChar char="»"/>
              <a:defRPr sz="18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r>
              <a:rPr lang="en-US" b="1" dirty="0" smtClean="0"/>
              <a:t>Excerpt from </a:t>
            </a:r>
            <a:r>
              <a:rPr lang="en-US" b="1" dirty="0" err="1" smtClean="0"/>
              <a:t>config.h</a:t>
            </a:r>
            <a:endParaRPr lang="en-US" b="1" dirty="0" smtClean="0"/>
          </a:p>
          <a:p>
            <a:pPr lvl="1"/>
            <a:r>
              <a:rPr lang="en-US" b="1" dirty="0" smtClean="0"/>
              <a:t>Access register directly </a:t>
            </a:r>
            <a:r>
              <a:rPr lang="en-US" b="1" dirty="0" err="1" smtClean="0"/>
              <a:t>pruCfg.SYSCFG</a:t>
            </a:r>
            <a:endParaRPr lang="en-US" b="1" dirty="0" smtClean="0"/>
          </a:p>
          <a:p>
            <a:pPr lvl="1"/>
            <a:r>
              <a:rPr lang="en-US" b="1" dirty="0" smtClean="0"/>
              <a:t>Or access specific </a:t>
            </a:r>
            <a:r>
              <a:rPr lang="en-US" b="1" dirty="0" err="1" smtClean="0"/>
              <a:t>bitfields</a:t>
            </a:r>
            <a:r>
              <a:rPr lang="en-US" b="1" dirty="0" smtClean="0"/>
              <a:t> </a:t>
            </a:r>
            <a:r>
              <a:rPr lang="en-US" b="1" dirty="0" err="1" smtClean="0"/>
              <a:t>CT_CFG.SYSCFG_bit.STANDBY_INIT</a:t>
            </a:r>
            <a:endParaRPr lang="en-US" b="1"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386" y="3843035"/>
            <a:ext cx="21431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Arrow Connector 13"/>
          <p:cNvCxnSpPr/>
          <p:nvPr/>
        </p:nvCxnSpPr>
        <p:spPr>
          <a:xfrm flipH="1">
            <a:off x="3047848" y="3918963"/>
            <a:ext cx="1671637"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5" name="Content Placeholder 2"/>
          <p:cNvSpPr txBox="1">
            <a:spLocks/>
          </p:cNvSpPr>
          <p:nvPr/>
        </p:nvSpPr>
        <p:spPr bwMode="auto">
          <a:xfrm>
            <a:off x="4139380" y="3304447"/>
            <a:ext cx="4980041" cy="1939382"/>
          </a:xfrm>
          <a:prstGeom prst="rect">
            <a:avLst/>
          </a:prstGeom>
          <a:solidFill>
            <a:srgbClr val="FFFFCC"/>
          </a:solid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800">
                <a:solidFill>
                  <a:schemeClr val="tx1"/>
                </a:solidFill>
                <a:latin typeface="+mn-lt"/>
              </a:defRPr>
            </a:lvl3pPr>
            <a:lvl4pPr marL="1201738" indent="-233363" algn="l" rtl="0" eaLnBrk="0" fontAlgn="base" hangingPunct="0">
              <a:spcBef>
                <a:spcPct val="5000"/>
              </a:spcBef>
              <a:spcAft>
                <a:spcPct val="0"/>
              </a:spcAft>
              <a:buChar char="–"/>
              <a:defRPr sz="1800">
                <a:solidFill>
                  <a:schemeClr val="tx1"/>
                </a:solidFill>
                <a:latin typeface="+mn-lt"/>
              </a:defRPr>
            </a:lvl4pPr>
            <a:lvl5pPr marL="1489075" indent="-173038" algn="l" rtl="0" eaLnBrk="0" fontAlgn="base" hangingPunct="0">
              <a:spcBef>
                <a:spcPct val="0"/>
              </a:spcBef>
              <a:spcAft>
                <a:spcPct val="0"/>
              </a:spcAft>
              <a:buChar char="»"/>
              <a:defRPr sz="18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r>
              <a:rPr lang="en-US" b="1" dirty="0" smtClean="0"/>
              <a:t>Example of how to use in C file</a:t>
            </a:r>
          </a:p>
          <a:p>
            <a:pPr lvl="1"/>
            <a:r>
              <a:rPr lang="en-US" b="1" dirty="0" smtClean="0"/>
              <a:t>#include the specific header</a:t>
            </a:r>
          </a:p>
          <a:p>
            <a:pPr lvl="1"/>
            <a:r>
              <a:rPr lang="en-US" b="1" dirty="0" smtClean="0"/>
              <a:t>Map the constant table entry to register structures</a:t>
            </a:r>
          </a:p>
          <a:p>
            <a:pPr lvl="1"/>
            <a:r>
              <a:rPr lang="en-US" b="1" dirty="0" smtClean="0"/>
              <a:t>Access registers or fields</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737" y="5243829"/>
            <a:ext cx="63436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030" y="5878154"/>
            <a:ext cx="50482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Arrow Connector 21"/>
          <p:cNvCxnSpPr/>
          <p:nvPr/>
        </p:nvCxnSpPr>
        <p:spPr>
          <a:xfrm flipH="1">
            <a:off x="2477727" y="4283337"/>
            <a:ext cx="1" cy="960492"/>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528186" y="6186065"/>
            <a:ext cx="2190137"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0864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Communication with the Host</a:t>
            </a:r>
            <a:endParaRPr lang="en-US" dirty="0"/>
          </a:p>
        </p:txBody>
      </p:sp>
    </p:spTree>
    <p:extLst>
      <p:ext uri="{BB962C8B-B14F-4D97-AF65-F5344CB8AC3E}">
        <p14:creationId xmlns:p14="http://schemas.microsoft.com/office/powerpoint/2010/main" val="39459303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4"/>
          <p:cNvSpPr>
            <a:spLocks noGrp="1"/>
          </p:cNvSpPr>
          <p:nvPr>
            <p:ph type="title"/>
          </p:nvPr>
        </p:nvSpPr>
        <p:spPr/>
        <p:txBody>
          <a:bodyPr/>
          <a:lstStyle/>
          <a:p>
            <a:pPr eaLnBrk="1" hangingPunct="1"/>
            <a:r>
              <a:rPr lang="en-US" dirty="0" smtClean="0"/>
              <a:t>PRU SW Stack</a:t>
            </a:r>
          </a:p>
        </p:txBody>
      </p:sp>
      <p:sp>
        <p:nvSpPr>
          <p:cNvPr id="717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718CCF6-AB5C-4215-8E70-43EE447E6836}" type="slidenum">
              <a:rPr lang="en-US" smtClean="0"/>
              <a:pPr eaLnBrk="1" hangingPunct="1"/>
              <a:t>48</a:t>
            </a:fld>
            <a:endParaRPr lang="en-US" smtClean="0"/>
          </a:p>
        </p:txBody>
      </p:sp>
      <p:sp>
        <p:nvSpPr>
          <p:cNvPr id="6" name="Rectangle 5"/>
          <p:cNvSpPr/>
          <p:nvPr/>
        </p:nvSpPr>
        <p:spPr>
          <a:xfrm>
            <a:off x="373063" y="4602163"/>
            <a:ext cx="8297862" cy="1447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1020763" y="2111375"/>
            <a:ext cx="1425575" cy="463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RemoteProc-PRU</a:t>
            </a:r>
          </a:p>
        </p:txBody>
      </p:sp>
      <p:sp>
        <p:nvSpPr>
          <p:cNvPr id="9" name="Rectangle 8"/>
          <p:cNvSpPr/>
          <p:nvPr/>
        </p:nvSpPr>
        <p:spPr>
          <a:xfrm>
            <a:off x="1020763" y="2903538"/>
            <a:ext cx="1425575" cy="46513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RemoteProc</a:t>
            </a:r>
          </a:p>
        </p:txBody>
      </p:sp>
      <p:sp>
        <p:nvSpPr>
          <p:cNvPr id="10" name="Rectangle 9"/>
          <p:cNvSpPr/>
          <p:nvPr/>
        </p:nvSpPr>
        <p:spPr>
          <a:xfrm>
            <a:off x="3703638" y="2133600"/>
            <a:ext cx="1423987" cy="465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rpmsg-PRU</a:t>
            </a:r>
          </a:p>
        </p:txBody>
      </p:sp>
      <p:sp>
        <p:nvSpPr>
          <p:cNvPr id="11" name="Rectangle 10"/>
          <p:cNvSpPr/>
          <p:nvPr/>
        </p:nvSpPr>
        <p:spPr>
          <a:xfrm>
            <a:off x="3703638" y="2903538"/>
            <a:ext cx="1423987" cy="465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rpmsg</a:t>
            </a:r>
          </a:p>
        </p:txBody>
      </p:sp>
      <p:sp>
        <p:nvSpPr>
          <p:cNvPr id="12" name="Rectangle 11"/>
          <p:cNvSpPr/>
          <p:nvPr/>
        </p:nvSpPr>
        <p:spPr>
          <a:xfrm>
            <a:off x="3711575" y="3832225"/>
            <a:ext cx="1423988" cy="465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virtio</a:t>
            </a:r>
          </a:p>
        </p:txBody>
      </p:sp>
      <p:sp>
        <p:nvSpPr>
          <p:cNvPr id="13" name="Rectangle 12"/>
          <p:cNvSpPr/>
          <p:nvPr/>
        </p:nvSpPr>
        <p:spPr>
          <a:xfrm>
            <a:off x="3878263" y="4694238"/>
            <a:ext cx="2857500" cy="1265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                   PRU Data Memory</a:t>
            </a:r>
          </a:p>
        </p:txBody>
      </p:sp>
      <p:grpSp>
        <p:nvGrpSpPr>
          <p:cNvPr id="7179" name="Group 18"/>
          <p:cNvGrpSpPr>
            <a:grpSpLocks/>
          </p:cNvGrpSpPr>
          <p:nvPr/>
        </p:nvGrpSpPr>
        <p:grpSpPr bwMode="auto">
          <a:xfrm>
            <a:off x="3984625" y="4816475"/>
            <a:ext cx="900113" cy="990600"/>
            <a:chOff x="6675120" y="2194560"/>
            <a:chExt cx="899160" cy="990600"/>
          </a:xfrm>
        </p:grpSpPr>
        <p:sp>
          <p:nvSpPr>
            <p:cNvPr id="14" name="Rectangle 13"/>
            <p:cNvSpPr/>
            <p:nvPr/>
          </p:nvSpPr>
          <p:spPr>
            <a:xfrm>
              <a:off x="6675120" y="2194560"/>
              <a:ext cx="899160" cy="198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p>
          </p:txBody>
        </p:sp>
        <p:sp>
          <p:nvSpPr>
            <p:cNvPr id="15" name="Rectangle 14"/>
            <p:cNvSpPr/>
            <p:nvPr/>
          </p:nvSpPr>
          <p:spPr>
            <a:xfrm>
              <a:off x="6675120" y="2392998"/>
              <a:ext cx="899160" cy="198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p>
          </p:txBody>
        </p:sp>
        <p:sp>
          <p:nvSpPr>
            <p:cNvPr id="16" name="Rectangle 15"/>
            <p:cNvSpPr/>
            <p:nvPr/>
          </p:nvSpPr>
          <p:spPr>
            <a:xfrm>
              <a:off x="6675120" y="2591435"/>
              <a:ext cx="899160" cy="196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vring</a:t>
              </a:r>
            </a:p>
          </p:txBody>
        </p:sp>
        <p:sp>
          <p:nvSpPr>
            <p:cNvPr id="17" name="Rectangle 16"/>
            <p:cNvSpPr/>
            <p:nvPr/>
          </p:nvSpPr>
          <p:spPr>
            <a:xfrm>
              <a:off x="6675120" y="2788285"/>
              <a:ext cx="899160" cy="198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p>
          </p:txBody>
        </p:sp>
        <p:sp>
          <p:nvSpPr>
            <p:cNvPr id="18" name="Rectangle 17"/>
            <p:cNvSpPr/>
            <p:nvPr/>
          </p:nvSpPr>
          <p:spPr>
            <a:xfrm>
              <a:off x="6675120" y="2986723"/>
              <a:ext cx="899160" cy="198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p>
          </p:txBody>
        </p:sp>
      </p:grpSp>
      <p:sp>
        <p:nvSpPr>
          <p:cNvPr id="20" name="Rectangle 19"/>
          <p:cNvSpPr/>
          <p:nvPr/>
        </p:nvSpPr>
        <p:spPr>
          <a:xfrm>
            <a:off x="3703638" y="1044575"/>
            <a:ext cx="1423987" cy="463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Application</a:t>
            </a:r>
          </a:p>
        </p:txBody>
      </p:sp>
      <p:sp>
        <p:nvSpPr>
          <p:cNvPr id="21" name="Rectangle 20"/>
          <p:cNvSpPr/>
          <p:nvPr/>
        </p:nvSpPr>
        <p:spPr>
          <a:xfrm>
            <a:off x="1143000" y="4716463"/>
            <a:ext cx="1425575" cy="1196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PRU FW</a:t>
            </a:r>
          </a:p>
        </p:txBody>
      </p:sp>
      <p:sp>
        <p:nvSpPr>
          <p:cNvPr id="23" name="Rectangle 22"/>
          <p:cNvSpPr/>
          <p:nvPr/>
        </p:nvSpPr>
        <p:spPr>
          <a:xfrm>
            <a:off x="1196975" y="4922838"/>
            <a:ext cx="1301750" cy="1905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PRU rpmsg lib</a:t>
            </a:r>
          </a:p>
        </p:txBody>
      </p:sp>
      <p:sp>
        <p:nvSpPr>
          <p:cNvPr id="25" name="Rectangle 24"/>
          <p:cNvSpPr/>
          <p:nvPr/>
        </p:nvSpPr>
        <p:spPr>
          <a:xfrm>
            <a:off x="1096963" y="3794125"/>
            <a:ext cx="1273175" cy="557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DTB File passed from U-Boot</a:t>
            </a:r>
          </a:p>
        </p:txBody>
      </p:sp>
      <p:cxnSp>
        <p:nvCxnSpPr>
          <p:cNvPr id="27" name="Straight Connector 26"/>
          <p:cNvCxnSpPr/>
          <p:nvPr/>
        </p:nvCxnSpPr>
        <p:spPr>
          <a:xfrm>
            <a:off x="212725" y="1836738"/>
            <a:ext cx="8604250" cy="0"/>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7185" name="TextBox 27"/>
          <p:cNvSpPr txBox="1">
            <a:spLocks noChangeArrowheads="1"/>
          </p:cNvSpPr>
          <p:nvPr/>
        </p:nvSpPr>
        <p:spPr bwMode="auto">
          <a:xfrm>
            <a:off x="7938" y="1425575"/>
            <a:ext cx="13890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User Space</a:t>
            </a:r>
          </a:p>
        </p:txBody>
      </p:sp>
      <p:sp>
        <p:nvSpPr>
          <p:cNvPr id="7186" name="TextBox 28"/>
          <p:cNvSpPr txBox="1">
            <a:spLocks noChangeArrowheads="1"/>
          </p:cNvSpPr>
          <p:nvPr/>
        </p:nvSpPr>
        <p:spPr bwMode="auto">
          <a:xfrm>
            <a:off x="76200" y="1920875"/>
            <a:ext cx="850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Kernel</a:t>
            </a:r>
          </a:p>
        </p:txBody>
      </p:sp>
      <p:sp>
        <p:nvSpPr>
          <p:cNvPr id="7187" name="TextBox 29"/>
          <p:cNvSpPr txBox="1">
            <a:spLocks noChangeArrowheads="1"/>
          </p:cNvSpPr>
          <p:nvPr/>
        </p:nvSpPr>
        <p:spPr bwMode="auto">
          <a:xfrm>
            <a:off x="7108825" y="5097463"/>
            <a:ext cx="67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PRU</a:t>
            </a:r>
          </a:p>
        </p:txBody>
      </p:sp>
      <p:cxnSp>
        <p:nvCxnSpPr>
          <p:cNvPr id="34" name="Straight Arrow Connector 33"/>
          <p:cNvCxnSpPr>
            <a:stCxn id="25" idx="0"/>
            <a:endCxn id="9" idx="2"/>
          </p:cNvCxnSpPr>
          <p:nvPr/>
        </p:nvCxnSpPr>
        <p:spPr>
          <a:xfrm flipV="1">
            <a:off x="1733550" y="3368675"/>
            <a:ext cx="0" cy="4254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0"/>
            <a:endCxn id="8" idx="2"/>
          </p:cNvCxnSpPr>
          <p:nvPr/>
        </p:nvCxnSpPr>
        <p:spPr>
          <a:xfrm flipV="1">
            <a:off x="1733550" y="2574925"/>
            <a:ext cx="0" cy="3286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9" idx="3"/>
            <a:endCxn id="11" idx="1"/>
          </p:cNvCxnSpPr>
          <p:nvPr/>
        </p:nvCxnSpPr>
        <p:spPr>
          <a:xfrm>
            <a:off x="2446338" y="3135313"/>
            <a:ext cx="12573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0" idx="2"/>
            <a:endCxn id="10" idx="0"/>
          </p:cNvCxnSpPr>
          <p:nvPr/>
        </p:nvCxnSpPr>
        <p:spPr>
          <a:xfrm>
            <a:off x="4416425" y="1508125"/>
            <a:ext cx="0" cy="625475"/>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0" idx="2"/>
            <a:endCxn id="11" idx="0"/>
          </p:cNvCxnSpPr>
          <p:nvPr/>
        </p:nvCxnSpPr>
        <p:spPr>
          <a:xfrm>
            <a:off x="4416425" y="2598738"/>
            <a:ext cx="0" cy="3048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2"/>
            <a:endCxn id="12" idx="0"/>
          </p:cNvCxnSpPr>
          <p:nvPr/>
        </p:nvCxnSpPr>
        <p:spPr>
          <a:xfrm>
            <a:off x="4416425" y="3368675"/>
            <a:ext cx="6350" cy="46355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2" idx="2"/>
            <a:endCxn id="14" idx="0"/>
          </p:cNvCxnSpPr>
          <p:nvPr/>
        </p:nvCxnSpPr>
        <p:spPr>
          <a:xfrm>
            <a:off x="4422775" y="4297363"/>
            <a:ext cx="12700" cy="519112"/>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1" idx="3"/>
            <a:endCxn id="16" idx="1"/>
          </p:cNvCxnSpPr>
          <p:nvPr/>
        </p:nvCxnSpPr>
        <p:spPr>
          <a:xfrm flipV="1">
            <a:off x="2568575" y="5311775"/>
            <a:ext cx="1416050" cy="3175"/>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922338" y="1981200"/>
            <a:ext cx="4427537" cy="76200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 name="Rounded Rectangle 52"/>
          <p:cNvSpPr/>
          <p:nvPr/>
        </p:nvSpPr>
        <p:spPr>
          <a:xfrm>
            <a:off x="944563" y="2827338"/>
            <a:ext cx="4427537" cy="762000"/>
          </a:xfrm>
          <a:prstGeom prst="round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 name="TextBox 55"/>
          <p:cNvSpPr txBox="1"/>
          <p:nvPr/>
        </p:nvSpPr>
        <p:spPr>
          <a:xfrm>
            <a:off x="5205413" y="1173163"/>
            <a:ext cx="3800475" cy="254000"/>
          </a:xfrm>
          <a:prstGeom prst="rect">
            <a:avLst/>
          </a:prstGeom>
          <a:noFill/>
        </p:spPr>
        <p:txBody>
          <a:bodyPr>
            <a:spAutoFit/>
          </a:bodyPr>
          <a:lstStyle/>
          <a:p>
            <a:pPr>
              <a:defRPr/>
            </a:pPr>
            <a:r>
              <a:rPr lang="en-US" sz="1050" dirty="0"/>
              <a:t>Application uses /</a:t>
            </a:r>
            <a:r>
              <a:rPr lang="en-US" sz="1050" dirty="0" err="1" smtClean="0"/>
              <a:t>dev</a:t>
            </a:r>
            <a:r>
              <a:rPr lang="en-US" sz="1050" dirty="0" smtClean="0"/>
              <a:t>/</a:t>
            </a:r>
            <a:r>
              <a:rPr lang="en-US" sz="1050" dirty="0" err="1" smtClean="0"/>
              <a:t>rpmsg-pru</a:t>
            </a:r>
            <a:r>
              <a:rPr lang="en-US" sz="1050" dirty="0" smtClean="0"/>
              <a:t> interface </a:t>
            </a:r>
            <a:r>
              <a:rPr lang="en-US" sz="1050" dirty="0"/>
              <a:t>to send messages</a:t>
            </a:r>
          </a:p>
        </p:txBody>
      </p:sp>
      <p:sp>
        <p:nvSpPr>
          <p:cNvPr id="58" name="TextBox 57"/>
          <p:cNvSpPr txBox="1"/>
          <p:nvPr/>
        </p:nvSpPr>
        <p:spPr>
          <a:xfrm>
            <a:off x="5345113" y="2187575"/>
            <a:ext cx="3798887" cy="253916"/>
          </a:xfrm>
          <a:prstGeom prst="rect">
            <a:avLst/>
          </a:prstGeom>
          <a:noFill/>
        </p:spPr>
        <p:txBody>
          <a:bodyPr>
            <a:spAutoFit/>
          </a:bodyPr>
          <a:lstStyle/>
          <a:p>
            <a:pPr>
              <a:defRPr/>
            </a:pPr>
            <a:r>
              <a:rPr lang="en-US" sz="1050" dirty="0"/>
              <a:t>Client drivers </a:t>
            </a:r>
            <a:r>
              <a:rPr lang="en-US" sz="1050" dirty="0" smtClean="0"/>
              <a:t>specifically for PRU core</a:t>
            </a:r>
            <a:endParaRPr lang="en-US" sz="1050" dirty="0"/>
          </a:p>
        </p:txBody>
      </p:sp>
      <p:sp>
        <p:nvSpPr>
          <p:cNvPr id="39" name="TextBox 38"/>
          <p:cNvSpPr txBox="1"/>
          <p:nvPr/>
        </p:nvSpPr>
        <p:spPr>
          <a:xfrm>
            <a:off x="5376801" y="3009148"/>
            <a:ext cx="3798887" cy="253916"/>
          </a:xfrm>
          <a:prstGeom prst="rect">
            <a:avLst/>
          </a:prstGeom>
          <a:noFill/>
        </p:spPr>
        <p:txBody>
          <a:bodyPr>
            <a:spAutoFit/>
          </a:bodyPr>
          <a:lstStyle/>
          <a:p>
            <a:pPr>
              <a:defRPr/>
            </a:pPr>
            <a:r>
              <a:rPr lang="en-US" sz="1050" dirty="0" smtClean="0"/>
              <a:t>Core Linux drivers</a:t>
            </a:r>
            <a:endParaRPr lang="en-US" sz="1050" dirty="0"/>
          </a:p>
        </p:txBody>
      </p:sp>
    </p:spTree>
    <p:extLst>
      <p:ext uri="{BB962C8B-B14F-4D97-AF65-F5344CB8AC3E}">
        <p14:creationId xmlns:p14="http://schemas.microsoft.com/office/powerpoint/2010/main" val="8569837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Remoteproc</a:t>
            </a:r>
            <a:endParaRPr lang="en-US" sz="3600" dirty="0"/>
          </a:p>
        </p:txBody>
      </p:sp>
      <p:sp>
        <p:nvSpPr>
          <p:cNvPr id="3" name="Content Placeholder 2"/>
          <p:cNvSpPr>
            <a:spLocks noGrp="1"/>
          </p:cNvSpPr>
          <p:nvPr>
            <p:ph idx="1"/>
          </p:nvPr>
        </p:nvSpPr>
        <p:spPr>
          <a:xfrm>
            <a:off x="381000" y="1219200"/>
            <a:ext cx="8229600" cy="2514600"/>
          </a:xfrm>
        </p:spPr>
        <p:txBody>
          <a:bodyPr/>
          <a:lstStyle/>
          <a:p>
            <a:r>
              <a:rPr lang="en-US" sz="2400" dirty="0"/>
              <a:t>The </a:t>
            </a:r>
            <a:r>
              <a:rPr lang="en-US" sz="2400" dirty="0" err="1"/>
              <a:t>remoteproc</a:t>
            </a:r>
            <a:r>
              <a:rPr lang="en-US" sz="2400" dirty="0"/>
              <a:t> framework allows different platforms/architectures to control (power on, load firmware, power off) </a:t>
            </a:r>
            <a:r>
              <a:rPr lang="en-US" sz="2400" dirty="0" smtClean="0"/>
              <a:t>remote </a:t>
            </a:r>
            <a:r>
              <a:rPr lang="en-US" sz="2400" dirty="0"/>
              <a:t>processors </a:t>
            </a:r>
            <a:r>
              <a:rPr lang="en-US" sz="2400" b="1" dirty="0"/>
              <a:t>while abstracting </a:t>
            </a:r>
            <a:r>
              <a:rPr lang="en-US" sz="2400" b="1" dirty="0" smtClean="0"/>
              <a:t>any hardware differences</a:t>
            </a:r>
          </a:p>
          <a:p>
            <a:r>
              <a:rPr lang="en-US" sz="2400" dirty="0" smtClean="0"/>
              <a:t>Documentation in the SDK release </a:t>
            </a:r>
          </a:p>
          <a:p>
            <a:pPr marL="0" indent="0">
              <a:buNone/>
            </a:pPr>
            <a:r>
              <a:rPr lang="en-US" sz="2000" dirty="0" smtClean="0"/>
              <a:t>/board-support/linux-3.12.10-ti2013.12.01/Documentation/remoteproc.txt</a:t>
            </a:r>
            <a:endParaRPr lang="en-US" sz="2000" dirty="0" smtClean="0"/>
          </a:p>
          <a:p>
            <a:endParaRPr lang="en-US" dirty="0"/>
          </a:p>
        </p:txBody>
      </p:sp>
      <p:sp>
        <p:nvSpPr>
          <p:cNvPr id="4" name="Content Placeholder 2"/>
          <p:cNvSpPr txBox="1">
            <a:spLocks/>
          </p:cNvSpPr>
          <p:nvPr/>
        </p:nvSpPr>
        <p:spPr>
          <a:xfrm>
            <a:off x="457200" y="4038600"/>
            <a:ext cx="8229600" cy="2286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smtClean="0"/>
              <a:t>Remoteproc APIs </a:t>
            </a:r>
          </a:p>
          <a:p>
            <a:r>
              <a:rPr lang="en-US" sz="2400" dirty="0"/>
              <a:t>int </a:t>
            </a:r>
            <a:r>
              <a:rPr lang="en-US" sz="2400" dirty="0" err="1"/>
              <a:t>rproc_boot</a:t>
            </a:r>
            <a:r>
              <a:rPr lang="en-US" sz="2400" dirty="0"/>
              <a:t>(struct </a:t>
            </a:r>
            <a:r>
              <a:rPr lang="en-US" sz="2400" dirty="0" err="1"/>
              <a:t>rproc</a:t>
            </a:r>
            <a:r>
              <a:rPr lang="en-US" sz="2400" dirty="0"/>
              <a:t> *</a:t>
            </a:r>
            <a:r>
              <a:rPr lang="en-US" sz="2400" dirty="0" err="1"/>
              <a:t>rproc</a:t>
            </a:r>
            <a:r>
              <a:rPr lang="en-US" sz="2400" dirty="0" smtClean="0"/>
              <a:t>)</a:t>
            </a:r>
          </a:p>
          <a:p>
            <a:r>
              <a:rPr lang="en-US" sz="2400" dirty="0"/>
              <a:t>void </a:t>
            </a:r>
            <a:r>
              <a:rPr lang="en-US" sz="2400" dirty="0" err="1"/>
              <a:t>rproc_shutdown</a:t>
            </a:r>
            <a:r>
              <a:rPr lang="en-US" sz="2400" dirty="0"/>
              <a:t>(struct </a:t>
            </a:r>
            <a:r>
              <a:rPr lang="en-US" sz="2400" dirty="0" err="1"/>
              <a:t>rproc</a:t>
            </a:r>
            <a:r>
              <a:rPr lang="en-US" sz="2400" dirty="0"/>
              <a:t> *</a:t>
            </a:r>
            <a:r>
              <a:rPr lang="en-US" sz="2400" dirty="0" err="1"/>
              <a:t>rproc</a:t>
            </a:r>
            <a:r>
              <a:rPr lang="en-US" sz="2400" dirty="0" smtClean="0"/>
              <a:t>)</a:t>
            </a:r>
          </a:p>
          <a:p>
            <a:r>
              <a:rPr lang="en-US" sz="2400" dirty="0"/>
              <a:t>struct </a:t>
            </a:r>
            <a:r>
              <a:rPr lang="en-US" sz="2400" dirty="0" err="1"/>
              <a:t>rproc</a:t>
            </a:r>
            <a:r>
              <a:rPr lang="en-US" sz="2400" dirty="0"/>
              <a:t> *</a:t>
            </a:r>
            <a:r>
              <a:rPr lang="en-US" sz="2400" dirty="0" err="1" smtClean="0"/>
              <a:t>rproc_alloc</a:t>
            </a:r>
            <a:r>
              <a:rPr lang="en-US" sz="2400" dirty="0" smtClean="0"/>
              <a:t>()</a:t>
            </a:r>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1465545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04461" y="228600"/>
            <a:ext cx="8229600" cy="1143000"/>
          </a:xfrm>
        </p:spPr>
        <p:txBody>
          <a:bodyPr/>
          <a:lstStyle/>
          <a:p>
            <a:pPr eaLnBrk="1" hangingPunct="1"/>
            <a:r>
              <a:rPr lang="en-US" sz="2800" dirty="0" smtClean="0"/>
              <a:t>Programmable Real-Time Unit (PRU) Subsystem</a:t>
            </a:r>
          </a:p>
        </p:txBody>
      </p:sp>
      <p:sp>
        <p:nvSpPr>
          <p:cNvPr id="12292" name="Rectangle 3"/>
          <p:cNvSpPr>
            <a:spLocks noGrp="1" noChangeArrowheads="1"/>
          </p:cNvSpPr>
          <p:nvPr>
            <p:ph idx="1"/>
          </p:nvPr>
        </p:nvSpPr>
        <p:spPr>
          <a:xfrm>
            <a:off x="228600" y="1447800"/>
            <a:ext cx="7696200" cy="1066800"/>
          </a:xfrm>
        </p:spPr>
        <p:txBody>
          <a:bodyPr>
            <a:normAutofit/>
          </a:bodyPr>
          <a:lstStyle/>
          <a:p>
            <a:pPr marL="0" indent="0">
              <a:lnSpc>
                <a:spcPct val="110000"/>
              </a:lnSpc>
              <a:buNone/>
            </a:pPr>
            <a:r>
              <a:rPr lang="en-US" sz="2000" dirty="0" smtClean="0"/>
              <a:t>Reference Guide </a:t>
            </a:r>
          </a:p>
          <a:p>
            <a:pPr marL="0" indent="0">
              <a:lnSpc>
                <a:spcPct val="110000"/>
              </a:lnSpc>
              <a:buNone/>
            </a:pPr>
            <a:r>
              <a:rPr lang="en-US" sz="2000" dirty="0">
                <a:hlinkClick r:id="rId3"/>
              </a:rPr>
              <a:t>http://</a:t>
            </a:r>
            <a:r>
              <a:rPr lang="en-US" sz="2000" dirty="0" smtClean="0">
                <a:hlinkClick r:id="rId3"/>
              </a:rPr>
              <a:t>mythopoeic.org/BBB-PRU/am335xPruReferenceGuide.pdf</a:t>
            </a:r>
            <a:endParaRPr lang="en-US" sz="2000" dirty="0" smtClean="0"/>
          </a:p>
          <a:p>
            <a:pPr marL="0" indent="0">
              <a:lnSpc>
                <a:spcPct val="110000"/>
              </a:lnSpc>
              <a:buNone/>
            </a:pPr>
            <a:endParaRPr lang="en-US" sz="2000" dirty="0" smtClean="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505635"/>
            <a:ext cx="37719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64993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rpmsg</a:t>
            </a:r>
            <a:endParaRPr lang="en-US" sz="3600" dirty="0"/>
          </a:p>
        </p:txBody>
      </p:sp>
      <p:sp>
        <p:nvSpPr>
          <p:cNvPr id="3" name="Content Placeholder 2"/>
          <p:cNvSpPr>
            <a:spLocks noGrp="1"/>
          </p:cNvSpPr>
          <p:nvPr>
            <p:ph idx="1"/>
          </p:nvPr>
        </p:nvSpPr>
        <p:spPr>
          <a:xfrm>
            <a:off x="457200" y="1600201"/>
            <a:ext cx="8229600" cy="1676400"/>
          </a:xfrm>
        </p:spPr>
        <p:txBody>
          <a:bodyPr/>
          <a:lstStyle/>
          <a:p>
            <a:r>
              <a:rPr lang="en-US" sz="2000" dirty="0"/>
              <a:t>r</a:t>
            </a:r>
            <a:r>
              <a:rPr lang="en-US" sz="2000" dirty="0" smtClean="0"/>
              <a:t>pmsg </a:t>
            </a:r>
            <a:r>
              <a:rPr lang="en-US" sz="2000" dirty="0" smtClean="0"/>
              <a:t>is a Linux framework designed to allow for message passing between the kernel and a remote processor</a:t>
            </a:r>
          </a:p>
          <a:p>
            <a:r>
              <a:rPr lang="en-US" sz="2400" dirty="0"/>
              <a:t>Documentation in the SDK release </a:t>
            </a:r>
          </a:p>
          <a:p>
            <a:pPr marL="0" indent="0">
              <a:buNone/>
            </a:pPr>
            <a:r>
              <a:rPr lang="en-US" sz="2000" dirty="0"/>
              <a:t>/</a:t>
            </a:r>
            <a:r>
              <a:rPr lang="en-US" sz="2000" dirty="0" smtClean="0"/>
              <a:t>board-support/linux-3.12.10-ti2013.12.01/Documentation/rpmsg.txt</a:t>
            </a:r>
            <a:endParaRPr lang="en-US" sz="2000" dirty="0"/>
          </a:p>
        </p:txBody>
      </p:sp>
      <p:sp>
        <p:nvSpPr>
          <p:cNvPr id="4" name="Content Placeholder 2"/>
          <p:cNvSpPr txBox="1">
            <a:spLocks/>
          </p:cNvSpPr>
          <p:nvPr/>
        </p:nvSpPr>
        <p:spPr>
          <a:xfrm>
            <a:off x="457200" y="4038600"/>
            <a:ext cx="8229600" cy="1905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a:t>r</a:t>
            </a:r>
            <a:r>
              <a:rPr lang="en-US" sz="2800" dirty="0" smtClean="0"/>
              <a:t>pmsg APIs </a:t>
            </a:r>
          </a:p>
          <a:p>
            <a:r>
              <a:rPr lang="en-US" sz="2400" dirty="0"/>
              <a:t>int </a:t>
            </a:r>
            <a:r>
              <a:rPr lang="en-US" sz="2400" dirty="0" err="1"/>
              <a:t>rpmsg_send</a:t>
            </a:r>
            <a:r>
              <a:rPr lang="en-US" sz="2400" dirty="0"/>
              <a:t>(struct </a:t>
            </a:r>
            <a:r>
              <a:rPr lang="en-US" sz="2400" dirty="0" err="1"/>
              <a:t>rpmsg_channel</a:t>
            </a:r>
            <a:r>
              <a:rPr lang="en-US" sz="2400" dirty="0"/>
              <a:t> *</a:t>
            </a:r>
            <a:r>
              <a:rPr lang="en-US" sz="2400" dirty="0" err="1"/>
              <a:t>rpdev</a:t>
            </a:r>
            <a:r>
              <a:rPr lang="en-US" sz="2400" dirty="0"/>
              <a:t>, void *data, int len</a:t>
            </a:r>
            <a:r>
              <a:rPr lang="en-US" sz="2400" dirty="0" smtClean="0"/>
              <a:t>);</a:t>
            </a:r>
          </a:p>
          <a:p>
            <a:r>
              <a:rPr lang="en-US" sz="2400" dirty="0"/>
              <a:t>int </a:t>
            </a:r>
            <a:r>
              <a:rPr lang="en-US" sz="2400" dirty="0" err="1"/>
              <a:t>register_rpmsg_driver</a:t>
            </a:r>
            <a:r>
              <a:rPr lang="en-US" sz="2400" dirty="0"/>
              <a:t>(struct </a:t>
            </a:r>
            <a:r>
              <a:rPr lang="en-US" sz="2400" dirty="0" err="1"/>
              <a:t>rpmsg_driver</a:t>
            </a:r>
            <a:r>
              <a:rPr lang="en-US" sz="2400" dirty="0"/>
              <a:t> *</a:t>
            </a:r>
            <a:r>
              <a:rPr lang="en-US" sz="2400" dirty="0" err="1"/>
              <a:t>rpdrv</a:t>
            </a:r>
            <a:r>
              <a:rPr lang="en-US" sz="2400" dirty="0" smtClean="0"/>
              <a:t>);</a:t>
            </a:r>
          </a:p>
          <a:p>
            <a:endParaRPr lang="en-US" sz="2400" dirty="0" smtClean="0"/>
          </a:p>
          <a:p>
            <a:endParaRPr lang="en-US" sz="2400" dirty="0"/>
          </a:p>
        </p:txBody>
      </p:sp>
    </p:spTree>
    <p:extLst>
      <p:ext uri="{BB962C8B-B14F-4D97-AF65-F5344CB8AC3E}">
        <p14:creationId xmlns:p14="http://schemas.microsoft.com/office/powerpoint/2010/main" val="24596418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t>Virtio</a:t>
            </a:r>
            <a:r>
              <a:rPr lang="en-US" sz="3600" dirty="0" smtClean="0"/>
              <a:t> &amp; </a:t>
            </a:r>
            <a:r>
              <a:rPr lang="en-US" sz="3600" dirty="0" err="1" smtClean="0"/>
              <a:t>Vring</a:t>
            </a:r>
            <a:endParaRPr lang="en-US" sz="3600" dirty="0"/>
          </a:p>
        </p:txBody>
      </p:sp>
      <p:sp>
        <p:nvSpPr>
          <p:cNvPr id="3" name="Content Placeholder 2"/>
          <p:cNvSpPr>
            <a:spLocks noGrp="1"/>
          </p:cNvSpPr>
          <p:nvPr>
            <p:ph idx="1"/>
          </p:nvPr>
        </p:nvSpPr>
        <p:spPr>
          <a:xfrm>
            <a:off x="457200" y="1600201"/>
            <a:ext cx="8229600" cy="4343400"/>
          </a:xfrm>
        </p:spPr>
        <p:txBody>
          <a:bodyPr/>
          <a:lstStyle/>
          <a:p>
            <a:r>
              <a:rPr lang="en-US" sz="2800" dirty="0" err="1" smtClean="0"/>
              <a:t>Virtio</a:t>
            </a:r>
            <a:r>
              <a:rPr lang="en-US" sz="2800" dirty="0" smtClean="0"/>
              <a:t> is a virtualized I/O framework</a:t>
            </a:r>
          </a:p>
          <a:p>
            <a:pPr lvl="1"/>
            <a:r>
              <a:rPr lang="en-US" sz="2400" dirty="0" smtClean="0"/>
              <a:t>We will use it to communicate with our </a:t>
            </a:r>
            <a:r>
              <a:rPr lang="en-US" sz="2400" dirty="0" err="1" smtClean="0"/>
              <a:t>virtio</a:t>
            </a:r>
            <a:r>
              <a:rPr lang="en-US" sz="2400" dirty="0" smtClean="0"/>
              <a:t> device (</a:t>
            </a:r>
            <a:r>
              <a:rPr lang="en-US" sz="2400" dirty="0" err="1" smtClean="0"/>
              <a:t>vdev</a:t>
            </a:r>
            <a:r>
              <a:rPr lang="en-US" sz="2400" dirty="0" smtClean="0"/>
              <a:t>)</a:t>
            </a:r>
          </a:p>
          <a:p>
            <a:pPr lvl="2"/>
            <a:r>
              <a:rPr lang="en-US" dirty="0" smtClean="0"/>
              <a:t>There are several ‘standard’ </a:t>
            </a:r>
            <a:r>
              <a:rPr lang="en-US" dirty="0" err="1" smtClean="0"/>
              <a:t>vdevs</a:t>
            </a:r>
            <a:r>
              <a:rPr lang="en-US" dirty="0" smtClean="0"/>
              <a:t>, but we only use </a:t>
            </a:r>
            <a:r>
              <a:rPr lang="en-US" dirty="0" err="1" smtClean="0"/>
              <a:t>virtio_ring</a:t>
            </a:r>
            <a:endParaRPr lang="en-US" dirty="0" smtClean="0"/>
          </a:p>
          <a:p>
            <a:pPr lvl="1"/>
            <a:r>
              <a:rPr lang="en-US" sz="2400" dirty="0" smtClean="0"/>
              <a:t>The host and PRU will communicate with one another via the </a:t>
            </a:r>
            <a:r>
              <a:rPr lang="en-US" sz="2400" dirty="0" err="1" smtClean="0"/>
              <a:t>virtio_rings</a:t>
            </a:r>
            <a:r>
              <a:rPr lang="en-US" sz="2400" dirty="0" smtClean="0"/>
              <a:t> (</a:t>
            </a:r>
            <a:r>
              <a:rPr lang="en-US" sz="2400" dirty="0" err="1" smtClean="0"/>
              <a:t>vrings</a:t>
            </a:r>
            <a:r>
              <a:rPr lang="en-US" sz="2400" dirty="0" smtClean="0"/>
              <a:t>)</a:t>
            </a:r>
          </a:p>
          <a:p>
            <a:r>
              <a:rPr lang="en-US" sz="2800" dirty="0" smtClean="0"/>
              <a:t>Virtual device  definition example </a:t>
            </a:r>
            <a:r>
              <a:rPr lang="en-US" sz="2800" dirty="0"/>
              <a:t>in the SDK release </a:t>
            </a:r>
          </a:p>
          <a:p>
            <a:pPr marL="0" indent="0">
              <a:buNone/>
            </a:pPr>
            <a:r>
              <a:rPr lang="en-US" sz="2000" dirty="0"/>
              <a:t>/</a:t>
            </a:r>
            <a:r>
              <a:rPr lang="en-US" sz="2000" dirty="0" smtClean="0"/>
              <a:t>board-support/linux-3.12.10-ti2013.12.01/Documentation/</a:t>
            </a:r>
            <a:r>
              <a:rPr lang="en-US" sz="2000" dirty="0" err="1" smtClean="0"/>
              <a:t>devicetree</a:t>
            </a:r>
            <a:r>
              <a:rPr lang="en-US" sz="2000" dirty="0" smtClean="0"/>
              <a:t>/bindings/virtio/mmio.txt</a:t>
            </a:r>
            <a:endParaRPr lang="en-US" sz="2000" dirty="0"/>
          </a:p>
          <a:p>
            <a:endParaRPr lang="en-US" sz="2800" dirty="0" smtClean="0"/>
          </a:p>
          <a:p>
            <a:endParaRPr lang="en-US" sz="2800" dirty="0" smtClean="0"/>
          </a:p>
          <a:p>
            <a:endParaRPr lang="en-US" dirty="0" smtClean="0"/>
          </a:p>
        </p:txBody>
      </p:sp>
    </p:spTree>
    <p:extLst>
      <p:ext uri="{BB962C8B-B14F-4D97-AF65-F5344CB8AC3E}">
        <p14:creationId xmlns:p14="http://schemas.microsoft.com/office/powerpoint/2010/main" val="27030333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t>Virtio</a:t>
            </a:r>
            <a:r>
              <a:rPr lang="en-US" sz="3600" dirty="0" smtClean="0"/>
              <a:t> &amp; </a:t>
            </a:r>
            <a:r>
              <a:rPr lang="en-US" sz="3600" dirty="0" err="1" smtClean="0"/>
              <a:t>Vring</a:t>
            </a:r>
            <a:endParaRPr lang="en-US" sz="3600" dirty="0"/>
          </a:p>
        </p:txBody>
      </p:sp>
      <p:sp>
        <p:nvSpPr>
          <p:cNvPr id="3" name="Content Placeholder 2"/>
          <p:cNvSpPr>
            <a:spLocks noGrp="1"/>
          </p:cNvSpPr>
          <p:nvPr>
            <p:ph idx="1"/>
          </p:nvPr>
        </p:nvSpPr>
        <p:spPr>
          <a:xfrm>
            <a:off x="228600" y="1143000"/>
            <a:ext cx="8467725" cy="3110227"/>
          </a:xfrm>
        </p:spPr>
        <p:txBody>
          <a:bodyPr>
            <a:normAutofit fontScale="85000" lnSpcReduction="20000"/>
          </a:bodyPr>
          <a:lstStyle/>
          <a:p>
            <a:r>
              <a:rPr lang="en-US" dirty="0" err="1" smtClean="0"/>
              <a:t>Virtio_ring</a:t>
            </a:r>
            <a:r>
              <a:rPr lang="en-US" dirty="0" smtClean="0"/>
              <a:t> (</a:t>
            </a:r>
            <a:r>
              <a:rPr lang="en-US" dirty="0" err="1" smtClean="0"/>
              <a:t>vring</a:t>
            </a:r>
            <a:r>
              <a:rPr lang="en-US" dirty="0" smtClean="0"/>
              <a:t>) is the transport implementation for </a:t>
            </a:r>
            <a:r>
              <a:rPr lang="en-US" dirty="0" err="1" smtClean="0"/>
              <a:t>virtio</a:t>
            </a:r>
            <a:endParaRPr lang="en-US" dirty="0" smtClean="0"/>
          </a:p>
          <a:p>
            <a:r>
              <a:rPr lang="en-US" dirty="0" smtClean="0"/>
              <a:t>A </a:t>
            </a:r>
            <a:r>
              <a:rPr lang="en-US" dirty="0" err="1"/>
              <a:t>vring</a:t>
            </a:r>
            <a:r>
              <a:rPr lang="en-US" dirty="0"/>
              <a:t> consists of three primary parts:</a:t>
            </a:r>
          </a:p>
          <a:p>
            <a:pPr lvl="1"/>
            <a:r>
              <a:rPr lang="en-US" dirty="0"/>
              <a:t>A descriptor array </a:t>
            </a:r>
            <a:endParaRPr lang="en-US" dirty="0" smtClean="0"/>
          </a:p>
          <a:p>
            <a:pPr lvl="1"/>
            <a:r>
              <a:rPr lang="en-US" dirty="0" smtClean="0"/>
              <a:t>The </a:t>
            </a:r>
            <a:r>
              <a:rPr lang="en-US" dirty="0"/>
              <a:t>available </a:t>
            </a:r>
            <a:r>
              <a:rPr lang="en-US" dirty="0" smtClean="0"/>
              <a:t>ring</a:t>
            </a:r>
            <a:endParaRPr lang="en-US" dirty="0"/>
          </a:p>
          <a:p>
            <a:pPr lvl="1"/>
            <a:r>
              <a:rPr lang="en-US" dirty="0" smtClean="0"/>
              <a:t>The </a:t>
            </a:r>
            <a:r>
              <a:rPr lang="en-US" dirty="0"/>
              <a:t>used </a:t>
            </a:r>
            <a:r>
              <a:rPr lang="en-US" dirty="0" smtClean="0"/>
              <a:t>ring</a:t>
            </a:r>
          </a:p>
          <a:p>
            <a:pPr marL="227013" lvl="1" indent="-227013">
              <a:spcBef>
                <a:spcPts val="800"/>
              </a:spcBef>
              <a:buFontTx/>
              <a:buChar char="•"/>
            </a:pPr>
            <a:r>
              <a:rPr lang="en-US" dirty="0"/>
              <a:t>In our case the </a:t>
            </a:r>
            <a:r>
              <a:rPr lang="en-US" dirty="0" err="1"/>
              <a:t>vring</a:t>
            </a:r>
            <a:r>
              <a:rPr lang="en-US" dirty="0"/>
              <a:t> contains our </a:t>
            </a:r>
            <a:r>
              <a:rPr lang="en-US" dirty="0" smtClean="0"/>
              <a:t>list of </a:t>
            </a:r>
            <a:r>
              <a:rPr lang="en-US" dirty="0"/>
              <a:t>buffers used to pass data between the host and PRU cores via </a:t>
            </a:r>
            <a:r>
              <a:rPr lang="en-US" dirty="0" err="1" smtClean="0"/>
              <a:t>rpmsg</a:t>
            </a:r>
            <a:endParaRPr lang="en-US" dirty="0"/>
          </a:p>
        </p:txBody>
      </p:sp>
    </p:spTree>
    <p:extLst>
      <p:ext uri="{BB962C8B-B14F-4D97-AF65-F5344CB8AC3E}">
        <p14:creationId xmlns:p14="http://schemas.microsoft.com/office/powerpoint/2010/main" val="12936204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Understanding the Resource Table</a:t>
            </a:r>
            <a:endParaRPr lang="en-US" sz="3600" dirty="0"/>
          </a:p>
        </p:txBody>
      </p:sp>
      <p:sp>
        <p:nvSpPr>
          <p:cNvPr id="3" name="Content Placeholder 2"/>
          <p:cNvSpPr>
            <a:spLocks noGrp="1"/>
          </p:cNvSpPr>
          <p:nvPr>
            <p:ph idx="1"/>
          </p:nvPr>
        </p:nvSpPr>
        <p:spPr>
          <a:xfrm>
            <a:off x="457200" y="1295400"/>
            <a:ext cx="8229600" cy="4953000"/>
          </a:xfrm>
        </p:spPr>
        <p:txBody>
          <a:bodyPr>
            <a:normAutofit fontScale="47500" lnSpcReduction="20000"/>
          </a:bodyPr>
          <a:lstStyle/>
          <a:p>
            <a:r>
              <a:rPr lang="en-US" sz="5100" dirty="0"/>
              <a:t>What </a:t>
            </a:r>
            <a:r>
              <a:rPr lang="en-US" sz="5100" dirty="0" smtClean="0"/>
              <a:t>is a </a:t>
            </a:r>
            <a:r>
              <a:rPr lang="en-US" sz="5100" dirty="0"/>
              <a:t>Resource Table?</a:t>
            </a:r>
            <a:endParaRPr lang="en-US" sz="5100" dirty="0" smtClean="0"/>
          </a:p>
          <a:p>
            <a:pPr lvl="1"/>
            <a:r>
              <a:rPr lang="en-US" sz="3300" dirty="0" smtClean="0"/>
              <a:t>A Linux construct used to inform the </a:t>
            </a:r>
            <a:r>
              <a:rPr lang="en-US" sz="3300" dirty="0" err="1" smtClean="0"/>
              <a:t>remoteproc</a:t>
            </a:r>
            <a:r>
              <a:rPr lang="en-US" sz="3300" dirty="0" smtClean="0"/>
              <a:t> driver about the remote processor’s available resources</a:t>
            </a:r>
          </a:p>
          <a:p>
            <a:pPr lvl="1"/>
            <a:r>
              <a:rPr lang="en-US" sz="3300" dirty="0" smtClean="0"/>
              <a:t>Typically refers to memory, local peripheral registers, etc. </a:t>
            </a:r>
          </a:p>
          <a:p>
            <a:pPr lvl="1"/>
            <a:r>
              <a:rPr lang="en-US" sz="3300" dirty="0" smtClean="0"/>
              <a:t>Firmware-dependent</a:t>
            </a:r>
          </a:p>
          <a:p>
            <a:r>
              <a:rPr lang="en-US" sz="4400" dirty="0"/>
              <a:t>Documentation in the SDK release </a:t>
            </a:r>
          </a:p>
          <a:p>
            <a:pPr marL="0" indent="0">
              <a:buNone/>
            </a:pPr>
            <a:r>
              <a:rPr lang="en-US" sz="3600" dirty="0"/>
              <a:t>/board-support/linux-3.12.10-ti2013.12.01/Documentation/remoteproc.txt</a:t>
            </a:r>
          </a:p>
          <a:p>
            <a:endParaRPr lang="en-US" sz="2800" dirty="0" smtClean="0"/>
          </a:p>
          <a:p>
            <a:pPr marL="0" indent="0">
              <a:buNone/>
            </a:pPr>
            <a:endParaRPr lang="en-US" dirty="0"/>
          </a:p>
          <a:p>
            <a:pPr marL="0" indent="0">
              <a:buNone/>
            </a:pPr>
            <a:r>
              <a:rPr lang="en-US" dirty="0"/>
              <a:t>/** </a:t>
            </a:r>
            <a:endParaRPr lang="en-US" dirty="0" smtClean="0"/>
          </a:p>
          <a:p>
            <a:pPr marL="0" indent="0">
              <a:buNone/>
            </a:pPr>
            <a:r>
              <a:rPr lang="en-US" dirty="0" smtClean="0"/>
              <a:t>struct </a:t>
            </a:r>
            <a:r>
              <a:rPr lang="en-US" dirty="0" err="1"/>
              <a:t>resource_table</a:t>
            </a:r>
            <a:r>
              <a:rPr lang="en-US" dirty="0"/>
              <a:t> - firmware resource table header </a:t>
            </a:r>
            <a:endParaRPr lang="en-US" dirty="0" smtClean="0"/>
          </a:p>
          <a:p>
            <a:pPr marL="0" indent="0">
              <a:buNone/>
            </a:pPr>
            <a:r>
              <a:rPr lang="en-US" dirty="0" smtClean="0"/>
              <a:t>@</a:t>
            </a:r>
            <a:r>
              <a:rPr lang="en-US" dirty="0" err="1"/>
              <a:t>ver</a:t>
            </a:r>
            <a:r>
              <a:rPr lang="en-US" dirty="0"/>
              <a:t>: version number </a:t>
            </a:r>
            <a:endParaRPr lang="en-US" dirty="0" smtClean="0"/>
          </a:p>
          <a:p>
            <a:pPr marL="0" indent="0">
              <a:buNone/>
            </a:pPr>
            <a:r>
              <a:rPr lang="en-US" dirty="0" smtClean="0"/>
              <a:t>@</a:t>
            </a:r>
            <a:r>
              <a:rPr lang="en-US" dirty="0" err="1"/>
              <a:t>num</a:t>
            </a:r>
            <a:r>
              <a:rPr lang="en-US" dirty="0"/>
              <a:t>: number of resource entries </a:t>
            </a:r>
            <a:endParaRPr lang="en-US" dirty="0" smtClean="0"/>
          </a:p>
          <a:p>
            <a:pPr marL="0" indent="0">
              <a:buNone/>
            </a:pPr>
            <a:r>
              <a:rPr lang="en-US" dirty="0" smtClean="0"/>
              <a:t>@</a:t>
            </a:r>
            <a:r>
              <a:rPr lang="en-US" dirty="0"/>
              <a:t>reserved: reserved (must be zero) </a:t>
            </a:r>
            <a:endParaRPr lang="en-US" dirty="0" smtClean="0"/>
          </a:p>
          <a:p>
            <a:pPr marL="0" indent="0">
              <a:buNone/>
            </a:pPr>
            <a:r>
              <a:rPr lang="en-US" dirty="0" smtClean="0"/>
              <a:t>@</a:t>
            </a:r>
            <a:r>
              <a:rPr lang="en-US" dirty="0"/>
              <a:t>offset: array of offsets pointing at the various resource entries </a:t>
            </a:r>
            <a:endParaRPr lang="en-US" dirty="0" smtClean="0"/>
          </a:p>
          <a:p>
            <a:pPr marL="0" indent="0">
              <a:buNone/>
            </a:pPr>
            <a:r>
              <a:rPr lang="en-US" dirty="0" smtClean="0"/>
              <a:t>The </a:t>
            </a:r>
            <a:r>
              <a:rPr lang="en-US" dirty="0"/>
              <a:t>header of the resource table, as expressed by this structure, </a:t>
            </a:r>
            <a:endParaRPr lang="en-US" dirty="0" smtClean="0"/>
          </a:p>
          <a:p>
            <a:pPr marL="0" indent="0">
              <a:buNone/>
            </a:pPr>
            <a:r>
              <a:rPr lang="en-US" dirty="0" smtClean="0"/>
              <a:t>contains </a:t>
            </a:r>
            <a:r>
              <a:rPr lang="en-US" dirty="0"/>
              <a:t>a version number (should we need to change this format in the * future), the number of available resource entries, and their offsets * in the table</a:t>
            </a:r>
            <a:r>
              <a:rPr lang="en-US" dirty="0" smtClean="0"/>
              <a:t>.</a:t>
            </a:r>
          </a:p>
          <a:p>
            <a:pPr marL="0" indent="0">
              <a:buNone/>
            </a:pPr>
            <a:r>
              <a:rPr lang="en-US" dirty="0" smtClean="0"/>
              <a:t> </a:t>
            </a:r>
            <a:r>
              <a:rPr lang="en-US" dirty="0"/>
              <a:t>*/</a:t>
            </a:r>
            <a:endParaRPr lang="en-US" dirty="0" smtClean="0"/>
          </a:p>
        </p:txBody>
      </p:sp>
    </p:spTree>
    <p:extLst>
      <p:ext uri="{BB962C8B-B14F-4D97-AF65-F5344CB8AC3E}">
        <p14:creationId xmlns:p14="http://schemas.microsoft.com/office/powerpoint/2010/main" val="2146570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sz="2800" dirty="0" smtClean="0"/>
              <a:t>Programmable Real-Time Unit (PRU) Subsystem</a:t>
            </a:r>
          </a:p>
        </p:txBody>
      </p:sp>
      <p:sp>
        <p:nvSpPr>
          <p:cNvPr id="12292" name="Rectangle 3"/>
          <p:cNvSpPr>
            <a:spLocks noGrp="1" noChangeArrowheads="1"/>
          </p:cNvSpPr>
          <p:nvPr>
            <p:ph idx="1"/>
          </p:nvPr>
        </p:nvSpPr>
        <p:spPr>
          <a:xfrm>
            <a:off x="193830" y="1048468"/>
            <a:ext cx="3496119" cy="4945932"/>
          </a:xfrm>
        </p:spPr>
        <p:txBody>
          <a:bodyPr>
            <a:normAutofit fontScale="92500" lnSpcReduction="10000"/>
          </a:bodyPr>
          <a:lstStyle/>
          <a:p>
            <a:pPr>
              <a:lnSpc>
                <a:spcPct val="110000"/>
              </a:lnSpc>
            </a:pPr>
            <a:r>
              <a:rPr lang="en-US" sz="1800" dirty="0"/>
              <a:t>P</a:t>
            </a:r>
            <a:r>
              <a:rPr lang="en-US" sz="1800" dirty="0" smtClean="0"/>
              <a:t>rogrammable Real-Time Unit (PRU) is a low-latency microcontroller subsystem</a:t>
            </a:r>
          </a:p>
          <a:p>
            <a:pPr eaLnBrk="1" hangingPunct="1">
              <a:lnSpc>
                <a:spcPct val="110000"/>
              </a:lnSpc>
            </a:pPr>
            <a:r>
              <a:rPr lang="en-US" sz="1800" dirty="0" smtClean="0"/>
              <a:t>Two independent PRU execution units</a:t>
            </a:r>
          </a:p>
          <a:p>
            <a:pPr lvl="1" eaLnBrk="1" hangingPunct="1">
              <a:lnSpc>
                <a:spcPct val="110000"/>
              </a:lnSpc>
            </a:pPr>
            <a:r>
              <a:rPr lang="en-US" sz="1600" dirty="0" smtClean="0"/>
              <a:t>32-Bit RISC architecture</a:t>
            </a:r>
          </a:p>
          <a:p>
            <a:pPr lvl="1" eaLnBrk="1" hangingPunct="1">
              <a:lnSpc>
                <a:spcPct val="110000"/>
              </a:lnSpc>
            </a:pPr>
            <a:r>
              <a:rPr lang="en-US" sz="1600" dirty="0" smtClean="0"/>
              <a:t>200MHz –  5ns per instruction </a:t>
            </a:r>
          </a:p>
          <a:p>
            <a:pPr lvl="1">
              <a:lnSpc>
                <a:spcPct val="110000"/>
              </a:lnSpc>
            </a:pPr>
            <a:r>
              <a:rPr lang="en-US" sz="1600" dirty="0"/>
              <a:t>Single cycle </a:t>
            </a:r>
            <a:r>
              <a:rPr lang="en-US" sz="1600" dirty="0" smtClean="0"/>
              <a:t>execution - </a:t>
            </a:r>
            <a:r>
              <a:rPr lang="en-US" sz="1600" dirty="0"/>
              <a:t>No </a:t>
            </a:r>
            <a:r>
              <a:rPr lang="en-US" sz="1600" dirty="0" smtClean="0"/>
              <a:t>pipeline</a:t>
            </a:r>
            <a:endParaRPr lang="en-US" sz="1600" dirty="0"/>
          </a:p>
          <a:p>
            <a:pPr lvl="1" eaLnBrk="1" hangingPunct="1">
              <a:lnSpc>
                <a:spcPct val="110000"/>
              </a:lnSpc>
            </a:pPr>
            <a:r>
              <a:rPr lang="en-US" sz="1600" dirty="0" smtClean="0"/>
              <a:t>Dedicated instruction and data </a:t>
            </a:r>
            <a:br>
              <a:rPr lang="en-US" sz="1600" dirty="0" smtClean="0"/>
            </a:br>
            <a:r>
              <a:rPr lang="en-US" sz="1600" dirty="0" smtClean="0"/>
              <a:t>RAM per core</a:t>
            </a:r>
          </a:p>
          <a:p>
            <a:pPr lvl="1" eaLnBrk="1" hangingPunct="1">
              <a:lnSpc>
                <a:spcPct val="110000"/>
              </a:lnSpc>
            </a:pPr>
            <a:r>
              <a:rPr lang="en-US" sz="1600" dirty="0" smtClean="0"/>
              <a:t>Shared RAM</a:t>
            </a:r>
          </a:p>
          <a:p>
            <a:pPr eaLnBrk="1" hangingPunct="1">
              <a:lnSpc>
                <a:spcPct val="110000"/>
              </a:lnSpc>
            </a:pPr>
            <a:r>
              <a:rPr lang="en-US" sz="1800" dirty="0" smtClean="0"/>
              <a:t>Interrupt </a:t>
            </a:r>
            <a:r>
              <a:rPr lang="en-US" sz="1800" dirty="0" smtClean="0"/>
              <a:t>Controller for </a:t>
            </a:r>
            <a:br>
              <a:rPr lang="en-US" sz="1800" dirty="0" smtClean="0"/>
            </a:br>
            <a:r>
              <a:rPr lang="en-US" sz="1800" dirty="0" smtClean="0"/>
              <a:t>system event handling</a:t>
            </a:r>
          </a:p>
          <a:p>
            <a:pPr eaLnBrk="1" hangingPunct="1">
              <a:lnSpc>
                <a:spcPct val="110000"/>
              </a:lnSpc>
            </a:pPr>
            <a:r>
              <a:rPr lang="en-US" sz="1800" dirty="0" smtClean="0"/>
              <a:t>Fast I/O interface</a:t>
            </a:r>
          </a:p>
          <a:p>
            <a:pPr lvl="1" eaLnBrk="1" hangingPunct="1">
              <a:lnSpc>
                <a:spcPct val="110000"/>
              </a:lnSpc>
            </a:pPr>
            <a:r>
              <a:rPr lang="en-US" sz="1600" dirty="0" smtClean="0"/>
              <a:t>Up to 30 inputs and 32 outputs</a:t>
            </a:r>
            <a:br>
              <a:rPr lang="en-US" sz="1600" dirty="0" smtClean="0"/>
            </a:br>
            <a:r>
              <a:rPr lang="en-US" sz="1600" dirty="0" smtClean="0"/>
              <a:t>on external pins per PRU unit</a:t>
            </a:r>
          </a:p>
        </p:txBody>
      </p:sp>
      <p:sp>
        <p:nvSpPr>
          <p:cNvPr id="12319" name="Text Box 30"/>
          <p:cNvSpPr txBox="1">
            <a:spLocks noChangeArrowheads="1"/>
          </p:cNvSpPr>
          <p:nvPr/>
        </p:nvSpPr>
        <p:spPr bwMode="auto">
          <a:xfrm>
            <a:off x="3136549" y="2221173"/>
            <a:ext cx="1382712" cy="152400"/>
          </a:xfrm>
          <a:prstGeom prst="rect">
            <a:avLst/>
          </a:prstGeom>
          <a:noFill/>
          <a:ln w="57150" algn="ctr">
            <a:noFill/>
            <a:miter lim="800000"/>
            <a:headEnd/>
            <a:tailEnd/>
          </a:ln>
        </p:spPr>
        <p:txBody>
          <a:bodyPr lIns="0" tIns="0" rIns="0" bIns="0">
            <a:spAutoFit/>
          </a:bodyPr>
          <a:lstStyle/>
          <a:p>
            <a:pPr algn="r" eaLnBrk="0" hangingPunct="0">
              <a:lnSpc>
                <a:spcPct val="100000"/>
              </a:lnSpc>
              <a:spcBef>
                <a:spcPct val="0"/>
              </a:spcBef>
              <a:buFontTx/>
              <a:buNone/>
            </a:pPr>
            <a:r>
              <a:rPr lang="en-US" sz="1000" b="1" dirty="0" smtClean="0"/>
              <a:t>32 </a:t>
            </a:r>
            <a:r>
              <a:rPr lang="en-US" sz="1000" b="1" dirty="0"/>
              <a:t>GPO</a:t>
            </a:r>
          </a:p>
        </p:txBody>
      </p:sp>
      <p:sp>
        <p:nvSpPr>
          <p:cNvPr id="12320" name="Text Box 31"/>
          <p:cNvSpPr txBox="1">
            <a:spLocks noChangeArrowheads="1"/>
          </p:cNvSpPr>
          <p:nvPr/>
        </p:nvSpPr>
        <p:spPr bwMode="auto">
          <a:xfrm>
            <a:off x="3136549" y="2510098"/>
            <a:ext cx="1382712" cy="152400"/>
          </a:xfrm>
          <a:prstGeom prst="rect">
            <a:avLst/>
          </a:prstGeom>
          <a:noFill/>
          <a:ln w="57150" algn="ctr">
            <a:noFill/>
            <a:miter lim="800000"/>
            <a:headEnd/>
            <a:tailEnd/>
          </a:ln>
        </p:spPr>
        <p:txBody>
          <a:bodyPr lIns="0" tIns="0" rIns="0" bIns="0">
            <a:spAutoFit/>
          </a:bodyPr>
          <a:lstStyle/>
          <a:p>
            <a:pPr algn="r" eaLnBrk="0" hangingPunct="0">
              <a:lnSpc>
                <a:spcPct val="100000"/>
              </a:lnSpc>
              <a:spcBef>
                <a:spcPct val="0"/>
              </a:spcBef>
              <a:buFontTx/>
              <a:buNone/>
            </a:pPr>
            <a:r>
              <a:rPr lang="en-US" sz="1000" b="1" dirty="0" smtClean="0"/>
              <a:t>30 </a:t>
            </a:r>
            <a:r>
              <a:rPr lang="en-US" sz="1000" b="1" dirty="0"/>
              <a:t>GPI</a:t>
            </a:r>
          </a:p>
        </p:txBody>
      </p:sp>
      <p:sp>
        <p:nvSpPr>
          <p:cNvPr id="12327" name="Text Box 38"/>
          <p:cNvSpPr txBox="1">
            <a:spLocks noChangeArrowheads="1"/>
          </p:cNvSpPr>
          <p:nvPr/>
        </p:nvSpPr>
        <p:spPr bwMode="auto">
          <a:xfrm>
            <a:off x="3138138" y="3471393"/>
            <a:ext cx="1382712" cy="152400"/>
          </a:xfrm>
          <a:prstGeom prst="rect">
            <a:avLst/>
          </a:prstGeom>
          <a:noFill/>
          <a:ln w="57150" algn="ctr">
            <a:noFill/>
            <a:miter lim="800000"/>
            <a:headEnd/>
            <a:tailEnd/>
          </a:ln>
        </p:spPr>
        <p:txBody>
          <a:bodyPr lIns="0" tIns="0" rIns="0" bIns="0">
            <a:spAutoFit/>
          </a:bodyPr>
          <a:lstStyle/>
          <a:p>
            <a:pPr algn="r" eaLnBrk="0" hangingPunct="0">
              <a:lnSpc>
                <a:spcPct val="100000"/>
              </a:lnSpc>
              <a:spcBef>
                <a:spcPct val="0"/>
              </a:spcBef>
              <a:buFontTx/>
              <a:buNone/>
            </a:pPr>
            <a:r>
              <a:rPr lang="en-US" sz="1000" b="1" dirty="0" smtClean="0"/>
              <a:t>32 </a:t>
            </a:r>
            <a:r>
              <a:rPr lang="en-US" sz="1000" b="1" dirty="0"/>
              <a:t>GPO</a:t>
            </a:r>
          </a:p>
        </p:txBody>
      </p:sp>
      <p:sp>
        <p:nvSpPr>
          <p:cNvPr id="12328" name="Text Box 39"/>
          <p:cNvSpPr txBox="1">
            <a:spLocks noChangeArrowheads="1"/>
          </p:cNvSpPr>
          <p:nvPr/>
        </p:nvSpPr>
        <p:spPr bwMode="auto">
          <a:xfrm>
            <a:off x="3138138" y="3760318"/>
            <a:ext cx="1382712" cy="152400"/>
          </a:xfrm>
          <a:prstGeom prst="rect">
            <a:avLst/>
          </a:prstGeom>
          <a:noFill/>
          <a:ln w="57150" algn="ctr">
            <a:noFill/>
            <a:miter lim="800000"/>
            <a:headEnd/>
            <a:tailEnd/>
          </a:ln>
        </p:spPr>
        <p:txBody>
          <a:bodyPr lIns="0" tIns="0" rIns="0" bIns="0">
            <a:spAutoFit/>
          </a:bodyPr>
          <a:lstStyle/>
          <a:p>
            <a:pPr algn="r" eaLnBrk="0" hangingPunct="0">
              <a:lnSpc>
                <a:spcPct val="100000"/>
              </a:lnSpc>
              <a:spcBef>
                <a:spcPct val="0"/>
              </a:spcBef>
              <a:buFontTx/>
              <a:buNone/>
            </a:pPr>
            <a:r>
              <a:rPr lang="en-US" sz="1000" b="1" dirty="0" smtClean="0"/>
              <a:t>30 </a:t>
            </a:r>
            <a:r>
              <a:rPr lang="en-US" sz="1000" b="1" dirty="0"/>
              <a:t>GPI</a:t>
            </a:r>
          </a:p>
        </p:txBody>
      </p:sp>
      <p:grpSp>
        <p:nvGrpSpPr>
          <p:cNvPr id="2" name="Group 1"/>
          <p:cNvGrpSpPr/>
          <p:nvPr/>
        </p:nvGrpSpPr>
        <p:grpSpPr>
          <a:xfrm>
            <a:off x="3484213" y="1163105"/>
            <a:ext cx="5523262" cy="5026838"/>
            <a:chOff x="3484213" y="1163105"/>
            <a:chExt cx="5523262" cy="5026838"/>
          </a:xfrm>
        </p:grpSpPr>
        <p:sp>
          <p:nvSpPr>
            <p:cNvPr id="12306" name="Line 17"/>
            <p:cNvSpPr>
              <a:spLocks noChangeShapeType="1"/>
            </p:cNvSpPr>
            <p:nvPr/>
          </p:nvSpPr>
          <p:spPr bwMode="auto">
            <a:xfrm>
              <a:off x="7337425" y="21498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12307" name="Line 18"/>
            <p:cNvSpPr>
              <a:spLocks noChangeShapeType="1"/>
            </p:cNvSpPr>
            <p:nvPr/>
          </p:nvSpPr>
          <p:spPr bwMode="auto">
            <a:xfrm>
              <a:off x="7331328" y="27594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12308" name="Line 19"/>
            <p:cNvSpPr>
              <a:spLocks noChangeShapeType="1"/>
            </p:cNvSpPr>
            <p:nvPr/>
          </p:nvSpPr>
          <p:spPr bwMode="auto">
            <a:xfrm>
              <a:off x="6359525" y="2438027"/>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12309" name="Line 20"/>
            <p:cNvSpPr>
              <a:spLocks noChangeShapeType="1"/>
            </p:cNvSpPr>
            <p:nvPr/>
          </p:nvSpPr>
          <p:spPr bwMode="auto">
            <a:xfrm>
              <a:off x="6357938" y="3839393"/>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12310" name="Line 21"/>
            <p:cNvSpPr>
              <a:spLocks noChangeShapeType="1"/>
            </p:cNvSpPr>
            <p:nvPr/>
          </p:nvSpPr>
          <p:spPr bwMode="auto">
            <a:xfrm>
              <a:off x="6335839" y="569716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12311" name="Line 22"/>
            <p:cNvSpPr>
              <a:spLocks noChangeShapeType="1"/>
            </p:cNvSpPr>
            <p:nvPr/>
          </p:nvSpPr>
          <p:spPr bwMode="auto">
            <a:xfrm>
              <a:off x="7337425" y="3906464"/>
              <a:ext cx="1670050" cy="0"/>
            </a:xfrm>
            <a:prstGeom prst="line">
              <a:avLst/>
            </a:prstGeom>
            <a:noFill/>
            <a:ln w="25400">
              <a:solidFill>
                <a:schemeClr val="tx1"/>
              </a:solidFill>
              <a:round/>
              <a:headEnd/>
              <a:tailEnd type="triangle" w="med" len="med"/>
            </a:ln>
          </p:spPr>
          <p:txBody>
            <a:bodyPr lIns="0" tIns="0" rIns="0" bIns="0">
              <a:spAutoFit/>
            </a:bodyPr>
            <a:lstStyle/>
            <a:p>
              <a:endParaRPr lang="en-US"/>
            </a:p>
          </p:txBody>
        </p:sp>
        <p:sp>
          <p:nvSpPr>
            <p:cNvPr id="12312" name="Text Box 23"/>
            <p:cNvSpPr txBox="1">
              <a:spLocks noChangeArrowheads="1"/>
            </p:cNvSpPr>
            <p:nvPr/>
          </p:nvSpPr>
          <p:spPr bwMode="auto">
            <a:xfrm>
              <a:off x="7493000" y="3968431"/>
              <a:ext cx="1346200" cy="307777"/>
            </a:xfrm>
            <a:prstGeom prst="rect">
              <a:avLst/>
            </a:prstGeom>
            <a:noFill/>
            <a:ln w="57150" algn="ctr">
              <a:noFill/>
              <a:miter lim="800000"/>
              <a:headEnd/>
              <a:tailEnd/>
            </a:ln>
          </p:spPr>
          <p:txBody>
            <a:bodyPr wrap="square" lIns="0" tIns="0" rIns="0" bIns="0">
              <a:spAutoFit/>
            </a:bodyPr>
            <a:lstStyle/>
            <a:p>
              <a:pPr eaLnBrk="0" hangingPunct="0">
                <a:lnSpc>
                  <a:spcPct val="100000"/>
                </a:lnSpc>
                <a:spcBef>
                  <a:spcPct val="50000"/>
                </a:spcBef>
                <a:buFontTx/>
                <a:buNone/>
              </a:pPr>
              <a:r>
                <a:rPr lang="en-US" sz="1000" b="1" dirty="0"/>
                <a:t>Master I/F </a:t>
              </a:r>
              <a:br>
                <a:rPr lang="en-US" sz="1000" b="1" dirty="0"/>
              </a:br>
              <a:r>
                <a:rPr lang="en-US" sz="1000" b="1" dirty="0"/>
                <a:t>(to </a:t>
              </a:r>
              <a:r>
                <a:rPr lang="en-US" sz="1000" b="1" dirty="0" err="1" smtClean="0"/>
                <a:t>SoC</a:t>
              </a:r>
              <a:r>
                <a:rPr lang="en-US" sz="1000" b="1" dirty="0" smtClean="0"/>
                <a:t> interconnect)</a:t>
              </a:r>
              <a:endParaRPr lang="en-US" sz="1000" b="1" dirty="0"/>
            </a:p>
          </p:txBody>
        </p:sp>
        <p:sp>
          <p:nvSpPr>
            <p:cNvPr id="12313" name="Line 24"/>
            <p:cNvSpPr>
              <a:spLocks noChangeShapeType="1"/>
            </p:cNvSpPr>
            <p:nvPr/>
          </p:nvSpPr>
          <p:spPr bwMode="auto">
            <a:xfrm flipV="1">
              <a:off x="7337425" y="4438276"/>
              <a:ext cx="1670050" cy="1588"/>
            </a:xfrm>
            <a:prstGeom prst="line">
              <a:avLst/>
            </a:prstGeom>
            <a:noFill/>
            <a:ln w="25400">
              <a:solidFill>
                <a:schemeClr val="tx1"/>
              </a:solidFill>
              <a:round/>
              <a:headEnd type="triangle" w="med" len="med"/>
              <a:tailEnd/>
            </a:ln>
          </p:spPr>
          <p:txBody>
            <a:bodyPr lIns="0" tIns="0" rIns="0" bIns="0">
              <a:spAutoFit/>
            </a:bodyPr>
            <a:lstStyle/>
            <a:p>
              <a:endParaRPr lang="en-US"/>
            </a:p>
          </p:txBody>
        </p:sp>
        <p:sp>
          <p:nvSpPr>
            <p:cNvPr id="12314" name="Text Box 25"/>
            <p:cNvSpPr txBox="1">
              <a:spLocks noChangeArrowheads="1"/>
            </p:cNvSpPr>
            <p:nvPr/>
          </p:nvSpPr>
          <p:spPr bwMode="auto">
            <a:xfrm>
              <a:off x="7504364" y="4516064"/>
              <a:ext cx="1503111" cy="307777"/>
            </a:xfrm>
            <a:prstGeom prst="rect">
              <a:avLst/>
            </a:prstGeom>
            <a:noFill/>
            <a:ln w="57150" algn="ctr">
              <a:noFill/>
              <a:miter lim="800000"/>
              <a:headEnd/>
              <a:tailEnd/>
            </a:ln>
          </p:spPr>
          <p:txBody>
            <a:bodyPr wrap="square" lIns="0" tIns="0" rIns="0" bIns="0">
              <a:spAutoFit/>
            </a:bodyPr>
            <a:lstStyle/>
            <a:p>
              <a:pPr eaLnBrk="0" hangingPunct="0">
                <a:lnSpc>
                  <a:spcPct val="100000"/>
                </a:lnSpc>
                <a:spcBef>
                  <a:spcPct val="50000"/>
                </a:spcBef>
                <a:buFontTx/>
                <a:buNone/>
              </a:pPr>
              <a:r>
                <a:rPr lang="en-US" sz="1000" b="1" dirty="0"/>
                <a:t>Slave I/F</a:t>
              </a:r>
              <a:br>
                <a:rPr lang="en-US" sz="1000" b="1" dirty="0"/>
              </a:br>
              <a:r>
                <a:rPr lang="en-US" sz="1000" b="1" dirty="0"/>
                <a:t>(from </a:t>
              </a:r>
              <a:r>
                <a:rPr lang="en-US" sz="1000" b="1" dirty="0" err="1"/>
                <a:t>SoC</a:t>
              </a:r>
              <a:r>
                <a:rPr lang="en-US" sz="1000" b="1" dirty="0"/>
                <a:t> interconnect</a:t>
              </a:r>
              <a:r>
                <a:rPr lang="en-US" sz="1000" b="1" dirty="0" smtClean="0"/>
                <a:t>)</a:t>
              </a:r>
              <a:endParaRPr lang="en-US" sz="1000" b="1" dirty="0"/>
            </a:p>
          </p:txBody>
        </p:sp>
        <p:sp>
          <p:nvSpPr>
            <p:cNvPr id="12317" name="Text Box 28"/>
            <p:cNvSpPr txBox="1">
              <a:spLocks noChangeArrowheads="1"/>
            </p:cNvSpPr>
            <p:nvPr/>
          </p:nvSpPr>
          <p:spPr bwMode="auto">
            <a:xfrm>
              <a:off x="4191000" y="1163105"/>
              <a:ext cx="4586287" cy="246221"/>
            </a:xfrm>
            <a:prstGeom prst="rect">
              <a:avLst/>
            </a:prstGeom>
            <a:noFill/>
            <a:ln w="57150" algn="ctr">
              <a:noFill/>
              <a:miter lim="800000"/>
              <a:headEnd/>
              <a:tailEnd/>
            </a:ln>
          </p:spPr>
          <p:txBody>
            <a:bodyPr wrap="square" lIns="0" tIns="0" rIns="0" bIns="0">
              <a:spAutoFit/>
            </a:bodyPr>
            <a:lstStyle/>
            <a:p>
              <a:pPr algn="ctr" eaLnBrk="0" hangingPunct="0">
                <a:lnSpc>
                  <a:spcPct val="100000"/>
                </a:lnSpc>
                <a:spcBef>
                  <a:spcPct val="50000"/>
                </a:spcBef>
                <a:buFontTx/>
                <a:buNone/>
              </a:pPr>
              <a:r>
                <a:rPr lang="en-US" sz="1600" b="1" dirty="0" smtClean="0"/>
                <a:t>AM335x PRU Subsystem Block </a:t>
              </a:r>
              <a:r>
                <a:rPr lang="en-US" sz="1600" b="1" dirty="0"/>
                <a:t>Diagram</a:t>
              </a:r>
            </a:p>
          </p:txBody>
        </p:sp>
        <p:sp>
          <p:nvSpPr>
            <p:cNvPr id="12321" name="AutoShape 32"/>
            <p:cNvSpPr>
              <a:spLocks noChangeArrowheads="1"/>
            </p:cNvSpPr>
            <p:nvPr/>
          </p:nvSpPr>
          <p:spPr bwMode="auto">
            <a:xfrm>
              <a:off x="4578000" y="538220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a:p>
          </p:txBody>
        </p:sp>
        <p:sp>
          <p:nvSpPr>
            <p:cNvPr id="12322" name="AutoShape 33"/>
            <p:cNvSpPr>
              <a:spLocks noChangeArrowheads="1"/>
            </p:cNvSpPr>
            <p:nvPr/>
          </p:nvSpPr>
          <p:spPr bwMode="auto">
            <a:xfrm rot="10800000">
              <a:off x="4578000" y="5785428"/>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a:p>
          </p:txBody>
        </p:sp>
        <p:sp>
          <p:nvSpPr>
            <p:cNvPr id="12323" name="Text Box 34"/>
            <p:cNvSpPr txBox="1">
              <a:spLocks noChangeArrowheads="1"/>
            </p:cNvSpPr>
            <p:nvPr/>
          </p:nvSpPr>
          <p:spPr bwMode="auto">
            <a:xfrm>
              <a:off x="3598513" y="5325053"/>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a:t>E</a:t>
              </a:r>
              <a:r>
                <a:rPr lang="en-US" sz="1000" b="1" dirty="0" smtClean="0"/>
                <a:t>vents </a:t>
              </a:r>
              <a:r>
                <a:rPr lang="en-US" sz="1000" b="1" dirty="0"/>
                <a:t>to </a:t>
              </a:r>
              <a:r>
                <a:rPr lang="en-US" sz="1000" b="1" dirty="0" smtClean="0"/>
                <a:t/>
              </a:r>
              <a:br>
                <a:rPr lang="en-US" sz="1000" b="1" dirty="0" smtClean="0"/>
              </a:br>
              <a:r>
                <a:rPr lang="en-US" sz="1000" b="1" dirty="0" smtClean="0"/>
                <a:t>ARM </a:t>
              </a:r>
              <a:r>
                <a:rPr lang="en-US" sz="1000" b="1" dirty="0"/>
                <a:t>INTC</a:t>
              </a:r>
            </a:p>
          </p:txBody>
        </p:sp>
        <p:sp>
          <p:nvSpPr>
            <p:cNvPr id="12324" name="Text Box 35"/>
            <p:cNvSpPr txBox="1">
              <a:spLocks noChangeArrowheads="1"/>
            </p:cNvSpPr>
            <p:nvPr/>
          </p:nvSpPr>
          <p:spPr bwMode="auto">
            <a:xfrm>
              <a:off x="3484213" y="5728278"/>
              <a:ext cx="1095375" cy="461665"/>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a:t>Events from </a:t>
              </a:r>
              <a:r>
                <a:rPr lang="en-US" sz="1000" b="1" dirty="0" smtClean="0"/>
                <a:t>Peripherals </a:t>
              </a:r>
              <a:br>
                <a:rPr lang="en-US" sz="1000" b="1" dirty="0" smtClean="0"/>
              </a:br>
              <a:r>
                <a:rPr lang="en-US" sz="1000" b="1" dirty="0" smtClean="0"/>
                <a:t>+ </a:t>
              </a:r>
              <a:r>
                <a:rPr lang="en-US" sz="1000" b="1" dirty="0"/>
                <a:t>PRUs</a:t>
              </a:r>
            </a:p>
          </p:txBody>
        </p:sp>
        <p:sp>
          <p:nvSpPr>
            <p:cNvPr id="12325" name="AutoShape 36"/>
            <p:cNvSpPr>
              <a:spLocks noChangeArrowheads="1"/>
            </p:cNvSpPr>
            <p:nvPr/>
          </p:nvSpPr>
          <p:spPr bwMode="auto">
            <a:xfrm>
              <a:off x="4577999" y="2200536"/>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a:p>
          </p:txBody>
        </p:sp>
        <p:sp>
          <p:nvSpPr>
            <p:cNvPr id="12326" name="AutoShape 37"/>
            <p:cNvSpPr>
              <a:spLocks noChangeArrowheads="1"/>
            </p:cNvSpPr>
            <p:nvPr/>
          </p:nvSpPr>
          <p:spPr bwMode="auto">
            <a:xfrm rot="10800000">
              <a:off x="4577999" y="248787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a:p>
          </p:txBody>
        </p:sp>
        <p:sp>
          <p:nvSpPr>
            <p:cNvPr id="12329" name="AutoShape 40"/>
            <p:cNvSpPr>
              <a:spLocks noChangeArrowheads="1"/>
            </p:cNvSpPr>
            <p:nvPr/>
          </p:nvSpPr>
          <p:spPr bwMode="auto">
            <a:xfrm>
              <a:off x="4579588" y="3450755"/>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a:p>
          </p:txBody>
        </p:sp>
        <p:sp>
          <p:nvSpPr>
            <p:cNvPr id="12330" name="AutoShape 41"/>
            <p:cNvSpPr>
              <a:spLocks noChangeArrowheads="1"/>
            </p:cNvSpPr>
            <p:nvPr/>
          </p:nvSpPr>
          <p:spPr bwMode="auto">
            <a:xfrm rot="10800000">
              <a:off x="4579588" y="373809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a:p>
          </p:txBody>
        </p:sp>
        <p:sp>
          <p:nvSpPr>
            <p:cNvPr id="3" name="Rectangle 2"/>
            <p:cNvSpPr/>
            <p:nvPr/>
          </p:nvSpPr>
          <p:spPr>
            <a:xfrm>
              <a:off x="5311109" y="2960949"/>
              <a:ext cx="1032225" cy="2667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00" b="1" dirty="0" smtClean="0">
                  <a:solidFill>
                    <a:schemeClr val="tx1"/>
                  </a:solidFill>
                </a:rPr>
                <a:t>Scratchpad</a:t>
              </a:r>
              <a:endParaRPr lang="en-US" sz="1000" b="1" dirty="0">
                <a:solidFill>
                  <a:schemeClr val="tx1"/>
                </a:solidFill>
              </a:endParaRPr>
            </a:p>
          </p:txBody>
        </p:sp>
        <p:sp>
          <p:nvSpPr>
            <p:cNvPr id="46" name="Rectangle 45"/>
            <p:cNvSpPr/>
            <p:nvPr/>
          </p:nvSpPr>
          <p:spPr>
            <a:xfrm>
              <a:off x="5311109" y="5430464"/>
              <a:ext cx="1008539" cy="533400"/>
            </a:xfrm>
            <a:prstGeom prst="rect">
              <a:avLst/>
            </a:prstGeom>
            <a:solidFill>
              <a:srgbClr val="FF0000"/>
            </a:solidFill>
            <a:ln>
              <a:solidFill>
                <a:srgbClr val="FF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00" b="1" dirty="0" smtClean="0">
                  <a:solidFill>
                    <a:schemeClr val="bg1"/>
                  </a:solidFill>
                </a:rPr>
                <a:t>Interrupt Controller (INTC)</a:t>
              </a:r>
              <a:endParaRPr lang="en-US" sz="1000" b="1" dirty="0">
                <a:solidFill>
                  <a:schemeClr val="bg1"/>
                </a:solidFill>
              </a:endParaRPr>
            </a:p>
          </p:txBody>
        </p:sp>
        <p:sp>
          <p:nvSpPr>
            <p:cNvPr id="47" name="Rectangle 46"/>
            <p:cNvSpPr/>
            <p:nvPr/>
          </p:nvSpPr>
          <p:spPr>
            <a:xfrm>
              <a:off x="5311109" y="3414655"/>
              <a:ext cx="1030637" cy="611981"/>
            </a:xfrm>
            <a:prstGeom prst="rect">
              <a:avLst/>
            </a:prstGeom>
            <a:solidFill>
              <a:srgbClr val="006687"/>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smtClean="0">
                  <a:solidFill>
                    <a:schemeClr val="bg1"/>
                  </a:solidFill>
                </a:rPr>
                <a:t>PRU1 </a:t>
              </a:r>
              <a:br>
                <a:rPr lang="en-US" sz="1000" b="1" dirty="0" smtClean="0">
                  <a:solidFill>
                    <a:schemeClr val="bg1"/>
                  </a:solidFill>
                </a:rPr>
              </a:br>
              <a:r>
                <a:rPr lang="en-US" sz="1000" b="1" dirty="0" smtClean="0">
                  <a:solidFill>
                    <a:schemeClr val="bg1"/>
                  </a:solidFill>
                </a:rPr>
                <a:t>Core</a:t>
              </a:r>
            </a:p>
            <a:p>
              <a:pPr algn="ctr"/>
              <a:r>
                <a:rPr lang="en-US" sz="1000" dirty="0" smtClean="0">
                  <a:solidFill>
                    <a:schemeClr val="bg1"/>
                  </a:solidFill>
                </a:rPr>
                <a:t>(8KB IRAM)</a:t>
              </a:r>
              <a:endParaRPr lang="en-US" sz="1000" dirty="0">
                <a:solidFill>
                  <a:schemeClr val="bg1"/>
                </a:solidFill>
              </a:endParaRPr>
            </a:p>
          </p:txBody>
        </p:sp>
        <p:sp>
          <p:nvSpPr>
            <p:cNvPr id="48" name="Rectangle 47"/>
            <p:cNvSpPr/>
            <p:nvPr/>
          </p:nvSpPr>
          <p:spPr>
            <a:xfrm>
              <a:off x="5311109" y="2153706"/>
              <a:ext cx="1024731" cy="611982"/>
            </a:xfrm>
            <a:prstGeom prst="rect">
              <a:avLst/>
            </a:prstGeom>
            <a:solidFill>
              <a:srgbClr val="006687"/>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smtClean="0">
                  <a:solidFill>
                    <a:schemeClr val="bg1"/>
                  </a:solidFill>
                </a:rPr>
                <a:t>PRU0</a:t>
              </a:r>
              <a:br>
                <a:rPr lang="en-US" sz="1000" b="1" dirty="0" smtClean="0">
                  <a:solidFill>
                    <a:schemeClr val="bg1"/>
                  </a:solidFill>
                </a:rPr>
              </a:br>
              <a:r>
                <a:rPr lang="en-US" sz="1000" b="1" dirty="0" smtClean="0">
                  <a:solidFill>
                    <a:schemeClr val="bg1"/>
                  </a:solidFill>
                </a:rPr>
                <a:t> Core</a:t>
              </a:r>
            </a:p>
            <a:p>
              <a:pPr algn="ctr"/>
              <a:r>
                <a:rPr lang="en-US" sz="1000" dirty="0" smtClean="0">
                  <a:solidFill>
                    <a:schemeClr val="bg1"/>
                  </a:solidFill>
                </a:rPr>
                <a:t>(8KB IRAM)</a:t>
              </a:r>
              <a:endParaRPr lang="en-US" sz="1000" dirty="0">
                <a:solidFill>
                  <a:schemeClr val="bg1"/>
                </a:solidFill>
              </a:endParaRPr>
            </a:p>
          </p:txBody>
        </p:sp>
        <p:sp>
          <p:nvSpPr>
            <p:cNvPr id="49" name="Rectangle 48"/>
            <p:cNvSpPr/>
            <p:nvPr/>
          </p:nvSpPr>
          <p:spPr>
            <a:xfrm>
              <a:off x="7677402" y="1925264"/>
              <a:ext cx="933197"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DRAM0</a:t>
              </a:r>
            </a:p>
            <a:p>
              <a:pPr algn="ctr"/>
              <a:r>
                <a:rPr lang="en-US" sz="1000" b="1" dirty="0" smtClean="0">
                  <a:solidFill>
                    <a:schemeClr val="bg1"/>
                  </a:solidFill>
                </a:rPr>
                <a:t>(8K Bytes)</a:t>
              </a:r>
              <a:endParaRPr lang="en-US" sz="1000" b="1" dirty="0">
                <a:solidFill>
                  <a:schemeClr val="bg1"/>
                </a:solidFill>
              </a:endParaRPr>
            </a:p>
          </p:txBody>
        </p:sp>
        <p:sp>
          <p:nvSpPr>
            <p:cNvPr id="51" name="Rectangle 50"/>
            <p:cNvSpPr/>
            <p:nvPr/>
          </p:nvSpPr>
          <p:spPr>
            <a:xfrm>
              <a:off x="7677402" y="2534864"/>
              <a:ext cx="933197"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DRAM1</a:t>
              </a:r>
            </a:p>
            <a:p>
              <a:pPr algn="ctr"/>
              <a:r>
                <a:rPr lang="en-US" sz="1000" b="1" dirty="0" smtClean="0">
                  <a:solidFill>
                    <a:schemeClr val="bg1"/>
                  </a:solidFill>
                </a:rPr>
                <a:t>(8K Bytes)</a:t>
              </a:r>
              <a:endParaRPr lang="en-US" sz="1000" b="1" dirty="0">
                <a:solidFill>
                  <a:schemeClr val="bg1"/>
                </a:solidFill>
              </a:endParaRPr>
            </a:p>
          </p:txBody>
        </p:sp>
        <p:sp>
          <p:nvSpPr>
            <p:cNvPr id="52" name="Line 18"/>
            <p:cNvSpPr>
              <a:spLocks noChangeShapeType="1"/>
            </p:cNvSpPr>
            <p:nvPr/>
          </p:nvSpPr>
          <p:spPr bwMode="auto">
            <a:xfrm>
              <a:off x="7331327" y="33690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53" name="Rectangle 52"/>
            <p:cNvSpPr/>
            <p:nvPr/>
          </p:nvSpPr>
          <p:spPr>
            <a:xfrm>
              <a:off x="7677402" y="3144464"/>
              <a:ext cx="933198"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shared</a:t>
              </a:r>
            </a:p>
            <a:p>
              <a:pPr algn="ctr"/>
              <a:r>
                <a:rPr lang="en-US" sz="1000" b="1" dirty="0" smtClean="0">
                  <a:solidFill>
                    <a:schemeClr val="bg1"/>
                  </a:solidFill>
                </a:rPr>
                <a:t>(12K Bytes)</a:t>
              </a:r>
              <a:endParaRPr lang="en-US" sz="1000" b="1" dirty="0">
                <a:solidFill>
                  <a:schemeClr val="bg1"/>
                </a:solidFill>
              </a:endParaRPr>
            </a:p>
          </p:txBody>
        </p:sp>
        <p:sp>
          <p:nvSpPr>
            <p:cNvPr id="54" name="Line 19"/>
            <p:cNvSpPr>
              <a:spLocks noChangeShapeType="1"/>
            </p:cNvSpPr>
            <p:nvPr/>
          </p:nvSpPr>
          <p:spPr bwMode="auto">
            <a:xfrm flipV="1">
              <a:off x="5843412" y="2765687"/>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a:p>
          </p:txBody>
        </p:sp>
        <p:sp>
          <p:nvSpPr>
            <p:cNvPr id="55" name="Line 19"/>
            <p:cNvSpPr>
              <a:spLocks noChangeShapeType="1"/>
            </p:cNvSpPr>
            <p:nvPr/>
          </p:nvSpPr>
          <p:spPr bwMode="auto">
            <a:xfrm flipV="1">
              <a:off x="5852045" y="3227649"/>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a:p>
          </p:txBody>
        </p:sp>
        <p:sp>
          <p:nvSpPr>
            <p:cNvPr id="56" name="Rectangle 55"/>
            <p:cNvSpPr/>
            <p:nvPr/>
          </p:nvSpPr>
          <p:spPr>
            <a:xfrm>
              <a:off x="5311109" y="4210120"/>
              <a:ext cx="1024730" cy="3810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MII1 RX/TX</a:t>
              </a:r>
              <a:endParaRPr lang="en-US" sz="1200" b="1" dirty="0">
                <a:solidFill>
                  <a:schemeClr val="tx1"/>
                </a:solidFill>
              </a:endParaRPr>
            </a:p>
          </p:txBody>
        </p:sp>
        <p:sp>
          <p:nvSpPr>
            <p:cNvPr id="57" name="Line 19"/>
            <p:cNvSpPr>
              <a:spLocks noChangeShapeType="1"/>
            </p:cNvSpPr>
            <p:nvPr/>
          </p:nvSpPr>
          <p:spPr bwMode="auto">
            <a:xfrm flipV="1">
              <a:off x="5863235" y="4016321"/>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a:p>
          </p:txBody>
        </p:sp>
        <p:sp>
          <p:nvSpPr>
            <p:cNvPr id="58" name="Rectangle 57"/>
            <p:cNvSpPr/>
            <p:nvPr/>
          </p:nvSpPr>
          <p:spPr>
            <a:xfrm>
              <a:off x="5311109" y="1585700"/>
              <a:ext cx="1023270" cy="3810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MII0 RX/TX</a:t>
              </a:r>
              <a:endParaRPr lang="en-US" sz="1200" b="1" dirty="0">
                <a:solidFill>
                  <a:schemeClr val="tx1"/>
                </a:solidFill>
              </a:endParaRPr>
            </a:p>
          </p:txBody>
        </p:sp>
        <p:sp>
          <p:nvSpPr>
            <p:cNvPr id="59" name="Line 19"/>
            <p:cNvSpPr>
              <a:spLocks noChangeShapeType="1"/>
            </p:cNvSpPr>
            <p:nvPr/>
          </p:nvSpPr>
          <p:spPr bwMode="auto">
            <a:xfrm flipV="1">
              <a:off x="5839665" y="1966700"/>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a:p>
          </p:txBody>
        </p:sp>
        <p:sp>
          <p:nvSpPr>
            <p:cNvPr id="60" name="Rectangle 59"/>
            <p:cNvSpPr/>
            <p:nvPr/>
          </p:nvSpPr>
          <p:spPr>
            <a:xfrm rot="16200000">
              <a:off x="4804967" y="3484748"/>
              <a:ext cx="4431504" cy="6334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1"/>
                  </a:solidFill>
                </a:rPr>
                <a:t>32-bit Interconnect bus</a:t>
              </a:r>
              <a:endParaRPr lang="en-US" sz="1400" b="1" dirty="0">
                <a:solidFill>
                  <a:schemeClr val="tx1"/>
                </a:solidFill>
              </a:endParaRPr>
            </a:p>
          </p:txBody>
        </p:sp>
        <p:sp>
          <p:nvSpPr>
            <p:cNvPr id="61" name="Rectangle 60"/>
            <p:cNvSpPr/>
            <p:nvPr/>
          </p:nvSpPr>
          <p:spPr>
            <a:xfrm>
              <a:off x="7677402" y="4897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a:solidFill>
                    <a:schemeClr val="tx1"/>
                  </a:solidFill>
                </a:rPr>
                <a:t>IEP (Timer)</a:t>
              </a:r>
            </a:p>
          </p:txBody>
        </p:sp>
        <p:sp>
          <p:nvSpPr>
            <p:cNvPr id="62" name="Rectangle 61"/>
            <p:cNvSpPr/>
            <p:nvPr/>
          </p:nvSpPr>
          <p:spPr>
            <a:xfrm>
              <a:off x="7677402" y="5278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err="1">
                  <a:solidFill>
                    <a:schemeClr val="tx1"/>
                  </a:solidFill>
                </a:rPr>
                <a:t>eCAP</a:t>
              </a:r>
              <a:endParaRPr lang="en-US" sz="1200" b="1" dirty="0">
                <a:solidFill>
                  <a:schemeClr val="tx1"/>
                </a:solidFill>
              </a:endParaRPr>
            </a:p>
          </p:txBody>
        </p:sp>
        <p:sp>
          <p:nvSpPr>
            <p:cNvPr id="63" name="Rectangle 62"/>
            <p:cNvSpPr/>
            <p:nvPr/>
          </p:nvSpPr>
          <p:spPr>
            <a:xfrm>
              <a:off x="7677402" y="5659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MPY/MAC</a:t>
              </a:r>
              <a:endParaRPr lang="en-US" sz="1200" b="1" dirty="0">
                <a:solidFill>
                  <a:schemeClr val="tx1"/>
                </a:solidFill>
              </a:endParaRPr>
            </a:p>
          </p:txBody>
        </p:sp>
        <p:sp>
          <p:nvSpPr>
            <p:cNvPr id="64" name="Rectangle 63"/>
            <p:cNvSpPr/>
            <p:nvPr/>
          </p:nvSpPr>
          <p:spPr>
            <a:xfrm>
              <a:off x="5311109" y="50494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UART</a:t>
              </a:r>
              <a:endParaRPr lang="en-US" sz="1200" b="1" dirty="0">
                <a:solidFill>
                  <a:schemeClr val="tx1"/>
                </a:solidFill>
              </a:endParaRPr>
            </a:p>
          </p:txBody>
        </p:sp>
        <p:sp>
          <p:nvSpPr>
            <p:cNvPr id="65" name="Line 20"/>
            <p:cNvSpPr>
              <a:spLocks noChangeShapeType="1"/>
            </p:cNvSpPr>
            <p:nvPr/>
          </p:nvSpPr>
          <p:spPr bwMode="auto">
            <a:xfrm>
              <a:off x="6337300" y="440060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66" name="Line 20"/>
            <p:cNvSpPr>
              <a:spLocks noChangeShapeType="1"/>
            </p:cNvSpPr>
            <p:nvPr/>
          </p:nvSpPr>
          <p:spPr bwMode="auto">
            <a:xfrm>
              <a:off x="7333375" y="503930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67" name="Line 20"/>
            <p:cNvSpPr>
              <a:spLocks noChangeShapeType="1"/>
            </p:cNvSpPr>
            <p:nvPr/>
          </p:nvSpPr>
          <p:spPr bwMode="auto">
            <a:xfrm>
              <a:off x="7339662" y="542030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68" name="Line 20"/>
            <p:cNvSpPr>
              <a:spLocks noChangeShapeType="1"/>
            </p:cNvSpPr>
            <p:nvPr/>
          </p:nvSpPr>
          <p:spPr bwMode="auto">
            <a:xfrm>
              <a:off x="7341249" y="5804352"/>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69" name="Line 20"/>
            <p:cNvSpPr>
              <a:spLocks noChangeShapeType="1"/>
            </p:cNvSpPr>
            <p:nvPr/>
          </p:nvSpPr>
          <p:spPr bwMode="auto">
            <a:xfrm>
              <a:off x="6335838" y="519678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71" name="Line 20"/>
            <p:cNvSpPr>
              <a:spLocks noChangeShapeType="1"/>
            </p:cNvSpPr>
            <p:nvPr/>
          </p:nvSpPr>
          <p:spPr bwMode="auto">
            <a:xfrm>
              <a:off x="6352032" y="1776200"/>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72" name="AutoShape 36"/>
            <p:cNvSpPr>
              <a:spLocks noChangeArrowheads="1"/>
            </p:cNvSpPr>
            <p:nvPr/>
          </p:nvSpPr>
          <p:spPr bwMode="auto">
            <a:xfrm>
              <a:off x="4802430" y="1660312"/>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a:p>
          </p:txBody>
        </p:sp>
        <p:sp>
          <p:nvSpPr>
            <p:cNvPr id="73" name="AutoShape 37"/>
            <p:cNvSpPr>
              <a:spLocks noChangeArrowheads="1"/>
            </p:cNvSpPr>
            <p:nvPr/>
          </p:nvSpPr>
          <p:spPr bwMode="auto">
            <a:xfrm rot="10800000">
              <a:off x="4827623" y="1817077"/>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a:p>
          </p:txBody>
        </p:sp>
        <p:sp>
          <p:nvSpPr>
            <p:cNvPr id="78" name="AutoShape 36"/>
            <p:cNvSpPr>
              <a:spLocks noChangeArrowheads="1"/>
            </p:cNvSpPr>
            <p:nvPr/>
          </p:nvSpPr>
          <p:spPr bwMode="auto">
            <a:xfrm>
              <a:off x="4789218" y="4284732"/>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a:p>
          </p:txBody>
        </p:sp>
        <p:sp>
          <p:nvSpPr>
            <p:cNvPr id="79" name="AutoShape 37"/>
            <p:cNvSpPr>
              <a:spLocks noChangeArrowheads="1"/>
            </p:cNvSpPr>
            <p:nvPr/>
          </p:nvSpPr>
          <p:spPr bwMode="auto">
            <a:xfrm rot="10800000">
              <a:off x="4827623" y="4400620"/>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a:p>
          </p:txBody>
        </p:sp>
        <p:sp>
          <p:nvSpPr>
            <p:cNvPr id="80" name="Text Box 34"/>
            <p:cNvSpPr txBox="1">
              <a:spLocks noChangeArrowheads="1"/>
            </p:cNvSpPr>
            <p:nvPr/>
          </p:nvSpPr>
          <p:spPr bwMode="auto">
            <a:xfrm>
              <a:off x="3954463" y="1617487"/>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smtClean="0"/>
                <a:t>Industrial Ethernet</a:t>
              </a:r>
              <a:endParaRPr lang="en-US" sz="1000" b="1" dirty="0"/>
            </a:p>
          </p:txBody>
        </p:sp>
        <p:sp>
          <p:nvSpPr>
            <p:cNvPr id="81" name="Text Box 34"/>
            <p:cNvSpPr txBox="1">
              <a:spLocks noChangeArrowheads="1"/>
            </p:cNvSpPr>
            <p:nvPr/>
          </p:nvSpPr>
          <p:spPr bwMode="auto">
            <a:xfrm>
              <a:off x="3892485" y="4246716"/>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smtClean="0"/>
                <a:t>Industrial Ethernet</a:t>
              </a:r>
              <a:endParaRPr lang="en-US" sz="1000" b="1" dirty="0"/>
            </a:p>
          </p:txBody>
        </p:sp>
        <p:sp>
          <p:nvSpPr>
            <p:cNvPr id="75" name="Rectangle 74"/>
            <p:cNvSpPr/>
            <p:nvPr/>
          </p:nvSpPr>
          <p:spPr>
            <a:xfrm>
              <a:off x="5311109" y="46684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MDIO</a:t>
              </a:r>
              <a:endParaRPr lang="en-US" sz="1200" b="1" dirty="0">
                <a:solidFill>
                  <a:schemeClr val="tx1"/>
                </a:solidFill>
              </a:endParaRPr>
            </a:p>
          </p:txBody>
        </p:sp>
        <p:sp>
          <p:nvSpPr>
            <p:cNvPr id="83" name="Line 20"/>
            <p:cNvSpPr>
              <a:spLocks noChangeShapeType="1"/>
            </p:cNvSpPr>
            <p:nvPr/>
          </p:nvSpPr>
          <p:spPr bwMode="auto">
            <a:xfrm>
              <a:off x="6358729" y="481578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grpSp>
    </p:spTree>
    <p:extLst>
      <p:ext uri="{BB962C8B-B14F-4D97-AF65-F5344CB8AC3E}">
        <p14:creationId xmlns:p14="http://schemas.microsoft.com/office/powerpoint/2010/main" val="3519016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PRU features</a:t>
            </a:r>
            <a:endParaRPr lang="en-US" sz="3600" dirty="0"/>
          </a:p>
        </p:txBody>
      </p:sp>
      <p:sp>
        <p:nvSpPr>
          <p:cNvPr id="4" name="Content Placeholder 3"/>
          <p:cNvSpPr>
            <a:spLocks noGrp="1"/>
          </p:cNvSpPr>
          <p:nvPr>
            <p:ph idx="1"/>
          </p:nvPr>
        </p:nvSpPr>
        <p:spPr>
          <a:xfrm>
            <a:off x="304800" y="1631576"/>
            <a:ext cx="4572000" cy="4525963"/>
          </a:xfrm>
        </p:spPr>
        <p:txBody>
          <a:bodyPr>
            <a:normAutofit fontScale="85000" lnSpcReduction="10000"/>
          </a:bodyPr>
          <a:lstStyle/>
          <a:p>
            <a:r>
              <a:rPr lang="en-US" dirty="0" smtClean="0"/>
              <a:t>OCP – open core protocol – master port and slave port</a:t>
            </a:r>
          </a:p>
          <a:p>
            <a:r>
              <a:rPr lang="en-US" dirty="0" smtClean="0"/>
              <a:t>2 PRUs, each had private memory</a:t>
            </a:r>
          </a:p>
          <a:p>
            <a:pPr lvl="1"/>
            <a:r>
              <a:rPr lang="en-US" dirty="0" smtClean="0"/>
              <a:t>8K data </a:t>
            </a:r>
          </a:p>
          <a:p>
            <a:pPr lvl="1"/>
            <a:r>
              <a:rPr lang="en-US" dirty="0" smtClean="0"/>
              <a:t>8K program</a:t>
            </a:r>
          </a:p>
          <a:p>
            <a:r>
              <a:rPr lang="en-US" dirty="0" smtClean="0"/>
              <a:t>In between there Is scratch pad memory </a:t>
            </a:r>
            <a:r>
              <a:rPr lang="en-US" dirty="0" smtClean="0"/>
              <a:t>  </a:t>
            </a:r>
            <a:r>
              <a:rPr lang="en-US" dirty="0" smtClean="0"/>
              <a:t>(3 banks, 30 32-bit registers)</a:t>
            </a:r>
          </a:p>
          <a:p>
            <a:r>
              <a:rPr lang="en-US" dirty="0" smtClean="0"/>
              <a:t>Shared memory:</a:t>
            </a:r>
          </a:p>
          <a:p>
            <a:pPr lvl="1"/>
            <a:r>
              <a:rPr lang="en-US" dirty="0" smtClean="0"/>
              <a:t>Shared ram 12k</a:t>
            </a:r>
          </a:p>
          <a:p>
            <a:pPr lvl="1"/>
            <a:endParaRPr lang="en-US" dirty="0" smtClean="0"/>
          </a:p>
          <a:p>
            <a:pPr lvl="1"/>
            <a:endParaRPr lang="en-US" dirty="0"/>
          </a:p>
        </p:txBody>
      </p:sp>
      <p:grpSp>
        <p:nvGrpSpPr>
          <p:cNvPr id="6" name="Group 5"/>
          <p:cNvGrpSpPr/>
          <p:nvPr/>
        </p:nvGrpSpPr>
        <p:grpSpPr>
          <a:xfrm>
            <a:off x="4711115" y="1604168"/>
            <a:ext cx="4100584" cy="4264679"/>
            <a:chOff x="3484213" y="1163105"/>
            <a:chExt cx="5523262" cy="5026838"/>
          </a:xfrm>
        </p:grpSpPr>
        <p:sp>
          <p:nvSpPr>
            <p:cNvPr id="7" name="Line 17"/>
            <p:cNvSpPr>
              <a:spLocks noChangeShapeType="1"/>
            </p:cNvSpPr>
            <p:nvPr/>
          </p:nvSpPr>
          <p:spPr bwMode="auto">
            <a:xfrm>
              <a:off x="7337425" y="21498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8" name="Line 18"/>
            <p:cNvSpPr>
              <a:spLocks noChangeShapeType="1"/>
            </p:cNvSpPr>
            <p:nvPr/>
          </p:nvSpPr>
          <p:spPr bwMode="auto">
            <a:xfrm>
              <a:off x="7331328" y="27594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9" name="Line 19"/>
            <p:cNvSpPr>
              <a:spLocks noChangeShapeType="1"/>
            </p:cNvSpPr>
            <p:nvPr/>
          </p:nvSpPr>
          <p:spPr bwMode="auto">
            <a:xfrm>
              <a:off x="6359525" y="2438027"/>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10" name="Line 20"/>
            <p:cNvSpPr>
              <a:spLocks noChangeShapeType="1"/>
            </p:cNvSpPr>
            <p:nvPr/>
          </p:nvSpPr>
          <p:spPr bwMode="auto">
            <a:xfrm>
              <a:off x="6357938" y="3839393"/>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11" name="Line 21"/>
            <p:cNvSpPr>
              <a:spLocks noChangeShapeType="1"/>
            </p:cNvSpPr>
            <p:nvPr/>
          </p:nvSpPr>
          <p:spPr bwMode="auto">
            <a:xfrm>
              <a:off x="6335839" y="569716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12" name="Line 22"/>
            <p:cNvSpPr>
              <a:spLocks noChangeShapeType="1"/>
            </p:cNvSpPr>
            <p:nvPr/>
          </p:nvSpPr>
          <p:spPr bwMode="auto">
            <a:xfrm>
              <a:off x="7337425" y="3906464"/>
              <a:ext cx="1670050" cy="0"/>
            </a:xfrm>
            <a:prstGeom prst="line">
              <a:avLst/>
            </a:prstGeom>
            <a:noFill/>
            <a:ln w="25400">
              <a:solidFill>
                <a:schemeClr val="tx1"/>
              </a:solidFill>
              <a:round/>
              <a:headEnd/>
              <a:tailEnd type="triangle" w="med" len="med"/>
            </a:ln>
          </p:spPr>
          <p:txBody>
            <a:bodyPr lIns="0" tIns="0" rIns="0" bIns="0">
              <a:spAutoFit/>
            </a:bodyPr>
            <a:lstStyle/>
            <a:p>
              <a:endParaRPr lang="en-US"/>
            </a:p>
          </p:txBody>
        </p:sp>
        <p:sp>
          <p:nvSpPr>
            <p:cNvPr id="13" name="Text Box 23"/>
            <p:cNvSpPr txBox="1">
              <a:spLocks noChangeArrowheads="1"/>
            </p:cNvSpPr>
            <p:nvPr/>
          </p:nvSpPr>
          <p:spPr bwMode="auto">
            <a:xfrm>
              <a:off x="7493000" y="3968431"/>
              <a:ext cx="1346200" cy="307777"/>
            </a:xfrm>
            <a:prstGeom prst="rect">
              <a:avLst/>
            </a:prstGeom>
            <a:noFill/>
            <a:ln w="57150" algn="ctr">
              <a:noFill/>
              <a:miter lim="800000"/>
              <a:headEnd/>
              <a:tailEnd/>
            </a:ln>
          </p:spPr>
          <p:txBody>
            <a:bodyPr wrap="square" lIns="0" tIns="0" rIns="0" bIns="0">
              <a:spAutoFit/>
            </a:bodyPr>
            <a:lstStyle/>
            <a:p>
              <a:pPr eaLnBrk="0" hangingPunct="0">
                <a:lnSpc>
                  <a:spcPct val="100000"/>
                </a:lnSpc>
                <a:spcBef>
                  <a:spcPct val="50000"/>
                </a:spcBef>
                <a:buFontTx/>
                <a:buNone/>
              </a:pPr>
              <a:r>
                <a:rPr lang="en-US" sz="1000" b="1" dirty="0"/>
                <a:t>Master I/F </a:t>
              </a:r>
              <a:br>
                <a:rPr lang="en-US" sz="1000" b="1" dirty="0"/>
              </a:br>
              <a:r>
                <a:rPr lang="en-US" sz="1000" b="1" dirty="0"/>
                <a:t>(to </a:t>
              </a:r>
              <a:r>
                <a:rPr lang="en-US" sz="1000" b="1" dirty="0" err="1" smtClean="0"/>
                <a:t>SoC</a:t>
              </a:r>
              <a:r>
                <a:rPr lang="en-US" sz="1000" b="1" dirty="0" smtClean="0"/>
                <a:t> interconnect)</a:t>
              </a:r>
              <a:endParaRPr lang="en-US" sz="1000" b="1" dirty="0"/>
            </a:p>
          </p:txBody>
        </p:sp>
        <p:sp>
          <p:nvSpPr>
            <p:cNvPr id="14" name="Line 24"/>
            <p:cNvSpPr>
              <a:spLocks noChangeShapeType="1"/>
            </p:cNvSpPr>
            <p:nvPr/>
          </p:nvSpPr>
          <p:spPr bwMode="auto">
            <a:xfrm flipV="1">
              <a:off x="7337425" y="4438276"/>
              <a:ext cx="1670050" cy="1588"/>
            </a:xfrm>
            <a:prstGeom prst="line">
              <a:avLst/>
            </a:prstGeom>
            <a:noFill/>
            <a:ln w="25400">
              <a:solidFill>
                <a:schemeClr val="tx1"/>
              </a:solidFill>
              <a:round/>
              <a:headEnd type="triangle" w="med" len="med"/>
              <a:tailEnd/>
            </a:ln>
          </p:spPr>
          <p:txBody>
            <a:bodyPr lIns="0" tIns="0" rIns="0" bIns="0">
              <a:spAutoFit/>
            </a:bodyPr>
            <a:lstStyle/>
            <a:p>
              <a:endParaRPr lang="en-US"/>
            </a:p>
          </p:txBody>
        </p:sp>
        <p:sp>
          <p:nvSpPr>
            <p:cNvPr id="15" name="Text Box 25"/>
            <p:cNvSpPr txBox="1">
              <a:spLocks noChangeArrowheads="1"/>
            </p:cNvSpPr>
            <p:nvPr/>
          </p:nvSpPr>
          <p:spPr bwMode="auto">
            <a:xfrm>
              <a:off x="7504364" y="4516064"/>
              <a:ext cx="1503111" cy="307777"/>
            </a:xfrm>
            <a:prstGeom prst="rect">
              <a:avLst/>
            </a:prstGeom>
            <a:noFill/>
            <a:ln w="57150" algn="ctr">
              <a:noFill/>
              <a:miter lim="800000"/>
              <a:headEnd/>
              <a:tailEnd/>
            </a:ln>
          </p:spPr>
          <p:txBody>
            <a:bodyPr wrap="square" lIns="0" tIns="0" rIns="0" bIns="0">
              <a:spAutoFit/>
            </a:bodyPr>
            <a:lstStyle/>
            <a:p>
              <a:pPr eaLnBrk="0" hangingPunct="0">
                <a:lnSpc>
                  <a:spcPct val="100000"/>
                </a:lnSpc>
                <a:spcBef>
                  <a:spcPct val="50000"/>
                </a:spcBef>
                <a:buFontTx/>
                <a:buNone/>
              </a:pPr>
              <a:r>
                <a:rPr lang="en-US" sz="1000" b="1" dirty="0"/>
                <a:t>Slave I/F</a:t>
              </a:r>
              <a:br>
                <a:rPr lang="en-US" sz="1000" b="1" dirty="0"/>
              </a:br>
              <a:r>
                <a:rPr lang="en-US" sz="1000" b="1" dirty="0"/>
                <a:t>(from </a:t>
              </a:r>
              <a:r>
                <a:rPr lang="en-US" sz="1000" b="1" dirty="0" err="1"/>
                <a:t>SoC</a:t>
              </a:r>
              <a:r>
                <a:rPr lang="en-US" sz="1000" b="1" dirty="0"/>
                <a:t> interconnect</a:t>
              </a:r>
              <a:r>
                <a:rPr lang="en-US" sz="1000" b="1" dirty="0" smtClean="0"/>
                <a:t>)</a:t>
              </a:r>
              <a:endParaRPr lang="en-US" sz="1000" b="1" dirty="0"/>
            </a:p>
          </p:txBody>
        </p:sp>
        <p:sp>
          <p:nvSpPr>
            <p:cNvPr id="16" name="Text Box 28"/>
            <p:cNvSpPr txBox="1">
              <a:spLocks noChangeArrowheads="1"/>
            </p:cNvSpPr>
            <p:nvPr/>
          </p:nvSpPr>
          <p:spPr bwMode="auto">
            <a:xfrm>
              <a:off x="4191000" y="1163105"/>
              <a:ext cx="4586287" cy="246221"/>
            </a:xfrm>
            <a:prstGeom prst="rect">
              <a:avLst/>
            </a:prstGeom>
            <a:noFill/>
            <a:ln w="57150" algn="ctr">
              <a:noFill/>
              <a:miter lim="800000"/>
              <a:headEnd/>
              <a:tailEnd/>
            </a:ln>
          </p:spPr>
          <p:txBody>
            <a:bodyPr wrap="square" lIns="0" tIns="0" rIns="0" bIns="0">
              <a:spAutoFit/>
            </a:bodyPr>
            <a:lstStyle/>
            <a:p>
              <a:pPr algn="ctr" eaLnBrk="0" hangingPunct="0">
                <a:lnSpc>
                  <a:spcPct val="100000"/>
                </a:lnSpc>
                <a:spcBef>
                  <a:spcPct val="50000"/>
                </a:spcBef>
                <a:buFontTx/>
                <a:buNone/>
              </a:pPr>
              <a:r>
                <a:rPr lang="en-US" sz="1600" b="1" dirty="0" smtClean="0"/>
                <a:t>AM335x PRU Subsystem Block </a:t>
              </a:r>
              <a:r>
                <a:rPr lang="en-US" sz="1600" b="1" dirty="0"/>
                <a:t>Diagram</a:t>
              </a:r>
            </a:p>
          </p:txBody>
        </p:sp>
        <p:sp>
          <p:nvSpPr>
            <p:cNvPr id="17" name="AutoShape 32"/>
            <p:cNvSpPr>
              <a:spLocks noChangeArrowheads="1"/>
            </p:cNvSpPr>
            <p:nvPr/>
          </p:nvSpPr>
          <p:spPr bwMode="auto">
            <a:xfrm>
              <a:off x="4578000" y="538220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a:p>
          </p:txBody>
        </p:sp>
        <p:sp>
          <p:nvSpPr>
            <p:cNvPr id="18" name="AutoShape 33"/>
            <p:cNvSpPr>
              <a:spLocks noChangeArrowheads="1"/>
            </p:cNvSpPr>
            <p:nvPr/>
          </p:nvSpPr>
          <p:spPr bwMode="auto">
            <a:xfrm rot="10800000">
              <a:off x="4578000" y="5785428"/>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a:p>
          </p:txBody>
        </p:sp>
        <p:sp>
          <p:nvSpPr>
            <p:cNvPr id="19" name="Text Box 34"/>
            <p:cNvSpPr txBox="1">
              <a:spLocks noChangeArrowheads="1"/>
            </p:cNvSpPr>
            <p:nvPr/>
          </p:nvSpPr>
          <p:spPr bwMode="auto">
            <a:xfrm>
              <a:off x="3598513" y="5325053"/>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a:t>E</a:t>
              </a:r>
              <a:r>
                <a:rPr lang="en-US" sz="1000" b="1" dirty="0" smtClean="0"/>
                <a:t>vents </a:t>
              </a:r>
              <a:r>
                <a:rPr lang="en-US" sz="1000" b="1" dirty="0"/>
                <a:t>to </a:t>
              </a:r>
              <a:r>
                <a:rPr lang="en-US" sz="1000" b="1" dirty="0" smtClean="0"/>
                <a:t/>
              </a:r>
              <a:br>
                <a:rPr lang="en-US" sz="1000" b="1" dirty="0" smtClean="0"/>
              </a:br>
              <a:r>
                <a:rPr lang="en-US" sz="1000" b="1" dirty="0" smtClean="0"/>
                <a:t>ARM </a:t>
              </a:r>
              <a:r>
                <a:rPr lang="en-US" sz="1000" b="1" dirty="0"/>
                <a:t>INTC</a:t>
              </a:r>
            </a:p>
          </p:txBody>
        </p:sp>
        <p:sp>
          <p:nvSpPr>
            <p:cNvPr id="20" name="Text Box 35"/>
            <p:cNvSpPr txBox="1">
              <a:spLocks noChangeArrowheads="1"/>
            </p:cNvSpPr>
            <p:nvPr/>
          </p:nvSpPr>
          <p:spPr bwMode="auto">
            <a:xfrm>
              <a:off x="3484213" y="5728278"/>
              <a:ext cx="1095375" cy="461665"/>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a:t>Events from </a:t>
              </a:r>
              <a:r>
                <a:rPr lang="en-US" sz="1000" b="1" dirty="0" smtClean="0"/>
                <a:t>Peripherals </a:t>
              </a:r>
              <a:br>
                <a:rPr lang="en-US" sz="1000" b="1" dirty="0" smtClean="0"/>
              </a:br>
              <a:r>
                <a:rPr lang="en-US" sz="1000" b="1" dirty="0" smtClean="0"/>
                <a:t>+ </a:t>
              </a:r>
              <a:r>
                <a:rPr lang="en-US" sz="1000" b="1" dirty="0"/>
                <a:t>PRUs</a:t>
              </a:r>
            </a:p>
          </p:txBody>
        </p:sp>
        <p:sp>
          <p:nvSpPr>
            <p:cNvPr id="21" name="AutoShape 36"/>
            <p:cNvSpPr>
              <a:spLocks noChangeArrowheads="1"/>
            </p:cNvSpPr>
            <p:nvPr/>
          </p:nvSpPr>
          <p:spPr bwMode="auto">
            <a:xfrm>
              <a:off x="4577999" y="2200536"/>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a:p>
          </p:txBody>
        </p:sp>
        <p:sp>
          <p:nvSpPr>
            <p:cNvPr id="22" name="AutoShape 37"/>
            <p:cNvSpPr>
              <a:spLocks noChangeArrowheads="1"/>
            </p:cNvSpPr>
            <p:nvPr/>
          </p:nvSpPr>
          <p:spPr bwMode="auto">
            <a:xfrm rot="10800000">
              <a:off x="4577999" y="248787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a:p>
          </p:txBody>
        </p:sp>
        <p:sp>
          <p:nvSpPr>
            <p:cNvPr id="23" name="AutoShape 40"/>
            <p:cNvSpPr>
              <a:spLocks noChangeArrowheads="1"/>
            </p:cNvSpPr>
            <p:nvPr/>
          </p:nvSpPr>
          <p:spPr bwMode="auto">
            <a:xfrm>
              <a:off x="4579588" y="3450755"/>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a:p>
          </p:txBody>
        </p:sp>
        <p:sp>
          <p:nvSpPr>
            <p:cNvPr id="24" name="AutoShape 41"/>
            <p:cNvSpPr>
              <a:spLocks noChangeArrowheads="1"/>
            </p:cNvSpPr>
            <p:nvPr/>
          </p:nvSpPr>
          <p:spPr bwMode="auto">
            <a:xfrm rot="10800000">
              <a:off x="4579588" y="373809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a:p>
          </p:txBody>
        </p:sp>
        <p:sp>
          <p:nvSpPr>
            <p:cNvPr id="25" name="Rectangle 24"/>
            <p:cNvSpPr/>
            <p:nvPr/>
          </p:nvSpPr>
          <p:spPr>
            <a:xfrm>
              <a:off x="5311109" y="2960949"/>
              <a:ext cx="1032225" cy="2667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00" b="1" dirty="0" smtClean="0">
                  <a:solidFill>
                    <a:schemeClr val="tx1"/>
                  </a:solidFill>
                </a:rPr>
                <a:t>Scratchpad</a:t>
              </a:r>
              <a:endParaRPr lang="en-US" sz="1000" b="1" dirty="0">
                <a:solidFill>
                  <a:schemeClr val="tx1"/>
                </a:solidFill>
              </a:endParaRPr>
            </a:p>
          </p:txBody>
        </p:sp>
        <p:sp>
          <p:nvSpPr>
            <p:cNvPr id="26" name="Rectangle 25"/>
            <p:cNvSpPr/>
            <p:nvPr/>
          </p:nvSpPr>
          <p:spPr>
            <a:xfrm>
              <a:off x="5311109" y="5430464"/>
              <a:ext cx="1008539" cy="533400"/>
            </a:xfrm>
            <a:prstGeom prst="rect">
              <a:avLst/>
            </a:prstGeom>
            <a:solidFill>
              <a:srgbClr val="FF0000"/>
            </a:solidFill>
            <a:ln>
              <a:solidFill>
                <a:srgbClr val="FF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00" b="1" dirty="0" smtClean="0">
                  <a:solidFill>
                    <a:schemeClr val="bg1"/>
                  </a:solidFill>
                </a:rPr>
                <a:t>Interrupt Controller (INTC)</a:t>
              </a:r>
              <a:endParaRPr lang="en-US" sz="1000" b="1" dirty="0">
                <a:solidFill>
                  <a:schemeClr val="bg1"/>
                </a:solidFill>
              </a:endParaRPr>
            </a:p>
          </p:txBody>
        </p:sp>
        <p:sp>
          <p:nvSpPr>
            <p:cNvPr id="27" name="Rectangle 26"/>
            <p:cNvSpPr/>
            <p:nvPr/>
          </p:nvSpPr>
          <p:spPr>
            <a:xfrm>
              <a:off x="5311109" y="3414655"/>
              <a:ext cx="1030637" cy="611981"/>
            </a:xfrm>
            <a:prstGeom prst="rect">
              <a:avLst/>
            </a:prstGeom>
            <a:solidFill>
              <a:srgbClr val="006687"/>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smtClean="0">
                  <a:solidFill>
                    <a:schemeClr val="bg1"/>
                  </a:solidFill>
                </a:rPr>
                <a:t>PRU1 </a:t>
              </a:r>
              <a:br>
                <a:rPr lang="en-US" sz="1000" b="1" dirty="0" smtClean="0">
                  <a:solidFill>
                    <a:schemeClr val="bg1"/>
                  </a:solidFill>
                </a:rPr>
              </a:br>
              <a:r>
                <a:rPr lang="en-US" sz="1000" b="1" dirty="0" smtClean="0">
                  <a:solidFill>
                    <a:schemeClr val="bg1"/>
                  </a:solidFill>
                </a:rPr>
                <a:t>Core</a:t>
              </a:r>
            </a:p>
            <a:p>
              <a:pPr algn="ctr"/>
              <a:r>
                <a:rPr lang="en-US" sz="1000" dirty="0" smtClean="0">
                  <a:solidFill>
                    <a:schemeClr val="bg1"/>
                  </a:solidFill>
                </a:rPr>
                <a:t>(8KB IRAM)</a:t>
              </a:r>
              <a:endParaRPr lang="en-US" sz="1000" dirty="0">
                <a:solidFill>
                  <a:schemeClr val="bg1"/>
                </a:solidFill>
              </a:endParaRPr>
            </a:p>
          </p:txBody>
        </p:sp>
        <p:sp>
          <p:nvSpPr>
            <p:cNvPr id="28" name="Rectangle 27"/>
            <p:cNvSpPr/>
            <p:nvPr/>
          </p:nvSpPr>
          <p:spPr>
            <a:xfrm>
              <a:off x="5311109" y="2153706"/>
              <a:ext cx="1024731" cy="611982"/>
            </a:xfrm>
            <a:prstGeom prst="rect">
              <a:avLst/>
            </a:prstGeom>
            <a:solidFill>
              <a:srgbClr val="006687"/>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smtClean="0">
                  <a:solidFill>
                    <a:schemeClr val="bg1"/>
                  </a:solidFill>
                </a:rPr>
                <a:t>PRU0</a:t>
              </a:r>
              <a:br>
                <a:rPr lang="en-US" sz="1000" b="1" dirty="0" smtClean="0">
                  <a:solidFill>
                    <a:schemeClr val="bg1"/>
                  </a:solidFill>
                </a:rPr>
              </a:br>
              <a:r>
                <a:rPr lang="en-US" sz="1000" b="1" dirty="0" smtClean="0">
                  <a:solidFill>
                    <a:schemeClr val="bg1"/>
                  </a:solidFill>
                </a:rPr>
                <a:t> Core</a:t>
              </a:r>
            </a:p>
            <a:p>
              <a:pPr algn="ctr"/>
              <a:r>
                <a:rPr lang="en-US" sz="1000" dirty="0" smtClean="0">
                  <a:solidFill>
                    <a:schemeClr val="bg1"/>
                  </a:solidFill>
                </a:rPr>
                <a:t>(8KB IRAM)</a:t>
              </a:r>
              <a:endParaRPr lang="en-US" sz="1000" dirty="0">
                <a:solidFill>
                  <a:schemeClr val="bg1"/>
                </a:solidFill>
              </a:endParaRPr>
            </a:p>
          </p:txBody>
        </p:sp>
        <p:sp>
          <p:nvSpPr>
            <p:cNvPr id="29" name="Rectangle 28"/>
            <p:cNvSpPr/>
            <p:nvPr/>
          </p:nvSpPr>
          <p:spPr>
            <a:xfrm>
              <a:off x="7677402" y="1925264"/>
              <a:ext cx="933197"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DRAM0</a:t>
              </a:r>
            </a:p>
            <a:p>
              <a:pPr algn="ctr"/>
              <a:r>
                <a:rPr lang="en-US" sz="1000" b="1" dirty="0" smtClean="0">
                  <a:solidFill>
                    <a:schemeClr val="bg1"/>
                  </a:solidFill>
                </a:rPr>
                <a:t>(8K Bytes)</a:t>
              </a:r>
              <a:endParaRPr lang="en-US" sz="1000" b="1" dirty="0">
                <a:solidFill>
                  <a:schemeClr val="bg1"/>
                </a:solidFill>
              </a:endParaRPr>
            </a:p>
          </p:txBody>
        </p:sp>
        <p:sp>
          <p:nvSpPr>
            <p:cNvPr id="30" name="Rectangle 29"/>
            <p:cNvSpPr/>
            <p:nvPr/>
          </p:nvSpPr>
          <p:spPr>
            <a:xfrm>
              <a:off x="7677402" y="2534864"/>
              <a:ext cx="933197"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DRAM1</a:t>
              </a:r>
            </a:p>
            <a:p>
              <a:pPr algn="ctr"/>
              <a:r>
                <a:rPr lang="en-US" sz="1000" b="1" dirty="0" smtClean="0">
                  <a:solidFill>
                    <a:schemeClr val="bg1"/>
                  </a:solidFill>
                </a:rPr>
                <a:t>(8K Bytes)</a:t>
              </a:r>
              <a:endParaRPr lang="en-US" sz="1000" b="1" dirty="0">
                <a:solidFill>
                  <a:schemeClr val="bg1"/>
                </a:solidFill>
              </a:endParaRPr>
            </a:p>
          </p:txBody>
        </p:sp>
        <p:sp>
          <p:nvSpPr>
            <p:cNvPr id="31" name="Line 18"/>
            <p:cNvSpPr>
              <a:spLocks noChangeShapeType="1"/>
            </p:cNvSpPr>
            <p:nvPr/>
          </p:nvSpPr>
          <p:spPr bwMode="auto">
            <a:xfrm>
              <a:off x="7331327" y="33690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32" name="Rectangle 31"/>
            <p:cNvSpPr/>
            <p:nvPr/>
          </p:nvSpPr>
          <p:spPr>
            <a:xfrm>
              <a:off x="7677402" y="3144464"/>
              <a:ext cx="933198"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shared</a:t>
              </a:r>
            </a:p>
            <a:p>
              <a:pPr algn="ctr"/>
              <a:r>
                <a:rPr lang="en-US" sz="1000" b="1" dirty="0" smtClean="0">
                  <a:solidFill>
                    <a:schemeClr val="bg1"/>
                  </a:solidFill>
                </a:rPr>
                <a:t>(12K Bytes)</a:t>
              </a:r>
              <a:endParaRPr lang="en-US" sz="1000" b="1" dirty="0">
                <a:solidFill>
                  <a:schemeClr val="bg1"/>
                </a:solidFill>
              </a:endParaRPr>
            </a:p>
          </p:txBody>
        </p:sp>
        <p:sp>
          <p:nvSpPr>
            <p:cNvPr id="33" name="Line 19"/>
            <p:cNvSpPr>
              <a:spLocks noChangeShapeType="1"/>
            </p:cNvSpPr>
            <p:nvPr/>
          </p:nvSpPr>
          <p:spPr bwMode="auto">
            <a:xfrm flipV="1">
              <a:off x="5843412" y="2765687"/>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a:p>
          </p:txBody>
        </p:sp>
        <p:sp>
          <p:nvSpPr>
            <p:cNvPr id="34" name="Line 19"/>
            <p:cNvSpPr>
              <a:spLocks noChangeShapeType="1"/>
            </p:cNvSpPr>
            <p:nvPr/>
          </p:nvSpPr>
          <p:spPr bwMode="auto">
            <a:xfrm flipV="1">
              <a:off x="5852045" y="3227649"/>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a:p>
          </p:txBody>
        </p:sp>
        <p:sp>
          <p:nvSpPr>
            <p:cNvPr id="35" name="Rectangle 34"/>
            <p:cNvSpPr/>
            <p:nvPr/>
          </p:nvSpPr>
          <p:spPr>
            <a:xfrm>
              <a:off x="5311109" y="4210120"/>
              <a:ext cx="1024730" cy="3810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MII1 RX/TX</a:t>
              </a:r>
              <a:endParaRPr lang="en-US" sz="1200" b="1" dirty="0">
                <a:solidFill>
                  <a:schemeClr val="tx1"/>
                </a:solidFill>
              </a:endParaRPr>
            </a:p>
          </p:txBody>
        </p:sp>
        <p:sp>
          <p:nvSpPr>
            <p:cNvPr id="36" name="Line 19"/>
            <p:cNvSpPr>
              <a:spLocks noChangeShapeType="1"/>
            </p:cNvSpPr>
            <p:nvPr/>
          </p:nvSpPr>
          <p:spPr bwMode="auto">
            <a:xfrm flipV="1">
              <a:off x="5863235" y="4016321"/>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a:p>
          </p:txBody>
        </p:sp>
        <p:sp>
          <p:nvSpPr>
            <p:cNvPr id="37" name="Rectangle 36"/>
            <p:cNvSpPr/>
            <p:nvPr/>
          </p:nvSpPr>
          <p:spPr>
            <a:xfrm>
              <a:off x="5311109" y="1585700"/>
              <a:ext cx="1023270" cy="3810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MII0 RX/TX</a:t>
              </a:r>
              <a:endParaRPr lang="en-US" sz="1200" b="1" dirty="0">
                <a:solidFill>
                  <a:schemeClr val="tx1"/>
                </a:solidFill>
              </a:endParaRPr>
            </a:p>
          </p:txBody>
        </p:sp>
        <p:sp>
          <p:nvSpPr>
            <p:cNvPr id="38" name="Line 19"/>
            <p:cNvSpPr>
              <a:spLocks noChangeShapeType="1"/>
            </p:cNvSpPr>
            <p:nvPr/>
          </p:nvSpPr>
          <p:spPr bwMode="auto">
            <a:xfrm flipV="1">
              <a:off x="5839665" y="1966700"/>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a:p>
          </p:txBody>
        </p:sp>
        <p:sp>
          <p:nvSpPr>
            <p:cNvPr id="39" name="Rectangle 38"/>
            <p:cNvSpPr/>
            <p:nvPr/>
          </p:nvSpPr>
          <p:spPr>
            <a:xfrm rot="16200000">
              <a:off x="4804967" y="3484748"/>
              <a:ext cx="4431504" cy="6334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1"/>
                  </a:solidFill>
                </a:rPr>
                <a:t>32-bit Interconnect bus</a:t>
              </a:r>
              <a:endParaRPr lang="en-US" sz="1400" b="1" dirty="0">
                <a:solidFill>
                  <a:schemeClr val="tx1"/>
                </a:solidFill>
              </a:endParaRPr>
            </a:p>
          </p:txBody>
        </p:sp>
        <p:sp>
          <p:nvSpPr>
            <p:cNvPr id="40" name="Rectangle 39"/>
            <p:cNvSpPr/>
            <p:nvPr/>
          </p:nvSpPr>
          <p:spPr>
            <a:xfrm>
              <a:off x="7677402" y="4897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a:solidFill>
                    <a:schemeClr val="tx1"/>
                  </a:solidFill>
                </a:rPr>
                <a:t>IEP (Timer)</a:t>
              </a:r>
            </a:p>
          </p:txBody>
        </p:sp>
        <p:sp>
          <p:nvSpPr>
            <p:cNvPr id="41" name="Rectangle 40"/>
            <p:cNvSpPr/>
            <p:nvPr/>
          </p:nvSpPr>
          <p:spPr>
            <a:xfrm>
              <a:off x="7677402" y="5278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err="1">
                  <a:solidFill>
                    <a:schemeClr val="tx1"/>
                  </a:solidFill>
                </a:rPr>
                <a:t>eCAP</a:t>
              </a:r>
              <a:endParaRPr lang="en-US" sz="1200" b="1" dirty="0">
                <a:solidFill>
                  <a:schemeClr val="tx1"/>
                </a:solidFill>
              </a:endParaRPr>
            </a:p>
          </p:txBody>
        </p:sp>
        <p:sp>
          <p:nvSpPr>
            <p:cNvPr id="42" name="Rectangle 41"/>
            <p:cNvSpPr/>
            <p:nvPr/>
          </p:nvSpPr>
          <p:spPr>
            <a:xfrm>
              <a:off x="7677402" y="5659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MPY/MAC</a:t>
              </a:r>
              <a:endParaRPr lang="en-US" sz="1200" b="1" dirty="0">
                <a:solidFill>
                  <a:schemeClr val="tx1"/>
                </a:solidFill>
              </a:endParaRPr>
            </a:p>
          </p:txBody>
        </p:sp>
        <p:sp>
          <p:nvSpPr>
            <p:cNvPr id="43" name="Rectangle 42"/>
            <p:cNvSpPr/>
            <p:nvPr/>
          </p:nvSpPr>
          <p:spPr>
            <a:xfrm>
              <a:off x="5311109" y="50494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UART</a:t>
              </a:r>
              <a:endParaRPr lang="en-US" sz="1200" b="1" dirty="0">
                <a:solidFill>
                  <a:schemeClr val="tx1"/>
                </a:solidFill>
              </a:endParaRPr>
            </a:p>
          </p:txBody>
        </p:sp>
        <p:sp>
          <p:nvSpPr>
            <p:cNvPr id="44" name="Line 20"/>
            <p:cNvSpPr>
              <a:spLocks noChangeShapeType="1"/>
            </p:cNvSpPr>
            <p:nvPr/>
          </p:nvSpPr>
          <p:spPr bwMode="auto">
            <a:xfrm>
              <a:off x="6337300" y="440060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45" name="Line 20"/>
            <p:cNvSpPr>
              <a:spLocks noChangeShapeType="1"/>
            </p:cNvSpPr>
            <p:nvPr/>
          </p:nvSpPr>
          <p:spPr bwMode="auto">
            <a:xfrm>
              <a:off x="7333375" y="503930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46" name="Line 20"/>
            <p:cNvSpPr>
              <a:spLocks noChangeShapeType="1"/>
            </p:cNvSpPr>
            <p:nvPr/>
          </p:nvSpPr>
          <p:spPr bwMode="auto">
            <a:xfrm>
              <a:off x="7339662" y="542030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47" name="Line 20"/>
            <p:cNvSpPr>
              <a:spLocks noChangeShapeType="1"/>
            </p:cNvSpPr>
            <p:nvPr/>
          </p:nvSpPr>
          <p:spPr bwMode="auto">
            <a:xfrm>
              <a:off x="7341249" y="5804352"/>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48" name="Line 20"/>
            <p:cNvSpPr>
              <a:spLocks noChangeShapeType="1"/>
            </p:cNvSpPr>
            <p:nvPr/>
          </p:nvSpPr>
          <p:spPr bwMode="auto">
            <a:xfrm>
              <a:off x="6335838" y="519678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49" name="Line 20"/>
            <p:cNvSpPr>
              <a:spLocks noChangeShapeType="1"/>
            </p:cNvSpPr>
            <p:nvPr/>
          </p:nvSpPr>
          <p:spPr bwMode="auto">
            <a:xfrm>
              <a:off x="6352032" y="1776200"/>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50" name="AutoShape 36"/>
            <p:cNvSpPr>
              <a:spLocks noChangeArrowheads="1"/>
            </p:cNvSpPr>
            <p:nvPr/>
          </p:nvSpPr>
          <p:spPr bwMode="auto">
            <a:xfrm>
              <a:off x="4802430" y="1660312"/>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a:p>
          </p:txBody>
        </p:sp>
        <p:sp>
          <p:nvSpPr>
            <p:cNvPr id="51" name="AutoShape 37"/>
            <p:cNvSpPr>
              <a:spLocks noChangeArrowheads="1"/>
            </p:cNvSpPr>
            <p:nvPr/>
          </p:nvSpPr>
          <p:spPr bwMode="auto">
            <a:xfrm rot="10800000">
              <a:off x="4827623" y="1817077"/>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a:p>
          </p:txBody>
        </p:sp>
        <p:sp>
          <p:nvSpPr>
            <p:cNvPr id="52" name="AutoShape 36"/>
            <p:cNvSpPr>
              <a:spLocks noChangeArrowheads="1"/>
            </p:cNvSpPr>
            <p:nvPr/>
          </p:nvSpPr>
          <p:spPr bwMode="auto">
            <a:xfrm>
              <a:off x="4789218" y="4284732"/>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a:p>
          </p:txBody>
        </p:sp>
        <p:sp>
          <p:nvSpPr>
            <p:cNvPr id="53" name="AutoShape 37"/>
            <p:cNvSpPr>
              <a:spLocks noChangeArrowheads="1"/>
            </p:cNvSpPr>
            <p:nvPr/>
          </p:nvSpPr>
          <p:spPr bwMode="auto">
            <a:xfrm rot="10800000">
              <a:off x="4827623" y="4400620"/>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a:p>
          </p:txBody>
        </p:sp>
        <p:sp>
          <p:nvSpPr>
            <p:cNvPr id="54" name="Text Box 34"/>
            <p:cNvSpPr txBox="1">
              <a:spLocks noChangeArrowheads="1"/>
            </p:cNvSpPr>
            <p:nvPr/>
          </p:nvSpPr>
          <p:spPr bwMode="auto">
            <a:xfrm>
              <a:off x="3954463" y="1617487"/>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smtClean="0"/>
                <a:t>Industrial Ethernet</a:t>
              </a:r>
              <a:endParaRPr lang="en-US" sz="1000" b="1" dirty="0"/>
            </a:p>
          </p:txBody>
        </p:sp>
        <p:sp>
          <p:nvSpPr>
            <p:cNvPr id="55" name="Text Box 34"/>
            <p:cNvSpPr txBox="1">
              <a:spLocks noChangeArrowheads="1"/>
            </p:cNvSpPr>
            <p:nvPr/>
          </p:nvSpPr>
          <p:spPr bwMode="auto">
            <a:xfrm>
              <a:off x="3892485" y="4246716"/>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smtClean="0"/>
                <a:t>Industrial Ethernet</a:t>
              </a:r>
              <a:endParaRPr lang="en-US" sz="1000" b="1" dirty="0"/>
            </a:p>
          </p:txBody>
        </p:sp>
        <p:sp>
          <p:nvSpPr>
            <p:cNvPr id="56" name="Rectangle 55"/>
            <p:cNvSpPr/>
            <p:nvPr/>
          </p:nvSpPr>
          <p:spPr>
            <a:xfrm>
              <a:off x="5311109" y="46684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MDIO</a:t>
              </a:r>
              <a:endParaRPr lang="en-US" sz="1200" b="1" dirty="0">
                <a:solidFill>
                  <a:schemeClr val="tx1"/>
                </a:solidFill>
              </a:endParaRPr>
            </a:p>
          </p:txBody>
        </p:sp>
        <p:sp>
          <p:nvSpPr>
            <p:cNvPr id="57" name="Line 20"/>
            <p:cNvSpPr>
              <a:spLocks noChangeShapeType="1"/>
            </p:cNvSpPr>
            <p:nvPr/>
          </p:nvSpPr>
          <p:spPr bwMode="auto">
            <a:xfrm>
              <a:off x="6358729" y="481578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grpSp>
    </p:spTree>
    <p:extLst>
      <p:ext uri="{BB962C8B-B14F-4D97-AF65-F5344CB8AC3E}">
        <p14:creationId xmlns:p14="http://schemas.microsoft.com/office/powerpoint/2010/main" val="1066469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Scratch Pad</a:t>
            </a:r>
            <a:endParaRPr lang="en-US" sz="36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05000"/>
            <a:ext cx="7934325"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9794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7998508" cy="5317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12553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3260</TotalTime>
  <Words>4306</Words>
  <Application>Microsoft Office PowerPoint</Application>
  <PresentationFormat>On-screen Show (4:3)</PresentationFormat>
  <Paragraphs>756</Paragraphs>
  <Slides>53</Slides>
  <Notes>19</Notes>
  <HiddenSlides>1</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Agenda</vt:lpstr>
      <vt:lpstr>ARM SoC Architecture</vt:lpstr>
      <vt:lpstr>PRU in Sitara Device</vt:lpstr>
      <vt:lpstr>PowerPoint Presentation</vt:lpstr>
      <vt:lpstr>Programmable Real-Time Unit (PRU) Subsystem</vt:lpstr>
      <vt:lpstr>Programmable Real-Time Unit (PRU) Subsystem</vt:lpstr>
      <vt:lpstr>PRU features</vt:lpstr>
      <vt:lpstr>Scratch Pad</vt:lpstr>
      <vt:lpstr>PowerPoint Presentation</vt:lpstr>
      <vt:lpstr>Constant Table</vt:lpstr>
      <vt:lpstr>PRU features</vt:lpstr>
      <vt:lpstr>MAC/MPY integration</vt:lpstr>
      <vt:lpstr>Features &amp; Benefits</vt:lpstr>
      <vt:lpstr>PRU Functional Block Diagram</vt:lpstr>
      <vt:lpstr>Fast I/O Interface</vt:lpstr>
      <vt:lpstr>GPIO Toggle: Bench measurements</vt:lpstr>
      <vt:lpstr>Integrated Peripherals</vt:lpstr>
      <vt:lpstr>PRU “Interrupts”</vt:lpstr>
      <vt:lpstr>PowerPoint Presentation</vt:lpstr>
      <vt:lpstr>PRU Memory Map (local)</vt:lpstr>
      <vt:lpstr>PRU Memory Map (Global)</vt:lpstr>
      <vt:lpstr>PRU Read Latencies:     Local vs Global Memory Map</vt:lpstr>
      <vt:lpstr>PRU Memory Access FAQ</vt:lpstr>
      <vt:lpstr>AM335x PRU-ICSS Power</vt:lpstr>
      <vt:lpstr>AM437x PRU-ICSS Power</vt:lpstr>
      <vt:lpstr>Use Cases Examples</vt:lpstr>
      <vt:lpstr>Replicape 3D Printer</vt:lpstr>
      <vt:lpstr>TI Processors provide efficient &amp; Scalable architectures for the entire Industrial Automation system</vt:lpstr>
      <vt:lpstr>TI solves the complex communications problem by integrating multi-protocol support  in the ARM SoCs</vt:lpstr>
      <vt:lpstr>Code development C and Assembly </vt:lpstr>
      <vt:lpstr>PowerPoint Presentation</vt:lpstr>
      <vt:lpstr>PowerPoint Presentation</vt:lpstr>
      <vt:lpstr>PowerPoint Presentation</vt:lpstr>
      <vt:lpstr>PowerPoint Presentation</vt:lpstr>
      <vt:lpstr>Building PRU executables</vt:lpstr>
      <vt:lpstr>What is PASM</vt:lpstr>
      <vt:lpstr>TI Code Generation Tools (CGT)</vt:lpstr>
      <vt:lpstr>TI Code Generation Tools (CGT)</vt:lpstr>
      <vt:lpstr>TI Code Generation Tools (CGT)</vt:lpstr>
      <vt:lpstr>TI PRU CGT Assembler vs PASM</vt:lpstr>
      <vt:lpstr>C Compiler</vt:lpstr>
      <vt:lpstr>TI PRU CGT Assembly vs C</vt:lpstr>
      <vt:lpstr>Coding Considerations</vt:lpstr>
      <vt:lpstr>Coding Considerations</vt:lpstr>
      <vt:lpstr>PRU Register Headers</vt:lpstr>
      <vt:lpstr>PRU Register Headers Layout</vt:lpstr>
      <vt:lpstr>Communication with the Host</vt:lpstr>
      <vt:lpstr>PRU SW Stack</vt:lpstr>
      <vt:lpstr>Remoteproc</vt:lpstr>
      <vt:lpstr>rpmsg</vt:lpstr>
      <vt:lpstr>Virtio &amp; Vring</vt:lpstr>
      <vt:lpstr>Virtio &amp; Vring</vt:lpstr>
      <vt:lpstr>Understanding the Resource Table</vt:lpstr>
    </vt:vector>
  </TitlesOfParts>
  <Company>Texas Instruments Incorporated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 – Programmable real-time ICSS – Industrial Communication Sub-system</dc:title>
  <dc:creator>Katzur, Ran</dc:creator>
  <cp:lastModifiedBy>Katzur, Ran</cp:lastModifiedBy>
  <cp:revision>39</cp:revision>
  <dcterms:created xsi:type="dcterms:W3CDTF">2014-09-08T17:10:44Z</dcterms:created>
  <dcterms:modified xsi:type="dcterms:W3CDTF">2014-11-05T19:46:32Z</dcterms:modified>
</cp:coreProperties>
</file>